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Scj1ti2/EQiYMDEnNPc6fGgBb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300"/>
          </a:xfrm>
          <a:prstGeom prst="rect">
            <a:avLst/>
          </a:prstGeom>
          <a:noFill/>
          <a:ln>
            <a:noFill/>
          </a:ln>
        </p:spPr>
        <p:txBody>
          <a:bodyPr spcFirstLastPara="1" wrap="square" lIns="91275" tIns="45625" rIns="91275" bIns="456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Welcome to our presentation on using Gamma. We are a group of instructional designers and health professions educators from George Washington School of Medicine &amp; Health Sciences Center for Faculty Excellence.</a:t>
            </a:r>
            <a:endParaRPr/>
          </a:p>
          <a:p>
            <a:pPr marL="0" lvl="0" indent="0" algn="l" rtl="0">
              <a:lnSpc>
                <a:spcPct val="100000"/>
              </a:lnSpc>
              <a:spcBef>
                <a:spcPts val="0"/>
              </a:spcBef>
              <a:spcAft>
                <a:spcPts val="0"/>
              </a:spcAft>
              <a:buClr>
                <a:srgbClr val="000000"/>
              </a:buClr>
              <a:buSzPts val="1100"/>
              <a:buFont typeface="Arial"/>
              <a:buNone/>
            </a:pPr>
            <a:endParaRPr/>
          </a:p>
        </p:txBody>
      </p:sp>
      <p:sp>
        <p:nvSpPr>
          <p:cNvPr id="136" name="Google Shape;136;p1:notes"/>
          <p:cNvSpPr txBox="1">
            <a:spLocks noGrp="1"/>
          </p:cNvSpPr>
          <p:nvPr>
            <p:ph type="sldNum" idx="12"/>
          </p:nvPr>
        </p:nvSpPr>
        <p:spPr>
          <a:xfrm>
            <a:off x="3884613" y="8685214"/>
            <a:ext cx="2971800" cy="458700"/>
          </a:xfrm>
          <a:prstGeom prst="rect">
            <a:avLst/>
          </a:prstGeom>
          <a:noFill/>
          <a:ln>
            <a:noFill/>
          </a:ln>
        </p:spPr>
        <p:txBody>
          <a:bodyPr spcFirstLastPara="1" wrap="square" lIns="91275" tIns="45625" rIns="91275" bIns="456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100" b="0" i="0" u="none" strike="noStrike" cap="none">
                <a:solidFill>
                  <a:srgbClr val="000000"/>
                </a:solidFill>
                <a:latin typeface="Arial"/>
                <a:ea typeface="Arial"/>
                <a:cs typeface="Arial"/>
                <a:sym typeface="Arial"/>
              </a:rPr>
              <a:t>Gamma allows many themes for its output. Themes let you customize colors, fonts, logo, and other visual styling. Select a theme from the available options on the right and click the Generate button. To customize a theme and add brand colors and fonts, a new custom theme can be applied or imported later.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100" b="0" i="0" u="none" strike="noStrike" cap="none">
                <a:solidFill>
                  <a:srgbClr val="000000"/>
                </a:solidFill>
                <a:latin typeface="Arial"/>
                <a:ea typeface="Arial"/>
                <a:cs typeface="Arial"/>
                <a:sym typeface="Arial"/>
              </a:rPr>
              <a:t>Once you select the Generate button, a new slide is created in seconds. If you selected multiple slides in your outline, then these will be generated until the outline is completed. Upon completion, helpful guides show what has been generated and how it can be modified. Note that every item on the card - text, icon, image, or layout can be edited by clicking on it to select it and to reveal the submenu with editing functionalities.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100" b="0" i="0" u="none" strike="noStrike" cap="none">
                <a:solidFill>
                  <a:srgbClr val="000000"/>
                </a:solidFill>
                <a:latin typeface="Arial"/>
                <a:ea typeface="Arial"/>
                <a:cs typeface="Arial"/>
                <a:sym typeface="Arial"/>
              </a:rPr>
              <a:t>Perhaps you don’t like the accent image that was used. If you hover over a part of the visual, such as the image, the palette icon offers options for image edits. Select the “Edit” next to Accent Image to update the AI image. An additional window within the platform opens up to allow for image prompt changes and regeneration of the visual. Every regeneration will cost credits, so keep that in mind when creating your </a:t>
            </a:r>
            <a:r>
              <a:rPr lang="en"/>
              <a:t>presentation. </a:t>
            </a:r>
            <a:endParaRPr/>
          </a:p>
          <a:p>
            <a:pPr marL="0" lvl="0" indent="0" algn="l" rtl="0">
              <a:lnSpc>
                <a:spcPct val="100000"/>
              </a:lnSpc>
              <a:spcBef>
                <a:spcPts val="0"/>
              </a:spcBef>
              <a:spcAft>
                <a:spcPts val="0"/>
              </a:spcAft>
              <a:buClr>
                <a:schemeClr val="hlink"/>
              </a:buClr>
              <a:buSzPts val="1200"/>
              <a:buFont typeface="Arial"/>
              <a:buNone/>
            </a:pPr>
            <a:endParaRPr/>
          </a:p>
          <a:p>
            <a:pPr marL="0" lvl="0" indent="0" algn="l" rtl="0">
              <a:lnSpc>
                <a:spcPct val="100000"/>
              </a:lnSpc>
              <a:spcBef>
                <a:spcPts val="0"/>
              </a:spcBef>
              <a:spcAft>
                <a:spcPts val="0"/>
              </a:spcAft>
              <a:buClr>
                <a:schemeClr val="hlink"/>
              </a:buClr>
              <a:buSzPts val="12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a:t>Like the images, you can also edit the layout, the text, the icons, and the style, if necessary. </a:t>
            </a:r>
            <a:r>
              <a:rPr lang="en">
                <a:solidFill>
                  <a:schemeClr val="dk1"/>
                </a:solidFill>
                <a:latin typeface="Calibri"/>
                <a:ea typeface="Calibri"/>
                <a:cs typeface="Calibri"/>
                <a:sym typeface="Calibri"/>
              </a:rPr>
              <a:t>Additional elements can be created manually, generated by the app AI, or imported.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Here is a bird’s-eye view of the Gamma workspace. On the left and at the bottom, additional cards or slides can be added, allowing further customization. You may find this useful if you have created a presentation, but found that there is still content that needs to be incorporated. Rather than trying to edit the original prompt, you can add the content directly here. We find this option particularly useful when we like the overall presentation that Gamma created, but just need a few tweaks to better suit our needs. 0.5s </a:t>
            </a:r>
            <a:endParaRPr/>
          </a:p>
          <a:p>
            <a:pPr marL="158750" lvl="0" indent="0" algn="l" rtl="0">
              <a:lnSpc>
                <a:spcPct val="100000"/>
              </a:lnSpc>
              <a:spcBef>
                <a:spcPts val="0"/>
              </a:spcBef>
              <a:spcAft>
                <a:spcPts val="0"/>
              </a:spcAft>
              <a:buSzPts val="1100"/>
              <a:buNone/>
            </a:pPr>
            <a:br>
              <a:rPr lang="en"/>
            </a:br>
            <a:r>
              <a:rPr lang="en" sz="1100" b="0" i="0" u="none" strike="noStrike" cap="none">
                <a:solidFill>
                  <a:srgbClr val="000000"/>
                </a:solidFill>
                <a:latin typeface="Arial"/>
                <a:ea typeface="Arial"/>
                <a:cs typeface="Arial"/>
                <a:sym typeface="Arial"/>
              </a:rPr>
              <a:t>On the right, the edit menu is always available and offers many options such as:</a:t>
            </a:r>
            <a:br>
              <a:rPr lang="en"/>
            </a:br>
            <a:r>
              <a:rPr lang="en" sz="1100" b="0" i="0" u="none" strike="noStrike" cap="none">
                <a:solidFill>
                  <a:srgbClr val="000000"/>
                </a:solidFill>
                <a:latin typeface="Arial"/>
                <a:ea typeface="Arial"/>
                <a:cs typeface="Arial"/>
                <a:sym typeface="Arial"/>
              </a:rPr>
              <a:t>-Type-in search for and within text blocks, images, media, and embeds.</a:t>
            </a:r>
            <a:br>
              <a:rPr lang="en"/>
            </a:br>
            <a:r>
              <a:rPr lang="en" sz="1100" b="0" i="0" u="none" strike="noStrike" cap="none">
                <a:solidFill>
                  <a:srgbClr val="000000"/>
                </a:solidFill>
                <a:latin typeface="Arial"/>
                <a:ea typeface="Arial"/>
                <a:cs typeface="Arial"/>
                <a:sym typeface="Arial"/>
              </a:rPr>
              <a:t>-Card templates,</a:t>
            </a:r>
            <a:br>
              <a:rPr lang="en"/>
            </a:br>
            <a:r>
              <a:rPr lang="en" sz="1100" b="0" i="0" u="none" strike="noStrike" cap="none">
                <a:solidFill>
                  <a:srgbClr val="000000"/>
                </a:solidFill>
                <a:latin typeface="Arial"/>
                <a:ea typeface="Arial"/>
                <a:cs typeface="Arial"/>
                <a:sym typeface="Arial"/>
              </a:rPr>
              <a:t>-Smart layouts,</a:t>
            </a:r>
            <a:br>
              <a:rPr lang="en"/>
            </a:br>
            <a:r>
              <a:rPr lang="en" sz="1100" b="0" i="0" u="none" strike="noStrike" cap="none">
                <a:solidFill>
                  <a:srgbClr val="000000"/>
                </a:solidFill>
                <a:latin typeface="Arial"/>
                <a:ea typeface="Arial"/>
                <a:cs typeface="Arial"/>
                <a:sym typeface="Arial"/>
              </a:rPr>
              <a:t>-Text blocks,</a:t>
            </a:r>
            <a:br>
              <a:rPr lang="en"/>
            </a:br>
            <a:r>
              <a:rPr lang="en" sz="1100" b="0" i="0" u="none" strike="noStrike" cap="none">
                <a:solidFill>
                  <a:srgbClr val="000000"/>
                </a:solidFill>
                <a:latin typeface="Arial"/>
                <a:ea typeface="Arial"/>
                <a:cs typeface="Arial"/>
                <a:sym typeface="Arial"/>
              </a:rPr>
              <a:t>-Images,</a:t>
            </a:r>
            <a:br>
              <a:rPr lang="en"/>
            </a:br>
            <a:r>
              <a:rPr lang="en" sz="1100" b="0" i="0" u="none" strike="noStrike" cap="none">
                <a:solidFill>
                  <a:srgbClr val="000000"/>
                </a:solidFill>
                <a:latin typeface="Arial"/>
                <a:ea typeface="Arial"/>
                <a:cs typeface="Arial"/>
                <a:sym typeface="Arial"/>
              </a:rPr>
              <a:t>-Videos &amp; Media,</a:t>
            </a:r>
            <a:br>
              <a:rPr lang="en"/>
            </a:br>
            <a:r>
              <a:rPr lang="en" sz="1100" b="0" i="0" u="none" strike="noStrike" cap="none">
                <a:solidFill>
                  <a:srgbClr val="000000"/>
                </a:solidFill>
                <a:latin typeface="Arial"/>
                <a:ea typeface="Arial"/>
                <a:cs typeface="Arial"/>
                <a:sym typeface="Arial"/>
              </a:rPr>
              <a:t>-Embeded apps &amp; webpages,</a:t>
            </a:r>
            <a:br>
              <a:rPr lang="en"/>
            </a:br>
            <a:r>
              <a:rPr lang="en" sz="1100" b="0" i="0" u="none" strike="noStrike" cap="none">
                <a:solidFill>
                  <a:srgbClr val="000000"/>
                </a:solidFill>
                <a:latin typeface="Arial"/>
                <a:ea typeface="Arial"/>
                <a:cs typeface="Arial"/>
                <a:sym typeface="Arial"/>
              </a:rPr>
              <a:t>-Charts &amp; diagrams, and</a:t>
            </a:r>
            <a:br>
              <a:rPr lang="en"/>
            </a:br>
            <a:r>
              <a:rPr lang="en" sz="1100" b="0" i="0" u="none" strike="noStrike" cap="none">
                <a:solidFill>
                  <a:srgbClr val="000000"/>
                </a:solidFill>
                <a:latin typeface="Arial"/>
                <a:ea typeface="Arial"/>
                <a:cs typeface="Arial"/>
                <a:sym typeface="Arial"/>
              </a:rPr>
              <a:t>-Forms &amp; Buttons.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hlink"/>
              </a:buClr>
              <a:buSzPts val="1200"/>
              <a:buFont typeface="Arial"/>
              <a:buNone/>
            </a:pPr>
            <a:r>
              <a:rPr lang="en"/>
              <a:t>You should take some time to experiment with these options in your own presentation..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a:t>Now that you’ve created a presentation, how do you export the content? Gamma allows you to export every slide individually or as a group. You can also post a presentation directly to LinkedIn. The Export options allow for further editing opportunities on different applications. Available formats include PDF, PowerPoint, Google Slides, or PNGs. Note that the free version of the app comes with an embedded Gamma logo in any exported output.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Arial"/>
                <a:ea typeface="Arial"/>
                <a:cs typeface="Arial"/>
                <a:sym typeface="Arial"/>
              </a:rPr>
              <a:t>Gamma enables you to share presentations for teamwork collaboration with different levels of access, embed them on websites, and review analytics. You may want to use these options if you want to co-edit a presentation with a colleague or have a colleague review and provide comments on a presentation.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100" b="0" i="0" u="none" strike="noStrike" cap="none">
                <a:solidFill>
                  <a:srgbClr val="000000"/>
                </a:solidFill>
                <a:latin typeface="Arial"/>
                <a:ea typeface="Arial"/>
                <a:cs typeface="Arial"/>
                <a:sym typeface="Arial"/>
              </a:rPr>
              <a:t>As we mentioned earlier, you can create custom styles based on branding and color palettes. This is particularly useful for anyone who uses their institution's or organization's branding schemes in presentations, such as for professional conferences.</a:t>
            </a:r>
            <a:br>
              <a:rPr lang="en"/>
            </a:br>
            <a:r>
              <a:rPr lang="en" sz="1100" b="0" i="0" u="none" strike="noStrike" cap="none">
                <a:solidFill>
                  <a:srgbClr val="000000"/>
                </a:solidFill>
                <a:latin typeface="Arial"/>
                <a:ea typeface="Arial"/>
                <a:cs typeface="Arial"/>
                <a:sym typeface="Arial"/>
              </a:rPr>
              <a:t>Using the Theme button at the upper right corner, a custom style can be added by importing a file like PowerPoint or Google Slides. You can import the file to apply to any new or existing visual outputs. Note that your logo will appear on a slide only if there is a space for 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a:t>We imported our center PowerPoint template and applied it to the presentation. The branded theme incorporated the fonts, the logo, and the color palette. You can continue to edit the content, images, layout, and so on item by item, if necessary.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Why do we like Gamma? It offers time efficiency in the creation of professional looking presentations and visuals based on text. The app offers many editing and design options. You should take time to review the Gamma benefits on this slide for more information.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Arial"/>
                <a:ea typeface="Arial"/>
                <a:cs typeface="Arial"/>
                <a:sym typeface="Arial"/>
              </a:rPr>
              <a:t>Gamma is an app that you can use to turn text into visuals, such as presentations or documents. After this short video, you should practice using the app. Follow the steps and try out Gamma yourself.</a:t>
            </a: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
              <a:t>We should also note that Gamma is a versatile app that has certain limitations. We have listed several here. While the app is relatively easy to use, it can be overwhelming for its numerous editing options. The limited credits may also present some challenges. Therefore, we encourage you to consider how you can best use Gamma for your line of work, and the extent to which you want to use all its capabilities. For example, you may find the ability to edit existing presentations more appealing than generating new ones. You can do both with Gamma, but one may be easier than the other. Above all, we hope you have fun experimenting with Gamma. Thank you for watching this brief demo of the application!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Gamma is a web-based A I powered platform to generate and edit presentations, documents, and websites based on text prompts or other sources such as documents and websites. The free version of the app offers limited prompts, and every prompt generation costs credits. For the free version, you will receive 400 credits. We recommend trying out the free version first before deciding to go for the paid versions. You may find 400 credits meet your needs. Alternatively, as you gain proficiency and experience with the application, you may want to increase your credits.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Arial"/>
                <a:ea typeface="Arial"/>
                <a:cs typeface="Arial"/>
                <a:sym typeface="Arial"/>
              </a:rPr>
              <a:t>Let’s explore the app in ten easy steps. To begin using Gamma, we will sign in and add a text prompt for visualization. We will choose a style theme and edit the visual output slide. Then, we will export and show options for sharing the gamma workspace as well. An option to add a customized theme can be imported to brand the visualization. We like this ability because it allows us to create presentations that match our institution or organization’s brand.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Upon initial sign up, answer the initial prompts to proceed. They will not appear after the first login. We have filled out options based on our needs.</a:t>
            </a: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200">
                <a:solidFill>
                  <a:schemeClr val="dk1"/>
                </a:solidFill>
              </a:rPr>
              <a:t>As a reminder with any A I apps or tools, you should consider whether it is appropriate to share certain data before inputting it into the tool​. For the purpose of this demonstration, we selected a publicly available article, titled: Supporting the District's Primary Care Workforce. If you viewed our presentation on Napkin A I, it is the same article referenced in that content. You can access the article on the PDF link provided in the slides. Alternatively you can copy and paste a prompt of your choice.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a:t>In Gamma, select the first option - Paste in text. Using the other two options will allow for AI-generated text and visuals to alter or expand upon the original text prompt. We will not demonstrate these options in this video but feel free to explore them on your own. For all options, please note that because Gamma generates text for presentations, you need to check the accuracy of the content.</a:t>
            </a:r>
            <a:endParaRPr/>
          </a:p>
          <a:p>
            <a:pPr marL="0" lvl="0" indent="0" algn="l" rtl="0">
              <a:lnSpc>
                <a:spcPct val="100000"/>
              </a:lnSpc>
              <a:spcBef>
                <a:spcPts val="0"/>
              </a:spcBef>
              <a:spcAft>
                <a:spcPts val="0"/>
              </a:spcAft>
              <a:buClr>
                <a:schemeClr val="hlink"/>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a:t>Let’s go back to the Paste in Text option. Paste the text prompt in the box. Select the third option to preserve the exact text. Then, continue to the prompt editor for further customization.</a:t>
            </a:r>
            <a:endParaRPr/>
          </a:p>
          <a:p>
            <a:pPr marL="0" lvl="0" indent="0" algn="l" rtl="0">
              <a:lnSpc>
                <a:spcPct val="100000"/>
              </a:lnSpc>
              <a:spcBef>
                <a:spcPts val="0"/>
              </a:spcBef>
              <a:spcAft>
                <a:spcPts val="0"/>
              </a:spcAft>
              <a:buClr>
                <a:schemeClr val="hlink"/>
              </a:buClr>
              <a:buSzPts val="12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200"/>
              <a:buFont typeface="Arial"/>
              <a:buNone/>
            </a:pPr>
            <a:r>
              <a:rPr lang="en" sz="1100" b="0" i="0" u="none" strike="noStrike" cap="none">
                <a:solidFill>
                  <a:srgbClr val="000000"/>
                </a:solidFill>
                <a:latin typeface="Arial"/>
                <a:ea typeface="Arial"/>
                <a:cs typeface="Arial"/>
                <a:sym typeface="Arial"/>
              </a:rPr>
              <a:t>The Prompt Editor offers several options for customization: The Text prompt can be edited, should you want to adjust verbiage. You may find this helpful after you create a presentation and your product is not exactly what you want. You can always go back and edit that prompt. Also, there are many choices for image generations from the text such as: A I images, stock photos, web images, or illustrations. You can also select whether you want the output to be formatted as a presentation, document, web page, or other format. Once you have made your selections, click on the Continue button at the bottom to proceed.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2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31"/>
          <p:cNvSpPr>
            <a:spLocks noGrp="1"/>
          </p:cNvSpPr>
          <p:nvPr>
            <p:ph type="pic" idx="2"/>
          </p:nvPr>
        </p:nvSpPr>
        <p:spPr>
          <a:xfrm>
            <a:off x="3887391" y="740569"/>
            <a:ext cx="4629300" cy="3655200"/>
          </a:xfrm>
          <a:prstGeom prst="rect">
            <a:avLst/>
          </a:prstGeom>
          <a:noFill/>
          <a:ln>
            <a:noFill/>
          </a:ln>
        </p:spPr>
      </p:sp>
      <p:sp>
        <p:nvSpPr>
          <p:cNvPr id="72" name="Google Shape;72;p3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3" name="Google Shape;7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31"/>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3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4" name="Google Shape;94;p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5" name="Google Shape;9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8" name="Google Shape;9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 name="Google Shape;101;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 name="Google Shape;10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
        <p:cNvGrpSpPr/>
        <p:nvPr/>
      </p:nvGrpSpPr>
      <p:grpSpPr>
        <a:xfrm>
          <a:off x="0" y="0"/>
          <a:ext cx="0" cy="0"/>
          <a:chOff x="0" y="0"/>
          <a:chExt cx="0" cy="0"/>
        </a:xfrm>
      </p:grpSpPr>
      <p:sp>
        <p:nvSpPr>
          <p:cNvPr id="104" name="Google Shape;10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6" name="Google Shape;106;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7" name="Google Shape;10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1"/>
        <p:cNvGrpSpPr/>
        <p:nvPr/>
      </p:nvGrpSpPr>
      <p:grpSpPr>
        <a:xfrm>
          <a:off x="0" y="0"/>
          <a:ext cx="0" cy="0"/>
          <a:chOff x="0" y="0"/>
          <a:chExt cx="0" cy="0"/>
        </a:xfrm>
      </p:grpSpPr>
      <p:sp>
        <p:nvSpPr>
          <p:cNvPr id="112" name="Google Shape;112;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3" name="Google Shape;113;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4" name="Google Shape;11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Google Shape;116;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7" name="Google Shape;11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0" name="Google Shape;20;p2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0"/>
              </a:spcBef>
              <a:spcAft>
                <a:spcPts val="0"/>
              </a:spcAft>
              <a:buClr>
                <a:schemeClr val="dk1"/>
              </a:buClr>
              <a:buSzPts val="1100"/>
              <a:buChar char="○"/>
              <a:defRPr/>
            </a:lvl2pPr>
            <a:lvl3pPr marL="1371600" lvl="2" indent="-298450" algn="l">
              <a:lnSpc>
                <a:spcPct val="90000"/>
              </a:lnSpc>
              <a:spcBef>
                <a:spcPts val="0"/>
              </a:spcBef>
              <a:spcAft>
                <a:spcPts val="0"/>
              </a:spcAft>
              <a:buClr>
                <a:schemeClr val="dk1"/>
              </a:buClr>
              <a:buSzPts val="1100"/>
              <a:buChar char="■"/>
              <a:defRPr/>
            </a:lvl3pPr>
            <a:lvl4pPr marL="1828800" lvl="3" indent="-298450" algn="l">
              <a:lnSpc>
                <a:spcPct val="90000"/>
              </a:lnSpc>
              <a:spcBef>
                <a:spcPts val="0"/>
              </a:spcBef>
              <a:spcAft>
                <a:spcPts val="0"/>
              </a:spcAft>
              <a:buClr>
                <a:schemeClr val="dk1"/>
              </a:buClr>
              <a:buSzPts val="1100"/>
              <a:buChar char="●"/>
              <a:defRPr/>
            </a:lvl4pPr>
            <a:lvl5pPr marL="2286000" lvl="4" indent="-298450" algn="l">
              <a:lnSpc>
                <a:spcPct val="90000"/>
              </a:lnSpc>
              <a:spcBef>
                <a:spcPts val="0"/>
              </a:spcBef>
              <a:spcAft>
                <a:spcPts val="0"/>
              </a:spcAft>
              <a:buClr>
                <a:schemeClr val="dk1"/>
              </a:buClr>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21" name="Google Shape;21;p2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1" name="Google Shape;121;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2" name="Google Shape;122;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3" name="Google Shape;12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4"/>
        <p:cNvGrpSpPr/>
        <p:nvPr/>
      </p:nvGrpSpPr>
      <p:grpSpPr>
        <a:xfrm>
          <a:off x="0" y="0"/>
          <a:ext cx="0" cy="0"/>
          <a:chOff x="0" y="0"/>
          <a:chExt cx="0" cy="0"/>
        </a:xfrm>
      </p:grpSpPr>
      <p:sp>
        <p:nvSpPr>
          <p:cNvPr id="125" name="Google Shape;125;p4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26" name="Google Shape;12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sp>
        <p:nvSpPr>
          <p:cNvPr id="128" name="Google Shape;128;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9" name="Google Shape;129;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0" name="Google Shape;13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 name="Google Shape;2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25"/>
          <p:cNvSpPr/>
          <p:nvPr/>
        </p:nvSpPr>
        <p:spPr>
          <a:xfrm>
            <a:off x="0" y="0"/>
            <a:ext cx="9144000" cy="273900"/>
          </a:xfrm>
          <a:prstGeom prst="rect">
            <a:avLst/>
          </a:prstGeom>
          <a:solidFill>
            <a:schemeClr val="accent1"/>
          </a:solidFill>
          <a:ln w="12700" cap="flat" cmpd="sng">
            <a:solidFill>
              <a:srgbClr val="3D73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3" name="Google Shape;33;p25"/>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7" name="Google Shape;37;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2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2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 name="Google Shape;44;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6" name="Google Shape;46;p27"/>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2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0" name="Google Shape;50;p2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2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2" name="Google Shape;52;p2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28"/>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29"/>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3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5" name="Google Shape;65;p3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6" name="Google Shape;6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p30"/>
          <p:cNvPicPr preferRelativeResize="0"/>
          <p:nvPr/>
        </p:nvPicPr>
        <p:blipFill rotWithShape="1">
          <a:blip r:embed="rId2">
            <a:alphaModFix/>
          </a:blip>
          <a:srcRect/>
          <a:stretch/>
        </p:blipFill>
        <p:spPr>
          <a:xfrm>
            <a:off x="628651" y="4828654"/>
            <a:ext cx="1499253" cy="22945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1"/>
          <p:cNvSpPr/>
          <p:nvPr/>
        </p:nvSpPr>
        <p:spPr>
          <a:xfrm>
            <a:off x="0" y="0"/>
            <a:ext cx="9144000" cy="273900"/>
          </a:xfrm>
          <a:prstGeom prst="rect">
            <a:avLst/>
          </a:prstGeom>
          <a:solidFill>
            <a:schemeClr val="accent1"/>
          </a:solidFill>
          <a:ln w="12700" cap="flat" cmpd="sng">
            <a:solidFill>
              <a:srgbClr val="3D73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0" name="Google Shape;90;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1" name="Google Shape;9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gamma.ap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gamma.ap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gamma.app/"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gamma.ap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gamma.app/"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gamma.app/"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gamma.app/"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dchealth.dc.gov/sites/default/files/dc/sites/doh/service_content/attachments/2024-DCHealth-Supporting-the-DC-Primary-Care-Workforce.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gamma.app/"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gamma.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1"/>
          <p:cNvSpPr/>
          <p:nvPr/>
        </p:nvSpPr>
        <p:spPr>
          <a:xfrm>
            <a:off x="357124" y="357583"/>
            <a:ext cx="5409600" cy="4440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39" name="Google Shape;139;p1"/>
          <p:cNvSpPr/>
          <p:nvPr/>
        </p:nvSpPr>
        <p:spPr>
          <a:xfrm>
            <a:off x="5888589" y="357583"/>
            <a:ext cx="2898300" cy="4440600"/>
          </a:xfrm>
          <a:prstGeom prst="rect">
            <a:avLst/>
          </a:prstGeom>
          <a:solidFill>
            <a:srgbClr val="D2CAB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40" name="Google Shape;140;p1"/>
          <p:cNvSpPr txBox="1">
            <a:spLocks noGrp="1"/>
          </p:cNvSpPr>
          <p:nvPr>
            <p:ph type="ctrTitle"/>
          </p:nvPr>
        </p:nvSpPr>
        <p:spPr>
          <a:xfrm>
            <a:off x="474413" y="1022531"/>
            <a:ext cx="5174700" cy="26484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2300"/>
              <a:buNone/>
            </a:pPr>
            <a:r>
              <a:rPr lang="en" sz="3900" b="1">
                <a:solidFill>
                  <a:schemeClr val="lt1"/>
                </a:solidFill>
              </a:rPr>
              <a:t>AI-Powered Apps to </a:t>
            </a:r>
            <a:endParaRPr sz="3900" b="1">
              <a:solidFill>
                <a:schemeClr val="lt1"/>
              </a:solidFill>
            </a:endParaRPr>
          </a:p>
          <a:p>
            <a:pPr marL="0" lvl="0" indent="0" algn="ctr" rtl="0">
              <a:lnSpc>
                <a:spcPct val="90000"/>
              </a:lnSpc>
              <a:spcBef>
                <a:spcPts val="0"/>
              </a:spcBef>
              <a:spcAft>
                <a:spcPts val="0"/>
              </a:spcAft>
              <a:buClr>
                <a:schemeClr val="dk1"/>
              </a:buClr>
              <a:buSzPts val="2300"/>
              <a:buNone/>
            </a:pPr>
            <a:r>
              <a:rPr lang="en" sz="3900" b="1">
                <a:solidFill>
                  <a:schemeClr val="lt1"/>
                </a:solidFill>
              </a:rPr>
              <a:t>Turn Text to Visuals: </a:t>
            </a:r>
            <a:r>
              <a:rPr lang="en" sz="5000" b="1">
                <a:solidFill>
                  <a:schemeClr val="lt1"/>
                </a:solidFill>
              </a:rPr>
              <a:t>Gamma.app</a:t>
            </a:r>
            <a:endParaRPr sz="4800" b="1">
              <a:solidFill>
                <a:schemeClr val="lt1"/>
              </a:solidFill>
            </a:endParaRPr>
          </a:p>
        </p:txBody>
      </p:sp>
      <p:pic>
        <p:nvPicPr>
          <p:cNvPr id="141" name="Google Shape;141;p1"/>
          <p:cNvPicPr preferRelativeResize="0"/>
          <p:nvPr/>
        </p:nvPicPr>
        <p:blipFill rotWithShape="1">
          <a:blip r:embed="rId3">
            <a:alphaModFix/>
          </a:blip>
          <a:srcRect/>
          <a:stretch/>
        </p:blipFill>
        <p:spPr>
          <a:xfrm>
            <a:off x="5982000" y="510675"/>
            <a:ext cx="2696231" cy="1334099"/>
          </a:xfrm>
          <a:prstGeom prst="rect">
            <a:avLst/>
          </a:prstGeom>
          <a:solidFill>
            <a:srgbClr val="FFFFFF"/>
          </a:solidFill>
          <a:ln>
            <a:noFill/>
          </a:ln>
        </p:spPr>
      </p:pic>
      <p:sp>
        <p:nvSpPr>
          <p:cNvPr id="142" name="Google Shape;142;p1"/>
          <p:cNvSpPr txBox="1"/>
          <p:nvPr/>
        </p:nvSpPr>
        <p:spPr>
          <a:xfrm>
            <a:off x="5800004" y="2727375"/>
            <a:ext cx="3060300" cy="1050300"/>
          </a:xfrm>
          <a:prstGeom prst="rect">
            <a:avLst/>
          </a:prstGeom>
          <a:noFill/>
          <a:ln>
            <a:noFill/>
          </a:ln>
        </p:spPr>
        <p:txBody>
          <a:bodyPr spcFirstLastPara="1" wrap="square" lIns="68575" tIns="68575" rIns="68575" bIns="68575" anchor="t" anchorCtr="0">
            <a:spAutoFit/>
          </a:bodyPr>
          <a:lstStyle/>
          <a:p>
            <a:pPr marL="0" marR="0" lvl="0" indent="0" algn="ctr" rtl="0">
              <a:lnSpc>
                <a:spcPct val="90000"/>
              </a:lnSpc>
              <a:spcBef>
                <a:spcPts val="800"/>
              </a:spcBef>
              <a:spcAft>
                <a:spcPts val="0"/>
              </a:spcAft>
              <a:buClr>
                <a:srgbClr val="000000"/>
              </a:buClr>
              <a:buSzPts val="1700"/>
              <a:buFont typeface="Arial"/>
              <a:buNone/>
            </a:pPr>
            <a:r>
              <a:rPr lang="en" sz="1700" b="0" i="0" u="none" strike="noStrike" cap="none">
                <a:solidFill>
                  <a:schemeClr val="dk1"/>
                </a:solidFill>
                <a:latin typeface="Calibri"/>
                <a:ea typeface="Calibri"/>
                <a:cs typeface="Calibri"/>
                <a:sym typeface="Calibri"/>
              </a:rPr>
              <a:t>Teodora Hristov, MEd​</a:t>
            </a:r>
            <a:endParaRPr sz="1700" b="0"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rgbClr val="000000"/>
              </a:buClr>
              <a:buSzPts val="1700"/>
              <a:buFont typeface="Arial"/>
              <a:buNone/>
            </a:pPr>
            <a:r>
              <a:rPr lang="en" sz="1700" b="0" i="0" u="none" strike="noStrike" cap="none">
                <a:solidFill>
                  <a:schemeClr val="dk1"/>
                </a:solidFill>
                <a:latin typeface="Calibri"/>
                <a:ea typeface="Calibri"/>
                <a:cs typeface="Calibri"/>
                <a:sym typeface="Calibri"/>
              </a:rPr>
              <a:t>Debra Herrmann, DHSc, MPH ​</a:t>
            </a:r>
            <a:endParaRPr sz="1700" b="0"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rgbClr val="000000"/>
              </a:buClr>
              <a:buSzPts val="1700"/>
              <a:buFont typeface="Arial"/>
              <a:buNone/>
            </a:pPr>
            <a:r>
              <a:rPr lang="en" sz="1700" b="0" i="0" u="none" strike="noStrike" cap="none">
                <a:solidFill>
                  <a:schemeClr val="dk1"/>
                </a:solidFill>
                <a:latin typeface="Calibri"/>
                <a:ea typeface="Calibri"/>
                <a:cs typeface="Calibri"/>
                <a:sym typeface="Calibri"/>
              </a:rPr>
              <a:t>Kirsten Brown, PhD MA</a:t>
            </a:r>
            <a:endParaRPr sz="17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0" title="theme.PNG"/>
          <p:cNvPicPr preferRelativeResize="0"/>
          <p:nvPr/>
        </p:nvPicPr>
        <p:blipFill rotWithShape="1">
          <a:blip r:embed="rId3">
            <a:alphaModFix/>
          </a:blip>
          <a:srcRect/>
          <a:stretch/>
        </p:blipFill>
        <p:spPr>
          <a:xfrm>
            <a:off x="1895545" y="1518277"/>
            <a:ext cx="6996129" cy="3532025"/>
          </a:xfrm>
          <a:prstGeom prst="rect">
            <a:avLst/>
          </a:prstGeom>
          <a:noFill/>
          <a:ln w="9525" cap="flat" cmpd="sng">
            <a:solidFill>
              <a:schemeClr val="accent1"/>
            </a:solidFill>
            <a:prstDash val="solid"/>
            <a:round/>
            <a:headEnd type="none" w="sm" len="sm"/>
            <a:tailEnd type="none" w="sm" len="sm"/>
          </a:ln>
        </p:spPr>
      </p:pic>
      <p:sp>
        <p:nvSpPr>
          <p:cNvPr id="215" name="Google Shape;215;p10"/>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4"/>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216" name="Google Shape;216;p10"/>
          <p:cNvSpPr/>
          <p:nvPr/>
        </p:nvSpPr>
        <p:spPr>
          <a:xfrm>
            <a:off x="353044" y="1127606"/>
            <a:ext cx="2275500" cy="8754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5</a:t>
            </a:r>
            <a:endParaRPr sz="1400" b="1" i="0" u="none" strike="noStrike" cap="none">
              <a:solidFill>
                <a:srgbClr val="11111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Pick a theme</a:t>
            </a:r>
            <a:endParaRPr sz="1500" b="0" i="0" u="none" strike="noStrike" cap="none">
              <a:solidFill>
                <a:schemeClr val="dk1"/>
              </a:solidFill>
              <a:latin typeface="Calibri"/>
              <a:ea typeface="Calibri"/>
              <a:cs typeface="Calibri"/>
              <a:sym typeface="Calibri"/>
            </a:endParaRPr>
          </a:p>
        </p:txBody>
      </p:sp>
      <p:sp>
        <p:nvSpPr>
          <p:cNvPr id="217" name="Google Shape;217;p10"/>
          <p:cNvSpPr/>
          <p:nvPr/>
        </p:nvSpPr>
        <p:spPr>
          <a:xfrm>
            <a:off x="3711125" y="985700"/>
            <a:ext cx="4042200" cy="875400"/>
          </a:xfrm>
          <a:prstGeom prst="wedgeRoundRectCallout">
            <a:avLst>
              <a:gd name="adj1" fmla="val 62462"/>
              <a:gd name="adj2" fmla="val 46296"/>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Select a theme from the available options on the right, and click the Generate button.</a:t>
            </a:r>
            <a:endParaRPr sz="1400" b="0" i="0" u="none" strike="noStrike" cap="none">
              <a:solidFill>
                <a:schemeClr val="dk1"/>
              </a:solidFill>
              <a:latin typeface="Calibri"/>
              <a:ea typeface="Calibri"/>
              <a:cs typeface="Calibri"/>
              <a:sym typeface="Calibri"/>
            </a:endParaRPr>
          </a:p>
        </p:txBody>
      </p:sp>
      <p:sp>
        <p:nvSpPr>
          <p:cNvPr id="218" name="Google Shape;218;p10"/>
          <p:cNvSpPr txBox="1"/>
          <p:nvPr/>
        </p:nvSpPr>
        <p:spPr>
          <a:xfrm>
            <a:off x="353044" y="4133681"/>
            <a:ext cx="3391825" cy="830966"/>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To customize a theme to add brand colors and fonts, a new custom theme can be imported  and applied later (Step 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224" name="Google Shape;224;p11"/>
          <p:cNvPicPr preferRelativeResize="0"/>
          <p:nvPr/>
        </p:nvPicPr>
        <p:blipFill rotWithShape="1">
          <a:blip r:embed="rId4">
            <a:alphaModFix/>
          </a:blip>
          <a:srcRect l="4814" r="8598" b="52252"/>
          <a:stretch/>
        </p:blipFill>
        <p:spPr>
          <a:xfrm>
            <a:off x="4405465" y="1288425"/>
            <a:ext cx="3804186" cy="1494175"/>
          </a:xfrm>
          <a:prstGeom prst="rect">
            <a:avLst/>
          </a:prstGeom>
          <a:noFill/>
          <a:ln w="9525" cap="flat" cmpd="sng">
            <a:solidFill>
              <a:schemeClr val="accent1"/>
            </a:solidFill>
            <a:prstDash val="solid"/>
            <a:round/>
            <a:headEnd type="none" w="sm" len="sm"/>
            <a:tailEnd type="none" w="sm" len="sm"/>
          </a:ln>
        </p:spPr>
      </p:pic>
      <p:sp>
        <p:nvSpPr>
          <p:cNvPr id="225" name="Google Shape;225;p11"/>
          <p:cNvSpPr/>
          <p:nvPr/>
        </p:nvSpPr>
        <p:spPr>
          <a:xfrm>
            <a:off x="3040125" y="2535750"/>
            <a:ext cx="2549400" cy="610100"/>
          </a:xfrm>
          <a:prstGeom prst="wedgeRoundRectCallout">
            <a:avLst>
              <a:gd name="adj1" fmla="val 68414"/>
              <a:gd name="adj2" fmla="val -4336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 slide is generated within seconds. </a:t>
            </a:r>
            <a:endParaRPr sz="1300" b="0" i="0" u="none" strike="noStrike" cap="none">
              <a:solidFill>
                <a:schemeClr val="dk1"/>
              </a:solidFill>
              <a:latin typeface="Calibri"/>
              <a:ea typeface="Calibri"/>
              <a:cs typeface="Calibri"/>
              <a:sym typeface="Calibri"/>
            </a:endParaRPr>
          </a:p>
        </p:txBody>
      </p:sp>
      <p:pic>
        <p:nvPicPr>
          <p:cNvPr id="226" name="Google Shape;226;p11"/>
          <p:cNvPicPr preferRelativeResize="0"/>
          <p:nvPr/>
        </p:nvPicPr>
        <p:blipFill rotWithShape="1">
          <a:blip r:embed="rId5">
            <a:alphaModFix/>
          </a:blip>
          <a:srcRect r="72501" b="66027"/>
          <a:stretch/>
        </p:blipFill>
        <p:spPr>
          <a:xfrm>
            <a:off x="6080975" y="3017675"/>
            <a:ext cx="2139165" cy="1643249"/>
          </a:xfrm>
          <a:prstGeom prst="rect">
            <a:avLst/>
          </a:prstGeom>
          <a:noFill/>
          <a:ln w="9525" cap="flat" cmpd="sng">
            <a:solidFill>
              <a:schemeClr val="accent1"/>
            </a:solidFill>
            <a:prstDash val="solid"/>
            <a:round/>
            <a:headEnd type="none" w="sm" len="sm"/>
            <a:tailEnd type="none" w="sm" len="sm"/>
          </a:ln>
        </p:spPr>
      </p:pic>
      <p:sp>
        <p:nvSpPr>
          <p:cNvPr id="227" name="Google Shape;227;p11"/>
          <p:cNvSpPr/>
          <p:nvPr/>
        </p:nvSpPr>
        <p:spPr>
          <a:xfrm>
            <a:off x="3663400" y="3720125"/>
            <a:ext cx="2297100" cy="940800"/>
          </a:xfrm>
          <a:prstGeom prst="wedgeRoundRectCallout">
            <a:avLst>
              <a:gd name="adj1" fmla="val 62132"/>
              <a:gd name="adj2" fmla="val -58635"/>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Upon completion, helpful guides show what has been created and how it can be modified.</a:t>
            </a:r>
            <a:endParaRPr sz="1400" b="0" i="0" u="none" strike="noStrike" cap="none">
              <a:solidFill>
                <a:schemeClr val="dk1"/>
              </a:solidFill>
              <a:latin typeface="Calibri"/>
              <a:ea typeface="Calibri"/>
              <a:cs typeface="Calibri"/>
              <a:sym typeface="Calibri"/>
            </a:endParaRPr>
          </a:p>
        </p:txBody>
      </p:sp>
      <p:sp>
        <p:nvSpPr>
          <p:cNvPr id="228" name="Google Shape;228;p11"/>
          <p:cNvSpPr/>
          <p:nvPr/>
        </p:nvSpPr>
        <p:spPr>
          <a:xfrm>
            <a:off x="353051" y="1127600"/>
            <a:ext cx="2549400" cy="875400"/>
          </a:xfrm>
          <a:prstGeom prst="wedgeRoundRectCallout">
            <a:avLst>
              <a:gd name="adj1" fmla="val 75675"/>
              <a:gd name="adj2" fmla="val -334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6</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Edit the visual output (slide)</a:t>
            </a:r>
            <a:endParaRPr sz="1500" b="0" i="0" u="none" strike="noStrike" cap="none">
              <a:solidFill>
                <a:schemeClr val="dk1"/>
              </a:solidFill>
              <a:latin typeface="Calibri"/>
              <a:ea typeface="Calibri"/>
              <a:cs typeface="Calibri"/>
              <a:sym typeface="Calibri"/>
            </a:endParaRPr>
          </a:p>
        </p:txBody>
      </p:sp>
      <p:sp>
        <p:nvSpPr>
          <p:cNvPr id="229" name="Google Shape;229;p11"/>
          <p:cNvSpPr txBox="1"/>
          <p:nvPr/>
        </p:nvSpPr>
        <p:spPr>
          <a:xfrm>
            <a:off x="353050" y="2352225"/>
            <a:ext cx="2549400" cy="1477500"/>
          </a:xfrm>
          <a:prstGeom prst="rect">
            <a:avLst/>
          </a:prstGeom>
          <a:solidFill>
            <a:srgbClr val="E3DED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Every item</a:t>
            </a:r>
            <a:r>
              <a:rPr lang="en" sz="1400" b="0" i="0" u="none" strike="noStrike" cap="none">
                <a:solidFill>
                  <a:schemeClr val="dk1"/>
                </a:solidFill>
                <a:latin typeface="Calibri"/>
                <a:ea typeface="Calibri"/>
                <a:cs typeface="Calibri"/>
                <a:sym typeface="Calibri"/>
              </a:rPr>
              <a:t> on the slide - text, icons, images, layouts - can be modified by hovering over and clicking on each or a group of them to - the submenus reveal many editing options.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2" title="slide 11-5.PNG"/>
          <p:cNvPicPr preferRelativeResize="0"/>
          <p:nvPr/>
        </p:nvPicPr>
        <p:blipFill rotWithShape="1">
          <a:blip r:embed="rId3">
            <a:alphaModFix/>
          </a:blip>
          <a:srcRect l="68395" r="624"/>
          <a:stretch/>
        </p:blipFill>
        <p:spPr>
          <a:xfrm>
            <a:off x="6248650" y="510879"/>
            <a:ext cx="2481974" cy="4510495"/>
          </a:xfrm>
          <a:prstGeom prst="rect">
            <a:avLst/>
          </a:prstGeom>
          <a:noFill/>
          <a:ln w="9525" cap="flat" cmpd="sng">
            <a:solidFill>
              <a:schemeClr val="accent1"/>
            </a:solidFill>
            <a:prstDash val="solid"/>
            <a:round/>
            <a:headEnd type="none" w="sm" len="sm"/>
            <a:tailEnd type="none" w="sm" len="sm"/>
          </a:ln>
        </p:spPr>
      </p:pic>
      <p:sp>
        <p:nvSpPr>
          <p:cNvPr id="235" name="Google Shape;235;p12"/>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4"/>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236" name="Google Shape;236;p12" title="slide 11.PNG"/>
          <p:cNvPicPr preferRelativeResize="0"/>
          <p:nvPr/>
        </p:nvPicPr>
        <p:blipFill rotWithShape="1">
          <a:blip r:embed="rId5">
            <a:alphaModFix/>
          </a:blip>
          <a:srcRect t="6865" b="6865"/>
          <a:stretch/>
        </p:blipFill>
        <p:spPr>
          <a:xfrm>
            <a:off x="353050" y="2997250"/>
            <a:ext cx="4655478" cy="2024124"/>
          </a:xfrm>
          <a:prstGeom prst="rect">
            <a:avLst/>
          </a:prstGeom>
          <a:noFill/>
          <a:ln w="9525" cap="flat" cmpd="sng">
            <a:solidFill>
              <a:schemeClr val="accent1"/>
            </a:solidFill>
            <a:prstDash val="solid"/>
            <a:round/>
            <a:headEnd type="none" w="sm" len="sm"/>
            <a:tailEnd type="none" w="sm" len="sm"/>
          </a:ln>
        </p:spPr>
      </p:pic>
      <p:sp>
        <p:nvSpPr>
          <p:cNvPr id="237" name="Google Shape;237;p12"/>
          <p:cNvSpPr/>
          <p:nvPr/>
        </p:nvSpPr>
        <p:spPr>
          <a:xfrm>
            <a:off x="353050" y="1808975"/>
            <a:ext cx="2720100" cy="959700"/>
          </a:xfrm>
          <a:prstGeom prst="wedgeRoundRectCallout">
            <a:avLst>
              <a:gd name="adj1" fmla="val -10784"/>
              <a:gd name="adj2" fmla="val 10452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pallete icon offers options for image edits. </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Select the “Edit” next to Accent Image to update the AI image.</a:t>
            </a:r>
            <a:endParaRPr sz="1400" b="0" i="0" u="none" strike="noStrike" cap="none">
              <a:solidFill>
                <a:schemeClr val="dk1"/>
              </a:solidFill>
              <a:latin typeface="Calibri"/>
              <a:ea typeface="Calibri"/>
              <a:cs typeface="Calibri"/>
              <a:sym typeface="Calibri"/>
            </a:endParaRPr>
          </a:p>
        </p:txBody>
      </p:sp>
      <p:sp>
        <p:nvSpPr>
          <p:cNvPr id="238" name="Google Shape;238;p12"/>
          <p:cNvSpPr/>
          <p:nvPr/>
        </p:nvSpPr>
        <p:spPr>
          <a:xfrm>
            <a:off x="3778700" y="1145350"/>
            <a:ext cx="2242200" cy="1237430"/>
          </a:xfrm>
          <a:prstGeom prst="wedgeRoundRectCallout">
            <a:avLst>
              <a:gd name="adj1" fmla="val 67466"/>
              <a:gd name="adj2" fmla="val -2755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Additional window within the platform opens up to allow for image prompt changes, and regeneration of the visual.</a:t>
            </a:r>
            <a:endParaRPr sz="1300" b="0" i="0" u="none" strike="noStrike" cap="none">
              <a:solidFill>
                <a:schemeClr val="dk1"/>
              </a:solidFill>
              <a:latin typeface="Calibri"/>
              <a:ea typeface="Calibri"/>
              <a:cs typeface="Calibri"/>
              <a:sym typeface="Calibri"/>
            </a:endParaRPr>
          </a:p>
        </p:txBody>
      </p:sp>
      <p:sp>
        <p:nvSpPr>
          <p:cNvPr id="239" name="Google Shape;239;p12"/>
          <p:cNvSpPr/>
          <p:nvPr/>
        </p:nvSpPr>
        <p:spPr>
          <a:xfrm>
            <a:off x="353050" y="925175"/>
            <a:ext cx="2549400" cy="776700"/>
          </a:xfrm>
          <a:prstGeom prst="wedgeRoundRectCallout">
            <a:avLst>
              <a:gd name="adj1" fmla="val 59757"/>
              <a:gd name="adj2" fmla="val 2519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6</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Edit the visual output (slide)</a:t>
            </a:r>
            <a:endParaRPr sz="15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245" name="Google Shape;245;p13" title="slide 12.PNG"/>
          <p:cNvPicPr preferRelativeResize="0"/>
          <p:nvPr/>
        </p:nvPicPr>
        <p:blipFill rotWithShape="1">
          <a:blip r:embed="rId4">
            <a:alphaModFix/>
          </a:blip>
          <a:srcRect t="39" b="-39"/>
          <a:stretch/>
        </p:blipFill>
        <p:spPr>
          <a:xfrm>
            <a:off x="3567600" y="1012900"/>
            <a:ext cx="4746549" cy="4045900"/>
          </a:xfrm>
          <a:prstGeom prst="rect">
            <a:avLst/>
          </a:prstGeom>
          <a:noFill/>
          <a:ln w="9525" cap="flat" cmpd="sng">
            <a:solidFill>
              <a:schemeClr val="accent1"/>
            </a:solidFill>
            <a:prstDash val="solid"/>
            <a:round/>
            <a:headEnd type="none" w="sm" len="sm"/>
            <a:tailEnd type="none" w="sm" len="sm"/>
          </a:ln>
        </p:spPr>
      </p:pic>
      <p:sp>
        <p:nvSpPr>
          <p:cNvPr id="246" name="Google Shape;246;p13"/>
          <p:cNvSpPr/>
          <p:nvPr/>
        </p:nvSpPr>
        <p:spPr>
          <a:xfrm>
            <a:off x="628800" y="2692275"/>
            <a:ext cx="2720100" cy="1367400"/>
          </a:xfrm>
          <a:prstGeom prst="wedgeRoundRectCallout">
            <a:avLst>
              <a:gd name="adj1" fmla="val 61286"/>
              <a:gd name="adj2" fmla="val 60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layout, the text, the icons, and the style can be all edited, if necessary. Additional elements can be created manually, generated by the app AI, or imported.</a:t>
            </a:r>
            <a:endParaRPr sz="1400" b="0" i="0" u="none" strike="noStrike" cap="none">
              <a:solidFill>
                <a:schemeClr val="dk1"/>
              </a:solidFill>
              <a:latin typeface="Calibri"/>
              <a:ea typeface="Calibri"/>
              <a:cs typeface="Calibri"/>
              <a:sym typeface="Calibri"/>
            </a:endParaRPr>
          </a:p>
        </p:txBody>
      </p:sp>
      <p:sp>
        <p:nvSpPr>
          <p:cNvPr id="247" name="Google Shape;247;p13"/>
          <p:cNvSpPr/>
          <p:nvPr/>
        </p:nvSpPr>
        <p:spPr>
          <a:xfrm>
            <a:off x="353050" y="941950"/>
            <a:ext cx="2549400" cy="769800"/>
          </a:xfrm>
          <a:prstGeom prst="wedgeRoundRectCallout">
            <a:avLst>
              <a:gd name="adj1" fmla="val -23888"/>
              <a:gd name="adj2" fmla="val 7537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6</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Edit the visual output (slide)</a:t>
            </a:r>
            <a:endParaRPr sz="15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253" name="Google Shape;253;p14" title="side menus.PNG"/>
          <p:cNvPicPr preferRelativeResize="0"/>
          <p:nvPr/>
        </p:nvPicPr>
        <p:blipFill rotWithShape="1">
          <a:blip r:embed="rId4">
            <a:alphaModFix/>
          </a:blip>
          <a:srcRect/>
          <a:stretch/>
        </p:blipFill>
        <p:spPr>
          <a:xfrm>
            <a:off x="688831" y="1274350"/>
            <a:ext cx="8271624" cy="3482775"/>
          </a:xfrm>
          <a:prstGeom prst="rect">
            <a:avLst/>
          </a:prstGeom>
          <a:noFill/>
          <a:ln w="9525" cap="flat" cmpd="sng">
            <a:solidFill>
              <a:schemeClr val="accent1"/>
            </a:solidFill>
            <a:prstDash val="solid"/>
            <a:round/>
            <a:headEnd type="none" w="sm" len="sm"/>
            <a:tailEnd type="none" w="sm" len="sm"/>
          </a:ln>
        </p:spPr>
      </p:pic>
      <p:sp>
        <p:nvSpPr>
          <p:cNvPr id="254" name="Google Shape;254;p14"/>
          <p:cNvSpPr/>
          <p:nvPr/>
        </p:nvSpPr>
        <p:spPr>
          <a:xfrm>
            <a:off x="353050" y="978376"/>
            <a:ext cx="2275500" cy="803400"/>
          </a:xfrm>
          <a:prstGeom prst="wedgeRoundRectCallout">
            <a:avLst>
              <a:gd name="adj1" fmla="val 62035"/>
              <a:gd name="adj2" fmla="val 4094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7</a:t>
            </a:r>
            <a:endParaRPr sz="2000" b="1" i="0" u="none" strike="noStrike" cap="none">
              <a:solidFill>
                <a:srgbClr val="11111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Edit the layout, if needed</a:t>
            </a:r>
            <a:endParaRPr sz="1500" b="0" i="0" u="none" strike="noStrike" cap="none">
              <a:solidFill>
                <a:schemeClr val="dk1"/>
              </a:solidFill>
              <a:latin typeface="Calibri"/>
              <a:ea typeface="Calibri"/>
              <a:cs typeface="Calibri"/>
              <a:sym typeface="Calibri"/>
            </a:endParaRPr>
          </a:p>
        </p:txBody>
      </p:sp>
      <p:sp>
        <p:nvSpPr>
          <p:cNvPr id="255" name="Google Shape;255;p14"/>
          <p:cNvSpPr/>
          <p:nvPr/>
        </p:nvSpPr>
        <p:spPr>
          <a:xfrm>
            <a:off x="6172050" y="1781775"/>
            <a:ext cx="2275500" cy="2975400"/>
          </a:xfrm>
          <a:prstGeom prst="wedgeRoundRectCallout">
            <a:avLst>
              <a:gd name="adj1" fmla="val 63111"/>
              <a:gd name="adj2" fmla="val -20192"/>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alibri"/>
                <a:ea typeface="Calibri"/>
                <a:cs typeface="Calibri"/>
                <a:sym typeface="Calibri"/>
              </a:rPr>
              <a:t>Editing options are always available as a menu on the right:</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Type in search for/in text blocks, images, media, and embeds</a:t>
            </a:r>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Card templates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Smart layouts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Text blocks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Images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Videos &amp; Media</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Embed apps &amp; webpages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Charts &amp; diagrams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Forms &amp; Buttons</a:t>
            </a:r>
            <a:endParaRPr sz="1200" b="0" i="0" u="none" strike="noStrike" cap="none">
              <a:solidFill>
                <a:schemeClr val="dk1"/>
              </a:solidFill>
              <a:latin typeface="Calibri"/>
              <a:ea typeface="Calibri"/>
              <a:cs typeface="Calibri"/>
              <a:sym typeface="Calibri"/>
            </a:endParaRPr>
          </a:p>
        </p:txBody>
      </p:sp>
      <p:sp>
        <p:nvSpPr>
          <p:cNvPr id="256" name="Google Shape;256;p14"/>
          <p:cNvSpPr/>
          <p:nvPr/>
        </p:nvSpPr>
        <p:spPr>
          <a:xfrm rot="-8212977">
            <a:off x="969447" y="3881666"/>
            <a:ext cx="652420" cy="274247"/>
          </a:xfrm>
          <a:prstGeom prst="homePlate">
            <a:avLst>
              <a:gd name="adj" fmla="val 176824"/>
            </a:avLst>
          </a:prstGeom>
          <a:solidFill>
            <a:schemeClr val="lt1"/>
          </a:solidFill>
          <a:ln w="127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7" name="Google Shape;257;p14"/>
          <p:cNvSpPr/>
          <p:nvPr/>
        </p:nvSpPr>
        <p:spPr>
          <a:xfrm>
            <a:off x="353050" y="4018789"/>
            <a:ext cx="2548900" cy="743712"/>
          </a:xfrm>
          <a:prstGeom prst="wedgeRoundRectCallout">
            <a:avLst>
              <a:gd name="adj1" fmla="val 112439"/>
              <a:gd name="adj2" fmla="val 37588"/>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alibri"/>
                <a:ea typeface="Calibri"/>
                <a:cs typeface="Calibri"/>
                <a:sym typeface="Calibri"/>
              </a:rPr>
              <a:t>Additional cards/slides can be added from the TOC on the left or below the card by selecting a layout. </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5" title="export card.PNG"/>
          <p:cNvPicPr preferRelativeResize="0"/>
          <p:nvPr/>
        </p:nvPicPr>
        <p:blipFill rotWithShape="1">
          <a:blip r:embed="rId3">
            <a:alphaModFix/>
          </a:blip>
          <a:srcRect l="15201" t="7743" r="27714" b="21475"/>
          <a:stretch/>
        </p:blipFill>
        <p:spPr>
          <a:xfrm>
            <a:off x="285700" y="3960401"/>
            <a:ext cx="1614900" cy="1098900"/>
          </a:xfrm>
          <a:prstGeom prst="rect">
            <a:avLst/>
          </a:prstGeom>
          <a:noFill/>
          <a:ln w="9525" cap="flat" cmpd="sng">
            <a:solidFill>
              <a:schemeClr val="accent1"/>
            </a:solidFill>
            <a:prstDash val="solid"/>
            <a:round/>
            <a:headEnd type="none" w="sm" len="sm"/>
            <a:tailEnd type="none" w="sm" len="sm"/>
          </a:ln>
        </p:spPr>
      </p:pic>
      <p:pic>
        <p:nvPicPr>
          <p:cNvPr id="263" name="Google Shape;263;p15" title="account options.PNG"/>
          <p:cNvPicPr preferRelativeResize="0"/>
          <p:nvPr/>
        </p:nvPicPr>
        <p:blipFill rotWithShape="1">
          <a:blip r:embed="rId4">
            <a:alphaModFix/>
          </a:blip>
          <a:srcRect l="13569"/>
          <a:stretch/>
        </p:blipFill>
        <p:spPr>
          <a:xfrm>
            <a:off x="7491150" y="1101475"/>
            <a:ext cx="1614900" cy="2802325"/>
          </a:xfrm>
          <a:prstGeom prst="rect">
            <a:avLst/>
          </a:prstGeom>
          <a:noFill/>
          <a:ln w="9525" cap="flat" cmpd="sng">
            <a:solidFill>
              <a:schemeClr val="accent1"/>
            </a:solidFill>
            <a:prstDash val="solid"/>
            <a:round/>
            <a:headEnd type="none" w="sm" len="sm"/>
            <a:tailEnd type="none" w="sm" len="sm"/>
          </a:ln>
        </p:spPr>
      </p:pic>
      <p:sp>
        <p:nvSpPr>
          <p:cNvPr id="264" name="Google Shape;264;p15"/>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5"/>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265" name="Google Shape;265;p15"/>
          <p:cNvPicPr preferRelativeResize="0"/>
          <p:nvPr/>
        </p:nvPicPr>
        <p:blipFill rotWithShape="1">
          <a:blip r:embed="rId6">
            <a:alphaModFix/>
          </a:blip>
          <a:srcRect/>
          <a:stretch/>
        </p:blipFill>
        <p:spPr>
          <a:xfrm>
            <a:off x="3929088" y="1141482"/>
            <a:ext cx="2989913" cy="3917819"/>
          </a:xfrm>
          <a:prstGeom prst="rect">
            <a:avLst/>
          </a:prstGeom>
          <a:noFill/>
          <a:ln w="9525" cap="flat" cmpd="sng">
            <a:solidFill>
              <a:schemeClr val="accent1"/>
            </a:solidFill>
            <a:prstDash val="solid"/>
            <a:round/>
            <a:headEnd type="none" w="sm" len="sm"/>
            <a:tailEnd type="none" w="sm" len="sm"/>
          </a:ln>
        </p:spPr>
      </p:pic>
      <p:sp>
        <p:nvSpPr>
          <p:cNvPr id="266" name="Google Shape;266;p15"/>
          <p:cNvSpPr/>
          <p:nvPr/>
        </p:nvSpPr>
        <p:spPr>
          <a:xfrm>
            <a:off x="295576" y="3137152"/>
            <a:ext cx="1568400" cy="494100"/>
          </a:xfrm>
          <a:prstGeom prst="wedgeRoundRectCallout">
            <a:avLst>
              <a:gd name="adj1" fmla="val 40159"/>
              <a:gd name="adj2" fmla="val 92977"/>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 single card can be exported, too.</a:t>
            </a:r>
            <a:endParaRPr sz="1400" b="0" i="0" u="none" strike="noStrike" cap="none">
              <a:solidFill>
                <a:schemeClr val="dk1"/>
              </a:solidFill>
              <a:latin typeface="Calibri"/>
              <a:ea typeface="Calibri"/>
              <a:cs typeface="Calibri"/>
              <a:sym typeface="Calibri"/>
            </a:endParaRPr>
          </a:p>
        </p:txBody>
      </p:sp>
      <p:pic>
        <p:nvPicPr>
          <p:cNvPr id="267" name="Google Shape;267;p15"/>
          <p:cNvPicPr preferRelativeResize="0"/>
          <p:nvPr/>
        </p:nvPicPr>
        <p:blipFill rotWithShape="1">
          <a:blip r:embed="rId7">
            <a:alphaModFix/>
          </a:blip>
          <a:srcRect l="36201" t="3062" r="22453" b="44504"/>
          <a:stretch/>
        </p:blipFill>
        <p:spPr>
          <a:xfrm>
            <a:off x="1947782" y="3133851"/>
            <a:ext cx="1897500" cy="1925450"/>
          </a:xfrm>
          <a:prstGeom prst="rect">
            <a:avLst/>
          </a:prstGeom>
          <a:noFill/>
          <a:ln w="9525" cap="flat" cmpd="sng">
            <a:solidFill>
              <a:schemeClr val="accent1"/>
            </a:solidFill>
            <a:prstDash val="solid"/>
            <a:round/>
            <a:headEnd type="none" w="sm" len="sm"/>
            <a:tailEnd type="none" w="sm" len="sm"/>
          </a:ln>
        </p:spPr>
      </p:pic>
      <p:sp>
        <p:nvSpPr>
          <p:cNvPr id="268" name="Google Shape;268;p15"/>
          <p:cNvSpPr/>
          <p:nvPr/>
        </p:nvSpPr>
        <p:spPr>
          <a:xfrm>
            <a:off x="1686075" y="1881874"/>
            <a:ext cx="1897500" cy="1187400"/>
          </a:xfrm>
          <a:prstGeom prst="wedgeRoundRectCallout">
            <a:avLst>
              <a:gd name="adj1" fmla="val 70096"/>
              <a:gd name="adj2" fmla="val 12452"/>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Export options</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allow for further editing opportunities on different applications. </a:t>
            </a:r>
            <a:endParaRPr sz="1400" b="0" i="0" u="none" strike="noStrike" cap="none">
              <a:solidFill>
                <a:schemeClr val="dk1"/>
              </a:solidFill>
              <a:latin typeface="Calibri"/>
              <a:ea typeface="Calibri"/>
              <a:cs typeface="Calibri"/>
              <a:sym typeface="Calibri"/>
            </a:endParaRPr>
          </a:p>
        </p:txBody>
      </p:sp>
      <p:sp>
        <p:nvSpPr>
          <p:cNvPr id="269" name="Google Shape;269;p15"/>
          <p:cNvSpPr/>
          <p:nvPr/>
        </p:nvSpPr>
        <p:spPr>
          <a:xfrm>
            <a:off x="353050" y="925176"/>
            <a:ext cx="2275500" cy="803400"/>
          </a:xfrm>
          <a:prstGeom prst="wedgeRoundRectCallout">
            <a:avLst>
              <a:gd name="adj1" fmla="val 30450"/>
              <a:gd name="adj2" fmla="val 7739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8</a:t>
            </a:r>
            <a:endParaRPr sz="1400" b="1" i="0" u="none" strike="noStrike" cap="none">
              <a:solidFill>
                <a:srgbClr val="11111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Export your slide(s)</a:t>
            </a:r>
            <a:endParaRPr sz="1500" b="0" i="0" u="none" strike="noStrike" cap="none">
              <a:solidFill>
                <a:schemeClr val="dk1"/>
              </a:solidFill>
              <a:latin typeface="Calibri"/>
              <a:ea typeface="Calibri"/>
              <a:cs typeface="Calibri"/>
              <a:sym typeface="Calibri"/>
            </a:endParaRPr>
          </a:p>
        </p:txBody>
      </p:sp>
      <p:sp>
        <p:nvSpPr>
          <p:cNvPr id="270" name="Google Shape;270;p15"/>
          <p:cNvSpPr/>
          <p:nvPr/>
        </p:nvSpPr>
        <p:spPr>
          <a:xfrm>
            <a:off x="5768749" y="855400"/>
            <a:ext cx="2450789" cy="1207156"/>
          </a:xfrm>
          <a:prstGeom prst="wedgeRoundRectCallout">
            <a:avLst>
              <a:gd name="adj1" fmla="val 72681"/>
              <a:gd name="adj2" fmla="val -19223"/>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Additional functionality menu such as prompt edits, export, page setup, analytics, style, version history, and more are accessible via the account.</a:t>
            </a:r>
            <a:endParaRPr sz="1400" b="0" i="0" u="none" strike="noStrike" cap="none">
              <a:solidFill>
                <a:schemeClr val="dk1"/>
              </a:solidFill>
              <a:latin typeface="Calibri"/>
              <a:ea typeface="Calibri"/>
              <a:cs typeface="Calibri"/>
              <a:sym typeface="Calibri"/>
            </a:endParaRPr>
          </a:p>
        </p:txBody>
      </p:sp>
      <p:sp>
        <p:nvSpPr>
          <p:cNvPr id="271" name="Google Shape;271;p15"/>
          <p:cNvSpPr/>
          <p:nvPr/>
        </p:nvSpPr>
        <p:spPr>
          <a:xfrm>
            <a:off x="7073550" y="4298926"/>
            <a:ext cx="1568400" cy="753175"/>
          </a:xfrm>
          <a:prstGeom prst="wedgeRoundRectCallout">
            <a:avLst>
              <a:gd name="adj1" fmla="val -66803"/>
              <a:gd name="adj2" fmla="val -43069"/>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Gamma logo is applied on every visual by default.</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277" name="Google Shape;277;p16"/>
          <p:cNvSpPr/>
          <p:nvPr/>
        </p:nvSpPr>
        <p:spPr>
          <a:xfrm>
            <a:off x="353050" y="925176"/>
            <a:ext cx="2275500" cy="803400"/>
          </a:xfrm>
          <a:prstGeom prst="wedgeRoundRectCallout">
            <a:avLst>
              <a:gd name="adj1" fmla="val 62035"/>
              <a:gd name="adj2" fmla="val 4094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9</a:t>
            </a:r>
            <a:endParaRPr sz="1400" b="1" i="0" u="none" strike="noStrike" cap="none">
              <a:solidFill>
                <a:srgbClr val="11111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Share your slide(s)</a:t>
            </a:r>
            <a:endParaRPr sz="1500" b="0" i="0" u="none" strike="noStrike" cap="none">
              <a:solidFill>
                <a:schemeClr val="dk1"/>
              </a:solidFill>
              <a:latin typeface="Calibri"/>
              <a:ea typeface="Calibri"/>
              <a:cs typeface="Calibri"/>
              <a:sym typeface="Calibri"/>
            </a:endParaRPr>
          </a:p>
        </p:txBody>
      </p:sp>
      <p:pic>
        <p:nvPicPr>
          <p:cNvPr id="278" name="Google Shape;278;p16"/>
          <p:cNvPicPr preferRelativeResize="0"/>
          <p:nvPr/>
        </p:nvPicPr>
        <p:blipFill rotWithShape="1">
          <a:blip r:embed="rId4">
            <a:alphaModFix/>
          </a:blip>
          <a:srcRect/>
          <a:stretch/>
        </p:blipFill>
        <p:spPr>
          <a:xfrm>
            <a:off x="5438323" y="2012750"/>
            <a:ext cx="2395927" cy="1550300"/>
          </a:xfrm>
          <a:prstGeom prst="rect">
            <a:avLst/>
          </a:prstGeom>
          <a:noFill/>
          <a:ln w="9525" cap="flat" cmpd="sng">
            <a:solidFill>
              <a:schemeClr val="accent1"/>
            </a:solidFill>
            <a:prstDash val="solid"/>
            <a:round/>
            <a:headEnd type="none" w="sm" len="sm"/>
            <a:tailEnd type="none" w="sm" len="sm"/>
          </a:ln>
        </p:spPr>
      </p:pic>
      <p:pic>
        <p:nvPicPr>
          <p:cNvPr id="279" name="Google Shape;279;p16"/>
          <p:cNvPicPr preferRelativeResize="0"/>
          <p:nvPr/>
        </p:nvPicPr>
        <p:blipFill rotWithShape="1">
          <a:blip r:embed="rId5">
            <a:alphaModFix/>
          </a:blip>
          <a:srcRect/>
          <a:stretch/>
        </p:blipFill>
        <p:spPr>
          <a:xfrm>
            <a:off x="353050" y="2012750"/>
            <a:ext cx="4648927" cy="2638425"/>
          </a:xfrm>
          <a:prstGeom prst="rect">
            <a:avLst/>
          </a:prstGeom>
          <a:noFill/>
          <a:ln w="9525" cap="flat" cmpd="sng">
            <a:solidFill>
              <a:schemeClr val="accent1"/>
            </a:solidFill>
            <a:prstDash val="solid"/>
            <a:round/>
            <a:headEnd type="none" w="sm" len="sm"/>
            <a:tailEnd type="none" w="sm" len="sm"/>
          </a:ln>
        </p:spPr>
      </p:pic>
      <p:sp>
        <p:nvSpPr>
          <p:cNvPr id="280" name="Google Shape;280;p16"/>
          <p:cNvSpPr/>
          <p:nvPr/>
        </p:nvSpPr>
        <p:spPr>
          <a:xfrm>
            <a:off x="5438324" y="3695975"/>
            <a:ext cx="2905575" cy="1091700"/>
          </a:xfrm>
          <a:prstGeom prst="wedgeRoundRectCallout">
            <a:avLst>
              <a:gd name="adj1" fmla="val -69936"/>
              <a:gd name="adj2" fmla="val -3486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Share options allow for teamwork collaboration, different levels of access, embedding to websites, and reviewing analytics. </a:t>
            </a:r>
            <a:endParaRPr sz="1400" b="0" i="0" u="none" strike="noStrike" cap="none">
              <a:solidFill>
                <a:schemeClr val="dk1"/>
              </a:solidFill>
              <a:latin typeface="Calibri"/>
              <a:ea typeface="Calibri"/>
              <a:cs typeface="Calibri"/>
              <a:sym typeface="Calibri"/>
            </a:endParaRPr>
          </a:p>
        </p:txBody>
      </p:sp>
      <p:pic>
        <p:nvPicPr>
          <p:cNvPr id="281" name="Google Shape;281;p16" title="share menu button 2.PNG"/>
          <p:cNvPicPr preferRelativeResize="0"/>
          <p:nvPr/>
        </p:nvPicPr>
        <p:blipFill rotWithShape="1">
          <a:blip r:embed="rId6">
            <a:alphaModFix/>
          </a:blip>
          <a:srcRect/>
          <a:stretch/>
        </p:blipFill>
        <p:spPr>
          <a:xfrm>
            <a:off x="4993275" y="1383425"/>
            <a:ext cx="2844451" cy="496400"/>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7" title="import theme 4.PNG"/>
          <p:cNvPicPr preferRelativeResize="0"/>
          <p:nvPr/>
        </p:nvPicPr>
        <p:blipFill rotWithShape="1">
          <a:blip r:embed="rId3">
            <a:alphaModFix/>
          </a:blip>
          <a:srcRect l="1159" t="-1429" r="5355" b="-1428"/>
          <a:stretch/>
        </p:blipFill>
        <p:spPr>
          <a:xfrm>
            <a:off x="353050" y="1823370"/>
            <a:ext cx="6242649" cy="3291840"/>
          </a:xfrm>
          <a:prstGeom prst="rect">
            <a:avLst/>
          </a:prstGeom>
          <a:noFill/>
          <a:ln w="9525" cap="flat" cmpd="sng">
            <a:solidFill>
              <a:schemeClr val="accent1"/>
            </a:solidFill>
            <a:prstDash val="solid"/>
            <a:round/>
            <a:headEnd type="none" w="sm" len="sm"/>
            <a:tailEnd type="none" w="sm" len="sm"/>
          </a:ln>
        </p:spPr>
      </p:pic>
      <p:sp>
        <p:nvSpPr>
          <p:cNvPr id="287" name="Google Shape;287;p17"/>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4"/>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288" name="Google Shape;288;p17"/>
          <p:cNvSpPr/>
          <p:nvPr/>
        </p:nvSpPr>
        <p:spPr>
          <a:xfrm>
            <a:off x="353050" y="950750"/>
            <a:ext cx="3114000" cy="7512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10</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Import a branded theme, if needed</a:t>
            </a:r>
            <a:endParaRPr sz="1500" b="0" i="0" u="none" strike="noStrike" cap="none">
              <a:solidFill>
                <a:schemeClr val="dk1"/>
              </a:solidFill>
              <a:latin typeface="Calibri"/>
              <a:ea typeface="Calibri"/>
              <a:cs typeface="Calibri"/>
              <a:sym typeface="Calibri"/>
            </a:endParaRPr>
          </a:p>
        </p:txBody>
      </p:sp>
      <p:sp>
        <p:nvSpPr>
          <p:cNvPr id="289" name="Google Shape;289;p17"/>
          <p:cNvSpPr/>
          <p:nvPr/>
        </p:nvSpPr>
        <p:spPr>
          <a:xfrm>
            <a:off x="5479200" y="925175"/>
            <a:ext cx="3577800" cy="789300"/>
          </a:xfrm>
          <a:prstGeom prst="wedgeRoundRectCallout">
            <a:avLst>
              <a:gd name="adj1" fmla="val -130005"/>
              <a:gd name="adj2" fmla="val 106557"/>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 theme can be imported from a file: colors, and fonts, logo, design options, and images can be applied to cards/slides.</a:t>
            </a:r>
            <a:endParaRPr sz="1400" b="0" i="0" u="none" strike="noStrike" cap="none">
              <a:solidFill>
                <a:schemeClr val="dk1"/>
              </a:solidFill>
              <a:latin typeface="Calibri"/>
              <a:ea typeface="Calibri"/>
              <a:cs typeface="Calibri"/>
              <a:sym typeface="Calibri"/>
            </a:endParaRPr>
          </a:p>
        </p:txBody>
      </p:sp>
      <p:pic>
        <p:nvPicPr>
          <p:cNvPr id="290" name="Google Shape;290;p17"/>
          <p:cNvPicPr preferRelativeResize="0"/>
          <p:nvPr/>
        </p:nvPicPr>
        <p:blipFill rotWithShape="1">
          <a:blip r:embed="rId5">
            <a:alphaModFix/>
          </a:blip>
          <a:srcRect/>
          <a:stretch/>
        </p:blipFill>
        <p:spPr>
          <a:xfrm>
            <a:off x="6694936" y="3377335"/>
            <a:ext cx="2362180" cy="1686990"/>
          </a:xfrm>
          <a:prstGeom prst="rect">
            <a:avLst/>
          </a:prstGeom>
          <a:noFill/>
          <a:ln w="12700" cap="flat" cmpd="sng">
            <a:solidFill>
              <a:schemeClr val="accent2"/>
            </a:solidFill>
            <a:prstDash val="solid"/>
            <a:round/>
            <a:headEnd type="none" w="sm" len="sm"/>
            <a:tailEnd type="none" w="sm" len="sm"/>
          </a:ln>
        </p:spPr>
      </p:pic>
      <p:pic>
        <p:nvPicPr>
          <p:cNvPr id="291" name="Google Shape;291;p17"/>
          <p:cNvPicPr preferRelativeResize="0"/>
          <p:nvPr/>
        </p:nvPicPr>
        <p:blipFill rotWithShape="1">
          <a:blip r:embed="rId6">
            <a:alphaModFix/>
          </a:blip>
          <a:srcRect/>
          <a:stretch/>
        </p:blipFill>
        <p:spPr>
          <a:xfrm>
            <a:off x="7700325" y="1701950"/>
            <a:ext cx="1356666" cy="1604725"/>
          </a:xfrm>
          <a:prstGeom prst="rect">
            <a:avLst/>
          </a:prstGeom>
          <a:noFill/>
          <a:ln w="12700" cap="flat" cmpd="sng">
            <a:solidFill>
              <a:schemeClr val="accent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8"/>
          <p:cNvPicPr preferRelativeResize="0"/>
          <p:nvPr/>
        </p:nvPicPr>
        <p:blipFill rotWithShape="1">
          <a:blip r:embed="rId3">
            <a:alphaModFix/>
          </a:blip>
          <a:srcRect/>
          <a:stretch/>
        </p:blipFill>
        <p:spPr>
          <a:xfrm>
            <a:off x="5690020" y="925174"/>
            <a:ext cx="3231552" cy="4093299"/>
          </a:xfrm>
          <a:prstGeom prst="rect">
            <a:avLst/>
          </a:prstGeom>
          <a:noFill/>
          <a:ln w="12700" cap="flat" cmpd="sng">
            <a:solidFill>
              <a:schemeClr val="accent2"/>
            </a:solidFill>
            <a:prstDash val="solid"/>
            <a:round/>
            <a:headEnd type="none" w="sm" len="sm"/>
            <a:tailEnd type="none" w="sm" len="sm"/>
          </a:ln>
        </p:spPr>
      </p:pic>
      <p:pic>
        <p:nvPicPr>
          <p:cNvPr id="297" name="Google Shape;297;p18" title="import theme.PNG"/>
          <p:cNvPicPr preferRelativeResize="0"/>
          <p:nvPr/>
        </p:nvPicPr>
        <p:blipFill rotWithShape="1">
          <a:blip r:embed="rId4">
            <a:alphaModFix/>
          </a:blip>
          <a:srcRect t="-2967" b="33736"/>
          <a:stretch/>
        </p:blipFill>
        <p:spPr>
          <a:xfrm>
            <a:off x="379297" y="3255163"/>
            <a:ext cx="1553547" cy="822960"/>
          </a:xfrm>
          <a:prstGeom prst="rect">
            <a:avLst/>
          </a:prstGeom>
          <a:solidFill>
            <a:schemeClr val="lt1"/>
          </a:solidFill>
          <a:ln w="9525" cap="flat" cmpd="sng">
            <a:solidFill>
              <a:schemeClr val="accent1"/>
            </a:solidFill>
            <a:prstDash val="solid"/>
            <a:round/>
            <a:headEnd type="none" w="sm" len="sm"/>
            <a:tailEnd type="none" w="sm" len="sm"/>
          </a:ln>
        </p:spPr>
      </p:pic>
      <p:sp>
        <p:nvSpPr>
          <p:cNvPr id="298" name="Google Shape;298;p18"/>
          <p:cNvSpPr/>
          <p:nvPr/>
        </p:nvSpPr>
        <p:spPr>
          <a:xfrm>
            <a:off x="379297" y="2153096"/>
            <a:ext cx="1794000" cy="868877"/>
          </a:xfrm>
          <a:prstGeom prst="wedgeRoundRectCallout">
            <a:avLst>
              <a:gd name="adj1" fmla="val -25574"/>
              <a:gd name="adj2" fmla="val 80325"/>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A new theme can be applied, or the current theme can be further edited.</a:t>
            </a:r>
            <a:endParaRPr sz="1400" b="0" i="0" u="none" strike="noStrike" cap="none">
              <a:solidFill>
                <a:schemeClr val="dk1"/>
              </a:solidFill>
              <a:latin typeface="Calibri"/>
              <a:ea typeface="Calibri"/>
              <a:cs typeface="Calibri"/>
              <a:sym typeface="Calibri"/>
            </a:endParaRPr>
          </a:p>
        </p:txBody>
      </p:sp>
      <p:sp>
        <p:nvSpPr>
          <p:cNvPr id="299" name="Google Shape;299;p18"/>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5"/>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300" name="Google Shape;300;p18"/>
          <p:cNvSpPr/>
          <p:nvPr/>
        </p:nvSpPr>
        <p:spPr>
          <a:xfrm>
            <a:off x="353050" y="950750"/>
            <a:ext cx="3114000" cy="10020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10</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Import a branded theme, and if needed, change it again!</a:t>
            </a:r>
            <a:endParaRPr sz="1500" b="0" i="0" u="none" strike="noStrike" cap="none">
              <a:solidFill>
                <a:schemeClr val="dk1"/>
              </a:solidFill>
              <a:latin typeface="Calibri"/>
              <a:ea typeface="Calibri"/>
              <a:cs typeface="Calibri"/>
              <a:sym typeface="Calibri"/>
            </a:endParaRPr>
          </a:p>
        </p:txBody>
      </p:sp>
      <p:pic>
        <p:nvPicPr>
          <p:cNvPr id="301" name="Google Shape;301;p18"/>
          <p:cNvPicPr preferRelativeResize="0"/>
          <p:nvPr/>
        </p:nvPicPr>
        <p:blipFill rotWithShape="1">
          <a:blip r:embed="rId6">
            <a:alphaModFix/>
          </a:blip>
          <a:srcRect/>
          <a:stretch/>
        </p:blipFill>
        <p:spPr>
          <a:xfrm>
            <a:off x="2777546" y="2314813"/>
            <a:ext cx="2754775" cy="2703661"/>
          </a:xfrm>
          <a:prstGeom prst="rect">
            <a:avLst/>
          </a:prstGeom>
          <a:noFill/>
          <a:ln w="9525" cap="flat" cmpd="sng">
            <a:solidFill>
              <a:schemeClr val="accent1"/>
            </a:solidFill>
            <a:prstDash val="solid"/>
            <a:round/>
            <a:headEnd type="none" w="sm" len="sm"/>
            <a:tailEnd type="none" w="sm" len="sm"/>
          </a:ln>
        </p:spPr>
      </p:pic>
      <p:sp>
        <p:nvSpPr>
          <p:cNvPr id="302" name="Google Shape;302;p18"/>
          <p:cNvSpPr/>
          <p:nvPr/>
        </p:nvSpPr>
        <p:spPr>
          <a:xfrm>
            <a:off x="379297" y="4192750"/>
            <a:ext cx="2126977" cy="825724"/>
          </a:xfrm>
          <a:prstGeom prst="wedgeRoundRectCallout">
            <a:avLst>
              <a:gd name="adj1" fmla="val 64234"/>
              <a:gd name="adj2" fmla="val 17189"/>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Everything can be further edited and completely changed again.</a:t>
            </a:r>
            <a:endParaRPr sz="1400" b="0" i="0" u="none" strike="noStrike" cap="none">
              <a:solidFill>
                <a:schemeClr val="dk1"/>
              </a:solidFill>
              <a:latin typeface="Calibri"/>
              <a:ea typeface="Calibri"/>
              <a:cs typeface="Calibri"/>
              <a:sym typeface="Calibri"/>
            </a:endParaRPr>
          </a:p>
        </p:txBody>
      </p:sp>
      <p:sp>
        <p:nvSpPr>
          <p:cNvPr id="303" name="Google Shape;303;p18"/>
          <p:cNvSpPr/>
          <p:nvPr/>
        </p:nvSpPr>
        <p:spPr>
          <a:xfrm>
            <a:off x="3738321" y="1102694"/>
            <a:ext cx="1794000" cy="1038000"/>
          </a:xfrm>
          <a:prstGeom prst="wedgeRoundRectCallout">
            <a:avLst>
              <a:gd name="adj1" fmla="val 64234"/>
              <a:gd name="adj2" fmla="val 17189"/>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Note that the colors are selected from within the selected theme color palette.</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9"/>
          <p:cNvSpPr txBox="1">
            <a:spLocks noGrp="1"/>
          </p:cNvSpPr>
          <p:nvPr>
            <p:ph type="title"/>
          </p:nvPr>
        </p:nvSpPr>
        <p:spPr>
          <a:xfrm>
            <a:off x="311700" y="710425"/>
            <a:ext cx="3017100" cy="572700"/>
          </a:xfrm>
          <a:prstGeom prst="rect">
            <a:avLst/>
          </a:prstGeom>
          <a:noFill/>
          <a:ln>
            <a:noFill/>
          </a:ln>
        </p:spPr>
        <p:txBody>
          <a:bodyPr spcFirstLastPara="1" wrap="square" lIns="68575" tIns="68575" rIns="68575" bIns="68575" anchor="t" anchorCtr="0">
            <a:normAutofit/>
          </a:bodyPr>
          <a:lstStyle/>
          <a:p>
            <a:pPr marL="0" lvl="0" indent="0" algn="l" rtl="0">
              <a:lnSpc>
                <a:spcPct val="90000"/>
              </a:lnSpc>
              <a:spcBef>
                <a:spcPts val="0"/>
              </a:spcBef>
              <a:spcAft>
                <a:spcPts val="0"/>
              </a:spcAft>
              <a:buSzPts val="990"/>
              <a:buNone/>
            </a:pPr>
            <a:r>
              <a:rPr lang="en" sz="2400" b="1">
                <a:latin typeface="Roboto"/>
                <a:ea typeface="Roboto"/>
                <a:cs typeface="Roboto"/>
                <a:sym typeface="Roboto"/>
              </a:rPr>
              <a:t>Gamma Benefits</a:t>
            </a:r>
            <a:endParaRPr sz="2400" b="1">
              <a:latin typeface="Roboto"/>
              <a:ea typeface="Roboto"/>
              <a:cs typeface="Roboto"/>
              <a:sym typeface="Roboto"/>
            </a:endParaRPr>
          </a:p>
        </p:txBody>
      </p:sp>
      <p:sp>
        <p:nvSpPr>
          <p:cNvPr id="309" name="Google Shape;309;p19"/>
          <p:cNvSpPr txBox="1">
            <a:spLocks noGrp="1"/>
          </p:cNvSpPr>
          <p:nvPr>
            <p:ph type="body" idx="1"/>
          </p:nvPr>
        </p:nvSpPr>
        <p:spPr>
          <a:xfrm>
            <a:off x="410400" y="1564550"/>
            <a:ext cx="2918400" cy="30159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1400"/>
              <a:buNone/>
            </a:pPr>
            <a:r>
              <a:rPr lang="en" sz="2000" b="1"/>
              <a:t>Time Efficiency:</a:t>
            </a:r>
            <a:endParaRPr sz="2000" b="1"/>
          </a:p>
          <a:p>
            <a:pPr marL="0" lvl="0" indent="0" algn="l" rtl="0">
              <a:lnSpc>
                <a:spcPct val="100000"/>
              </a:lnSpc>
              <a:spcBef>
                <a:spcPts val="0"/>
              </a:spcBef>
              <a:spcAft>
                <a:spcPts val="0"/>
              </a:spcAft>
              <a:buSzPts val="1400"/>
              <a:buNone/>
            </a:pPr>
            <a:r>
              <a:rPr lang="en" sz="1600"/>
              <a:t>• Instant content generation</a:t>
            </a:r>
            <a:endParaRPr sz="1600"/>
          </a:p>
          <a:p>
            <a:pPr marL="0" lvl="0" indent="0" algn="l" rtl="0">
              <a:lnSpc>
                <a:spcPct val="100000"/>
              </a:lnSpc>
              <a:spcBef>
                <a:spcPts val="0"/>
              </a:spcBef>
              <a:spcAft>
                <a:spcPts val="0"/>
              </a:spcAft>
              <a:buSzPts val="1400"/>
              <a:buNone/>
            </a:pPr>
            <a:r>
              <a:rPr lang="en" sz="1600"/>
              <a:t>• Instant formatting</a:t>
            </a:r>
            <a:endParaRPr sz="1600"/>
          </a:p>
          <a:p>
            <a:pPr marL="0" lvl="0" indent="0" algn="l" rtl="0">
              <a:lnSpc>
                <a:spcPct val="100000"/>
              </a:lnSpc>
              <a:spcBef>
                <a:spcPts val="0"/>
              </a:spcBef>
              <a:spcAft>
                <a:spcPts val="0"/>
              </a:spcAft>
              <a:buClr>
                <a:schemeClr val="dk1"/>
              </a:buClr>
              <a:buSzPts val="1100"/>
              <a:buFont typeface="Arial"/>
              <a:buNone/>
            </a:pPr>
            <a:r>
              <a:rPr lang="en" sz="1600"/>
              <a:t>• Rapid iterations</a:t>
            </a:r>
            <a:endParaRPr sz="1600"/>
          </a:p>
          <a:p>
            <a:pPr marL="0" lvl="0" indent="0" algn="l" rtl="0">
              <a:lnSpc>
                <a:spcPct val="100000"/>
              </a:lnSpc>
              <a:spcBef>
                <a:spcPts val="0"/>
              </a:spcBef>
              <a:spcAft>
                <a:spcPts val="0"/>
              </a:spcAft>
              <a:buSzPts val="1400"/>
              <a:buNone/>
            </a:pPr>
            <a:endParaRPr sz="2000"/>
          </a:p>
          <a:p>
            <a:pPr marL="0" lvl="0" indent="0" algn="l" rtl="0">
              <a:lnSpc>
                <a:spcPct val="100000"/>
              </a:lnSpc>
              <a:spcBef>
                <a:spcPts val="0"/>
              </a:spcBef>
              <a:spcAft>
                <a:spcPts val="0"/>
              </a:spcAft>
              <a:buSzPts val="1400"/>
              <a:buNone/>
            </a:pPr>
            <a:r>
              <a:rPr lang="en" sz="2000" b="1"/>
              <a:t>Professional Results:</a:t>
            </a:r>
            <a:endParaRPr sz="2000" b="1"/>
          </a:p>
          <a:p>
            <a:pPr marL="0" lvl="0" indent="0" algn="l" rtl="0">
              <a:lnSpc>
                <a:spcPct val="100000"/>
              </a:lnSpc>
              <a:spcBef>
                <a:spcPts val="0"/>
              </a:spcBef>
              <a:spcAft>
                <a:spcPts val="0"/>
              </a:spcAft>
              <a:buSzPts val="1400"/>
              <a:buNone/>
            </a:pPr>
            <a:r>
              <a:rPr lang="en" sz="1600"/>
              <a:t>• Consistent look and style</a:t>
            </a:r>
            <a:endParaRPr sz="1600"/>
          </a:p>
          <a:p>
            <a:pPr marL="0" lvl="0" indent="0" algn="l" rtl="0">
              <a:lnSpc>
                <a:spcPct val="100000"/>
              </a:lnSpc>
              <a:spcBef>
                <a:spcPts val="0"/>
              </a:spcBef>
              <a:spcAft>
                <a:spcPts val="0"/>
              </a:spcAft>
              <a:buSzPts val="1400"/>
              <a:buNone/>
            </a:pPr>
            <a:r>
              <a:rPr lang="en" sz="1600"/>
              <a:t>• Clean design</a:t>
            </a:r>
            <a:endParaRPr sz="1600"/>
          </a:p>
          <a:p>
            <a:pPr marL="0" lvl="0" indent="0" algn="l" rtl="0">
              <a:lnSpc>
                <a:spcPct val="100000"/>
              </a:lnSpc>
              <a:spcBef>
                <a:spcPts val="0"/>
              </a:spcBef>
              <a:spcAft>
                <a:spcPts val="0"/>
              </a:spcAft>
              <a:buSzPts val="1400"/>
              <a:buNone/>
            </a:pPr>
            <a:r>
              <a:rPr lang="en" sz="1600"/>
              <a:t>• Multiple format outputs</a:t>
            </a:r>
            <a:endParaRPr sz="1600"/>
          </a:p>
          <a:p>
            <a:pPr marL="0" lvl="0" indent="0" algn="l" rtl="0">
              <a:lnSpc>
                <a:spcPct val="100000"/>
              </a:lnSpc>
              <a:spcBef>
                <a:spcPts val="0"/>
              </a:spcBef>
              <a:spcAft>
                <a:spcPts val="0"/>
              </a:spcAft>
              <a:buSzPts val="1400"/>
              <a:buNone/>
            </a:pPr>
            <a:r>
              <a:rPr lang="en" sz="1600"/>
              <a:t>• Engagement tracking</a:t>
            </a:r>
            <a:endParaRPr sz="1600"/>
          </a:p>
        </p:txBody>
      </p:sp>
      <p:sp>
        <p:nvSpPr>
          <p:cNvPr id="310" name="Google Shape;310;p19"/>
          <p:cNvSpPr txBox="1"/>
          <p:nvPr/>
        </p:nvSpPr>
        <p:spPr>
          <a:xfrm>
            <a:off x="3386200" y="947750"/>
            <a:ext cx="5599500" cy="36327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Web-based app (no download &amp; installation)</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Free &amp; (Cheap) Paid Accounts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Easy Login</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Easy Use of editing tools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Mobile-friendly content on any screen</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Track engagement with built-in, advanced analytics in web presentation mode</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Password protect sensitive files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Connection and collaboration in real time</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Ability to edit everything - text prompts, text, slides, images, image prompts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Easy import of other files and sync with other tools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Fully editable PowerPoint exports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Versatile design options - themes and examples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Fast and easy creation of aesthetically beautiful slides</a:t>
            </a:r>
            <a:endParaRPr sz="14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Easy Use of interactive options - embeds, polls, quizzes, or videos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311738" y="577239"/>
            <a:ext cx="8520600" cy="1170900"/>
          </a:xfrm>
          <a:prstGeom prst="rect">
            <a:avLst/>
          </a:prstGeom>
          <a:noFill/>
          <a:ln>
            <a:noFill/>
          </a:ln>
        </p:spPr>
        <p:txBody>
          <a:bodyPr spcFirstLastPara="1" wrap="square" lIns="68575" tIns="68575" rIns="68575" bIns="68575" anchor="t" anchorCtr="0">
            <a:normAutofit/>
          </a:bodyPr>
          <a:lstStyle/>
          <a:p>
            <a:pPr marL="0" lvl="0" indent="0" algn="ctr" rtl="0">
              <a:lnSpc>
                <a:spcPct val="90000"/>
              </a:lnSpc>
              <a:spcBef>
                <a:spcPts val="0"/>
              </a:spcBef>
              <a:spcAft>
                <a:spcPts val="0"/>
              </a:spcAft>
              <a:buClr>
                <a:schemeClr val="dk1"/>
              </a:buClr>
              <a:buSzPts val="2300"/>
              <a:buFont typeface="Calibri"/>
              <a:buNone/>
            </a:pPr>
            <a:r>
              <a:rPr lang="en" sz="4000" b="1">
                <a:highlight>
                  <a:schemeClr val="lt1"/>
                </a:highlight>
              </a:rPr>
              <a:t>GAMMA </a:t>
            </a:r>
            <a:r>
              <a:rPr lang="en" b="1">
                <a:highlight>
                  <a:schemeClr val="lt1"/>
                </a:highlight>
              </a:rPr>
              <a:t>A</a:t>
            </a:r>
            <a:r>
              <a:rPr lang="en" b="1"/>
              <a:t>I-Powered App to </a:t>
            </a:r>
            <a:endParaRPr b="1"/>
          </a:p>
          <a:p>
            <a:pPr marL="0" lvl="0" indent="0" algn="ctr" rtl="0">
              <a:lnSpc>
                <a:spcPct val="90000"/>
              </a:lnSpc>
              <a:spcBef>
                <a:spcPts val="0"/>
              </a:spcBef>
              <a:spcAft>
                <a:spcPts val="0"/>
              </a:spcAft>
              <a:buClr>
                <a:schemeClr val="dk1"/>
              </a:buClr>
              <a:buSzPts val="2300"/>
              <a:buFont typeface="Calibri"/>
              <a:buNone/>
            </a:pPr>
            <a:r>
              <a:rPr lang="en" b="1"/>
              <a:t>Turn Text to Visuals</a:t>
            </a:r>
            <a:endParaRPr sz="5000" b="1"/>
          </a:p>
        </p:txBody>
      </p:sp>
      <p:sp>
        <p:nvSpPr>
          <p:cNvPr id="148" name="Google Shape;148;p2"/>
          <p:cNvSpPr txBox="1">
            <a:spLocks noGrp="1"/>
          </p:cNvSpPr>
          <p:nvPr>
            <p:ph type="body" idx="1"/>
          </p:nvPr>
        </p:nvSpPr>
        <p:spPr>
          <a:xfrm>
            <a:off x="311738" y="3280091"/>
            <a:ext cx="8520600" cy="1425900"/>
          </a:xfrm>
          <a:prstGeom prst="rect">
            <a:avLst/>
          </a:prstGeom>
          <a:noFill/>
          <a:ln>
            <a:noFill/>
          </a:ln>
        </p:spPr>
        <p:txBody>
          <a:bodyPr spcFirstLastPara="1" wrap="square" lIns="68575" tIns="68575" rIns="68575" bIns="68575" anchor="t" anchorCtr="0">
            <a:normAutofit fontScale="92500" lnSpcReduction="10000"/>
          </a:bodyPr>
          <a:lstStyle/>
          <a:p>
            <a:pPr marL="0" lvl="0" indent="0" algn="l" rtl="0">
              <a:lnSpc>
                <a:spcPct val="90000"/>
              </a:lnSpc>
              <a:spcBef>
                <a:spcPts val="0"/>
              </a:spcBef>
              <a:spcAft>
                <a:spcPts val="0"/>
              </a:spcAft>
              <a:buSzPct val="65804"/>
              <a:buNone/>
            </a:pPr>
            <a:r>
              <a:rPr lang="en" sz="2300" b="1" i="1"/>
              <a:t>Learning Objective</a:t>
            </a:r>
            <a:endParaRPr sz="2300" b="1" i="1"/>
          </a:p>
          <a:p>
            <a:pPr marL="0" lvl="0" indent="0" algn="l" rtl="0">
              <a:lnSpc>
                <a:spcPct val="90000"/>
              </a:lnSpc>
              <a:spcBef>
                <a:spcPts val="0"/>
              </a:spcBef>
              <a:spcAft>
                <a:spcPts val="0"/>
              </a:spcAft>
              <a:buSzPct val="72072"/>
              <a:buNone/>
            </a:pPr>
            <a:r>
              <a:rPr lang="en" i="1"/>
              <a:t>Practice using Gamma.app to create visuals from text.</a:t>
            </a:r>
            <a:endParaRPr i="1"/>
          </a:p>
          <a:p>
            <a:pPr marL="0" lvl="0" indent="0" algn="l" rtl="0">
              <a:lnSpc>
                <a:spcPct val="90000"/>
              </a:lnSpc>
              <a:spcBef>
                <a:spcPts val="0"/>
              </a:spcBef>
              <a:spcAft>
                <a:spcPts val="0"/>
              </a:spcAft>
              <a:buSzPct val="72072"/>
              <a:buNone/>
            </a:pPr>
            <a:endParaRPr i="1"/>
          </a:p>
          <a:p>
            <a:pPr marL="0" lvl="0" indent="0" algn="l" rtl="0">
              <a:lnSpc>
                <a:spcPct val="90000"/>
              </a:lnSpc>
              <a:spcBef>
                <a:spcPts val="0"/>
              </a:spcBef>
              <a:spcAft>
                <a:spcPts val="0"/>
              </a:spcAft>
              <a:buClr>
                <a:schemeClr val="dk1"/>
              </a:buClr>
              <a:buSzPct val="37602"/>
              <a:buFont typeface="Arial"/>
              <a:buNone/>
            </a:pPr>
            <a:r>
              <a:rPr lang="en" sz="2300" b="1" i="1"/>
              <a:t>Instructions</a:t>
            </a:r>
            <a:endParaRPr i="1"/>
          </a:p>
          <a:p>
            <a:pPr marL="0" lvl="0" indent="0" algn="l" rtl="0">
              <a:lnSpc>
                <a:spcPct val="90000"/>
              </a:lnSpc>
              <a:spcBef>
                <a:spcPts val="0"/>
              </a:spcBef>
              <a:spcAft>
                <a:spcPts val="0"/>
              </a:spcAft>
              <a:buSzPct val="72072"/>
              <a:buNone/>
            </a:pPr>
            <a:r>
              <a:rPr lang="en" i="1"/>
              <a:t>Follow the directions step by step to gain understanding and skill. </a:t>
            </a:r>
            <a:endParaRPr i="1"/>
          </a:p>
        </p:txBody>
      </p:sp>
      <p:sp>
        <p:nvSpPr>
          <p:cNvPr id="149" name="Google Shape;149;p2"/>
          <p:cNvSpPr txBox="1"/>
          <p:nvPr/>
        </p:nvSpPr>
        <p:spPr>
          <a:xfrm>
            <a:off x="-30937" y="2000025"/>
            <a:ext cx="9205800" cy="803400"/>
          </a:xfrm>
          <a:prstGeom prst="rect">
            <a:avLst/>
          </a:prstGeom>
          <a:solidFill>
            <a:schemeClr val="accent1"/>
          </a:solidFill>
          <a:ln>
            <a:noFill/>
          </a:ln>
        </p:spPr>
        <p:txBody>
          <a:bodyPr spcFirstLastPara="1" wrap="square" lIns="68575" tIns="68575" rIns="68575" bIns="68575" anchor="t" anchorCtr="0">
            <a:spAutoFit/>
          </a:bodyPr>
          <a:lstStyle/>
          <a:p>
            <a:pPr marL="0" marR="0" lvl="0" indent="0" algn="ctr" rtl="0">
              <a:lnSpc>
                <a:spcPct val="90000"/>
              </a:lnSpc>
              <a:spcBef>
                <a:spcPts val="0"/>
              </a:spcBef>
              <a:spcAft>
                <a:spcPts val="0"/>
              </a:spcAft>
              <a:buClr>
                <a:srgbClr val="000000"/>
              </a:buClr>
              <a:buSzPts val="4800"/>
              <a:buFont typeface="Arial"/>
              <a:buNone/>
            </a:pPr>
            <a:r>
              <a:rPr lang="en" sz="4800" b="1" i="0" u="none" strike="noStrike" cap="none">
                <a:solidFill>
                  <a:schemeClr val="lt1"/>
                </a:solidFill>
                <a:latin typeface="Calibri"/>
                <a:ea typeface="Calibri"/>
                <a:cs typeface="Calibri"/>
                <a:sym typeface="Calibri"/>
              </a:rPr>
              <a:t>GUIDELINES</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0"/>
          <p:cNvSpPr txBox="1"/>
          <p:nvPr/>
        </p:nvSpPr>
        <p:spPr>
          <a:xfrm>
            <a:off x="923531" y="743794"/>
            <a:ext cx="25125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Calibri"/>
                <a:ea typeface="Calibri"/>
                <a:cs typeface="Calibri"/>
                <a:sym typeface="Calibri"/>
              </a:rPr>
              <a:t>App Limitations</a:t>
            </a:r>
            <a:endParaRPr sz="1500" b="0" i="0" u="none" strike="noStrike" cap="none">
              <a:solidFill>
                <a:schemeClr val="dk1"/>
              </a:solidFill>
              <a:latin typeface="Calibri"/>
              <a:ea typeface="Calibri"/>
              <a:cs typeface="Calibri"/>
              <a:sym typeface="Calibri"/>
            </a:endParaRPr>
          </a:p>
        </p:txBody>
      </p:sp>
      <p:sp>
        <p:nvSpPr>
          <p:cNvPr id="316" name="Google Shape;316;p20"/>
          <p:cNvSpPr txBox="1"/>
          <p:nvPr/>
        </p:nvSpPr>
        <p:spPr>
          <a:xfrm>
            <a:off x="923530" y="1606219"/>
            <a:ext cx="6679669" cy="2077482"/>
          </a:xfrm>
          <a:prstGeom prst="rect">
            <a:avLst/>
          </a:prstGeom>
          <a:noFill/>
          <a:ln>
            <a:noFill/>
          </a:ln>
        </p:spPr>
        <p:txBody>
          <a:bodyPr spcFirstLastPara="1" wrap="square" lIns="68575" tIns="68575" rIns="68575" bIns="68575" anchor="t" anchorCtr="0">
            <a:spAutoFit/>
          </a:bodyPr>
          <a:lstStyle/>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Free version limits the production and editing options</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Limited credits for use in the free version</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Overwhelming options for editing</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Overload of text generation</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Theme import does not include images</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"Made with Gamma" logo stuck to slides in the free version</a:t>
            </a:r>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Custom logo not applied on every visual output/needs to be added manually</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Templated design affects creative deviation</a:t>
            </a:r>
            <a:endParaRPr sz="1400" b="0" i="0" u="none" strike="noStrike" cap="none">
              <a:solidFill>
                <a:srgbClr val="000000"/>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Calibri"/>
              <a:buChar char="➢"/>
            </a:pPr>
            <a:r>
              <a:rPr lang="en" sz="1400" b="0" i="0" u="none" strike="noStrike" cap="none">
                <a:solidFill>
                  <a:srgbClr val="000000"/>
                </a:solidFill>
                <a:latin typeface="Calibri"/>
                <a:ea typeface="Calibri"/>
                <a:cs typeface="Calibri"/>
                <a:sym typeface="Calibri"/>
              </a:rPr>
              <a:t>Extra time for customization needed</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a:spLocks noGrp="1"/>
          </p:cNvSpPr>
          <p:nvPr>
            <p:ph type="title"/>
          </p:nvPr>
        </p:nvSpPr>
        <p:spPr>
          <a:xfrm>
            <a:off x="311700" y="330275"/>
            <a:ext cx="8520600" cy="572700"/>
          </a:xfrm>
          <a:prstGeom prst="rect">
            <a:avLst/>
          </a:prstGeom>
          <a:noFill/>
          <a:ln>
            <a:noFill/>
          </a:ln>
        </p:spPr>
        <p:txBody>
          <a:bodyPr spcFirstLastPara="1" wrap="square" lIns="68575" tIns="68575" rIns="68575" bIns="68575" anchor="t" anchorCtr="0">
            <a:normAutofit fontScale="90000"/>
          </a:bodyPr>
          <a:lstStyle/>
          <a:p>
            <a:pPr marL="0" lvl="0" indent="0" algn="l" rtl="0">
              <a:lnSpc>
                <a:spcPct val="100000"/>
              </a:lnSpc>
              <a:spcBef>
                <a:spcPts val="0"/>
              </a:spcBef>
              <a:spcAft>
                <a:spcPts val="0"/>
              </a:spcAft>
              <a:buClr>
                <a:schemeClr val="dk1"/>
              </a:buClr>
              <a:buSzPct val="77777"/>
              <a:buFont typeface="Arial"/>
              <a:buNone/>
            </a:pPr>
            <a:r>
              <a:rPr lang="en" sz="3000" b="1">
                <a:solidFill>
                  <a:srgbClr val="111111"/>
                </a:solidFill>
                <a:latin typeface="Roboto"/>
                <a:ea typeface="Roboto"/>
                <a:cs typeface="Roboto"/>
                <a:sym typeface="Roboto"/>
              </a:rPr>
              <a:t>What is GAMMA AI?</a:t>
            </a:r>
            <a:endParaRPr sz="3000" b="1">
              <a:solidFill>
                <a:srgbClr val="111111"/>
              </a:solidFill>
              <a:latin typeface="Roboto"/>
              <a:ea typeface="Roboto"/>
              <a:cs typeface="Roboto"/>
              <a:sym typeface="Roboto"/>
            </a:endParaRPr>
          </a:p>
          <a:p>
            <a:pPr marL="0" lvl="0" indent="0" algn="l" rtl="0">
              <a:lnSpc>
                <a:spcPct val="90000"/>
              </a:lnSpc>
              <a:spcBef>
                <a:spcPts val="0"/>
              </a:spcBef>
              <a:spcAft>
                <a:spcPts val="0"/>
              </a:spcAft>
              <a:buSzPct val="70707"/>
              <a:buNone/>
            </a:pPr>
            <a:endParaRPr/>
          </a:p>
        </p:txBody>
      </p:sp>
      <p:sp>
        <p:nvSpPr>
          <p:cNvPr id="155" name="Google Shape;155;p3"/>
          <p:cNvSpPr txBox="1">
            <a:spLocks noGrp="1"/>
          </p:cNvSpPr>
          <p:nvPr>
            <p:ph type="body" idx="1"/>
          </p:nvPr>
        </p:nvSpPr>
        <p:spPr>
          <a:xfrm>
            <a:off x="311700" y="797750"/>
            <a:ext cx="8520600" cy="708600"/>
          </a:xfrm>
          <a:prstGeom prst="rect">
            <a:avLst/>
          </a:prstGeom>
          <a:noFill/>
          <a:ln>
            <a:noFill/>
          </a:ln>
        </p:spPr>
        <p:txBody>
          <a:bodyPr spcFirstLastPara="1" wrap="square" lIns="68575" tIns="68575" rIns="68575" bIns="68575" anchor="t" anchorCtr="0">
            <a:noAutofit/>
          </a:bodyPr>
          <a:lstStyle/>
          <a:p>
            <a:pPr marL="0" lvl="0" indent="0" algn="l" rtl="0">
              <a:lnSpc>
                <a:spcPct val="95000"/>
              </a:lnSpc>
              <a:spcBef>
                <a:spcPts val="0"/>
              </a:spcBef>
              <a:spcAft>
                <a:spcPts val="0"/>
              </a:spcAft>
              <a:buClr>
                <a:schemeClr val="dk1"/>
              </a:buClr>
              <a:buSzPts val="770"/>
              <a:buFont typeface="Arial"/>
              <a:buNone/>
            </a:pPr>
            <a:r>
              <a:rPr lang="en" sz="1800"/>
              <a:t>A free (restricted) web-based AI-powered platform to generate and edit presentations, documents, and websites based on text prompts or other sources (documents, websites).</a:t>
            </a:r>
            <a:endParaRPr sz="1800"/>
          </a:p>
          <a:p>
            <a:pPr marL="0" lvl="0" indent="0" algn="l" rtl="0">
              <a:lnSpc>
                <a:spcPct val="70000"/>
              </a:lnSpc>
              <a:spcBef>
                <a:spcPts val="0"/>
              </a:spcBef>
              <a:spcAft>
                <a:spcPts val="0"/>
              </a:spcAft>
              <a:buSzPts val="770"/>
              <a:buNone/>
            </a:pPr>
            <a:endParaRPr sz="1800"/>
          </a:p>
        </p:txBody>
      </p:sp>
      <p:pic>
        <p:nvPicPr>
          <p:cNvPr id="156" name="Google Shape;156;p3"/>
          <p:cNvPicPr preferRelativeResize="0"/>
          <p:nvPr/>
        </p:nvPicPr>
        <p:blipFill rotWithShape="1">
          <a:blip r:embed="rId3">
            <a:alphaModFix/>
          </a:blip>
          <a:srcRect/>
          <a:stretch/>
        </p:blipFill>
        <p:spPr>
          <a:xfrm>
            <a:off x="152400" y="1658750"/>
            <a:ext cx="8839200" cy="3234430"/>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4"/>
          <p:cNvPicPr preferRelativeResize="0"/>
          <p:nvPr/>
        </p:nvPicPr>
        <p:blipFill rotWithShape="1">
          <a:blip r:embed="rId3">
            <a:alphaModFix/>
          </a:blip>
          <a:srcRect/>
          <a:stretch/>
        </p:blipFill>
        <p:spPr>
          <a:xfrm>
            <a:off x="152400" y="1208675"/>
            <a:ext cx="8839200" cy="1148400"/>
          </a:xfrm>
          <a:prstGeom prst="rect">
            <a:avLst/>
          </a:prstGeom>
          <a:noFill/>
          <a:ln w="9525" cap="flat" cmpd="sng">
            <a:solidFill>
              <a:schemeClr val="accent1"/>
            </a:solidFill>
            <a:prstDash val="solid"/>
            <a:round/>
            <a:headEnd type="none" w="sm" len="sm"/>
            <a:tailEnd type="none" w="sm" len="sm"/>
          </a:ln>
        </p:spPr>
      </p:pic>
      <p:sp>
        <p:nvSpPr>
          <p:cNvPr id="162" name="Google Shape;162;p4"/>
          <p:cNvSpPr txBox="1"/>
          <p:nvPr/>
        </p:nvSpPr>
        <p:spPr>
          <a:xfrm>
            <a:off x="285702" y="5174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4"/>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163" name="Google Shape;163;p4"/>
          <p:cNvSpPr/>
          <p:nvPr/>
        </p:nvSpPr>
        <p:spPr>
          <a:xfrm>
            <a:off x="5416500" y="2727075"/>
            <a:ext cx="3575100" cy="1221000"/>
          </a:xfrm>
          <a:prstGeom prst="wedgeRoundRectCallout">
            <a:avLst>
              <a:gd name="adj1" fmla="val 7626"/>
              <a:gd name="adj2" fmla="val -14900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Steps 1 &amp; 2</a:t>
            </a:r>
            <a:endParaRPr sz="1400" b="1" i="0" u="none" strike="noStrike" cap="none">
              <a:solidFill>
                <a:srgbClr val="111111"/>
              </a:solidFill>
              <a:latin typeface="Calibri"/>
              <a:ea typeface="Calibri"/>
              <a:cs typeface="Calibri"/>
              <a:sym typeface="Calibri"/>
            </a:endParaRPr>
          </a:p>
          <a:p>
            <a:pPr marL="342900" marR="0" lvl="0" indent="-260350" algn="l" rtl="0">
              <a:lnSpc>
                <a:spcPct val="150000"/>
              </a:lnSpc>
              <a:spcBef>
                <a:spcPts val="0"/>
              </a:spcBef>
              <a:spcAft>
                <a:spcPts val="0"/>
              </a:spcAft>
              <a:buClr>
                <a:schemeClr val="dk1"/>
              </a:buClr>
              <a:buSzPts val="1500"/>
              <a:buFont typeface="Calibri"/>
              <a:buAutoNum type="arabicPeriod"/>
            </a:pPr>
            <a:r>
              <a:rPr lang="en" sz="1500" b="0" i="0" u="none" strike="noStrike" cap="none">
                <a:solidFill>
                  <a:schemeClr val="dk1"/>
                </a:solidFill>
                <a:latin typeface="Calibri"/>
                <a:ea typeface="Calibri"/>
                <a:cs typeface="Calibri"/>
                <a:sym typeface="Calibri"/>
              </a:rPr>
              <a:t>Go to </a:t>
            </a:r>
            <a:r>
              <a:rPr lang="en" sz="1500" b="0" i="0" u="sng" strike="noStrike" cap="none">
                <a:solidFill>
                  <a:schemeClr val="hlink"/>
                </a:solidFill>
                <a:latin typeface="Calibri"/>
                <a:ea typeface="Calibri"/>
                <a:cs typeface="Calibri"/>
                <a:sym typeface="Calibri"/>
                <a:hlinkClick r:id="rId4"/>
              </a:rPr>
              <a:t>https://gamma.app/</a:t>
            </a:r>
            <a:r>
              <a:rPr lang="en" sz="1500" b="0" i="0" u="none" strike="noStrike" cap="none">
                <a:solidFill>
                  <a:schemeClr val="dk1"/>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342900" marR="0" lvl="0" indent="-260350" algn="l" rtl="0">
              <a:lnSpc>
                <a:spcPct val="150000"/>
              </a:lnSpc>
              <a:spcBef>
                <a:spcPts val="0"/>
              </a:spcBef>
              <a:spcAft>
                <a:spcPts val="0"/>
              </a:spcAft>
              <a:buClr>
                <a:schemeClr val="dk1"/>
              </a:buClr>
              <a:buSzPts val="1500"/>
              <a:buFont typeface="Calibri"/>
              <a:buAutoNum type="arabicPeriod"/>
            </a:pPr>
            <a:r>
              <a:rPr lang="en" sz="1500" b="0" i="0" u="none" strike="noStrike" cap="none">
                <a:solidFill>
                  <a:schemeClr val="dk1"/>
                </a:solidFill>
                <a:latin typeface="Calibri"/>
                <a:ea typeface="Calibri"/>
                <a:cs typeface="Calibri"/>
                <a:sym typeface="Calibri"/>
              </a:rPr>
              <a:t>Sign up using Google SSO or email</a:t>
            </a:r>
            <a:endParaRPr sz="1100" b="0" i="0" u="none" strike="noStrike" cap="none">
              <a:solidFill>
                <a:srgbClr val="000000"/>
              </a:solidFill>
              <a:latin typeface="Calibri"/>
              <a:ea typeface="Calibri"/>
              <a:cs typeface="Calibri"/>
              <a:sym typeface="Calibri"/>
            </a:endParaRPr>
          </a:p>
        </p:txBody>
      </p:sp>
      <p:sp>
        <p:nvSpPr>
          <p:cNvPr id="164" name="Google Shape;164;p4"/>
          <p:cNvSpPr txBox="1"/>
          <p:nvPr/>
        </p:nvSpPr>
        <p:spPr>
          <a:xfrm>
            <a:off x="473875" y="1889450"/>
            <a:ext cx="3467100" cy="2755200"/>
          </a:xfrm>
          <a:prstGeom prst="rect">
            <a:avLst/>
          </a:prstGeom>
          <a:solidFill>
            <a:srgbClr val="E3DED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10 Steps</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Go to the gamma.app website</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Sign up or log in</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Paste the text prompt</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Edit the text prompt, if needed</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Pick a theme</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Edit the visual output (slide)</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Edit the layout, if needed</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Export your slide(s)</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Share your slide(s)</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AutoNum type="arabicPeriod"/>
            </a:pPr>
            <a:r>
              <a:rPr lang="en" sz="1400" b="0" i="0" u="none" strike="noStrike" cap="none">
                <a:solidFill>
                  <a:schemeClr val="dk1"/>
                </a:solidFill>
                <a:latin typeface="Calibri"/>
                <a:ea typeface="Calibri"/>
                <a:cs typeface="Calibri"/>
                <a:sym typeface="Calibri"/>
              </a:rPr>
              <a:t>Import a branded theme, if needed</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txBox="1"/>
          <p:nvPr/>
        </p:nvSpPr>
        <p:spPr>
          <a:xfrm>
            <a:off x="296152" y="287950"/>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170" name="Google Shape;170;p5"/>
          <p:cNvPicPr preferRelativeResize="0"/>
          <p:nvPr/>
        </p:nvPicPr>
        <p:blipFill rotWithShape="1">
          <a:blip r:embed="rId4">
            <a:alphaModFix/>
          </a:blip>
          <a:srcRect/>
          <a:stretch/>
        </p:blipFill>
        <p:spPr>
          <a:xfrm>
            <a:off x="414825" y="912875"/>
            <a:ext cx="2242375" cy="2304551"/>
          </a:xfrm>
          <a:prstGeom prst="rect">
            <a:avLst/>
          </a:prstGeom>
          <a:noFill/>
          <a:ln w="9525" cap="flat" cmpd="sng">
            <a:solidFill>
              <a:schemeClr val="accent1"/>
            </a:solidFill>
            <a:prstDash val="solid"/>
            <a:round/>
            <a:headEnd type="none" w="sm" len="sm"/>
            <a:tailEnd type="none" w="sm" len="sm"/>
          </a:ln>
        </p:spPr>
      </p:pic>
      <p:pic>
        <p:nvPicPr>
          <p:cNvPr id="171" name="Google Shape;171;p5"/>
          <p:cNvPicPr preferRelativeResize="0"/>
          <p:nvPr/>
        </p:nvPicPr>
        <p:blipFill rotWithShape="1">
          <a:blip r:embed="rId5">
            <a:alphaModFix/>
          </a:blip>
          <a:srcRect/>
          <a:stretch/>
        </p:blipFill>
        <p:spPr>
          <a:xfrm>
            <a:off x="414825" y="3303550"/>
            <a:ext cx="2289350" cy="1658475"/>
          </a:xfrm>
          <a:prstGeom prst="rect">
            <a:avLst/>
          </a:prstGeom>
          <a:noFill/>
          <a:ln w="9525" cap="flat" cmpd="sng">
            <a:solidFill>
              <a:schemeClr val="accent1"/>
            </a:solidFill>
            <a:prstDash val="solid"/>
            <a:round/>
            <a:headEnd type="none" w="sm" len="sm"/>
            <a:tailEnd type="none" w="sm" len="sm"/>
          </a:ln>
        </p:spPr>
      </p:pic>
      <p:pic>
        <p:nvPicPr>
          <p:cNvPr id="172" name="Google Shape;172;p5"/>
          <p:cNvPicPr preferRelativeResize="0"/>
          <p:nvPr/>
        </p:nvPicPr>
        <p:blipFill rotWithShape="1">
          <a:blip r:embed="rId6">
            <a:alphaModFix/>
          </a:blip>
          <a:srcRect/>
          <a:stretch/>
        </p:blipFill>
        <p:spPr>
          <a:xfrm>
            <a:off x="2830175" y="1036425"/>
            <a:ext cx="3223025" cy="3925601"/>
          </a:xfrm>
          <a:prstGeom prst="rect">
            <a:avLst/>
          </a:prstGeom>
          <a:noFill/>
          <a:ln w="9525" cap="flat" cmpd="sng">
            <a:solidFill>
              <a:schemeClr val="accent1"/>
            </a:solidFill>
            <a:prstDash val="solid"/>
            <a:round/>
            <a:headEnd type="none" w="sm" len="sm"/>
            <a:tailEnd type="none" w="sm" len="sm"/>
          </a:ln>
        </p:spPr>
      </p:pic>
      <p:pic>
        <p:nvPicPr>
          <p:cNvPr id="173" name="Google Shape;173;p5"/>
          <p:cNvPicPr preferRelativeResize="0"/>
          <p:nvPr/>
        </p:nvPicPr>
        <p:blipFill rotWithShape="1">
          <a:blip r:embed="rId7">
            <a:alphaModFix/>
          </a:blip>
          <a:srcRect/>
          <a:stretch/>
        </p:blipFill>
        <p:spPr>
          <a:xfrm>
            <a:off x="6179200" y="1462875"/>
            <a:ext cx="2601699" cy="3499150"/>
          </a:xfrm>
          <a:prstGeom prst="rect">
            <a:avLst/>
          </a:prstGeom>
          <a:noFill/>
          <a:ln w="9525" cap="flat" cmpd="sng">
            <a:solidFill>
              <a:schemeClr val="accent1"/>
            </a:solidFill>
            <a:prstDash val="solid"/>
            <a:round/>
            <a:headEnd type="none" w="sm" len="sm"/>
            <a:tailEnd type="none" w="sm" len="sm"/>
          </a:ln>
        </p:spPr>
      </p:pic>
      <p:sp>
        <p:nvSpPr>
          <p:cNvPr id="174" name="Google Shape;174;p5"/>
          <p:cNvSpPr/>
          <p:nvPr/>
        </p:nvSpPr>
        <p:spPr>
          <a:xfrm>
            <a:off x="6179200" y="527050"/>
            <a:ext cx="2701500" cy="849000"/>
          </a:xfrm>
          <a:prstGeom prst="wedgeRoundRectCallout">
            <a:avLst>
              <a:gd name="adj1" fmla="val -61484"/>
              <a:gd name="adj2" fmla="val 89733"/>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Answer the initial prompts to proceed. They will not appear after the first login.</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
          <p:cNvSpPr txBox="1"/>
          <p:nvPr/>
        </p:nvSpPr>
        <p:spPr>
          <a:xfrm>
            <a:off x="4131751" y="1629581"/>
            <a:ext cx="4253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2"/>
                </a:solidFill>
                <a:latin typeface="Calibri"/>
                <a:ea typeface="Calibri"/>
                <a:cs typeface="Calibri"/>
                <a:sym typeface="Calibri"/>
              </a:rPr>
              <a:t>Source: </a:t>
            </a:r>
            <a:endParaRPr sz="12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Calibri"/>
                <a:ea typeface="Calibri"/>
                <a:cs typeface="Calibri"/>
                <a:sym typeface="Calibri"/>
                <a:hlinkClick r:id="rId3"/>
              </a:rPr>
              <a:t>Supporting the District’s Primary Care Workforce</a:t>
            </a:r>
            <a:r>
              <a:rPr lang="en" sz="1200" b="0" i="0" u="sng" strike="noStrike" cap="none">
                <a:solidFill>
                  <a:schemeClr val="accent1"/>
                </a:solidFill>
                <a:latin typeface="Calibri"/>
                <a:ea typeface="Calibri"/>
                <a:cs typeface="Calibri"/>
                <a:sym typeface="Calibri"/>
              </a:rPr>
              <a:t>.pdf</a:t>
            </a:r>
            <a:endParaRPr sz="1200" b="0" i="0" u="sng" strike="noStrike" cap="none">
              <a:solidFill>
                <a:schemeClr val="accent1"/>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a:off x="4131750" y="2237475"/>
            <a:ext cx="3612805" cy="2612775"/>
          </a:xfrm>
          <a:prstGeom prst="rect">
            <a:avLst/>
          </a:prstGeom>
          <a:noFill/>
          <a:ln w="9525" cap="flat" cmpd="sng">
            <a:solidFill>
              <a:schemeClr val="accent1"/>
            </a:solidFill>
            <a:prstDash val="solid"/>
            <a:round/>
            <a:headEnd type="none" w="sm" len="sm"/>
            <a:tailEnd type="none" w="sm" len="sm"/>
          </a:ln>
        </p:spPr>
      </p:pic>
      <p:sp>
        <p:nvSpPr>
          <p:cNvPr id="181" name="Google Shape;181;p6"/>
          <p:cNvSpPr/>
          <p:nvPr/>
        </p:nvSpPr>
        <p:spPr>
          <a:xfrm>
            <a:off x="285694" y="3095475"/>
            <a:ext cx="3240600" cy="1754700"/>
          </a:xfrm>
          <a:prstGeom prst="wedgeRoundRectCallout">
            <a:avLst>
              <a:gd name="adj1" fmla="val 71495"/>
              <a:gd name="adj2" fmla="val -20917"/>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Calibri"/>
                <a:ea typeface="Calibri"/>
                <a:cs typeface="Calibri"/>
                <a:sym typeface="Calibri"/>
              </a:rPr>
              <a:t>Text Prompt: </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alibri"/>
                <a:ea typeface="Calibri"/>
                <a:cs typeface="Calibri"/>
                <a:sym typeface="Calibri"/>
              </a:rPr>
              <a:t>“Burnout and related factors impacting worker health and wellness (e.g., chronic work-related stress, anxiety, depression, exhaustion) have been widely reported among the healthcare workforce and are also often discussed among the primary drivers of healthcare workforce attrition.”</a:t>
            </a:r>
            <a:endParaRPr sz="1100" b="0" i="0" u="none" strike="noStrike" cap="none">
              <a:solidFill>
                <a:srgbClr val="000000"/>
              </a:solidFill>
              <a:latin typeface="Calibri"/>
              <a:ea typeface="Calibri"/>
              <a:cs typeface="Calibri"/>
              <a:sym typeface="Calibri"/>
            </a:endParaRPr>
          </a:p>
        </p:txBody>
      </p:sp>
      <p:sp>
        <p:nvSpPr>
          <p:cNvPr id="182" name="Google Shape;182;p6"/>
          <p:cNvSpPr/>
          <p:nvPr/>
        </p:nvSpPr>
        <p:spPr>
          <a:xfrm>
            <a:off x="353044" y="2314085"/>
            <a:ext cx="3240600" cy="658800"/>
          </a:xfrm>
          <a:prstGeom prst="wedgeRoundRectCallout">
            <a:avLst>
              <a:gd name="adj1" fmla="val 66338"/>
              <a:gd name="adj2" fmla="val -113473"/>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Click on the link to open the document and copy the text prompt shown below. </a:t>
            </a:r>
            <a:endParaRPr sz="2600" b="1" i="0" u="none" strike="noStrike" cap="none">
              <a:solidFill>
                <a:srgbClr val="111111"/>
              </a:solidFill>
              <a:highlight>
                <a:schemeClr val="lt1"/>
              </a:highlight>
              <a:latin typeface="Roboto"/>
              <a:ea typeface="Roboto"/>
              <a:cs typeface="Roboto"/>
              <a:sym typeface="Roboto"/>
            </a:endParaRPr>
          </a:p>
        </p:txBody>
      </p:sp>
      <p:sp>
        <p:nvSpPr>
          <p:cNvPr id="183" name="Google Shape;183;p6"/>
          <p:cNvSpPr/>
          <p:nvPr/>
        </p:nvSpPr>
        <p:spPr>
          <a:xfrm>
            <a:off x="353050" y="1127600"/>
            <a:ext cx="2551200" cy="9987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3</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Copy the text prompt from the source</a:t>
            </a:r>
            <a:endParaRPr sz="1500" b="0" i="0" u="none" strike="noStrike" cap="none">
              <a:solidFill>
                <a:schemeClr val="dk1"/>
              </a:solidFill>
              <a:latin typeface="Calibri"/>
              <a:ea typeface="Calibri"/>
              <a:cs typeface="Calibri"/>
              <a:sym typeface="Calibri"/>
            </a:endParaRPr>
          </a:p>
        </p:txBody>
      </p:sp>
      <p:sp>
        <p:nvSpPr>
          <p:cNvPr id="184" name="Google Shape;184;p6"/>
          <p:cNvSpPr txBox="1"/>
          <p:nvPr/>
        </p:nvSpPr>
        <p:spPr>
          <a:xfrm>
            <a:off x="285702" y="5174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5"/>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353044" y="1127606"/>
            <a:ext cx="2275500" cy="8754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3</a:t>
            </a:r>
            <a:endParaRPr sz="1400" b="1" i="0" u="none" strike="noStrike" cap="none">
              <a:solidFill>
                <a:srgbClr val="11111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Paste the text</a:t>
            </a:r>
            <a:endParaRPr sz="1500" b="0" i="0" u="none" strike="noStrike" cap="none">
              <a:solidFill>
                <a:schemeClr val="dk1"/>
              </a:solidFill>
              <a:latin typeface="Calibri"/>
              <a:ea typeface="Calibri"/>
              <a:cs typeface="Calibri"/>
              <a:sym typeface="Calibri"/>
            </a:endParaRPr>
          </a:p>
        </p:txBody>
      </p:sp>
      <p:sp>
        <p:nvSpPr>
          <p:cNvPr id="190" name="Google Shape;190;p7"/>
          <p:cNvSpPr txBox="1"/>
          <p:nvPr/>
        </p:nvSpPr>
        <p:spPr>
          <a:xfrm>
            <a:off x="285702" y="5174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191" name="Google Shape;191;p7"/>
          <p:cNvPicPr preferRelativeResize="0"/>
          <p:nvPr/>
        </p:nvPicPr>
        <p:blipFill rotWithShape="1">
          <a:blip r:embed="rId4">
            <a:alphaModFix/>
          </a:blip>
          <a:srcRect/>
          <a:stretch/>
        </p:blipFill>
        <p:spPr>
          <a:xfrm>
            <a:off x="3704319" y="1792925"/>
            <a:ext cx="5245556" cy="2824530"/>
          </a:xfrm>
          <a:prstGeom prst="rect">
            <a:avLst/>
          </a:prstGeom>
          <a:noFill/>
          <a:ln w="9525" cap="flat" cmpd="sng">
            <a:solidFill>
              <a:schemeClr val="accent1"/>
            </a:solidFill>
            <a:prstDash val="solid"/>
            <a:round/>
            <a:headEnd type="none" w="sm" len="sm"/>
            <a:tailEnd type="none" w="sm" len="sm"/>
          </a:ln>
        </p:spPr>
      </p:pic>
      <p:sp>
        <p:nvSpPr>
          <p:cNvPr id="192" name="Google Shape;192;p7"/>
          <p:cNvSpPr/>
          <p:nvPr/>
        </p:nvSpPr>
        <p:spPr>
          <a:xfrm>
            <a:off x="497500" y="3958650"/>
            <a:ext cx="3096000" cy="658800"/>
          </a:xfrm>
          <a:prstGeom prst="wedgeRoundRectCallout">
            <a:avLst>
              <a:gd name="adj1" fmla="val 63765"/>
              <a:gd name="adj2" fmla="val -110836"/>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In Gamma, select the first option, if you want to follow the steps in this demo.</a:t>
            </a:r>
            <a:endParaRPr sz="1400" b="1" i="0" u="none" strike="noStrike" cap="none">
              <a:solidFill>
                <a:srgbClr val="111111"/>
              </a:solidFill>
              <a:highlight>
                <a:schemeClr val="lt1"/>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p:nvPr/>
        </p:nvSpPr>
        <p:spPr>
          <a:xfrm>
            <a:off x="353044" y="1127606"/>
            <a:ext cx="2275500" cy="875400"/>
          </a:xfrm>
          <a:prstGeom prst="wedgeRoundRectCallout">
            <a:avLst>
              <a:gd name="adj1" fmla="val 67328"/>
              <a:gd name="adj2" fmla="val 2011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3</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Calibri"/>
                <a:ea typeface="Calibri"/>
                <a:cs typeface="Calibri"/>
                <a:sym typeface="Calibri"/>
              </a:rPr>
              <a:t>Paste the text prompt</a:t>
            </a:r>
            <a:endParaRPr sz="1500" b="0" i="0" u="none" strike="noStrike" cap="none">
              <a:solidFill>
                <a:schemeClr val="dk1"/>
              </a:solidFill>
              <a:latin typeface="Calibri"/>
              <a:ea typeface="Calibri"/>
              <a:cs typeface="Calibri"/>
              <a:sym typeface="Calibri"/>
            </a:endParaRPr>
          </a:p>
        </p:txBody>
      </p:sp>
      <p:sp>
        <p:nvSpPr>
          <p:cNvPr id="198" name="Google Shape;198;p8"/>
          <p:cNvSpPr txBox="1"/>
          <p:nvPr/>
        </p:nvSpPr>
        <p:spPr>
          <a:xfrm>
            <a:off x="285702" y="5174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3"/>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pic>
        <p:nvPicPr>
          <p:cNvPr id="199" name="Google Shape;199;p8"/>
          <p:cNvPicPr preferRelativeResize="0"/>
          <p:nvPr/>
        </p:nvPicPr>
        <p:blipFill rotWithShape="1">
          <a:blip r:embed="rId4">
            <a:alphaModFix/>
          </a:blip>
          <a:srcRect/>
          <a:stretch/>
        </p:blipFill>
        <p:spPr>
          <a:xfrm>
            <a:off x="4455369" y="1127600"/>
            <a:ext cx="3883232" cy="3782425"/>
          </a:xfrm>
          <a:prstGeom prst="rect">
            <a:avLst/>
          </a:prstGeom>
          <a:noFill/>
          <a:ln w="9525" cap="flat" cmpd="sng">
            <a:solidFill>
              <a:schemeClr val="accent1"/>
            </a:solidFill>
            <a:prstDash val="solid"/>
            <a:round/>
            <a:headEnd type="none" w="sm" len="sm"/>
            <a:tailEnd type="none" w="sm" len="sm"/>
          </a:ln>
        </p:spPr>
      </p:pic>
      <p:sp>
        <p:nvSpPr>
          <p:cNvPr id="200" name="Google Shape;200;p8"/>
          <p:cNvSpPr/>
          <p:nvPr/>
        </p:nvSpPr>
        <p:spPr>
          <a:xfrm>
            <a:off x="511000" y="2839625"/>
            <a:ext cx="3507000" cy="2070300"/>
          </a:xfrm>
          <a:prstGeom prst="wedgeRoundRectCallout">
            <a:avLst>
              <a:gd name="adj1" fmla="val 75341"/>
              <a:gd name="adj2" fmla="val -28473"/>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482600" marR="0" lvl="0" indent="-342900" algn="l" rtl="0">
              <a:lnSpc>
                <a:spcPct val="100000"/>
              </a:lnSpc>
              <a:spcBef>
                <a:spcPts val="0"/>
              </a:spcBef>
              <a:spcAft>
                <a:spcPts val="0"/>
              </a:spcAft>
              <a:buClr>
                <a:schemeClr val="dk1"/>
              </a:buClr>
              <a:buSzPts val="1400"/>
              <a:buFont typeface="Arial"/>
              <a:buAutoNum type="alphaUcPeriod"/>
            </a:pPr>
            <a:r>
              <a:rPr lang="en" sz="1400" b="0" i="0" u="none" strike="noStrike" cap="none">
                <a:solidFill>
                  <a:schemeClr val="dk1"/>
                </a:solidFill>
                <a:latin typeface="Calibri"/>
                <a:ea typeface="Calibri"/>
                <a:cs typeface="Calibri"/>
                <a:sym typeface="Calibri"/>
              </a:rPr>
              <a:t>Paste the text prompt and the box.</a:t>
            </a:r>
            <a:endParaRPr sz="1400" b="0" i="0" u="none" strike="noStrike" cap="none">
              <a:solidFill>
                <a:schemeClr val="dk1"/>
              </a:solidFill>
              <a:latin typeface="Calibri"/>
              <a:ea typeface="Calibri"/>
              <a:cs typeface="Calibri"/>
              <a:sym typeface="Calibri"/>
            </a:endParaRPr>
          </a:p>
          <a:p>
            <a:pPr marL="8001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482600" marR="0" lvl="0" indent="-342900" algn="l" rtl="0">
              <a:lnSpc>
                <a:spcPct val="100000"/>
              </a:lnSpc>
              <a:spcBef>
                <a:spcPts val="0"/>
              </a:spcBef>
              <a:spcAft>
                <a:spcPts val="0"/>
              </a:spcAft>
              <a:buClr>
                <a:schemeClr val="dk1"/>
              </a:buClr>
              <a:buSzPts val="1400"/>
              <a:buFont typeface="Arial"/>
              <a:buAutoNum type="alphaUcPeriod"/>
            </a:pPr>
            <a:r>
              <a:rPr lang="en" sz="1400" b="0" i="0" u="none" strike="noStrike" cap="none">
                <a:solidFill>
                  <a:schemeClr val="dk1"/>
                </a:solidFill>
                <a:latin typeface="Calibri"/>
                <a:ea typeface="Calibri"/>
                <a:cs typeface="Calibri"/>
                <a:sym typeface="Calibri"/>
              </a:rPr>
              <a:t>Select the third option to preserve the exact text. </a:t>
            </a:r>
            <a:endParaRPr sz="1400" b="0" i="0" u="none" strike="noStrike" cap="none">
              <a:solidFill>
                <a:schemeClr val="dk1"/>
              </a:solidFill>
              <a:latin typeface="Calibri"/>
              <a:ea typeface="Calibri"/>
              <a:cs typeface="Calibri"/>
              <a:sym typeface="Calibri"/>
            </a:endParaRPr>
          </a:p>
          <a:p>
            <a:pPr marL="8001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482600" marR="0" lvl="0" indent="-342900" algn="l" rtl="0">
              <a:lnSpc>
                <a:spcPct val="100000"/>
              </a:lnSpc>
              <a:spcBef>
                <a:spcPts val="0"/>
              </a:spcBef>
              <a:spcAft>
                <a:spcPts val="0"/>
              </a:spcAft>
              <a:buClr>
                <a:schemeClr val="dk1"/>
              </a:buClr>
              <a:buSzPts val="1400"/>
              <a:buFont typeface="Arial"/>
              <a:buAutoNum type="alphaUcPeriod"/>
            </a:pPr>
            <a:r>
              <a:rPr lang="en" sz="1400" b="0" i="0" u="none" strike="noStrike" cap="none">
                <a:solidFill>
                  <a:schemeClr val="dk1"/>
                </a:solidFill>
                <a:latin typeface="Calibri"/>
                <a:ea typeface="Calibri"/>
                <a:cs typeface="Calibri"/>
                <a:sym typeface="Calibri"/>
              </a:rPr>
              <a:t>Click on the button to continue to the prompt editor for further customization.</a:t>
            </a:r>
            <a:endParaRPr sz="1400" b="1" i="0" u="none" strike="noStrike" cap="none">
              <a:solidFill>
                <a:srgbClr val="111111"/>
              </a:solidFill>
              <a:highlight>
                <a:schemeClr val="lt1"/>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9"/>
          <p:cNvPicPr preferRelativeResize="0"/>
          <p:nvPr/>
        </p:nvPicPr>
        <p:blipFill rotWithShape="1">
          <a:blip r:embed="rId3">
            <a:alphaModFix/>
          </a:blip>
          <a:srcRect/>
          <a:stretch/>
        </p:blipFill>
        <p:spPr>
          <a:xfrm>
            <a:off x="3324225" y="1077575"/>
            <a:ext cx="5444349" cy="3625499"/>
          </a:xfrm>
          <a:prstGeom prst="rect">
            <a:avLst/>
          </a:prstGeom>
          <a:noFill/>
          <a:ln w="9525" cap="flat" cmpd="sng">
            <a:solidFill>
              <a:schemeClr val="dk2"/>
            </a:solidFill>
            <a:prstDash val="solid"/>
            <a:round/>
            <a:headEnd type="none" w="sm" len="sm"/>
            <a:tailEnd type="none" w="sm" len="sm"/>
          </a:ln>
        </p:spPr>
      </p:pic>
      <p:sp>
        <p:nvSpPr>
          <p:cNvPr id="206" name="Google Shape;206;p9"/>
          <p:cNvSpPr txBox="1"/>
          <p:nvPr/>
        </p:nvSpPr>
        <p:spPr>
          <a:xfrm>
            <a:off x="285702" y="386375"/>
            <a:ext cx="6633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111111"/>
                </a:solidFill>
                <a:highlight>
                  <a:srgbClr val="FFFFFF"/>
                </a:highlight>
                <a:latin typeface="Roboto"/>
                <a:ea typeface="Roboto"/>
                <a:cs typeface="Roboto"/>
                <a:sym typeface="Roboto"/>
              </a:rPr>
              <a:t>How to Use </a:t>
            </a:r>
            <a:r>
              <a:rPr lang="en" sz="2300" b="1" i="0" u="sng" strike="noStrike" cap="none">
                <a:solidFill>
                  <a:schemeClr val="hlink"/>
                </a:solidFill>
                <a:highlight>
                  <a:srgbClr val="FFFFFF"/>
                </a:highlight>
                <a:latin typeface="Roboto"/>
                <a:ea typeface="Roboto"/>
                <a:cs typeface="Roboto"/>
                <a:sym typeface="Roboto"/>
                <a:hlinkClick r:id="rId4"/>
              </a:rPr>
              <a:t>gamma.app</a:t>
            </a:r>
            <a:r>
              <a:rPr lang="en" sz="2300" b="1" i="0" u="none" strike="noStrike" cap="none">
                <a:solidFill>
                  <a:srgbClr val="111111"/>
                </a:solidFill>
                <a:highlight>
                  <a:srgbClr val="FFFFFF"/>
                </a:highlight>
                <a:latin typeface="Roboto"/>
                <a:ea typeface="Roboto"/>
                <a:cs typeface="Roboto"/>
                <a:sym typeface="Roboto"/>
              </a:rPr>
              <a:t> in 10 Easy Steps </a:t>
            </a:r>
            <a:endParaRPr sz="1600" b="0" i="0" u="none" strike="noStrike" cap="none">
              <a:solidFill>
                <a:schemeClr val="dk1"/>
              </a:solidFill>
              <a:latin typeface="Calibri"/>
              <a:ea typeface="Calibri"/>
              <a:cs typeface="Calibri"/>
              <a:sym typeface="Calibri"/>
            </a:endParaRPr>
          </a:p>
        </p:txBody>
      </p:sp>
      <p:sp>
        <p:nvSpPr>
          <p:cNvPr id="207" name="Google Shape;207;p9"/>
          <p:cNvSpPr/>
          <p:nvPr/>
        </p:nvSpPr>
        <p:spPr>
          <a:xfrm>
            <a:off x="499125" y="2294275"/>
            <a:ext cx="2549400" cy="2408700"/>
          </a:xfrm>
          <a:prstGeom prst="wedgeRoundRectCallout">
            <a:avLst>
              <a:gd name="adj1" fmla="val 66040"/>
              <a:gd name="adj2" fmla="val -42926"/>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Prompt Editor offers several options for customization:</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Text content modifications</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Choice of images: AI-generated, stock photos, web images, illustrations</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 sz="1400" b="0" i="0" u="none" strike="noStrike" cap="none">
                <a:solidFill>
                  <a:schemeClr val="dk1"/>
                </a:solidFill>
                <a:latin typeface="Calibri"/>
                <a:ea typeface="Calibri"/>
                <a:cs typeface="Calibri"/>
                <a:sym typeface="Calibri"/>
              </a:rPr>
              <a:t>Format of the output</a:t>
            </a:r>
            <a:endParaRPr sz="1400" b="0" i="0" u="none" strike="noStrike" cap="none">
              <a:solidFill>
                <a:schemeClr val="dk1"/>
              </a:solidFill>
              <a:latin typeface="Calibri"/>
              <a:ea typeface="Calibri"/>
              <a:cs typeface="Calibri"/>
              <a:sym typeface="Calibri"/>
            </a:endParaRPr>
          </a:p>
        </p:txBody>
      </p:sp>
      <p:sp>
        <p:nvSpPr>
          <p:cNvPr id="208" name="Google Shape;208;p9"/>
          <p:cNvSpPr/>
          <p:nvPr/>
        </p:nvSpPr>
        <p:spPr>
          <a:xfrm>
            <a:off x="353044" y="1127606"/>
            <a:ext cx="2275500" cy="875400"/>
          </a:xfrm>
          <a:prstGeom prst="wedgeRoundRectCallout">
            <a:avLst>
              <a:gd name="adj1" fmla="val -23874"/>
              <a:gd name="adj2" fmla="val 7334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111111"/>
                </a:solidFill>
                <a:latin typeface="Roboto"/>
                <a:ea typeface="Roboto"/>
                <a:cs typeface="Roboto"/>
                <a:sym typeface="Roboto"/>
              </a:rPr>
              <a:t>Step 4</a:t>
            </a:r>
            <a:endParaRPr sz="1400" b="1" i="0" u="none" strike="noStrike" cap="none">
              <a:solidFill>
                <a:srgbClr val="1111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alibri"/>
                <a:ea typeface="Calibri"/>
                <a:cs typeface="Calibri"/>
                <a:sym typeface="Calibri"/>
              </a:rPr>
              <a:t>Edit the text prompt, if needed</a:t>
            </a:r>
            <a:endParaRPr sz="1500" b="0" i="0" u="none" strike="noStrike" cap="none">
              <a:solidFill>
                <a:schemeClr val="dk1"/>
              </a:solidFill>
              <a:latin typeface="Calibri"/>
              <a:ea typeface="Calibri"/>
              <a:cs typeface="Calibri"/>
              <a:sym typeface="Calibri"/>
            </a:endParaRPr>
          </a:p>
        </p:txBody>
      </p:sp>
      <p:sp>
        <p:nvSpPr>
          <p:cNvPr id="209" name="Google Shape;209;p9"/>
          <p:cNvSpPr/>
          <p:nvPr/>
        </p:nvSpPr>
        <p:spPr>
          <a:xfrm>
            <a:off x="7281600" y="3917800"/>
            <a:ext cx="1658400" cy="1125300"/>
          </a:xfrm>
          <a:prstGeom prst="wedgeRoundRectCallout">
            <a:avLst>
              <a:gd name="adj1" fmla="val 3867"/>
              <a:gd name="adj2" fmla="val -145812"/>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layout can be predetermined by selecting the number of cards (slides).</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9B180D968FAD4AA6BB3AD69FC9CFE2" ma:contentTypeVersion="13" ma:contentTypeDescription="Create a new document." ma:contentTypeScope="" ma:versionID="e8e49e6f28933fd87ae9ab09eb79b90a">
  <xsd:schema xmlns:xsd="http://www.w3.org/2001/XMLSchema" xmlns:xs="http://www.w3.org/2001/XMLSchema" xmlns:p="http://schemas.microsoft.com/office/2006/metadata/properties" xmlns:ns2="a3af56eb-95d8-42e6-b886-d1bd648d188c" xmlns:ns3="42860e0d-e24c-4df8-b67d-fb8182c4fd93" targetNamespace="http://schemas.microsoft.com/office/2006/metadata/properties" ma:root="true" ma:fieldsID="3c55152a456a462892b807479d12b2fb" ns2:_="" ns3:_="">
    <xsd:import namespace="a3af56eb-95d8-42e6-b886-d1bd648d188c"/>
    <xsd:import namespace="42860e0d-e24c-4df8-b67d-fb8182c4fd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f56eb-95d8-42e6-b886-d1bd648d18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da1ba52-7d3b-4811-9808-5c9985ea513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860e0d-e24c-4df8-b67d-fb8182c4fd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af56eb-95d8-42e6-b886-d1bd648d18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D1321F-B862-4D21-8113-48D423F1D3D7}"/>
</file>

<file path=customXml/itemProps2.xml><?xml version="1.0" encoding="utf-8"?>
<ds:datastoreItem xmlns:ds="http://schemas.openxmlformats.org/officeDocument/2006/customXml" ds:itemID="{061E31FB-3A12-4015-93DD-F69BD1FBAB78}"/>
</file>

<file path=customXml/itemProps3.xml><?xml version="1.0" encoding="utf-8"?>
<ds:datastoreItem xmlns:ds="http://schemas.openxmlformats.org/officeDocument/2006/customXml" ds:itemID="{EAC1DC38-CC46-4977-AF88-534DDA8127A9}"/>
</file>

<file path=docProps/app.xml><?xml version="1.0" encoding="utf-8"?>
<Properties xmlns="http://schemas.openxmlformats.org/officeDocument/2006/extended-properties" xmlns:vt="http://schemas.openxmlformats.org/officeDocument/2006/docPropsVTypes">
  <TotalTime>0</TotalTime>
  <Words>2814</Words>
  <Application>Microsoft Office PowerPoint</Application>
  <PresentationFormat>On-screen Show (16:9)</PresentationFormat>
  <Paragraphs>177</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Calibri</vt:lpstr>
      <vt:lpstr>Arial</vt:lpstr>
      <vt:lpstr>Roboto</vt:lpstr>
      <vt:lpstr>1_Office Theme</vt:lpstr>
      <vt:lpstr>Simple Light</vt:lpstr>
      <vt:lpstr>AI-Powered Apps to  Turn Text to Visuals: Gamma.app</vt:lpstr>
      <vt:lpstr>GAMMA AI-Powered App to  Turn Text to Visuals</vt:lpstr>
      <vt:lpstr>What is GAMMA 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Gamma Benefits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Teodora Hristov</dc:creator>
  <cp:lastModifiedBy>Toni Gallo</cp:lastModifiedBy>
  <cp:revision>1</cp:revision>
  <dcterms:modified xsi:type="dcterms:W3CDTF">2025-10-23T21:29:14Z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C17AC63A-A886-4689-B4CC-2F7E470B5468</vt:lpwstr>
  </property>
  <property fmtid="{D5CDD505-2E9C-101B-9397-08002B2CF9AE}" pid="3" name="ArticulatePath">
    <vt:lpwstr>Copy of GAMMA AI-Powered App to  Turn Text to Visuals</vt:lpwstr>
  </property>
  <property fmtid="{D5CDD505-2E9C-101B-9397-08002B2CF9AE}" pid="4" name="ContentTypeId">
    <vt:lpwstr>0x010100AC9B180D968FAD4AA6BB3AD69FC9CFE2</vt:lpwstr>
  </property>
  <property fmtid="{D5CDD505-2E9C-101B-9397-08002B2CF9AE}" pid="5" name="MediaServiceImageTags">
    <vt:lpwstr/>
  </property>
</Properties>
</file>