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9+TNhZ1pIBPn7zGAyS/vl9ZTF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apkin.ai"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chealth.dc.gov/sites/default/files/dc/sites/doh/service_content/attachments/2024-DCHealth-Supporting-the-DC-Primary-Care-Workforc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chealth.dc.gov/sites/default/files/dc/sites/doh/service_content/attachments/2024-DCHealth-Supporting-the-DC-Primary-Care-Workforc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c60014fb4_3_12:notes"/>
          <p:cNvSpPr>
            <a:spLocks noGrp="1" noRot="1" noChangeAspect="1"/>
          </p:cNvSpPr>
          <p:nvPr>
            <p:ph type="sldImg" idx="2"/>
          </p:nvPr>
        </p:nvSpPr>
        <p:spPr>
          <a:xfrm>
            <a:off x="701915" y="1142611"/>
            <a:ext cx="54543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36c60014fb4_3_12:notes"/>
          <p:cNvSpPr txBox="1">
            <a:spLocks noGrp="1"/>
          </p:cNvSpPr>
          <p:nvPr>
            <p:ph type="body" idx="1"/>
          </p:nvPr>
        </p:nvSpPr>
        <p:spPr>
          <a:xfrm>
            <a:off x="685800" y="4400550"/>
            <a:ext cx="5486400" cy="3600300"/>
          </a:xfrm>
          <a:prstGeom prst="rect">
            <a:avLst/>
          </a:prstGeom>
          <a:noFill/>
          <a:ln>
            <a:noFill/>
          </a:ln>
        </p:spPr>
        <p:txBody>
          <a:bodyPr spcFirstLastPara="1" wrap="square" lIns="91275" tIns="45625" rIns="91275" bIns="45625" anchor="t" anchorCtr="0">
            <a:noAutofit/>
          </a:bodyPr>
          <a:lstStyle/>
          <a:p>
            <a:pPr marL="0" lvl="0" indent="0" algn="l" rtl="0">
              <a:spcBef>
                <a:spcPts val="0"/>
              </a:spcBef>
              <a:spcAft>
                <a:spcPts val="0"/>
              </a:spcAft>
              <a:buSzPts val="1100"/>
              <a:buNone/>
            </a:pPr>
            <a:r>
              <a:rPr lang="en"/>
              <a:t>Welcome to our presentation on using </a:t>
            </a:r>
            <a:r>
              <a:rPr lang="en" u="sng">
                <a:solidFill>
                  <a:schemeClr val="hlink"/>
                </a:solidFill>
                <a:hlinkClick r:id="rId3"/>
              </a:rPr>
              <a:t>Napkin A I</a:t>
            </a:r>
            <a:r>
              <a:rPr lang="en"/>
              <a:t>. We are a group of instructional designers and health professions educators from George Washington School of Medicine &amp; Health Sciences Center for Faculty Excellence.</a:t>
            </a:r>
            <a:endParaRPr/>
          </a:p>
        </p:txBody>
      </p:sp>
      <p:sp>
        <p:nvSpPr>
          <p:cNvPr id="95" name="Google Shape;95;g36c60014fb4_3_12:notes"/>
          <p:cNvSpPr txBox="1">
            <a:spLocks noGrp="1"/>
          </p:cNvSpPr>
          <p:nvPr>
            <p:ph type="sldNum" idx="12"/>
          </p:nvPr>
        </p:nvSpPr>
        <p:spPr>
          <a:xfrm>
            <a:off x="3884613" y="8685214"/>
            <a:ext cx="2971800" cy="458700"/>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d4d1a4a1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33d4d1a4a1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t>Once you are satisfied with the visual, you can export it in different formats. To do so, hover over the image to reveal the export functionality in the upper-right corner. - Export options include downloads as ppt, png, pdf, or svg file formats. - PPT visuals are downloaded as editable slides. - SVG visuals can be downloaded as editable and scalable vector images. - Notice that the Napkin logo can be removed upon download if you want to attribute the visuals creation to a reference slide or at another place of your document. - The background of the visual can also be changed or removed.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6c3372a42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36c3372a429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t>Here is the final image.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3d4d1a4a12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3d4d1a4a12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t>You can also share the whole napkin either as a link with different levels of access or download it as a PDF file.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
              <a:t>What is Napkin A I used for? We created a Napkin to show these practical applications. Napkin A I can be used for the creation of visuals to include in: - Presentations, - Reports, - Educational Materials, - Grant Proposals, - for Project Planning, - in Articles, and - Social Media Content.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3d4c63a79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3d4c63a79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t>Let's summarize the benefits of using Napkin a i: - First no design expertise is required. You can practice using the app immediately. - The app provides a Real-time teamwork workspace with collaboration tools, including shareable links and adding feedback with comments. This allows you to co-edit napkins with colleagues, such as when designing a figure for publication. - Multiple languages are available via the account settings. - The visuals are professionally done and of high quality. - The generated visuals and styles are fully customizable. Want to create a visual with your institution or organization’s color palette? You can modify the suggested colors as needed. - How To guides &amp; FAQs are also available on the website homepage. - There is a Search button in the tool for more information. - Type-in text functionality is provided. - Free Sketching and Importing of photographic images to add on to a napkin functionalities are also available.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3d4d1a4a12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33d4d1a4a12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
              <a:t>The app is currently free, and a beta version is available for public use while in development. This may cause interruptions or limitations during use. We listed several potential obstacles for your consideration. Thank you for watching!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After you complete this short video, you should practice using Napkin A I to create your own visuals from text. Follow the steps and try out Napkin A I for yourself.</a:t>
            </a: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What can Napkin A I do for you? Napkin A I is a free web-based A I app that generates and edits graphs, diagrams, and charts for the visualization of text. You provide short text sections, and Napkin A I can turn your content into graphics for presentations.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3d4d1a4a1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33d4d1a4a1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First, go to the napkin website to sign in. You will be prompted to answer a few questions upon login for the first time. Answer them to proceed.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200"/>
              <a:buFont typeface="Arial"/>
              <a:buNone/>
            </a:pPr>
            <a:r>
              <a:rPr lang="en"/>
              <a:t>As a reminder with any A I apps or tools, you should consider whether it is appropriate to share certain data before inputting it into the tool​. For the purpose of this demonstration, we selected a publicly available article, titled: Supporting the DC Primary Care Workforce. You could either click on the PDF link provided in the slides or copy and paste a prompt of your choice. </a:t>
            </a:r>
            <a:endParaRPr/>
          </a:p>
          <a:p>
            <a:pPr marL="0" lvl="0" indent="0" algn="l" rtl="0">
              <a:spcBef>
                <a:spcPts val="0"/>
              </a:spcBef>
              <a:spcAft>
                <a:spcPts val="0"/>
              </a:spcAft>
              <a:buClr>
                <a:schemeClr val="hlink"/>
              </a:buClr>
              <a:buSzPts val="1200"/>
              <a:buFont typeface="Arial"/>
              <a:buNone/>
            </a:pPr>
            <a:endParaRPr/>
          </a:p>
          <a:p>
            <a:pPr marL="0" lvl="0" indent="0" algn="l" rtl="0">
              <a:spcBef>
                <a:spcPts val="0"/>
              </a:spcBef>
              <a:spcAft>
                <a:spcPts val="0"/>
              </a:spcAft>
              <a:buClr>
                <a:schemeClr val="hlink"/>
              </a:buClr>
              <a:buSzPts val="1200"/>
              <a:buFont typeface="Arial"/>
              <a:buNone/>
            </a:pPr>
            <a:r>
              <a:rPr lang="en"/>
              <a:t>Note- The best use of Napkin AI is to generate visuals paragraph by paragraph. Use a max of 60 to 300 words of content per visualization for optimal results. </a:t>
            </a:r>
            <a:endParaRPr/>
          </a:p>
          <a:p>
            <a:pPr marL="0" lvl="0" indent="0" algn="l" rtl="0">
              <a:spcBef>
                <a:spcPts val="0"/>
              </a:spcBef>
              <a:spcAft>
                <a:spcPts val="0"/>
              </a:spcAft>
              <a:buClr>
                <a:schemeClr val="hlink"/>
              </a:buClr>
              <a:buSzPts val="1200"/>
              <a:buFont typeface="Arial"/>
              <a:buNone/>
            </a:pPr>
            <a:endParaRPr/>
          </a:p>
          <a:p>
            <a:pPr marL="0" lvl="0" indent="0" algn="l" rtl="0">
              <a:spcBef>
                <a:spcPts val="0"/>
              </a:spcBef>
              <a:spcAft>
                <a:spcPts val="0"/>
              </a:spcAft>
              <a:buClr>
                <a:schemeClr val="hlink"/>
              </a:buClr>
              <a:buSzPts val="1200"/>
              <a:buFont typeface="Arial"/>
              <a:buNone/>
            </a:pPr>
            <a:r>
              <a:rPr lang="en" u="sng">
                <a:solidFill>
                  <a:schemeClr val="hlink"/>
                </a:solidFill>
                <a:hlinkClick r:id="rId3"/>
              </a:rPr>
              <a:t>https://dchealth.dc.gov/sites/default/files/dc/sites/doh/service_content/attachments/2024-DCHealth-Supporting-the-DC-Primary-Care-Workforce.pdf</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3d4d1a4a12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33d4d1a4a12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200"/>
              <a:buFont typeface="Arial"/>
              <a:buNone/>
            </a:pPr>
            <a:r>
              <a:rPr lang="en" sz="1000"/>
              <a:t>Click on the button, New Napkin, and pick the Blank Napkin option. Using the other two options will allow for AI-generated text to alter or expand upon the original text prompt. For example, using the same text, the </a:t>
            </a:r>
            <a:r>
              <a:rPr lang="en" sz="1000" b="1"/>
              <a:t>Draft with AI</a:t>
            </a:r>
            <a:r>
              <a:rPr lang="en" sz="1000"/>
              <a:t> option created a 3-page, text-based PDF on the topic of the original prompt. We have included the pdf in our materials so you can see what the </a:t>
            </a:r>
            <a:r>
              <a:rPr lang="en" sz="1000" b="1"/>
              <a:t>Draft with AI </a:t>
            </a:r>
            <a:r>
              <a:rPr lang="en" sz="1000"/>
              <a:t>option produces. The </a:t>
            </a:r>
            <a:r>
              <a:rPr lang="en" sz="1000" b="1"/>
              <a:t>Import from File</a:t>
            </a:r>
            <a:r>
              <a:rPr lang="en" sz="1000"/>
              <a:t> option does what it says. It allows you to upload a document. Please note that the app cannot create several visuals out of different paragraphs within a document. Visualizing the text still needs to be done manually and incrementally, paragraph by paragraph.</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6c3372a42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36c3372a42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200"/>
              <a:buFont typeface="Arial"/>
              <a:buNone/>
            </a:pPr>
            <a:r>
              <a:rPr lang="en"/>
              <a:t>Once the prompt is pasted, hover over the text and click on the blue circle with the thunderbolt to initiate the generation of different visuals. The best way to create visuals is to generate them from short text prompts such as words, bullet lists, or short paragraphs. </a:t>
            </a:r>
            <a:endParaRPr/>
          </a:p>
          <a:p>
            <a:pPr marL="0" lvl="0" indent="0" algn="l" rtl="0">
              <a:spcBef>
                <a:spcPts val="0"/>
              </a:spcBef>
              <a:spcAft>
                <a:spcPts val="0"/>
              </a:spcAft>
              <a:buClr>
                <a:schemeClr val="hlink"/>
              </a:buClr>
              <a:buSzPts val="1200"/>
              <a:buFont typeface="Arial"/>
              <a:buNone/>
            </a:pPr>
            <a:endParaRPr/>
          </a:p>
          <a:p>
            <a:pPr marL="0" lvl="0" indent="0" algn="l" rtl="0">
              <a:spcBef>
                <a:spcPts val="0"/>
              </a:spcBef>
              <a:spcAft>
                <a:spcPts val="0"/>
              </a:spcAft>
              <a:buClr>
                <a:schemeClr val="hlink"/>
              </a:buClr>
              <a:buSzPts val="1200"/>
              <a:buFont typeface="Arial"/>
              <a:buNone/>
            </a:pPr>
            <a:endParaRPr/>
          </a:p>
          <a:p>
            <a:pPr marL="0" lvl="0" indent="0" algn="l" rtl="0">
              <a:spcBef>
                <a:spcPts val="0"/>
              </a:spcBef>
              <a:spcAft>
                <a:spcPts val="0"/>
              </a:spcAft>
              <a:buClr>
                <a:schemeClr val="hlink"/>
              </a:buClr>
              <a:buSzPts val="1200"/>
              <a:buFont typeface="Arial"/>
              <a:buNone/>
            </a:pPr>
            <a:r>
              <a:rPr lang="en" sz="1000" u="sng">
                <a:solidFill>
                  <a:schemeClr val="hlink"/>
                </a:solidFill>
                <a:hlinkClick r:id="rId3"/>
              </a:rPr>
              <a:t>https://dchealth.dc.gov/sites/default/files/dc/sites/doh/service_content/attachments/2024-DCHealth-Supporting-the-DC-Primary-Care-Workforce.pdf</a:t>
            </a:r>
            <a:r>
              <a:rPr lang="en" sz="1000"/>
              <a:t> </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3d4d1a4a1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33d4d1a4a1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t>You can generate and customize as many visuals of your text prompt as you need. The generated options are pre-made. So, scroll the pop-up window to select a graphic of your liking. Notice that each generated visual has a Styles button available that offers more pre-generated edits. Click one to finalize the choice.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3d4d1a4a1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3d4d1a4a12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t>The selected visual can be further modified. Every item can be edited as shown in the demo: - the content - either text or icons, - the style of text and icons, like the colors, fonts, icons, connections, and sizes, - the connectors between the items by adding new or removing old ones, - the decorations around labels, or, - the thickness and brightness of any shape or line. As shown here, we have made several changes to the original suggested visual to better suit our needs. You should experiment with these options after viewing the video.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9"/>
          <p:cNvSpPr>
            <a:spLocks noGrp="1"/>
          </p:cNvSpPr>
          <p:nvPr>
            <p:ph type="pic" idx="2"/>
          </p:nvPr>
        </p:nvSpPr>
        <p:spPr>
          <a:xfrm>
            <a:off x="5183188" y="987425"/>
            <a:ext cx="6172200" cy="4873625"/>
          </a:xfrm>
          <a:prstGeom prst="rect">
            <a:avLst/>
          </a:prstGeom>
          <a:noFill/>
          <a:ln>
            <a:noFill/>
          </a:ln>
        </p:spPr>
      </p:sp>
      <p:sp>
        <p:nvSpPr>
          <p:cNvPr id="76" name="Google Shape;76;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9" name="Google Shape;79;p39"/>
          <p:cNvPicPr preferRelativeResize="0"/>
          <p:nvPr/>
        </p:nvPicPr>
        <p:blipFill rotWithShape="1">
          <a:blip r:embed="rId2">
            <a:alphaModFix/>
          </a:blip>
          <a:srcRect/>
          <a:stretch/>
        </p:blipFill>
        <p:spPr>
          <a:xfrm>
            <a:off x="838201" y="6438205"/>
            <a:ext cx="1999004" cy="30594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2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5" name="Google Shape;25;p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30"/>
          <p:cNvSpPr/>
          <p:nvPr/>
        </p:nvSpPr>
        <p:spPr>
          <a:xfrm>
            <a:off x="0" y="0"/>
            <a:ext cx="12192000" cy="365125"/>
          </a:xfrm>
          <a:prstGeom prst="rect">
            <a:avLst/>
          </a:prstGeom>
          <a:solidFill>
            <a:schemeClr val="accent1"/>
          </a:solidFill>
          <a:ln w="12700" cap="flat" cmpd="sng">
            <a:solidFill>
              <a:srgbClr val="3D73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 name="Google Shape;33;p30"/>
          <p:cNvPicPr preferRelativeResize="0"/>
          <p:nvPr/>
        </p:nvPicPr>
        <p:blipFill rotWithShape="1">
          <a:blip r:embed="rId2">
            <a:alphaModFix/>
          </a:blip>
          <a:srcRect/>
          <a:stretch/>
        </p:blipFill>
        <p:spPr>
          <a:xfrm>
            <a:off x="838201" y="6438205"/>
            <a:ext cx="1999004" cy="30594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35"/>
          <p:cNvPicPr preferRelativeResize="0"/>
          <p:nvPr/>
        </p:nvPicPr>
        <p:blipFill rotWithShape="1">
          <a:blip r:embed="rId2">
            <a:alphaModFix/>
          </a:blip>
          <a:srcRect/>
          <a:stretch/>
        </p:blipFill>
        <p:spPr>
          <a:xfrm>
            <a:off x="838201" y="6438205"/>
            <a:ext cx="1999004" cy="30594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36"/>
          <p:cNvPicPr preferRelativeResize="0"/>
          <p:nvPr/>
        </p:nvPicPr>
        <p:blipFill rotWithShape="1">
          <a:blip r:embed="rId2">
            <a:alphaModFix/>
          </a:blip>
          <a:srcRect/>
          <a:stretch/>
        </p:blipFill>
        <p:spPr>
          <a:xfrm>
            <a:off x="838201" y="6438205"/>
            <a:ext cx="1999004" cy="30594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37"/>
          <p:cNvPicPr preferRelativeResize="0"/>
          <p:nvPr/>
        </p:nvPicPr>
        <p:blipFill rotWithShape="1">
          <a:blip r:embed="rId2">
            <a:alphaModFix/>
          </a:blip>
          <a:srcRect/>
          <a:stretch/>
        </p:blipFill>
        <p:spPr>
          <a:xfrm>
            <a:off x="838201" y="6438205"/>
            <a:ext cx="1999004" cy="3059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38"/>
          <p:cNvPicPr preferRelativeResize="0"/>
          <p:nvPr/>
        </p:nvPicPr>
        <p:blipFill rotWithShape="1">
          <a:blip r:embed="rId2">
            <a:alphaModFix/>
          </a:blip>
          <a:srcRect/>
          <a:stretch/>
        </p:blipFill>
        <p:spPr>
          <a:xfrm>
            <a:off x="838201" y="6438205"/>
            <a:ext cx="1999004" cy="3059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27"/>
          <p:cNvSpPr/>
          <p:nvPr/>
        </p:nvSpPr>
        <p:spPr>
          <a:xfrm>
            <a:off x="0" y="0"/>
            <a:ext cx="12192000" cy="365125"/>
          </a:xfrm>
          <a:prstGeom prst="rect">
            <a:avLst/>
          </a:prstGeom>
          <a:solidFill>
            <a:schemeClr val="accent1"/>
          </a:solidFill>
          <a:ln w="12700" cap="flat" cmpd="sng">
            <a:solidFill>
              <a:srgbClr val="3D73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napkin.a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napkin.ai"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napkin.a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apkin.a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napkin.a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app.napkin.ai/signin"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dchealth.dc.gov/sites/default/files/dc/sites/doh/service_content/attachments/2024-DCHealth-Supporting-the-DC-Primary-Care-Workforce.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napkin.ai"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napkin.ai" TargetMode="External"/><Relationship Id="rId4" Type="http://schemas.openxmlformats.org/officeDocument/2006/relationships/hyperlink" Target="https://drive.google.com/file/d/1wkOyey0gpPkH_l3CXH55ByZwskLjU1T_/view?usp=sha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napkin.a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napkin.ai"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napkin.a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g36c60014fb4_3_12"/>
          <p:cNvSpPr/>
          <p:nvPr/>
        </p:nvSpPr>
        <p:spPr>
          <a:xfrm>
            <a:off x="476165" y="476778"/>
            <a:ext cx="7212900" cy="5920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98" name="Google Shape;98;g36c60014fb4_3_12"/>
          <p:cNvSpPr/>
          <p:nvPr/>
        </p:nvSpPr>
        <p:spPr>
          <a:xfrm>
            <a:off x="7851452" y="476778"/>
            <a:ext cx="3864300" cy="5920800"/>
          </a:xfrm>
          <a:prstGeom prst="rect">
            <a:avLst/>
          </a:prstGeom>
          <a:solidFill>
            <a:srgbClr val="D2CA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99" name="Google Shape;99;g36c60014fb4_3_12"/>
          <p:cNvSpPr txBox="1">
            <a:spLocks noGrp="1"/>
          </p:cNvSpPr>
          <p:nvPr>
            <p:ph type="ctrTitle"/>
          </p:nvPr>
        </p:nvSpPr>
        <p:spPr>
          <a:xfrm>
            <a:off x="632550" y="1363375"/>
            <a:ext cx="6899700" cy="3531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111"/>
              <a:buFont typeface="Calibri"/>
              <a:buNone/>
            </a:pPr>
            <a:r>
              <a:rPr lang="en" sz="5200" b="1">
                <a:solidFill>
                  <a:schemeClr val="lt1"/>
                </a:solidFill>
              </a:rPr>
              <a:t>AI-Powered Apps to </a:t>
            </a:r>
            <a:endParaRPr sz="5200" b="1">
              <a:solidFill>
                <a:schemeClr val="lt1"/>
              </a:solidFill>
            </a:endParaRPr>
          </a:p>
          <a:p>
            <a:pPr marL="0" lvl="0" indent="0" algn="ctr" rtl="0">
              <a:spcBef>
                <a:spcPts val="0"/>
              </a:spcBef>
              <a:spcAft>
                <a:spcPts val="0"/>
              </a:spcAft>
              <a:buClr>
                <a:schemeClr val="dk1"/>
              </a:buClr>
              <a:buSzPts val="3111"/>
              <a:buFont typeface="Calibri"/>
              <a:buNone/>
            </a:pPr>
            <a:r>
              <a:rPr lang="en" sz="5200" b="1">
                <a:solidFill>
                  <a:schemeClr val="lt1"/>
                </a:solidFill>
              </a:rPr>
              <a:t>Turn Text to Visuals: </a:t>
            </a:r>
            <a:r>
              <a:rPr lang="en" sz="7000" b="1">
                <a:solidFill>
                  <a:schemeClr val="lt1"/>
                </a:solidFill>
              </a:rPr>
              <a:t>Napkin.ai</a:t>
            </a:r>
            <a:endParaRPr sz="6700" b="1">
              <a:solidFill>
                <a:schemeClr val="lt1"/>
              </a:solidFill>
            </a:endParaRPr>
          </a:p>
        </p:txBody>
      </p:sp>
      <p:pic>
        <p:nvPicPr>
          <p:cNvPr id="100" name="Google Shape;100;g36c60014fb4_3_12"/>
          <p:cNvPicPr preferRelativeResize="0"/>
          <p:nvPr/>
        </p:nvPicPr>
        <p:blipFill rotWithShape="1">
          <a:blip r:embed="rId3">
            <a:alphaModFix/>
          </a:blip>
          <a:srcRect/>
          <a:stretch/>
        </p:blipFill>
        <p:spPr>
          <a:xfrm>
            <a:off x="7976000" y="680900"/>
            <a:ext cx="3594975" cy="1778800"/>
          </a:xfrm>
          <a:prstGeom prst="rect">
            <a:avLst/>
          </a:prstGeom>
          <a:solidFill>
            <a:srgbClr val="FFFFFF"/>
          </a:solidFill>
          <a:ln>
            <a:noFill/>
          </a:ln>
        </p:spPr>
      </p:pic>
      <p:sp>
        <p:nvSpPr>
          <p:cNvPr id="101" name="Google Shape;101;g36c60014fb4_3_12"/>
          <p:cNvSpPr txBox="1"/>
          <p:nvPr/>
        </p:nvSpPr>
        <p:spPr>
          <a:xfrm>
            <a:off x="7733338" y="3636500"/>
            <a:ext cx="4080300" cy="1422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100"/>
              </a:spcBef>
              <a:spcAft>
                <a:spcPts val="0"/>
              </a:spcAft>
              <a:buNone/>
            </a:pPr>
            <a:r>
              <a:rPr lang="en" sz="2300">
                <a:solidFill>
                  <a:schemeClr val="dk1"/>
                </a:solidFill>
                <a:latin typeface="Calibri"/>
                <a:ea typeface="Calibri"/>
                <a:cs typeface="Calibri"/>
                <a:sym typeface="Calibri"/>
              </a:rPr>
              <a:t>Teodora Hristov, MEd​</a:t>
            </a:r>
            <a:endParaRPr sz="2300">
              <a:solidFill>
                <a:schemeClr val="dk1"/>
              </a:solidFill>
              <a:latin typeface="Calibri"/>
              <a:ea typeface="Calibri"/>
              <a:cs typeface="Calibri"/>
              <a:sym typeface="Calibri"/>
            </a:endParaRPr>
          </a:p>
          <a:p>
            <a:pPr marL="0" lvl="0" indent="0" algn="ctr" rtl="0">
              <a:lnSpc>
                <a:spcPct val="90000"/>
              </a:lnSpc>
              <a:spcBef>
                <a:spcPts val="1100"/>
              </a:spcBef>
              <a:spcAft>
                <a:spcPts val="0"/>
              </a:spcAft>
              <a:buNone/>
            </a:pPr>
            <a:r>
              <a:rPr lang="en" sz="2300">
                <a:solidFill>
                  <a:schemeClr val="dk1"/>
                </a:solidFill>
                <a:latin typeface="Calibri"/>
                <a:ea typeface="Calibri"/>
                <a:cs typeface="Calibri"/>
                <a:sym typeface="Calibri"/>
              </a:rPr>
              <a:t>Debra Herrmann, DHSc, MPH ​</a:t>
            </a:r>
            <a:endParaRPr sz="2300">
              <a:solidFill>
                <a:schemeClr val="dk1"/>
              </a:solidFill>
              <a:latin typeface="Calibri"/>
              <a:ea typeface="Calibri"/>
              <a:cs typeface="Calibri"/>
              <a:sym typeface="Calibri"/>
            </a:endParaRPr>
          </a:p>
          <a:p>
            <a:pPr marL="0" lvl="0" indent="0" algn="ctr" rtl="0">
              <a:lnSpc>
                <a:spcPct val="90000"/>
              </a:lnSpc>
              <a:spcBef>
                <a:spcPts val="1100"/>
              </a:spcBef>
              <a:spcAft>
                <a:spcPts val="0"/>
              </a:spcAft>
              <a:buNone/>
            </a:pPr>
            <a:r>
              <a:rPr lang="en" sz="2300">
                <a:solidFill>
                  <a:schemeClr val="dk1"/>
                </a:solidFill>
                <a:latin typeface="Calibri"/>
                <a:ea typeface="Calibri"/>
                <a:cs typeface="Calibri"/>
                <a:sym typeface="Calibri"/>
              </a:rPr>
              <a:t>Kirsten Brown, PhD MA</a:t>
            </a:r>
            <a:endParaRPr sz="23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g33d4d1a4a12_0_22"/>
          <p:cNvPicPr preferRelativeResize="0"/>
          <p:nvPr/>
        </p:nvPicPr>
        <p:blipFill>
          <a:blip r:embed="rId3">
            <a:alphaModFix/>
          </a:blip>
          <a:stretch>
            <a:fillRect/>
          </a:stretch>
        </p:blipFill>
        <p:spPr>
          <a:xfrm>
            <a:off x="4263625" y="1536450"/>
            <a:ext cx="4989133" cy="5155225"/>
          </a:xfrm>
          <a:prstGeom prst="rect">
            <a:avLst/>
          </a:prstGeom>
          <a:noFill/>
          <a:ln w="9525" cap="flat" cmpd="sng">
            <a:solidFill>
              <a:schemeClr val="dk2"/>
            </a:solidFill>
            <a:prstDash val="solid"/>
            <a:round/>
            <a:headEnd type="none" w="sm" len="sm"/>
            <a:tailEnd type="none" w="sm" len="sm"/>
          </a:ln>
        </p:spPr>
      </p:pic>
      <p:sp>
        <p:nvSpPr>
          <p:cNvPr id="179" name="Google Shape;179;g33d4d1a4a12_0_22"/>
          <p:cNvSpPr txBox="1"/>
          <p:nvPr/>
        </p:nvSpPr>
        <p:spPr>
          <a:xfrm>
            <a:off x="486000" y="2755850"/>
            <a:ext cx="4412100" cy="492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sz="2000">
              <a:solidFill>
                <a:schemeClr val="dk1"/>
              </a:solidFill>
              <a:latin typeface="Calibri"/>
              <a:ea typeface="Calibri"/>
              <a:cs typeface="Calibri"/>
              <a:sym typeface="Calibri"/>
            </a:endParaRPr>
          </a:p>
        </p:txBody>
      </p:sp>
      <p:sp>
        <p:nvSpPr>
          <p:cNvPr id="180" name="Google Shape;180;g33d4d1a4a12_0_22"/>
          <p:cNvSpPr/>
          <p:nvPr/>
        </p:nvSpPr>
        <p:spPr>
          <a:xfrm>
            <a:off x="486000" y="1453550"/>
            <a:ext cx="3129900" cy="1151400"/>
          </a:xfrm>
          <a:prstGeom prst="wedgeRoundRectCallout">
            <a:avLst>
              <a:gd name="adj1" fmla="val 60383"/>
              <a:gd name="adj2" fmla="val 2013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111111"/>
                </a:solidFill>
                <a:latin typeface="Roboto"/>
                <a:ea typeface="Roboto"/>
                <a:cs typeface="Roboto"/>
                <a:sym typeface="Roboto"/>
              </a:rPr>
              <a:t>Step 5 </a:t>
            </a:r>
            <a:endParaRPr sz="2250" b="1">
              <a:solidFill>
                <a:srgbClr val="111111"/>
              </a:solidFill>
              <a:latin typeface="Calibri"/>
              <a:ea typeface="Calibri"/>
              <a:cs typeface="Calibri"/>
              <a:sym typeface="Calibri"/>
            </a:endParaRPr>
          </a:p>
          <a:p>
            <a:pPr marL="0" lvl="0" indent="0" algn="l" rtl="0">
              <a:lnSpc>
                <a:spcPct val="150000"/>
              </a:lnSpc>
              <a:spcBef>
                <a:spcPts val="0"/>
              </a:spcBef>
              <a:spcAft>
                <a:spcPts val="0"/>
              </a:spcAft>
              <a:buNone/>
            </a:pPr>
            <a:r>
              <a:rPr lang="en" sz="2000">
                <a:solidFill>
                  <a:schemeClr val="dk1"/>
                </a:solidFill>
                <a:latin typeface="Calibri"/>
                <a:ea typeface="Calibri"/>
                <a:cs typeface="Calibri"/>
                <a:sym typeface="Calibri"/>
              </a:rPr>
              <a:t>Export or share your visual</a:t>
            </a:r>
            <a:endParaRPr sz="2000">
              <a:solidFill>
                <a:schemeClr val="dk1"/>
              </a:solidFill>
              <a:latin typeface="Calibri"/>
              <a:ea typeface="Calibri"/>
              <a:cs typeface="Calibri"/>
              <a:sym typeface="Calibri"/>
            </a:endParaRPr>
          </a:p>
        </p:txBody>
      </p:sp>
      <p:sp>
        <p:nvSpPr>
          <p:cNvPr id="181" name="Google Shape;181;g33d4d1a4a12_0_22"/>
          <p:cNvSpPr txBox="1"/>
          <p:nvPr/>
        </p:nvSpPr>
        <p:spPr>
          <a:xfrm>
            <a:off x="413675" y="488350"/>
            <a:ext cx="7072500" cy="7080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highlight>
                  <a:srgbClr val="FFFFFF"/>
                </a:highlight>
                <a:latin typeface="Roboto"/>
                <a:ea typeface="Roboto"/>
                <a:cs typeface="Roboto"/>
                <a:sym typeface="Roboto"/>
              </a:rPr>
              <a:t>How to Use </a:t>
            </a:r>
            <a:r>
              <a:rPr lang="en" sz="3000" b="1" u="sng">
                <a:solidFill>
                  <a:schemeClr val="hlink"/>
                </a:solidFill>
                <a:highlight>
                  <a:srgbClr val="FFFFFF"/>
                </a:highlight>
                <a:latin typeface="Roboto"/>
                <a:ea typeface="Roboto"/>
                <a:cs typeface="Roboto"/>
                <a:sym typeface="Roboto"/>
                <a:hlinkClick r:id="rId4"/>
              </a:rPr>
              <a:t>Napkin.ai</a:t>
            </a:r>
            <a:r>
              <a:rPr lang="en" sz="3000" b="1">
                <a:solidFill>
                  <a:srgbClr val="111111"/>
                </a:solidFill>
                <a:highlight>
                  <a:srgbClr val="FFFFFF"/>
                </a:highlight>
                <a:latin typeface="Roboto"/>
                <a:ea typeface="Roboto"/>
                <a:cs typeface="Roboto"/>
                <a:sym typeface="Roboto"/>
              </a:rPr>
              <a:t> in 5 Easy Steps </a:t>
            </a:r>
            <a:endParaRPr sz="2133">
              <a:solidFill>
                <a:schemeClr val="dk1"/>
              </a:solidFill>
              <a:latin typeface="Calibri"/>
              <a:ea typeface="Calibri"/>
              <a:cs typeface="Calibri"/>
              <a:sym typeface="Calibri"/>
            </a:endParaRPr>
          </a:p>
        </p:txBody>
      </p:sp>
      <p:sp>
        <p:nvSpPr>
          <p:cNvPr id="182" name="Google Shape;182;g33d4d1a4a12_0_22"/>
          <p:cNvSpPr/>
          <p:nvPr/>
        </p:nvSpPr>
        <p:spPr>
          <a:xfrm>
            <a:off x="486000" y="2862150"/>
            <a:ext cx="3129900" cy="3462000"/>
          </a:xfrm>
          <a:prstGeom prst="wedgeRoundRectCallout">
            <a:avLst>
              <a:gd name="adj1" fmla="val 69499"/>
              <a:gd name="adj2" fmla="val -25271"/>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Export (.</a:t>
            </a:r>
            <a:r>
              <a:rPr lang="en" sz="1600" b="1">
                <a:solidFill>
                  <a:schemeClr val="dk1"/>
                </a:solidFill>
                <a:latin typeface="Calibri"/>
                <a:ea typeface="Calibri"/>
                <a:cs typeface="Calibri"/>
                <a:sym typeface="Calibri"/>
              </a:rPr>
              <a:t>ppt, .png, .pdf, .svg</a:t>
            </a:r>
            <a:r>
              <a:rPr lang="en" sz="1600">
                <a:solidFill>
                  <a:schemeClr val="dk1"/>
                </a:solidFill>
                <a:latin typeface="Calibri"/>
                <a:ea typeface="Calibri"/>
                <a:cs typeface="Calibri"/>
                <a:sym typeface="Calibri"/>
              </a:rPr>
              <a:t>) to share the visual embedded in documents and presentations.</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PPT visuals are downloaded as slides and are editable and can be made animated.</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SVG visuals can be downloaded as are editable and scalable vector images.</a:t>
            </a:r>
            <a:endParaRPr sz="1600">
              <a:solidFill>
                <a:schemeClr val="dk1"/>
              </a:solidFill>
              <a:latin typeface="Calibri"/>
              <a:ea typeface="Calibri"/>
              <a:cs typeface="Calibri"/>
              <a:sym typeface="Calibri"/>
            </a:endParaRPr>
          </a:p>
        </p:txBody>
      </p:sp>
      <p:sp>
        <p:nvSpPr>
          <p:cNvPr id="183" name="Google Shape;183;g33d4d1a4a12_0_22"/>
          <p:cNvSpPr/>
          <p:nvPr/>
        </p:nvSpPr>
        <p:spPr>
          <a:xfrm>
            <a:off x="8488275" y="1941150"/>
            <a:ext cx="667800" cy="4926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4" name="Google Shape;184;g33d4d1a4a12_0_22"/>
          <p:cNvSpPr/>
          <p:nvPr/>
        </p:nvSpPr>
        <p:spPr>
          <a:xfrm>
            <a:off x="9350700" y="1049500"/>
            <a:ext cx="2368200" cy="1248300"/>
          </a:xfrm>
          <a:prstGeom prst="wedgeRoundRectCallout">
            <a:avLst>
              <a:gd name="adj1" fmla="val -61160"/>
              <a:gd name="adj2" fmla="val 37782"/>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a:solidFill>
                  <a:srgbClr val="111111"/>
                </a:solidFill>
                <a:highlight>
                  <a:schemeClr val="lt1"/>
                </a:highlight>
                <a:latin typeface="Calibri"/>
                <a:ea typeface="Calibri"/>
                <a:cs typeface="Calibri"/>
                <a:sym typeface="Calibri"/>
              </a:rPr>
              <a:t>Hover over the visual to reveal the </a:t>
            </a:r>
            <a:r>
              <a:rPr lang="en" sz="1500">
                <a:solidFill>
                  <a:schemeClr val="dk1"/>
                </a:solidFill>
                <a:latin typeface="Calibri"/>
                <a:ea typeface="Calibri"/>
                <a:cs typeface="Calibri"/>
                <a:sym typeface="Calibri"/>
              </a:rPr>
              <a:t>Export icon and click to see the window with the options for output.</a:t>
            </a:r>
            <a:endParaRPr sz="1500">
              <a:solidFill>
                <a:schemeClr val="dk1"/>
              </a:solidFill>
              <a:latin typeface="Calibri"/>
              <a:ea typeface="Calibri"/>
              <a:cs typeface="Calibri"/>
              <a:sym typeface="Calibri"/>
            </a:endParaRPr>
          </a:p>
        </p:txBody>
      </p:sp>
      <p:pic>
        <p:nvPicPr>
          <p:cNvPr id="185" name="Google Shape;185;g33d4d1a4a12_0_22"/>
          <p:cNvPicPr preferRelativeResize="0"/>
          <p:nvPr/>
        </p:nvPicPr>
        <p:blipFill>
          <a:blip r:embed="rId5">
            <a:alphaModFix/>
          </a:blip>
          <a:stretch>
            <a:fillRect/>
          </a:stretch>
        </p:blipFill>
        <p:spPr>
          <a:xfrm>
            <a:off x="8648549" y="4790675"/>
            <a:ext cx="3251199" cy="1623400"/>
          </a:xfrm>
          <a:prstGeom prst="rect">
            <a:avLst/>
          </a:prstGeom>
          <a:noFill/>
          <a:ln w="9525" cap="flat" cmpd="sng">
            <a:solidFill>
              <a:schemeClr val="dk2"/>
            </a:solidFill>
            <a:prstDash val="solid"/>
            <a:round/>
            <a:headEnd type="none" w="sm" len="sm"/>
            <a:tailEnd type="none" w="sm" len="sm"/>
          </a:ln>
        </p:spPr>
      </p:pic>
      <p:sp>
        <p:nvSpPr>
          <p:cNvPr id="186" name="Google Shape;186;g33d4d1a4a12_0_22"/>
          <p:cNvSpPr/>
          <p:nvPr/>
        </p:nvSpPr>
        <p:spPr>
          <a:xfrm>
            <a:off x="9350700" y="2732600"/>
            <a:ext cx="2368200" cy="1623300"/>
          </a:xfrm>
          <a:prstGeom prst="wedgeRoundRectCallout">
            <a:avLst>
              <a:gd name="adj1" fmla="val 29416"/>
              <a:gd name="adj2" fmla="val 101682"/>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a:solidFill>
                  <a:srgbClr val="111111"/>
                </a:solidFill>
                <a:highlight>
                  <a:schemeClr val="lt1"/>
                </a:highlight>
                <a:latin typeface="Calibri"/>
                <a:ea typeface="Calibri"/>
                <a:cs typeface="Calibri"/>
                <a:sym typeface="Calibri"/>
              </a:rPr>
              <a:t>Or, click  the visual to reveal the additional menu with the </a:t>
            </a:r>
            <a:r>
              <a:rPr lang="en" sz="1500">
                <a:solidFill>
                  <a:schemeClr val="dk1"/>
                </a:solidFill>
                <a:latin typeface="Calibri"/>
                <a:ea typeface="Calibri"/>
                <a:cs typeface="Calibri"/>
                <a:sym typeface="Calibri"/>
              </a:rPr>
              <a:t>Export icon - click it to see the window with the options for output.</a:t>
            </a:r>
            <a:endParaRPr sz="15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36c3372a429_0_11"/>
          <p:cNvPicPr preferRelativeResize="0"/>
          <p:nvPr/>
        </p:nvPicPr>
        <p:blipFill>
          <a:blip r:embed="rId3">
            <a:alphaModFix/>
          </a:blip>
          <a:stretch>
            <a:fillRect/>
          </a:stretch>
        </p:blipFill>
        <p:spPr>
          <a:xfrm>
            <a:off x="4130600" y="1453550"/>
            <a:ext cx="4986662" cy="5155225"/>
          </a:xfrm>
          <a:prstGeom prst="rect">
            <a:avLst/>
          </a:prstGeom>
          <a:noFill/>
          <a:ln w="9525" cap="flat" cmpd="sng">
            <a:solidFill>
              <a:schemeClr val="dk2"/>
            </a:solidFill>
            <a:prstDash val="solid"/>
            <a:round/>
            <a:headEnd type="none" w="sm" len="sm"/>
            <a:tailEnd type="none" w="sm" len="sm"/>
          </a:ln>
        </p:spPr>
      </p:pic>
      <p:sp>
        <p:nvSpPr>
          <p:cNvPr id="192" name="Google Shape;192;g36c3372a429_0_11"/>
          <p:cNvSpPr txBox="1"/>
          <p:nvPr/>
        </p:nvSpPr>
        <p:spPr>
          <a:xfrm>
            <a:off x="486000" y="2755850"/>
            <a:ext cx="4412100" cy="492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sz="2000">
              <a:solidFill>
                <a:schemeClr val="dk1"/>
              </a:solidFill>
              <a:latin typeface="Calibri"/>
              <a:ea typeface="Calibri"/>
              <a:cs typeface="Calibri"/>
              <a:sym typeface="Calibri"/>
            </a:endParaRPr>
          </a:p>
        </p:txBody>
      </p:sp>
      <p:sp>
        <p:nvSpPr>
          <p:cNvPr id="193" name="Google Shape;193;g36c3372a429_0_11"/>
          <p:cNvSpPr txBox="1"/>
          <p:nvPr/>
        </p:nvSpPr>
        <p:spPr>
          <a:xfrm>
            <a:off x="380925" y="509925"/>
            <a:ext cx="7072500" cy="7080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highlight>
                  <a:srgbClr val="FFFFFF"/>
                </a:highlight>
                <a:latin typeface="Roboto"/>
                <a:ea typeface="Roboto"/>
                <a:cs typeface="Roboto"/>
                <a:sym typeface="Roboto"/>
              </a:rPr>
              <a:t>How to Use </a:t>
            </a:r>
            <a:r>
              <a:rPr lang="en" sz="3000" b="1" u="sng">
                <a:solidFill>
                  <a:schemeClr val="hlink"/>
                </a:solidFill>
                <a:highlight>
                  <a:srgbClr val="FFFFFF"/>
                </a:highlight>
                <a:latin typeface="Roboto"/>
                <a:ea typeface="Roboto"/>
                <a:cs typeface="Roboto"/>
                <a:sym typeface="Roboto"/>
                <a:hlinkClick r:id="rId4"/>
              </a:rPr>
              <a:t>Napkin.ai</a:t>
            </a:r>
            <a:r>
              <a:rPr lang="en" sz="3000" b="1">
                <a:solidFill>
                  <a:srgbClr val="111111"/>
                </a:solidFill>
                <a:highlight>
                  <a:srgbClr val="FFFFFF"/>
                </a:highlight>
                <a:latin typeface="Roboto"/>
                <a:ea typeface="Roboto"/>
                <a:cs typeface="Roboto"/>
                <a:sym typeface="Roboto"/>
              </a:rPr>
              <a:t> in 5 Easy Steps </a:t>
            </a:r>
            <a:endParaRPr sz="2133">
              <a:solidFill>
                <a:schemeClr val="dk1"/>
              </a:solidFill>
              <a:latin typeface="Calibri"/>
              <a:ea typeface="Calibri"/>
              <a:cs typeface="Calibri"/>
              <a:sym typeface="Calibri"/>
            </a:endParaRPr>
          </a:p>
        </p:txBody>
      </p:sp>
      <p:sp>
        <p:nvSpPr>
          <p:cNvPr id="194" name="Google Shape;194;g36c3372a429_0_11"/>
          <p:cNvSpPr/>
          <p:nvPr/>
        </p:nvSpPr>
        <p:spPr>
          <a:xfrm>
            <a:off x="486000" y="1453550"/>
            <a:ext cx="2500500" cy="1037100"/>
          </a:xfrm>
          <a:prstGeom prst="wedgeRoundRectCallout">
            <a:avLst>
              <a:gd name="adj1" fmla="val 87055"/>
              <a:gd name="adj2" fmla="val 1659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111111"/>
                </a:solidFill>
                <a:latin typeface="Roboto"/>
                <a:ea typeface="Roboto"/>
                <a:cs typeface="Roboto"/>
                <a:sym typeface="Roboto"/>
              </a:rPr>
              <a:t>Step 5 </a:t>
            </a:r>
            <a:endParaRPr sz="2250" b="1">
              <a:solidFill>
                <a:srgbClr val="111111"/>
              </a:solidFill>
              <a:latin typeface="Calibri"/>
              <a:ea typeface="Calibri"/>
              <a:cs typeface="Calibri"/>
              <a:sym typeface="Calibri"/>
            </a:endParaRPr>
          </a:p>
          <a:p>
            <a:pPr marL="0" lvl="0" indent="0" algn="l" rtl="0">
              <a:lnSpc>
                <a:spcPct val="150000"/>
              </a:lnSpc>
              <a:spcBef>
                <a:spcPts val="0"/>
              </a:spcBef>
              <a:spcAft>
                <a:spcPts val="0"/>
              </a:spcAft>
              <a:buNone/>
            </a:pPr>
            <a:r>
              <a:rPr lang="en" sz="2000">
                <a:solidFill>
                  <a:schemeClr val="dk1"/>
                </a:solidFill>
                <a:latin typeface="Calibri"/>
                <a:ea typeface="Calibri"/>
                <a:cs typeface="Calibri"/>
                <a:sym typeface="Calibri"/>
              </a:rPr>
              <a:t>Share your visual</a:t>
            </a:r>
            <a:endParaRPr sz="2000">
              <a:solidFill>
                <a:schemeClr val="dk1"/>
              </a:solidFill>
              <a:latin typeface="Calibri"/>
              <a:ea typeface="Calibri"/>
              <a:cs typeface="Calibri"/>
              <a:sym typeface="Calibri"/>
            </a:endParaRPr>
          </a:p>
        </p:txBody>
      </p:sp>
      <p:sp>
        <p:nvSpPr>
          <p:cNvPr id="195" name="Google Shape;195;g36c3372a429_0_11"/>
          <p:cNvSpPr/>
          <p:nvPr/>
        </p:nvSpPr>
        <p:spPr>
          <a:xfrm>
            <a:off x="9527975" y="1482950"/>
            <a:ext cx="1556100" cy="1037100"/>
          </a:xfrm>
          <a:prstGeom prst="wedgeRoundRectCallout">
            <a:avLst>
              <a:gd name="adj1" fmla="val -93250"/>
              <a:gd name="adj2" fmla="val 17307"/>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Hover over the visual to share the output.</a:t>
            </a:r>
            <a:endParaRPr sz="1600">
              <a:latin typeface="Calibri"/>
              <a:ea typeface="Calibri"/>
              <a:cs typeface="Calibri"/>
              <a:sym typeface="Calibri"/>
            </a:endParaRPr>
          </a:p>
        </p:txBody>
      </p:sp>
      <p:pic>
        <p:nvPicPr>
          <p:cNvPr id="196" name="Google Shape;196;g36c3372a429_0_11"/>
          <p:cNvPicPr preferRelativeResize="0"/>
          <p:nvPr/>
        </p:nvPicPr>
        <p:blipFill>
          <a:blip r:embed="rId5">
            <a:alphaModFix/>
          </a:blip>
          <a:stretch>
            <a:fillRect/>
          </a:stretch>
        </p:blipFill>
        <p:spPr>
          <a:xfrm>
            <a:off x="584690" y="3922950"/>
            <a:ext cx="2303134" cy="23798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3d4d1a4a12_0_67"/>
          <p:cNvSpPr txBox="1"/>
          <p:nvPr/>
        </p:nvSpPr>
        <p:spPr>
          <a:xfrm>
            <a:off x="486000" y="2755850"/>
            <a:ext cx="4412100" cy="492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sz="2000">
              <a:solidFill>
                <a:schemeClr val="dk1"/>
              </a:solidFill>
              <a:latin typeface="Calibri"/>
              <a:ea typeface="Calibri"/>
              <a:cs typeface="Calibri"/>
              <a:sym typeface="Calibri"/>
            </a:endParaRPr>
          </a:p>
        </p:txBody>
      </p:sp>
      <p:sp>
        <p:nvSpPr>
          <p:cNvPr id="202" name="Google Shape;202;g33d4d1a4a12_0_67"/>
          <p:cNvSpPr txBox="1"/>
          <p:nvPr/>
        </p:nvSpPr>
        <p:spPr>
          <a:xfrm>
            <a:off x="380925" y="480350"/>
            <a:ext cx="7072500" cy="7080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highlight>
                  <a:srgbClr val="FFFFFF"/>
                </a:highlight>
                <a:latin typeface="Roboto"/>
                <a:ea typeface="Roboto"/>
                <a:cs typeface="Roboto"/>
                <a:sym typeface="Roboto"/>
              </a:rPr>
              <a:t>How to Use </a:t>
            </a:r>
            <a:r>
              <a:rPr lang="en" sz="3000" b="1" u="sng">
                <a:solidFill>
                  <a:schemeClr val="hlink"/>
                </a:solidFill>
                <a:highlight>
                  <a:srgbClr val="FFFFFF"/>
                </a:highlight>
                <a:latin typeface="Roboto"/>
                <a:ea typeface="Roboto"/>
                <a:cs typeface="Roboto"/>
                <a:sym typeface="Roboto"/>
                <a:hlinkClick r:id="rId3"/>
              </a:rPr>
              <a:t>Napkin.ai</a:t>
            </a:r>
            <a:r>
              <a:rPr lang="en" sz="3000" b="1">
                <a:solidFill>
                  <a:srgbClr val="111111"/>
                </a:solidFill>
                <a:highlight>
                  <a:srgbClr val="FFFFFF"/>
                </a:highlight>
                <a:latin typeface="Roboto"/>
                <a:ea typeface="Roboto"/>
                <a:cs typeface="Roboto"/>
                <a:sym typeface="Roboto"/>
              </a:rPr>
              <a:t> in 5 Easy Steps </a:t>
            </a:r>
            <a:endParaRPr sz="2133">
              <a:solidFill>
                <a:schemeClr val="dk1"/>
              </a:solidFill>
              <a:latin typeface="Calibri"/>
              <a:ea typeface="Calibri"/>
              <a:cs typeface="Calibri"/>
              <a:sym typeface="Calibri"/>
            </a:endParaRPr>
          </a:p>
        </p:txBody>
      </p:sp>
      <p:pic>
        <p:nvPicPr>
          <p:cNvPr id="203" name="Google Shape;203;g33d4d1a4a12_0_67"/>
          <p:cNvPicPr preferRelativeResize="0"/>
          <p:nvPr/>
        </p:nvPicPr>
        <p:blipFill>
          <a:blip r:embed="rId4">
            <a:alphaModFix/>
          </a:blip>
          <a:stretch>
            <a:fillRect/>
          </a:stretch>
        </p:blipFill>
        <p:spPr>
          <a:xfrm>
            <a:off x="3693675" y="1411475"/>
            <a:ext cx="4924425" cy="3181350"/>
          </a:xfrm>
          <a:prstGeom prst="rect">
            <a:avLst/>
          </a:prstGeom>
          <a:noFill/>
          <a:ln>
            <a:noFill/>
          </a:ln>
        </p:spPr>
      </p:pic>
      <p:pic>
        <p:nvPicPr>
          <p:cNvPr id="204" name="Google Shape;204;g33d4d1a4a12_0_67"/>
          <p:cNvPicPr preferRelativeResize="0"/>
          <p:nvPr/>
        </p:nvPicPr>
        <p:blipFill>
          <a:blip r:embed="rId5">
            <a:alphaModFix/>
          </a:blip>
          <a:stretch>
            <a:fillRect/>
          </a:stretch>
        </p:blipFill>
        <p:spPr>
          <a:xfrm>
            <a:off x="380925" y="4060575"/>
            <a:ext cx="4050506" cy="2626500"/>
          </a:xfrm>
          <a:prstGeom prst="rect">
            <a:avLst/>
          </a:prstGeom>
          <a:noFill/>
          <a:ln>
            <a:noFill/>
          </a:ln>
        </p:spPr>
      </p:pic>
      <p:pic>
        <p:nvPicPr>
          <p:cNvPr id="205" name="Google Shape;205;g33d4d1a4a12_0_67"/>
          <p:cNvPicPr preferRelativeResize="0"/>
          <p:nvPr/>
        </p:nvPicPr>
        <p:blipFill>
          <a:blip r:embed="rId6">
            <a:alphaModFix/>
          </a:blip>
          <a:stretch>
            <a:fillRect/>
          </a:stretch>
        </p:blipFill>
        <p:spPr>
          <a:xfrm>
            <a:off x="8385700" y="4097850"/>
            <a:ext cx="3351697" cy="2589225"/>
          </a:xfrm>
          <a:prstGeom prst="rect">
            <a:avLst/>
          </a:prstGeom>
          <a:noFill/>
          <a:ln>
            <a:noFill/>
          </a:ln>
        </p:spPr>
      </p:pic>
      <p:sp>
        <p:nvSpPr>
          <p:cNvPr id="206" name="Google Shape;206;g33d4d1a4a12_0_67"/>
          <p:cNvSpPr/>
          <p:nvPr/>
        </p:nvSpPr>
        <p:spPr>
          <a:xfrm>
            <a:off x="9236900" y="2755850"/>
            <a:ext cx="2500500" cy="1155000"/>
          </a:xfrm>
          <a:prstGeom prst="wedgeRoundRectCallout">
            <a:avLst>
              <a:gd name="adj1" fmla="val 9869"/>
              <a:gd name="adj2" fmla="val 89180"/>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Download the napkin as an exported PDF: download it as a pdf file in 4 formats.</a:t>
            </a:r>
            <a:endParaRPr sz="1600">
              <a:latin typeface="Calibri"/>
              <a:ea typeface="Calibri"/>
              <a:cs typeface="Calibri"/>
              <a:sym typeface="Calibri"/>
            </a:endParaRPr>
          </a:p>
        </p:txBody>
      </p:sp>
      <p:sp>
        <p:nvSpPr>
          <p:cNvPr id="207" name="Google Shape;207;g33d4d1a4a12_0_67"/>
          <p:cNvSpPr/>
          <p:nvPr/>
        </p:nvSpPr>
        <p:spPr>
          <a:xfrm>
            <a:off x="486000" y="1453550"/>
            <a:ext cx="2500500" cy="1037100"/>
          </a:xfrm>
          <a:prstGeom prst="wedgeRoundRectCallout">
            <a:avLst>
              <a:gd name="adj1" fmla="val 87055"/>
              <a:gd name="adj2" fmla="val 1659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111111"/>
                </a:solidFill>
                <a:latin typeface="Roboto"/>
                <a:ea typeface="Roboto"/>
                <a:cs typeface="Roboto"/>
                <a:sym typeface="Roboto"/>
              </a:rPr>
              <a:t>Step 5 </a:t>
            </a:r>
            <a:endParaRPr sz="2250" b="1">
              <a:solidFill>
                <a:srgbClr val="111111"/>
              </a:solidFill>
              <a:latin typeface="Calibri"/>
              <a:ea typeface="Calibri"/>
              <a:cs typeface="Calibri"/>
              <a:sym typeface="Calibri"/>
            </a:endParaRPr>
          </a:p>
          <a:p>
            <a:pPr marL="0" lvl="0" indent="0" algn="l" rtl="0">
              <a:lnSpc>
                <a:spcPct val="150000"/>
              </a:lnSpc>
              <a:spcBef>
                <a:spcPts val="0"/>
              </a:spcBef>
              <a:spcAft>
                <a:spcPts val="0"/>
              </a:spcAft>
              <a:buNone/>
            </a:pPr>
            <a:r>
              <a:rPr lang="en" sz="2000">
                <a:solidFill>
                  <a:schemeClr val="dk1"/>
                </a:solidFill>
                <a:latin typeface="Calibri"/>
                <a:ea typeface="Calibri"/>
                <a:cs typeface="Calibri"/>
                <a:sym typeface="Calibri"/>
              </a:rPr>
              <a:t>Share your napkin</a:t>
            </a:r>
            <a:endParaRPr sz="2000">
              <a:solidFill>
                <a:schemeClr val="dk1"/>
              </a:solidFill>
              <a:latin typeface="Calibri"/>
              <a:ea typeface="Calibri"/>
              <a:cs typeface="Calibri"/>
              <a:sym typeface="Calibri"/>
            </a:endParaRPr>
          </a:p>
        </p:txBody>
      </p:sp>
      <p:sp>
        <p:nvSpPr>
          <p:cNvPr id="208" name="Google Shape;208;g33d4d1a4a12_0_67"/>
          <p:cNvSpPr/>
          <p:nvPr/>
        </p:nvSpPr>
        <p:spPr>
          <a:xfrm>
            <a:off x="486000" y="2830713"/>
            <a:ext cx="2500500" cy="1155000"/>
          </a:xfrm>
          <a:prstGeom prst="wedgeRoundRectCallout">
            <a:avLst>
              <a:gd name="adj1" fmla="val 43489"/>
              <a:gd name="adj2" fmla="val 111343"/>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Share the napkin with a link with various editing privileges.</a:t>
            </a:r>
            <a:endParaRPr sz="16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p:nvPr/>
        </p:nvSpPr>
        <p:spPr>
          <a:xfrm>
            <a:off x="1005900" y="880300"/>
            <a:ext cx="4325700" cy="646500"/>
          </a:xfrm>
          <a:prstGeom prst="rect">
            <a:avLst/>
          </a:prstGeom>
          <a:noFill/>
          <a:ln>
            <a:noFill/>
          </a:ln>
        </p:spPr>
        <p:txBody>
          <a:bodyPr spcFirstLastPara="1" wrap="square" lIns="91425" tIns="91425" rIns="91425" bIns="91425" anchor="t" anchorCtr="0">
            <a:spAutoFit/>
          </a:bodyPr>
          <a:lstStyle/>
          <a:p>
            <a:pPr marL="0" lvl="0" indent="0" algn="l" rtl="0">
              <a:lnSpc>
                <a:spcPct val="133333"/>
              </a:lnSpc>
              <a:spcBef>
                <a:spcPts val="0"/>
              </a:spcBef>
              <a:spcAft>
                <a:spcPts val="0"/>
              </a:spcAft>
              <a:buNone/>
            </a:pPr>
            <a:r>
              <a:rPr lang="en" sz="3000" b="1">
                <a:solidFill>
                  <a:srgbClr val="111111"/>
                </a:solidFill>
                <a:highlight>
                  <a:srgbClr val="FFFFFF"/>
                </a:highlight>
                <a:latin typeface="Calibri"/>
                <a:ea typeface="Calibri"/>
                <a:cs typeface="Calibri"/>
                <a:sym typeface="Calibri"/>
              </a:rPr>
              <a:t>Practical Applications</a:t>
            </a:r>
            <a:endParaRPr sz="2000">
              <a:solidFill>
                <a:schemeClr val="dk1"/>
              </a:solidFill>
              <a:latin typeface="Calibri"/>
              <a:ea typeface="Calibri"/>
              <a:cs typeface="Calibri"/>
              <a:sym typeface="Calibri"/>
            </a:endParaRPr>
          </a:p>
        </p:txBody>
      </p:sp>
      <p:pic>
        <p:nvPicPr>
          <p:cNvPr id="214" name="Google Shape;214;p12"/>
          <p:cNvPicPr preferRelativeResize="0"/>
          <p:nvPr/>
        </p:nvPicPr>
        <p:blipFill>
          <a:blip r:embed="rId3">
            <a:alphaModFix/>
          </a:blip>
          <a:stretch>
            <a:fillRect/>
          </a:stretch>
        </p:blipFill>
        <p:spPr>
          <a:xfrm>
            <a:off x="1084400" y="1526800"/>
            <a:ext cx="9487621" cy="5026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g33d4c63a790_0_4"/>
          <p:cNvPicPr preferRelativeResize="0"/>
          <p:nvPr/>
        </p:nvPicPr>
        <p:blipFill rotWithShape="1">
          <a:blip r:embed="rId3">
            <a:alphaModFix/>
          </a:blip>
          <a:srcRect r="11606"/>
          <a:stretch/>
        </p:blipFill>
        <p:spPr>
          <a:xfrm>
            <a:off x="3919700" y="5235775"/>
            <a:ext cx="1978625" cy="1047750"/>
          </a:xfrm>
          <a:prstGeom prst="rect">
            <a:avLst/>
          </a:prstGeom>
          <a:noFill/>
          <a:ln>
            <a:noFill/>
          </a:ln>
        </p:spPr>
      </p:pic>
      <p:pic>
        <p:nvPicPr>
          <p:cNvPr id="220" name="Google Shape;220;g33d4c63a790_0_4"/>
          <p:cNvPicPr preferRelativeResize="0"/>
          <p:nvPr/>
        </p:nvPicPr>
        <p:blipFill rotWithShape="1">
          <a:blip r:embed="rId4">
            <a:alphaModFix/>
          </a:blip>
          <a:srcRect l="6217" t="7766"/>
          <a:stretch/>
        </p:blipFill>
        <p:spPr>
          <a:xfrm>
            <a:off x="4884150" y="1564150"/>
            <a:ext cx="6668525" cy="1556175"/>
          </a:xfrm>
          <a:prstGeom prst="rect">
            <a:avLst/>
          </a:prstGeom>
          <a:noFill/>
          <a:ln w="9525" cap="flat" cmpd="sng">
            <a:solidFill>
              <a:schemeClr val="dk2"/>
            </a:solidFill>
            <a:prstDash val="solid"/>
            <a:round/>
            <a:headEnd type="none" w="sm" len="sm"/>
            <a:tailEnd type="none" w="sm" len="sm"/>
          </a:ln>
        </p:spPr>
      </p:pic>
      <p:pic>
        <p:nvPicPr>
          <p:cNvPr id="221" name="Google Shape;221;g33d4c63a790_0_4"/>
          <p:cNvPicPr preferRelativeResize="0"/>
          <p:nvPr/>
        </p:nvPicPr>
        <p:blipFill>
          <a:blip r:embed="rId5">
            <a:alphaModFix/>
          </a:blip>
          <a:stretch>
            <a:fillRect/>
          </a:stretch>
        </p:blipFill>
        <p:spPr>
          <a:xfrm>
            <a:off x="9790722" y="1826175"/>
            <a:ext cx="2172679" cy="1184525"/>
          </a:xfrm>
          <a:prstGeom prst="rect">
            <a:avLst/>
          </a:prstGeom>
          <a:noFill/>
          <a:ln w="9525" cap="flat" cmpd="sng">
            <a:solidFill>
              <a:schemeClr val="dk2"/>
            </a:solidFill>
            <a:prstDash val="solid"/>
            <a:round/>
            <a:headEnd type="none" w="sm" len="sm"/>
            <a:tailEnd type="none" w="sm" len="sm"/>
          </a:ln>
        </p:spPr>
      </p:pic>
      <p:sp>
        <p:nvSpPr>
          <p:cNvPr id="222" name="Google Shape;222;g33d4c63a790_0_4"/>
          <p:cNvSpPr txBox="1"/>
          <p:nvPr/>
        </p:nvSpPr>
        <p:spPr>
          <a:xfrm>
            <a:off x="253400" y="595575"/>
            <a:ext cx="4383900" cy="60723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highlight>
                  <a:srgbClr val="FFFFFF"/>
                </a:highlight>
                <a:latin typeface="Calibri"/>
                <a:ea typeface="Calibri"/>
                <a:cs typeface="Calibri"/>
                <a:sym typeface="Calibri"/>
              </a:rPr>
              <a:t>Napkin Benefits </a:t>
            </a:r>
            <a:endParaRPr sz="3000" b="1">
              <a:solidFill>
                <a:srgbClr val="111111"/>
              </a:solidFill>
              <a:highlight>
                <a:srgbClr val="FFFFFF"/>
              </a:highlight>
              <a:latin typeface="Calibri"/>
              <a:ea typeface="Calibri"/>
              <a:cs typeface="Calibri"/>
              <a:sym typeface="Calibri"/>
            </a:endParaRPr>
          </a:p>
          <a:p>
            <a:pPr marL="0" marR="0" lvl="0" indent="0" algn="l" rtl="0">
              <a:spcBef>
                <a:spcPts val="0"/>
              </a:spcBef>
              <a:spcAft>
                <a:spcPts val="0"/>
              </a:spcAft>
              <a:buNone/>
            </a:pPr>
            <a:endParaRPr sz="2450" b="1">
              <a:solidFill>
                <a:srgbClr val="111111"/>
              </a:solidFill>
              <a:highlight>
                <a:srgbClr val="FFFFFF"/>
              </a:highlight>
              <a:latin typeface="Roboto"/>
              <a:ea typeface="Roboto"/>
              <a:cs typeface="Roboto"/>
              <a:sym typeface="Roboto"/>
            </a:endParaRPr>
          </a:p>
          <a:p>
            <a:pPr marL="457200" marR="0" lvl="0" indent="-342900" algn="l" rtl="0">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No design expertise required</a:t>
            </a:r>
            <a:endParaRPr sz="1800">
              <a:solidFill>
                <a:schemeClr val="dk1"/>
              </a:solidFill>
              <a:highlight>
                <a:srgbClr val="FFFFFF"/>
              </a:highlight>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Real-time </a:t>
            </a:r>
            <a:r>
              <a:rPr lang="en" sz="1800">
                <a:solidFill>
                  <a:schemeClr val="dk1"/>
                </a:solidFill>
                <a:highlight>
                  <a:schemeClr val="lt1"/>
                </a:highlight>
                <a:latin typeface="Calibri"/>
                <a:ea typeface="Calibri"/>
                <a:cs typeface="Calibri"/>
                <a:sym typeface="Calibri"/>
              </a:rPr>
              <a:t>teamwork workspace </a:t>
            </a:r>
            <a:endParaRPr sz="1800">
              <a:solidFill>
                <a:schemeClr val="dk1"/>
              </a:solidFill>
              <a:highlight>
                <a:schemeClr val="lt1"/>
              </a:highlight>
              <a:latin typeface="Calibri"/>
              <a:ea typeface="Calibri"/>
              <a:cs typeface="Calibri"/>
              <a:sym typeface="Calibri"/>
            </a:endParaRPr>
          </a:p>
          <a:p>
            <a:pPr marL="457200" marR="0" lvl="0" indent="0" algn="l" rtl="0">
              <a:spcBef>
                <a:spcPts val="0"/>
              </a:spcBef>
              <a:spcAft>
                <a:spcPts val="0"/>
              </a:spcAft>
              <a:buNone/>
            </a:pPr>
            <a:r>
              <a:rPr lang="en" sz="1800">
                <a:solidFill>
                  <a:schemeClr val="dk1"/>
                </a:solidFill>
                <a:highlight>
                  <a:schemeClr val="lt1"/>
                </a:highlight>
                <a:latin typeface="Calibri"/>
                <a:ea typeface="Calibri"/>
                <a:cs typeface="Calibri"/>
                <a:sym typeface="Calibri"/>
              </a:rPr>
              <a:t>with </a:t>
            </a:r>
            <a:r>
              <a:rPr lang="en" sz="1800">
                <a:solidFill>
                  <a:schemeClr val="dk1"/>
                </a:solidFill>
                <a:highlight>
                  <a:srgbClr val="FFFFFF"/>
                </a:highlight>
                <a:latin typeface="Calibri"/>
                <a:ea typeface="Calibri"/>
                <a:cs typeface="Calibri"/>
                <a:sym typeface="Calibri"/>
              </a:rPr>
              <a:t>collaboration tools:</a:t>
            </a:r>
            <a:endParaRPr sz="1800">
              <a:solidFill>
                <a:schemeClr val="dk1"/>
              </a:solidFill>
              <a:highlight>
                <a:srgbClr val="FFFFFF"/>
              </a:highlight>
              <a:latin typeface="Calibri"/>
              <a:ea typeface="Calibri"/>
              <a:cs typeface="Calibri"/>
              <a:sym typeface="Calibri"/>
            </a:endParaRPr>
          </a:p>
          <a:p>
            <a:pPr marL="914400" marR="0" lvl="1" indent="-342900" algn="l" rtl="0">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Share links and feedback with comments </a:t>
            </a:r>
            <a:endParaRPr sz="1800">
              <a:solidFill>
                <a:schemeClr val="dk1"/>
              </a:solidFill>
              <a:highlight>
                <a:srgbClr val="FFFFFF"/>
              </a:highlight>
              <a:latin typeface="Calibri"/>
              <a:ea typeface="Calibri"/>
              <a:cs typeface="Calibri"/>
              <a:sym typeface="Calibri"/>
            </a:endParaRPr>
          </a:p>
          <a:p>
            <a:pPr marL="457200" marR="0" lvl="0" indent="0" algn="l" rtl="0">
              <a:spcBef>
                <a:spcPts val="0"/>
              </a:spcBef>
              <a:spcAft>
                <a:spcPts val="0"/>
              </a:spcAft>
              <a:buNone/>
            </a:pPr>
            <a:endParaRPr sz="1800">
              <a:solidFill>
                <a:schemeClr val="dk1"/>
              </a:solidFill>
              <a:highlight>
                <a:srgbClr val="FFFFFF"/>
              </a:highlight>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Multi-language support</a:t>
            </a:r>
            <a:endParaRPr sz="1800">
              <a:solidFill>
                <a:schemeClr val="dk1"/>
              </a:solidFill>
              <a:highlight>
                <a:srgbClr val="FFFFFF"/>
              </a:highlight>
              <a:latin typeface="Calibri"/>
              <a:ea typeface="Calibri"/>
              <a:cs typeface="Calibri"/>
              <a:sym typeface="Calibri"/>
            </a:endParaRPr>
          </a:p>
          <a:p>
            <a:pPr marL="457200" marR="0" lvl="0" indent="-342900" algn="l" rtl="0">
              <a:spcBef>
                <a:spcPts val="0"/>
              </a:spcBef>
              <a:spcAft>
                <a:spcPts val="0"/>
              </a:spcAft>
              <a:buClr>
                <a:schemeClr val="dk1"/>
              </a:buClr>
              <a:buSzPts val="1800"/>
              <a:buFont typeface="Roboto"/>
              <a:buChar char="➢"/>
            </a:pPr>
            <a:r>
              <a:rPr lang="en" sz="1800">
                <a:solidFill>
                  <a:schemeClr val="dk1"/>
                </a:solidFill>
                <a:highlight>
                  <a:srgbClr val="FFFFFF"/>
                </a:highlight>
                <a:latin typeface="Calibri"/>
                <a:ea typeface="Calibri"/>
                <a:cs typeface="Calibri"/>
                <a:sym typeface="Calibri"/>
              </a:rPr>
              <a:t>Quality outputs</a:t>
            </a:r>
            <a:r>
              <a:rPr lang="en" sz="1800">
                <a:solidFill>
                  <a:schemeClr val="dk1"/>
                </a:solidFill>
                <a:latin typeface="Calibri"/>
                <a:ea typeface="Calibri"/>
                <a:cs typeface="Calibri"/>
                <a:sym typeface="Calibri"/>
              </a:rPr>
              <a:t>- copy/paste or download editable graphs</a:t>
            </a:r>
            <a:endParaRPr sz="1800">
              <a:solidFill>
                <a:schemeClr val="dk1"/>
              </a:solidFill>
              <a:highlight>
                <a:srgbClr val="FFFFFF"/>
              </a:highlight>
              <a:latin typeface="Calibri"/>
              <a:ea typeface="Calibri"/>
              <a:cs typeface="Calibri"/>
              <a:sym typeface="Calibri"/>
            </a:endParaRPr>
          </a:p>
          <a:p>
            <a:pPr marL="457200" marR="0" lvl="0" indent="-342900" algn="l" rtl="0">
              <a:spcBef>
                <a:spcPts val="0"/>
              </a:spcBef>
              <a:spcAft>
                <a:spcPts val="0"/>
              </a:spcAft>
              <a:buClr>
                <a:schemeClr val="dk1"/>
              </a:buClr>
              <a:buSzPts val="1800"/>
              <a:buFont typeface="Roboto"/>
              <a:buChar char="➢"/>
            </a:pPr>
            <a:r>
              <a:rPr lang="en" sz="1800">
                <a:solidFill>
                  <a:schemeClr val="dk1"/>
                </a:solidFill>
                <a:latin typeface="Calibri"/>
                <a:ea typeface="Calibri"/>
                <a:cs typeface="Calibri"/>
                <a:sym typeface="Calibri"/>
              </a:rPr>
              <a:t>Customizable visuals and styles</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Roboto"/>
              <a:buChar char="➢"/>
            </a:pPr>
            <a:r>
              <a:rPr lang="en" sz="1800">
                <a:solidFill>
                  <a:schemeClr val="dk1"/>
                </a:solidFill>
                <a:latin typeface="Calibri"/>
                <a:ea typeface="Calibri"/>
                <a:cs typeface="Calibri"/>
                <a:sym typeface="Calibri"/>
              </a:rPr>
              <a:t>How-to guides &amp; FAQs available on the website homepage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Search button for easy finds and more information</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Type in text functionality</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Free Sketch functionality</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Photographic images import options</a:t>
            </a:r>
            <a:endParaRPr sz="1800">
              <a:solidFill>
                <a:schemeClr val="dk1"/>
              </a:solidFill>
              <a:latin typeface="Calibri"/>
              <a:ea typeface="Calibri"/>
              <a:cs typeface="Calibri"/>
              <a:sym typeface="Calibri"/>
            </a:endParaRPr>
          </a:p>
        </p:txBody>
      </p:sp>
      <p:pic>
        <p:nvPicPr>
          <p:cNvPr id="223" name="Google Shape;223;g33d4c63a790_0_4"/>
          <p:cNvPicPr preferRelativeResize="0"/>
          <p:nvPr/>
        </p:nvPicPr>
        <p:blipFill rotWithShape="1">
          <a:blip r:embed="rId6">
            <a:alphaModFix/>
          </a:blip>
          <a:srcRect t="17230" r="9412" b="16880"/>
          <a:stretch/>
        </p:blipFill>
        <p:spPr>
          <a:xfrm>
            <a:off x="424575" y="2451350"/>
            <a:ext cx="796875" cy="411925"/>
          </a:xfrm>
          <a:prstGeom prst="rect">
            <a:avLst/>
          </a:prstGeom>
          <a:noFill/>
          <a:ln>
            <a:noFill/>
          </a:ln>
        </p:spPr>
      </p:pic>
      <p:pic>
        <p:nvPicPr>
          <p:cNvPr id="224" name="Google Shape;224;g33d4c63a790_0_4"/>
          <p:cNvPicPr preferRelativeResize="0"/>
          <p:nvPr/>
        </p:nvPicPr>
        <p:blipFill>
          <a:blip r:embed="rId7">
            <a:alphaModFix/>
          </a:blip>
          <a:stretch>
            <a:fillRect/>
          </a:stretch>
        </p:blipFill>
        <p:spPr>
          <a:xfrm>
            <a:off x="6251025" y="4837400"/>
            <a:ext cx="5102926" cy="1696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3d4d1a4a12_0_113"/>
          <p:cNvSpPr txBox="1"/>
          <p:nvPr/>
        </p:nvSpPr>
        <p:spPr>
          <a:xfrm>
            <a:off x="1231375" y="991725"/>
            <a:ext cx="3350100" cy="7080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highlight>
                  <a:srgbClr val="FFFFFF"/>
                </a:highlight>
                <a:latin typeface="Calibri"/>
                <a:ea typeface="Calibri"/>
                <a:cs typeface="Calibri"/>
                <a:sym typeface="Calibri"/>
              </a:rPr>
              <a:t>App Limitations</a:t>
            </a:r>
            <a:endParaRPr sz="2000">
              <a:solidFill>
                <a:schemeClr val="dk1"/>
              </a:solidFill>
              <a:latin typeface="Calibri"/>
              <a:ea typeface="Calibri"/>
              <a:cs typeface="Calibri"/>
              <a:sym typeface="Calibri"/>
            </a:endParaRPr>
          </a:p>
        </p:txBody>
      </p:sp>
      <p:sp>
        <p:nvSpPr>
          <p:cNvPr id="230" name="Google Shape;230;g33d4d1a4a12_0_113"/>
          <p:cNvSpPr txBox="1"/>
          <p:nvPr/>
        </p:nvSpPr>
        <p:spPr>
          <a:xfrm>
            <a:off x="1231375" y="2141625"/>
            <a:ext cx="8300100" cy="3140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alibri"/>
              <a:buChar char="➢"/>
            </a:pPr>
            <a:r>
              <a:rPr lang="en" sz="1600">
                <a:latin typeface="Calibri"/>
                <a:ea typeface="Calibri"/>
                <a:cs typeface="Calibri"/>
                <a:sym typeface="Calibri"/>
              </a:rPr>
              <a:t>Predetermined options of generated visuals </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Cannot generate photographic images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Finicky editing - requires some user practice </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Glitches in Beta development version - lag in production or loading </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Jumbled graphs and text during visual re-generation </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Laptop version to edit only/not-mobile friendly</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Additional outputs to textual prompts that deviate from the topic/point</a:t>
            </a:r>
            <a:endParaRPr sz="1600">
              <a:latin typeface="Calibri"/>
              <a:ea typeface="Calibri"/>
              <a:cs typeface="Calibri"/>
              <a:sym typeface="Calibri"/>
            </a:endParaRPr>
          </a:p>
          <a:p>
            <a:pPr marL="457200" lvl="0" indent="0" algn="l" rtl="0">
              <a:spcBef>
                <a:spcPts val="0"/>
              </a:spcBef>
              <a:spcAft>
                <a:spcPts val="0"/>
              </a:spcAft>
              <a:buNone/>
            </a:pP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Current version is free (2025) but there could be usage limits applied in the future: </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 sz="1600">
                <a:latin typeface="Calibri"/>
                <a:ea typeface="Calibri"/>
                <a:cs typeface="Calibri"/>
                <a:sym typeface="Calibri"/>
              </a:rPr>
              <a:t>maximum number of days that user content is retained</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 sz="1600">
                <a:latin typeface="Calibri"/>
                <a:ea typeface="Calibri"/>
                <a:cs typeface="Calibri"/>
                <a:sym typeface="Calibri"/>
              </a:rPr>
              <a:t>maximum amount and size of user content that can be stored</a:t>
            </a:r>
            <a:endParaRPr sz="1600">
              <a:latin typeface="Calibri"/>
              <a:ea typeface="Calibri"/>
              <a:cs typeface="Calibri"/>
              <a:sym typeface="Calibri"/>
            </a:endParaRPr>
          </a:p>
          <a:p>
            <a:pPr marL="914400" lvl="1" indent="-330200" algn="l" rtl="0">
              <a:spcBef>
                <a:spcPts val="0"/>
              </a:spcBef>
              <a:spcAft>
                <a:spcPts val="0"/>
              </a:spcAft>
              <a:buSzPts val="1600"/>
              <a:buFont typeface="Calibri"/>
              <a:buChar char="○"/>
            </a:pPr>
            <a:r>
              <a:rPr lang="en" sz="1600">
                <a:latin typeface="Calibri"/>
                <a:ea typeface="Calibri"/>
                <a:cs typeface="Calibri"/>
                <a:sym typeface="Calibri"/>
              </a:rPr>
              <a:t>maximum storage space allotted to each user.</a:t>
            </a:r>
            <a:endParaRPr sz="16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15650" y="769651"/>
            <a:ext cx="11360700" cy="1561200"/>
          </a:xfrm>
          <a:prstGeom prst="rect">
            <a:avLst/>
          </a:prstGeom>
          <a:noFill/>
          <a:ln>
            <a:noFill/>
          </a:ln>
        </p:spPr>
        <p:txBody>
          <a:bodyPr spcFirstLastPara="1" wrap="square" lIns="91425" tIns="91425" rIns="91425" bIns="91425" anchor="t" anchorCtr="0">
            <a:normAutofit/>
          </a:bodyPr>
          <a:lstStyle/>
          <a:p>
            <a:pPr marL="0" lvl="0" indent="0" algn="ctr" rtl="0">
              <a:lnSpc>
                <a:spcPct val="90000"/>
              </a:lnSpc>
              <a:spcBef>
                <a:spcPts val="0"/>
              </a:spcBef>
              <a:spcAft>
                <a:spcPts val="0"/>
              </a:spcAft>
              <a:buClr>
                <a:schemeClr val="dk1"/>
              </a:buClr>
              <a:buSzPts val="3111"/>
              <a:buFont typeface="Calibri"/>
              <a:buNone/>
            </a:pPr>
            <a:r>
              <a:rPr lang="en" sz="5300" b="1">
                <a:highlight>
                  <a:schemeClr val="lt1"/>
                </a:highlight>
              </a:rPr>
              <a:t>Napkin </a:t>
            </a:r>
            <a:r>
              <a:rPr lang="en" b="1">
                <a:highlight>
                  <a:schemeClr val="lt1"/>
                </a:highlight>
              </a:rPr>
              <a:t>A</a:t>
            </a:r>
            <a:r>
              <a:rPr lang="en" b="1"/>
              <a:t>I-Powered App to </a:t>
            </a:r>
            <a:endParaRPr b="1"/>
          </a:p>
          <a:p>
            <a:pPr marL="0" lvl="0" indent="0" algn="ctr" rtl="0">
              <a:lnSpc>
                <a:spcPct val="90000"/>
              </a:lnSpc>
              <a:spcBef>
                <a:spcPts val="0"/>
              </a:spcBef>
              <a:spcAft>
                <a:spcPts val="0"/>
              </a:spcAft>
              <a:buClr>
                <a:schemeClr val="dk1"/>
              </a:buClr>
              <a:buSzPts val="3111"/>
              <a:buFont typeface="Calibri"/>
              <a:buNone/>
            </a:pPr>
            <a:r>
              <a:rPr lang="en" b="1"/>
              <a:t>Turn Text to Visuals</a:t>
            </a:r>
            <a:endParaRPr sz="6600" b="1"/>
          </a:p>
        </p:txBody>
      </p:sp>
      <p:sp>
        <p:nvSpPr>
          <p:cNvPr id="107" name="Google Shape;107;p2"/>
          <p:cNvSpPr txBox="1">
            <a:spLocks noGrp="1"/>
          </p:cNvSpPr>
          <p:nvPr>
            <p:ph type="body" idx="1"/>
          </p:nvPr>
        </p:nvSpPr>
        <p:spPr>
          <a:xfrm>
            <a:off x="415650" y="4373455"/>
            <a:ext cx="11360700" cy="1901100"/>
          </a:xfrm>
          <a:prstGeom prst="rect">
            <a:avLst/>
          </a:prstGeom>
          <a:noFill/>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3000" b="1" i="1"/>
              <a:t>Learning Objective</a:t>
            </a:r>
            <a:endParaRPr sz="3000" b="1" i="1"/>
          </a:p>
          <a:p>
            <a:pPr marL="0" lvl="0" indent="0" algn="l" rtl="0">
              <a:lnSpc>
                <a:spcPct val="90000"/>
              </a:lnSpc>
              <a:spcBef>
                <a:spcPts val="0"/>
              </a:spcBef>
              <a:spcAft>
                <a:spcPts val="0"/>
              </a:spcAft>
              <a:buNone/>
            </a:pPr>
            <a:r>
              <a:rPr lang="en" i="1"/>
              <a:t>Practice using Napkin.ai to create visuals from text.</a:t>
            </a:r>
            <a:endParaRPr i="1"/>
          </a:p>
          <a:p>
            <a:pPr marL="0" lvl="0" indent="0" algn="l" rtl="0">
              <a:lnSpc>
                <a:spcPct val="90000"/>
              </a:lnSpc>
              <a:spcBef>
                <a:spcPts val="0"/>
              </a:spcBef>
              <a:spcAft>
                <a:spcPts val="0"/>
              </a:spcAft>
              <a:buNone/>
            </a:pPr>
            <a:endParaRPr i="1"/>
          </a:p>
          <a:p>
            <a:pPr marL="0" lvl="0" indent="0" algn="l" rtl="0">
              <a:spcBef>
                <a:spcPts val="0"/>
              </a:spcBef>
              <a:spcAft>
                <a:spcPts val="0"/>
              </a:spcAft>
              <a:buClr>
                <a:schemeClr val="dk1"/>
              </a:buClr>
              <a:buSzPts val="1100"/>
              <a:buFont typeface="Arial"/>
              <a:buNone/>
            </a:pPr>
            <a:r>
              <a:rPr lang="en" sz="3000" b="1" i="1"/>
              <a:t>Instructions</a:t>
            </a:r>
            <a:endParaRPr i="1"/>
          </a:p>
          <a:p>
            <a:pPr marL="0" lvl="0" indent="0" algn="l" rtl="0">
              <a:lnSpc>
                <a:spcPct val="90000"/>
              </a:lnSpc>
              <a:spcBef>
                <a:spcPts val="0"/>
              </a:spcBef>
              <a:spcAft>
                <a:spcPts val="0"/>
              </a:spcAft>
              <a:buNone/>
            </a:pPr>
            <a:r>
              <a:rPr lang="en" i="1"/>
              <a:t>Follow the directions step by step to gain understanding and skill. </a:t>
            </a:r>
            <a:endParaRPr i="1"/>
          </a:p>
        </p:txBody>
      </p:sp>
      <p:sp>
        <p:nvSpPr>
          <p:cNvPr id="108" name="Google Shape;108;p2"/>
          <p:cNvSpPr txBox="1"/>
          <p:nvPr/>
        </p:nvSpPr>
        <p:spPr>
          <a:xfrm>
            <a:off x="-41250" y="2666700"/>
            <a:ext cx="12274500" cy="10713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6400" b="1">
                <a:solidFill>
                  <a:schemeClr val="lt1"/>
                </a:solidFill>
                <a:latin typeface="Calibri"/>
                <a:ea typeface="Calibri"/>
                <a:cs typeface="Calibri"/>
                <a:sym typeface="Calibri"/>
              </a:rPr>
              <a:t>GUIDELINES</a:t>
            </a:r>
            <a:endParaRPr sz="12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6"/>
          <p:cNvPicPr preferRelativeResize="0"/>
          <p:nvPr/>
        </p:nvPicPr>
        <p:blipFill rotWithShape="1">
          <a:blip r:embed="rId3">
            <a:alphaModFix/>
          </a:blip>
          <a:srcRect/>
          <a:stretch/>
        </p:blipFill>
        <p:spPr>
          <a:xfrm>
            <a:off x="607850" y="1648975"/>
            <a:ext cx="10767151" cy="5148301"/>
          </a:xfrm>
          <a:prstGeom prst="rect">
            <a:avLst/>
          </a:prstGeom>
          <a:noFill/>
          <a:ln w="9525" cap="flat" cmpd="sng">
            <a:solidFill>
              <a:schemeClr val="dk2"/>
            </a:solidFill>
            <a:prstDash val="solid"/>
            <a:round/>
            <a:headEnd type="none" w="sm" len="sm"/>
            <a:tailEnd type="none" w="sm" len="sm"/>
          </a:ln>
        </p:spPr>
      </p:pic>
      <p:sp>
        <p:nvSpPr>
          <p:cNvPr id="114" name="Google Shape;114;p6"/>
          <p:cNvSpPr txBox="1"/>
          <p:nvPr/>
        </p:nvSpPr>
        <p:spPr>
          <a:xfrm>
            <a:off x="486050" y="472300"/>
            <a:ext cx="11151600" cy="11775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latin typeface="Roboto"/>
                <a:ea typeface="Roboto"/>
                <a:cs typeface="Roboto"/>
                <a:sym typeface="Roboto"/>
              </a:rPr>
              <a:t>What is Napkin AI?</a:t>
            </a:r>
            <a:endParaRPr sz="3000" b="1">
              <a:solidFill>
                <a:srgbClr val="111111"/>
              </a:solidFill>
              <a:latin typeface="Roboto"/>
              <a:ea typeface="Roboto"/>
              <a:cs typeface="Roboto"/>
              <a:sym typeface="Roboto"/>
            </a:endParaRPr>
          </a:p>
          <a:p>
            <a:pPr marL="0" marR="0" lvl="0" indent="0" algn="l" rtl="0">
              <a:spcBef>
                <a:spcPts val="0"/>
              </a:spcBef>
              <a:spcAft>
                <a:spcPts val="0"/>
              </a:spcAft>
              <a:buNone/>
            </a:pPr>
            <a:endParaRPr sz="1150" b="1">
              <a:solidFill>
                <a:srgbClr val="111111"/>
              </a:solidFill>
              <a:highlight>
                <a:srgbClr val="FFFFFF"/>
              </a:highlight>
              <a:latin typeface="Roboto"/>
              <a:ea typeface="Roboto"/>
              <a:cs typeface="Roboto"/>
              <a:sym typeface="Roboto"/>
            </a:endParaRPr>
          </a:p>
          <a:p>
            <a:pPr marL="0" marR="0" lvl="0" indent="0" algn="l" rtl="0">
              <a:spcBef>
                <a:spcPts val="0"/>
              </a:spcBef>
              <a:spcAft>
                <a:spcPts val="0"/>
              </a:spcAft>
              <a:buNone/>
            </a:pPr>
            <a:r>
              <a:rPr lang="en" sz="1900" i="0" strike="noStrike" cap="none">
                <a:solidFill>
                  <a:srgbClr val="111111"/>
                </a:solidFill>
                <a:latin typeface="Calibri"/>
                <a:ea typeface="Calibri"/>
                <a:cs typeface="Calibri"/>
                <a:sym typeface="Calibri"/>
              </a:rPr>
              <a:t>Napkin.ai</a:t>
            </a:r>
            <a:r>
              <a:rPr lang="en" sz="1900">
                <a:solidFill>
                  <a:srgbClr val="111111"/>
                </a:solidFill>
                <a:latin typeface="Calibri"/>
                <a:ea typeface="Calibri"/>
                <a:cs typeface="Calibri"/>
                <a:sym typeface="Calibri"/>
              </a:rPr>
              <a:t> i</a:t>
            </a:r>
            <a:r>
              <a:rPr lang="en" sz="1900">
                <a:solidFill>
                  <a:schemeClr val="dk1"/>
                </a:solidFill>
                <a:latin typeface="Calibri"/>
                <a:ea typeface="Calibri"/>
                <a:cs typeface="Calibri"/>
                <a:sym typeface="Calibri"/>
              </a:rPr>
              <a:t>s a free web-based AI app to generate and edit graphs, diagrams, and charts for visualization of text.</a:t>
            </a:r>
            <a:endParaRPr sz="1900">
              <a:solidFill>
                <a:schemeClr val="dk1"/>
              </a:solidFill>
              <a:latin typeface="Calibri"/>
              <a:ea typeface="Calibri"/>
              <a:cs typeface="Calibri"/>
              <a:sym typeface="Calibri"/>
            </a:endParaRPr>
          </a:p>
        </p:txBody>
      </p:sp>
      <p:sp>
        <p:nvSpPr>
          <p:cNvPr id="115" name="Google Shape;115;p6"/>
          <p:cNvSpPr txBox="1"/>
          <p:nvPr/>
        </p:nvSpPr>
        <p:spPr>
          <a:xfrm>
            <a:off x="8890400" y="6181950"/>
            <a:ext cx="2484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https://www.napkin.ai</a:t>
            </a:r>
            <a:endParaRPr b="1">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3d4d1a4a12_0_6"/>
          <p:cNvSpPr txBox="1"/>
          <p:nvPr/>
        </p:nvSpPr>
        <p:spPr>
          <a:xfrm>
            <a:off x="380925" y="689975"/>
            <a:ext cx="7072500" cy="7080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highlight>
                  <a:srgbClr val="FFFFFF"/>
                </a:highlight>
                <a:latin typeface="Roboto"/>
                <a:ea typeface="Roboto"/>
                <a:cs typeface="Roboto"/>
                <a:sym typeface="Roboto"/>
              </a:rPr>
              <a:t>How to Use </a:t>
            </a:r>
            <a:r>
              <a:rPr lang="en" sz="3000" b="1" u="sng">
                <a:solidFill>
                  <a:schemeClr val="hlink"/>
                </a:solidFill>
                <a:highlight>
                  <a:srgbClr val="FFFFFF"/>
                </a:highlight>
                <a:latin typeface="Roboto"/>
                <a:ea typeface="Roboto"/>
                <a:cs typeface="Roboto"/>
                <a:sym typeface="Roboto"/>
                <a:hlinkClick r:id="rId3"/>
              </a:rPr>
              <a:t>Napkin.ai</a:t>
            </a:r>
            <a:r>
              <a:rPr lang="en" sz="3000" b="1">
                <a:solidFill>
                  <a:srgbClr val="111111"/>
                </a:solidFill>
                <a:highlight>
                  <a:srgbClr val="FFFFFF"/>
                </a:highlight>
                <a:latin typeface="Roboto"/>
                <a:ea typeface="Roboto"/>
                <a:cs typeface="Roboto"/>
                <a:sym typeface="Roboto"/>
              </a:rPr>
              <a:t> in 5 Easy Steps </a:t>
            </a:r>
            <a:endParaRPr sz="2133">
              <a:solidFill>
                <a:schemeClr val="dk1"/>
              </a:solidFill>
              <a:latin typeface="Calibri"/>
              <a:ea typeface="Calibri"/>
              <a:cs typeface="Calibri"/>
              <a:sym typeface="Calibri"/>
            </a:endParaRPr>
          </a:p>
        </p:txBody>
      </p:sp>
      <p:pic>
        <p:nvPicPr>
          <p:cNvPr id="121" name="Google Shape;121;g33d4d1a4a12_0_6"/>
          <p:cNvPicPr preferRelativeResize="0"/>
          <p:nvPr/>
        </p:nvPicPr>
        <p:blipFill rotWithShape="1">
          <a:blip r:embed="rId4">
            <a:alphaModFix/>
          </a:blip>
          <a:srcRect r="-452" b="83871"/>
          <a:stretch/>
        </p:blipFill>
        <p:spPr>
          <a:xfrm>
            <a:off x="380926" y="1822275"/>
            <a:ext cx="11329848" cy="866551"/>
          </a:xfrm>
          <a:prstGeom prst="rect">
            <a:avLst/>
          </a:prstGeom>
          <a:noFill/>
          <a:ln w="9525" cap="flat" cmpd="sng">
            <a:solidFill>
              <a:schemeClr val="dk2"/>
            </a:solidFill>
            <a:prstDash val="solid"/>
            <a:round/>
            <a:headEnd type="none" w="sm" len="sm"/>
            <a:tailEnd type="none" w="sm" len="sm"/>
          </a:ln>
        </p:spPr>
      </p:pic>
      <p:sp>
        <p:nvSpPr>
          <p:cNvPr id="122" name="Google Shape;122;g33d4d1a4a12_0_6"/>
          <p:cNvSpPr/>
          <p:nvPr/>
        </p:nvSpPr>
        <p:spPr>
          <a:xfrm>
            <a:off x="6438375" y="3530600"/>
            <a:ext cx="5100000" cy="2178300"/>
          </a:xfrm>
          <a:prstGeom prst="wedgeRoundRectCallout">
            <a:avLst>
              <a:gd name="adj1" fmla="val 26082"/>
              <a:gd name="adj2" fmla="val -9038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111111"/>
                </a:solidFill>
                <a:latin typeface="Roboto"/>
                <a:ea typeface="Roboto"/>
                <a:cs typeface="Roboto"/>
                <a:sym typeface="Roboto"/>
              </a:rPr>
              <a:t>Steps 1 &amp; 2</a:t>
            </a:r>
            <a:endParaRPr sz="2250" b="1">
              <a:solidFill>
                <a:srgbClr val="11111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Go to </a:t>
            </a:r>
            <a:r>
              <a:rPr lang="en" sz="2000" u="sng">
                <a:solidFill>
                  <a:schemeClr val="hlink"/>
                </a:solidFill>
                <a:latin typeface="Calibri"/>
                <a:ea typeface="Calibri"/>
                <a:cs typeface="Calibri"/>
                <a:sym typeface="Calibri"/>
                <a:hlinkClick r:id="rId5"/>
              </a:rPr>
              <a:t>app.napkin.ai/signin</a:t>
            </a:r>
            <a:endParaRPr sz="2000">
              <a:solidFill>
                <a:schemeClr val="dk1"/>
              </a:solidFill>
              <a:latin typeface="Calibri"/>
              <a:ea typeface="Calibri"/>
              <a:cs typeface="Calibri"/>
              <a:sym typeface="Calibri"/>
            </a:endParaRPr>
          </a:p>
          <a:p>
            <a:pPr marL="457200" lvl="0" indent="-355600" algn="l" rtl="0">
              <a:lnSpc>
                <a:spcPct val="150000"/>
              </a:lnSpc>
              <a:spcBef>
                <a:spcPts val="0"/>
              </a:spcBef>
              <a:spcAft>
                <a:spcPts val="0"/>
              </a:spcAft>
              <a:buClr>
                <a:schemeClr val="dk1"/>
              </a:buClr>
              <a:buSzPts val="2000"/>
              <a:buFont typeface="Calibri"/>
              <a:buAutoNum type="arabicPeriod"/>
            </a:pPr>
            <a:r>
              <a:rPr lang="en" sz="2000">
                <a:solidFill>
                  <a:schemeClr val="dk1"/>
                </a:solidFill>
                <a:latin typeface="Calibri"/>
                <a:ea typeface="Calibri"/>
                <a:cs typeface="Calibri"/>
                <a:sym typeface="Calibri"/>
              </a:rPr>
              <a:t>Sign up using Google SSO or email</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p:nvPr/>
        </p:nvSpPr>
        <p:spPr>
          <a:xfrm>
            <a:off x="6162826" y="2117125"/>
            <a:ext cx="5671200" cy="7491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633" b="1">
                <a:solidFill>
                  <a:schemeClr val="dk2"/>
                </a:solidFill>
                <a:latin typeface="Calibri"/>
                <a:ea typeface="Calibri"/>
                <a:cs typeface="Calibri"/>
                <a:sym typeface="Calibri"/>
              </a:rPr>
              <a:t>Source: </a:t>
            </a:r>
            <a:endParaRPr sz="1633" b="1">
              <a:solidFill>
                <a:schemeClr val="dk2"/>
              </a:solidFill>
              <a:latin typeface="Calibri"/>
              <a:ea typeface="Calibri"/>
              <a:cs typeface="Calibri"/>
              <a:sym typeface="Calibri"/>
            </a:endParaRPr>
          </a:p>
          <a:p>
            <a:pPr marL="0" marR="0" lvl="0" indent="0" algn="l" rtl="0">
              <a:spcBef>
                <a:spcPts val="0"/>
              </a:spcBef>
              <a:spcAft>
                <a:spcPts val="0"/>
              </a:spcAft>
              <a:buNone/>
            </a:pPr>
            <a:r>
              <a:rPr lang="en" sz="1633" u="sng">
                <a:solidFill>
                  <a:schemeClr val="hlink"/>
                </a:solidFill>
                <a:latin typeface="Calibri"/>
                <a:ea typeface="Calibri"/>
                <a:cs typeface="Calibri"/>
                <a:sym typeface="Calibri"/>
                <a:hlinkClick r:id="rId3"/>
              </a:rPr>
              <a:t>Supporting the District’s Primary Care Workforce</a:t>
            </a:r>
            <a:r>
              <a:rPr lang="en" sz="1633" u="sng">
                <a:solidFill>
                  <a:schemeClr val="accent1"/>
                </a:solidFill>
                <a:latin typeface="Calibri"/>
                <a:ea typeface="Calibri"/>
                <a:cs typeface="Calibri"/>
                <a:sym typeface="Calibri"/>
              </a:rPr>
              <a:t>.pdf</a:t>
            </a:r>
            <a:endParaRPr sz="1633" u="sng">
              <a:solidFill>
                <a:schemeClr val="accent1"/>
              </a:solidFill>
              <a:latin typeface="Calibri"/>
              <a:ea typeface="Calibri"/>
              <a:cs typeface="Calibri"/>
              <a:sym typeface="Calibri"/>
            </a:endParaRPr>
          </a:p>
        </p:txBody>
      </p:sp>
      <p:pic>
        <p:nvPicPr>
          <p:cNvPr id="128" name="Google Shape;128;p8"/>
          <p:cNvPicPr preferRelativeResize="0"/>
          <p:nvPr/>
        </p:nvPicPr>
        <p:blipFill rotWithShape="1">
          <a:blip r:embed="rId4">
            <a:alphaModFix/>
          </a:blip>
          <a:srcRect/>
          <a:stretch/>
        </p:blipFill>
        <p:spPr>
          <a:xfrm>
            <a:off x="6162826" y="2927650"/>
            <a:ext cx="4817075" cy="3483700"/>
          </a:xfrm>
          <a:prstGeom prst="rect">
            <a:avLst/>
          </a:prstGeom>
          <a:noFill/>
          <a:ln w="9525" cap="flat" cmpd="sng">
            <a:solidFill>
              <a:schemeClr val="dk2"/>
            </a:solidFill>
            <a:prstDash val="solid"/>
            <a:round/>
            <a:headEnd type="none" w="sm" len="sm"/>
            <a:tailEnd type="none" w="sm" len="sm"/>
          </a:ln>
        </p:spPr>
      </p:pic>
      <p:sp>
        <p:nvSpPr>
          <p:cNvPr id="129" name="Google Shape;129;p8"/>
          <p:cNvSpPr/>
          <p:nvPr/>
        </p:nvSpPr>
        <p:spPr>
          <a:xfrm>
            <a:off x="380925" y="5326300"/>
            <a:ext cx="5225100" cy="1278300"/>
          </a:xfrm>
          <a:prstGeom prst="wedgeRoundRectCallout">
            <a:avLst>
              <a:gd name="adj1" fmla="val 67099"/>
              <a:gd name="adj2" fmla="val -65641"/>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 sz="1500" b="1">
                <a:solidFill>
                  <a:schemeClr val="dk1"/>
                </a:solidFill>
                <a:latin typeface="Calibri"/>
                <a:ea typeface="Calibri"/>
                <a:cs typeface="Calibri"/>
                <a:sym typeface="Calibri"/>
              </a:rPr>
              <a:t>Text Prompt: </a:t>
            </a:r>
            <a:endParaRPr sz="1500" b="1">
              <a:solidFill>
                <a:schemeClr val="dk1"/>
              </a:solidFill>
              <a:latin typeface="Calibri"/>
              <a:ea typeface="Calibri"/>
              <a:cs typeface="Calibri"/>
              <a:sym typeface="Calibri"/>
            </a:endParaRPr>
          </a:p>
          <a:p>
            <a:pPr marL="0" lvl="0" indent="0" algn="l" rtl="0">
              <a:spcBef>
                <a:spcPts val="0"/>
              </a:spcBef>
              <a:spcAft>
                <a:spcPts val="0"/>
              </a:spcAft>
              <a:buNone/>
            </a:pPr>
            <a:r>
              <a:rPr lang="en" sz="1300">
                <a:solidFill>
                  <a:schemeClr val="dk1"/>
                </a:solidFill>
                <a:latin typeface="Calibri"/>
                <a:ea typeface="Calibri"/>
                <a:cs typeface="Calibri"/>
                <a:sym typeface="Calibri"/>
              </a:rPr>
              <a:t>“Burnout and related factors impacting worker health and wellness (e.g., chronic work-related stress, anxiety, depression, exhaustion) have been widely reported among the healthcare workforce and are also often discussed among the primary drivers of healthcare workforce attrition.”</a:t>
            </a:r>
            <a:endParaRPr sz="1100">
              <a:latin typeface="Calibri"/>
              <a:ea typeface="Calibri"/>
              <a:cs typeface="Calibri"/>
              <a:sym typeface="Calibri"/>
            </a:endParaRPr>
          </a:p>
        </p:txBody>
      </p:sp>
      <p:sp>
        <p:nvSpPr>
          <p:cNvPr id="130" name="Google Shape;130;p8"/>
          <p:cNvSpPr/>
          <p:nvPr/>
        </p:nvSpPr>
        <p:spPr>
          <a:xfrm>
            <a:off x="470725" y="2866225"/>
            <a:ext cx="5135400" cy="2345100"/>
          </a:xfrm>
          <a:prstGeom prst="wedgeRoundRectCallout">
            <a:avLst>
              <a:gd name="adj1" fmla="val 59462"/>
              <a:gd name="adj2" fmla="val -56092"/>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Click on the link to open the document and copy the text prompt shown below. </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 sz="1800" b="1">
                <a:solidFill>
                  <a:schemeClr val="dk1"/>
                </a:solidFill>
                <a:latin typeface="Calibri"/>
                <a:ea typeface="Calibri"/>
                <a:cs typeface="Calibri"/>
                <a:sym typeface="Calibri"/>
              </a:rPr>
              <a:t>The best use of Napkin AI is to generate visuals paragraph by paragraph. </a:t>
            </a: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sz="1800" b="1">
              <a:solidFill>
                <a:schemeClr val="dk1"/>
              </a:solidFill>
              <a:latin typeface="Calibri"/>
              <a:ea typeface="Calibri"/>
              <a:cs typeface="Calibri"/>
              <a:sym typeface="Calibri"/>
            </a:endParaRPr>
          </a:p>
          <a:p>
            <a:pPr marL="0" lvl="0" indent="0" algn="l" rtl="0">
              <a:spcBef>
                <a:spcPts val="0"/>
              </a:spcBef>
              <a:spcAft>
                <a:spcPts val="0"/>
              </a:spcAft>
              <a:buNone/>
            </a:pPr>
            <a:r>
              <a:rPr lang="en" sz="1800" b="1">
                <a:solidFill>
                  <a:schemeClr val="dk1"/>
                </a:solidFill>
                <a:latin typeface="Calibri"/>
                <a:ea typeface="Calibri"/>
                <a:cs typeface="Calibri"/>
                <a:sym typeface="Calibri"/>
              </a:rPr>
              <a:t>Use a max of 60 to 300 words of content per visualization for optimal results.</a:t>
            </a:r>
            <a:endParaRPr sz="1800" b="1">
              <a:solidFill>
                <a:schemeClr val="dk1"/>
              </a:solidFill>
              <a:latin typeface="Calibri"/>
              <a:ea typeface="Calibri"/>
              <a:cs typeface="Calibri"/>
              <a:sym typeface="Calibri"/>
            </a:endParaRPr>
          </a:p>
        </p:txBody>
      </p:sp>
      <p:sp>
        <p:nvSpPr>
          <p:cNvPr id="131" name="Google Shape;131;p8"/>
          <p:cNvSpPr txBox="1"/>
          <p:nvPr/>
        </p:nvSpPr>
        <p:spPr>
          <a:xfrm>
            <a:off x="380925" y="689975"/>
            <a:ext cx="7072500" cy="7080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highlight>
                  <a:srgbClr val="FFFFFF"/>
                </a:highlight>
                <a:latin typeface="Roboto"/>
                <a:ea typeface="Roboto"/>
                <a:cs typeface="Roboto"/>
                <a:sym typeface="Roboto"/>
              </a:rPr>
              <a:t>How to Use </a:t>
            </a:r>
            <a:r>
              <a:rPr lang="en" sz="3000" b="1" u="sng">
                <a:solidFill>
                  <a:schemeClr val="hlink"/>
                </a:solidFill>
                <a:highlight>
                  <a:srgbClr val="FFFFFF"/>
                </a:highlight>
                <a:latin typeface="Roboto"/>
                <a:ea typeface="Roboto"/>
                <a:cs typeface="Roboto"/>
                <a:sym typeface="Roboto"/>
                <a:hlinkClick r:id="rId5"/>
              </a:rPr>
              <a:t>Napkin.ai</a:t>
            </a:r>
            <a:r>
              <a:rPr lang="en" sz="3000" b="1">
                <a:solidFill>
                  <a:srgbClr val="111111"/>
                </a:solidFill>
                <a:highlight>
                  <a:srgbClr val="FFFFFF"/>
                </a:highlight>
                <a:latin typeface="Roboto"/>
                <a:ea typeface="Roboto"/>
                <a:cs typeface="Roboto"/>
                <a:sym typeface="Roboto"/>
              </a:rPr>
              <a:t> in 5 Easy Steps </a:t>
            </a:r>
            <a:endParaRPr sz="2133">
              <a:solidFill>
                <a:schemeClr val="dk1"/>
              </a:solidFill>
              <a:latin typeface="Calibri"/>
              <a:ea typeface="Calibri"/>
              <a:cs typeface="Calibri"/>
              <a:sym typeface="Calibri"/>
            </a:endParaRPr>
          </a:p>
        </p:txBody>
      </p:sp>
      <p:sp>
        <p:nvSpPr>
          <p:cNvPr id="132" name="Google Shape;132;p8"/>
          <p:cNvSpPr/>
          <p:nvPr/>
        </p:nvSpPr>
        <p:spPr>
          <a:xfrm>
            <a:off x="470725" y="1503475"/>
            <a:ext cx="3033900" cy="1167000"/>
          </a:xfrm>
          <a:prstGeom prst="wedgeRoundRectCallout">
            <a:avLst>
              <a:gd name="adj1" fmla="val -23874"/>
              <a:gd name="adj2" fmla="val 7334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111111"/>
                </a:solidFill>
                <a:latin typeface="Roboto"/>
                <a:ea typeface="Roboto"/>
                <a:cs typeface="Roboto"/>
                <a:sym typeface="Roboto"/>
              </a:rPr>
              <a:t>Step 3</a:t>
            </a:r>
            <a:endParaRPr sz="2250" b="1">
              <a:solidFill>
                <a:srgbClr val="111111"/>
              </a:solidFill>
              <a:latin typeface="Calibri"/>
              <a:ea typeface="Calibri"/>
              <a:cs typeface="Calibri"/>
              <a:sym typeface="Calibri"/>
            </a:endParaRPr>
          </a:p>
          <a:p>
            <a:pPr marL="0" lvl="0" indent="0" algn="l" rtl="0">
              <a:lnSpc>
                <a:spcPct val="150000"/>
              </a:lnSpc>
              <a:spcBef>
                <a:spcPts val="0"/>
              </a:spcBef>
              <a:spcAft>
                <a:spcPts val="0"/>
              </a:spcAft>
              <a:buNone/>
            </a:pPr>
            <a:r>
              <a:rPr lang="en" sz="2000">
                <a:solidFill>
                  <a:schemeClr val="dk1"/>
                </a:solidFill>
                <a:latin typeface="Calibri"/>
                <a:ea typeface="Calibri"/>
                <a:cs typeface="Calibri"/>
                <a:sym typeface="Calibri"/>
              </a:rPr>
              <a:t>Import or paste your text</a:t>
            </a:r>
            <a:endParaRPr sz="2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33d4d1a4a12_0_41"/>
          <p:cNvPicPr preferRelativeResize="0"/>
          <p:nvPr/>
        </p:nvPicPr>
        <p:blipFill>
          <a:blip r:embed="rId3">
            <a:alphaModFix/>
          </a:blip>
          <a:stretch>
            <a:fillRect/>
          </a:stretch>
        </p:blipFill>
        <p:spPr>
          <a:xfrm>
            <a:off x="5631125" y="1857775"/>
            <a:ext cx="5525975" cy="1817775"/>
          </a:xfrm>
          <a:prstGeom prst="rect">
            <a:avLst/>
          </a:prstGeom>
          <a:noFill/>
          <a:ln>
            <a:noFill/>
          </a:ln>
        </p:spPr>
      </p:pic>
      <p:sp>
        <p:nvSpPr>
          <p:cNvPr id="138" name="Google Shape;138;g33d4d1a4a12_0_41"/>
          <p:cNvSpPr/>
          <p:nvPr/>
        </p:nvSpPr>
        <p:spPr>
          <a:xfrm>
            <a:off x="470725" y="3442250"/>
            <a:ext cx="7545000" cy="2823000"/>
          </a:xfrm>
          <a:prstGeom prst="wedgeRoundRectCallout">
            <a:avLst>
              <a:gd name="adj1" fmla="val 37033"/>
              <a:gd name="adj2" fmla="val -64733"/>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Paste the text prompt into a new </a:t>
            </a:r>
            <a:r>
              <a:rPr lang="en" sz="1800" b="1">
                <a:solidFill>
                  <a:schemeClr val="dk1"/>
                </a:solidFill>
                <a:latin typeface="Calibri"/>
                <a:ea typeface="Calibri"/>
                <a:cs typeface="Calibri"/>
                <a:sym typeface="Calibri"/>
              </a:rPr>
              <a:t>Blank Napkin</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 sz="1600">
                <a:solidFill>
                  <a:schemeClr val="dk1"/>
                </a:solidFill>
                <a:latin typeface="Calibri"/>
                <a:ea typeface="Calibri"/>
                <a:cs typeface="Calibri"/>
                <a:sym typeface="Calibri"/>
              </a:rPr>
              <a:t>Using the other two options will allow for AI-generated text to alter or expand upon the original text prompts.</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457200" lvl="0" indent="0" algn="l" rtl="0">
              <a:spcBef>
                <a:spcPts val="0"/>
              </a:spcBef>
              <a:spcAft>
                <a:spcPts val="0"/>
              </a:spcAft>
              <a:buNone/>
            </a:pPr>
            <a:r>
              <a:rPr lang="en" sz="1600" b="1">
                <a:solidFill>
                  <a:schemeClr val="dk1"/>
                </a:solidFill>
                <a:latin typeface="Calibri"/>
                <a:ea typeface="Calibri"/>
                <a:cs typeface="Calibri"/>
                <a:sym typeface="Calibri"/>
              </a:rPr>
              <a:t>Draft with AI</a:t>
            </a:r>
            <a:r>
              <a:rPr lang="en" sz="1600">
                <a:solidFill>
                  <a:schemeClr val="dk1"/>
                </a:solidFill>
                <a:latin typeface="Calibri"/>
                <a:ea typeface="Calibri"/>
                <a:cs typeface="Calibri"/>
                <a:sym typeface="Calibri"/>
              </a:rPr>
              <a:t> created </a:t>
            </a:r>
            <a:r>
              <a:rPr lang="en" sz="1600" u="sng">
                <a:solidFill>
                  <a:schemeClr val="hlink"/>
                </a:solidFill>
                <a:latin typeface="Calibri"/>
                <a:ea typeface="Calibri"/>
                <a:cs typeface="Calibri"/>
                <a:sym typeface="Calibri"/>
                <a:hlinkClick r:id="rId4"/>
              </a:rPr>
              <a:t>a 3-page text-based PDF</a:t>
            </a:r>
            <a:r>
              <a:rPr lang="en" sz="1600">
                <a:solidFill>
                  <a:schemeClr val="dk1"/>
                </a:solidFill>
                <a:latin typeface="Calibri"/>
                <a:ea typeface="Calibri"/>
                <a:cs typeface="Calibri"/>
                <a:sym typeface="Calibri"/>
              </a:rPr>
              <a:t> from the original prompt.</a:t>
            </a:r>
            <a:endParaRPr sz="1600">
              <a:solidFill>
                <a:schemeClr val="dk1"/>
              </a:solidFill>
              <a:latin typeface="Calibri"/>
              <a:ea typeface="Calibri"/>
              <a:cs typeface="Calibri"/>
              <a:sym typeface="Calibri"/>
            </a:endParaRPr>
          </a:p>
          <a:p>
            <a:pPr marL="457200" lvl="0" indent="0" algn="l" rtl="0">
              <a:spcBef>
                <a:spcPts val="0"/>
              </a:spcBef>
              <a:spcAft>
                <a:spcPts val="0"/>
              </a:spcAft>
              <a:buNone/>
            </a:pPr>
            <a:endParaRPr sz="1600">
              <a:solidFill>
                <a:schemeClr val="dk1"/>
              </a:solidFill>
              <a:latin typeface="Calibri"/>
              <a:ea typeface="Calibri"/>
              <a:cs typeface="Calibri"/>
              <a:sym typeface="Calibri"/>
            </a:endParaRPr>
          </a:p>
          <a:p>
            <a:pPr marL="457200" lvl="0" indent="0" algn="l" rtl="0">
              <a:spcBef>
                <a:spcPts val="0"/>
              </a:spcBef>
              <a:spcAft>
                <a:spcPts val="0"/>
              </a:spcAft>
              <a:buNone/>
            </a:pPr>
            <a:r>
              <a:rPr lang="en" sz="1600" b="1">
                <a:solidFill>
                  <a:schemeClr val="dk1"/>
                </a:solidFill>
                <a:latin typeface="Calibri"/>
                <a:ea typeface="Calibri"/>
                <a:cs typeface="Calibri"/>
                <a:sym typeface="Calibri"/>
              </a:rPr>
              <a:t>Import from File</a:t>
            </a:r>
            <a:r>
              <a:rPr lang="en" sz="1600">
                <a:solidFill>
                  <a:schemeClr val="dk1"/>
                </a:solidFill>
                <a:latin typeface="Calibri"/>
                <a:ea typeface="Calibri"/>
                <a:cs typeface="Calibri"/>
                <a:sym typeface="Calibri"/>
              </a:rPr>
              <a:t> - the Napkin app cannot create several visuals out of different paragraphs within a document. Visualizing of the text still needs to be done manually and incrementally on the platform.</a:t>
            </a:r>
            <a:endParaRPr sz="1600">
              <a:solidFill>
                <a:schemeClr val="dk1"/>
              </a:solidFill>
              <a:latin typeface="Calibri"/>
              <a:ea typeface="Calibri"/>
              <a:cs typeface="Calibri"/>
              <a:sym typeface="Calibri"/>
            </a:endParaRPr>
          </a:p>
        </p:txBody>
      </p:sp>
      <p:sp>
        <p:nvSpPr>
          <p:cNvPr id="139" name="Google Shape;139;g33d4d1a4a12_0_41"/>
          <p:cNvSpPr txBox="1"/>
          <p:nvPr/>
        </p:nvSpPr>
        <p:spPr>
          <a:xfrm>
            <a:off x="380925" y="689975"/>
            <a:ext cx="7072500" cy="7080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highlight>
                  <a:srgbClr val="FFFFFF"/>
                </a:highlight>
                <a:latin typeface="Roboto"/>
                <a:ea typeface="Roboto"/>
                <a:cs typeface="Roboto"/>
                <a:sym typeface="Roboto"/>
              </a:rPr>
              <a:t>How to Use </a:t>
            </a:r>
            <a:r>
              <a:rPr lang="en" sz="3000" b="1" u="sng">
                <a:solidFill>
                  <a:schemeClr val="hlink"/>
                </a:solidFill>
                <a:highlight>
                  <a:srgbClr val="FFFFFF"/>
                </a:highlight>
                <a:latin typeface="Roboto"/>
                <a:ea typeface="Roboto"/>
                <a:cs typeface="Roboto"/>
                <a:sym typeface="Roboto"/>
                <a:hlinkClick r:id="rId5"/>
              </a:rPr>
              <a:t>Napkin.ai</a:t>
            </a:r>
            <a:r>
              <a:rPr lang="en" sz="3000" b="1">
                <a:solidFill>
                  <a:srgbClr val="111111"/>
                </a:solidFill>
                <a:highlight>
                  <a:srgbClr val="FFFFFF"/>
                </a:highlight>
                <a:latin typeface="Roboto"/>
                <a:ea typeface="Roboto"/>
                <a:cs typeface="Roboto"/>
                <a:sym typeface="Roboto"/>
              </a:rPr>
              <a:t> in 5 Easy Steps </a:t>
            </a:r>
            <a:endParaRPr sz="2133">
              <a:solidFill>
                <a:schemeClr val="dk1"/>
              </a:solidFill>
              <a:latin typeface="Calibri"/>
              <a:ea typeface="Calibri"/>
              <a:cs typeface="Calibri"/>
              <a:sym typeface="Calibri"/>
            </a:endParaRPr>
          </a:p>
        </p:txBody>
      </p:sp>
      <p:sp>
        <p:nvSpPr>
          <p:cNvPr id="140" name="Google Shape;140;g33d4d1a4a12_0_41"/>
          <p:cNvSpPr/>
          <p:nvPr/>
        </p:nvSpPr>
        <p:spPr>
          <a:xfrm>
            <a:off x="470725" y="1503475"/>
            <a:ext cx="3033900" cy="1167000"/>
          </a:xfrm>
          <a:prstGeom prst="wedgeRoundRectCallout">
            <a:avLst>
              <a:gd name="adj1" fmla="val -23874"/>
              <a:gd name="adj2" fmla="val 7334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111111"/>
                </a:solidFill>
                <a:latin typeface="Roboto"/>
                <a:ea typeface="Roboto"/>
                <a:cs typeface="Roboto"/>
                <a:sym typeface="Roboto"/>
              </a:rPr>
              <a:t>Step 3</a:t>
            </a:r>
            <a:endParaRPr sz="2250" b="1">
              <a:solidFill>
                <a:srgbClr val="111111"/>
              </a:solidFill>
              <a:latin typeface="Calibri"/>
              <a:ea typeface="Calibri"/>
              <a:cs typeface="Calibri"/>
              <a:sym typeface="Calibri"/>
            </a:endParaRPr>
          </a:p>
          <a:p>
            <a:pPr marL="0" lvl="0" indent="0" algn="l" rtl="0">
              <a:lnSpc>
                <a:spcPct val="150000"/>
              </a:lnSpc>
              <a:spcBef>
                <a:spcPts val="0"/>
              </a:spcBef>
              <a:spcAft>
                <a:spcPts val="0"/>
              </a:spcAft>
              <a:buNone/>
            </a:pPr>
            <a:r>
              <a:rPr lang="en" sz="2000">
                <a:solidFill>
                  <a:schemeClr val="dk1"/>
                </a:solidFill>
                <a:latin typeface="Calibri"/>
                <a:ea typeface="Calibri"/>
                <a:cs typeface="Calibri"/>
                <a:sym typeface="Calibri"/>
              </a:rPr>
              <a:t>Import or paste your text</a:t>
            </a:r>
            <a:endParaRPr sz="2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36c3372a429_0_1"/>
          <p:cNvPicPr preferRelativeResize="0"/>
          <p:nvPr/>
        </p:nvPicPr>
        <p:blipFill>
          <a:blip r:embed="rId3">
            <a:alphaModFix/>
          </a:blip>
          <a:stretch>
            <a:fillRect/>
          </a:stretch>
        </p:blipFill>
        <p:spPr>
          <a:xfrm>
            <a:off x="4304125" y="2212275"/>
            <a:ext cx="7782323" cy="3739149"/>
          </a:xfrm>
          <a:prstGeom prst="rect">
            <a:avLst/>
          </a:prstGeom>
          <a:noFill/>
          <a:ln w="9525" cap="flat" cmpd="sng">
            <a:solidFill>
              <a:schemeClr val="dk2"/>
            </a:solidFill>
            <a:prstDash val="solid"/>
            <a:round/>
            <a:headEnd type="none" w="sm" len="sm"/>
            <a:tailEnd type="none" w="sm" len="sm"/>
          </a:ln>
        </p:spPr>
      </p:pic>
      <p:sp>
        <p:nvSpPr>
          <p:cNvPr id="146" name="Google Shape;146;g36c3372a429_0_1"/>
          <p:cNvSpPr txBox="1"/>
          <p:nvPr/>
        </p:nvSpPr>
        <p:spPr>
          <a:xfrm>
            <a:off x="380925" y="689975"/>
            <a:ext cx="7072500" cy="7080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highlight>
                  <a:srgbClr val="FFFFFF"/>
                </a:highlight>
                <a:latin typeface="Roboto"/>
                <a:ea typeface="Roboto"/>
                <a:cs typeface="Roboto"/>
                <a:sym typeface="Roboto"/>
              </a:rPr>
              <a:t>How to Use </a:t>
            </a:r>
            <a:r>
              <a:rPr lang="en" sz="3000" b="1" u="sng">
                <a:solidFill>
                  <a:schemeClr val="hlink"/>
                </a:solidFill>
                <a:highlight>
                  <a:srgbClr val="FFFFFF"/>
                </a:highlight>
                <a:latin typeface="Roboto"/>
                <a:ea typeface="Roboto"/>
                <a:cs typeface="Roboto"/>
                <a:sym typeface="Roboto"/>
                <a:hlinkClick r:id="rId4"/>
              </a:rPr>
              <a:t>Napkin.ai</a:t>
            </a:r>
            <a:r>
              <a:rPr lang="en" sz="3000" b="1">
                <a:solidFill>
                  <a:srgbClr val="111111"/>
                </a:solidFill>
                <a:highlight>
                  <a:srgbClr val="FFFFFF"/>
                </a:highlight>
                <a:latin typeface="Roboto"/>
                <a:ea typeface="Roboto"/>
                <a:cs typeface="Roboto"/>
                <a:sym typeface="Roboto"/>
              </a:rPr>
              <a:t> in 5 Easy Steps </a:t>
            </a:r>
            <a:endParaRPr sz="2133">
              <a:solidFill>
                <a:schemeClr val="dk1"/>
              </a:solidFill>
              <a:latin typeface="Calibri"/>
              <a:ea typeface="Calibri"/>
              <a:cs typeface="Calibri"/>
              <a:sym typeface="Calibri"/>
            </a:endParaRPr>
          </a:p>
        </p:txBody>
      </p:sp>
      <p:sp>
        <p:nvSpPr>
          <p:cNvPr id="147" name="Google Shape;147;g36c3372a429_0_1"/>
          <p:cNvSpPr/>
          <p:nvPr/>
        </p:nvSpPr>
        <p:spPr>
          <a:xfrm>
            <a:off x="470725" y="1503475"/>
            <a:ext cx="3033900" cy="1167000"/>
          </a:xfrm>
          <a:prstGeom prst="wedgeRoundRectCallout">
            <a:avLst>
              <a:gd name="adj1" fmla="val -23874"/>
              <a:gd name="adj2" fmla="val 7334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111111"/>
                </a:solidFill>
                <a:latin typeface="Roboto"/>
                <a:ea typeface="Roboto"/>
                <a:cs typeface="Roboto"/>
                <a:sym typeface="Roboto"/>
              </a:rPr>
              <a:t>Step 3</a:t>
            </a:r>
            <a:endParaRPr sz="2250" b="1">
              <a:solidFill>
                <a:srgbClr val="111111"/>
              </a:solidFill>
              <a:latin typeface="Calibri"/>
              <a:ea typeface="Calibri"/>
              <a:cs typeface="Calibri"/>
              <a:sym typeface="Calibri"/>
            </a:endParaRPr>
          </a:p>
          <a:p>
            <a:pPr marL="0" lvl="0" indent="0" algn="l" rtl="0">
              <a:lnSpc>
                <a:spcPct val="150000"/>
              </a:lnSpc>
              <a:spcBef>
                <a:spcPts val="0"/>
              </a:spcBef>
              <a:spcAft>
                <a:spcPts val="0"/>
              </a:spcAft>
              <a:buNone/>
            </a:pPr>
            <a:r>
              <a:rPr lang="en" sz="2000">
                <a:solidFill>
                  <a:schemeClr val="dk1"/>
                </a:solidFill>
                <a:latin typeface="Calibri"/>
                <a:ea typeface="Calibri"/>
                <a:cs typeface="Calibri"/>
                <a:sym typeface="Calibri"/>
              </a:rPr>
              <a:t>Import or paste your text</a:t>
            </a:r>
            <a:endParaRPr sz="2000">
              <a:solidFill>
                <a:schemeClr val="dk1"/>
              </a:solidFill>
              <a:latin typeface="Calibri"/>
              <a:ea typeface="Calibri"/>
              <a:cs typeface="Calibri"/>
              <a:sym typeface="Calibri"/>
            </a:endParaRPr>
          </a:p>
        </p:txBody>
      </p:sp>
      <p:pic>
        <p:nvPicPr>
          <p:cNvPr id="148" name="Google Shape;148;g36c3372a429_0_1"/>
          <p:cNvPicPr preferRelativeResize="0"/>
          <p:nvPr/>
        </p:nvPicPr>
        <p:blipFill rotWithShape="1">
          <a:blip r:embed="rId5">
            <a:alphaModFix/>
          </a:blip>
          <a:srcRect l="2076" r="9168" b="24482"/>
          <a:stretch/>
        </p:blipFill>
        <p:spPr>
          <a:xfrm>
            <a:off x="5762550" y="4009725"/>
            <a:ext cx="6256001" cy="1294775"/>
          </a:xfrm>
          <a:prstGeom prst="rect">
            <a:avLst/>
          </a:prstGeom>
          <a:noFill/>
          <a:ln w="9525" cap="flat" cmpd="sng">
            <a:solidFill>
              <a:schemeClr val="dk2"/>
            </a:solidFill>
            <a:prstDash val="solid"/>
            <a:round/>
            <a:headEnd type="none" w="sm" len="sm"/>
            <a:tailEnd type="none" w="sm" len="sm"/>
          </a:ln>
        </p:spPr>
      </p:pic>
      <p:sp>
        <p:nvSpPr>
          <p:cNvPr id="149" name="Google Shape;149;g36c3372a429_0_1"/>
          <p:cNvSpPr/>
          <p:nvPr/>
        </p:nvSpPr>
        <p:spPr>
          <a:xfrm>
            <a:off x="470725" y="3456050"/>
            <a:ext cx="4512000" cy="2168100"/>
          </a:xfrm>
          <a:prstGeom prst="wedgeRoundRectCallout">
            <a:avLst>
              <a:gd name="adj1" fmla="val 66080"/>
              <a:gd name="adj2" fmla="val 10930"/>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Once pasted, hover over the text prompt and click on the blue circle with the thunderbolt to initiate the generation of different visuals.</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 sz="1700" b="1">
                <a:solidFill>
                  <a:schemeClr val="dk1"/>
                </a:solidFill>
                <a:latin typeface="Calibri"/>
                <a:ea typeface="Calibri"/>
                <a:cs typeface="Calibri"/>
                <a:sym typeface="Calibri"/>
              </a:rPr>
              <a:t>The best way to create visuals is to generate them from short text prompts such as words, bullet lists, or short paragraphs. </a:t>
            </a:r>
            <a:endParaRPr sz="1600" b="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33d4d1a4a12_0_15"/>
          <p:cNvPicPr preferRelativeResize="0"/>
          <p:nvPr/>
        </p:nvPicPr>
        <p:blipFill>
          <a:blip r:embed="rId3">
            <a:alphaModFix/>
          </a:blip>
          <a:stretch>
            <a:fillRect/>
          </a:stretch>
        </p:blipFill>
        <p:spPr>
          <a:xfrm>
            <a:off x="7490840" y="677949"/>
            <a:ext cx="1945084" cy="1343700"/>
          </a:xfrm>
          <a:prstGeom prst="rect">
            <a:avLst/>
          </a:prstGeom>
          <a:noFill/>
          <a:ln w="9525" cap="flat" cmpd="sng">
            <a:solidFill>
              <a:schemeClr val="dk2"/>
            </a:solidFill>
            <a:prstDash val="solid"/>
            <a:round/>
            <a:headEnd type="none" w="sm" len="sm"/>
            <a:tailEnd type="none" w="sm" len="sm"/>
          </a:ln>
        </p:spPr>
      </p:pic>
      <p:pic>
        <p:nvPicPr>
          <p:cNvPr id="155" name="Google Shape;155;g33d4d1a4a12_0_15"/>
          <p:cNvPicPr preferRelativeResize="0"/>
          <p:nvPr/>
        </p:nvPicPr>
        <p:blipFill>
          <a:blip r:embed="rId4">
            <a:alphaModFix/>
          </a:blip>
          <a:stretch>
            <a:fillRect/>
          </a:stretch>
        </p:blipFill>
        <p:spPr>
          <a:xfrm>
            <a:off x="722988" y="3241575"/>
            <a:ext cx="3906826" cy="3389750"/>
          </a:xfrm>
          <a:prstGeom prst="rect">
            <a:avLst/>
          </a:prstGeom>
          <a:noFill/>
          <a:ln w="9525" cap="flat" cmpd="sng">
            <a:solidFill>
              <a:schemeClr val="dk2"/>
            </a:solidFill>
            <a:prstDash val="solid"/>
            <a:round/>
            <a:headEnd type="none" w="sm" len="sm"/>
            <a:tailEnd type="none" w="sm" len="sm"/>
          </a:ln>
        </p:spPr>
      </p:pic>
      <p:sp>
        <p:nvSpPr>
          <p:cNvPr id="156" name="Google Shape;156;g33d4d1a4a12_0_15"/>
          <p:cNvSpPr txBox="1"/>
          <p:nvPr/>
        </p:nvSpPr>
        <p:spPr>
          <a:xfrm>
            <a:off x="415900" y="278175"/>
            <a:ext cx="7072500" cy="7080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highlight>
                  <a:srgbClr val="FFFFFF"/>
                </a:highlight>
                <a:latin typeface="Roboto"/>
                <a:ea typeface="Roboto"/>
                <a:cs typeface="Roboto"/>
                <a:sym typeface="Roboto"/>
              </a:rPr>
              <a:t>How to Use </a:t>
            </a:r>
            <a:r>
              <a:rPr lang="en" sz="3000" b="1" u="sng">
                <a:solidFill>
                  <a:schemeClr val="hlink"/>
                </a:solidFill>
                <a:highlight>
                  <a:srgbClr val="FFFFFF"/>
                </a:highlight>
                <a:latin typeface="Roboto"/>
                <a:ea typeface="Roboto"/>
                <a:cs typeface="Roboto"/>
                <a:sym typeface="Roboto"/>
                <a:hlinkClick r:id="rId5"/>
              </a:rPr>
              <a:t>Napkin.ai</a:t>
            </a:r>
            <a:r>
              <a:rPr lang="en" sz="3000" b="1">
                <a:solidFill>
                  <a:srgbClr val="111111"/>
                </a:solidFill>
                <a:highlight>
                  <a:srgbClr val="FFFFFF"/>
                </a:highlight>
                <a:latin typeface="Roboto"/>
                <a:ea typeface="Roboto"/>
                <a:cs typeface="Roboto"/>
                <a:sym typeface="Roboto"/>
              </a:rPr>
              <a:t> in 5 Easy Steps </a:t>
            </a:r>
            <a:endParaRPr sz="2133">
              <a:solidFill>
                <a:schemeClr val="dk1"/>
              </a:solidFill>
              <a:latin typeface="Calibri"/>
              <a:ea typeface="Calibri"/>
              <a:cs typeface="Calibri"/>
              <a:sym typeface="Calibri"/>
            </a:endParaRPr>
          </a:p>
        </p:txBody>
      </p:sp>
      <p:sp>
        <p:nvSpPr>
          <p:cNvPr id="157" name="Google Shape;157;g33d4d1a4a12_0_15"/>
          <p:cNvSpPr/>
          <p:nvPr/>
        </p:nvSpPr>
        <p:spPr>
          <a:xfrm>
            <a:off x="6173850" y="2339775"/>
            <a:ext cx="3033000" cy="708000"/>
          </a:xfrm>
          <a:prstGeom prst="wedgeRoundRectCallout">
            <a:avLst>
              <a:gd name="adj1" fmla="val 49845"/>
              <a:gd name="adj2" fmla="val -146088"/>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OR, click on the Styles button to see predesigned options. Or, </a:t>
            </a:r>
            <a:endParaRPr sz="3200" b="1">
              <a:solidFill>
                <a:srgbClr val="111111"/>
              </a:solidFill>
              <a:highlight>
                <a:schemeClr val="lt1"/>
              </a:highlight>
              <a:latin typeface="Roboto"/>
              <a:ea typeface="Roboto"/>
              <a:cs typeface="Roboto"/>
              <a:sym typeface="Roboto"/>
            </a:endParaRPr>
          </a:p>
        </p:txBody>
      </p:sp>
      <p:sp>
        <p:nvSpPr>
          <p:cNvPr id="158" name="Google Shape;158;g33d4d1a4a12_0_15"/>
          <p:cNvSpPr/>
          <p:nvPr/>
        </p:nvSpPr>
        <p:spPr>
          <a:xfrm>
            <a:off x="1525475" y="2832800"/>
            <a:ext cx="4344000" cy="524100"/>
          </a:xfrm>
          <a:prstGeom prst="wedgeRoundRectCallout">
            <a:avLst>
              <a:gd name="adj1" fmla="val -45102"/>
              <a:gd name="adj2" fmla="val 200816"/>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500">
                <a:solidFill>
                  <a:schemeClr val="dk1"/>
                </a:solidFill>
                <a:latin typeface="Calibri"/>
                <a:ea typeface="Calibri"/>
                <a:cs typeface="Calibri"/>
                <a:sym typeface="Calibri"/>
              </a:rPr>
              <a:t>Select a generated visual to place on the napkin, or, </a:t>
            </a:r>
            <a:endParaRPr sz="3100" b="1">
              <a:solidFill>
                <a:srgbClr val="111111"/>
              </a:solidFill>
              <a:highlight>
                <a:schemeClr val="lt1"/>
              </a:highlight>
              <a:latin typeface="Roboto"/>
              <a:ea typeface="Roboto"/>
              <a:cs typeface="Roboto"/>
              <a:sym typeface="Roboto"/>
            </a:endParaRPr>
          </a:p>
        </p:txBody>
      </p:sp>
      <p:sp>
        <p:nvSpPr>
          <p:cNvPr id="159" name="Google Shape;159;g33d4d1a4a12_0_15"/>
          <p:cNvSpPr/>
          <p:nvPr/>
        </p:nvSpPr>
        <p:spPr>
          <a:xfrm>
            <a:off x="557350" y="1162875"/>
            <a:ext cx="4238100" cy="1167000"/>
          </a:xfrm>
          <a:prstGeom prst="wedgeRoundRectCallout">
            <a:avLst>
              <a:gd name="adj1" fmla="val -18660"/>
              <a:gd name="adj2" fmla="val 8652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111111"/>
                </a:solidFill>
                <a:latin typeface="Roboto"/>
                <a:ea typeface="Roboto"/>
                <a:cs typeface="Roboto"/>
                <a:sym typeface="Roboto"/>
              </a:rPr>
              <a:t>Step 4 </a:t>
            </a:r>
            <a:endParaRPr sz="2250" b="1">
              <a:solidFill>
                <a:srgbClr val="111111"/>
              </a:solidFill>
              <a:latin typeface="Calibri"/>
              <a:ea typeface="Calibri"/>
              <a:cs typeface="Calibri"/>
              <a:sym typeface="Calibri"/>
            </a:endParaRPr>
          </a:p>
          <a:p>
            <a:pPr marL="0" lvl="0" indent="0" algn="l" rtl="0">
              <a:lnSpc>
                <a:spcPct val="150000"/>
              </a:lnSpc>
              <a:spcBef>
                <a:spcPts val="0"/>
              </a:spcBef>
              <a:spcAft>
                <a:spcPts val="0"/>
              </a:spcAft>
              <a:buNone/>
            </a:pPr>
            <a:r>
              <a:rPr lang="en" sz="2000">
                <a:solidFill>
                  <a:schemeClr val="dk1"/>
                </a:solidFill>
                <a:latin typeface="Calibri"/>
                <a:ea typeface="Calibri"/>
                <a:cs typeface="Calibri"/>
                <a:sym typeface="Calibri"/>
              </a:rPr>
              <a:t>Generate and customize visuals </a:t>
            </a:r>
            <a:endParaRPr sz="200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 sz="1500" b="1">
                <a:solidFill>
                  <a:schemeClr val="dk1"/>
                </a:solidFill>
                <a:latin typeface="Calibri"/>
                <a:ea typeface="Calibri"/>
                <a:cs typeface="Calibri"/>
                <a:sym typeface="Calibri"/>
              </a:rPr>
              <a:t>As many times as needed</a:t>
            </a:r>
            <a:r>
              <a:rPr lang="en" b="1">
                <a:solidFill>
                  <a:schemeClr val="dk1"/>
                </a:solidFill>
                <a:latin typeface="Calibri"/>
                <a:ea typeface="Calibri"/>
                <a:cs typeface="Calibri"/>
                <a:sym typeface="Calibri"/>
              </a:rPr>
              <a:t>!</a:t>
            </a:r>
            <a:endParaRPr b="1">
              <a:solidFill>
                <a:schemeClr val="dk1"/>
              </a:solidFill>
              <a:latin typeface="Calibri"/>
              <a:ea typeface="Calibri"/>
              <a:cs typeface="Calibri"/>
              <a:sym typeface="Calibri"/>
            </a:endParaRPr>
          </a:p>
        </p:txBody>
      </p:sp>
      <p:pic>
        <p:nvPicPr>
          <p:cNvPr id="160" name="Google Shape;160;g33d4d1a4a12_0_15"/>
          <p:cNvPicPr preferRelativeResize="0"/>
          <p:nvPr/>
        </p:nvPicPr>
        <p:blipFill>
          <a:blip r:embed="rId6">
            <a:alphaModFix/>
          </a:blip>
          <a:stretch>
            <a:fillRect/>
          </a:stretch>
        </p:blipFill>
        <p:spPr>
          <a:xfrm>
            <a:off x="9565427" y="669950"/>
            <a:ext cx="2451273" cy="2152857"/>
          </a:xfrm>
          <a:prstGeom prst="rect">
            <a:avLst/>
          </a:prstGeom>
          <a:noFill/>
          <a:ln w="9525" cap="flat" cmpd="sng">
            <a:solidFill>
              <a:schemeClr val="dk2"/>
            </a:solidFill>
            <a:prstDash val="solid"/>
            <a:round/>
            <a:headEnd type="none" w="sm" len="sm"/>
            <a:tailEnd type="none" w="sm" len="sm"/>
          </a:ln>
        </p:spPr>
      </p:pic>
      <p:pic>
        <p:nvPicPr>
          <p:cNvPr id="161" name="Google Shape;161;g33d4d1a4a12_0_15"/>
          <p:cNvPicPr preferRelativeResize="0"/>
          <p:nvPr/>
        </p:nvPicPr>
        <p:blipFill>
          <a:blip r:embed="rId7">
            <a:alphaModFix/>
          </a:blip>
          <a:stretch>
            <a:fillRect/>
          </a:stretch>
        </p:blipFill>
        <p:spPr>
          <a:xfrm>
            <a:off x="6173850" y="3229370"/>
            <a:ext cx="3291795" cy="3414167"/>
          </a:xfrm>
          <a:prstGeom prst="rect">
            <a:avLst/>
          </a:prstGeom>
          <a:noFill/>
          <a:ln w="9525" cap="flat" cmpd="sng">
            <a:solidFill>
              <a:schemeClr val="dk2"/>
            </a:solidFill>
            <a:prstDash val="solid"/>
            <a:round/>
            <a:headEnd type="none" w="sm" len="sm"/>
            <a:tailEnd type="none" w="sm" len="sm"/>
          </a:ln>
        </p:spPr>
      </p:pic>
      <p:sp>
        <p:nvSpPr>
          <p:cNvPr id="162" name="Google Shape;162;g33d4d1a4a12_0_15"/>
          <p:cNvSpPr/>
          <p:nvPr/>
        </p:nvSpPr>
        <p:spPr>
          <a:xfrm>
            <a:off x="9637400" y="5202125"/>
            <a:ext cx="2379300" cy="1429200"/>
          </a:xfrm>
          <a:prstGeom prst="wedgeRoundRectCallout">
            <a:avLst>
              <a:gd name="adj1" fmla="val -92383"/>
              <a:gd name="adj2" fmla="val -137545"/>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OR, click on the Styles button to see other options </a:t>
            </a:r>
            <a:r>
              <a:rPr lang="en" sz="1600" b="1">
                <a:solidFill>
                  <a:schemeClr val="dk1"/>
                </a:solidFill>
                <a:latin typeface="Calibri"/>
                <a:ea typeface="Calibri"/>
                <a:cs typeface="Calibri"/>
                <a:sym typeface="Calibri"/>
              </a:rPr>
              <a:t>after </a:t>
            </a:r>
            <a:r>
              <a:rPr lang="en" sz="1600">
                <a:solidFill>
                  <a:schemeClr val="dk1"/>
                </a:solidFill>
                <a:latin typeface="Calibri"/>
                <a:ea typeface="Calibri"/>
                <a:cs typeface="Calibri"/>
                <a:sym typeface="Calibri"/>
              </a:rPr>
              <a:t>a visual was selected and placed. </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 sz="1600">
                <a:solidFill>
                  <a:schemeClr val="dk1"/>
                </a:solidFill>
                <a:latin typeface="Calibri"/>
                <a:ea typeface="Calibri"/>
                <a:cs typeface="Calibri"/>
                <a:sym typeface="Calibri"/>
              </a:rPr>
              <a:t>Or…</a:t>
            </a:r>
            <a:endParaRPr sz="3200" b="1">
              <a:solidFill>
                <a:srgbClr val="111111"/>
              </a:solidFill>
              <a:highlight>
                <a:schemeClr val="lt1"/>
              </a:highlight>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g33d4d1a4a12_0_85"/>
          <p:cNvPicPr preferRelativeResize="0"/>
          <p:nvPr/>
        </p:nvPicPr>
        <p:blipFill rotWithShape="1">
          <a:blip r:embed="rId3">
            <a:alphaModFix/>
          </a:blip>
          <a:srcRect b="8214"/>
          <a:stretch/>
        </p:blipFill>
        <p:spPr>
          <a:xfrm>
            <a:off x="5383812" y="1261688"/>
            <a:ext cx="3151125" cy="2328075"/>
          </a:xfrm>
          <a:prstGeom prst="rect">
            <a:avLst/>
          </a:prstGeom>
          <a:noFill/>
          <a:ln w="9525" cap="flat" cmpd="sng">
            <a:solidFill>
              <a:schemeClr val="dk2"/>
            </a:solidFill>
            <a:prstDash val="solid"/>
            <a:round/>
            <a:headEnd type="none" w="sm" len="sm"/>
            <a:tailEnd type="none" w="sm" len="sm"/>
          </a:ln>
        </p:spPr>
      </p:pic>
      <p:sp>
        <p:nvSpPr>
          <p:cNvPr id="168" name="Google Shape;168;g33d4d1a4a12_0_85"/>
          <p:cNvSpPr txBox="1"/>
          <p:nvPr/>
        </p:nvSpPr>
        <p:spPr>
          <a:xfrm>
            <a:off x="429800" y="472925"/>
            <a:ext cx="7072500" cy="7080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3000" b="1">
                <a:solidFill>
                  <a:srgbClr val="111111"/>
                </a:solidFill>
                <a:highlight>
                  <a:srgbClr val="FFFFFF"/>
                </a:highlight>
                <a:latin typeface="Roboto"/>
                <a:ea typeface="Roboto"/>
                <a:cs typeface="Roboto"/>
                <a:sym typeface="Roboto"/>
              </a:rPr>
              <a:t>How to Use </a:t>
            </a:r>
            <a:r>
              <a:rPr lang="en" sz="3000" b="1" u="sng">
                <a:solidFill>
                  <a:schemeClr val="hlink"/>
                </a:solidFill>
                <a:highlight>
                  <a:srgbClr val="FFFFFF"/>
                </a:highlight>
                <a:latin typeface="Roboto"/>
                <a:ea typeface="Roboto"/>
                <a:cs typeface="Roboto"/>
                <a:sym typeface="Roboto"/>
                <a:hlinkClick r:id="rId4"/>
              </a:rPr>
              <a:t>Napkin.ai</a:t>
            </a:r>
            <a:r>
              <a:rPr lang="en" sz="3000" b="1">
                <a:solidFill>
                  <a:srgbClr val="111111"/>
                </a:solidFill>
                <a:highlight>
                  <a:srgbClr val="FFFFFF"/>
                </a:highlight>
                <a:latin typeface="Roboto"/>
                <a:ea typeface="Roboto"/>
                <a:cs typeface="Roboto"/>
                <a:sym typeface="Roboto"/>
              </a:rPr>
              <a:t> in 5 Easy Steps </a:t>
            </a:r>
            <a:endParaRPr sz="2133">
              <a:solidFill>
                <a:schemeClr val="dk1"/>
              </a:solidFill>
              <a:latin typeface="Calibri"/>
              <a:ea typeface="Calibri"/>
              <a:cs typeface="Calibri"/>
              <a:sym typeface="Calibri"/>
            </a:endParaRPr>
          </a:p>
        </p:txBody>
      </p:sp>
      <p:pic>
        <p:nvPicPr>
          <p:cNvPr id="169" name="Google Shape;169;g33d4d1a4a12_0_85"/>
          <p:cNvPicPr preferRelativeResize="0"/>
          <p:nvPr/>
        </p:nvPicPr>
        <p:blipFill>
          <a:blip r:embed="rId5">
            <a:alphaModFix/>
          </a:blip>
          <a:stretch>
            <a:fillRect/>
          </a:stretch>
        </p:blipFill>
        <p:spPr>
          <a:xfrm>
            <a:off x="8722775" y="3989975"/>
            <a:ext cx="3151125" cy="2692285"/>
          </a:xfrm>
          <a:prstGeom prst="rect">
            <a:avLst/>
          </a:prstGeom>
          <a:noFill/>
          <a:ln w="9525" cap="flat" cmpd="sng">
            <a:solidFill>
              <a:schemeClr val="dk2"/>
            </a:solidFill>
            <a:prstDash val="solid"/>
            <a:round/>
            <a:headEnd type="none" w="sm" len="sm"/>
            <a:tailEnd type="none" w="sm" len="sm"/>
          </a:ln>
        </p:spPr>
      </p:pic>
      <p:pic>
        <p:nvPicPr>
          <p:cNvPr id="170" name="Google Shape;170;g33d4d1a4a12_0_85"/>
          <p:cNvPicPr preferRelativeResize="0"/>
          <p:nvPr/>
        </p:nvPicPr>
        <p:blipFill rotWithShape="1">
          <a:blip r:embed="rId6">
            <a:alphaModFix/>
          </a:blip>
          <a:srcRect b="14755"/>
          <a:stretch/>
        </p:blipFill>
        <p:spPr>
          <a:xfrm>
            <a:off x="4533950" y="3670525"/>
            <a:ext cx="4000974" cy="3030649"/>
          </a:xfrm>
          <a:prstGeom prst="rect">
            <a:avLst/>
          </a:prstGeom>
          <a:noFill/>
          <a:ln w="9525" cap="flat" cmpd="sng">
            <a:solidFill>
              <a:schemeClr val="dk2"/>
            </a:solidFill>
            <a:prstDash val="solid"/>
            <a:round/>
            <a:headEnd type="none" w="sm" len="sm"/>
            <a:tailEnd type="none" w="sm" len="sm"/>
          </a:ln>
        </p:spPr>
      </p:pic>
      <p:pic>
        <p:nvPicPr>
          <p:cNvPr id="171" name="Google Shape;171;g33d4d1a4a12_0_85"/>
          <p:cNvPicPr preferRelativeResize="0"/>
          <p:nvPr/>
        </p:nvPicPr>
        <p:blipFill>
          <a:blip r:embed="rId7">
            <a:alphaModFix/>
          </a:blip>
          <a:stretch>
            <a:fillRect/>
          </a:stretch>
        </p:blipFill>
        <p:spPr>
          <a:xfrm>
            <a:off x="8749441" y="1261712"/>
            <a:ext cx="3097785" cy="2536450"/>
          </a:xfrm>
          <a:prstGeom prst="rect">
            <a:avLst/>
          </a:prstGeom>
          <a:noFill/>
          <a:ln w="9525" cap="flat" cmpd="sng">
            <a:solidFill>
              <a:schemeClr val="dk2"/>
            </a:solidFill>
            <a:prstDash val="solid"/>
            <a:round/>
            <a:headEnd type="none" w="sm" len="sm"/>
            <a:tailEnd type="none" w="sm" len="sm"/>
          </a:ln>
        </p:spPr>
      </p:pic>
      <p:sp>
        <p:nvSpPr>
          <p:cNvPr id="172" name="Google Shape;172;g33d4d1a4a12_0_85"/>
          <p:cNvSpPr/>
          <p:nvPr/>
        </p:nvSpPr>
        <p:spPr>
          <a:xfrm>
            <a:off x="429800" y="3074475"/>
            <a:ext cx="3766500" cy="3607800"/>
          </a:xfrm>
          <a:prstGeom prst="wedgeRoundRectCallout">
            <a:avLst>
              <a:gd name="adj1" fmla="val 73823"/>
              <a:gd name="adj2" fmla="val -40678"/>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Calibri"/>
                <a:ea typeface="Calibri"/>
                <a:cs typeface="Calibri"/>
                <a:sym typeface="Calibri"/>
              </a:rPr>
              <a:t>OR, customize the graph more by editing each element:</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the </a:t>
            </a:r>
            <a:r>
              <a:rPr lang="en" sz="1600" b="1">
                <a:solidFill>
                  <a:schemeClr val="dk1"/>
                </a:solidFill>
                <a:latin typeface="Calibri"/>
                <a:ea typeface="Calibri"/>
                <a:cs typeface="Calibri"/>
                <a:sym typeface="Calibri"/>
              </a:rPr>
              <a:t>content </a:t>
            </a:r>
            <a:r>
              <a:rPr lang="en" sz="1600">
                <a:solidFill>
                  <a:schemeClr val="dk1"/>
                </a:solidFill>
                <a:latin typeface="Calibri"/>
                <a:ea typeface="Calibri"/>
                <a:cs typeface="Calibri"/>
                <a:sym typeface="Calibri"/>
              </a:rPr>
              <a:t>- text and icons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the </a:t>
            </a:r>
            <a:r>
              <a:rPr lang="en" sz="1600" b="1">
                <a:solidFill>
                  <a:schemeClr val="dk1"/>
                </a:solidFill>
                <a:latin typeface="Calibri"/>
                <a:ea typeface="Calibri"/>
                <a:cs typeface="Calibri"/>
                <a:sym typeface="Calibri"/>
              </a:rPr>
              <a:t>style </a:t>
            </a:r>
            <a:r>
              <a:rPr lang="en" sz="1600">
                <a:solidFill>
                  <a:schemeClr val="dk1"/>
                </a:solidFill>
                <a:latin typeface="Calibri"/>
                <a:ea typeface="Calibri"/>
                <a:cs typeface="Calibri"/>
                <a:sym typeface="Calibri"/>
              </a:rPr>
              <a:t>- colors, fonts,  connections, sizes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the </a:t>
            </a:r>
            <a:r>
              <a:rPr lang="en" sz="1600" b="1">
                <a:solidFill>
                  <a:schemeClr val="dk1"/>
                </a:solidFill>
                <a:latin typeface="Calibri"/>
                <a:ea typeface="Calibri"/>
                <a:cs typeface="Calibri"/>
                <a:sym typeface="Calibri"/>
              </a:rPr>
              <a:t>connectors </a:t>
            </a:r>
            <a:r>
              <a:rPr lang="en" sz="1600">
                <a:solidFill>
                  <a:schemeClr val="dk1"/>
                </a:solidFill>
                <a:latin typeface="Calibri"/>
                <a:ea typeface="Calibri"/>
                <a:cs typeface="Calibri"/>
                <a:sym typeface="Calibri"/>
              </a:rPr>
              <a:t>- adding new or removing ones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the </a:t>
            </a:r>
            <a:r>
              <a:rPr lang="en" sz="1600" b="1">
                <a:solidFill>
                  <a:schemeClr val="dk1"/>
                </a:solidFill>
                <a:latin typeface="Calibri"/>
                <a:ea typeface="Calibri"/>
                <a:cs typeface="Calibri"/>
                <a:sym typeface="Calibri"/>
              </a:rPr>
              <a:t>decorations </a:t>
            </a:r>
            <a:r>
              <a:rPr lang="en" sz="1600">
                <a:solidFill>
                  <a:schemeClr val="dk1"/>
                </a:solidFill>
                <a:latin typeface="Calibri"/>
                <a:ea typeface="Calibri"/>
                <a:cs typeface="Calibri"/>
                <a:sym typeface="Calibri"/>
              </a:rPr>
              <a:t>around labels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the thickness and brightness of </a:t>
            </a:r>
            <a:r>
              <a:rPr lang="en" sz="1600" b="1">
                <a:solidFill>
                  <a:schemeClr val="dk1"/>
                </a:solidFill>
                <a:latin typeface="Calibri"/>
                <a:ea typeface="Calibri"/>
                <a:cs typeface="Calibri"/>
                <a:sym typeface="Calibri"/>
              </a:rPr>
              <a:t>shapes </a:t>
            </a:r>
            <a:r>
              <a:rPr lang="en" sz="1600">
                <a:solidFill>
                  <a:schemeClr val="dk1"/>
                </a:solidFill>
                <a:latin typeface="Calibri"/>
                <a:ea typeface="Calibri"/>
                <a:cs typeface="Calibri"/>
                <a:sym typeface="Calibri"/>
              </a:rPr>
              <a:t>and </a:t>
            </a:r>
            <a:r>
              <a:rPr lang="en" sz="1600" b="1">
                <a:solidFill>
                  <a:schemeClr val="dk1"/>
                </a:solidFill>
                <a:latin typeface="Calibri"/>
                <a:ea typeface="Calibri"/>
                <a:cs typeface="Calibri"/>
                <a:sym typeface="Calibri"/>
              </a:rPr>
              <a:t>lines </a:t>
            </a:r>
            <a:endParaRPr sz="1600" b="1">
              <a:solidFill>
                <a:schemeClr val="dk1"/>
              </a:solidFill>
              <a:latin typeface="Calibri"/>
              <a:ea typeface="Calibri"/>
              <a:cs typeface="Calibri"/>
              <a:sym typeface="Calibri"/>
            </a:endParaRPr>
          </a:p>
        </p:txBody>
      </p:sp>
      <p:sp>
        <p:nvSpPr>
          <p:cNvPr id="173" name="Google Shape;173;g33d4d1a4a12_0_85"/>
          <p:cNvSpPr/>
          <p:nvPr/>
        </p:nvSpPr>
        <p:spPr>
          <a:xfrm>
            <a:off x="487800" y="1306725"/>
            <a:ext cx="3766500" cy="1318500"/>
          </a:xfrm>
          <a:prstGeom prst="wedgeRoundRectCallout">
            <a:avLst>
              <a:gd name="adj1" fmla="val -19723"/>
              <a:gd name="adj2" fmla="val 92201"/>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111111"/>
                </a:solidFill>
                <a:latin typeface="Roboto"/>
                <a:ea typeface="Roboto"/>
                <a:cs typeface="Roboto"/>
                <a:sym typeface="Roboto"/>
              </a:rPr>
              <a:t>Step 4 </a:t>
            </a:r>
            <a:endParaRPr sz="2250" b="1">
              <a:solidFill>
                <a:srgbClr val="111111"/>
              </a:solidFill>
              <a:latin typeface="Calibri"/>
              <a:ea typeface="Calibri"/>
              <a:cs typeface="Calibri"/>
              <a:sym typeface="Calibri"/>
            </a:endParaRPr>
          </a:p>
          <a:p>
            <a:pPr marL="0" lvl="0" indent="0" algn="l" rtl="0">
              <a:lnSpc>
                <a:spcPct val="150000"/>
              </a:lnSpc>
              <a:spcBef>
                <a:spcPts val="0"/>
              </a:spcBef>
              <a:spcAft>
                <a:spcPts val="0"/>
              </a:spcAft>
              <a:buNone/>
            </a:pPr>
            <a:r>
              <a:rPr lang="en" sz="2000">
                <a:solidFill>
                  <a:schemeClr val="dk1"/>
                </a:solidFill>
                <a:latin typeface="Calibri"/>
                <a:ea typeface="Calibri"/>
                <a:cs typeface="Calibri"/>
                <a:sym typeface="Calibri"/>
              </a:rPr>
              <a:t>Generate and customize visuals </a:t>
            </a:r>
            <a:endParaRPr sz="200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 sz="1600" b="1">
                <a:solidFill>
                  <a:schemeClr val="dk1"/>
                </a:solidFill>
                <a:latin typeface="Calibri"/>
                <a:ea typeface="Calibri"/>
                <a:cs typeface="Calibri"/>
                <a:sym typeface="Calibri"/>
              </a:rPr>
              <a:t>As many times as needed!</a:t>
            </a:r>
            <a:endParaRPr sz="1600" b="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9B180D968FAD4AA6BB3AD69FC9CFE2" ma:contentTypeVersion="13" ma:contentTypeDescription="Create a new document." ma:contentTypeScope="" ma:versionID="e8e49e6f28933fd87ae9ab09eb79b90a">
  <xsd:schema xmlns:xsd="http://www.w3.org/2001/XMLSchema" xmlns:xs="http://www.w3.org/2001/XMLSchema" xmlns:p="http://schemas.microsoft.com/office/2006/metadata/properties" xmlns:ns2="a3af56eb-95d8-42e6-b886-d1bd648d188c" xmlns:ns3="42860e0d-e24c-4df8-b67d-fb8182c4fd93" targetNamespace="http://schemas.microsoft.com/office/2006/metadata/properties" ma:root="true" ma:fieldsID="3c55152a456a462892b807479d12b2fb" ns2:_="" ns3:_="">
    <xsd:import namespace="a3af56eb-95d8-42e6-b886-d1bd648d188c"/>
    <xsd:import namespace="42860e0d-e24c-4df8-b67d-fb8182c4fd9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f56eb-95d8-42e6-b886-d1bd648d18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da1ba52-7d3b-4811-9808-5c9985ea513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860e0d-e24c-4df8-b67d-fb8182c4fd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af56eb-95d8-42e6-b886-d1bd648d18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EBED31-1308-40BC-B6B7-ACF5EC062251}"/>
</file>

<file path=customXml/itemProps2.xml><?xml version="1.0" encoding="utf-8"?>
<ds:datastoreItem xmlns:ds="http://schemas.openxmlformats.org/officeDocument/2006/customXml" ds:itemID="{B27CA1E0-0831-458E-81A0-4232A22F508C}"/>
</file>

<file path=customXml/itemProps3.xml><?xml version="1.0" encoding="utf-8"?>
<ds:datastoreItem xmlns:ds="http://schemas.openxmlformats.org/officeDocument/2006/customXml" ds:itemID="{CD41DB39-19B8-4027-AFCF-03D200A8BA92}"/>
</file>

<file path=docProps/app.xml><?xml version="1.0" encoding="utf-8"?>
<Properties xmlns="http://schemas.openxmlformats.org/officeDocument/2006/extended-properties" xmlns:vt="http://schemas.openxmlformats.org/officeDocument/2006/docPropsVTypes">
  <TotalTime>0</TotalTime>
  <Words>2001</Words>
  <Application>Microsoft Office PowerPoint</Application>
  <PresentationFormat>Widescreen</PresentationFormat>
  <Paragraphs>139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Roboto</vt:lpstr>
      <vt:lpstr>Arial</vt:lpstr>
      <vt:lpstr>1_Office Theme</vt:lpstr>
      <vt:lpstr>AI-Powered Apps to  Turn Text to Visuals: Napkin.ai</vt:lpstr>
      <vt:lpstr>Napkin AI-Powered App to  Turn Text to Visuals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Thompson, Tracy Lynn</dc:creator>
  <cp:lastModifiedBy>Toni Gallo</cp:lastModifiedBy>
  <cp:revision>1</cp:revision>
  <dcterms:created xsi:type="dcterms:W3CDTF">2017-12-06T19:13:58Z</dcterms:created>
  <dcterms:modified xsi:type="dcterms:W3CDTF">2025-10-23T21:33:33Z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0x010100AC9B180D968FAD4AA6BB3AD69FC9CFE2</vt:lpwstr>
  </property>
  <property fmtid="{D5CDD505-2E9C-101B-9397-08002B2CF9AE}" pid="3" name="MediaServiceImageTags">
    <vt:lpwstr/>
  </property>
</Properties>
</file>