
<file path=[Content_Types].xml><?xml version="1.0" encoding="utf-8"?>
<Types xmlns="http://schemas.openxmlformats.org/package/2006/content-types">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60" r:id="rId2"/>
  </p:sldMasterIdLst>
  <p:notesMasterIdLst>
    <p:notesMasterId r:id="rId32"/>
  </p:notesMasterIdLst>
  <p:sldIdLst>
    <p:sldId id="258" r:id="rId3"/>
    <p:sldId id="289" r:id="rId4"/>
    <p:sldId id="293" r:id="rId5"/>
    <p:sldId id="296" r:id="rId6"/>
    <p:sldId id="297" r:id="rId7"/>
    <p:sldId id="298" r:id="rId8"/>
    <p:sldId id="299" r:id="rId9"/>
    <p:sldId id="295" r:id="rId10"/>
    <p:sldId id="300" r:id="rId11"/>
    <p:sldId id="304" r:id="rId12"/>
    <p:sldId id="278" r:id="rId13"/>
    <p:sldId id="306" r:id="rId14"/>
    <p:sldId id="309" r:id="rId15"/>
    <p:sldId id="327" r:id="rId16"/>
    <p:sldId id="310" r:id="rId17"/>
    <p:sldId id="311" r:id="rId18"/>
    <p:sldId id="312" r:id="rId19"/>
    <p:sldId id="313" r:id="rId20"/>
    <p:sldId id="315" r:id="rId21"/>
    <p:sldId id="314" r:id="rId22"/>
    <p:sldId id="316" r:id="rId23"/>
    <p:sldId id="321" r:id="rId24"/>
    <p:sldId id="323" r:id="rId25"/>
    <p:sldId id="320" r:id="rId26"/>
    <p:sldId id="264" r:id="rId27"/>
    <p:sldId id="266" r:id="rId28"/>
    <p:sldId id="325" r:id="rId29"/>
    <p:sldId id="318" r:id="rId30"/>
    <p:sldId id="319" r:id="rId3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C4"/>
    <a:srgbClr val="00314B"/>
    <a:srgbClr val="FFF1A2"/>
    <a:srgbClr val="F9C940"/>
    <a:srgbClr val="A395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78" autoAdjust="0"/>
    <p:restoredTop sz="25356" autoAdjust="0"/>
  </p:normalViewPr>
  <p:slideViewPr>
    <p:cSldViewPr snapToGrid="0" snapToObjects="1">
      <p:cViewPr varScale="1">
        <p:scale>
          <a:sx n="16" d="100"/>
          <a:sy n="16" d="100"/>
        </p:scale>
        <p:origin x="3640"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1A4CE-0EEC-4F4C-8C7A-F6C51C20D0A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136B266-1283-4493-A4F1-78686A2E6F86}">
      <dgm:prSet phldrT="[Text]"/>
      <dgm:spPr/>
      <dgm:t>
        <a:bodyPr/>
        <a:lstStyle/>
        <a:p>
          <a:r>
            <a:rPr lang="en-US" dirty="0">
              <a:solidFill>
                <a:schemeClr val="bg1"/>
              </a:solidFill>
            </a:rPr>
            <a:t>Grade assignments (Sreedher et al., 2024)</a:t>
          </a:r>
        </a:p>
      </dgm:t>
    </dgm:pt>
    <dgm:pt modelId="{F374BAB9-AEB2-4597-8FFF-A28E4CFDF4FE}" type="parTrans" cxnId="{0FE8AEAD-A887-4E7D-8135-FB045294B34A}">
      <dgm:prSet/>
      <dgm:spPr/>
      <dgm:t>
        <a:bodyPr/>
        <a:lstStyle/>
        <a:p>
          <a:endParaRPr lang="en-US"/>
        </a:p>
      </dgm:t>
    </dgm:pt>
    <dgm:pt modelId="{36D50D66-C695-46A3-9346-342A4F2EE8ED}" type="sibTrans" cxnId="{0FE8AEAD-A887-4E7D-8135-FB045294B34A}">
      <dgm:prSet/>
      <dgm:spPr/>
      <dgm:t>
        <a:bodyPr/>
        <a:lstStyle/>
        <a:p>
          <a:endParaRPr lang="en-US"/>
        </a:p>
      </dgm:t>
    </dgm:pt>
    <dgm:pt modelId="{91B70877-620D-4E22-96BE-EC4EA32B195D}">
      <dgm:prSet phldrT="[Text]"/>
      <dgm:spPr/>
      <dgm:t>
        <a:bodyPr/>
        <a:lstStyle/>
        <a:p>
          <a:r>
            <a:rPr lang="en-US" dirty="0">
              <a:solidFill>
                <a:srgbClr val="3D2917"/>
              </a:solidFill>
              <a:ea typeface="Source Serif Pro"/>
              <a:cs typeface="Source Serif Pro"/>
              <a:sym typeface="Source Serif Pro"/>
            </a:rPr>
            <a:t>GPT grades agreed with faculty grades 67% of the time (p&lt;0.001)</a:t>
          </a:r>
          <a:endParaRPr lang="en-US" dirty="0"/>
        </a:p>
      </dgm:t>
    </dgm:pt>
    <dgm:pt modelId="{9403EFE8-9C35-4E62-8C17-B876FFB7A1AB}" type="parTrans" cxnId="{143AA5B4-F141-415B-A13A-A83AB4FF325D}">
      <dgm:prSet/>
      <dgm:spPr/>
      <dgm:t>
        <a:bodyPr/>
        <a:lstStyle/>
        <a:p>
          <a:endParaRPr lang="en-US"/>
        </a:p>
      </dgm:t>
    </dgm:pt>
    <dgm:pt modelId="{78F9E04E-4715-4601-9412-C020FE56A7FD}" type="sibTrans" cxnId="{143AA5B4-F141-415B-A13A-A83AB4FF325D}">
      <dgm:prSet/>
      <dgm:spPr/>
      <dgm:t>
        <a:bodyPr/>
        <a:lstStyle/>
        <a:p>
          <a:endParaRPr lang="en-US"/>
        </a:p>
      </dgm:t>
    </dgm:pt>
    <dgm:pt modelId="{A566E738-962F-414B-AC38-FE9F6C13338A}">
      <dgm:prSet phldrT="[Text]"/>
      <dgm:spPr/>
      <dgm:t>
        <a:bodyPr/>
        <a:lstStyle/>
        <a:p>
          <a:r>
            <a:rPr lang="en-US" dirty="0"/>
            <a:t>Learning Plans </a:t>
          </a:r>
        </a:p>
        <a:p>
          <a:r>
            <a:rPr lang="en-US" dirty="0">
              <a:solidFill>
                <a:schemeClr val="bg1"/>
              </a:solidFill>
            </a:rPr>
            <a:t>(Booth et al. 2020)</a:t>
          </a:r>
        </a:p>
      </dgm:t>
    </dgm:pt>
    <dgm:pt modelId="{6F18F7F5-C9BA-46B9-949D-4C92EA301FE9}" type="parTrans" cxnId="{AFA0B6E9-4C16-4CFA-A872-D338FEE93E0B}">
      <dgm:prSet/>
      <dgm:spPr/>
      <dgm:t>
        <a:bodyPr/>
        <a:lstStyle/>
        <a:p>
          <a:endParaRPr lang="en-US"/>
        </a:p>
      </dgm:t>
    </dgm:pt>
    <dgm:pt modelId="{846C71A1-8009-4B18-956A-71B6186A7EA5}" type="sibTrans" cxnId="{AFA0B6E9-4C16-4CFA-A872-D338FEE93E0B}">
      <dgm:prSet/>
      <dgm:spPr/>
      <dgm:t>
        <a:bodyPr/>
        <a:lstStyle/>
        <a:p>
          <a:endParaRPr lang="en-US"/>
        </a:p>
      </dgm:t>
    </dgm:pt>
    <dgm:pt modelId="{2C134111-0819-4DE1-805A-3B4DD11FBE70}">
      <dgm:prSet phldrT="[Text]"/>
      <dgm:spPr/>
      <dgm:t>
        <a:bodyPr/>
        <a:lstStyle/>
        <a:p>
          <a:pPr>
            <a:buFont typeface="Arial" panose="020B0604020202020204" pitchFamily="34" charset="0"/>
            <a:buChar char="•"/>
          </a:pPr>
          <a:r>
            <a:rPr lang="en-US" b="0" dirty="0">
              <a:solidFill>
                <a:srgbClr val="3D2917"/>
              </a:solidFill>
              <a:ea typeface="Source Serif Pro"/>
              <a:cs typeface="Source Serif Pro"/>
              <a:sym typeface="Source Serif Pro"/>
            </a:rPr>
            <a:t>Customized natural language program took narrative evaluations created learning plans</a:t>
          </a:r>
          <a:endParaRPr lang="en-US" b="0" dirty="0"/>
        </a:p>
      </dgm:t>
    </dgm:pt>
    <dgm:pt modelId="{AD3B349B-F6A0-4BF0-9323-BAEDAEAA81A2}" type="parTrans" cxnId="{DDD30745-2C7D-4EDB-8E45-4F1A4D3A7813}">
      <dgm:prSet/>
      <dgm:spPr/>
      <dgm:t>
        <a:bodyPr/>
        <a:lstStyle/>
        <a:p>
          <a:endParaRPr lang="en-US"/>
        </a:p>
      </dgm:t>
    </dgm:pt>
    <dgm:pt modelId="{C0BAE581-20E8-4802-A691-90A9D79C4C0C}" type="sibTrans" cxnId="{DDD30745-2C7D-4EDB-8E45-4F1A4D3A7813}">
      <dgm:prSet/>
      <dgm:spPr/>
      <dgm:t>
        <a:bodyPr/>
        <a:lstStyle/>
        <a:p>
          <a:endParaRPr lang="en-US"/>
        </a:p>
      </dgm:t>
    </dgm:pt>
    <dgm:pt modelId="{47E066D0-E59C-4819-A0E7-1E0AB41E8B35}">
      <dgm:prSet phldrT="[Text]"/>
      <dgm:spPr/>
      <dgm:t>
        <a:bodyPr/>
        <a:lstStyle/>
        <a:p>
          <a:r>
            <a:rPr lang="en-US" dirty="0"/>
            <a:t>Practice Feedback</a:t>
          </a:r>
        </a:p>
        <a:p>
          <a:r>
            <a:rPr lang="en-US" dirty="0">
              <a:solidFill>
                <a:schemeClr val="bg1"/>
              </a:solidFill>
            </a:rPr>
            <a:t> (Mehta et al, 2020)</a:t>
          </a:r>
        </a:p>
      </dgm:t>
    </dgm:pt>
    <dgm:pt modelId="{1C303EE5-7388-4E8A-9BA2-74495A2C8A4F}" type="parTrans" cxnId="{05CF1078-558D-41C6-8CEE-58586EDB6D0D}">
      <dgm:prSet/>
      <dgm:spPr/>
      <dgm:t>
        <a:bodyPr/>
        <a:lstStyle/>
        <a:p>
          <a:endParaRPr lang="en-US"/>
        </a:p>
      </dgm:t>
    </dgm:pt>
    <dgm:pt modelId="{1B00AC23-42D3-41F6-9A09-3293DFF2CBB8}" type="sibTrans" cxnId="{05CF1078-558D-41C6-8CEE-58586EDB6D0D}">
      <dgm:prSet/>
      <dgm:spPr/>
      <dgm:t>
        <a:bodyPr/>
        <a:lstStyle/>
        <a:p>
          <a:endParaRPr lang="en-US"/>
        </a:p>
      </dgm:t>
    </dgm:pt>
    <dgm:pt modelId="{D66F9E9A-84E4-4E5E-B227-D54B4F26D538}">
      <dgm:prSet phldrT="[Text]"/>
      <dgm:spPr/>
      <dgm:t>
        <a:bodyPr/>
        <a:lstStyle/>
        <a:p>
          <a:r>
            <a:rPr lang="en-US" dirty="0">
              <a:solidFill>
                <a:srgbClr val="3D2917"/>
              </a:solidFill>
              <a:ea typeface="Source Serif Pro"/>
              <a:cs typeface="Source Serif Pro"/>
              <a:sym typeface="Source Serif Pro"/>
            </a:rPr>
            <a:t>Created custom GPTs to provide feedback to struggling students </a:t>
          </a:r>
          <a:endParaRPr lang="en-US" dirty="0"/>
        </a:p>
      </dgm:t>
    </dgm:pt>
    <dgm:pt modelId="{E902CBCC-3977-4235-9EAA-F9DA5E01DAFB}" type="parTrans" cxnId="{625AC67C-F245-45F8-8E54-92A51EA33859}">
      <dgm:prSet/>
      <dgm:spPr/>
      <dgm:t>
        <a:bodyPr/>
        <a:lstStyle/>
        <a:p>
          <a:endParaRPr lang="en-US"/>
        </a:p>
      </dgm:t>
    </dgm:pt>
    <dgm:pt modelId="{25EF0F12-82BC-4BDC-B7FB-7AE1CB8C9F2B}" type="sibTrans" cxnId="{625AC67C-F245-45F8-8E54-92A51EA33859}">
      <dgm:prSet/>
      <dgm:spPr/>
      <dgm:t>
        <a:bodyPr/>
        <a:lstStyle/>
        <a:p>
          <a:endParaRPr lang="en-US"/>
        </a:p>
      </dgm:t>
    </dgm:pt>
    <dgm:pt modelId="{6FB072B8-A29F-4C8B-B775-C1E4690CFFE3}">
      <dgm:prSet/>
      <dgm:spPr/>
      <dgm:t>
        <a:bodyPr/>
        <a:lstStyle/>
        <a:p>
          <a:r>
            <a:rPr lang="en-US" dirty="0">
              <a:solidFill>
                <a:srgbClr val="3D2917"/>
              </a:solidFill>
              <a:ea typeface="Source Serif Pro"/>
              <a:cs typeface="Source Serif Pro"/>
              <a:sym typeface="Source Serif Pro"/>
            </a:rPr>
            <a:t>Internal consistency and reliability 0.64 (ChatGPT) 0.69 (faculty)</a:t>
          </a:r>
        </a:p>
      </dgm:t>
    </dgm:pt>
    <dgm:pt modelId="{527D95AC-C04E-473E-9544-974CB5FDC37E}" type="parTrans" cxnId="{79BE7369-6EFB-45AC-9A90-91F69FB1348D}">
      <dgm:prSet/>
      <dgm:spPr/>
      <dgm:t>
        <a:bodyPr/>
        <a:lstStyle/>
        <a:p>
          <a:endParaRPr lang="en-US"/>
        </a:p>
      </dgm:t>
    </dgm:pt>
    <dgm:pt modelId="{8D8FDD95-F7D2-4496-BDDC-92EEC3EC6431}" type="sibTrans" cxnId="{79BE7369-6EFB-45AC-9A90-91F69FB1348D}">
      <dgm:prSet/>
      <dgm:spPr/>
      <dgm:t>
        <a:bodyPr/>
        <a:lstStyle/>
        <a:p>
          <a:endParaRPr lang="en-US"/>
        </a:p>
      </dgm:t>
    </dgm:pt>
    <dgm:pt modelId="{A1793BFA-E2C2-4A57-A13B-9AA11291486C}">
      <dgm:prSet/>
      <dgm:spPr/>
      <dgm:t>
        <a:bodyPr/>
        <a:lstStyle/>
        <a:p>
          <a:r>
            <a:rPr lang="en-US" b="1" dirty="0">
              <a:solidFill>
                <a:srgbClr val="3D2917"/>
              </a:solidFill>
              <a:ea typeface="Source Serif Pro"/>
              <a:cs typeface="Source Serif Pro"/>
              <a:sym typeface="Source Serif Pro"/>
            </a:rPr>
            <a:t>Overall similar outcomes but reduced faculty work-load by 5x</a:t>
          </a:r>
        </a:p>
      </dgm:t>
    </dgm:pt>
    <dgm:pt modelId="{73810D43-9DB3-45BA-852B-32C55406D8B1}" type="parTrans" cxnId="{5416D742-C3A0-4A3E-8181-7466066A542D}">
      <dgm:prSet/>
      <dgm:spPr/>
      <dgm:t>
        <a:bodyPr/>
        <a:lstStyle/>
        <a:p>
          <a:endParaRPr lang="en-US"/>
        </a:p>
      </dgm:t>
    </dgm:pt>
    <dgm:pt modelId="{5E66577F-C752-4EA5-8480-00E9A3483CA0}" type="sibTrans" cxnId="{5416D742-C3A0-4A3E-8181-7466066A542D}">
      <dgm:prSet/>
      <dgm:spPr/>
      <dgm:t>
        <a:bodyPr/>
        <a:lstStyle/>
        <a:p>
          <a:endParaRPr lang="en-US"/>
        </a:p>
      </dgm:t>
    </dgm:pt>
    <dgm:pt modelId="{F6DFD845-8B52-49DE-A7BC-4D620196F53F}">
      <dgm:prSet phldrT="[Text]"/>
      <dgm:spPr/>
      <dgm:t>
        <a:bodyPr/>
        <a:lstStyle/>
        <a:p>
          <a:pPr>
            <a:buFont typeface="Arial" panose="020B0604020202020204" pitchFamily="34" charset="0"/>
            <a:buChar char="•"/>
          </a:pPr>
          <a:r>
            <a:rPr lang="en-US" b="1" dirty="0">
              <a:solidFill>
                <a:srgbClr val="3D2917"/>
              </a:solidFill>
              <a:ea typeface="Source Serif Pro"/>
              <a:cs typeface="Times New Roman" panose="02020603050405020304" pitchFamily="18" charset="0"/>
              <a:sym typeface="Source Serif Pro"/>
            </a:rPr>
            <a:t>Specific to learner strengths and weaknesses</a:t>
          </a:r>
          <a:endParaRPr lang="en-US" b="1" dirty="0"/>
        </a:p>
      </dgm:t>
    </dgm:pt>
    <dgm:pt modelId="{5B85D33B-1353-4629-B47B-C51EF435B989}" type="parTrans" cxnId="{8249FB77-C2DB-4389-9805-4689C2EFD66C}">
      <dgm:prSet/>
      <dgm:spPr/>
      <dgm:t>
        <a:bodyPr/>
        <a:lstStyle/>
        <a:p>
          <a:endParaRPr lang="en-US"/>
        </a:p>
      </dgm:t>
    </dgm:pt>
    <dgm:pt modelId="{79515C37-E66B-413F-83B1-486077354010}" type="sibTrans" cxnId="{8249FB77-C2DB-4389-9805-4689C2EFD66C}">
      <dgm:prSet/>
      <dgm:spPr/>
      <dgm:t>
        <a:bodyPr/>
        <a:lstStyle/>
        <a:p>
          <a:endParaRPr lang="en-US"/>
        </a:p>
      </dgm:t>
    </dgm:pt>
    <dgm:pt modelId="{2CF4BE40-1538-4766-B2A0-0BF063AFC787}">
      <dgm:prSet phldrT="[Text]"/>
      <dgm:spPr/>
      <dgm:t>
        <a:bodyPr/>
        <a:lstStyle/>
        <a:p>
          <a:pPr>
            <a:buFont typeface="Arial" panose="020B0604020202020204" pitchFamily="34" charset="0"/>
            <a:buChar char="•"/>
          </a:pPr>
          <a:r>
            <a:rPr lang="en-US" dirty="0">
              <a:solidFill>
                <a:srgbClr val="3D2917"/>
              </a:solidFill>
              <a:ea typeface="Source Serif Pro"/>
              <a:cs typeface="Times New Roman" panose="02020603050405020304" pitchFamily="18" charset="0"/>
              <a:sym typeface="Source Serif Pro"/>
            </a:rPr>
            <a:t>Used faculty created evaluations from multiple GME sites to organize subcompetencies to help guide self evaluation too</a:t>
          </a:r>
          <a:endParaRPr lang="en-US" b="0" dirty="0"/>
        </a:p>
      </dgm:t>
    </dgm:pt>
    <dgm:pt modelId="{6CA300B3-6478-47CA-B70C-41A15D7D87E3}" type="parTrans" cxnId="{21904675-84A7-425D-933F-01C6525197CE}">
      <dgm:prSet/>
      <dgm:spPr/>
      <dgm:t>
        <a:bodyPr/>
        <a:lstStyle/>
        <a:p>
          <a:endParaRPr lang="en-US"/>
        </a:p>
      </dgm:t>
    </dgm:pt>
    <dgm:pt modelId="{D8758CAC-CEE4-4C4C-B375-94D9A20711A0}" type="sibTrans" cxnId="{21904675-84A7-425D-933F-01C6525197CE}">
      <dgm:prSet/>
      <dgm:spPr/>
      <dgm:t>
        <a:bodyPr/>
        <a:lstStyle/>
        <a:p>
          <a:endParaRPr lang="en-US"/>
        </a:p>
      </dgm:t>
    </dgm:pt>
    <dgm:pt modelId="{A43DBD22-6DEA-41B7-A096-3679B08ADD75}">
      <dgm:prSet/>
      <dgm:spPr/>
      <dgm:t>
        <a:bodyPr/>
        <a:lstStyle/>
        <a:p>
          <a:r>
            <a:rPr lang="en-US" b="1" dirty="0">
              <a:solidFill>
                <a:srgbClr val="3D2917"/>
              </a:solidFill>
              <a:ea typeface="Source Serif Pro"/>
              <a:cs typeface="Source Serif Pro"/>
              <a:sym typeface="Source Serif Pro"/>
            </a:rPr>
            <a:t>Custom GPT simulated struggling students and coaches to provide on demand training </a:t>
          </a:r>
        </a:p>
      </dgm:t>
    </dgm:pt>
    <dgm:pt modelId="{93EC293D-EDA7-44D8-967A-3EC62315A72F}" type="parTrans" cxnId="{393EAB69-863C-44FD-99DE-614BC5AB373E}">
      <dgm:prSet/>
      <dgm:spPr/>
      <dgm:t>
        <a:bodyPr/>
        <a:lstStyle/>
        <a:p>
          <a:endParaRPr lang="en-US"/>
        </a:p>
      </dgm:t>
    </dgm:pt>
    <dgm:pt modelId="{B4141E3C-E7E2-4C86-9E56-19208B32716F}" type="sibTrans" cxnId="{393EAB69-863C-44FD-99DE-614BC5AB373E}">
      <dgm:prSet/>
      <dgm:spPr/>
      <dgm:t>
        <a:bodyPr/>
        <a:lstStyle/>
        <a:p>
          <a:endParaRPr lang="en-US"/>
        </a:p>
      </dgm:t>
    </dgm:pt>
    <dgm:pt modelId="{804E98E9-1ACC-4F63-B53D-BA942FC7F3DA}" type="pres">
      <dgm:prSet presAssocID="{67C1A4CE-0EEC-4F4C-8C7A-F6C51C20D0AE}" presName="Name0" presStyleCnt="0">
        <dgm:presLayoutVars>
          <dgm:dir/>
          <dgm:animLvl val="lvl"/>
          <dgm:resizeHandles val="exact"/>
        </dgm:presLayoutVars>
      </dgm:prSet>
      <dgm:spPr/>
    </dgm:pt>
    <dgm:pt modelId="{B6B064FA-3FF9-47EA-A78A-E496275461BB}" type="pres">
      <dgm:prSet presAssocID="{4136B266-1283-4493-A4F1-78686A2E6F86}" presName="composite" presStyleCnt="0"/>
      <dgm:spPr/>
    </dgm:pt>
    <dgm:pt modelId="{108F44E9-D46E-4D1B-A568-DAEA28184327}" type="pres">
      <dgm:prSet presAssocID="{4136B266-1283-4493-A4F1-78686A2E6F86}" presName="parTx" presStyleLbl="alignNode1" presStyleIdx="0" presStyleCnt="3">
        <dgm:presLayoutVars>
          <dgm:chMax val="0"/>
          <dgm:chPref val="0"/>
          <dgm:bulletEnabled val="1"/>
        </dgm:presLayoutVars>
      </dgm:prSet>
      <dgm:spPr/>
    </dgm:pt>
    <dgm:pt modelId="{790CACDA-1553-4FA9-8A63-D5912DEF576E}" type="pres">
      <dgm:prSet presAssocID="{4136B266-1283-4493-A4F1-78686A2E6F86}" presName="desTx" presStyleLbl="alignAccFollowNode1" presStyleIdx="0" presStyleCnt="3">
        <dgm:presLayoutVars>
          <dgm:bulletEnabled val="1"/>
        </dgm:presLayoutVars>
      </dgm:prSet>
      <dgm:spPr/>
    </dgm:pt>
    <dgm:pt modelId="{29DE975C-933E-4BC8-92B8-D292F803B439}" type="pres">
      <dgm:prSet presAssocID="{36D50D66-C695-46A3-9346-342A4F2EE8ED}" presName="space" presStyleCnt="0"/>
      <dgm:spPr/>
    </dgm:pt>
    <dgm:pt modelId="{F76B6259-DD73-43B1-82C9-7014069E448D}" type="pres">
      <dgm:prSet presAssocID="{A566E738-962F-414B-AC38-FE9F6C13338A}" presName="composite" presStyleCnt="0"/>
      <dgm:spPr/>
    </dgm:pt>
    <dgm:pt modelId="{E348A491-F1EA-40F8-82EB-4AD288C521D4}" type="pres">
      <dgm:prSet presAssocID="{A566E738-962F-414B-AC38-FE9F6C13338A}" presName="parTx" presStyleLbl="alignNode1" presStyleIdx="1" presStyleCnt="3">
        <dgm:presLayoutVars>
          <dgm:chMax val="0"/>
          <dgm:chPref val="0"/>
          <dgm:bulletEnabled val="1"/>
        </dgm:presLayoutVars>
      </dgm:prSet>
      <dgm:spPr/>
    </dgm:pt>
    <dgm:pt modelId="{EA792B4B-1369-4D67-8F3F-99A4E48A82AE}" type="pres">
      <dgm:prSet presAssocID="{A566E738-962F-414B-AC38-FE9F6C13338A}" presName="desTx" presStyleLbl="alignAccFollowNode1" presStyleIdx="1" presStyleCnt="3">
        <dgm:presLayoutVars>
          <dgm:bulletEnabled val="1"/>
        </dgm:presLayoutVars>
      </dgm:prSet>
      <dgm:spPr/>
    </dgm:pt>
    <dgm:pt modelId="{580D2659-1EF6-4C53-A4BD-0635C8378C70}" type="pres">
      <dgm:prSet presAssocID="{846C71A1-8009-4B18-956A-71B6186A7EA5}" presName="space" presStyleCnt="0"/>
      <dgm:spPr/>
    </dgm:pt>
    <dgm:pt modelId="{D662A2BD-C642-403E-A461-1A9C54E8AE63}" type="pres">
      <dgm:prSet presAssocID="{47E066D0-E59C-4819-A0E7-1E0AB41E8B35}" presName="composite" presStyleCnt="0"/>
      <dgm:spPr/>
    </dgm:pt>
    <dgm:pt modelId="{123826D6-927C-4FC9-B71E-0509295A791C}" type="pres">
      <dgm:prSet presAssocID="{47E066D0-E59C-4819-A0E7-1E0AB41E8B35}" presName="parTx" presStyleLbl="alignNode1" presStyleIdx="2" presStyleCnt="3">
        <dgm:presLayoutVars>
          <dgm:chMax val="0"/>
          <dgm:chPref val="0"/>
          <dgm:bulletEnabled val="1"/>
        </dgm:presLayoutVars>
      </dgm:prSet>
      <dgm:spPr/>
    </dgm:pt>
    <dgm:pt modelId="{CF3470EF-74A8-48D2-A9F0-DEED4D1FDACC}" type="pres">
      <dgm:prSet presAssocID="{47E066D0-E59C-4819-A0E7-1E0AB41E8B35}" presName="desTx" presStyleLbl="alignAccFollowNode1" presStyleIdx="2" presStyleCnt="3">
        <dgm:presLayoutVars>
          <dgm:bulletEnabled val="1"/>
        </dgm:presLayoutVars>
      </dgm:prSet>
      <dgm:spPr/>
    </dgm:pt>
  </dgm:ptLst>
  <dgm:cxnLst>
    <dgm:cxn modelId="{2725F001-60E7-4CB1-85F5-576711573059}" type="presOf" srcId="{2CF4BE40-1538-4766-B2A0-0BF063AFC787}" destId="{EA792B4B-1369-4D67-8F3F-99A4E48A82AE}" srcOrd="0" destOrd="1" presId="urn:microsoft.com/office/officeart/2005/8/layout/hList1"/>
    <dgm:cxn modelId="{8B5A9A2C-B036-4B14-97BD-F07A41F41266}" type="presOf" srcId="{91B70877-620D-4E22-96BE-EC4EA32B195D}" destId="{790CACDA-1553-4FA9-8A63-D5912DEF576E}" srcOrd="0" destOrd="0" presId="urn:microsoft.com/office/officeart/2005/8/layout/hList1"/>
    <dgm:cxn modelId="{17545639-6E4B-41D9-996B-C47C2AA98D63}" type="presOf" srcId="{67C1A4CE-0EEC-4F4C-8C7A-F6C51C20D0AE}" destId="{804E98E9-1ACC-4F63-B53D-BA942FC7F3DA}" srcOrd="0" destOrd="0" presId="urn:microsoft.com/office/officeart/2005/8/layout/hList1"/>
    <dgm:cxn modelId="{5416D742-C3A0-4A3E-8181-7466066A542D}" srcId="{4136B266-1283-4493-A4F1-78686A2E6F86}" destId="{A1793BFA-E2C2-4A57-A13B-9AA11291486C}" srcOrd="2" destOrd="0" parTransId="{73810D43-9DB3-45BA-852B-32C55406D8B1}" sibTransId="{5E66577F-C752-4EA5-8480-00E9A3483CA0}"/>
    <dgm:cxn modelId="{DDD30745-2C7D-4EDB-8E45-4F1A4D3A7813}" srcId="{A566E738-962F-414B-AC38-FE9F6C13338A}" destId="{2C134111-0819-4DE1-805A-3B4DD11FBE70}" srcOrd="0" destOrd="0" parTransId="{AD3B349B-F6A0-4BF0-9323-BAEDAEAA81A2}" sibTransId="{C0BAE581-20E8-4802-A691-90A9D79C4C0C}"/>
    <dgm:cxn modelId="{B0B40868-5D44-4B67-8117-36BA2D6B8579}" type="presOf" srcId="{6FB072B8-A29F-4C8B-B775-C1E4690CFFE3}" destId="{790CACDA-1553-4FA9-8A63-D5912DEF576E}" srcOrd="0" destOrd="1" presId="urn:microsoft.com/office/officeart/2005/8/layout/hList1"/>
    <dgm:cxn modelId="{79BE7369-6EFB-45AC-9A90-91F69FB1348D}" srcId="{4136B266-1283-4493-A4F1-78686A2E6F86}" destId="{6FB072B8-A29F-4C8B-B775-C1E4690CFFE3}" srcOrd="1" destOrd="0" parTransId="{527D95AC-C04E-473E-9544-974CB5FDC37E}" sibTransId="{8D8FDD95-F7D2-4496-BDDC-92EEC3EC6431}"/>
    <dgm:cxn modelId="{393EAB69-863C-44FD-99DE-614BC5AB373E}" srcId="{47E066D0-E59C-4819-A0E7-1E0AB41E8B35}" destId="{A43DBD22-6DEA-41B7-A096-3679B08ADD75}" srcOrd="1" destOrd="0" parTransId="{93EC293D-EDA7-44D8-967A-3EC62315A72F}" sibTransId="{B4141E3C-E7E2-4C86-9E56-19208B32716F}"/>
    <dgm:cxn modelId="{B38D8150-E042-47E1-B86F-38F211186616}" type="presOf" srcId="{2C134111-0819-4DE1-805A-3B4DD11FBE70}" destId="{EA792B4B-1369-4D67-8F3F-99A4E48A82AE}" srcOrd="0" destOrd="0" presId="urn:microsoft.com/office/officeart/2005/8/layout/hList1"/>
    <dgm:cxn modelId="{21904675-84A7-425D-933F-01C6525197CE}" srcId="{A566E738-962F-414B-AC38-FE9F6C13338A}" destId="{2CF4BE40-1538-4766-B2A0-0BF063AFC787}" srcOrd="1" destOrd="0" parTransId="{6CA300B3-6478-47CA-B70C-41A15D7D87E3}" sibTransId="{D8758CAC-CEE4-4C4C-B375-94D9A20711A0}"/>
    <dgm:cxn modelId="{8249FB77-C2DB-4389-9805-4689C2EFD66C}" srcId="{A566E738-962F-414B-AC38-FE9F6C13338A}" destId="{F6DFD845-8B52-49DE-A7BC-4D620196F53F}" srcOrd="2" destOrd="0" parTransId="{5B85D33B-1353-4629-B47B-C51EF435B989}" sibTransId="{79515C37-E66B-413F-83B1-486077354010}"/>
    <dgm:cxn modelId="{05CF1078-558D-41C6-8CEE-58586EDB6D0D}" srcId="{67C1A4CE-0EEC-4F4C-8C7A-F6C51C20D0AE}" destId="{47E066D0-E59C-4819-A0E7-1E0AB41E8B35}" srcOrd="2" destOrd="0" parTransId="{1C303EE5-7388-4E8A-9BA2-74495A2C8A4F}" sibTransId="{1B00AC23-42D3-41F6-9A09-3293DFF2CBB8}"/>
    <dgm:cxn modelId="{7E58CB7A-3AE4-4E00-BCD7-D9B580C03E02}" type="presOf" srcId="{F6DFD845-8B52-49DE-A7BC-4D620196F53F}" destId="{EA792B4B-1369-4D67-8F3F-99A4E48A82AE}" srcOrd="0" destOrd="2" presId="urn:microsoft.com/office/officeart/2005/8/layout/hList1"/>
    <dgm:cxn modelId="{625AC67C-F245-45F8-8E54-92A51EA33859}" srcId="{47E066D0-E59C-4819-A0E7-1E0AB41E8B35}" destId="{D66F9E9A-84E4-4E5E-B227-D54B4F26D538}" srcOrd="0" destOrd="0" parTransId="{E902CBCC-3977-4235-9EAA-F9DA5E01DAFB}" sibTransId="{25EF0F12-82BC-4BDC-B7FB-7AE1CB8C9F2B}"/>
    <dgm:cxn modelId="{77CCF085-63A7-401B-83BF-91B1F275A5F7}" type="presOf" srcId="{47E066D0-E59C-4819-A0E7-1E0AB41E8B35}" destId="{123826D6-927C-4FC9-B71E-0509295A791C}" srcOrd="0" destOrd="0" presId="urn:microsoft.com/office/officeart/2005/8/layout/hList1"/>
    <dgm:cxn modelId="{0F95A294-5301-4DBA-9A75-3E900A4EE464}" type="presOf" srcId="{D66F9E9A-84E4-4E5E-B227-D54B4F26D538}" destId="{CF3470EF-74A8-48D2-A9F0-DEED4D1FDACC}" srcOrd="0" destOrd="0" presId="urn:microsoft.com/office/officeart/2005/8/layout/hList1"/>
    <dgm:cxn modelId="{70AADAA1-5D52-4D1A-82DC-17DC2902A504}" type="presOf" srcId="{A43DBD22-6DEA-41B7-A096-3679B08ADD75}" destId="{CF3470EF-74A8-48D2-A9F0-DEED4D1FDACC}" srcOrd="0" destOrd="1" presId="urn:microsoft.com/office/officeart/2005/8/layout/hList1"/>
    <dgm:cxn modelId="{0FE8AEAD-A887-4E7D-8135-FB045294B34A}" srcId="{67C1A4CE-0EEC-4F4C-8C7A-F6C51C20D0AE}" destId="{4136B266-1283-4493-A4F1-78686A2E6F86}" srcOrd="0" destOrd="0" parTransId="{F374BAB9-AEB2-4597-8FFF-A28E4CFDF4FE}" sibTransId="{36D50D66-C695-46A3-9346-342A4F2EE8ED}"/>
    <dgm:cxn modelId="{143AA5B4-F141-415B-A13A-A83AB4FF325D}" srcId="{4136B266-1283-4493-A4F1-78686A2E6F86}" destId="{91B70877-620D-4E22-96BE-EC4EA32B195D}" srcOrd="0" destOrd="0" parTransId="{9403EFE8-9C35-4E62-8C17-B876FFB7A1AB}" sibTransId="{78F9E04E-4715-4601-9412-C020FE56A7FD}"/>
    <dgm:cxn modelId="{365DD8C4-0E3E-4BE6-8613-9F5E5737B79F}" type="presOf" srcId="{4136B266-1283-4493-A4F1-78686A2E6F86}" destId="{108F44E9-D46E-4D1B-A568-DAEA28184327}" srcOrd="0" destOrd="0" presId="urn:microsoft.com/office/officeart/2005/8/layout/hList1"/>
    <dgm:cxn modelId="{E6EFDBD9-FADC-4307-BFBC-D366522C190D}" type="presOf" srcId="{A1793BFA-E2C2-4A57-A13B-9AA11291486C}" destId="{790CACDA-1553-4FA9-8A63-D5912DEF576E}" srcOrd="0" destOrd="2" presId="urn:microsoft.com/office/officeart/2005/8/layout/hList1"/>
    <dgm:cxn modelId="{AFA0B6E9-4C16-4CFA-A872-D338FEE93E0B}" srcId="{67C1A4CE-0EEC-4F4C-8C7A-F6C51C20D0AE}" destId="{A566E738-962F-414B-AC38-FE9F6C13338A}" srcOrd="1" destOrd="0" parTransId="{6F18F7F5-C9BA-46B9-949D-4C92EA301FE9}" sibTransId="{846C71A1-8009-4B18-956A-71B6186A7EA5}"/>
    <dgm:cxn modelId="{D98E6FFC-D35B-4A5F-ACD9-0C8DEA5B35BC}" type="presOf" srcId="{A566E738-962F-414B-AC38-FE9F6C13338A}" destId="{E348A491-F1EA-40F8-82EB-4AD288C521D4}" srcOrd="0" destOrd="0" presId="urn:microsoft.com/office/officeart/2005/8/layout/hList1"/>
    <dgm:cxn modelId="{B5BD93AC-D159-4D74-8AFB-7974D8FD5BC4}" type="presParOf" srcId="{804E98E9-1ACC-4F63-B53D-BA942FC7F3DA}" destId="{B6B064FA-3FF9-47EA-A78A-E496275461BB}" srcOrd="0" destOrd="0" presId="urn:microsoft.com/office/officeart/2005/8/layout/hList1"/>
    <dgm:cxn modelId="{CC60F37E-33EF-4080-A528-BF900A857F9D}" type="presParOf" srcId="{B6B064FA-3FF9-47EA-A78A-E496275461BB}" destId="{108F44E9-D46E-4D1B-A568-DAEA28184327}" srcOrd="0" destOrd="0" presId="urn:microsoft.com/office/officeart/2005/8/layout/hList1"/>
    <dgm:cxn modelId="{3A0CC30F-306B-400A-A8CA-B328B17CEC38}" type="presParOf" srcId="{B6B064FA-3FF9-47EA-A78A-E496275461BB}" destId="{790CACDA-1553-4FA9-8A63-D5912DEF576E}" srcOrd="1" destOrd="0" presId="urn:microsoft.com/office/officeart/2005/8/layout/hList1"/>
    <dgm:cxn modelId="{A1D38FA2-24DD-4D39-91EC-67F758E98748}" type="presParOf" srcId="{804E98E9-1ACC-4F63-B53D-BA942FC7F3DA}" destId="{29DE975C-933E-4BC8-92B8-D292F803B439}" srcOrd="1" destOrd="0" presId="urn:microsoft.com/office/officeart/2005/8/layout/hList1"/>
    <dgm:cxn modelId="{B677317B-9D08-4243-B47E-1940A07F6D9E}" type="presParOf" srcId="{804E98E9-1ACC-4F63-B53D-BA942FC7F3DA}" destId="{F76B6259-DD73-43B1-82C9-7014069E448D}" srcOrd="2" destOrd="0" presId="urn:microsoft.com/office/officeart/2005/8/layout/hList1"/>
    <dgm:cxn modelId="{74A73981-020B-455F-BB46-0B89B0FA1E51}" type="presParOf" srcId="{F76B6259-DD73-43B1-82C9-7014069E448D}" destId="{E348A491-F1EA-40F8-82EB-4AD288C521D4}" srcOrd="0" destOrd="0" presId="urn:microsoft.com/office/officeart/2005/8/layout/hList1"/>
    <dgm:cxn modelId="{42D18800-3096-4534-9C00-E673F8084909}" type="presParOf" srcId="{F76B6259-DD73-43B1-82C9-7014069E448D}" destId="{EA792B4B-1369-4D67-8F3F-99A4E48A82AE}" srcOrd="1" destOrd="0" presId="urn:microsoft.com/office/officeart/2005/8/layout/hList1"/>
    <dgm:cxn modelId="{BD31E81E-E3A5-41CD-BD4F-ABC1AA5CEEB1}" type="presParOf" srcId="{804E98E9-1ACC-4F63-B53D-BA942FC7F3DA}" destId="{580D2659-1EF6-4C53-A4BD-0635C8378C70}" srcOrd="3" destOrd="0" presId="urn:microsoft.com/office/officeart/2005/8/layout/hList1"/>
    <dgm:cxn modelId="{932350E3-B333-4923-A617-E07BB9876DCF}" type="presParOf" srcId="{804E98E9-1ACC-4F63-B53D-BA942FC7F3DA}" destId="{D662A2BD-C642-403E-A461-1A9C54E8AE63}" srcOrd="4" destOrd="0" presId="urn:microsoft.com/office/officeart/2005/8/layout/hList1"/>
    <dgm:cxn modelId="{DECEA8D6-7E88-4D70-A233-7B6A72E8E97C}" type="presParOf" srcId="{D662A2BD-C642-403E-A461-1A9C54E8AE63}" destId="{123826D6-927C-4FC9-B71E-0509295A791C}" srcOrd="0" destOrd="0" presId="urn:microsoft.com/office/officeart/2005/8/layout/hList1"/>
    <dgm:cxn modelId="{EE7E740A-21BF-4D38-A833-8C3BF53F45FD}" type="presParOf" srcId="{D662A2BD-C642-403E-A461-1A9C54E8AE63}" destId="{CF3470EF-74A8-48D2-A9F0-DEED4D1FDAC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F44E9-D46E-4D1B-A568-DAEA28184327}">
      <dsp:nvSpPr>
        <dsp:cNvPr id="0" name=""/>
        <dsp:cNvSpPr/>
      </dsp:nvSpPr>
      <dsp:spPr>
        <a:xfrm>
          <a:off x="2464" y="22790"/>
          <a:ext cx="2402978" cy="62527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Grade assignments (Sreedher et al., 2024)</a:t>
          </a:r>
        </a:p>
      </dsp:txBody>
      <dsp:txXfrm>
        <a:off x="2464" y="22790"/>
        <a:ext cx="2402978" cy="625278"/>
      </dsp:txXfrm>
    </dsp:sp>
    <dsp:sp modelId="{790CACDA-1553-4FA9-8A63-D5912DEF576E}">
      <dsp:nvSpPr>
        <dsp:cNvPr id="0" name=""/>
        <dsp:cNvSpPr/>
      </dsp:nvSpPr>
      <dsp:spPr>
        <a:xfrm>
          <a:off x="2464" y="648069"/>
          <a:ext cx="2402978" cy="25914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rgbClr val="3D2917"/>
              </a:solidFill>
              <a:ea typeface="Source Serif Pro"/>
              <a:cs typeface="Source Serif Pro"/>
              <a:sym typeface="Source Serif Pro"/>
            </a:rPr>
            <a:t>GPT grades agreed with faculty grades 67% of the time (p&lt;0.001)</a:t>
          </a:r>
          <a:endParaRPr lang="en-US" sz="1500" kern="1200" dirty="0"/>
        </a:p>
        <a:p>
          <a:pPr marL="114300" lvl="1" indent="-114300" algn="l" defTabSz="666750">
            <a:lnSpc>
              <a:spcPct val="90000"/>
            </a:lnSpc>
            <a:spcBef>
              <a:spcPct val="0"/>
            </a:spcBef>
            <a:spcAft>
              <a:spcPct val="15000"/>
            </a:spcAft>
            <a:buChar char="•"/>
          </a:pPr>
          <a:r>
            <a:rPr lang="en-US" sz="1500" kern="1200" dirty="0">
              <a:solidFill>
                <a:srgbClr val="3D2917"/>
              </a:solidFill>
              <a:ea typeface="Source Serif Pro"/>
              <a:cs typeface="Source Serif Pro"/>
              <a:sym typeface="Source Serif Pro"/>
            </a:rPr>
            <a:t>Internal consistency and reliability 0.64 (ChatGPT) 0.69 (faculty)</a:t>
          </a:r>
        </a:p>
        <a:p>
          <a:pPr marL="114300" lvl="1" indent="-114300" algn="l" defTabSz="666750">
            <a:lnSpc>
              <a:spcPct val="90000"/>
            </a:lnSpc>
            <a:spcBef>
              <a:spcPct val="0"/>
            </a:spcBef>
            <a:spcAft>
              <a:spcPct val="15000"/>
            </a:spcAft>
            <a:buChar char="•"/>
          </a:pPr>
          <a:r>
            <a:rPr lang="en-US" sz="1500" b="1" kern="1200" dirty="0">
              <a:solidFill>
                <a:srgbClr val="3D2917"/>
              </a:solidFill>
              <a:ea typeface="Source Serif Pro"/>
              <a:cs typeface="Source Serif Pro"/>
              <a:sym typeface="Source Serif Pro"/>
            </a:rPr>
            <a:t>Overall similar outcomes but reduced faculty work-load by 5x</a:t>
          </a:r>
        </a:p>
      </dsp:txBody>
      <dsp:txXfrm>
        <a:off x="2464" y="648069"/>
        <a:ext cx="2402978" cy="2591451"/>
      </dsp:txXfrm>
    </dsp:sp>
    <dsp:sp modelId="{E348A491-F1EA-40F8-82EB-4AD288C521D4}">
      <dsp:nvSpPr>
        <dsp:cNvPr id="0" name=""/>
        <dsp:cNvSpPr/>
      </dsp:nvSpPr>
      <dsp:spPr>
        <a:xfrm>
          <a:off x="2741860" y="22790"/>
          <a:ext cx="2402978" cy="62527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Learning Plans </a:t>
          </a:r>
        </a:p>
        <a:p>
          <a:pPr marL="0" lvl="0" indent="0" algn="ctr" defTabSz="666750">
            <a:lnSpc>
              <a:spcPct val="90000"/>
            </a:lnSpc>
            <a:spcBef>
              <a:spcPct val="0"/>
            </a:spcBef>
            <a:spcAft>
              <a:spcPct val="35000"/>
            </a:spcAft>
            <a:buNone/>
          </a:pPr>
          <a:r>
            <a:rPr lang="en-US" sz="1500" kern="1200" dirty="0">
              <a:solidFill>
                <a:schemeClr val="bg1"/>
              </a:solidFill>
            </a:rPr>
            <a:t>(Booth et al. 2020)</a:t>
          </a:r>
        </a:p>
      </dsp:txBody>
      <dsp:txXfrm>
        <a:off x="2741860" y="22790"/>
        <a:ext cx="2402978" cy="625278"/>
      </dsp:txXfrm>
    </dsp:sp>
    <dsp:sp modelId="{EA792B4B-1369-4D67-8F3F-99A4E48A82AE}">
      <dsp:nvSpPr>
        <dsp:cNvPr id="0" name=""/>
        <dsp:cNvSpPr/>
      </dsp:nvSpPr>
      <dsp:spPr>
        <a:xfrm>
          <a:off x="2741860" y="648069"/>
          <a:ext cx="2402978" cy="25914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b="0" kern="1200" dirty="0">
              <a:solidFill>
                <a:srgbClr val="3D2917"/>
              </a:solidFill>
              <a:ea typeface="Source Serif Pro"/>
              <a:cs typeface="Source Serif Pro"/>
              <a:sym typeface="Source Serif Pro"/>
            </a:rPr>
            <a:t>Customized natural language program took narrative evaluations created learning plans</a:t>
          </a:r>
          <a:endParaRPr lang="en-US" sz="1500" b="0" kern="1200" dirty="0"/>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solidFill>
                <a:srgbClr val="3D2917"/>
              </a:solidFill>
              <a:ea typeface="Source Serif Pro"/>
              <a:cs typeface="Times New Roman" panose="02020603050405020304" pitchFamily="18" charset="0"/>
              <a:sym typeface="Source Serif Pro"/>
            </a:rPr>
            <a:t>Used faculty created evaluations from multiple GME sites to organize subcompetencies to help guide self evaluation too</a:t>
          </a:r>
          <a:endParaRPr lang="en-US" sz="1500" b="0" kern="1200" dirty="0"/>
        </a:p>
        <a:p>
          <a:pPr marL="114300" lvl="1" indent="-114300" algn="l" defTabSz="666750">
            <a:lnSpc>
              <a:spcPct val="90000"/>
            </a:lnSpc>
            <a:spcBef>
              <a:spcPct val="0"/>
            </a:spcBef>
            <a:spcAft>
              <a:spcPct val="15000"/>
            </a:spcAft>
            <a:buFont typeface="Arial" panose="020B0604020202020204" pitchFamily="34" charset="0"/>
            <a:buChar char="•"/>
          </a:pPr>
          <a:r>
            <a:rPr lang="en-US" sz="1500" b="1" kern="1200" dirty="0">
              <a:solidFill>
                <a:srgbClr val="3D2917"/>
              </a:solidFill>
              <a:ea typeface="Source Serif Pro"/>
              <a:cs typeface="Times New Roman" panose="02020603050405020304" pitchFamily="18" charset="0"/>
              <a:sym typeface="Source Serif Pro"/>
            </a:rPr>
            <a:t>Specific to learner strengths and weaknesses</a:t>
          </a:r>
          <a:endParaRPr lang="en-US" sz="1500" b="1" kern="1200" dirty="0"/>
        </a:p>
      </dsp:txBody>
      <dsp:txXfrm>
        <a:off x="2741860" y="648069"/>
        <a:ext cx="2402978" cy="2591451"/>
      </dsp:txXfrm>
    </dsp:sp>
    <dsp:sp modelId="{123826D6-927C-4FC9-B71E-0509295A791C}">
      <dsp:nvSpPr>
        <dsp:cNvPr id="0" name=""/>
        <dsp:cNvSpPr/>
      </dsp:nvSpPr>
      <dsp:spPr>
        <a:xfrm>
          <a:off x="5481256" y="22790"/>
          <a:ext cx="2402978" cy="62527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Practice Feedback</a:t>
          </a:r>
        </a:p>
        <a:p>
          <a:pPr marL="0" lvl="0" indent="0" algn="ctr" defTabSz="666750">
            <a:lnSpc>
              <a:spcPct val="90000"/>
            </a:lnSpc>
            <a:spcBef>
              <a:spcPct val="0"/>
            </a:spcBef>
            <a:spcAft>
              <a:spcPct val="35000"/>
            </a:spcAft>
            <a:buNone/>
          </a:pPr>
          <a:r>
            <a:rPr lang="en-US" sz="1500" kern="1200" dirty="0">
              <a:solidFill>
                <a:schemeClr val="bg1"/>
              </a:solidFill>
            </a:rPr>
            <a:t> (Mehta et al, 2020)</a:t>
          </a:r>
        </a:p>
      </dsp:txBody>
      <dsp:txXfrm>
        <a:off x="5481256" y="22790"/>
        <a:ext cx="2402978" cy="625278"/>
      </dsp:txXfrm>
    </dsp:sp>
    <dsp:sp modelId="{CF3470EF-74A8-48D2-A9F0-DEED4D1FDACC}">
      <dsp:nvSpPr>
        <dsp:cNvPr id="0" name=""/>
        <dsp:cNvSpPr/>
      </dsp:nvSpPr>
      <dsp:spPr>
        <a:xfrm>
          <a:off x="5481256" y="648069"/>
          <a:ext cx="2402978" cy="259145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rgbClr val="3D2917"/>
              </a:solidFill>
              <a:ea typeface="Source Serif Pro"/>
              <a:cs typeface="Source Serif Pro"/>
              <a:sym typeface="Source Serif Pro"/>
            </a:rPr>
            <a:t>Created custom GPTs to provide feedback to struggling students </a:t>
          </a:r>
          <a:endParaRPr lang="en-US" sz="1500" kern="1200" dirty="0"/>
        </a:p>
        <a:p>
          <a:pPr marL="114300" lvl="1" indent="-114300" algn="l" defTabSz="666750">
            <a:lnSpc>
              <a:spcPct val="90000"/>
            </a:lnSpc>
            <a:spcBef>
              <a:spcPct val="0"/>
            </a:spcBef>
            <a:spcAft>
              <a:spcPct val="15000"/>
            </a:spcAft>
            <a:buChar char="•"/>
          </a:pPr>
          <a:r>
            <a:rPr lang="en-US" sz="1500" b="1" kern="1200" dirty="0">
              <a:solidFill>
                <a:srgbClr val="3D2917"/>
              </a:solidFill>
              <a:ea typeface="Source Serif Pro"/>
              <a:cs typeface="Source Serif Pro"/>
              <a:sym typeface="Source Serif Pro"/>
            </a:rPr>
            <a:t>Custom GPT simulated struggling students and coaches to provide on demand training </a:t>
          </a:r>
        </a:p>
      </dsp:txBody>
      <dsp:txXfrm>
        <a:off x="5481256" y="648069"/>
        <a:ext cx="2402978" cy="259145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6550D-969F-4F60-B545-FC4CA6D971F8}" type="datetimeFigureOut">
              <a:rPr lang="en-US" smtClean="0"/>
              <a:t>7/8/2025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AB790-A006-4632-A72B-FB31401D7DC5}" type="slidenum">
              <a:rPr lang="en-US" smtClean="0"/>
              <a:t>‹#›</a:t>
            </a:fld>
            <a:endParaRPr lang="en-US" dirty="0"/>
          </a:p>
        </p:txBody>
      </p:sp>
    </p:spTree>
    <p:extLst>
      <p:ext uri="{BB962C8B-B14F-4D97-AF65-F5344CB8AC3E}">
        <p14:creationId xmlns:p14="http://schemas.microsoft.com/office/powerpoint/2010/main" val="31695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rPr>
              <a:t>Welcome to our faculty development workshop on “Mastering Challenging Feedback in Medical Education While Exploring the Role of Artificial Intelligence Integration. An issue that many of us face is how to give challenging feedback effectively. Therefore, this workshop was designed for faculty to practice using AI tools, like ChatGPT or Yoodl, to plan feedback sessions, and understand how AI can enhance feedback delivery. </a:t>
            </a:r>
          </a:p>
          <a:p>
            <a:br>
              <a:rPr lang="en-US" b="0" i="0" u="none" strike="noStrike" dirty="0">
                <a:solidFill>
                  <a:srgbClr val="000000"/>
                </a:solidFill>
                <a:effectLst/>
                <a:latin typeface="Arial" panose="020B0604020202020204" pitchFamily="34" charset="0"/>
              </a:rPr>
            </a:br>
            <a:r>
              <a:rPr lang="en-US" b="0" i="0" u="none" strike="noStrike" dirty="0">
                <a:solidFill>
                  <a:srgbClr val="000000"/>
                </a:solidFill>
                <a:effectLst/>
                <a:latin typeface="Arial" panose="020B0604020202020204" pitchFamily="34" charset="0"/>
              </a:rPr>
              <a:t>We have given this workshop in both in-person an online settings, at our home institution and a regional medical education conference. The timing is allocated for 1 hour, but we have found participants prefer having additional time for practicing the genAI tools. [ADVANCE SLIDE]</a:t>
            </a:r>
            <a:endParaRPr lang="en-US" dirty="0"/>
          </a:p>
          <a:p>
            <a:endParaRPr lang="en-US" dirty="0"/>
          </a:p>
        </p:txBody>
      </p:sp>
      <p:sp>
        <p:nvSpPr>
          <p:cNvPr id="4" name="Slide Number Placeholder 3"/>
          <p:cNvSpPr>
            <a:spLocks noGrp="1"/>
          </p:cNvSpPr>
          <p:nvPr>
            <p:ph type="sldNum" sz="quarter" idx="5"/>
          </p:nvPr>
        </p:nvSpPr>
        <p:spPr/>
        <p:txBody>
          <a:bodyPr/>
          <a:lstStyle/>
          <a:p>
            <a:fld id="{52CAB790-A006-4632-A72B-FB31401D7DC5}" type="slidenum">
              <a:rPr lang="en-US" smtClean="0"/>
              <a:t>1</a:t>
            </a:fld>
            <a:endParaRPr lang="en-US" dirty="0"/>
          </a:p>
        </p:txBody>
      </p:sp>
    </p:spTree>
    <p:extLst>
      <p:ext uri="{BB962C8B-B14F-4D97-AF65-F5344CB8AC3E}">
        <p14:creationId xmlns:p14="http://schemas.microsoft.com/office/powerpoint/2010/main" val="665758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None/>
            </a:pPr>
            <a:r>
              <a:rPr lang="en-US" sz="1200" b="0" dirty="0">
                <a:solidFill>
                  <a:srgbClr val="3D2917"/>
                </a:solidFill>
                <a:ea typeface="Source Serif Pro"/>
                <a:cs typeface="Source Serif Pro"/>
                <a:sym typeface="Source Serif Pro"/>
              </a:rPr>
              <a:t>Here’s some more details of how others are using AI for feedback delivery with respect to grading, creating learning plans and practicing feedback.</a:t>
            </a:r>
          </a:p>
          <a:p>
            <a:pPr marL="0" indent="0">
              <a:lnSpc>
                <a:spcPct val="120000"/>
              </a:lnSpc>
              <a:buNone/>
            </a:pPr>
            <a:endParaRPr lang="en-US" sz="1200" b="0" dirty="0">
              <a:solidFill>
                <a:srgbClr val="3D2917"/>
              </a:solidFill>
              <a:ea typeface="Source Serif Pro"/>
              <a:cs typeface="Source Serif Pro"/>
              <a:sym typeface="Source Serif Pro"/>
            </a:endParaRPr>
          </a:p>
          <a:p>
            <a:pPr marL="0" indent="0">
              <a:lnSpc>
                <a:spcPct val="120000"/>
              </a:lnSpc>
              <a:buNone/>
            </a:pPr>
            <a:r>
              <a:rPr lang="en-US" sz="1200" b="0" dirty="0">
                <a:solidFill>
                  <a:srgbClr val="3D2917"/>
                </a:solidFill>
                <a:ea typeface="Source Serif Pro"/>
                <a:cs typeface="Source Serif Pro"/>
                <a:sym typeface="Source Serif Pro"/>
              </a:rPr>
              <a:t>Sreedhar and authors (2024) used ChatGPT to grade preclinical student assignments.</a:t>
            </a:r>
          </a:p>
          <a:p>
            <a:pPr marL="171450" indent="-171450">
              <a:lnSpc>
                <a:spcPct val="120000"/>
              </a:lnSpc>
              <a:buFont typeface="Arial" panose="020B0604020202020204" pitchFamily="34" charset="0"/>
              <a:buChar char="•"/>
            </a:pPr>
            <a:r>
              <a:rPr lang="en-US" sz="1200" b="0" dirty="0">
                <a:solidFill>
                  <a:srgbClr val="3D2917"/>
                </a:solidFill>
                <a:ea typeface="Source Serif Pro"/>
                <a:cs typeface="Source Serif Pro"/>
                <a:sym typeface="Source Serif Pro"/>
              </a:rPr>
              <a:t>They found that </a:t>
            </a:r>
            <a:r>
              <a:rPr lang="en-US" sz="1200" dirty="0">
                <a:solidFill>
                  <a:srgbClr val="3D2917"/>
                </a:solidFill>
                <a:ea typeface="Source Serif Pro"/>
                <a:cs typeface="Source Serif Pro"/>
                <a:sym typeface="Source Serif Pro"/>
              </a:rPr>
              <a:t>GPT grades agreed with faculty grades 67% of the time (p&lt;0.001)</a:t>
            </a:r>
          </a:p>
          <a:p>
            <a:pPr marL="171450" indent="-171450">
              <a:lnSpc>
                <a:spcPct val="120000"/>
              </a:lnSpc>
              <a:buFont typeface="Arial" panose="020B0604020202020204" pitchFamily="34" charset="0"/>
              <a:buChar char="•"/>
            </a:pPr>
            <a:r>
              <a:rPr lang="en-US" sz="1200" dirty="0">
                <a:solidFill>
                  <a:srgbClr val="3D2917"/>
                </a:solidFill>
                <a:ea typeface="Source Serif Pro"/>
                <a:cs typeface="Source Serif Pro"/>
                <a:sym typeface="Source Serif Pro"/>
              </a:rPr>
              <a:t>They also found similarities in internal consistency and reliability between ChatGPT (0.64) and faculty (0.69)</a:t>
            </a:r>
          </a:p>
          <a:p>
            <a:pPr marL="171450" indent="-171450">
              <a:lnSpc>
                <a:spcPct val="120000"/>
              </a:lnSpc>
              <a:buFont typeface="Arial" panose="020B0604020202020204" pitchFamily="34" charset="0"/>
              <a:buChar char="•"/>
            </a:pPr>
            <a:r>
              <a:rPr lang="en-US" sz="1200" dirty="0">
                <a:solidFill>
                  <a:srgbClr val="3D2917"/>
                </a:solidFill>
                <a:ea typeface="Source Serif Pro"/>
                <a:cs typeface="Source Serif Pro"/>
                <a:sym typeface="Source Serif Pro"/>
              </a:rPr>
              <a:t>Overall, the authors found similar grading outcomes when comparing faculty and ChatGPT, but AI-used helped to reduce faculty workload by 5x.</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sz="1200" b="0" dirty="0">
              <a:solidFill>
                <a:srgbClr val="3D2917"/>
              </a:solidFill>
              <a:ea typeface="Source Serif Pro"/>
              <a:cs typeface="Source Serif Pro"/>
              <a:sym typeface="Source Serif Pro"/>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1200" b="0" dirty="0">
                <a:solidFill>
                  <a:srgbClr val="3D2917"/>
                </a:solidFill>
                <a:ea typeface="Source Serif Pro"/>
                <a:cs typeface="Source Serif Pro"/>
                <a:sym typeface="Source Serif Pro"/>
              </a:rPr>
              <a:t>Booth and authors (2023) used a customized natural language program that took narrative evaluations and helped create learning plans. </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b="0" dirty="0">
                <a:solidFill>
                  <a:srgbClr val="3D2917"/>
                </a:solidFill>
                <a:ea typeface="Source Serif Pro"/>
                <a:cs typeface="Source Serif Pro"/>
                <a:sym typeface="Source Serif Pro"/>
              </a:rPr>
              <a:t>The program used faculty created evaluations from </a:t>
            </a:r>
            <a:r>
              <a:rPr lang="en-US" sz="1200" kern="100" dirty="0">
                <a:solidFill>
                  <a:srgbClr val="3D2917"/>
                </a:solidFill>
                <a:ea typeface="Source Serif Pro"/>
                <a:cs typeface="Times New Roman" panose="02020603050405020304" pitchFamily="18" charset="0"/>
                <a:sym typeface="Source Serif Pro"/>
              </a:rPr>
              <a:t>multiple GME sites to organize subcompetencies to help guide self evaluation tool</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kern="100" dirty="0">
                <a:solidFill>
                  <a:srgbClr val="3D2917"/>
                </a:solidFill>
                <a:ea typeface="Source Serif Pro"/>
                <a:cs typeface="Times New Roman" panose="02020603050405020304" pitchFamily="18" charset="0"/>
                <a:sym typeface="Source Serif Pro"/>
              </a:rPr>
              <a:t>The learning plans were specific to learner strengths and weaknesses.</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lang="en-US" sz="1200" b="0" dirty="0">
              <a:solidFill>
                <a:srgbClr val="3D2917"/>
              </a:solidFill>
              <a:ea typeface="Source Serif Pro"/>
              <a:cs typeface="Source Serif Pro"/>
              <a:sym typeface="Source Serif Pro"/>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1200" b="0" kern="100" dirty="0">
                <a:solidFill>
                  <a:srgbClr val="3D2917"/>
                </a:solidFill>
                <a:ea typeface="Source Serif Pro"/>
                <a:cs typeface="Times New Roman" panose="02020603050405020304" pitchFamily="18" charset="0"/>
                <a:sym typeface="Source Serif Pro"/>
              </a:rPr>
              <a:t>Finally, Mehta and authors (2025) used AI to help faculty practice feedback.</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b="0" kern="100" dirty="0">
                <a:solidFill>
                  <a:srgbClr val="3D2917"/>
                </a:solidFill>
                <a:ea typeface="Source Serif Pro"/>
                <a:cs typeface="Times New Roman" panose="02020603050405020304" pitchFamily="18" charset="0"/>
                <a:sym typeface="Source Serif Pro"/>
              </a:rPr>
              <a:t>The authors created custom GPTs to provide feedback to struggling students.</a:t>
            </a:r>
          </a:p>
          <a:p>
            <a:pPr marL="171450" marR="0" lvl="0" indent="-17145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200" b="0" kern="100" dirty="0">
                <a:solidFill>
                  <a:srgbClr val="3D2917"/>
                </a:solidFill>
                <a:ea typeface="Source Serif Pro"/>
                <a:cs typeface="Times New Roman" panose="02020603050405020304" pitchFamily="18" charset="0"/>
                <a:sym typeface="Source Serif Pro"/>
              </a:rPr>
              <a:t>The custom GPT simulated struggling students and coaches to provide on demand training.</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lang="en-US" sz="1200" b="0" kern="100" dirty="0">
              <a:solidFill>
                <a:srgbClr val="3D2917"/>
              </a:solidFill>
              <a:ea typeface="Source Serif Pro"/>
              <a:cs typeface="Times New Roman" panose="02020603050405020304" pitchFamily="18" charset="0"/>
              <a:sym typeface="Source Serif Pro"/>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lang="en-US" sz="1200" b="0" kern="100" dirty="0">
                <a:solidFill>
                  <a:srgbClr val="3D2917"/>
                </a:solidFill>
                <a:ea typeface="Source Serif Pro"/>
                <a:cs typeface="Times New Roman" panose="02020603050405020304" pitchFamily="18" charset="0"/>
                <a:sym typeface="Source Serif Pro"/>
              </a:rPr>
              <a:t>So we can see how others in academic medicine are using AI for feedback purposes. Let’s look at some other options and practice! [ADVANCE SLIDE]</a:t>
            </a:r>
          </a:p>
        </p:txBody>
      </p:sp>
      <p:sp>
        <p:nvSpPr>
          <p:cNvPr id="4" name="Slide Number Placeholder 3"/>
          <p:cNvSpPr>
            <a:spLocks noGrp="1"/>
          </p:cNvSpPr>
          <p:nvPr>
            <p:ph type="sldNum" sz="quarter" idx="5"/>
          </p:nvPr>
        </p:nvSpPr>
        <p:spPr/>
        <p:txBody>
          <a:bodyPr/>
          <a:lstStyle/>
          <a:p>
            <a:fld id="{52CAB790-A006-4632-A72B-FB31401D7DC5}" type="slidenum">
              <a:rPr lang="en-US" smtClean="0"/>
              <a:t>10</a:t>
            </a:fld>
            <a:endParaRPr lang="en-US" dirty="0"/>
          </a:p>
        </p:txBody>
      </p:sp>
    </p:spTree>
    <p:extLst>
      <p:ext uri="{BB962C8B-B14F-4D97-AF65-F5344CB8AC3E}">
        <p14:creationId xmlns:p14="http://schemas.microsoft.com/office/powerpoint/2010/main" val="622716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cool things about using the ChatGPT app is that you can use ChatGPT voice. So, you can directly record what you want to say and then ChatGPT can provide you some tips. To do this, instead of typing within </a:t>
            </a:r>
            <a:r>
              <a:rPr lang="en-US" dirty="0" err="1"/>
              <a:t>ChatGPT</a:t>
            </a:r>
            <a:r>
              <a:rPr lang="en-US" dirty="0"/>
              <a:t>, toggle to the microphone button and instead speak to </a:t>
            </a:r>
            <a:r>
              <a:rPr lang="en-US" dirty="0" err="1"/>
              <a:t>ChatGPT</a:t>
            </a:r>
            <a:r>
              <a:rPr lang="en-US" dirty="0"/>
              <a:t> by holding this down.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scenario is around the student here, who we call “Confident Carl.” [READ description on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we’re going to do is show you how we took this scenario and recorded a prompt. The prompt is available in your supplemental document so you can see what we recorded. We asked </a:t>
            </a:r>
            <a:r>
              <a:rPr lang="en-US" dirty="0" err="1"/>
              <a:t>ChatGPT</a:t>
            </a:r>
            <a:r>
              <a:rPr lang="en-US" dirty="0"/>
              <a:t> for advise on this verbal feedback scenario.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[HIT PLAY BUTTON]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 – it takes several seconds to generate a response from the app.**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did you all think?  We like it because it works to improve what we said. For example de-emphasizing bad (which we did intentionally) to focus on areas for growth.  It also suggested specific areas of improvement.  What the app wasn’t able to comment on was any physical mannerisms, so keep that in mind. Now that you’ve seen us try the program, take some time to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[ADVANCE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ABF0023-A816-1640-9EF9-00428049B25D}" type="slidenum">
              <a:rPr lang="en-US" smtClean="0"/>
              <a:t>11</a:t>
            </a:fld>
            <a:endParaRPr lang="en-US" dirty="0"/>
          </a:p>
        </p:txBody>
      </p:sp>
    </p:spTree>
    <p:extLst>
      <p:ext uri="{BB962C8B-B14F-4D97-AF65-F5344CB8AC3E}">
        <p14:creationId xmlns:p14="http://schemas.microsoft.com/office/powerpoint/2010/main" val="957454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our favorite tools to practice with is a program called Yoodli. Yoodli is an AI-powered </a:t>
            </a:r>
            <a:r>
              <a:rPr lang="en-US" sz="1200" spc="24" dirty="0">
                <a:solidFill>
                  <a:srgbClr val="3D2917"/>
                </a:solidFill>
                <a:latin typeface="Source Serif Pro"/>
                <a:ea typeface="Source Serif Pro"/>
                <a:cs typeface="Source Serif Pro"/>
                <a:sym typeface="Source Serif Pro"/>
              </a:rPr>
              <a:t>speech coaching platform providing real-time feedback on speech, clarity, filler words, pacing, tone using its video interface. </a:t>
            </a:r>
          </a:p>
          <a:p>
            <a:endParaRPr lang="en-US" sz="1200" spc="24" dirty="0">
              <a:solidFill>
                <a:srgbClr val="3D2917"/>
              </a:solidFill>
              <a:latin typeface="Source Serif Pro"/>
              <a:ea typeface="Source Serif Pro"/>
              <a:sym typeface="Source Serif Pro"/>
            </a:endParaRPr>
          </a:p>
          <a:p>
            <a:r>
              <a:rPr lang="en-US" sz="1200" spc="24" dirty="0">
                <a:solidFill>
                  <a:srgbClr val="3D2917"/>
                </a:solidFill>
                <a:latin typeface="Source Serif Pro"/>
                <a:ea typeface="Source Serif Pro"/>
                <a:sym typeface="Source Serif Pro"/>
              </a:rPr>
              <a:t>There are several pricing options, including a free one that grants you 5 Yoodlis. They also have a pro-option for $11 a month that provides you with 10 Yoodlis per week.  </a:t>
            </a:r>
            <a:r>
              <a:rPr lang="en-US" dirty="0"/>
              <a:t>One negative of Yoodli is that it does not provide the best feedback on body language and non-verbal communication as you’ll see.</a:t>
            </a:r>
          </a:p>
          <a:p>
            <a:endParaRPr lang="en-US" dirty="0"/>
          </a:p>
          <a:p>
            <a:r>
              <a:rPr lang="en-US" dirty="0"/>
              <a:t>Although the 5 Yoodlis seems minimal, we have found that it works well for our needs. </a:t>
            </a:r>
          </a:p>
          <a:p>
            <a:r>
              <a:rPr lang="en-US" dirty="0"/>
              <a:t>[ADVANCE SLIDE]</a:t>
            </a:r>
          </a:p>
          <a:p>
            <a:endParaRPr lang="en-US" dirty="0"/>
          </a:p>
        </p:txBody>
      </p:sp>
      <p:sp>
        <p:nvSpPr>
          <p:cNvPr id="4" name="Slide Number Placeholder 3"/>
          <p:cNvSpPr>
            <a:spLocks noGrp="1"/>
          </p:cNvSpPr>
          <p:nvPr>
            <p:ph type="sldNum" sz="quarter" idx="5"/>
          </p:nvPr>
        </p:nvSpPr>
        <p:spPr/>
        <p:txBody>
          <a:bodyPr/>
          <a:lstStyle/>
          <a:p>
            <a:fld id="{5ABF0023-A816-1640-9EF9-00428049B25D}" type="slidenum">
              <a:rPr lang="en-US" smtClean="0"/>
              <a:t>12</a:t>
            </a:fld>
            <a:endParaRPr lang="en-US" dirty="0"/>
          </a:p>
        </p:txBody>
      </p:sp>
    </p:spTree>
    <p:extLst>
      <p:ext uri="{BB962C8B-B14F-4D97-AF65-F5344CB8AC3E}">
        <p14:creationId xmlns:p14="http://schemas.microsoft.com/office/powerpoint/2010/main" val="391654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B8606C-1536-395A-4E39-332B8F8C19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EE8487-E5FB-058C-63BB-4AB8E39F71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DA0992-1A06-DD66-AB49-D39FFEAFA97C}"/>
              </a:ext>
            </a:extLst>
          </p:cNvPr>
          <p:cNvSpPr>
            <a:spLocks noGrp="1"/>
          </p:cNvSpPr>
          <p:nvPr>
            <p:ph type="body" idx="1"/>
          </p:nvPr>
        </p:nvSpPr>
        <p:spPr/>
        <p:txBody>
          <a:bodyPr/>
          <a:lstStyle/>
          <a:p>
            <a:r>
              <a:rPr lang="en-US" dirty="0"/>
              <a:t>So here is a fictional case about a 3</a:t>
            </a:r>
            <a:r>
              <a:rPr lang="en-US" baseline="30000" dirty="0"/>
              <a:t>rd</a:t>
            </a:r>
            <a:r>
              <a:rPr lang="en-US" dirty="0"/>
              <a:t> year student on her OB/GYN rotation.  [READ SCENARIO]</a:t>
            </a:r>
          </a:p>
          <a:p>
            <a:endParaRPr lang="en-US" dirty="0"/>
          </a:p>
          <a:p>
            <a:r>
              <a:rPr lang="en-US" dirty="0"/>
              <a:t>We will be using this in Yoodli to get feedback. </a:t>
            </a:r>
          </a:p>
          <a:p>
            <a:endParaRPr lang="en-US" dirty="0"/>
          </a:p>
        </p:txBody>
      </p:sp>
      <p:sp>
        <p:nvSpPr>
          <p:cNvPr id="4" name="Slide Number Placeholder 3">
            <a:extLst>
              <a:ext uri="{FF2B5EF4-FFF2-40B4-BE49-F238E27FC236}">
                <a16:creationId xmlns:a16="http://schemas.microsoft.com/office/drawing/2014/main" id="{AFAC9BD0-A18D-BBD4-3DE9-B7D75F509250}"/>
              </a:ext>
            </a:extLst>
          </p:cNvPr>
          <p:cNvSpPr>
            <a:spLocks noGrp="1"/>
          </p:cNvSpPr>
          <p:nvPr>
            <p:ph type="sldNum" sz="quarter" idx="5"/>
          </p:nvPr>
        </p:nvSpPr>
        <p:spPr/>
        <p:txBody>
          <a:bodyPr/>
          <a:lstStyle/>
          <a:p>
            <a:fld id="{5ABF0023-A816-1640-9EF9-00428049B25D}" type="slidenum">
              <a:rPr lang="en-US" smtClean="0"/>
              <a:t>13</a:t>
            </a:fld>
            <a:endParaRPr lang="en-US" dirty="0"/>
          </a:p>
        </p:txBody>
      </p:sp>
    </p:spTree>
    <p:extLst>
      <p:ext uri="{BB962C8B-B14F-4D97-AF65-F5344CB8AC3E}">
        <p14:creationId xmlns:p14="http://schemas.microsoft.com/office/powerpoint/2010/main" val="47112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74649-67A4-76E3-D83D-238BC82695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D59583-5A6D-DCB9-875A-F277EDF848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7BF29D-72E0-335A-5796-129328950C50}"/>
              </a:ext>
            </a:extLst>
          </p:cNvPr>
          <p:cNvSpPr>
            <a:spLocks noGrp="1"/>
          </p:cNvSpPr>
          <p:nvPr>
            <p:ph type="body" idx="1"/>
          </p:nvPr>
        </p:nvSpPr>
        <p:spPr/>
        <p:txBody>
          <a:bodyPr/>
          <a:lstStyle/>
          <a:p>
            <a:r>
              <a:rPr lang="en-US" dirty="0"/>
              <a:t>Here is how we turned that scenario into a prompt for recording. We have included it on the slides here but also in the supplementary document.  Please note that we have included vague phrases (um, you know, etc.) purposefully. </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DC3884B-75B5-6767-0CC0-1BC4787C63E8}"/>
              </a:ext>
            </a:extLst>
          </p:cNvPr>
          <p:cNvSpPr>
            <a:spLocks noGrp="1"/>
          </p:cNvSpPr>
          <p:nvPr>
            <p:ph type="sldNum" sz="quarter" idx="5"/>
          </p:nvPr>
        </p:nvSpPr>
        <p:spPr/>
        <p:txBody>
          <a:bodyPr/>
          <a:lstStyle/>
          <a:p>
            <a:fld id="{5ABF0023-A816-1640-9EF9-00428049B25D}" type="slidenum">
              <a:rPr lang="en-US" smtClean="0"/>
              <a:t>14</a:t>
            </a:fld>
            <a:endParaRPr lang="en-US" dirty="0"/>
          </a:p>
        </p:txBody>
      </p:sp>
    </p:spTree>
    <p:extLst>
      <p:ext uri="{BB962C8B-B14F-4D97-AF65-F5344CB8AC3E}">
        <p14:creationId xmlns:p14="http://schemas.microsoft.com/office/powerpoint/2010/main" val="4111578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Because these are large file sizes, we are recommending users create their own </a:t>
            </a:r>
            <a:r>
              <a:rPr lang="en-US" dirty="0" err="1"/>
              <a:t>Yoodli</a:t>
            </a:r>
            <a:r>
              <a:rPr lang="en-US" dirty="0"/>
              <a:t> video clips. You can use the prompt from Slide 14, or create your own. Record yourself reading the prompt. Once you have finished recording, save the video clip. Insert it into the slide deck.]</a:t>
            </a:r>
          </a:p>
          <a:p>
            <a:endParaRPr lang="en-US" dirty="0"/>
          </a:p>
          <a:p>
            <a:r>
              <a:rPr lang="en-US" dirty="0"/>
              <a:t>We’re going to play a video demonstrating both the prompt and the output that we provided with respect to this case.  </a:t>
            </a:r>
          </a:p>
          <a:p>
            <a:endParaRPr lang="en-US" dirty="0"/>
          </a:p>
          <a:p>
            <a:r>
              <a:rPr lang="en-US" dirty="0"/>
              <a:t>[PLAY VIDEO CLIP]</a:t>
            </a:r>
          </a:p>
          <a:p>
            <a:r>
              <a:rPr lang="en-US" dirty="0"/>
              <a:t>*facilitator note – you may need to turn computer audio up to hear**</a:t>
            </a:r>
          </a:p>
        </p:txBody>
      </p:sp>
      <p:sp>
        <p:nvSpPr>
          <p:cNvPr id="4" name="Slide Number Placeholder 3"/>
          <p:cNvSpPr>
            <a:spLocks noGrp="1"/>
          </p:cNvSpPr>
          <p:nvPr>
            <p:ph type="sldNum" sz="quarter" idx="5"/>
          </p:nvPr>
        </p:nvSpPr>
        <p:spPr/>
        <p:txBody>
          <a:bodyPr/>
          <a:lstStyle/>
          <a:p>
            <a:fld id="{52CAB790-A006-4632-A72B-FB31401D7DC5}" type="slidenum">
              <a:rPr lang="en-US" smtClean="0"/>
              <a:t>15</a:t>
            </a:fld>
            <a:endParaRPr lang="en-US" dirty="0"/>
          </a:p>
        </p:txBody>
      </p:sp>
    </p:spTree>
    <p:extLst>
      <p:ext uri="{BB962C8B-B14F-4D97-AF65-F5344CB8AC3E}">
        <p14:creationId xmlns:p14="http://schemas.microsoft.com/office/powerpoint/2010/main" val="3084238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 We have added the output from our own recording using the prompt from slide 14. Please add your own strengths and growth areas based on the video you recorded]</a:t>
            </a:r>
          </a:p>
          <a:p>
            <a:endParaRPr lang="en-US" dirty="0"/>
          </a:p>
          <a:p>
            <a:r>
              <a:rPr lang="en-US" dirty="0" err="1"/>
              <a:t>Yoodli</a:t>
            </a:r>
            <a:r>
              <a:rPr lang="en-US" dirty="0"/>
              <a:t> will give you output displayed like this. It is divided into strengths and areas of growth. Here we have a strength. Our faculty member got high praise for their directness. </a:t>
            </a:r>
          </a:p>
          <a:p>
            <a:r>
              <a:rPr lang="en-US" dirty="0"/>
              <a:t>[ADVANCE SLIDE]</a:t>
            </a:r>
          </a:p>
        </p:txBody>
      </p:sp>
      <p:sp>
        <p:nvSpPr>
          <p:cNvPr id="4" name="Slide Number Placeholder 3"/>
          <p:cNvSpPr>
            <a:spLocks noGrp="1"/>
          </p:cNvSpPr>
          <p:nvPr>
            <p:ph type="sldNum" sz="quarter" idx="5"/>
          </p:nvPr>
        </p:nvSpPr>
        <p:spPr/>
        <p:txBody>
          <a:bodyPr/>
          <a:lstStyle/>
          <a:p>
            <a:fld id="{52CAB790-A006-4632-A72B-FB31401D7DC5}" type="slidenum">
              <a:rPr lang="en-US" smtClean="0"/>
              <a:t>16</a:t>
            </a:fld>
            <a:endParaRPr lang="en-US" dirty="0"/>
          </a:p>
        </p:txBody>
      </p:sp>
    </p:spTree>
    <p:extLst>
      <p:ext uri="{BB962C8B-B14F-4D97-AF65-F5344CB8AC3E}">
        <p14:creationId xmlns:p14="http://schemas.microsoft.com/office/powerpoint/2010/main" val="886054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74FB1-3448-5255-5C7B-C408100034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0D03FD-CC9C-16D4-9050-B42BA04917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853D90-0CE2-5FB2-0E53-860B85B815C8}"/>
              </a:ext>
            </a:extLst>
          </p:cNvPr>
          <p:cNvSpPr>
            <a:spLocks noGrp="1"/>
          </p:cNvSpPr>
          <p:nvPr>
            <p:ph type="body" idx="1"/>
          </p:nvPr>
        </p:nvSpPr>
        <p:spPr/>
        <p:txBody>
          <a:bodyPr/>
          <a:lstStyle/>
          <a:p>
            <a:r>
              <a:rPr lang="en-US" dirty="0"/>
              <a:t>And now we have some areas for improvement or growth. They recommended a structured approach, emphasizing professionalism, incorporating decisive language. They also recommended reframing the feedback from negative criticism to constructive guidance. </a:t>
            </a:r>
          </a:p>
          <a:p>
            <a:endParaRPr lang="en-US" dirty="0"/>
          </a:p>
          <a:p>
            <a:r>
              <a:rPr lang="en-US" dirty="0"/>
              <a:t>There’s lots of advice that we can use. Does anything resonate with you?</a:t>
            </a:r>
          </a:p>
          <a:p>
            <a:endParaRPr lang="en-US" dirty="0"/>
          </a:p>
          <a:p>
            <a:r>
              <a:rPr lang="en-US" dirty="0"/>
              <a:t>[ADVANCE SLIDE]</a:t>
            </a:r>
          </a:p>
        </p:txBody>
      </p:sp>
      <p:sp>
        <p:nvSpPr>
          <p:cNvPr id="4" name="Slide Number Placeholder 3">
            <a:extLst>
              <a:ext uri="{FF2B5EF4-FFF2-40B4-BE49-F238E27FC236}">
                <a16:creationId xmlns:a16="http://schemas.microsoft.com/office/drawing/2014/main" id="{0F660E6F-4AFD-BE1A-D827-D4DFE5288992}"/>
              </a:ext>
            </a:extLst>
          </p:cNvPr>
          <p:cNvSpPr>
            <a:spLocks noGrp="1"/>
          </p:cNvSpPr>
          <p:nvPr>
            <p:ph type="sldNum" sz="quarter" idx="5"/>
          </p:nvPr>
        </p:nvSpPr>
        <p:spPr/>
        <p:txBody>
          <a:bodyPr/>
          <a:lstStyle/>
          <a:p>
            <a:fld id="{52CAB790-A006-4632-A72B-FB31401D7DC5}" type="slidenum">
              <a:rPr lang="en-US" smtClean="0"/>
              <a:t>17</a:t>
            </a:fld>
            <a:endParaRPr lang="en-US" dirty="0"/>
          </a:p>
        </p:txBody>
      </p:sp>
    </p:spTree>
    <p:extLst>
      <p:ext uri="{BB962C8B-B14F-4D97-AF65-F5344CB8AC3E}">
        <p14:creationId xmlns:p14="http://schemas.microsoft.com/office/powerpoint/2010/main" val="263925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CAB38-D2FE-9A27-57E2-B7FC108DB0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D5F4E1-98B5-EDC6-1C2C-C82971C510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B5B0A7-839E-0C1E-3003-E1A00AEC2BEA}"/>
              </a:ext>
            </a:extLst>
          </p:cNvPr>
          <p:cNvSpPr>
            <a:spLocks noGrp="1"/>
          </p:cNvSpPr>
          <p:nvPr>
            <p:ph type="body" idx="1"/>
          </p:nvPr>
        </p:nvSpPr>
        <p:spPr/>
        <p:txBody>
          <a:bodyPr/>
          <a:lstStyle/>
          <a:p>
            <a:r>
              <a:rPr lang="en-US" dirty="0"/>
              <a:t>And we still MORE areas for improvement! Yoodli has recommended aligning our professionalism expectation with standards that Melissa can use to achieve them. Yoodli also recommended providing specific steps to meet her goals.</a:t>
            </a:r>
          </a:p>
          <a:p>
            <a:endParaRPr lang="en-US" dirty="0"/>
          </a:p>
          <a:p>
            <a:endParaRPr lang="en-US" dirty="0"/>
          </a:p>
          <a:p>
            <a:r>
              <a:rPr lang="en-US" dirty="0"/>
              <a:t>[ADVANCE SLIDE]</a:t>
            </a:r>
          </a:p>
        </p:txBody>
      </p:sp>
      <p:sp>
        <p:nvSpPr>
          <p:cNvPr id="4" name="Slide Number Placeholder 3">
            <a:extLst>
              <a:ext uri="{FF2B5EF4-FFF2-40B4-BE49-F238E27FC236}">
                <a16:creationId xmlns:a16="http://schemas.microsoft.com/office/drawing/2014/main" id="{6AECA41A-30E5-2355-F08C-9203334FF83F}"/>
              </a:ext>
            </a:extLst>
          </p:cNvPr>
          <p:cNvSpPr>
            <a:spLocks noGrp="1"/>
          </p:cNvSpPr>
          <p:nvPr>
            <p:ph type="sldNum" sz="quarter" idx="5"/>
          </p:nvPr>
        </p:nvSpPr>
        <p:spPr/>
        <p:txBody>
          <a:bodyPr/>
          <a:lstStyle/>
          <a:p>
            <a:fld id="{52CAB790-A006-4632-A72B-FB31401D7DC5}" type="slidenum">
              <a:rPr lang="en-US" smtClean="0"/>
              <a:t>18</a:t>
            </a:fld>
            <a:endParaRPr lang="en-US" dirty="0"/>
          </a:p>
        </p:txBody>
      </p:sp>
    </p:spTree>
    <p:extLst>
      <p:ext uri="{BB962C8B-B14F-4D97-AF65-F5344CB8AC3E}">
        <p14:creationId xmlns:p14="http://schemas.microsoft.com/office/powerpoint/2010/main" val="3001866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A6F91-1C02-E2E6-DF01-1E8D46C70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1E4A40-921F-C5A3-6368-B3B6DC2DE8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08627C-ED47-BE96-C523-93A355AEAB0C}"/>
              </a:ext>
            </a:extLst>
          </p:cNvPr>
          <p:cNvSpPr>
            <a:spLocks noGrp="1"/>
          </p:cNvSpPr>
          <p:nvPr>
            <p:ph type="body" idx="1"/>
          </p:nvPr>
        </p:nvSpPr>
        <p:spPr/>
        <p:txBody>
          <a:bodyPr/>
          <a:lstStyle/>
          <a:p>
            <a:r>
              <a:rPr lang="en-US" dirty="0"/>
              <a:t>Finally, Yoodli does provide limited feedback regarding body language since you are sharing a video. Keep that in mind when you practice. If you’re not focusing on your demeanor, then this feedback (on your feedback) might not be helpful. As you can see it is focused more on what you say, including removing filler language and did not comment as much on specific non-verbal communication (e.g., facial expressions). </a:t>
            </a:r>
          </a:p>
          <a:p>
            <a:endParaRPr lang="en-US" dirty="0"/>
          </a:p>
          <a:p>
            <a:r>
              <a:rPr lang="en-US" dirty="0"/>
              <a:t>[ADVANCE SLIDE]</a:t>
            </a:r>
          </a:p>
        </p:txBody>
      </p:sp>
      <p:sp>
        <p:nvSpPr>
          <p:cNvPr id="4" name="Slide Number Placeholder 3">
            <a:extLst>
              <a:ext uri="{FF2B5EF4-FFF2-40B4-BE49-F238E27FC236}">
                <a16:creationId xmlns:a16="http://schemas.microsoft.com/office/drawing/2014/main" id="{CBD55FF3-30EB-FB1B-43F8-D5413250C972}"/>
              </a:ext>
            </a:extLst>
          </p:cNvPr>
          <p:cNvSpPr>
            <a:spLocks noGrp="1"/>
          </p:cNvSpPr>
          <p:nvPr>
            <p:ph type="sldNum" sz="quarter" idx="5"/>
          </p:nvPr>
        </p:nvSpPr>
        <p:spPr/>
        <p:txBody>
          <a:bodyPr/>
          <a:lstStyle/>
          <a:p>
            <a:fld id="{52CAB790-A006-4632-A72B-FB31401D7DC5}" type="slidenum">
              <a:rPr lang="en-US" smtClean="0"/>
              <a:t>19</a:t>
            </a:fld>
            <a:endParaRPr lang="en-US" dirty="0"/>
          </a:p>
        </p:txBody>
      </p:sp>
    </p:spTree>
    <p:extLst>
      <p:ext uri="{BB962C8B-B14F-4D97-AF65-F5344CB8AC3E}">
        <p14:creationId xmlns:p14="http://schemas.microsoft.com/office/powerpoint/2010/main" val="183158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000000"/>
                </a:solidFill>
                <a:effectLst/>
                <a:latin typeface="Arial" panose="020B0604020202020204" pitchFamily="34" charset="0"/>
              </a:rPr>
              <a:t>While you wait for participants to join, we would suggest that you download ChatGPT or have access to the desktop application. If you prefer, you may use your own institutionally approved AI tool, such as Microsoft Copilot.</a:t>
            </a:r>
          </a:p>
          <a:p>
            <a:endParaRPr lang="en-US" b="0" i="0" u="none" strike="noStrike" dirty="0">
              <a:solidFill>
                <a:srgbClr val="000000"/>
              </a:solidFill>
              <a:effectLst/>
              <a:latin typeface="Arial" panose="020B0604020202020204" pitchFamily="34" charset="0"/>
            </a:endParaRPr>
          </a:p>
          <a:p>
            <a:r>
              <a:rPr lang="en-US" b="0" i="0" u="none" strike="noStrike" dirty="0">
                <a:solidFill>
                  <a:srgbClr val="000000"/>
                </a:solidFill>
                <a:effectLst/>
                <a:latin typeface="Arial" panose="020B0604020202020204" pitchFamily="34" charset="0"/>
              </a:rPr>
              <a:t>[ADVANCE SLIDE]</a:t>
            </a:r>
            <a:endParaRPr lang="en-US" dirty="0"/>
          </a:p>
        </p:txBody>
      </p:sp>
      <p:sp>
        <p:nvSpPr>
          <p:cNvPr id="4" name="Slide Number Placeholder 3"/>
          <p:cNvSpPr>
            <a:spLocks noGrp="1"/>
          </p:cNvSpPr>
          <p:nvPr>
            <p:ph type="sldNum" sz="quarter" idx="5"/>
          </p:nvPr>
        </p:nvSpPr>
        <p:spPr/>
        <p:txBody>
          <a:bodyPr/>
          <a:lstStyle/>
          <a:p>
            <a:fld id="{9259623A-E90F-48EB-8955-248290C9BF26}" type="slidenum">
              <a:rPr lang="en-US" smtClean="0"/>
              <a:t>2</a:t>
            </a:fld>
            <a:endParaRPr lang="en-US" dirty="0"/>
          </a:p>
        </p:txBody>
      </p:sp>
    </p:spTree>
    <p:extLst>
      <p:ext uri="{BB962C8B-B14F-4D97-AF65-F5344CB8AC3E}">
        <p14:creationId xmlns:p14="http://schemas.microsoft.com/office/powerpoint/2010/main" val="3711746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note that there are other AI-powered platforms for practicing communication skills. We have included several here – Rehearsal, Poised, Mursion, and Otter.ai.  Review these on your own.</a:t>
            </a:r>
          </a:p>
          <a:p>
            <a:endParaRPr lang="en-US" dirty="0"/>
          </a:p>
          <a:p>
            <a:r>
              <a:rPr lang="en-US" dirty="0"/>
              <a:t>[ADVANCE]</a:t>
            </a:r>
          </a:p>
        </p:txBody>
      </p:sp>
      <p:sp>
        <p:nvSpPr>
          <p:cNvPr id="4" name="Slide Number Placeholder 3"/>
          <p:cNvSpPr>
            <a:spLocks noGrp="1"/>
          </p:cNvSpPr>
          <p:nvPr>
            <p:ph type="sldNum" sz="quarter" idx="5"/>
          </p:nvPr>
        </p:nvSpPr>
        <p:spPr/>
        <p:txBody>
          <a:bodyPr/>
          <a:lstStyle/>
          <a:p>
            <a:fld id="{52CAB790-A006-4632-A72B-FB31401D7DC5}" type="slidenum">
              <a:rPr lang="en-US" smtClean="0"/>
              <a:t>20</a:t>
            </a:fld>
            <a:endParaRPr lang="en-US" dirty="0"/>
          </a:p>
        </p:txBody>
      </p:sp>
    </p:spTree>
    <p:extLst>
      <p:ext uri="{BB962C8B-B14F-4D97-AF65-F5344CB8AC3E}">
        <p14:creationId xmlns:p14="http://schemas.microsoft.com/office/powerpoint/2010/main" val="2162863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we’ve practiced with verbal feedback, we’re going to switch gears and focus on written feedback. For this portion of the workshop, we have provided prompts for you to practice as word document. </a:t>
            </a:r>
          </a:p>
          <a:p>
            <a:r>
              <a:rPr lang="en-US" dirty="0"/>
              <a:t>[SHARE WORD DOCUMENT WITH ATTENDEES].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going to break you up into groups. Each group will get a specific scenario – preclinical student, clinical student, resident. You will review the scenario and then role play in your groups, practicing giving feedback. The document has prompts that you will use in ChatGPT, but first we want you to try it without AI.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practice giving feedback!</a:t>
            </a:r>
          </a:p>
          <a:p>
            <a:endParaRPr lang="en-US" dirty="0"/>
          </a:p>
          <a:p>
            <a:br>
              <a:rPr lang="en-US" dirty="0"/>
            </a:br>
            <a:r>
              <a:rPr lang="en-US" dirty="0"/>
              <a:t>After you have practiced without AI, we now want you to copy and paste the prompt into </a:t>
            </a:r>
            <a:r>
              <a:rPr lang="en-US" dirty="0" err="1"/>
              <a:t>ChatGPT</a:t>
            </a:r>
            <a:r>
              <a:rPr lang="en-US" dirty="0"/>
              <a:t> (or whichever </a:t>
            </a:r>
            <a:r>
              <a:rPr lang="en-US" dirty="0" err="1"/>
              <a:t>GenAI</a:t>
            </a:r>
            <a:r>
              <a:rPr lang="en-US" dirty="0"/>
              <a:t> you have institutional access to) and ask it to help you develop written feedback for this learner.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2CAB790-A006-4632-A72B-FB31401D7DC5}" type="slidenum">
              <a:rPr lang="en-US" smtClean="0"/>
              <a:t>21</a:t>
            </a:fld>
            <a:endParaRPr lang="en-US" dirty="0"/>
          </a:p>
        </p:txBody>
      </p:sp>
    </p:spTree>
    <p:extLst>
      <p:ext uri="{BB962C8B-B14F-4D97-AF65-F5344CB8AC3E}">
        <p14:creationId xmlns:p14="http://schemas.microsoft.com/office/powerpoint/2010/main" val="2905115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40643-9B8C-72FF-70C8-4924642D60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886A9C-3770-E769-40B5-2AF1F5D801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C3ADD-02E2-58BB-63E2-7938E6709F93}"/>
              </a:ext>
            </a:extLst>
          </p:cNvPr>
          <p:cNvSpPr>
            <a:spLocks noGrp="1"/>
          </p:cNvSpPr>
          <p:nvPr>
            <p:ph type="body" idx="1"/>
          </p:nvPr>
        </p:nvSpPr>
        <p:spPr/>
        <p:txBody>
          <a:bodyPr/>
          <a:lstStyle/>
          <a:p>
            <a:r>
              <a:rPr lang="en-US" dirty="0"/>
              <a:t>So now that we’ve practiced with verbal feedback, we’re going to switch gears and focus on written feedback. For this portion of the workshop we have provided prompts for you to practice as word document.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input the prompt into your ChatGPT or program of your choice. How did the program do? Any suggestions for improvements?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[ADVANCE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32702818-E098-CCF5-136E-88F7C67EB58A}"/>
              </a:ext>
            </a:extLst>
          </p:cNvPr>
          <p:cNvSpPr>
            <a:spLocks noGrp="1"/>
          </p:cNvSpPr>
          <p:nvPr>
            <p:ph type="sldNum" sz="quarter" idx="5"/>
          </p:nvPr>
        </p:nvSpPr>
        <p:spPr/>
        <p:txBody>
          <a:bodyPr/>
          <a:lstStyle/>
          <a:p>
            <a:fld id="{52CAB790-A006-4632-A72B-FB31401D7DC5}" type="slidenum">
              <a:rPr lang="en-US" smtClean="0"/>
              <a:t>22</a:t>
            </a:fld>
            <a:endParaRPr lang="en-US" dirty="0"/>
          </a:p>
        </p:txBody>
      </p:sp>
    </p:spTree>
    <p:extLst>
      <p:ext uri="{BB962C8B-B14F-4D97-AF65-F5344CB8AC3E}">
        <p14:creationId xmlns:p14="http://schemas.microsoft.com/office/powerpoint/2010/main" val="2915149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D4FD2-2023-B2F0-491D-FE14AEA27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A98473-B998-13DC-7998-DC7603C48E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5C0BDA-E5C7-35D1-E977-FA3A11FEE7F2}"/>
              </a:ext>
            </a:extLst>
          </p:cNvPr>
          <p:cNvSpPr>
            <a:spLocks noGrp="1"/>
          </p:cNvSpPr>
          <p:nvPr>
            <p:ph type="body" idx="1"/>
          </p:nvPr>
        </p:nvSpPr>
        <p:spPr/>
        <p:txBody>
          <a:bodyPr/>
          <a:lstStyle/>
          <a:p>
            <a:r>
              <a:rPr lang="en-US" dirty="0"/>
              <a:t>If you want to make some changes to get more tailored feedback, you may consider the following prompts. After you output from ChatGPT, simply tell the program to “do it again but this time_____” and select one of the options here.</a:t>
            </a:r>
          </a:p>
          <a:p>
            <a:endParaRPr lang="en-US" dirty="0"/>
          </a:p>
          <a:p>
            <a:r>
              <a:rPr lang="en-US" dirty="0"/>
              <a:t>We have these at the end of the document so you can easily cut and paste it into ChatGPT.  You may want to consider whether you want you to adapt this to be more conversational to prepare you for a discussion.</a:t>
            </a:r>
          </a:p>
          <a:p>
            <a:endParaRPr lang="en-US" dirty="0"/>
          </a:p>
          <a:p>
            <a:r>
              <a:rPr lang="en-US" dirty="0"/>
              <a:t>We find that the more specific prompts you put in, the better feedback it helps you develop. </a:t>
            </a:r>
          </a:p>
          <a:p>
            <a:endParaRPr lang="en-US" dirty="0"/>
          </a:p>
          <a:p>
            <a:r>
              <a:rPr lang="en-US" dirty="0"/>
              <a:t>[ADVANCE SLIDE]</a:t>
            </a:r>
          </a:p>
        </p:txBody>
      </p:sp>
      <p:sp>
        <p:nvSpPr>
          <p:cNvPr id="4" name="Slide Number Placeholder 3">
            <a:extLst>
              <a:ext uri="{FF2B5EF4-FFF2-40B4-BE49-F238E27FC236}">
                <a16:creationId xmlns:a16="http://schemas.microsoft.com/office/drawing/2014/main" id="{BA9F1486-31D5-EF2A-94E0-E2C94E3D80D8}"/>
              </a:ext>
            </a:extLst>
          </p:cNvPr>
          <p:cNvSpPr>
            <a:spLocks noGrp="1"/>
          </p:cNvSpPr>
          <p:nvPr>
            <p:ph type="sldNum" sz="quarter" idx="5"/>
          </p:nvPr>
        </p:nvSpPr>
        <p:spPr/>
        <p:txBody>
          <a:bodyPr/>
          <a:lstStyle/>
          <a:p>
            <a:fld id="{52CAB790-A006-4632-A72B-FB31401D7DC5}" type="slidenum">
              <a:rPr lang="en-US" smtClean="0"/>
              <a:t>23</a:t>
            </a:fld>
            <a:endParaRPr lang="en-US" dirty="0"/>
          </a:p>
        </p:txBody>
      </p:sp>
    </p:spTree>
    <p:extLst>
      <p:ext uri="{BB962C8B-B14F-4D97-AF65-F5344CB8AC3E}">
        <p14:creationId xmlns:p14="http://schemas.microsoft.com/office/powerpoint/2010/main" val="54215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BB939-9BC2-ECFF-3DC2-9036CF97F3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287A8-7625-0BC5-C8CC-C4B2F58F9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5D9309-43E3-F4BD-DC5F-C8E569C738B2}"/>
              </a:ext>
            </a:extLst>
          </p:cNvPr>
          <p:cNvSpPr>
            <a:spLocks noGrp="1"/>
          </p:cNvSpPr>
          <p:nvPr>
            <p:ph type="body" idx="1"/>
          </p:nvPr>
        </p:nvSpPr>
        <p:spPr/>
        <p:txBody>
          <a:bodyPr/>
          <a:lstStyle/>
          <a:p>
            <a:r>
              <a:rPr lang="en-US" dirty="0"/>
              <a:t>As we wrap up here’s just a reminder about the benefits of effective feedback. Regardless of you whether you use AI or not in your feedback processes, the feedback should be effective. Nicol and </a:t>
            </a:r>
            <a:r>
              <a:rPr lang="en-CA" sz="1200" dirty="0">
                <a:ea typeface="Source Serif Pro" panose="02040603050405020204" pitchFamily="18" charset="0"/>
              </a:rPr>
              <a:t>Macfarlane-Dick outlined 7 fundamental principles. </a:t>
            </a:r>
          </a:p>
          <a:p>
            <a:endParaRPr lang="en-CA" sz="1200" dirty="0">
              <a:ea typeface="Source Serif Pro" panose="02040603050405020204" pitchFamily="18" charset="0"/>
            </a:endParaRPr>
          </a:p>
          <a:p>
            <a:r>
              <a:rPr lang="en-CA" sz="1200" dirty="0">
                <a:ea typeface="Source Serif Pro" panose="02040603050405020204" pitchFamily="18" charset="0"/>
              </a:rPr>
              <a:t>They are</a:t>
            </a:r>
            <a:endParaRPr lang="en-US" dirty="0"/>
          </a:p>
          <a:p>
            <a:r>
              <a:rPr lang="en-US" dirty="0"/>
              <a:t>[READ PRINCIPLES]</a:t>
            </a:r>
          </a:p>
          <a:p>
            <a:r>
              <a:rPr lang="en-US" dirty="0"/>
              <a:t>[ADVANCE SLIDE]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22EC869-AD63-619B-578A-C72680F27AD7}"/>
              </a:ext>
            </a:extLst>
          </p:cNvPr>
          <p:cNvSpPr>
            <a:spLocks noGrp="1"/>
          </p:cNvSpPr>
          <p:nvPr>
            <p:ph type="sldNum" sz="quarter" idx="5"/>
          </p:nvPr>
        </p:nvSpPr>
        <p:spPr/>
        <p:txBody>
          <a:bodyPr/>
          <a:lstStyle/>
          <a:p>
            <a:fld id="{52CAB790-A006-4632-A72B-FB31401D7DC5}" type="slidenum">
              <a:rPr lang="en-US" smtClean="0"/>
              <a:t>24</a:t>
            </a:fld>
            <a:endParaRPr lang="en-US" dirty="0"/>
          </a:p>
        </p:txBody>
      </p:sp>
    </p:spTree>
    <p:extLst>
      <p:ext uri="{BB962C8B-B14F-4D97-AF65-F5344CB8AC3E}">
        <p14:creationId xmlns:p14="http://schemas.microsoft.com/office/powerpoint/2010/main" val="550341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mj-lt"/>
                <a:ea typeface="Times New Roman" panose="02020603050405020304" pitchFamily="18" charset="0"/>
                <a:cs typeface="Times New Roman" panose="02020603050405020304" pitchFamily="18" charset="0"/>
              </a:rPr>
              <a:t>We can’t finish a discussion on AI without discussing some of the ethical considerations. We have lumped them into the following four categories here for your thoughts: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mj-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mj-lt"/>
                <a:ea typeface="Times New Roman" panose="02020603050405020304" pitchFamily="18" charset="0"/>
                <a:cs typeface="Times New Roman" panose="02020603050405020304" pitchFamily="18" charset="0"/>
              </a:rPr>
              <a:t>1. Algorithmic fairness – Like other AI programs or tools, ChatGPT tries to have a large dataset of diverse content it searches, but it cannot differentiate when the literature already has biases within it. The models try and filter biased info before releasing their final module and aim for a balanced representation of gender, ethnicity, culture, perspective. After training the model is fine tuned using human reviewers who are trained to avoid harmful biases. When prompted some genAI can analyse for unintended bias.  You can also include additional language to your prompts such as,  “ensure neutral or inclusive language”, “check for bias and minimize” , and “provide feedback that is free of gender or cultural bias.”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mj-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mj-lt"/>
                <a:ea typeface="Times New Roman" panose="02020603050405020304" pitchFamily="18" charset="0"/>
                <a:cs typeface="Times New Roman" panose="02020603050405020304" pitchFamily="18" charset="0"/>
              </a:rPr>
              <a:t>2. Privacy Concerns – There is a wealth of information regarding privacy concerns with data, including who owns the data inputted, where data is being pulled from, and transparency of processes for models.  AI models are trained to get more personalized with the more data you put in. However, there needs to a balance between sharing data and personalized outputs.  While many organizations and institutions are instituting processes, we would also advocate for education of users as the AI landscape evolves.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mj-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mj-lt"/>
                <a:ea typeface="Times New Roman" panose="02020603050405020304" pitchFamily="18" charset="0"/>
                <a:cs typeface="Times New Roman" panose="02020603050405020304" pitchFamily="18" charset="0"/>
              </a:rPr>
              <a:t>3. Limitations of AI- AI models generate outputs by predicting the likelihood of words and phrases based on the large amounts of data. This allows them produce intelligible-sounding outputs; however, their outputs determined by statistical patterns rather than true meaning or context of the outputs. This may mean that outputs “sound” correct, but lack depth, coherence, or factual confirmation.  Moreover, for those of us in academic medicine, it does not account for the empathy in our field, and what we collectively think of as the “Art of Medicine.” These are areas where combining AI with human input become very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effectLst/>
              <a:latin typeface="+mj-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effectLst/>
                <a:latin typeface="+mj-lt"/>
                <a:ea typeface="Calibri" panose="020F0502020204030204" pitchFamily="34" charset="0"/>
                <a:cs typeface="Times New Roman" panose="02020603050405020304" pitchFamily="18" charset="0"/>
              </a:rPr>
              <a:t>4. Finding the balance - Finally, we all should continue to have conversations regarding what is the ideal balance, both for our own uses but also on a larger scale within the profession. </a:t>
            </a:r>
          </a:p>
          <a:p>
            <a:r>
              <a:rPr lang="en-US" sz="1200" dirty="0">
                <a:latin typeface="+mj-lt"/>
              </a:rPr>
              <a:t>[ADVANCE SLIDE]</a:t>
            </a:r>
          </a:p>
        </p:txBody>
      </p:sp>
      <p:sp>
        <p:nvSpPr>
          <p:cNvPr id="4" name="Slide Number Placeholder 3"/>
          <p:cNvSpPr>
            <a:spLocks noGrp="1"/>
          </p:cNvSpPr>
          <p:nvPr>
            <p:ph type="sldNum" sz="quarter" idx="5"/>
          </p:nvPr>
        </p:nvSpPr>
        <p:spPr/>
        <p:txBody>
          <a:bodyPr/>
          <a:lstStyle/>
          <a:p>
            <a:fld id="{5ABF0023-A816-1640-9EF9-00428049B25D}" type="slidenum">
              <a:rPr lang="en-US" smtClean="0"/>
              <a:t>25</a:t>
            </a:fld>
            <a:endParaRPr lang="en-US" dirty="0"/>
          </a:p>
        </p:txBody>
      </p:sp>
    </p:spTree>
    <p:extLst>
      <p:ext uri="{BB962C8B-B14F-4D97-AF65-F5344CB8AC3E}">
        <p14:creationId xmlns:p14="http://schemas.microsoft.com/office/powerpoint/2010/main" val="2637944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we believe that AI is a tool that can help with delivering and structuring feedback. BUT you must have human review and oversight to make it most effective.</a:t>
            </a:r>
            <a:br>
              <a:rPr lang="en-US" dirty="0"/>
            </a:br>
            <a:br>
              <a:rPr lang="en-US" dirty="0"/>
            </a:br>
            <a:r>
              <a:rPr lang="en-US" dirty="0"/>
              <a:t>For in-person feedback, both ChatGPT and programs like Yoodli can provide feedback on your delivery and approach. They also can help you structure your feedback to make the recommendations actionable.</a:t>
            </a:r>
          </a:p>
          <a:p>
            <a:endParaRPr lang="en-US" dirty="0"/>
          </a:p>
          <a:p>
            <a:r>
              <a:rPr lang="en-US" dirty="0"/>
              <a:t>For written feedback, programs like ChatGPT can help us create clear, actionable feedback framed effectively for learner growth.</a:t>
            </a:r>
          </a:p>
          <a:p>
            <a:endParaRPr lang="en-US" dirty="0"/>
          </a:p>
          <a:p>
            <a:r>
              <a:rPr lang="en-US" dirty="0"/>
              <a:t>Finally, you must always be aware of ethical issues and limitations of AI programs, including what AI can do and cannot do.</a:t>
            </a:r>
          </a:p>
          <a:p>
            <a:endParaRPr lang="en-US" dirty="0"/>
          </a:p>
          <a:p>
            <a:r>
              <a:rPr lang="en-US" dirty="0"/>
              <a:t>Thank you for coming to our workshop!</a:t>
            </a:r>
          </a:p>
          <a:p>
            <a:endParaRPr lang="en-US" dirty="0"/>
          </a:p>
          <a:p>
            <a:r>
              <a:rPr lang="en-US" dirty="0"/>
              <a:t>[ADVANCE SLIDE]</a:t>
            </a:r>
          </a:p>
          <a:p>
            <a:endParaRPr lang="en-US" dirty="0"/>
          </a:p>
        </p:txBody>
      </p:sp>
      <p:sp>
        <p:nvSpPr>
          <p:cNvPr id="4" name="Slide Number Placeholder 3"/>
          <p:cNvSpPr>
            <a:spLocks noGrp="1"/>
          </p:cNvSpPr>
          <p:nvPr>
            <p:ph type="sldNum" sz="quarter" idx="5"/>
          </p:nvPr>
        </p:nvSpPr>
        <p:spPr/>
        <p:txBody>
          <a:bodyPr/>
          <a:lstStyle/>
          <a:p>
            <a:fld id="{5ABF0023-A816-1640-9EF9-00428049B25D}" type="slidenum">
              <a:rPr lang="en-US" smtClean="0"/>
              <a:t>26</a:t>
            </a:fld>
            <a:endParaRPr lang="en-US" dirty="0"/>
          </a:p>
        </p:txBody>
      </p:sp>
    </p:spTree>
    <p:extLst>
      <p:ext uri="{BB962C8B-B14F-4D97-AF65-F5344CB8AC3E}">
        <p14:creationId xmlns:p14="http://schemas.microsoft.com/office/powerpoint/2010/main" val="3213091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E96EA-A035-A5F5-FBFB-12C30B138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470338-803A-B139-F002-427FE8E1EE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40619-54A6-DD16-E20D-0BCCDEBF3F8B}"/>
              </a:ext>
            </a:extLst>
          </p:cNvPr>
          <p:cNvSpPr>
            <a:spLocks noGrp="1"/>
          </p:cNvSpPr>
          <p:nvPr>
            <p:ph type="body" idx="1"/>
          </p:nvPr>
        </p:nvSpPr>
        <p:spPr/>
        <p:txBody>
          <a:bodyPr/>
          <a:lstStyle/>
          <a:p>
            <a:r>
              <a:rPr lang="en-US" dirty="0"/>
              <a:t>*Facilitator note*</a:t>
            </a:r>
          </a:p>
          <a:p>
            <a:endParaRPr lang="en-US" dirty="0"/>
          </a:p>
          <a:p>
            <a:r>
              <a:rPr lang="en-US" dirty="0"/>
              <a:t>This is a placeholder for an QR code for an evaluation form or a link to provide one to your group. Feel free to remove if you do not want plan to evaluate the workshop. </a:t>
            </a:r>
          </a:p>
        </p:txBody>
      </p:sp>
      <p:sp>
        <p:nvSpPr>
          <p:cNvPr id="4" name="Slide Number Placeholder 3">
            <a:extLst>
              <a:ext uri="{FF2B5EF4-FFF2-40B4-BE49-F238E27FC236}">
                <a16:creationId xmlns:a16="http://schemas.microsoft.com/office/drawing/2014/main" id="{500D187B-5533-C33A-3E6E-BF1C08952FD4}"/>
              </a:ext>
            </a:extLst>
          </p:cNvPr>
          <p:cNvSpPr>
            <a:spLocks noGrp="1"/>
          </p:cNvSpPr>
          <p:nvPr>
            <p:ph type="sldNum" sz="quarter" idx="5"/>
          </p:nvPr>
        </p:nvSpPr>
        <p:spPr/>
        <p:txBody>
          <a:bodyPr/>
          <a:lstStyle/>
          <a:p>
            <a:fld id="{52CAB790-A006-4632-A72B-FB31401D7DC5}" type="slidenum">
              <a:rPr lang="en-US" smtClean="0"/>
              <a:t>27</a:t>
            </a:fld>
            <a:endParaRPr lang="en-US" dirty="0"/>
          </a:p>
        </p:txBody>
      </p:sp>
    </p:spTree>
    <p:extLst>
      <p:ext uri="{BB962C8B-B14F-4D97-AF65-F5344CB8AC3E}">
        <p14:creationId xmlns:p14="http://schemas.microsoft.com/office/powerpoint/2010/main" val="31873445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EB88E-30E5-D8AA-92E7-6A1E3434A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A91B15-698D-B761-BDAA-87773A7F2B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373BD7-8C21-EF06-7DA4-AA9E5572F254}"/>
              </a:ext>
            </a:extLst>
          </p:cNvPr>
          <p:cNvSpPr>
            <a:spLocks noGrp="1"/>
          </p:cNvSpPr>
          <p:nvPr>
            <p:ph type="body" idx="1"/>
          </p:nvPr>
        </p:nvSpPr>
        <p:spPr/>
        <p:txBody>
          <a:bodyPr/>
          <a:lstStyle/>
          <a:p>
            <a:r>
              <a:rPr lang="en-US" dirty="0"/>
              <a:t>Here are our references</a:t>
            </a:r>
          </a:p>
        </p:txBody>
      </p:sp>
      <p:sp>
        <p:nvSpPr>
          <p:cNvPr id="4" name="Slide Number Placeholder 3">
            <a:extLst>
              <a:ext uri="{FF2B5EF4-FFF2-40B4-BE49-F238E27FC236}">
                <a16:creationId xmlns:a16="http://schemas.microsoft.com/office/drawing/2014/main" id="{0B250F9A-B1A6-95F0-37D2-49E447EE1964}"/>
              </a:ext>
            </a:extLst>
          </p:cNvPr>
          <p:cNvSpPr>
            <a:spLocks noGrp="1"/>
          </p:cNvSpPr>
          <p:nvPr>
            <p:ph type="sldNum" sz="quarter" idx="5"/>
          </p:nvPr>
        </p:nvSpPr>
        <p:spPr/>
        <p:txBody>
          <a:bodyPr/>
          <a:lstStyle/>
          <a:p>
            <a:fld id="{5ABF0023-A816-1640-9EF9-00428049B25D}" type="slidenum">
              <a:rPr lang="en-US" smtClean="0"/>
              <a:t>28</a:t>
            </a:fld>
            <a:endParaRPr lang="en-US" dirty="0"/>
          </a:p>
        </p:txBody>
      </p:sp>
    </p:spTree>
    <p:extLst>
      <p:ext uri="{BB962C8B-B14F-4D97-AF65-F5344CB8AC3E}">
        <p14:creationId xmlns:p14="http://schemas.microsoft.com/office/powerpoint/2010/main" val="23330101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92E15-4925-796D-33CF-7F9E3C404B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7AB2CF-5B9E-8F9B-31CA-F183231BC5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2A2680-9F91-EAC2-CB6B-94F3363DCC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C21274-9935-7D42-3D39-6F374FF57B1D}"/>
              </a:ext>
            </a:extLst>
          </p:cNvPr>
          <p:cNvSpPr>
            <a:spLocks noGrp="1"/>
          </p:cNvSpPr>
          <p:nvPr>
            <p:ph type="sldNum" sz="quarter" idx="5"/>
          </p:nvPr>
        </p:nvSpPr>
        <p:spPr/>
        <p:txBody>
          <a:bodyPr/>
          <a:lstStyle/>
          <a:p>
            <a:fld id="{5ABF0023-A816-1640-9EF9-00428049B25D}" type="slidenum">
              <a:rPr lang="en-US" smtClean="0"/>
              <a:t>29</a:t>
            </a:fld>
            <a:endParaRPr lang="en-US" dirty="0"/>
          </a:p>
        </p:txBody>
      </p:sp>
    </p:spTree>
    <p:extLst>
      <p:ext uri="{BB962C8B-B14F-4D97-AF65-F5344CB8AC3E}">
        <p14:creationId xmlns:p14="http://schemas.microsoft.com/office/powerpoint/2010/main" val="153144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note that we having nothing to disclose regarding conflict of interest. More importantly, we want to disclose that none of us are “experts” in using artificial intelligence. We are faculty that have an interest in leveraging AI technology to improve our academic workflows and want to share our work!</a:t>
            </a:r>
          </a:p>
          <a:p>
            <a:r>
              <a:rPr lang="en-US" dirty="0"/>
              <a:t>[ADVANCE SLIDE]</a:t>
            </a:r>
          </a:p>
        </p:txBody>
      </p:sp>
      <p:sp>
        <p:nvSpPr>
          <p:cNvPr id="4" name="Slide Number Placeholder 3"/>
          <p:cNvSpPr>
            <a:spLocks noGrp="1"/>
          </p:cNvSpPr>
          <p:nvPr>
            <p:ph type="sldNum" sz="quarter" idx="5"/>
          </p:nvPr>
        </p:nvSpPr>
        <p:spPr/>
        <p:txBody>
          <a:bodyPr/>
          <a:lstStyle/>
          <a:p>
            <a:fld id="{9259623A-E90F-48EB-8955-248290C9BF26}" type="slidenum">
              <a:rPr lang="en-US" smtClean="0"/>
              <a:t>3</a:t>
            </a:fld>
            <a:endParaRPr lang="en-US" dirty="0"/>
          </a:p>
        </p:txBody>
      </p:sp>
    </p:spTree>
    <p:extLst>
      <p:ext uri="{BB962C8B-B14F-4D97-AF65-F5344CB8AC3E}">
        <p14:creationId xmlns:p14="http://schemas.microsoft.com/office/powerpoint/2010/main" val="4188195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into practicing using AI tools for feedback, we want to provide a brief overview of the state of feedback in medical education. For many of us, when we initially discussed the concept of feedback in medical education, it was thought to be a very unidirectional process where teachers would tell the learners their feedback. This process was unidirectional, flowing from the feedback giver to the feedback receiver, with little to no interaction between the two. However, as our understanding of feedback evolves based on the work highlighted here, we recognize the need for a collaborative feedback approach, where it is no longer unidirectional but more of a “learning conversation.”  In this model our learners play a critical role in the process.</a:t>
            </a:r>
          </a:p>
          <a:p>
            <a:r>
              <a:rPr lang="en-US" dirty="0"/>
              <a:t>[ADVANCE SLIDE]</a:t>
            </a:r>
          </a:p>
          <a:p>
            <a:endParaRPr lang="en-US" dirty="0"/>
          </a:p>
        </p:txBody>
      </p:sp>
      <p:sp>
        <p:nvSpPr>
          <p:cNvPr id="4" name="Slide Number Placeholder 3"/>
          <p:cNvSpPr>
            <a:spLocks noGrp="1"/>
          </p:cNvSpPr>
          <p:nvPr>
            <p:ph type="sldNum" sz="quarter" idx="5"/>
          </p:nvPr>
        </p:nvSpPr>
        <p:spPr/>
        <p:txBody>
          <a:bodyPr/>
          <a:lstStyle/>
          <a:p>
            <a:fld id="{52CAB790-A006-4632-A72B-FB31401D7DC5}" type="slidenum">
              <a:rPr lang="en-US" smtClean="0"/>
              <a:t>4</a:t>
            </a:fld>
            <a:endParaRPr lang="en-US" dirty="0"/>
          </a:p>
        </p:txBody>
      </p:sp>
    </p:spTree>
    <p:extLst>
      <p:ext uri="{BB962C8B-B14F-4D97-AF65-F5344CB8AC3E}">
        <p14:creationId xmlns:p14="http://schemas.microsoft.com/office/powerpoint/2010/main" val="2097324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1A9FB-675B-C0CA-F3FF-7E3E9D1C5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32940B-4245-136B-1BD1-AC5DD1E64F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641E32-812F-7023-7780-3071A3C01B47}"/>
              </a:ext>
            </a:extLst>
          </p:cNvPr>
          <p:cNvSpPr>
            <a:spLocks noGrp="1"/>
          </p:cNvSpPr>
          <p:nvPr>
            <p:ph type="body" idx="1"/>
          </p:nvPr>
        </p:nvSpPr>
        <p:spPr/>
        <p:txBody>
          <a:bodyPr/>
          <a:lstStyle/>
          <a:p>
            <a:r>
              <a:rPr lang="en-US" dirty="0"/>
              <a:t>Why is feedback in medical education important? Well we know from the literature that</a:t>
            </a:r>
          </a:p>
          <a:p>
            <a:pPr marL="171450" indent="-171450">
              <a:buFont typeface="Arial" panose="020B0604020202020204" pitchFamily="34" charset="0"/>
              <a:buChar char="•"/>
            </a:pPr>
            <a:r>
              <a:rPr lang="en-US" dirty="0"/>
              <a:t>Feedback is an </a:t>
            </a:r>
            <a:r>
              <a:rPr lang="en-US" sz="1200" dirty="0">
                <a:ea typeface="Source Serif Pro" panose="02040603050405020204" pitchFamily="18" charset="0"/>
              </a:rPr>
              <a:t>essential component of the experiential learning cycle which forms the foundation of adult learning4</a:t>
            </a:r>
          </a:p>
          <a:p>
            <a:pPr marL="171450" indent="-171450">
              <a:buFont typeface="Arial" panose="020B0604020202020204" pitchFamily="34" charset="0"/>
              <a:buChar char="•"/>
            </a:pPr>
            <a:r>
              <a:rPr lang="en-US" sz="1200" dirty="0">
                <a:ea typeface="Source Serif Pro" panose="02040603050405020204" pitchFamily="18" charset="0"/>
              </a:rPr>
              <a:t>Feedback helps to reinforce good practice5.</a:t>
            </a:r>
          </a:p>
          <a:p>
            <a:pPr marL="171450" indent="-171450">
              <a:buFont typeface="Arial" panose="020B0604020202020204" pitchFamily="34" charset="0"/>
              <a:buChar char="•"/>
            </a:pPr>
            <a:r>
              <a:rPr lang="en-US" sz="1200" dirty="0">
                <a:ea typeface="Source Serif Pro" panose="02040603050405020204" pitchFamily="18" charset="0"/>
              </a:rPr>
              <a:t>Feedback is arguably the most important tool for enhancing achievement5. </a:t>
            </a:r>
          </a:p>
          <a:p>
            <a:pPr marL="171450" indent="-171450">
              <a:buFont typeface="Arial" panose="020B0604020202020204" pitchFamily="34" charset="0"/>
              <a:buChar char="•"/>
            </a:pPr>
            <a:r>
              <a:rPr lang="en-US" sz="1200" dirty="0">
                <a:ea typeface="Source Serif Pro" panose="02040603050405020204" pitchFamily="18" charset="0"/>
              </a:rPr>
              <a:t>Feedback is the cornerstone of good and effective clinical teaching6. </a:t>
            </a:r>
          </a:p>
          <a:p>
            <a:pPr marL="171450" indent="-171450">
              <a:buFont typeface="Arial" panose="020B0604020202020204" pitchFamily="34" charset="0"/>
              <a:buChar char="•"/>
            </a:pPr>
            <a:r>
              <a:rPr lang="en-US" sz="1200" dirty="0">
                <a:ea typeface="Source Serif Pro" panose="02040603050405020204" pitchFamily="18" charset="0"/>
              </a:rPr>
              <a:t>And finally feedback is central to cognitive, technical and professional development7. </a:t>
            </a:r>
          </a:p>
          <a:p>
            <a:endParaRPr lang="en-US" dirty="0"/>
          </a:p>
          <a:p>
            <a:endParaRPr lang="en-US" dirty="0"/>
          </a:p>
          <a:p>
            <a:endParaRPr lang="en-US" dirty="0"/>
          </a:p>
          <a:p>
            <a:r>
              <a:rPr lang="en-US" dirty="0"/>
              <a:t>The literature has ample examples outlining the importance of feedback in medical education, but are we providing enough feedback to our learners?</a:t>
            </a:r>
          </a:p>
          <a:p>
            <a:r>
              <a:rPr lang="en-US" dirty="0"/>
              <a:t>[ADVANCE SLIDE]</a:t>
            </a:r>
          </a:p>
          <a:p>
            <a:endParaRPr lang="en-US" dirty="0"/>
          </a:p>
        </p:txBody>
      </p:sp>
      <p:sp>
        <p:nvSpPr>
          <p:cNvPr id="4" name="Slide Number Placeholder 3">
            <a:extLst>
              <a:ext uri="{FF2B5EF4-FFF2-40B4-BE49-F238E27FC236}">
                <a16:creationId xmlns:a16="http://schemas.microsoft.com/office/drawing/2014/main" id="{40504FBC-5E65-04CA-F128-F04010B22651}"/>
              </a:ext>
            </a:extLst>
          </p:cNvPr>
          <p:cNvSpPr>
            <a:spLocks noGrp="1"/>
          </p:cNvSpPr>
          <p:nvPr>
            <p:ph type="sldNum" sz="quarter" idx="5"/>
          </p:nvPr>
        </p:nvSpPr>
        <p:spPr/>
        <p:txBody>
          <a:bodyPr/>
          <a:lstStyle/>
          <a:p>
            <a:fld id="{52CAB790-A006-4632-A72B-FB31401D7DC5}" type="slidenum">
              <a:rPr lang="en-US" smtClean="0"/>
              <a:t>5</a:t>
            </a:fld>
            <a:endParaRPr lang="en-US" dirty="0"/>
          </a:p>
        </p:txBody>
      </p:sp>
    </p:spTree>
    <p:extLst>
      <p:ext uri="{BB962C8B-B14F-4D97-AF65-F5344CB8AC3E}">
        <p14:creationId xmlns:p14="http://schemas.microsoft.com/office/powerpoint/2010/main" val="3111595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know from the literature that feedback is important, we also know that learners want feedback. Unfortunately, there are issues with that.</a:t>
            </a:r>
          </a:p>
          <a:p>
            <a:pPr marL="171450" indent="-171450">
              <a:buFont typeface="Arial" panose="020B0604020202020204" pitchFamily="34" charset="0"/>
              <a:buChar char="•"/>
            </a:pPr>
            <a:r>
              <a:rPr lang="en-US" dirty="0"/>
              <a:t>Research demonstrates that learners have identified that feedback is infrequent and inadequate and that learners in medicine are rarely given feedback.</a:t>
            </a:r>
          </a:p>
          <a:p>
            <a:pPr marL="171450" indent="-171450">
              <a:buFont typeface="Arial" panose="020B0604020202020204" pitchFamily="34" charset="0"/>
              <a:buChar char="•"/>
            </a:pPr>
            <a:r>
              <a:rPr lang="en-US" dirty="0"/>
              <a:t>Research also demonstrates hat feedback is only given 3-6% on time in situations learners would expect it to be given.  </a:t>
            </a:r>
          </a:p>
          <a:p>
            <a:pPr marL="171450" indent="-171450">
              <a:buFont typeface="Arial" panose="020B0604020202020204" pitchFamily="34" charset="0"/>
              <a:buChar char="•"/>
            </a:pPr>
            <a:r>
              <a:rPr lang="en-US" dirty="0"/>
              <a:t>Another study indicates that only 8% of all learners  are “very satisfied” with feedback. In the same study, 17% reported never or infrequently receiving reinforcing feedback, and 80% reported never or infrequently received corrective feedback.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tells us that our learners want feedback, don’t receive it often when they would expect to, and when they do receive feedback they don’t receive reinforcing or corrective feedback.</a:t>
            </a:r>
          </a:p>
          <a:p>
            <a:pPr marL="0" indent="0">
              <a:buFont typeface="Arial" panose="020B0604020202020204" pitchFamily="34" charset="0"/>
              <a:buNone/>
            </a:pPr>
            <a:r>
              <a:rPr lang="en-US" dirty="0"/>
              <a:t>[ADVANCE SLIDE]</a:t>
            </a:r>
          </a:p>
        </p:txBody>
      </p:sp>
      <p:sp>
        <p:nvSpPr>
          <p:cNvPr id="4" name="Slide Number Placeholder 3"/>
          <p:cNvSpPr>
            <a:spLocks noGrp="1"/>
          </p:cNvSpPr>
          <p:nvPr>
            <p:ph type="sldNum" sz="quarter" idx="5"/>
          </p:nvPr>
        </p:nvSpPr>
        <p:spPr/>
        <p:txBody>
          <a:bodyPr/>
          <a:lstStyle/>
          <a:p>
            <a:fld id="{52CAB790-A006-4632-A72B-FB31401D7DC5}" type="slidenum">
              <a:rPr lang="en-US" smtClean="0"/>
              <a:t>6</a:t>
            </a:fld>
            <a:endParaRPr lang="en-US" dirty="0"/>
          </a:p>
        </p:txBody>
      </p:sp>
    </p:spTree>
    <p:extLst>
      <p:ext uri="{BB962C8B-B14F-4D97-AF65-F5344CB8AC3E}">
        <p14:creationId xmlns:p14="http://schemas.microsoft.com/office/powerpoint/2010/main" val="2459352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have a break to ask your attendees a question or include a poll slide, feel free to do so. We revisited the responses at the end of the workshop. If you do not want to include a question or poll slide, feel free to remove.</a:t>
            </a:r>
          </a:p>
          <a:p>
            <a:endParaRPr lang="en-US" dirty="0"/>
          </a:p>
          <a:p>
            <a:r>
              <a:rPr lang="en-US" dirty="0"/>
              <a:t>[ADVANCE SLIDE]</a:t>
            </a:r>
          </a:p>
        </p:txBody>
      </p:sp>
      <p:sp>
        <p:nvSpPr>
          <p:cNvPr id="4" name="Slide Number Placeholder 3"/>
          <p:cNvSpPr>
            <a:spLocks noGrp="1"/>
          </p:cNvSpPr>
          <p:nvPr>
            <p:ph type="sldNum" sz="quarter" idx="5"/>
          </p:nvPr>
        </p:nvSpPr>
        <p:spPr/>
        <p:txBody>
          <a:bodyPr/>
          <a:lstStyle/>
          <a:p>
            <a:fld id="{52CAB790-A006-4632-A72B-FB31401D7DC5}" type="slidenum">
              <a:rPr lang="en-US" smtClean="0"/>
              <a:t>7</a:t>
            </a:fld>
            <a:endParaRPr lang="en-US" dirty="0"/>
          </a:p>
        </p:txBody>
      </p:sp>
    </p:spTree>
    <p:extLst>
      <p:ext uri="{BB962C8B-B14F-4D97-AF65-F5344CB8AC3E}">
        <p14:creationId xmlns:p14="http://schemas.microsoft.com/office/powerpoint/2010/main" val="4224703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take a few moments to review artificial intelligence (AI) and generative AI (</a:t>
            </a:r>
            <a:r>
              <a:rPr lang="en-US" dirty="0" err="1"/>
              <a:t>genAI</a:t>
            </a:r>
            <a:r>
              <a:rPr lang="en-US" dirty="0"/>
              <a:t>).  Simply put, GenAI is a type of AI that can create new content. It uses deep learning modules, which are like algorithms that mimic the human brain. These could be CPU generated, human generated, or a mixture of both. Critically, these models are trained on large amounts of data of various modalities that are pulled from the internet, open access resources, and information that is put in the models. Over time, the models learn patterns from the data and use that to predict sequences.  Some of these models are then fine-tuned using human reviewers. Given there has been a rapid expansion of AI and genAI tools in academic medicine recently, we wanted to know what, if any use, these tools had on providing effective feedback.</a:t>
            </a:r>
          </a:p>
          <a:p>
            <a:r>
              <a:rPr lang="en-US" dirty="0"/>
              <a:t>[ADVANCE SLIDE]</a:t>
            </a:r>
          </a:p>
          <a:p>
            <a:endParaRPr lang="en-US" dirty="0"/>
          </a:p>
        </p:txBody>
      </p:sp>
      <p:sp>
        <p:nvSpPr>
          <p:cNvPr id="4" name="Slide Number Placeholder 3"/>
          <p:cNvSpPr>
            <a:spLocks noGrp="1"/>
          </p:cNvSpPr>
          <p:nvPr>
            <p:ph type="sldNum" sz="quarter" idx="5"/>
          </p:nvPr>
        </p:nvSpPr>
        <p:spPr/>
        <p:txBody>
          <a:bodyPr/>
          <a:lstStyle/>
          <a:p>
            <a:fld id="{52CAB790-A006-4632-A72B-FB31401D7DC5}" type="slidenum">
              <a:rPr lang="en-US" smtClean="0"/>
              <a:t>8</a:t>
            </a:fld>
            <a:endParaRPr lang="en-US" dirty="0"/>
          </a:p>
        </p:txBody>
      </p:sp>
    </p:spTree>
    <p:extLst>
      <p:ext uri="{BB962C8B-B14F-4D97-AF65-F5344CB8AC3E}">
        <p14:creationId xmlns:p14="http://schemas.microsoft.com/office/powerpoint/2010/main" val="332973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84EEF2-D234-91B0-388B-74D2785D77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4169F-A5A2-81DB-BF5A-06762E5E90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42A83A-7A76-EC6D-4873-4B04556AEE42}"/>
              </a:ext>
            </a:extLst>
          </p:cNvPr>
          <p:cNvSpPr>
            <a:spLocks noGrp="1"/>
          </p:cNvSpPr>
          <p:nvPr>
            <p:ph type="body" idx="1"/>
          </p:nvPr>
        </p:nvSpPr>
        <p:spPr/>
        <p:txBody>
          <a:bodyPr/>
          <a:lstStyle/>
          <a:p>
            <a:r>
              <a:rPr lang="en-US" dirty="0"/>
              <a:t>We are not the first people to look at this use of AI. A search of the literature identified the following uses for genAI in feedback within medical education. Some of this is novel because it is so new. </a:t>
            </a:r>
          </a:p>
          <a:p>
            <a:pPr marL="171450" indent="-171450">
              <a:buFont typeface="Arial" panose="020B0604020202020204" pitchFamily="34" charset="0"/>
              <a:buChar char="•"/>
            </a:pPr>
            <a:r>
              <a:rPr lang="en-US" dirty="0"/>
              <a:t>One study demonstrated that genAI can be effectively used to provide both verbal and written feedback for medical  learners </a:t>
            </a:r>
          </a:p>
          <a:p>
            <a:pPr marL="171450" indent="-171450">
              <a:buFont typeface="Arial" panose="020B0604020202020204" pitchFamily="34" charset="0"/>
              <a:buChar char="•"/>
            </a:pPr>
            <a:r>
              <a:rPr lang="en-US" dirty="0"/>
              <a:t>Can be used to simulate patient-doctor interactions and give feedback on these </a:t>
            </a:r>
          </a:p>
          <a:p>
            <a:pPr marL="171450" indent="-171450">
              <a:buFont typeface="Arial" panose="020B0604020202020204" pitchFamily="34" charset="0"/>
              <a:buChar char="•"/>
            </a:pPr>
            <a:r>
              <a:rPr lang="en-US" dirty="0"/>
              <a:t>Can allow for more timely feedback</a:t>
            </a:r>
          </a:p>
          <a:p>
            <a:pPr marL="171450" indent="-171450">
              <a:buFont typeface="Arial" panose="020B0604020202020204" pitchFamily="34" charset="0"/>
              <a:buChar char="•"/>
            </a:pPr>
            <a:r>
              <a:rPr lang="en-US" dirty="0"/>
              <a:t>Can help with personalization of feedback</a:t>
            </a:r>
          </a:p>
          <a:p>
            <a:pPr marL="171450" indent="-171450">
              <a:buFont typeface="Arial" panose="020B0604020202020204" pitchFamily="34" charset="0"/>
              <a:buChar char="•"/>
            </a:pPr>
            <a:r>
              <a:rPr lang="en-US" dirty="0"/>
              <a:t>Can help free up time for instructors which in turn can be used towards PPD, research, lesson plans</a:t>
            </a:r>
          </a:p>
          <a:p>
            <a:pPr marL="171450" indent="-171450">
              <a:buFont typeface="Arial" panose="020B0604020202020204" pitchFamily="34" charset="0"/>
              <a:buChar char="•"/>
            </a:pPr>
            <a:r>
              <a:rPr lang="en-US" dirty="0"/>
              <a:t>LLMs can assist with grading formative assessments </a:t>
            </a:r>
          </a:p>
          <a:p>
            <a:pPr marL="171450" indent="-171450">
              <a:buFont typeface="Arial" panose="020B0604020202020204" pitchFamily="34" charset="0"/>
              <a:buChar char="•"/>
            </a:pPr>
            <a:r>
              <a:rPr lang="en-US" dirty="0"/>
              <a:t>Custom GPTs can be designed to help with faculty development allowing educators to deliver constructive feedback through simulated scenarios </a:t>
            </a:r>
          </a:p>
          <a:p>
            <a:endParaRPr lang="en-US" dirty="0"/>
          </a:p>
          <a:p>
            <a:r>
              <a:rPr lang="en-US" dirty="0"/>
              <a:t>[ADVANCE SLIDE]</a:t>
            </a:r>
          </a:p>
          <a:p>
            <a:endParaRPr lang="en-US" dirty="0"/>
          </a:p>
        </p:txBody>
      </p:sp>
      <p:sp>
        <p:nvSpPr>
          <p:cNvPr id="4" name="Slide Number Placeholder 3">
            <a:extLst>
              <a:ext uri="{FF2B5EF4-FFF2-40B4-BE49-F238E27FC236}">
                <a16:creationId xmlns:a16="http://schemas.microsoft.com/office/drawing/2014/main" id="{D5CA129A-879D-2F4C-6C7E-4C091F6AE9C8}"/>
              </a:ext>
            </a:extLst>
          </p:cNvPr>
          <p:cNvSpPr>
            <a:spLocks noGrp="1"/>
          </p:cNvSpPr>
          <p:nvPr>
            <p:ph type="sldNum" sz="quarter" idx="5"/>
          </p:nvPr>
        </p:nvSpPr>
        <p:spPr/>
        <p:txBody>
          <a:bodyPr/>
          <a:lstStyle/>
          <a:p>
            <a:fld id="{52CAB790-A006-4632-A72B-FB31401D7DC5}" type="slidenum">
              <a:rPr lang="en-US" smtClean="0"/>
              <a:t>9</a:t>
            </a:fld>
            <a:endParaRPr lang="en-US" dirty="0"/>
          </a:p>
        </p:txBody>
      </p:sp>
    </p:spTree>
    <p:extLst>
      <p:ext uri="{BB962C8B-B14F-4D97-AF65-F5344CB8AC3E}">
        <p14:creationId xmlns:p14="http://schemas.microsoft.com/office/powerpoint/2010/main" val="140334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740D8-A4D0-6B45-AE7C-01E41CFBCA6A}"/>
              </a:ext>
            </a:extLst>
          </p:cNvPr>
          <p:cNvSpPr>
            <a:spLocks noGrp="1"/>
          </p:cNvSpPr>
          <p:nvPr>
            <p:ph type="ctrTitle"/>
          </p:nvPr>
        </p:nvSpPr>
        <p:spPr>
          <a:xfrm>
            <a:off x="1143000" y="1394619"/>
            <a:ext cx="6858000" cy="1790700"/>
          </a:xfrm>
        </p:spPr>
        <p:txBody>
          <a:bodyPr anchor="b">
            <a:normAutofit/>
          </a:bodyPr>
          <a:lstStyle>
            <a:lvl1pPr algn="ctr">
              <a:defRPr sz="4800" b="1" i="0">
                <a:solidFill>
                  <a:srgbClr val="FFF1A2"/>
                </a:solidFill>
                <a:latin typeface="AvenirNext LT Pro Medium" panose="020B0503020202020204" pitchFamily="34" charset="77"/>
              </a:defRPr>
            </a:lvl1pPr>
          </a:lstStyle>
          <a:p>
            <a:r>
              <a:rPr lang="en-US" dirty="0"/>
              <a:t>Click to edit Master title style</a:t>
            </a:r>
          </a:p>
        </p:txBody>
      </p:sp>
      <p:sp>
        <p:nvSpPr>
          <p:cNvPr id="3" name="Subtitle 2">
            <a:extLst>
              <a:ext uri="{FF2B5EF4-FFF2-40B4-BE49-F238E27FC236}">
                <a16:creationId xmlns:a16="http://schemas.microsoft.com/office/drawing/2014/main" id="{687825D6-CD95-0D46-A6D3-C575CC1EBD7B}"/>
              </a:ext>
            </a:extLst>
          </p:cNvPr>
          <p:cNvSpPr>
            <a:spLocks noGrp="1"/>
          </p:cNvSpPr>
          <p:nvPr>
            <p:ph type="subTitle" idx="1"/>
          </p:nvPr>
        </p:nvSpPr>
        <p:spPr>
          <a:xfrm>
            <a:off x="1143000" y="3345543"/>
            <a:ext cx="6858000" cy="1081201"/>
          </a:xfrm>
        </p:spPr>
        <p:txBody>
          <a:bodyPr/>
          <a:lstStyle>
            <a:lvl1pPr marL="0" indent="0" algn="ctr">
              <a:buNone/>
              <a:defRPr sz="2400" b="0" i="0">
                <a:solidFill>
                  <a:schemeClr val="bg1"/>
                </a:solidFill>
                <a:latin typeface="Avenir Next LT Pro Medium" panose="020B0503020202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8276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F41966E-2E71-E34C-A30B-43ACF05850D5}" type="datetimeFigureOut">
              <a:rPr lang="en-US" smtClean="0"/>
              <a:t>7/8/2025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73027F-6302-6644-A7AB-E3DB9B0267F6}" type="slidenum">
              <a:rPr lang="en-US" smtClean="0"/>
              <a:t>‹#›</a:t>
            </a:fld>
            <a:endParaRPr lang="en-US" dirty="0"/>
          </a:p>
        </p:txBody>
      </p:sp>
    </p:spTree>
    <p:extLst>
      <p:ext uri="{BB962C8B-B14F-4D97-AF65-F5344CB8AC3E}">
        <p14:creationId xmlns:p14="http://schemas.microsoft.com/office/powerpoint/2010/main" val="146547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41966E-2E71-E34C-A30B-43ACF05850D5}" type="datetimeFigureOut">
              <a:rPr lang="en-US" smtClean="0"/>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73027F-6302-6644-A7AB-E3DB9B0267F6}" type="slidenum">
              <a:rPr lang="en-US" smtClean="0"/>
              <a:t>‹#›</a:t>
            </a:fld>
            <a:endParaRPr lang="en-US" dirty="0"/>
          </a:p>
        </p:txBody>
      </p:sp>
    </p:spTree>
    <p:extLst>
      <p:ext uri="{BB962C8B-B14F-4D97-AF65-F5344CB8AC3E}">
        <p14:creationId xmlns:p14="http://schemas.microsoft.com/office/powerpoint/2010/main" val="978293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41966E-2E71-E34C-A30B-43ACF05850D5}" type="datetimeFigureOut">
              <a:rPr lang="en-US" smtClean="0"/>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73027F-6302-6644-A7AB-E3DB9B0267F6}" type="slidenum">
              <a:rPr lang="en-US" smtClean="0"/>
              <a:t>‹#›</a:t>
            </a:fld>
            <a:endParaRPr lang="en-US" dirty="0"/>
          </a:p>
        </p:txBody>
      </p:sp>
    </p:spTree>
    <p:extLst>
      <p:ext uri="{BB962C8B-B14F-4D97-AF65-F5344CB8AC3E}">
        <p14:creationId xmlns:p14="http://schemas.microsoft.com/office/powerpoint/2010/main" val="1800605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atin typeface="AvenirNext LT Pro" panose="020B0503020202020204" pitchFamily="34" charset="77"/>
              </a:defRPr>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atin typeface="AvenirNext LT Pro" panose="020B0503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7F41966E-2E71-E34C-A30B-43ACF05850D5}" type="datetimeFigureOut">
              <a:rPr lang="en-US" smtClean="0"/>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73027F-6302-6644-A7AB-E3DB9B0267F6}" type="slidenum">
              <a:rPr lang="en-US" smtClean="0"/>
              <a:t>‹#›</a:t>
            </a:fld>
            <a:endParaRPr lang="en-US" dirty="0"/>
          </a:p>
        </p:txBody>
      </p:sp>
    </p:spTree>
    <p:extLst>
      <p:ext uri="{BB962C8B-B14F-4D97-AF65-F5344CB8AC3E}">
        <p14:creationId xmlns:p14="http://schemas.microsoft.com/office/powerpoint/2010/main" val="181291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F41966E-2E71-E34C-A30B-43ACF05850D5}" type="datetimeFigureOut">
              <a:rPr lang="en-US" smtClean="0"/>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73027F-6302-6644-A7AB-E3DB9B0267F6}" type="slidenum">
              <a:rPr lang="en-US" smtClean="0"/>
              <a:t>‹#›</a:t>
            </a:fld>
            <a:endParaRPr lang="en-US" dirty="0"/>
          </a:p>
        </p:txBody>
      </p:sp>
    </p:spTree>
    <p:extLst>
      <p:ext uri="{BB962C8B-B14F-4D97-AF65-F5344CB8AC3E}">
        <p14:creationId xmlns:p14="http://schemas.microsoft.com/office/powerpoint/2010/main" val="2372095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41966E-2E71-E34C-A30B-43ACF05850D5}" type="datetimeFigureOut">
              <a:rPr lang="en-US" smtClean="0"/>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73027F-6302-6644-A7AB-E3DB9B0267F6}" type="slidenum">
              <a:rPr lang="en-US" smtClean="0"/>
              <a:t>‹#›</a:t>
            </a:fld>
            <a:endParaRPr lang="en-US" dirty="0"/>
          </a:p>
        </p:txBody>
      </p:sp>
    </p:spTree>
    <p:extLst>
      <p:ext uri="{BB962C8B-B14F-4D97-AF65-F5344CB8AC3E}">
        <p14:creationId xmlns:p14="http://schemas.microsoft.com/office/powerpoint/2010/main" val="93114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41966E-2E71-E34C-A30B-43ACF05850D5}" type="datetimeFigureOut">
              <a:rPr lang="en-US" smtClean="0"/>
              <a:t>7/8/2025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73027F-6302-6644-A7AB-E3DB9B0267F6}" type="slidenum">
              <a:rPr lang="en-US" smtClean="0"/>
              <a:t>‹#›</a:t>
            </a:fld>
            <a:endParaRPr lang="en-US" dirty="0"/>
          </a:p>
        </p:txBody>
      </p:sp>
    </p:spTree>
    <p:extLst>
      <p:ext uri="{BB962C8B-B14F-4D97-AF65-F5344CB8AC3E}">
        <p14:creationId xmlns:p14="http://schemas.microsoft.com/office/powerpoint/2010/main" val="357717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41966E-2E71-E34C-A30B-43ACF05850D5}" type="datetimeFigureOut">
              <a:rPr lang="en-US" smtClean="0"/>
              <a:t>7/8/2025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73027F-6302-6644-A7AB-E3DB9B0267F6}" type="slidenum">
              <a:rPr lang="en-US" smtClean="0"/>
              <a:t>‹#›</a:t>
            </a:fld>
            <a:endParaRPr lang="en-US" dirty="0"/>
          </a:p>
        </p:txBody>
      </p:sp>
    </p:spTree>
    <p:extLst>
      <p:ext uri="{BB962C8B-B14F-4D97-AF65-F5344CB8AC3E}">
        <p14:creationId xmlns:p14="http://schemas.microsoft.com/office/powerpoint/2010/main" val="3086329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41966E-2E71-E34C-A30B-43ACF05850D5}" type="datetimeFigureOut">
              <a:rPr lang="en-US" smtClean="0"/>
              <a:t>7/8/2025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73027F-6302-6644-A7AB-E3DB9B0267F6}" type="slidenum">
              <a:rPr lang="en-US" smtClean="0"/>
              <a:t>‹#›</a:t>
            </a:fld>
            <a:endParaRPr lang="en-US" dirty="0"/>
          </a:p>
        </p:txBody>
      </p:sp>
    </p:spTree>
    <p:extLst>
      <p:ext uri="{BB962C8B-B14F-4D97-AF65-F5344CB8AC3E}">
        <p14:creationId xmlns:p14="http://schemas.microsoft.com/office/powerpoint/2010/main" val="42480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1966E-2E71-E34C-A30B-43ACF05850D5}" type="datetimeFigureOut">
              <a:rPr lang="en-US" smtClean="0"/>
              <a:t>7/8/2025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73027F-6302-6644-A7AB-E3DB9B0267F6}" type="slidenum">
              <a:rPr lang="en-US" smtClean="0"/>
              <a:t>‹#›</a:t>
            </a:fld>
            <a:endParaRPr lang="en-US" dirty="0"/>
          </a:p>
        </p:txBody>
      </p:sp>
    </p:spTree>
    <p:extLst>
      <p:ext uri="{BB962C8B-B14F-4D97-AF65-F5344CB8AC3E}">
        <p14:creationId xmlns:p14="http://schemas.microsoft.com/office/powerpoint/2010/main" val="3021345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F41966E-2E71-E34C-A30B-43ACF05850D5}" type="datetimeFigureOut">
              <a:rPr lang="en-US" smtClean="0"/>
              <a:t>7/8/2025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73027F-6302-6644-A7AB-E3DB9B0267F6}" type="slidenum">
              <a:rPr lang="en-US" smtClean="0"/>
              <a:t>‹#›</a:t>
            </a:fld>
            <a:endParaRPr lang="en-US" dirty="0"/>
          </a:p>
        </p:txBody>
      </p:sp>
    </p:spTree>
    <p:extLst>
      <p:ext uri="{BB962C8B-B14F-4D97-AF65-F5344CB8AC3E}">
        <p14:creationId xmlns:p14="http://schemas.microsoft.com/office/powerpoint/2010/main" val="30254609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jp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F678B-4770-9E48-839E-51D9C71D1964}"/>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8B4DA0-9662-844C-8295-6D5047D109B3}"/>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336EA-4FD5-E348-BA13-BA2A345E75FF}"/>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D4382548-B354-F34C-82A1-8CECB3E9C2AD}" type="datetimeFigureOut">
              <a:rPr lang="en-US" smtClean="0"/>
              <a:t>7/8/2025</a:t>
            </a:fld>
            <a:endParaRPr lang="en-US" dirty="0"/>
          </a:p>
        </p:txBody>
      </p:sp>
      <p:sp>
        <p:nvSpPr>
          <p:cNvPr id="5" name="Footer Placeholder 4">
            <a:extLst>
              <a:ext uri="{FF2B5EF4-FFF2-40B4-BE49-F238E27FC236}">
                <a16:creationId xmlns:a16="http://schemas.microsoft.com/office/drawing/2014/main" id="{DAE91DB4-9229-2546-B539-110F2A13D83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792CCAB-FC3F-F047-A05B-1417758DE205}"/>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8AB5730-FD08-1B4B-AE0C-5D2E709C2DF0}" type="slidenum">
              <a:rPr lang="en-US" smtClean="0"/>
              <a:t>‹#›</a:t>
            </a:fld>
            <a:endParaRPr lang="en-US" dirty="0"/>
          </a:p>
        </p:txBody>
      </p:sp>
      <p:pic>
        <p:nvPicPr>
          <p:cNvPr id="8" name="Picture 7">
            <a:extLst>
              <a:ext uri="{FF2B5EF4-FFF2-40B4-BE49-F238E27FC236}">
                <a16:creationId xmlns:a16="http://schemas.microsoft.com/office/drawing/2014/main" id="{3121FA5B-7F3E-6C4F-8BC3-F87E41A30948}"/>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61127658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7F41966E-2E71-E34C-A30B-43ACF05850D5}" type="datetimeFigureOut">
              <a:rPr lang="en-US" smtClean="0"/>
              <a:t>7/8/2025</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D73027F-6302-6644-A7AB-E3DB9B0267F6}" type="slidenum">
              <a:rPr lang="en-US" smtClean="0"/>
              <a:t>‹#›</a:t>
            </a:fld>
            <a:endParaRPr lang="en-US" dirty="0"/>
          </a:p>
        </p:txBody>
      </p:sp>
      <p:pic>
        <p:nvPicPr>
          <p:cNvPr id="8" name="Picture 7">
            <a:extLst>
              <a:ext uri="{FF2B5EF4-FFF2-40B4-BE49-F238E27FC236}">
                <a16:creationId xmlns:a16="http://schemas.microsoft.com/office/drawing/2014/main" id="{6D66F820-510E-C14E-B325-8749C2BF0F49}"/>
              </a:ext>
            </a:extLst>
          </p:cNvPr>
          <p:cNvPicPr>
            <a:picLocks noChangeAspect="1"/>
          </p:cNvPicPr>
          <p:nvPr userDrawn="1"/>
        </p:nvPicPr>
        <p:blipFill>
          <a:blip r:embed="rId13"/>
          <a:stretch>
            <a:fillRect/>
          </a:stretch>
        </p:blipFill>
        <p:spPr>
          <a:xfrm>
            <a:off x="0" y="0"/>
            <a:ext cx="9144000" cy="5143500"/>
          </a:xfrm>
          <a:prstGeom prst="rect">
            <a:avLst/>
          </a:prstGeom>
        </p:spPr>
      </p:pic>
    </p:spTree>
    <p:extLst>
      <p:ext uri="{BB962C8B-B14F-4D97-AF65-F5344CB8AC3E}">
        <p14:creationId xmlns:p14="http://schemas.microsoft.com/office/powerpoint/2010/main" val="4098990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yoodli.ai/"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CF03C-CB6E-A546-BE23-5EB9FC00A978}"/>
              </a:ext>
            </a:extLst>
          </p:cNvPr>
          <p:cNvSpPr>
            <a:spLocks noGrp="1"/>
          </p:cNvSpPr>
          <p:nvPr>
            <p:ph type="ctrTitle"/>
          </p:nvPr>
        </p:nvSpPr>
        <p:spPr/>
        <p:txBody>
          <a:bodyPr>
            <a:noAutofit/>
          </a:bodyPr>
          <a:lstStyle/>
          <a:p>
            <a:r>
              <a:rPr lang="en-US" sz="3600" dirty="0"/>
              <a:t>Workshop: Mastering Challenging Feedback in Medical Education While Exploring the Role of AI Integration</a:t>
            </a:r>
          </a:p>
        </p:txBody>
      </p:sp>
      <p:sp>
        <p:nvSpPr>
          <p:cNvPr id="3" name="Subtitle 2">
            <a:extLst>
              <a:ext uri="{FF2B5EF4-FFF2-40B4-BE49-F238E27FC236}">
                <a16:creationId xmlns:a16="http://schemas.microsoft.com/office/drawing/2014/main" id="{C7F5040F-D9A9-2B4A-A95C-CFA19B596980}"/>
              </a:ext>
            </a:extLst>
          </p:cNvPr>
          <p:cNvSpPr>
            <a:spLocks noGrp="1"/>
          </p:cNvSpPr>
          <p:nvPr>
            <p:ph type="subTitle" idx="1"/>
          </p:nvPr>
        </p:nvSpPr>
        <p:spPr/>
        <p:txBody>
          <a:bodyPr>
            <a:normAutofit fontScale="92500" lnSpcReduction="20000"/>
          </a:bodyPr>
          <a:lstStyle/>
          <a:p>
            <a:r>
              <a:rPr lang="en-US" dirty="0"/>
              <a:t>Dr. Sarah Boutwell, MD MSPH</a:t>
            </a:r>
          </a:p>
          <a:p>
            <a:r>
              <a:rPr lang="en-US" dirty="0"/>
              <a:t>Dr. Kirsten Brown, PhD, MA</a:t>
            </a:r>
          </a:p>
          <a:p>
            <a:r>
              <a:rPr lang="en-US" dirty="0"/>
              <a:t>Dr. Shazia Samanani, MD MEd</a:t>
            </a:r>
          </a:p>
          <a:p>
            <a:endParaRPr lang="en-US" dirty="0"/>
          </a:p>
        </p:txBody>
      </p:sp>
    </p:spTree>
    <p:extLst>
      <p:ext uri="{BB962C8B-B14F-4D97-AF65-F5344CB8AC3E}">
        <p14:creationId xmlns:p14="http://schemas.microsoft.com/office/powerpoint/2010/main" val="1442827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2D19D-EC09-3760-6AC7-67C7A4198E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2ED71F-302F-433D-3712-09B9A2B7CB6A}"/>
              </a:ext>
            </a:extLst>
          </p:cNvPr>
          <p:cNvSpPr>
            <a:spLocks noGrp="1"/>
          </p:cNvSpPr>
          <p:nvPr>
            <p:ph type="title"/>
          </p:nvPr>
        </p:nvSpPr>
        <p:spPr>
          <a:xfrm>
            <a:off x="628650" y="650363"/>
            <a:ext cx="7886700" cy="994172"/>
          </a:xfrm>
        </p:spPr>
        <p:txBody>
          <a:bodyPr>
            <a:normAutofit fontScale="90000"/>
          </a:bodyPr>
          <a:lstStyle/>
          <a:p>
            <a:r>
              <a:rPr lang="en-US" dirty="0"/>
              <a:t>How are others using AI for feedback delivery?</a:t>
            </a:r>
          </a:p>
        </p:txBody>
      </p:sp>
      <p:graphicFrame>
        <p:nvGraphicFramePr>
          <p:cNvPr id="12" name="Content Placeholder 11">
            <a:extLst>
              <a:ext uri="{FF2B5EF4-FFF2-40B4-BE49-F238E27FC236}">
                <a16:creationId xmlns:a16="http://schemas.microsoft.com/office/drawing/2014/main" id="{44D4C651-40DE-9A88-DB50-2B7BA775F56F}"/>
              </a:ext>
            </a:extLst>
          </p:cNvPr>
          <p:cNvGraphicFramePr>
            <a:graphicFrameLocks noGrp="1"/>
          </p:cNvGraphicFramePr>
          <p:nvPr>
            <p:ph idx="1"/>
            <p:extLst>
              <p:ext uri="{D42A27DB-BD31-4B8C-83A1-F6EECF244321}">
                <p14:modId xmlns:p14="http://schemas.microsoft.com/office/powerpoint/2010/main" val="2964658592"/>
              </p:ext>
            </p:extLst>
          </p:nvPr>
        </p:nvGraphicFramePr>
        <p:xfrm>
          <a:off x="628650" y="1370013"/>
          <a:ext cx="7886700" cy="3262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2652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artoon of a person wearing a red hat&#10;&#10;Description automatically generated">
            <a:extLst>
              <a:ext uri="{FF2B5EF4-FFF2-40B4-BE49-F238E27FC236}">
                <a16:creationId xmlns:a16="http://schemas.microsoft.com/office/drawing/2014/main" id="{7A498D9E-1282-624F-8DE3-A5AB79DB2A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3894" y="3583366"/>
            <a:ext cx="1560106" cy="1504950"/>
          </a:xfrm>
          <a:prstGeom prst="rect">
            <a:avLst/>
          </a:prstGeom>
        </p:spPr>
      </p:pic>
      <p:sp>
        <p:nvSpPr>
          <p:cNvPr id="7" name="TextBox 7"/>
          <p:cNvSpPr txBox="1"/>
          <p:nvPr/>
        </p:nvSpPr>
        <p:spPr>
          <a:xfrm>
            <a:off x="2345442" y="1944937"/>
            <a:ext cx="4431868" cy="615553"/>
          </a:xfrm>
          <a:prstGeom prst="rect">
            <a:avLst/>
          </a:prstGeom>
        </p:spPr>
        <p:txBody>
          <a:bodyPr lIns="0" tIns="0" rIns="0" bIns="0" rtlCol="0" anchor="t">
            <a:spAutoFit/>
          </a:bodyPr>
          <a:lstStyle/>
          <a:p>
            <a:endParaRPr lang="en-US" sz="2000" dirty="0"/>
          </a:p>
          <a:p>
            <a:endParaRPr lang="en-US" sz="2000" dirty="0"/>
          </a:p>
        </p:txBody>
      </p:sp>
      <p:pic>
        <p:nvPicPr>
          <p:cNvPr id="12" name="Audio Recording Feb 4, 2025 at 11:58:27 AM" descr="Audio Recording Feb 4, 2025 at 11:58:27 AM">
            <a:hlinkClick r:id="" action="ppaction://media"/>
            <a:extLst>
              <a:ext uri="{FF2B5EF4-FFF2-40B4-BE49-F238E27FC236}">
                <a16:creationId xmlns:a16="http://schemas.microsoft.com/office/drawing/2014/main" id="{37337AFE-9CFD-4A42-BA73-56AD09EC142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75982" y="4226480"/>
            <a:ext cx="861836" cy="861836"/>
          </a:xfrm>
          <a:prstGeom prst="rect">
            <a:avLst/>
          </a:prstGeom>
        </p:spPr>
      </p:pic>
      <p:sp>
        <p:nvSpPr>
          <p:cNvPr id="10" name="Title 1">
            <a:extLst>
              <a:ext uri="{FF2B5EF4-FFF2-40B4-BE49-F238E27FC236}">
                <a16:creationId xmlns:a16="http://schemas.microsoft.com/office/drawing/2014/main" id="{E0D995C6-5EF8-94B9-8FAB-C55C54A35DB4}"/>
              </a:ext>
            </a:extLst>
          </p:cNvPr>
          <p:cNvSpPr txBox="1">
            <a:spLocks/>
          </p:cNvSpPr>
          <p:nvPr/>
        </p:nvSpPr>
        <p:spPr>
          <a:xfrm>
            <a:off x="628650" y="650363"/>
            <a:ext cx="7886700" cy="99417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dirty="0"/>
              <a:t>Let’s Practice with ChatGPT to Give In-Person Feedback!</a:t>
            </a:r>
          </a:p>
        </p:txBody>
      </p:sp>
      <p:sp>
        <p:nvSpPr>
          <p:cNvPr id="14" name="Content Placeholder 13">
            <a:extLst>
              <a:ext uri="{FF2B5EF4-FFF2-40B4-BE49-F238E27FC236}">
                <a16:creationId xmlns:a16="http://schemas.microsoft.com/office/drawing/2014/main" id="{7819993E-8AA6-8F7B-EFDF-E54D7FA8C550}"/>
              </a:ext>
            </a:extLst>
          </p:cNvPr>
          <p:cNvSpPr>
            <a:spLocks noGrp="1"/>
          </p:cNvSpPr>
          <p:nvPr>
            <p:ph idx="1"/>
          </p:nvPr>
        </p:nvSpPr>
        <p:spPr/>
        <p:txBody>
          <a:bodyPr>
            <a:normAutofit/>
          </a:bodyPr>
          <a:lstStyle/>
          <a:p>
            <a:pPr marL="0" indent="0">
              <a:spcBef>
                <a:spcPct val="0"/>
              </a:spcBef>
              <a:buNone/>
            </a:pPr>
            <a:r>
              <a:rPr lang="en-US" sz="2400" u="sng" dirty="0">
                <a:ea typeface="Source Serif Pro" panose="02040603050405020204" pitchFamily="18" charset="0"/>
                <a:cs typeface="Times New Roman" panose="02020603050405020304" pitchFamily="18" charset="0"/>
              </a:rPr>
              <a:t>The Case of Confident Carl</a:t>
            </a:r>
          </a:p>
          <a:p>
            <a:pPr marL="0" indent="0">
              <a:spcBef>
                <a:spcPct val="0"/>
              </a:spcBef>
              <a:buNone/>
            </a:pPr>
            <a:r>
              <a:rPr lang="en-US" sz="2400" dirty="0">
                <a:ea typeface="Source Serif Pro" panose="02040603050405020204" pitchFamily="18" charset="0"/>
                <a:cs typeface="Times New Roman" panose="02020603050405020304" pitchFamily="18" charset="0"/>
              </a:rPr>
              <a:t>Carl is a late 3rd year medical student, planning to match into psychiatry. He is gregarious and well-liked by patients for his jokes and big personality. He is working with you on an outpatient medicine rotation. His presentations are disorganized, and he rarely offers a plan that is not related to psychiatric conditions. His medical knowledge is behind on diabetes, hypertension, and age-based screening guidelines. </a:t>
            </a:r>
          </a:p>
          <a:p>
            <a:pPr marL="0" indent="0">
              <a:buNone/>
            </a:pPr>
            <a:endParaRPr lang="en-US" dirty="0"/>
          </a:p>
        </p:txBody>
      </p:sp>
    </p:spTree>
    <p:extLst>
      <p:ext uri="{BB962C8B-B14F-4D97-AF65-F5344CB8AC3E}">
        <p14:creationId xmlns:p14="http://schemas.microsoft.com/office/powerpoint/2010/main" val="3365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760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ue and white logo&#10;&#10;Description automatically generated">
            <a:extLst>
              <a:ext uri="{FF2B5EF4-FFF2-40B4-BE49-F238E27FC236}">
                <a16:creationId xmlns:a16="http://schemas.microsoft.com/office/drawing/2014/main" id="{71F8FFA8-0781-194C-BD71-33B6CB94B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394" y="1719587"/>
            <a:ext cx="4481212" cy="1732740"/>
          </a:xfrm>
          <a:prstGeom prst="rect">
            <a:avLst/>
          </a:prstGeom>
        </p:spPr>
      </p:pic>
      <p:sp>
        <p:nvSpPr>
          <p:cNvPr id="8" name="Title 1">
            <a:extLst>
              <a:ext uri="{FF2B5EF4-FFF2-40B4-BE49-F238E27FC236}">
                <a16:creationId xmlns:a16="http://schemas.microsoft.com/office/drawing/2014/main" id="{BBE71576-FD67-78D0-D551-AA505C74B1A3}"/>
              </a:ext>
            </a:extLst>
          </p:cNvPr>
          <p:cNvSpPr txBox="1">
            <a:spLocks/>
          </p:cNvSpPr>
          <p:nvPr/>
        </p:nvSpPr>
        <p:spPr>
          <a:xfrm>
            <a:off x="628650" y="650363"/>
            <a:ext cx="7886700" cy="99417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dirty="0"/>
              <a:t>Let’s Practice with Yoodli to Give In-Person Feedback!</a:t>
            </a:r>
          </a:p>
        </p:txBody>
      </p:sp>
      <p:sp>
        <p:nvSpPr>
          <p:cNvPr id="10" name="TextBox 9">
            <a:extLst>
              <a:ext uri="{FF2B5EF4-FFF2-40B4-BE49-F238E27FC236}">
                <a16:creationId xmlns:a16="http://schemas.microsoft.com/office/drawing/2014/main" id="{59653CFE-2596-712F-FB16-BF00039A552A}"/>
              </a:ext>
            </a:extLst>
          </p:cNvPr>
          <p:cNvSpPr txBox="1"/>
          <p:nvPr/>
        </p:nvSpPr>
        <p:spPr>
          <a:xfrm>
            <a:off x="5047861" y="3152245"/>
            <a:ext cx="4572000" cy="300082"/>
          </a:xfrm>
          <a:prstGeom prst="rect">
            <a:avLst/>
          </a:prstGeom>
          <a:noFill/>
        </p:spPr>
        <p:txBody>
          <a:bodyPr wrap="square">
            <a:spAutoFit/>
          </a:bodyPr>
          <a:lstStyle/>
          <a:p>
            <a:r>
              <a:rPr lang="en-US" dirty="0"/>
              <a:t>https://yoodli.ai/</a:t>
            </a:r>
          </a:p>
        </p:txBody>
      </p:sp>
    </p:spTree>
    <p:extLst>
      <p:ext uri="{BB962C8B-B14F-4D97-AF65-F5344CB8AC3E}">
        <p14:creationId xmlns:p14="http://schemas.microsoft.com/office/powerpoint/2010/main" val="4251383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5E7808-7474-C43B-5BE9-69C917B695BA}"/>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F832701-EE25-2EF1-A429-E8A6617A2EFF}"/>
              </a:ext>
            </a:extLst>
          </p:cNvPr>
          <p:cNvSpPr txBox="1">
            <a:spLocks/>
          </p:cNvSpPr>
          <p:nvPr/>
        </p:nvSpPr>
        <p:spPr>
          <a:xfrm>
            <a:off x="628650" y="650363"/>
            <a:ext cx="7886700" cy="99417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dirty="0"/>
              <a:t>Let’s Practice with Yoodli to Give In-Person Feedback!</a:t>
            </a:r>
          </a:p>
        </p:txBody>
      </p:sp>
      <p:sp>
        <p:nvSpPr>
          <p:cNvPr id="3" name="Content Placeholder 2">
            <a:extLst>
              <a:ext uri="{FF2B5EF4-FFF2-40B4-BE49-F238E27FC236}">
                <a16:creationId xmlns:a16="http://schemas.microsoft.com/office/drawing/2014/main" id="{175C554F-8429-6A92-D0F5-3CE44F39946D}"/>
              </a:ext>
            </a:extLst>
          </p:cNvPr>
          <p:cNvSpPr>
            <a:spLocks noGrp="1"/>
          </p:cNvSpPr>
          <p:nvPr>
            <p:ph idx="1"/>
          </p:nvPr>
        </p:nvSpPr>
        <p:spPr/>
        <p:txBody>
          <a:bodyPr/>
          <a:lstStyle/>
          <a:p>
            <a:pPr marL="0" indent="0">
              <a:buNone/>
            </a:pPr>
            <a:r>
              <a:rPr lang="en-CA" sz="2100" dirty="0">
                <a:latin typeface="Calibri" panose="020F0502020204030204" pitchFamily="34" charset="0"/>
                <a:ea typeface="Calibri" panose="020F0502020204030204" pitchFamily="34" charset="0"/>
                <a:cs typeface="Times New Roman" panose="02020603050405020304" pitchFamily="18" charset="0"/>
              </a:rPr>
              <a:t>Melissa is a 3</a:t>
            </a:r>
            <a:r>
              <a:rPr lang="en-CA" sz="2100" baseline="30000" dirty="0">
                <a:latin typeface="Calibri" panose="020F0502020204030204" pitchFamily="34" charset="0"/>
                <a:ea typeface="Calibri" panose="020F0502020204030204" pitchFamily="34" charset="0"/>
                <a:cs typeface="Times New Roman" panose="02020603050405020304" pitchFamily="18" charset="0"/>
              </a:rPr>
              <a:t>rd</a:t>
            </a:r>
            <a:r>
              <a:rPr lang="en-CA" sz="2100" dirty="0">
                <a:latin typeface="Calibri" panose="020F0502020204030204" pitchFamily="34" charset="0"/>
                <a:ea typeface="Calibri" panose="020F0502020204030204" pitchFamily="34" charset="0"/>
                <a:cs typeface="Times New Roman" panose="02020603050405020304" pitchFamily="18" charset="0"/>
              </a:rPr>
              <a:t> year student on her OBGYN rotation in the labor ward. The residents on the team gave you feedback that Melissa is constantly negative, and it is starting to affect the team dynamic. The rest of the team feels very uncomfortable working with her</a:t>
            </a:r>
            <a:r>
              <a:rPr lang="en-CA" dirty="0">
                <a:latin typeface="Calibri" panose="020F0502020204030204" pitchFamily="34" charset="0"/>
                <a:ea typeface="Calibri" panose="020F0502020204030204" pitchFamily="34" charset="0"/>
                <a:cs typeface="Times New Roman" panose="02020603050405020304" pitchFamily="18" charset="0"/>
              </a:rPr>
              <a:t>, </a:t>
            </a:r>
            <a:r>
              <a:rPr lang="en-CA" sz="2100" dirty="0">
                <a:latin typeface="Calibri" panose="020F0502020204030204" pitchFamily="34" charset="0"/>
                <a:ea typeface="Calibri" panose="020F0502020204030204" pitchFamily="34" charset="0"/>
                <a:cs typeface="Times New Roman" panose="02020603050405020304" pitchFamily="18" charset="0"/>
              </a:rPr>
              <a:t>and she is making it very difficult for them to work in good spirits. She frequently makes negative comments towards other physicians, consultants and even about the patients she has seen. She recently made a comment saying one of her patients was “lazy and clearly had a low IQ”. Your residents also reported a comment she made about another patient who she said was “better off not passing her genetics to her offspring.” </a:t>
            </a:r>
          </a:p>
          <a:p>
            <a:pPr marL="0" indent="0">
              <a:buNone/>
            </a:pPr>
            <a:endParaRPr lang="en-US" dirty="0"/>
          </a:p>
        </p:txBody>
      </p:sp>
    </p:spTree>
    <p:extLst>
      <p:ext uri="{BB962C8B-B14F-4D97-AF65-F5344CB8AC3E}">
        <p14:creationId xmlns:p14="http://schemas.microsoft.com/office/powerpoint/2010/main" val="3845773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17F14-432A-8D1E-8FB8-65B76921A306}"/>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E984460-BF8F-C9BF-5C61-2B9EB0C307B8}"/>
              </a:ext>
            </a:extLst>
          </p:cNvPr>
          <p:cNvSpPr txBox="1">
            <a:spLocks/>
          </p:cNvSpPr>
          <p:nvPr/>
        </p:nvSpPr>
        <p:spPr>
          <a:xfrm>
            <a:off x="628650" y="650363"/>
            <a:ext cx="7886700" cy="99417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dirty="0"/>
              <a:t>Prompt:</a:t>
            </a:r>
          </a:p>
        </p:txBody>
      </p:sp>
      <p:sp>
        <p:nvSpPr>
          <p:cNvPr id="3" name="Content Placeholder 2">
            <a:extLst>
              <a:ext uri="{FF2B5EF4-FFF2-40B4-BE49-F238E27FC236}">
                <a16:creationId xmlns:a16="http://schemas.microsoft.com/office/drawing/2014/main" id="{2A7C2A9F-16D6-6012-3FD3-3C2BC2084A48}"/>
              </a:ext>
            </a:extLst>
          </p:cNvPr>
          <p:cNvSpPr>
            <a:spLocks noGrp="1"/>
          </p:cNvSpPr>
          <p:nvPr>
            <p:ph idx="1"/>
          </p:nvPr>
        </p:nvSpPr>
        <p:spPr>
          <a:xfrm>
            <a:off x="635000" y="1172368"/>
            <a:ext cx="7886700" cy="3659982"/>
          </a:xfrm>
        </p:spPr>
        <p:txBody>
          <a:bodyPr>
            <a:noAutofit/>
          </a:bodyPr>
          <a:lstStyle/>
          <a:p>
            <a:pPr marL="0" indent="0">
              <a:buNone/>
            </a:pPr>
            <a:r>
              <a:rPr lang="en-US" sz="1500" dirty="0"/>
              <a:t>Hi Melissa. Thank you for meeting with me today. So, I'm just going to get right to the point a lot of your colleagues have been making. You know, they've brought some concerns to me about some of the comments that you're making on the word they you know, they're concerned that your attitude has been very negative, and that you're kind of bringing down the team dynamic because you're creating an environment that's uncomfortable for them to work with. You know, they're actually really concerned about their ability to work with you going forward. You know, to pass this rotation, you have to kind of check the professionalism boxes as well. And with what I'm being told, I'm a little bit worried that, that you're maybe not checking the professionalism boxes. You know, they also mentioned that you're making some very derogatory comments towards patients. And you know, it doesn't matter if these things are said outside of a patient room. They're very inappropriate. And you know, we need to medicine. Part of medicine is being respectful. And some of these comments that you're saying are just, they're just not demonstrating that to me. You know, I was told you said a patient looked lazy and had had a low IQ, or that another patient was better off not passing her genetics to her offspring. These are just not things that you can be saying they're incredibly inappropriate. And I just want to make sure that I'm being clear about that, that you need to change these behaviors going forward, or you're not going to do well on this rotation. Okay. Is that clear?</a:t>
            </a:r>
          </a:p>
        </p:txBody>
      </p:sp>
    </p:spTree>
    <p:extLst>
      <p:ext uri="{BB962C8B-B14F-4D97-AF65-F5344CB8AC3E}">
        <p14:creationId xmlns:p14="http://schemas.microsoft.com/office/powerpoint/2010/main" val="1672292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49D6CC-474A-BC78-C78F-AB9AFF33C141}"/>
              </a:ext>
            </a:extLst>
          </p:cNvPr>
          <p:cNvSpPr>
            <a:spLocks noGrp="1"/>
          </p:cNvSpPr>
          <p:nvPr>
            <p:ph type="ctrTitle"/>
          </p:nvPr>
        </p:nvSpPr>
        <p:spPr/>
        <p:txBody>
          <a:bodyPr/>
          <a:lstStyle/>
          <a:p>
            <a:r>
              <a:rPr lang="en-US" dirty="0"/>
              <a:t>Insert </a:t>
            </a:r>
            <a:r>
              <a:rPr lang="en-US" dirty="0" err="1"/>
              <a:t>Yoodli</a:t>
            </a:r>
            <a:r>
              <a:rPr lang="en-US" dirty="0"/>
              <a:t> Video</a:t>
            </a:r>
          </a:p>
        </p:txBody>
      </p:sp>
    </p:spTree>
    <p:extLst>
      <p:ext uri="{BB962C8B-B14F-4D97-AF65-F5344CB8AC3E}">
        <p14:creationId xmlns:p14="http://schemas.microsoft.com/office/powerpoint/2010/main" val="1910144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6F1B5-06A6-1B83-5BB3-F273BB4FD59E}"/>
              </a:ext>
            </a:extLst>
          </p:cNvPr>
          <p:cNvSpPr>
            <a:spLocks noGrp="1"/>
          </p:cNvSpPr>
          <p:nvPr>
            <p:ph type="title"/>
          </p:nvPr>
        </p:nvSpPr>
        <p:spPr>
          <a:xfrm>
            <a:off x="628650" y="637738"/>
            <a:ext cx="7886700" cy="994172"/>
          </a:xfrm>
        </p:spPr>
        <p:txBody>
          <a:bodyPr>
            <a:normAutofit/>
          </a:bodyPr>
          <a:lstStyle/>
          <a:p>
            <a:r>
              <a:rPr lang="en-US" sz="2800" dirty="0"/>
              <a:t>Let’s Practice with Yoodli to Give In-Person Feedback!</a:t>
            </a:r>
          </a:p>
        </p:txBody>
      </p:sp>
      <p:pic>
        <p:nvPicPr>
          <p:cNvPr id="4" name="Picture 3" descr="A white card with blue text&#10;&#10;Description automatically generated">
            <a:extLst>
              <a:ext uri="{FF2B5EF4-FFF2-40B4-BE49-F238E27FC236}">
                <a16:creationId xmlns:a16="http://schemas.microsoft.com/office/drawing/2014/main" id="{05804E62-D8E3-5686-176B-2C5A753B1588}"/>
              </a:ext>
            </a:extLst>
          </p:cNvPr>
          <p:cNvPicPr>
            <a:picLocks noChangeAspect="1"/>
          </p:cNvPicPr>
          <p:nvPr/>
        </p:nvPicPr>
        <p:blipFill>
          <a:blip r:embed="rId3"/>
          <a:stretch>
            <a:fillRect/>
          </a:stretch>
        </p:blipFill>
        <p:spPr>
          <a:xfrm>
            <a:off x="2542397" y="1284114"/>
            <a:ext cx="3830411" cy="3440143"/>
          </a:xfrm>
          <a:prstGeom prst="rect">
            <a:avLst/>
          </a:prstGeom>
        </p:spPr>
      </p:pic>
    </p:spTree>
    <p:extLst>
      <p:ext uri="{BB962C8B-B14F-4D97-AF65-F5344CB8AC3E}">
        <p14:creationId xmlns:p14="http://schemas.microsoft.com/office/powerpoint/2010/main" val="1424694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E6207-00B2-3509-0164-4EE4324D49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6FDF02-BA16-DB7F-076D-DDDEFAD400CF}"/>
              </a:ext>
            </a:extLst>
          </p:cNvPr>
          <p:cNvSpPr>
            <a:spLocks noGrp="1"/>
          </p:cNvSpPr>
          <p:nvPr>
            <p:ph type="title"/>
          </p:nvPr>
        </p:nvSpPr>
        <p:spPr>
          <a:xfrm>
            <a:off x="628650" y="637738"/>
            <a:ext cx="7886700" cy="994172"/>
          </a:xfrm>
        </p:spPr>
        <p:txBody>
          <a:bodyPr>
            <a:normAutofit/>
          </a:bodyPr>
          <a:lstStyle/>
          <a:p>
            <a:r>
              <a:rPr lang="en-US" sz="2800" dirty="0"/>
              <a:t>Let’s Practice with Yoodli to Give In-Person Feedback!</a:t>
            </a:r>
          </a:p>
        </p:txBody>
      </p:sp>
      <p:pic>
        <p:nvPicPr>
          <p:cNvPr id="3" name="Picture 2" descr="A white and blue text on a white background&#10;&#10;Description automatically generated">
            <a:extLst>
              <a:ext uri="{FF2B5EF4-FFF2-40B4-BE49-F238E27FC236}">
                <a16:creationId xmlns:a16="http://schemas.microsoft.com/office/drawing/2014/main" id="{B1C28904-BDB7-84AD-B699-7F6CC0659217}"/>
              </a:ext>
            </a:extLst>
          </p:cNvPr>
          <p:cNvPicPr>
            <a:picLocks noChangeAspect="1"/>
          </p:cNvPicPr>
          <p:nvPr/>
        </p:nvPicPr>
        <p:blipFill>
          <a:blip r:embed="rId3"/>
          <a:stretch>
            <a:fillRect/>
          </a:stretch>
        </p:blipFill>
        <p:spPr>
          <a:xfrm>
            <a:off x="781050" y="1290095"/>
            <a:ext cx="2018797" cy="3532895"/>
          </a:xfrm>
          <a:prstGeom prst="rect">
            <a:avLst/>
          </a:prstGeom>
        </p:spPr>
      </p:pic>
      <p:pic>
        <p:nvPicPr>
          <p:cNvPr id="5" name="Picture 4" descr="A close-up of a card&#10;&#10;Description automatically generated">
            <a:extLst>
              <a:ext uri="{FF2B5EF4-FFF2-40B4-BE49-F238E27FC236}">
                <a16:creationId xmlns:a16="http://schemas.microsoft.com/office/drawing/2014/main" id="{68E81C32-DCE4-DB00-15EA-BFF59B04887B}"/>
              </a:ext>
            </a:extLst>
          </p:cNvPr>
          <p:cNvPicPr>
            <a:picLocks noChangeAspect="1"/>
          </p:cNvPicPr>
          <p:nvPr/>
        </p:nvPicPr>
        <p:blipFill>
          <a:blip r:embed="rId4"/>
          <a:stretch>
            <a:fillRect/>
          </a:stretch>
        </p:blipFill>
        <p:spPr>
          <a:xfrm>
            <a:off x="3228602" y="1488915"/>
            <a:ext cx="2011150" cy="3135253"/>
          </a:xfrm>
          <a:prstGeom prst="rect">
            <a:avLst/>
          </a:prstGeom>
        </p:spPr>
      </p:pic>
      <p:pic>
        <p:nvPicPr>
          <p:cNvPr id="6" name="Picture 5" descr="A white and blue card with text&#10;&#10;Description automatically generated">
            <a:extLst>
              <a:ext uri="{FF2B5EF4-FFF2-40B4-BE49-F238E27FC236}">
                <a16:creationId xmlns:a16="http://schemas.microsoft.com/office/drawing/2014/main" id="{0B99D3EF-784B-0550-BB72-5FCFF0D85E2B}"/>
              </a:ext>
            </a:extLst>
          </p:cNvPr>
          <p:cNvPicPr>
            <a:picLocks noChangeAspect="1"/>
          </p:cNvPicPr>
          <p:nvPr/>
        </p:nvPicPr>
        <p:blipFill>
          <a:blip r:embed="rId5"/>
          <a:stretch>
            <a:fillRect/>
          </a:stretch>
        </p:blipFill>
        <p:spPr>
          <a:xfrm>
            <a:off x="5820908" y="1622859"/>
            <a:ext cx="1965268" cy="2882903"/>
          </a:xfrm>
          <a:prstGeom prst="rect">
            <a:avLst/>
          </a:prstGeom>
        </p:spPr>
      </p:pic>
    </p:spTree>
    <p:extLst>
      <p:ext uri="{BB962C8B-B14F-4D97-AF65-F5344CB8AC3E}">
        <p14:creationId xmlns:p14="http://schemas.microsoft.com/office/powerpoint/2010/main" val="2652939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A60C0-5B8F-A955-19DC-7400BC1F3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1816A8-3199-F533-0BF7-B05B4517873A}"/>
              </a:ext>
            </a:extLst>
          </p:cNvPr>
          <p:cNvSpPr>
            <a:spLocks noGrp="1"/>
          </p:cNvSpPr>
          <p:nvPr>
            <p:ph type="title"/>
          </p:nvPr>
        </p:nvSpPr>
        <p:spPr>
          <a:xfrm>
            <a:off x="628650" y="637738"/>
            <a:ext cx="7886700" cy="994172"/>
          </a:xfrm>
        </p:spPr>
        <p:txBody>
          <a:bodyPr>
            <a:normAutofit/>
          </a:bodyPr>
          <a:lstStyle/>
          <a:p>
            <a:r>
              <a:rPr lang="en-US" sz="2800" dirty="0"/>
              <a:t>Let’s Practice with Yoodli to Give In-Person Feedback!</a:t>
            </a:r>
          </a:p>
        </p:txBody>
      </p:sp>
      <p:pic>
        <p:nvPicPr>
          <p:cNvPr id="4" name="Picture 3" descr="A close-up of a sign&#10;&#10;Description automatically generated">
            <a:extLst>
              <a:ext uri="{FF2B5EF4-FFF2-40B4-BE49-F238E27FC236}">
                <a16:creationId xmlns:a16="http://schemas.microsoft.com/office/drawing/2014/main" id="{2527CD3C-47E1-7882-4F25-3164A2C249E4}"/>
              </a:ext>
            </a:extLst>
          </p:cNvPr>
          <p:cNvPicPr>
            <a:picLocks noChangeAspect="1"/>
          </p:cNvPicPr>
          <p:nvPr/>
        </p:nvPicPr>
        <p:blipFill>
          <a:blip r:embed="rId3"/>
          <a:stretch>
            <a:fillRect/>
          </a:stretch>
        </p:blipFill>
        <p:spPr>
          <a:xfrm>
            <a:off x="1582655" y="1450935"/>
            <a:ext cx="2332120" cy="3224885"/>
          </a:xfrm>
          <a:prstGeom prst="rect">
            <a:avLst/>
          </a:prstGeom>
        </p:spPr>
      </p:pic>
      <p:pic>
        <p:nvPicPr>
          <p:cNvPr id="7" name="Picture 6" descr="A white background with blue text&#10;&#10;Description automatically generated">
            <a:extLst>
              <a:ext uri="{FF2B5EF4-FFF2-40B4-BE49-F238E27FC236}">
                <a16:creationId xmlns:a16="http://schemas.microsoft.com/office/drawing/2014/main" id="{5E4BA67C-F01A-AC67-1D54-B442EFA8D60A}"/>
              </a:ext>
            </a:extLst>
          </p:cNvPr>
          <p:cNvPicPr>
            <a:picLocks noChangeAspect="1"/>
          </p:cNvPicPr>
          <p:nvPr/>
        </p:nvPicPr>
        <p:blipFill>
          <a:blip r:embed="rId4"/>
          <a:stretch>
            <a:fillRect/>
          </a:stretch>
        </p:blipFill>
        <p:spPr>
          <a:xfrm>
            <a:off x="4181475" y="1854396"/>
            <a:ext cx="2800145" cy="1877617"/>
          </a:xfrm>
          <a:prstGeom prst="rect">
            <a:avLst/>
          </a:prstGeom>
        </p:spPr>
      </p:pic>
    </p:spTree>
    <p:extLst>
      <p:ext uri="{BB962C8B-B14F-4D97-AF65-F5344CB8AC3E}">
        <p14:creationId xmlns:p14="http://schemas.microsoft.com/office/powerpoint/2010/main" val="545579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1C9E2-ABCC-EEC7-C795-A665E9ADD1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04FB3F-EAE2-435E-5C18-265C979A9EBA}"/>
              </a:ext>
            </a:extLst>
          </p:cNvPr>
          <p:cNvSpPr>
            <a:spLocks noGrp="1"/>
          </p:cNvSpPr>
          <p:nvPr>
            <p:ph type="title"/>
          </p:nvPr>
        </p:nvSpPr>
        <p:spPr>
          <a:xfrm>
            <a:off x="628650" y="637738"/>
            <a:ext cx="7886700" cy="994172"/>
          </a:xfrm>
        </p:spPr>
        <p:txBody>
          <a:bodyPr>
            <a:normAutofit/>
          </a:bodyPr>
          <a:lstStyle/>
          <a:p>
            <a:r>
              <a:rPr lang="en-US" sz="2800" dirty="0"/>
              <a:t>Let’s Practice with Yoodli to Give In-Person Feedback!</a:t>
            </a:r>
          </a:p>
        </p:txBody>
      </p:sp>
      <p:pic>
        <p:nvPicPr>
          <p:cNvPr id="3" name="Picture 2" descr="A screenshot of a phone&#10;&#10;Description automatically generated">
            <a:extLst>
              <a:ext uri="{FF2B5EF4-FFF2-40B4-BE49-F238E27FC236}">
                <a16:creationId xmlns:a16="http://schemas.microsoft.com/office/drawing/2014/main" id="{E2F8E9AE-6BA5-F3B1-D38B-D1CD33B44AF8}"/>
              </a:ext>
            </a:extLst>
          </p:cNvPr>
          <p:cNvPicPr>
            <a:picLocks noChangeAspect="1"/>
          </p:cNvPicPr>
          <p:nvPr/>
        </p:nvPicPr>
        <p:blipFill>
          <a:blip r:embed="rId3"/>
          <a:stretch>
            <a:fillRect/>
          </a:stretch>
        </p:blipFill>
        <p:spPr>
          <a:xfrm>
            <a:off x="1204663" y="1304925"/>
            <a:ext cx="2186238" cy="3350557"/>
          </a:xfrm>
          <a:prstGeom prst="rect">
            <a:avLst/>
          </a:prstGeom>
        </p:spPr>
      </p:pic>
      <p:pic>
        <p:nvPicPr>
          <p:cNvPr id="5" name="Picture 4" descr="A close-up of a message&#10;&#10;Description automatically generated">
            <a:extLst>
              <a:ext uri="{FF2B5EF4-FFF2-40B4-BE49-F238E27FC236}">
                <a16:creationId xmlns:a16="http://schemas.microsoft.com/office/drawing/2014/main" id="{4A3069C6-DECD-9642-A757-AA0AF0F9E9AB}"/>
              </a:ext>
            </a:extLst>
          </p:cNvPr>
          <p:cNvPicPr>
            <a:picLocks noChangeAspect="1"/>
          </p:cNvPicPr>
          <p:nvPr/>
        </p:nvPicPr>
        <p:blipFill>
          <a:blip r:embed="rId4"/>
          <a:srcRect t="70346" r="4196"/>
          <a:stretch/>
        </p:blipFill>
        <p:spPr>
          <a:xfrm>
            <a:off x="5987363" y="2040362"/>
            <a:ext cx="2956172" cy="1879681"/>
          </a:xfrm>
          <a:prstGeom prst="rect">
            <a:avLst/>
          </a:prstGeom>
        </p:spPr>
      </p:pic>
      <p:pic>
        <p:nvPicPr>
          <p:cNvPr id="6" name="Picture 5" descr="A close-up of a message&#10;&#10;Description automatically generated">
            <a:extLst>
              <a:ext uri="{FF2B5EF4-FFF2-40B4-BE49-F238E27FC236}">
                <a16:creationId xmlns:a16="http://schemas.microsoft.com/office/drawing/2014/main" id="{CACA5540-5EC0-A8F2-842F-5573AA7A8B98}"/>
              </a:ext>
            </a:extLst>
          </p:cNvPr>
          <p:cNvPicPr>
            <a:picLocks noChangeAspect="1"/>
          </p:cNvPicPr>
          <p:nvPr/>
        </p:nvPicPr>
        <p:blipFill>
          <a:blip r:embed="rId4"/>
          <a:srcRect r="4627" b="30382"/>
          <a:stretch/>
        </p:blipFill>
        <p:spPr>
          <a:xfrm>
            <a:off x="3660432" y="1304925"/>
            <a:ext cx="2326931" cy="3489293"/>
          </a:xfrm>
          <a:prstGeom prst="rect">
            <a:avLst/>
          </a:prstGeom>
        </p:spPr>
      </p:pic>
    </p:spTree>
    <p:extLst>
      <p:ext uri="{BB962C8B-B14F-4D97-AF65-F5344CB8AC3E}">
        <p14:creationId xmlns:p14="http://schemas.microsoft.com/office/powerpoint/2010/main" val="1635458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532585" y="3473163"/>
            <a:ext cx="1964531" cy="517922"/>
          </a:xfrm>
          <a:custGeom>
            <a:avLst/>
            <a:gdLst/>
            <a:ahLst/>
            <a:cxnLst/>
            <a:rect l="l" t="t" r="r" b="b"/>
            <a:pathLst>
              <a:path w="5238750" h="1381125">
                <a:moveTo>
                  <a:pt x="0" y="0"/>
                </a:moveTo>
                <a:lnTo>
                  <a:pt x="5238750" y="0"/>
                </a:lnTo>
                <a:lnTo>
                  <a:pt x="5238750" y="1381125"/>
                </a:lnTo>
                <a:lnTo>
                  <a:pt x="0" y="1381125"/>
                </a:lnTo>
                <a:lnTo>
                  <a:pt x="0" y="0"/>
                </a:lnTo>
                <a:close/>
              </a:path>
            </a:pathLst>
          </a:custGeom>
          <a:blipFill>
            <a:blip r:embed="rId3">
              <a:extLst>
                <a:ext uri="{96DAC541-7B7A-43D3-8B79-37D633B846F1}">
                  <asvg:svgBlip xmlns:asvg="http://schemas.microsoft.com/office/drawing/2016/SVG/main" r:embed="rId4"/>
                </a:ext>
              </a:extLst>
            </a:blip>
            <a:stretch>
              <a:fillRect l="-330" r="-330"/>
            </a:stretch>
          </a:blipFill>
        </p:spPr>
        <p:txBody>
          <a:bodyPr/>
          <a:lstStyle/>
          <a:p>
            <a:endParaRPr lang="en-US" sz="675" dirty="0"/>
          </a:p>
        </p:txBody>
      </p:sp>
      <p:sp>
        <p:nvSpPr>
          <p:cNvPr id="3" name="TextBox 2">
            <a:extLst>
              <a:ext uri="{FF2B5EF4-FFF2-40B4-BE49-F238E27FC236}">
                <a16:creationId xmlns:a16="http://schemas.microsoft.com/office/drawing/2014/main" id="{F19DE874-880D-0349-9F7E-C3053832DB38}"/>
              </a:ext>
            </a:extLst>
          </p:cNvPr>
          <p:cNvSpPr txBox="1"/>
          <p:nvPr/>
        </p:nvSpPr>
        <p:spPr>
          <a:xfrm>
            <a:off x="1657350" y="1587212"/>
            <a:ext cx="5715000" cy="323165"/>
          </a:xfrm>
          <a:prstGeom prst="rect">
            <a:avLst/>
          </a:prstGeom>
          <a:noFill/>
        </p:spPr>
        <p:txBody>
          <a:bodyPr wrap="square" rtlCol="0">
            <a:spAutoFit/>
          </a:bodyPr>
          <a:lstStyle/>
          <a:p>
            <a:pPr algn="ctr"/>
            <a:r>
              <a:rPr lang="en-US" sz="1500" dirty="0"/>
              <a:t>Please download and log into the ChatGPT app or online program</a:t>
            </a:r>
          </a:p>
        </p:txBody>
      </p:sp>
      <p:pic>
        <p:nvPicPr>
          <p:cNvPr id="5" name="Picture 4" descr="A screenshot of a phone&#10;&#10;Description automatically generated">
            <a:extLst>
              <a:ext uri="{FF2B5EF4-FFF2-40B4-BE49-F238E27FC236}">
                <a16:creationId xmlns:a16="http://schemas.microsoft.com/office/drawing/2014/main" id="{7979B711-C1B8-AE41-8D7B-E6E37F2062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8900" y="2121855"/>
            <a:ext cx="3366200" cy="1147763"/>
          </a:xfrm>
          <a:prstGeom prst="rect">
            <a:avLst/>
          </a:prstGeom>
        </p:spPr>
      </p:pic>
      <p:sp>
        <p:nvSpPr>
          <p:cNvPr id="4" name="TextBox 3">
            <a:extLst>
              <a:ext uri="{FF2B5EF4-FFF2-40B4-BE49-F238E27FC236}">
                <a16:creationId xmlns:a16="http://schemas.microsoft.com/office/drawing/2014/main" id="{6C88AD85-3B86-FD52-E31C-E6F382B37612}"/>
              </a:ext>
            </a:extLst>
          </p:cNvPr>
          <p:cNvSpPr txBox="1"/>
          <p:nvPr/>
        </p:nvSpPr>
        <p:spPr>
          <a:xfrm>
            <a:off x="2276273" y="4408841"/>
            <a:ext cx="5018145" cy="248209"/>
          </a:xfrm>
          <a:prstGeom prst="rect">
            <a:avLst/>
          </a:prstGeom>
          <a:noFill/>
        </p:spPr>
        <p:txBody>
          <a:bodyPr wrap="square" rtlCol="0">
            <a:spAutoFit/>
          </a:bodyPr>
          <a:lstStyle/>
          <a:p>
            <a:pPr algn="ctr"/>
            <a:r>
              <a:rPr lang="en-US" sz="1013" dirty="0"/>
              <a:t>Alternatively. you may download or use whatever GenAI program that you choose</a:t>
            </a:r>
          </a:p>
        </p:txBody>
      </p:sp>
      <p:sp>
        <p:nvSpPr>
          <p:cNvPr id="6" name="Title 5">
            <a:extLst>
              <a:ext uri="{FF2B5EF4-FFF2-40B4-BE49-F238E27FC236}">
                <a16:creationId xmlns:a16="http://schemas.microsoft.com/office/drawing/2014/main" id="{31E9973A-BC16-EC09-6AB0-19B471DF8DDE}"/>
              </a:ext>
            </a:extLst>
          </p:cNvPr>
          <p:cNvSpPr>
            <a:spLocks noGrp="1"/>
          </p:cNvSpPr>
          <p:nvPr>
            <p:ph type="title"/>
          </p:nvPr>
        </p:nvSpPr>
        <p:spPr>
          <a:xfrm>
            <a:off x="628650" y="591892"/>
            <a:ext cx="7886700" cy="994172"/>
          </a:xfrm>
        </p:spPr>
        <p:txBody>
          <a:bodyPr/>
          <a:lstStyle/>
          <a:p>
            <a:r>
              <a:rPr lang="en-US" dirty="0"/>
              <a:t>Select Your AI Tool</a:t>
            </a:r>
          </a:p>
        </p:txBody>
      </p:sp>
    </p:spTree>
    <p:extLst>
      <p:ext uri="{BB962C8B-B14F-4D97-AF65-F5344CB8AC3E}">
        <p14:creationId xmlns:p14="http://schemas.microsoft.com/office/powerpoint/2010/main" val="3957692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a:extLst>
              <a:ext uri="{FF2B5EF4-FFF2-40B4-BE49-F238E27FC236}">
                <a16:creationId xmlns:a16="http://schemas.microsoft.com/office/drawing/2014/main" id="{0233A404-711A-F2FA-6803-C1F2D07176A8}"/>
              </a:ext>
            </a:extLst>
          </p:cNvPr>
          <p:cNvGraphicFramePr>
            <a:graphicFrameLocks noGrp="1"/>
          </p:cNvGraphicFramePr>
          <p:nvPr>
            <p:extLst>
              <p:ext uri="{D42A27DB-BD31-4B8C-83A1-F6EECF244321}">
                <p14:modId xmlns:p14="http://schemas.microsoft.com/office/powerpoint/2010/main" val="1454434987"/>
              </p:ext>
            </p:extLst>
          </p:nvPr>
        </p:nvGraphicFramePr>
        <p:xfrm>
          <a:off x="0" y="0"/>
          <a:ext cx="9144000" cy="5140079"/>
        </p:xfrm>
        <a:graphic>
          <a:graphicData uri="http://schemas.openxmlformats.org/drawingml/2006/table">
            <a:tbl>
              <a:tblPr firstRow="1" bandRow="1">
                <a:tableStyleId>{5940675A-B579-460E-94D1-54222C63F5DA}</a:tableStyleId>
              </a:tblPr>
              <a:tblGrid>
                <a:gridCol w="2645468">
                  <a:extLst>
                    <a:ext uri="{9D8B030D-6E8A-4147-A177-3AD203B41FA5}">
                      <a16:colId xmlns:a16="http://schemas.microsoft.com/office/drawing/2014/main" val="3464612449"/>
                    </a:ext>
                  </a:extLst>
                </a:gridCol>
                <a:gridCol w="3113054">
                  <a:extLst>
                    <a:ext uri="{9D8B030D-6E8A-4147-A177-3AD203B41FA5}">
                      <a16:colId xmlns:a16="http://schemas.microsoft.com/office/drawing/2014/main" val="1724922920"/>
                    </a:ext>
                  </a:extLst>
                </a:gridCol>
                <a:gridCol w="3385478">
                  <a:extLst>
                    <a:ext uri="{9D8B030D-6E8A-4147-A177-3AD203B41FA5}">
                      <a16:colId xmlns:a16="http://schemas.microsoft.com/office/drawing/2014/main" val="857361441"/>
                    </a:ext>
                  </a:extLst>
                </a:gridCol>
              </a:tblGrid>
              <a:tr h="403559">
                <a:tc>
                  <a:txBody>
                    <a:bodyPr/>
                    <a:lstStyle/>
                    <a:p>
                      <a:r>
                        <a:rPr lang="en-US" sz="1500" dirty="0"/>
                        <a:t>Platform</a:t>
                      </a:r>
                    </a:p>
                  </a:txBody>
                  <a:tcPr marL="98281" marR="98281" marT="49140" marB="49140">
                    <a:solidFill>
                      <a:schemeClr val="bg1"/>
                    </a:solidFill>
                  </a:tcPr>
                </a:tc>
                <a:tc>
                  <a:txBody>
                    <a:bodyPr/>
                    <a:lstStyle/>
                    <a:p>
                      <a:r>
                        <a:rPr lang="en-US" sz="1500" dirty="0"/>
                        <a:t>Overview</a:t>
                      </a:r>
                    </a:p>
                  </a:txBody>
                  <a:tcPr marL="98281" marR="98281" marT="49140" marB="49140">
                    <a:solidFill>
                      <a:schemeClr val="bg1"/>
                    </a:solidFill>
                  </a:tcPr>
                </a:tc>
                <a:tc>
                  <a:txBody>
                    <a:bodyPr/>
                    <a:lstStyle/>
                    <a:p>
                      <a:r>
                        <a:rPr lang="en-US" sz="1500" dirty="0"/>
                        <a:t>Comments</a:t>
                      </a:r>
                    </a:p>
                  </a:txBody>
                  <a:tcPr marL="98281" marR="98281" marT="49140" marB="49140">
                    <a:solidFill>
                      <a:schemeClr val="bg1"/>
                    </a:solidFill>
                  </a:tcPr>
                </a:tc>
                <a:extLst>
                  <a:ext uri="{0D108BD9-81ED-4DB2-BD59-A6C34878D82A}">
                    <a16:rowId xmlns:a16="http://schemas.microsoft.com/office/drawing/2014/main" val="2743564861"/>
                  </a:ext>
                </a:extLst>
              </a:tr>
              <a:tr h="1212222">
                <a:tc>
                  <a:txBody>
                    <a:bodyPr/>
                    <a:lstStyle/>
                    <a:p>
                      <a:endParaRPr lang="en-US" sz="1500" dirty="0"/>
                    </a:p>
                  </a:txBody>
                  <a:tcPr marL="98281" marR="98281" marT="49140" marB="49140">
                    <a:solidFill>
                      <a:schemeClr val="bg1"/>
                    </a:solidFill>
                  </a:tcPr>
                </a:tc>
                <a:tc>
                  <a:txBody>
                    <a:bodyPr/>
                    <a:lstStyle/>
                    <a:p>
                      <a:r>
                        <a:rPr lang="en-US" sz="1500" dirty="0"/>
                        <a:t>AI driven tools to provide coaching and insights </a:t>
                      </a:r>
                    </a:p>
                    <a:p>
                      <a:endParaRPr lang="en-US" sz="1500" dirty="0"/>
                    </a:p>
                  </a:txBody>
                  <a:tcPr marL="98281" marR="98281" marT="49140" marB="49140">
                    <a:solidFill>
                      <a:schemeClr val="bg1"/>
                    </a:solidFill>
                  </a:tcPr>
                </a:tc>
                <a:tc>
                  <a:txBody>
                    <a:bodyPr/>
                    <a:lstStyle/>
                    <a:p>
                      <a:r>
                        <a:rPr lang="en-US" sz="1500" dirty="0"/>
                        <a:t>Allows for practicing and refining communication skills including delivering feedback.  Users given a prompt/scenario and then they record their response with audio or video.</a:t>
                      </a:r>
                    </a:p>
                  </a:txBody>
                  <a:tcPr marL="98281" marR="98281" marT="49140" marB="49140">
                    <a:solidFill>
                      <a:schemeClr val="bg1"/>
                    </a:solidFill>
                  </a:tcPr>
                </a:tc>
                <a:extLst>
                  <a:ext uri="{0D108BD9-81ED-4DB2-BD59-A6C34878D82A}">
                    <a16:rowId xmlns:a16="http://schemas.microsoft.com/office/drawing/2014/main" val="2627936951"/>
                  </a:ext>
                </a:extLst>
              </a:tr>
              <a:tr h="988974">
                <a:tc>
                  <a:txBody>
                    <a:bodyPr/>
                    <a:lstStyle/>
                    <a:p>
                      <a:endParaRPr lang="en-US" sz="1500" dirty="0"/>
                    </a:p>
                  </a:txBody>
                  <a:tcPr marL="98281" marR="98281" marT="49140" marB="49140">
                    <a:solidFill>
                      <a:schemeClr val="bg1"/>
                    </a:solidFill>
                  </a:tcPr>
                </a:tc>
                <a:tc>
                  <a:txBody>
                    <a:bodyPr/>
                    <a:lstStyle/>
                    <a:p>
                      <a:r>
                        <a:rPr lang="en-US" sz="1500" dirty="0"/>
                        <a:t>AI communication coach giving real time feedback (designed to improve public speaking and communication skills). </a:t>
                      </a:r>
                    </a:p>
                  </a:txBody>
                  <a:tcPr marL="98281" marR="98281" marT="49140" marB="49140">
                    <a:solidFill>
                      <a:schemeClr val="bg1"/>
                    </a:solidFill>
                  </a:tcPr>
                </a:tc>
                <a:tc>
                  <a:txBody>
                    <a:bodyPr/>
                    <a:lstStyle/>
                    <a:p>
                      <a:r>
                        <a:rPr lang="en-US" sz="1500" dirty="0"/>
                        <a:t>Will give feedback on tone, clarity, and use of filler words and will give you a confidence score at the end.</a:t>
                      </a:r>
                    </a:p>
                  </a:txBody>
                  <a:tcPr marL="98281" marR="98281" marT="49140" marB="49140">
                    <a:solidFill>
                      <a:schemeClr val="bg1"/>
                    </a:solidFill>
                  </a:tcPr>
                </a:tc>
                <a:extLst>
                  <a:ext uri="{0D108BD9-81ED-4DB2-BD59-A6C34878D82A}">
                    <a16:rowId xmlns:a16="http://schemas.microsoft.com/office/drawing/2014/main" val="3085617414"/>
                  </a:ext>
                </a:extLst>
              </a:tr>
              <a:tr h="1288839">
                <a:tc>
                  <a:txBody>
                    <a:bodyPr/>
                    <a:lstStyle/>
                    <a:p>
                      <a:endParaRPr lang="en-US" sz="1500" dirty="0"/>
                    </a:p>
                  </a:txBody>
                  <a:tcPr marL="98281" marR="98281" marT="49140" marB="49140">
                    <a:solidFill>
                      <a:schemeClr val="bg1"/>
                    </a:solidFill>
                  </a:tcPr>
                </a:tc>
                <a:tc>
                  <a:txBody>
                    <a:bodyPr/>
                    <a:lstStyle/>
                    <a:p>
                      <a:r>
                        <a:rPr lang="en-US" sz="1500" dirty="0"/>
                        <a:t>Offers an immersive experience via learning simulations to help folks improve their interpersonal communication skills</a:t>
                      </a:r>
                    </a:p>
                  </a:txBody>
                  <a:tcPr marL="98281" marR="98281" marT="49140" marB="49140">
                    <a:solidFill>
                      <a:schemeClr val="bg1"/>
                    </a:solidFill>
                  </a:tcPr>
                </a:tc>
                <a:tc>
                  <a:txBody>
                    <a:bodyPr/>
                    <a:lstStyle/>
                    <a:p>
                      <a:r>
                        <a:rPr lang="en-US" sz="1500" dirty="0"/>
                        <a:t>Has an extensive back of scenarios where you can practice facilitating challenging conversations, providing feedback and de-escalating scenarios</a:t>
                      </a:r>
                    </a:p>
                    <a:p>
                      <a:r>
                        <a:rPr lang="en-US" sz="1500" dirty="0"/>
                        <a:t>Has a large range of DEI content. Needs institutional subscription.</a:t>
                      </a:r>
                    </a:p>
                  </a:txBody>
                  <a:tcPr marL="98281" marR="98281" marT="49140" marB="49140">
                    <a:solidFill>
                      <a:schemeClr val="bg1"/>
                    </a:solidFill>
                  </a:tcPr>
                </a:tc>
                <a:extLst>
                  <a:ext uri="{0D108BD9-81ED-4DB2-BD59-A6C34878D82A}">
                    <a16:rowId xmlns:a16="http://schemas.microsoft.com/office/drawing/2014/main" val="2813613435"/>
                  </a:ext>
                </a:extLst>
              </a:tr>
              <a:tr h="950283">
                <a:tc>
                  <a:txBody>
                    <a:bodyPr/>
                    <a:lstStyle/>
                    <a:p>
                      <a:endParaRPr lang="en-US" sz="1500" dirty="0"/>
                    </a:p>
                  </a:txBody>
                  <a:tcPr marL="98281" marR="98281" marT="49140" marB="49140">
                    <a:solidFill>
                      <a:schemeClr val="bg1"/>
                    </a:solidFill>
                  </a:tcPr>
                </a:tc>
                <a:tc>
                  <a:txBody>
                    <a:bodyPr/>
                    <a:lstStyle/>
                    <a:p>
                      <a:r>
                        <a:rPr lang="en-US" sz="1500" dirty="0"/>
                        <a:t>AI-powered transcription and note taking tool that converts speech to text in real time</a:t>
                      </a:r>
                    </a:p>
                  </a:txBody>
                  <a:tcPr marL="98281" marR="98281" marT="49140" marB="49140">
                    <a:solidFill>
                      <a:schemeClr val="bg1"/>
                    </a:solidFill>
                  </a:tcPr>
                </a:tc>
                <a:tc>
                  <a:txBody>
                    <a:bodyPr/>
                    <a:lstStyle/>
                    <a:p>
                      <a:r>
                        <a:rPr lang="en-US" sz="1500" dirty="0"/>
                        <a:t>Can use it to generate rehearsal transcript or in conjunction with other AI tool like ChatGPT to then generate feedback on the transcript.</a:t>
                      </a:r>
                    </a:p>
                  </a:txBody>
                  <a:tcPr marL="98281" marR="98281" marT="49140" marB="49140">
                    <a:solidFill>
                      <a:schemeClr val="bg1"/>
                    </a:solidFill>
                  </a:tcPr>
                </a:tc>
                <a:extLst>
                  <a:ext uri="{0D108BD9-81ED-4DB2-BD59-A6C34878D82A}">
                    <a16:rowId xmlns:a16="http://schemas.microsoft.com/office/drawing/2014/main" val="3067064891"/>
                  </a:ext>
                </a:extLst>
              </a:tr>
            </a:tbl>
          </a:graphicData>
        </a:graphic>
      </p:graphicFrame>
      <p:pic>
        <p:nvPicPr>
          <p:cNvPr id="9" name="Picture 8" descr="A close up of a logo&#10;&#10;Description automatically generated">
            <a:extLst>
              <a:ext uri="{FF2B5EF4-FFF2-40B4-BE49-F238E27FC236}">
                <a16:creationId xmlns:a16="http://schemas.microsoft.com/office/drawing/2014/main" id="{59BAB2BB-4DA4-AFB4-A9E1-CDBDC378C8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86" y="553837"/>
            <a:ext cx="2161862" cy="863070"/>
          </a:xfrm>
          <a:prstGeom prst="rect">
            <a:avLst/>
          </a:prstGeom>
        </p:spPr>
      </p:pic>
      <p:pic>
        <p:nvPicPr>
          <p:cNvPr id="10" name="Picture 9" descr="A close up of a logo&#10;&#10;Description automatically generated">
            <a:extLst>
              <a:ext uri="{FF2B5EF4-FFF2-40B4-BE49-F238E27FC236}">
                <a16:creationId xmlns:a16="http://schemas.microsoft.com/office/drawing/2014/main" id="{39175677-03F0-A7E4-6C1F-D334F1AB79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84" y="1748368"/>
            <a:ext cx="2105956" cy="823381"/>
          </a:xfrm>
          <a:prstGeom prst="rect">
            <a:avLst/>
          </a:prstGeom>
        </p:spPr>
      </p:pic>
      <p:pic>
        <p:nvPicPr>
          <p:cNvPr id="12" name="Picture 11" descr="A blue and white logo&#10;&#10;Description automatically generated">
            <a:extLst>
              <a:ext uri="{FF2B5EF4-FFF2-40B4-BE49-F238E27FC236}">
                <a16:creationId xmlns:a16="http://schemas.microsoft.com/office/drawing/2014/main" id="{8833775B-829A-39EE-DB38-CDE4BFFC8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82" y="4153879"/>
            <a:ext cx="1634186" cy="871567"/>
          </a:xfrm>
          <a:prstGeom prst="rect">
            <a:avLst/>
          </a:prstGeom>
        </p:spPr>
      </p:pic>
      <p:pic>
        <p:nvPicPr>
          <p:cNvPr id="18" name="Picture 17" descr="A blue and white logo&#10;&#10;Description automatically generated">
            <a:extLst>
              <a:ext uri="{FF2B5EF4-FFF2-40B4-BE49-F238E27FC236}">
                <a16:creationId xmlns:a16="http://schemas.microsoft.com/office/drawing/2014/main" id="{91B12021-29CB-3D7E-66EB-5C6FDBD3FA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284" y="2981949"/>
            <a:ext cx="2475463" cy="731150"/>
          </a:xfrm>
          <a:prstGeom prst="rect">
            <a:avLst/>
          </a:prstGeom>
        </p:spPr>
      </p:pic>
    </p:spTree>
    <p:extLst>
      <p:ext uri="{BB962C8B-B14F-4D97-AF65-F5344CB8AC3E}">
        <p14:creationId xmlns:p14="http://schemas.microsoft.com/office/powerpoint/2010/main" val="3607043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4B9E0-2E97-407B-9256-5AF97F1B66E8}"/>
              </a:ext>
            </a:extLst>
          </p:cNvPr>
          <p:cNvSpPr>
            <a:spLocks noGrp="1"/>
          </p:cNvSpPr>
          <p:nvPr>
            <p:ph type="title"/>
          </p:nvPr>
        </p:nvSpPr>
        <p:spPr>
          <a:xfrm>
            <a:off x="628650" y="658855"/>
            <a:ext cx="7886700" cy="994172"/>
          </a:xfrm>
        </p:spPr>
        <p:txBody>
          <a:bodyPr anchor="ctr">
            <a:normAutofit/>
          </a:bodyPr>
          <a:lstStyle/>
          <a:p>
            <a:r>
              <a:rPr lang="en-US" sz="3100" dirty="0"/>
              <a:t>Let’s Practice with ChatGPT to Provide Written Feedback!</a:t>
            </a:r>
          </a:p>
        </p:txBody>
      </p:sp>
      <p:sp>
        <p:nvSpPr>
          <p:cNvPr id="6" name="Content Placeholder 5">
            <a:extLst>
              <a:ext uri="{FF2B5EF4-FFF2-40B4-BE49-F238E27FC236}">
                <a16:creationId xmlns:a16="http://schemas.microsoft.com/office/drawing/2014/main" id="{7F62FC27-F7A3-294B-32B2-82DCB1E937AB}"/>
              </a:ext>
            </a:extLst>
          </p:cNvPr>
          <p:cNvSpPr>
            <a:spLocks noGrp="1"/>
          </p:cNvSpPr>
          <p:nvPr>
            <p:ph sz="half" idx="1"/>
          </p:nvPr>
        </p:nvSpPr>
        <p:spPr>
          <a:xfrm>
            <a:off x="628650" y="1879996"/>
            <a:ext cx="3886200" cy="3263504"/>
          </a:xfrm>
        </p:spPr>
        <p:txBody>
          <a:bodyPr>
            <a:normAutofit/>
          </a:bodyPr>
          <a:lstStyle/>
          <a:p>
            <a:pPr marL="0" indent="0">
              <a:buNone/>
            </a:pPr>
            <a:r>
              <a:rPr lang="en-US" dirty="0"/>
              <a:t>Each group will get a scenario, have someone in your scenario role play giving feedback to your learner.</a:t>
            </a:r>
          </a:p>
          <a:p>
            <a:r>
              <a:rPr lang="en-US" dirty="0"/>
              <a:t>Preclinical</a:t>
            </a:r>
          </a:p>
          <a:p>
            <a:r>
              <a:rPr lang="en-US" dirty="0"/>
              <a:t>Clinical</a:t>
            </a:r>
          </a:p>
          <a:p>
            <a:r>
              <a:rPr lang="en-US" dirty="0"/>
              <a:t>Intern</a:t>
            </a:r>
          </a:p>
          <a:p>
            <a:pPr marL="0" indent="0">
              <a:buNone/>
            </a:pPr>
            <a:endParaRPr lang="en-US" dirty="0"/>
          </a:p>
        </p:txBody>
      </p:sp>
      <p:pic>
        <p:nvPicPr>
          <p:cNvPr id="10" name="Picture 9" descr="Woman talking to a doctor">
            <a:extLst>
              <a:ext uri="{FF2B5EF4-FFF2-40B4-BE49-F238E27FC236}">
                <a16:creationId xmlns:a16="http://schemas.microsoft.com/office/drawing/2014/main" id="{670559CE-FA04-E669-70DC-AE7DEDCF918B}"/>
              </a:ext>
            </a:extLst>
          </p:cNvPr>
          <p:cNvPicPr>
            <a:picLocks noChangeAspect="1"/>
          </p:cNvPicPr>
          <p:nvPr/>
        </p:nvPicPr>
        <p:blipFill>
          <a:blip r:embed="rId3"/>
          <a:srcRect l="20513" r="1" b="1"/>
          <a:stretch/>
        </p:blipFill>
        <p:spPr>
          <a:xfrm>
            <a:off x="4713371" y="1460522"/>
            <a:ext cx="3886200" cy="3263504"/>
          </a:xfrm>
          <a:prstGeom prst="rect">
            <a:avLst/>
          </a:prstGeom>
          <a:noFill/>
        </p:spPr>
      </p:pic>
    </p:spTree>
    <p:extLst>
      <p:ext uri="{BB962C8B-B14F-4D97-AF65-F5344CB8AC3E}">
        <p14:creationId xmlns:p14="http://schemas.microsoft.com/office/powerpoint/2010/main" val="2164224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280CD-3FFD-DAE4-254B-33EA7B7D1D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C08E86-5A9E-99E1-0C95-DA94F31C9A8D}"/>
              </a:ext>
            </a:extLst>
          </p:cNvPr>
          <p:cNvSpPr>
            <a:spLocks noGrp="1"/>
          </p:cNvSpPr>
          <p:nvPr>
            <p:ph type="title"/>
          </p:nvPr>
        </p:nvSpPr>
        <p:spPr>
          <a:xfrm>
            <a:off x="628650" y="580794"/>
            <a:ext cx="7886700" cy="994172"/>
          </a:xfrm>
        </p:spPr>
        <p:txBody>
          <a:bodyPr anchor="ctr">
            <a:normAutofit/>
          </a:bodyPr>
          <a:lstStyle/>
          <a:p>
            <a:r>
              <a:rPr lang="en-US" sz="3100" dirty="0"/>
              <a:t>Let’s Practice with ChatGPT to Provide Written Feedback!</a:t>
            </a:r>
          </a:p>
        </p:txBody>
      </p:sp>
      <p:sp>
        <p:nvSpPr>
          <p:cNvPr id="5" name="Content Placeholder 4">
            <a:extLst>
              <a:ext uri="{FF2B5EF4-FFF2-40B4-BE49-F238E27FC236}">
                <a16:creationId xmlns:a16="http://schemas.microsoft.com/office/drawing/2014/main" id="{796193A2-D346-B619-D671-7AD4ADA80D80}"/>
              </a:ext>
            </a:extLst>
          </p:cNvPr>
          <p:cNvSpPr>
            <a:spLocks noGrp="1"/>
          </p:cNvSpPr>
          <p:nvPr>
            <p:ph idx="1"/>
          </p:nvPr>
        </p:nvSpPr>
        <p:spPr>
          <a:xfrm>
            <a:off x="628650" y="1491915"/>
            <a:ext cx="7886700" cy="3140807"/>
          </a:xfrm>
        </p:spPr>
        <p:txBody>
          <a:bodyPr>
            <a:normAutofit/>
          </a:bodyPr>
          <a:lstStyle/>
          <a:p>
            <a:pPr marL="0" indent="0">
              <a:buNone/>
            </a:pPr>
            <a:r>
              <a:rPr lang="en-US" dirty="0"/>
              <a:t>Preclinical Prompt: </a:t>
            </a:r>
          </a:p>
          <a:p>
            <a:pPr marL="0" indent="0">
              <a:buNone/>
            </a:pPr>
            <a:r>
              <a:rPr lang="en-US" dirty="0"/>
              <a:t>I need to provide written feedback for my medical student, Jane. She is a 2nd year medical student in my small group based clinical skills course. Even though there are only 8 students in the group, she consistently sits towards the back of the room and appears to nod off during discussions. However, when called on Jane consistently knows the material well. She is engaging with standardized patients and gets good feedback. She is well liked by her peers and provides very insightful feedback during clinical practice sessions. I would like her to participate more in class.</a:t>
            </a:r>
          </a:p>
        </p:txBody>
      </p:sp>
    </p:spTree>
    <p:extLst>
      <p:ext uri="{BB962C8B-B14F-4D97-AF65-F5344CB8AC3E}">
        <p14:creationId xmlns:p14="http://schemas.microsoft.com/office/powerpoint/2010/main" val="1679015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0651D-D230-E5F5-8D0E-C14A1EEE95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D6247A-085F-4F9B-7C26-9DCD5163A452}"/>
              </a:ext>
            </a:extLst>
          </p:cNvPr>
          <p:cNvSpPr>
            <a:spLocks noGrp="1"/>
          </p:cNvSpPr>
          <p:nvPr>
            <p:ph type="title"/>
          </p:nvPr>
        </p:nvSpPr>
        <p:spPr>
          <a:xfrm>
            <a:off x="628650" y="515478"/>
            <a:ext cx="7886700" cy="994172"/>
          </a:xfrm>
        </p:spPr>
        <p:txBody>
          <a:bodyPr anchor="ctr">
            <a:normAutofit/>
          </a:bodyPr>
          <a:lstStyle/>
          <a:p>
            <a:r>
              <a:rPr lang="en-US" sz="3100" dirty="0"/>
              <a:t>Let’s Practice with ChatGPT to Provide Written Feedback!</a:t>
            </a:r>
          </a:p>
        </p:txBody>
      </p:sp>
      <p:sp>
        <p:nvSpPr>
          <p:cNvPr id="5" name="Content Placeholder 4">
            <a:extLst>
              <a:ext uri="{FF2B5EF4-FFF2-40B4-BE49-F238E27FC236}">
                <a16:creationId xmlns:a16="http://schemas.microsoft.com/office/drawing/2014/main" id="{DC5D6034-BCA2-4490-ADE6-162F2A85E13D}"/>
              </a:ext>
            </a:extLst>
          </p:cNvPr>
          <p:cNvSpPr>
            <a:spLocks noGrp="1"/>
          </p:cNvSpPr>
          <p:nvPr>
            <p:ph idx="1"/>
          </p:nvPr>
        </p:nvSpPr>
        <p:spPr>
          <a:xfrm>
            <a:off x="628650" y="1491915"/>
            <a:ext cx="7886700" cy="3140807"/>
          </a:xfrm>
        </p:spPr>
        <p:txBody>
          <a:bodyPr>
            <a:normAutofit fontScale="92500"/>
          </a:bodyPr>
          <a:lstStyle/>
          <a:p>
            <a:pPr marL="0" indent="0">
              <a:buNone/>
            </a:pPr>
            <a:r>
              <a:rPr lang="en-US" dirty="0"/>
              <a:t>Now ask ChatGPT to amend its feedback and play around with asking it to include some of these. This can be done simply by typing “do it again but this time____”</a:t>
            </a:r>
          </a:p>
          <a:p>
            <a:r>
              <a:rPr lang="en-US" dirty="0"/>
              <a:t>Make the feedback timely</a:t>
            </a:r>
          </a:p>
          <a:p>
            <a:r>
              <a:rPr lang="en-US" dirty="0"/>
              <a:t>Make the feedback more specific</a:t>
            </a:r>
          </a:p>
          <a:p>
            <a:r>
              <a:rPr lang="en-US" dirty="0"/>
              <a:t>Make the feedback more actionable</a:t>
            </a:r>
          </a:p>
          <a:p>
            <a:r>
              <a:rPr lang="en-US" dirty="0"/>
              <a:t>Use a model to draft the feedback (Ex Pendelton’s Model for feedback)</a:t>
            </a:r>
          </a:p>
          <a:p>
            <a:r>
              <a:rPr lang="en-US" dirty="0"/>
              <a:t>Describe your role more and ask it to re-draft from someone in your position </a:t>
            </a:r>
          </a:p>
          <a:p>
            <a:r>
              <a:rPr lang="en-US" dirty="0"/>
              <a:t>Change the language to be more neutral, non-bias or inclusive</a:t>
            </a:r>
          </a:p>
          <a:p>
            <a:pPr marL="0" indent="0">
              <a:buNone/>
            </a:pPr>
            <a:endParaRPr lang="en-US" dirty="0"/>
          </a:p>
        </p:txBody>
      </p:sp>
    </p:spTree>
    <p:extLst>
      <p:ext uri="{BB962C8B-B14F-4D97-AF65-F5344CB8AC3E}">
        <p14:creationId xmlns:p14="http://schemas.microsoft.com/office/powerpoint/2010/main" val="3524890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824BF-3B5D-3623-5657-57155AF5B1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C13BDA-2B06-5F83-C12E-D695435DAC6E}"/>
              </a:ext>
            </a:extLst>
          </p:cNvPr>
          <p:cNvSpPr>
            <a:spLocks noGrp="1"/>
          </p:cNvSpPr>
          <p:nvPr>
            <p:ph type="title"/>
          </p:nvPr>
        </p:nvSpPr>
        <p:spPr>
          <a:xfrm>
            <a:off x="628650" y="658854"/>
            <a:ext cx="7886700" cy="994172"/>
          </a:xfrm>
        </p:spPr>
        <p:txBody>
          <a:bodyPr>
            <a:normAutofit fontScale="90000"/>
          </a:bodyPr>
          <a:lstStyle/>
          <a:p>
            <a:r>
              <a:rPr lang="en-US" sz="3600" dirty="0"/>
              <a:t>Seven Fundamental Principles of Effective Feedback</a:t>
            </a:r>
          </a:p>
        </p:txBody>
      </p:sp>
      <p:sp>
        <p:nvSpPr>
          <p:cNvPr id="4" name="Content Placeholder 3">
            <a:extLst>
              <a:ext uri="{FF2B5EF4-FFF2-40B4-BE49-F238E27FC236}">
                <a16:creationId xmlns:a16="http://schemas.microsoft.com/office/drawing/2014/main" id="{8C4BE704-443E-A6EE-89E5-E0253F3A4D0F}"/>
              </a:ext>
            </a:extLst>
          </p:cNvPr>
          <p:cNvSpPr>
            <a:spLocks noGrp="1"/>
          </p:cNvSpPr>
          <p:nvPr>
            <p:ph idx="1"/>
          </p:nvPr>
        </p:nvSpPr>
        <p:spPr>
          <a:xfrm>
            <a:off x="628650" y="1501567"/>
            <a:ext cx="7886700" cy="3263504"/>
          </a:xfrm>
        </p:spPr>
        <p:txBody>
          <a:bodyPr>
            <a:normAutofit/>
          </a:bodyPr>
          <a:lstStyle/>
          <a:p>
            <a:pPr marL="457200" indent="-457200">
              <a:buFont typeface="+mj-lt"/>
              <a:buAutoNum type="arabicPeriod"/>
            </a:pPr>
            <a:r>
              <a:rPr lang="en-US" sz="1600" dirty="0"/>
              <a:t>Effective feedback helps clarify what good performance is – e.g. goals, criteria, expected standards </a:t>
            </a:r>
          </a:p>
          <a:p>
            <a:pPr marL="457200" indent="-457200">
              <a:buFont typeface="+mj-lt"/>
              <a:buAutoNum type="arabicPeriod"/>
            </a:pPr>
            <a:r>
              <a:rPr lang="en-US" sz="1600" dirty="0"/>
              <a:t>Effective feedback facilitates the development of self-assessment and reflection in learning </a:t>
            </a:r>
          </a:p>
          <a:p>
            <a:pPr marL="457200" indent="-457200">
              <a:buFont typeface="+mj-lt"/>
              <a:buAutoNum type="arabicPeriod"/>
            </a:pPr>
            <a:r>
              <a:rPr lang="en-US" sz="1600" dirty="0"/>
              <a:t>Effective feedback delivers high quality information to students about their learning </a:t>
            </a:r>
          </a:p>
          <a:p>
            <a:pPr marL="457200" indent="-457200">
              <a:buFont typeface="+mj-lt"/>
              <a:buAutoNum type="arabicPeriod"/>
            </a:pPr>
            <a:r>
              <a:rPr lang="en-US" sz="1600" dirty="0"/>
              <a:t>Effective feedback encourages teacher and peer dialogue around learning </a:t>
            </a:r>
          </a:p>
          <a:p>
            <a:pPr marL="457200" indent="-457200">
              <a:buFont typeface="+mj-lt"/>
              <a:buAutoNum type="arabicPeriod"/>
            </a:pPr>
            <a:r>
              <a:rPr lang="en-US" sz="1600" dirty="0"/>
              <a:t>Effective feedback encourages positive motivational beliefs and self-esteem </a:t>
            </a:r>
          </a:p>
          <a:p>
            <a:pPr marL="457200" indent="-457200">
              <a:buFont typeface="+mj-lt"/>
              <a:buAutoNum type="arabicPeriod"/>
            </a:pPr>
            <a:r>
              <a:rPr lang="en-US" sz="1600" dirty="0"/>
              <a:t>Effective feedback provides opportunities to close the gap between current and desired performance </a:t>
            </a:r>
          </a:p>
          <a:p>
            <a:pPr marL="457200" indent="-457200">
              <a:buFont typeface="+mj-lt"/>
              <a:buAutoNum type="arabicPeriod"/>
            </a:pPr>
            <a:r>
              <a:rPr lang="en-US" sz="1600" dirty="0"/>
              <a:t>Effective feedback provides information to teachers that can be used to help shape teaching </a:t>
            </a:r>
          </a:p>
          <a:p>
            <a:pPr marL="457200" indent="-457200">
              <a:buFont typeface="+mj-lt"/>
              <a:buAutoNum type="arabicPeriod"/>
            </a:pPr>
            <a:endParaRPr lang="en-US" sz="1600" dirty="0"/>
          </a:p>
        </p:txBody>
      </p:sp>
      <p:sp>
        <p:nvSpPr>
          <p:cNvPr id="5" name="TextBox 4">
            <a:extLst>
              <a:ext uri="{FF2B5EF4-FFF2-40B4-BE49-F238E27FC236}">
                <a16:creationId xmlns:a16="http://schemas.microsoft.com/office/drawing/2014/main" id="{E78EC227-E160-F546-FD88-F391B4720C7C}"/>
              </a:ext>
            </a:extLst>
          </p:cNvPr>
          <p:cNvSpPr txBox="1"/>
          <p:nvPr/>
        </p:nvSpPr>
        <p:spPr>
          <a:xfrm>
            <a:off x="6015790" y="4484646"/>
            <a:ext cx="2643939" cy="307777"/>
          </a:xfrm>
          <a:prstGeom prst="rect">
            <a:avLst/>
          </a:prstGeom>
          <a:noFill/>
        </p:spPr>
        <p:txBody>
          <a:bodyPr wrap="square">
            <a:spAutoFit/>
          </a:bodyPr>
          <a:lstStyle/>
          <a:p>
            <a:r>
              <a:rPr lang="en-CA" sz="1400" dirty="0">
                <a:ea typeface="Source Serif Pro" panose="02040603050405020204" pitchFamily="18" charset="0"/>
              </a:rPr>
              <a:t>Nicol and Macfarlane-Dick, 2006</a:t>
            </a:r>
            <a:endParaRPr lang="en-US" sz="1400" dirty="0">
              <a:ea typeface="Source Serif Pro" panose="02040603050405020204" pitchFamily="18" charset="0"/>
            </a:endParaRPr>
          </a:p>
        </p:txBody>
      </p:sp>
    </p:spTree>
    <p:extLst>
      <p:ext uri="{BB962C8B-B14F-4D97-AF65-F5344CB8AC3E}">
        <p14:creationId xmlns:p14="http://schemas.microsoft.com/office/powerpoint/2010/main" val="2934713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276854" y="1780752"/>
            <a:ext cx="1249434" cy="1249434"/>
            <a:chOff x="0" y="0"/>
            <a:chExt cx="3331824" cy="3331824"/>
          </a:xfrm>
        </p:grpSpPr>
        <p:grpSp>
          <p:nvGrpSpPr>
            <p:cNvPr id="4" name="Group 4"/>
            <p:cNvGrpSpPr>
              <a:grpSpLocks noChangeAspect="1"/>
            </p:cNvGrpSpPr>
            <p:nvPr/>
          </p:nvGrpSpPr>
          <p:grpSpPr>
            <a:xfrm>
              <a:off x="0" y="0"/>
              <a:ext cx="3331824" cy="3331824"/>
              <a:chOff x="0" y="0"/>
              <a:chExt cx="14400530" cy="14400530"/>
            </a:xfrm>
          </p:grpSpPr>
          <p:sp>
            <p:nvSpPr>
              <p:cNvPr id="5" name="Freeform 5"/>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00314B"/>
              </a:solidFill>
            </p:spPr>
            <p:txBody>
              <a:bodyPr/>
              <a:lstStyle/>
              <a:p>
                <a:endParaRPr lang="en-US" sz="675" dirty="0"/>
              </a:p>
            </p:txBody>
          </p:sp>
        </p:grpSp>
        <p:grpSp>
          <p:nvGrpSpPr>
            <p:cNvPr id="6" name="Group 6"/>
            <p:cNvGrpSpPr/>
            <p:nvPr/>
          </p:nvGrpSpPr>
          <p:grpSpPr>
            <a:xfrm>
              <a:off x="408917" y="466286"/>
              <a:ext cx="2505689" cy="2505689"/>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txBody>
              <a:bodyPr/>
              <a:lstStyle/>
              <a:p>
                <a:endParaRPr lang="en-US" sz="675" dirty="0"/>
              </a:p>
            </p:txBody>
          </p:sp>
          <p:sp>
            <p:nvSpPr>
              <p:cNvPr id="8" name="TextBox 8"/>
              <p:cNvSpPr txBox="1"/>
              <p:nvPr/>
            </p:nvSpPr>
            <p:spPr>
              <a:xfrm>
                <a:off x="76200" y="19050"/>
                <a:ext cx="660400" cy="717550"/>
              </a:xfrm>
              <a:prstGeom prst="rect">
                <a:avLst/>
              </a:prstGeom>
            </p:spPr>
            <p:txBody>
              <a:bodyPr lIns="25400" tIns="25400" rIns="25400" bIns="25400" rtlCol="0" anchor="ctr"/>
              <a:lstStyle/>
              <a:p>
                <a:pPr algn="ctr">
                  <a:lnSpc>
                    <a:spcPts val="1400"/>
                  </a:lnSpc>
                </a:pPr>
                <a:endParaRPr sz="675" dirty="0"/>
              </a:p>
            </p:txBody>
          </p:sp>
        </p:grpSp>
      </p:grpSp>
      <p:grpSp>
        <p:nvGrpSpPr>
          <p:cNvPr id="9" name="Group 9"/>
          <p:cNvGrpSpPr/>
          <p:nvPr/>
        </p:nvGrpSpPr>
        <p:grpSpPr>
          <a:xfrm>
            <a:off x="4617713" y="1780752"/>
            <a:ext cx="1249434" cy="1249434"/>
            <a:chOff x="0" y="0"/>
            <a:chExt cx="3331824" cy="3331824"/>
          </a:xfrm>
        </p:grpSpPr>
        <p:grpSp>
          <p:nvGrpSpPr>
            <p:cNvPr id="10" name="Group 10"/>
            <p:cNvGrpSpPr>
              <a:grpSpLocks noChangeAspect="1"/>
            </p:cNvGrpSpPr>
            <p:nvPr/>
          </p:nvGrpSpPr>
          <p:grpSpPr>
            <a:xfrm rot="5400000">
              <a:off x="0" y="0"/>
              <a:ext cx="3331824" cy="3331824"/>
              <a:chOff x="0" y="0"/>
              <a:chExt cx="14400530" cy="14400530"/>
            </a:xfrm>
          </p:grpSpPr>
          <p:sp>
            <p:nvSpPr>
              <p:cNvPr id="11" name="Freeform 11"/>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F9C940"/>
              </a:solidFill>
            </p:spPr>
            <p:txBody>
              <a:bodyPr/>
              <a:lstStyle/>
              <a:p>
                <a:endParaRPr lang="en-US" sz="675" dirty="0"/>
              </a:p>
            </p:txBody>
          </p:sp>
        </p:grpSp>
        <p:grpSp>
          <p:nvGrpSpPr>
            <p:cNvPr id="12" name="Group 12"/>
            <p:cNvGrpSpPr/>
            <p:nvPr/>
          </p:nvGrpSpPr>
          <p:grpSpPr>
            <a:xfrm>
              <a:off x="386640" y="461273"/>
              <a:ext cx="2510702" cy="2510702"/>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txBody>
              <a:bodyPr/>
              <a:lstStyle/>
              <a:p>
                <a:endParaRPr lang="en-US" sz="675" dirty="0"/>
              </a:p>
            </p:txBody>
          </p:sp>
          <p:sp>
            <p:nvSpPr>
              <p:cNvPr id="14" name="TextBox 14"/>
              <p:cNvSpPr txBox="1"/>
              <p:nvPr/>
            </p:nvSpPr>
            <p:spPr>
              <a:xfrm>
                <a:off x="76200" y="19050"/>
                <a:ext cx="660400" cy="717550"/>
              </a:xfrm>
              <a:prstGeom prst="rect">
                <a:avLst/>
              </a:prstGeom>
            </p:spPr>
            <p:txBody>
              <a:bodyPr lIns="25400" tIns="25400" rIns="25400" bIns="25400" rtlCol="0" anchor="ctr"/>
              <a:lstStyle/>
              <a:p>
                <a:pPr algn="ctr">
                  <a:lnSpc>
                    <a:spcPts val="1400"/>
                  </a:lnSpc>
                </a:pPr>
                <a:endParaRPr sz="675" dirty="0"/>
              </a:p>
            </p:txBody>
          </p:sp>
        </p:grpSp>
      </p:grpSp>
      <p:grpSp>
        <p:nvGrpSpPr>
          <p:cNvPr id="15" name="Group 15"/>
          <p:cNvGrpSpPr/>
          <p:nvPr/>
        </p:nvGrpSpPr>
        <p:grpSpPr>
          <a:xfrm>
            <a:off x="4617713" y="3095782"/>
            <a:ext cx="1249434" cy="1249434"/>
            <a:chOff x="0" y="0"/>
            <a:chExt cx="3331824" cy="3331824"/>
          </a:xfrm>
        </p:grpSpPr>
        <p:grpSp>
          <p:nvGrpSpPr>
            <p:cNvPr id="16" name="Group 16"/>
            <p:cNvGrpSpPr>
              <a:grpSpLocks noChangeAspect="1"/>
            </p:cNvGrpSpPr>
            <p:nvPr/>
          </p:nvGrpSpPr>
          <p:grpSpPr>
            <a:xfrm rot="-10800000">
              <a:off x="0" y="0"/>
              <a:ext cx="3331824" cy="3331824"/>
              <a:chOff x="0" y="0"/>
              <a:chExt cx="14400530" cy="14400530"/>
            </a:xfrm>
          </p:grpSpPr>
          <p:sp>
            <p:nvSpPr>
              <p:cNvPr id="17" name="Freeform 17"/>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008FC4"/>
              </a:solidFill>
            </p:spPr>
            <p:txBody>
              <a:bodyPr/>
              <a:lstStyle/>
              <a:p>
                <a:endParaRPr lang="en-US" sz="675" dirty="0"/>
              </a:p>
            </p:txBody>
          </p:sp>
        </p:grpSp>
        <p:grpSp>
          <p:nvGrpSpPr>
            <p:cNvPr id="18" name="Group 18"/>
            <p:cNvGrpSpPr/>
            <p:nvPr/>
          </p:nvGrpSpPr>
          <p:grpSpPr>
            <a:xfrm>
              <a:off x="374877" y="374877"/>
              <a:ext cx="2530206" cy="2530206"/>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txBody>
              <a:bodyPr/>
              <a:lstStyle/>
              <a:p>
                <a:endParaRPr lang="en-US" sz="675" dirty="0"/>
              </a:p>
            </p:txBody>
          </p:sp>
          <p:sp>
            <p:nvSpPr>
              <p:cNvPr id="20" name="TextBox 20"/>
              <p:cNvSpPr txBox="1"/>
              <p:nvPr/>
            </p:nvSpPr>
            <p:spPr>
              <a:xfrm>
                <a:off x="76200" y="19050"/>
                <a:ext cx="660400" cy="717550"/>
              </a:xfrm>
              <a:prstGeom prst="rect">
                <a:avLst/>
              </a:prstGeom>
            </p:spPr>
            <p:txBody>
              <a:bodyPr lIns="25400" tIns="25400" rIns="25400" bIns="25400" rtlCol="0" anchor="ctr"/>
              <a:lstStyle/>
              <a:p>
                <a:pPr algn="ctr">
                  <a:lnSpc>
                    <a:spcPts val="1400"/>
                  </a:lnSpc>
                </a:pPr>
                <a:endParaRPr sz="675" dirty="0"/>
              </a:p>
            </p:txBody>
          </p:sp>
        </p:grpSp>
      </p:grpSp>
      <p:grpSp>
        <p:nvGrpSpPr>
          <p:cNvPr id="21" name="Group 21"/>
          <p:cNvGrpSpPr/>
          <p:nvPr/>
        </p:nvGrpSpPr>
        <p:grpSpPr>
          <a:xfrm>
            <a:off x="3265763" y="3113798"/>
            <a:ext cx="1260525" cy="1260525"/>
            <a:chOff x="0" y="0"/>
            <a:chExt cx="3361401" cy="3361401"/>
          </a:xfrm>
        </p:grpSpPr>
        <p:grpSp>
          <p:nvGrpSpPr>
            <p:cNvPr id="22" name="Group 22"/>
            <p:cNvGrpSpPr>
              <a:grpSpLocks noChangeAspect="1"/>
            </p:cNvGrpSpPr>
            <p:nvPr/>
          </p:nvGrpSpPr>
          <p:grpSpPr>
            <a:xfrm rot="-5400000">
              <a:off x="0" y="0"/>
              <a:ext cx="3361401" cy="3361401"/>
              <a:chOff x="0" y="0"/>
              <a:chExt cx="14400530" cy="14400530"/>
            </a:xfrm>
          </p:grpSpPr>
          <p:sp>
            <p:nvSpPr>
              <p:cNvPr id="23" name="Freeform 23"/>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FFF1A2"/>
              </a:solidFill>
            </p:spPr>
            <p:txBody>
              <a:bodyPr/>
              <a:lstStyle/>
              <a:p>
                <a:endParaRPr lang="en-US" sz="675" dirty="0"/>
              </a:p>
            </p:txBody>
          </p:sp>
        </p:grpSp>
        <p:grpSp>
          <p:nvGrpSpPr>
            <p:cNvPr id="24" name="Group 24"/>
            <p:cNvGrpSpPr/>
            <p:nvPr/>
          </p:nvGrpSpPr>
          <p:grpSpPr>
            <a:xfrm>
              <a:off x="408917" y="443611"/>
              <a:ext cx="2508873" cy="2508873"/>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txBody>
              <a:bodyPr/>
              <a:lstStyle/>
              <a:p>
                <a:endParaRPr lang="en-US" sz="675" dirty="0"/>
              </a:p>
            </p:txBody>
          </p:sp>
          <p:sp>
            <p:nvSpPr>
              <p:cNvPr id="26" name="TextBox 26"/>
              <p:cNvSpPr txBox="1"/>
              <p:nvPr/>
            </p:nvSpPr>
            <p:spPr>
              <a:xfrm>
                <a:off x="76200" y="19050"/>
                <a:ext cx="660400" cy="717550"/>
              </a:xfrm>
              <a:prstGeom prst="rect">
                <a:avLst/>
              </a:prstGeom>
            </p:spPr>
            <p:txBody>
              <a:bodyPr lIns="25400" tIns="25400" rIns="25400" bIns="25400" rtlCol="0" anchor="ctr"/>
              <a:lstStyle/>
              <a:p>
                <a:pPr algn="ctr">
                  <a:lnSpc>
                    <a:spcPts val="1400"/>
                  </a:lnSpc>
                </a:pPr>
                <a:endParaRPr sz="675" dirty="0"/>
              </a:p>
            </p:txBody>
          </p:sp>
        </p:grpSp>
      </p:grpSp>
      <p:sp>
        <p:nvSpPr>
          <p:cNvPr id="32" name="TextBox 32"/>
          <p:cNvSpPr txBox="1"/>
          <p:nvPr/>
        </p:nvSpPr>
        <p:spPr>
          <a:xfrm>
            <a:off x="3588267" y="2240854"/>
            <a:ext cx="1194552" cy="343620"/>
          </a:xfrm>
          <a:prstGeom prst="rect">
            <a:avLst/>
          </a:prstGeom>
        </p:spPr>
        <p:txBody>
          <a:bodyPr wrap="square" lIns="0" tIns="0" rIns="0" bIns="0" rtlCol="0" anchor="t">
            <a:spAutoFit/>
          </a:bodyPr>
          <a:lstStyle/>
          <a:p>
            <a:pPr>
              <a:lnSpc>
                <a:spcPts val="1408"/>
              </a:lnSpc>
              <a:spcBef>
                <a:spcPct val="0"/>
              </a:spcBef>
            </a:pPr>
            <a:r>
              <a:rPr lang="en-US" sz="1006" b="1" spc="-23" dirty="0">
                <a:latin typeface="Source Sans Pro Bold"/>
                <a:ea typeface="Source Sans Pro Bold"/>
                <a:cs typeface="Source Sans Pro Bold"/>
                <a:sym typeface="Source Sans Pro Bold"/>
              </a:rPr>
              <a:t>Biases in AI Algorithms</a:t>
            </a:r>
          </a:p>
        </p:txBody>
      </p:sp>
      <p:sp>
        <p:nvSpPr>
          <p:cNvPr id="33" name="TextBox 33"/>
          <p:cNvSpPr txBox="1"/>
          <p:nvPr/>
        </p:nvSpPr>
        <p:spPr>
          <a:xfrm>
            <a:off x="4963234" y="2252849"/>
            <a:ext cx="1709065" cy="343620"/>
          </a:xfrm>
          <a:prstGeom prst="rect">
            <a:avLst/>
          </a:prstGeom>
        </p:spPr>
        <p:txBody>
          <a:bodyPr lIns="0" tIns="0" rIns="0" bIns="0" rtlCol="0" anchor="t">
            <a:spAutoFit/>
          </a:bodyPr>
          <a:lstStyle/>
          <a:p>
            <a:pPr>
              <a:lnSpc>
                <a:spcPts val="1408"/>
              </a:lnSpc>
              <a:spcBef>
                <a:spcPct val="0"/>
              </a:spcBef>
            </a:pPr>
            <a:r>
              <a:rPr lang="en-US" sz="1006" b="1" spc="-23" dirty="0">
                <a:latin typeface="Source Sans Pro Bold"/>
                <a:ea typeface="Source Sans Pro Bold"/>
                <a:cs typeface="Source Sans Pro Bold"/>
                <a:sym typeface="Source Sans Pro Bold"/>
              </a:rPr>
              <a:t>Limitations </a:t>
            </a:r>
          </a:p>
          <a:p>
            <a:pPr>
              <a:lnSpc>
                <a:spcPts val="1408"/>
              </a:lnSpc>
              <a:spcBef>
                <a:spcPct val="0"/>
              </a:spcBef>
            </a:pPr>
            <a:r>
              <a:rPr lang="en-US" sz="1006" b="1" spc="-23" dirty="0">
                <a:latin typeface="Source Sans Pro Bold"/>
                <a:ea typeface="Source Sans Pro Bold"/>
                <a:cs typeface="Source Sans Pro Bold"/>
                <a:sym typeface="Source Sans Pro Bold"/>
              </a:rPr>
              <a:t>of AI</a:t>
            </a:r>
          </a:p>
        </p:txBody>
      </p:sp>
      <p:sp>
        <p:nvSpPr>
          <p:cNvPr id="34" name="TextBox 34"/>
          <p:cNvSpPr txBox="1"/>
          <p:nvPr/>
        </p:nvSpPr>
        <p:spPr>
          <a:xfrm>
            <a:off x="4847244" y="3559009"/>
            <a:ext cx="1679560" cy="343620"/>
          </a:xfrm>
          <a:prstGeom prst="rect">
            <a:avLst/>
          </a:prstGeom>
        </p:spPr>
        <p:txBody>
          <a:bodyPr lIns="0" tIns="0" rIns="0" bIns="0" rtlCol="0" anchor="t">
            <a:spAutoFit/>
          </a:bodyPr>
          <a:lstStyle/>
          <a:p>
            <a:pPr>
              <a:lnSpc>
                <a:spcPts val="1408"/>
              </a:lnSpc>
              <a:spcBef>
                <a:spcPct val="0"/>
              </a:spcBef>
            </a:pPr>
            <a:r>
              <a:rPr lang="en-US" sz="1006" b="1" spc="-23" dirty="0">
                <a:latin typeface="Source Sans Pro Bold"/>
                <a:ea typeface="Source Sans Pro Bold"/>
                <a:cs typeface="Source Sans Pro Bold"/>
                <a:sym typeface="Source Sans Pro Bold"/>
              </a:rPr>
              <a:t>Finding the  </a:t>
            </a:r>
          </a:p>
          <a:p>
            <a:pPr>
              <a:lnSpc>
                <a:spcPts val="1408"/>
              </a:lnSpc>
              <a:spcBef>
                <a:spcPct val="0"/>
              </a:spcBef>
            </a:pPr>
            <a:r>
              <a:rPr lang="en-US" sz="1006" b="1" spc="-23" dirty="0">
                <a:latin typeface="Source Sans Pro Bold"/>
                <a:ea typeface="Source Sans Pro Bold"/>
                <a:cs typeface="Source Sans Pro Bold"/>
                <a:sym typeface="Source Sans Pro Bold"/>
              </a:rPr>
              <a:t>Balance </a:t>
            </a:r>
          </a:p>
        </p:txBody>
      </p:sp>
      <p:sp>
        <p:nvSpPr>
          <p:cNvPr id="35" name="TextBox 35"/>
          <p:cNvSpPr txBox="1"/>
          <p:nvPr/>
        </p:nvSpPr>
        <p:spPr>
          <a:xfrm>
            <a:off x="3572614" y="3607315"/>
            <a:ext cx="1045322" cy="343620"/>
          </a:xfrm>
          <a:prstGeom prst="rect">
            <a:avLst/>
          </a:prstGeom>
        </p:spPr>
        <p:txBody>
          <a:bodyPr wrap="square" lIns="0" tIns="0" rIns="0" bIns="0" rtlCol="0" anchor="t">
            <a:spAutoFit/>
          </a:bodyPr>
          <a:lstStyle/>
          <a:p>
            <a:pPr>
              <a:lnSpc>
                <a:spcPts val="1408"/>
              </a:lnSpc>
              <a:spcBef>
                <a:spcPct val="0"/>
              </a:spcBef>
            </a:pPr>
            <a:r>
              <a:rPr lang="en-US" sz="1006" b="1" spc="-23" dirty="0">
                <a:latin typeface="Source Sans Pro Bold"/>
                <a:ea typeface="Source Sans Pro Bold"/>
                <a:cs typeface="Source Sans Pro Bold"/>
                <a:sym typeface="Source Sans Pro Bold"/>
              </a:rPr>
              <a:t>Privacy </a:t>
            </a:r>
          </a:p>
          <a:p>
            <a:pPr>
              <a:lnSpc>
                <a:spcPts val="1408"/>
              </a:lnSpc>
              <a:spcBef>
                <a:spcPct val="0"/>
              </a:spcBef>
            </a:pPr>
            <a:r>
              <a:rPr lang="en-US" sz="1006" b="1" spc="-23" dirty="0">
                <a:latin typeface="Source Sans Pro Bold"/>
                <a:ea typeface="Source Sans Pro Bold"/>
                <a:cs typeface="Source Sans Pro Bold"/>
                <a:sym typeface="Source Sans Pro Bold"/>
              </a:rPr>
              <a:t>Concerns</a:t>
            </a:r>
          </a:p>
        </p:txBody>
      </p:sp>
      <p:sp>
        <p:nvSpPr>
          <p:cNvPr id="36" name="TextBox 36"/>
          <p:cNvSpPr txBox="1"/>
          <p:nvPr/>
        </p:nvSpPr>
        <p:spPr>
          <a:xfrm>
            <a:off x="772201" y="1414149"/>
            <a:ext cx="2515455" cy="1231106"/>
          </a:xfrm>
          <a:prstGeom prst="rect">
            <a:avLst/>
          </a:prstGeom>
        </p:spPr>
        <p:txBody>
          <a:bodyPr wrap="square" lIns="0" tIns="0" rIns="0" bIns="0" rtlCol="0" anchor="t">
            <a:spAutoFit/>
          </a:bodyPr>
          <a:lstStyle/>
          <a:p>
            <a:r>
              <a:rPr lang="en-US" sz="1600" dirty="0">
                <a:ea typeface="Source Serif Pro"/>
                <a:cs typeface="Source Serif Pro"/>
                <a:sym typeface="Source Serif Pro"/>
              </a:rPr>
              <a:t>“Algorithmic fairness” </a:t>
            </a:r>
          </a:p>
          <a:p>
            <a:r>
              <a:rPr lang="en-US" sz="1600" dirty="0">
                <a:ea typeface="Source Serif Pro"/>
                <a:cs typeface="Source Serif Pro"/>
                <a:sym typeface="Source Serif Pro"/>
              </a:rPr>
              <a:t>AI tries to have a large input data set but if there is bias within that data it cannot differentiate it.</a:t>
            </a:r>
          </a:p>
        </p:txBody>
      </p:sp>
      <p:sp>
        <p:nvSpPr>
          <p:cNvPr id="37" name="TextBox 37"/>
          <p:cNvSpPr txBox="1"/>
          <p:nvPr/>
        </p:nvSpPr>
        <p:spPr>
          <a:xfrm>
            <a:off x="836085" y="3535532"/>
            <a:ext cx="2341475" cy="984885"/>
          </a:xfrm>
          <a:prstGeom prst="rect">
            <a:avLst/>
          </a:prstGeom>
        </p:spPr>
        <p:txBody>
          <a:bodyPr wrap="square" lIns="0" tIns="0" rIns="0" bIns="0" rtlCol="0" anchor="t">
            <a:spAutoFit/>
          </a:bodyPr>
          <a:lstStyle/>
          <a:p>
            <a:r>
              <a:rPr lang="en-US" sz="1600" dirty="0">
                <a:ea typeface="Source Serif Pro"/>
                <a:cs typeface="Source Serif Pro"/>
                <a:sym typeface="Source Serif Pro"/>
              </a:rPr>
              <a:t>Who owns data inputted ?</a:t>
            </a:r>
          </a:p>
          <a:p>
            <a:r>
              <a:rPr lang="en-US" sz="1600" dirty="0">
                <a:ea typeface="Source Serif Pro"/>
                <a:cs typeface="Source Serif Pro"/>
                <a:sym typeface="Source Serif Pro"/>
              </a:rPr>
              <a:t>The more info you put in the more personalized output you get. </a:t>
            </a:r>
          </a:p>
        </p:txBody>
      </p:sp>
      <p:sp>
        <p:nvSpPr>
          <p:cNvPr id="38" name="TextBox 38"/>
          <p:cNvSpPr txBox="1"/>
          <p:nvPr/>
        </p:nvSpPr>
        <p:spPr>
          <a:xfrm>
            <a:off x="6061201" y="1586865"/>
            <a:ext cx="2364205" cy="984885"/>
          </a:xfrm>
          <a:prstGeom prst="rect">
            <a:avLst/>
          </a:prstGeom>
        </p:spPr>
        <p:txBody>
          <a:bodyPr wrap="square" lIns="0" tIns="0" rIns="0" bIns="0" rtlCol="0" anchor="t">
            <a:spAutoFit/>
          </a:bodyPr>
          <a:lstStyle/>
          <a:p>
            <a:r>
              <a:rPr lang="en-US" sz="1600" dirty="0">
                <a:ea typeface="Source Serif Pro"/>
                <a:cs typeface="Source Serif Pro"/>
                <a:sym typeface="Source Serif Pro"/>
              </a:rPr>
              <a:t>Art of Medicine</a:t>
            </a:r>
          </a:p>
          <a:p>
            <a:r>
              <a:rPr lang="en-US" sz="1600" dirty="0">
                <a:ea typeface="Source Serif Pro"/>
                <a:cs typeface="Source Serif Pro"/>
                <a:sym typeface="Source Serif Pro"/>
              </a:rPr>
              <a:t>Empathy</a:t>
            </a:r>
          </a:p>
          <a:p>
            <a:r>
              <a:rPr lang="en-US" sz="1600" dirty="0">
                <a:ea typeface="Source Serif Pro"/>
                <a:cs typeface="Source Serif Pro"/>
                <a:sym typeface="Source Serif Pro"/>
              </a:rPr>
              <a:t>True meaning or context of outputs</a:t>
            </a:r>
          </a:p>
        </p:txBody>
      </p:sp>
      <p:sp>
        <p:nvSpPr>
          <p:cNvPr id="39" name="TextBox 39"/>
          <p:cNvSpPr txBox="1"/>
          <p:nvPr/>
        </p:nvSpPr>
        <p:spPr>
          <a:xfrm>
            <a:off x="6061201" y="3611366"/>
            <a:ext cx="2224529" cy="159916"/>
          </a:xfrm>
          <a:prstGeom prst="rect">
            <a:avLst/>
          </a:prstGeom>
        </p:spPr>
        <p:txBody>
          <a:bodyPr wrap="square" lIns="0" tIns="0" rIns="0" bIns="0" rtlCol="0" anchor="t">
            <a:spAutoFit/>
          </a:bodyPr>
          <a:lstStyle/>
          <a:p>
            <a:pPr>
              <a:lnSpc>
                <a:spcPts val="1095"/>
              </a:lnSpc>
            </a:pPr>
            <a:r>
              <a:rPr lang="en-US" sz="1600" dirty="0">
                <a:ea typeface="Source Serif Pro"/>
                <a:cs typeface="Source Serif Pro"/>
                <a:sym typeface="Source Serif Pro"/>
              </a:rPr>
              <a:t>What is the ideal balance?</a:t>
            </a:r>
          </a:p>
        </p:txBody>
      </p:sp>
      <p:sp>
        <p:nvSpPr>
          <p:cNvPr id="41" name="Freeform 41"/>
          <p:cNvSpPr/>
          <p:nvPr/>
        </p:nvSpPr>
        <p:spPr>
          <a:xfrm rot="818652">
            <a:off x="-511003" y="-5172660"/>
            <a:ext cx="4700211" cy="4861445"/>
          </a:xfrm>
          <a:custGeom>
            <a:avLst/>
            <a:gdLst/>
            <a:ahLst/>
            <a:cxnLst/>
            <a:rect l="l" t="t" r="r" b="b"/>
            <a:pathLst>
              <a:path w="9400422" h="9722890">
                <a:moveTo>
                  <a:pt x="0" y="0"/>
                </a:moveTo>
                <a:lnTo>
                  <a:pt x="9400422" y="0"/>
                </a:lnTo>
                <a:lnTo>
                  <a:pt x="9400422" y="9722889"/>
                </a:lnTo>
                <a:lnTo>
                  <a:pt x="0" y="9722889"/>
                </a:lnTo>
                <a:lnTo>
                  <a:pt x="0" y="0"/>
                </a:lnTo>
                <a:close/>
              </a:path>
            </a:pathLst>
          </a:custGeom>
          <a:blipFill>
            <a:blip r:embed="rId3">
              <a:alphaModFix amt="8999"/>
            </a:blip>
            <a:stretch>
              <a:fillRect/>
            </a:stretch>
          </a:blipFill>
        </p:spPr>
        <p:txBody>
          <a:bodyPr/>
          <a:lstStyle/>
          <a:p>
            <a:endParaRPr lang="en-US" sz="675" dirty="0"/>
          </a:p>
        </p:txBody>
      </p:sp>
      <p:sp>
        <p:nvSpPr>
          <p:cNvPr id="28" name="Title 1">
            <a:extLst>
              <a:ext uri="{FF2B5EF4-FFF2-40B4-BE49-F238E27FC236}">
                <a16:creationId xmlns:a16="http://schemas.microsoft.com/office/drawing/2014/main" id="{D0D080CC-F95D-86FC-5C3B-ED5530718310}"/>
              </a:ext>
            </a:extLst>
          </p:cNvPr>
          <p:cNvSpPr txBox="1">
            <a:spLocks/>
          </p:cNvSpPr>
          <p:nvPr/>
        </p:nvSpPr>
        <p:spPr>
          <a:xfrm>
            <a:off x="628650" y="670886"/>
            <a:ext cx="7886700" cy="99417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t>Ethical Considerations</a:t>
            </a:r>
            <a:endParaRPr lang="en-US" dirty="0"/>
          </a:p>
        </p:txBody>
      </p:sp>
      <p:sp>
        <p:nvSpPr>
          <p:cNvPr id="2" name="TextBox 1">
            <a:extLst>
              <a:ext uri="{FF2B5EF4-FFF2-40B4-BE49-F238E27FC236}">
                <a16:creationId xmlns:a16="http://schemas.microsoft.com/office/drawing/2014/main" id="{284EA936-13AA-AB05-54B2-4D0CBD9FF6F9}"/>
              </a:ext>
            </a:extLst>
          </p:cNvPr>
          <p:cNvSpPr txBox="1"/>
          <p:nvPr/>
        </p:nvSpPr>
        <p:spPr>
          <a:xfrm>
            <a:off x="7675026" y="4538500"/>
            <a:ext cx="2364205" cy="300082"/>
          </a:xfrm>
          <a:prstGeom prst="rect">
            <a:avLst/>
          </a:prstGeom>
          <a:noFill/>
        </p:spPr>
        <p:txBody>
          <a:bodyPr wrap="square" rtlCol="0">
            <a:spAutoFit/>
          </a:bodyPr>
          <a:lstStyle/>
          <a:p>
            <a:r>
              <a:rPr lang="en-US" dirty="0"/>
              <a:t>Masters, 2023</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73250" y="2614408"/>
            <a:ext cx="1962902" cy="1915654"/>
            <a:chOff x="0" y="0"/>
            <a:chExt cx="453389" cy="442476"/>
          </a:xfrm>
        </p:grpSpPr>
        <p:sp>
          <p:nvSpPr>
            <p:cNvPr id="3" name="Freeform 3"/>
            <p:cNvSpPr/>
            <p:nvPr/>
          </p:nvSpPr>
          <p:spPr>
            <a:xfrm>
              <a:off x="0" y="0"/>
              <a:ext cx="453389" cy="442476"/>
            </a:xfrm>
            <a:custGeom>
              <a:avLst/>
              <a:gdLst/>
              <a:ahLst/>
              <a:cxnLst/>
              <a:rect l="l" t="t" r="r" b="b"/>
              <a:pathLst>
                <a:path w="453389" h="442476">
                  <a:moveTo>
                    <a:pt x="72966" y="0"/>
                  </a:moveTo>
                  <a:lnTo>
                    <a:pt x="380423" y="0"/>
                  </a:lnTo>
                  <a:cubicBezTo>
                    <a:pt x="399775" y="0"/>
                    <a:pt x="418334" y="7687"/>
                    <a:pt x="432018" y="21371"/>
                  </a:cubicBezTo>
                  <a:cubicBezTo>
                    <a:pt x="445702" y="35055"/>
                    <a:pt x="453389" y="53614"/>
                    <a:pt x="453389" y="72966"/>
                  </a:cubicBezTo>
                  <a:lnTo>
                    <a:pt x="453389" y="369510"/>
                  </a:lnTo>
                  <a:cubicBezTo>
                    <a:pt x="453389" y="409808"/>
                    <a:pt x="420721" y="442476"/>
                    <a:pt x="380423" y="442476"/>
                  </a:cubicBezTo>
                  <a:lnTo>
                    <a:pt x="72966" y="442476"/>
                  </a:lnTo>
                  <a:cubicBezTo>
                    <a:pt x="53614" y="442476"/>
                    <a:pt x="35055" y="434788"/>
                    <a:pt x="21371" y="421105"/>
                  </a:cubicBezTo>
                  <a:cubicBezTo>
                    <a:pt x="7687" y="407421"/>
                    <a:pt x="0" y="388861"/>
                    <a:pt x="0" y="369510"/>
                  </a:cubicBezTo>
                  <a:lnTo>
                    <a:pt x="0" y="72966"/>
                  </a:lnTo>
                  <a:cubicBezTo>
                    <a:pt x="0" y="53614"/>
                    <a:pt x="7687" y="35055"/>
                    <a:pt x="21371" y="21371"/>
                  </a:cubicBezTo>
                  <a:cubicBezTo>
                    <a:pt x="35055" y="7687"/>
                    <a:pt x="53614" y="0"/>
                    <a:pt x="72966" y="0"/>
                  </a:cubicBezTo>
                  <a:close/>
                </a:path>
              </a:pathLst>
            </a:custGeom>
            <a:solidFill>
              <a:srgbClr val="FFFFFF"/>
            </a:solidFill>
            <a:ln w="85725" cap="rnd">
              <a:solidFill>
                <a:srgbClr val="008FC4"/>
              </a:solidFill>
              <a:prstDash val="solid"/>
              <a:round/>
            </a:ln>
          </p:spPr>
          <p:txBody>
            <a:bodyPr/>
            <a:lstStyle/>
            <a:p>
              <a:endParaRPr lang="en-US" sz="675" dirty="0"/>
            </a:p>
          </p:txBody>
        </p:sp>
        <p:sp>
          <p:nvSpPr>
            <p:cNvPr id="4" name="TextBox 4"/>
            <p:cNvSpPr txBox="1"/>
            <p:nvPr/>
          </p:nvSpPr>
          <p:spPr>
            <a:xfrm>
              <a:off x="0" y="-57150"/>
              <a:ext cx="453389" cy="499626"/>
            </a:xfrm>
            <a:prstGeom prst="rect">
              <a:avLst/>
            </a:prstGeom>
          </p:spPr>
          <p:txBody>
            <a:bodyPr lIns="25400" tIns="25400" rIns="25400" bIns="25400" rtlCol="0" anchor="ctr"/>
            <a:lstStyle/>
            <a:p>
              <a:pPr algn="ctr">
                <a:lnSpc>
                  <a:spcPts val="2240"/>
                </a:lnSpc>
              </a:pPr>
              <a:endParaRPr sz="675" dirty="0"/>
            </a:p>
          </p:txBody>
        </p:sp>
      </p:grpSp>
      <p:grpSp>
        <p:nvGrpSpPr>
          <p:cNvPr id="5" name="Group 5"/>
          <p:cNvGrpSpPr/>
          <p:nvPr/>
        </p:nvGrpSpPr>
        <p:grpSpPr>
          <a:xfrm>
            <a:off x="514350" y="2614408"/>
            <a:ext cx="1962902" cy="1915654"/>
            <a:chOff x="0" y="0"/>
            <a:chExt cx="453389" cy="442476"/>
          </a:xfrm>
        </p:grpSpPr>
        <p:sp>
          <p:nvSpPr>
            <p:cNvPr id="6" name="Freeform 6"/>
            <p:cNvSpPr/>
            <p:nvPr/>
          </p:nvSpPr>
          <p:spPr>
            <a:xfrm>
              <a:off x="0" y="0"/>
              <a:ext cx="453389" cy="442476"/>
            </a:xfrm>
            <a:custGeom>
              <a:avLst/>
              <a:gdLst/>
              <a:ahLst/>
              <a:cxnLst/>
              <a:rect l="l" t="t" r="r" b="b"/>
              <a:pathLst>
                <a:path w="453389" h="442476">
                  <a:moveTo>
                    <a:pt x="72966" y="0"/>
                  </a:moveTo>
                  <a:lnTo>
                    <a:pt x="380423" y="0"/>
                  </a:lnTo>
                  <a:cubicBezTo>
                    <a:pt x="399775" y="0"/>
                    <a:pt x="418334" y="7687"/>
                    <a:pt x="432018" y="21371"/>
                  </a:cubicBezTo>
                  <a:cubicBezTo>
                    <a:pt x="445702" y="35055"/>
                    <a:pt x="453389" y="53614"/>
                    <a:pt x="453389" y="72966"/>
                  </a:cubicBezTo>
                  <a:lnTo>
                    <a:pt x="453389" y="369510"/>
                  </a:lnTo>
                  <a:cubicBezTo>
                    <a:pt x="453389" y="409808"/>
                    <a:pt x="420721" y="442476"/>
                    <a:pt x="380423" y="442476"/>
                  </a:cubicBezTo>
                  <a:lnTo>
                    <a:pt x="72966" y="442476"/>
                  </a:lnTo>
                  <a:cubicBezTo>
                    <a:pt x="53614" y="442476"/>
                    <a:pt x="35055" y="434788"/>
                    <a:pt x="21371" y="421105"/>
                  </a:cubicBezTo>
                  <a:cubicBezTo>
                    <a:pt x="7687" y="407421"/>
                    <a:pt x="0" y="388861"/>
                    <a:pt x="0" y="369510"/>
                  </a:cubicBezTo>
                  <a:lnTo>
                    <a:pt x="0" y="72966"/>
                  </a:lnTo>
                  <a:cubicBezTo>
                    <a:pt x="0" y="53614"/>
                    <a:pt x="7687" y="35055"/>
                    <a:pt x="21371" y="21371"/>
                  </a:cubicBezTo>
                  <a:cubicBezTo>
                    <a:pt x="35055" y="7687"/>
                    <a:pt x="53614" y="0"/>
                    <a:pt x="72966" y="0"/>
                  </a:cubicBezTo>
                  <a:close/>
                </a:path>
              </a:pathLst>
            </a:custGeom>
            <a:solidFill>
              <a:srgbClr val="FFFFFF"/>
            </a:solidFill>
            <a:ln w="85725" cap="rnd">
              <a:solidFill>
                <a:srgbClr val="00314B"/>
              </a:solidFill>
              <a:prstDash val="solid"/>
              <a:round/>
            </a:ln>
          </p:spPr>
          <p:txBody>
            <a:bodyPr/>
            <a:lstStyle/>
            <a:p>
              <a:endParaRPr lang="en-US" sz="675" dirty="0"/>
            </a:p>
          </p:txBody>
        </p:sp>
        <p:sp>
          <p:nvSpPr>
            <p:cNvPr id="7" name="TextBox 7"/>
            <p:cNvSpPr txBox="1"/>
            <p:nvPr/>
          </p:nvSpPr>
          <p:spPr>
            <a:xfrm>
              <a:off x="0" y="-57150"/>
              <a:ext cx="453389" cy="499626"/>
            </a:xfrm>
            <a:prstGeom prst="rect">
              <a:avLst/>
            </a:prstGeom>
          </p:spPr>
          <p:txBody>
            <a:bodyPr lIns="25400" tIns="25400" rIns="25400" bIns="25400" rtlCol="0" anchor="ctr"/>
            <a:lstStyle/>
            <a:p>
              <a:pPr algn="ctr">
                <a:lnSpc>
                  <a:spcPts val="2240"/>
                </a:lnSpc>
              </a:pPr>
              <a:endParaRPr sz="675" dirty="0"/>
            </a:p>
          </p:txBody>
        </p:sp>
      </p:grpSp>
      <p:grpSp>
        <p:nvGrpSpPr>
          <p:cNvPr id="8" name="Group 8"/>
          <p:cNvGrpSpPr/>
          <p:nvPr/>
        </p:nvGrpSpPr>
        <p:grpSpPr>
          <a:xfrm rot="2700000">
            <a:off x="1037541" y="1758206"/>
            <a:ext cx="916521" cy="916521"/>
            <a:chOff x="0" y="0"/>
            <a:chExt cx="2444055" cy="2444055"/>
          </a:xfrm>
        </p:grpSpPr>
        <p:grpSp>
          <p:nvGrpSpPr>
            <p:cNvPr id="9" name="Group 9"/>
            <p:cNvGrpSpPr>
              <a:grpSpLocks noChangeAspect="1"/>
            </p:cNvGrpSpPr>
            <p:nvPr/>
          </p:nvGrpSpPr>
          <p:grpSpPr>
            <a:xfrm>
              <a:off x="0" y="0"/>
              <a:ext cx="2444055" cy="2444055"/>
              <a:chOff x="0" y="0"/>
              <a:chExt cx="14400530" cy="14400530"/>
            </a:xfrm>
          </p:grpSpPr>
          <p:sp>
            <p:nvSpPr>
              <p:cNvPr id="10" name="Freeform 10"/>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00314B"/>
              </a:solidFill>
            </p:spPr>
            <p:txBody>
              <a:bodyPr/>
              <a:lstStyle/>
              <a:p>
                <a:endParaRPr lang="en-US" sz="675" dirty="0"/>
              </a:p>
            </p:txBody>
          </p:sp>
        </p:grpSp>
        <p:grpSp>
          <p:nvGrpSpPr>
            <p:cNvPr id="11" name="Group 11"/>
            <p:cNvGrpSpPr/>
            <p:nvPr/>
          </p:nvGrpSpPr>
          <p:grpSpPr>
            <a:xfrm>
              <a:off x="299961" y="342043"/>
              <a:ext cx="1838045" cy="183804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txBody>
              <a:bodyPr/>
              <a:lstStyle/>
              <a:p>
                <a:endParaRPr lang="en-US" sz="675" dirty="0"/>
              </a:p>
            </p:txBody>
          </p:sp>
          <p:sp>
            <p:nvSpPr>
              <p:cNvPr id="13" name="TextBox 13"/>
              <p:cNvSpPr txBox="1"/>
              <p:nvPr/>
            </p:nvSpPr>
            <p:spPr>
              <a:xfrm>
                <a:off x="76200" y="19050"/>
                <a:ext cx="660400" cy="717550"/>
              </a:xfrm>
              <a:prstGeom prst="rect">
                <a:avLst/>
              </a:prstGeom>
            </p:spPr>
            <p:txBody>
              <a:bodyPr lIns="25400" tIns="25400" rIns="25400" bIns="25400" rtlCol="0" anchor="ctr"/>
              <a:lstStyle/>
              <a:p>
                <a:pPr algn="ctr">
                  <a:lnSpc>
                    <a:spcPts val="1400"/>
                  </a:lnSpc>
                </a:pPr>
                <a:endParaRPr sz="675" dirty="0"/>
              </a:p>
            </p:txBody>
          </p:sp>
        </p:grpSp>
      </p:grpSp>
      <p:grpSp>
        <p:nvGrpSpPr>
          <p:cNvPr id="14" name="Group 14"/>
          <p:cNvGrpSpPr/>
          <p:nvPr/>
        </p:nvGrpSpPr>
        <p:grpSpPr>
          <a:xfrm rot="-2700000">
            <a:off x="3096440" y="1758206"/>
            <a:ext cx="916521" cy="916521"/>
            <a:chOff x="0" y="0"/>
            <a:chExt cx="2444055" cy="2444055"/>
          </a:xfrm>
        </p:grpSpPr>
        <p:grpSp>
          <p:nvGrpSpPr>
            <p:cNvPr id="15" name="Group 15"/>
            <p:cNvGrpSpPr>
              <a:grpSpLocks noChangeAspect="1"/>
            </p:cNvGrpSpPr>
            <p:nvPr/>
          </p:nvGrpSpPr>
          <p:grpSpPr>
            <a:xfrm rot="5400000">
              <a:off x="0" y="0"/>
              <a:ext cx="2444055" cy="2444055"/>
              <a:chOff x="0" y="0"/>
              <a:chExt cx="14400530" cy="14400530"/>
            </a:xfrm>
          </p:grpSpPr>
          <p:sp>
            <p:nvSpPr>
              <p:cNvPr id="16" name="Freeform 16"/>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008FC4"/>
              </a:solidFill>
            </p:spPr>
            <p:txBody>
              <a:bodyPr/>
              <a:lstStyle/>
              <a:p>
                <a:endParaRPr lang="en-US" sz="675" dirty="0"/>
              </a:p>
            </p:txBody>
          </p:sp>
        </p:grpSp>
        <p:grpSp>
          <p:nvGrpSpPr>
            <p:cNvPr id="17" name="Group 17"/>
            <p:cNvGrpSpPr/>
            <p:nvPr/>
          </p:nvGrpSpPr>
          <p:grpSpPr>
            <a:xfrm>
              <a:off x="283619" y="338366"/>
              <a:ext cx="1841722" cy="184172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txBody>
              <a:bodyPr/>
              <a:lstStyle/>
              <a:p>
                <a:endParaRPr lang="en-US" sz="675" dirty="0"/>
              </a:p>
            </p:txBody>
          </p:sp>
          <p:sp>
            <p:nvSpPr>
              <p:cNvPr id="19" name="TextBox 19"/>
              <p:cNvSpPr txBox="1"/>
              <p:nvPr/>
            </p:nvSpPr>
            <p:spPr>
              <a:xfrm>
                <a:off x="76200" y="19050"/>
                <a:ext cx="660400" cy="717550"/>
              </a:xfrm>
              <a:prstGeom prst="rect">
                <a:avLst/>
              </a:prstGeom>
            </p:spPr>
            <p:txBody>
              <a:bodyPr lIns="25400" tIns="25400" rIns="25400" bIns="25400" rtlCol="0" anchor="ctr"/>
              <a:lstStyle/>
              <a:p>
                <a:pPr algn="ctr">
                  <a:lnSpc>
                    <a:spcPts val="1400"/>
                  </a:lnSpc>
                </a:pPr>
                <a:endParaRPr sz="675" dirty="0"/>
              </a:p>
            </p:txBody>
          </p:sp>
        </p:grpSp>
      </p:grpSp>
      <p:grpSp>
        <p:nvGrpSpPr>
          <p:cNvPr id="20" name="Group 20"/>
          <p:cNvGrpSpPr/>
          <p:nvPr/>
        </p:nvGrpSpPr>
        <p:grpSpPr>
          <a:xfrm>
            <a:off x="4600372" y="2614408"/>
            <a:ext cx="1962902" cy="1915654"/>
            <a:chOff x="0" y="0"/>
            <a:chExt cx="453389" cy="442476"/>
          </a:xfrm>
        </p:grpSpPr>
        <p:sp>
          <p:nvSpPr>
            <p:cNvPr id="21" name="Freeform 21"/>
            <p:cNvSpPr/>
            <p:nvPr/>
          </p:nvSpPr>
          <p:spPr>
            <a:xfrm>
              <a:off x="0" y="0"/>
              <a:ext cx="453389" cy="442476"/>
            </a:xfrm>
            <a:custGeom>
              <a:avLst/>
              <a:gdLst/>
              <a:ahLst/>
              <a:cxnLst/>
              <a:rect l="l" t="t" r="r" b="b"/>
              <a:pathLst>
                <a:path w="453389" h="442476">
                  <a:moveTo>
                    <a:pt x="72966" y="0"/>
                  </a:moveTo>
                  <a:lnTo>
                    <a:pt x="380423" y="0"/>
                  </a:lnTo>
                  <a:cubicBezTo>
                    <a:pt x="399775" y="0"/>
                    <a:pt x="418334" y="7687"/>
                    <a:pt x="432018" y="21371"/>
                  </a:cubicBezTo>
                  <a:cubicBezTo>
                    <a:pt x="445702" y="35055"/>
                    <a:pt x="453389" y="53614"/>
                    <a:pt x="453389" y="72966"/>
                  </a:cubicBezTo>
                  <a:lnTo>
                    <a:pt x="453389" y="369510"/>
                  </a:lnTo>
                  <a:cubicBezTo>
                    <a:pt x="453389" y="409808"/>
                    <a:pt x="420721" y="442476"/>
                    <a:pt x="380423" y="442476"/>
                  </a:cubicBezTo>
                  <a:lnTo>
                    <a:pt x="72966" y="442476"/>
                  </a:lnTo>
                  <a:cubicBezTo>
                    <a:pt x="53614" y="442476"/>
                    <a:pt x="35055" y="434788"/>
                    <a:pt x="21371" y="421105"/>
                  </a:cubicBezTo>
                  <a:cubicBezTo>
                    <a:pt x="7687" y="407421"/>
                    <a:pt x="0" y="388861"/>
                    <a:pt x="0" y="369510"/>
                  </a:cubicBezTo>
                  <a:lnTo>
                    <a:pt x="0" y="72966"/>
                  </a:lnTo>
                  <a:cubicBezTo>
                    <a:pt x="0" y="53614"/>
                    <a:pt x="7687" y="35055"/>
                    <a:pt x="21371" y="21371"/>
                  </a:cubicBezTo>
                  <a:cubicBezTo>
                    <a:pt x="35055" y="7687"/>
                    <a:pt x="53614" y="0"/>
                    <a:pt x="72966" y="0"/>
                  </a:cubicBezTo>
                  <a:close/>
                </a:path>
              </a:pathLst>
            </a:custGeom>
            <a:solidFill>
              <a:srgbClr val="FFFFFF"/>
            </a:solidFill>
            <a:ln w="85725" cap="rnd">
              <a:solidFill>
                <a:srgbClr val="00314B"/>
              </a:solidFill>
              <a:prstDash val="solid"/>
              <a:round/>
            </a:ln>
          </p:spPr>
          <p:txBody>
            <a:bodyPr/>
            <a:lstStyle/>
            <a:p>
              <a:endParaRPr lang="en-US" sz="675" dirty="0"/>
            </a:p>
          </p:txBody>
        </p:sp>
        <p:sp>
          <p:nvSpPr>
            <p:cNvPr id="22" name="TextBox 22"/>
            <p:cNvSpPr txBox="1"/>
            <p:nvPr/>
          </p:nvSpPr>
          <p:spPr>
            <a:xfrm>
              <a:off x="0" y="-57150"/>
              <a:ext cx="453389" cy="499626"/>
            </a:xfrm>
            <a:prstGeom prst="rect">
              <a:avLst/>
            </a:prstGeom>
          </p:spPr>
          <p:txBody>
            <a:bodyPr lIns="25400" tIns="25400" rIns="25400" bIns="25400" rtlCol="0" anchor="ctr"/>
            <a:lstStyle/>
            <a:p>
              <a:pPr algn="ctr">
                <a:lnSpc>
                  <a:spcPts val="2240"/>
                </a:lnSpc>
              </a:pPr>
              <a:endParaRPr sz="675" dirty="0"/>
            </a:p>
          </p:txBody>
        </p:sp>
      </p:grpSp>
      <p:grpSp>
        <p:nvGrpSpPr>
          <p:cNvPr id="23" name="Group 23"/>
          <p:cNvGrpSpPr/>
          <p:nvPr/>
        </p:nvGrpSpPr>
        <p:grpSpPr>
          <a:xfrm rot="2700000">
            <a:off x="5123563" y="1758206"/>
            <a:ext cx="916521" cy="916521"/>
            <a:chOff x="0" y="0"/>
            <a:chExt cx="2444055" cy="2444055"/>
          </a:xfrm>
        </p:grpSpPr>
        <p:grpSp>
          <p:nvGrpSpPr>
            <p:cNvPr id="24" name="Group 24"/>
            <p:cNvGrpSpPr>
              <a:grpSpLocks noChangeAspect="1"/>
            </p:cNvGrpSpPr>
            <p:nvPr/>
          </p:nvGrpSpPr>
          <p:grpSpPr>
            <a:xfrm>
              <a:off x="0" y="0"/>
              <a:ext cx="2444055" cy="2444055"/>
              <a:chOff x="0" y="0"/>
              <a:chExt cx="14400530" cy="14400530"/>
            </a:xfrm>
          </p:grpSpPr>
          <p:sp>
            <p:nvSpPr>
              <p:cNvPr id="25" name="Freeform 25"/>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00314B"/>
              </a:solidFill>
            </p:spPr>
            <p:txBody>
              <a:bodyPr/>
              <a:lstStyle/>
              <a:p>
                <a:endParaRPr lang="en-US" sz="675" dirty="0"/>
              </a:p>
            </p:txBody>
          </p:sp>
        </p:grpSp>
        <p:grpSp>
          <p:nvGrpSpPr>
            <p:cNvPr id="26" name="Group 26"/>
            <p:cNvGrpSpPr/>
            <p:nvPr/>
          </p:nvGrpSpPr>
          <p:grpSpPr>
            <a:xfrm>
              <a:off x="299961" y="342043"/>
              <a:ext cx="1838045" cy="1838045"/>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txBody>
              <a:bodyPr/>
              <a:lstStyle/>
              <a:p>
                <a:endParaRPr lang="en-US" sz="675" dirty="0"/>
              </a:p>
            </p:txBody>
          </p:sp>
          <p:sp>
            <p:nvSpPr>
              <p:cNvPr id="28" name="TextBox 28"/>
              <p:cNvSpPr txBox="1"/>
              <p:nvPr/>
            </p:nvSpPr>
            <p:spPr>
              <a:xfrm>
                <a:off x="76200" y="19050"/>
                <a:ext cx="660400" cy="717550"/>
              </a:xfrm>
              <a:prstGeom prst="rect">
                <a:avLst/>
              </a:prstGeom>
            </p:spPr>
            <p:txBody>
              <a:bodyPr lIns="25400" tIns="25400" rIns="25400" bIns="25400" rtlCol="0" anchor="ctr"/>
              <a:lstStyle/>
              <a:p>
                <a:pPr algn="ctr">
                  <a:lnSpc>
                    <a:spcPts val="1400"/>
                  </a:lnSpc>
                </a:pPr>
                <a:endParaRPr sz="675" dirty="0"/>
              </a:p>
            </p:txBody>
          </p:sp>
        </p:grpSp>
      </p:grpSp>
      <p:grpSp>
        <p:nvGrpSpPr>
          <p:cNvPr id="29" name="Group 29"/>
          <p:cNvGrpSpPr/>
          <p:nvPr/>
        </p:nvGrpSpPr>
        <p:grpSpPr>
          <a:xfrm>
            <a:off x="6666748" y="2614408"/>
            <a:ext cx="1962902" cy="1915654"/>
            <a:chOff x="0" y="0"/>
            <a:chExt cx="453389" cy="442476"/>
          </a:xfrm>
        </p:grpSpPr>
        <p:sp>
          <p:nvSpPr>
            <p:cNvPr id="30" name="Freeform 30"/>
            <p:cNvSpPr/>
            <p:nvPr/>
          </p:nvSpPr>
          <p:spPr>
            <a:xfrm>
              <a:off x="0" y="0"/>
              <a:ext cx="453389" cy="442476"/>
            </a:xfrm>
            <a:custGeom>
              <a:avLst/>
              <a:gdLst/>
              <a:ahLst/>
              <a:cxnLst/>
              <a:rect l="l" t="t" r="r" b="b"/>
              <a:pathLst>
                <a:path w="453389" h="442476">
                  <a:moveTo>
                    <a:pt x="72966" y="0"/>
                  </a:moveTo>
                  <a:lnTo>
                    <a:pt x="380423" y="0"/>
                  </a:lnTo>
                  <a:cubicBezTo>
                    <a:pt x="399775" y="0"/>
                    <a:pt x="418334" y="7687"/>
                    <a:pt x="432018" y="21371"/>
                  </a:cubicBezTo>
                  <a:cubicBezTo>
                    <a:pt x="445702" y="35055"/>
                    <a:pt x="453389" y="53614"/>
                    <a:pt x="453389" y="72966"/>
                  </a:cubicBezTo>
                  <a:lnTo>
                    <a:pt x="453389" y="369510"/>
                  </a:lnTo>
                  <a:cubicBezTo>
                    <a:pt x="453389" y="409808"/>
                    <a:pt x="420721" y="442476"/>
                    <a:pt x="380423" y="442476"/>
                  </a:cubicBezTo>
                  <a:lnTo>
                    <a:pt x="72966" y="442476"/>
                  </a:lnTo>
                  <a:cubicBezTo>
                    <a:pt x="53614" y="442476"/>
                    <a:pt x="35055" y="434788"/>
                    <a:pt x="21371" y="421105"/>
                  </a:cubicBezTo>
                  <a:cubicBezTo>
                    <a:pt x="7687" y="407421"/>
                    <a:pt x="0" y="388861"/>
                    <a:pt x="0" y="369510"/>
                  </a:cubicBezTo>
                  <a:lnTo>
                    <a:pt x="0" y="72966"/>
                  </a:lnTo>
                  <a:cubicBezTo>
                    <a:pt x="0" y="53614"/>
                    <a:pt x="7687" y="35055"/>
                    <a:pt x="21371" y="21371"/>
                  </a:cubicBezTo>
                  <a:cubicBezTo>
                    <a:pt x="35055" y="7687"/>
                    <a:pt x="53614" y="0"/>
                    <a:pt x="72966" y="0"/>
                  </a:cubicBezTo>
                  <a:close/>
                </a:path>
              </a:pathLst>
            </a:custGeom>
            <a:solidFill>
              <a:srgbClr val="FFFFFF"/>
            </a:solidFill>
            <a:ln w="85725" cap="rnd">
              <a:solidFill>
                <a:srgbClr val="008FC4"/>
              </a:solidFill>
              <a:prstDash val="solid"/>
              <a:round/>
            </a:ln>
          </p:spPr>
          <p:txBody>
            <a:bodyPr/>
            <a:lstStyle/>
            <a:p>
              <a:endParaRPr lang="en-US" sz="675" dirty="0"/>
            </a:p>
          </p:txBody>
        </p:sp>
        <p:sp>
          <p:nvSpPr>
            <p:cNvPr id="31" name="TextBox 31"/>
            <p:cNvSpPr txBox="1"/>
            <p:nvPr/>
          </p:nvSpPr>
          <p:spPr>
            <a:xfrm>
              <a:off x="0" y="-57150"/>
              <a:ext cx="453389" cy="499626"/>
            </a:xfrm>
            <a:prstGeom prst="rect">
              <a:avLst/>
            </a:prstGeom>
          </p:spPr>
          <p:txBody>
            <a:bodyPr lIns="25400" tIns="25400" rIns="25400" bIns="25400" rtlCol="0" anchor="ctr"/>
            <a:lstStyle/>
            <a:p>
              <a:pPr algn="ctr">
                <a:lnSpc>
                  <a:spcPts val="2240"/>
                </a:lnSpc>
              </a:pPr>
              <a:endParaRPr sz="675" dirty="0"/>
            </a:p>
          </p:txBody>
        </p:sp>
      </p:grpSp>
      <p:grpSp>
        <p:nvGrpSpPr>
          <p:cNvPr id="32" name="Group 32"/>
          <p:cNvGrpSpPr/>
          <p:nvPr/>
        </p:nvGrpSpPr>
        <p:grpSpPr>
          <a:xfrm rot="-2700000">
            <a:off x="7189939" y="1758206"/>
            <a:ext cx="916521" cy="916521"/>
            <a:chOff x="0" y="0"/>
            <a:chExt cx="2444055" cy="2444055"/>
          </a:xfrm>
        </p:grpSpPr>
        <p:grpSp>
          <p:nvGrpSpPr>
            <p:cNvPr id="33" name="Group 33"/>
            <p:cNvGrpSpPr>
              <a:grpSpLocks noChangeAspect="1"/>
            </p:cNvGrpSpPr>
            <p:nvPr/>
          </p:nvGrpSpPr>
          <p:grpSpPr>
            <a:xfrm rot="5400000">
              <a:off x="0" y="0"/>
              <a:ext cx="2444055" cy="2444055"/>
              <a:chOff x="0" y="0"/>
              <a:chExt cx="14400530" cy="14400530"/>
            </a:xfrm>
          </p:grpSpPr>
          <p:sp>
            <p:nvSpPr>
              <p:cNvPr id="34" name="Freeform 34"/>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008FC4"/>
              </a:solidFill>
            </p:spPr>
            <p:txBody>
              <a:bodyPr/>
              <a:lstStyle/>
              <a:p>
                <a:endParaRPr lang="en-US" sz="675" dirty="0"/>
              </a:p>
            </p:txBody>
          </p:sp>
        </p:grpSp>
        <p:grpSp>
          <p:nvGrpSpPr>
            <p:cNvPr id="35" name="Group 35"/>
            <p:cNvGrpSpPr/>
            <p:nvPr/>
          </p:nvGrpSpPr>
          <p:grpSpPr>
            <a:xfrm>
              <a:off x="283619" y="338366"/>
              <a:ext cx="1841722" cy="1841722"/>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txBody>
              <a:bodyPr/>
              <a:lstStyle/>
              <a:p>
                <a:endParaRPr lang="en-US" sz="675" dirty="0"/>
              </a:p>
            </p:txBody>
          </p:sp>
          <p:sp>
            <p:nvSpPr>
              <p:cNvPr id="37" name="TextBox 37"/>
              <p:cNvSpPr txBox="1"/>
              <p:nvPr/>
            </p:nvSpPr>
            <p:spPr>
              <a:xfrm>
                <a:off x="76200" y="19050"/>
                <a:ext cx="660400" cy="717550"/>
              </a:xfrm>
              <a:prstGeom prst="rect">
                <a:avLst/>
              </a:prstGeom>
            </p:spPr>
            <p:txBody>
              <a:bodyPr lIns="25400" tIns="25400" rIns="25400" bIns="25400" rtlCol="0" anchor="ctr"/>
              <a:lstStyle/>
              <a:p>
                <a:pPr algn="ctr">
                  <a:lnSpc>
                    <a:spcPts val="1400"/>
                  </a:lnSpc>
                </a:pPr>
                <a:endParaRPr sz="675" dirty="0"/>
              </a:p>
            </p:txBody>
          </p:sp>
        </p:grpSp>
      </p:grpSp>
      <p:sp>
        <p:nvSpPr>
          <p:cNvPr id="38" name="Freeform 38"/>
          <p:cNvSpPr/>
          <p:nvPr/>
        </p:nvSpPr>
        <p:spPr>
          <a:xfrm>
            <a:off x="3339895" y="2065134"/>
            <a:ext cx="429611" cy="349157"/>
          </a:xfrm>
          <a:custGeom>
            <a:avLst/>
            <a:gdLst/>
            <a:ahLst/>
            <a:cxnLst/>
            <a:rect l="l" t="t" r="r" b="b"/>
            <a:pathLst>
              <a:path w="859221" h="698313">
                <a:moveTo>
                  <a:pt x="0" y="0"/>
                </a:moveTo>
                <a:lnTo>
                  <a:pt x="859221" y="0"/>
                </a:lnTo>
                <a:lnTo>
                  <a:pt x="859221" y="698313"/>
                </a:lnTo>
                <a:lnTo>
                  <a:pt x="0" y="6983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675" dirty="0"/>
          </a:p>
        </p:txBody>
      </p:sp>
      <p:sp>
        <p:nvSpPr>
          <p:cNvPr id="39" name="Freeform 39"/>
          <p:cNvSpPr/>
          <p:nvPr/>
        </p:nvSpPr>
        <p:spPr>
          <a:xfrm>
            <a:off x="5367203" y="2008566"/>
            <a:ext cx="429241" cy="391780"/>
          </a:xfrm>
          <a:custGeom>
            <a:avLst/>
            <a:gdLst/>
            <a:ahLst/>
            <a:cxnLst/>
            <a:rect l="l" t="t" r="r" b="b"/>
            <a:pathLst>
              <a:path w="858482" h="783559">
                <a:moveTo>
                  <a:pt x="0" y="0"/>
                </a:moveTo>
                <a:lnTo>
                  <a:pt x="858482" y="0"/>
                </a:lnTo>
                <a:lnTo>
                  <a:pt x="858482" y="783560"/>
                </a:lnTo>
                <a:lnTo>
                  <a:pt x="0" y="7835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sz="675" dirty="0"/>
          </a:p>
        </p:txBody>
      </p:sp>
      <p:sp>
        <p:nvSpPr>
          <p:cNvPr id="40" name="Freeform 40"/>
          <p:cNvSpPr/>
          <p:nvPr/>
        </p:nvSpPr>
        <p:spPr>
          <a:xfrm>
            <a:off x="7423719" y="1978589"/>
            <a:ext cx="425045" cy="425045"/>
          </a:xfrm>
          <a:custGeom>
            <a:avLst/>
            <a:gdLst/>
            <a:ahLst/>
            <a:cxnLst/>
            <a:rect l="l" t="t" r="r" b="b"/>
            <a:pathLst>
              <a:path w="850089" h="850089">
                <a:moveTo>
                  <a:pt x="0" y="0"/>
                </a:moveTo>
                <a:lnTo>
                  <a:pt x="850089" y="0"/>
                </a:lnTo>
                <a:lnTo>
                  <a:pt x="850089" y="850089"/>
                </a:lnTo>
                <a:lnTo>
                  <a:pt x="0" y="85008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675" dirty="0"/>
          </a:p>
        </p:txBody>
      </p:sp>
      <p:sp>
        <p:nvSpPr>
          <p:cNvPr id="41" name="Freeform 41"/>
          <p:cNvSpPr/>
          <p:nvPr/>
        </p:nvSpPr>
        <p:spPr>
          <a:xfrm>
            <a:off x="1296158" y="1996937"/>
            <a:ext cx="376969" cy="441134"/>
          </a:xfrm>
          <a:custGeom>
            <a:avLst/>
            <a:gdLst/>
            <a:ahLst/>
            <a:cxnLst/>
            <a:rect l="l" t="t" r="r" b="b"/>
            <a:pathLst>
              <a:path w="753937" h="882267">
                <a:moveTo>
                  <a:pt x="0" y="0"/>
                </a:moveTo>
                <a:lnTo>
                  <a:pt x="753938" y="0"/>
                </a:lnTo>
                <a:lnTo>
                  <a:pt x="753938" y="882267"/>
                </a:lnTo>
                <a:lnTo>
                  <a:pt x="0" y="88226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sz="675" dirty="0"/>
          </a:p>
        </p:txBody>
      </p:sp>
      <p:sp>
        <p:nvSpPr>
          <p:cNvPr id="43" name="TextBox 43"/>
          <p:cNvSpPr txBox="1"/>
          <p:nvPr/>
        </p:nvSpPr>
        <p:spPr>
          <a:xfrm>
            <a:off x="847723" y="2953127"/>
            <a:ext cx="1623133" cy="217111"/>
          </a:xfrm>
          <a:prstGeom prst="rect">
            <a:avLst/>
          </a:prstGeom>
        </p:spPr>
        <p:txBody>
          <a:bodyPr lIns="0" tIns="0" rIns="0" bIns="0" rtlCol="0" anchor="t">
            <a:spAutoFit/>
          </a:bodyPr>
          <a:lstStyle/>
          <a:p>
            <a:pPr>
              <a:lnSpc>
                <a:spcPts val="1820"/>
              </a:lnSpc>
              <a:spcBef>
                <a:spcPct val="0"/>
              </a:spcBef>
            </a:pPr>
            <a:r>
              <a:rPr lang="en-US" sz="1300" b="1" spc="-30" dirty="0">
                <a:solidFill>
                  <a:srgbClr val="3D2917"/>
                </a:solidFill>
                <a:ea typeface="Source Sans Pro Bold"/>
                <a:cs typeface="Source Sans Pro Bold"/>
                <a:sym typeface="Source Sans Pro Bold"/>
              </a:rPr>
              <a:t>AI as a tool to help</a:t>
            </a:r>
          </a:p>
        </p:txBody>
      </p:sp>
      <p:sp>
        <p:nvSpPr>
          <p:cNvPr id="44" name="TextBox 44"/>
          <p:cNvSpPr txBox="1"/>
          <p:nvPr/>
        </p:nvSpPr>
        <p:spPr>
          <a:xfrm>
            <a:off x="847723" y="3280151"/>
            <a:ext cx="1325512" cy="762581"/>
          </a:xfrm>
          <a:prstGeom prst="rect">
            <a:avLst/>
          </a:prstGeom>
        </p:spPr>
        <p:txBody>
          <a:bodyPr lIns="0" tIns="0" rIns="0" bIns="0" rtlCol="0" anchor="t">
            <a:spAutoFit/>
          </a:bodyPr>
          <a:lstStyle/>
          <a:p>
            <a:pPr>
              <a:lnSpc>
                <a:spcPts val="1244"/>
              </a:lnSpc>
            </a:pPr>
            <a:r>
              <a:rPr lang="en-US" sz="935" dirty="0">
                <a:solidFill>
                  <a:srgbClr val="3D2917"/>
                </a:solidFill>
                <a:ea typeface="Source Serif Pro"/>
                <a:cs typeface="Source Serif Pro"/>
                <a:sym typeface="Source Serif Pro"/>
              </a:rPr>
              <a:t>AI can be a great tool to help practice delivering or structuring feedback when used in conjunction with human input.</a:t>
            </a:r>
          </a:p>
        </p:txBody>
      </p:sp>
      <p:sp>
        <p:nvSpPr>
          <p:cNvPr id="45" name="TextBox 45"/>
          <p:cNvSpPr txBox="1"/>
          <p:nvPr/>
        </p:nvSpPr>
        <p:spPr>
          <a:xfrm>
            <a:off x="4933745" y="2953127"/>
            <a:ext cx="1629529" cy="217111"/>
          </a:xfrm>
          <a:prstGeom prst="rect">
            <a:avLst/>
          </a:prstGeom>
        </p:spPr>
        <p:txBody>
          <a:bodyPr lIns="0" tIns="0" rIns="0" bIns="0" rtlCol="0" anchor="t">
            <a:spAutoFit/>
          </a:bodyPr>
          <a:lstStyle/>
          <a:p>
            <a:pPr>
              <a:lnSpc>
                <a:spcPts val="1820"/>
              </a:lnSpc>
              <a:spcBef>
                <a:spcPct val="0"/>
              </a:spcBef>
            </a:pPr>
            <a:r>
              <a:rPr lang="en-US" sz="1300" b="1" spc="-30" dirty="0">
                <a:solidFill>
                  <a:srgbClr val="3D2917"/>
                </a:solidFill>
                <a:ea typeface="Source Sans Pro Bold"/>
                <a:cs typeface="Source Sans Pro Bold"/>
                <a:sym typeface="Source Sans Pro Bold"/>
              </a:rPr>
              <a:t>Written Feedback</a:t>
            </a:r>
          </a:p>
        </p:txBody>
      </p:sp>
      <p:sp>
        <p:nvSpPr>
          <p:cNvPr id="46" name="TextBox 46"/>
          <p:cNvSpPr txBox="1"/>
          <p:nvPr/>
        </p:nvSpPr>
        <p:spPr>
          <a:xfrm>
            <a:off x="4933745" y="3280151"/>
            <a:ext cx="1325512" cy="916469"/>
          </a:xfrm>
          <a:prstGeom prst="rect">
            <a:avLst/>
          </a:prstGeom>
        </p:spPr>
        <p:txBody>
          <a:bodyPr lIns="0" tIns="0" rIns="0" bIns="0" rtlCol="0" anchor="t">
            <a:spAutoFit/>
          </a:bodyPr>
          <a:lstStyle/>
          <a:p>
            <a:pPr>
              <a:lnSpc>
                <a:spcPts val="1244"/>
              </a:lnSpc>
            </a:pPr>
            <a:r>
              <a:rPr lang="en-US" sz="935" dirty="0">
                <a:solidFill>
                  <a:srgbClr val="3D2917"/>
                </a:solidFill>
                <a:ea typeface="Source Serif Pro"/>
                <a:cs typeface="Source Serif Pro"/>
                <a:sym typeface="Source Serif Pro"/>
              </a:rPr>
              <a:t>For written feedback, AI can be used to not only help us frame the feedback effectively but also help us write it out in a way that is actionable.</a:t>
            </a:r>
          </a:p>
        </p:txBody>
      </p:sp>
      <p:sp>
        <p:nvSpPr>
          <p:cNvPr id="47" name="TextBox 47"/>
          <p:cNvSpPr txBox="1"/>
          <p:nvPr/>
        </p:nvSpPr>
        <p:spPr>
          <a:xfrm>
            <a:off x="2874846" y="2953127"/>
            <a:ext cx="1629529" cy="217111"/>
          </a:xfrm>
          <a:prstGeom prst="rect">
            <a:avLst/>
          </a:prstGeom>
        </p:spPr>
        <p:txBody>
          <a:bodyPr lIns="0" tIns="0" rIns="0" bIns="0" rtlCol="0" anchor="t">
            <a:spAutoFit/>
          </a:bodyPr>
          <a:lstStyle/>
          <a:p>
            <a:pPr>
              <a:lnSpc>
                <a:spcPts val="1820"/>
              </a:lnSpc>
              <a:spcBef>
                <a:spcPct val="0"/>
              </a:spcBef>
            </a:pPr>
            <a:r>
              <a:rPr lang="en-US" sz="1300" b="1" spc="-30" dirty="0">
                <a:solidFill>
                  <a:srgbClr val="3D2917"/>
                </a:solidFill>
                <a:ea typeface="Source Sans Pro Bold"/>
                <a:cs typeface="Source Sans Pro Bold"/>
                <a:sym typeface="Source Sans Pro Bold"/>
              </a:rPr>
              <a:t>In-Person Feedback</a:t>
            </a:r>
          </a:p>
        </p:txBody>
      </p:sp>
      <p:sp>
        <p:nvSpPr>
          <p:cNvPr id="48" name="TextBox 48"/>
          <p:cNvSpPr txBox="1"/>
          <p:nvPr/>
        </p:nvSpPr>
        <p:spPr>
          <a:xfrm>
            <a:off x="2874846" y="3280151"/>
            <a:ext cx="1325512" cy="916469"/>
          </a:xfrm>
          <a:prstGeom prst="rect">
            <a:avLst/>
          </a:prstGeom>
        </p:spPr>
        <p:txBody>
          <a:bodyPr lIns="0" tIns="0" rIns="0" bIns="0" rtlCol="0" anchor="t">
            <a:spAutoFit/>
          </a:bodyPr>
          <a:lstStyle/>
          <a:p>
            <a:pPr>
              <a:lnSpc>
                <a:spcPts val="1244"/>
              </a:lnSpc>
            </a:pPr>
            <a:r>
              <a:rPr lang="en-US" sz="935" dirty="0">
                <a:solidFill>
                  <a:srgbClr val="3D2917"/>
                </a:solidFill>
                <a:ea typeface="Source Serif Pro"/>
                <a:cs typeface="Source Serif Pro"/>
                <a:sym typeface="Source Serif Pro"/>
              </a:rPr>
              <a:t>For in person feedback, GPTs can provide feedback to us on structure, tone, bias and help ensure the feedback we give is actionable.</a:t>
            </a:r>
          </a:p>
        </p:txBody>
      </p:sp>
      <p:sp>
        <p:nvSpPr>
          <p:cNvPr id="49" name="TextBox 49"/>
          <p:cNvSpPr txBox="1"/>
          <p:nvPr/>
        </p:nvSpPr>
        <p:spPr>
          <a:xfrm>
            <a:off x="6959994" y="2953127"/>
            <a:ext cx="1669656" cy="217111"/>
          </a:xfrm>
          <a:prstGeom prst="rect">
            <a:avLst/>
          </a:prstGeom>
        </p:spPr>
        <p:txBody>
          <a:bodyPr lIns="0" tIns="0" rIns="0" bIns="0" rtlCol="0" anchor="t">
            <a:spAutoFit/>
          </a:bodyPr>
          <a:lstStyle/>
          <a:p>
            <a:pPr>
              <a:lnSpc>
                <a:spcPts val="1820"/>
              </a:lnSpc>
              <a:spcBef>
                <a:spcPct val="0"/>
              </a:spcBef>
            </a:pPr>
            <a:r>
              <a:rPr lang="en-US" sz="1300" b="1" spc="-30" dirty="0">
                <a:solidFill>
                  <a:srgbClr val="3D2917"/>
                </a:solidFill>
                <a:ea typeface="Source Sans Pro Bold"/>
                <a:cs typeface="Source Sans Pro Bold"/>
                <a:sym typeface="Source Sans Pro Bold"/>
              </a:rPr>
              <a:t>Ethics &amp; Limitations</a:t>
            </a:r>
          </a:p>
        </p:txBody>
      </p:sp>
      <p:sp>
        <p:nvSpPr>
          <p:cNvPr id="50" name="TextBox 50"/>
          <p:cNvSpPr txBox="1"/>
          <p:nvPr/>
        </p:nvSpPr>
        <p:spPr>
          <a:xfrm>
            <a:off x="6959994" y="3280151"/>
            <a:ext cx="1325512" cy="615553"/>
          </a:xfrm>
          <a:prstGeom prst="rect">
            <a:avLst/>
          </a:prstGeom>
        </p:spPr>
        <p:txBody>
          <a:bodyPr lIns="0" tIns="0" rIns="0" bIns="0" rtlCol="0" anchor="t">
            <a:spAutoFit/>
          </a:bodyPr>
          <a:lstStyle/>
          <a:p>
            <a:pPr>
              <a:lnSpc>
                <a:spcPts val="1244"/>
              </a:lnSpc>
            </a:pPr>
            <a:r>
              <a:rPr lang="en-US" sz="935" dirty="0">
                <a:solidFill>
                  <a:srgbClr val="3D2917"/>
                </a:solidFill>
                <a:ea typeface="Source Serif Pro"/>
                <a:cs typeface="Source Serif Pro"/>
                <a:sym typeface="Source Serif Pro"/>
              </a:rPr>
              <a:t>Must always consider the ethical implications and limitations of what AI cannot do. </a:t>
            </a:r>
          </a:p>
        </p:txBody>
      </p:sp>
      <p:sp>
        <p:nvSpPr>
          <p:cNvPr id="51" name="Title 1">
            <a:extLst>
              <a:ext uri="{FF2B5EF4-FFF2-40B4-BE49-F238E27FC236}">
                <a16:creationId xmlns:a16="http://schemas.microsoft.com/office/drawing/2014/main" id="{CD69493C-127E-8452-39A6-00595FB02A2E}"/>
              </a:ext>
            </a:extLst>
          </p:cNvPr>
          <p:cNvSpPr txBox="1">
            <a:spLocks/>
          </p:cNvSpPr>
          <p:nvPr/>
        </p:nvSpPr>
        <p:spPr>
          <a:xfrm>
            <a:off x="628650" y="670886"/>
            <a:ext cx="7886700" cy="994172"/>
          </a:xfrm>
          <a:prstGeom prst="rect">
            <a:avLst/>
          </a:prstGeom>
        </p:spPr>
        <p:txBody>
          <a:bodyP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dirty="0"/>
              <a:t>Summary</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6FF778-4131-43F5-7ED9-16878C6133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14C33D-230A-0B40-AEA6-5E83D8CE44A6}"/>
              </a:ext>
            </a:extLst>
          </p:cNvPr>
          <p:cNvSpPr>
            <a:spLocks noGrp="1"/>
          </p:cNvSpPr>
          <p:nvPr>
            <p:ph type="ctrTitle"/>
          </p:nvPr>
        </p:nvSpPr>
        <p:spPr/>
        <p:txBody>
          <a:bodyPr/>
          <a:lstStyle/>
          <a:p>
            <a:r>
              <a:rPr lang="en-US" dirty="0"/>
              <a:t>Optional Evaluation Form</a:t>
            </a:r>
          </a:p>
        </p:txBody>
      </p:sp>
    </p:spTree>
    <p:extLst>
      <p:ext uri="{BB962C8B-B14F-4D97-AF65-F5344CB8AC3E}">
        <p14:creationId xmlns:p14="http://schemas.microsoft.com/office/powerpoint/2010/main" val="1013192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AF829-EA4F-A62F-8AFE-EE64AB31B8B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8D0C65D-DA1D-40CB-1D6A-878E431F7054}"/>
              </a:ext>
            </a:extLst>
          </p:cNvPr>
          <p:cNvSpPr>
            <a:spLocks noGrp="1"/>
          </p:cNvSpPr>
          <p:nvPr>
            <p:ph type="title"/>
          </p:nvPr>
        </p:nvSpPr>
        <p:spPr>
          <a:xfrm>
            <a:off x="628650" y="488529"/>
            <a:ext cx="7886700" cy="994172"/>
          </a:xfrm>
        </p:spPr>
        <p:txBody>
          <a:bodyPr/>
          <a:lstStyle/>
          <a:p>
            <a:r>
              <a:rPr lang="en-US" dirty="0"/>
              <a:t>References</a:t>
            </a:r>
          </a:p>
        </p:txBody>
      </p:sp>
      <p:sp>
        <p:nvSpPr>
          <p:cNvPr id="9" name="Content Placeholder 8">
            <a:extLst>
              <a:ext uri="{FF2B5EF4-FFF2-40B4-BE49-F238E27FC236}">
                <a16:creationId xmlns:a16="http://schemas.microsoft.com/office/drawing/2014/main" id="{17EB52B7-82B8-B455-9374-90A121BCBE4B}"/>
              </a:ext>
            </a:extLst>
          </p:cNvPr>
          <p:cNvSpPr>
            <a:spLocks noGrp="1"/>
          </p:cNvSpPr>
          <p:nvPr>
            <p:ph idx="1"/>
          </p:nvPr>
        </p:nvSpPr>
        <p:spPr/>
        <p:txBody>
          <a:bodyPr>
            <a:normAutofit lnSpcReduction="10000"/>
          </a:bodyPr>
          <a:lstStyle/>
          <a:p>
            <a:pPr>
              <a:buFont typeface="Wingdings" panose="05000000000000000000" pitchFamily="2" charset="2"/>
              <a:buChar char="§"/>
            </a:pPr>
            <a:r>
              <a:rPr lang="en-US" sz="1100" dirty="0">
                <a:latin typeface="Source Serif Pro" panose="02040603050405020204" pitchFamily="18" charset="0"/>
                <a:ea typeface="Source Serif Pro" panose="02040603050405020204" pitchFamily="18" charset="0"/>
              </a:rPr>
              <a:t>OpenAI. ChatGPT. ChatGPT. Published 2025. https://chatgpt.com/</a:t>
            </a:r>
          </a:p>
          <a:p>
            <a:pPr>
              <a:buFont typeface="Wingdings" panose="05000000000000000000" pitchFamily="2" charset="2"/>
              <a:buChar char="§"/>
            </a:pPr>
            <a:r>
              <a:rPr lang="en-CA" sz="1100" dirty="0">
                <a:latin typeface="Source Serif Pro" panose="02040603050405020204" pitchFamily="18" charset="0"/>
                <a:ea typeface="Source Serif Pro" panose="02040603050405020204" pitchFamily="18" charset="0"/>
              </a:rPr>
              <a:t>van de Ridder JM, Stokking KM, McGaghie WC, ten Cate OT. What is feedback in clinical education?. Med Educ. 2008;42(2):189-197. doi:10.1111/j.1365-2923.2007.02973.x</a:t>
            </a:r>
          </a:p>
          <a:p>
            <a:pPr>
              <a:buFont typeface="Wingdings" panose="05000000000000000000" pitchFamily="2" charset="2"/>
              <a:buChar char="§"/>
            </a:pPr>
            <a:r>
              <a:rPr lang="en-US" sz="1100" dirty="0">
                <a:latin typeface="Source Serif Pro" panose="02040603050405020204" pitchFamily="18" charset="0"/>
                <a:ea typeface="Source Serif Pro" panose="02040603050405020204" pitchFamily="18" charset="0"/>
              </a:rPr>
              <a:t>Ajjawi R, Regehr G. When I say … feedback. Med Educ. 2019;53(7):652-654. doi:10.1111/medu.13746</a:t>
            </a:r>
          </a:p>
          <a:p>
            <a:pPr>
              <a:buFont typeface="Wingdings" panose="05000000000000000000" pitchFamily="2" charset="2"/>
              <a:buChar char="§"/>
            </a:pPr>
            <a:r>
              <a:rPr lang="en-US" sz="1100" dirty="0">
                <a:latin typeface="Source Serif Pro" panose="02040603050405020204" pitchFamily="18" charset="0"/>
                <a:ea typeface="Source Serif Pro" panose="02040603050405020204" pitchFamily="18" charset="0"/>
              </a:rPr>
              <a:t>Archer JC. State of the science in health professional education: effective feedback. Med Educ. 2010;44(1):101-108. doi:10.1111/j.1365-2923.2009.03546.x</a:t>
            </a:r>
          </a:p>
          <a:p>
            <a:pPr>
              <a:buFont typeface="Wingdings" panose="05000000000000000000" pitchFamily="2" charset="2"/>
              <a:buChar char="§"/>
            </a:pPr>
            <a:r>
              <a:rPr lang="en-US" sz="1100" dirty="0">
                <a:latin typeface="Source Serif Pro" panose="02040603050405020204" pitchFamily="18" charset="0"/>
                <a:ea typeface="Source Serif Pro" panose="02040603050405020204" pitchFamily="18" charset="0"/>
              </a:rPr>
              <a:t>Kolb, D. A. (1984). Experiential Learning: Experience as the Source of Learning and Development. Englewood Cliffs, NJ: Prentice Hall</a:t>
            </a:r>
          </a:p>
          <a:p>
            <a:pPr>
              <a:buFont typeface="Wingdings" panose="05000000000000000000" pitchFamily="2" charset="2"/>
              <a:buChar char="§"/>
            </a:pPr>
            <a:r>
              <a:rPr lang="en-US" sz="1100" dirty="0">
                <a:latin typeface="Source Serif Pro" panose="02040603050405020204" pitchFamily="18" charset="0"/>
                <a:ea typeface="Source Serif Pro" panose="02040603050405020204" pitchFamily="18" charset="0"/>
              </a:rPr>
              <a:t>Hattie, J. (1999). Influences on student learning. Inaugural professorial address, University of Auckland, New Zealand</a:t>
            </a:r>
          </a:p>
          <a:p>
            <a:pPr>
              <a:buFont typeface="Wingdings" panose="05000000000000000000" pitchFamily="2" charset="2"/>
              <a:buChar char="§"/>
            </a:pPr>
            <a:r>
              <a:rPr lang="en-US" sz="1100" dirty="0">
                <a:latin typeface="Source Serif Pro" panose="02040603050405020204" pitchFamily="18" charset="0"/>
                <a:ea typeface="Source Serif Pro" panose="02040603050405020204" pitchFamily="18" charset="0"/>
              </a:rPr>
              <a:t>Hesketh EA, Laidlaw JM. Developing the teaching instinct, 1: feedback. Med Teach. 2002;24(3):245-248. doi:10.1080/014215902201409911</a:t>
            </a:r>
          </a:p>
          <a:p>
            <a:pPr>
              <a:buFont typeface="Wingdings" panose="05000000000000000000" pitchFamily="2" charset="2"/>
              <a:buChar char="§"/>
            </a:pPr>
            <a:r>
              <a:rPr lang="en-US" sz="1100" dirty="0">
                <a:latin typeface="Source Serif Pro" panose="02040603050405020204" pitchFamily="18" charset="0"/>
                <a:ea typeface="Source Serif Pro" panose="02040603050405020204" pitchFamily="18" charset="0"/>
              </a:rPr>
              <a:t>Burgess A, van Diggele C, Roberts C, Mellis C. Feedback in the clinical setting. BMC Med Educ. 2020;20(Suppl 2):460. Published 2020 Dec 3. doi:10.1186/s12909-020-02280-5</a:t>
            </a:r>
          </a:p>
          <a:p>
            <a:pPr>
              <a:buFont typeface="Wingdings" panose="05000000000000000000" pitchFamily="2" charset="2"/>
              <a:buChar char="§"/>
            </a:pPr>
            <a:r>
              <a:rPr lang="en-US" sz="1100" dirty="0">
                <a:latin typeface="Source Serif Pro" panose="02040603050405020204" pitchFamily="18" charset="0"/>
                <a:ea typeface="Source Serif Pro" panose="02040603050405020204" pitchFamily="18" charset="0"/>
              </a:rPr>
              <a:t>Schultz KW, Kirby J, Delva D, et al. Medical Students' and Residents' preferred site characteristics and preceptor behaviours for learning in the ambulatory setting: a cross-sectional survey. BMC Med Educ. 2004;4:12. Published 2004 Aug 6. doi:10.1186/1472-6920-4-12</a:t>
            </a:r>
          </a:p>
        </p:txBody>
      </p:sp>
    </p:spTree>
    <p:extLst>
      <p:ext uri="{BB962C8B-B14F-4D97-AF65-F5344CB8AC3E}">
        <p14:creationId xmlns:p14="http://schemas.microsoft.com/office/powerpoint/2010/main" val="3441952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D6DB1-DD78-9687-5C9A-AEDB025BC5F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D9B9137-7567-8DCF-AEB6-681B0BE02AD0}"/>
              </a:ext>
            </a:extLst>
          </p:cNvPr>
          <p:cNvSpPr>
            <a:spLocks noGrp="1"/>
          </p:cNvSpPr>
          <p:nvPr>
            <p:ph type="title"/>
          </p:nvPr>
        </p:nvSpPr>
        <p:spPr>
          <a:xfrm>
            <a:off x="628650" y="488529"/>
            <a:ext cx="7886700" cy="994172"/>
          </a:xfrm>
        </p:spPr>
        <p:txBody>
          <a:bodyPr/>
          <a:lstStyle/>
          <a:p>
            <a:r>
              <a:rPr lang="en-US" dirty="0"/>
              <a:t>References</a:t>
            </a:r>
          </a:p>
        </p:txBody>
      </p:sp>
      <p:sp>
        <p:nvSpPr>
          <p:cNvPr id="9" name="Content Placeholder 8">
            <a:extLst>
              <a:ext uri="{FF2B5EF4-FFF2-40B4-BE49-F238E27FC236}">
                <a16:creationId xmlns:a16="http://schemas.microsoft.com/office/drawing/2014/main" id="{51669532-ECC1-3C81-E7CE-FB64334DD42A}"/>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en-US" sz="1000" dirty="0">
                <a:latin typeface="Source Serif Pro" panose="02040603050405020204" pitchFamily="18" charset="0"/>
                <a:ea typeface="Source Serif Pro" panose="02040603050405020204" pitchFamily="18" charset="0"/>
              </a:rPr>
              <a:t>Svinicki, M. Marking, grading, and giving feedback: The importance of feedback to students. Epigeum, Ltd. http://www.epigeum.com/downloads/uct_accessible/us/06_mark/html/course_files/3_10.html 2011.</a:t>
            </a:r>
          </a:p>
          <a:p>
            <a:pPr>
              <a:buFont typeface="Wingdings" panose="05000000000000000000" pitchFamily="2" charset="2"/>
              <a:buChar char="§"/>
            </a:pPr>
            <a:r>
              <a:rPr lang="en-US" sz="1000" dirty="0">
                <a:latin typeface="Source Serif Pro" panose="02040603050405020204" pitchFamily="18" charset="0"/>
                <a:ea typeface="Source Serif Pro" panose="02040603050405020204" pitchFamily="18" charset="0"/>
              </a:rPr>
              <a:t>Isaacson JH, Posk LK, Litaker DG, Halperin AK. Resident perceptions of the evaluation process. Society of General Internal Medicine. J Gen Intern Med. 1995;10(suppl):89.</a:t>
            </a:r>
          </a:p>
          <a:p>
            <a:pPr>
              <a:buFont typeface="Wingdings" panose="05000000000000000000" pitchFamily="2" charset="2"/>
              <a:buChar char="§"/>
            </a:pPr>
            <a:r>
              <a:rPr lang="da-DK" sz="1000" dirty="0">
                <a:latin typeface="Source Serif Pro" panose="02040603050405020204" pitchFamily="18" charset="0"/>
                <a:ea typeface="Source Serif Pro" panose="02040603050405020204" pitchFamily="18" charset="0"/>
              </a:rPr>
              <a:t>Cook DA, Overgaard J, Pankratz VS, Del Fiol G, Aakre CA. Virtual patients using large language models: Scalable, contextualized simulation of clinician-patient dialog with feedback. J Med Internet Res. Published online January 13, 2025. doi:10.2196/68486</a:t>
            </a:r>
          </a:p>
          <a:p>
            <a:pPr>
              <a:buFont typeface="Wingdings" panose="05000000000000000000" pitchFamily="2" charset="2"/>
              <a:buChar char="§"/>
            </a:pPr>
            <a:r>
              <a:rPr lang="en-US" sz="1000" dirty="0">
                <a:latin typeface="Source Serif Pro" panose="02040603050405020204" pitchFamily="18" charset="0"/>
                <a:ea typeface="Source Serif Pro" panose="02040603050405020204" pitchFamily="18" charset="0"/>
              </a:rPr>
              <a:t>Venter J, Coetzee SA, Schmulian A. Exploring the use of artificial intelligence (AI) in the delivery of effective feedback. Assessment &amp; Evaluation in Higher Education. Published online October 20, 2024:1-21. doi:https://doi.org/10.1080/02602938.2024.2415649</a:t>
            </a:r>
            <a:endParaRPr lang="en-CA" sz="1000" dirty="0">
              <a:latin typeface="Source Serif Pro" panose="02040603050405020204" pitchFamily="18" charset="0"/>
              <a:ea typeface="Source Serif Pro" panose="02040603050405020204" pitchFamily="18" charset="0"/>
            </a:endParaRPr>
          </a:p>
          <a:p>
            <a:pPr>
              <a:buFont typeface="Wingdings" panose="05000000000000000000" pitchFamily="2" charset="2"/>
              <a:buChar char="§"/>
            </a:pPr>
            <a:r>
              <a:rPr lang="en-US" sz="1000" dirty="0">
                <a:latin typeface="Source Serif Pro" panose="02040603050405020204" pitchFamily="18" charset="0"/>
                <a:ea typeface="Source Serif Pro" panose="02040603050405020204" pitchFamily="18" charset="0"/>
              </a:rPr>
              <a:t>Sreedhar R, Chang L, Gangopadhyaya A, et al. Comparing Scoring Consistency of Large Language Models with Faculty for Formative Assessments in Medical Education. J Gen Intern Med. 2025;40(1):127-134. doi:10.1007/s11606-024-09050-9</a:t>
            </a:r>
          </a:p>
          <a:p>
            <a:pPr>
              <a:buFont typeface="Wingdings" panose="05000000000000000000" pitchFamily="2" charset="2"/>
              <a:buChar char="§"/>
            </a:pPr>
            <a:r>
              <a:rPr lang="da-DK" sz="1000" dirty="0">
                <a:latin typeface="Source Serif Pro" panose="02040603050405020204" pitchFamily="18" charset="0"/>
                <a:ea typeface="Source Serif Pro" panose="02040603050405020204" pitchFamily="18" charset="0"/>
              </a:rPr>
              <a:t>Mehta N, Nielsen C, Zack A, Christensen T, Isaacson JH. Creating custom GPTs for faculty development: An example using the Johari Window and Crucial Conversation frameworks for providing feedback to struggling students. Medical Teacher. Published online January 9, 2025:1-3. doi:https://doi.org/10.1080/0142159x.2024.2445043</a:t>
            </a:r>
          </a:p>
          <a:p>
            <a:pPr>
              <a:buFont typeface="Wingdings" panose="05000000000000000000" pitchFamily="2" charset="2"/>
              <a:buChar char="§"/>
            </a:pPr>
            <a:r>
              <a:rPr lang="en-US" sz="1000" dirty="0">
                <a:latin typeface="Source Serif Pro" panose="02040603050405020204" pitchFamily="18" charset="0"/>
                <a:ea typeface="Source Serif Pro" panose="02040603050405020204" pitchFamily="18" charset="0"/>
              </a:rPr>
              <a:t>Yoodli | Free Communication Coach. Yoodli.ai. Published 2024. </a:t>
            </a:r>
            <a:r>
              <a:rPr lang="en-US" sz="1000" dirty="0">
                <a:latin typeface="Source Serif Pro" panose="02040603050405020204" pitchFamily="18" charset="0"/>
                <a:ea typeface="Source Serif Pro" panose="02040603050405020204" pitchFamily="18" charset="0"/>
                <a:hlinkClick r:id="rId3"/>
              </a:rPr>
              <a:t>https://yoodli.ai/</a:t>
            </a:r>
            <a:endParaRPr lang="en-US" sz="1000" dirty="0">
              <a:latin typeface="Source Serif Pro" panose="02040603050405020204" pitchFamily="18" charset="0"/>
              <a:ea typeface="Source Serif Pro" panose="02040603050405020204" pitchFamily="18" charset="0"/>
            </a:endParaRPr>
          </a:p>
          <a:p>
            <a:pPr>
              <a:buFont typeface="Wingdings" panose="05000000000000000000" pitchFamily="2" charset="2"/>
              <a:buChar char="§"/>
            </a:pPr>
            <a:r>
              <a:rPr lang="en-US" sz="1000" dirty="0">
                <a:latin typeface="Source Serif Pro" panose="02040603050405020204" pitchFamily="18" charset="0"/>
                <a:ea typeface="Source Serif Pro" panose="02040603050405020204" pitchFamily="18" charset="0"/>
              </a:rPr>
              <a:t>Booth GJ, Ross B, Cronin WA, et al. Competency-Based Assessments: Leveraging Artificial Intelligence to Predict Subcompetency Content. Acad Med. 2023;98(4):497-504. doi:10.1097/ACM.0000000000005115</a:t>
            </a:r>
          </a:p>
          <a:p>
            <a:pPr>
              <a:buFont typeface="Wingdings" panose="05000000000000000000" pitchFamily="2" charset="2"/>
              <a:buChar char="§"/>
            </a:pPr>
            <a:r>
              <a:rPr lang="en-US" sz="1000" dirty="0">
                <a:latin typeface="Source Serif Pro" panose="02040603050405020204" pitchFamily="18" charset="0"/>
                <a:ea typeface="Source Serif Pro" panose="02040603050405020204" pitchFamily="18" charset="0"/>
              </a:rPr>
              <a:t>Nicol DJ, Macfarlane‐Dick D. Formative Assessment and Self‐regulated learning: a Model and Seven Principles of Good Feedback Practice. Studies in Higher Education. 2006;31(2):199-218. doi:https://doi.org/10.1080/03075070600572090</a:t>
            </a:r>
          </a:p>
          <a:p>
            <a:pPr>
              <a:buFont typeface="Wingdings" panose="05000000000000000000" pitchFamily="2" charset="2"/>
              <a:buChar char="§"/>
            </a:pPr>
            <a:r>
              <a:rPr lang="en-US" sz="1000" dirty="0">
                <a:latin typeface="Source Serif Pro" panose="02040603050405020204" pitchFamily="18" charset="0"/>
                <a:ea typeface="Source Serif Pro" panose="02040603050405020204" pitchFamily="18" charset="0"/>
              </a:rPr>
              <a:t>‌Masters K. Ethical use of artificial intelligence in health professions education: AMEE Guide No.158. Medical Teacher. 2023;45(6):1-11. doi:https://doi.org/10.1080/0142159x.2023.2186203</a:t>
            </a:r>
          </a:p>
          <a:p>
            <a:pPr>
              <a:buFont typeface="Wingdings" panose="05000000000000000000" pitchFamily="2" charset="2"/>
              <a:buChar char="§"/>
            </a:pPr>
            <a:endParaRPr lang="en-US" sz="1000" dirty="0">
              <a:latin typeface="Source Serif Pro" panose="02040603050405020204" pitchFamily="18" charset="0"/>
              <a:ea typeface="Source Serif Pro" panose="02040603050405020204" pitchFamily="18" charset="0"/>
            </a:endParaRPr>
          </a:p>
          <a:p>
            <a:pPr>
              <a:buFont typeface="Wingdings" panose="05000000000000000000" pitchFamily="2" charset="2"/>
              <a:buChar char="§"/>
            </a:pPr>
            <a:endParaRPr lang="en-US" sz="1000" dirty="0">
              <a:latin typeface="Source Serif Pro" panose="02040603050405020204" pitchFamily="18" charset="0"/>
              <a:ea typeface="Source Serif Pro" panose="02040603050405020204" pitchFamily="18" charset="0"/>
            </a:endParaRPr>
          </a:p>
        </p:txBody>
      </p:sp>
    </p:spTree>
    <p:extLst>
      <p:ext uri="{BB962C8B-B14F-4D97-AF65-F5344CB8AC3E}">
        <p14:creationId xmlns:p14="http://schemas.microsoft.com/office/powerpoint/2010/main" val="341571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6E81-E670-8DBF-F7E2-52BA24BF5FD8}"/>
              </a:ext>
            </a:extLst>
          </p:cNvPr>
          <p:cNvSpPr>
            <a:spLocks noGrp="1"/>
          </p:cNvSpPr>
          <p:nvPr>
            <p:ph type="title"/>
          </p:nvPr>
        </p:nvSpPr>
        <p:spPr>
          <a:xfrm>
            <a:off x="628650" y="591897"/>
            <a:ext cx="7886700" cy="994172"/>
          </a:xfrm>
        </p:spPr>
        <p:txBody>
          <a:bodyPr/>
          <a:lstStyle/>
          <a:p>
            <a:r>
              <a:rPr lang="en-US" dirty="0"/>
              <a:t>Disclosures</a:t>
            </a:r>
          </a:p>
        </p:txBody>
      </p:sp>
      <p:sp>
        <p:nvSpPr>
          <p:cNvPr id="3" name="Content Placeholder 2">
            <a:extLst>
              <a:ext uri="{FF2B5EF4-FFF2-40B4-BE49-F238E27FC236}">
                <a16:creationId xmlns:a16="http://schemas.microsoft.com/office/drawing/2014/main" id="{D330E13E-7C00-BD25-A5BD-CCBCCCEA29CA}"/>
              </a:ext>
            </a:extLst>
          </p:cNvPr>
          <p:cNvSpPr>
            <a:spLocks noGrp="1"/>
          </p:cNvSpPr>
          <p:nvPr>
            <p:ph idx="1"/>
          </p:nvPr>
        </p:nvSpPr>
        <p:spPr>
          <a:xfrm>
            <a:off x="628650" y="1488490"/>
            <a:ext cx="7886700" cy="3263504"/>
          </a:xfrm>
        </p:spPr>
        <p:txBody>
          <a:bodyPr/>
          <a:lstStyle/>
          <a:p>
            <a:r>
              <a:rPr lang="en-US" dirty="0"/>
              <a:t>None of the presenters have a financial interest/arrangement or affiliation with one or more organizations that could be perceived as a real or apparent conflict of interest in the context of the subject of this presentation. </a:t>
            </a:r>
          </a:p>
          <a:p>
            <a:endParaRPr lang="en-US" dirty="0"/>
          </a:p>
          <a:p>
            <a:r>
              <a:rPr lang="en-US" dirty="0"/>
              <a:t>None of the presenters are “experts” in using artificial intelligence.</a:t>
            </a:r>
          </a:p>
          <a:p>
            <a:endParaRPr lang="en-US" dirty="0"/>
          </a:p>
        </p:txBody>
      </p:sp>
    </p:spTree>
    <p:extLst>
      <p:ext uri="{BB962C8B-B14F-4D97-AF65-F5344CB8AC3E}">
        <p14:creationId xmlns:p14="http://schemas.microsoft.com/office/powerpoint/2010/main" val="3844138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5D3EC-1EAA-13AC-145A-00D5EF44397B}"/>
              </a:ext>
            </a:extLst>
          </p:cNvPr>
          <p:cNvSpPr>
            <a:spLocks noGrp="1"/>
          </p:cNvSpPr>
          <p:nvPr>
            <p:ph type="title"/>
          </p:nvPr>
        </p:nvSpPr>
        <p:spPr>
          <a:xfrm>
            <a:off x="636601" y="575991"/>
            <a:ext cx="7886700" cy="994172"/>
          </a:xfrm>
        </p:spPr>
        <p:txBody>
          <a:bodyPr>
            <a:normAutofit/>
          </a:bodyPr>
          <a:lstStyle/>
          <a:p>
            <a:r>
              <a:rPr lang="en-US" dirty="0"/>
              <a:t>What is feedback?</a:t>
            </a:r>
          </a:p>
        </p:txBody>
      </p:sp>
      <p:sp>
        <p:nvSpPr>
          <p:cNvPr id="3" name="Content Placeholder 2">
            <a:extLst>
              <a:ext uri="{FF2B5EF4-FFF2-40B4-BE49-F238E27FC236}">
                <a16:creationId xmlns:a16="http://schemas.microsoft.com/office/drawing/2014/main" id="{AEC55577-1C69-9E7C-F590-E7CC4BA9A8A4}"/>
              </a:ext>
            </a:extLst>
          </p:cNvPr>
          <p:cNvSpPr>
            <a:spLocks noGrp="1"/>
          </p:cNvSpPr>
          <p:nvPr>
            <p:ph idx="1"/>
          </p:nvPr>
        </p:nvSpPr>
        <p:spPr>
          <a:xfrm>
            <a:off x="628650" y="1583904"/>
            <a:ext cx="7886700" cy="3263504"/>
          </a:xfrm>
        </p:spPr>
        <p:txBody>
          <a:bodyPr/>
          <a:lstStyle/>
          <a:p>
            <a:r>
              <a:rPr lang="en-US" sz="2800" dirty="0">
                <a:ea typeface="Source Serif Pro" panose="02040603050405020204" pitchFamily="18" charset="0"/>
              </a:rPr>
              <a:t>Specific information about the comparison between a trainee’s observed performance and a standard, given with the intent to improve the trainee’s performance (Van de Ridder et al., 2008; Aijawi &amp; Regehr, 2019; Archer 2019).</a:t>
            </a:r>
          </a:p>
        </p:txBody>
      </p:sp>
    </p:spTree>
    <p:extLst>
      <p:ext uri="{BB962C8B-B14F-4D97-AF65-F5344CB8AC3E}">
        <p14:creationId xmlns:p14="http://schemas.microsoft.com/office/powerpoint/2010/main" val="393196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40E16-B87D-FC05-6357-FBAF54A6FD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3407E7-AF45-DF43-B835-D9C4E037AED1}"/>
              </a:ext>
            </a:extLst>
          </p:cNvPr>
          <p:cNvSpPr>
            <a:spLocks noGrp="1"/>
          </p:cNvSpPr>
          <p:nvPr>
            <p:ph type="title"/>
          </p:nvPr>
        </p:nvSpPr>
        <p:spPr>
          <a:xfrm>
            <a:off x="628650" y="607799"/>
            <a:ext cx="7886700" cy="994172"/>
          </a:xfrm>
        </p:spPr>
        <p:txBody>
          <a:bodyPr>
            <a:normAutofit/>
          </a:bodyPr>
          <a:lstStyle/>
          <a:p>
            <a:r>
              <a:rPr lang="en-US" dirty="0"/>
              <a:t>Why is feedback important?</a:t>
            </a:r>
          </a:p>
        </p:txBody>
      </p:sp>
      <p:sp>
        <p:nvSpPr>
          <p:cNvPr id="3" name="Content Placeholder 2">
            <a:extLst>
              <a:ext uri="{FF2B5EF4-FFF2-40B4-BE49-F238E27FC236}">
                <a16:creationId xmlns:a16="http://schemas.microsoft.com/office/drawing/2014/main" id="{E48991BA-F6D7-A56A-B2F7-C9C1121C6D8D}"/>
              </a:ext>
            </a:extLst>
          </p:cNvPr>
          <p:cNvSpPr>
            <a:spLocks noGrp="1"/>
          </p:cNvSpPr>
          <p:nvPr>
            <p:ph idx="1"/>
          </p:nvPr>
        </p:nvSpPr>
        <p:spPr>
          <a:xfrm>
            <a:off x="628650" y="1615709"/>
            <a:ext cx="7886700" cy="3263504"/>
          </a:xfrm>
        </p:spPr>
        <p:txBody>
          <a:bodyPr>
            <a:normAutofit lnSpcReduction="10000"/>
          </a:bodyPr>
          <a:lstStyle/>
          <a:p>
            <a:r>
              <a:rPr lang="en-US" sz="2400" dirty="0">
                <a:ea typeface="Source Serif Pro" panose="02040603050405020204" pitchFamily="18" charset="0"/>
              </a:rPr>
              <a:t>Essential component of experiential learning cycle/adult learning (Kolb, 1984)</a:t>
            </a:r>
          </a:p>
          <a:p>
            <a:r>
              <a:rPr lang="en-US" sz="2400" dirty="0">
                <a:ea typeface="Source Serif Pro" panose="02040603050405020204" pitchFamily="18" charset="0"/>
              </a:rPr>
              <a:t>Helps to reinforce good practice (Hattie, 1999).</a:t>
            </a:r>
          </a:p>
          <a:p>
            <a:r>
              <a:rPr lang="en-US" sz="2400" dirty="0">
                <a:ea typeface="Source Serif Pro" panose="02040603050405020204" pitchFamily="18" charset="0"/>
              </a:rPr>
              <a:t>Arguably the most important tool for enhancing achievement (Hattie, 1999). </a:t>
            </a:r>
          </a:p>
          <a:p>
            <a:r>
              <a:rPr lang="en-US" sz="2400" dirty="0">
                <a:ea typeface="Source Serif Pro" panose="02040603050405020204" pitchFamily="18" charset="0"/>
              </a:rPr>
              <a:t>Cornerstone of good and effective clinical teaching (</a:t>
            </a:r>
            <a:r>
              <a:rPr lang="en-US" sz="2400" dirty="0">
                <a:ea typeface="Source Serif Pro" panose="02040603050405020204" pitchFamily="18" charset="0"/>
                <a:cs typeface="Calibri"/>
              </a:rPr>
              <a:t>Hesketh &amp; Laidlaw, 2002)</a:t>
            </a:r>
            <a:r>
              <a:rPr lang="en-US" sz="2400" dirty="0">
                <a:ea typeface="Source Serif Pro" panose="02040603050405020204" pitchFamily="18" charset="0"/>
              </a:rPr>
              <a:t>. </a:t>
            </a:r>
          </a:p>
          <a:p>
            <a:r>
              <a:rPr lang="en-US" sz="2400" dirty="0">
                <a:ea typeface="Source Serif Pro" panose="02040603050405020204" pitchFamily="18" charset="0"/>
              </a:rPr>
              <a:t>Central to cognitive, technical and professional development (Burgess et al., 2020). </a:t>
            </a:r>
          </a:p>
        </p:txBody>
      </p:sp>
    </p:spTree>
    <p:extLst>
      <p:ext uri="{BB962C8B-B14F-4D97-AF65-F5344CB8AC3E}">
        <p14:creationId xmlns:p14="http://schemas.microsoft.com/office/powerpoint/2010/main" val="97341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029B-5F64-C5DD-0A74-E59461A20763}"/>
              </a:ext>
            </a:extLst>
          </p:cNvPr>
          <p:cNvSpPr>
            <a:spLocks noGrp="1"/>
          </p:cNvSpPr>
          <p:nvPr>
            <p:ph type="title"/>
          </p:nvPr>
        </p:nvSpPr>
        <p:spPr>
          <a:xfrm>
            <a:off x="628650" y="644234"/>
            <a:ext cx="7886700" cy="994172"/>
          </a:xfrm>
        </p:spPr>
        <p:txBody>
          <a:bodyPr>
            <a:normAutofit/>
          </a:bodyPr>
          <a:lstStyle/>
          <a:p>
            <a:r>
              <a:rPr lang="en-US" dirty="0"/>
              <a:t>Learners Want Feedback!</a:t>
            </a:r>
          </a:p>
        </p:txBody>
      </p:sp>
      <p:sp>
        <p:nvSpPr>
          <p:cNvPr id="3" name="Content Placeholder 2">
            <a:extLst>
              <a:ext uri="{FF2B5EF4-FFF2-40B4-BE49-F238E27FC236}">
                <a16:creationId xmlns:a16="http://schemas.microsoft.com/office/drawing/2014/main" id="{F57EC811-837E-0B80-24F8-60E45ADA5FBC}"/>
              </a:ext>
            </a:extLst>
          </p:cNvPr>
          <p:cNvSpPr>
            <a:spLocks noGrp="1"/>
          </p:cNvSpPr>
          <p:nvPr>
            <p:ph idx="1"/>
          </p:nvPr>
        </p:nvSpPr>
        <p:spPr>
          <a:xfrm>
            <a:off x="628650" y="1508115"/>
            <a:ext cx="7886700" cy="3263504"/>
          </a:xfrm>
        </p:spPr>
        <p:txBody>
          <a:bodyPr/>
          <a:lstStyle/>
          <a:p>
            <a:r>
              <a:rPr lang="en-US" dirty="0"/>
              <a:t>Learners reported feedback is infrequent and inadequate. Additionally, learners report that those in medicine are rarely given feedback (Shultz, 2004).</a:t>
            </a:r>
          </a:p>
          <a:p>
            <a:r>
              <a:rPr lang="en-US" dirty="0"/>
              <a:t>Feedback is only given 3-6% on time in situations learners would expect it (Svinicki, 2015)</a:t>
            </a:r>
          </a:p>
          <a:p>
            <a:r>
              <a:rPr lang="en-US" dirty="0"/>
              <a:t>Only 8% of all learners are “very satisfied” with feedback. </a:t>
            </a:r>
          </a:p>
          <a:p>
            <a:pPr lvl="1"/>
            <a:r>
              <a:rPr lang="en-US" dirty="0"/>
              <a:t>17% reported never or infrequently receiving reinforcing feedback</a:t>
            </a:r>
          </a:p>
          <a:p>
            <a:pPr lvl="1"/>
            <a:r>
              <a:rPr lang="en-US" dirty="0"/>
              <a:t>80% reported never or infrequently received corrective feedback (Isacson et al, 1995).</a:t>
            </a:r>
          </a:p>
        </p:txBody>
      </p:sp>
    </p:spTree>
    <p:extLst>
      <p:ext uri="{BB962C8B-B14F-4D97-AF65-F5344CB8AC3E}">
        <p14:creationId xmlns:p14="http://schemas.microsoft.com/office/powerpoint/2010/main" val="1515885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AF636-650F-30A1-93B6-E7D33CF5F81F}"/>
              </a:ext>
            </a:extLst>
          </p:cNvPr>
          <p:cNvSpPr>
            <a:spLocks noGrp="1"/>
          </p:cNvSpPr>
          <p:nvPr>
            <p:ph type="title"/>
          </p:nvPr>
        </p:nvSpPr>
        <p:spPr>
          <a:xfrm>
            <a:off x="628650" y="655808"/>
            <a:ext cx="7886700" cy="994172"/>
          </a:xfrm>
        </p:spPr>
        <p:txBody>
          <a:bodyPr/>
          <a:lstStyle/>
          <a:p>
            <a:r>
              <a:rPr lang="en-US" dirty="0"/>
              <a:t>Optional: Poll or question slide</a:t>
            </a:r>
          </a:p>
        </p:txBody>
      </p:sp>
      <p:sp>
        <p:nvSpPr>
          <p:cNvPr id="3" name="Content Placeholder 2">
            <a:extLst>
              <a:ext uri="{FF2B5EF4-FFF2-40B4-BE49-F238E27FC236}">
                <a16:creationId xmlns:a16="http://schemas.microsoft.com/office/drawing/2014/main" id="{019AEAA7-38ED-8A06-525A-67180C5689CB}"/>
              </a:ext>
            </a:extLst>
          </p:cNvPr>
          <p:cNvSpPr>
            <a:spLocks noGrp="1"/>
          </p:cNvSpPr>
          <p:nvPr>
            <p:ph idx="1"/>
          </p:nvPr>
        </p:nvSpPr>
        <p:spPr>
          <a:xfrm>
            <a:off x="628650" y="1751183"/>
            <a:ext cx="7886700" cy="3263504"/>
          </a:xfrm>
        </p:spPr>
        <p:txBody>
          <a:bodyPr/>
          <a:lstStyle/>
          <a:p>
            <a:r>
              <a:rPr lang="en-US" dirty="0"/>
              <a:t>What is a word or phrase that you think of when giving challenging feedback to learners?</a:t>
            </a:r>
          </a:p>
          <a:p>
            <a:endParaRPr lang="en-US" dirty="0"/>
          </a:p>
        </p:txBody>
      </p:sp>
    </p:spTree>
    <p:extLst>
      <p:ext uri="{BB962C8B-B14F-4D97-AF65-F5344CB8AC3E}">
        <p14:creationId xmlns:p14="http://schemas.microsoft.com/office/powerpoint/2010/main" val="1300180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86359"/>
            <a:ext cx="7886700" cy="994172"/>
          </a:xfrm>
        </p:spPr>
        <p:txBody>
          <a:bodyPr>
            <a:normAutofit/>
          </a:bodyPr>
          <a:lstStyle/>
          <a:p>
            <a:r>
              <a:rPr lang="en-US" dirty="0"/>
              <a:t>Artificial Intelligence and GenAI </a:t>
            </a:r>
          </a:p>
        </p:txBody>
      </p:sp>
      <p:sp>
        <p:nvSpPr>
          <p:cNvPr id="3" name="Content Placeholder 2"/>
          <p:cNvSpPr>
            <a:spLocks noGrp="1"/>
          </p:cNvSpPr>
          <p:nvPr>
            <p:ph idx="1"/>
          </p:nvPr>
        </p:nvSpPr>
        <p:spPr>
          <a:xfrm>
            <a:off x="628650" y="1681734"/>
            <a:ext cx="7886700" cy="3263504"/>
          </a:xfrm>
        </p:spPr>
        <p:txBody>
          <a:bodyPr/>
          <a:lstStyle/>
          <a:p>
            <a:r>
              <a:rPr lang="en-US" dirty="0"/>
              <a:t>GenAI: type of AI that can create new content </a:t>
            </a:r>
          </a:p>
          <a:p>
            <a:r>
              <a:rPr lang="en-US" dirty="0"/>
              <a:t>Uses deep learning modules, which are like algorithms that mimic the human brain (some CPU generate, some human and some mixed)</a:t>
            </a:r>
          </a:p>
          <a:p>
            <a:r>
              <a:rPr lang="en-US" dirty="0"/>
              <a:t>These models are trained on large amounts of data of various modalities</a:t>
            </a:r>
          </a:p>
          <a:p>
            <a:r>
              <a:rPr lang="en-US" dirty="0"/>
              <a:t>The models learn patterns from the data and use that to predict sequences</a:t>
            </a:r>
          </a:p>
          <a:p>
            <a:r>
              <a:rPr lang="en-US" dirty="0"/>
              <a:t>Some of these models are then fine-tuned using human reviewers </a:t>
            </a:r>
          </a:p>
          <a:p>
            <a:endParaRPr lang="en-US" dirty="0"/>
          </a:p>
        </p:txBody>
      </p:sp>
    </p:spTree>
    <p:extLst>
      <p:ext uri="{BB962C8B-B14F-4D97-AF65-F5344CB8AC3E}">
        <p14:creationId xmlns:p14="http://schemas.microsoft.com/office/powerpoint/2010/main" val="2334869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31EF9-1B64-C619-2CD4-3B3B4B004D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7797CA-DEE5-B099-E012-213A86445882}"/>
              </a:ext>
            </a:extLst>
          </p:cNvPr>
          <p:cNvSpPr>
            <a:spLocks noGrp="1"/>
          </p:cNvSpPr>
          <p:nvPr>
            <p:ph type="title"/>
          </p:nvPr>
        </p:nvSpPr>
        <p:spPr>
          <a:xfrm>
            <a:off x="628650" y="586359"/>
            <a:ext cx="7886700" cy="994172"/>
          </a:xfrm>
        </p:spPr>
        <p:txBody>
          <a:bodyPr>
            <a:normAutofit fontScale="90000"/>
          </a:bodyPr>
          <a:lstStyle/>
          <a:p>
            <a:r>
              <a:rPr lang="en-US" dirty="0"/>
              <a:t>Is artificial intelligence a transformative tool for delivering feedback?</a:t>
            </a:r>
          </a:p>
        </p:txBody>
      </p:sp>
      <p:sp>
        <p:nvSpPr>
          <p:cNvPr id="3" name="Content Placeholder 2">
            <a:extLst>
              <a:ext uri="{FF2B5EF4-FFF2-40B4-BE49-F238E27FC236}">
                <a16:creationId xmlns:a16="http://schemas.microsoft.com/office/drawing/2014/main" id="{DE5FB2E0-C106-03A4-2868-943688259866}"/>
              </a:ext>
            </a:extLst>
          </p:cNvPr>
          <p:cNvSpPr>
            <a:spLocks noGrp="1"/>
          </p:cNvSpPr>
          <p:nvPr>
            <p:ph idx="1"/>
          </p:nvPr>
        </p:nvSpPr>
        <p:spPr>
          <a:xfrm>
            <a:off x="628650" y="1681734"/>
            <a:ext cx="7886700" cy="3263504"/>
          </a:xfrm>
        </p:spPr>
        <p:txBody>
          <a:bodyPr>
            <a:normAutofit fontScale="85000" lnSpcReduction="20000"/>
          </a:bodyPr>
          <a:lstStyle/>
          <a:p>
            <a:r>
              <a:rPr lang="en-US" dirty="0"/>
              <a:t>Can be effectively used to provide both verbal and written feedback for medical learners (Cook et al., 2025).</a:t>
            </a:r>
          </a:p>
          <a:p>
            <a:r>
              <a:rPr lang="en-US" dirty="0"/>
              <a:t>Can be used to simulate patient-doctor interactions and give feedback on these (Venter et al. 2025).</a:t>
            </a:r>
          </a:p>
          <a:p>
            <a:r>
              <a:rPr lang="en-US" dirty="0"/>
              <a:t>Can allow for more timely feedback.</a:t>
            </a:r>
          </a:p>
          <a:p>
            <a:r>
              <a:rPr lang="en-US" dirty="0"/>
              <a:t>Can help with personalization of feedback.</a:t>
            </a:r>
          </a:p>
          <a:p>
            <a:r>
              <a:rPr lang="en-US" dirty="0"/>
              <a:t>Can help free up time for instructors (PPD, research, lesson plans) (Sreedhar et al., 2025).</a:t>
            </a:r>
          </a:p>
          <a:p>
            <a:r>
              <a:rPr lang="en-US" dirty="0"/>
              <a:t>LLMs can assist with grading formative assessments (Sreedhar et al., 2025).</a:t>
            </a:r>
          </a:p>
          <a:p>
            <a:r>
              <a:rPr lang="en-US" dirty="0"/>
              <a:t>Custom GPTs can be designed to help with faculty development allowing educators to deliver constructive feedback through simulated scenarios (Mehta et al. 2025). </a:t>
            </a:r>
          </a:p>
          <a:p>
            <a:endParaRPr lang="en-US" dirty="0"/>
          </a:p>
        </p:txBody>
      </p:sp>
    </p:spTree>
    <p:extLst>
      <p:ext uri="{BB962C8B-B14F-4D97-AF65-F5344CB8AC3E}">
        <p14:creationId xmlns:p14="http://schemas.microsoft.com/office/powerpoint/2010/main" val="425745939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9B180D968FAD4AA6BB3AD69FC9CFE2" ma:contentTypeVersion="13" ma:contentTypeDescription="Create a new document." ma:contentTypeScope="" ma:versionID="c7e27d22012e2d98c20eae83ee544b08">
  <xsd:schema xmlns:xsd="http://www.w3.org/2001/XMLSchema" xmlns:xs="http://www.w3.org/2001/XMLSchema" xmlns:p="http://schemas.microsoft.com/office/2006/metadata/properties" xmlns:ns2="a3af56eb-95d8-42e6-b886-d1bd648d188c" xmlns:ns3="42860e0d-e24c-4df8-b67d-fb8182c4fd93" targetNamespace="http://schemas.microsoft.com/office/2006/metadata/properties" ma:root="true" ma:fieldsID="df0f823c6f7a906430e69a61a2e6be54" ns2:_="" ns3:_="">
    <xsd:import namespace="a3af56eb-95d8-42e6-b886-d1bd648d188c"/>
    <xsd:import namespace="42860e0d-e24c-4df8-b67d-fb8182c4fd9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af56eb-95d8-42e6-b886-d1bd648d18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da1ba52-7d3b-4811-9808-5c9985ea513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860e0d-e24c-4df8-b67d-fb8182c4fd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3af56eb-95d8-42e6-b886-d1bd648d188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FDE981E-5C54-42C1-AEE8-323CCF24C2B7}"/>
</file>

<file path=customXml/itemProps2.xml><?xml version="1.0" encoding="utf-8"?>
<ds:datastoreItem xmlns:ds="http://schemas.openxmlformats.org/officeDocument/2006/customXml" ds:itemID="{4CE43AD5-1987-4A47-87D8-6489B6F5D7AD}"/>
</file>

<file path=customXml/itemProps3.xml><?xml version="1.0" encoding="utf-8"?>
<ds:datastoreItem xmlns:ds="http://schemas.openxmlformats.org/officeDocument/2006/customXml" ds:itemID="{0FC85B21-A2E0-48AC-AEA3-66D7DC405FC4}"/>
</file>

<file path=docProps/app.xml><?xml version="1.0" encoding="utf-8"?>
<Properties xmlns="http://schemas.openxmlformats.org/officeDocument/2006/extended-properties" xmlns:vt="http://schemas.openxmlformats.org/officeDocument/2006/docPropsVTypes">
  <Template>Office Theme</Template>
  <TotalTime>383</TotalTime>
  <Words>5702</Words>
  <Application>Microsoft Office PowerPoint</Application>
  <PresentationFormat>On-screen Show (16:9)</PresentationFormat>
  <Paragraphs>341</Paragraphs>
  <Slides>29</Slides>
  <Notes>29</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29</vt:i4>
      </vt:variant>
    </vt:vector>
  </HeadingPairs>
  <TitlesOfParts>
    <vt:vector size="41" baseType="lpstr">
      <vt:lpstr>Aptos</vt:lpstr>
      <vt:lpstr>Arial</vt:lpstr>
      <vt:lpstr>Avenir Next LT Pro Medium</vt:lpstr>
      <vt:lpstr>AvenirNext LT Pro</vt:lpstr>
      <vt:lpstr>AvenirNext LT Pro Medium</vt:lpstr>
      <vt:lpstr>Calibri</vt:lpstr>
      <vt:lpstr>Calibri Light</vt:lpstr>
      <vt:lpstr>Source Sans Pro Bold</vt:lpstr>
      <vt:lpstr>Source Serif Pro</vt:lpstr>
      <vt:lpstr>Wingdings</vt:lpstr>
      <vt:lpstr>Custom Design</vt:lpstr>
      <vt:lpstr>Office Theme</vt:lpstr>
      <vt:lpstr>Workshop: Mastering Challenging Feedback in Medical Education While Exploring the Role of AI Integration</vt:lpstr>
      <vt:lpstr>Select Your AI Tool</vt:lpstr>
      <vt:lpstr>Disclosures</vt:lpstr>
      <vt:lpstr>What is feedback?</vt:lpstr>
      <vt:lpstr>Why is feedback important?</vt:lpstr>
      <vt:lpstr>Learners Want Feedback!</vt:lpstr>
      <vt:lpstr>Optional: Poll or question slide</vt:lpstr>
      <vt:lpstr>Artificial Intelligence and GenAI </vt:lpstr>
      <vt:lpstr>Is artificial intelligence a transformative tool for delivering feedback?</vt:lpstr>
      <vt:lpstr>How are others using AI for feedback delivery?</vt:lpstr>
      <vt:lpstr>PowerPoint Presentation</vt:lpstr>
      <vt:lpstr>PowerPoint Presentation</vt:lpstr>
      <vt:lpstr>PowerPoint Presentation</vt:lpstr>
      <vt:lpstr>PowerPoint Presentation</vt:lpstr>
      <vt:lpstr>Insert Yoodli Video</vt:lpstr>
      <vt:lpstr>Let’s Practice with Yoodli to Give In-Person Feedback!</vt:lpstr>
      <vt:lpstr>Let’s Practice with Yoodli to Give In-Person Feedback!</vt:lpstr>
      <vt:lpstr>Let’s Practice with Yoodli to Give In-Person Feedback!</vt:lpstr>
      <vt:lpstr>Let’s Practice with Yoodli to Give In-Person Feedback!</vt:lpstr>
      <vt:lpstr>PowerPoint Presentation</vt:lpstr>
      <vt:lpstr>Let’s Practice with ChatGPT to Provide Written Feedback!</vt:lpstr>
      <vt:lpstr>Let’s Practice with ChatGPT to Provide Written Feedback!</vt:lpstr>
      <vt:lpstr>Let’s Practice with ChatGPT to Provide Written Feedback!</vt:lpstr>
      <vt:lpstr>Seven Fundamental Principles of Effective Feedback</vt:lpstr>
      <vt:lpstr>PowerPoint Presentation</vt:lpstr>
      <vt:lpstr>PowerPoint Presentation</vt:lpstr>
      <vt:lpstr>Optional Evaluation Form</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Leong, Michael A</dc:creator>
  <cp:lastModifiedBy>Kirsten Brown</cp:lastModifiedBy>
  <cp:revision>28</cp:revision>
  <dcterms:created xsi:type="dcterms:W3CDTF">2018-12-04T14:46:54Z</dcterms:created>
  <dcterms:modified xsi:type="dcterms:W3CDTF">2025-07-08T13:35:19Z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0x010100AC9B180D968FAD4AA6BB3AD69FC9CFE2</vt:lpwstr>
  </property>
</Properties>
</file>