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 id="2147483678" r:id="rId6"/>
  </p:sldMasterIdLst>
  <p:notesMasterIdLst>
    <p:notesMasterId r:id="rId28"/>
  </p:notesMasterIdLst>
  <p:sldIdLst>
    <p:sldId id="569" r:id="rId7"/>
    <p:sldId id="2147470622" r:id="rId8"/>
    <p:sldId id="627" r:id="rId9"/>
    <p:sldId id="2147470611" r:id="rId10"/>
    <p:sldId id="580" r:id="rId11"/>
    <p:sldId id="2147470647" r:id="rId12"/>
    <p:sldId id="2147470648" r:id="rId13"/>
    <p:sldId id="2147470649" r:id="rId14"/>
    <p:sldId id="2147470650" r:id="rId15"/>
    <p:sldId id="2147470651" r:id="rId16"/>
    <p:sldId id="2147470652" r:id="rId17"/>
    <p:sldId id="2147470646" r:id="rId18"/>
    <p:sldId id="2147470631" r:id="rId19"/>
    <p:sldId id="2147470636" r:id="rId20"/>
    <p:sldId id="2147470639" r:id="rId21"/>
    <p:sldId id="2147470632" r:id="rId22"/>
    <p:sldId id="2147470634" r:id="rId23"/>
    <p:sldId id="2147470641" r:id="rId24"/>
    <p:sldId id="2147470635" r:id="rId25"/>
    <p:sldId id="2147470640" r:id="rId26"/>
    <p:sldId id="214747062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05607D-C2AD-1970-5E33-E438A0DCF4C8}" name="Alexis Rossi" initials="AR" userId="S::arossi@aamc.org::014d2004-40d1-4966-900d-aa78969186fc" providerId="AD"/>
  <p188:author id="{E649FB89-3437-7839-69B2-D259033C364B}" name="Beatrice Schmider" initials="BS" userId="S::bschmider@aamc.org::bafa102b-e04d-4544-9dae-fc1964d771fd" providerId="AD"/>
  <p188:author id="{494678D8-6AD6-43DC-861D-3519EA213537}" name="Jeffrey Kaminski" initials="" userId="S::jkaminski@aamc.org::e357e196-bce6-490f-9915-cafdc4c49ea8" providerId="AD"/>
  <p188:author id="{CBB24EE1-EDED-C6B2-B662-F4B2E479B6E6}" name="Whitney Staiger" initials="" userId="S::wstaiger@aamc.org::7ad871a7-37a9-4c34-bd19-c4f911f639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F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65" autoAdjust="0"/>
  </p:normalViewPr>
  <p:slideViewPr>
    <p:cSldViewPr snapToGrid="0">
      <p:cViewPr varScale="1">
        <p:scale>
          <a:sx n="102" d="100"/>
          <a:sy n="102" d="100"/>
        </p:scale>
        <p:origin x="83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FA7C2-4952-4037-A931-5FC140E12D91}" type="datetimeFigureOut">
              <a:t>7/30/2025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9DC97-03DF-4E55-BF25-46CB51C88162}" type="slidenum">
              <a:t>‹#›</a:t>
            </a:fld>
            <a:endParaRPr lang="en-US" dirty="0"/>
          </a:p>
        </p:txBody>
      </p:sp>
    </p:spTree>
    <p:extLst>
      <p:ext uri="{BB962C8B-B14F-4D97-AF65-F5344CB8AC3E}">
        <p14:creationId xmlns:p14="http://schemas.microsoft.com/office/powerpoint/2010/main" val="313395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B09DC97-03DF-4E55-BF25-46CB51C88162}" type="slidenum">
              <a:t>1</a:t>
            </a:fld>
            <a:endParaRPr lang="en-US" dirty="0"/>
          </a:p>
        </p:txBody>
      </p:sp>
    </p:spTree>
    <p:extLst>
      <p:ext uri="{BB962C8B-B14F-4D97-AF65-F5344CB8AC3E}">
        <p14:creationId xmlns:p14="http://schemas.microsoft.com/office/powerpoint/2010/main" val="268112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5E91A80-D3CF-A046-81BE-0B0389BD12E4}" type="slidenum">
              <a:rPr kumimoji="0" lang="en-US" sz="1200" b="0" i="0" u="none" strike="noStrike" kern="1200" cap="none" spc="0" normalizeH="0" baseline="0" noProof="0" smtClean="0">
                <a:ln>
                  <a:noFill/>
                </a:ln>
                <a:solidFill>
                  <a:srgbClr val="000052"/>
                </a:solidFill>
                <a:effectLst/>
                <a:uLnTx/>
                <a:uFillTx/>
                <a:latin typeface="Arial"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52"/>
              </a:solidFill>
              <a:effectLst/>
              <a:uLnTx/>
              <a:uFillTx/>
              <a:latin typeface="Arial" charset="0"/>
              <a:ea typeface="+mn-ea"/>
              <a:cs typeface="+mn-cs"/>
            </a:endParaRPr>
          </a:p>
        </p:txBody>
      </p:sp>
    </p:spTree>
    <p:extLst>
      <p:ext uri="{BB962C8B-B14F-4D97-AF65-F5344CB8AC3E}">
        <p14:creationId xmlns:p14="http://schemas.microsoft.com/office/powerpoint/2010/main" val="2512575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5E91A80-D3CF-A046-81BE-0B0389BD12E4}" type="slidenum">
              <a:rPr kumimoji="0" lang="en-US" sz="1200" b="0" i="0" u="none" strike="noStrike" kern="1200" cap="none" spc="0" normalizeH="0" baseline="0" noProof="0" smtClean="0">
                <a:ln>
                  <a:noFill/>
                </a:ln>
                <a:solidFill>
                  <a:srgbClr val="000052"/>
                </a:solidFill>
                <a:effectLst/>
                <a:uLnTx/>
                <a:uFillTx/>
                <a:latin typeface="Arial"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52"/>
              </a:solidFill>
              <a:effectLst/>
              <a:uLnTx/>
              <a:uFillTx/>
              <a:latin typeface="Arial" charset="0"/>
              <a:ea typeface="+mn-ea"/>
              <a:cs typeface="+mn-cs"/>
            </a:endParaRPr>
          </a:p>
        </p:txBody>
      </p:sp>
    </p:spTree>
    <p:extLst>
      <p:ext uri="{BB962C8B-B14F-4D97-AF65-F5344CB8AC3E}">
        <p14:creationId xmlns:p14="http://schemas.microsoft.com/office/powerpoint/2010/main" val="405079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E9D4C-D44E-9C87-AE66-3CA886DAA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8A432-F30F-0F3E-94AE-4517708590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C8CBB-71F2-6037-BF3B-078D536422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859CCE-3D4C-BBB6-0F51-37CB196191B9}"/>
              </a:ext>
            </a:extLst>
          </p:cNvPr>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5E91A80-D3CF-A046-81BE-0B0389BD12E4}" type="slidenum">
              <a:rPr kumimoji="0" lang="en-US" sz="1200" b="0" i="0" u="none" strike="noStrike" kern="1200" cap="none" spc="0" normalizeH="0" baseline="0" noProof="0" smtClean="0">
                <a:ln>
                  <a:noFill/>
                </a:ln>
                <a:solidFill>
                  <a:srgbClr val="000052"/>
                </a:solidFill>
                <a:effectLst/>
                <a:uLnTx/>
                <a:uFillTx/>
                <a:latin typeface="Arial"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52"/>
              </a:solidFill>
              <a:effectLst/>
              <a:uLnTx/>
              <a:uFillTx/>
              <a:latin typeface="Arial" charset="0"/>
              <a:ea typeface="+mn-ea"/>
              <a:cs typeface="+mn-cs"/>
            </a:endParaRPr>
          </a:p>
        </p:txBody>
      </p:sp>
    </p:spTree>
    <p:extLst>
      <p:ext uri="{BB962C8B-B14F-4D97-AF65-F5344CB8AC3E}">
        <p14:creationId xmlns:p14="http://schemas.microsoft.com/office/powerpoint/2010/main" val="3566820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to demonstrate how to apply the principles. The example was pulled from the article, which is available at the QR code.</a:t>
            </a:r>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5E91A80-D3CF-A046-81BE-0B0389BD12E4}" type="slidenum">
              <a:rPr kumimoji="0" lang="en-US" sz="1200" b="0" i="0" u="none" strike="noStrike" kern="1200" cap="none" spc="0" normalizeH="0" baseline="0" noProof="0" smtClean="0">
                <a:ln>
                  <a:noFill/>
                </a:ln>
                <a:solidFill>
                  <a:srgbClr val="000052"/>
                </a:solidFill>
                <a:effectLst/>
                <a:uLnTx/>
                <a:uFillTx/>
                <a:latin typeface="Arial"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52"/>
              </a:solidFill>
              <a:effectLst/>
              <a:uLnTx/>
              <a:uFillTx/>
              <a:latin typeface="Arial" charset="0"/>
              <a:ea typeface="+mn-ea"/>
              <a:cs typeface="+mn-cs"/>
            </a:endParaRPr>
          </a:p>
        </p:txBody>
      </p:sp>
    </p:spTree>
    <p:extLst>
      <p:ext uri="{BB962C8B-B14F-4D97-AF65-F5344CB8AC3E}">
        <p14:creationId xmlns:p14="http://schemas.microsoft.com/office/powerpoint/2010/main" val="783566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the article framed approaches for using AI to help with letters of recommendation</a:t>
            </a:r>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5E91A80-D3CF-A046-81BE-0B0389BD12E4}" type="slidenum">
              <a:rPr kumimoji="0" lang="en-US" sz="1200" b="0" i="0" u="none" strike="noStrike" kern="1200" cap="none" spc="0" normalizeH="0" baseline="0" noProof="0" smtClean="0">
                <a:ln>
                  <a:noFill/>
                </a:ln>
                <a:solidFill>
                  <a:srgbClr val="000052"/>
                </a:solidFill>
                <a:effectLst/>
                <a:uLnTx/>
                <a:uFillTx/>
                <a:latin typeface="Arial"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52"/>
              </a:solidFill>
              <a:effectLst/>
              <a:uLnTx/>
              <a:uFillTx/>
              <a:latin typeface="Arial" charset="0"/>
              <a:ea typeface="+mn-ea"/>
              <a:cs typeface="+mn-cs"/>
            </a:endParaRPr>
          </a:p>
        </p:txBody>
      </p:sp>
    </p:spTree>
    <p:extLst>
      <p:ext uri="{BB962C8B-B14F-4D97-AF65-F5344CB8AC3E}">
        <p14:creationId xmlns:p14="http://schemas.microsoft.com/office/powerpoint/2010/main" val="2478210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apply the principles to this use of AI for medical education (writing letters of recommendation). Ask the audience if they see other examples of how the principles might apply to this situation</a:t>
            </a:r>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5E91A80-D3CF-A046-81BE-0B0389BD12E4}" type="slidenum">
              <a:rPr kumimoji="0" lang="en-US" sz="1200" b="0" i="0" u="none" strike="noStrike" kern="1200" cap="none" spc="0" normalizeH="0" baseline="0" noProof="0" smtClean="0">
                <a:ln>
                  <a:noFill/>
                </a:ln>
                <a:solidFill>
                  <a:srgbClr val="000052"/>
                </a:solidFill>
                <a:effectLst/>
                <a:uLnTx/>
                <a:uFillTx/>
                <a:latin typeface="Arial"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52"/>
              </a:solidFill>
              <a:effectLst/>
              <a:uLnTx/>
              <a:uFillTx/>
              <a:latin typeface="Arial" charset="0"/>
              <a:ea typeface="+mn-ea"/>
              <a:cs typeface="+mn-cs"/>
            </a:endParaRPr>
          </a:p>
        </p:txBody>
      </p:sp>
    </p:spTree>
    <p:extLst>
      <p:ext uri="{BB962C8B-B14F-4D97-AF65-F5344CB8AC3E}">
        <p14:creationId xmlns:p14="http://schemas.microsoft.com/office/powerpoint/2010/main" val="2052253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Divide the audience into small groups (ideally 3-5 people) and provide these instructions. Distribute the case studies (which can be assigned to groups or you can allow them to choose). Put up the next slide as they begin their discussions.</a:t>
            </a:r>
          </a:p>
        </p:txBody>
      </p:sp>
      <p:sp>
        <p:nvSpPr>
          <p:cNvPr id="4" name="Slide Number Placeholder 3"/>
          <p:cNvSpPr>
            <a:spLocks noGrp="1"/>
          </p:cNvSpPr>
          <p:nvPr>
            <p:ph type="sldNum" sz="quarter" idx="5"/>
          </p:nvPr>
        </p:nvSpPr>
        <p:spPr/>
        <p:txBody>
          <a:bodyPr/>
          <a:lstStyle/>
          <a:p>
            <a:fld id="{DB09DC97-03DF-4E55-BF25-46CB51C88162}" type="slidenum">
              <a:rPr lang="en-US" smtClean="0"/>
              <a:t>16</a:t>
            </a:fld>
            <a:endParaRPr lang="en-US" dirty="0"/>
          </a:p>
        </p:txBody>
      </p:sp>
    </p:spTree>
    <p:extLst>
      <p:ext uri="{BB962C8B-B14F-4D97-AF65-F5344CB8AC3E}">
        <p14:creationId xmlns:p14="http://schemas.microsoft.com/office/powerpoint/2010/main" val="1238686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this slide as the small groups work so that they can be reminded of the 7 principles and have access to the full document.</a:t>
            </a:r>
          </a:p>
        </p:txBody>
      </p:sp>
      <p:sp>
        <p:nvSpPr>
          <p:cNvPr id="4" name="Slide Number Placeholder 3"/>
          <p:cNvSpPr>
            <a:spLocks noGrp="1"/>
          </p:cNvSpPr>
          <p:nvPr>
            <p:ph type="sldNum" sz="quarter" idx="5"/>
          </p:nvPr>
        </p:nvSpPr>
        <p:spPr/>
        <p:txBody>
          <a:bodyPr/>
          <a:lstStyle/>
          <a:p>
            <a:fld id="{DB09DC97-03DF-4E55-BF25-46CB51C88162}" type="slidenum">
              <a:rPr lang="en-US" smtClean="0"/>
              <a:t>17</a:t>
            </a:fld>
            <a:endParaRPr lang="en-US" dirty="0"/>
          </a:p>
        </p:txBody>
      </p:sp>
    </p:spTree>
    <p:extLst>
      <p:ext uri="{BB962C8B-B14F-4D97-AF65-F5344CB8AC3E}">
        <p14:creationId xmlns:p14="http://schemas.microsoft.com/office/powerpoint/2010/main" val="3079288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15 minutes into the small group time (when there is 5 minutes remaining), display this slide and ask the small group to now consider whether an AI tool could help them analyze their case</a:t>
            </a:r>
          </a:p>
        </p:txBody>
      </p:sp>
      <p:sp>
        <p:nvSpPr>
          <p:cNvPr id="4" name="Slide Number Placeholder 3"/>
          <p:cNvSpPr>
            <a:spLocks noGrp="1"/>
          </p:cNvSpPr>
          <p:nvPr>
            <p:ph type="sldNum" sz="quarter" idx="5"/>
          </p:nvPr>
        </p:nvSpPr>
        <p:spPr/>
        <p:txBody>
          <a:bodyPr/>
          <a:lstStyle/>
          <a:p>
            <a:fld id="{DB09DC97-03DF-4E55-BF25-46CB51C88162}" type="slidenum">
              <a:rPr lang="en-US" smtClean="0"/>
              <a:t>18</a:t>
            </a:fld>
            <a:endParaRPr lang="en-US" dirty="0"/>
          </a:p>
        </p:txBody>
      </p:sp>
    </p:spTree>
    <p:extLst>
      <p:ext uri="{BB962C8B-B14F-4D97-AF65-F5344CB8AC3E}">
        <p14:creationId xmlns:p14="http://schemas.microsoft.com/office/powerpoint/2010/main" val="2591679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 representative from each small group to summarize their group’s discussion of their case. If there are multiple groups working on the same case, then you can ask 1 group to present and ask other groups for any additional ideas not covered by the first group. </a:t>
            </a:r>
          </a:p>
        </p:txBody>
      </p:sp>
      <p:sp>
        <p:nvSpPr>
          <p:cNvPr id="4" name="Slide Number Placeholder 3"/>
          <p:cNvSpPr>
            <a:spLocks noGrp="1"/>
          </p:cNvSpPr>
          <p:nvPr>
            <p:ph type="sldNum" sz="quarter" idx="5"/>
          </p:nvPr>
        </p:nvSpPr>
        <p:spPr/>
        <p:txBody>
          <a:bodyPr/>
          <a:lstStyle/>
          <a:p>
            <a:fld id="{DB09DC97-03DF-4E55-BF25-46CB51C88162}" type="slidenum">
              <a:rPr lang="en-US" smtClean="0"/>
              <a:t>19</a:t>
            </a:fld>
            <a:endParaRPr lang="en-US" dirty="0"/>
          </a:p>
        </p:txBody>
      </p:sp>
    </p:spTree>
    <p:extLst>
      <p:ext uri="{BB962C8B-B14F-4D97-AF65-F5344CB8AC3E}">
        <p14:creationId xmlns:p14="http://schemas.microsoft.com/office/powerpoint/2010/main" val="4159006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4E6DD-81F5-4843-A133-CE5E17687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023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5E91A80-D3CF-A046-81BE-0B0389BD12E4}" type="slidenum">
              <a:rPr kumimoji="0" lang="en-US" sz="1200" b="0" i="0" u="none" strike="noStrike" kern="1200" cap="none" spc="0" normalizeH="0" baseline="0" noProof="0" smtClean="0">
                <a:ln>
                  <a:noFill/>
                </a:ln>
                <a:solidFill>
                  <a:srgbClr val="000052"/>
                </a:solidFill>
                <a:effectLst/>
                <a:uLnTx/>
                <a:uFillTx/>
                <a:latin typeface="Arial"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52"/>
              </a:solidFill>
              <a:effectLst/>
              <a:uLnTx/>
              <a:uFillTx/>
              <a:latin typeface="Arial" charset="0"/>
              <a:ea typeface="+mn-ea"/>
              <a:cs typeface="+mn-cs"/>
            </a:endParaRPr>
          </a:p>
        </p:txBody>
      </p:sp>
    </p:spTree>
    <p:extLst>
      <p:ext uri="{BB962C8B-B14F-4D97-AF65-F5344CB8AC3E}">
        <p14:creationId xmlns:p14="http://schemas.microsoft.com/office/powerpoint/2010/main" val="3263965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4E6DD-81F5-4843-A133-CE5E17687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663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553FD-3960-6C11-59BA-03D6EF3E5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10DC2-2C1A-ACE4-F08C-2DF506C29D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751F35-A491-7B3C-FEFE-40121F5C237F}"/>
              </a:ext>
            </a:extLst>
          </p:cNvPr>
          <p:cNvSpPr>
            <a:spLocks noGrp="1"/>
          </p:cNvSpPr>
          <p:nvPr>
            <p:ph type="body" idx="1"/>
          </p:nvPr>
        </p:nvSpPr>
        <p:spPr/>
        <p:txBody>
          <a:bodyPr/>
          <a:lstStyle/>
          <a:p>
            <a:r>
              <a:rPr lang="en-US" dirty="0">
                <a:ea typeface="Calibri"/>
                <a:cs typeface="Calibri"/>
              </a:rPr>
              <a:t>We will provide a quick overview of the principles and discuss each. The QR code links to the full document</a:t>
            </a:r>
          </a:p>
        </p:txBody>
      </p:sp>
      <p:sp>
        <p:nvSpPr>
          <p:cNvPr id="4" name="Slide Number Placeholder 3">
            <a:extLst>
              <a:ext uri="{FF2B5EF4-FFF2-40B4-BE49-F238E27FC236}">
                <a16:creationId xmlns:a16="http://schemas.microsoft.com/office/drawing/2014/main" id="{431518FA-F0FF-1339-BD70-90EB846539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E91A80-D3CF-A046-81BE-0B0389BD1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463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summary of the 7 principles</a:t>
            </a:r>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5E91A80-D3CF-A046-81BE-0B0389BD12E4}" type="slidenum">
              <a:rPr kumimoji="0" lang="en-US" sz="1200" b="0" i="0" u="none" strike="noStrike" kern="1200" cap="none" spc="0" normalizeH="0" baseline="0" noProof="0" smtClean="0">
                <a:ln>
                  <a:noFill/>
                </a:ln>
                <a:solidFill>
                  <a:srgbClr val="000052"/>
                </a:solidFill>
                <a:effectLst/>
                <a:uLnTx/>
                <a:uFillTx/>
                <a:latin typeface="Arial"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52"/>
              </a:solidFill>
              <a:effectLst/>
              <a:uLnTx/>
              <a:uFillTx/>
              <a:latin typeface="Arial" charset="0"/>
              <a:ea typeface="+mn-ea"/>
              <a:cs typeface="+mn-cs"/>
            </a:endParaRPr>
          </a:p>
        </p:txBody>
      </p:sp>
    </p:spTree>
    <p:extLst>
      <p:ext uri="{BB962C8B-B14F-4D97-AF65-F5344CB8AC3E}">
        <p14:creationId xmlns:p14="http://schemas.microsoft.com/office/powerpoint/2010/main" val="3605879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20492-95BB-EB66-7EE4-BEA97A241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D9AE1-9703-80BE-89BC-20DD2FFB0B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E665DA-98D4-11B2-DE2D-E733C221B6AD}"/>
              </a:ext>
            </a:extLst>
          </p:cNvPr>
          <p:cNvSpPr>
            <a:spLocks noGrp="1"/>
          </p:cNvSpPr>
          <p:nvPr>
            <p:ph type="body" idx="1"/>
          </p:nvPr>
        </p:nvSpPr>
        <p:spPr/>
        <p:txBody>
          <a:bodyPr/>
          <a:lstStyle/>
          <a:p>
            <a:r>
              <a:rPr lang="en-US" dirty="0">
                <a:ea typeface="Calibri"/>
                <a:cs typeface="Calibri"/>
              </a:rPr>
              <a:t>The committee that developed the principles</a:t>
            </a:r>
          </a:p>
        </p:txBody>
      </p:sp>
      <p:sp>
        <p:nvSpPr>
          <p:cNvPr id="4" name="Slide Number Placeholder 3">
            <a:extLst>
              <a:ext uri="{FF2B5EF4-FFF2-40B4-BE49-F238E27FC236}">
                <a16:creationId xmlns:a16="http://schemas.microsoft.com/office/drawing/2014/main" id="{28B2256C-5D6F-D0BE-154E-96E8598E4A33}"/>
              </a:ext>
            </a:extLst>
          </p:cNvPr>
          <p:cNvSpPr>
            <a:spLocks noGrp="1"/>
          </p:cNvSpPr>
          <p:nvPr>
            <p:ph type="sldNum" sz="quarter" idx="5"/>
          </p:nvPr>
        </p:nvSpPr>
        <p:spPr/>
        <p:txBody>
          <a:bodyPr/>
          <a:lstStyle/>
          <a:p>
            <a:fld id="{DB09DC97-03DF-4E55-BF25-46CB51C88162}" type="slidenum">
              <a:rPr lang="en-US"/>
              <a:t>5</a:t>
            </a:fld>
            <a:endParaRPr lang="en-US" dirty="0"/>
          </a:p>
        </p:txBody>
      </p:sp>
    </p:spTree>
    <p:extLst>
      <p:ext uri="{BB962C8B-B14F-4D97-AF65-F5344CB8AC3E}">
        <p14:creationId xmlns:p14="http://schemas.microsoft.com/office/powerpoint/2010/main" val="3510076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58CAD-D64F-878E-4C36-9B0B6D49C2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CC2B7-B7BD-BD41-A4FF-6962DB16E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48C17A-5609-1666-20A5-F499D769DB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this slide and subsequent, we discuss each principle in turn</a:t>
            </a:r>
          </a:p>
          <a:p>
            <a:endParaRPr lang="en-US" dirty="0"/>
          </a:p>
        </p:txBody>
      </p:sp>
      <p:sp>
        <p:nvSpPr>
          <p:cNvPr id="4" name="Slide Number Placeholder 3">
            <a:extLst>
              <a:ext uri="{FF2B5EF4-FFF2-40B4-BE49-F238E27FC236}">
                <a16:creationId xmlns:a16="http://schemas.microsoft.com/office/drawing/2014/main" id="{43BB23F6-35EF-98C8-F3A9-DDDBFDE2893D}"/>
              </a:ext>
            </a:extLst>
          </p:cNvPr>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5E91A80-D3CF-A046-81BE-0B0389BD12E4}" type="slidenum">
              <a:rPr kumimoji="0" lang="en-US" sz="1200" b="0" i="0" u="none" strike="noStrike" kern="1200" cap="none" spc="0" normalizeH="0" baseline="0" noProof="0" smtClean="0">
                <a:ln>
                  <a:noFill/>
                </a:ln>
                <a:solidFill>
                  <a:srgbClr val="000052"/>
                </a:solidFill>
                <a:effectLst/>
                <a:uLnTx/>
                <a:uFillTx/>
                <a:latin typeface="Arial"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52"/>
              </a:solidFill>
              <a:effectLst/>
              <a:uLnTx/>
              <a:uFillTx/>
              <a:latin typeface="Arial" charset="0"/>
              <a:ea typeface="+mn-ea"/>
              <a:cs typeface="+mn-cs"/>
            </a:endParaRPr>
          </a:p>
        </p:txBody>
      </p:sp>
    </p:spTree>
    <p:extLst>
      <p:ext uri="{BB962C8B-B14F-4D97-AF65-F5344CB8AC3E}">
        <p14:creationId xmlns:p14="http://schemas.microsoft.com/office/powerpoint/2010/main" val="1593010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5E91A80-D3CF-A046-81BE-0B0389BD12E4}" type="slidenum">
              <a:rPr kumimoji="0" lang="en-US" sz="1200" b="0" i="0" u="none" strike="noStrike" kern="1200" cap="none" spc="0" normalizeH="0" baseline="0" noProof="0" smtClean="0">
                <a:ln>
                  <a:noFill/>
                </a:ln>
                <a:solidFill>
                  <a:srgbClr val="000052"/>
                </a:solidFill>
                <a:effectLst/>
                <a:uLnTx/>
                <a:uFillTx/>
                <a:latin typeface="Arial"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52"/>
              </a:solidFill>
              <a:effectLst/>
              <a:uLnTx/>
              <a:uFillTx/>
              <a:latin typeface="Arial" charset="0"/>
              <a:ea typeface="+mn-ea"/>
              <a:cs typeface="+mn-cs"/>
            </a:endParaRPr>
          </a:p>
        </p:txBody>
      </p:sp>
    </p:spTree>
    <p:extLst>
      <p:ext uri="{BB962C8B-B14F-4D97-AF65-F5344CB8AC3E}">
        <p14:creationId xmlns:p14="http://schemas.microsoft.com/office/powerpoint/2010/main" val="3281054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5E91A80-D3CF-A046-81BE-0B0389BD12E4}" type="slidenum">
              <a:rPr kumimoji="0" lang="en-US" sz="1200" b="0" i="0" u="none" strike="noStrike" kern="1200" cap="none" spc="0" normalizeH="0" baseline="0" noProof="0" smtClean="0">
                <a:ln>
                  <a:noFill/>
                </a:ln>
                <a:solidFill>
                  <a:srgbClr val="000052"/>
                </a:solidFill>
                <a:effectLst/>
                <a:uLnTx/>
                <a:uFillTx/>
                <a:latin typeface="Arial"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52"/>
              </a:solidFill>
              <a:effectLst/>
              <a:uLnTx/>
              <a:uFillTx/>
              <a:latin typeface="Arial" charset="0"/>
              <a:ea typeface="+mn-ea"/>
              <a:cs typeface="+mn-cs"/>
            </a:endParaRPr>
          </a:p>
        </p:txBody>
      </p:sp>
    </p:spTree>
    <p:extLst>
      <p:ext uri="{BB962C8B-B14F-4D97-AF65-F5344CB8AC3E}">
        <p14:creationId xmlns:p14="http://schemas.microsoft.com/office/powerpoint/2010/main" val="431144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5E91A80-D3CF-A046-81BE-0B0389BD12E4}" type="slidenum">
              <a:rPr kumimoji="0" lang="en-US" sz="1200" b="0" i="0" u="none" strike="noStrike" kern="1200" cap="none" spc="0" normalizeH="0" baseline="0" noProof="0" smtClean="0">
                <a:ln>
                  <a:noFill/>
                </a:ln>
                <a:solidFill>
                  <a:srgbClr val="000052"/>
                </a:solidFill>
                <a:effectLst/>
                <a:uLnTx/>
                <a:uFillTx/>
                <a:latin typeface="Arial"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52"/>
              </a:solidFill>
              <a:effectLst/>
              <a:uLnTx/>
              <a:uFillTx/>
              <a:latin typeface="Arial" charset="0"/>
              <a:ea typeface="+mn-ea"/>
              <a:cs typeface="+mn-cs"/>
            </a:endParaRPr>
          </a:p>
        </p:txBody>
      </p:sp>
    </p:spTree>
    <p:extLst>
      <p:ext uri="{BB962C8B-B14F-4D97-AF65-F5344CB8AC3E}">
        <p14:creationId xmlns:p14="http://schemas.microsoft.com/office/powerpoint/2010/main" val="994031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447800" y="4740275"/>
            <a:ext cx="17097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66800">
              <a:defRPr sz="2000" b="1">
                <a:solidFill>
                  <a:schemeClr val="bg1"/>
                </a:solidFill>
                <a:latin typeface="Arial" charset="0"/>
              </a:defRPr>
            </a:lvl1pPr>
            <a:lvl2pPr marL="742950" indent="-285750" defTabSz="1066800">
              <a:defRPr sz="2000" b="1">
                <a:solidFill>
                  <a:schemeClr val="bg1"/>
                </a:solidFill>
                <a:latin typeface="Arial" charset="0"/>
              </a:defRPr>
            </a:lvl2pPr>
            <a:lvl3pPr marL="1143000" indent="-228600" defTabSz="1066800">
              <a:defRPr sz="2000" b="1">
                <a:solidFill>
                  <a:schemeClr val="bg1"/>
                </a:solidFill>
                <a:latin typeface="Arial" charset="0"/>
              </a:defRPr>
            </a:lvl3pPr>
            <a:lvl4pPr marL="1600200" indent="-228600" defTabSz="1066800">
              <a:defRPr sz="2000" b="1">
                <a:solidFill>
                  <a:schemeClr val="bg1"/>
                </a:solidFill>
                <a:latin typeface="Arial" charset="0"/>
              </a:defRPr>
            </a:lvl4pPr>
            <a:lvl5pPr marL="2057400" indent="-228600" defTabSz="1066800">
              <a:defRPr sz="2000" b="1">
                <a:solidFill>
                  <a:schemeClr val="bg1"/>
                </a:solidFill>
                <a:latin typeface="Arial" charset="0"/>
              </a:defRPr>
            </a:lvl5pPr>
            <a:lvl6pPr marL="2514600" indent="-228600" defTabSz="1066800" eaLnBrk="0" fontAlgn="base" hangingPunct="0">
              <a:spcBef>
                <a:spcPct val="0"/>
              </a:spcBef>
              <a:spcAft>
                <a:spcPct val="0"/>
              </a:spcAft>
              <a:defRPr sz="2000" b="1">
                <a:solidFill>
                  <a:schemeClr val="bg1"/>
                </a:solidFill>
                <a:latin typeface="Arial" charset="0"/>
              </a:defRPr>
            </a:lvl6pPr>
            <a:lvl7pPr marL="2971800" indent="-228600" defTabSz="1066800" eaLnBrk="0" fontAlgn="base" hangingPunct="0">
              <a:spcBef>
                <a:spcPct val="0"/>
              </a:spcBef>
              <a:spcAft>
                <a:spcPct val="0"/>
              </a:spcAft>
              <a:defRPr sz="2000" b="1">
                <a:solidFill>
                  <a:schemeClr val="bg1"/>
                </a:solidFill>
                <a:latin typeface="Arial" charset="0"/>
              </a:defRPr>
            </a:lvl7pPr>
            <a:lvl8pPr marL="3429000" indent="-228600" defTabSz="1066800" eaLnBrk="0" fontAlgn="base" hangingPunct="0">
              <a:spcBef>
                <a:spcPct val="0"/>
              </a:spcBef>
              <a:spcAft>
                <a:spcPct val="0"/>
              </a:spcAft>
              <a:defRPr sz="2000" b="1">
                <a:solidFill>
                  <a:schemeClr val="bg1"/>
                </a:solidFill>
                <a:latin typeface="Arial" charset="0"/>
              </a:defRPr>
            </a:lvl8pPr>
            <a:lvl9pPr marL="3886200" indent="-228600" defTabSz="1066800" eaLnBrk="0" fontAlgn="base" hangingPunct="0">
              <a:spcBef>
                <a:spcPct val="0"/>
              </a:spcBef>
              <a:spcAft>
                <a:spcPct val="0"/>
              </a:spcAft>
              <a:defRPr sz="2000" b="1">
                <a:solidFill>
                  <a:schemeClr val="bg1"/>
                </a:solidFill>
                <a:latin typeface="Arial" charset="0"/>
              </a:defRPr>
            </a:lvl9pPr>
          </a:lstStyle>
          <a:p>
            <a:pPr>
              <a:spcBef>
                <a:spcPct val="50000"/>
              </a:spcBef>
            </a:pPr>
            <a:endParaRPr lang="en-US" altLang="en-US" b="0" dirty="0">
              <a:solidFill>
                <a:srgbClr val="474747"/>
              </a:solidFill>
            </a:endParaRPr>
          </a:p>
        </p:txBody>
      </p:sp>
      <p:sp>
        <p:nvSpPr>
          <p:cNvPr id="4060162" name="Rectangle 2"/>
          <p:cNvSpPr>
            <a:spLocks noGrp="1" noChangeArrowheads="1"/>
          </p:cNvSpPr>
          <p:nvPr>
            <p:ph type="ctrTitle"/>
          </p:nvPr>
        </p:nvSpPr>
        <p:spPr>
          <a:xfrm>
            <a:off x="1164167" y="2535238"/>
            <a:ext cx="7836958" cy="1187450"/>
          </a:xfrm>
        </p:spPr>
        <p:txBody>
          <a:bodyPr anchor="t"/>
          <a:lstStyle>
            <a:lvl1pPr>
              <a:lnSpc>
                <a:spcPct val="80000"/>
              </a:lnSpc>
              <a:defRPr b="1">
                <a:solidFill>
                  <a:schemeClr val="bg1"/>
                </a:solidFill>
                <a:latin typeface="+mn-lt"/>
              </a:defRPr>
            </a:lvl1pPr>
          </a:lstStyle>
          <a:p>
            <a:r>
              <a:rPr lang="en-US"/>
              <a:t>Click to edit Master title style</a:t>
            </a:r>
          </a:p>
        </p:txBody>
      </p:sp>
      <p:sp>
        <p:nvSpPr>
          <p:cNvPr id="4060163" name="Rectangle 3"/>
          <p:cNvSpPr>
            <a:spLocks noGrp="1" noChangeArrowheads="1"/>
          </p:cNvSpPr>
          <p:nvPr>
            <p:ph type="subTitle" idx="1"/>
          </p:nvPr>
        </p:nvSpPr>
        <p:spPr>
          <a:xfrm>
            <a:off x="1164167" y="4681539"/>
            <a:ext cx="7836958" cy="1273175"/>
          </a:xfrm>
        </p:spPr>
        <p:txBody>
          <a:bodyPr/>
          <a:lstStyle>
            <a:lvl1pPr>
              <a:defRPr sz="2600">
                <a:solidFill>
                  <a:schemeClr val="bg1"/>
                </a:solidFill>
              </a:defRPr>
            </a:lvl1pPr>
          </a:lstStyle>
          <a:p>
            <a:r>
              <a:rPr lang="en-US"/>
              <a:t>Click to edit Master subtitle style</a:t>
            </a:r>
          </a:p>
        </p:txBody>
      </p:sp>
      <p:sp>
        <p:nvSpPr>
          <p:cNvPr id="6" name="Text Box 79"/>
          <p:cNvSpPr txBox="1">
            <a:spLocks noChangeArrowheads="1"/>
          </p:cNvSpPr>
          <p:nvPr userDrawn="1"/>
        </p:nvSpPr>
        <p:spPr bwMode="auto">
          <a:xfrm>
            <a:off x="328002" y="6521631"/>
            <a:ext cx="7518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b="1">
                <a:solidFill>
                  <a:schemeClr val="bg1"/>
                </a:solidFill>
                <a:latin typeface="Arial" charset="0"/>
              </a:defRPr>
            </a:lvl1pPr>
            <a:lvl2pPr marL="742950" indent="-285750">
              <a:defRPr sz="2000" b="1">
                <a:solidFill>
                  <a:schemeClr val="bg1"/>
                </a:solidFill>
                <a:latin typeface="Arial" charset="0"/>
              </a:defRPr>
            </a:lvl2pPr>
            <a:lvl3pPr marL="1143000" indent="-228600">
              <a:defRPr sz="2000" b="1">
                <a:solidFill>
                  <a:schemeClr val="bg1"/>
                </a:solidFill>
                <a:latin typeface="Arial" charset="0"/>
              </a:defRPr>
            </a:lvl3pPr>
            <a:lvl4pPr marL="1600200" indent="-228600">
              <a:defRPr sz="2000" b="1">
                <a:solidFill>
                  <a:schemeClr val="bg1"/>
                </a:solidFill>
                <a:latin typeface="Arial" charset="0"/>
              </a:defRPr>
            </a:lvl4pPr>
            <a:lvl5pPr marL="2057400" indent="-228600">
              <a:defRPr sz="2000" b="1">
                <a:solidFill>
                  <a:schemeClr val="bg1"/>
                </a:solidFill>
                <a:latin typeface="Arial" charset="0"/>
              </a:defRPr>
            </a:lvl5pPr>
            <a:lvl6pPr marL="2514600" indent="-228600" eaLnBrk="0" fontAlgn="base" hangingPunct="0">
              <a:spcBef>
                <a:spcPct val="0"/>
              </a:spcBef>
              <a:spcAft>
                <a:spcPct val="0"/>
              </a:spcAft>
              <a:defRPr sz="2000" b="1">
                <a:solidFill>
                  <a:schemeClr val="bg1"/>
                </a:solidFill>
                <a:latin typeface="Arial" charset="0"/>
              </a:defRPr>
            </a:lvl6pPr>
            <a:lvl7pPr marL="2971800" indent="-228600" eaLnBrk="0" fontAlgn="base" hangingPunct="0">
              <a:spcBef>
                <a:spcPct val="0"/>
              </a:spcBef>
              <a:spcAft>
                <a:spcPct val="0"/>
              </a:spcAft>
              <a:defRPr sz="2000" b="1">
                <a:solidFill>
                  <a:schemeClr val="bg1"/>
                </a:solidFill>
                <a:latin typeface="Arial" charset="0"/>
              </a:defRPr>
            </a:lvl7pPr>
            <a:lvl8pPr marL="3429000" indent="-228600" eaLnBrk="0" fontAlgn="base" hangingPunct="0">
              <a:spcBef>
                <a:spcPct val="0"/>
              </a:spcBef>
              <a:spcAft>
                <a:spcPct val="0"/>
              </a:spcAft>
              <a:defRPr sz="2000" b="1">
                <a:solidFill>
                  <a:schemeClr val="bg1"/>
                </a:solidFill>
                <a:latin typeface="Arial" charset="0"/>
              </a:defRPr>
            </a:lvl8pPr>
            <a:lvl9pPr marL="3886200" indent="-228600" eaLnBrk="0" fontAlgn="base" hangingPunct="0">
              <a:spcBef>
                <a:spcPct val="0"/>
              </a:spcBef>
              <a:spcAft>
                <a:spcPct val="0"/>
              </a:spcAft>
              <a:defRPr sz="2000" b="1">
                <a:solidFill>
                  <a:schemeClr val="bg1"/>
                </a:solidFill>
                <a:latin typeface="Arial" charset="0"/>
              </a:defRPr>
            </a:lvl9pPr>
          </a:lstStyle>
          <a:p>
            <a:pPr>
              <a:defRPr/>
            </a:pPr>
            <a:r>
              <a:rPr lang="en-US" altLang="en-US" sz="800" b="0" dirty="0">
                <a:solidFill>
                  <a:schemeClr val="tx1"/>
                </a:solidFill>
              </a:rPr>
              <a:t>© 2017 AAMC. May not be reproduced without permission.</a:t>
            </a:r>
          </a:p>
        </p:txBody>
      </p:sp>
      <p:pic>
        <p:nvPicPr>
          <p:cNvPr id="8" name="Picture 9"/>
          <p:cNvPicPr>
            <a:picLocks noChangeAspect="1"/>
          </p:cNvPicPr>
          <p:nvPr userDrawn="1"/>
        </p:nvPicPr>
        <p:blipFill rotWithShape="1">
          <a:blip r:embed="rId2">
            <a:extLst>
              <a:ext uri="{28A0092B-C50C-407E-A947-70E740481C1C}">
                <a14:useLocalDpi xmlns:a14="http://schemas.microsoft.com/office/drawing/2010/main" val="0"/>
              </a:ext>
            </a:extLst>
          </a:blip>
          <a:srcRect b="78350"/>
          <a:stretch/>
        </p:blipFill>
        <p:spPr bwMode="auto">
          <a:xfrm>
            <a:off x="9001125" y="0"/>
            <a:ext cx="3190875" cy="148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4138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19001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57791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6804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56334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54268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98306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81392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808830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422088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75321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48100" y="1127362"/>
            <a:ext cx="10651067" cy="476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title"/>
          </p:nvPr>
        </p:nvSpPr>
        <p:spPr bwMode="auto">
          <a:xfrm>
            <a:off x="768622" y="301937"/>
            <a:ext cx="11182349" cy="620712"/>
          </a:xfrm>
          <a:prstGeom prst="rect">
            <a:avLst/>
          </a:prstGeom>
          <a:noFill/>
          <a:ln w="9525">
            <a:noFill/>
            <a:miter lim="800000"/>
            <a:headEnd/>
            <a:tailEnd/>
          </a:ln>
          <a:effectLst/>
        </p:spPr>
        <p:txBody>
          <a:bodyPr/>
          <a:lstStyle/>
          <a:p>
            <a:pPr lvl="0"/>
            <a:r>
              <a:rPr lang="en-US"/>
              <a:t>Click to edit Master title style</a:t>
            </a:r>
          </a:p>
        </p:txBody>
      </p:sp>
      <p:sp>
        <p:nvSpPr>
          <p:cNvPr id="7" name="Slide Number Placeholder 1"/>
          <p:cNvSpPr>
            <a:spLocks noGrp="1"/>
          </p:cNvSpPr>
          <p:nvPr>
            <p:ph type="sldNum" sz="quarter" idx="4"/>
          </p:nvPr>
        </p:nvSpPr>
        <p:spPr>
          <a:xfrm>
            <a:off x="110068" y="6436784"/>
            <a:ext cx="521677" cy="365125"/>
          </a:xfrm>
          <a:prstGeom prst="rect">
            <a:avLst/>
          </a:prstGeom>
        </p:spPr>
        <p:txBody>
          <a:bodyPr vert="horz" lIns="91440" tIns="45720" rIns="91440" bIns="45720" rtlCol="0" anchor="ctr"/>
          <a:lstStyle>
            <a:lvl1pPr algn="l">
              <a:defRPr sz="1000" b="0" smtClean="0">
                <a:solidFill>
                  <a:schemeClr val="bg1"/>
                </a:solidFill>
              </a:defRPr>
            </a:lvl1pPr>
          </a:lstStyle>
          <a:p>
            <a:pPr>
              <a:defRPr/>
            </a:pPr>
            <a:fld id="{F5D3FE59-4284-2A45-929E-71D2CB10F5B4}" type="slidenum">
              <a:rPr lang="en-US" smtClean="0"/>
              <a:pPr>
                <a:defRPr/>
              </a:pPr>
              <a:t>‹#›</a:t>
            </a:fld>
            <a:endParaRPr lang="en-US" dirty="0"/>
          </a:p>
        </p:txBody>
      </p:sp>
    </p:spTree>
    <p:extLst>
      <p:ext uri="{BB962C8B-B14F-4D97-AF65-F5344CB8AC3E}">
        <p14:creationId xmlns:p14="http://schemas.microsoft.com/office/powerpoint/2010/main" val="4142063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939762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83106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311951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785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683643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4282150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358111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0993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74700" y="110032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1834" y="110032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title"/>
          </p:nvPr>
        </p:nvSpPr>
        <p:spPr bwMode="auto">
          <a:xfrm>
            <a:off x="768622" y="301937"/>
            <a:ext cx="11182349" cy="620712"/>
          </a:xfrm>
          <a:prstGeom prst="rect">
            <a:avLst/>
          </a:prstGeom>
          <a:noFill/>
          <a:ln w="9525">
            <a:noFill/>
            <a:miter lim="800000"/>
            <a:headEnd/>
            <a:tailEnd/>
          </a:ln>
          <a:effectLst/>
        </p:spPr>
        <p:txBody>
          <a:bodyPr/>
          <a:lstStyle/>
          <a:p>
            <a:pPr lvl="0"/>
            <a:r>
              <a:rPr lang="en-US"/>
              <a:t>Click to edit Master title style</a:t>
            </a:r>
          </a:p>
        </p:txBody>
      </p:sp>
      <p:sp>
        <p:nvSpPr>
          <p:cNvPr id="8" name="Slide Number Placeholder 1"/>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000" b="0" smtClean="0">
                <a:solidFill>
                  <a:schemeClr val="bg1"/>
                </a:solidFill>
              </a:defRPr>
            </a:lvl1pPr>
          </a:lstStyle>
          <a:p>
            <a:pPr>
              <a:defRPr/>
            </a:pPr>
            <a:fld id="{ADC2174A-351A-8246-9B91-DA39B6C4E9F5}" type="slidenum">
              <a:rPr lang="en-US" smtClean="0"/>
              <a:pPr>
                <a:defRPr/>
              </a:pPr>
              <a:t>‹#›</a:t>
            </a:fld>
            <a:endParaRPr lang="en-US" dirty="0"/>
          </a:p>
        </p:txBody>
      </p:sp>
    </p:spTree>
    <p:extLst>
      <p:ext uri="{BB962C8B-B14F-4D97-AF65-F5344CB8AC3E}">
        <p14:creationId xmlns:p14="http://schemas.microsoft.com/office/powerpoint/2010/main" val="157117073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768622" y="301937"/>
            <a:ext cx="11182349" cy="620712"/>
          </a:xfrm>
          <a:prstGeom prst="rect">
            <a:avLst/>
          </a:prstGeom>
          <a:noFill/>
          <a:ln w="9525">
            <a:noFill/>
            <a:miter lim="800000"/>
            <a:headEnd/>
            <a:tailEnd/>
          </a:ln>
          <a:effectLst/>
        </p:spPr>
        <p:txBody>
          <a:bodyPr/>
          <a:lstStyle/>
          <a:p>
            <a:pPr lvl="0"/>
            <a:r>
              <a:rPr lang="en-US"/>
              <a:t>Click to edit Master title style</a:t>
            </a:r>
          </a:p>
        </p:txBody>
      </p:sp>
      <p:sp>
        <p:nvSpPr>
          <p:cNvPr id="6" name="Slide Number Placeholder 1"/>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000" b="0" smtClean="0">
                <a:solidFill>
                  <a:schemeClr val="bg1"/>
                </a:solidFill>
              </a:defRPr>
            </a:lvl1pPr>
          </a:lstStyle>
          <a:p>
            <a:pPr>
              <a:defRPr/>
            </a:pPr>
            <a:fld id="{ADC2174A-351A-8246-9B91-DA39B6C4E9F5}" type="slidenum">
              <a:rPr lang="en-US" smtClean="0"/>
              <a:pPr>
                <a:defRPr/>
              </a:pPr>
              <a:t>‹#›</a:t>
            </a:fld>
            <a:endParaRPr lang="en-US" dirty="0"/>
          </a:p>
        </p:txBody>
      </p:sp>
    </p:spTree>
    <p:extLst>
      <p:ext uri="{BB962C8B-B14F-4D97-AF65-F5344CB8AC3E}">
        <p14:creationId xmlns:p14="http://schemas.microsoft.com/office/powerpoint/2010/main" val="120760282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000" b="0" smtClean="0">
                <a:solidFill>
                  <a:schemeClr val="bg1"/>
                </a:solidFill>
              </a:defRPr>
            </a:lvl1pPr>
          </a:lstStyle>
          <a:p>
            <a:pPr>
              <a:defRPr/>
            </a:pPr>
            <a:fld id="{ADC2174A-351A-8246-9B91-DA39B6C4E9F5}" type="slidenum">
              <a:rPr lang="en-US" smtClean="0"/>
              <a:pPr>
                <a:defRPr/>
              </a:pPr>
              <a:t>‹#›</a:t>
            </a:fld>
            <a:endParaRPr lang="en-US" dirty="0"/>
          </a:p>
        </p:txBody>
      </p:sp>
      <p:sp>
        <p:nvSpPr>
          <p:cNvPr id="3" name="Rectangle 9"/>
          <p:cNvSpPr>
            <a:spLocks noChangeArrowheads="1"/>
          </p:cNvSpPr>
          <p:nvPr userDrawn="1"/>
        </p:nvSpPr>
        <p:spPr bwMode="auto">
          <a:xfrm>
            <a:off x="0" y="0"/>
            <a:ext cx="12192000" cy="6105525"/>
          </a:xfrm>
          <a:prstGeom prst="rect">
            <a:avLst/>
          </a:prstGeom>
          <a:solidFill>
            <a:srgbClr val="547BB2"/>
          </a:solidFill>
          <a:ln>
            <a:noFill/>
          </a:ln>
          <a:extLst>
            <a:ext uri="{91240B29-F687-4F45-9708-019B960494DF}">
              <a14:hiddenLine xmlns:a14="http://schemas.microsoft.com/office/drawing/2010/main" w="22225">
                <a:solidFill>
                  <a:srgbClr val="000000"/>
                </a:solidFill>
                <a:round/>
                <a:headEnd/>
                <a:tailEnd/>
              </a14:hiddenLine>
            </a:ext>
          </a:extLst>
        </p:spPr>
        <p:txBody>
          <a:bodyPr/>
          <a:lstStyle>
            <a:lvl1pPr>
              <a:defRPr sz="2000" b="1">
                <a:solidFill>
                  <a:schemeClr val="bg1"/>
                </a:solidFill>
                <a:latin typeface="Arial" charset="0"/>
              </a:defRPr>
            </a:lvl1pPr>
            <a:lvl2pPr marL="742950" indent="-285750">
              <a:defRPr sz="2000" b="1">
                <a:solidFill>
                  <a:schemeClr val="bg1"/>
                </a:solidFill>
                <a:latin typeface="Arial" charset="0"/>
              </a:defRPr>
            </a:lvl2pPr>
            <a:lvl3pPr marL="1143000" indent="-228600">
              <a:defRPr sz="2000" b="1">
                <a:solidFill>
                  <a:schemeClr val="bg1"/>
                </a:solidFill>
                <a:latin typeface="Arial" charset="0"/>
              </a:defRPr>
            </a:lvl3pPr>
            <a:lvl4pPr marL="1600200" indent="-228600">
              <a:defRPr sz="2000" b="1">
                <a:solidFill>
                  <a:schemeClr val="bg1"/>
                </a:solidFill>
                <a:latin typeface="Arial" charset="0"/>
              </a:defRPr>
            </a:lvl4pPr>
            <a:lvl5pPr marL="2057400" indent="-228600">
              <a:defRPr sz="2000" b="1">
                <a:solidFill>
                  <a:schemeClr val="bg1"/>
                </a:solidFill>
                <a:latin typeface="Arial" charset="0"/>
              </a:defRPr>
            </a:lvl5pPr>
            <a:lvl6pPr marL="2514600" indent="-228600" eaLnBrk="0" fontAlgn="base" hangingPunct="0">
              <a:spcBef>
                <a:spcPct val="0"/>
              </a:spcBef>
              <a:spcAft>
                <a:spcPct val="0"/>
              </a:spcAft>
              <a:defRPr sz="2000" b="1">
                <a:solidFill>
                  <a:schemeClr val="bg1"/>
                </a:solidFill>
                <a:latin typeface="Arial" charset="0"/>
              </a:defRPr>
            </a:lvl6pPr>
            <a:lvl7pPr marL="2971800" indent="-228600" eaLnBrk="0" fontAlgn="base" hangingPunct="0">
              <a:spcBef>
                <a:spcPct val="0"/>
              </a:spcBef>
              <a:spcAft>
                <a:spcPct val="0"/>
              </a:spcAft>
              <a:defRPr sz="2000" b="1">
                <a:solidFill>
                  <a:schemeClr val="bg1"/>
                </a:solidFill>
                <a:latin typeface="Arial" charset="0"/>
              </a:defRPr>
            </a:lvl7pPr>
            <a:lvl8pPr marL="3429000" indent="-228600" eaLnBrk="0" fontAlgn="base" hangingPunct="0">
              <a:spcBef>
                <a:spcPct val="0"/>
              </a:spcBef>
              <a:spcAft>
                <a:spcPct val="0"/>
              </a:spcAft>
              <a:defRPr sz="2000" b="1">
                <a:solidFill>
                  <a:schemeClr val="bg1"/>
                </a:solidFill>
                <a:latin typeface="Arial" charset="0"/>
              </a:defRPr>
            </a:lvl8pPr>
            <a:lvl9pPr marL="3886200" indent="-228600" eaLnBrk="0" fontAlgn="base" hangingPunct="0">
              <a:spcBef>
                <a:spcPct val="0"/>
              </a:spcBef>
              <a:spcAft>
                <a:spcPct val="0"/>
              </a:spcAft>
              <a:defRPr sz="2000" b="1">
                <a:solidFill>
                  <a:schemeClr val="bg1"/>
                </a:solidFill>
                <a:latin typeface="Arial" charset="0"/>
              </a:defRPr>
            </a:lvl9pPr>
          </a:lstStyle>
          <a:p>
            <a:endParaRPr lang="en-US" altLang="en-US" dirty="0"/>
          </a:p>
        </p:txBody>
      </p:sp>
    </p:spTree>
    <p:extLst>
      <p:ext uri="{BB962C8B-B14F-4D97-AF65-F5344CB8AC3E}">
        <p14:creationId xmlns:p14="http://schemas.microsoft.com/office/powerpoint/2010/main" val="3127487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23425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48165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60715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731355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8350" y="301625"/>
            <a:ext cx="111823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7" name="Rectangle 31"/>
          <p:cNvSpPr>
            <a:spLocks noGrp="1" noChangeArrowheads="1"/>
          </p:cNvSpPr>
          <p:nvPr>
            <p:ph type="body" idx="1"/>
          </p:nvPr>
        </p:nvSpPr>
        <p:spPr bwMode="auto">
          <a:xfrm>
            <a:off x="774700" y="1073150"/>
            <a:ext cx="10650538"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Text Box 54"/>
          <p:cNvSpPr txBox="1">
            <a:spLocks noChangeArrowheads="1"/>
          </p:cNvSpPr>
          <p:nvPr/>
        </p:nvSpPr>
        <p:spPr bwMode="auto">
          <a:xfrm>
            <a:off x="1447800" y="4740275"/>
            <a:ext cx="17097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66800">
              <a:defRPr sz="2000" b="1">
                <a:solidFill>
                  <a:schemeClr val="bg1"/>
                </a:solidFill>
                <a:latin typeface="Arial" charset="0"/>
              </a:defRPr>
            </a:lvl1pPr>
            <a:lvl2pPr marL="742950" indent="-285750" defTabSz="1066800">
              <a:defRPr sz="2000" b="1">
                <a:solidFill>
                  <a:schemeClr val="bg1"/>
                </a:solidFill>
                <a:latin typeface="Arial" charset="0"/>
              </a:defRPr>
            </a:lvl2pPr>
            <a:lvl3pPr marL="1143000" indent="-228600" defTabSz="1066800">
              <a:defRPr sz="2000" b="1">
                <a:solidFill>
                  <a:schemeClr val="bg1"/>
                </a:solidFill>
                <a:latin typeface="Arial" charset="0"/>
              </a:defRPr>
            </a:lvl3pPr>
            <a:lvl4pPr marL="1600200" indent="-228600" defTabSz="1066800">
              <a:defRPr sz="2000" b="1">
                <a:solidFill>
                  <a:schemeClr val="bg1"/>
                </a:solidFill>
                <a:latin typeface="Arial" charset="0"/>
              </a:defRPr>
            </a:lvl4pPr>
            <a:lvl5pPr marL="2057400" indent="-228600" defTabSz="1066800">
              <a:defRPr sz="2000" b="1">
                <a:solidFill>
                  <a:schemeClr val="bg1"/>
                </a:solidFill>
                <a:latin typeface="Arial" charset="0"/>
              </a:defRPr>
            </a:lvl5pPr>
            <a:lvl6pPr marL="2514600" indent="-228600" defTabSz="1066800" eaLnBrk="0" fontAlgn="base" hangingPunct="0">
              <a:spcBef>
                <a:spcPct val="0"/>
              </a:spcBef>
              <a:spcAft>
                <a:spcPct val="0"/>
              </a:spcAft>
              <a:defRPr sz="2000" b="1">
                <a:solidFill>
                  <a:schemeClr val="bg1"/>
                </a:solidFill>
                <a:latin typeface="Arial" charset="0"/>
              </a:defRPr>
            </a:lvl6pPr>
            <a:lvl7pPr marL="2971800" indent="-228600" defTabSz="1066800" eaLnBrk="0" fontAlgn="base" hangingPunct="0">
              <a:spcBef>
                <a:spcPct val="0"/>
              </a:spcBef>
              <a:spcAft>
                <a:spcPct val="0"/>
              </a:spcAft>
              <a:defRPr sz="2000" b="1">
                <a:solidFill>
                  <a:schemeClr val="bg1"/>
                </a:solidFill>
                <a:latin typeface="Arial" charset="0"/>
              </a:defRPr>
            </a:lvl7pPr>
            <a:lvl8pPr marL="3429000" indent="-228600" defTabSz="1066800" eaLnBrk="0" fontAlgn="base" hangingPunct="0">
              <a:spcBef>
                <a:spcPct val="0"/>
              </a:spcBef>
              <a:spcAft>
                <a:spcPct val="0"/>
              </a:spcAft>
              <a:defRPr sz="2000" b="1">
                <a:solidFill>
                  <a:schemeClr val="bg1"/>
                </a:solidFill>
                <a:latin typeface="Arial" charset="0"/>
              </a:defRPr>
            </a:lvl8pPr>
            <a:lvl9pPr marL="3886200" indent="-228600" defTabSz="1066800" eaLnBrk="0" fontAlgn="base" hangingPunct="0">
              <a:spcBef>
                <a:spcPct val="0"/>
              </a:spcBef>
              <a:spcAft>
                <a:spcPct val="0"/>
              </a:spcAft>
              <a:defRPr sz="2000" b="1">
                <a:solidFill>
                  <a:schemeClr val="bg1"/>
                </a:solidFill>
                <a:latin typeface="Arial" charset="0"/>
              </a:defRPr>
            </a:lvl9pPr>
          </a:lstStyle>
          <a:p>
            <a:pPr>
              <a:spcBef>
                <a:spcPct val="50000"/>
              </a:spcBef>
            </a:pPr>
            <a:endParaRPr lang="en-US" altLang="en-US" b="0" dirty="0">
              <a:solidFill>
                <a:srgbClr val="474747"/>
              </a:solidFill>
            </a:endParaRPr>
          </a:p>
        </p:txBody>
      </p:sp>
      <p:sp>
        <p:nvSpPr>
          <p:cNvPr id="2" name="Slide Number Placeholder 1"/>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000" b="0" smtClean="0">
                <a:solidFill>
                  <a:schemeClr val="bg1"/>
                </a:solidFill>
                <a:latin typeface="Calibri" panose="020F0502020204030204" pitchFamily="34" charset="0"/>
                <a:cs typeface="Calibri" panose="020F0502020204030204" pitchFamily="34" charset="0"/>
              </a:defRPr>
            </a:lvl1pPr>
          </a:lstStyle>
          <a:p>
            <a:pPr>
              <a:defRPr/>
            </a:pPr>
            <a:fld id="{ADC2174A-351A-8246-9B91-DA39B6C4E9F5}" type="slidenum">
              <a:rPr lang="en-US" smtClean="0"/>
              <a:pPr>
                <a:defRPr/>
              </a:pPr>
              <a:t>‹#›</a:t>
            </a:fld>
            <a:endParaRPr lang="en-US" dirty="0"/>
          </a:p>
        </p:txBody>
      </p:sp>
      <p:pic>
        <p:nvPicPr>
          <p:cNvPr id="10" name="Picture 7"/>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29975" y="6173788"/>
            <a:ext cx="8572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hf hdr="0" ftr="0" dt="0"/>
  <p:txStyles>
    <p:titleStyle>
      <a:lvl1pPr algn="l" defTabSz="889000" rtl="0" eaLnBrk="1" fontAlgn="base" hangingPunct="1">
        <a:lnSpc>
          <a:spcPct val="85000"/>
        </a:lnSpc>
        <a:spcBef>
          <a:spcPct val="0"/>
        </a:spcBef>
        <a:spcAft>
          <a:spcPct val="0"/>
        </a:spcAft>
        <a:buClr>
          <a:srgbClr val="DADDFE"/>
        </a:buClr>
        <a:defRPr sz="3600" b="1">
          <a:solidFill>
            <a:schemeClr val="bg1"/>
          </a:solidFill>
          <a:latin typeface="+mn-lt"/>
          <a:ea typeface="+mj-ea"/>
          <a:cs typeface="+mj-cs"/>
        </a:defRPr>
      </a:lvl1pPr>
      <a:lvl2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2pPr>
      <a:lvl3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3pPr>
      <a:lvl4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4pPr>
      <a:lvl5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p:titleStyle>
    <p:bodyStyle>
      <a:lvl1pPr algn="l" defTabSz="889000" rtl="0" eaLnBrk="1" fontAlgn="base" hangingPunct="1">
        <a:lnSpc>
          <a:spcPct val="88000"/>
        </a:lnSpc>
        <a:spcBef>
          <a:spcPct val="50000"/>
        </a:spcBef>
        <a:spcAft>
          <a:spcPct val="0"/>
        </a:spcAft>
        <a:buClr>
          <a:schemeClr val="tx1"/>
        </a:buClr>
        <a:buSzPct val="90000"/>
        <a:defRPr sz="2800">
          <a:solidFill>
            <a:schemeClr val="bg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bg1"/>
        </a:buClr>
        <a:buChar char="•"/>
        <a:defRPr sz="2800">
          <a:solidFill>
            <a:schemeClr val="bg1"/>
          </a:solidFill>
          <a:latin typeface="+mn-lt"/>
        </a:defRPr>
      </a:lvl2pPr>
      <a:lvl3pPr marL="804863" indent="-292100" algn="l" defTabSz="889000" rtl="0" eaLnBrk="1" fontAlgn="base" hangingPunct="1">
        <a:lnSpc>
          <a:spcPct val="88000"/>
        </a:lnSpc>
        <a:spcBef>
          <a:spcPct val="25000"/>
        </a:spcBef>
        <a:spcAft>
          <a:spcPct val="0"/>
        </a:spcAft>
        <a:buClr>
          <a:schemeClr val="bg1"/>
        </a:buClr>
        <a:buFont typeface="Wingdings" charset="2"/>
        <a:buChar char="§"/>
        <a:defRPr sz="2800">
          <a:solidFill>
            <a:schemeClr val="bg1"/>
          </a:solidFill>
          <a:latin typeface="+mn-lt"/>
        </a:defRPr>
      </a:lvl3pPr>
      <a:lvl4pPr marL="1201738" indent="-282575" algn="l" defTabSz="889000" rtl="0" eaLnBrk="1" fontAlgn="base" hangingPunct="1">
        <a:lnSpc>
          <a:spcPct val="88000"/>
        </a:lnSpc>
        <a:spcBef>
          <a:spcPct val="15000"/>
        </a:spcBef>
        <a:spcAft>
          <a:spcPct val="0"/>
        </a:spcAft>
        <a:buClr>
          <a:schemeClr val="bg1"/>
        </a:buClr>
        <a:buFont typeface="Arial" charset="0"/>
        <a:buChar char="–"/>
        <a:defRPr sz="2800">
          <a:solidFill>
            <a:schemeClr val="bg1"/>
          </a:solidFill>
          <a:latin typeface="+mn-lt"/>
        </a:defRPr>
      </a:lvl4pPr>
      <a:lvl5pPr marL="1600200" indent="-284163" algn="l" defTabSz="889000" rtl="0" eaLnBrk="1" fontAlgn="base" hangingPunct="1">
        <a:lnSpc>
          <a:spcPct val="88000"/>
        </a:lnSpc>
        <a:spcBef>
          <a:spcPct val="5000"/>
        </a:spcBef>
        <a:spcAft>
          <a:spcPct val="0"/>
        </a:spcAft>
        <a:buClr>
          <a:schemeClr val="bg1"/>
        </a:buClr>
        <a:buChar char="o"/>
        <a:defRPr sz="2800">
          <a:solidFill>
            <a:schemeClr val="bg1"/>
          </a:solidFill>
          <a:latin typeface="+mn-lt"/>
        </a:defRPr>
      </a:lvl5pPr>
      <a:lvl6pPr marL="20574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7/30/2025</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
        <p:nvSpPr>
          <p:cNvPr id="7" name="Slide Number Placeholder 1">
            <a:extLst>
              <a:ext uri="{FF2B5EF4-FFF2-40B4-BE49-F238E27FC236}">
                <a16:creationId xmlns:a16="http://schemas.microsoft.com/office/drawing/2014/main" id="{D28C2850-69FF-4B03-8CEC-B7B820464EAC}"/>
              </a:ext>
            </a:extLst>
          </p:cNvPr>
          <p:cNvSpPr txBox="1">
            <a:spLocks/>
          </p:cNvSpPr>
          <p:nvPr userDrawn="1"/>
        </p:nvSpPr>
        <p:spPr>
          <a:xfrm>
            <a:off x="76200" y="6419850"/>
            <a:ext cx="521677" cy="365125"/>
          </a:xfrm>
          <a:prstGeom prst="rect">
            <a:avLst/>
          </a:prstGeom>
        </p:spPr>
        <p:txBody>
          <a:bodyPr vert="horz" lIns="91440" tIns="45720" rIns="91440" bIns="45720" rtlCol="0" anchor="ctr"/>
          <a:lstStyle>
            <a:defPPr>
              <a:defRPr lang="en-US"/>
            </a:defPPr>
            <a:lvl1pPr marL="0" algn="l" defTabSz="914400" rtl="0" eaLnBrk="1" latinLnBrk="0" hangingPunct="1">
              <a:defRPr sz="12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DC2174A-351A-8246-9B91-DA39B6C4E9F5}" type="slidenum">
              <a:rPr lang="en-US" sz="1000" smtClean="0">
                <a:solidFill>
                  <a:schemeClr val="tx1"/>
                </a:solidFill>
              </a:rPr>
              <a:pPr>
                <a:defRPr/>
              </a:pPr>
              <a:t>‹#›</a:t>
            </a:fld>
            <a:endParaRPr lang="en-US" sz="1000" dirty="0">
              <a:solidFill>
                <a:schemeClr val="tx1"/>
              </a:solidFill>
            </a:endParaRPr>
          </a:p>
        </p:txBody>
      </p:sp>
      <p:pic>
        <p:nvPicPr>
          <p:cNvPr id="9" name="Picture 7">
            <a:extLst>
              <a:ext uri="{FF2B5EF4-FFF2-40B4-BE49-F238E27FC236}">
                <a16:creationId xmlns:a16="http://schemas.microsoft.com/office/drawing/2014/main" id="{F0D9D508-B40E-44EA-B1EE-510AFDC42689}"/>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229975" y="6173788"/>
            <a:ext cx="8572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47036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7/30/2025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dirty="0"/>
          </a:p>
        </p:txBody>
      </p:sp>
      <p:sp>
        <p:nvSpPr>
          <p:cNvPr id="7" name="Slide Number Placeholder 1">
            <a:extLst>
              <a:ext uri="{FF2B5EF4-FFF2-40B4-BE49-F238E27FC236}">
                <a16:creationId xmlns:a16="http://schemas.microsoft.com/office/drawing/2014/main" id="{730B1571-1254-40B1-974B-3F20E20C891A}"/>
              </a:ext>
            </a:extLst>
          </p:cNvPr>
          <p:cNvSpPr txBox="1">
            <a:spLocks/>
          </p:cNvSpPr>
          <p:nvPr userDrawn="1"/>
        </p:nvSpPr>
        <p:spPr>
          <a:xfrm>
            <a:off x="76200" y="6419850"/>
            <a:ext cx="521677" cy="365125"/>
          </a:xfrm>
          <a:prstGeom prst="rect">
            <a:avLst/>
          </a:prstGeom>
        </p:spPr>
        <p:txBody>
          <a:bodyPr vert="horz" lIns="91440" tIns="45720" rIns="91440" bIns="45720" rtlCol="0" anchor="ctr"/>
          <a:lstStyle>
            <a:defPPr>
              <a:defRPr lang="en-US"/>
            </a:defPPr>
            <a:lvl1pPr marL="0" algn="l" defTabSz="914400" rtl="0" eaLnBrk="1" latinLnBrk="0" hangingPunct="1">
              <a:defRPr sz="1200" b="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DC2174A-351A-8246-9B91-DA39B6C4E9F5}" type="slidenum">
              <a:rPr lang="en-US" sz="1000" smtClean="0">
                <a:solidFill>
                  <a:schemeClr val="tx1"/>
                </a:solidFill>
                <a:latin typeface="Calibri" panose="020F0502020204030204" pitchFamily="34" charset="0"/>
                <a:cs typeface="Calibri" panose="020F0502020204030204" pitchFamily="34" charset="0"/>
              </a:rPr>
              <a:pPr>
                <a:defRPr/>
              </a:pPr>
              <a:t>‹#›</a:t>
            </a:fld>
            <a:endParaRPr lang="en-US" sz="1000" dirty="0">
              <a:solidFill>
                <a:schemeClr val="tx1"/>
              </a:solidFill>
              <a:latin typeface="Calibri" panose="020F0502020204030204" pitchFamily="34" charset="0"/>
              <a:cs typeface="Calibri" panose="020F0502020204030204" pitchFamily="34" charset="0"/>
            </a:endParaRPr>
          </a:p>
        </p:txBody>
      </p:sp>
      <p:pic>
        <p:nvPicPr>
          <p:cNvPr id="9" name="Picture 7">
            <a:extLst>
              <a:ext uri="{FF2B5EF4-FFF2-40B4-BE49-F238E27FC236}">
                <a16:creationId xmlns:a16="http://schemas.microsoft.com/office/drawing/2014/main" id="{01875626-F015-4DDA-B098-B7CE296087D3}"/>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229975" y="6173788"/>
            <a:ext cx="8572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0479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hyperlink" Target="https://creativecommons.org/licenses/by-nc-sa/4.0/" TargetMode="Externa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FE2DE1-9EEF-689A-87D7-46DE56D41E52}"/>
              </a:ext>
            </a:extLst>
          </p:cNvPr>
          <p:cNvSpPr>
            <a:spLocks noGrp="1"/>
          </p:cNvSpPr>
          <p:nvPr>
            <p:ph type="ctrTitle"/>
          </p:nvPr>
        </p:nvSpPr>
        <p:spPr>
          <a:xfrm>
            <a:off x="870856" y="2184919"/>
            <a:ext cx="10450285" cy="1817688"/>
          </a:xfrm>
        </p:spPr>
        <p:txBody>
          <a:bodyPr>
            <a:normAutofit/>
          </a:bodyPr>
          <a:lstStyle/>
          <a:p>
            <a:pPr algn="ctr">
              <a:lnSpc>
                <a:spcPct val="100000"/>
              </a:lnSpc>
            </a:pPr>
            <a:r>
              <a:rPr lang="en-US" sz="3500" dirty="0"/>
              <a:t>Applying the Principles for Artificial Intelligence to Enhance Medical Education</a:t>
            </a:r>
            <a:endParaRPr lang="en-US" sz="2700" b="0" dirty="0">
              <a:cs typeface="Arial"/>
            </a:endParaRPr>
          </a:p>
        </p:txBody>
      </p:sp>
      <p:pic>
        <p:nvPicPr>
          <p:cNvPr id="1026" name="Picture 2" descr="Thumbnail Image icon style image combining a caduceus, a brain, and a computer chip into a single image, futuristic">
            <a:extLst>
              <a:ext uri="{FF2B5EF4-FFF2-40B4-BE49-F238E27FC236}">
                <a16:creationId xmlns:a16="http://schemas.microsoft.com/office/drawing/2014/main" id="{D5E52108-30B2-4963-9DE6-12ED513CC68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0" t="1039" r="1384" b="1037"/>
          <a:stretch/>
        </p:blipFill>
        <p:spPr bwMode="auto">
          <a:xfrm>
            <a:off x="4555671" y="3429000"/>
            <a:ext cx="3080657" cy="3080657"/>
          </a:xfrm>
          <a:prstGeom prst="ellipse">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F79F93E-3BA3-43BC-9AC9-A9E4DD2BC80B}"/>
              </a:ext>
            </a:extLst>
          </p:cNvPr>
          <p:cNvSpPr txBox="1"/>
          <p:nvPr/>
        </p:nvSpPr>
        <p:spPr>
          <a:xfrm>
            <a:off x="342900" y="6642556"/>
            <a:ext cx="2924175" cy="215444"/>
          </a:xfrm>
          <a:prstGeom prst="rect">
            <a:avLst/>
          </a:prstGeom>
          <a:noFill/>
        </p:spPr>
        <p:txBody>
          <a:bodyPr wrap="square" rtlCol="0">
            <a:spAutoFit/>
          </a:bodyPr>
          <a:lstStyle/>
          <a:p>
            <a:r>
              <a:rPr lang="en-US" sz="800" dirty="0">
                <a:solidFill>
                  <a:schemeClr val="bg1"/>
                </a:solidFill>
              </a:rPr>
              <a:t>Image generated using Microsoft Copilot</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50483"/>
            <a:ext cx="12144375" cy="2461210"/>
          </a:xfrm>
          <a:custGeom>
            <a:avLst/>
            <a:gdLst/>
            <a:ahLst/>
            <a:cxnLst/>
            <a:rect l="l" t="t" r="r" b="b"/>
            <a:pathLst>
              <a:path w="18288000" h="5006265">
                <a:moveTo>
                  <a:pt x="0" y="0"/>
                </a:moveTo>
                <a:lnTo>
                  <a:pt x="18288000" y="0"/>
                </a:lnTo>
                <a:lnTo>
                  <a:pt x="18288000" y="5006265"/>
                </a:lnTo>
                <a:lnTo>
                  <a:pt x="0" y="5006265"/>
                </a:lnTo>
                <a:lnTo>
                  <a:pt x="0" y="0"/>
                </a:lnTo>
                <a:close/>
              </a:path>
            </a:pathLst>
          </a:custGeom>
          <a:blipFill>
            <a:blip r:embed="rId3"/>
            <a:stretch>
              <a:fillRect t="-45153" b="-603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5454" y="2051913"/>
            <a:ext cx="6472852" cy="1346394"/>
          </a:xfrm>
          <a:prstGeom prst="rect">
            <a:avLst/>
          </a:prstGeom>
        </p:spPr>
        <p:txBody>
          <a:bodyPr wrap="square" lIns="0" tIns="0" rIns="0" bIns="0" rtlCol="0" anchor="t">
            <a:spAutoFit/>
          </a:bodyPr>
          <a:lstStyle/>
          <a:p>
            <a:pPr marL="457200" marR="0" lvl="0" indent="0" algn="l" defTabSz="609630" rtl="0" eaLnBrk="0" fontAlgn="base" latinLnBrk="0" hangingPunct="0">
              <a:lnSpc>
                <a:spcPct val="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1F497D"/>
              </a:solidFill>
              <a:effectLst/>
              <a:uLnTx/>
              <a:uFillTx/>
              <a:latin typeface="Montserrat 3 Ultra-Bold"/>
              <a:ea typeface="Calibri"/>
              <a:cs typeface="Calibri"/>
            </a:endParaRPr>
          </a:p>
          <a:p>
            <a:pPr marL="457200" marR="0" lvl="0" indent="-457200" algn="l" defTabSz="609630" rtl="0" eaLnBrk="0" fontAlgn="base" latinLnBrk="0" hangingPunct="0">
              <a:lnSpc>
                <a:spcPts val="3658"/>
              </a:lnSpc>
              <a:spcBef>
                <a:spcPts val="0"/>
              </a:spcBef>
              <a:spcAft>
                <a:spcPts val="0"/>
              </a:spcAft>
              <a:buClrTx/>
              <a:buSzTx/>
              <a:buFontTx/>
              <a:buAutoNum type="arabicPeriod"/>
              <a:tabLst/>
              <a:defRPr/>
            </a:pPr>
            <a:endParaRPr kumimoji="0" lang="en-US" sz="11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609630" rtl="0" eaLnBrk="0" fontAlgn="base" latinLnBrk="0" hangingPunct="0">
              <a:lnSpc>
                <a:spcPts val="3658"/>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Calibri"/>
                <a:cs typeface="Calibri"/>
              </a:rPr>
              <a:t>  </a:t>
            </a:r>
          </a:p>
          <a:p>
            <a:pPr marL="0" marR="0" lvl="0" indent="0" algn="l" defTabSz="609630" rtl="0" eaLnBrk="0" fontAlgn="base" latinLnBrk="0" hangingPunct="0">
              <a:lnSpc>
                <a:spcPts val="3658"/>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alibri"/>
              <a:ea typeface="Calibri"/>
              <a:cs typeface="Calibri"/>
            </a:endParaRPr>
          </a:p>
        </p:txBody>
      </p:sp>
      <p:sp>
        <p:nvSpPr>
          <p:cNvPr id="6" name="TextBox 6"/>
          <p:cNvSpPr txBox="1"/>
          <p:nvPr/>
        </p:nvSpPr>
        <p:spPr>
          <a:xfrm>
            <a:off x="491219" y="336933"/>
            <a:ext cx="11458974" cy="493084"/>
          </a:xfrm>
          <a:prstGeom prst="rect">
            <a:avLst/>
          </a:prstGeom>
        </p:spPr>
        <p:txBody>
          <a:bodyPr lIns="0" tIns="0" rIns="0" bIns="0" rtlCol="0" anchor="t">
            <a:spAutoFit/>
          </a:bodyPr>
          <a:lstStyle/>
          <a:p>
            <a:pPr lvl="0" defTabSz="609630" eaLnBrk="0" fontAlgn="base" hangingPunct="0">
              <a:lnSpc>
                <a:spcPts val="3960"/>
              </a:lnSpc>
            </a:pPr>
            <a:r>
              <a:rPr lang="en-US" sz="3200" b="1" dirty="0">
                <a:solidFill>
                  <a:prstClr val="white"/>
                </a:solidFill>
                <a:latin typeface="Montserrat" pitchFamily="2" charset="0"/>
                <a:ea typeface="Calibri"/>
                <a:cs typeface="Calibri"/>
                <a:sym typeface="Montserrat 2"/>
              </a:rPr>
              <a:t>5. Develop Curricula Through Interdisciplinary Collaboration </a:t>
            </a:r>
            <a:endParaRPr kumimoji="0" lang="en-US" sz="3200" b="0" i="0" u="none" strike="noStrike" kern="1200" cap="none" spc="0" normalizeH="0" baseline="0" noProof="0" dirty="0">
              <a:ln>
                <a:noFill/>
              </a:ln>
              <a:solidFill>
                <a:prstClr val="white"/>
              </a:solidFill>
              <a:effectLst/>
              <a:uLnTx/>
              <a:uFillTx/>
              <a:latin typeface="Montserrat" pitchFamily="2" charset="0"/>
              <a:ea typeface="Calibri"/>
              <a:cs typeface="Calibri"/>
            </a:endParaRPr>
          </a:p>
        </p:txBody>
      </p:sp>
      <p:sp>
        <p:nvSpPr>
          <p:cNvPr id="7" name="Content Placeholder 6">
            <a:extLst>
              <a:ext uri="{FF2B5EF4-FFF2-40B4-BE49-F238E27FC236}">
                <a16:creationId xmlns:a16="http://schemas.microsoft.com/office/drawing/2014/main" id="{91B7B12A-A28C-4868-9A1F-3A5F71D22F08}"/>
              </a:ext>
            </a:extLst>
          </p:cNvPr>
          <p:cNvSpPr>
            <a:spLocks noGrp="1"/>
          </p:cNvSpPr>
          <p:nvPr>
            <p:ph idx="1"/>
          </p:nvPr>
        </p:nvSpPr>
        <p:spPr>
          <a:xfrm>
            <a:off x="154535" y="1594888"/>
            <a:ext cx="6068663" cy="4489718"/>
          </a:xfrm>
        </p:spPr>
        <p:txBody>
          <a:bodyPr>
            <a:normAutofit/>
          </a:bodyPr>
          <a:lstStyle/>
          <a:p>
            <a:r>
              <a:rPr lang="en-US" sz="2400" dirty="0">
                <a:latin typeface="Montserrat" panose="00000500000000000000"/>
              </a:rPr>
              <a:t>Include foundational AI literacy in medical education curricula</a:t>
            </a:r>
          </a:p>
          <a:p>
            <a:r>
              <a:rPr lang="en-US" sz="2400" dirty="0">
                <a:latin typeface="Montserrat" panose="00000500000000000000"/>
              </a:rPr>
              <a:t>Develop advanced AI curricula tailored to specialties</a:t>
            </a:r>
          </a:p>
          <a:p>
            <a:r>
              <a:rPr lang="en-US" sz="2400" dirty="0">
                <a:latin typeface="Montserrat" panose="00000500000000000000"/>
              </a:rPr>
              <a:t>Cultivate interdisciplinary collaboration in curriculum design</a:t>
            </a:r>
          </a:p>
          <a:p>
            <a:r>
              <a:rPr lang="en-US" sz="2400" dirty="0">
                <a:latin typeface="Montserrat" panose="00000500000000000000"/>
              </a:rPr>
              <a:t>Identify AI learning needs for team-based care</a:t>
            </a:r>
          </a:p>
          <a:p>
            <a:r>
              <a:rPr lang="en-US" sz="2400" dirty="0">
                <a:latin typeface="Montserrat" panose="00000500000000000000"/>
              </a:rPr>
              <a:t>Develop outcome metrics</a:t>
            </a:r>
          </a:p>
        </p:txBody>
      </p:sp>
      <p:grpSp>
        <p:nvGrpSpPr>
          <p:cNvPr id="8" name="Group 7">
            <a:extLst>
              <a:ext uri="{FF2B5EF4-FFF2-40B4-BE49-F238E27FC236}">
                <a16:creationId xmlns:a16="http://schemas.microsoft.com/office/drawing/2014/main" id="{79593AEE-97E2-4860-B50A-C76AFCD08701}"/>
              </a:ext>
            </a:extLst>
          </p:cNvPr>
          <p:cNvGrpSpPr/>
          <p:nvPr/>
        </p:nvGrpSpPr>
        <p:grpSpPr>
          <a:xfrm>
            <a:off x="10583039" y="-187286"/>
            <a:ext cx="1541521" cy="1541521"/>
            <a:chOff x="11373613" y="583475"/>
            <a:chExt cx="1541521" cy="1541521"/>
          </a:xfrm>
        </p:grpSpPr>
        <p:sp>
          <p:nvSpPr>
            <p:cNvPr id="9" name="Rectangle 8">
              <a:extLst>
                <a:ext uri="{FF2B5EF4-FFF2-40B4-BE49-F238E27FC236}">
                  <a16:creationId xmlns:a16="http://schemas.microsoft.com/office/drawing/2014/main" id="{F6D0BEB8-7247-4BB9-B09E-BC3D08D645BB}"/>
                </a:ext>
              </a:extLst>
            </p:cNvPr>
            <p:cNvSpPr/>
            <p:nvPr/>
          </p:nvSpPr>
          <p:spPr>
            <a:xfrm>
              <a:off x="11806237" y="1006572"/>
              <a:ext cx="676275" cy="69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Thumbnail Image icon combining a computer chip with a caduceus, simple, one color">
              <a:extLst>
                <a:ext uri="{FF2B5EF4-FFF2-40B4-BE49-F238E27FC236}">
                  <a16:creationId xmlns:a16="http://schemas.microsoft.com/office/drawing/2014/main" id="{43798920-DEA8-408B-8580-299343BD9DFD}"/>
                </a:ext>
              </a:extLst>
            </p:cNvPr>
            <p:cNvPicPr>
              <a:picLocks noChangeAspect="1" noChangeArrowheads="1"/>
            </p:cNvPicPr>
            <p:nvPr/>
          </p:nvPicPr>
          <p:blipFill>
            <a:blip r:embed="rId4" cstate="print">
              <a:clrChange>
                <a:clrFrom>
                  <a:srgbClr val="F3F5F2"/>
                </a:clrFrom>
                <a:clrTo>
                  <a:srgbClr val="F3F5F2">
                    <a:alpha val="0"/>
                  </a:srgbClr>
                </a:clrTo>
              </a:clrChange>
              <a:extLst>
                <a:ext uri="{28A0092B-C50C-407E-A947-70E740481C1C}">
                  <a14:useLocalDpi xmlns:a14="http://schemas.microsoft.com/office/drawing/2010/main" val="0"/>
                </a:ext>
              </a:extLst>
            </a:blip>
            <a:srcRect/>
            <a:stretch>
              <a:fillRect/>
            </a:stretch>
          </p:blipFill>
          <p:spPr bwMode="auto">
            <a:xfrm>
              <a:off x="11373613" y="583475"/>
              <a:ext cx="1541521" cy="154152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38317BE8-54E3-406C-BD8D-0D215A155CBF}"/>
              </a:ext>
            </a:extLst>
          </p:cNvPr>
          <p:cNvSpPr txBox="1"/>
          <p:nvPr/>
        </p:nvSpPr>
        <p:spPr>
          <a:xfrm>
            <a:off x="342900" y="6642556"/>
            <a:ext cx="2924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Images generated using Microsoft Copilot and ChatGPT4o</a:t>
            </a:r>
          </a:p>
        </p:txBody>
      </p:sp>
      <p:pic>
        <p:nvPicPr>
          <p:cNvPr id="4" name="Picture 3">
            <a:extLst>
              <a:ext uri="{FF2B5EF4-FFF2-40B4-BE49-F238E27FC236}">
                <a16:creationId xmlns:a16="http://schemas.microsoft.com/office/drawing/2014/main" id="{76978020-B811-9622-C130-D25853A30255}"/>
              </a:ext>
            </a:extLst>
          </p:cNvPr>
          <p:cNvPicPr>
            <a:picLocks noChangeAspect="1"/>
          </p:cNvPicPr>
          <p:nvPr/>
        </p:nvPicPr>
        <p:blipFill>
          <a:blip r:embed="rId5"/>
          <a:stretch>
            <a:fillRect/>
          </a:stretch>
        </p:blipFill>
        <p:spPr>
          <a:xfrm>
            <a:off x="6223198" y="1872627"/>
            <a:ext cx="5901362" cy="3934241"/>
          </a:xfrm>
          <a:prstGeom prst="rect">
            <a:avLst/>
          </a:prstGeom>
        </p:spPr>
      </p:pic>
    </p:spTree>
    <p:extLst>
      <p:ext uri="{BB962C8B-B14F-4D97-AF65-F5344CB8AC3E}">
        <p14:creationId xmlns:p14="http://schemas.microsoft.com/office/powerpoint/2010/main" val="2318541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50483"/>
            <a:ext cx="12144375" cy="2461210"/>
          </a:xfrm>
          <a:custGeom>
            <a:avLst/>
            <a:gdLst/>
            <a:ahLst/>
            <a:cxnLst/>
            <a:rect l="l" t="t" r="r" b="b"/>
            <a:pathLst>
              <a:path w="18288000" h="5006265">
                <a:moveTo>
                  <a:pt x="0" y="0"/>
                </a:moveTo>
                <a:lnTo>
                  <a:pt x="18288000" y="0"/>
                </a:lnTo>
                <a:lnTo>
                  <a:pt x="18288000" y="5006265"/>
                </a:lnTo>
                <a:lnTo>
                  <a:pt x="0" y="5006265"/>
                </a:lnTo>
                <a:lnTo>
                  <a:pt x="0" y="0"/>
                </a:lnTo>
                <a:close/>
              </a:path>
            </a:pathLst>
          </a:custGeom>
          <a:blipFill>
            <a:blip r:embed="rId3"/>
            <a:stretch>
              <a:fillRect t="-45153" b="-603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5454" y="2051913"/>
            <a:ext cx="6472852" cy="1346394"/>
          </a:xfrm>
          <a:prstGeom prst="rect">
            <a:avLst/>
          </a:prstGeom>
        </p:spPr>
        <p:txBody>
          <a:bodyPr wrap="square" lIns="0" tIns="0" rIns="0" bIns="0" rtlCol="0" anchor="t">
            <a:spAutoFit/>
          </a:bodyPr>
          <a:lstStyle/>
          <a:p>
            <a:pPr marL="457200" marR="0" lvl="0" indent="0" algn="l" defTabSz="609630" rtl="0" eaLnBrk="0" fontAlgn="base" latinLnBrk="0" hangingPunct="0">
              <a:lnSpc>
                <a:spcPct val="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1F497D"/>
              </a:solidFill>
              <a:effectLst/>
              <a:uLnTx/>
              <a:uFillTx/>
              <a:latin typeface="Montserrat 3 Ultra-Bold"/>
              <a:ea typeface="Calibri"/>
              <a:cs typeface="Calibri"/>
            </a:endParaRPr>
          </a:p>
          <a:p>
            <a:pPr marL="457200" marR="0" lvl="0" indent="-457200" algn="l" defTabSz="609630" rtl="0" eaLnBrk="0" fontAlgn="base" latinLnBrk="0" hangingPunct="0">
              <a:lnSpc>
                <a:spcPts val="3658"/>
              </a:lnSpc>
              <a:spcBef>
                <a:spcPts val="0"/>
              </a:spcBef>
              <a:spcAft>
                <a:spcPts val="0"/>
              </a:spcAft>
              <a:buClrTx/>
              <a:buSzTx/>
              <a:buFontTx/>
              <a:buAutoNum type="arabicPeriod"/>
              <a:tabLst/>
              <a:defRPr/>
            </a:pPr>
            <a:endParaRPr kumimoji="0" lang="en-US" sz="11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609630" rtl="0" eaLnBrk="0" fontAlgn="base" latinLnBrk="0" hangingPunct="0">
              <a:lnSpc>
                <a:spcPts val="3658"/>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Calibri"/>
                <a:cs typeface="Calibri"/>
              </a:rPr>
              <a:t>  </a:t>
            </a:r>
          </a:p>
          <a:p>
            <a:pPr marL="0" marR="0" lvl="0" indent="0" algn="l" defTabSz="609630" rtl="0" eaLnBrk="0" fontAlgn="base" latinLnBrk="0" hangingPunct="0">
              <a:lnSpc>
                <a:spcPts val="3658"/>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alibri"/>
              <a:ea typeface="Calibri"/>
              <a:cs typeface="Calibri"/>
            </a:endParaRPr>
          </a:p>
        </p:txBody>
      </p:sp>
      <p:sp>
        <p:nvSpPr>
          <p:cNvPr id="6" name="TextBox 6"/>
          <p:cNvSpPr txBox="1"/>
          <p:nvPr/>
        </p:nvSpPr>
        <p:spPr>
          <a:xfrm>
            <a:off x="491219" y="336933"/>
            <a:ext cx="11458974" cy="493084"/>
          </a:xfrm>
          <a:prstGeom prst="rect">
            <a:avLst/>
          </a:prstGeom>
        </p:spPr>
        <p:txBody>
          <a:bodyPr lIns="0" tIns="0" rIns="0" bIns="0" rtlCol="0" anchor="t">
            <a:spAutoFit/>
          </a:bodyPr>
          <a:lstStyle/>
          <a:p>
            <a:pPr lvl="0" defTabSz="609630" eaLnBrk="0" fontAlgn="base" hangingPunct="0">
              <a:lnSpc>
                <a:spcPts val="3960"/>
              </a:lnSpc>
            </a:pPr>
            <a:r>
              <a:rPr lang="en-US" sz="3200" b="1" dirty="0">
                <a:solidFill>
                  <a:prstClr val="white"/>
                </a:solidFill>
                <a:latin typeface="Montserrat" pitchFamily="2" charset="0"/>
                <a:ea typeface="Calibri"/>
                <a:cs typeface="Calibri"/>
                <a:sym typeface="Montserrat 2"/>
              </a:rPr>
              <a:t>6. Protect Data Privacy  </a:t>
            </a:r>
            <a:endParaRPr kumimoji="0" lang="en-US" sz="3200" b="0" i="0" u="none" strike="noStrike" kern="1200" cap="none" spc="0" normalizeH="0" baseline="0" noProof="0" dirty="0">
              <a:ln>
                <a:noFill/>
              </a:ln>
              <a:solidFill>
                <a:prstClr val="white"/>
              </a:solidFill>
              <a:effectLst/>
              <a:uLnTx/>
              <a:uFillTx/>
              <a:latin typeface="Montserrat" pitchFamily="2" charset="0"/>
              <a:ea typeface="Calibri"/>
              <a:cs typeface="Calibri"/>
            </a:endParaRPr>
          </a:p>
        </p:txBody>
      </p:sp>
      <p:sp>
        <p:nvSpPr>
          <p:cNvPr id="7" name="Content Placeholder 6">
            <a:extLst>
              <a:ext uri="{FF2B5EF4-FFF2-40B4-BE49-F238E27FC236}">
                <a16:creationId xmlns:a16="http://schemas.microsoft.com/office/drawing/2014/main" id="{91B7B12A-A28C-4868-9A1F-3A5F71D22F08}"/>
              </a:ext>
            </a:extLst>
          </p:cNvPr>
          <p:cNvSpPr>
            <a:spLocks noGrp="1"/>
          </p:cNvSpPr>
          <p:nvPr>
            <p:ph idx="1"/>
          </p:nvPr>
        </p:nvSpPr>
        <p:spPr>
          <a:xfrm>
            <a:off x="342899" y="1834946"/>
            <a:ext cx="6023717" cy="4351338"/>
          </a:xfrm>
        </p:spPr>
        <p:txBody>
          <a:bodyPr>
            <a:normAutofit/>
          </a:bodyPr>
          <a:lstStyle/>
          <a:p>
            <a:r>
              <a:rPr lang="en-US" sz="2400" dirty="0">
                <a:latin typeface="Montserrat" panose="00000500000000000000"/>
              </a:rPr>
              <a:t>Provide learners access to their data</a:t>
            </a:r>
          </a:p>
          <a:p>
            <a:r>
              <a:rPr lang="en-US" sz="2400" dirty="0">
                <a:latin typeface="Montserrat" panose="00000500000000000000"/>
              </a:rPr>
              <a:t>Teach educators, staff, and learners about data privacy</a:t>
            </a:r>
          </a:p>
          <a:p>
            <a:r>
              <a:rPr lang="en-US" sz="2400" dirty="0">
                <a:latin typeface="Montserrat" panose="00000500000000000000"/>
              </a:rPr>
              <a:t>Ensure compliance with data privacy regulations</a:t>
            </a:r>
          </a:p>
          <a:p>
            <a:r>
              <a:rPr lang="en-US" sz="2400" dirty="0">
                <a:latin typeface="Montserrat" panose="00000500000000000000"/>
              </a:rPr>
              <a:t>Conduct regular audits</a:t>
            </a:r>
          </a:p>
          <a:p>
            <a:r>
              <a:rPr lang="en-US" sz="2400" dirty="0">
                <a:latin typeface="Montserrat" panose="00000500000000000000"/>
              </a:rPr>
              <a:t>Balance data privacy with collaboration</a:t>
            </a:r>
          </a:p>
        </p:txBody>
      </p:sp>
      <p:grpSp>
        <p:nvGrpSpPr>
          <p:cNvPr id="8" name="Group 7">
            <a:extLst>
              <a:ext uri="{FF2B5EF4-FFF2-40B4-BE49-F238E27FC236}">
                <a16:creationId xmlns:a16="http://schemas.microsoft.com/office/drawing/2014/main" id="{D376A62D-DAC0-4105-967E-C507D803E4B8}"/>
              </a:ext>
            </a:extLst>
          </p:cNvPr>
          <p:cNvGrpSpPr/>
          <p:nvPr/>
        </p:nvGrpSpPr>
        <p:grpSpPr>
          <a:xfrm>
            <a:off x="10583039" y="-187286"/>
            <a:ext cx="1541521" cy="1541521"/>
            <a:chOff x="11373613" y="583475"/>
            <a:chExt cx="1541521" cy="1541521"/>
          </a:xfrm>
        </p:grpSpPr>
        <p:sp>
          <p:nvSpPr>
            <p:cNvPr id="9" name="Rectangle 8">
              <a:extLst>
                <a:ext uri="{FF2B5EF4-FFF2-40B4-BE49-F238E27FC236}">
                  <a16:creationId xmlns:a16="http://schemas.microsoft.com/office/drawing/2014/main" id="{16674722-D7AF-4E40-8D91-C93782E24B2E}"/>
                </a:ext>
              </a:extLst>
            </p:cNvPr>
            <p:cNvSpPr/>
            <p:nvPr/>
          </p:nvSpPr>
          <p:spPr>
            <a:xfrm>
              <a:off x="11806237" y="1006572"/>
              <a:ext cx="676275" cy="69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Thumbnail Image icon combining a computer chip with a caduceus, simple, one color">
              <a:extLst>
                <a:ext uri="{FF2B5EF4-FFF2-40B4-BE49-F238E27FC236}">
                  <a16:creationId xmlns:a16="http://schemas.microsoft.com/office/drawing/2014/main" id="{F0CBB47B-02DA-4BEE-A515-5ADD8E959EC3}"/>
                </a:ext>
              </a:extLst>
            </p:cNvPr>
            <p:cNvPicPr>
              <a:picLocks noChangeAspect="1" noChangeArrowheads="1"/>
            </p:cNvPicPr>
            <p:nvPr/>
          </p:nvPicPr>
          <p:blipFill>
            <a:blip r:embed="rId4" cstate="print">
              <a:clrChange>
                <a:clrFrom>
                  <a:srgbClr val="F3F5F2"/>
                </a:clrFrom>
                <a:clrTo>
                  <a:srgbClr val="F3F5F2">
                    <a:alpha val="0"/>
                  </a:srgbClr>
                </a:clrTo>
              </a:clrChange>
              <a:extLst>
                <a:ext uri="{28A0092B-C50C-407E-A947-70E740481C1C}">
                  <a14:useLocalDpi xmlns:a14="http://schemas.microsoft.com/office/drawing/2010/main" val="0"/>
                </a:ext>
              </a:extLst>
            </a:blip>
            <a:srcRect/>
            <a:stretch>
              <a:fillRect/>
            </a:stretch>
          </p:blipFill>
          <p:spPr bwMode="auto">
            <a:xfrm>
              <a:off x="11373613" y="583475"/>
              <a:ext cx="1541521" cy="154152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1D8CFDCF-4DA6-49B5-A0BE-84B65B34FB4B}"/>
              </a:ext>
            </a:extLst>
          </p:cNvPr>
          <p:cNvSpPr txBox="1"/>
          <p:nvPr/>
        </p:nvSpPr>
        <p:spPr>
          <a:xfrm>
            <a:off x="342900" y="6642556"/>
            <a:ext cx="2924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Images generated using Microsoft Copilot and ChatGPT4o</a:t>
            </a:r>
          </a:p>
        </p:txBody>
      </p:sp>
      <p:pic>
        <p:nvPicPr>
          <p:cNvPr id="4" name="Picture 3" descr="A diagram of data privacy&#10;&#10;AI-generated content may be incorrect.">
            <a:extLst>
              <a:ext uri="{FF2B5EF4-FFF2-40B4-BE49-F238E27FC236}">
                <a16:creationId xmlns:a16="http://schemas.microsoft.com/office/drawing/2014/main" id="{B676F080-5944-B510-4E9D-25998844E7A5}"/>
              </a:ext>
            </a:extLst>
          </p:cNvPr>
          <p:cNvPicPr>
            <a:picLocks noChangeAspect="1"/>
          </p:cNvPicPr>
          <p:nvPr/>
        </p:nvPicPr>
        <p:blipFill>
          <a:blip r:embed="rId5"/>
          <a:stretch>
            <a:fillRect/>
          </a:stretch>
        </p:blipFill>
        <p:spPr>
          <a:xfrm>
            <a:off x="6366616" y="2145303"/>
            <a:ext cx="5595938" cy="3730625"/>
          </a:xfrm>
          <a:prstGeom prst="rect">
            <a:avLst/>
          </a:prstGeom>
        </p:spPr>
      </p:pic>
    </p:spTree>
    <p:extLst>
      <p:ext uri="{BB962C8B-B14F-4D97-AF65-F5344CB8AC3E}">
        <p14:creationId xmlns:p14="http://schemas.microsoft.com/office/powerpoint/2010/main" val="1943048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29AD-E13D-BD0D-46BD-75D7C12689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A79DA08-FEB1-D9E4-425A-595EBC25FC5F}"/>
              </a:ext>
            </a:extLst>
          </p:cNvPr>
          <p:cNvSpPr/>
          <p:nvPr/>
        </p:nvSpPr>
        <p:spPr>
          <a:xfrm>
            <a:off x="0" y="-1150483"/>
            <a:ext cx="12144375" cy="2461210"/>
          </a:xfrm>
          <a:custGeom>
            <a:avLst/>
            <a:gdLst/>
            <a:ahLst/>
            <a:cxnLst/>
            <a:rect l="l" t="t" r="r" b="b"/>
            <a:pathLst>
              <a:path w="18288000" h="5006265">
                <a:moveTo>
                  <a:pt x="0" y="0"/>
                </a:moveTo>
                <a:lnTo>
                  <a:pt x="18288000" y="0"/>
                </a:lnTo>
                <a:lnTo>
                  <a:pt x="18288000" y="5006265"/>
                </a:lnTo>
                <a:lnTo>
                  <a:pt x="0" y="5006265"/>
                </a:lnTo>
                <a:lnTo>
                  <a:pt x="0" y="0"/>
                </a:lnTo>
                <a:close/>
              </a:path>
            </a:pathLst>
          </a:custGeom>
          <a:blipFill>
            <a:blip r:embed="rId3"/>
            <a:stretch>
              <a:fillRect t="-45153" b="-603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93FD3FC7-6A71-B7DF-F7C6-634D3CE59FC0}"/>
              </a:ext>
            </a:extLst>
          </p:cNvPr>
          <p:cNvSpPr txBox="1"/>
          <p:nvPr/>
        </p:nvSpPr>
        <p:spPr>
          <a:xfrm>
            <a:off x="5454" y="2051913"/>
            <a:ext cx="6472852" cy="1346394"/>
          </a:xfrm>
          <a:prstGeom prst="rect">
            <a:avLst/>
          </a:prstGeom>
        </p:spPr>
        <p:txBody>
          <a:bodyPr wrap="square" lIns="0" tIns="0" rIns="0" bIns="0" rtlCol="0" anchor="t">
            <a:spAutoFit/>
          </a:bodyPr>
          <a:lstStyle/>
          <a:p>
            <a:pPr marL="457200" marR="0" lvl="0" indent="0" algn="l" defTabSz="609630" rtl="0" eaLnBrk="0" fontAlgn="base" latinLnBrk="0" hangingPunct="0">
              <a:lnSpc>
                <a:spcPct val="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1F497D"/>
              </a:solidFill>
              <a:effectLst/>
              <a:uLnTx/>
              <a:uFillTx/>
              <a:latin typeface="Montserrat 3 Ultra-Bold"/>
              <a:ea typeface="Calibri"/>
              <a:cs typeface="Calibri"/>
            </a:endParaRPr>
          </a:p>
          <a:p>
            <a:pPr marL="457200" marR="0" lvl="0" indent="-457200" algn="l" defTabSz="609630" rtl="0" eaLnBrk="0" fontAlgn="base" latinLnBrk="0" hangingPunct="0">
              <a:lnSpc>
                <a:spcPts val="3658"/>
              </a:lnSpc>
              <a:spcBef>
                <a:spcPts val="0"/>
              </a:spcBef>
              <a:spcAft>
                <a:spcPts val="0"/>
              </a:spcAft>
              <a:buClrTx/>
              <a:buSzTx/>
              <a:buFontTx/>
              <a:buAutoNum type="arabicPeriod"/>
              <a:tabLst/>
              <a:defRPr/>
            </a:pPr>
            <a:endParaRPr kumimoji="0" lang="en-US" sz="11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609630" rtl="0" eaLnBrk="0" fontAlgn="base" latinLnBrk="0" hangingPunct="0">
              <a:lnSpc>
                <a:spcPts val="3658"/>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Calibri"/>
                <a:cs typeface="Calibri"/>
              </a:rPr>
              <a:t>  </a:t>
            </a:r>
          </a:p>
          <a:p>
            <a:pPr marL="0" marR="0" lvl="0" indent="0" algn="l" defTabSz="609630" rtl="0" eaLnBrk="0" fontAlgn="base" latinLnBrk="0" hangingPunct="0">
              <a:lnSpc>
                <a:spcPts val="3658"/>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alibri"/>
              <a:ea typeface="Calibri"/>
              <a:cs typeface="Calibri"/>
            </a:endParaRPr>
          </a:p>
        </p:txBody>
      </p:sp>
      <p:sp>
        <p:nvSpPr>
          <p:cNvPr id="6" name="TextBox 6">
            <a:extLst>
              <a:ext uri="{FF2B5EF4-FFF2-40B4-BE49-F238E27FC236}">
                <a16:creationId xmlns:a16="http://schemas.microsoft.com/office/drawing/2014/main" id="{A952001B-8F85-D0BA-9FC7-9355D3D613A0}"/>
              </a:ext>
            </a:extLst>
          </p:cNvPr>
          <p:cNvSpPr txBox="1"/>
          <p:nvPr/>
        </p:nvSpPr>
        <p:spPr>
          <a:xfrm>
            <a:off x="491219" y="336933"/>
            <a:ext cx="11458974" cy="493084"/>
          </a:xfrm>
          <a:prstGeom prst="rect">
            <a:avLst/>
          </a:prstGeom>
        </p:spPr>
        <p:txBody>
          <a:bodyPr lIns="0" tIns="0" rIns="0" bIns="0" rtlCol="0" anchor="t">
            <a:spAutoFit/>
          </a:bodyPr>
          <a:lstStyle/>
          <a:p>
            <a:pPr lvl="0" defTabSz="609630" eaLnBrk="0" fontAlgn="base" hangingPunct="0">
              <a:lnSpc>
                <a:spcPts val="3960"/>
              </a:lnSpc>
            </a:pPr>
            <a:r>
              <a:rPr lang="en-US" sz="3200" b="1" dirty="0">
                <a:solidFill>
                  <a:prstClr val="white"/>
                </a:solidFill>
                <a:latin typeface="Montserrat" pitchFamily="2" charset="0"/>
                <a:ea typeface="Calibri"/>
                <a:cs typeface="Calibri"/>
                <a:sym typeface="Montserrat 2"/>
              </a:rPr>
              <a:t>7. Monitor and Evaluate </a:t>
            </a:r>
            <a:endParaRPr kumimoji="0" lang="en-US" sz="3200" b="0" i="0" u="none" strike="noStrike" kern="1200" cap="none" spc="0" normalizeH="0" baseline="0" noProof="0" dirty="0">
              <a:ln>
                <a:noFill/>
              </a:ln>
              <a:solidFill>
                <a:prstClr val="white"/>
              </a:solidFill>
              <a:effectLst/>
              <a:uLnTx/>
              <a:uFillTx/>
              <a:latin typeface="Montserrat" pitchFamily="2" charset="0"/>
              <a:ea typeface="Calibri"/>
              <a:cs typeface="Calibri"/>
            </a:endParaRPr>
          </a:p>
        </p:txBody>
      </p:sp>
      <p:sp>
        <p:nvSpPr>
          <p:cNvPr id="7" name="Content Placeholder 6">
            <a:extLst>
              <a:ext uri="{FF2B5EF4-FFF2-40B4-BE49-F238E27FC236}">
                <a16:creationId xmlns:a16="http://schemas.microsoft.com/office/drawing/2014/main" id="{BEB6B056-1944-094A-34C1-648081820A2A}"/>
              </a:ext>
            </a:extLst>
          </p:cNvPr>
          <p:cNvSpPr>
            <a:spLocks noGrp="1"/>
          </p:cNvSpPr>
          <p:nvPr>
            <p:ph idx="1"/>
          </p:nvPr>
        </p:nvSpPr>
        <p:spPr>
          <a:xfrm>
            <a:off x="580600" y="2004181"/>
            <a:ext cx="5640106" cy="2918568"/>
          </a:xfrm>
        </p:spPr>
        <p:txBody>
          <a:bodyPr>
            <a:normAutofit/>
          </a:bodyPr>
          <a:lstStyle/>
          <a:p>
            <a:r>
              <a:rPr lang="en-US" sz="2400" dirty="0">
                <a:latin typeface="Montserrat" panose="00000500000000000000"/>
              </a:rPr>
              <a:t>Implement programmatic assessment for AI tools</a:t>
            </a:r>
          </a:p>
          <a:p>
            <a:r>
              <a:rPr lang="en-US" sz="2400" dirty="0">
                <a:latin typeface="Montserrat" panose="00000500000000000000"/>
              </a:rPr>
              <a:t>Support research in AI evaluation</a:t>
            </a:r>
          </a:p>
          <a:p>
            <a:r>
              <a:rPr lang="en-US" sz="2400" dirty="0">
                <a:latin typeface="Montserrat" panose="00000500000000000000"/>
              </a:rPr>
              <a:t>Gather and appraise diverse sources of evidence</a:t>
            </a:r>
          </a:p>
        </p:txBody>
      </p:sp>
      <p:grpSp>
        <p:nvGrpSpPr>
          <p:cNvPr id="8" name="Group 7">
            <a:extLst>
              <a:ext uri="{FF2B5EF4-FFF2-40B4-BE49-F238E27FC236}">
                <a16:creationId xmlns:a16="http://schemas.microsoft.com/office/drawing/2014/main" id="{31C7FA16-42A3-D045-418C-F867AE6C0A18}"/>
              </a:ext>
            </a:extLst>
          </p:cNvPr>
          <p:cNvGrpSpPr/>
          <p:nvPr/>
        </p:nvGrpSpPr>
        <p:grpSpPr>
          <a:xfrm>
            <a:off x="10583039" y="-187286"/>
            <a:ext cx="1541521" cy="1541521"/>
            <a:chOff x="11373613" y="583475"/>
            <a:chExt cx="1541521" cy="1541521"/>
          </a:xfrm>
        </p:grpSpPr>
        <p:sp>
          <p:nvSpPr>
            <p:cNvPr id="9" name="Rectangle 8">
              <a:extLst>
                <a:ext uri="{FF2B5EF4-FFF2-40B4-BE49-F238E27FC236}">
                  <a16:creationId xmlns:a16="http://schemas.microsoft.com/office/drawing/2014/main" id="{473A01A5-9EBB-3063-0FD9-F634A3C89C98}"/>
                </a:ext>
              </a:extLst>
            </p:cNvPr>
            <p:cNvSpPr/>
            <p:nvPr/>
          </p:nvSpPr>
          <p:spPr>
            <a:xfrm>
              <a:off x="11806237" y="1006572"/>
              <a:ext cx="676275" cy="69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Thumbnail Image icon combining a computer chip with a caduceus, simple, one color">
              <a:extLst>
                <a:ext uri="{FF2B5EF4-FFF2-40B4-BE49-F238E27FC236}">
                  <a16:creationId xmlns:a16="http://schemas.microsoft.com/office/drawing/2014/main" id="{230CB8F9-F278-D03F-60D9-95064DE756D0}"/>
                </a:ext>
              </a:extLst>
            </p:cNvPr>
            <p:cNvPicPr>
              <a:picLocks noChangeAspect="1" noChangeArrowheads="1"/>
            </p:cNvPicPr>
            <p:nvPr/>
          </p:nvPicPr>
          <p:blipFill>
            <a:blip r:embed="rId4" cstate="print">
              <a:clrChange>
                <a:clrFrom>
                  <a:srgbClr val="F3F5F2"/>
                </a:clrFrom>
                <a:clrTo>
                  <a:srgbClr val="F3F5F2">
                    <a:alpha val="0"/>
                  </a:srgbClr>
                </a:clrTo>
              </a:clrChange>
              <a:extLst>
                <a:ext uri="{28A0092B-C50C-407E-A947-70E740481C1C}">
                  <a14:useLocalDpi xmlns:a14="http://schemas.microsoft.com/office/drawing/2010/main" val="0"/>
                </a:ext>
              </a:extLst>
            </a:blip>
            <a:srcRect/>
            <a:stretch>
              <a:fillRect/>
            </a:stretch>
          </p:blipFill>
          <p:spPr bwMode="auto">
            <a:xfrm>
              <a:off x="11373613" y="583475"/>
              <a:ext cx="1541521" cy="154152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25987783-B004-1448-35FE-BE887D138ED3}"/>
              </a:ext>
            </a:extLst>
          </p:cNvPr>
          <p:cNvSpPr txBox="1"/>
          <p:nvPr/>
        </p:nvSpPr>
        <p:spPr>
          <a:xfrm>
            <a:off x="342900" y="6642556"/>
            <a:ext cx="2924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Images generated using Microsoft Copilot and ChatGPT4o</a:t>
            </a:r>
          </a:p>
        </p:txBody>
      </p:sp>
      <p:pic>
        <p:nvPicPr>
          <p:cNvPr id="4" name="Picture 3">
            <a:extLst>
              <a:ext uri="{FF2B5EF4-FFF2-40B4-BE49-F238E27FC236}">
                <a16:creationId xmlns:a16="http://schemas.microsoft.com/office/drawing/2014/main" id="{E822337A-9B95-5D6D-CA52-8C8388D57ED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78306" y="2004181"/>
            <a:ext cx="4716685" cy="3848315"/>
          </a:xfrm>
          <a:prstGeom prst="rect">
            <a:avLst/>
          </a:prstGeom>
        </p:spPr>
      </p:pic>
    </p:spTree>
    <p:extLst>
      <p:ext uri="{BB962C8B-B14F-4D97-AF65-F5344CB8AC3E}">
        <p14:creationId xmlns:p14="http://schemas.microsoft.com/office/powerpoint/2010/main" val="3641547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15" y="-1106975"/>
            <a:ext cx="12144375" cy="2461210"/>
          </a:xfrm>
          <a:custGeom>
            <a:avLst/>
            <a:gdLst/>
            <a:ahLst/>
            <a:cxnLst/>
            <a:rect l="l" t="t" r="r" b="b"/>
            <a:pathLst>
              <a:path w="18288000" h="5006265">
                <a:moveTo>
                  <a:pt x="0" y="0"/>
                </a:moveTo>
                <a:lnTo>
                  <a:pt x="18288000" y="0"/>
                </a:lnTo>
                <a:lnTo>
                  <a:pt x="18288000" y="5006265"/>
                </a:lnTo>
                <a:lnTo>
                  <a:pt x="0" y="5006265"/>
                </a:lnTo>
                <a:lnTo>
                  <a:pt x="0" y="0"/>
                </a:lnTo>
                <a:close/>
              </a:path>
            </a:pathLst>
          </a:custGeom>
          <a:blipFill>
            <a:blip r:embed="rId3"/>
            <a:stretch>
              <a:fillRect t="-45153" b="-603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p:cNvSpPr txBox="1"/>
          <p:nvPr/>
        </p:nvSpPr>
        <p:spPr>
          <a:xfrm>
            <a:off x="491219" y="336933"/>
            <a:ext cx="11458974" cy="493084"/>
          </a:xfrm>
          <a:prstGeom prst="rect">
            <a:avLst/>
          </a:prstGeom>
        </p:spPr>
        <p:txBody>
          <a:bodyPr lIns="0" tIns="0" rIns="0" bIns="0" rtlCol="0" anchor="t">
            <a:spAutoFit/>
          </a:bodyPr>
          <a:lstStyle/>
          <a:p>
            <a:pPr lvl="0" defTabSz="609630" eaLnBrk="0" fontAlgn="base" hangingPunct="0">
              <a:lnSpc>
                <a:spcPts val="3960"/>
              </a:lnSpc>
            </a:pPr>
            <a:r>
              <a:rPr lang="en-US" sz="3200" b="1" dirty="0">
                <a:solidFill>
                  <a:prstClr val="white"/>
                </a:solidFill>
                <a:latin typeface="Montserrat" pitchFamily="2" charset="0"/>
                <a:ea typeface="Calibri"/>
                <a:cs typeface="Calibri"/>
                <a:sym typeface="Montserrat 2"/>
              </a:rPr>
              <a:t>Example of AI Application</a:t>
            </a:r>
            <a:endParaRPr kumimoji="0" lang="en-US" sz="3200" b="0" i="0" u="none" strike="noStrike" kern="1200" cap="none" spc="0" normalizeH="0" baseline="0" noProof="0" dirty="0">
              <a:ln>
                <a:noFill/>
              </a:ln>
              <a:solidFill>
                <a:prstClr val="white"/>
              </a:solidFill>
              <a:effectLst/>
              <a:uLnTx/>
              <a:uFillTx/>
              <a:latin typeface="Montserrat" pitchFamily="2" charset="0"/>
              <a:ea typeface="Calibri"/>
              <a:cs typeface="Calibri"/>
            </a:endParaRPr>
          </a:p>
        </p:txBody>
      </p:sp>
      <p:sp>
        <p:nvSpPr>
          <p:cNvPr id="7" name="Content Placeholder 6">
            <a:extLst>
              <a:ext uri="{FF2B5EF4-FFF2-40B4-BE49-F238E27FC236}">
                <a16:creationId xmlns:a16="http://schemas.microsoft.com/office/drawing/2014/main" id="{91B7B12A-A28C-4868-9A1F-3A5F71D22F08}"/>
              </a:ext>
            </a:extLst>
          </p:cNvPr>
          <p:cNvSpPr>
            <a:spLocks noGrp="1"/>
          </p:cNvSpPr>
          <p:nvPr>
            <p:ph idx="1"/>
          </p:nvPr>
        </p:nvSpPr>
        <p:spPr/>
        <p:txBody>
          <a:bodyPr>
            <a:normAutofit/>
          </a:bodyPr>
          <a:lstStyle/>
          <a:p>
            <a:r>
              <a:rPr lang="en-US" dirty="0">
                <a:latin typeface="Montserrat" panose="00000500000000000000"/>
              </a:rPr>
              <a:t>Writing Letters of Recommendation for students, residents, and faculty can be time consuming and tedious</a:t>
            </a:r>
          </a:p>
          <a:p>
            <a:r>
              <a:rPr lang="en-US" dirty="0">
                <a:latin typeface="Montserrat" panose="00000500000000000000"/>
              </a:rPr>
              <a:t>How could AI assist with the process?</a:t>
            </a:r>
          </a:p>
          <a:p>
            <a:r>
              <a:rPr lang="en-US" dirty="0">
                <a:latin typeface="Montserrat" panose="00000500000000000000"/>
              </a:rPr>
              <a:t>An approach proposed by this article:</a:t>
            </a:r>
          </a:p>
          <a:p>
            <a:pPr lvl="1"/>
            <a:r>
              <a:rPr lang="en-US" dirty="0">
                <a:latin typeface="Montserrat" panose="00000500000000000000"/>
              </a:rPr>
              <a:t>Fried JC, Johnson NR, Pelletier A, Landman A, Bartz D. Using Generative Artificial Intelligence When Writing Letters of Recommendation. </a:t>
            </a:r>
            <a:r>
              <a:rPr lang="en-US" i="1" dirty="0">
                <a:latin typeface="Montserrat" panose="00000500000000000000"/>
              </a:rPr>
              <a:t>Academic Medicine</a:t>
            </a:r>
            <a:r>
              <a:rPr lang="en-US" dirty="0">
                <a:latin typeface="Montserrat" panose="00000500000000000000"/>
              </a:rPr>
              <a:t>, March 24, 2025.</a:t>
            </a:r>
          </a:p>
        </p:txBody>
      </p:sp>
      <p:pic>
        <p:nvPicPr>
          <p:cNvPr id="4" name="Picture 3">
            <a:extLst>
              <a:ext uri="{FF2B5EF4-FFF2-40B4-BE49-F238E27FC236}">
                <a16:creationId xmlns:a16="http://schemas.microsoft.com/office/drawing/2014/main" id="{50D46C53-ED77-4D3B-8EC8-4A40CA6D87B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18074" y="4676899"/>
            <a:ext cx="1844168" cy="1844168"/>
          </a:xfrm>
          <a:prstGeom prst="rect">
            <a:avLst/>
          </a:prstGeom>
        </p:spPr>
      </p:pic>
    </p:spTree>
    <p:extLst>
      <p:ext uri="{BB962C8B-B14F-4D97-AF65-F5344CB8AC3E}">
        <p14:creationId xmlns:p14="http://schemas.microsoft.com/office/powerpoint/2010/main" val="197888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15" y="-1106975"/>
            <a:ext cx="12144375" cy="2461210"/>
          </a:xfrm>
          <a:custGeom>
            <a:avLst/>
            <a:gdLst/>
            <a:ahLst/>
            <a:cxnLst/>
            <a:rect l="l" t="t" r="r" b="b"/>
            <a:pathLst>
              <a:path w="18288000" h="5006265">
                <a:moveTo>
                  <a:pt x="0" y="0"/>
                </a:moveTo>
                <a:lnTo>
                  <a:pt x="18288000" y="0"/>
                </a:lnTo>
                <a:lnTo>
                  <a:pt x="18288000" y="5006265"/>
                </a:lnTo>
                <a:lnTo>
                  <a:pt x="0" y="5006265"/>
                </a:lnTo>
                <a:lnTo>
                  <a:pt x="0" y="0"/>
                </a:lnTo>
                <a:close/>
              </a:path>
            </a:pathLst>
          </a:custGeom>
          <a:blipFill>
            <a:blip r:embed="rId3"/>
            <a:stretch>
              <a:fillRect t="-45153" b="-603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p:cNvSpPr txBox="1"/>
          <p:nvPr/>
        </p:nvSpPr>
        <p:spPr>
          <a:xfrm>
            <a:off x="491219" y="336933"/>
            <a:ext cx="11458974" cy="493084"/>
          </a:xfrm>
          <a:prstGeom prst="rect">
            <a:avLst/>
          </a:prstGeom>
        </p:spPr>
        <p:txBody>
          <a:bodyPr lIns="0" tIns="0" rIns="0" bIns="0" rtlCol="0" anchor="t">
            <a:spAutoFit/>
          </a:bodyPr>
          <a:lstStyle/>
          <a:p>
            <a:pPr lvl="0" defTabSz="609630" eaLnBrk="0" fontAlgn="base" hangingPunct="0">
              <a:lnSpc>
                <a:spcPts val="3960"/>
              </a:lnSpc>
            </a:pPr>
            <a:r>
              <a:rPr lang="en-US" sz="3200" b="1" dirty="0">
                <a:solidFill>
                  <a:prstClr val="white"/>
                </a:solidFill>
                <a:latin typeface="Montserrat" pitchFamily="2" charset="0"/>
                <a:ea typeface="Calibri"/>
                <a:cs typeface="Calibri"/>
                <a:sym typeface="Montserrat 2"/>
              </a:rPr>
              <a:t>Using AI to Assist with Writing Letters of Recommendation</a:t>
            </a:r>
            <a:endParaRPr kumimoji="0" lang="en-US" sz="3200" b="0" i="0" u="none" strike="noStrike" kern="1200" cap="none" spc="0" normalizeH="0" baseline="0" noProof="0" dirty="0">
              <a:ln>
                <a:noFill/>
              </a:ln>
              <a:solidFill>
                <a:prstClr val="white"/>
              </a:solidFill>
              <a:effectLst/>
              <a:uLnTx/>
              <a:uFillTx/>
              <a:latin typeface="Montserrat" pitchFamily="2" charset="0"/>
              <a:ea typeface="Calibri"/>
              <a:cs typeface="Calibri"/>
            </a:endParaRPr>
          </a:p>
        </p:txBody>
      </p:sp>
      <p:sp>
        <p:nvSpPr>
          <p:cNvPr id="7" name="Content Placeholder 6">
            <a:extLst>
              <a:ext uri="{FF2B5EF4-FFF2-40B4-BE49-F238E27FC236}">
                <a16:creationId xmlns:a16="http://schemas.microsoft.com/office/drawing/2014/main" id="{91B7B12A-A28C-4868-9A1F-3A5F71D22F08}"/>
              </a:ext>
            </a:extLst>
          </p:cNvPr>
          <p:cNvSpPr>
            <a:spLocks noGrp="1"/>
          </p:cNvSpPr>
          <p:nvPr>
            <p:ph idx="1"/>
          </p:nvPr>
        </p:nvSpPr>
        <p:spPr/>
        <p:txBody>
          <a:bodyPr>
            <a:normAutofit/>
          </a:bodyPr>
          <a:lstStyle/>
          <a:p>
            <a:pPr marL="0" indent="0">
              <a:buNone/>
            </a:pPr>
            <a:r>
              <a:rPr lang="en-US" sz="3200" b="1" dirty="0">
                <a:solidFill>
                  <a:schemeClr val="tx2">
                    <a:lumMod val="75000"/>
                    <a:lumOff val="25000"/>
                  </a:schemeClr>
                </a:solidFill>
                <a:latin typeface="Montserrat" panose="00000500000000000000"/>
              </a:rPr>
              <a:t>Two different approaches proposed by the authors:</a:t>
            </a:r>
          </a:p>
          <a:p>
            <a:r>
              <a:rPr lang="en-US" dirty="0">
                <a:latin typeface="Montserrat" panose="00000500000000000000"/>
              </a:rPr>
              <a:t>AI-as-editor</a:t>
            </a:r>
          </a:p>
          <a:p>
            <a:pPr lvl="1"/>
            <a:r>
              <a:rPr lang="en-US" dirty="0">
                <a:latin typeface="Montserrat" panose="00000500000000000000"/>
              </a:rPr>
              <a:t>You write the letter, then ask AI to revise it based on goals you provide</a:t>
            </a:r>
          </a:p>
          <a:p>
            <a:r>
              <a:rPr lang="en-US" dirty="0">
                <a:latin typeface="Montserrat" panose="00000500000000000000"/>
              </a:rPr>
              <a:t>AI-as-author</a:t>
            </a:r>
          </a:p>
          <a:p>
            <a:pPr lvl="1"/>
            <a:r>
              <a:rPr lang="en-US" dirty="0">
                <a:latin typeface="Montserrat" panose="00000500000000000000"/>
              </a:rPr>
              <a:t>You ask AI to write a draft based on guidelines and information you provide, then you refine it</a:t>
            </a:r>
          </a:p>
        </p:txBody>
      </p:sp>
    </p:spTree>
    <p:extLst>
      <p:ext uri="{BB962C8B-B14F-4D97-AF65-F5344CB8AC3E}">
        <p14:creationId xmlns:p14="http://schemas.microsoft.com/office/powerpoint/2010/main" val="1013185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53B6032-FD06-4328-93B0-B650E27D0643}"/>
              </a:ext>
            </a:extLst>
          </p:cNvPr>
          <p:cNvSpPr>
            <a:spLocks noGrp="1"/>
          </p:cNvSpPr>
          <p:nvPr>
            <p:ph idx="1"/>
          </p:nvPr>
        </p:nvSpPr>
        <p:spPr/>
        <p:txBody>
          <a:bodyPr>
            <a:normAutofit/>
          </a:bodyPr>
          <a:lstStyle/>
          <a:p>
            <a:r>
              <a:rPr lang="en-US" b="1" dirty="0">
                <a:solidFill>
                  <a:schemeClr val="tx2">
                    <a:lumMod val="75000"/>
                    <a:lumOff val="25000"/>
                  </a:schemeClr>
                </a:solidFill>
              </a:rPr>
              <a:t>Maintain Human-Centered Focus</a:t>
            </a:r>
          </a:p>
          <a:p>
            <a:pPr lvl="1"/>
            <a:r>
              <a:rPr lang="en-US" dirty="0"/>
              <a:t>The letter is ultimately about a person and needs to come from a person (you)</a:t>
            </a:r>
          </a:p>
          <a:p>
            <a:pPr lvl="1"/>
            <a:r>
              <a:rPr lang="en-US" dirty="0"/>
              <a:t>AI is a tool, but you’re actively engaged in the process and have final oversight</a:t>
            </a:r>
          </a:p>
          <a:p>
            <a:r>
              <a:rPr lang="en-US" b="1" dirty="0">
                <a:solidFill>
                  <a:schemeClr val="tx2">
                    <a:lumMod val="75000"/>
                    <a:lumOff val="25000"/>
                  </a:schemeClr>
                </a:solidFill>
              </a:rPr>
              <a:t>Ensure Ethical and Transparent Use </a:t>
            </a:r>
          </a:p>
          <a:p>
            <a:pPr lvl="1"/>
            <a:r>
              <a:rPr lang="en-US" dirty="0"/>
              <a:t>The authors recommend adding a disclosure to the letter about the use of AI </a:t>
            </a:r>
          </a:p>
          <a:p>
            <a:r>
              <a:rPr lang="en-US" b="1" dirty="0">
                <a:solidFill>
                  <a:schemeClr val="tx2">
                    <a:lumMod val="75000"/>
                    <a:lumOff val="25000"/>
                  </a:schemeClr>
                </a:solidFill>
              </a:rPr>
              <a:t>Protect Data Privacy</a:t>
            </a:r>
          </a:p>
          <a:p>
            <a:pPr lvl="1"/>
            <a:r>
              <a:rPr lang="en-US" dirty="0"/>
              <a:t>Only share personal information if it’s a secure AI tool</a:t>
            </a:r>
          </a:p>
          <a:p>
            <a:pPr lvl="1"/>
            <a:r>
              <a:rPr lang="en-US" dirty="0"/>
              <a:t>Can de-identify and then re-identify information if needed</a:t>
            </a:r>
          </a:p>
          <a:p>
            <a:pPr lvl="1"/>
            <a:endParaRPr lang="en-US" dirty="0"/>
          </a:p>
          <a:p>
            <a:endParaRPr lang="en-US" dirty="0"/>
          </a:p>
        </p:txBody>
      </p:sp>
      <p:sp>
        <p:nvSpPr>
          <p:cNvPr id="2" name="Freeform 2"/>
          <p:cNvSpPr/>
          <p:nvPr/>
        </p:nvSpPr>
        <p:spPr>
          <a:xfrm>
            <a:off x="-19815" y="-1106975"/>
            <a:ext cx="12144375" cy="2461210"/>
          </a:xfrm>
          <a:custGeom>
            <a:avLst/>
            <a:gdLst/>
            <a:ahLst/>
            <a:cxnLst/>
            <a:rect l="l" t="t" r="r" b="b"/>
            <a:pathLst>
              <a:path w="18288000" h="5006265">
                <a:moveTo>
                  <a:pt x="0" y="0"/>
                </a:moveTo>
                <a:lnTo>
                  <a:pt x="18288000" y="0"/>
                </a:lnTo>
                <a:lnTo>
                  <a:pt x="18288000" y="5006265"/>
                </a:lnTo>
                <a:lnTo>
                  <a:pt x="0" y="5006265"/>
                </a:lnTo>
                <a:lnTo>
                  <a:pt x="0" y="0"/>
                </a:lnTo>
                <a:close/>
              </a:path>
            </a:pathLst>
          </a:custGeom>
          <a:blipFill>
            <a:blip r:embed="rId3"/>
            <a:stretch>
              <a:fillRect t="-45153" b="-603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p:cNvSpPr txBox="1"/>
          <p:nvPr/>
        </p:nvSpPr>
        <p:spPr>
          <a:xfrm>
            <a:off x="491219" y="336933"/>
            <a:ext cx="11458974" cy="493084"/>
          </a:xfrm>
          <a:prstGeom prst="rect">
            <a:avLst/>
          </a:prstGeom>
        </p:spPr>
        <p:txBody>
          <a:bodyPr lIns="0" tIns="0" rIns="0" bIns="0" rtlCol="0" anchor="t">
            <a:spAutoFit/>
          </a:bodyPr>
          <a:lstStyle/>
          <a:p>
            <a:pPr lvl="0" defTabSz="609630" eaLnBrk="0" fontAlgn="base" hangingPunct="0">
              <a:lnSpc>
                <a:spcPts val="3960"/>
              </a:lnSpc>
            </a:pPr>
            <a:r>
              <a:rPr lang="en-US" sz="3200" b="1" dirty="0">
                <a:solidFill>
                  <a:prstClr val="white"/>
                </a:solidFill>
                <a:latin typeface="Montserrat" pitchFamily="2" charset="0"/>
                <a:ea typeface="Calibri"/>
                <a:cs typeface="Calibri"/>
                <a:sym typeface="Montserrat 2"/>
              </a:rPr>
              <a:t>Applying the Principles for Responsible Use</a:t>
            </a:r>
            <a:endParaRPr kumimoji="0" lang="en-US" sz="3200" b="0" i="0" u="none" strike="noStrike" kern="1200" cap="none" spc="0" normalizeH="0" baseline="0" noProof="0" dirty="0">
              <a:ln>
                <a:noFill/>
              </a:ln>
              <a:solidFill>
                <a:prstClr val="white"/>
              </a:solidFill>
              <a:effectLst/>
              <a:uLnTx/>
              <a:uFillTx/>
              <a:latin typeface="Montserrat" pitchFamily="2" charset="0"/>
              <a:ea typeface="Calibri"/>
              <a:cs typeface="Calibri"/>
            </a:endParaRPr>
          </a:p>
        </p:txBody>
      </p:sp>
    </p:spTree>
    <p:extLst>
      <p:ext uri="{BB962C8B-B14F-4D97-AF65-F5344CB8AC3E}">
        <p14:creationId xmlns:p14="http://schemas.microsoft.com/office/powerpoint/2010/main" val="254148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CE1D7D-FB2C-4F2B-8189-EBFC7B5E1FD3}"/>
              </a:ext>
            </a:extLst>
          </p:cNvPr>
          <p:cNvSpPr>
            <a:spLocks noGrp="1"/>
          </p:cNvSpPr>
          <p:nvPr>
            <p:ph type="title"/>
          </p:nvPr>
        </p:nvSpPr>
        <p:spPr/>
        <p:txBody>
          <a:bodyPr/>
          <a:lstStyle/>
          <a:p>
            <a:pPr algn="ctr"/>
            <a:r>
              <a:rPr lang="en-US" dirty="0"/>
              <a:t>Now It’s Your Turn!</a:t>
            </a:r>
          </a:p>
        </p:txBody>
      </p:sp>
      <p:sp>
        <p:nvSpPr>
          <p:cNvPr id="7" name="Content Placeholder 6">
            <a:extLst>
              <a:ext uri="{FF2B5EF4-FFF2-40B4-BE49-F238E27FC236}">
                <a16:creationId xmlns:a16="http://schemas.microsoft.com/office/drawing/2014/main" id="{5B6C61B1-6846-4835-B40E-56B78342A678}"/>
              </a:ext>
            </a:extLst>
          </p:cNvPr>
          <p:cNvSpPr>
            <a:spLocks noGrp="1"/>
          </p:cNvSpPr>
          <p:nvPr>
            <p:ph idx="1"/>
          </p:nvPr>
        </p:nvSpPr>
        <p:spPr>
          <a:xfrm>
            <a:off x="838200" y="2524125"/>
            <a:ext cx="10515600" cy="3643312"/>
          </a:xfrm>
        </p:spPr>
        <p:txBody>
          <a:bodyPr>
            <a:normAutofit/>
          </a:bodyPr>
          <a:lstStyle/>
          <a:p>
            <a:r>
              <a:rPr lang="en-US" sz="3600" dirty="0"/>
              <a:t>In a small group, select 1 of the 3 case studies</a:t>
            </a:r>
          </a:p>
          <a:p>
            <a:r>
              <a:rPr lang="en-US" sz="3600" dirty="0"/>
              <a:t>Discuss the questions as a group</a:t>
            </a:r>
          </a:p>
          <a:p>
            <a:r>
              <a:rPr lang="en-US" sz="3600" dirty="0"/>
              <a:t>Focus on the human interactions, rather than on the technology tools</a:t>
            </a:r>
          </a:p>
          <a:p>
            <a:endParaRPr lang="en-US" sz="3600" dirty="0"/>
          </a:p>
          <a:p>
            <a:pPr marL="0" indent="0" algn="ctr">
              <a:buNone/>
            </a:pPr>
            <a:r>
              <a:rPr lang="en-US" sz="3600" b="1" dirty="0"/>
              <a:t>You have 20 minutes</a:t>
            </a:r>
          </a:p>
        </p:txBody>
      </p:sp>
    </p:spTree>
    <p:extLst>
      <p:ext uri="{BB962C8B-B14F-4D97-AF65-F5344CB8AC3E}">
        <p14:creationId xmlns:p14="http://schemas.microsoft.com/office/powerpoint/2010/main" val="3312723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932D4D-6DAC-42E6-A3FA-15135CF28A8E}"/>
              </a:ext>
            </a:extLst>
          </p:cNvPr>
          <p:cNvSpPr>
            <a:spLocks noGrp="1"/>
          </p:cNvSpPr>
          <p:nvPr>
            <p:ph type="title"/>
          </p:nvPr>
        </p:nvSpPr>
        <p:spPr>
          <a:xfrm>
            <a:off x="838200" y="327025"/>
            <a:ext cx="10515600" cy="1325563"/>
          </a:xfrm>
        </p:spPr>
        <p:txBody>
          <a:bodyPr>
            <a:normAutofit fontScale="90000"/>
          </a:bodyPr>
          <a:lstStyle/>
          <a:p>
            <a:r>
              <a:rPr lang="en-US" b="1" dirty="0">
                <a:latin typeface="Montserrat" pitchFamily="2" charset="0"/>
                <a:ea typeface="Calibri"/>
                <a:cs typeface="Calibri"/>
                <a:sym typeface="Montserrat 2"/>
              </a:rPr>
              <a:t>Principles for the Responsible Use of Artificial Intelligence in and for Medical Education</a:t>
            </a:r>
            <a:endParaRPr lang="en-US" dirty="0"/>
          </a:p>
        </p:txBody>
      </p:sp>
      <p:sp>
        <p:nvSpPr>
          <p:cNvPr id="8" name="TextBox 7">
            <a:extLst>
              <a:ext uri="{FF2B5EF4-FFF2-40B4-BE49-F238E27FC236}">
                <a16:creationId xmlns:a16="http://schemas.microsoft.com/office/drawing/2014/main" id="{C2AE69DD-0A99-4AB6-B3E4-43BFA132C4CC}"/>
              </a:ext>
            </a:extLst>
          </p:cNvPr>
          <p:cNvSpPr txBox="1"/>
          <p:nvPr/>
        </p:nvSpPr>
        <p:spPr>
          <a:xfrm>
            <a:off x="712496" y="1759863"/>
            <a:ext cx="10767008"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marR="0" lvl="0" indent="-514350" algn="l" defTabSz="914400" rtl="0" eaLnBrk="0" fontAlgn="base" latinLnBrk="0" hangingPunct="0">
              <a:lnSpc>
                <a:spcPct val="100000"/>
              </a:lnSpc>
              <a:spcBef>
                <a:spcPct val="0"/>
              </a:spcBef>
              <a:spcAft>
                <a:spcPts val="1200"/>
              </a:spcAft>
              <a:buClrTx/>
              <a:buSzTx/>
              <a:buFontTx/>
              <a:buAutoNum type="arabicPeriod"/>
              <a:tabLst/>
              <a:defRPr/>
            </a:pPr>
            <a:r>
              <a:rPr kumimoji="0" lang="en-US" sz="2800" i="0" u="none" strike="noStrike" kern="1200" cap="none" spc="0" normalizeH="0" baseline="0" noProof="0" dirty="0">
                <a:ln>
                  <a:noFill/>
                </a:ln>
                <a:effectLst/>
                <a:uLnTx/>
                <a:uFillTx/>
                <a:latin typeface="Montserrat" pitchFamily="2" charset="0"/>
                <a:ea typeface="Calibri"/>
                <a:cs typeface="Calibri"/>
              </a:rPr>
              <a:t>Maintain Human-Centered Focus</a:t>
            </a:r>
            <a:r>
              <a:rPr kumimoji="0" lang="en-US" sz="2800" i="0" u="none" strike="noStrike" kern="1200" cap="none" spc="0" normalizeH="0" baseline="0" noProof="0" dirty="0">
                <a:ln>
                  <a:noFill/>
                </a:ln>
                <a:effectLst/>
                <a:uLnTx/>
                <a:uFillTx/>
                <a:latin typeface="Montserrat" pitchFamily="2" charset="0"/>
                <a:ea typeface="+mn-ea"/>
                <a:cs typeface="Arial"/>
              </a:rPr>
              <a:t> </a:t>
            </a:r>
            <a:endParaRPr kumimoji="0" lang="en-US" sz="2800" b="1" i="0" u="none" strike="noStrike" kern="1200" cap="none" spc="0" normalizeH="0" baseline="0" noProof="0" dirty="0">
              <a:ln>
                <a:noFill/>
              </a:ln>
              <a:effectLst/>
              <a:uLnTx/>
              <a:uFillTx/>
              <a:latin typeface="Montserrat" pitchFamily="2" charset="0"/>
              <a:ea typeface="+mn-ea"/>
              <a:cs typeface="Arial"/>
            </a:endParaRPr>
          </a:p>
          <a:p>
            <a:pPr marL="514350" marR="0" lvl="0" indent="-514350" algn="l" defTabSz="914400" rtl="0" eaLnBrk="0" fontAlgn="base" latinLnBrk="0" hangingPunct="0">
              <a:lnSpc>
                <a:spcPct val="100000"/>
              </a:lnSpc>
              <a:spcBef>
                <a:spcPct val="0"/>
              </a:spcBef>
              <a:spcAft>
                <a:spcPts val="1200"/>
              </a:spcAft>
              <a:buClrTx/>
              <a:buSzTx/>
              <a:buFontTx/>
              <a:buAutoNum type="arabicPeriod"/>
              <a:tabLst/>
              <a:defRPr/>
            </a:pPr>
            <a:r>
              <a:rPr kumimoji="0" lang="en-US" sz="2800" i="0" u="none" strike="noStrike" kern="1200" cap="none" spc="0" normalizeH="0" baseline="0" noProof="0" dirty="0">
                <a:ln>
                  <a:noFill/>
                </a:ln>
                <a:effectLst/>
                <a:uLnTx/>
                <a:uFillTx/>
                <a:latin typeface="Montserrat" pitchFamily="2" charset="0"/>
                <a:ea typeface="+mn-ea"/>
                <a:cs typeface="Arial"/>
              </a:rPr>
              <a:t>Ensure Ethical and Transparent Use </a:t>
            </a:r>
            <a:endParaRPr kumimoji="0" lang="en-US" sz="2800" b="1" i="0" u="none" strike="noStrike" kern="1200" cap="none" spc="0" normalizeH="0" baseline="0" noProof="0" dirty="0">
              <a:ln>
                <a:noFill/>
              </a:ln>
              <a:effectLst/>
              <a:uLnTx/>
              <a:uFillTx/>
              <a:latin typeface="Montserrat" pitchFamily="2" charset="0"/>
              <a:ea typeface="+mn-ea"/>
              <a:cs typeface="Arial"/>
            </a:endParaRPr>
          </a:p>
          <a:p>
            <a:pPr marL="514350" marR="0" lvl="0" indent="-514350" algn="l" defTabSz="914400" rtl="0" eaLnBrk="0" fontAlgn="base" latinLnBrk="0" hangingPunct="0">
              <a:lnSpc>
                <a:spcPct val="100000"/>
              </a:lnSpc>
              <a:spcBef>
                <a:spcPct val="0"/>
              </a:spcBef>
              <a:spcAft>
                <a:spcPts val="1200"/>
              </a:spcAft>
              <a:buClrTx/>
              <a:buSzTx/>
              <a:buFontTx/>
              <a:buAutoNum type="arabicPeriod"/>
              <a:tabLst/>
              <a:defRPr/>
            </a:pPr>
            <a:r>
              <a:rPr kumimoji="0" lang="en-US" sz="2800" i="0" u="none" strike="noStrike" kern="1200" cap="none" spc="0" normalizeH="0" baseline="0" noProof="0" dirty="0">
                <a:ln>
                  <a:noFill/>
                </a:ln>
                <a:effectLst/>
                <a:uLnTx/>
                <a:uFillTx/>
                <a:latin typeface="Montserrat" pitchFamily="2" charset="0"/>
                <a:ea typeface="+mn-ea"/>
                <a:cs typeface="Arial"/>
              </a:rPr>
              <a:t>Provide Equitable Access to AI</a:t>
            </a:r>
            <a:endParaRPr kumimoji="0" lang="en-US" sz="2800" b="1" i="0" u="none" strike="noStrike" kern="1200" cap="none" spc="0" normalizeH="0" baseline="0" noProof="0" dirty="0">
              <a:ln>
                <a:noFill/>
              </a:ln>
              <a:effectLst/>
              <a:uLnTx/>
              <a:uFillTx/>
              <a:latin typeface="Montserrat" pitchFamily="2" charset="0"/>
              <a:ea typeface="+mn-ea"/>
              <a:cs typeface="Arial"/>
            </a:endParaRPr>
          </a:p>
          <a:p>
            <a:pPr marL="514350" marR="0" lvl="0" indent="-514350" algn="l" defTabSz="914400" rtl="0" eaLnBrk="0" fontAlgn="base" latinLnBrk="0" hangingPunct="0">
              <a:lnSpc>
                <a:spcPct val="100000"/>
              </a:lnSpc>
              <a:spcBef>
                <a:spcPct val="0"/>
              </a:spcBef>
              <a:spcAft>
                <a:spcPts val="1200"/>
              </a:spcAft>
              <a:buClrTx/>
              <a:buSzTx/>
              <a:buFontTx/>
              <a:buAutoNum type="arabicPeriod"/>
              <a:tabLst/>
              <a:defRPr/>
            </a:pPr>
            <a:r>
              <a:rPr kumimoji="0" lang="en-US" sz="2800" i="0" u="none" strike="noStrike" kern="1200" cap="none" spc="0" normalizeH="0" baseline="0" noProof="0" dirty="0">
                <a:ln>
                  <a:noFill/>
                </a:ln>
                <a:effectLst/>
                <a:uLnTx/>
                <a:uFillTx/>
                <a:latin typeface="Montserrat" pitchFamily="2" charset="0"/>
                <a:ea typeface="+mn-ea"/>
                <a:cs typeface="Arial"/>
              </a:rPr>
              <a:t>Foster Education, Training, and Continuing Professional Development</a:t>
            </a:r>
            <a:endParaRPr kumimoji="0" lang="en-US" sz="2800" b="1" i="0" u="none" strike="noStrike" kern="1200" cap="none" spc="0" normalizeH="0" baseline="0" noProof="0" dirty="0">
              <a:ln>
                <a:noFill/>
              </a:ln>
              <a:effectLst/>
              <a:uLnTx/>
              <a:uFillTx/>
              <a:latin typeface="Montserrat" pitchFamily="2" charset="0"/>
              <a:ea typeface="+mn-ea"/>
              <a:cs typeface="Arial"/>
            </a:endParaRPr>
          </a:p>
          <a:p>
            <a:pPr marL="514350" marR="0" lvl="0" indent="-514350" algn="l" defTabSz="914400" rtl="0" eaLnBrk="0" fontAlgn="base" latinLnBrk="0" hangingPunct="0">
              <a:lnSpc>
                <a:spcPct val="100000"/>
              </a:lnSpc>
              <a:spcBef>
                <a:spcPct val="0"/>
              </a:spcBef>
              <a:spcAft>
                <a:spcPts val="1200"/>
              </a:spcAft>
              <a:buClrTx/>
              <a:buSzTx/>
              <a:buFontTx/>
              <a:buAutoNum type="arabicPeriod"/>
              <a:tabLst/>
              <a:defRPr/>
            </a:pPr>
            <a:r>
              <a:rPr kumimoji="0" lang="en-US" sz="2800" i="0" u="none" strike="noStrike" kern="1200" cap="none" spc="0" normalizeH="0" baseline="0" noProof="0" dirty="0">
                <a:ln>
                  <a:noFill/>
                </a:ln>
                <a:effectLst/>
                <a:uLnTx/>
                <a:uFillTx/>
                <a:latin typeface="Montserrat" pitchFamily="2" charset="0"/>
                <a:ea typeface="+mn-ea"/>
                <a:cs typeface="Arial"/>
              </a:rPr>
              <a:t>Develop Curricula Through Interdisciplinary Collaboration </a:t>
            </a:r>
            <a:r>
              <a:rPr kumimoji="0" lang="en-US" sz="2800" i="0" u="none" strike="noStrike" kern="1200" cap="none" spc="0" normalizeH="0" baseline="0" noProof="0" dirty="0">
                <a:ln>
                  <a:noFill/>
                </a:ln>
                <a:effectLst/>
                <a:uLnTx/>
                <a:uFillTx/>
                <a:latin typeface="Montserrat" pitchFamily="2" charset="0"/>
                <a:ea typeface="Calibri"/>
                <a:cs typeface="Calibri"/>
              </a:rPr>
              <a:t> </a:t>
            </a:r>
            <a:endParaRPr kumimoji="0" lang="en-US" sz="2800" b="1" i="0" u="none" strike="noStrike" kern="1200" cap="none" spc="0" normalizeH="0" baseline="0" noProof="0" dirty="0">
              <a:ln>
                <a:noFill/>
              </a:ln>
              <a:effectLst/>
              <a:uLnTx/>
              <a:uFillTx/>
              <a:latin typeface="Montserrat" pitchFamily="2" charset="0"/>
              <a:ea typeface="Calibri"/>
              <a:cs typeface="Arial"/>
            </a:endParaRPr>
          </a:p>
          <a:p>
            <a:pPr marL="514350" marR="0" lvl="0" indent="-514350" algn="l" defTabSz="914400" rtl="0" eaLnBrk="0" fontAlgn="base" latinLnBrk="0" hangingPunct="0">
              <a:lnSpc>
                <a:spcPct val="100000"/>
              </a:lnSpc>
              <a:spcBef>
                <a:spcPct val="0"/>
              </a:spcBef>
              <a:spcAft>
                <a:spcPts val="1200"/>
              </a:spcAft>
              <a:buClrTx/>
              <a:buSzTx/>
              <a:buFontTx/>
              <a:buAutoNum type="arabicPeriod"/>
              <a:tabLst/>
              <a:defRPr/>
            </a:pPr>
            <a:r>
              <a:rPr kumimoji="0" lang="en-US" sz="2800" i="0" u="none" strike="noStrike" kern="1200" cap="none" spc="0" normalizeH="0" baseline="0" noProof="0" dirty="0">
                <a:ln>
                  <a:noFill/>
                </a:ln>
                <a:effectLst/>
                <a:uLnTx/>
                <a:uFillTx/>
                <a:latin typeface="Montserrat" pitchFamily="2" charset="0"/>
                <a:ea typeface="Calibri"/>
                <a:cs typeface="Calibri"/>
              </a:rPr>
              <a:t>Protect Data Privacy </a:t>
            </a:r>
            <a:endParaRPr kumimoji="0" lang="en-US" sz="2800" b="1" i="0" u="none" strike="noStrike" kern="1200" cap="none" spc="0" normalizeH="0" baseline="0" noProof="0" dirty="0">
              <a:ln>
                <a:noFill/>
              </a:ln>
              <a:effectLst/>
              <a:uLnTx/>
              <a:uFillTx/>
              <a:latin typeface="Montserrat" pitchFamily="2" charset="0"/>
              <a:ea typeface="Calibri"/>
              <a:cs typeface="Arial"/>
            </a:endParaRPr>
          </a:p>
          <a:p>
            <a:pPr marL="514350" marR="0" lvl="0" indent="-514350" algn="l" defTabSz="914400" rtl="0" eaLnBrk="0" fontAlgn="base" latinLnBrk="0" hangingPunct="0">
              <a:lnSpc>
                <a:spcPct val="100000"/>
              </a:lnSpc>
              <a:spcBef>
                <a:spcPct val="0"/>
              </a:spcBef>
              <a:spcAft>
                <a:spcPts val="1200"/>
              </a:spcAft>
              <a:buClrTx/>
              <a:buSzTx/>
              <a:buFontTx/>
              <a:buAutoNum type="arabicPeriod"/>
              <a:tabLst/>
              <a:defRPr/>
            </a:pPr>
            <a:r>
              <a:rPr kumimoji="0" lang="en-US" sz="2800" i="0" u="none" strike="noStrike" kern="1200" cap="none" spc="0" normalizeH="0" baseline="0" noProof="0" dirty="0">
                <a:ln>
                  <a:noFill/>
                </a:ln>
                <a:effectLst/>
                <a:uLnTx/>
                <a:uFillTx/>
                <a:latin typeface="Montserrat" pitchFamily="2" charset="0"/>
                <a:ea typeface="Calibri"/>
                <a:cs typeface="Calibri"/>
              </a:rPr>
              <a:t>Monitor and Evaluate</a:t>
            </a:r>
            <a:endParaRPr kumimoji="0" lang="en-US" sz="2800" b="1" i="0" u="none" strike="noStrike" kern="1200" cap="none" spc="0" normalizeH="0" baseline="0" noProof="0" dirty="0">
              <a:ln>
                <a:noFill/>
              </a:ln>
              <a:effectLst/>
              <a:uLnTx/>
              <a:uFillTx/>
              <a:latin typeface="Montserrat" pitchFamily="2"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effectLst/>
              <a:uLnTx/>
              <a:uFillTx/>
              <a:latin typeface="Arial" charset="0"/>
              <a:ea typeface="+mn-ea"/>
              <a:cs typeface="Arial"/>
            </a:endParaRPr>
          </a:p>
        </p:txBody>
      </p:sp>
      <p:pic>
        <p:nvPicPr>
          <p:cNvPr id="9" name="Picture 8" descr="A qr code with a logo&#10;&#10;Description automatically generated">
            <a:extLst>
              <a:ext uri="{FF2B5EF4-FFF2-40B4-BE49-F238E27FC236}">
                <a16:creationId xmlns:a16="http://schemas.microsoft.com/office/drawing/2014/main" id="{76213BC4-EEC5-4736-9D35-A7577AC38C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1107" y="5029734"/>
            <a:ext cx="1637078" cy="1637078"/>
          </a:xfrm>
          <a:prstGeom prst="rect">
            <a:avLst/>
          </a:prstGeom>
        </p:spPr>
      </p:pic>
    </p:spTree>
    <p:extLst>
      <p:ext uri="{BB962C8B-B14F-4D97-AF65-F5344CB8AC3E}">
        <p14:creationId xmlns:p14="http://schemas.microsoft.com/office/powerpoint/2010/main" val="2834034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CE1D7D-FB2C-4F2B-8189-EBFC7B5E1FD3}"/>
              </a:ext>
            </a:extLst>
          </p:cNvPr>
          <p:cNvSpPr>
            <a:spLocks noGrp="1"/>
          </p:cNvSpPr>
          <p:nvPr>
            <p:ph type="title"/>
          </p:nvPr>
        </p:nvSpPr>
        <p:spPr/>
        <p:txBody>
          <a:bodyPr/>
          <a:lstStyle/>
          <a:p>
            <a:pPr algn="ctr"/>
            <a:r>
              <a:rPr lang="en-US" dirty="0"/>
              <a:t>Now It’s Your Turn!</a:t>
            </a:r>
          </a:p>
        </p:txBody>
      </p:sp>
      <p:sp>
        <p:nvSpPr>
          <p:cNvPr id="7" name="Content Placeholder 6">
            <a:extLst>
              <a:ext uri="{FF2B5EF4-FFF2-40B4-BE49-F238E27FC236}">
                <a16:creationId xmlns:a16="http://schemas.microsoft.com/office/drawing/2014/main" id="{5B6C61B1-6846-4835-B40E-56B78342A678}"/>
              </a:ext>
            </a:extLst>
          </p:cNvPr>
          <p:cNvSpPr>
            <a:spLocks noGrp="1"/>
          </p:cNvSpPr>
          <p:nvPr>
            <p:ph idx="1"/>
          </p:nvPr>
        </p:nvSpPr>
        <p:spPr>
          <a:xfrm>
            <a:off x="838200" y="2524125"/>
            <a:ext cx="10515600" cy="3643312"/>
          </a:xfrm>
        </p:spPr>
        <p:txBody>
          <a:bodyPr>
            <a:normAutofit/>
          </a:bodyPr>
          <a:lstStyle/>
          <a:p>
            <a:pPr marL="0" indent="0" algn="ctr">
              <a:buNone/>
            </a:pPr>
            <a:r>
              <a:rPr lang="en-US" sz="3600" dirty="0"/>
              <a:t>If you have finished discussing, now consider using an AI tool to analyze the case</a:t>
            </a:r>
          </a:p>
          <a:p>
            <a:pPr marL="0" indent="0" algn="ctr">
              <a:buNone/>
            </a:pPr>
            <a:r>
              <a:rPr lang="en-US" sz="3600" dirty="0"/>
              <a:t>Are there any new insights or considerations?</a:t>
            </a:r>
          </a:p>
        </p:txBody>
      </p:sp>
    </p:spTree>
    <p:extLst>
      <p:ext uri="{BB962C8B-B14F-4D97-AF65-F5344CB8AC3E}">
        <p14:creationId xmlns:p14="http://schemas.microsoft.com/office/powerpoint/2010/main" val="1626069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CE1D7D-FB2C-4F2B-8189-EBFC7B5E1FD3}"/>
              </a:ext>
            </a:extLst>
          </p:cNvPr>
          <p:cNvSpPr>
            <a:spLocks noGrp="1"/>
          </p:cNvSpPr>
          <p:nvPr>
            <p:ph type="title"/>
          </p:nvPr>
        </p:nvSpPr>
        <p:spPr/>
        <p:txBody>
          <a:bodyPr/>
          <a:lstStyle/>
          <a:p>
            <a:pPr algn="ctr"/>
            <a:r>
              <a:rPr lang="en-US" dirty="0"/>
              <a:t>Let’s Discuss!</a:t>
            </a:r>
          </a:p>
        </p:txBody>
      </p:sp>
      <p:sp>
        <p:nvSpPr>
          <p:cNvPr id="7" name="Content Placeholder 6">
            <a:extLst>
              <a:ext uri="{FF2B5EF4-FFF2-40B4-BE49-F238E27FC236}">
                <a16:creationId xmlns:a16="http://schemas.microsoft.com/office/drawing/2014/main" id="{5B6C61B1-6846-4835-B40E-56B78342A678}"/>
              </a:ext>
            </a:extLst>
          </p:cNvPr>
          <p:cNvSpPr>
            <a:spLocks noGrp="1"/>
          </p:cNvSpPr>
          <p:nvPr>
            <p:ph idx="1"/>
          </p:nvPr>
        </p:nvSpPr>
        <p:spPr>
          <a:xfrm>
            <a:off x="838200" y="2524125"/>
            <a:ext cx="10515600" cy="3643312"/>
          </a:xfrm>
        </p:spPr>
        <p:txBody>
          <a:bodyPr>
            <a:normAutofit/>
          </a:bodyPr>
          <a:lstStyle/>
          <a:p>
            <a:pPr marL="514350" indent="-514350">
              <a:buFont typeface="+mj-lt"/>
              <a:buAutoNum type="arabicParenR"/>
            </a:pPr>
            <a:r>
              <a:rPr lang="en-US" sz="3200" dirty="0"/>
              <a:t>“The Case of the MSPE Adventure”</a:t>
            </a:r>
          </a:p>
          <a:p>
            <a:pPr marL="514350" indent="-514350">
              <a:buFont typeface="+mj-lt"/>
              <a:buAutoNum type="arabicParenR"/>
            </a:pPr>
            <a:r>
              <a:rPr lang="en-US" sz="3200" dirty="0"/>
              <a:t>“The Case of the Course Director Feedback Frenzy”</a:t>
            </a:r>
          </a:p>
          <a:p>
            <a:pPr marL="514350" indent="-514350">
              <a:buFont typeface="+mj-lt"/>
              <a:buAutoNum type="arabicParenR"/>
            </a:pPr>
            <a:r>
              <a:rPr lang="en-US" sz="3200" dirty="0"/>
              <a:t>“The Case of the Missing Diagnoses”</a:t>
            </a:r>
          </a:p>
          <a:p>
            <a:endParaRPr lang="en-US" sz="3200" dirty="0"/>
          </a:p>
          <a:p>
            <a:endParaRPr lang="en-US" sz="3200" dirty="0"/>
          </a:p>
        </p:txBody>
      </p:sp>
    </p:spTree>
    <p:extLst>
      <p:ext uri="{BB962C8B-B14F-4D97-AF65-F5344CB8AC3E}">
        <p14:creationId xmlns:p14="http://schemas.microsoft.com/office/powerpoint/2010/main" val="195004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860678"/>
            <a:ext cx="12192000" cy="2173451"/>
          </a:xfrm>
          <a:custGeom>
            <a:avLst/>
            <a:gdLst/>
            <a:ahLst/>
            <a:cxnLst/>
            <a:rect l="l" t="t" r="r" b="b"/>
            <a:pathLst>
              <a:path w="18288000" h="3260176">
                <a:moveTo>
                  <a:pt x="0" y="0"/>
                </a:moveTo>
                <a:lnTo>
                  <a:pt x="18288000" y="0"/>
                </a:lnTo>
                <a:lnTo>
                  <a:pt x="18288000" y="3260176"/>
                </a:lnTo>
                <a:lnTo>
                  <a:pt x="0" y="3260176"/>
                </a:lnTo>
                <a:lnTo>
                  <a:pt x="0" y="0"/>
                </a:lnTo>
                <a:close/>
              </a:path>
            </a:pathLst>
          </a:custGeom>
          <a:blipFill>
            <a:blip r:embed="rId3"/>
            <a:stretch>
              <a:fillRect t="-69336" b="-14619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p:cNvSpPr txBox="1"/>
          <p:nvPr/>
        </p:nvSpPr>
        <p:spPr>
          <a:xfrm>
            <a:off x="452539" y="366396"/>
            <a:ext cx="10299561" cy="679673"/>
          </a:xfrm>
          <a:prstGeom prst="rect">
            <a:avLst/>
          </a:prstGeom>
        </p:spPr>
        <p:txBody>
          <a:bodyPr lIns="0" tIns="0" rIns="0" bIns="0" rtlCol="0" anchor="t">
            <a:spAutoFit/>
          </a:bodyPr>
          <a:lstStyle/>
          <a:p>
            <a:pPr marL="0" marR="0" lvl="0" indent="0" algn="l" defTabSz="609630" rtl="0" eaLnBrk="1" fontAlgn="auto" latinLnBrk="0" hangingPunct="1">
              <a:lnSpc>
                <a:spcPts val="528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Montserrat" pitchFamily="2" charset="0"/>
                <a:ea typeface="Montserrat 1"/>
                <a:cs typeface="Montserrat 1"/>
                <a:sym typeface="Montserrat 1"/>
              </a:rPr>
              <a:t>Agenda</a:t>
            </a:r>
          </a:p>
        </p:txBody>
      </p:sp>
      <p:sp>
        <p:nvSpPr>
          <p:cNvPr id="17" name="TextBox 16">
            <a:extLst>
              <a:ext uri="{FF2B5EF4-FFF2-40B4-BE49-F238E27FC236}">
                <a16:creationId xmlns:a16="http://schemas.microsoft.com/office/drawing/2014/main" id="{60AA9F88-EB87-477B-B97B-ADFDD06595D9}"/>
              </a:ext>
            </a:extLst>
          </p:cNvPr>
          <p:cNvSpPr txBox="1"/>
          <p:nvPr/>
        </p:nvSpPr>
        <p:spPr>
          <a:xfrm>
            <a:off x="333375" y="1390650"/>
            <a:ext cx="11544300" cy="3139321"/>
          </a:xfrm>
          <a:prstGeom prst="rect">
            <a:avLst/>
          </a:prstGeom>
          <a:noFill/>
        </p:spPr>
        <p:txBody>
          <a:bodyPr wrap="square" rtlCol="0">
            <a:spAutoFit/>
          </a:bodyPr>
          <a:lstStyle/>
          <a:p>
            <a:pPr marL="922655" marR="0" lvl="1" indent="-742950" algn="l" defTabSz="60963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003D79"/>
                </a:solidFill>
                <a:effectLst/>
                <a:uLnTx/>
                <a:uFillTx/>
                <a:latin typeface="Montserrat"/>
                <a:ea typeface="Montserrat 2"/>
                <a:cs typeface="Montserrat 2"/>
                <a:sym typeface="Montserrat 2"/>
              </a:rPr>
              <a:t>Introduction to the Principles for the Responsible Use of AI in and for Medical Education</a:t>
            </a:r>
          </a:p>
          <a:p>
            <a:pPr marL="922655" marR="0" lvl="1" indent="-742950" algn="l" defTabSz="60963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003D79"/>
                </a:solidFill>
                <a:effectLst/>
                <a:uLnTx/>
                <a:uFillTx/>
                <a:latin typeface="Montserrat"/>
                <a:ea typeface="Montserrat 2"/>
                <a:cs typeface="Montserrat 2"/>
                <a:sym typeface="Montserrat 2"/>
              </a:rPr>
              <a:t>Discuss case studies of AI application</a:t>
            </a:r>
          </a:p>
          <a:p>
            <a:pPr marL="922655" marR="0" lvl="1" indent="-742950" algn="l" defTabSz="60963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003D79"/>
                </a:solidFill>
                <a:effectLst/>
                <a:uLnTx/>
                <a:uFillTx/>
                <a:latin typeface="Montserrat"/>
                <a:ea typeface="Montserrat 2"/>
                <a:cs typeface="Montserrat 2"/>
                <a:sym typeface="Montserrat 2"/>
              </a:rPr>
              <a:t>Debrief as a large group</a:t>
            </a:r>
          </a:p>
          <a:p>
            <a:pPr marL="922655" marR="0" lvl="1" indent="-742950" algn="l" defTabSz="60963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srgbClr val="003D79"/>
                </a:solidFill>
                <a:effectLst/>
                <a:uLnTx/>
                <a:uFillTx/>
                <a:latin typeface="Montserrat"/>
                <a:ea typeface="Montserrat 2"/>
                <a:cs typeface="Montserrat 2"/>
                <a:sym typeface="Montserrat 2"/>
              </a:rPr>
              <a:t>Closing and call to action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1190636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53B6032-FD06-4328-93B0-B650E27D0643}"/>
              </a:ext>
            </a:extLst>
          </p:cNvPr>
          <p:cNvSpPr>
            <a:spLocks noGrp="1"/>
          </p:cNvSpPr>
          <p:nvPr>
            <p:ph idx="1"/>
          </p:nvPr>
        </p:nvSpPr>
        <p:spPr/>
        <p:txBody>
          <a:bodyPr/>
          <a:lstStyle/>
          <a:p>
            <a:pPr marL="0" indent="0">
              <a:buNone/>
            </a:pPr>
            <a:r>
              <a:rPr lang="en-US" b="1" dirty="0">
                <a:solidFill>
                  <a:srgbClr val="092F6D"/>
                </a:solidFill>
              </a:rPr>
              <a:t>As we conclude, reflect on:</a:t>
            </a:r>
          </a:p>
          <a:p>
            <a:r>
              <a:rPr lang="en-US" dirty="0"/>
              <a:t>How can you apply these principles in your own work?</a:t>
            </a:r>
          </a:p>
          <a:p>
            <a:r>
              <a:rPr lang="en-US" dirty="0"/>
              <a:t>How can you educate faculty, staff, and learners about them?</a:t>
            </a:r>
          </a:p>
          <a:p>
            <a:pPr lvl="1"/>
            <a:endParaRPr lang="en-US" dirty="0"/>
          </a:p>
          <a:p>
            <a:endParaRPr lang="en-US" dirty="0"/>
          </a:p>
        </p:txBody>
      </p:sp>
      <p:sp>
        <p:nvSpPr>
          <p:cNvPr id="2" name="Freeform 2"/>
          <p:cNvSpPr/>
          <p:nvPr/>
        </p:nvSpPr>
        <p:spPr>
          <a:xfrm>
            <a:off x="-19815" y="-1106975"/>
            <a:ext cx="12144375" cy="2461210"/>
          </a:xfrm>
          <a:custGeom>
            <a:avLst/>
            <a:gdLst/>
            <a:ahLst/>
            <a:cxnLst/>
            <a:rect l="l" t="t" r="r" b="b"/>
            <a:pathLst>
              <a:path w="18288000" h="5006265">
                <a:moveTo>
                  <a:pt x="0" y="0"/>
                </a:moveTo>
                <a:lnTo>
                  <a:pt x="18288000" y="0"/>
                </a:lnTo>
                <a:lnTo>
                  <a:pt x="18288000" y="5006265"/>
                </a:lnTo>
                <a:lnTo>
                  <a:pt x="0" y="5006265"/>
                </a:lnTo>
                <a:lnTo>
                  <a:pt x="0" y="0"/>
                </a:lnTo>
                <a:close/>
              </a:path>
            </a:pathLst>
          </a:custGeom>
          <a:blipFill>
            <a:blip r:embed="rId3"/>
            <a:stretch>
              <a:fillRect t="-45153" b="-603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p:cNvSpPr txBox="1"/>
          <p:nvPr/>
        </p:nvSpPr>
        <p:spPr>
          <a:xfrm>
            <a:off x="491219" y="336933"/>
            <a:ext cx="11458974" cy="493084"/>
          </a:xfrm>
          <a:prstGeom prst="rect">
            <a:avLst/>
          </a:prstGeom>
        </p:spPr>
        <p:txBody>
          <a:bodyPr lIns="0" tIns="0" rIns="0" bIns="0" rtlCol="0" anchor="t">
            <a:spAutoFit/>
          </a:bodyPr>
          <a:lstStyle/>
          <a:p>
            <a:pPr lvl="0" defTabSz="609630" eaLnBrk="0" fontAlgn="base" hangingPunct="0">
              <a:lnSpc>
                <a:spcPts val="3960"/>
              </a:lnSpc>
            </a:pPr>
            <a:r>
              <a:rPr lang="en-US" sz="3200" b="1" dirty="0">
                <a:solidFill>
                  <a:prstClr val="white"/>
                </a:solidFill>
                <a:latin typeface="Montserrat" pitchFamily="2" charset="0"/>
                <a:ea typeface="Calibri"/>
                <a:cs typeface="Calibri"/>
                <a:sym typeface="Montserrat 2"/>
              </a:rPr>
              <a:t>Applying the Principles for Responsible Use</a:t>
            </a:r>
            <a:endParaRPr kumimoji="0" lang="en-US" sz="3200" b="0" i="0" u="none" strike="noStrike" kern="1200" cap="none" spc="0" normalizeH="0" baseline="0" noProof="0" dirty="0">
              <a:ln>
                <a:noFill/>
              </a:ln>
              <a:solidFill>
                <a:prstClr val="white"/>
              </a:solidFill>
              <a:effectLst/>
              <a:uLnTx/>
              <a:uFillTx/>
              <a:latin typeface="Montserrat" pitchFamily="2" charset="0"/>
              <a:ea typeface="Calibri"/>
              <a:cs typeface="Calibri"/>
            </a:endParaRPr>
          </a:p>
        </p:txBody>
      </p:sp>
    </p:spTree>
    <p:extLst>
      <p:ext uri="{BB962C8B-B14F-4D97-AF65-F5344CB8AC3E}">
        <p14:creationId xmlns:p14="http://schemas.microsoft.com/office/powerpoint/2010/main" val="2063617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860678"/>
            <a:ext cx="12192000" cy="2173451"/>
          </a:xfrm>
          <a:custGeom>
            <a:avLst/>
            <a:gdLst/>
            <a:ahLst/>
            <a:cxnLst/>
            <a:rect l="l" t="t" r="r" b="b"/>
            <a:pathLst>
              <a:path w="18288000" h="3260176">
                <a:moveTo>
                  <a:pt x="0" y="0"/>
                </a:moveTo>
                <a:lnTo>
                  <a:pt x="18288000" y="0"/>
                </a:lnTo>
                <a:lnTo>
                  <a:pt x="18288000" y="3260176"/>
                </a:lnTo>
                <a:lnTo>
                  <a:pt x="0" y="3260176"/>
                </a:lnTo>
                <a:lnTo>
                  <a:pt x="0" y="0"/>
                </a:lnTo>
                <a:close/>
              </a:path>
            </a:pathLst>
          </a:custGeom>
          <a:blipFill>
            <a:blip r:embed="rId3"/>
            <a:stretch>
              <a:fillRect t="-69336" b="-14619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p:cNvSpPr txBox="1"/>
          <p:nvPr/>
        </p:nvSpPr>
        <p:spPr>
          <a:xfrm>
            <a:off x="452539" y="366396"/>
            <a:ext cx="10299561" cy="679673"/>
          </a:xfrm>
          <a:prstGeom prst="rect">
            <a:avLst/>
          </a:prstGeom>
        </p:spPr>
        <p:txBody>
          <a:bodyPr lIns="0" tIns="0" rIns="0" bIns="0" rtlCol="0" anchor="t">
            <a:spAutoFit/>
          </a:bodyPr>
          <a:lstStyle/>
          <a:p>
            <a:pPr marL="0" marR="0" lvl="0" indent="0" algn="l" defTabSz="609630" rtl="0" eaLnBrk="1" fontAlgn="auto" latinLnBrk="0" hangingPunct="1">
              <a:lnSpc>
                <a:spcPts val="528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Montserrat" pitchFamily="2" charset="0"/>
                <a:ea typeface="Montserrat 1"/>
                <a:cs typeface="Montserrat 1"/>
                <a:sym typeface="Montserrat 1"/>
              </a:rPr>
              <a:t>Workshop Developers</a:t>
            </a:r>
          </a:p>
        </p:txBody>
      </p:sp>
      <p:sp>
        <p:nvSpPr>
          <p:cNvPr id="17" name="TextBox 16">
            <a:extLst>
              <a:ext uri="{FF2B5EF4-FFF2-40B4-BE49-F238E27FC236}">
                <a16:creationId xmlns:a16="http://schemas.microsoft.com/office/drawing/2014/main" id="{60AA9F88-EB87-477B-B97B-ADFDD06595D9}"/>
              </a:ext>
            </a:extLst>
          </p:cNvPr>
          <p:cNvSpPr txBox="1"/>
          <p:nvPr/>
        </p:nvSpPr>
        <p:spPr>
          <a:xfrm>
            <a:off x="333375" y="1390650"/>
            <a:ext cx="11544300" cy="2862322"/>
          </a:xfrm>
          <a:prstGeom prst="rect">
            <a:avLst/>
          </a:prstGeom>
          <a:noFill/>
        </p:spPr>
        <p:txBody>
          <a:bodyPr wrap="square" rtlCol="0">
            <a:spAutoFit/>
          </a:bodyPr>
          <a:lstStyle/>
          <a:p>
            <a:pPr marL="922655" lvl="1" indent="-742950" defTabSz="609630">
              <a:buFont typeface="Arial" panose="020B0604020202020204" pitchFamily="34" charset="0"/>
              <a:buChar char="•"/>
            </a:pPr>
            <a:r>
              <a:rPr lang="en-US" sz="3600" dirty="0">
                <a:solidFill>
                  <a:srgbClr val="003D79"/>
                </a:solidFill>
                <a:latin typeface="Montserrat"/>
                <a:ea typeface="Montserrat 2"/>
                <a:cs typeface="Montserrat 2"/>
                <a:sym typeface="Montserrat 2"/>
              </a:rPr>
              <a:t>John Ragsdale, MD, MS</a:t>
            </a:r>
          </a:p>
          <a:p>
            <a:pPr marL="922655" lvl="1" indent="-742950" defTabSz="609630">
              <a:buFont typeface="Arial" panose="020B0604020202020204" pitchFamily="34" charset="0"/>
              <a:buChar char="•"/>
            </a:pPr>
            <a:r>
              <a:rPr lang="en-US" sz="3600" dirty="0">
                <a:solidFill>
                  <a:srgbClr val="003D79"/>
                </a:solidFill>
                <a:latin typeface="Montserrat"/>
                <a:ea typeface="Montserrat 2"/>
                <a:cs typeface="Montserrat 2"/>
                <a:sym typeface="Montserrat 2"/>
              </a:rPr>
              <a:t>Christy K. Boscardin, PhD</a:t>
            </a:r>
          </a:p>
          <a:p>
            <a:pPr marL="922655" lvl="1" indent="-742950" defTabSz="609630">
              <a:buFont typeface="Arial" panose="020B0604020202020204" pitchFamily="34" charset="0"/>
              <a:buChar char="•"/>
            </a:pPr>
            <a:r>
              <a:rPr lang="en-US" sz="3600" dirty="0">
                <a:solidFill>
                  <a:srgbClr val="003D79"/>
                </a:solidFill>
                <a:latin typeface="Montserrat"/>
                <a:ea typeface="Montserrat 2"/>
                <a:cs typeface="Montserrat 2"/>
                <a:sym typeface="Montserrat 2"/>
              </a:rPr>
              <a:t>Diego F. Niño, MD, PhD</a:t>
            </a:r>
          </a:p>
          <a:p>
            <a:pPr marL="922655" lvl="1" indent="-742950" defTabSz="609630">
              <a:buFont typeface="Arial" panose="020B0604020202020204" pitchFamily="34" charset="0"/>
              <a:buChar char="•"/>
            </a:pPr>
            <a:r>
              <a:rPr lang="en-US" sz="3600" dirty="0">
                <a:solidFill>
                  <a:srgbClr val="003D79"/>
                </a:solidFill>
                <a:latin typeface="Montserrat"/>
                <a:ea typeface="Montserrat 2"/>
                <a:cs typeface="Montserrat 2"/>
                <a:sym typeface="Montserrat 2"/>
              </a:rPr>
              <a:t>Alexis Rossi, PhD</a:t>
            </a:r>
          </a:p>
          <a:p>
            <a:pPr marL="922655" lvl="1" indent="-742950" defTabSz="609630">
              <a:buFont typeface="Arial" panose="020B0604020202020204" pitchFamily="34" charset="0"/>
              <a:buChar char="•"/>
            </a:pPr>
            <a:r>
              <a:rPr lang="en-US" sz="3600" dirty="0">
                <a:solidFill>
                  <a:srgbClr val="003D79"/>
                </a:solidFill>
                <a:latin typeface="Montserrat"/>
                <a:ea typeface="Montserrat 2"/>
                <a:cs typeface="Montserrat 2"/>
                <a:sym typeface="Montserrat 2"/>
              </a:rPr>
              <a:t>Lisa Howley, PhD, MEd</a:t>
            </a:r>
          </a:p>
        </p:txBody>
      </p:sp>
      <p:pic>
        <p:nvPicPr>
          <p:cNvPr id="2050" name="Picture 2" descr="Thumbnail Image icon image of a group of 3 people talking and laughing, colorful with minimal details">
            <a:extLst>
              <a:ext uri="{FF2B5EF4-FFF2-40B4-BE49-F238E27FC236}">
                <a16:creationId xmlns:a16="http://schemas.microsoft.com/office/drawing/2014/main" id="{363304E0-F00F-4C5B-B032-7C7F9712DB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9076" y="1963638"/>
            <a:ext cx="3305174" cy="330517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813828C-0E86-483F-B755-23C44AA40D01}"/>
              </a:ext>
            </a:extLst>
          </p:cNvPr>
          <p:cNvSpPr txBox="1"/>
          <p:nvPr/>
        </p:nvSpPr>
        <p:spPr>
          <a:xfrm>
            <a:off x="342900" y="6642556"/>
            <a:ext cx="2924175" cy="215444"/>
          </a:xfrm>
          <a:prstGeom prst="rect">
            <a:avLst/>
          </a:prstGeom>
          <a:noFill/>
        </p:spPr>
        <p:txBody>
          <a:bodyPr wrap="square" rtlCol="0">
            <a:spAutoFit/>
          </a:bodyPr>
          <a:lstStyle/>
          <a:p>
            <a:r>
              <a:rPr lang="en-US" sz="800" dirty="0"/>
              <a:t>Image generated using Microsoft Copilot</a:t>
            </a:r>
          </a:p>
        </p:txBody>
      </p:sp>
      <p:sp>
        <p:nvSpPr>
          <p:cNvPr id="2" name="Rectangle 1">
            <a:extLst>
              <a:ext uri="{FF2B5EF4-FFF2-40B4-BE49-F238E27FC236}">
                <a16:creationId xmlns:a16="http://schemas.microsoft.com/office/drawing/2014/main" id="{898C7D52-7F35-4C39-B6AA-D16F79D6E2DB}"/>
              </a:ext>
            </a:extLst>
          </p:cNvPr>
          <p:cNvSpPr/>
          <p:nvPr/>
        </p:nvSpPr>
        <p:spPr>
          <a:xfrm>
            <a:off x="2576660" y="5841800"/>
            <a:ext cx="7038680" cy="923330"/>
          </a:xfrm>
          <a:prstGeom prst="rect">
            <a:avLst/>
          </a:prstGeom>
        </p:spPr>
        <p:txBody>
          <a:bodyPr wrap="square">
            <a:spAutoFit/>
          </a:bodyPr>
          <a:lstStyle/>
          <a:p>
            <a:pPr algn="ctr"/>
            <a:r>
              <a:rPr lang="en-US" dirty="0">
                <a:latin typeface="Calibri" panose="020F0502020204030204" pitchFamily="34" charset="0"/>
                <a:ea typeface="Times New Roman" panose="02020603050405020304" pitchFamily="18" charset="0"/>
                <a:cs typeface="Calibri" panose="020F0502020204030204" pitchFamily="34" charset="0"/>
              </a:rPr>
              <a:t>Applying the Principles for Artificial Intelligence to Enhance Medical Education ©2025 is licensed under CC BY-NC-SA 4.0. To view a copy of this license, visit </a:t>
            </a:r>
            <a:r>
              <a:rPr lang="en-US"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5"/>
              </a:rPr>
              <a:t>https://creativecommons.org/licenses/by-nc-sa/4.0/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6579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CF094-BC77-F949-07CD-7E219E7B327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477751-E33B-5F76-F586-28DD9A51B890}"/>
              </a:ext>
            </a:extLst>
          </p:cNvPr>
          <p:cNvSpPr/>
          <p:nvPr/>
        </p:nvSpPr>
        <p:spPr>
          <a:xfrm>
            <a:off x="0" y="-1150483"/>
            <a:ext cx="12192000" cy="2461210"/>
          </a:xfrm>
          <a:custGeom>
            <a:avLst/>
            <a:gdLst/>
            <a:ahLst/>
            <a:cxnLst/>
            <a:rect l="l" t="t" r="r" b="b"/>
            <a:pathLst>
              <a:path w="18288000" h="5006265">
                <a:moveTo>
                  <a:pt x="0" y="0"/>
                </a:moveTo>
                <a:lnTo>
                  <a:pt x="18288000" y="0"/>
                </a:lnTo>
                <a:lnTo>
                  <a:pt x="18288000" y="5006265"/>
                </a:lnTo>
                <a:lnTo>
                  <a:pt x="0" y="5006265"/>
                </a:lnTo>
                <a:lnTo>
                  <a:pt x="0" y="0"/>
                </a:lnTo>
                <a:close/>
              </a:path>
            </a:pathLst>
          </a:custGeom>
          <a:blipFill>
            <a:blip r:embed="rId3"/>
            <a:stretch>
              <a:fillRect t="-45153" b="-603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43D1FCCE-6815-2CFE-7746-F78D476C1FEC}"/>
              </a:ext>
            </a:extLst>
          </p:cNvPr>
          <p:cNvSpPr txBox="1"/>
          <p:nvPr/>
        </p:nvSpPr>
        <p:spPr>
          <a:xfrm>
            <a:off x="453119" y="98808"/>
            <a:ext cx="11458974" cy="1025922"/>
          </a:xfrm>
          <a:prstGeom prst="rect">
            <a:avLst/>
          </a:prstGeom>
        </p:spPr>
        <p:txBody>
          <a:bodyPr lIns="0" tIns="0" rIns="0" bIns="0" rtlCol="0" anchor="t">
            <a:spAutoFit/>
          </a:bodyPr>
          <a:lstStyle/>
          <a:p>
            <a:pPr marL="0" marR="0" lvl="0" indent="0" algn="l" defTabSz="609630" rtl="0" eaLnBrk="1" fontAlgn="auto" latinLnBrk="0" hangingPunct="1">
              <a:lnSpc>
                <a:spcPts val="396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ontserrat"/>
                <a:ea typeface="Calibri"/>
                <a:cs typeface="Calibri"/>
                <a:sym typeface="Montserrat 2"/>
              </a:rPr>
              <a:t>Principles for the Responsible Use of Artificial Intelligence in and for Medical Education</a:t>
            </a:r>
            <a:endParaRPr kumimoji="0" lang="en-US" sz="3200" b="1" i="0" u="none" strike="noStrike" kern="1200" cap="none" spc="0" normalizeH="0" baseline="0" noProof="0" dirty="0">
              <a:ln>
                <a:noFill/>
              </a:ln>
              <a:solidFill>
                <a:prstClr val="white"/>
              </a:solidFill>
              <a:effectLst/>
              <a:uLnTx/>
              <a:uFillTx/>
              <a:latin typeface="Montserrat"/>
              <a:ea typeface="Calibri"/>
              <a:cs typeface="Calibri"/>
            </a:endParaRPr>
          </a:p>
        </p:txBody>
      </p:sp>
      <p:sp>
        <p:nvSpPr>
          <p:cNvPr id="34" name="TextBox 33">
            <a:extLst>
              <a:ext uri="{FF2B5EF4-FFF2-40B4-BE49-F238E27FC236}">
                <a16:creationId xmlns:a16="http://schemas.microsoft.com/office/drawing/2014/main" id="{02605A07-CEAD-B7F2-46DD-9B0F30EFCBD4}"/>
              </a:ext>
            </a:extLst>
          </p:cNvPr>
          <p:cNvSpPr txBox="1"/>
          <p:nvPr/>
        </p:nvSpPr>
        <p:spPr>
          <a:xfrm>
            <a:off x="1820008" y="3702204"/>
            <a:ext cx="15278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Calibri"/>
                <a:ea typeface="+mn-ea"/>
                <a:cs typeface="+mn-cs"/>
              </a:rPr>
              <a:t>Overview</a:t>
            </a:r>
          </a:p>
        </p:txBody>
      </p:sp>
      <p:sp>
        <p:nvSpPr>
          <p:cNvPr id="35" name="TextBox 34">
            <a:extLst>
              <a:ext uri="{FF2B5EF4-FFF2-40B4-BE49-F238E27FC236}">
                <a16:creationId xmlns:a16="http://schemas.microsoft.com/office/drawing/2014/main" id="{DA00B986-571C-DA9F-C3F0-B23D404D26D2}"/>
              </a:ext>
            </a:extLst>
          </p:cNvPr>
          <p:cNvSpPr txBox="1"/>
          <p:nvPr/>
        </p:nvSpPr>
        <p:spPr>
          <a:xfrm>
            <a:off x="4212945" y="3702204"/>
            <a:ext cx="32997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Calibri"/>
                <a:ea typeface="+mn-ea"/>
                <a:cs typeface="+mn-cs"/>
              </a:rPr>
              <a:t>Principle to Practice</a:t>
            </a:r>
          </a:p>
        </p:txBody>
      </p:sp>
      <p:sp>
        <p:nvSpPr>
          <p:cNvPr id="36" name="TextBox 35">
            <a:extLst>
              <a:ext uri="{FF2B5EF4-FFF2-40B4-BE49-F238E27FC236}">
                <a16:creationId xmlns:a16="http://schemas.microsoft.com/office/drawing/2014/main" id="{CDCB3281-657E-C03E-F45C-C55C710352DC}"/>
              </a:ext>
            </a:extLst>
          </p:cNvPr>
          <p:cNvSpPr txBox="1"/>
          <p:nvPr/>
        </p:nvSpPr>
        <p:spPr>
          <a:xfrm>
            <a:off x="8377850" y="3711712"/>
            <a:ext cx="187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Calibri"/>
                <a:ea typeface="+mn-ea"/>
                <a:cs typeface="+mn-cs"/>
              </a:rPr>
              <a:t>References </a:t>
            </a:r>
          </a:p>
        </p:txBody>
      </p:sp>
      <p:pic>
        <p:nvPicPr>
          <p:cNvPr id="13" name="Picture 12" descr="A black background with a black square&#10;&#10;AI-generated content may be incorrect.">
            <a:extLst>
              <a:ext uri="{FF2B5EF4-FFF2-40B4-BE49-F238E27FC236}">
                <a16:creationId xmlns:a16="http://schemas.microsoft.com/office/drawing/2014/main" id="{5FBFE789-7CD5-982D-4DC1-FC096FC74DCA}"/>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04813" y="1876429"/>
            <a:ext cx="1716037" cy="1716037"/>
          </a:xfrm>
          <a:prstGeom prst="rect">
            <a:avLst/>
          </a:prstGeom>
        </p:spPr>
      </p:pic>
      <p:pic>
        <p:nvPicPr>
          <p:cNvPr id="15" name="Graphic 14" descr="Compass with solid fill">
            <a:extLst>
              <a:ext uri="{FF2B5EF4-FFF2-40B4-BE49-F238E27FC236}">
                <a16:creationId xmlns:a16="http://schemas.microsoft.com/office/drawing/2014/main" id="{91CE033A-C971-F298-C5EC-51F110ADD3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6116" y="1806090"/>
            <a:ext cx="1631699" cy="1631699"/>
          </a:xfrm>
          <a:prstGeom prst="rect">
            <a:avLst/>
          </a:prstGeom>
        </p:spPr>
      </p:pic>
      <p:pic>
        <p:nvPicPr>
          <p:cNvPr id="19" name="Picture 18" descr="A black background with a black square&#10;&#10;AI-generated content may be incorrect.">
            <a:extLst>
              <a:ext uri="{FF2B5EF4-FFF2-40B4-BE49-F238E27FC236}">
                <a16:creationId xmlns:a16="http://schemas.microsoft.com/office/drawing/2014/main" id="{6179FF02-80AE-5791-FB73-18A3467B5FD4}"/>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16879" y="1936463"/>
            <a:ext cx="1595968" cy="1595968"/>
          </a:xfrm>
          <a:prstGeom prst="rect">
            <a:avLst/>
          </a:prstGeom>
        </p:spPr>
      </p:pic>
      <p:sp>
        <p:nvSpPr>
          <p:cNvPr id="14" name="TextBox 13">
            <a:extLst>
              <a:ext uri="{FF2B5EF4-FFF2-40B4-BE49-F238E27FC236}">
                <a16:creationId xmlns:a16="http://schemas.microsoft.com/office/drawing/2014/main" id="{789D58A7-1479-4E8C-8C06-5B7C5C6096B2}"/>
              </a:ext>
            </a:extLst>
          </p:cNvPr>
          <p:cNvSpPr txBox="1"/>
          <p:nvPr/>
        </p:nvSpPr>
        <p:spPr>
          <a:xfrm>
            <a:off x="4613416" y="6077732"/>
            <a:ext cx="2965167"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1F497D"/>
                </a:solidFill>
                <a:effectLst/>
                <a:uLnTx/>
                <a:uFillTx/>
                <a:latin typeface="Montserrat" panose="00000500000000000000" pitchFamily="2" charset="0"/>
                <a:ea typeface="+mn-ea"/>
                <a:cs typeface="+mn-cs"/>
              </a:rPr>
              <a:t>Available at aamc.org/AI</a:t>
            </a:r>
          </a:p>
        </p:txBody>
      </p:sp>
      <p:pic>
        <p:nvPicPr>
          <p:cNvPr id="16" name="Picture 15" descr="A qr code with a logo&#10;&#10;Description automatically generated">
            <a:extLst>
              <a:ext uri="{FF2B5EF4-FFF2-40B4-BE49-F238E27FC236}">
                <a16:creationId xmlns:a16="http://schemas.microsoft.com/office/drawing/2014/main" id="{2CDC8D2B-415D-45D3-A876-EEEA6620C1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7461" y="4476031"/>
            <a:ext cx="1637078" cy="1637078"/>
          </a:xfrm>
          <a:prstGeom prst="rect">
            <a:avLst/>
          </a:prstGeom>
        </p:spPr>
      </p:pic>
    </p:spTree>
    <p:extLst>
      <p:ext uri="{BB962C8B-B14F-4D97-AF65-F5344CB8AC3E}">
        <p14:creationId xmlns:p14="http://schemas.microsoft.com/office/powerpoint/2010/main" val="1868890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50483"/>
            <a:ext cx="12144375" cy="2461210"/>
          </a:xfrm>
          <a:custGeom>
            <a:avLst/>
            <a:gdLst/>
            <a:ahLst/>
            <a:cxnLst/>
            <a:rect l="l" t="t" r="r" b="b"/>
            <a:pathLst>
              <a:path w="18288000" h="5006265">
                <a:moveTo>
                  <a:pt x="0" y="0"/>
                </a:moveTo>
                <a:lnTo>
                  <a:pt x="18288000" y="0"/>
                </a:lnTo>
                <a:lnTo>
                  <a:pt x="18288000" y="5006265"/>
                </a:lnTo>
                <a:lnTo>
                  <a:pt x="0" y="5006265"/>
                </a:lnTo>
                <a:lnTo>
                  <a:pt x="0" y="0"/>
                </a:lnTo>
                <a:close/>
              </a:path>
            </a:pathLst>
          </a:custGeom>
          <a:blipFill>
            <a:blip r:embed="rId3"/>
            <a:stretch>
              <a:fillRect t="-45153" b="-603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5454" y="2051913"/>
            <a:ext cx="6472852" cy="1346394"/>
          </a:xfrm>
          <a:prstGeom prst="rect">
            <a:avLst/>
          </a:prstGeom>
        </p:spPr>
        <p:txBody>
          <a:bodyPr wrap="square" lIns="0" tIns="0" rIns="0" bIns="0" rtlCol="0" anchor="t">
            <a:spAutoFit/>
          </a:bodyPr>
          <a:lstStyle/>
          <a:p>
            <a:pPr marL="457200" marR="0" lvl="0" indent="0" algn="l" defTabSz="609630" rtl="0" eaLnBrk="0" fontAlgn="base" latinLnBrk="0" hangingPunct="0">
              <a:lnSpc>
                <a:spcPct val="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1F497D"/>
              </a:solidFill>
              <a:effectLst/>
              <a:uLnTx/>
              <a:uFillTx/>
              <a:latin typeface="Montserrat 3 Ultra-Bold"/>
              <a:ea typeface="Calibri"/>
              <a:cs typeface="Calibri"/>
            </a:endParaRPr>
          </a:p>
          <a:p>
            <a:pPr marL="457200" marR="0" lvl="0" indent="-457200" algn="l" defTabSz="609630" rtl="0" eaLnBrk="0" fontAlgn="base" latinLnBrk="0" hangingPunct="0">
              <a:lnSpc>
                <a:spcPts val="3658"/>
              </a:lnSpc>
              <a:spcBef>
                <a:spcPts val="0"/>
              </a:spcBef>
              <a:spcAft>
                <a:spcPts val="0"/>
              </a:spcAft>
              <a:buClrTx/>
              <a:buSzTx/>
              <a:buFontTx/>
              <a:buAutoNum type="arabicPeriod"/>
              <a:tabLst/>
              <a:defRPr/>
            </a:pPr>
            <a:endParaRPr kumimoji="0" lang="en-US" sz="11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609630" rtl="0" eaLnBrk="0" fontAlgn="base" latinLnBrk="0" hangingPunct="0">
              <a:lnSpc>
                <a:spcPts val="3658"/>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Calibri"/>
                <a:cs typeface="Calibri"/>
              </a:rPr>
              <a:t>  </a:t>
            </a:r>
          </a:p>
          <a:p>
            <a:pPr marL="0" marR="0" lvl="0" indent="0" algn="l" defTabSz="609630" rtl="0" eaLnBrk="0" fontAlgn="base" latinLnBrk="0" hangingPunct="0">
              <a:lnSpc>
                <a:spcPts val="3658"/>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alibri"/>
              <a:ea typeface="Calibri"/>
              <a:cs typeface="Calibri"/>
            </a:endParaRPr>
          </a:p>
        </p:txBody>
      </p:sp>
      <p:sp>
        <p:nvSpPr>
          <p:cNvPr id="6" name="TextBox 6"/>
          <p:cNvSpPr txBox="1"/>
          <p:nvPr/>
        </p:nvSpPr>
        <p:spPr>
          <a:xfrm>
            <a:off x="453119" y="98808"/>
            <a:ext cx="11458974" cy="1025922"/>
          </a:xfrm>
          <a:prstGeom prst="rect">
            <a:avLst/>
          </a:prstGeom>
        </p:spPr>
        <p:txBody>
          <a:bodyPr lIns="0" tIns="0" rIns="0" bIns="0" rtlCol="0" anchor="t">
            <a:spAutoFit/>
          </a:bodyPr>
          <a:lstStyle/>
          <a:p>
            <a:pPr marL="0" marR="0" lvl="0" indent="0" algn="l" defTabSz="609630" rtl="0" eaLnBrk="0" fontAlgn="base" latinLnBrk="0" hangingPunct="0">
              <a:lnSpc>
                <a:spcPts val="396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ontserrat" pitchFamily="2" charset="0"/>
                <a:ea typeface="Calibri"/>
                <a:cs typeface="Calibri"/>
                <a:sym typeface="Montserrat 2"/>
              </a:rPr>
              <a:t>Principles for the Responsible Use of Artificial Intelligence in and for Medical Education</a:t>
            </a:r>
            <a:endParaRPr kumimoji="0" lang="en-US" sz="3200" b="0" i="0" u="none" strike="noStrike" kern="1200" cap="none" spc="0" normalizeH="0" baseline="0" noProof="0" dirty="0">
              <a:ln>
                <a:noFill/>
              </a:ln>
              <a:solidFill>
                <a:prstClr val="white"/>
              </a:solidFill>
              <a:effectLst/>
              <a:uLnTx/>
              <a:uFillTx/>
              <a:latin typeface="Montserrat" pitchFamily="2" charset="0"/>
              <a:ea typeface="Calibri"/>
              <a:cs typeface="Calibri"/>
            </a:endParaRPr>
          </a:p>
        </p:txBody>
      </p:sp>
      <p:sp>
        <p:nvSpPr>
          <p:cNvPr id="8" name="TextBox 7">
            <a:extLst>
              <a:ext uri="{FF2B5EF4-FFF2-40B4-BE49-F238E27FC236}">
                <a16:creationId xmlns:a16="http://schemas.microsoft.com/office/drawing/2014/main" id="{0F07AB57-D690-C647-81A1-16B8A402D186}"/>
              </a:ext>
            </a:extLst>
          </p:cNvPr>
          <p:cNvSpPr txBox="1"/>
          <p:nvPr/>
        </p:nvSpPr>
        <p:spPr>
          <a:xfrm>
            <a:off x="222398" y="1502688"/>
            <a:ext cx="11220885"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marR="0" lvl="0" indent="-514350" algn="l" defTabSz="914400" rtl="0" eaLnBrk="0" fontAlgn="base" latinLnBrk="0" hangingPunct="0">
              <a:lnSpc>
                <a:spcPct val="100000"/>
              </a:lnSpc>
              <a:spcBef>
                <a:spcPct val="0"/>
              </a:spcBef>
              <a:spcAft>
                <a:spcPts val="1200"/>
              </a:spcAft>
              <a:buClrTx/>
              <a:buSzTx/>
              <a:buFontTx/>
              <a:buAutoNum type="arabicPeriod"/>
              <a:tabLst/>
              <a:defRPr/>
            </a:pPr>
            <a:r>
              <a:rPr kumimoji="0" lang="en-US" sz="2400" b="0" i="0" u="none" strike="noStrike" kern="1200" cap="none" spc="0" normalizeH="0" baseline="0" noProof="0" dirty="0">
                <a:ln>
                  <a:noFill/>
                </a:ln>
                <a:solidFill>
                  <a:srgbClr val="1F497D"/>
                </a:solidFill>
                <a:effectLst/>
                <a:uLnTx/>
                <a:uFillTx/>
                <a:latin typeface="Montserrat" panose="00000500000000000000"/>
                <a:ea typeface="Calibri"/>
                <a:cs typeface="Calibri"/>
              </a:rPr>
              <a:t>Maintain Human-Centered Focus</a:t>
            </a:r>
            <a:r>
              <a:rPr kumimoji="0" lang="en-US" sz="2400" b="0" i="0" u="none" strike="noStrike" kern="1200" cap="none" spc="0" normalizeH="0" baseline="0" noProof="0" dirty="0">
                <a:ln>
                  <a:noFill/>
                </a:ln>
                <a:solidFill>
                  <a:srgbClr val="1F497D"/>
                </a:solidFill>
                <a:effectLst/>
                <a:uLnTx/>
                <a:uFillTx/>
                <a:latin typeface="Montserrat" panose="00000500000000000000"/>
                <a:cs typeface="Arial"/>
              </a:rPr>
              <a:t> </a:t>
            </a:r>
            <a:endParaRPr kumimoji="0" lang="en-US" sz="2400" b="1" i="0" u="none" strike="noStrike" kern="1200" cap="none" spc="0" normalizeH="0" baseline="0" noProof="0" dirty="0">
              <a:ln>
                <a:noFill/>
              </a:ln>
              <a:solidFill>
                <a:srgbClr val="1F497D"/>
              </a:solidFill>
              <a:effectLst/>
              <a:uLnTx/>
              <a:uFillTx/>
              <a:latin typeface="Montserrat" panose="00000500000000000000"/>
              <a:cs typeface="Arial"/>
            </a:endParaRPr>
          </a:p>
          <a:p>
            <a:pPr marL="514350" marR="0" lvl="0" indent="-514350" algn="l" defTabSz="914400" rtl="0" eaLnBrk="0" fontAlgn="base" latinLnBrk="0" hangingPunct="0">
              <a:lnSpc>
                <a:spcPct val="100000"/>
              </a:lnSpc>
              <a:spcBef>
                <a:spcPct val="0"/>
              </a:spcBef>
              <a:spcAft>
                <a:spcPts val="1200"/>
              </a:spcAft>
              <a:buClrTx/>
              <a:buSzTx/>
              <a:buFontTx/>
              <a:buAutoNum type="arabicPeriod"/>
              <a:tabLst/>
              <a:defRPr/>
            </a:pPr>
            <a:r>
              <a:rPr kumimoji="0" lang="en-US" sz="2400" b="0" i="0" u="none" strike="noStrike" kern="1200" cap="none" spc="0" normalizeH="0" baseline="0" noProof="0" dirty="0">
                <a:ln>
                  <a:noFill/>
                </a:ln>
                <a:solidFill>
                  <a:srgbClr val="1F497D"/>
                </a:solidFill>
                <a:effectLst/>
                <a:uLnTx/>
                <a:uFillTx/>
                <a:latin typeface="Montserrat" panose="00000500000000000000"/>
                <a:cs typeface="Arial"/>
              </a:rPr>
              <a:t>Ensure Ethical and Transparent Use </a:t>
            </a:r>
            <a:endParaRPr kumimoji="0" lang="en-US" sz="2400" b="1" i="0" u="none" strike="noStrike" kern="1200" cap="none" spc="0" normalizeH="0" baseline="0" noProof="0" dirty="0">
              <a:ln>
                <a:noFill/>
              </a:ln>
              <a:solidFill>
                <a:srgbClr val="1F497D"/>
              </a:solidFill>
              <a:effectLst/>
              <a:uLnTx/>
              <a:uFillTx/>
              <a:latin typeface="Montserrat" panose="00000500000000000000"/>
              <a:cs typeface="Arial"/>
            </a:endParaRPr>
          </a:p>
          <a:p>
            <a:pPr marL="514350" marR="0" lvl="0" indent="-514350" algn="l" defTabSz="914400" rtl="0" eaLnBrk="0" fontAlgn="base" latinLnBrk="0" hangingPunct="0">
              <a:lnSpc>
                <a:spcPct val="100000"/>
              </a:lnSpc>
              <a:spcBef>
                <a:spcPct val="0"/>
              </a:spcBef>
              <a:spcAft>
                <a:spcPts val="1200"/>
              </a:spcAft>
              <a:buClrTx/>
              <a:buSzTx/>
              <a:buFontTx/>
              <a:buAutoNum type="arabicPeriod"/>
              <a:tabLst/>
              <a:defRPr/>
            </a:pPr>
            <a:r>
              <a:rPr kumimoji="0" lang="en-US" sz="2400" b="0" i="0" u="none" strike="noStrike" kern="1200" cap="none" spc="0" normalizeH="0" baseline="0" noProof="0" dirty="0">
                <a:ln>
                  <a:noFill/>
                </a:ln>
                <a:solidFill>
                  <a:srgbClr val="1F497D"/>
                </a:solidFill>
                <a:effectLst/>
                <a:uLnTx/>
                <a:uFillTx/>
                <a:latin typeface="Montserrat" panose="00000500000000000000"/>
                <a:cs typeface="Arial"/>
              </a:rPr>
              <a:t>Provide Equitable Access to AI</a:t>
            </a:r>
            <a:endParaRPr kumimoji="0" lang="en-US" sz="2400" b="1" i="0" u="none" strike="noStrike" kern="1200" cap="none" spc="0" normalizeH="0" baseline="0" noProof="0" dirty="0">
              <a:ln>
                <a:noFill/>
              </a:ln>
              <a:solidFill>
                <a:srgbClr val="1F497D"/>
              </a:solidFill>
              <a:effectLst/>
              <a:uLnTx/>
              <a:uFillTx/>
              <a:latin typeface="Montserrat" panose="00000500000000000000"/>
              <a:cs typeface="Arial"/>
            </a:endParaRPr>
          </a:p>
          <a:p>
            <a:pPr marL="514350" marR="0" lvl="0" indent="-514350" algn="l" defTabSz="914400" rtl="0" eaLnBrk="0" fontAlgn="base" latinLnBrk="0" hangingPunct="0">
              <a:lnSpc>
                <a:spcPct val="100000"/>
              </a:lnSpc>
              <a:spcBef>
                <a:spcPct val="0"/>
              </a:spcBef>
              <a:spcAft>
                <a:spcPts val="1200"/>
              </a:spcAft>
              <a:buClrTx/>
              <a:buSzTx/>
              <a:buFontTx/>
              <a:buAutoNum type="arabicPeriod"/>
              <a:tabLst/>
              <a:defRPr/>
            </a:pPr>
            <a:r>
              <a:rPr kumimoji="0" lang="en-US" sz="2400" b="0" i="0" u="none" strike="noStrike" kern="1200" cap="none" spc="0" normalizeH="0" baseline="0" noProof="0" dirty="0">
                <a:ln>
                  <a:noFill/>
                </a:ln>
                <a:solidFill>
                  <a:srgbClr val="1F497D"/>
                </a:solidFill>
                <a:effectLst/>
                <a:uLnTx/>
                <a:uFillTx/>
                <a:latin typeface="Montserrat" panose="00000500000000000000"/>
                <a:cs typeface="Arial"/>
              </a:rPr>
              <a:t>Foster Education, Training, and Continuing Professional Development</a:t>
            </a:r>
            <a:endParaRPr kumimoji="0" lang="en-US" sz="2400" b="1" i="0" u="none" strike="noStrike" kern="1200" cap="none" spc="0" normalizeH="0" baseline="0" noProof="0" dirty="0">
              <a:ln>
                <a:noFill/>
              </a:ln>
              <a:solidFill>
                <a:srgbClr val="1F497D"/>
              </a:solidFill>
              <a:effectLst/>
              <a:uLnTx/>
              <a:uFillTx/>
              <a:latin typeface="Montserrat" panose="00000500000000000000"/>
              <a:cs typeface="Arial"/>
            </a:endParaRPr>
          </a:p>
          <a:p>
            <a:pPr marL="514350" marR="0" lvl="0" indent="-514350" algn="l" defTabSz="914400" rtl="0" eaLnBrk="0" fontAlgn="base" latinLnBrk="0" hangingPunct="0">
              <a:lnSpc>
                <a:spcPct val="100000"/>
              </a:lnSpc>
              <a:spcBef>
                <a:spcPct val="0"/>
              </a:spcBef>
              <a:spcAft>
                <a:spcPts val="1200"/>
              </a:spcAft>
              <a:buClrTx/>
              <a:buSzTx/>
              <a:buFontTx/>
              <a:buAutoNum type="arabicPeriod"/>
              <a:tabLst/>
              <a:defRPr/>
            </a:pPr>
            <a:r>
              <a:rPr kumimoji="0" lang="en-US" sz="2400" b="0" i="0" u="none" strike="noStrike" kern="1200" cap="none" spc="0" normalizeH="0" baseline="0" noProof="0" dirty="0">
                <a:ln>
                  <a:noFill/>
                </a:ln>
                <a:solidFill>
                  <a:srgbClr val="1F497D"/>
                </a:solidFill>
                <a:effectLst/>
                <a:uLnTx/>
                <a:uFillTx/>
                <a:latin typeface="Montserrat" panose="00000500000000000000"/>
                <a:cs typeface="Arial"/>
              </a:rPr>
              <a:t>Develop Curricula Through Interdisciplinary Collaboration </a:t>
            </a:r>
            <a:r>
              <a:rPr kumimoji="0" lang="en-US" sz="2400" b="0" i="0" u="none" strike="noStrike" kern="1200" cap="none" spc="0" normalizeH="0" baseline="0" noProof="0" dirty="0">
                <a:ln>
                  <a:noFill/>
                </a:ln>
                <a:solidFill>
                  <a:srgbClr val="1F497D"/>
                </a:solidFill>
                <a:effectLst/>
                <a:uLnTx/>
                <a:uFillTx/>
                <a:latin typeface="Montserrat" panose="00000500000000000000"/>
                <a:ea typeface="Calibri"/>
                <a:cs typeface="Calibri"/>
              </a:rPr>
              <a:t> </a:t>
            </a:r>
            <a:endParaRPr kumimoji="0" lang="en-US" sz="2400" b="1" i="0" u="none" strike="noStrike" kern="1200" cap="none" spc="0" normalizeH="0" baseline="0" noProof="0" dirty="0">
              <a:ln>
                <a:noFill/>
              </a:ln>
              <a:solidFill>
                <a:srgbClr val="1F497D"/>
              </a:solidFill>
              <a:effectLst/>
              <a:uLnTx/>
              <a:uFillTx/>
              <a:latin typeface="Montserrat" panose="00000500000000000000"/>
              <a:ea typeface="Calibri"/>
              <a:cs typeface="Arial"/>
            </a:endParaRPr>
          </a:p>
          <a:p>
            <a:pPr marL="514350" marR="0" lvl="0" indent="-514350" algn="l" defTabSz="914400" rtl="0" eaLnBrk="0" fontAlgn="base" latinLnBrk="0" hangingPunct="0">
              <a:lnSpc>
                <a:spcPct val="100000"/>
              </a:lnSpc>
              <a:spcBef>
                <a:spcPct val="0"/>
              </a:spcBef>
              <a:spcAft>
                <a:spcPts val="1200"/>
              </a:spcAft>
              <a:buClrTx/>
              <a:buSzTx/>
              <a:buFontTx/>
              <a:buAutoNum type="arabicPeriod"/>
              <a:tabLst/>
              <a:defRPr/>
            </a:pPr>
            <a:r>
              <a:rPr kumimoji="0" lang="en-US" sz="2400" b="0" i="0" u="none" strike="noStrike" kern="1200" cap="none" spc="0" normalizeH="0" baseline="0" noProof="0" dirty="0">
                <a:ln>
                  <a:noFill/>
                </a:ln>
                <a:solidFill>
                  <a:srgbClr val="1F497D"/>
                </a:solidFill>
                <a:effectLst/>
                <a:uLnTx/>
                <a:uFillTx/>
                <a:latin typeface="Montserrat" panose="00000500000000000000"/>
                <a:ea typeface="Calibri"/>
                <a:cs typeface="Calibri"/>
              </a:rPr>
              <a:t>Protect Data Privacy </a:t>
            </a:r>
            <a:endParaRPr kumimoji="0" lang="en-US" sz="2400" b="1" i="0" u="none" strike="noStrike" kern="1200" cap="none" spc="0" normalizeH="0" baseline="0" noProof="0" dirty="0">
              <a:ln>
                <a:noFill/>
              </a:ln>
              <a:solidFill>
                <a:srgbClr val="1F497D"/>
              </a:solidFill>
              <a:effectLst/>
              <a:uLnTx/>
              <a:uFillTx/>
              <a:latin typeface="Montserrat" panose="00000500000000000000"/>
              <a:ea typeface="Calibri"/>
              <a:cs typeface="Arial"/>
            </a:endParaRPr>
          </a:p>
          <a:p>
            <a:pPr marL="514350" marR="0" lvl="0" indent="-514350" algn="l" defTabSz="914400" rtl="0" eaLnBrk="0" fontAlgn="base" latinLnBrk="0" hangingPunct="0">
              <a:lnSpc>
                <a:spcPct val="100000"/>
              </a:lnSpc>
              <a:spcBef>
                <a:spcPct val="0"/>
              </a:spcBef>
              <a:spcAft>
                <a:spcPts val="1200"/>
              </a:spcAft>
              <a:buClrTx/>
              <a:buSzTx/>
              <a:buFontTx/>
              <a:buAutoNum type="arabicPeriod"/>
              <a:tabLst/>
              <a:defRPr/>
            </a:pPr>
            <a:r>
              <a:rPr kumimoji="0" lang="en-US" sz="2400" b="0" i="0" u="none" strike="noStrike" kern="1200" cap="none" spc="0" normalizeH="0" baseline="0" noProof="0" dirty="0">
                <a:ln>
                  <a:noFill/>
                </a:ln>
                <a:solidFill>
                  <a:srgbClr val="1F497D"/>
                </a:solidFill>
                <a:effectLst/>
                <a:uLnTx/>
                <a:uFillTx/>
                <a:latin typeface="Montserrat" panose="00000500000000000000"/>
                <a:ea typeface="Calibri"/>
                <a:cs typeface="Calibri"/>
              </a:rPr>
              <a:t>Monitor and Evaluate</a:t>
            </a:r>
            <a:endParaRPr kumimoji="0" lang="en-US" sz="2400" b="1" i="0" u="none" strike="noStrike" kern="1200" cap="none" spc="0" normalizeH="0" baseline="0" noProof="0" dirty="0">
              <a:ln>
                <a:noFill/>
              </a:ln>
              <a:solidFill>
                <a:srgbClr val="1F497D"/>
              </a:solidFill>
              <a:effectLst/>
              <a:uLnTx/>
              <a:uFillTx/>
              <a:latin typeface="Montserrat" panose="0000050000000000000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Arial" charset="0"/>
              <a:ea typeface="+mn-ea"/>
              <a:cs typeface="Arial"/>
            </a:endParaRPr>
          </a:p>
        </p:txBody>
      </p:sp>
    </p:spTree>
    <p:extLst>
      <p:ext uri="{BB962C8B-B14F-4D97-AF65-F5344CB8AC3E}">
        <p14:creationId xmlns:p14="http://schemas.microsoft.com/office/powerpoint/2010/main" val="1165133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00CB4-92F5-6A05-84AB-165882C7B6BA}"/>
            </a:ext>
          </a:extLst>
        </p:cNvPr>
        <p:cNvGrpSpPr/>
        <p:nvPr/>
      </p:nvGrpSpPr>
      <p:grpSpPr>
        <a:xfrm>
          <a:off x="0" y="0"/>
          <a:ext cx="0" cy="0"/>
          <a:chOff x="0" y="0"/>
          <a:chExt cx="0" cy="0"/>
        </a:xfrm>
      </p:grpSpPr>
      <p:pic>
        <p:nvPicPr>
          <p:cNvPr id="6" name="Picture 5" descr="A group of people in a presentation&#10;&#10;Description automatically generated">
            <a:extLst>
              <a:ext uri="{FF2B5EF4-FFF2-40B4-BE49-F238E27FC236}">
                <a16:creationId xmlns:a16="http://schemas.microsoft.com/office/drawing/2014/main" id="{DE8FFBBB-D720-1868-6D23-CBD944CCA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8">
            <a:extLst>
              <a:ext uri="{FF2B5EF4-FFF2-40B4-BE49-F238E27FC236}">
                <a16:creationId xmlns:a16="http://schemas.microsoft.com/office/drawing/2014/main" id="{3AD4D597-095F-BAD3-7CF5-40C4E251D989}"/>
              </a:ext>
            </a:extLst>
          </p:cNvPr>
          <p:cNvSpPr txBox="1"/>
          <p:nvPr/>
        </p:nvSpPr>
        <p:spPr>
          <a:xfrm>
            <a:off x="86021" y="6664427"/>
            <a:ext cx="740646" cy="129138"/>
          </a:xfrm>
          <a:prstGeom prst="rect">
            <a:avLst/>
          </a:prstGeom>
        </p:spPr>
        <p:txBody>
          <a:bodyPr lIns="0" tIns="0" rIns="0" bIns="0" rtlCol="0" anchor="t">
            <a:spAutoFit/>
          </a:bodyPr>
          <a:lstStyle/>
          <a:p>
            <a:pPr algn="ctr" defTabSz="609630" eaLnBrk="1" fontAlgn="auto" hangingPunct="1">
              <a:lnSpc>
                <a:spcPts val="1119"/>
              </a:lnSpc>
              <a:spcBef>
                <a:spcPts val="0"/>
              </a:spcBef>
              <a:spcAft>
                <a:spcPts val="0"/>
              </a:spcAft>
            </a:pPr>
            <a:r>
              <a:rPr lang="en-US" sz="800" b="0" dirty="0">
                <a:solidFill>
                  <a:srgbClr val="003D79"/>
                </a:solidFill>
                <a:latin typeface="Montserrat 3"/>
                <a:ea typeface="Montserrat 3"/>
                <a:cs typeface="Montserrat 3"/>
                <a:sym typeface="Montserrat 3"/>
              </a:rPr>
              <a:t>© AAMC</a:t>
            </a:r>
          </a:p>
        </p:txBody>
      </p:sp>
    </p:spTree>
    <p:extLst>
      <p:ext uri="{BB962C8B-B14F-4D97-AF65-F5344CB8AC3E}">
        <p14:creationId xmlns:p14="http://schemas.microsoft.com/office/powerpoint/2010/main" val="3982461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B820A-2AEF-3756-C45D-50817190D699}"/>
            </a:ext>
          </a:extLst>
        </p:cNvPr>
        <p:cNvGrpSpPr/>
        <p:nvPr/>
      </p:nvGrpSpPr>
      <p:grpSpPr>
        <a:xfrm>
          <a:off x="0" y="0"/>
          <a:ext cx="0" cy="0"/>
          <a:chOff x="0" y="0"/>
          <a:chExt cx="0" cy="0"/>
        </a:xfrm>
      </p:grpSpPr>
      <p:pic>
        <p:nvPicPr>
          <p:cNvPr id="3" name="Picture 2" descr="A collage of two people&#10;&#10;AI-generated content may be incorrect.">
            <a:extLst>
              <a:ext uri="{FF2B5EF4-FFF2-40B4-BE49-F238E27FC236}">
                <a16:creationId xmlns:a16="http://schemas.microsoft.com/office/drawing/2014/main" id="{83D28DEF-24AD-35D3-8AEF-BB5551A92408}"/>
              </a:ext>
            </a:extLst>
          </p:cNvPr>
          <p:cNvPicPr>
            <a:picLocks noChangeAspect="1"/>
          </p:cNvPicPr>
          <p:nvPr/>
        </p:nvPicPr>
        <p:blipFill>
          <a:blip r:embed="rId3"/>
          <a:srcRect t="13026" b="3142"/>
          <a:stretch/>
        </p:blipFill>
        <p:spPr>
          <a:xfrm>
            <a:off x="6953654" y="1411848"/>
            <a:ext cx="4245311" cy="5338429"/>
          </a:xfrm>
          <a:prstGeom prst="rect">
            <a:avLst/>
          </a:prstGeom>
        </p:spPr>
      </p:pic>
      <p:sp>
        <p:nvSpPr>
          <p:cNvPr id="2" name="Freeform 2">
            <a:extLst>
              <a:ext uri="{FF2B5EF4-FFF2-40B4-BE49-F238E27FC236}">
                <a16:creationId xmlns:a16="http://schemas.microsoft.com/office/drawing/2014/main" id="{D687BCFD-F3C1-FA73-1B89-039608FF1BD4}"/>
              </a:ext>
            </a:extLst>
          </p:cNvPr>
          <p:cNvSpPr/>
          <p:nvPr/>
        </p:nvSpPr>
        <p:spPr>
          <a:xfrm>
            <a:off x="0" y="-1150483"/>
            <a:ext cx="12144375" cy="2461210"/>
          </a:xfrm>
          <a:custGeom>
            <a:avLst/>
            <a:gdLst/>
            <a:ahLst/>
            <a:cxnLst/>
            <a:rect l="l" t="t" r="r" b="b"/>
            <a:pathLst>
              <a:path w="18288000" h="5006265">
                <a:moveTo>
                  <a:pt x="0" y="0"/>
                </a:moveTo>
                <a:lnTo>
                  <a:pt x="18288000" y="0"/>
                </a:lnTo>
                <a:lnTo>
                  <a:pt x="18288000" y="5006265"/>
                </a:lnTo>
                <a:lnTo>
                  <a:pt x="0" y="5006265"/>
                </a:lnTo>
                <a:lnTo>
                  <a:pt x="0" y="0"/>
                </a:lnTo>
                <a:close/>
              </a:path>
            </a:pathLst>
          </a:custGeom>
          <a:blipFill>
            <a:blip r:embed="rId4"/>
            <a:stretch>
              <a:fillRect t="-45153" b="-603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185513E3-2F17-781D-9590-F40B04208995}"/>
              </a:ext>
            </a:extLst>
          </p:cNvPr>
          <p:cNvSpPr txBox="1"/>
          <p:nvPr/>
        </p:nvSpPr>
        <p:spPr>
          <a:xfrm>
            <a:off x="5454" y="2051913"/>
            <a:ext cx="6472852" cy="1346394"/>
          </a:xfrm>
          <a:prstGeom prst="rect">
            <a:avLst/>
          </a:prstGeom>
        </p:spPr>
        <p:txBody>
          <a:bodyPr wrap="square" lIns="0" tIns="0" rIns="0" bIns="0" rtlCol="0" anchor="t">
            <a:spAutoFit/>
          </a:bodyPr>
          <a:lstStyle/>
          <a:p>
            <a:pPr marL="457200" marR="0" lvl="0" indent="0" algn="l" defTabSz="609630" rtl="0" eaLnBrk="0" fontAlgn="base" latinLnBrk="0" hangingPunct="0">
              <a:lnSpc>
                <a:spcPct val="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1F497D"/>
              </a:solidFill>
              <a:effectLst/>
              <a:uLnTx/>
              <a:uFillTx/>
              <a:latin typeface="Montserrat 3 Ultra-Bold"/>
              <a:ea typeface="Calibri"/>
              <a:cs typeface="Calibri"/>
            </a:endParaRPr>
          </a:p>
          <a:p>
            <a:pPr marL="457200" marR="0" lvl="0" indent="-457200" algn="l" defTabSz="609630" rtl="0" eaLnBrk="0" fontAlgn="base" latinLnBrk="0" hangingPunct="0">
              <a:lnSpc>
                <a:spcPts val="3658"/>
              </a:lnSpc>
              <a:spcBef>
                <a:spcPts val="0"/>
              </a:spcBef>
              <a:spcAft>
                <a:spcPts val="0"/>
              </a:spcAft>
              <a:buClrTx/>
              <a:buSzTx/>
              <a:buFontTx/>
              <a:buAutoNum type="arabicPeriod"/>
              <a:tabLst/>
              <a:defRPr/>
            </a:pPr>
            <a:endParaRPr kumimoji="0" lang="en-US" sz="11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609630" rtl="0" eaLnBrk="0" fontAlgn="base" latinLnBrk="0" hangingPunct="0">
              <a:lnSpc>
                <a:spcPts val="3658"/>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Calibri"/>
                <a:cs typeface="Calibri"/>
              </a:rPr>
              <a:t>  </a:t>
            </a:r>
          </a:p>
          <a:p>
            <a:pPr marL="0" marR="0" lvl="0" indent="0" algn="l" defTabSz="609630" rtl="0" eaLnBrk="0" fontAlgn="base" latinLnBrk="0" hangingPunct="0">
              <a:lnSpc>
                <a:spcPts val="3658"/>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alibri"/>
              <a:ea typeface="Calibri"/>
              <a:cs typeface="Calibri"/>
            </a:endParaRPr>
          </a:p>
        </p:txBody>
      </p:sp>
      <p:sp>
        <p:nvSpPr>
          <p:cNvPr id="6" name="TextBox 6">
            <a:extLst>
              <a:ext uri="{FF2B5EF4-FFF2-40B4-BE49-F238E27FC236}">
                <a16:creationId xmlns:a16="http://schemas.microsoft.com/office/drawing/2014/main" id="{3EB957B8-616F-843C-620E-ADF4AE04AB7B}"/>
              </a:ext>
            </a:extLst>
          </p:cNvPr>
          <p:cNvSpPr txBox="1"/>
          <p:nvPr/>
        </p:nvSpPr>
        <p:spPr>
          <a:xfrm>
            <a:off x="491219" y="336933"/>
            <a:ext cx="11458974" cy="493084"/>
          </a:xfrm>
          <a:prstGeom prst="rect">
            <a:avLst/>
          </a:prstGeom>
        </p:spPr>
        <p:txBody>
          <a:bodyPr lIns="0" tIns="0" rIns="0" bIns="0" rtlCol="0" anchor="t">
            <a:spAutoFit/>
          </a:bodyPr>
          <a:lstStyle/>
          <a:p>
            <a:pPr marL="0" marR="0" lvl="0" indent="0" algn="l" defTabSz="609630" rtl="0" eaLnBrk="0" fontAlgn="base" latinLnBrk="0" hangingPunct="0">
              <a:lnSpc>
                <a:spcPts val="396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ontserrat" pitchFamily="2" charset="0"/>
                <a:ea typeface="Calibri"/>
                <a:cs typeface="Calibri"/>
                <a:sym typeface="Montserrat 2"/>
              </a:rPr>
              <a:t>1. Maintain Human-Centered Focus</a:t>
            </a:r>
            <a:endParaRPr kumimoji="0" lang="en-US" sz="3200" b="0" i="0" u="none" strike="noStrike" kern="1200" cap="none" spc="0" normalizeH="0" baseline="0" noProof="0" dirty="0">
              <a:ln>
                <a:noFill/>
              </a:ln>
              <a:solidFill>
                <a:prstClr val="white"/>
              </a:solidFill>
              <a:effectLst/>
              <a:uLnTx/>
              <a:uFillTx/>
              <a:latin typeface="Montserrat" pitchFamily="2" charset="0"/>
              <a:ea typeface="Calibri"/>
              <a:cs typeface="Calibri"/>
            </a:endParaRPr>
          </a:p>
        </p:txBody>
      </p:sp>
      <p:sp>
        <p:nvSpPr>
          <p:cNvPr id="7" name="Content Placeholder 6">
            <a:extLst>
              <a:ext uri="{FF2B5EF4-FFF2-40B4-BE49-F238E27FC236}">
                <a16:creationId xmlns:a16="http://schemas.microsoft.com/office/drawing/2014/main" id="{95F90B91-CB57-1C74-689A-4567F8421EC9}"/>
              </a:ext>
            </a:extLst>
          </p:cNvPr>
          <p:cNvSpPr>
            <a:spLocks noGrp="1"/>
          </p:cNvSpPr>
          <p:nvPr>
            <p:ph idx="1"/>
          </p:nvPr>
        </p:nvSpPr>
        <p:spPr>
          <a:xfrm>
            <a:off x="679992" y="1905393"/>
            <a:ext cx="5906713" cy="4351338"/>
          </a:xfrm>
        </p:spPr>
        <p:txBody>
          <a:bodyPr>
            <a:normAutofit/>
          </a:bodyPr>
          <a:lstStyle/>
          <a:p>
            <a:r>
              <a:rPr lang="en-US" sz="2400" dirty="0">
                <a:latin typeface="Montserrat" panose="00000500000000000000"/>
              </a:rPr>
              <a:t>Promote humanism in medicine</a:t>
            </a:r>
          </a:p>
          <a:p>
            <a:r>
              <a:rPr lang="en-US" sz="2400" dirty="0">
                <a:latin typeface="Montserrat" panose="00000500000000000000"/>
              </a:rPr>
              <a:t>Review and revise existing curricula through an AI lens</a:t>
            </a:r>
          </a:p>
          <a:p>
            <a:r>
              <a:rPr lang="en-US" sz="2400" dirty="0">
                <a:latin typeface="Montserrat" panose="00000500000000000000"/>
              </a:rPr>
              <a:t>Leverage human-centered design models</a:t>
            </a:r>
          </a:p>
          <a:p>
            <a:r>
              <a:rPr lang="en-US" sz="2400" dirty="0">
                <a:latin typeface="Montserrat" panose="00000500000000000000"/>
              </a:rPr>
              <a:t>Focus on competency and skill development</a:t>
            </a:r>
          </a:p>
          <a:p>
            <a:r>
              <a:rPr lang="en-US" sz="2400" dirty="0">
                <a:latin typeface="Montserrat" panose="00000500000000000000"/>
              </a:rPr>
              <a:t>Remember the learning environment</a:t>
            </a:r>
          </a:p>
        </p:txBody>
      </p:sp>
      <p:grpSp>
        <p:nvGrpSpPr>
          <p:cNvPr id="11" name="Group 10">
            <a:extLst>
              <a:ext uri="{FF2B5EF4-FFF2-40B4-BE49-F238E27FC236}">
                <a16:creationId xmlns:a16="http://schemas.microsoft.com/office/drawing/2014/main" id="{D03A4951-0083-455A-A697-C585B8BBE682}"/>
              </a:ext>
            </a:extLst>
          </p:cNvPr>
          <p:cNvGrpSpPr/>
          <p:nvPr/>
        </p:nvGrpSpPr>
        <p:grpSpPr>
          <a:xfrm>
            <a:off x="10583039" y="-187286"/>
            <a:ext cx="1541521" cy="1541521"/>
            <a:chOff x="11373613" y="583475"/>
            <a:chExt cx="1541521" cy="1541521"/>
          </a:xfrm>
        </p:grpSpPr>
        <p:sp>
          <p:nvSpPr>
            <p:cNvPr id="10" name="Rectangle 9">
              <a:extLst>
                <a:ext uri="{FF2B5EF4-FFF2-40B4-BE49-F238E27FC236}">
                  <a16:creationId xmlns:a16="http://schemas.microsoft.com/office/drawing/2014/main" id="{4449A040-9D97-9FB8-E899-0E6515EB012F}"/>
                </a:ext>
              </a:extLst>
            </p:cNvPr>
            <p:cNvSpPr/>
            <p:nvPr/>
          </p:nvSpPr>
          <p:spPr>
            <a:xfrm>
              <a:off x="11806237" y="1006572"/>
              <a:ext cx="676275" cy="69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6146" name="Picture 2" descr="Thumbnail Image icon combining a computer chip with a caduceus, simple, one color">
              <a:extLst>
                <a:ext uri="{FF2B5EF4-FFF2-40B4-BE49-F238E27FC236}">
                  <a16:creationId xmlns:a16="http://schemas.microsoft.com/office/drawing/2014/main" id="{DF5887E0-3B5F-C81F-A22A-1E53520353A8}"/>
                </a:ext>
              </a:extLst>
            </p:cNvPr>
            <p:cNvPicPr>
              <a:picLocks noChangeAspect="1" noChangeArrowheads="1"/>
            </p:cNvPicPr>
            <p:nvPr/>
          </p:nvPicPr>
          <p:blipFill>
            <a:blip r:embed="rId5" cstate="print">
              <a:clrChange>
                <a:clrFrom>
                  <a:srgbClr val="F3F5F2"/>
                </a:clrFrom>
                <a:clrTo>
                  <a:srgbClr val="F3F5F2">
                    <a:alpha val="0"/>
                  </a:srgbClr>
                </a:clrTo>
              </a:clrChange>
              <a:extLst>
                <a:ext uri="{28A0092B-C50C-407E-A947-70E740481C1C}">
                  <a14:useLocalDpi xmlns:a14="http://schemas.microsoft.com/office/drawing/2010/main" val="0"/>
                </a:ext>
              </a:extLst>
            </a:blip>
            <a:srcRect/>
            <a:stretch>
              <a:fillRect/>
            </a:stretch>
          </p:blipFill>
          <p:spPr bwMode="auto">
            <a:xfrm>
              <a:off x="11373613" y="583475"/>
              <a:ext cx="1541521" cy="154152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31EBEF1C-10B8-C2E2-7F15-78B581B75D1F}"/>
              </a:ext>
            </a:extLst>
          </p:cNvPr>
          <p:cNvSpPr txBox="1"/>
          <p:nvPr/>
        </p:nvSpPr>
        <p:spPr>
          <a:xfrm>
            <a:off x="342900" y="6642556"/>
            <a:ext cx="2924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Images generated using Microsoft Copilot and ChatGPT4o</a:t>
            </a:r>
          </a:p>
        </p:txBody>
      </p:sp>
    </p:spTree>
    <p:extLst>
      <p:ext uri="{BB962C8B-B14F-4D97-AF65-F5344CB8AC3E}">
        <p14:creationId xmlns:p14="http://schemas.microsoft.com/office/powerpoint/2010/main" val="3448173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50483"/>
            <a:ext cx="12144375" cy="2461210"/>
          </a:xfrm>
          <a:custGeom>
            <a:avLst/>
            <a:gdLst/>
            <a:ahLst/>
            <a:cxnLst/>
            <a:rect l="l" t="t" r="r" b="b"/>
            <a:pathLst>
              <a:path w="18288000" h="5006265">
                <a:moveTo>
                  <a:pt x="0" y="0"/>
                </a:moveTo>
                <a:lnTo>
                  <a:pt x="18288000" y="0"/>
                </a:lnTo>
                <a:lnTo>
                  <a:pt x="18288000" y="5006265"/>
                </a:lnTo>
                <a:lnTo>
                  <a:pt x="0" y="5006265"/>
                </a:lnTo>
                <a:lnTo>
                  <a:pt x="0" y="0"/>
                </a:lnTo>
                <a:close/>
              </a:path>
            </a:pathLst>
          </a:custGeom>
          <a:blipFill>
            <a:blip r:embed="rId3"/>
            <a:stretch>
              <a:fillRect t="-45153" b="-603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5454" y="2051913"/>
            <a:ext cx="6472852" cy="1346394"/>
          </a:xfrm>
          <a:prstGeom prst="rect">
            <a:avLst/>
          </a:prstGeom>
        </p:spPr>
        <p:txBody>
          <a:bodyPr wrap="square" lIns="0" tIns="0" rIns="0" bIns="0" rtlCol="0" anchor="t">
            <a:spAutoFit/>
          </a:bodyPr>
          <a:lstStyle/>
          <a:p>
            <a:pPr marL="457200" marR="0" lvl="0" indent="0" algn="l" defTabSz="609630" rtl="0" eaLnBrk="0" fontAlgn="base" latinLnBrk="0" hangingPunct="0">
              <a:lnSpc>
                <a:spcPct val="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1F497D"/>
              </a:solidFill>
              <a:effectLst/>
              <a:uLnTx/>
              <a:uFillTx/>
              <a:latin typeface="Montserrat 3 Ultra-Bold"/>
              <a:ea typeface="Calibri"/>
              <a:cs typeface="Calibri"/>
            </a:endParaRPr>
          </a:p>
          <a:p>
            <a:pPr marL="457200" marR="0" lvl="0" indent="-457200" algn="l" defTabSz="609630" rtl="0" eaLnBrk="0" fontAlgn="base" latinLnBrk="0" hangingPunct="0">
              <a:lnSpc>
                <a:spcPts val="3658"/>
              </a:lnSpc>
              <a:spcBef>
                <a:spcPts val="0"/>
              </a:spcBef>
              <a:spcAft>
                <a:spcPts val="0"/>
              </a:spcAft>
              <a:buClrTx/>
              <a:buSzTx/>
              <a:buFontTx/>
              <a:buAutoNum type="arabicPeriod"/>
              <a:tabLst/>
              <a:defRPr/>
            </a:pPr>
            <a:endParaRPr kumimoji="0" lang="en-US" sz="11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609630" rtl="0" eaLnBrk="0" fontAlgn="base" latinLnBrk="0" hangingPunct="0">
              <a:lnSpc>
                <a:spcPts val="3658"/>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Calibri"/>
                <a:cs typeface="Calibri"/>
              </a:rPr>
              <a:t>  </a:t>
            </a:r>
          </a:p>
          <a:p>
            <a:pPr marL="0" marR="0" lvl="0" indent="0" algn="l" defTabSz="609630" rtl="0" eaLnBrk="0" fontAlgn="base" latinLnBrk="0" hangingPunct="0">
              <a:lnSpc>
                <a:spcPts val="3658"/>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alibri"/>
              <a:ea typeface="Calibri"/>
              <a:cs typeface="Calibri"/>
            </a:endParaRPr>
          </a:p>
        </p:txBody>
      </p:sp>
      <p:sp>
        <p:nvSpPr>
          <p:cNvPr id="6" name="TextBox 6"/>
          <p:cNvSpPr txBox="1"/>
          <p:nvPr/>
        </p:nvSpPr>
        <p:spPr>
          <a:xfrm>
            <a:off x="491219" y="336933"/>
            <a:ext cx="11458974" cy="1006045"/>
          </a:xfrm>
          <a:prstGeom prst="rect">
            <a:avLst/>
          </a:prstGeom>
        </p:spPr>
        <p:txBody>
          <a:bodyPr lIns="0" tIns="0" rIns="0" bIns="0" rtlCol="0" anchor="t">
            <a:spAutoFit/>
          </a:bodyPr>
          <a:lstStyle/>
          <a:p>
            <a:pPr lvl="0" defTabSz="609630" eaLnBrk="0" fontAlgn="base" hangingPunct="0">
              <a:lnSpc>
                <a:spcPts val="3960"/>
              </a:lnSpc>
            </a:pPr>
            <a:r>
              <a:rPr lang="en-US" sz="3200" b="1" dirty="0">
                <a:solidFill>
                  <a:prstClr val="white"/>
                </a:solidFill>
                <a:latin typeface="Montserrat" pitchFamily="2" charset="0"/>
                <a:ea typeface="Calibri"/>
                <a:cs typeface="Calibri"/>
                <a:sym typeface="Montserrat 2"/>
              </a:rPr>
              <a:t>2. Ensure Ethical and Transparent Use </a:t>
            </a:r>
          </a:p>
          <a:p>
            <a:pPr lvl="0" defTabSz="609630" eaLnBrk="0" fontAlgn="base" hangingPunct="0">
              <a:lnSpc>
                <a:spcPts val="3960"/>
              </a:lnSpc>
            </a:pPr>
            <a:endParaRPr kumimoji="0" lang="en-US" sz="3200" b="0" i="0" u="none" strike="noStrike" kern="1200" cap="none" spc="0" normalizeH="0" baseline="0" noProof="0" dirty="0">
              <a:ln>
                <a:noFill/>
              </a:ln>
              <a:solidFill>
                <a:prstClr val="white"/>
              </a:solidFill>
              <a:effectLst/>
              <a:uLnTx/>
              <a:uFillTx/>
              <a:latin typeface="Montserrat" pitchFamily="2" charset="0"/>
              <a:ea typeface="Calibri"/>
              <a:cs typeface="Calibri"/>
            </a:endParaRPr>
          </a:p>
        </p:txBody>
      </p:sp>
      <p:sp>
        <p:nvSpPr>
          <p:cNvPr id="7" name="Content Placeholder 6">
            <a:extLst>
              <a:ext uri="{FF2B5EF4-FFF2-40B4-BE49-F238E27FC236}">
                <a16:creationId xmlns:a16="http://schemas.microsoft.com/office/drawing/2014/main" id="{91B7B12A-A28C-4868-9A1F-3A5F71D22F08}"/>
              </a:ext>
            </a:extLst>
          </p:cNvPr>
          <p:cNvSpPr>
            <a:spLocks noGrp="1"/>
          </p:cNvSpPr>
          <p:nvPr>
            <p:ph idx="1"/>
          </p:nvPr>
        </p:nvSpPr>
        <p:spPr>
          <a:xfrm>
            <a:off x="342900" y="1603434"/>
            <a:ext cx="5553653" cy="4351338"/>
          </a:xfrm>
        </p:spPr>
        <p:txBody>
          <a:bodyPr>
            <a:normAutofit/>
          </a:bodyPr>
          <a:lstStyle/>
          <a:p>
            <a:r>
              <a:rPr lang="en-US" sz="2400" dirty="0">
                <a:latin typeface="Montserrat" panose="00000500000000000000"/>
              </a:rPr>
              <a:t>Promote transparency</a:t>
            </a:r>
          </a:p>
          <a:p>
            <a:r>
              <a:rPr lang="en-US" sz="2400" dirty="0">
                <a:latin typeface="Montserrat" panose="00000500000000000000"/>
              </a:rPr>
              <a:t>Establish ethical guardrails and oversight</a:t>
            </a:r>
          </a:p>
          <a:p>
            <a:r>
              <a:rPr lang="en-US" sz="2400" dirty="0">
                <a:latin typeface="Montserrat" panose="00000500000000000000"/>
              </a:rPr>
              <a:t>Educate on ethical and responsible use</a:t>
            </a:r>
          </a:p>
        </p:txBody>
      </p:sp>
      <p:grpSp>
        <p:nvGrpSpPr>
          <p:cNvPr id="8" name="Group 7">
            <a:extLst>
              <a:ext uri="{FF2B5EF4-FFF2-40B4-BE49-F238E27FC236}">
                <a16:creationId xmlns:a16="http://schemas.microsoft.com/office/drawing/2014/main" id="{20FACD5F-A41D-485A-B36D-FA82D6F77673}"/>
              </a:ext>
            </a:extLst>
          </p:cNvPr>
          <p:cNvGrpSpPr/>
          <p:nvPr/>
        </p:nvGrpSpPr>
        <p:grpSpPr>
          <a:xfrm>
            <a:off x="10583039" y="-187286"/>
            <a:ext cx="1541521" cy="1541521"/>
            <a:chOff x="11373613" y="583475"/>
            <a:chExt cx="1541521" cy="1541521"/>
          </a:xfrm>
        </p:grpSpPr>
        <p:sp>
          <p:nvSpPr>
            <p:cNvPr id="9" name="Rectangle 8">
              <a:extLst>
                <a:ext uri="{FF2B5EF4-FFF2-40B4-BE49-F238E27FC236}">
                  <a16:creationId xmlns:a16="http://schemas.microsoft.com/office/drawing/2014/main" id="{526C1FE2-A599-4418-9F24-53626D895BCE}"/>
                </a:ext>
              </a:extLst>
            </p:cNvPr>
            <p:cNvSpPr/>
            <p:nvPr/>
          </p:nvSpPr>
          <p:spPr>
            <a:xfrm>
              <a:off x="11806237" y="1006572"/>
              <a:ext cx="676275" cy="69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Thumbnail Image icon combining a computer chip with a caduceus, simple, one color">
              <a:extLst>
                <a:ext uri="{FF2B5EF4-FFF2-40B4-BE49-F238E27FC236}">
                  <a16:creationId xmlns:a16="http://schemas.microsoft.com/office/drawing/2014/main" id="{63F42F29-4AB9-4FAE-9182-86037593F794}"/>
                </a:ext>
              </a:extLst>
            </p:cNvPr>
            <p:cNvPicPr>
              <a:picLocks noChangeAspect="1" noChangeArrowheads="1"/>
            </p:cNvPicPr>
            <p:nvPr/>
          </p:nvPicPr>
          <p:blipFill>
            <a:blip r:embed="rId4" cstate="print">
              <a:clrChange>
                <a:clrFrom>
                  <a:srgbClr val="F3F5F2"/>
                </a:clrFrom>
                <a:clrTo>
                  <a:srgbClr val="F3F5F2">
                    <a:alpha val="0"/>
                  </a:srgbClr>
                </a:clrTo>
              </a:clrChange>
              <a:extLst>
                <a:ext uri="{28A0092B-C50C-407E-A947-70E740481C1C}">
                  <a14:useLocalDpi xmlns:a14="http://schemas.microsoft.com/office/drawing/2010/main" val="0"/>
                </a:ext>
              </a:extLst>
            </a:blip>
            <a:srcRect/>
            <a:stretch>
              <a:fillRect/>
            </a:stretch>
          </p:blipFill>
          <p:spPr bwMode="auto">
            <a:xfrm>
              <a:off x="11373613" y="583475"/>
              <a:ext cx="1541521" cy="154152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B156F26A-96C2-4776-932D-DBF594CA15E6}"/>
              </a:ext>
            </a:extLst>
          </p:cNvPr>
          <p:cNvSpPr txBox="1"/>
          <p:nvPr/>
        </p:nvSpPr>
        <p:spPr>
          <a:xfrm>
            <a:off x="342900" y="6642556"/>
            <a:ext cx="2924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Images generated using Microsoft Copilot and ChatGPT4o</a:t>
            </a:r>
          </a:p>
        </p:txBody>
      </p:sp>
      <p:pic>
        <p:nvPicPr>
          <p:cNvPr id="4" name="Picture 3">
            <a:extLst>
              <a:ext uri="{FF2B5EF4-FFF2-40B4-BE49-F238E27FC236}">
                <a16:creationId xmlns:a16="http://schemas.microsoft.com/office/drawing/2014/main" id="{A699526A-E7FF-8A90-3D4F-71AAE5E85704}"/>
              </a:ext>
            </a:extLst>
          </p:cNvPr>
          <p:cNvPicPr>
            <a:picLocks noChangeAspect="1"/>
          </p:cNvPicPr>
          <p:nvPr/>
        </p:nvPicPr>
        <p:blipFill>
          <a:blip r:embed="rId5"/>
          <a:srcRect t="18422" b="7001"/>
          <a:stretch/>
        </p:blipFill>
        <p:spPr>
          <a:xfrm>
            <a:off x="5896553" y="1515406"/>
            <a:ext cx="5952547" cy="4439366"/>
          </a:xfrm>
          <a:prstGeom prst="rect">
            <a:avLst/>
          </a:prstGeom>
        </p:spPr>
      </p:pic>
    </p:spTree>
    <p:extLst>
      <p:ext uri="{BB962C8B-B14F-4D97-AF65-F5344CB8AC3E}">
        <p14:creationId xmlns:p14="http://schemas.microsoft.com/office/powerpoint/2010/main" val="1857074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50483"/>
            <a:ext cx="12144375" cy="2461210"/>
          </a:xfrm>
          <a:custGeom>
            <a:avLst/>
            <a:gdLst/>
            <a:ahLst/>
            <a:cxnLst/>
            <a:rect l="l" t="t" r="r" b="b"/>
            <a:pathLst>
              <a:path w="18288000" h="5006265">
                <a:moveTo>
                  <a:pt x="0" y="0"/>
                </a:moveTo>
                <a:lnTo>
                  <a:pt x="18288000" y="0"/>
                </a:lnTo>
                <a:lnTo>
                  <a:pt x="18288000" y="5006265"/>
                </a:lnTo>
                <a:lnTo>
                  <a:pt x="0" y="5006265"/>
                </a:lnTo>
                <a:lnTo>
                  <a:pt x="0" y="0"/>
                </a:lnTo>
                <a:close/>
              </a:path>
            </a:pathLst>
          </a:custGeom>
          <a:blipFill>
            <a:blip r:embed="rId3"/>
            <a:stretch>
              <a:fillRect t="-45153" b="-603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5454" y="2051913"/>
            <a:ext cx="6472852" cy="1346394"/>
          </a:xfrm>
          <a:prstGeom prst="rect">
            <a:avLst/>
          </a:prstGeom>
        </p:spPr>
        <p:txBody>
          <a:bodyPr wrap="square" lIns="0" tIns="0" rIns="0" bIns="0" rtlCol="0" anchor="t">
            <a:spAutoFit/>
          </a:bodyPr>
          <a:lstStyle/>
          <a:p>
            <a:pPr marL="457200" marR="0" lvl="0" indent="0" algn="l" defTabSz="609630" rtl="0" eaLnBrk="0" fontAlgn="base" latinLnBrk="0" hangingPunct="0">
              <a:lnSpc>
                <a:spcPct val="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1F497D"/>
              </a:solidFill>
              <a:effectLst/>
              <a:uLnTx/>
              <a:uFillTx/>
              <a:latin typeface="Montserrat 3 Ultra-Bold"/>
              <a:ea typeface="Calibri"/>
              <a:cs typeface="Calibri"/>
            </a:endParaRPr>
          </a:p>
          <a:p>
            <a:pPr marL="457200" marR="0" lvl="0" indent="-457200" algn="l" defTabSz="609630" rtl="0" eaLnBrk="0" fontAlgn="base" latinLnBrk="0" hangingPunct="0">
              <a:lnSpc>
                <a:spcPts val="3658"/>
              </a:lnSpc>
              <a:spcBef>
                <a:spcPts val="0"/>
              </a:spcBef>
              <a:spcAft>
                <a:spcPts val="0"/>
              </a:spcAft>
              <a:buClrTx/>
              <a:buSzTx/>
              <a:buFontTx/>
              <a:buAutoNum type="arabicPeriod"/>
              <a:tabLst/>
              <a:defRPr/>
            </a:pPr>
            <a:endParaRPr kumimoji="0" lang="en-US" sz="11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609630" rtl="0" eaLnBrk="0" fontAlgn="base" latinLnBrk="0" hangingPunct="0">
              <a:lnSpc>
                <a:spcPts val="3658"/>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Calibri"/>
                <a:cs typeface="Calibri"/>
              </a:rPr>
              <a:t>  </a:t>
            </a:r>
          </a:p>
          <a:p>
            <a:pPr marL="0" marR="0" lvl="0" indent="0" algn="l" defTabSz="609630" rtl="0" eaLnBrk="0" fontAlgn="base" latinLnBrk="0" hangingPunct="0">
              <a:lnSpc>
                <a:spcPts val="3658"/>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alibri"/>
              <a:ea typeface="Calibri"/>
              <a:cs typeface="Calibri"/>
            </a:endParaRPr>
          </a:p>
        </p:txBody>
      </p:sp>
      <p:sp>
        <p:nvSpPr>
          <p:cNvPr id="6" name="TextBox 6"/>
          <p:cNvSpPr txBox="1"/>
          <p:nvPr/>
        </p:nvSpPr>
        <p:spPr>
          <a:xfrm>
            <a:off x="491219" y="336933"/>
            <a:ext cx="11458974" cy="493084"/>
          </a:xfrm>
          <a:prstGeom prst="rect">
            <a:avLst/>
          </a:prstGeom>
        </p:spPr>
        <p:txBody>
          <a:bodyPr lIns="0" tIns="0" rIns="0" bIns="0" rtlCol="0" anchor="t">
            <a:spAutoFit/>
          </a:bodyPr>
          <a:lstStyle/>
          <a:p>
            <a:pPr lvl="0" defTabSz="609630" eaLnBrk="0" fontAlgn="base" hangingPunct="0">
              <a:lnSpc>
                <a:spcPts val="3960"/>
              </a:lnSpc>
            </a:pPr>
            <a:r>
              <a:rPr lang="en-US" sz="3200" b="1" dirty="0">
                <a:solidFill>
                  <a:prstClr val="white"/>
                </a:solidFill>
                <a:latin typeface="Montserrat" pitchFamily="2" charset="0"/>
                <a:ea typeface="Calibri"/>
                <a:cs typeface="Calibri"/>
                <a:sym typeface="Montserrat 2"/>
              </a:rPr>
              <a:t>3. Provide Equitable Access to AI</a:t>
            </a:r>
          </a:p>
        </p:txBody>
      </p:sp>
      <p:sp>
        <p:nvSpPr>
          <p:cNvPr id="7" name="Content Placeholder 6">
            <a:extLst>
              <a:ext uri="{FF2B5EF4-FFF2-40B4-BE49-F238E27FC236}">
                <a16:creationId xmlns:a16="http://schemas.microsoft.com/office/drawing/2014/main" id="{91B7B12A-A28C-4868-9A1F-3A5F71D22F08}"/>
              </a:ext>
            </a:extLst>
          </p:cNvPr>
          <p:cNvSpPr>
            <a:spLocks noGrp="1"/>
          </p:cNvSpPr>
          <p:nvPr>
            <p:ph idx="1"/>
          </p:nvPr>
        </p:nvSpPr>
        <p:spPr>
          <a:xfrm>
            <a:off x="241005" y="1650849"/>
            <a:ext cx="6237301" cy="4351338"/>
          </a:xfrm>
        </p:spPr>
        <p:txBody>
          <a:bodyPr>
            <a:normAutofit/>
          </a:bodyPr>
          <a:lstStyle/>
          <a:p>
            <a:r>
              <a:rPr lang="en-US" sz="2400" dirty="0">
                <a:latin typeface="Montserrat" panose="00000500000000000000"/>
              </a:rPr>
              <a:t>Ensure universal access to education and training</a:t>
            </a:r>
          </a:p>
          <a:p>
            <a:r>
              <a:rPr lang="en-US" sz="2400" dirty="0">
                <a:latin typeface="Montserrat" panose="00000500000000000000"/>
              </a:rPr>
              <a:t>Engage learners in the process</a:t>
            </a:r>
          </a:p>
          <a:p>
            <a:r>
              <a:rPr lang="en-US" sz="2400" dirty="0">
                <a:latin typeface="Montserrat" panose="00000500000000000000"/>
              </a:rPr>
              <a:t>Ensure equal access for all learners and educators</a:t>
            </a:r>
          </a:p>
          <a:p>
            <a:r>
              <a:rPr lang="en-US" sz="2400" dirty="0">
                <a:latin typeface="Montserrat" panose="00000500000000000000"/>
              </a:rPr>
              <a:t>Adapt to learner needs</a:t>
            </a:r>
          </a:p>
          <a:p>
            <a:r>
              <a:rPr lang="en-US" sz="2400" dirty="0">
                <a:latin typeface="Montserrat" panose="00000500000000000000"/>
              </a:rPr>
              <a:t>Monitor the process and outcomes</a:t>
            </a:r>
          </a:p>
        </p:txBody>
      </p:sp>
      <p:grpSp>
        <p:nvGrpSpPr>
          <p:cNvPr id="8" name="Group 7">
            <a:extLst>
              <a:ext uri="{FF2B5EF4-FFF2-40B4-BE49-F238E27FC236}">
                <a16:creationId xmlns:a16="http://schemas.microsoft.com/office/drawing/2014/main" id="{6A2ED265-6861-4BC7-9AE2-6C06FCCB7E72}"/>
              </a:ext>
            </a:extLst>
          </p:cNvPr>
          <p:cNvGrpSpPr/>
          <p:nvPr/>
        </p:nvGrpSpPr>
        <p:grpSpPr>
          <a:xfrm>
            <a:off x="10583039" y="-187286"/>
            <a:ext cx="1541521" cy="1541521"/>
            <a:chOff x="11373613" y="583475"/>
            <a:chExt cx="1541521" cy="1541521"/>
          </a:xfrm>
        </p:grpSpPr>
        <p:sp>
          <p:nvSpPr>
            <p:cNvPr id="9" name="Rectangle 8">
              <a:extLst>
                <a:ext uri="{FF2B5EF4-FFF2-40B4-BE49-F238E27FC236}">
                  <a16:creationId xmlns:a16="http://schemas.microsoft.com/office/drawing/2014/main" id="{3FEF9B4F-1C04-42A7-9FD5-A9FB88D8B50F}"/>
                </a:ext>
              </a:extLst>
            </p:cNvPr>
            <p:cNvSpPr/>
            <p:nvPr/>
          </p:nvSpPr>
          <p:spPr>
            <a:xfrm>
              <a:off x="11806237" y="1006572"/>
              <a:ext cx="676275" cy="69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Thumbnail Image icon combining a computer chip with a caduceus, simple, one color">
              <a:extLst>
                <a:ext uri="{FF2B5EF4-FFF2-40B4-BE49-F238E27FC236}">
                  <a16:creationId xmlns:a16="http://schemas.microsoft.com/office/drawing/2014/main" id="{FFFD1117-ACF3-4113-BC06-DC2942F9CB43}"/>
                </a:ext>
              </a:extLst>
            </p:cNvPr>
            <p:cNvPicPr>
              <a:picLocks noChangeAspect="1" noChangeArrowheads="1"/>
            </p:cNvPicPr>
            <p:nvPr/>
          </p:nvPicPr>
          <p:blipFill>
            <a:blip r:embed="rId4" cstate="print">
              <a:clrChange>
                <a:clrFrom>
                  <a:srgbClr val="F3F5F2"/>
                </a:clrFrom>
                <a:clrTo>
                  <a:srgbClr val="F3F5F2">
                    <a:alpha val="0"/>
                  </a:srgbClr>
                </a:clrTo>
              </a:clrChange>
              <a:extLst>
                <a:ext uri="{28A0092B-C50C-407E-A947-70E740481C1C}">
                  <a14:useLocalDpi xmlns:a14="http://schemas.microsoft.com/office/drawing/2010/main" val="0"/>
                </a:ext>
              </a:extLst>
            </a:blip>
            <a:srcRect/>
            <a:stretch>
              <a:fillRect/>
            </a:stretch>
          </p:blipFill>
          <p:spPr bwMode="auto">
            <a:xfrm>
              <a:off x="11373613" y="583475"/>
              <a:ext cx="1541521" cy="154152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03DDB11B-6BA3-42D1-BE31-FEE4F765DBB2}"/>
              </a:ext>
            </a:extLst>
          </p:cNvPr>
          <p:cNvSpPr txBox="1"/>
          <p:nvPr/>
        </p:nvSpPr>
        <p:spPr>
          <a:xfrm>
            <a:off x="342900" y="6642556"/>
            <a:ext cx="2924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Images generated using Microsoft Copilot and Gemini 2.5 Pro</a:t>
            </a:r>
          </a:p>
        </p:txBody>
      </p:sp>
      <p:pic>
        <p:nvPicPr>
          <p:cNvPr id="4" name="Picture 3">
            <a:extLst>
              <a:ext uri="{FF2B5EF4-FFF2-40B4-BE49-F238E27FC236}">
                <a16:creationId xmlns:a16="http://schemas.microsoft.com/office/drawing/2014/main" id="{B5A3738B-E074-E4FA-79D2-609816AE40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8306" y="1455357"/>
            <a:ext cx="4742322" cy="4742322"/>
          </a:xfrm>
          <a:prstGeom prst="rect">
            <a:avLst/>
          </a:prstGeom>
        </p:spPr>
      </p:pic>
    </p:spTree>
    <p:extLst>
      <p:ext uri="{BB962C8B-B14F-4D97-AF65-F5344CB8AC3E}">
        <p14:creationId xmlns:p14="http://schemas.microsoft.com/office/powerpoint/2010/main" val="1501928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50483"/>
            <a:ext cx="12144375" cy="2461210"/>
          </a:xfrm>
          <a:custGeom>
            <a:avLst/>
            <a:gdLst/>
            <a:ahLst/>
            <a:cxnLst/>
            <a:rect l="l" t="t" r="r" b="b"/>
            <a:pathLst>
              <a:path w="18288000" h="5006265">
                <a:moveTo>
                  <a:pt x="0" y="0"/>
                </a:moveTo>
                <a:lnTo>
                  <a:pt x="18288000" y="0"/>
                </a:lnTo>
                <a:lnTo>
                  <a:pt x="18288000" y="5006265"/>
                </a:lnTo>
                <a:lnTo>
                  <a:pt x="0" y="5006265"/>
                </a:lnTo>
                <a:lnTo>
                  <a:pt x="0" y="0"/>
                </a:lnTo>
                <a:close/>
              </a:path>
            </a:pathLst>
          </a:custGeom>
          <a:blipFill>
            <a:blip r:embed="rId3"/>
            <a:stretch>
              <a:fillRect t="-45153" b="-603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5454" y="2051913"/>
            <a:ext cx="6472852" cy="1346394"/>
          </a:xfrm>
          <a:prstGeom prst="rect">
            <a:avLst/>
          </a:prstGeom>
        </p:spPr>
        <p:txBody>
          <a:bodyPr wrap="square" lIns="0" tIns="0" rIns="0" bIns="0" rtlCol="0" anchor="t">
            <a:spAutoFit/>
          </a:bodyPr>
          <a:lstStyle/>
          <a:p>
            <a:pPr marL="457200" marR="0" lvl="0" indent="0" algn="l" defTabSz="609630" rtl="0" eaLnBrk="0" fontAlgn="base" latinLnBrk="0" hangingPunct="0">
              <a:lnSpc>
                <a:spcPct val="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1F497D"/>
              </a:solidFill>
              <a:effectLst/>
              <a:uLnTx/>
              <a:uFillTx/>
              <a:latin typeface="Montserrat 3 Ultra-Bold"/>
              <a:ea typeface="Calibri"/>
              <a:cs typeface="Calibri"/>
            </a:endParaRPr>
          </a:p>
          <a:p>
            <a:pPr marL="457200" marR="0" lvl="0" indent="-457200" algn="l" defTabSz="609630" rtl="0" eaLnBrk="0" fontAlgn="base" latinLnBrk="0" hangingPunct="0">
              <a:lnSpc>
                <a:spcPts val="3658"/>
              </a:lnSpc>
              <a:spcBef>
                <a:spcPts val="0"/>
              </a:spcBef>
              <a:spcAft>
                <a:spcPts val="0"/>
              </a:spcAft>
              <a:buClrTx/>
              <a:buSzTx/>
              <a:buFontTx/>
              <a:buAutoNum type="arabicPeriod"/>
              <a:tabLst/>
              <a:defRPr/>
            </a:pPr>
            <a:endParaRPr kumimoji="0" lang="en-US" sz="11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609630" rtl="0" eaLnBrk="0" fontAlgn="base" latinLnBrk="0" hangingPunct="0">
              <a:lnSpc>
                <a:spcPts val="3658"/>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Calibri"/>
                <a:cs typeface="Calibri"/>
              </a:rPr>
              <a:t>  </a:t>
            </a:r>
          </a:p>
          <a:p>
            <a:pPr marL="0" marR="0" lvl="0" indent="0" algn="l" defTabSz="609630" rtl="0" eaLnBrk="0" fontAlgn="base" latinLnBrk="0" hangingPunct="0">
              <a:lnSpc>
                <a:spcPts val="3658"/>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alibri"/>
              <a:ea typeface="Calibri"/>
              <a:cs typeface="Calibri"/>
            </a:endParaRPr>
          </a:p>
        </p:txBody>
      </p:sp>
      <p:sp>
        <p:nvSpPr>
          <p:cNvPr id="6" name="TextBox 6"/>
          <p:cNvSpPr txBox="1"/>
          <p:nvPr/>
        </p:nvSpPr>
        <p:spPr>
          <a:xfrm>
            <a:off x="491219" y="336933"/>
            <a:ext cx="11458974" cy="1006045"/>
          </a:xfrm>
          <a:prstGeom prst="rect">
            <a:avLst/>
          </a:prstGeom>
        </p:spPr>
        <p:txBody>
          <a:bodyPr lIns="0" tIns="0" rIns="0" bIns="0" rtlCol="0" anchor="t">
            <a:spAutoFit/>
          </a:bodyPr>
          <a:lstStyle/>
          <a:p>
            <a:pPr lvl="0" defTabSz="609630" eaLnBrk="0" fontAlgn="base" hangingPunct="0">
              <a:lnSpc>
                <a:spcPts val="3960"/>
              </a:lnSpc>
            </a:pPr>
            <a:r>
              <a:rPr lang="en-US" sz="3200" b="1" dirty="0">
                <a:solidFill>
                  <a:prstClr val="white"/>
                </a:solidFill>
                <a:latin typeface="Montserrat" pitchFamily="2" charset="0"/>
                <a:ea typeface="Calibri"/>
                <a:cs typeface="Calibri"/>
                <a:sym typeface="Montserrat 2"/>
              </a:rPr>
              <a:t>4. Foster Education, Training, and Continuing Professional Development</a:t>
            </a:r>
            <a:endParaRPr kumimoji="0" lang="en-US" sz="3200" b="0" i="0" u="none" strike="noStrike" kern="1200" cap="none" spc="0" normalizeH="0" baseline="0" noProof="0" dirty="0">
              <a:ln>
                <a:noFill/>
              </a:ln>
              <a:solidFill>
                <a:prstClr val="white"/>
              </a:solidFill>
              <a:effectLst/>
              <a:uLnTx/>
              <a:uFillTx/>
              <a:latin typeface="Montserrat" pitchFamily="2" charset="0"/>
              <a:ea typeface="Calibri"/>
              <a:cs typeface="Calibri"/>
            </a:endParaRPr>
          </a:p>
        </p:txBody>
      </p:sp>
      <p:sp>
        <p:nvSpPr>
          <p:cNvPr id="7" name="Content Placeholder 6">
            <a:extLst>
              <a:ext uri="{FF2B5EF4-FFF2-40B4-BE49-F238E27FC236}">
                <a16:creationId xmlns:a16="http://schemas.microsoft.com/office/drawing/2014/main" id="{91B7B12A-A28C-4868-9A1F-3A5F71D22F08}"/>
              </a:ext>
            </a:extLst>
          </p:cNvPr>
          <p:cNvSpPr>
            <a:spLocks noGrp="1"/>
          </p:cNvSpPr>
          <p:nvPr>
            <p:ph idx="1"/>
          </p:nvPr>
        </p:nvSpPr>
        <p:spPr>
          <a:xfrm>
            <a:off x="265632" y="1834946"/>
            <a:ext cx="5517978" cy="4351338"/>
          </a:xfrm>
        </p:spPr>
        <p:txBody>
          <a:bodyPr>
            <a:normAutofit/>
          </a:bodyPr>
          <a:lstStyle/>
          <a:p>
            <a:r>
              <a:rPr lang="en-US" sz="2400" dirty="0">
                <a:latin typeface="Montserrat" panose="00000500000000000000"/>
              </a:rPr>
              <a:t>Provide access to learning resources</a:t>
            </a:r>
          </a:p>
          <a:p>
            <a:r>
              <a:rPr lang="en-US" sz="2400" dirty="0">
                <a:latin typeface="Montserrat" panose="00000500000000000000"/>
              </a:rPr>
              <a:t>Adopt a competency framework</a:t>
            </a:r>
          </a:p>
          <a:p>
            <a:r>
              <a:rPr lang="en-US" sz="2400" dirty="0">
                <a:latin typeface="Montserrat" panose="00000500000000000000"/>
              </a:rPr>
              <a:t>Review and revise existing programs</a:t>
            </a:r>
          </a:p>
          <a:p>
            <a:r>
              <a:rPr lang="en-US" sz="2400" dirty="0">
                <a:latin typeface="Montserrat" panose="00000500000000000000"/>
              </a:rPr>
              <a:t>Promote diversity in expertise</a:t>
            </a:r>
          </a:p>
          <a:p>
            <a:r>
              <a:rPr lang="en-US" sz="2400" dirty="0">
                <a:latin typeface="Montserrat" panose="00000500000000000000"/>
              </a:rPr>
              <a:t>Create shared resources for national collaboration</a:t>
            </a:r>
          </a:p>
        </p:txBody>
      </p:sp>
      <p:grpSp>
        <p:nvGrpSpPr>
          <p:cNvPr id="8" name="Group 7">
            <a:extLst>
              <a:ext uri="{FF2B5EF4-FFF2-40B4-BE49-F238E27FC236}">
                <a16:creationId xmlns:a16="http://schemas.microsoft.com/office/drawing/2014/main" id="{8A33E1F6-80E7-4D08-AD20-3E11984BA46F}"/>
              </a:ext>
            </a:extLst>
          </p:cNvPr>
          <p:cNvGrpSpPr/>
          <p:nvPr/>
        </p:nvGrpSpPr>
        <p:grpSpPr>
          <a:xfrm>
            <a:off x="10583039" y="-187286"/>
            <a:ext cx="1541521" cy="1541521"/>
            <a:chOff x="11373613" y="583475"/>
            <a:chExt cx="1541521" cy="1541521"/>
          </a:xfrm>
        </p:grpSpPr>
        <p:sp>
          <p:nvSpPr>
            <p:cNvPr id="9" name="Rectangle 8">
              <a:extLst>
                <a:ext uri="{FF2B5EF4-FFF2-40B4-BE49-F238E27FC236}">
                  <a16:creationId xmlns:a16="http://schemas.microsoft.com/office/drawing/2014/main" id="{6C966EA4-703B-4AC9-B3D8-8AD211D0AF7F}"/>
                </a:ext>
              </a:extLst>
            </p:cNvPr>
            <p:cNvSpPr/>
            <p:nvPr/>
          </p:nvSpPr>
          <p:spPr>
            <a:xfrm>
              <a:off x="11806237" y="1006572"/>
              <a:ext cx="676275" cy="69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Thumbnail Image icon combining a computer chip with a caduceus, simple, one color">
              <a:extLst>
                <a:ext uri="{FF2B5EF4-FFF2-40B4-BE49-F238E27FC236}">
                  <a16:creationId xmlns:a16="http://schemas.microsoft.com/office/drawing/2014/main" id="{10DC2CFF-F4A2-47F8-83F2-DCF2FF43B8DF}"/>
                </a:ext>
              </a:extLst>
            </p:cNvPr>
            <p:cNvPicPr>
              <a:picLocks noChangeAspect="1" noChangeArrowheads="1"/>
            </p:cNvPicPr>
            <p:nvPr/>
          </p:nvPicPr>
          <p:blipFill>
            <a:blip r:embed="rId4" cstate="print">
              <a:clrChange>
                <a:clrFrom>
                  <a:srgbClr val="F3F5F2"/>
                </a:clrFrom>
                <a:clrTo>
                  <a:srgbClr val="F3F5F2">
                    <a:alpha val="0"/>
                  </a:srgbClr>
                </a:clrTo>
              </a:clrChange>
              <a:extLst>
                <a:ext uri="{28A0092B-C50C-407E-A947-70E740481C1C}">
                  <a14:useLocalDpi xmlns:a14="http://schemas.microsoft.com/office/drawing/2010/main" val="0"/>
                </a:ext>
              </a:extLst>
            </a:blip>
            <a:srcRect/>
            <a:stretch>
              <a:fillRect/>
            </a:stretch>
          </p:blipFill>
          <p:spPr bwMode="auto">
            <a:xfrm>
              <a:off x="11373613" y="583475"/>
              <a:ext cx="1541521" cy="154152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5778E9CB-3919-4592-B09D-6D0F7CC9E780}"/>
              </a:ext>
            </a:extLst>
          </p:cNvPr>
          <p:cNvSpPr txBox="1"/>
          <p:nvPr/>
        </p:nvSpPr>
        <p:spPr>
          <a:xfrm>
            <a:off x="342900" y="6642556"/>
            <a:ext cx="29241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Images generated using Microsoft Copilot and ChatGPT4o</a:t>
            </a:r>
          </a:p>
        </p:txBody>
      </p:sp>
      <p:pic>
        <p:nvPicPr>
          <p:cNvPr id="4" name="Picture 3">
            <a:extLst>
              <a:ext uri="{FF2B5EF4-FFF2-40B4-BE49-F238E27FC236}">
                <a16:creationId xmlns:a16="http://schemas.microsoft.com/office/drawing/2014/main" id="{365BC389-DFA4-549C-81E9-7217B6CD2814}"/>
              </a:ext>
            </a:extLst>
          </p:cNvPr>
          <p:cNvPicPr>
            <a:picLocks noChangeAspect="1"/>
          </p:cNvPicPr>
          <p:nvPr/>
        </p:nvPicPr>
        <p:blipFill>
          <a:blip r:embed="rId5"/>
          <a:stretch>
            <a:fillRect/>
          </a:stretch>
        </p:blipFill>
        <p:spPr>
          <a:xfrm>
            <a:off x="5783610" y="1834946"/>
            <a:ext cx="6293207" cy="4195471"/>
          </a:xfrm>
          <a:prstGeom prst="rect">
            <a:avLst/>
          </a:prstGeom>
        </p:spPr>
      </p:pic>
    </p:spTree>
    <p:extLst>
      <p:ext uri="{BB962C8B-B14F-4D97-AF65-F5344CB8AC3E}">
        <p14:creationId xmlns:p14="http://schemas.microsoft.com/office/powerpoint/2010/main" val="2793278625"/>
      </p:ext>
    </p:extLst>
  </p:cSld>
  <p:clrMapOvr>
    <a:masterClrMapping/>
  </p:clrMapOvr>
</p:sld>
</file>

<file path=ppt/theme/theme1.xml><?xml version="1.0" encoding="utf-8"?>
<a:theme xmlns:a="http://schemas.openxmlformats.org/drawingml/2006/main" name="AAMC Blue template">
  <a:themeElements>
    <a:clrScheme name="AAMC Blue PPT">
      <a:dk1>
        <a:srgbClr val="FFFFFF"/>
      </a:dk1>
      <a:lt1>
        <a:srgbClr val="FFFFFF"/>
      </a:lt1>
      <a:dk2>
        <a:srgbClr val="092F6D"/>
      </a:dk2>
      <a:lt2>
        <a:srgbClr val="FFFFFF"/>
      </a:lt2>
      <a:accent1>
        <a:srgbClr val="FEBC67"/>
      </a:accent1>
      <a:accent2>
        <a:srgbClr val="8E0000"/>
      </a:accent2>
      <a:accent3>
        <a:srgbClr val="809195"/>
      </a:accent3>
      <a:accent4>
        <a:srgbClr val="FFFFFF"/>
      </a:accent4>
      <a:accent5>
        <a:srgbClr val="C1C83F"/>
      </a:accent5>
      <a:accent6>
        <a:srgbClr val="968885"/>
      </a:accent6>
      <a:hlink>
        <a:srgbClr val="FFFFFF"/>
      </a:hlink>
      <a:folHlink>
        <a:srgbClr val="CCD3D4"/>
      </a:folHlink>
    </a:clrScheme>
    <a:fontScheme name="AAMC Blue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1270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tx2"/>
        </a:solidFill>
        <a:ln w="1270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lnDef>
  </a:objectDefaults>
  <a:extraClrSchemeLst>
    <a:extraClrScheme>
      <a:clrScheme name="AAMC Blue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MC Blue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MC Blue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MC Blue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MC Blue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MC Blue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MC Blue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AMC Blue template 8">
        <a:dk1>
          <a:srgbClr val="339866"/>
        </a:dk1>
        <a:lt1>
          <a:srgbClr val="FAFAFA"/>
        </a:lt1>
        <a:dk2>
          <a:srgbClr val="092F6D"/>
        </a:dk2>
        <a:lt2>
          <a:srgbClr val="FEBD67"/>
        </a:lt2>
        <a:accent1>
          <a:srgbClr val="C2C93F"/>
        </a:accent1>
        <a:accent2>
          <a:srgbClr val="54609E"/>
        </a:accent2>
        <a:accent3>
          <a:srgbClr val="AAADBA"/>
        </a:accent3>
        <a:accent4>
          <a:srgbClr val="D6D6D6"/>
        </a:accent4>
        <a:accent5>
          <a:srgbClr val="DDE1AF"/>
        </a:accent5>
        <a:accent6>
          <a:srgbClr val="4B568F"/>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AAMC Blue template 9">
        <a:dk1>
          <a:srgbClr val="339866"/>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Blue template 10">
        <a:dk1>
          <a:srgbClr val="8E0000"/>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Blue template 11">
        <a:dk1>
          <a:srgbClr val="809195"/>
        </a:dk1>
        <a:lt1>
          <a:srgbClr val="FAFAFA"/>
        </a:lt1>
        <a:dk2>
          <a:srgbClr val="092F6D"/>
        </a:dk2>
        <a:lt2>
          <a:srgbClr val="FEBD67"/>
        </a:lt2>
        <a:accent1>
          <a:srgbClr val="FDBC67"/>
        </a:accent1>
        <a:accent2>
          <a:srgbClr val="8E0000"/>
        </a:accent2>
        <a:accent3>
          <a:srgbClr val="AAADBA"/>
        </a:accent3>
        <a:accent4>
          <a:srgbClr val="D6D6D6"/>
        </a:accent4>
        <a:accent5>
          <a:srgbClr val="FEDAB8"/>
        </a:accent5>
        <a:accent6>
          <a:srgbClr val="800000"/>
        </a:accent6>
        <a:hlink>
          <a:srgbClr val="FFFFFF"/>
        </a:hlink>
        <a:folHlink>
          <a:srgbClr val="809195"/>
        </a:folHlink>
      </a:clrScheme>
      <a:clrMap bg1="dk2" tx1="lt1" bg2="dk1" tx2="lt2" accent1="accent1" accent2="accent2" accent3="accent3" accent4="accent4" accent5="accent5" accent6="accent6" hlink="hlink" folHlink="folHlink"/>
    </a:extraClrScheme>
    <a:extraClrScheme>
      <a:clrScheme name="AAMC Blue template 12">
        <a:dk1>
          <a:srgbClr val="809195"/>
        </a:dk1>
        <a:lt1>
          <a:srgbClr val="FAFAFA"/>
        </a:lt1>
        <a:dk2>
          <a:srgbClr val="092F6D"/>
        </a:dk2>
        <a:lt2>
          <a:srgbClr val="FEBD67"/>
        </a:lt2>
        <a:accent1>
          <a:srgbClr val="FEBD67"/>
        </a:accent1>
        <a:accent2>
          <a:srgbClr val="8E0000"/>
        </a:accent2>
        <a:accent3>
          <a:srgbClr val="AAADBA"/>
        </a:accent3>
        <a:accent4>
          <a:srgbClr val="D6D6D6"/>
        </a:accent4>
        <a:accent5>
          <a:srgbClr val="FEDBB8"/>
        </a:accent5>
        <a:accent6>
          <a:srgbClr val="800000"/>
        </a:accent6>
        <a:hlink>
          <a:srgbClr val="FAFAFA"/>
        </a:hlink>
        <a:folHlink>
          <a:srgbClr val="80919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5" id="{4DF93396-8D79-E94D-9EB9-4351C3582651}" vid="{C7B7C6F0-B107-E341-870C-4C1D250058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9B180D968FAD4AA6BB3AD69FC9CFE2" ma:contentTypeVersion="13" ma:contentTypeDescription="Create a new document." ma:contentTypeScope="" ma:versionID="e8e49e6f28933fd87ae9ab09eb79b90a">
  <xsd:schema xmlns:xsd="http://www.w3.org/2001/XMLSchema" xmlns:xs="http://www.w3.org/2001/XMLSchema" xmlns:p="http://schemas.microsoft.com/office/2006/metadata/properties" xmlns:ns2="a3af56eb-95d8-42e6-b886-d1bd648d188c" xmlns:ns3="42860e0d-e24c-4df8-b67d-fb8182c4fd93" targetNamespace="http://schemas.microsoft.com/office/2006/metadata/properties" ma:root="true" ma:fieldsID="3c55152a456a462892b807479d12b2fb" ns2:_="" ns3:_="">
    <xsd:import namespace="a3af56eb-95d8-42e6-b886-d1bd648d188c"/>
    <xsd:import namespace="42860e0d-e24c-4df8-b67d-fb8182c4fd9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af56eb-95d8-42e6-b886-d1bd648d18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da1ba52-7d3b-4811-9808-5c9985ea513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860e0d-e24c-4df8-b67d-fb8182c4fd9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3af56eb-95d8-42e6-b886-d1bd648d188c">
      <Terms xmlns="http://schemas.microsoft.com/office/infopath/2007/PartnerControls"/>
    </lcf76f155ced4ddcb4097134ff3c332f>
    <SharedWithUsers xmlns="42860e0d-e24c-4df8-b67d-fb8182c4fd93">
      <UserInfo>
        <DisplayName/>
        <AccountId xsi:nil="true"/>
        <AccountType/>
      </UserInfo>
    </SharedWithUsers>
  </documentManagement>
</p:properties>
</file>

<file path=customXml/itemProps1.xml><?xml version="1.0" encoding="utf-8"?>
<ds:datastoreItem xmlns:ds="http://schemas.openxmlformats.org/officeDocument/2006/customXml" ds:itemID="{ED200FDD-EBF1-4601-9216-57406964A596}">
  <ds:schemaRefs>
    <ds:schemaRef ds:uri="http://schemas.microsoft.com/sharepoint/v3/contenttype/forms"/>
  </ds:schemaRefs>
</ds:datastoreItem>
</file>

<file path=customXml/itemProps2.xml><?xml version="1.0" encoding="utf-8"?>
<ds:datastoreItem xmlns:ds="http://schemas.openxmlformats.org/officeDocument/2006/customXml" ds:itemID="{BED5D618-B042-4CC2-BED3-60D191D0F021}"/>
</file>

<file path=customXml/itemProps3.xml><?xml version="1.0" encoding="utf-8"?>
<ds:datastoreItem xmlns:ds="http://schemas.openxmlformats.org/officeDocument/2006/customXml" ds:itemID="{52DAF193-9F4F-4BC8-9F35-30FE87F76A72}">
  <ds:schemaRefs>
    <ds:schemaRef ds:uri="http://schemas.microsoft.com/office/2006/metadata/properties"/>
    <ds:schemaRef ds:uri="http://purl.org/dc/elements/1.1/"/>
    <ds:schemaRef ds:uri="http://purl.org/dc/terms/"/>
    <ds:schemaRef ds:uri="http://purl.org/dc/dcmitype/"/>
    <ds:schemaRef ds:uri="http://schemas.microsoft.com/office/2006/documentManagement/types"/>
    <ds:schemaRef ds:uri="http://schemas.microsoft.com/office/infopath/2007/PartnerControls"/>
    <ds:schemaRef ds:uri="d06d3041-e123-4066-8bbe-6b131dd4e323"/>
    <ds:schemaRef ds:uri="http://schemas.openxmlformats.org/package/2006/metadata/core-properties"/>
    <ds:schemaRef ds:uri="304e3129-df26-4892-b94e-229d32c4980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430</TotalTime>
  <Words>1177</Words>
  <Application>Microsoft Office PowerPoint</Application>
  <PresentationFormat>Widescreen</PresentationFormat>
  <Paragraphs>175</Paragraphs>
  <Slides>21</Slides>
  <Notes>21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21</vt:i4>
      </vt:variant>
    </vt:vector>
  </HeadingPairs>
  <TitlesOfParts>
    <vt:vector size="36" baseType="lpstr">
      <vt:lpstr>Aptos</vt:lpstr>
      <vt:lpstr>Aptos Display</vt:lpstr>
      <vt:lpstr>Arial</vt:lpstr>
      <vt:lpstr>Arial Black</vt:lpstr>
      <vt:lpstr>Calibri</vt:lpstr>
      <vt:lpstr>Montserrat</vt:lpstr>
      <vt:lpstr>Montserrat 1</vt:lpstr>
      <vt:lpstr>Montserrat 2</vt:lpstr>
      <vt:lpstr>Montserrat 3</vt:lpstr>
      <vt:lpstr>Montserrat 3 Ultra-Bold</vt:lpstr>
      <vt:lpstr>Times New Roman</vt:lpstr>
      <vt:lpstr>Wingdings</vt:lpstr>
      <vt:lpstr>AAMC Blue template</vt:lpstr>
      <vt:lpstr>Office Theme</vt:lpstr>
      <vt:lpstr>1_office theme</vt:lpstr>
      <vt:lpstr>Applying the Principles for Artificial Intelligence to Enhance Medical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It’s Your Turn!</vt:lpstr>
      <vt:lpstr>Principles for the Responsible Use of Artificial Intelligence in and for Medical Education</vt:lpstr>
      <vt:lpstr>Now It’s Your Turn!</vt:lpstr>
      <vt:lpstr>Let’s Discuss!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Meeting the Moment: Supporting the Use of AI in Medical Education</dc:title>
  <dc:creator>Ragsdale, John</dc:creator>
  <cp:lastModifiedBy>Ragsdale, John</cp:lastModifiedBy>
  <cp:revision>46</cp:revision>
  <dcterms:created xsi:type="dcterms:W3CDTF">2013-07-15T20:26:40Z</dcterms:created>
  <dcterms:modified xsi:type="dcterms:W3CDTF">2025-07-30T18:55:16Z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0x010100AC9B180D968FAD4AA6BB3AD69FC9CFE2</vt:lpwstr>
  </property>
  <property fmtid="{D5CDD505-2E9C-101B-9397-08002B2CF9AE}" pid="3" name="Order">
    <vt:r8>31100</vt:r8>
  </property>
  <property fmtid="{D5CDD505-2E9C-101B-9397-08002B2CF9AE}" pid="4" name="TriggerFlowInfo">
    <vt:lpwstr/>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