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8730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aamc1-my.sharepoint.com/personal/jwimsatt_aamc_org/Documents/G-Drive/ERAS/Dashboard Job Aids/"/>
    </mc:Choice>
  </mc:AlternateContent>
  <xr:revisionPtr revIDLastSave="0" documentId="8_{C1B2C1C6-1F39-4585-A5D1-91720F79654F}" xr6:coauthVersionLast="47" xr6:coauthVersionMax="47" xr10:uidLastSave="{00000000-0000-0000-0000-000000000000}"/>
  <bookViews>
    <workbookView xWindow="38400" yWindow="240" windowWidth="28800" windowHeight="15285" xr2:uid="{00000000-000D-0000-FFFF-FFFF00000000}"/>
  </bookViews>
  <sheets>
    <sheet name="Specialty - Received Psig" sheetId="1" r:id="rId1"/>
    <sheet name="Applicants - Sent Psig" sheetId="2" r:id="rId2"/>
    <sheet name="Psig Distribution - 1-Tier" sheetId="3" r:id="rId3"/>
    <sheet name="Psig Distribution - 2-Tier" sheetId="4" r:id="rId4"/>
    <sheet name="Specialty - 10% Signal Rate" sheetId="5" r:id="rId5"/>
  </sheets>
  <definedNames>
    <definedName name="_xlnm.Print_Titles" localSheetId="1">'Applicants - Sent Psig'!$1:$10</definedName>
    <definedName name="_xlnm.Print_Titles" localSheetId="2">'Psig Distribution - 1-Tier'!$1:$10</definedName>
    <definedName name="_xlnm.Print_Titles" localSheetId="3">'Psig Distribution - 2-Tier'!$1:$10</definedName>
    <definedName name="_xlnm.Print_Titles" localSheetId="4">'Specialty - 10% Signal Rate'!$1:$10</definedName>
    <definedName name="_xlnm.Print_Titles" localSheetId="0">'Specialty - Received Psig'!$1:$10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11" uniqueCount="28">
  <si>
    <t/>
  </si>
  <si>
    <t>Fellowship Report</t>
  </si>
  <si>
    <t>Data as of May 31, 2025</t>
  </si>
  <si>
    <t>RECEIVED Program Signals
SPECIALTY (total # of available signals)</t>
  </si>
  <si>
    <t>GRAD TYPE</t>
  </si>
  <si>
    <t># of Signals
Received
ERAS 2025</t>
  </si>
  <si>
    <t>Mean</t>
  </si>
  <si>
    <t>Min</t>
  </si>
  <si>
    <t>Max</t>
  </si>
  <si>
    <t>SD</t>
  </si>
  <si>
    <t>Maternal-Fetal Medicine (10)</t>
  </si>
  <si>
    <t>DO</t>
  </si>
  <si>
    <t>IMG</t>
  </si>
  <si>
    <t>MD</t>
  </si>
  <si>
    <t>Overall</t>
  </si>
  <si>
    <t>Pain Medicine (5)</t>
  </si>
  <si>
    <t>"--" is mask for N &lt; 5</t>
  </si>
  <si>
    <t>SENT Program Signals
SPECIALTY (total # of available signals)</t>
  </si>
  <si>
    <t># of Applicants who
Signaled
ERAS 2025</t>
  </si>
  <si>
    <t>Program Signals Distribution
SPECIALTY</t>
  </si>
  <si>
    <t>ERAS YEAR
ERAS 2025</t>
  </si>
  <si>
    <t>Individual Programs (N=105)</t>
  </si>
  <si>
    <t>Individual Programs (N=109)</t>
  </si>
  <si>
    <t>Count of
participating
programs</t>
  </si>
  <si>
    <t>Count of
top 10%
programs</t>
  </si>
  <si>
    <t>10% count of
signals</t>
  </si>
  <si>
    <t>Sum of
total signals
received</t>
  </si>
  <si>
    <t>% of top 10%
signals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[$-10409]#,##0;\(#,##0\)"/>
    <numFmt numFmtId="165" formatCode="[$-10409]#,##0.00;\(#,##0.00\)"/>
    <numFmt numFmtId="166" formatCode="[$-10409]#,##0%"/>
  </numFmts>
  <fonts count="10" x14ac:knownFonts="1">
    <font>
      <sz val="11"/>
      <color rgb="FF000000"/>
      <name val="Calibri"/>
      <family val="2"/>
      <scheme val="minor"/>
    </font>
    <font>
      <sz val="11"/>
      <name val="Calibri"/>
    </font>
    <font>
      <sz val="10"/>
      <color rgb="FF000000"/>
      <name val="Segoe UI"/>
    </font>
    <font>
      <b/>
      <sz val="9"/>
      <color rgb="FF000000"/>
      <name val="Segoe UI"/>
    </font>
    <font>
      <sz val="8"/>
      <color rgb="FF000000"/>
      <name val="Arial"/>
    </font>
    <font>
      <sz val="9"/>
      <color rgb="FF000000"/>
      <name val="Arial"/>
    </font>
    <font>
      <i/>
      <sz val="11"/>
      <color rgb="FF000000"/>
      <name val="Calibri"/>
    </font>
    <font>
      <b/>
      <sz val="9"/>
      <color rgb="FF000000"/>
      <name val="Arial"/>
    </font>
    <font>
      <sz val="9"/>
      <color rgb="FF000000"/>
      <name val="Segoe UI"/>
    </font>
    <font>
      <b/>
      <sz val="10"/>
      <color rgb="FFFF0000"/>
      <name val="Arial"/>
    </font>
  </fonts>
  <fills count="6">
    <fill>
      <patternFill patternType="none"/>
    </fill>
    <fill>
      <patternFill patternType="gray125"/>
    </fill>
    <fill>
      <patternFill patternType="solid">
        <fgColor rgb="FF0E2841"/>
        <bgColor rgb="FF0E2841"/>
      </patternFill>
    </fill>
    <fill>
      <patternFill patternType="solid">
        <fgColor rgb="FFD9E1F2"/>
        <bgColor rgb="FFD9E1F2"/>
      </patternFill>
    </fill>
    <fill>
      <patternFill patternType="solid">
        <fgColor rgb="FFFFFFFF"/>
        <bgColor rgb="FFFFFFFF"/>
      </patternFill>
    </fill>
    <fill>
      <patternFill patternType="solid">
        <fgColor rgb="FFF0E68C"/>
        <bgColor rgb="FFF0E68C"/>
      </patternFill>
    </fill>
  </fills>
  <borders count="18">
    <border>
      <left/>
      <right/>
      <top/>
      <bottom/>
      <diagonal/>
    </border>
    <border>
      <left style="thin">
        <color rgb="FFD3D3D3"/>
      </left>
      <right style="thin">
        <color rgb="FFD3D3D3"/>
      </right>
      <top style="thin">
        <color rgb="FFD3D3D3"/>
      </top>
      <bottom style="thin">
        <color rgb="FFD3D3D3"/>
      </bottom>
      <diagonal/>
    </border>
    <border>
      <left/>
      <right/>
      <top style="thin">
        <color rgb="FFD3D3D3"/>
      </top>
      <bottom/>
      <diagonal/>
    </border>
    <border>
      <left/>
      <right style="thin">
        <color rgb="FFD3D3D3"/>
      </right>
      <top style="thin">
        <color rgb="FFD3D3D3"/>
      </top>
      <bottom/>
      <diagonal/>
    </border>
    <border>
      <left/>
      <right style="thin">
        <color rgb="FFD3D3D3"/>
      </right>
      <top style="thin">
        <color rgb="FFD3D3D3"/>
      </top>
      <bottom style="thin">
        <color rgb="FFD3D3D3"/>
      </bottom>
      <diagonal/>
    </border>
    <border>
      <left style="thin">
        <color rgb="FFD3D3D3"/>
      </left>
      <right style="thin">
        <color rgb="FFD3D3D3"/>
      </right>
      <top/>
      <bottom/>
      <diagonal/>
    </border>
    <border>
      <left style="thin">
        <color rgb="FFD3D3D3"/>
      </left>
      <right/>
      <top/>
      <bottom/>
      <diagonal/>
    </border>
    <border>
      <left/>
      <right style="thin">
        <color rgb="FFD3D3D3"/>
      </right>
      <top/>
      <bottom/>
      <diagonal/>
    </border>
    <border>
      <left style="thin">
        <color rgb="FFD3D3D3"/>
      </left>
      <right style="thin">
        <color rgb="FFD3D3D3"/>
      </right>
      <top/>
      <bottom style="thin">
        <color rgb="FFD3D3D3"/>
      </bottom>
      <diagonal/>
    </border>
    <border>
      <left style="thin">
        <color rgb="FFD3D3D3"/>
      </left>
      <right/>
      <top/>
      <bottom style="thin">
        <color rgb="FFD3D3D3"/>
      </bottom>
      <diagonal/>
    </border>
    <border>
      <left/>
      <right/>
      <top/>
      <bottom style="thin">
        <color rgb="FFD3D3D3"/>
      </bottom>
      <diagonal/>
    </border>
    <border>
      <left/>
      <right style="thin">
        <color rgb="FFD3D3D3"/>
      </right>
      <top/>
      <bottom style="thin">
        <color rgb="FFD3D3D3"/>
      </bottom>
      <diagonal/>
    </border>
    <border>
      <left style="thin">
        <color rgb="FFFFFFFF"/>
      </left>
      <right style="thin">
        <color rgb="FFFFFFFF"/>
      </right>
      <top style="thin">
        <color rgb="FFFFFFFF"/>
      </top>
      <bottom style="thin">
        <color rgb="FFFFFFFF"/>
      </bottom>
      <diagonal/>
    </border>
    <border>
      <left/>
      <right style="thin">
        <color rgb="FFFFFFFF"/>
      </right>
      <top style="thin">
        <color rgb="FFFFFFFF"/>
      </top>
      <bottom style="thin">
        <color rgb="FFFFFFFF"/>
      </bottom>
      <diagonal/>
    </border>
    <border>
      <left style="thin">
        <color rgb="FFFFFFFF"/>
      </left>
      <right/>
      <top style="thin">
        <color rgb="FFFFFFFF"/>
      </top>
      <bottom style="thin">
        <color rgb="FFFFFFFF"/>
      </bottom>
      <diagonal/>
    </border>
    <border>
      <left/>
      <right/>
      <top style="thin">
        <color rgb="FFFFFFFF"/>
      </top>
      <bottom style="thin">
        <color rgb="FFFFFFFF"/>
      </bottom>
      <diagonal/>
    </border>
    <border>
      <left style="thin">
        <color rgb="FFD3D3D3"/>
      </left>
      <right/>
      <top style="thin">
        <color rgb="FFD3D3D3"/>
      </top>
      <bottom style="thin">
        <color rgb="FFD3D3D3"/>
      </bottom>
      <diagonal/>
    </border>
    <border>
      <left/>
      <right/>
      <top style="thin">
        <color rgb="FFD3D3D3"/>
      </top>
      <bottom style="thin">
        <color rgb="FFD3D3D3"/>
      </bottom>
      <diagonal/>
    </border>
  </borders>
  <cellStyleXfs count="1">
    <xf numFmtId="0" fontId="0" fillId="0" borderId="0"/>
  </cellStyleXfs>
  <cellXfs count="49">
    <xf numFmtId="0" fontId="1" fillId="0" borderId="0" xfId="0" applyFont="1"/>
    <xf numFmtId="0" fontId="3" fillId="3" borderId="0" xfId="0" applyFont="1" applyFill="1" applyAlignment="1">
      <alignment horizontal="left" vertical="center" wrapText="1" readingOrder="1"/>
    </xf>
    <xf numFmtId="0" fontId="3" fillId="3" borderId="0" xfId="0" applyFont="1" applyFill="1" applyAlignment="1">
      <alignment horizontal="center" vertical="center" wrapText="1" readingOrder="1"/>
    </xf>
    <xf numFmtId="0" fontId="5" fillId="4" borderId="1" xfId="0" applyFont="1" applyFill="1" applyBorder="1" applyAlignment="1">
      <alignment horizontal="left" vertical="center" wrapText="1" readingOrder="1"/>
    </xf>
    <xf numFmtId="164" fontId="5" fillId="4" borderId="1" xfId="0" applyNumberFormat="1" applyFont="1" applyFill="1" applyBorder="1" applyAlignment="1">
      <alignment horizontal="right" vertical="center" wrapText="1" readingOrder="1"/>
    </xf>
    <xf numFmtId="165" fontId="5" fillId="4" borderId="1" xfId="0" applyNumberFormat="1" applyFont="1" applyFill="1" applyBorder="1" applyAlignment="1">
      <alignment horizontal="right" vertical="center" wrapText="1" readingOrder="1"/>
    </xf>
    <xf numFmtId="0" fontId="5" fillId="5" borderId="1" xfId="0" applyFont="1" applyFill="1" applyBorder="1" applyAlignment="1">
      <alignment horizontal="left" vertical="center" wrapText="1" readingOrder="1"/>
    </xf>
    <xf numFmtId="164" fontId="5" fillId="5" borderId="1" xfId="0" applyNumberFormat="1" applyFont="1" applyFill="1" applyBorder="1" applyAlignment="1">
      <alignment horizontal="right" vertical="center" wrapText="1" readingOrder="1"/>
    </xf>
    <xf numFmtId="165" fontId="5" fillId="5" borderId="1" xfId="0" applyNumberFormat="1" applyFont="1" applyFill="1" applyBorder="1" applyAlignment="1">
      <alignment horizontal="right" vertical="center" wrapText="1" readingOrder="1"/>
    </xf>
    <xf numFmtId="0" fontId="7" fillId="4" borderId="12" xfId="0" applyFont="1" applyFill="1" applyBorder="1" applyAlignment="1">
      <alignment vertical="top" wrapText="1" readingOrder="1"/>
    </xf>
    <xf numFmtId="0" fontId="2" fillId="4" borderId="12" xfId="0" applyFont="1" applyFill="1" applyBorder="1" applyAlignment="1">
      <alignment vertical="top" wrapText="1" readingOrder="1"/>
    </xf>
    <xf numFmtId="0" fontId="8" fillId="4" borderId="12" xfId="0" applyFont="1" applyFill="1" applyBorder="1" applyAlignment="1">
      <alignment horizontal="center" vertical="top" wrapText="1" readingOrder="1"/>
    </xf>
    <xf numFmtId="0" fontId="9" fillId="4" borderId="12" xfId="0" applyFont="1" applyFill="1" applyBorder="1" applyAlignment="1">
      <alignment vertical="top" wrapText="1" readingOrder="1"/>
    </xf>
    <xf numFmtId="164" fontId="5" fillId="0" borderId="1" xfId="0" applyNumberFormat="1" applyFont="1" applyBorder="1" applyAlignment="1">
      <alignment horizontal="right" vertical="center" wrapText="1" readingOrder="1"/>
    </xf>
    <xf numFmtId="166" fontId="5" fillId="0" borderId="1" xfId="0" applyNumberFormat="1" applyFont="1" applyBorder="1" applyAlignment="1">
      <alignment horizontal="right" vertical="center" wrapText="1" readingOrder="1"/>
    </xf>
    <xf numFmtId="0" fontId="6" fillId="0" borderId="0" xfId="0" applyFont="1" applyAlignment="1">
      <alignment vertical="center" wrapText="1" readingOrder="1"/>
    </xf>
    <xf numFmtId="0" fontId="1" fillId="0" borderId="0" xfId="0" applyFont="1"/>
    <xf numFmtId="0" fontId="4" fillId="0" borderId="1" xfId="0" applyFont="1" applyBorder="1" applyAlignment="1">
      <alignment vertical="top" wrapText="1" readingOrder="1"/>
    </xf>
    <xf numFmtId="0" fontId="1" fillId="0" borderId="5" xfId="0" applyFont="1" applyBorder="1" applyAlignment="1">
      <alignment vertical="top" wrapText="1"/>
    </xf>
    <xf numFmtId="0" fontId="1" fillId="0" borderId="8" xfId="0" applyFont="1" applyBorder="1" applyAlignment="1">
      <alignment vertical="top" wrapText="1"/>
    </xf>
    <xf numFmtId="0" fontId="5" fillId="4" borderId="1" xfId="0" applyFont="1" applyFill="1" applyBorder="1" applyAlignment="1">
      <alignment vertical="top" wrapText="1" readingOrder="1"/>
    </xf>
    <xf numFmtId="0" fontId="1" fillId="0" borderId="2" xfId="0" applyFont="1" applyBorder="1" applyAlignment="1">
      <alignment vertical="top" wrapText="1"/>
    </xf>
    <xf numFmtId="0" fontId="1" fillId="0" borderId="3" xfId="0" applyFont="1" applyBorder="1" applyAlignment="1">
      <alignment vertical="top" wrapText="1"/>
    </xf>
    <xf numFmtId="0" fontId="1" fillId="4" borderId="6" xfId="0" applyFont="1" applyFill="1" applyBorder="1" applyAlignment="1">
      <alignment vertical="top" wrapText="1"/>
    </xf>
    <xf numFmtId="0" fontId="1" fillId="0" borderId="7" xfId="0" applyFont="1" applyBorder="1" applyAlignment="1">
      <alignment vertical="top" wrapText="1"/>
    </xf>
    <xf numFmtId="0" fontId="1" fillId="4" borderId="9" xfId="0" applyFont="1" applyFill="1" applyBorder="1" applyAlignment="1">
      <alignment vertical="top" wrapText="1"/>
    </xf>
    <xf numFmtId="0" fontId="1" fillId="0" borderId="10" xfId="0" applyFont="1" applyBorder="1" applyAlignment="1">
      <alignment vertical="top" wrapText="1"/>
    </xf>
    <xf numFmtId="0" fontId="1" fillId="0" borderId="11" xfId="0" applyFont="1" applyBorder="1" applyAlignment="1">
      <alignment vertical="top" wrapText="1"/>
    </xf>
    <xf numFmtId="164" fontId="5" fillId="4" borderId="1" xfId="0" applyNumberFormat="1" applyFont="1" applyFill="1" applyBorder="1" applyAlignment="1">
      <alignment horizontal="right" vertical="center" wrapText="1" readingOrder="1"/>
    </xf>
    <xf numFmtId="0" fontId="1" fillId="0" borderId="4" xfId="0" applyFont="1" applyBorder="1" applyAlignment="1">
      <alignment vertical="top" wrapText="1"/>
    </xf>
    <xf numFmtId="165" fontId="5" fillId="4" borderId="1" xfId="0" applyNumberFormat="1" applyFont="1" applyFill="1" applyBorder="1" applyAlignment="1">
      <alignment horizontal="right" vertical="center" wrapText="1" readingOrder="1"/>
    </xf>
    <xf numFmtId="164" fontId="5" fillId="5" borderId="1" xfId="0" applyNumberFormat="1" applyFont="1" applyFill="1" applyBorder="1" applyAlignment="1">
      <alignment horizontal="right" vertical="center" wrapText="1" readingOrder="1"/>
    </xf>
    <xf numFmtId="165" fontId="5" fillId="5" borderId="1" xfId="0" applyNumberFormat="1" applyFont="1" applyFill="1" applyBorder="1" applyAlignment="1">
      <alignment horizontal="right" vertical="center" wrapText="1" readingOrder="1"/>
    </xf>
    <xf numFmtId="0" fontId="2" fillId="2" borderId="0" xfId="0" applyFont="1" applyFill="1" applyAlignment="1">
      <alignment vertical="top" wrapText="1" readingOrder="1"/>
    </xf>
    <xf numFmtId="0" fontId="3" fillId="0" borderId="0" xfId="0" applyFont="1" applyAlignment="1">
      <alignment horizontal="center" vertical="center" wrapText="1" readingOrder="1"/>
    </xf>
    <xf numFmtId="0" fontId="3" fillId="0" borderId="0" xfId="0" applyFont="1" applyAlignment="1">
      <alignment horizontal="right" vertical="center" wrapText="1" readingOrder="1"/>
    </xf>
    <xf numFmtId="0" fontId="3" fillId="3" borderId="0" xfId="0" applyFont="1" applyFill="1" applyAlignment="1">
      <alignment horizontal="left" vertical="center" wrapText="1" readingOrder="1"/>
    </xf>
    <xf numFmtId="0" fontId="3" fillId="3" borderId="0" xfId="0" applyFont="1" applyFill="1" applyAlignment="1">
      <alignment horizontal="center" vertical="center" wrapText="1" readingOrder="1"/>
    </xf>
    <xf numFmtId="0" fontId="1" fillId="4" borderId="14" xfId="0" applyFont="1" applyFill="1" applyBorder="1" applyAlignment="1">
      <alignment vertical="top" wrapText="1"/>
    </xf>
    <xf numFmtId="0" fontId="1" fillId="0" borderId="15" xfId="0" applyFont="1" applyBorder="1" applyAlignment="1">
      <alignment vertical="top" wrapText="1"/>
    </xf>
    <xf numFmtId="0" fontId="1" fillId="0" borderId="13" xfId="0" applyFont="1" applyBorder="1" applyAlignment="1">
      <alignment vertical="top" wrapText="1"/>
    </xf>
    <xf numFmtId="0" fontId="8" fillId="4" borderId="12" xfId="0" applyFont="1" applyFill="1" applyBorder="1" applyAlignment="1">
      <alignment horizontal="center" vertical="top" wrapText="1" readingOrder="1"/>
    </xf>
    <xf numFmtId="0" fontId="9" fillId="4" borderId="12" xfId="0" applyFont="1" applyFill="1" applyBorder="1" applyAlignment="1">
      <alignment vertical="top" wrapText="1" readingOrder="1"/>
    </xf>
    <xf numFmtId="0" fontId="7" fillId="4" borderId="12" xfId="0" applyFont="1" applyFill="1" applyBorder="1" applyAlignment="1">
      <alignment vertical="top" wrapText="1" readingOrder="1"/>
    </xf>
    <xf numFmtId="0" fontId="7" fillId="4" borderId="0" xfId="0" applyFont="1" applyFill="1" applyAlignment="1">
      <alignment vertical="top" wrapText="1" readingOrder="1"/>
    </xf>
    <xf numFmtId="0" fontId="5" fillId="4" borderId="16" xfId="0" applyFont="1" applyFill="1" applyBorder="1" applyAlignment="1">
      <alignment vertical="top" wrapText="1" readingOrder="1"/>
    </xf>
    <xf numFmtId="0" fontId="1" fillId="0" borderId="17" xfId="0" applyFont="1" applyBorder="1" applyAlignment="1">
      <alignment vertical="top" wrapText="1"/>
    </xf>
    <xf numFmtId="0" fontId="5" fillId="4" borderId="4" xfId="0" applyFont="1" applyFill="1" applyBorder="1" applyAlignment="1">
      <alignment horizontal="right" vertical="center" wrapText="1" readingOrder="1"/>
    </xf>
    <xf numFmtId="164" fontId="5" fillId="0" borderId="1" xfId="0" applyNumberFormat="1" applyFont="1" applyBorder="1" applyAlignment="1">
      <alignment horizontal="right" vertical="center" wrapText="1" readingOrder="1"/>
    </xf>
  </cellXfs>
  <cellStyles count="1">
    <cellStyle name="Normal" xfId="0" builtinId="0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0E2841"/>
      <rgbColor rgb="00D9E1F2"/>
      <rgbColor rgb="00D3D3D3"/>
      <rgbColor rgb="00FFFFFF"/>
      <rgbColor rgb="00F0E68C"/>
      <rgbColor rgb="00FF0000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0</xdr:colOff>
      <xdr:row>2</xdr:row>
      <xdr:rowOff>0</xdr:rowOff>
    </xdr:from>
    <xdr:to>
      <xdr:col>3</xdr:col>
      <xdr:colOff>1324552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0</xdr:colOff>
      <xdr:row>2</xdr:row>
      <xdr:rowOff>0</xdr:rowOff>
    </xdr:from>
    <xdr:to>
      <xdr:col>3</xdr:col>
      <xdr:colOff>1324552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1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0</xdr:colOff>
      <xdr:row>2</xdr:row>
      <xdr:rowOff>0</xdr:rowOff>
    </xdr:from>
    <xdr:to>
      <xdr:col>3</xdr:col>
      <xdr:colOff>1321308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12</xdr:row>
      <xdr:rowOff>10477</xdr:rowOff>
    </xdr:from>
    <xdr:to>
      <xdr:col>14</xdr:col>
      <xdr:colOff>990600</xdr:colOff>
      <xdr:row>12</xdr:row>
      <xdr:rowOff>2095500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0000000-0008-0000-0200-000003000000}"/>
            </a:ext>
          </a:extLst>
        </xdr:cNvPr>
        <xdr:cNvPicPr/>
      </xdr:nvPicPr>
      <xdr:blipFill>
        <a:blip xmlns:r="http://schemas.openxmlformats.org/officeDocument/2006/relationships" r:embed="rId2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15</xdr:row>
      <xdr:rowOff>9144</xdr:rowOff>
    </xdr:from>
    <xdr:to>
      <xdr:col>14</xdr:col>
      <xdr:colOff>990600</xdr:colOff>
      <xdr:row>15</xdr:row>
      <xdr:rowOff>1828800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00000000-0008-0000-0200-000004000000}"/>
            </a:ext>
          </a:extLst>
        </xdr:cNvPr>
        <xdr:cNvPicPr/>
      </xdr:nvPicPr>
      <xdr:blipFill>
        <a:blip xmlns:r="http://schemas.openxmlformats.org/officeDocument/2006/relationships" r:embed="rId3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18</xdr:row>
      <xdr:rowOff>10477</xdr:rowOff>
    </xdr:from>
    <xdr:to>
      <xdr:col>14</xdr:col>
      <xdr:colOff>990600</xdr:colOff>
      <xdr:row>18</xdr:row>
      <xdr:rowOff>2095500</xdr:rowOff>
    </xdr:to>
    <xdr:pic>
      <xdr:nvPicPr>
        <xdr:cNvPr id="5" name="Picture 4">
          <a:extLst>
            <a:ext uri="{FF2B5EF4-FFF2-40B4-BE49-F238E27FC236}">
              <a16:creationId xmlns:a16="http://schemas.microsoft.com/office/drawing/2014/main" id="{00000000-0008-0000-0200-000005000000}"/>
            </a:ext>
          </a:extLst>
        </xdr:cNvPr>
        <xdr:cNvPicPr/>
      </xdr:nvPicPr>
      <xdr:blipFill>
        <a:blip xmlns:r="http://schemas.openxmlformats.org/officeDocument/2006/relationships" r:embed="rId4" cstate="print"/>
        <a:stretch>
          <a:fillRect/>
        </a:stretch>
      </xdr:blipFill>
      <xdr:spPr>
        <a:prstGeom prst="rect">
          <a:avLst/>
        </a:prstGeom>
      </xdr:spPr>
    </xdr:pic>
    <xdr:clientData/>
  </xdr:twoCellAnchor>
  <xdr:twoCellAnchor>
    <xdr:from>
      <xdr:col>1</xdr:col>
      <xdr:colOff>8864</xdr:colOff>
      <xdr:row>21</xdr:row>
      <xdr:rowOff>9144</xdr:rowOff>
    </xdr:from>
    <xdr:to>
      <xdr:col>14</xdr:col>
      <xdr:colOff>990600</xdr:colOff>
      <xdr:row>21</xdr:row>
      <xdr:rowOff>1828800</xdr:rowOff>
    </xdr:to>
    <xdr:pic>
      <xdr:nvPicPr>
        <xdr:cNvPr id="6" name="Picture 5">
          <a:extLst>
            <a:ext uri="{FF2B5EF4-FFF2-40B4-BE49-F238E27FC236}">
              <a16:creationId xmlns:a16="http://schemas.microsoft.com/office/drawing/2014/main" id="{00000000-0008-0000-0200-000006000000}"/>
            </a:ext>
          </a:extLst>
        </xdr:cNvPr>
        <xdr:cNvPicPr/>
      </xdr:nvPicPr>
      <xdr:blipFill>
        <a:blip xmlns:r="http://schemas.openxmlformats.org/officeDocument/2006/relationships" r:embed="rId5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>
    <xdr:from>
      <xdr:col>2</xdr:col>
      <xdr:colOff>0</xdr:colOff>
      <xdr:row>2</xdr:row>
      <xdr:rowOff>0</xdr:rowOff>
    </xdr:from>
    <xdr:to>
      <xdr:col>3</xdr:col>
      <xdr:colOff>1286560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>
    <xdr:from>
      <xdr:col>3</xdr:col>
      <xdr:colOff>0</xdr:colOff>
      <xdr:row>2</xdr:row>
      <xdr:rowOff>0</xdr:rowOff>
    </xdr:from>
    <xdr:to>
      <xdr:col>3</xdr:col>
      <xdr:colOff>1324552</xdr:colOff>
      <xdr:row>3</xdr:row>
      <xdr:rowOff>190500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4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5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W22"/>
  <sheetViews>
    <sheetView showGridLines="0" tabSelected="1" workbookViewId="0">
      <pane ySplit="10" topLeftCell="A11" activePane="bottomLeft" state="frozen"/>
      <selection pane="bottomLeft" sqref="A1:W1"/>
    </sheetView>
  </sheetViews>
  <sheetFormatPr defaultRowHeight="15" x14ac:dyDescent="0.25"/>
  <cols>
    <col min="1" max="1" width="2.7109375" customWidth="1"/>
    <col min="2" max="2" width="0" hidden="1" customWidth="1"/>
    <col min="3" max="3" width="0.42578125" customWidth="1"/>
    <col min="4" max="4" width="39" customWidth="1"/>
    <col min="5" max="5" width="9.7109375" customWidth="1"/>
    <col min="6" max="6" width="0.28515625" customWidth="1"/>
    <col min="7" max="7" width="0" hidden="1" customWidth="1"/>
    <col min="8" max="8" width="13.7109375" customWidth="1"/>
    <col min="9" max="9" width="0" hidden="1" customWidth="1"/>
    <col min="10" max="10" width="5.42578125" customWidth="1"/>
    <col min="11" max="11" width="15.7109375" customWidth="1"/>
    <col min="12" max="12" width="0" hidden="1" customWidth="1"/>
    <col min="13" max="13" width="10" customWidth="1"/>
    <col min="14" max="14" width="5.140625" customWidth="1"/>
    <col min="15" max="15" width="0" hidden="1" customWidth="1"/>
    <col min="16" max="16" width="15.140625" customWidth="1"/>
    <col min="17" max="17" width="0" hidden="1" customWidth="1"/>
    <col min="18" max="18" width="15.140625" customWidth="1"/>
    <col min="19" max="19" width="0" hidden="1" customWidth="1"/>
    <col min="20" max="20" width="15.140625" customWidth="1"/>
    <col min="21" max="21" width="0" hidden="1" customWidth="1"/>
    <col min="22" max="22" width="3.42578125" customWidth="1"/>
    <col min="23" max="23" width="78.140625" customWidth="1"/>
    <col min="24" max="24" width="8.85546875" customWidth="1"/>
  </cols>
  <sheetData>
    <row r="1" spans="1:23" ht="14.45" customHeight="1" x14ac:dyDescent="0.25">
      <c r="A1" s="33" t="s">
        <v>0</v>
      </c>
      <c r="B1" s="16"/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</row>
    <row r="2" spans="1:23" ht="3.95" customHeight="1" x14ac:dyDescent="0.25"/>
    <row r="3" spans="1:23" ht="20.45" customHeight="1" x14ac:dyDescent="0.25">
      <c r="D3" s="16"/>
    </row>
    <row r="4" spans="1:23" ht="15.6" customHeight="1" x14ac:dyDescent="0.25">
      <c r="D4" s="16"/>
      <c r="F4" s="34" t="s">
        <v>1</v>
      </c>
      <c r="G4" s="16"/>
      <c r="H4" s="16"/>
      <c r="I4" s="16"/>
      <c r="J4" s="16"/>
      <c r="K4" s="16"/>
      <c r="L4" s="16"/>
      <c r="M4" s="16"/>
      <c r="O4" s="35" t="s">
        <v>2</v>
      </c>
      <c r="P4" s="16"/>
      <c r="Q4" s="16"/>
      <c r="R4" s="16"/>
      <c r="S4" s="16"/>
      <c r="T4" s="16"/>
    </row>
    <row r="5" spans="1:23" x14ac:dyDescent="0.25">
      <c r="F5" s="16"/>
      <c r="G5" s="16"/>
      <c r="H5" s="16"/>
      <c r="I5" s="16"/>
      <c r="J5" s="16"/>
      <c r="K5" s="16"/>
      <c r="L5" s="16"/>
      <c r="M5" s="16"/>
      <c r="O5" s="16"/>
      <c r="P5" s="16"/>
      <c r="Q5" s="16"/>
      <c r="R5" s="16"/>
      <c r="S5" s="16"/>
      <c r="T5" s="16"/>
    </row>
    <row r="6" spans="1:23" ht="3.4" customHeight="1" x14ac:dyDescent="0.25"/>
    <row r="7" spans="1:23" ht="1.35" customHeight="1" x14ac:dyDescent="0.25"/>
    <row r="8" spans="1:23" ht="41.85" customHeight="1" x14ac:dyDescent="0.25">
      <c r="B8" s="36" t="s">
        <v>3</v>
      </c>
      <c r="C8" s="16"/>
      <c r="D8" s="16"/>
      <c r="E8" s="16"/>
      <c r="F8" s="16"/>
      <c r="G8" s="36" t="s">
        <v>4</v>
      </c>
      <c r="H8" s="16"/>
      <c r="I8" s="37" t="s">
        <v>5</v>
      </c>
      <c r="J8" s="16"/>
      <c r="K8" s="16"/>
      <c r="L8" s="37" t="s">
        <v>6</v>
      </c>
      <c r="M8" s="16"/>
      <c r="N8" s="16"/>
      <c r="O8" s="37" t="s">
        <v>7</v>
      </c>
      <c r="P8" s="16"/>
      <c r="Q8" s="37" t="s">
        <v>8</v>
      </c>
      <c r="R8" s="16"/>
      <c r="S8" s="37" t="s">
        <v>9</v>
      </c>
      <c r="T8" s="16"/>
    </row>
    <row r="9" spans="1:23" ht="0" hidden="1" customHeight="1" x14ac:dyDescent="0.25"/>
    <row r="10" spans="1:23" ht="2.4500000000000002" customHeight="1" x14ac:dyDescent="0.25"/>
    <row r="11" spans="1:23" ht="2.1" customHeight="1" x14ac:dyDescent="0.25"/>
    <row r="12" spans="1:23" x14ac:dyDescent="0.25">
      <c r="A12" s="17" t="s">
        <v>0</v>
      </c>
      <c r="C12" s="20" t="s">
        <v>10</v>
      </c>
      <c r="D12" s="21"/>
      <c r="E12" s="21"/>
      <c r="F12" s="22"/>
      <c r="H12" s="3" t="s">
        <v>11</v>
      </c>
      <c r="J12" s="28">
        <v>147</v>
      </c>
      <c r="K12" s="29"/>
      <c r="M12" s="30">
        <v>1.986486</v>
      </c>
      <c r="N12" s="29"/>
      <c r="P12" s="4">
        <v>1</v>
      </c>
      <c r="R12" s="4">
        <v>4</v>
      </c>
      <c r="T12" s="5">
        <v>0.94351788536307002</v>
      </c>
    </row>
    <row r="13" spans="1:23" x14ac:dyDescent="0.25">
      <c r="A13" s="18"/>
      <c r="C13" s="23"/>
      <c r="D13" s="16"/>
      <c r="E13" s="16"/>
      <c r="F13" s="24"/>
      <c r="H13" s="3" t="s">
        <v>12</v>
      </c>
      <c r="J13" s="28">
        <v>191</v>
      </c>
      <c r="K13" s="29"/>
      <c r="M13" s="30">
        <v>2.5131579999999998</v>
      </c>
      <c r="N13" s="29"/>
      <c r="P13" s="4">
        <v>1</v>
      </c>
      <c r="R13" s="4">
        <v>9</v>
      </c>
      <c r="T13" s="5">
        <v>1.50990893765154</v>
      </c>
    </row>
    <row r="14" spans="1:23" x14ac:dyDescent="0.25">
      <c r="A14" s="18"/>
      <c r="C14" s="23"/>
      <c r="D14" s="16"/>
      <c r="E14" s="16"/>
      <c r="F14" s="24"/>
      <c r="H14" s="3" t="s">
        <v>13</v>
      </c>
      <c r="J14" s="28">
        <v>1290</v>
      </c>
      <c r="K14" s="29"/>
      <c r="M14" s="30">
        <v>12.647059</v>
      </c>
      <c r="N14" s="29"/>
      <c r="P14" s="4">
        <v>1</v>
      </c>
      <c r="R14" s="4">
        <v>49</v>
      </c>
      <c r="T14" s="5">
        <v>11.495713418487799</v>
      </c>
    </row>
    <row r="15" spans="1:23" x14ac:dyDescent="0.25">
      <c r="A15" s="19"/>
      <c r="C15" s="25"/>
      <c r="D15" s="26"/>
      <c r="E15" s="26"/>
      <c r="F15" s="27"/>
      <c r="H15" s="6" t="s">
        <v>14</v>
      </c>
      <c r="J15" s="31">
        <v>1628</v>
      </c>
      <c r="K15" s="29"/>
      <c r="M15" s="32">
        <v>15.504761999999999</v>
      </c>
      <c r="N15" s="29"/>
      <c r="P15" s="7">
        <v>1</v>
      </c>
      <c r="R15" s="7">
        <v>52</v>
      </c>
      <c r="T15" s="8">
        <v>12.788308801401399</v>
      </c>
    </row>
    <row r="16" spans="1:23" x14ac:dyDescent="0.25">
      <c r="A16" s="17" t="s">
        <v>0</v>
      </c>
      <c r="C16" s="20" t="s">
        <v>15</v>
      </c>
      <c r="D16" s="21"/>
      <c r="E16" s="21"/>
      <c r="F16" s="22"/>
      <c r="H16" s="3" t="s">
        <v>11</v>
      </c>
      <c r="J16" s="28">
        <v>589</v>
      </c>
      <c r="K16" s="29"/>
      <c r="M16" s="30">
        <v>5.5046730000000004</v>
      </c>
      <c r="N16" s="29"/>
      <c r="P16" s="4">
        <v>1</v>
      </c>
      <c r="R16" s="4">
        <v>20</v>
      </c>
      <c r="T16" s="5">
        <v>4.7232340615302997</v>
      </c>
    </row>
    <row r="17" spans="1:20" x14ac:dyDescent="0.25">
      <c r="A17" s="18"/>
      <c r="C17" s="23"/>
      <c r="D17" s="16"/>
      <c r="E17" s="16"/>
      <c r="F17" s="24"/>
      <c r="H17" s="3" t="s">
        <v>12</v>
      </c>
      <c r="J17" s="28">
        <v>327</v>
      </c>
      <c r="K17" s="29"/>
      <c r="M17" s="30">
        <v>3.478723</v>
      </c>
      <c r="N17" s="29"/>
      <c r="P17" s="4">
        <v>1</v>
      </c>
      <c r="R17" s="4">
        <v>18</v>
      </c>
      <c r="T17" s="5">
        <v>3.0399799341442999</v>
      </c>
    </row>
    <row r="18" spans="1:20" x14ac:dyDescent="0.25">
      <c r="A18" s="18"/>
      <c r="C18" s="23"/>
      <c r="D18" s="16"/>
      <c r="E18" s="16"/>
      <c r="F18" s="24"/>
      <c r="H18" s="3" t="s">
        <v>13</v>
      </c>
      <c r="J18" s="28">
        <v>987</v>
      </c>
      <c r="K18" s="29"/>
      <c r="M18" s="30">
        <v>9.5825239999999994</v>
      </c>
      <c r="N18" s="29"/>
      <c r="P18" s="4">
        <v>1</v>
      </c>
      <c r="R18" s="4">
        <v>55</v>
      </c>
      <c r="T18" s="5">
        <v>9.5789027555352106</v>
      </c>
    </row>
    <row r="19" spans="1:20" x14ac:dyDescent="0.25">
      <c r="A19" s="19"/>
      <c r="C19" s="25"/>
      <c r="D19" s="26"/>
      <c r="E19" s="26"/>
      <c r="F19" s="27"/>
      <c r="H19" s="6" t="s">
        <v>14</v>
      </c>
      <c r="J19" s="31">
        <v>1903</v>
      </c>
      <c r="K19" s="29"/>
      <c r="M19" s="32">
        <v>17.458715999999999</v>
      </c>
      <c r="N19" s="29"/>
      <c r="P19" s="7">
        <v>1</v>
      </c>
      <c r="R19" s="7">
        <v>84</v>
      </c>
      <c r="T19" s="8">
        <v>15.491056032433701</v>
      </c>
    </row>
    <row r="20" spans="1:20" ht="2.1" customHeight="1" x14ac:dyDescent="0.25"/>
    <row r="21" spans="1:20" ht="15.75" customHeight="1" x14ac:dyDescent="0.25">
      <c r="B21" s="15" t="s">
        <v>16</v>
      </c>
      <c r="C21" s="16"/>
      <c r="D21" s="16"/>
      <c r="E21" s="16"/>
      <c r="F21" s="16"/>
      <c r="G21" s="16"/>
      <c r="H21" s="16"/>
      <c r="I21" s="16"/>
      <c r="J21" s="16"/>
    </row>
    <row r="22" spans="1:20" ht="2.25" customHeight="1" x14ac:dyDescent="0.25"/>
  </sheetData>
  <mergeCells count="32">
    <mergeCell ref="A1:W1"/>
    <mergeCell ref="D3:D4"/>
    <mergeCell ref="F4:M5"/>
    <mergeCell ref="O4:T5"/>
    <mergeCell ref="B8:F8"/>
    <mergeCell ref="G8:H8"/>
    <mergeCell ref="I8:K8"/>
    <mergeCell ref="L8:N8"/>
    <mergeCell ref="O8:P8"/>
    <mergeCell ref="Q8:R8"/>
    <mergeCell ref="S8:T8"/>
    <mergeCell ref="A12:A15"/>
    <mergeCell ref="C12:F15"/>
    <mergeCell ref="J12:K12"/>
    <mergeCell ref="M12:N12"/>
    <mergeCell ref="J13:K13"/>
    <mergeCell ref="M13:N13"/>
    <mergeCell ref="J14:K14"/>
    <mergeCell ref="M14:N14"/>
    <mergeCell ref="J15:K15"/>
    <mergeCell ref="M15:N15"/>
    <mergeCell ref="B21:J21"/>
    <mergeCell ref="A16:A19"/>
    <mergeCell ref="C16:F19"/>
    <mergeCell ref="J16:K16"/>
    <mergeCell ref="M16:N16"/>
    <mergeCell ref="J17:K17"/>
    <mergeCell ref="M17:N17"/>
    <mergeCell ref="J18:K18"/>
    <mergeCell ref="M18:N18"/>
    <mergeCell ref="J19:K19"/>
    <mergeCell ref="M19:N19"/>
  </mergeCells>
  <pageMargins left="1" right="1" top="1" bottom="1.45" header="1" footer="1"/>
  <pageSetup orientation="portrait" horizontalDpi="300" verticalDpi="300"/>
  <headerFooter alignWithMargins="0"/>
  <drawing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W23"/>
  <sheetViews>
    <sheetView showGridLines="0" workbookViewId="0">
      <pane ySplit="10" topLeftCell="A11" activePane="bottomLeft" state="frozen"/>
      <selection pane="bottomLeft"/>
    </sheetView>
  </sheetViews>
  <sheetFormatPr defaultRowHeight="15" x14ac:dyDescent="0.25"/>
  <cols>
    <col min="1" max="1" width="2.7109375" customWidth="1"/>
    <col min="2" max="2" width="0" hidden="1" customWidth="1"/>
    <col min="3" max="3" width="0.42578125" customWidth="1"/>
    <col min="4" max="4" width="39" customWidth="1"/>
    <col min="5" max="5" width="9.7109375" customWidth="1"/>
    <col min="6" max="6" width="0.28515625" customWidth="1"/>
    <col min="7" max="7" width="0" hidden="1" customWidth="1"/>
    <col min="8" max="8" width="13.7109375" customWidth="1"/>
    <col min="9" max="9" width="0" hidden="1" customWidth="1"/>
    <col min="10" max="10" width="5.42578125" customWidth="1"/>
    <col min="11" max="11" width="15.7109375" customWidth="1"/>
    <col min="12" max="12" width="0" hidden="1" customWidth="1"/>
    <col min="13" max="13" width="10" customWidth="1"/>
    <col min="14" max="14" width="5.140625" customWidth="1"/>
    <col min="15" max="15" width="0" hidden="1" customWidth="1"/>
    <col min="16" max="16" width="15.140625" customWidth="1"/>
    <col min="17" max="17" width="0" hidden="1" customWidth="1"/>
    <col min="18" max="18" width="15.140625" customWidth="1"/>
    <col min="19" max="19" width="0" hidden="1" customWidth="1"/>
    <col min="20" max="20" width="15.140625" customWidth="1"/>
    <col min="21" max="21" width="0" hidden="1" customWidth="1"/>
    <col min="22" max="22" width="3.42578125" customWidth="1"/>
    <col min="23" max="23" width="78.140625" customWidth="1"/>
    <col min="24" max="24" width="8.85546875" customWidth="1"/>
  </cols>
  <sheetData>
    <row r="1" spans="1:23" ht="14.45" customHeight="1" x14ac:dyDescent="0.25">
      <c r="A1" s="33" t="s">
        <v>0</v>
      </c>
      <c r="B1" s="16"/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  <c r="V1" s="16"/>
      <c r="W1" s="16"/>
    </row>
    <row r="2" spans="1:23" ht="3.95" customHeight="1" x14ac:dyDescent="0.25"/>
    <row r="3" spans="1:23" ht="20.45" customHeight="1" x14ac:dyDescent="0.25">
      <c r="D3" s="16"/>
    </row>
    <row r="4" spans="1:23" ht="15.6" customHeight="1" x14ac:dyDescent="0.25">
      <c r="D4" s="16"/>
      <c r="F4" s="34" t="s">
        <v>1</v>
      </c>
      <c r="G4" s="16"/>
      <c r="H4" s="16"/>
      <c r="I4" s="16"/>
      <c r="J4" s="16"/>
      <c r="K4" s="16"/>
      <c r="L4" s="16"/>
      <c r="M4" s="16"/>
      <c r="O4" s="35" t="s">
        <v>2</v>
      </c>
      <c r="P4" s="16"/>
      <c r="Q4" s="16"/>
      <c r="R4" s="16"/>
      <c r="S4" s="16"/>
      <c r="T4" s="16"/>
    </row>
    <row r="5" spans="1:23" x14ac:dyDescent="0.25">
      <c r="F5" s="16"/>
      <c r="G5" s="16"/>
      <c r="H5" s="16"/>
      <c r="I5" s="16"/>
      <c r="J5" s="16"/>
      <c r="K5" s="16"/>
      <c r="L5" s="16"/>
      <c r="M5" s="16"/>
      <c r="O5" s="16"/>
      <c r="P5" s="16"/>
      <c r="Q5" s="16"/>
      <c r="R5" s="16"/>
      <c r="S5" s="16"/>
      <c r="T5" s="16"/>
    </row>
    <row r="6" spans="1:23" ht="3.4" customHeight="1" x14ac:dyDescent="0.25"/>
    <row r="7" spans="1:23" ht="1.35" customHeight="1" x14ac:dyDescent="0.25"/>
    <row r="8" spans="1:23" ht="41.85" customHeight="1" x14ac:dyDescent="0.25">
      <c r="B8" s="36" t="s">
        <v>17</v>
      </c>
      <c r="C8" s="16"/>
      <c r="D8" s="16"/>
      <c r="E8" s="16"/>
      <c r="F8" s="16"/>
      <c r="G8" s="36" t="s">
        <v>4</v>
      </c>
      <c r="H8" s="16"/>
      <c r="I8" s="37" t="s">
        <v>18</v>
      </c>
      <c r="J8" s="16"/>
      <c r="K8" s="16"/>
      <c r="L8" s="37" t="s">
        <v>6</v>
      </c>
      <c r="M8" s="16"/>
      <c r="N8" s="16"/>
      <c r="O8" s="37" t="s">
        <v>7</v>
      </c>
      <c r="P8" s="16"/>
      <c r="Q8" s="37" t="s">
        <v>8</v>
      </c>
      <c r="R8" s="16"/>
      <c r="S8" s="37" t="s">
        <v>9</v>
      </c>
      <c r="T8" s="16"/>
    </row>
    <row r="9" spans="1:23" ht="0" hidden="1" customHeight="1" x14ac:dyDescent="0.25"/>
    <row r="10" spans="1:23" ht="2.4500000000000002" customHeight="1" x14ac:dyDescent="0.25"/>
    <row r="11" spans="1:23" ht="2.85" customHeight="1" x14ac:dyDescent="0.25"/>
    <row r="12" spans="1:23" x14ac:dyDescent="0.25">
      <c r="A12" s="17" t="s">
        <v>0</v>
      </c>
      <c r="C12" s="20" t="s">
        <v>10</v>
      </c>
      <c r="D12" s="21"/>
      <c r="E12" s="21"/>
      <c r="F12" s="22"/>
      <c r="H12" s="3" t="s">
        <v>11</v>
      </c>
      <c r="J12" s="28">
        <v>15</v>
      </c>
      <c r="K12" s="29"/>
      <c r="M12" s="30">
        <v>9.8000000000000007</v>
      </c>
      <c r="N12" s="29"/>
      <c r="P12" s="4">
        <v>8</v>
      </c>
      <c r="R12" s="4">
        <v>10</v>
      </c>
      <c r="T12" s="5">
        <v>0.55086114402814801</v>
      </c>
    </row>
    <row r="13" spans="1:23" x14ac:dyDescent="0.25">
      <c r="A13" s="18"/>
      <c r="C13" s="23"/>
      <c r="D13" s="16"/>
      <c r="E13" s="16"/>
      <c r="F13" s="24"/>
      <c r="H13" s="3" t="s">
        <v>12</v>
      </c>
      <c r="J13" s="28">
        <v>20</v>
      </c>
      <c r="K13" s="29"/>
      <c r="M13" s="30">
        <v>9.5500000000000007</v>
      </c>
      <c r="N13" s="29"/>
      <c r="P13" s="4">
        <v>4</v>
      </c>
      <c r="R13" s="4">
        <v>10</v>
      </c>
      <c r="T13" s="5">
        <v>1.37654349731492</v>
      </c>
    </row>
    <row r="14" spans="1:23" x14ac:dyDescent="0.25">
      <c r="A14" s="18"/>
      <c r="C14" s="23"/>
      <c r="D14" s="16"/>
      <c r="E14" s="16"/>
      <c r="F14" s="24"/>
      <c r="H14" s="3" t="s">
        <v>13</v>
      </c>
      <c r="J14" s="28">
        <v>136</v>
      </c>
      <c r="K14" s="29"/>
      <c r="M14" s="30">
        <v>9.4852939999999997</v>
      </c>
      <c r="N14" s="29"/>
      <c r="P14" s="4">
        <v>1</v>
      </c>
      <c r="R14" s="4">
        <v>10</v>
      </c>
      <c r="T14" s="5">
        <v>1.92472855228991</v>
      </c>
    </row>
    <row r="15" spans="1:23" x14ac:dyDescent="0.25">
      <c r="A15" s="19"/>
      <c r="C15" s="25"/>
      <c r="D15" s="26"/>
      <c r="E15" s="26"/>
      <c r="F15" s="27"/>
      <c r="H15" s="6" t="s">
        <v>14</v>
      </c>
      <c r="J15" s="31">
        <v>171</v>
      </c>
      <c r="K15" s="29"/>
      <c r="M15" s="32">
        <v>9.5204679999999993</v>
      </c>
      <c r="N15" s="29"/>
      <c r="P15" s="7">
        <v>1</v>
      </c>
      <c r="R15" s="7">
        <v>10</v>
      </c>
      <c r="T15" s="8">
        <v>1.78734300009819</v>
      </c>
    </row>
    <row r="16" spans="1:23" x14ac:dyDescent="0.25">
      <c r="A16" s="17" t="s">
        <v>0</v>
      </c>
      <c r="C16" s="20" t="s">
        <v>15</v>
      </c>
      <c r="D16" s="21"/>
      <c r="E16" s="21"/>
      <c r="F16" s="22"/>
      <c r="H16" s="3" t="s">
        <v>11</v>
      </c>
      <c r="J16" s="28">
        <v>128</v>
      </c>
      <c r="K16" s="29"/>
      <c r="M16" s="30">
        <v>4.6015629999999996</v>
      </c>
      <c r="N16" s="29"/>
      <c r="P16" s="4">
        <v>1</v>
      </c>
      <c r="R16" s="4">
        <v>5</v>
      </c>
      <c r="T16" s="5">
        <v>1.11559266759871</v>
      </c>
    </row>
    <row r="17" spans="1:20" x14ac:dyDescent="0.25">
      <c r="A17" s="18"/>
      <c r="C17" s="23"/>
      <c r="D17" s="16"/>
      <c r="E17" s="16"/>
      <c r="F17" s="24"/>
      <c r="H17" s="3" t="s">
        <v>12</v>
      </c>
      <c r="J17" s="28">
        <v>72</v>
      </c>
      <c r="K17" s="29"/>
      <c r="M17" s="30">
        <v>4.5416670000000003</v>
      </c>
      <c r="N17" s="29"/>
      <c r="P17" s="4">
        <v>1</v>
      </c>
      <c r="R17" s="4">
        <v>5</v>
      </c>
      <c r="T17" s="5">
        <v>1.05694512629559</v>
      </c>
    </row>
    <row r="18" spans="1:20" x14ac:dyDescent="0.25">
      <c r="A18" s="18"/>
      <c r="C18" s="23"/>
      <c r="D18" s="16"/>
      <c r="E18" s="16"/>
      <c r="F18" s="24"/>
      <c r="H18" s="3" t="s">
        <v>13</v>
      </c>
      <c r="J18" s="28">
        <v>215</v>
      </c>
      <c r="K18" s="29"/>
      <c r="M18" s="30">
        <v>4.5906979999999997</v>
      </c>
      <c r="N18" s="29"/>
      <c r="P18" s="4">
        <v>1</v>
      </c>
      <c r="R18" s="4">
        <v>5</v>
      </c>
      <c r="T18" s="5">
        <v>1.0838533111080999</v>
      </c>
    </row>
    <row r="19" spans="1:20" x14ac:dyDescent="0.25">
      <c r="A19" s="19"/>
      <c r="C19" s="25"/>
      <c r="D19" s="26"/>
      <c r="E19" s="26"/>
      <c r="F19" s="27"/>
      <c r="H19" s="6" t="s">
        <v>14</v>
      </c>
      <c r="J19" s="31">
        <v>415</v>
      </c>
      <c r="K19" s="29"/>
      <c r="M19" s="32">
        <v>4.5855420000000002</v>
      </c>
      <c r="N19" s="29"/>
      <c r="P19" s="7">
        <v>1</v>
      </c>
      <c r="R19" s="7">
        <v>5</v>
      </c>
      <c r="T19" s="8">
        <v>1.0880569838018599</v>
      </c>
    </row>
    <row r="20" spans="1:20" ht="2.1" customHeight="1" x14ac:dyDescent="0.25"/>
    <row r="21" spans="1:20" ht="15.75" customHeight="1" x14ac:dyDescent="0.25">
      <c r="B21" s="15" t="s">
        <v>16</v>
      </c>
      <c r="C21" s="16"/>
      <c r="D21" s="16"/>
      <c r="E21" s="16"/>
      <c r="F21" s="16"/>
      <c r="G21" s="16"/>
      <c r="H21" s="16"/>
      <c r="I21" s="16"/>
      <c r="J21" s="16"/>
    </row>
    <row r="22" spans="1:20" ht="2.25" customHeight="1" x14ac:dyDescent="0.25"/>
    <row r="23" spans="1:20" ht="0" hidden="1" customHeight="1" x14ac:dyDescent="0.25"/>
  </sheetData>
  <mergeCells count="32">
    <mergeCell ref="A1:W1"/>
    <mergeCell ref="D3:D4"/>
    <mergeCell ref="F4:M5"/>
    <mergeCell ref="O4:T5"/>
    <mergeCell ref="B8:F8"/>
    <mergeCell ref="G8:H8"/>
    <mergeCell ref="I8:K8"/>
    <mergeCell ref="L8:N8"/>
    <mergeCell ref="O8:P8"/>
    <mergeCell ref="Q8:R8"/>
    <mergeCell ref="S8:T8"/>
    <mergeCell ref="A12:A15"/>
    <mergeCell ref="C12:F15"/>
    <mergeCell ref="J12:K12"/>
    <mergeCell ref="M12:N12"/>
    <mergeCell ref="J13:K13"/>
    <mergeCell ref="M13:N13"/>
    <mergeCell ref="J14:K14"/>
    <mergeCell ref="M14:N14"/>
    <mergeCell ref="J15:K15"/>
    <mergeCell ref="M15:N15"/>
    <mergeCell ref="B21:J21"/>
    <mergeCell ref="A16:A19"/>
    <mergeCell ref="C16:F19"/>
    <mergeCell ref="J16:K16"/>
    <mergeCell ref="M16:N16"/>
    <mergeCell ref="J17:K17"/>
    <mergeCell ref="M17:N17"/>
    <mergeCell ref="J18:K18"/>
    <mergeCell ref="M18:N18"/>
    <mergeCell ref="J19:K19"/>
    <mergeCell ref="M19:N19"/>
  </mergeCells>
  <pageMargins left="1" right="1" top="1" bottom="1.45" header="1" footer="1"/>
  <pageSetup orientation="portrait" horizontalDpi="300" verticalDpi="300"/>
  <headerFooter alignWithMargins="0"/>
  <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R24"/>
  <sheetViews>
    <sheetView showGridLines="0" workbookViewId="0">
      <pane ySplit="10" topLeftCell="A11" activePane="bottomLeft" state="frozen"/>
      <selection pane="bottomLeft"/>
    </sheetView>
  </sheetViews>
  <sheetFormatPr defaultRowHeight="15" x14ac:dyDescent="0.25"/>
  <cols>
    <col min="1" max="1" width="2.7109375" customWidth="1"/>
    <col min="2" max="2" width="0.42578125" customWidth="1"/>
    <col min="3" max="3" width="0.140625" customWidth="1"/>
    <col min="4" max="4" width="38.85546875" customWidth="1"/>
    <col min="5" max="5" width="9.7109375" customWidth="1"/>
    <col min="6" max="6" width="0.28515625" customWidth="1"/>
    <col min="7" max="7" width="0.5703125" customWidth="1"/>
    <col min="8" max="8" width="13.140625" customWidth="1"/>
    <col min="9" max="9" width="21.28515625" customWidth="1"/>
    <col min="10" max="10" width="10" customWidth="1"/>
    <col min="11" max="11" width="5.140625" customWidth="1"/>
    <col min="12" max="12" width="5.42578125" customWidth="1"/>
    <col min="13" max="13" width="9.7109375" customWidth="1"/>
    <col min="14" max="14" width="15.140625" customWidth="1"/>
    <col min="15" max="15" width="15" customWidth="1"/>
    <col min="16" max="16" width="0" hidden="1" customWidth="1"/>
    <col min="17" max="17" width="3.42578125" customWidth="1"/>
    <col min="18" max="18" width="78.140625" customWidth="1"/>
    <col min="19" max="19" width="8.85546875" customWidth="1"/>
  </cols>
  <sheetData>
    <row r="1" spans="1:18" ht="14.45" customHeight="1" x14ac:dyDescent="0.25">
      <c r="A1" s="33" t="s">
        <v>0</v>
      </c>
      <c r="B1" s="16"/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</row>
    <row r="2" spans="1:18" ht="3.95" customHeight="1" x14ac:dyDescent="0.25"/>
    <row r="3" spans="1:18" ht="20.45" customHeight="1" x14ac:dyDescent="0.25">
      <c r="C3" s="16"/>
      <c r="D3" s="16"/>
    </row>
    <row r="4" spans="1:18" ht="15.6" customHeight="1" x14ac:dyDescent="0.25">
      <c r="C4" s="16"/>
      <c r="D4" s="16"/>
      <c r="F4" s="34" t="s">
        <v>1</v>
      </c>
      <c r="G4" s="16"/>
      <c r="H4" s="16"/>
      <c r="I4" s="16"/>
      <c r="J4" s="16"/>
      <c r="L4" s="35" t="s">
        <v>2</v>
      </c>
      <c r="M4" s="16"/>
      <c r="N4" s="16"/>
      <c r="O4" s="16"/>
      <c r="P4" s="16"/>
    </row>
    <row r="5" spans="1:18" x14ac:dyDescent="0.25">
      <c r="F5" s="16"/>
      <c r="G5" s="16"/>
      <c r="H5" s="16"/>
      <c r="I5" s="16"/>
      <c r="J5" s="16"/>
      <c r="L5" s="16"/>
      <c r="M5" s="16"/>
      <c r="N5" s="16"/>
      <c r="O5" s="16"/>
      <c r="P5" s="16"/>
    </row>
    <row r="6" spans="1:18" ht="3.4" customHeight="1" x14ac:dyDescent="0.25"/>
    <row r="7" spans="1:18" ht="1.35" customHeight="1" x14ac:dyDescent="0.25"/>
    <row r="8" spans="1:18" ht="41.85" customHeight="1" x14ac:dyDescent="0.25">
      <c r="B8" s="36" t="s">
        <v>19</v>
      </c>
      <c r="C8" s="16"/>
      <c r="D8" s="16"/>
      <c r="E8" s="16"/>
      <c r="F8" s="16"/>
      <c r="G8" s="36" t="s">
        <v>0</v>
      </c>
      <c r="H8" s="16"/>
      <c r="I8" s="2" t="s">
        <v>0</v>
      </c>
      <c r="J8" s="37" t="s">
        <v>0</v>
      </c>
      <c r="K8" s="16"/>
      <c r="L8" s="37" t="s">
        <v>0</v>
      </c>
      <c r="M8" s="16"/>
      <c r="N8" s="2" t="s">
        <v>0</v>
      </c>
      <c r="O8" s="37" t="s">
        <v>20</v>
      </c>
      <c r="P8" s="16"/>
    </row>
    <row r="9" spans="1:18" ht="0" hidden="1" customHeight="1" x14ac:dyDescent="0.25"/>
    <row r="10" spans="1:18" ht="2.4500000000000002" customHeight="1" x14ac:dyDescent="0.25"/>
    <row r="11" spans="1:18" ht="2.85" customHeight="1" x14ac:dyDescent="0.25"/>
    <row r="12" spans="1:18" x14ac:dyDescent="0.25">
      <c r="A12" s="9" t="s">
        <v>0</v>
      </c>
      <c r="B12" s="43" t="s">
        <v>0</v>
      </c>
      <c r="C12" s="40"/>
      <c r="D12" s="44" t="s">
        <v>10</v>
      </c>
      <c r="E12" s="16"/>
      <c r="F12" s="16"/>
      <c r="G12" s="16"/>
      <c r="H12" s="16"/>
      <c r="I12" s="16"/>
      <c r="J12" s="16"/>
      <c r="K12" s="16"/>
      <c r="L12" s="16"/>
      <c r="M12" s="16"/>
      <c r="N12" s="16"/>
      <c r="O12" s="16"/>
    </row>
    <row r="13" spans="1:18" ht="165.6" customHeight="1" x14ac:dyDescent="0.25">
      <c r="A13" s="10" t="s">
        <v>0</v>
      </c>
      <c r="B13" s="38"/>
      <c r="C13" s="39"/>
      <c r="D13" s="39"/>
      <c r="E13" s="39"/>
      <c r="F13" s="39"/>
      <c r="G13" s="39"/>
      <c r="H13" s="39"/>
      <c r="I13" s="39"/>
      <c r="J13" s="39"/>
      <c r="K13" s="39"/>
      <c r="L13" s="39"/>
      <c r="M13" s="39"/>
      <c r="N13" s="39"/>
      <c r="O13" s="40"/>
    </row>
    <row r="14" spans="1:18" x14ac:dyDescent="0.25">
      <c r="A14" s="11" t="s">
        <v>0</v>
      </c>
      <c r="B14" s="41" t="s">
        <v>21</v>
      </c>
      <c r="C14" s="39"/>
      <c r="D14" s="39"/>
      <c r="E14" s="39"/>
      <c r="F14" s="39"/>
      <c r="G14" s="39"/>
      <c r="H14" s="39"/>
      <c r="I14" s="39"/>
      <c r="J14" s="39"/>
      <c r="K14" s="39"/>
      <c r="L14" s="39"/>
      <c r="M14" s="39"/>
      <c r="N14" s="39"/>
      <c r="O14" s="40"/>
    </row>
    <row r="15" spans="1:18" x14ac:dyDescent="0.25">
      <c r="A15" s="12" t="s">
        <v>0</v>
      </c>
      <c r="B15" s="42" t="s">
        <v>0</v>
      </c>
      <c r="C15" s="40"/>
      <c r="D15" s="42" t="s">
        <v>0</v>
      </c>
      <c r="E15" s="39"/>
      <c r="F15" s="39"/>
      <c r="G15" s="40"/>
      <c r="H15" s="42" t="s">
        <v>0</v>
      </c>
      <c r="I15" s="39"/>
      <c r="J15" s="39"/>
      <c r="K15" s="39"/>
      <c r="L15" s="40"/>
      <c r="M15" s="42" t="s">
        <v>0</v>
      </c>
      <c r="N15" s="39"/>
      <c r="O15" s="40"/>
    </row>
    <row r="16" spans="1:18" ht="144" customHeight="1" x14ac:dyDescent="0.25">
      <c r="A16" s="10" t="s">
        <v>0</v>
      </c>
      <c r="B16" s="38"/>
      <c r="C16" s="39"/>
      <c r="D16" s="39"/>
      <c r="E16" s="39"/>
      <c r="F16" s="39"/>
      <c r="G16" s="39"/>
      <c r="H16" s="39"/>
      <c r="I16" s="39"/>
      <c r="J16" s="39"/>
      <c r="K16" s="39"/>
      <c r="L16" s="39"/>
      <c r="M16" s="39"/>
      <c r="N16" s="39"/>
      <c r="O16" s="40"/>
    </row>
    <row r="17" spans="1:15" x14ac:dyDescent="0.25">
      <c r="A17" s="11" t="s">
        <v>0</v>
      </c>
      <c r="B17" s="41" t="s">
        <v>21</v>
      </c>
      <c r="C17" s="39"/>
      <c r="D17" s="39"/>
      <c r="E17" s="39"/>
      <c r="F17" s="39"/>
      <c r="G17" s="39"/>
      <c r="H17" s="39"/>
      <c r="I17" s="39"/>
      <c r="J17" s="39"/>
      <c r="K17" s="39"/>
      <c r="L17" s="39"/>
      <c r="M17" s="39"/>
      <c r="N17" s="39"/>
      <c r="O17" s="40"/>
    </row>
    <row r="18" spans="1:15" x14ac:dyDescent="0.25">
      <c r="A18" s="9" t="s">
        <v>0</v>
      </c>
      <c r="B18" s="43" t="s">
        <v>0</v>
      </c>
      <c r="C18" s="40"/>
      <c r="D18" s="44" t="s">
        <v>15</v>
      </c>
      <c r="E18" s="16"/>
      <c r="F18" s="16"/>
      <c r="G18" s="16"/>
      <c r="H18" s="16"/>
      <c r="I18" s="16"/>
      <c r="J18" s="16"/>
      <c r="K18" s="16"/>
      <c r="L18" s="16"/>
      <c r="M18" s="16"/>
      <c r="N18" s="16"/>
      <c r="O18" s="16"/>
    </row>
    <row r="19" spans="1:15" ht="165.6" customHeight="1" x14ac:dyDescent="0.25">
      <c r="A19" s="10" t="s">
        <v>0</v>
      </c>
      <c r="B19" s="38"/>
      <c r="C19" s="39"/>
      <c r="D19" s="39"/>
      <c r="E19" s="39"/>
      <c r="F19" s="39"/>
      <c r="G19" s="39"/>
      <c r="H19" s="39"/>
      <c r="I19" s="39"/>
      <c r="J19" s="39"/>
      <c r="K19" s="39"/>
      <c r="L19" s="39"/>
      <c r="M19" s="39"/>
      <c r="N19" s="39"/>
      <c r="O19" s="40"/>
    </row>
    <row r="20" spans="1:15" x14ac:dyDescent="0.25">
      <c r="A20" s="11" t="s">
        <v>0</v>
      </c>
      <c r="B20" s="41" t="s">
        <v>22</v>
      </c>
      <c r="C20" s="39"/>
      <c r="D20" s="39"/>
      <c r="E20" s="39"/>
      <c r="F20" s="39"/>
      <c r="G20" s="39"/>
      <c r="H20" s="39"/>
      <c r="I20" s="39"/>
      <c r="J20" s="39"/>
      <c r="K20" s="39"/>
      <c r="L20" s="39"/>
      <c r="M20" s="39"/>
      <c r="N20" s="39"/>
      <c r="O20" s="40"/>
    </row>
    <row r="21" spans="1:15" x14ac:dyDescent="0.25">
      <c r="A21" s="12" t="s">
        <v>0</v>
      </c>
      <c r="B21" s="42" t="s">
        <v>0</v>
      </c>
      <c r="C21" s="40"/>
      <c r="D21" s="42" t="s">
        <v>0</v>
      </c>
      <c r="E21" s="39"/>
      <c r="F21" s="39"/>
      <c r="G21" s="40"/>
      <c r="H21" s="42" t="s">
        <v>0</v>
      </c>
      <c r="I21" s="39"/>
      <c r="J21" s="39"/>
      <c r="K21" s="39"/>
      <c r="L21" s="40"/>
      <c r="M21" s="42" t="s">
        <v>0</v>
      </c>
      <c r="N21" s="39"/>
      <c r="O21" s="40"/>
    </row>
    <row r="22" spans="1:15" ht="144" customHeight="1" x14ac:dyDescent="0.25">
      <c r="A22" s="10" t="s">
        <v>0</v>
      </c>
      <c r="B22" s="38"/>
      <c r="C22" s="39"/>
      <c r="D22" s="39"/>
      <c r="E22" s="39"/>
      <c r="F22" s="39"/>
      <c r="G22" s="39"/>
      <c r="H22" s="39"/>
      <c r="I22" s="39"/>
      <c r="J22" s="39"/>
      <c r="K22" s="39"/>
      <c r="L22" s="39"/>
      <c r="M22" s="39"/>
      <c r="N22" s="39"/>
      <c r="O22" s="40"/>
    </row>
    <row r="23" spans="1:15" x14ac:dyDescent="0.25">
      <c r="A23" s="11" t="s">
        <v>0</v>
      </c>
      <c r="B23" s="41" t="s">
        <v>22</v>
      </c>
      <c r="C23" s="39"/>
      <c r="D23" s="39"/>
      <c r="E23" s="39"/>
      <c r="F23" s="39"/>
      <c r="G23" s="39"/>
      <c r="H23" s="39"/>
      <c r="I23" s="39"/>
      <c r="J23" s="39"/>
      <c r="K23" s="39"/>
      <c r="L23" s="39"/>
      <c r="M23" s="39"/>
      <c r="N23" s="39"/>
      <c r="O23" s="40"/>
    </row>
    <row r="24" spans="1:15" ht="19.899999999999999" customHeight="1" x14ac:dyDescent="0.25"/>
  </sheetData>
  <mergeCells count="29">
    <mergeCell ref="A1:R1"/>
    <mergeCell ref="C3:D4"/>
    <mergeCell ref="F4:J5"/>
    <mergeCell ref="L4:P5"/>
    <mergeCell ref="B8:F8"/>
    <mergeCell ref="G8:H8"/>
    <mergeCell ref="J8:K8"/>
    <mergeCell ref="L8:M8"/>
    <mergeCell ref="O8:P8"/>
    <mergeCell ref="B12:C12"/>
    <mergeCell ref="D12:O12"/>
    <mergeCell ref="B13:O13"/>
    <mergeCell ref="B14:O14"/>
    <mergeCell ref="B15:C15"/>
    <mergeCell ref="D15:G15"/>
    <mergeCell ref="H15:L15"/>
    <mergeCell ref="M15:O15"/>
    <mergeCell ref="B16:O16"/>
    <mergeCell ref="B17:O17"/>
    <mergeCell ref="B18:C18"/>
    <mergeCell ref="D18:O18"/>
    <mergeCell ref="B19:O19"/>
    <mergeCell ref="B22:O22"/>
    <mergeCell ref="B23:O23"/>
    <mergeCell ref="B20:O20"/>
    <mergeCell ref="B21:C21"/>
    <mergeCell ref="D21:G21"/>
    <mergeCell ref="H21:L21"/>
    <mergeCell ref="M21:O21"/>
  </mergeCells>
  <pageMargins left="1" right="1" top="1" bottom="1.45" header="1" footer="1"/>
  <pageSetup orientation="portrait" horizontalDpi="300" verticalDpi="300"/>
  <headerFooter alignWithMargins="0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O12"/>
  <sheetViews>
    <sheetView showGridLines="0" workbookViewId="0">
      <pane ySplit="10" topLeftCell="A11" activePane="bottomLeft" state="frozen"/>
      <selection pane="bottomLeft"/>
    </sheetView>
  </sheetViews>
  <sheetFormatPr defaultRowHeight="15" x14ac:dyDescent="0.25"/>
  <cols>
    <col min="1" max="1" width="2.7109375" customWidth="1"/>
    <col min="2" max="2" width="0.42578125" customWidth="1"/>
    <col min="3" max="3" width="0.5703125" customWidth="1"/>
    <col min="4" max="4" width="38.42578125" customWidth="1"/>
    <col min="5" max="5" width="9.7109375" customWidth="1"/>
    <col min="6" max="6" width="0.28515625" customWidth="1"/>
    <col min="7" max="7" width="13.7109375" customWidth="1"/>
    <col min="8" max="8" width="21.28515625" customWidth="1"/>
    <col min="9" max="9" width="10" customWidth="1"/>
    <col min="10" max="10" width="5.140625" customWidth="1"/>
    <col min="11" max="13" width="15.140625" customWidth="1"/>
    <col min="14" max="14" width="3.42578125" customWidth="1"/>
    <col min="15" max="15" width="78.140625" customWidth="1"/>
    <col min="16" max="16" width="8.85546875" customWidth="1"/>
  </cols>
  <sheetData>
    <row r="1" spans="1:15" ht="14.45" customHeight="1" x14ac:dyDescent="0.25">
      <c r="A1" s="33" t="s">
        <v>0</v>
      </c>
      <c r="B1" s="16"/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</row>
    <row r="2" spans="1:15" ht="3.95" customHeight="1" x14ac:dyDescent="0.25"/>
    <row r="3" spans="1:15" ht="20.45" customHeight="1" x14ac:dyDescent="0.25">
      <c r="C3" s="16"/>
      <c r="D3" s="16"/>
    </row>
    <row r="4" spans="1:15" ht="15.6" customHeight="1" x14ac:dyDescent="0.25">
      <c r="C4" s="16"/>
      <c r="D4" s="16"/>
      <c r="F4" s="34" t="s">
        <v>1</v>
      </c>
      <c r="G4" s="16"/>
      <c r="H4" s="16"/>
      <c r="I4" s="16"/>
      <c r="K4" s="35" t="s">
        <v>2</v>
      </c>
      <c r="L4" s="16"/>
      <c r="M4" s="16"/>
    </row>
    <row r="5" spans="1:15" x14ac:dyDescent="0.25">
      <c r="F5" s="16"/>
      <c r="G5" s="16"/>
      <c r="H5" s="16"/>
      <c r="I5" s="16"/>
      <c r="K5" s="16"/>
      <c r="L5" s="16"/>
      <c r="M5" s="16"/>
    </row>
    <row r="6" spans="1:15" ht="3.4" customHeight="1" x14ac:dyDescent="0.25"/>
    <row r="7" spans="1:15" ht="1.35" customHeight="1" x14ac:dyDescent="0.25"/>
    <row r="8" spans="1:15" ht="41.85" customHeight="1" x14ac:dyDescent="0.25">
      <c r="B8" s="36" t="s">
        <v>19</v>
      </c>
      <c r="C8" s="16"/>
      <c r="D8" s="16"/>
      <c r="E8" s="16"/>
      <c r="F8" s="16"/>
      <c r="G8" s="1" t="s">
        <v>0</v>
      </c>
      <c r="H8" s="2" t="s">
        <v>0</v>
      </c>
      <c r="I8" s="37" t="s">
        <v>0</v>
      </c>
      <c r="J8" s="16"/>
      <c r="K8" s="2" t="s">
        <v>0</v>
      </c>
      <c r="L8" s="2" t="s">
        <v>0</v>
      </c>
      <c r="M8" s="2" t="s">
        <v>20</v>
      </c>
    </row>
    <row r="9" spans="1:15" ht="0" hidden="1" customHeight="1" x14ac:dyDescent="0.25"/>
    <row r="10" spans="1:15" ht="2.4500000000000002" customHeight="1" x14ac:dyDescent="0.25"/>
    <row r="11" spans="1:15" ht="4.7" customHeight="1" x14ac:dyDescent="0.25"/>
    <row r="12" spans="1:15" ht="18" customHeight="1" x14ac:dyDescent="0.25"/>
  </sheetData>
  <mergeCells count="6">
    <mergeCell ref="A1:O1"/>
    <mergeCell ref="C3:D4"/>
    <mergeCell ref="F4:I5"/>
    <mergeCell ref="K4:M5"/>
    <mergeCell ref="B8:F8"/>
    <mergeCell ref="I8:J8"/>
  </mergeCells>
  <pageMargins left="1" right="1" top="1" bottom="1.45" header="1" footer="1"/>
  <pageSetup orientation="portrait" horizontalDpi="300" verticalDpi="300"/>
  <headerFooter alignWithMargins="0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U18"/>
  <sheetViews>
    <sheetView showGridLines="0" workbookViewId="0">
      <pane ySplit="10" topLeftCell="A11" activePane="bottomLeft" state="frozen"/>
      <selection pane="bottomLeft"/>
    </sheetView>
  </sheetViews>
  <sheetFormatPr defaultRowHeight="15" x14ac:dyDescent="0.25"/>
  <cols>
    <col min="1" max="1" width="2.7109375" customWidth="1"/>
    <col min="2" max="2" width="0" hidden="1" customWidth="1"/>
    <col min="3" max="3" width="0.42578125" customWidth="1"/>
    <col min="4" max="4" width="39" customWidth="1"/>
    <col min="5" max="5" width="9.7109375" customWidth="1"/>
    <col min="6" max="6" width="0.28515625" customWidth="1"/>
    <col min="7" max="7" width="0" hidden="1" customWidth="1"/>
    <col min="8" max="8" width="13.7109375" customWidth="1"/>
    <col min="9" max="9" width="0" hidden="1" customWidth="1"/>
    <col min="10" max="10" width="5.42578125" customWidth="1"/>
    <col min="11" max="11" width="15.7109375" customWidth="1"/>
    <col min="12" max="12" width="0" hidden="1" customWidth="1"/>
    <col min="13" max="13" width="10" customWidth="1"/>
    <col min="14" max="14" width="5.140625" customWidth="1"/>
    <col min="15" max="15" width="0" hidden="1" customWidth="1"/>
    <col min="16" max="16" width="15.140625" customWidth="1"/>
    <col min="17" max="17" width="0" hidden="1" customWidth="1"/>
    <col min="18" max="19" width="15.140625" customWidth="1"/>
    <col min="20" max="20" width="3.42578125" customWidth="1"/>
    <col min="21" max="21" width="78.140625" customWidth="1"/>
    <col min="22" max="22" width="8.85546875" customWidth="1"/>
  </cols>
  <sheetData>
    <row r="1" spans="1:21" ht="14.45" customHeight="1" x14ac:dyDescent="0.25">
      <c r="A1" s="33" t="s">
        <v>0</v>
      </c>
      <c r="B1" s="16"/>
      <c r="C1" s="16"/>
      <c r="D1" s="16"/>
      <c r="E1" s="16"/>
      <c r="F1" s="16"/>
      <c r="G1" s="16"/>
      <c r="H1" s="16"/>
      <c r="I1" s="16"/>
      <c r="J1" s="16"/>
      <c r="K1" s="16"/>
      <c r="L1" s="16"/>
      <c r="M1" s="16"/>
      <c r="N1" s="16"/>
      <c r="O1" s="16"/>
      <c r="P1" s="16"/>
      <c r="Q1" s="16"/>
      <c r="R1" s="16"/>
      <c r="S1" s="16"/>
      <c r="T1" s="16"/>
      <c r="U1" s="16"/>
    </row>
    <row r="2" spans="1:21" ht="3.95" customHeight="1" x14ac:dyDescent="0.25"/>
    <row r="3" spans="1:21" ht="20.45" customHeight="1" x14ac:dyDescent="0.25">
      <c r="D3" s="16"/>
    </row>
    <row r="4" spans="1:21" ht="15.6" customHeight="1" x14ac:dyDescent="0.25">
      <c r="D4" s="16"/>
      <c r="F4" s="34" t="s">
        <v>1</v>
      </c>
      <c r="G4" s="16"/>
      <c r="H4" s="16"/>
      <c r="I4" s="16"/>
      <c r="J4" s="16"/>
      <c r="K4" s="16"/>
      <c r="L4" s="16"/>
      <c r="M4" s="16"/>
      <c r="O4" s="35" t="s">
        <v>2</v>
      </c>
      <c r="P4" s="16"/>
      <c r="Q4" s="16"/>
      <c r="R4" s="16"/>
      <c r="S4" s="16"/>
    </row>
    <row r="5" spans="1:21" x14ac:dyDescent="0.25">
      <c r="F5" s="16"/>
      <c r="G5" s="16"/>
      <c r="H5" s="16"/>
      <c r="I5" s="16"/>
      <c r="J5" s="16"/>
      <c r="K5" s="16"/>
      <c r="L5" s="16"/>
      <c r="M5" s="16"/>
      <c r="O5" s="16"/>
      <c r="P5" s="16"/>
      <c r="Q5" s="16"/>
      <c r="R5" s="16"/>
      <c r="S5" s="16"/>
    </row>
    <row r="6" spans="1:21" ht="3.4" customHeight="1" x14ac:dyDescent="0.25"/>
    <row r="7" spans="1:21" ht="1.35" customHeight="1" x14ac:dyDescent="0.25"/>
    <row r="8" spans="1:21" ht="41.85" customHeight="1" x14ac:dyDescent="0.25">
      <c r="B8" s="36" t="s">
        <v>3</v>
      </c>
      <c r="C8" s="16"/>
      <c r="D8" s="16"/>
      <c r="E8" s="16"/>
      <c r="F8" s="16"/>
      <c r="G8" s="36" t="s">
        <v>0</v>
      </c>
      <c r="H8" s="16"/>
      <c r="I8" s="37" t="s">
        <v>23</v>
      </c>
      <c r="J8" s="16"/>
      <c r="K8" s="16"/>
      <c r="L8" s="37" t="s">
        <v>24</v>
      </c>
      <c r="M8" s="16"/>
      <c r="N8" s="16"/>
      <c r="O8" s="37" t="s">
        <v>25</v>
      </c>
      <c r="P8" s="16"/>
      <c r="Q8" s="37" t="s">
        <v>26</v>
      </c>
      <c r="R8" s="16"/>
      <c r="S8" s="2" t="s">
        <v>27</v>
      </c>
    </row>
    <row r="9" spans="1:21" ht="0" hidden="1" customHeight="1" x14ac:dyDescent="0.25"/>
    <row r="10" spans="1:21" ht="2.4500000000000002" customHeight="1" x14ac:dyDescent="0.25"/>
    <row r="11" spans="1:21" ht="6.4" customHeight="1" x14ac:dyDescent="0.25"/>
    <row r="12" spans="1:21" x14ac:dyDescent="0.25">
      <c r="A12" s="17" t="s">
        <v>0</v>
      </c>
      <c r="B12" s="29"/>
      <c r="C12" s="45" t="s">
        <v>10</v>
      </c>
      <c r="D12" s="46"/>
      <c r="E12" s="46"/>
      <c r="F12" s="46"/>
      <c r="G12" s="46"/>
      <c r="H12" s="47" t="s">
        <v>0</v>
      </c>
      <c r="I12" s="29"/>
      <c r="J12" s="48">
        <v>105</v>
      </c>
      <c r="K12" s="29"/>
      <c r="M12" s="48">
        <v>11</v>
      </c>
      <c r="N12" s="29"/>
      <c r="P12" s="13">
        <v>482</v>
      </c>
      <c r="R12" s="13">
        <v>1628</v>
      </c>
      <c r="S12" s="14">
        <v>0.29606900000000003</v>
      </c>
    </row>
    <row r="13" spans="1:21" x14ac:dyDescent="0.25">
      <c r="A13" s="17" t="s">
        <v>0</v>
      </c>
      <c r="B13" s="29"/>
      <c r="C13" s="45" t="s">
        <v>15</v>
      </c>
      <c r="D13" s="46"/>
      <c r="E13" s="46"/>
      <c r="F13" s="46"/>
      <c r="G13" s="46"/>
      <c r="H13" s="47" t="s">
        <v>0</v>
      </c>
      <c r="I13" s="29"/>
      <c r="J13" s="48">
        <v>109</v>
      </c>
      <c r="K13" s="29"/>
      <c r="M13" s="48">
        <v>11</v>
      </c>
      <c r="N13" s="29"/>
      <c r="P13" s="13">
        <v>567</v>
      </c>
      <c r="R13" s="13">
        <v>1903</v>
      </c>
      <c r="S13" s="14">
        <v>0.29795100000000002</v>
      </c>
    </row>
    <row r="14" spans="1:21" ht="0" hidden="1" customHeight="1" x14ac:dyDescent="0.25"/>
    <row r="15" spans="1:21" ht="2.1" customHeight="1" x14ac:dyDescent="0.25"/>
    <row r="16" spans="1:21" ht="15.75" customHeight="1" x14ac:dyDescent="0.25">
      <c r="B16" s="15" t="s">
        <v>16</v>
      </c>
      <c r="C16" s="16"/>
      <c r="D16" s="16"/>
      <c r="E16" s="16"/>
      <c r="F16" s="16"/>
      <c r="G16" s="16"/>
      <c r="H16" s="16"/>
      <c r="I16" s="16"/>
      <c r="J16" s="16"/>
    </row>
    <row r="17" ht="2.25" customHeight="1" x14ac:dyDescent="0.25"/>
    <row r="18" ht="18.75" customHeight="1" x14ac:dyDescent="0.25"/>
  </sheetData>
  <mergeCells count="21">
    <mergeCell ref="A1:U1"/>
    <mergeCell ref="D3:D4"/>
    <mergeCell ref="F4:M5"/>
    <mergeCell ref="O4:S5"/>
    <mergeCell ref="B8:F8"/>
    <mergeCell ref="G8:H8"/>
    <mergeCell ref="I8:K8"/>
    <mergeCell ref="L8:N8"/>
    <mergeCell ref="O8:P8"/>
    <mergeCell ref="Q8:R8"/>
    <mergeCell ref="M13:N13"/>
    <mergeCell ref="A12:B12"/>
    <mergeCell ref="C12:G12"/>
    <mergeCell ref="H12:I12"/>
    <mergeCell ref="J12:K12"/>
    <mergeCell ref="M12:N12"/>
    <mergeCell ref="B16:J16"/>
    <mergeCell ref="A13:B13"/>
    <mergeCell ref="C13:G13"/>
    <mergeCell ref="H13:I13"/>
    <mergeCell ref="J13:K13"/>
  </mergeCells>
  <pageMargins left="1" right="1" top="1" bottom="1.45" header="1" footer="1"/>
  <pageSetup orientation="portrait" horizontalDpi="300" verticalDpi="300"/>
  <headerFooter alignWithMargins="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lcf76f155ced4ddcb4097134ff3c332f xmlns="c53de4bd-2bf9-48e2-8a04-d1e4f20dc86e">
      <Terms xmlns="http://schemas.microsoft.com/office/infopath/2007/PartnerControls"/>
    </lcf76f155ced4ddcb4097134ff3c332f>
    <_ip_UnifiedCompliancePolicyProperties xmlns="http://schemas.microsoft.com/sharepoint/v3" xsi:nil="true"/>
    <Note_x002f_Other xmlns="c53de4bd-2bf9-48e2-8a04-d1e4f20dc86e" xsi:nil="true"/>
    <TaxCatchAll xmlns="81ca80e8-7e82-497f-a57f-14a1a27c7198" xsi:nil="true"/>
    <LoginInformation xmlns="c53de4bd-2bf9-48e2-8a04-d1e4f20dc86e" xsi:nil="true"/>
    <_Flow_SignoffStatus xmlns="c53de4bd-2bf9-48e2-8a04-d1e4f20dc86e" xsi:nil="true"/>
    <_dlc_DocId xmlns="81ca80e8-7e82-497f-a57f-14a1a27c7198">TQ32YHM4J7VE-1507329340-162789</_dlc_DocId>
    <_dlc_DocIdUrl xmlns="81ca80e8-7e82-497f-a57f-14a1a27c7198">
      <Url>https://aamc1.sharepoint.com/sites/OCOMM/_layouts/15/DocIdRedir.aspx?ID=TQ32YHM4J7VE-1507329340-162789</Url>
      <Description>TQ32YHM4J7VE-1507329340-162789</Description>
    </_dlc_DocIdUrl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44FB879CB7A949818AD7EDACBE9793" ma:contentTypeVersion="24" ma:contentTypeDescription="Create a new document." ma:contentTypeScope="" ma:versionID="a05c7f27ee8f94ed4525ed163cf1acc2">
  <xsd:schema xmlns:xsd="http://www.w3.org/2001/XMLSchema" xmlns:xs="http://www.w3.org/2001/XMLSchema" xmlns:p="http://schemas.microsoft.com/office/2006/metadata/properties" xmlns:ns1="http://schemas.microsoft.com/sharepoint/v3" xmlns:ns2="c53de4bd-2bf9-48e2-8a04-d1e4f20dc86e" xmlns:ns3="81ca80e8-7e82-497f-a57f-14a1a27c7198" targetNamespace="http://schemas.microsoft.com/office/2006/metadata/properties" ma:root="true" ma:fieldsID="f10e0d58e8e554592ae0b49b800d99ea" ns1:_="" ns2:_="" ns3:_="">
    <xsd:import namespace="http://schemas.microsoft.com/sharepoint/v3"/>
    <xsd:import namespace="c53de4bd-2bf9-48e2-8a04-d1e4f20dc86e"/>
    <xsd:import namespace="81ca80e8-7e82-497f-a57f-14a1a27c719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_dlc_DocId" minOccurs="0"/>
                <xsd:element ref="ns3:_dlc_DocIdUrl" minOccurs="0"/>
                <xsd:element ref="ns3:_dlc_DocIdPersistId" minOccurs="0"/>
                <xsd:element ref="ns2:Note_x002f_Other" minOccurs="0"/>
                <xsd:element ref="ns2:LoginInform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1:_ip_UnifiedCompliancePolicyProperties" minOccurs="0"/>
                <xsd:element ref="ns1:_ip_UnifiedCompliancePolicyUIAction" minOccurs="0"/>
                <xsd:element ref="ns2:MediaServiceObjectDetectorVersions" minOccurs="0"/>
                <xsd:element ref="ns2:MediaServiceSearchProperties" minOccurs="0"/>
                <xsd:element ref="ns2:_Flow_SignoffStatu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9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30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53de4bd-2bf9-48e2-8a04-d1e4f20dc86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Note_x002f_Other" ma:index="22" nillable="true" ma:displayName="Comments" ma:format="Dropdown" ma:internalName="Note_x002f_Other">
      <xsd:simpleType>
        <xsd:restriction base="dms:Note">
          <xsd:maxLength value="255"/>
        </xsd:restriction>
      </xsd:simpleType>
    </xsd:element>
    <xsd:element name="LoginInformation" ma:index="23" nillable="true" ma:displayName="Login Info" ma:format="Dropdown" ma:internalName="LoginInformation">
      <xsd:simpleType>
        <xsd:restriction base="dms:Text">
          <xsd:maxLength value="255"/>
        </xsd:restriction>
      </xsd:simpleType>
    </xsd:element>
    <xsd:element name="MediaLengthInSeconds" ma:index="24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6" nillable="true" ma:taxonomy="true" ma:internalName="lcf76f155ced4ddcb4097134ff3c332f" ma:taxonomyFieldName="MediaServiceImageTags" ma:displayName="Image Tags" ma:readOnly="false" ma:fieldId="{5cf76f15-5ced-4ddc-b409-7134ff3c332f}" ma:taxonomyMulti="true" ma:sspId="cda1ba52-7d3b-4811-9808-5c9985ea513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8" nillable="true" ma:displayName="Location" ma:internalName="MediaServiceLocation" ma:readOnly="true">
      <xsd:simpleType>
        <xsd:restriction base="dms:Text"/>
      </xsd:simpleType>
    </xsd:element>
    <xsd:element name="MediaServiceObjectDetectorVersions" ma:index="3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3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Flow_SignoffStatus" ma:index="33" nillable="true" ma:displayName="Sign-off status" ma:internalName="_x0024_Resources_x003a_core_x002c_Signoff_Status">
      <xsd:simpleType>
        <xsd:restriction base="dms:Text"/>
      </xsd:simpleType>
    </xsd:element>
    <xsd:element name="MediaServiceBillingMetadata" ma:index="3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ca80e8-7e82-497f-a57f-14a1a27c719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TaxCatchAll" ma:index="27" nillable="true" ma:displayName="Taxonomy Catch All Column" ma:hidden="true" ma:list="{600666e9-c8ef-4d1a-a758-93e1024dc2cb}" ma:internalName="TaxCatchAll" ma:showField="CatchAllData" ma:web="81ca80e8-7e82-497f-a57f-14a1a27c719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DAC53B-C9FF-465B-BE3D-05865E9B6A77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E839EA6B-C3DB-4806-82B7-9332E10655C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380BF4-9023-46D8-920C-05F010E4477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c53de4bd-2bf9-48e2-8a04-d1e4f20dc86e"/>
    <ds:schemaRef ds:uri="81ca80e8-7e82-497f-a57f-14a1a27c7198"/>
  </ds:schemaRefs>
</ds:datastoreItem>
</file>

<file path=customXml/itemProps4.xml><?xml version="1.0" encoding="utf-8"?>
<ds:datastoreItem xmlns:ds="http://schemas.openxmlformats.org/officeDocument/2006/customXml" ds:itemID="{4ACBCD7F-A052-40EA-8EB3-C080267D31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c53de4bd-2bf9-48e2-8a04-d1e4f20dc86e"/>
    <ds:schemaRef ds:uri="81ca80e8-7e82-497f-a57f-14a1a27c719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5</vt:i4>
      </vt:variant>
      <vt:variant>
        <vt:lpstr>Named Ranges</vt:lpstr>
      </vt:variant>
      <vt:variant>
        <vt:i4>5</vt:i4>
      </vt:variant>
    </vt:vector>
  </HeadingPairs>
  <TitlesOfParts>
    <vt:vector size="10" baseType="lpstr">
      <vt:lpstr>Specialty - Received Psig</vt:lpstr>
      <vt:lpstr>Applicants - Sent Psig</vt:lpstr>
      <vt:lpstr>Psig Distribution - 1-Tier</vt:lpstr>
      <vt:lpstr>Psig Distribution - 2-Tier</vt:lpstr>
      <vt:lpstr>Specialty - 10% Signal Rate</vt:lpstr>
      <vt:lpstr>'Applicants - Sent Psig'!Print_Titles</vt:lpstr>
      <vt:lpstr>'Psig Distribution - 1-Tier'!Print_Titles</vt:lpstr>
      <vt:lpstr>'Psig Distribution - 2-Tier'!Print_Titles</vt:lpstr>
      <vt:lpstr>'Specialty - 10% Signal Rate'!Print_Titles</vt:lpstr>
      <vt:lpstr>'Specialty - Received Psig'!Print_Titles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Jena Wimsatt</dc:creator>
  <cp:keywords/>
  <dc:description/>
  <cp:lastModifiedBy>Jena Wimsatt</cp:lastModifiedBy>
  <cp:revision/>
  <dcterms:created xsi:type="dcterms:W3CDTF">2025-12-04T20:58:40Z</dcterms:created>
  <dcterms:modified xsi:type="dcterms:W3CDTF">2025-12-04T20:58:58Z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0x0101009744FB879CB7A949818AD7EDACBE9793</vt:lpwstr>
  </property>
  <property fmtid="{D5CDD505-2E9C-101B-9397-08002B2CF9AE}" pid="3" name="_dlc_DocIdItemGuid">
    <vt:lpwstr>792c60da-a5e9-44a8-be35-5942f25c1b71</vt:lpwstr>
  </property>
  <property fmtid="{D5CDD505-2E9C-101B-9397-08002B2CF9AE}" pid="4" name="MediaServiceImageTags">
    <vt:lpwstr/>
  </property>
</Properties>
</file>