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5.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36.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34.xml" ContentType="application/vnd.openxmlformats-officedocument.presentationml.notes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4"/>
  </p:notesMasterIdLst>
  <p:sldIdLst>
    <p:sldId id="256" r:id="rId2"/>
    <p:sldId id="282" r:id="rId3"/>
    <p:sldId id="301" r:id="rId4"/>
    <p:sldId id="287" r:id="rId5"/>
    <p:sldId id="319" r:id="rId6"/>
    <p:sldId id="286" r:id="rId7"/>
    <p:sldId id="283" r:id="rId8"/>
    <p:sldId id="276" r:id="rId9"/>
    <p:sldId id="300" r:id="rId10"/>
    <p:sldId id="290" r:id="rId11"/>
    <p:sldId id="281" r:id="rId12"/>
    <p:sldId id="258" r:id="rId13"/>
    <p:sldId id="323" r:id="rId14"/>
    <p:sldId id="324" r:id="rId15"/>
    <p:sldId id="289" r:id="rId16"/>
    <p:sldId id="269" r:id="rId17"/>
    <p:sldId id="270" r:id="rId18"/>
    <p:sldId id="271" r:id="rId19"/>
    <p:sldId id="291" r:id="rId20"/>
    <p:sldId id="292" r:id="rId21"/>
    <p:sldId id="293" r:id="rId22"/>
    <p:sldId id="298" r:id="rId23"/>
    <p:sldId id="272" r:id="rId24"/>
    <p:sldId id="294" r:id="rId25"/>
    <p:sldId id="317" r:id="rId26"/>
    <p:sldId id="274" r:id="rId27"/>
    <p:sldId id="288" r:id="rId28"/>
    <p:sldId id="302" r:id="rId29"/>
    <p:sldId id="299" r:id="rId30"/>
    <p:sldId id="304" r:id="rId31"/>
    <p:sldId id="303" r:id="rId32"/>
    <p:sldId id="296" r:id="rId33"/>
    <p:sldId id="306" r:id="rId34"/>
    <p:sldId id="305" r:id="rId35"/>
    <p:sldId id="308" r:id="rId36"/>
    <p:sldId id="310" r:id="rId37"/>
    <p:sldId id="312" r:id="rId38"/>
    <p:sldId id="313" r:id="rId39"/>
    <p:sldId id="311" r:id="rId40"/>
    <p:sldId id="314" r:id="rId41"/>
    <p:sldId id="318" r:id="rId42"/>
    <p:sldId id="315" r:id="rId43"/>
  </p:sldIdLst>
  <p:sldSz cx="9144000" cy="5143500" type="screen16x9"/>
  <p:notesSz cx="6858000" cy="9144000"/>
  <p:embeddedFontLst>
    <p:embeddedFont>
      <p:font typeface="Open Sans" panose="020B0606030504020204" pitchFamily="34" charset="0"/>
      <p:regular r:id="rId45"/>
      <p:bold r:id="rId46"/>
      <p:italic r:id="rId47"/>
      <p:boldItalic r:id="rId48"/>
    </p:embeddedFont>
    <p:embeddedFont>
      <p:font typeface="PT Sans Narrow" panose="020B0506020203020204" pitchFamily="34" charset="0"/>
      <p:regular r:id="rId49"/>
      <p:bold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gaEvxJQN0wVf2rl34MZ+srxHOnR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2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FCAA093-9E32-4EC7-B1EA-BF53A942F9A3}">
  <a:tblStyle styleId="{DFCAA093-9E32-4EC7-B1EA-BF53A942F9A3}"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669" autoAdjust="0"/>
  </p:normalViewPr>
  <p:slideViewPr>
    <p:cSldViewPr snapToGrid="0">
      <p:cViewPr varScale="1">
        <p:scale>
          <a:sx n="89" d="100"/>
          <a:sy n="89" d="100"/>
        </p:scale>
        <p:origin x="2166" y="78"/>
      </p:cViewPr>
      <p:guideLst>
        <p:guide orient="horz" pos="1620"/>
        <p:guide pos="2880"/>
      </p:guideLst>
    </p:cSldViewPr>
  </p:slideViewPr>
  <p:notesTextViewPr>
    <p:cViewPr>
      <p:scale>
        <a:sx n="1" d="1"/>
        <a:sy n="1" d="1"/>
      </p:scale>
      <p:origin x="0" y="0"/>
    </p:cViewPr>
  </p:notesTextViewPr>
  <p:sorterViewPr>
    <p:cViewPr>
      <p:scale>
        <a:sx n="100" d="100"/>
        <a:sy n="100" d="100"/>
      </p:scale>
      <p:origin x="0" y="-41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viewProps" Target="viewProps.xml"/><Relationship Id="rId58" Type="http://schemas.openxmlformats.org/officeDocument/2006/relationships/customXml" Target="../customXml/item3.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customXml" Target="../customXml/item1.xml"/><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customXml" Target="../customXml/item2.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Welcome to our faculty development workshop on using ChatGPT to generate multiple choice questions (MCQs). One issue that we have faced our medical curriculum is generating MCQs for teaching and assessment purposes. Therefore, this workshop was designed for our faculty to have practice using AI tools, like ChatGPT, to generate MCQs for their own use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Before we jump into ChatGPT examples, I want to make sure everyone knows the general anatomy of a USMLE-style MCQ. USMLE-style MCQs have a very particular format. It includes the stem, which is most commonly the patient vignette. It introduces the scenario and provides relevant foundational and clinical science information. It may also include images, like a radiograph, our figures and charts. [ADVANCE SLIDE]</a:t>
            </a:r>
          </a:p>
          <a:p>
            <a:pPr marL="158750" indent="0">
              <a:buNone/>
            </a:pPr>
            <a:endParaRPr lang="en-US" dirty="0"/>
          </a:p>
          <a:p>
            <a:pPr marL="158750" indent="0">
              <a:buNone/>
            </a:pPr>
            <a:r>
              <a:rPr lang="en-US" dirty="0"/>
              <a:t>The lead-in the is question being asked. We will see how we can change these in the ChatGPT prompt to get different MCQs.  [ADVANCE SLIDE]</a:t>
            </a:r>
          </a:p>
          <a:p>
            <a:pPr marL="158750" indent="0">
              <a:buNone/>
            </a:pPr>
            <a:endParaRPr lang="en-US" dirty="0"/>
          </a:p>
          <a:p>
            <a:pPr marL="158750" indent="0">
              <a:buNone/>
            </a:pPr>
            <a:r>
              <a:rPr lang="en-US" dirty="0"/>
              <a:t>Finally, the responses are the answer choices, including the correct answer and realistic distractors. </a:t>
            </a:r>
          </a:p>
          <a:p>
            <a:pPr marL="158750" indent="0">
              <a:buNone/>
            </a:pPr>
            <a:endParaRPr lang="en-US" dirty="0"/>
          </a:p>
          <a:p>
            <a:pPr marL="158750" indent="0">
              <a:buNone/>
            </a:pPr>
            <a:r>
              <a:rPr lang="en-US" dirty="0"/>
              <a:t>Each of our examples from literature has included these sections in their prompt.</a:t>
            </a:r>
          </a:p>
        </p:txBody>
      </p:sp>
    </p:spTree>
    <p:extLst>
      <p:ext uri="{BB962C8B-B14F-4D97-AF65-F5344CB8AC3E}">
        <p14:creationId xmlns:p14="http://schemas.microsoft.com/office/powerpoint/2010/main" val="2144025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If you’re here, then you likely to want to see how we can connect the dots from USMLE-style MCQ and ChatGPT. Here are some general tips:</a:t>
            </a:r>
          </a:p>
          <a:p>
            <a:pPr marL="387350" indent="-228600">
              <a:buAutoNum type="arabicPeriod"/>
            </a:pPr>
            <a:r>
              <a:rPr lang="en-US" dirty="0"/>
              <a:t>First, find an existing peer-reviewed description. The most challenging part of this exercise is likely to be the prompt, or what you put into ChatGPT. Thankfully, we have found two similar examples that follow the USMLE-formats.</a:t>
            </a:r>
          </a:p>
          <a:p>
            <a:pPr marL="844550" lvl="1" indent="-228600">
              <a:buAutoNum type="arabicPeriod"/>
            </a:pPr>
            <a:r>
              <a:rPr lang="en-US" dirty="0"/>
              <a:t>The first is from Stadler and Authors and is titled, “</a:t>
            </a:r>
            <a:r>
              <a:rPr lang="en-US" sz="1100" dirty="0">
                <a:solidFill>
                  <a:srgbClr val="020202"/>
                </a:solidFill>
              </a:rPr>
              <a:t>Crafting medical MCQs with generative AI: A how-to guide on leveraging ChatGPT.”</a:t>
            </a:r>
          </a:p>
          <a:p>
            <a:pPr marL="844550" lvl="1" indent="-228600">
              <a:buAutoNum type="arabicPeriod"/>
            </a:pPr>
            <a:r>
              <a:rPr lang="en-US" sz="1100" dirty="0">
                <a:solidFill>
                  <a:srgbClr val="020202"/>
                </a:solidFill>
              </a:rPr>
              <a:t>The second is from Kıyak, and is titled, “ChatGPT Prompt for Writing Case-Based Multiple-Choice Questions.”</a:t>
            </a:r>
          </a:p>
          <a:p>
            <a:pPr marL="615950" lvl="1" indent="0">
              <a:buNone/>
            </a:pPr>
            <a:endParaRPr lang="en-US" sz="1100" dirty="0">
              <a:solidFill>
                <a:srgbClr val="020202"/>
              </a:solidFill>
            </a:endParaRPr>
          </a:p>
          <a:p>
            <a:pPr marL="615950" lvl="1" indent="0">
              <a:buNone/>
            </a:pPr>
            <a:r>
              <a:rPr lang="en-US" sz="1100" dirty="0">
                <a:solidFill>
                  <a:srgbClr val="020202"/>
                </a:solidFill>
              </a:rPr>
              <a:t>[ADVANCE SLIDE]</a:t>
            </a:r>
            <a:endParaRPr lang="en-US" dirty="0"/>
          </a:p>
          <a:p>
            <a:pPr marL="387350" indent="-228600">
              <a:buAutoNum type="arabicPeriod"/>
            </a:pPr>
            <a:r>
              <a:rPr lang="en-US" dirty="0"/>
              <a:t>Second, regardless of your prompt, remember to follow existing best-practices for item writing. The NBME has an extensive document that we use at our institution to help guide faculty. </a:t>
            </a:r>
          </a:p>
          <a:p>
            <a:pPr marL="844550" lvl="1" indent="-228600">
              <a:buAutoNum type="arabicPeriod"/>
            </a:pPr>
            <a:r>
              <a:rPr lang="en-US" dirty="0"/>
              <a:t>Not only does it have general tips, but it has many lead-ins to choose from. For example, do you want to your prompt to focus on identification of a location for lesion? Or how about selecting the next step in management? We will see some of these examples shortly.</a:t>
            </a:r>
          </a:p>
          <a:p>
            <a:pPr marL="844550" lvl="1" indent="-228600">
              <a:buAutoNum type="arabicPeriod"/>
            </a:pPr>
            <a:r>
              <a:rPr lang="en-US" dirty="0"/>
              <a:t>Additionally, the guide has specific guidance on use of patient characteristics in MCQs. One of the decisions you can make is whether to include these or not in the vignette, particularly as they can in results in stereotypes or biases. Both of the examples have that information, but you can remove it. We will talk more about this.</a:t>
            </a:r>
          </a:p>
          <a:p>
            <a:pPr marL="844550" lvl="1" indent="-228600">
              <a:buAutoNum type="arabicPeriod"/>
            </a:pPr>
            <a:endParaRPr lang="en-US" dirty="0"/>
          </a:p>
        </p:txBody>
      </p:sp>
    </p:spTree>
    <p:extLst>
      <p:ext uri="{BB962C8B-B14F-4D97-AF65-F5344CB8AC3E}">
        <p14:creationId xmlns:p14="http://schemas.microsoft.com/office/powerpoint/2010/main" val="3069869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Let’s see how we can use ChatGPT to help us create “anatomically” correct MCQs! This is a screenshot of Stadler and authors 2024 paper outlining a prompt for generated USMLE-style MCQs using ChatGPT.  The original prompt contains several sections:</a:t>
            </a:r>
            <a:br>
              <a:rPr lang="en-US" dirty="0"/>
            </a:br>
            <a:br>
              <a:rPr lang="en-US" dirty="0"/>
            </a:br>
            <a:r>
              <a:rPr lang="en-US" b="1" dirty="0"/>
              <a:t>Objective</a:t>
            </a:r>
            <a:r>
              <a:rPr lang="en-US" dirty="0"/>
              <a:t>: Creates the primary goal of the prompt.</a:t>
            </a:r>
          </a:p>
          <a:p>
            <a:pPr marL="0" lvl="0" indent="0" algn="l" rtl="0">
              <a:lnSpc>
                <a:spcPct val="100000"/>
              </a:lnSpc>
              <a:spcBef>
                <a:spcPts val="0"/>
              </a:spcBef>
              <a:spcAft>
                <a:spcPts val="0"/>
              </a:spcAft>
              <a:buSzPts val="1100"/>
              <a:buNone/>
            </a:pPr>
            <a:r>
              <a:rPr lang="en-US" b="1" dirty="0"/>
              <a:t>Question Format</a:t>
            </a:r>
            <a:r>
              <a:rPr lang="en-US" dirty="0"/>
              <a:t>: Provides the blueprint for how your question will appear. Included in here are patient signs, symptoms, vital signs, and other relevant medical history. You may choose to include all of this information or not.  The section also includes how you want the answer options to display and if the correct answer is indicated.</a:t>
            </a:r>
          </a:p>
          <a:p>
            <a:pPr marL="0" lvl="0" indent="0" algn="l" rtl="0">
              <a:lnSpc>
                <a:spcPct val="100000"/>
              </a:lnSpc>
              <a:spcBef>
                <a:spcPts val="0"/>
              </a:spcBef>
              <a:spcAft>
                <a:spcPts val="0"/>
              </a:spcAft>
              <a:buSzPts val="1100"/>
              <a:buNone/>
            </a:pPr>
            <a:r>
              <a:rPr lang="en-US" b="1" dirty="0"/>
              <a:t>Patient Description</a:t>
            </a:r>
            <a:r>
              <a:rPr lang="en-US" dirty="0"/>
              <a:t>: Creates the backdrop for varying patient characteristics that you may want to include or not. </a:t>
            </a:r>
          </a:p>
          <a:p>
            <a:pPr marL="0" lvl="0" indent="0" algn="l" rtl="0">
              <a:lnSpc>
                <a:spcPct val="100000"/>
              </a:lnSpc>
              <a:spcBef>
                <a:spcPts val="0"/>
              </a:spcBef>
              <a:spcAft>
                <a:spcPts val="0"/>
              </a:spcAft>
              <a:buSzPts val="1100"/>
              <a:buNone/>
            </a:pPr>
            <a:r>
              <a:rPr lang="en-US" b="1" dirty="0"/>
              <a:t>Guidelines</a:t>
            </a:r>
            <a:r>
              <a:rPr lang="en-US" dirty="0"/>
              <a:t>: Think of this as the quality control portion of the prompt, including accuracy, realistic distractors, and targeted answers. Temperature is balance between predictability and randomness. Increased temperature means increased randomness and may lead for very unrealistic outputs. Lower temperatures are more likely to have similar outputs based on predictive models.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b="1" dirty="0"/>
              <a:t>Any and all of these sections are editable depending upon your needs.</a:t>
            </a:r>
            <a:endParaRPr b="1"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Dr. Koutroulis previously served as a USMLE question writer, and based on his experiences we have tailored the prompt to be more reflective of that format. Additional edits we suggested include:</a:t>
            </a:r>
            <a:br>
              <a:rPr lang="en-US" dirty="0"/>
            </a:br>
            <a:endParaRPr lang="en-US" dirty="0"/>
          </a:p>
          <a:p>
            <a:pPr marL="457200" indent="-298450"/>
            <a:r>
              <a:rPr lang="en-US" dirty="0"/>
              <a:t>[ADVANCE SLIDE}</a:t>
            </a:r>
          </a:p>
          <a:p>
            <a:pPr marL="457200" indent="-298450"/>
            <a:r>
              <a:rPr lang="en-US" dirty="0"/>
              <a:t>Removing allergies and medications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[ADVANCE SLIDE}</a:t>
            </a:r>
          </a:p>
          <a:p>
            <a:pPr marL="457200" indent="-298450"/>
            <a:r>
              <a:rPr lang="en-US" dirty="0"/>
              <a:t>Clarifying family AND social history</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[ADVANCE SLIDE}</a:t>
            </a:r>
          </a:p>
          <a:p>
            <a:pPr marL="457200" indent="-298450"/>
            <a:r>
              <a:rPr lang="en-US" dirty="0"/>
              <a:t>Clarifying age ranges to be infant/child, young adult elderly)</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[ADVANCE SLIDE}</a:t>
            </a:r>
          </a:p>
          <a:p>
            <a:pPr marL="457200" indent="-298450"/>
            <a:r>
              <a:rPr lang="en-US" dirty="0"/>
              <a:t>Removing categories for gender</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[ADVANCE SLIDE}</a:t>
            </a:r>
          </a:p>
          <a:p>
            <a:pPr marL="457200" indent="-298450"/>
            <a:r>
              <a:rPr lang="en-US" dirty="0"/>
              <a:t>Adding “when applicable” to work</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[ADVANCE SLIDE}</a:t>
            </a:r>
          </a:p>
          <a:p>
            <a:pPr marL="457200" indent="-298450"/>
            <a:r>
              <a:rPr lang="en-US" dirty="0"/>
              <a:t>Removing “any other relevant previous diseases”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[ADVANCE SLIDE}</a:t>
            </a:r>
          </a:p>
          <a:p>
            <a:pPr marL="457200" indent="-298450"/>
            <a:r>
              <a:rPr lang="en-US" dirty="0"/>
              <a:t>Specifying rationales for incorrect and correct options.</a:t>
            </a:r>
          </a:p>
          <a:p>
            <a:endParaRPr lang="en-US" dirty="0"/>
          </a:p>
        </p:txBody>
      </p:sp>
    </p:spTree>
    <p:extLst>
      <p:ext uri="{BB962C8B-B14F-4D97-AF65-F5344CB8AC3E}">
        <p14:creationId xmlns:p14="http://schemas.microsoft.com/office/powerpoint/2010/main" val="2145927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Here is the updated version of the prompt with the changes made. This is the format we will be using moving forward.</a:t>
            </a:r>
          </a:p>
        </p:txBody>
      </p:sp>
    </p:spTree>
    <p:extLst>
      <p:ext uri="{BB962C8B-B14F-4D97-AF65-F5344CB8AC3E}">
        <p14:creationId xmlns:p14="http://schemas.microsoft.com/office/powerpoint/2010/main" val="1804675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B309E0F5-189E-9D42-B15B-79A8D910D17A}"/>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0476390D-91B5-D9E6-C583-F32D7FC4755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p3:notes">
            <a:extLst>
              <a:ext uri="{FF2B5EF4-FFF2-40B4-BE49-F238E27FC236}">
                <a16:creationId xmlns:a16="http://schemas.microsoft.com/office/drawing/2014/main" id="{D50C182B-2916-31B6-189E-3951EB5BD91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Stadler and authors’ original example was focused on most likely diagnosis. Note that this is reinforced in the objective, format, and guidelines. We have bolded and highlighted those areas you need to be changed if you want a different lead-in.</a:t>
            </a:r>
            <a:endParaRPr dirty="0"/>
          </a:p>
        </p:txBody>
      </p:sp>
    </p:spTree>
    <p:extLst>
      <p:ext uri="{BB962C8B-B14F-4D97-AF65-F5344CB8AC3E}">
        <p14:creationId xmlns:p14="http://schemas.microsoft.com/office/powerpoint/2010/main" val="839586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If you want to change the lead-in, what</a:t>
            </a:r>
            <a:r>
              <a:rPr lang="en" dirty="0"/>
              <a:t> are some other lead-ins that might be useful for you? Here are a few from t</a:t>
            </a:r>
            <a:r>
              <a:rPr lang="en-US" dirty="0"/>
              <a:t>he</a:t>
            </a:r>
            <a:r>
              <a:rPr lang="en" dirty="0"/>
              <a:t> NBME Writing Guide for the Foudational Sciences. This is only a preview of several commonly used lead-ins, so be sure to refer to the document for more information</a:t>
            </a:r>
            <a:endParaRPr dirty="0"/>
          </a:p>
        </p:txBody>
      </p:sp>
    </p:spTree>
    <p:extLst>
      <p:ext uri="{BB962C8B-B14F-4D97-AF65-F5344CB8AC3E}">
        <p14:creationId xmlns:p14="http://schemas.microsoft.com/office/powerpoint/2010/main" val="3455965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Here are a few from t</a:t>
            </a:r>
            <a:r>
              <a:rPr lang="en-US" dirty="0"/>
              <a:t>he</a:t>
            </a:r>
            <a:r>
              <a:rPr lang="en" dirty="0"/>
              <a:t> NBME Writing Guide for Clinical Application. N</a:t>
            </a:r>
            <a:r>
              <a:rPr lang="en-US" dirty="0"/>
              <a:t>o</a:t>
            </a:r>
            <a:r>
              <a:rPr lang="en" dirty="0"/>
              <a:t>te that this section is subdivided into several sections, including questions related to History and Physical Examination and Selecting and Intepreting Diagnostic Studies. This is only a preview of several commonly used lead-ins, so be sure to refer to the document for more information. </a:t>
            </a:r>
            <a:endParaRPr dirty="0"/>
          </a:p>
        </p:txBody>
      </p:sp>
    </p:spTree>
    <p:extLst>
      <p:ext uri="{BB962C8B-B14F-4D97-AF65-F5344CB8AC3E}">
        <p14:creationId xmlns:p14="http://schemas.microsoft.com/office/powerpoint/2010/main" val="162343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Finally, here are additional lead-ins for Clinical Application related to Management and Pharmacotherapy and Treatment.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b="1" dirty="0"/>
              <a:t>You have so many options to generate MCQs! But you need to be thoughtful about what to include.</a:t>
            </a:r>
          </a:p>
        </p:txBody>
      </p:sp>
    </p:spTree>
    <p:extLst>
      <p:ext uri="{BB962C8B-B14F-4D97-AF65-F5344CB8AC3E}">
        <p14:creationId xmlns:p14="http://schemas.microsoft.com/office/powerpoint/2010/main" val="1586406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a:extLst>
            <a:ext uri="{FF2B5EF4-FFF2-40B4-BE49-F238E27FC236}">
              <a16:creationId xmlns:a16="http://schemas.microsoft.com/office/drawing/2014/main" id="{6CCF9343-0888-573E-CB4E-8C2C70724B92}"/>
            </a:ext>
          </a:extLst>
        </p:cNvPr>
        <p:cNvGrpSpPr/>
        <p:nvPr/>
      </p:nvGrpSpPr>
      <p:grpSpPr>
        <a:xfrm>
          <a:off x="0" y="0"/>
          <a:ext cx="0" cy="0"/>
          <a:chOff x="0" y="0"/>
          <a:chExt cx="0" cy="0"/>
        </a:xfrm>
      </p:grpSpPr>
      <p:sp>
        <p:nvSpPr>
          <p:cNvPr id="100" name="Google Shape;100;p4:notes">
            <a:extLst>
              <a:ext uri="{FF2B5EF4-FFF2-40B4-BE49-F238E27FC236}">
                <a16:creationId xmlns:a16="http://schemas.microsoft.com/office/drawing/2014/main" id="{45C8E220-4447-7D26-B5F7-03A9585299A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4:notes">
            <a:extLst>
              <a:ext uri="{FF2B5EF4-FFF2-40B4-BE49-F238E27FC236}">
                <a16:creationId xmlns:a16="http://schemas.microsoft.com/office/drawing/2014/main" id="{E29797D7-4C19-D22A-89A5-C47AF33E165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As we alluded to earlier, if you choose to use a different lead-in (which we encourage!), you’ll need to edit the prompt. This is a table illustrating how we have edited the prompt to focus on a different lead in for each row in the table.  Bolded terms indicate where changes need to be made in each section.</a:t>
            </a:r>
          </a:p>
          <a:p>
            <a:pPr marL="171450" lvl="0" indent="-171450" algn="l" rtl="0">
              <a:lnSpc>
                <a:spcPct val="100000"/>
              </a:lnSpc>
              <a:spcBef>
                <a:spcPts val="0"/>
              </a:spcBef>
              <a:spcAft>
                <a:spcPts val="0"/>
              </a:spcAft>
              <a:buSzPts val="1100"/>
            </a:pPr>
            <a:r>
              <a:rPr lang="en-US" dirty="0"/>
              <a:t>Diagnosis: The original lead-in from Stadler and authors.</a:t>
            </a:r>
          </a:p>
          <a:p>
            <a:pPr marL="171450" lvl="0" indent="-171450" algn="l" rtl="0">
              <a:lnSpc>
                <a:spcPct val="100000"/>
              </a:lnSpc>
              <a:spcBef>
                <a:spcPts val="0"/>
              </a:spcBef>
              <a:spcAft>
                <a:spcPts val="0"/>
              </a:spcAft>
              <a:buSzPts val="1100"/>
            </a:pPr>
            <a:r>
              <a:rPr lang="en-US" dirty="0"/>
              <a:t>Pathological findings: An updated prompt focus on description of pathological findings, such as in a biopsy. Note that format is specific to “findings upon biopsy” and answer choices are adjusted. Guidelines have been updated.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Diagnostic study: An updated prompt focus on selecting diagnostic study, such as MRI or other imaging modality.. Note that format is specific to “most appropriate diagnostic study to obtain.” Answer choices are adjusted to reflect new focus and guidelines have been updated. </a:t>
            </a:r>
          </a:p>
          <a:p>
            <a:pPr marL="171450" lvl="0" indent="-171450" algn="l" rtl="0">
              <a:lnSpc>
                <a:spcPct val="100000"/>
              </a:lnSpc>
              <a:spcBef>
                <a:spcPts val="0"/>
              </a:spcBef>
              <a:spcAft>
                <a:spcPts val="0"/>
              </a:spcAft>
              <a:buSzPts val="1100"/>
            </a:pPr>
            <a:r>
              <a:rPr lang="en-US" dirty="0"/>
              <a:t>Mechanism of action: An updated on the correct mechanism of action for a treatment option. Again, the format is focused around “the following mechanism of action.” Answer choices are adjusted to reflect new focus and guidelines have been updated. </a:t>
            </a:r>
          </a:p>
          <a:p>
            <a:pPr marL="0" lvl="0" indent="0" algn="l" rtl="0">
              <a:lnSpc>
                <a:spcPct val="100000"/>
              </a:lnSpc>
              <a:spcBef>
                <a:spcPts val="0"/>
              </a:spcBef>
              <a:spcAft>
                <a:spcPts val="0"/>
              </a:spcAft>
              <a:buSzPts val="1100"/>
              <a:buNone/>
            </a:pPr>
            <a:endParaRPr lang="en-US" dirty="0"/>
          </a:p>
        </p:txBody>
      </p:sp>
    </p:spTree>
    <p:extLst>
      <p:ext uri="{BB962C8B-B14F-4D97-AF65-F5344CB8AC3E}">
        <p14:creationId xmlns:p14="http://schemas.microsoft.com/office/powerpoint/2010/main" val="2089603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The learning objectives for this workshop are:</a:t>
            </a:r>
          </a:p>
          <a:p>
            <a:r>
              <a:rPr lang="en-US" dirty="0"/>
              <a:t>Recognize issues bias and accuracy in reviewing ChatGPT-generated MCQs.</a:t>
            </a:r>
          </a:p>
          <a:p>
            <a:r>
              <a:rPr lang="en-US" dirty="0"/>
              <a:t>Use ChatGPT to create multiple choice questions.</a:t>
            </a:r>
          </a:p>
          <a:p>
            <a:r>
              <a:rPr lang="en-US" dirty="0"/>
              <a:t>Discuss ways that AI-generated MCQs can be used in teaching and assessments.</a:t>
            </a:r>
          </a:p>
          <a:p>
            <a:pPr marL="158750" indent="0">
              <a:buNone/>
            </a:pPr>
            <a:endParaRPr lang="en-US" dirty="0"/>
          </a:p>
        </p:txBody>
      </p:sp>
    </p:spTree>
    <p:extLst>
      <p:ext uri="{BB962C8B-B14F-4D97-AF65-F5344CB8AC3E}">
        <p14:creationId xmlns:p14="http://schemas.microsoft.com/office/powerpoint/2010/main" val="3140657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Now that we’ve gone over the format, you should practice on your own. Because the prompt is rather long and there are multiple changes needed, we’ve provided some standard prompts for you to copy and paste into ChatGPT in the attached handout. The first example, is the original prompt focusing on a diagnosis. Notice the bolded and highlighted text reinforces sections that may need to be changed. </a:t>
            </a:r>
          </a:p>
          <a:p>
            <a:pPr marL="158750" indent="0">
              <a:buNone/>
            </a:pPr>
            <a:endParaRPr lang="en-US"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Please take a few minutes to practice with the prompt.</a:t>
            </a:r>
          </a:p>
          <a:p>
            <a:pPr marL="158750" indent="0">
              <a:buNone/>
            </a:pPr>
            <a:endParaRPr lang="en-US" dirty="0"/>
          </a:p>
        </p:txBody>
      </p:sp>
    </p:spTree>
    <p:extLst>
      <p:ext uri="{BB962C8B-B14F-4D97-AF65-F5344CB8AC3E}">
        <p14:creationId xmlns:p14="http://schemas.microsoft.com/office/powerpoint/2010/main" val="39727932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1F2AF-4D9A-0E09-A91E-E885CB0D28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DD2100-E039-DBDD-97E2-6876B3731F1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E45296B-4911-7DD1-FBBB-73EC131A5EB6}"/>
              </a:ext>
            </a:extLst>
          </p:cNvPr>
          <p:cNvSpPr>
            <a:spLocks noGrp="1"/>
          </p:cNvSpPr>
          <p:nvPr>
            <p:ph type="body" idx="1"/>
          </p:nvPr>
        </p:nvSpPr>
        <p:spPr/>
        <p:txBody>
          <a:bodyPr/>
          <a:lstStyle/>
          <a:p>
            <a:pPr marL="158750" indent="0">
              <a:buNone/>
            </a:pPr>
            <a:r>
              <a:rPr lang="en-US" dirty="0"/>
              <a:t>To facilitate your ability to edit the prompt and refocus the MCQ around a new lead-in, we have also created several examples so you can see the changes in total. For these, the prompt is rather long and there are multiple changes needed, we’ve provided some standard prompts for you to copy and past into ChatGPT in the handout. Please note that these were created around a patient with ulcerative colitis. You are free to select any disease or disorder you like</a:t>
            </a:r>
            <a:r>
              <a:rPr lang="en-US" b="1" dirty="0"/>
              <a:t>.</a:t>
            </a:r>
          </a:p>
          <a:p>
            <a:pPr marL="158750" indent="0">
              <a:buNone/>
            </a:pPr>
            <a:endParaRPr lang="en-US" dirty="0"/>
          </a:p>
          <a:p>
            <a:pPr marL="158750" indent="0">
              <a:buNone/>
            </a:pPr>
            <a:r>
              <a:rPr lang="en-US" dirty="0"/>
              <a:t>For each row in the table., we have provided the modification (i.e., changes to lead-in) and bolded text where changes had to be made from the original prompt. There are prompts for:</a:t>
            </a:r>
          </a:p>
          <a:p>
            <a:pPr marL="457200" indent="-298450"/>
            <a:r>
              <a:rPr lang="en-US" dirty="0"/>
              <a:t>Pathological findings</a:t>
            </a:r>
          </a:p>
          <a:p>
            <a:pPr marL="457200" indent="-298450"/>
            <a:r>
              <a:rPr lang="en-US" dirty="0"/>
              <a:t>Selecting a diagnostic study</a:t>
            </a:r>
          </a:p>
          <a:p>
            <a:pPr marL="457200" indent="-298450"/>
            <a:r>
              <a:rPr lang="en-US" dirty="0"/>
              <a:t>Focusing on a mechanism of action of a drug</a:t>
            </a:r>
          </a:p>
          <a:p>
            <a:pPr marL="457200" indent="-298450"/>
            <a:r>
              <a:rPr lang="en-US" dirty="0"/>
              <a:t>Selecting management </a:t>
            </a:r>
          </a:p>
          <a:p>
            <a:pPr marL="158750" indent="0">
              <a:buNone/>
            </a:pPr>
            <a:endParaRPr lang="en-US" dirty="0"/>
          </a:p>
          <a:p>
            <a:pPr marL="158750" indent="0">
              <a:buNone/>
            </a:pPr>
            <a:r>
              <a:rPr lang="en-US" dirty="0"/>
              <a:t>As discussed in the beginning of this workshop, ChatGPT does not guarantee the accuracy of the output. Therefore, for each prompt you run, you’ll need to critically assess the output. We will talk more about that shortly.</a:t>
            </a:r>
          </a:p>
          <a:p>
            <a:pPr marL="158750" indent="0">
              <a:buNone/>
            </a:pPr>
            <a:endParaRPr lang="en-US"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Please take a few minutes to practice with the new prompt modifications. </a:t>
            </a:r>
          </a:p>
          <a:p>
            <a:pPr marL="158750" indent="0">
              <a:buNone/>
            </a:pPr>
            <a:endParaRPr lang="en-US" dirty="0"/>
          </a:p>
          <a:p>
            <a:pPr marL="158750" indent="0">
              <a:buNone/>
            </a:pPr>
            <a:endParaRPr lang="en-US" dirty="0"/>
          </a:p>
        </p:txBody>
      </p:sp>
    </p:spTree>
    <p:extLst>
      <p:ext uri="{BB962C8B-B14F-4D97-AF65-F5344CB8AC3E}">
        <p14:creationId xmlns:p14="http://schemas.microsoft.com/office/powerpoint/2010/main" val="20601313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a:extLst>
            <a:ext uri="{FF2B5EF4-FFF2-40B4-BE49-F238E27FC236}">
              <a16:creationId xmlns:a16="http://schemas.microsoft.com/office/drawing/2014/main" id="{C5FF1E13-5D89-8B1F-497D-960FF648CCA1}"/>
            </a:ext>
          </a:extLst>
        </p:cNvPr>
        <p:cNvGrpSpPr/>
        <p:nvPr/>
      </p:nvGrpSpPr>
      <p:grpSpPr>
        <a:xfrm>
          <a:off x="0" y="0"/>
          <a:ext cx="0" cy="0"/>
          <a:chOff x="0" y="0"/>
          <a:chExt cx="0" cy="0"/>
        </a:xfrm>
      </p:grpSpPr>
      <p:sp>
        <p:nvSpPr>
          <p:cNvPr id="107" name="Google Shape;107;p5:notes">
            <a:extLst>
              <a:ext uri="{FF2B5EF4-FFF2-40B4-BE49-F238E27FC236}">
                <a16:creationId xmlns:a16="http://schemas.microsoft.com/office/drawing/2014/main" id="{7E9893D7-0F67-CA83-41A0-9F1DC9D9DEF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Here’s an example of how we used the format to create a MCQ focused on gross anatomy, specifically upper limb nerve injuries. In the example, we decided to not to include height, weight, and vital signs to simplify the question. We also did not want to include patient description to narrow the focus of the question to form and dysfunction. The updated the lead-in focuses on most likely damaged structure.  Answer options and guidelines were similarly updated.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will quickly review this output in the next section.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8" name="Google Shape;108;p5:notes">
            <a:extLst>
              <a:ext uri="{FF2B5EF4-FFF2-40B4-BE49-F238E27FC236}">
                <a16:creationId xmlns:a16="http://schemas.microsoft.com/office/drawing/2014/main" id="{ADA20E39-9818-DE6D-02AB-8D1C935A75D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4359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Kıyak has also provided an additional format of developing USMLE-style MCQs. The above is a screenshot of the original prompt. </a:t>
            </a:r>
            <a:r>
              <a:rPr lang="en-US" sz="1100" dirty="0">
                <a:solidFill>
                  <a:srgbClr val="020202"/>
                </a:solidFill>
              </a:rPr>
              <a:t>Kıyak’s</a:t>
            </a:r>
            <a:r>
              <a:rPr lang="en-US" dirty="0"/>
              <a:t> format has many of the same sections as Stadler and authors, including the objective, where you provide the goal for the prompt. It also has sections for patient history, tests, and answer choice selections.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Compared to Stadler and authors, </a:t>
            </a:r>
            <a:r>
              <a:rPr lang="en-US" sz="1100" dirty="0">
                <a:solidFill>
                  <a:srgbClr val="020202"/>
                </a:solidFill>
              </a:rPr>
              <a:t>Kıyak’s</a:t>
            </a:r>
            <a:r>
              <a:rPr lang="en-US" dirty="0"/>
              <a:t> format only has you edit two sections as underlined in teal:</a:t>
            </a:r>
          </a:p>
          <a:p>
            <a:pPr marL="171450" lvl="0" indent="-171450" algn="l" rtl="0">
              <a:lnSpc>
                <a:spcPct val="100000"/>
              </a:lnSpc>
              <a:spcBef>
                <a:spcPts val="0"/>
              </a:spcBef>
              <a:spcAft>
                <a:spcPts val="0"/>
              </a:spcAft>
              <a:buSzPts val="1100"/>
            </a:pPr>
            <a:r>
              <a:rPr lang="en-US" dirty="0"/>
              <a:t>Objective: This is where you specific the topic of interest for the MCQ. </a:t>
            </a:r>
          </a:p>
          <a:p>
            <a:pPr marL="171450" lvl="0" indent="-171450" algn="l" rtl="0">
              <a:lnSpc>
                <a:spcPct val="100000"/>
              </a:lnSpc>
              <a:spcBef>
                <a:spcPts val="0"/>
              </a:spcBef>
              <a:spcAft>
                <a:spcPts val="0"/>
              </a:spcAft>
              <a:buSzPts val="1100"/>
            </a:pPr>
            <a:r>
              <a:rPr lang="en-US" dirty="0"/>
              <a:t>Difficulty: Allows you to create easier or harder MCQs.</a:t>
            </a:r>
          </a:p>
          <a:p>
            <a:pPr marL="171450" lvl="0" indent="-171450" algn="l" rtl="0">
              <a:lnSpc>
                <a:spcPct val="100000"/>
              </a:lnSpc>
              <a:spcBef>
                <a:spcPts val="0"/>
              </a:spcBef>
              <a:spcAft>
                <a:spcPts val="0"/>
              </a:spcAft>
              <a:buSzPts val="1100"/>
            </a:pPr>
            <a:endParaRPr lang="en-US" dirty="0"/>
          </a:p>
          <a:p>
            <a:pPr marL="171450" lvl="0" indent="-171450" algn="l" rtl="0">
              <a:lnSpc>
                <a:spcPct val="100000"/>
              </a:lnSpc>
              <a:spcBef>
                <a:spcPts val="0"/>
              </a:spcBef>
              <a:spcAft>
                <a:spcPts val="0"/>
              </a:spcAft>
              <a:buSzPts val="1100"/>
            </a:pPr>
            <a:endParaRPr dirty="0"/>
          </a:p>
        </p:txBody>
      </p:sp>
    </p:spTree>
    <p:extLst>
      <p:ext uri="{BB962C8B-B14F-4D97-AF65-F5344CB8AC3E}">
        <p14:creationId xmlns:p14="http://schemas.microsoft.com/office/powerpoint/2010/main" val="318351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E2EB7-990D-7833-54B1-8040995B9C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F73FF8-7B16-DE3F-18BA-5D1218A5B1A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FFE5DAC-8DBB-2824-7837-3421C66171BA}"/>
              </a:ext>
            </a:extLst>
          </p:cNvPr>
          <p:cNvSpPr>
            <a:spLocks noGrp="1"/>
          </p:cNvSpPr>
          <p:nvPr>
            <p:ph type="body" idx="1"/>
          </p:nvPr>
        </p:nvSpPr>
        <p:spPr/>
        <p:txBody>
          <a:bodyPr/>
          <a:lstStyle/>
          <a:p>
            <a:pPr marL="158750" indent="0">
              <a:buNone/>
            </a:pPr>
            <a:r>
              <a:rPr lang="en-US" dirty="0"/>
              <a:t>Now that we’ve gone over the format, you should practice on your own. Because the prompt is rather long, we’ve provided the standard prompt for you to copy and paste into ChatGPT in the attached handout. The first example, is the original prompt focusing on a diagnosis. Notice the bolded and highlighted text reinforces sections that may need to be changed. </a:t>
            </a:r>
          </a:p>
          <a:p>
            <a:pPr marL="158750" indent="0">
              <a:buNone/>
            </a:pPr>
            <a:endParaRPr lang="en-US" dirty="0"/>
          </a:p>
          <a:p>
            <a:pPr marL="158750" indent="0">
              <a:buNone/>
            </a:pPr>
            <a:r>
              <a:rPr lang="en-US" b="1" dirty="0"/>
              <a:t>Please take a few minutes to practice with the prompt.</a:t>
            </a:r>
          </a:p>
        </p:txBody>
      </p:sp>
    </p:spTree>
    <p:extLst>
      <p:ext uri="{BB962C8B-B14F-4D97-AF65-F5344CB8AC3E}">
        <p14:creationId xmlns:p14="http://schemas.microsoft.com/office/powerpoint/2010/main" val="11817516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A3878-A8C2-FFD0-AA06-EA274052FC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710BC8-A1ED-E3CC-7637-AABDB043809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36414F6-5FBB-2839-5A47-EBA7FF2A8FDA}"/>
              </a:ext>
            </a:extLst>
          </p:cNvPr>
          <p:cNvSpPr>
            <a:spLocks noGrp="1"/>
          </p:cNvSpPr>
          <p:nvPr>
            <p:ph type="body" idx="1"/>
          </p:nvPr>
        </p:nvSpPr>
        <p:spPr/>
        <p:txBody>
          <a:bodyPr/>
          <a:lstStyle/>
          <a:p>
            <a:pPr marL="158750" indent="0">
              <a:buNone/>
            </a:pPr>
            <a:r>
              <a:rPr lang="en-US" dirty="0"/>
              <a:t>We generated a prompt based on the same format provided. We chose neuroanatomy at an easy level because Dr. Brown teaches the content to first- and second-year medical students. Everything else we kept the same.</a:t>
            </a:r>
          </a:p>
          <a:p>
            <a:pPr marL="158750" indent="0">
              <a:buNone/>
            </a:pPr>
            <a:br>
              <a:rPr lang="en-US" b="1" dirty="0"/>
            </a:br>
            <a:r>
              <a:rPr lang="en-US" b="1" dirty="0"/>
              <a:t>We will go over next steps shortly.</a:t>
            </a:r>
          </a:p>
        </p:txBody>
      </p:sp>
    </p:spTree>
    <p:extLst>
      <p:ext uri="{BB962C8B-B14F-4D97-AF65-F5344CB8AC3E}">
        <p14:creationId xmlns:p14="http://schemas.microsoft.com/office/powerpoint/2010/main" val="27656667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is just a table comparing the two formats, emphasizing the general format of the prompt, the modifiable sections, and our experienced challenges to implement. </a:t>
            </a:r>
          </a:p>
          <a:p>
            <a:pPr marL="0" lvl="0" indent="0" algn="l" rtl="0">
              <a:spcBef>
                <a:spcPts val="0"/>
              </a:spcBef>
              <a:spcAft>
                <a:spcPts val="0"/>
              </a:spcAft>
              <a:buNone/>
            </a:pPr>
            <a:endParaRPr lang="en-US" dirty="0"/>
          </a:p>
        </p:txBody>
      </p:sp>
      <p:sp>
        <p:nvSpPr>
          <p:cNvPr id="251" name="Google Shape;25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31672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So you have a ChatGPT-created MCQ. Now what do you do?</a:t>
            </a:r>
          </a:p>
        </p:txBody>
      </p:sp>
    </p:spTree>
    <p:extLst>
      <p:ext uri="{BB962C8B-B14F-4D97-AF65-F5344CB8AC3E}">
        <p14:creationId xmlns:p14="http://schemas.microsoft.com/office/powerpoint/2010/main" val="1973660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a:extLst>
            <a:ext uri="{FF2B5EF4-FFF2-40B4-BE49-F238E27FC236}">
              <a16:creationId xmlns:a16="http://schemas.microsoft.com/office/drawing/2014/main" id="{1A02358E-3F35-252A-A7EC-F2BBAE68F1EA}"/>
            </a:ext>
          </a:extLst>
        </p:cNvPr>
        <p:cNvGrpSpPr/>
        <p:nvPr/>
      </p:nvGrpSpPr>
      <p:grpSpPr>
        <a:xfrm>
          <a:off x="0" y="0"/>
          <a:ext cx="0" cy="0"/>
          <a:chOff x="0" y="0"/>
          <a:chExt cx="0" cy="0"/>
        </a:xfrm>
      </p:grpSpPr>
      <p:sp>
        <p:nvSpPr>
          <p:cNvPr id="128" name="Google Shape;128;p8:notes">
            <a:extLst>
              <a:ext uri="{FF2B5EF4-FFF2-40B4-BE49-F238E27FC236}">
                <a16:creationId xmlns:a16="http://schemas.microsoft.com/office/drawing/2014/main" id="{A586A518-F479-DB1A-A7CC-6AAB4D81AF2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8:notes">
            <a:extLst>
              <a:ext uri="{FF2B5EF4-FFF2-40B4-BE49-F238E27FC236}">
                <a16:creationId xmlns:a16="http://schemas.microsoft.com/office/drawing/2014/main" id="{3FB653EE-37CF-2059-E3B2-52262D5AD54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As we discussed in the introduction, there are ethical issues with AI outputs. You want to review all output before you consider using them. If at any point your MCQ fails to meet these questions, you should consider moving to Step 2 (Editing Prompt) and Step 3 (Editing Output).</a:t>
            </a:r>
          </a:p>
          <a:p>
            <a:pPr marL="171450" lvl="0" indent="-171450" algn="l" rtl="0">
              <a:lnSpc>
                <a:spcPct val="100000"/>
              </a:lnSpc>
              <a:spcBef>
                <a:spcPts val="0"/>
              </a:spcBef>
              <a:spcAft>
                <a:spcPts val="0"/>
              </a:spcAft>
              <a:buSzPts val="1100"/>
            </a:pPr>
            <a:r>
              <a:rPr lang="en-US" dirty="0"/>
              <a:t>Is it accurate? While you can assess some accuracy you should get other content experts to review for anything you may have missed. [ADVANCE SLIDE]</a:t>
            </a:r>
          </a:p>
          <a:p>
            <a:pPr marL="171450" lvl="0" indent="-171450" algn="l" rtl="0">
              <a:lnSpc>
                <a:spcPct val="100000"/>
              </a:lnSpc>
              <a:spcBef>
                <a:spcPts val="0"/>
              </a:spcBef>
              <a:spcAft>
                <a:spcPts val="0"/>
              </a:spcAft>
              <a:buSzPts val="1100"/>
            </a:pPr>
            <a:r>
              <a:rPr lang="en-US" dirty="0"/>
              <a:t>Does it include harmful biases or stereotypes? Having multiple reviewers can help identify these issues, if they are present.  [ADVANCE SLIDE]</a:t>
            </a:r>
          </a:p>
          <a:p>
            <a:pPr marL="171450" lvl="0" indent="-171450" algn="l" rtl="0">
              <a:lnSpc>
                <a:spcPct val="100000"/>
              </a:lnSpc>
              <a:spcBef>
                <a:spcPts val="0"/>
              </a:spcBef>
              <a:spcAft>
                <a:spcPts val="0"/>
              </a:spcAft>
              <a:buSzPts val="1100"/>
            </a:pPr>
            <a:r>
              <a:rPr lang="en-US" dirty="0"/>
              <a:t>Is it reflective of your content, course, or program? AI algorithms are collating multiple resources together to generate output. You can think of it as a cumulative body of knowledge, much like the USMLE assessments. As an educator, it is important to know that the MCQ may not be aligned directly with the content. That means the patient vignette or answer options may include content that is not reflective of you needs. As an example, you could develop a prompt for the most likely diagnosis for a disorder. The answer options presents distractors that you know your learners have not covered yet. Therefore, you need to determine whether, even if the MCQ is accurate and does not contain biases, is it appropriate for your use? [ADVANCE SLIDE]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Similarly, is it reflective of the educational goals? The objectives, assessments, and content should all be aligned. If it’s important enough to test it, then it should be reflected in objectives and content taught. . [ADVANCE SLIDE]</a:t>
            </a:r>
          </a:p>
          <a:p>
            <a:pPr marL="171450" lvl="0" indent="-171450" algn="l" rtl="0">
              <a:lnSpc>
                <a:spcPct val="100000"/>
              </a:lnSpc>
              <a:spcBef>
                <a:spcPts val="0"/>
              </a:spcBef>
              <a:spcAft>
                <a:spcPts val="0"/>
              </a:spcAft>
              <a:buSzPts val="1100"/>
            </a:pPr>
            <a:r>
              <a:rPr lang="en-US" dirty="0"/>
              <a:t>If there are concerns with any of these when you review your output, you should move to Step 2.</a:t>
            </a:r>
          </a:p>
          <a:p>
            <a:pPr marL="171450" lvl="0" indent="-171450" algn="l" rtl="0">
              <a:lnSpc>
                <a:spcPct val="100000"/>
              </a:lnSpc>
              <a:spcBef>
                <a:spcPts val="0"/>
              </a:spcBef>
              <a:spcAft>
                <a:spcPts val="0"/>
              </a:spcAft>
              <a:buSzPts val="1100"/>
            </a:pPr>
            <a:endParaRPr lang="en-US" dirty="0"/>
          </a:p>
        </p:txBody>
      </p:sp>
    </p:spTree>
    <p:extLst>
      <p:ext uri="{BB962C8B-B14F-4D97-AF65-F5344CB8AC3E}">
        <p14:creationId xmlns:p14="http://schemas.microsoft.com/office/powerpoint/2010/main" val="41252750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Here’s our output from her prompt on upper limb injuries.  Recall that we removed most patient characteristics, including vital signs and patient description. The vignette is focused on anatomy and sensory and motor deficits, which is appropriate Dr. Brown’s needs teaching 1</a:t>
            </a:r>
            <a:r>
              <a:rPr lang="en-US" baseline="30000" dirty="0"/>
              <a:t>st</a:t>
            </a:r>
            <a:r>
              <a:rPr lang="en-US" dirty="0"/>
              <a:t> and 2</a:t>
            </a:r>
            <a:r>
              <a:rPr lang="en-US" baseline="30000" dirty="0"/>
              <a:t>nd</a:t>
            </a:r>
            <a:r>
              <a:rPr lang="en-US" dirty="0"/>
              <a:t> year medical students anatomy. The answer options are realistic and the rationales are appropriate. Upon quick review it is okay. </a:t>
            </a:r>
            <a:r>
              <a:rPr lang="en-US" b="1" dirty="0"/>
              <a:t>However, Dr. Brown would still have peers, both foundational and clinical science, review the output to ensure accuracy and minimize any biases.</a:t>
            </a:r>
          </a:p>
        </p:txBody>
      </p:sp>
    </p:spTree>
    <p:extLst>
      <p:ext uri="{BB962C8B-B14F-4D97-AF65-F5344CB8AC3E}">
        <p14:creationId xmlns:p14="http://schemas.microsoft.com/office/powerpoint/2010/main" val="4229952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Here’s an outline with estimated timing for the presentation today. This is a 90 min workshop, with a mix of didactic information, practice, and discussion. Please feel free to ask questions at any time.</a:t>
            </a:r>
          </a:p>
        </p:txBody>
      </p:sp>
    </p:spTree>
    <p:extLst>
      <p:ext uri="{BB962C8B-B14F-4D97-AF65-F5344CB8AC3E}">
        <p14:creationId xmlns:p14="http://schemas.microsoft.com/office/powerpoint/2010/main" val="33523185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a:extLst>
            <a:ext uri="{FF2B5EF4-FFF2-40B4-BE49-F238E27FC236}">
              <a16:creationId xmlns:a16="http://schemas.microsoft.com/office/drawing/2014/main" id="{00EFFF69-6DB9-A415-C98F-794107D4C263}"/>
            </a:ext>
          </a:extLst>
        </p:cNvPr>
        <p:cNvGrpSpPr/>
        <p:nvPr/>
      </p:nvGrpSpPr>
      <p:grpSpPr>
        <a:xfrm>
          <a:off x="0" y="0"/>
          <a:ext cx="0" cy="0"/>
          <a:chOff x="0" y="0"/>
          <a:chExt cx="0" cy="0"/>
        </a:xfrm>
      </p:grpSpPr>
      <p:sp>
        <p:nvSpPr>
          <p:cNvPr id="128" name="Google Shape;128;p8:notes">
            <a:extLst>
              <a:ext uri="{FF2B5EF4-FFF2-40B4-BE49-F238E27FC236}">
                <a16:creationId xmlns:a16="http://schemas.microsoft.com/office/drawing/2014/main" id="{18F45D67-447E-ADA1-F58D-B9B8D7375BD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8:notes">
            <a:extLst>
              <a:ext uri="{FF2B5EF4-FFF2-40B4-BE49-F238E27FC236}">
                <a16:creationId xmlns:a16="http://schemas.microsoft.com/office/drawing/2014/main" id="{DB24FE98-C058-5B67-8174-FB095E3E7B3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After practicing with prompts, what if any issues do you see in your initial outputs?</a:t>
            </a:r>
            <a:endParaRPr dirty="0"/>
          </a:p>
        </p:txBody>
      </p:sp>
    </p:spTree>
    <p:extLst>
      <p:ext uri="{BB962C8B-B14F-4D97-AF65-F5344CB8AC3E}">
        <p14:creationId xmlns:p14="http://schemas.microsoft.com/office/powerpoint/2010/main" val="35988062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a:extLst>
            <a:ext uri="{FF2B5EF4-FFF2-40B4-BE49-F238E27FC236}">
              <a16:creationId xmlns:a16="http://schemas.microsoft.com/office/drawing/2014/main" id="{0B0E8854-1BE0-DFA4-9F7D-08BCE6AB0A6B}"/>
            </a:ext>
          </a:extLst>
        </p:cNvPr>
        <p:cNvGrpSpPr/>
        <p:nvPr/>
      </p:nvGrpSpPr>
      <p:grpSpPr>
        <a:xfrm>
          <a:off x="0" y="0"/>
          <a:ext cx="0" cy="0"/>
          <a:chOff x="0" y="0"/>
          <a:chExt cx="0" cy="0"/>
        </a:xfrm>
      </p:grpSpPr>
      <p:sp>
        <p:nvSpPr>
          <p:cNvPr id="128" name="Google Shape;128;p8:notes">
            <a:extLst>
              <a:ext uri="{FF2B5EF4-FFF2-40B4-BE49-F238E27FC236}">
                <a16:creationId xmlns:a16="http://schemas.microsoft.com/office/drawing/2014/main" id="{71912B63-F919-B569-D61C-BE9466BCBAE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8:notes">
            <a:extLst>
              <a:ext uri="{FF2B5EF4-FFF2-40B4-BE49-F238E27FC236}">
                <a16:creationId xmlns:a16="http://schemas.microsoft.com/office/drawing/2014/main" id="{01D08758-8F58-2F54-31E0-B99B7B327B9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If you identified issues in your output, you can consider editing the prompt as an option and Step 2 in the evaluation process. Remember that it will take practice to get the right output, so you can rerun the prompt with edits if necessary. Things you may want to consider:</a:t>
            </a:r>
          </a:p>
          <a:p>
            <a:pPr marL="171450" lvl="0" indent="-171450" algn="l" rtl="0">
              <a:lnSpc>
                <a:spcPct val="100000"/>
              </a:lnSpc>
              <a:spcBef>
                <a:spcPts val="0"/>
              </a:spcBef>
              <a:spcAft>
                <a:spcPts val="0"/>
              </a:spcAft>
              <a:buSzPts val="1100"/>
            </a:pPr>
            <a:r>
              <a:rPr lang="en-US" dirty="0"/>
              <a:t>Edit the lead-in: Perhaps your output wasn’t exactly what you were looking for. Maybe you want a different lead-in to better direct ChatGPT for your output.  [ADVANCE SLIDE]</a:t>
            </a:r>
          </a:p>
          <a:p>
            <a:pPr marL="171450" lvl="0" indent="-171450" algn="l" rtl="0">
              <a:lnSpc>
                <a:spcPct val="100000"/>
              </a:lnSpc>
              <a:spcBef>
                <a:spcPts val="0"/>
              </a:spcBef>
              <a:spcAft>
                <a:spcPts val="0"/>
              </a:spcAft>
              <a:buSzPts val="1100"/>
            </a:pPr>
            <a:r>
              <a:rPr lang="en-US" dirty="0"/>
              <a:t>Edit the difficulty guidelines: Perhaps the output was too easy or too hard. Alternatively, maybe you need more guidance for the question format or answer choices. [ADVANCE SLIDE]</a:t>
            </a:r>
          </a:p>
          <a:p>
            <a:pPr marL="171450" lvl="0" indent="-171450" algn="l" rtl="0">
              <a:lnSpc>
                <a:spcPct val="100000"/>
              </a:lnSpc>
              <a:spcBef>
                <a:spcPts val="0"/>
              </a:spcBef>
              <a:spcAft>
                <a:spcPts val="0"/>
              </a:spcAft>
              <a:buSzPts val="1100"/>
            </a:pPr>
            <a:r>
              <a:rPr lang="en-US" dirty="0"/>
              <a:t>Edit the background specifics: </a:t>
            </a:r>
          </a:p>
          <a:p>
            <a:pPr marL="628650" lvl="1" indent="-171450" algn="l" rtl="0">
              <a:lnSpc>
                <a:spcPct val="100000"/>
              </a:lnSpc>
              <a:spcBef>
                <a:spcPts val="0"/>
              </a:spcBef>
              <a:spcAft>
                <a:spcPts val="0"/>
              </a:spcAft>
              <a:buSzPts val="1100"/>
            </a:pPr>
            <a:r>
              <a:rPr lang="en-US" dirty="0"/>
              <a:t>When we tested out the formats, we found the MCQs defaulted to mild to moderate disease state. Perhaps you want to focus on more severe disease state. You can specify that in the prompt.</a:t>
            </a:r>
          </a:p>
          <a:p>
            <a:pPr marL="628650" lvl="1" indent="-171450" algn="l" rtl="0">
              <a:lnSpc>
                <a:spcPct val="100000"/>
              </a:lnSpc>
              <a:spcBef>
                <a:spcPts val="0"/>
              </a:spcBef>
              <a:spcAft>
                <a:spcPts val="0"/>
              </a:spcAft>
              <a:buSzPts val="1100"/>
            </a:pPr>
            <a:r>
              <a:rPr lang="en-US" dirty="0"/>
              <a:t>This is also a perfect opportunity to determine what specific patient characteristics you should include. The original prompts we provided included standard language for that. However, we have discussed AI algorithms have the potential to introduce biases and stereotypes into their output, including for diseases and disorders. </a:t>
            </a:r>
          </a:p>
          <a:p>
            <a:pPr marL="628650" lvl="1" indent="-171450" algn="l" rtl="0">
              <a:lnSpc>
                <a:spcPct val="100000"/>
              </a:lnSpc>
              <a:spcBef>
                <a:spcPts val="0"/>
              </a:spcBef>
              <a:spcAft>
                <a:spcPts val="0"/>
              </a:spcAft>
              <a:buSzPts val="1100"/>
            </a:pPr>
            <a:r>
              <a:rPr lang="en-US" dirty="0"/>
              <a:t>In editing the prompt, consider the guidance provided by the NBME, “</a:t>
            </a:r>
            <a:r>
              <a:rPr lang="en-US" i="1" dirty="0">
                <a:solidFill>
                  <a:srgbClr val="020202"/>
                </a:solidFill>
              </a:rPr>
              <a:t>Health professionals and educators creating assessments should follow guidelines that encourage thoughtful consideration of including patient characteristics, while at the same time strive to promote diversity and present patients who reflect the population served by your examinees.” </a:t>
            </a:r>
          </a:p>
          <a:p>
            <a:pPr marL="628650" lvl="1" indent="-171450" algn="l" rtl="0">
              <a:lnSpc>
                <a:spcPct val="100000"/>
              </a:lnSpc>
              <a:spcBef>
                <a:spcPts val="0"/>
              </a:spcBef>
              <a:spcAft>
                <a:spcPts val="0"/>
              </a:spcAft>
              <a:buSzPts val="1100"/>
            </a:pPr>
            <a:r>
              <a:rPr lang="en-US" i="0" dirty="0"/>
              <a:t>If the characteristics aren’t necessary and pertinent to the MCQ, then you may want to remove them.</a:t>
            </a:r>
          </a:p>
          <a:p>
            <a:pPr marL="628650" lvl="1" indent="-171450" algn="l" rtl="0">
              <a:lnSpc>
                <a:spcPct val="100000"/>
              </a:lnSpc>
              <a:spcBef>
                <a:spcPts val="0"/>
              </a:spcBef>
              <a:spcAft>
                <a:spcPts val="0"/>
              </a:spcAft>
              <a:buSzPts val="1100"/>
            </a:pPr>
            <a:r>
              <a:rPr lang="en-US" i="0" dirty="0"/>
              <a:t>The NBME has an excellent flowchart to help you navigate this issue on page 45.</a:t>
            </a:r>
          </a:p>
          <a:p>
            <a:pPr marL="0" lvl="0" indent="0" algn="l" rtl="0">
              <a:lnSpc>
                <a:spcPct val="100000"/>
              </a:lnSpc>
              <a:spcBef>
                <a:spcPts val="0"/>
              </a:spcBef>
              <a:spcAft>
                <a:spcPts val="0"/>
              </a:spcAft>
              <a:buSzPts val="1100"/>
              <a:buNone/>
            </a:pPr>
            <a:r>
              <a:rPr lang="en-US" i="0" dirty="0"/>
              <a:t>[ADVANCE SLIDE]</a:t>
            </a:r>
          </a:p>
          <a:p>
            <a:pPr marL="171450" lvl="0" indent="-171450" algn="l" rtl="0">
              <a:lnSpc>
                <a:spcPct val="100000"/>
              </a:lnSpc>
              <a:spcBef>
                <a:spcPts val="0"/>
              </a:spcBef>
              <a:spcAft>
                <a:spcPts val="0"/>
              </a:spcAft>
              <a:buSzPts val="1100"/>
            </a:pPr>
            <a:r>
              <a:rPr lang="en-US" i="0" dirty="0"/>
              <a:t>Once you make you edits, run the prompt again. Review the output as before. If you still are not getting the output you’re looking for, move to step 3.</a:t>
            </a:r>
            <a:endParaRPr i="0" dirty="0"/>
          </a:p>
        </p:txBody>
      </p:sp>
    </p:spTree>
    <p:extLst>
      <p:ext uri="{BB962C8B-B14F-4D97-AF65-F5344CB8AC3E}">
        <p14:creationId xmlns:p14="http://schemas.microsoft.com/office/powerpoint/2010/main" val="32276036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Here’s an example of editing the prompt after an output review. This example uses the Kıyak format described earlier. Based on our experience, while the format was easy to use, generating the topic for the MCQ was slightly more difficult compared to Stadler and colleagues’ format. In the example provided in the handout, Dr. Brown attempted to create a MCQ around spinal cord anatomy. While the output was related, the initial topic she requested was not specific enough for her needs of neuroanatomy. The current output included neuroanatomy content, but was more clinically-focused than she was looking for. When editing the prompt to focus on “localizing a lesion within the spinal cord,” the output was more appropriate (see handout)</a:t>
            </a:r>
            <a:r>
              <a:rPr lang="en-US" b="1" dirty="0"/>
              <a:t>.  Similar to the previous example, Dr. Brown would still have peers review the question for accuracy and biases.</a:t>
            </a:r>
          </a:p>
          <a:p>
            <a:pPr marL="158750" indent="0">
              <a:buNone/>
            </a:pPr>
            <a:br>
              <a:rPr lang="en-US" dirty="0"/>
            </a:br>
            <a:r>
              <a:rPr lang="en-US" dirty="0"/>
              <a:t>We presented this to illustrate the point we made earlier: getting the right prompt is perhaps the most challenging part of working with AI tools like ChatGPT. You will likely have to practice with them, even if you have formats. </a:t>
            </a:r>
          </a:p>
        </p:txBody>
      </p:sp>
    </p:spTree>
    <p:extLst>
      <p:ext uri="{BB962C8B-B14F-4D97-AF65-F5344CB8AC3E}">
        <p14:creationId xmlns:p14="http://schemas.microsoft.com/office/powerpoint/2010/main" val="9992458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a:extLst>
            <a:ext uri="{FF2B5EF4-FFF2-40B4-BE49-F238E27FC236}">
              <a16:creationId xmlns:a16="http://schemas.microsoft.com/office/drawing/2014/main" id="{1134037E-7EC4-1095-D3AA-1CC4825D8D1C}"/>
            </a:ext>
          </a:extLst>
        </p:cNvPr>
        <p:cNvGrpSpPr/>
        <p:nvPr/>
      </p:nvGrpSpPr>
      <p:grpSpPr>
        <a:xfrm>
          <a:off x="0" y="0"/>
          <a:ext cx="0" cy="0"/>
          <a:chOff x="0" y="0"/>
          <a:chExt cx="0" cy="0"/>
        </a:xfrm>
      </p:grpSpPr>
      <p:sp>
        <p:nvSpPr>
          <p:cNvPr id="128" name="Google Shape;128;p8:notes">
            <a:extLst>
              <a:ext uri="{FF2B5EF4-FFF2-40B4-BE49-F238E27FC236}">
                <a16:creationId xmlns:a16="http://schemas.microsoft.com/office/drawing/2014/main" id="{6813BA1A-5D9F-1E18-8BBD-1F37A7D7580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8:notes">
            <a:extLst>
              <a:ext uri="{FF2B5EF4-FFF2-40B4-BE49-F238E27FC236}">
                <a16:creationId xmlns:a16="http://schemas.microsoft.com/office/drawing/2014/main" id="{D29E9F7B-01D4-38B1-1DA1-E86F97FB7D2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After reviewing outputs, what changes, if any, do you want to make to your prompt?</a:t>
            </a: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9358971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a:extLst>
            <a:ext uri="{FF2B5EF4-FFF2-40B4-BE49-F238E27FC236}">
              <a16:creationId xmlns:a16="http://schemas.microsoft.com/office/drawing/2014/main" id="{BC8FB1C6-0E06-D070-1489-50B6975FCEF9}"/>
            </a:ext>
          </a:extLst>
        </p:cNvPr>
        <p:cNvGrpSpPr/>
        <p:nvPr/>
      </p:nvGrpSpPr>
      <p:grpSpPr>
        <a:xfrm>
          <a:off x="0" y="0"/>
          <a:ext cx="0" cy="0"/>
          <a:chOff x="0" y="0"/>
          <a:chExt cx="0" cy="0"/>
        </a:xfrm>
      </p:grpSpPr>
      <p:sp>
        <p:nvSpPr>
          <p:cNvPr id="128" name="Google Shape;128;p8:notes">
            <a:extLst>
              <a:ext uri="{FF2B5EF4-FFF2-40B4-BE49-F238E27FC236}">
                <a16:creationId xmlns:a16="http://schemas.microsoft.com/office/drawing/2014/main" id="{BE34A5C1-28E2-1BEC-9EE3-94C3923F923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8:notes">
            <a:extLst>
              <a:ext uri="{FF2B5EF4-FFF2-40B4-BE49-F238E27FC236}">
                <a16:creationId xmlns:a16="http://schemas.microsoft.com/office/drawing/2014/main" id="{126447FA-4F15-F9E9-4E09-88ECB035343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t>Sometimes the easiest step is to simply edit the output</a:t>
            </a:r>
            <a:r>
              <a:rPr lang="en-US" dirty="0"/>
              <a:t>! ChatGPT already did a lot of work for you in creating a template. But as content expert, you can take creative license to make the MCQ more appropriate for your needs, content, course, etc. You may want to consider the following changes:</a:t>
            </a:r>
          </a:p>
          <a:p>
            <a:pPr marL="171450" lvl="0" indent="-171450" algn="l" rtl="0">
              <a:lnSpc>
                <a:spcPct val="100000"/>
              </a:lnSpc>
              <a:spcBef>
                <a:spcPts val="0"/>
              </a:spcBef>
              <a:spcAft>
                <a:spcPts val="0"/>
              </a:spcAft>
              <a:buSzPts val="1100"/>
            </a:pPr>
            <a:r>
              <a:rPr lang="en-US" dirty="0"/>
              <a:t>If you already have a well-written vignette, consider changing the lead-in and answer to create a whole new question.  This allows to you make sure the MCQ adequately addresses your content and objectives. You can also consider getting more bang for your buck so to speak. With one prompt you can edit the output and generate many different MCQs that can be used formatively and </a:t>
            </a:r>
            <a:r>
              <a:rPr lang="en-US" dirty="0" err="1"/>
              <a:t>summatively</a:t>
            </a:r>
            <a:r>
              <a:rPr lang="en-US" dirty="0"/>
              <a:t>. [ADVANCE SLIDE]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If the background information including patient characteristics are not necessary, you can remove them. Be sure that you’re not removing critical information to answer the question. Continue with peer review by content experts [ADVANCE SLIDE]</a:t>
            </a:r>
          </a:p>
          <a:p>
            <a:pPr marL="171450" lvl="0" indent="-171450" algn="l" rtl="0">
              <a:lnSpc>
                <a:spcPct val="100000"/>
              </a:lnSpc>
              <a:spcBef>
                <a:spcPts val="0"/>
              </a:spcBef>
              <a:spcAft>
                <a:spcPts val="0"/>
              </a:spcAft>
              <a:buSzPts val="1100"/>
            </a:pPr>
            <a:r>
              <a:rPr lang="en-US" dirty="0"/>
              <a:t>One thing the prompt formats we provided did not include was additional information, like images, figures, charts, etc. USMLE-style question include a variety of these in their vignettes or answer choices so considering adding them to the output. </a:t>
            </a:r>
          </a:p>
          <a:p>
            <a:pPr marL="0" lvl="0" indent="0" algn="l" rtl="0">
              <a:lnSpc>
                <a:spcPct val="100000"/>
              </a:lnSpc>
              <a:spcBef>
                <a:spcPts val="0"/>
              </a:spcBef>
              <a:spcAft>
                <a:spcPts val="0"/>
              </a:spcAft>
              <a:buSzPts val="1100"/>
              <a:buNone/>
            </a:pPr>
            <a:r>
              <a:rPr lang="en-US" dirty="0"/>
              <a:t>[ADVANCE SLIDE}</a:t>
            </a:r>
          </a:p>
          <a:p>
            <a:pPr marL="171450" lvl="0" indent="-171450" algn="l" rtl="0">
              <a:lnSpc>
                <a:spcPct val="100000"/>
              </a:lnSpc>
              <a:spcBef>
                <a:spcPts val="0"/>
              </a:spcBef>
              <a:spcAft>
                <a:spcPts val="0"/>
              </a:spcAft>
              <a:buSzPts val="1100"/>
            </a:pPr>
            <a:r>
              <a:rPr lang="en-US" b="1" dirty="0"/>
              <a:t>Above all be creative! You are not required to use the original prompt. </a:t>
            </a:r>
          </a:p>
        </p:txBody>
      </p:sp>
    </p:spTree>
    <p:extLst>
      <p:ext uri="{BB962C8B-B14F-4D97-AF65-F5344CB8AC3E}">
        <p14:creationId xmlns:p14="http://schemas.microsoft.com/office/powerpoint/2010/main" val="27741955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a:extLst>
            <a:ext uri="{FF2B5EF4-FFF2-40B4-BE49-F238E27FC236}">
              <a16:creationId xmlns:a16="http://schemas.microsoft.com/office/drawing/2014/main" id="{B85A18E4-916C-124D-567A-62D929E881C8}"/>
            </a:ext>
          </a:extLst>
        </p:cNvPr>
        <p:cNvGrpSpPr/>
        <p:nvPr/>
      </p:nvGrpSpPr>
      <p:grpSpPr>
        <a:xfrm>
          <a:off x="0" y="0"/>
          <a:ext cx="0" cy="0"/>
          <a:chOff x="0" y="0"/>
          <a:chExt cx="0" cy="0"/>
        </a:xfrm>
      </p:grpSpPr>
      <p:sp>
        <p:nvSpPr>
          <p:cNvPr id="128" name="Google Shape;128;p8:notes">
            <a:extLst>
              <a:ext uri="{FF2B5EF4-FFF2-40B4-BE49-F238E27FC236}">
                <a16:creationId xmlns:a16="http://schemas.microsoft.com/office/drawing/2014/main" id="{1B66139B-BCE6-180C-B924-58961A23953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8:notes">
            <a:extLst>
              <a:ext uri="{FF2B5EF4-FFF2-40B4-BE49-F238E27FC236}">
                <a16:creationId xmlns:a16="http://schemas.microsoft.com/office/drawing/2014/main" id="{2F4A84C2-39CA-3F3F-56FF-0BBABB94FC0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What, if any, changes do you want to make in your output? </a:t>
            </a:r>
            <a:endParaRPr dirty="0"/>
          </a:p>
        </p:txBody>
      </p:sp>
    </p:spTree>
    <p:extLst>
      <p:ext uri="{BB962C8B-B14F-4D97-AF65-F5344CB8AC3E}">
        <p14:creationId xmlns:p14="http://schemas.microsoft.com/office/powerpoint/2010/main" val="20591859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Now that you’ve generated some MCQs, what can you do with them? We will briefly discuss tips for integrating them in teaching or assessments.</a:t>
            </a:r>
          </a:p>
        </p:txBody>
      </p:sp>
    </p:spTree>
    <p:extLst>
      <p:ext uri="{BB962C8B-B14F-4D97-AF65-F5344CB8AC3E}">
        <p14:creationId xmlns:p14="http://schemas.microsoft.com/office/powerpoint/2010/main" val="22413142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1C2B073E-F4F5-6C40-F56C-7F24272EF773}"/>
            </a:ext>
          </a:extLst>
        </p:cNvPr>
        <p:cNvGrpSpPr/>
        <p:nvPr/>
      </p:nvGrpSpPr>
      <p:grpSpPr>
        <a:xfrm>
          <a:off x="0" y="0"/>
          <a:ext cx="0" cy="0"/>
          <a:chOff x="0" y="0"/>
          <a:chExt cx="0" cy="0"/>
        </a:xfrm>
      </p:grpSpPr>
      <p:sp>
        <p:nvSpPr>
          <p:cNvPr id="148" name="Google Shape;148;p9:notes">
            <a:extLst>
              <a:ext uri="{FF2B5EF4-FFF2-40B4-BE49-F238E27FC236}">
                <a16:creationId xmlns:a16="http://schemas.microsoft.com/office/drawing/2014/main" id="{9C417381-90D4-160B-600B-2E30D446F1A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9:notes">
            <a:extLst>
              <a:ext uri="{FF2B5EF4-FFF2-40B4-BE49-F238E27FC236}">
                <a16:creationId xmlns:a16="http://schemas.microsoft.com/office/drawing/2014/main" id="{C6395A1C-6315-453F-0486-21471BB52CB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You can consider MCQs in two related areas for teaching: Ones that you generated and have learners use OR ones that maybe learners generate. </a:t>
            </a:r>
            <a:r>
              <a:rPr lang="en-US" b="1" dirty="0"/>
              <a:t>The former are likely techniques you are already using!</a:t>
            </a:r>
          </a:p>
          <a:p>
            <a:pPr marL="0" lvl="0" indent="0" algn="l" rtl="0">
              <a:lnSpc>
                <a:spcPct val="100000"/>
              </a:lnSpc>
              <a:spcBef>
                <a:spcPts val="0"/>
              </a:spcBef>
              <a:spcAft>
                <a:spcPts val="0"/>
              </a:spcAft>
              <a:buSzPts val="1100"/>
              <a:buNone/>
            </a:pPr>
            <a:br>
              <a:rPr lang="en-US" b="1" dirty="0"/>
            </a:br>
            <a:r>
              <a:rPr lang="en-US" dirty="0"/>
              <a:t>For Educator-Developed MCQs like we’ve been working on:</a:t>
            </a:r>
          </a:p>
          <a:p>
            <a:pPr marL="171450" lvl="0" indent="-171450" algn="l" rtl="0">
              <a:lnSpc>
                <a:spcPct val="100000"/>
              </a:lnSpc>
              <a:spcBef>
                <a:spcPts val="0"/>
              </a:spcBef>
              <a:spcAft>
                <a:spcPts val="0"/>
              </a:spcAft>
              <a:buSzPts val="1100"/>
            </a:pPr>
            <a:r>
              <a:rPr lang="en-US" dirty="0"/>
              <a:t>You can use these MCQs formatively in a group or class setting. In this case you could provide the MCQ and answer options, and they could answer. You would then review the correct and incorrect answers.</a:t>
            </a:r>
          </a:p>
          <a:p>
            <a:pPr marL="171450" lvl="0" indent="-171450" algn="l" rtl="0">
              <a:lnSpc>
                <a:spcPct val="100000"/>
              </a:lnSpc>
              <a:spcBef>
                <a:spcPts val="0"/>
              </a:spcBef>
              <a:spcAft>
                <a:spcPts val="0"/>
              </a:spcAft>
              <a:buSzPts val="1100"/>
            </a:pPr>
            <a:r>
              <a:rPr lang="en-US" dirty="0"/>
              <a:t>Alternatively, you could do the exercise can have them provide the rationales. </a:t>
            </a:r>
          </a:p>
          <a:p>
            <a:pPr marL="171450" lvl="0" indent="-171450" algn="l" rtl="0">
              <a:lnSpc>
                <a:spcPct val="100000"/>
              </a:lnSpc>
              <a:spcBef>
                <a:spcPts val="0"/>
              </a:spcBef>
              <a:spcAft>
                <a:spcPts val="0"/>
              </a:spcAft>
              <a:buSzPts val="1100"/>
            </a:pPr>
            <a:r>
              <a:rPr lang="en-US" dirty="0"/>
              <a:t>Finally, you can be flexible in class and change the lead-in for the vignette. As an example, learners could answer an original question on diagnosis, and you follow up with management or treatment. can you could ask about mild to moderate disease management and then query learners how that differs for severe disease management.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[ADVANCE SLIDE}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Perhaps something you are less familiar with is asking learners to walk through the same steps that you did today to generate prompts and evaluate outputs. They can be used to quiz peers or generate test banks.</a:t>
            </a:r>
          </a:p>
          <a:p>
            <a:pPr marL="171450" lvl="0" indent="-171450" algn="l" rtl="0">
              <a:lnSpc>
                <a:spcPct val="100000"/>
              </a:lnSpc>
              <a:spcBef>
                <a:spcPts val="0"/>
              </a:spcBef>
              <a:spcAft>
                <a:spcPts val="0"/>
              </a:spcAft>
              <a:buSzPts val="1100"/>
            </a:pPr>
            <a:r>
              <a:rPr lang="en-US" dirty="0"/>
              <a:t>Have them test out the two formats we tried to develop their own MCQs. </a:t>
            </a:r>
          </a:p>
          <a:p>
            <a:pPr marL="171450" lvl="0" indent="-171450" algn="l" rtl="0">
              <a:lnSpc>
                <a:spcPct val="100000"/>
              </a:lnSpc>
              <a:spcBef>
                <a:spcPts val="0"/>
              </a:spcBef>
              <a:spcAft>
                <a:spcPts val="0"/>
              </a:spcAft>
              <a:buSzPts val="1100"/>
            </a:pPr>
            <a:r>
              <a:rPr lang="en-US" dirty="0"/>
              <a:t>Emphasize the need to evaluate the outputs for accuracy and biases and stereotypes. </a:t>
            </a:r>
          </a:p>
          <a:p>
            <a:pPr marL="171450" lvl="0" indent="-171450" algn="l" rtl="0">
              <a:lnSpc>
                <a:spcPct val="100000"/>
              </a:lnSpc>
              <a:spcBef>
                <a:spcPts val="0"/>
              </a:spcBef>
              <a:spcAft>
                <a:spcPts val="0"/>
              </a:spcAft>
              <a:buSzPts val="1100"/>
            </a:pPr>
            <a:r>
              <a:rPr lang="en-US" dirty="0"/>
              <a:t>Have learners think about making the outputs more reflective of the session or course they are in currently. </a:t>
            </a:r>
          </a:p>
          <a:p>
            <a:pPr marL="171450" lvl="0" indent="-171450" algn="l" rtl="0">
              <a:lnSpc>
                <a:spcPct val="100000"/>
              </a:lnSpc>
              <a:spcBef>
                <a:spcPts val="0"/>
              </a:spcBef>
              <a:spcAft>
                <a:spcPts val="0"/>
              </a:spcAft>
              <a:buSzPts val="1100"/>
            </a:pPr>
            <a:r>
              <a:rPr lang="en-US" dirty="0"/>
              <a:t>Encourage them to suggest additions, such as figures, graphs, etc.</a:t>
            </a:r>
          </a:p>
          <a:p>
            <a:pPr marL="171450" lvl="0" indent="-171450" algn="l" rtl="0">
              <a:lnSpc>
                <a:spcPct val="100000"/>
              </a:lnSpc>
              <a:spcBef>
                <a:spcPts val="0"/>
              </a:spcBef>
              <a:spcAft>
                <a:spcPts val="0"/>
              </a:spcAft>
              <a:buSzPts val="1100"/>
            </a:pPr>
            <a:endParaRPr lang="en-US" dirty="0"/>
          </a:p>
          <a:p>
            <a:pPr marL="0" lvl="0" indent="0" algn="l" rtl="0">
              <a:lnSpc>
                <a:spcPct val="100000"/>
              </a:lnSpc>
              <a:spcBef>
                <a:spcPts val="0"/>
              </a:spcBef>
              <a:spcAft>
                <a:spcPts val="0"/>
              </a:spcAft>
              <a:buSzPts val="1100"/>
              <a:buNone/>
            </a:pPr>
            <a:r>
              <a:rPr lang="en-US" b="1" dirty="0"/>
              <a:t>Learners can flex their creative muscles like educators!</a:t>
            </a:r>
          </a:p>
        </p:txBody>
      </p:sp>
    </p:spTree>
    <p:extLst>
      <p:ext uri="{BB962C8B-B14F-4D97-AF65-F5344CB8AC3E}">
        <p14:creationId xmlns:p14="http://schemas.microsoft.com/office/powerpoint/2010/main" val="2100766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3FA47067-BCCF-DDC5-B64A-01BB01C7AE19}"/>
            </a:ext>
          </a:extLst>
        </p:cNvPr>
        <p:cNvGrpSpPr/>
        <p:nvPr/>
      </p:nvGrpSpPr>
      <p:grpSpPr>
        <a:xfrm>
          <a:off x="0" y="0"/>
          <a:ext cx="0" cy="0"/>
          <a:chOff x="0" y="0"/>
          <a:chExt cx="0" cy="0"/>
        </a:xfrm>
      </p:grpSpPr>
      <p:sp>
        <p:nvSpPr>
          <p:cNvPr id="148" name="Google Shape;148;p9:notes">
            <a:extLst>
              <a:ext uri="{FF2B5EF4-FFF2-40B4-BE49-F238E27FC236}">
                <a16:creationId xmlns:a16="http://schemas.microsoft.com/office/drawing/2014/main" id="{D0C92CCC-36C9-646D-407E-E580676F3B7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9:notes">
            <a:extLst>
              <a:ext uri="{FF2B5EF4-FFF2-40B4-BE49-F238E27FC236}">
                <a16:creationId xmlns:a16="http://schemas.microsoft.com/office/drawing/2014/main" id="{C227B597-3C26-5A21-7A6A-8852EF0418C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Finally, we’ll close with a few comments on using the MCQs for formative and summative purposes.</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For formative purposes, you can use them for learner practice like in the teaching slide previously, or even on low-stakes graded assessments.  You should have conducted a peer review of the MCQs during the steps we described before you deploy them to the leaners. Keep in mind that if you can generate these questions in ChatGPT, so can leaners. Therefore, the MCQs are not secure from an assessment perspective. For formative purposes that may not matter as much.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[ADVANCE SLIDE]</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b="1" dirty="0"/>
              <a:t>However, for summative assessments, such as those high-stakes graded assessments, we would strongly recommend you edit all output before deploying for use. </a:t>
            </a:r>
          </a:p>
        </p:txBody>
      </p:sp>
    </p:spTree>
    <p:extLst>
      <p:ext uri="{BB962C8B-B14F-4D97-AF65-F5344CB8AC3E}">
        <p14:creationId xmlns:p14="http://schemas.microsoft.com/office/powerpoint/2010/main" val="20635666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a:extLst>
            <a:ext uri="{FF2B5EF4-FFF2-40B4-BE49-F238E27FC236}">
              <a16:creationId xmlns:a16="http://schemas.microsoft.com/office/drawing/2014/main" id="{32AA9888-2965-8B52-9108-344117573C54}"/>
            </a:ext>
          </a:extLst>
        </p:cNvPr>
        <p:cNvGrpSpPr/>
        <p:nvPr/>
      </p:nvGrpSpPr>
      <p:grpSpPr>
        <a:xfrm>
          <a:off x="0" y="0"/>
          <a:ext cx="0" cy="0"/>
          <a:chOff x="0" y="0"/>
          <a:chExt cx="0" cy="0"/>
        </a:xfrm>
      </p:grpSpPr>
      <p:sp>
        <p:nvSpPr>
          <p:cNvPr id="128" name="Google Shape;128;p8:notes">
            <a:extLst>
              <a:ext uri="{FF2B5EF4-FFF2-40B4-BE49-F238E27FC236}">
                <a16:creationId xmlns:a16="http://schemas.microsoft.com/office/drawing/2014/main" id="{4F343627-3E8E-2841-2DBE-8C1B182A8DD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8:notes">
            <a:extLst>
              <a:ext uri="{FF2B5EF4-FFF2-40B4-BE49-F238E27FC236}">
                <a16:creationId xmlns:a16="http://schemas.microsoft.com/office/drawing/2014/main" id="{A3077F29-1F9D-8264-2791-AEDB25798BB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After thinking about teaching and assessments, how likely are you to use your ChatGPT MCQs for these purposes? Are there any other examples of ways to use them that we have not considered?</a:t>
            </a:r>
            <a:endParaRPr dirty="0"/>
          </a:p>
        </p:txBody>
      </p:sp>
    </p:spTree>
    <p:extLst>
      <p:ext uri="{BB962C8B-B14F-4D97-AF65-F5344CB8AC3E}">
        <p14:creationId xmlns:p14="http://schemas.microsoft.com/office/powerpoint/2010/main" val="1832710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First, we want to provide a very brief overview of what artificial intelligence is. </a:t>
            </a:r>
            <a:r>
              <a:rPr lang="en-US" b="0" i="0" u="none" strike="noStrike" dirty="0">
                <a:solidFill>
                  <a:srgbClr val="000000"/>
                </a:solidFill>
                <a:effectLst/>
              </a:rPr>
              <a:t>AI refers to advanced computational techniques that enable machines to perform complex tasks efficiently. It includes technologies such as Large Language Models that generate context-aware responses, Machine Learning which allows computers to learn from sets of data and Natural Language Processing, which allows computers to understand and respond to human language. AI has revolutionized healthcare and can be a powerful and innovative tool in medical education, research and academic administration.</a:t>
            </a:r>
            <a:endParaRPr lang="en-US" dirty="0"/>
          </a:p>
          <a:p>
            <a:pPr marL="158750" indent="0">
              <a:buNone/>
            </a:pPr>
            <a:endParaRPr lang="en-US" dirty="0"/>
          </a:p>
          <a:p>
            <a:endParaRPr lang="en-US" dirty="0"/>
          </a:p>
        </p:txBody>
      </p:sp>
    </p:spTree>
    <p:extLst>
      <p:ext uri="{BB962C8B-B14F-4D97-AF65-F5344CB8AC3E}">
        <p14:creationId xmlns:p14="http://schemas.microsoft.com/office/powerpoint/2010/main" val="31758913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a:extLst>
            <a:ext uri="{FF2B5EF4-FFF2-40B4-BE49-F238E27FC236}">
              <a16:creationId xmlns:a16="http://schemas.microsoft.com/office/drawing/2014/main" id="{42B2541C-6F22-72B2-6479-796E809FFABB}"/>
            </a:ext>
          </a:extLst>
        </p:cNvPr>
        <p:cNvGrpSpPr/>
        <p:nvPr/>
      </p:nvGrpSpPr>
      <p:grpSpPr>
        <a:xfrm>
          <a:off x="0" y="0"/>
          <a:ext cx="0" cy="0"/>
          <a:chOff x="0" y="0"/>
          <a:chExt cx="0" cy="0"/>
        </a:xfrm>
      </p:grpSpPr>
      <p:sp>
        <p:nvSpPr>
          <p:cNvPr id="128" name="Google Shape;128;p8:notes">
            <a:extLst>
              <a:ext uri="{FF2B5EF4-FFF2-40B4-BE49-F238E27FC236}">
                <a16:creationId xmlns:a16="http://schemas.microsoft.com/office/drawing/2014/main" id="{6ACD2B18-5414-56D2-704D-2C27EA2F7C9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8:notes">
            <a:extLst>
              <a:ext uri="{FF2B5EF4-FFF2-40B4-BE49-F238E27FC236}">
                <a16:creationId xmlns:a16="http://schemas.microsoft.com/office/drawing/2014/main" id="{087C4E10-E5CF-58FD-979E-267626D640F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Here is a short summary of what we have covered today.</a:t>
            </a:r>
            <a:endParaRPr dirty="0"/>
          </a:p>
        </p:txBody>
      </p:sp>
    </p:spTree>
    <p:extLst>
      <p:ext uri="{BB962C8B-B14F-4D97-AF65-F5344CB8AC3E}">
        <p14:creationId xmlns:p14="http://schemas.microsoft.com/office/powerpoint/2010/main" val="4594154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Thank you for joining our workshop today.  If you have questions, please feel free to reach out to us!</a:t>
            </a:r>
          </a:p>
        </p:txBody>
      </p:sp>
    </p:spTree>
    <p:extLst>
      <p:ext uri="{BB962C8B-B14F-4D97-AF65-F5344CB8AC3E}">
        <p14:creationId xmlns:p14="http://schemas.microsoft.com/office/powerpoint/2010/main" val="17715272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70BC0D36-BCCB-44BF-55D3-26F806069959}"/>
            </a:ext>
          </a:extLst>
        </p:cNvPr>
        <p:cNvGrpSpPr/>
        <p:nvPr/>
      </p:nvGrpSpPr>
      <p:grpSpPr>
        <a:xfrm>
          <a:off x="0" y="0"/>
          <a:ext cx="0" cy="0"/>
          <a:chOff x="0" y="0"/>
          <a:chExt cx="0" cy="0"/>
        </a:xfrm>
      </p:grpSpPr>
      <p:sp>
        <p:nvSpPr>
          <p:cNvPr id="178" name="Google Shape;178;p11:notes">
            <a:extLst>
              <a:ext uri="{FF2B5EF4-FFF2-40B4-BE49-F238E27FC236}">
                <a16:creationId xmlns:a16="http://schemas.microsoft.com/office/drawing/2014/main" id="{1B2C8615-99F0-E1D9-B5C8-23F65CFAE37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11:notes">
            <a:extLst>
              <a:ext uri="{FF2B5EF4-FFF2-40B4-BE49-F238E27FC236}">
                <a16:creationId xmlns:a16="http://schemas.microsoft.com/office/drawing/2014/main" id="{30834BF2-552B-B029-E1F5-93AC2F19F48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br>
              <a:rPr lang="en-US" dirty="0">
                <a:effectLst/>
              </a:rPr>
            </a:br>
            <a:endParaRPr dirty="0"/>
          </a:p>
        </p:txBody>
      </p:sp>
    </p:spTree>
    <p:extLst>
      <p:ext uri="{BB962C8B-B14F-4D97-AF65-F5344CB8AC3E}">
        <p14:creationId xmlns:p14="http://schemas.microsoft.com/office/powerpoint/2010/main" val="337853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en-US" b="0" i="0" u="none" strike="noStrike" dirty="0">
                <a:solidFill>
                  <a:srgbClr val="000000"/>
                </a:solidFill>
                <a:effectLst/>
                <a:latin typeface="-webkit-standard"/>
              </a:rPr>
              <a:t>AI has already been integrated into medical education in several impactful ways. [ADVANCE SLIDE]</a:t>
            </a:r>
          </a:p>
          <a:p>
            <a:pPr marL="158750" indent="0">
              <a:buFont typeface="+mj-lt"/>
              <a:buNone/>
            </a:pPr>
            <a:endParaRPr lang="en-US" b="0" i="0" u="none" strike="noStrike" dirty="0">
              <a:solidFill>
                <a:srgbClr val="000000"/>
              </a:solidFill>
              <a:effectLst/>
              <a:latin typeface="-webkit-standard"/>
            </a:endParaRPr>
          </a:p>
          <a:p>
            <a:pPr marL="158750" indent="0">
              <a:buFont typeface="+mj-lt"/>
              <a:buNone/>
            </a:pPr>
            <a:r>
              <a:rPr lang="en-US" b="0" i="0" u="none" strike="noStrike" dirty="0">
                <a:solidFill>
                  <a:srgbClr val="000000"/>
                </a:solidFill>
                <a:effectLst/>
                <a:latin typeface="-webkit-standard"/>
              </a:rPr>
              <a:t>First, in curriculum development, AI enables personalized learning by adapting to students' individual needs and knowledge gaps. [ADVANCE SLIDE]</a:t>
            </a:r>
          </a:p>
          <a:p>
            <a:pPr marL="158750" indent="0">
              <a:buFont typeface="+mj-lt"/>
              <a:buNone/>
            </a:pPr>
            <a:endParaRPr lang="en-US" b="0" i="0" u="none" strike="noStrike" dirty="0">
              <a:solidFill>
                <a:srgbClr val="000000"/>
              </a:solidFill>
              <a:effectLst/>
              <a:latin typeface="-webkit-standard"/>
            </a:endParaRPr>
          </a:p>
          <a:p>
            <a:pPr marL="158750" indent="0">
              <a:buFont typeface="+mj-lt"/>
              <a:buNone/>
            </a:pPr>
            <a:r>
              <a:rPr lang="en-US" b="0" i="0" u="none" strike="noStrike" dirty="0">
                <a:solidFill>
                  <a:srgbClr val="000000"/>
                </a:solidFill>
                <a:effectLst/>
                <a:latin typeface="-webkit-standard"/>
              </a:rPr>
              <a:t>Second, in assessment and evaluation, AI assists in generating multiple-choice questions, evaluating essays, and analyzing performance data. It also plays a key role in accreditation through curriculum mapping and evaluation analysis. [ADVANCE SLIDE]</a:t>
            </a:r>
          </a:p>
          <a:p>
            <a:pPr marL="158750" indent="0">
              <a:buFont typeface="+mj-lt"/>
              <a:buNone/>
            </a:pPr>
            <a:endParaRPr lang="en-US" b="0" i="0" u="none" strike="noStrike" dirty="0">
              <a:solidFill>
                <a:srgbClr val="000000"/>
              </a:solidFill>
              <a:effectLst/>
              <a:latin typeface="-webkit-standard"/>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en-US" b="0" i="0" u="none" strike="noStrike" dirty="0">
                <a:solidFill>
                  <a:srgbClr val="000000"/>
                </a:solidFill>
                <a:effectLst/>
                <a:latin typeface="-webkit-standard"/>
              </a:rPr>
              <a:t>Third, AI enhances simulation and clinical scenarios, providing realistic training experiences for medical students. [ADVANCE SLIDE]</a:t>
            </a:r>
          </a:p>
          <a:p>
            <a:pPr marL="158750" indent="0">
              <a:buFont typeface="+mj-lt"/>
              <a:buNone/>
            </a:pPr>
            <a:endParaRPr lang="en-US" b="0" i="0" u="none" strike="noStrike" dirty="0">
              <a:solidFill>
                <a:srgbClr val="000000"/>
              </a:solidFill>
              <a:effectLst/>
              <a:latin typeface="-webkit-standard"/>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en-US" b="0" i="0" u="none" strike="noStrike" dirty="0">
                <a:solidFill>
                  <a:srgbClr val="000000"/>
                </a:solidFill>
                <a:effectLst/>
                <a:latin typeface="-webkit-standard"/>
              </a:rPr>
              <a:t>Fourth, in admissions and selection, AI-powered tools streamline application reviews for medical school and residency, ensuring mission-aligned and efficient decision-making. [ADVANCE SLIDE]</a:t>
            </a:r>
          </a:p>
          <a:p>
            <a:pPr marL="158750" indent="0">
              <a:buFont typeface="+mj-lt"/>
              <a:buNone/>
            </a:pPr>
            <a:endParaRPr lang="en-US" b="0" i="0" u="none" strike="noStrike" dirty="0">
              <a:solidFill>
                <a:srgbClr val="000000"/>
              </a:solidFill>
              <a:effectLst/>
              <a:latin typeface="-webkit-standard"/>
            </a:endParaRPr>
          </a:p>
          <a:p>
            <a:pPr marL="158750" indent="0">
              <a:buFont typeface="+mj-lt"/>
              <a:buNone/>
            </a:pPr>
            <a:r>
              <a:rPr lang="en-US" b="0" i="0" u="none" strike="noStrike" dirty="0">
                <a:solidFill>
                  <a:srgbClr val="000000"/>
                </a:solidFill>
                <a:effectLst/>
                <a:latin typeface="-webkit-standard"/>
              </a:rPr>
              <a:t>Lastly, AI supports administrative functions by assisting with scheduling, grading, and academic planning. These applications illustrate the growing role of AI in transforming medical education.</a:t>
            </a:r>
            <a:endParaRPr lang="en-US" b="0" i="0" dirty="0">
              <a:solidFill>
                <a:srgbClr val="1B1B1B"/>
              </a:solidFill>
              <a:effectLst/>
              <a:latin typeface="Roboto Mono Web"/>
            </a:endParaRPr>
          </a:p>
          <a:p>
            <a:pPr>
              <a:buFont typeface="+mj-lt"/>
              <a:buAutoNum type="arabicPeriod"/>
            </a:pPr>
            <a:endParaRPr lang="en-US" b="0" i="0" dirty="0">
              <a:solidFill>
                <a:srgbClr val="1B1B1B"/>
              </a:solidFill>
              <a:effectLst/>
              <a:latin typeface="Roboto Mono Web"/>
            </a:endParaRPr>
          </a:p>
          <a:p>
            <a:pPr>
              <a:buFont typeface="+mj-lt"/>
              <a:buAutoNum type="arabicPeriod"/>
            </a:pPr>
            <a:endParaRPr lang="en-US" b="0" i="0" dirty="0">
              <a:solidFill>
                <a:srgbClr val="1B1B1B"/>
              </a:solidFill>
              <a:effectLst/>
              <a:latin typeface="Roboto Mono Web"/>
            </a:endParaRPr>
          </a:p>
          <a:p>
            <a:pPr>
              <a:buFont typeface="+mj-lt"/>
              <a:buAutoNum type="arabicPeriod"/>
            </a:pPr>
            <a:endParaRPr lang="en-US" b="0" i="0" dirty="0">
              <a:solidFill>
                <a:srgbClr val="1B1B1B"/>
              </a:solidFill>
              <a:effectLst/>
              <a:latin typeface="Roboto Mono Web"/>
            </a:endParaRPr>
          </a:p>
        </p:txBody>
      </p:sp>
    </p:spTree>
    <p:extLst>
      <p:ext uri="{BB962C8B-B14F-4D97-AF65-F5344CB8AC3E}">
        <p14:creationId xmlns:p14="http://schemas.microsoft.com/office/powerpoint/2010/main" val="2837942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F315E275-530A-E9B5-E69F-95EBBD0B9408}"/>
            </a:ext>
          </a:extLst>
        </p:cNvPr>
        <p:cNvGrpSpPr/>
        <p:nvPr/>
      </p:nvGrpSpPr>
      <p:grpSpPr>
        <a:xfrm>
          <a:off x="0" y="0"/>
          <a:ext cx="0" cy="0"/>
          <a:chOff x="0" y="0"/>
          <a:chExt cx="0" cy="0"/>
        </a:xfrm>
      </p:grpSpPr>
      <p:sp>
        <p:nvSpPr>
          <p:cNvPr id="77" name="Google Shape;77;p2:notes">
            <a:extLst>
              <a:ext uri="{FF2B5EF4-FFF2-40B4-BE49-F238E27FC236}">
                <a16:creationId xmlns:a16="http://schemas.microsoft.com/office/drawing/2014/main" id="{32C3E1C5-9A97-DEA4-F762-32A913E22E6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p2:notes">
            <a:extLst>
              <a:ext uri="{FF2B5EF4-FFF2-40B4-BE49-F238E27FC236}">
                <a16:creationId xmlns:a16="http://schemas.microsoft.com/office/drawing/2014/main" id="{23740194-91EE-36DC-1575-EF4DEB7642A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i="0" dirty="0"/>
              <a:t>While there is potential with using AI for academic needs, we also need to address some of the issues with artificial intelligence. These are incredibly broad and we in no way expect to delve into each issue fully before we start working with the tools; however, we want to make sure everyone has a general understanding so they can evaluate the tools, prompts, and outputs critically.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i="0" dirty="0"/>
              <a:t>[ADVANCE SLIDE}</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i="0" dirty="0"/>
              <a:t>Equity and bias: As several authors have demonstrated, these systems can exacerbate biases and stereotypes. This is also a concern for MCQ as we try to generate realistic scenarios that are free of these stereotypes. As we will discuss, you should revie all outputs before using them.</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i="0" dirty="0"/>
              <a:t>[ADVANCE SLIDE]</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i="0" dirty="0"/>
              <a:t>Privacy: There are also concerns with how data is stored, collected in used in AI systems. How is risk mitigated? While there are legal guidelines for how PII, PHI, and student data is used, other types of data may not be clear. Say you want to use ChatGPT to write a letter for promotion? Does your institution have guidelines for what to include in AI tools for this? Our general guidelines are to be cautious and ask before you put anything into the tools or algorithms. If you are unsure, do not share the data. This would include things like exam questions, where you are worried about their security.</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i="0" dirty="0"/>
              <a:t>[ADVANCE SLIDE]</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i="0" dirty="0"/>
              <a:t>Accuracy: You will absolutely get an output for anything generated with AI. However, there is no guarantee it is accurate. Therefore, like for the biases, you need to review all outputs before use.</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i="0" dirty="0"/>
              <a:t>[ADVANCE SLIDE}</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i="0" dirty="0"/>
              <a:t>Above all, human input and review is critical for these systems. You are the most critical part of the process.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i="0" dirty="0"/>
          </a:p>
        </p:txBody>
      </p:sp>
    </p:spTree>
    <p:extLst>
      <p:ext uri="{BB962C8B-B14F-4D97-AF65-F5344CB8AC3E}">
        <p14:creationId xmlns:p14="http://schemas.microsoft.com/office/powerpoint/2010/main" val="1915615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There are additional issues to consider with using AI tools like ChatGPT</a:t>
            </a:r>
          </a:p>
          <a:p>
            <a:pPr marL="457200" indent="-298450"/>
            <a:r>
              <a:rPr lang="en-US" dirty="0"/>
              <a:t>Practice: Engineering the right prompt will take practice. You will likely not get it correct the first time.  We continually practice with prompts to get them “just right” for their use.</a:t>
            </a:r>
          </a:p>
          <a:p>
            <a:pPr marL="457200" indent="-298450"/>
            <a:r>
              <a:rPr lang="en-US" dirty="0"/>
              <a:t>There are costs associated with AI systems. Your institution may or may not have licensing with specific tools. ChatGPT has different pricing models. While there is a free version, you have a limit for how many prompts you can run in a given period of time. If you find yourself using a particular system frequently, you may want to investigate licensing options. </a:t>
            </a:r>
          </a:p>
        </p:txBody>
      </p:sp>
    </p:spTree>
    <p:extLst>
      <p:ext uri="{BB962C8B-B14F-4D97-AF65-F5344CB8AC3E}">
        <p14:creationId xmlns:p14="http://schemas.microsoft.com/office/powerpoint/2010/main" val="2921637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Now that we’ve provided an introduction to AI and some of the ethical issues, let’s consider its role in creating multiple choice questions. </a:t>
            </a:r>
          </a:p>
        </p:txBody>
      </p:sp>
    </p:spTree>
    <p:extLst>
      <p:ext uri="{BB962C8B-B14F-4D97-AF65-F5344CB8AC3E}">
        <p14:creationId xmlns:p14="http://schemas.microsoft.com/office/powerpoint/2010/main" val="2177112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Why would we want to use ChatGPT to create MCQs, particularly USMLE-style ones? First, we know that MCQs are a cornerstone of assessment in medical education. [ADVANCE SLIDE]</a:t>
            </a:r>
          </a:p>
          <a:p>
            <a:pPr marL="158750" indent="0">
              <a:buNone/>
            </a:pPr>
            <a:endParaRPr lang="en-US" dirty="0"/>
          </a:p>
          <a:p>
            <a:pPr marL="158750" indent="0">
              <a:buNone/>
            </a:pPr>
            <a:r>
              <a:rPr lang="en-US" dirty="0"/>
              <a:t>We also know that test have a powerful influence on student learning. Therefore, best practice indicates that we need to align items with objectives to hopefully maximize student learning. [ADVANCE SLIDE]</a:t>
            </a:r>
          </a:p>
          <a:p>
            <a:pPr marL="158750" indent="0">
              <a:buNone/>
            </a:pPr>
            <a:endParaRPr lang="en-US" dirty="0"/>
          </a:p>
          <a:p>
            <a:pPr marL="158750" indent="0">
              <a:buNone/>
            </a:pPr>
            <a:r>
              <a:rPr lang="en-US" dirty="0"/>
              <a:t>However, creating effective MCQs is a time intensive process. There’s a reason there are workshop for item writers for USMLE exams – it takes time to develop the questions! [ADVANCE SLIDE]</a:t>
            </a:r>
          </a:p>
          <a:p>
            <a:pPr marL="158750" indent="0">
              <a:buNone/>
            </a:pPr>
            <a:endParaRPr lang="en-US" dirty="0"/>
          </a:p>
          <a:p>
            <a:pPr marL="158750" indent="0">
              <a:buNone/>
            </a:pPr>
            <a:r>
              <a:rPr lang="en-US" dirty="0"/>
              <a:t>Previous work has demonstrated that ChatGPT performed at a near passing threshold in correctly answering USMLE-style questions. If they can answer the questions, they should be able to write them, right? That is what the authors suggested - that AI tools have the potential to assist in MCQ generation, thereby reducing the human time and cognitive load/</a:t>
            </a:r>
          </a:p>
        </p:txBody>
      </p:sp>
    </p:spTree>
    <p:extLst>
      <p:ext uri="{BB962C8B-B14F-4D97-AF65-F5344CB8AC3E}">
        <p14:creationId xmlns:p14="http://schemas.microsoft.com/office/powerpoint/2010/main" val="2220075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0"/>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0"/>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0"/>
          <p:cNvGrpSpPr/>
          <p:nvPr/>
        </p:nvGrpSpPr>
        <p:grpSpPr>
          <a:xfrm>
            <a:off x="1004144" y="1022025"/>
            <a:ext cx="7136668" cy="152400"/>
            <a:chOff x="1346429" y="1011300"/>
            <a:chExt cx="6452100" cy="152400"/>
          </a:xfrm>
        </p:grpSpPr>
        <p:cxnSp>
          <p:nvCxnSpPr>
            <p:cNvPr id="13" name="Google Shape;13;p20"/>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0"/>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0"/>
          <p:cNvGrpSpPr/>
          <p:nvPr/>
        </p:nvGrpSpPr>
        <p:grpSpPr>
          <a:xfrm>
            <a:off x="1004151" y="3969100"/>
            <a:ext cx="7136668" cy="152400"/>
            <a:chOff x="1346435" y="3969088"/>
            <a:chExt cx="6452100" cy="152400"/>
          </a:xfrm>
        </p:grpSpPr>
        <p:cxnSp>
          <p:nvCxnSpPr>
            <p:cNvPr id="16" name="Google Shape;16;p20"/>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0"/>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0"/>
          <p:cNvSpPr txBox="1">
            <a:spLocks noGrp="1"/>
          </p:cNvSpPr>
          <p:nvPr>
            <p:ph type="ctrTitle"/>
          </p:nvPr>
        </p:nvSpPr>
        <p:spPr>
          <a:xfrm>
            <a:off x="1004150" y="1751764"/>
            <a:ext cx="7136700" cy="10224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endParaRPr/>
          </a:p>
        </p:txBody>
      </p:sp>
      <p:sp>
        <p:nvSpPr>
          <p:cNvPr id="19" name="Google Shape;19;p20"/>
          <p:cNvSpPr txBox="1">
            <a:spLocks noGrp="1"/>
          </p:cNvSpPr>
          <p:nvPr>
            <p:ph type="subTitle" idx="1"/>
          </p:nvPr>
        </p:nvSpPr>
        <p:spPr>
          <a:xfrm>
            <a:off x="2137225" y="2850039"/>
            <a:ext cx="48705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0"/>
        <p:cNvGrpSpPr/>
        <p:nvPr/>
      </p:nvGrpSpPr>
      <p:grpSpPr>
        <a:xfrm>
          <a:off x="0" y="0"/>
          <a:ext cx="0" cy="0"/>
          <a:chOff x="0" y="0"/>
          <a:chExt cx="0" cy="0"/>
        </a:xfrm>
      </p:grpSpPr>
      <p:sp>
        <p:nvSpPr>
          <p:cNvPr id="31" name="Google Shape;31;p23"/>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32" name="Google Shape;32;p23"/>
          <p:cNvSpPr txBox="1">
            <a:spLocks noGrp="1"/>
          </p:cNvSpPr>
          <p:nvPr>
            <p:ph type="body" idx="1"/>
          </p:nvPr>
        </p:nvSpPr>
        <p:spPr>
          <a:xfrm>
            <a:off x="311700" y="1266175"/>
            <a:ext cx="3999900" cy="33027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3" name="Google Shape;33;p23"/>
          <p:cNvSpPr txBox="1">
            <a:spLocks noGrp="1"/>
          </p:cNvSpPr>
          <p:nvPr>
            <p:ph type="body" idx="2"/>
          </p:nvPr>
        </p:nvSpPr>
        <p:spPr>
          <a:xfrm>
            <a:off x="4832400" y="1266175"/>
            <a:ext cx="3999900" cy="33027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4" name="Google Shape;34;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1950831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21"/>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3" name="Google Shape;23;p2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24" name="Google Shape;24;p2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5" name="Google Shape;25;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22"/>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 name="Google Shape;28;p22"/>
          <p:cNvSpPr txBox="1">
            <a:spLocks noGrp="1"/>
          </p:cNvSpPr>
          <p:nvPr>
            <p:ph type="title"/>
          </p:nvPr>
        </p:nvSpPr>
        <p:spPr>
          <a:xfrm>
            <a:off x="311700" y="814800"/>
            <a:ext cx="8571300" cy="9420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a:lvl1pPr>
            <a:lvl2pPr lvl="1" algn="ctr">
              <a:lnSpc>
                <a:spcPct val="100000"/>
              </a:lnSpc>
              <a:spcBef>
                <a:spcPts val="0"/>
              </a:spcBef>
              <a:spcAft>
                <a:spcPts val="0"/>
              </a:spcAft>
              <a:buSzPts val="3600"/>
              <a:buNone/>
              <a:defRPr/>
            </a:lvl2pPr>
            <a:lvl3pPr lvl="2" algn="ctr">
              <a:lnSpc>
                <a:spcPct val="100000"/>
              </a:lnSpc>
              <a:spcBef>
                <a:spcPts val="0"/>
              </a:spcBef>
              <a:spcAft>
                <a:spcPts val="0"/>
              </a:spcAft>
              <a:buSzPts val="3600"/>
              <a:buNone/>
              <a:defRPr/>
            </a:lvl3pPr>
            <a:lvl4pPr lvl="3" algn="ctr">
              <a:lnSpc>
                <a:spcPct val="100000"/>
              </a:lnSpc>
              <a:spcBef>
                <a:spcPts val="0"/>
              </a:spcBef>
              <a:spcAft>
                <a:spcPts val="0"/>
              </a:spcAft>
              <a:buSzPts val="3600"/>
              <a:buNone/>
              <a:defRPr/>
            </a:lvl4pPr>
            <a:lvl5pPr lvl="4" algn="ctr">
              <a:lnSpc>
                <a:spcPct val="100000"/>
              </a:lnSpc>
              <a:spcBef>
                <a:spcPts val="0"/>
              </a:spcBef>
              <a:spcAft>
                <a:spcPts val="0"/>
              </a:spcAft>
              <a:buSzPts val="3600"/>
              <a:buNone/>
              <a:defRPr/>
            </a:lvl5pPr>
            <a:lvl6pPr lvl="5" algn="ctr">
              <a:lnSpc>
                <a:spcPct val="100000"/>
              </a:lnSpc>
              <a:spcBef>
                <a:spcPts val="0"/>
              </a:spcBef>
              <a:spcAft>
                <a:spcPts val="0"/>
              </a:spcAft>
              <a:buSzPts val="3600"/>
              <a:buNone/>
              <a:defRPr/>
            </a:lvl6pPr>
            <a:lvl7pPr lvl="6" algn="ctr">
              <a:lnSpc>
                <a:spcPct val="100000"/>
              </a:lnSpc>
              <a:spcBef>
                <a:spcPts val="0"/>
              </a:spcBef>
              <a:spcAft>
                <a:spcPts val="0"/>
              </a:spcAft>
              <a:buSzPts val="3600"/>
              <a:buNone/>
              <a:defRPr/>
            </a:lvl7pPr>
            <a:lvl8pPr lvl="7" algn="ctr">
              <a:lnSpc>
                <a:spcPct val="100000"/>
              </a:lnSpc>
              <a:spcBef>
                <a:spcPts val="0"/>
              </a:spcBef>
              <a:spcAft>
                <a:spcPts val="0"/>
              </a:spcAft>
              <a:buSzPts val="3600"/>
              <a:buNone/>
              <a:defRPr/>
            </a:lvl8pPr>
            <a:lvl9pPr lvl="8" algn="ctr">
              <a:lnSpc>
                <a:spcPct val="100000"/>
              </a:lnSpc>
              <a:spcBef>
                <a:spcPts val="0"/>
              </a:spcBef>
              <a:spcAft>
                <a:spcPts val="0"/>
              </a:spcAft>
              <a:buSzPts val="3600"/>
              <a:buNone/>
              <a:defRPr/>
            </a:lvl9pPr>
          </a:lstStyle>
          <a:p>
            <a:endParaRPr/>
          </a:p>
        </p:txBody>
      </p:sp>
      <p:sp>
        <p:nvSpPr>
          <p:cNvPr id="29" name="Google Shape;29;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24"/>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37" name="Google Shape;37;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25"/>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0" name="Google Shape;40;p25"/>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1" name="Google Shape;41;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26"/>
          <p:cNvSpPr txBox="1">
            <a:spLocks noGrp="1"/>
          </p:cNvSpPr>
          <p:nvPr>
            <p:ph type="title"/>
          </p:nvPr>
        </p:nvSpPr>
        <p:spPr>
          <a:xfrm>
            <a:off x="490250" y="526350"/>
            <a:ext cx="56136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dk2"/>
              </a:buClr>
              <a:buSzPts val="5400"/>
              <a:buNone/>
              <a:defRPr sz="5400" b="0">
                <a:solidFill>
                  <a:schemeClr val="dk2"/>
                </a:solidFill>
              </a:defRPr>
            </a:lvl1pPr>
            <a:lvl2pPr lvl="1" algn="l">
              <a:lnSpc>
                <a:spcPct val="100000"/>
              </a:lnSpc>
              <a:spcBef>
                <a:spcPts val="0"/>
              </a:spcBef>
              <a:spcAft>
                <a:spcPts val="0"/>
              </a:spcAft>
              <a:buClr>
                <a:schemeClr val="dk2"/>
              </a:buClr>
              <a:buSzPts val="5400"/>
              <a:buNone/>
              <a:defRPr sz="5400" b="0">
                <a:solidFill>
                  <a:schemeClr val="dk2"/>
                </a:solidFill>
              </a:defRPr>
            </a:lvl2pPr>
            <a:lvl3pPr lvl="2" algn="l">
              <a:lnSpc>
                <a:spcPct val="100000"/>
              </a:lnSpc>
              <a:spcBef>
                <a:spcPts val="0"/>
              </a:spcBef>
              <a:spcAft>
                <a:spcPts val="0"/>
              </a:spcAft>
              <a:buClr>
                <a:schemeClr val="dk2"/>
              </a:buClr>
              <a:buSzPts val="5400"/>
              <a:buNone/>
              <a:defRPr sz="5400" b="0">
                <a:solidFill>
                  <a:schemeClr val="dk2"/>
                </a:solidFill>
              </a:defRPr>
            </a:lvl3pPr>
            <a:lvl4pPr lvl="3" algn="l">
              <a:lnSpc>
                <a:spcPct val="100000"/>
              </a:lnSpc>
              <a:spcBef>
                <a:spcPts val="0"/>
              </a:spcBef>
              <a:spcAft>
                <a:spcPts val="0"/>
              </a:spcAft>
              <a:buClr>
                <a:schemeClr val="dk2"/>
              </a:buClr>
              <a:buSzPts val="5400"/>
              <a:buNone/>
              <a:defRPr sz="5400" b="0">
                <a:solidFill>
                  <a:schemeClr val="dk2"/>
                </a:solidFill>
              </a:defRPr>
            </a:lvl4pPr>
            <a:lvl5pPr lvl="4" algn="l">
              <a:lnSpc>
                <a:spcPct val="100000"/>
              </a:lnSpc>
              <a:spcBef>
                <a:spcPts val="0"/>
              </a:spcBef>
              <a:spcAft>
                <a:spcPts val="0"/>
              </a:spcAft>
              <a:buClr>
                <a:schemeClr val="dk2"/>
              </a:buClr>
              <a:buSzPts val="5400"/>
              <a:buNone/>
              <a:defRPr sz="5400" b="0">
                <a:solidFill>
                  <a:schemeClr val="dk2"/>
                </a:solidFill>
              </a:defRPr>
            </a:lvl5pPr>
            <a:lvl6pPr lvl="5" algn="l">
              <a:lnSpc>
                <a:spcPct val="100000"/>
              </a:lnSpc>
              <a:spcBef>
                <a:spcPts val="0"/>
              </a:spcBef>
              <a:spcAft>
                <a:spcPts val="0"/>
              </a:spcAft>
              <a:buClr>
                <a:schemeClr val="dk2"/>
              </a:buClr>
              <a:buSzPts val="5400"/>
              <a:buNone/>
              <a:defRPr sz="5400" b="0">
                <a:solidFill>
                  <a:schemeClr val="dk2"/>
                </a:solidFill>
              </a:defRPr>
            </a:lvl6pPr>
            <a:lvl7pPr lvl="6" algn="l">
              <a:lnSpc>
                <a:spcPct val="100000"/>
              </a:lnSpc>
              <a:spcBef>
                <a:spcPts val="0"/>
              </a:spcBef>
              <a:spcAft>
                <a:spcPts val="0"/>
              </a:spcAft>
              <a:buClr>
                <a:schemeClr val="dk2"/>
              </a:buClr>
              <a:buSzPts val="5400"/>
              <a:buNone/>
              <a:defRPr sz="5400" b="0">
                <a:solidFill>
                  <a:schemeClr val="dk2"/>
                </a:solidFill>
              </a:defRPr>
            </a:lvl7pPr>
            <a:lvl8pPr lvl="7" algn="l">
              <a:lnSpc>
                <a:spcPct val="100000"/>
              </a:lnSpc>
              <a:spcBef>
                <a:spcPts val="0"/>
              </a:spcBef>
              <a:spcAft>
                <a:spcPts val="0"/>
              </a:spcAft>
              <a:buClr>
                <a:schemeClr val="dk2"/>
              </a:buClr>
              <a:buSzPts val="5400"/>
              <a:buNone/>
              <a:defRPr sz="5400" b="0">
                <a:solidFill>
                  <a:schemeClr val="dk2"/>
                </a:solidFill>
              </a:defRPr>
            </a:lvl8pPr>
            <a:lvl9pPr lvl="8" algn="l">
              <a:lnSpc>
                <a:spcPct val="100000"/>
              </a:lnSpc>
              <a:spcBef>
                <a:spcPts val="0"/>
              </a:spcBef>
              <a:spcAft>
                <a:spcPts val="0"/>
              </a:spcAft>
              <a:buClr>
                <a:schemeClr val="dk2"/>
              </a:buClr>
              <a:buSzPts val="5400"/>
              <a:buNone/>
              <a:defRPr sz="5400" b="0">
                <a:solidFill>
                  <a:schemeClr val="dk2"/>
                </a:solidFill>
              </a:defRPr>
            </a:lvl9pPr>
          </a:lstStyle>
          <a:p>
            <a:endParaRPr/>
          </a:p>
        </p:txBody>
      </p:sp>
      <p:sp>
        <p:nvSpPr>
          <p:cNvPr id="44" name="Google Shape;44;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27"/>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cxnSp>
        <p:nvCxnSpPr>
          <p:cNvPr id="47" name="Google Shape;47;p27"/>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27"/>
          <p:cNvSpPr txBox="1">
            <a:spLocks noGrp="1"/>
          </p:cNvSpPr>
          <p:nvPr>
            <p:ph type="title"/>
          </p:nvPr>
        </p:nvSpPr>
        <p:spPr>
          <a:xfrm>
            <a:off x="265500" y="1039675"/>
            <a:ext cx="4045200" cy="1675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9" name="Google Shape;49;p27"/>
          <p:cNvSpPr txBox="1">
            <a:spLocks noGrp="1"/>
          </p:cNvSpPr>
          <p:nvPr>
            <p:ph type="subTitle" idx="1"/>
          </p:nvPr>
        </p:nvSpPr>
        <p:spPr>
          <a:xfrm>
            <a:off x="265500" y="27268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27"/>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51" name="Google Shape;51;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28"/>
          <p:cNvSpPr txBox="1">
            <a:spLocks noGrp="1"/>
          </p:cNvSpPr>
          <p:nvPr>
            <p:ph type="body" idx="1"/>
          </p:nvPr>
        </p:nvSpPr>
        <p:spPr>
          <a:xfrm>
            <a:off x="311700" y="42307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endParaRPr/>
          </a:p>
        </p:txBody>
      </p:sp>
      <p:sp>
        <p:nvSpPr>
          <p:cNvPr id="7" name="Google Shape;7;p19"/>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endParaRPr/>
          </a:p>
        </p:txBody>
      </p:sp>
      <p:sp>
        <p:nvSpPr>
          <p:cNvPr id="8" name="Google Shape;8;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9" r:id="rId9"/>
    <p:sldLayoutId id="2147483660"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kmbrown@gwu.edu"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hyperlink" Target="mailto:ikoutroulis@gwu.edu"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openai.com/chatgpt/pricing/"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
          <p:cNvSpPr txBox="1">
            <a:spLocks noGrp="1"/>
          </p:cNvSpPr>
          <p:nvPr>
            <p:ph type="ctrTitle"/>
          </p:nvPr>
        </p:nvSpPr>
        <p:spPr>
          <a:xfrm>
            <a:off x="1004150" y="1751764"/>
            <a:ext cx="7136700" cy="10224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ct val="111111"/>
              <a:buNone/>
            </a:pPr>
            <a:r>
              <a:rPr lang="en" sz="4400" dirty="0"/>
              <a:t>Harnessing ChatGPT to create Multiple Choice Questions (MCQs)</a:t>
            </a:r>
            <a:endParaRPr sz="4400" dirty="0"/>
          </a:p>
        </p:txBody>
      </p:sp>
      <p:sp>
        <p:nvSpPr>
          <p:cNvPr id="74" name="Google Shape;74;p1"/>
          <p:cNvSpPr txBox="1">
            <a:spLocks noGrp="1"/>
          </p:cNvSpPr>
          <p:nvPr>
            <p:ph type="subTitle" idx="1"/>
          </p:nvPr>
        </p:nvSpPr>
        <p:spPr>
          <a:xfrm>
            <a:off x="2205681" y="2966739"/>
            <a:ext cx="4788243" cy="1747364"/>
          </a:xfrm>
          <a:prstGeom prst="rect">
            <a:avLst/>
          </a:prstGeom>
          <a:solidFill>
            <a:schemeClr val="bg1"/>
          </a:solidFill>
          <a:ln>
            <a:noFill/>
          </a:ln>
        </p:spPr>
        <p:txBody>
          <a:bodyPr spcFirstLastPara="1" wrap="square" lIns="91425" tIns="91425" rIns="91425" bIns="91425" anchor="t" anchorCtr="0">
            <a:normAutofit fontScale="55000" lnSpcReduction="20000"/>
          </a:bodyPr>
          <a:lstStyle/>
          <a:p>
            <a:pPr marL="0" lvl="0" indent="0" algn="ctr" rtl="0">
              <a:lnSpc>
                <a:spcPct val="100000"/>
              </a:lnSpc>
              <a:spcBef>
                <a:spcPts val="0"/>
              </a:spcBef>
              <a:spcAft>
                <a:spcPts val="0"/>
              </a:spcAft>
              <a:buSzPct val="117647"/>
              <a:buNone/>
            </a:pPr>
            <a:r>
              <a:rPr lang="en" dirty="0"/>
              <a:t>Kirsten M. Brown</a:t>
            </a:r>
            <a:endParaRPr dirty="0"/>
          </a:p>
          <a:p>
            <a:pPr marL="0" lvl="0" indent="0" algn="ctr" rtl="0">
              <a:lnSpc>
                <a:spcPct val="100000"/>
              </a:lnSpc>
              <a:spcBef>
                <a:spcPts val="0"/>
              </a:spcBef>
              <a:spcAft>
                <a:spcPts val="0"/>
              </a:spcAft>
              <a:buSzPct val="117647"/>
              <a:buNone/>
            </a:pPr>
            <a:r>
              <a:rPr lang="en" dirty="0"/>
              <a:t>Associate Director, Teaching &amp; Learning Career Development,</a:t>
            </a:r>
            <a:endParaRPr dirty="0"/>
          </a:p>
          <a:p>
            <a:pPr marL="0" lvl="0" indent="0" algn="ctr" rtl="0">
              <a:lnSpc>
                <a:spcPct val="100000"/>
              </a:lnSpc>
              <a:spcBef>
                <a:spcPts val="0"/>
              </a:spcBef>
              <a:spcAft>
                <a:spcPts val="0"/>
              </a:spcAft>
              <a:buSzPct val="117647"/>
              <a:buNone/>
            </a:pPr>
            <a:r>
              <a:rPr lang="en" dirty="0"/>
              <a:t>GW SMHS Center for Faculty Excellence</a:t>
            </a:r>
          </a:p>
          <a:p>
            <a:pPr marL="0" lvl="0" indent="0" algn="ctr" rtl="0">
              <a:lnSpc>
                <a:spcPct val="100000"/>
              </a:lnSpc>
              <a:spcBef>
                <a:spcPts val="0"/>
              </a:spcBef>
              <a:spcAft>
                <a:spcPts val="0"/>
              </a:spcAft>
              <a:buSzPct val="117647"/>
              <a:buNone/>
            </a:pPr>
            <a:endParaRPr lang="en" dirty="0"/>
          </a:p>
          <a:p>
            <a:pPr marL="0" lvl="0" indent="0" algn="ctr" rtl="0">
              <a:lnSpc>
                <a:spcPct val="100000"/>
              </a:lnSpc>
              <a:spcBef>
                <a:spcPts val="0"/>
              </a:spcBef>
              <a:spcAft>
                <a:spcPts val="0"/>
              </a:spcAft>
              <a:buSzPct val="117647"/>
              <a:buNone/>
            </a:pPr>
            <a:r>
              <a:rPr lang="en-US" sz="2400" dirty="0"/>
              <a:t>Ioannis Koutroulis MD, PhD, MBA</a:t>
            </a:r>
          </a:p>
          <a:p>
            <a:pPr marL="0" lvl="0" indent="0" algn="ctr" rtl="0">
              <a:lnSpc>
                <a:spcPct val="100000"/>
              </a:lnSpc>
              <a:spcBef>
                <a:spcPts val="0"/>
              </a:spcBef>
              <a:spcAft>
                <a:spcPts val="0"/>
              </a:spcAft>
              <a:buSzPct val="117647"/>
              <a:buNone/>
            </a:pPr>
            <a:r>
              <a:rPr lang="en-US" sz="2400" dirty="0"/>
              <a:t>Associate Dean of Admissions</a:t>
            </a:r>
          </a:p>
          <a:p>
            <a:pPr marL="0" lvl="0" indent="0" algn="ctr" rtl="0">
              <a:lnSpc>
                <a:spcPct val="100000"/>
              </a:lnSpc>
              <a:spcBef>
                <a:spcPts val="0"/>
              </a:spcBef>
              <a:spcAft>
                <a:spcPts val="0"/>
              </a:spcAft>
              <a:buSzPct val="117647"/>
              <a:buNone/>
            </a:pPr>
            <a:r>
              <a:rPr lang="en-US" sz="2400" dirty="0"/>
              <a:t>Associate Professor of Pediatrics and Emergency Medicine</a:t>
            </a:r>
          </a:p>
          <a:p>
            <a:pPr marL="0" lvl="0" indent="0" algn="ctr" rtl="0">
              <a:lnSpc>
                <a:spcPct val="100000"/>
              </a:lnSpc>
              <a:spcBef>
                <a:spcPts val="0"/>
              </a:spcBef>
              <a:spcAft>
                <a:spcPts val="0"/>
              </a:spcAft>
              <a:buSzPct val="117647"/>
              <a:buNone/>
            </a:pPr>
            <a:r>
              <a:rPr lang="en-US" sz="2400" dirty="0"/>
              <a:t>GW SMHS </a:t>
            </a:r>
          </a:p>
        </p:txBody>
      </p:sp>
      <p:sp>
        <p:nvSpPr>
          <p:cNvPr id="75" name="Google Shape;75;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1</a:t>
            </a:fld>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B21FE-13E8-D7BC-6FA8-A847A0E57270}"/>
              </a:ext>
            </a:extLst>
          </p:cNvPr>
          <p:cNvSpPr>
            <a:spLocks noGrp="1"/>
          </p:cNvSpPr>
          <p:nvPr>
            <p:ph type="title"/>
          </p:nvPr>
        </p:nvSpPr>
        <p:spPr/>
        <p:txBody>
          <a:bodyPr>
            <a:normAutofit fontScale="90000"/>
          </a:bodyPr>
          <a:lstStyle/>
          <a:p>
            <a:r>
              <a:rPr lang="en-US" dirty="0"/>
              <a:t>Anatomy of an USMLE-style MCQ</a:t>
            </a:r>
          </a:p>
        </p:txBody>
      </p:sp>
      <p:sp>
        <p:nvSpPr>
          <p:cNvPr id="3" name="Text Placeholder 2">
            <a:extLst>
              <a:ext uri="{FF2B5EF4-FFF2-40B4-BE49-F238E27FC236}">
                <a16:creationId xmlns:a16="http://schemas.microsoft.com/office/drawing/2014/main" id="{0BD03251-2D57-8772-DD48-5E948654091D}"/>
              </a:ext>
            </a:extLst>
          </p:cNvPr>
          <p:cNvSpPr>
            <a:spLocks noGrp="1"/>
          </p:cNvSpPr>
          <p:nvPr>
            <p:ph type="body" idx="1"/>
          </p:nvPr>
        </p:nvSpPr>
        <p:spPr>
          <a:xfrm>
            <a:off x="311700" y="1266325"/>
            <a:ext cx="8412170" cy="3302700"/>
          </a:xfrm>
        </p:spPr>
        <p:txBody>
          <a:bodyPr>
            <a:normAutofit/>
          </a:bodyPr>
          <a:lstStyle/>
          <a:p>
            <a:r>
              <a:rPr lang="en-US" sz="2000" dirty="0">
                <a:solidFill>
                  <a:srgbClr val="020202"/>
                </a:solidFill>
              </a:rPr>
              <a:t>Stem:</a:t>
            </a:r>
          </a:p>
          <a:p>
            <a:pPr lvl="1"/>
            <a:r>
              <a:rPr lang="en-US" sz="2000" dirty="0">
                <a:solidFill>
                  <a:srgbClr val="020202"/>
                </a:solidFill>
              </a:rPr>
              <a:t>The introduction</a:t>
            </a:r>
          </a:p>
          <a:p>
            <a:pPr lvl="1"/>
            <a:r>
              <a:rPr lang="en-US" sz="2000" dirty="0">
                <a:solidFill>
                  <a:srgbClr val="020202"/>
                </a:solidFill>
              </a:rPr>
              <a:t>Sets the scenario and includes patient vignette</a:t>
            </a:r>
          </a:p>
          <a:p>
            <a:pPr lvl="1"/>
            <a:r>
              <a:rPr lang="en-US" sz="2000" dirty="0">
                <a:solidFill>
                  <a:srgbClr val="020202"/>
                </a:solidFill>
              </a:rPr>
              <a:t>Could also include images or figures</a:t>
            </a:r>
          </a:p>
          <a:p>
            <a:r>
              <a:rPr lang="en-US" sz="2000" dirty="0">
                <a:solidFill>
                  <a:srgbClr val="020202"/>
                </a:solidFill>
              </a:rPr>
              <a:t>Lead-In: The actual question being asked</a:t>
            </a:r>
          </a:p>
          <a:p>
            <a:r>
              <a:rPr lang="en-US" sz="2000" dirty="0">
                <a:solidFill>
                  <a:srgbClr val="020202"/>
                </a:solidFill>
              </a:rPr>
              <a:t>Responses: </a:t>
            </a:r>
          </a:p>
          <a:p>
            <a:pPr lvl="1"/>
            <a:r>
              <a:rPr lang="en-US" sz="2000" dirty="0">
                <a:solidFill>
                  <a:srgbClr val="020202"/>
                </a:solidFill>
              </a:rPr>
              <a:t>Answer choices</a:t>
            </a:r>
          </a:p>
          <a:p>
            <a:pPr lvl="1"/>
            <a:r>
              <a:rPr lang="en-US" sz="2000" dirty="0">
                <a:solidFill>
                  <a:srgbClr val="020202"/>
                </a:solidFill>
              </a:rPr>
              <a:t>Distractors: Incorrect answer choices</a:t>
            </a:r>
          </a:p>
          <a:p>
            <a:endParaRPr lang="en-US" sz="2000" dirty="0">
              <a:solidFill>
                <a:srgbClr val="020202"/>
              </a:solidFill>
            </a:endParaRPr>
          </a:p>
        </p:txBody>
      </p:sp>
      <p:sp>
        <p:nvSpPr>
          <p:cNvPr id="4" name="Slide Number Placeholder 3">
            <a:extLst>
              <a:ext uri="{FF2B5EF4-FFF2-40B4-BE49-F238E27FC236}">
                <a16:creationId xmlns:a16="http://schemas.microsoft.com/office/drawing/2014/main" id="{E9D47038-DE28-491A-5708-2AA6046A4BA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110997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DBF97-BB61-5669-6987-B4CF06D41A20}"/>
              </a:ext>
            </a:extLst>
          </p:cNvPr>
          <p:cNvSpPr>
            <a:spLocks noGrp="1"/>
          </p:cNvSpPr>
          <p:nvPr>
            <p:ph type="title"/>
          </p:nvPr>
        </p:nvSpPr>
        <p:spPr/>
        <p:txBody>
          <a:bodyPr>
            <a:normAutofit fontScale="90000"/>
          </a:bodyPr>
          <a:lstStyle/>
          <a:p>
            <a:r>
              <a:rPr lang="en-US" dirty="0"/>
              <a:t>Using ChatGPT to Write MCQs: General Tips</a:t>
            </a:r>
          </a:p>
        </p:txBody>
      </p:sp>
      <p:sp>
        <p:nvSpPr>
          <p:cNvPr id="3" name="Text Placeholder 2">
            <a:extLst>
              <a:ext uri="{FF2B5EF4-FFF2-40B4-BE49-F238E27FC236}">
                <a16:creationId xmlns:a16="http://schemas.microsoft.com/office/drawing/2014/main" id="{26D1688C-0CA4-497E-566C-ED43CF155970}"/>
              </a:ext>
            </a:extLst>
          </p:cNvPr>
          <p:cNvSpPr>
            <a:spLocks noGrp="1"/>
          </p:cNvSpPr>
          <p:nvPr>
            <p:ph type="body" idx="1"/>
          </p:nvPr>
        </p:nvSpPr>
        <p:spPr/>
        <p:txBody>
          <a:bodyPr>
            <a:normAutofit fontScale="85000" lnSpcReduction="20000"/>
          </a:bodyPr>
          <a:lstStyle/>
          <a:p>
            <a:pPr>
              <a:buFont typeface="+mj-lt"/>
              <a:buAutoNum type="arabicPeriod"/>
            </a:pPr>
            <a:r>
              <a:rPr lang="en-US" sz="2000" dirty="0">
                <a:solidFill>
                  <a:srgbClr val="020202"/>
                </a:solidFill>
              </a:rPr>
              <a:t>Find an existing peer-reviewed (if possible) format to practice. This can eliminate a lot of the trial and error associated with developing the perfect prompt</a:t>
            </a:r>
          </a:p>
          <a:p>
            <a:pPr marL="939800" lvl="1" indent="-342900">
              <a:buClr>
                <a:srgbClr val="020202"/>
              </a:buClr>
              <a:buFont typeface="+mj-lt"/>
              <a:buAutoNum type="alphaLcPeriod"/>
            </a:pPr>
            <a:r>
              <a:rPr lang="en-US" sz="1600" dirty="0">
                <a:solidFill>
                  <a:srgbClr val="020202"/>
                </a:solidFill>
              </a:rPr>
              <a:t>Example #1: Stadler and authors “Crafting medical MCQs with generative AI: A how-to guide on leveraging ChatGPT”</a:t>
            </a:r>
            <a:r>
              <a:rPr lang="en-US" sz="1600" baseline="30000" dirty="0">
                <a:solidFill>
                  <a:srgbClr val="020202"/>
                </a:solidFill>
              </a:rPr>
              <a:t>12</a:t>
            </a:r>
          </a:p>
          <a:p>
            <a:pPr marL="939800" lvl="1" indent="-342900">
              <a:buClr>
                <a:srgbClr val="020202"/>
              </a:buClr>
              <a:buFont typeface="+mj-lt"/>
              <a:buAutoNum type="alphaLcPeriod"/>
            </a:pPr>
            <a:r>
              <a:rPr lang="en-US" sz="1600" dirty="0">
                <a:solidFill>
                  <a:srgbClr val="020202"/>
                </a:solidFill>
              </a:rPr>
              <a:t>Example #2: Kıyak’s “ChatGPT Prompt for Writing Case-Based Multiple-Choice Questions.”</a:t>
            </a:r>
            <a:r>
              <a:rPr lang="en-US" sz="1600" baseline="30000" dirty="0">
                <a:solidFill>
                  <a:srgbClr val="020202"/>
                </a:solidFill>
              </a:rPr>
              <a:t>13</a:t>
            </a:r>
          </a:p>
          <a:p>
            <a:pPr>
              <a:buFont typeface="+mj-lt"/>
              <a:buAutoNum type="arabicPeriod"/>
            </a:pPr>
            <a:r>
              <a:rPr lang="en-US" sz="2000" dirty="0">
                <a:solidFill>
                  <a:srgbClr val="020202"/>
                </a:solidFill>
              </a:rPr>
              <a:t>Follow existing best-practices for item creation. Consider using the guidance from the NBME Item-Writing Guide: Constructing Written Test for the Health Sciences</a:t>
            </a:r>
            <a:r>
              <a:rPr lang="en-US" sz="2000" baseline="30000" dirty="0">
                <a:solidFill>
                  <a:srgbClr val="020202"/>
                </a:solidFill>
              </a:rPr>
              <a:t>1-</a:t>
            </a:r>
            <a:endParaRPr lang="en-US" sz="2000" baseline="30000" dirty="0">
              <a:solidFill>
                <a:srgbClr val="020202"/>
              </a:solidFill>
              <a:highlight>
                <a:srgbClr val="FFFF00"/>
              </a:highlight>
            </a:endParaRPr>
          </a:p>
          <a:p>
            <a:pPr marL="939800" lvl="1" indent="-342900">
              <a:buClr>
                <a:srgbClr val="020202"/>
              </a:buClr>
              <a:buFont typeface="+mj-lt"/>
              <a:buAutoNum type="alphaLcPeriod"/>
            </a:pPr>
            <a:r>
              <a:rPr lang="en-US" sz="1600" dirty="0">
                <a:solidFill>
                  <a:srgbClr val="020202"/>
                </a:solidFill>
              </a:rPr>
              <a:t>In addition to general tips, this resource has examples of lead-ins for your prompt to narrow down what you want the MCQ to focus on </a:t>
            </a:r>
          </a:p>
          <a:p>
            <a:pPr marL="939800" lvl="1" indent="-342900">
              <a:buClr>
                <a:srgbClr val="020202"/>
              </a:buClr>
              <a:buFont typeface="+mj-lt"/>
              <a:buAutoNum type="alphaLcPeriod"/>
            </a:pPr>
            <a:r>
              <a:rPr lang="en-US" sz="1600" dirty="0">
                <a:solidFill>
                  <a:srgbClr val="020202"/>
                </a:solidFill>
              </a:rPr>
              <a:t>Also contains “Guidelines for Item Writers on the Use of Patient Characteristics (PC)” (page 45), which will be helpful in recognizing biases in outputs</a:t>
            </a:r>
          </a:p>
          <a:p>
            <a:pPr marL="114300" indent="0">
              <a:buNone/>
            </a:pPr>
            <a:endParaRPr lang="en-US" sz="1600" dirty="0">
              <a:solidFill>
                <a:srgbClr val="020202"/>
              </a:solidFill>
            </a:endParaRPr>
          </a:p>
          <a:p>
            <a:pPr marL="114300" indent="0">
              <a:buNone/>
            </a:pPr>
            <a:endParaRPr lang="en-US" sz="1600" dirty="0">
              <a:solidFill>
                <a:srgbClr val="020202"/>
              </a:solidFill>
            </a:endParaRPr>
          </a:p>
        </p:txBody>
      </p:sp>
      <p:sp>
        <p:nvSpPr>
          <p:cNvPr id="4" name="Slide Number Placeholder 3">
            <a:extLst>
              <a:ext uri="{FF2B5EF4-FFF2-40B4-BE49-F238E27FC236}">
                <a16:creationId xmlns:a16="http://schemas.microsoft.com/office/drawing/2014/main" id="{ADA92075-D287-5629-D52F-F3F87F24EAF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204319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3"/>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Using ChatGPT to Write MCQs: </a:t>
            </a:r>
            <a:r>
              <a:rPr lang="en-US" dirty="0"/>
              <a:t>Stadler</a:t>
            </a:r>
            <a:r>
              <a:rPr lang="en" dirty="0"/>
              <a:t> and authors</a:t>
            </a:r>
            <a:r>
              <a:rPr lang="en" baseline="30000" dirty="0"/>
              <a:t>12</a:t>
            </a:r>
            <a:endParaRPr baseline="30000" dirty="0"/>
          </a:p>
        </p:txBody>
      </p:sp>
      <p:pic>
        <p:nvPicPr>
          <p:cNvPr id="89" name="Google Shape;89;p3"/>
          <p:cNvPicPr preferRelativeResize="0"/>
          <p:nvPr/>
        </p:nvPicPr>
        <p:blipFill rotWithShape="1">
          <a:blip r:embed="rId3">
            <a:alphaModFix/>
          </a:blip>
          <a:srcRect/>
          <a:stretch/>
        </p:blipFill>
        <p:spPr>
          <a:xfrm>
            <a:off x="1289870" y="1152425"/>
            <a:ext cx="6192505" cy="3686276"/>
          </a:xfrm>
          <a:prstGeom prst="rect">
            <a:avLst/>
          </a:prstGeom>
          <a:noFill/>
          <a:ln>
            <a:noFill/>
          </a:ln>
        </p:spPr>
      </p:pic>
      <p:cxnSp>
        <p:nvCxnSpPr>
          <p:cNvPr id="92" name="Google Shape;92;p3"/>
          <p:cNvCxnSpPr/>
          <p:nvPr/>
        </p:nvCxnSpPr>
        <p:spPr>
          <a:xfrm>
            <a:off x="1773691" y="1847088"/>
            <a:ext cx="420624" cy="0"/>
          </a:xfrm>
          <a:prstGeom prst="straightConnector1">
            <a:avLst/>
          </a:prstGeom>
          <a:noFill/>
          <a:ln w="38100" cap="flat" cmpd="sng">
            <a:solidFill>
              <a:srgbClr val="4DB6AC"/>
            </a:solidFill>
            <a:prstDash val="solid"/>
            <a:round/>
            <a:headEnd type="none" w="sm" len="sm"/>
            <a:tailEnd type="none" w="sm" len="sm"/>
          </a:ln>
        </p:spPr>
      </p:cxnSp>
      <p:cxnSp>
        <p:nvCxnSpPr>
          <p:cNvPr id="93" name="Google Shape;93;p3"/>
          <p:cNvCxnSpPr/>
          <p:nvPr/>
        </p:nvCxnSpPr>
        <p:spPr>
          <a:xfrm>
            <a:off x="5972311" y="1719063"/>
            <a:ext cx="826008" cy="0"/>
          </a:xfrm>
          <a:prstGeom prst="straightConnector1">
            <a:avLst/>
          </a:prstGeom>
          <a:noFill/>
          <a:ln w="38100" cap="flat" cmpd="sng">
            <a:solidFill>
              <a:srgbClr val="4DB6AC"/>
            </a:solidFill>
            <a:prstDash val="solid"/>
            <a:round/>
            <a:headEnd type="none" w="sm" len="sm"/>
            <a:tailEnd type="none" w="sm" len="sm"/>
          </a:ln>
        </p:spPr>
      </p:cxnSp>
      <p:cxnSp>
        <p:nvCxnSpPr>
          <p:cNvPr id="94" name="Google Shape;94;p3"/>
          <p:cNvCxnSpPr/>
          <p:nvPr/>
        </p:nvCxnSpPr>
        <p:spPr>
          <a:xfrm>
            <a:off x="5202389" y="2621271"/>
            <a:ext cx="1111298" cy="0"/>
          </a:xfrm>
          <a:prstGeom prst="straightConnector1">
            <a:avLst/>
          </a:prstGeom>
          <a:noFill/>
          <a:ln w="38100" cap="flat" cmpd="sng">
            <a:solidFill>
              <a:srgbClr val="4DB6AC"/>
            </a:solidFill>
            <a:prstDash val="solid"/>
            <a:round/>
            <a:headEnd type="none" w="sm" len="sm"/>
            <a:tailEnd type="none" w="sm" len="sm"/>
          </a:ln>
        </p:spPr>
      </p:cxnSp>
      <p:cxnSp>
        <p:nvCxnSpPr>
          <p:cNvPr id="95" name="Google Shape;95;p3"/>
          <p:cNvCxnSpPr/>
          <p:nvPr/>
        </p:nvCxnSpPr>
        <p:spPr>
          <a:xfrm>
            <a:off x="3335791" y="2730999"/>
            <a:ext cx="431292" cy="0"/>
          </a:xfrm>
          <a:prstGeom prst="straightConnector1">
            <a:avLst/>
          </a:prstGeom>
          <a:noFill/>
          <a:ln w="38100" cap="flat" cmpd="sng">
            <a:solidFill>
              <a:srgbClr val="4DB6AC"/>
            </a:solidFill>
            <a:prstDash val="solid"/>
            <a:round/>
            <a:headEnd type="none" w="sm" len="sm"/>
            <a:tailEnd type="none" w="sm" len="sm"/>
          </a:ln>
        </p:spPr>
      </p:cxnSp>
      <p:cxnSp>
        <p:nvCxnSpPr>
          <p:cNvPr id="96" name="Google Shape;96;p3"/>
          <p:cNvCxnSpPr/>
          <p:nvPr/>
        </p:nvCxnSpPr>
        <p:spPr>
          <a:xfrm>
            <a:off x="3335791" y="2878827"/>
            <a:ext cx="431292" cy="0"/>
          </a:xfrm>
          <a:prstGeom prst="straightConnector1">
            <a:avLst/>
          </a:prstGeom>
          <a:noFill/>
          <a:ln w="38100" cap="flat" cmpd="sng">
            <a:solidFill>
              <a:srgbClr val="4DB6AC"/>
            </a:solidFill>
            <a:prstDash val="solid"/>
            <a:round/>
            <a:headEnd type="none" w="sm" len="sm"/>
            <a:tailEnd type="none" w="sm" len="sm"/>
          </a:ln>
        </p:spPr>
      </p:cxnSp>
      <p:cxnSp>
        <p:nvCxnSpPr>
          <p:cNvPr id="97" name="Google Shape;97;p3"/>
          <p:cNvCxnSpPr/>
          <p:nvPr/>
        </p:nvCxnSpPr>
        <p:spPr>
          <a:xfrm>
            <a:off x="3003559" y="3643875"/>
            <a:ext cx="1078992" cy="0"/>
          </a:xfrm>
          <a:prstGeom prst="straightConnector1">
            <a:avLst/>
          </a:prstGeom>
          <a:noFill/>
          <a:ln w="38100" cap="flat" cmpd="sng">
            <a:solidFill>
              <a:srgbClr val="4DB6AC"/>
            </a:solidFill>
            <a:prstDash val="solid"/>
            <a:round/>
            <a:headEnd type="none" w="sm" len="sm"/>
            <a:tailEnd type="none" w="sm" len="sm"/>
          </a:ln>
        </p:spPr>
      </p:cxnSp>
      <p:sp>
        <p:nvSpPr>
          <p:cNvPr id="98" name="Google Shape;98;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12</a:t>
            </a:fld>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82497A-FA37-CFC5-B523-C2AF2EDE43F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dirty="0"/>
          </a:p>
        </p:txBody>
      </p:sp>
      <p:pic>
        <p:nvPicPr>
          <p:cNvPr id="5" name="Google Shape;89;p3">
            <a:extLst>
              <a:ext uri="{FF2B5EF4-FFF2-40B4-BE49-F238E27FC236}">
                <a16:creationId xmlns:a16="http://schemas.microsoft.com/office/drawing/2014/main" id="{F5575C46-265B-2473-7212-59C467E945B9}"/>
              </a:ext>
            </a:extLst>
          </p:cNvPr>
          <p:cNvPicPr preferRelativeResize="0"/>
          <p:nvPr/>
        </p:nvPicPr>
        <p:blipFill rotWithShape="1">
          <a:blip r:embed="rId3">
            <a:alphaModFix/>
          </a:blip>
          <a:srcRect/>
          <a:stretch/>
        </p:blipFill>
        <p:spPr>
          <a:xfrm>
            <a:off x="1205972" y="788731"/>
            <a:ext cx="6181417" cy="3874486"/>
          </a:xfrm>
          <a:prstGeom prst="rect">
            <a:avLst/>
          </a:prstGeom>
          <a:noFill/>
          <a:ln>
            <a:noFill/>
          </a:ln>
        </p:spPr>
      </p:pic>
      <p:cxnSp>
        <p:nvCxnSpPr>
          <p:cNvPr id="7" name="Straight Connector 6">
            <a:extLst>
              <a:ext uri="{FF2B5EF4-FFF2-40B4-BE49-F238E27FC236}">
                <a16:creationId xmlns:a16="http://schemas.microsoft.com/office/drawing/2014/main" id="{06ED51FD-DA41-353A-BE48-1D102E08005B}"/>
              </a:ext>
            </a:extLst>
          </p:cNvPr>
          <p:cNvCxnSpPr/>
          <p:nvPr/>
        </p:nvCxnSpPr>
        <p:spPr>
          <a:xfrm>
            <a:off x="1754672" y="2229853"/>
            <a:ext cx="1229160" cy="0"/>
          </a:xfrm>
          <a:prstGeom prst="line">
            <a:avLst/>
          </a:prstGeom>
          <a:ln w="254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F4EF176-87E3-0E85-6047-9B92B7E2F831}"/>
              </a:ext>
            </a:extLst>
          </p:cNvPr>
          <p:cNvCxnSpPr>
            <a:cxnSpLocks/>
          </p:cNvCxnSpPr>
          <p:nvPr/>
        </p:nvCxnSpPr>
        <p:spPr>
          <a:xfrm>
            <a:off x="4572000" y="2767263"/>
            <a:ext cx="681789" cy="0"/>
          </a:xfrm>
          <a:prstGeom prst="line">
            <a:avLst/>
          </a:prstGeom>
          <a:ln w="254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5C33FD5-0F0A-1454-93EA-1E7481B3603C}"/>
              </a:ext>
            </a:extLst>
          </p:cNvPr>
          <p:cNvCxnSpPr>
            <a:cxnSpLocks/>
          </p:cNvCxnSpPr>
          <p:nvPr/>
        </p:nvCxnSpPr>
        <p:spPr>
          <a:xfrm>
            <a:off x="5253789" y="2919663"/>
            <a:ext cx="1171074" cy="0"/>
          </a:xfrm>
          <a:prstGeom prst="line">
            <a:avLst/>
          </a:prstGeom>
          <a:ln w="254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Speech Bubble: Oval 11">
            <a:extLst>
              <a:ext uri="{FF2B5EF4-FFF2-40B4-BE49-F238E27FC236}">
                <a16:creationId xmlns:a16="http://schemas.microsoft.com/office/drawing/2014/main" id="{ABCD67DB-B4EC-8FA7-2FEC-122FF54B3E89}"/>
              </a:ext>
            </a:extLst>
          </p:cNvPr>
          <p:cNvSpPr/>
          <p:nvPr/>
        </p:nvSpPr>
        <p:spPr>
          <a:xfrm>
            <a:off x="2487426" y="1466821"/>
            <a:ext cx="992812" cy="260047"/>
          </a:xfrm>
          <a:prstGeom prst="wedgeEllipseCallout">
            <a:avLst>
              <a:gd name="adj1" fmla="val 53634"/>
              <a:gd name="adj2" fmla="val 236252"/>
            </a:avLst>
          </a:prstGeom>
          <a:solidFill>
            <a:schemeClr val="bg1"/>
          </a:solidFill>
          <a:ln>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20202"/>
                </a:solidFill>
              </a:rPr>
              <a:t>and social </a:t>
            </a:r>
          </a:p>
        </p:txBody>
      </p:sp>
      <p:sp>
        <p:nvSpPr>
          <p:cNvPr id="13" name="Speech Bubble: Oval 12">
            <a:extLst>
              <a:ext uri="{FF2B5EF4-FFF2-40B4-BE49-F238E27FC236}">
                <a16:creationId xmlns:a16="http://schemas.microsoft.com/office/drawing/2014/main" id="{D8EC7CF2-7EF7-E434-021B-B1359CD90EE7}"/>
              </a:ext>
            </a:extLst>
          </p:cNvPr>
          <p:cNvSpPr/>
          <p:nvPr/>
        </p:nvSpPr>
        <p:spPr>
          <a:xfrm>
            <a:off x="152397" y="2229853"/>
            <a:ext cx="1171075" cy="609600"/>
          </a:xfrm>
          <a:prstGeom prst="wedgeEllipseCallout">
            <a:avLst>
              <a:gd name="adj1" fmla="val 197202"/>
              <a:gd name="adj2" fmla="val 29821"/>
            </a:avLst>
          </a:prstGeom>
          <a:solidFill>
            <a:schemeClr val="bg1"/>
          </a:solidFill>
          <a:ln>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20202"/>
                </a:solidFill>
              </a:rPr>
              <a:t>(infant/child, young adult, elderly)</a:t>
            </a:r>
          </a:p>
        </p:txBody>
      </p:sp>
      <p:cxnSp>
        <p:nvCxnSpPr>
          <p:cNvPr id="14" name="Straight Connector 13">
            <a:extLst>
              <a:ext uri="{FF2B5EF4-FFF2-40B4-BE49-F238E27FC236}">
                <a16:creationId xmlns:a16="http://schemas.microsoft.com/office/drawing/2014/main" id="{EA1ED16D-F4A4-554C-5390-F957924C1ED2}"/>
              </a:ext>
            </a:extLst>
          </p:cNvPr>
          <p:cNvCxnSpPr>
            <a:cxnSpLocks/>
          </p:cNvCxnSpPr>
          <p:nvPr/>
        </p:nvCxnSpPr>
        <p:spPr>
          <a:xfrm>
            <a:off x="3139343" y="2767263"/>
            <a:ext cx="911289" cy="0"/>
          </a:xfrm>
          <a:prstGeom prst="line">
            <a:avLst/>
          </a:prstGeom>
          <a:ln w="254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Speech Bubble: Oval 15">
            <a:extLst>
              <a:ext uri="{FF2B5EF4-FFF2-40B4-BE49-F238E27FC236}">
                <a16:creationId xmlns:a16="http://schemas.microsoft.com/office/drawing/2014/main" id="{CCB1BD94-0772-6F46-1620-1972EA98EA50}"/>
              </a:ext>
            </a:extLst>
          </p:cNvPr>
          <p:cNvSpPr/>
          <p:nvPr/>
        </p:nvSpPr>
        <p:spPr>
          <a:xfrm>
            <a:off x="4572000" y="3166986"/>
            <a:ext cx="998622" cy="378314"/>
          </a:xfrm>
          <a:prstGeom prst="wedgeEllipseCallout">
            <a:avLst>
              <a:gd name="adj1" fmla="val -102519"/>
              <a:gd name="adj2" fmla="val -106690"/>
            </a:avLst>
          </a:prstGeom>
          <a:solidFill>
            <a:schemeClr val="bg1"/>
          </a:solidFill>
          <a:ln>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20202"/>
                </a:solidFill>
              </a:rPr>
              <a:t>when applicable</a:t>
            </a:r>
          </a:p>
        </p:txBody>
      </p:sp>
      <p:sp>
        <p:nvSpPr>
          <p:cNvPr id="19" name="Title 1">
            <a:extLst>
              <a:ext uri="{FF2B5EF4-FFF2-40B4-BE49-F238E27FC236}">
                <a16:creationId xmlns:a16="http://schemas.microsoft.com/office/drawing/2014/main" id="{2534EC81-E734-07EB-0141-568C9C69604D}"/>
              </a:ext>
            </a:extLst>
          </p:cNvPr>
          <p:cNvSpPr>
            <a:spLocks noGrp="1"/>
          </p:cNvSpPr>
          <p:nvPr>
            <p:ph type="title"/>
          </p:nvPr>
        </p:nvSpPr>
        <p:spPr>
          <a:xfrm>
            <a:off x="226208" y="86683"/>
            <a:ext cx="8520600" cy="707400"/>
          </a:xfrm>
        </p:spPr>
        <p:txBody>
          <a:bodyPr>
            <a:normAutofit fontScale="90000"/>
          </a:bodyPr>
          <a:lstStyle/>
          <a:p>
            <a:r>
              <a:rPr lang="en-US" dirty="0"/>
              <a:t>Additional Modifications from a USMLE Question Writer</a:t>
            </a:r>
          </a:p>
        </p:txBody>
      </p:sp>
      <p:sp>
        <p:nvSpPr>
          <p:cNvPr id="2" name="Speech Bubble: Oval 1">
            <a:extLst>
              <a:ext uri="{FF2B5EF4-FFF2-40B4-BE49-F238E27FC236}">
                <a16:creationId xmlns:a16="http://schemas.microsoft.com/office/drawing/2014/main" id="{A96B3307-2ABC-7C6C-8C4A-382C53E80DD6}"/>
              </a:ext>
            </a:extLst>
          </p:cNvPr>
          <p:cNvSpPr/>
          <p:nvPr/>
        </p:nvSpPr>
        <p:spPr>
          <a:xfrm>
            <a:off x="4754478" y="3621712"/>
            <a:ext cx="1989222" cy="587324"/>
          </a:xfrm>
          <a:prstGeom prst="wedgeEllipseCallout">
            <a:avLst>
              <a:gd name="adj1" fmla="val -81111"/>
              <a:gd name="adj2" fmla="val -49928"/>
            </a:avLst>
          </a:prstGeom>
          <a:solidFill>
            <a:schemeClr val="bg1"/>
          </a:solidFill>
          <a:ln>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20202"/>
                </a:solidFill>
              </a:rPr>
              <a:t>For rationale, provide reasons for incorrect and correct options.</a:t>
            </a:r>
          </a:p>
        </p:txBody>
      </p:sp>
    </p:spTree>
    <p:extLst>
      <p:ext uri="{BB962C8B-B14F-4D97-AF65-F5344CB8AC3E}">
        <p14:creationId xmlns:p14="http://schemas.microsoft.com/office/powerpoint/2010/main" val="389272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E0DD-6263-C16F-DDA4-36BE9076B75E}"/>
              </a:ext>
            </a:extLst>
          </p:cNvPr>
          <p:cNvSpPr>
            <a:spLocks noGrp="1"/>
          </p:cNvSpPr>
          <p:nvPr>
            <p:ph type="title"/>
          </p:nvPr>
        </p:nvSpPr>
        <p:spPr>
          <a:xfrm>
            <a:off x="311700" y="445024"/>
            <a:ext cx="1907625" cy="1898125"/>
          </a:xfrm>
        </p:spPr>
        <p:txBody>
          <a:bodyPr>
            <a:normAutofit fontScale="90000"/>
          </a:bodyPr>
          <a:lstStyle/>
          <a:p>
            <a:r>
              <a:rPr lang="en-US" dirty="0"/>
              <a:t>Updated Stadler and authors</a:t>
            </a:r>
            <a:r>
              <a:rPr lang="en-US" baseline="30000" dirty="0"/>
              <a:t>12</a:t>
            </a:r>
            <a:r>
              <a:rPr lang="en-US" dirty="0"/>
              <a:t> MCQ Prompt</a:t>
            </a:r>
          </a:p>
        </p:txBody>
      </p:sp>
      <p:sp>
        <p:nvSpPr>
          <p:cNvPr id="4" name="Slide Number Placeholder 3">
            <a:extLst>
              <a:ext uri="{FF2B5EF4-FFF2-40B4-BE49-F238E27FC236}">
                <a16:creationId xmlns:a16="http://schemas.microsoft.com/office/drawing/2014/main" id="{F89773BC-5150-1FBE-A733-319B4CD08A7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dirty="0"/>
          </a:p>
        </p:txBody>
      </p:sp>
      <p:pic>
        <p:nvPicPr>
          <p:cNvPr id="7" name="Picture 6">
            <a:extLst>
              <a:ext uri="{FF2B5EF4-FFF2-40B4-BE49-F238E27FC236}">
                <a16:creationId xmlns:a16="http://schemas.microsoft.com/office/drawing/2014/main" id="{1E521F00-2D98-EF49-7150-DEA5E935BDB9}"/>
              </a:ext>
            </a:extLst>
          </p:cNvPr>
          <p:cNvPicPr>
            <a:picLocks noChangeAspect="1"/>
          </p:cNvPicPr>
          <p:nvPr/>
        </p:nvPicPr>
        <p:blipFill>
          <a:blip r:embed="rId3"/>
          <a:stretch>
            <a:fillRect/>
          </a:stretch>
        </p:blipFill>
        <p:spPr>
          <a:xfrm>
            <a:off x="2417971" y="86683"/>
            <a:ext cx="6054487" cy="4884961"/>
          </a:xfrm>
          <a:prstGeom prst="rect">
            <a:avLst/>
          </a:prstGeom>
        </p:spPr>
      </p:pic>
    </p:spTree>
    <p:extLst>
      <p:ext uri="{BB962C8B-B14F-4D97-AF65-F5344CB8AC3E}">
        <p14:creationId xmlns:p14="http://schemas.microsoft.com/office/powerpoint/2010/main" val="3960709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2380EA79-EE93-4772-B81C-A46C7E20E86B}"/>
            </a:ext>
          </a:extLst>
        </p:cNvPr>
        <p:cNvGrpSpPr/>
        <p:nvPr/>
      </p:nvGrpSpPr>
      <p:grpSpPr>
        <a:xfrm>
          <a:off x="0" y="0"/>
          <a:ext cx="0" cy="0"/>
          <a:chOff x="0" y="0"/>
          <a:chExt cx="0" cy="0"/>
        </a:xfrm>
      </p:grpSpPr>
      <p:sp>
        <p:nvSpPr>
          <p:cNvPr id="88" name="Google Shape;88;p3">
            <a:extLst>
              <a:ext uri="{FF2B5EF4-FFF2-40B4-BE49-F238E27FC236}">
                <a16:creationId xmlns:a16="http://schemas.microsoft.com/office/drawing/2014/main" id="{BB446C4D-CD32-B002-3CEE-B208B78161A5}"/>
              </a:ext>
            </a:extLst>
          </p:cNvPr>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What if I want an stem besides most likely diagnosis?</a:t>
            </a:r>
            <a:endParaRPr baseline="30000" dirty="0"/>
          </a:p>
        </p:txBody>
      </p:sp>
      <p:sp>
        <p:nvSpPr>
          <p:cNvPr id="91" name="Google Shape;91;p3">
            <a:extLst>
              <a:ext uri="{FF2B5EF4-FFF2-40B4-BE49-F238E27FC236}">
                <a16:creationId xmlns:a16="http://schemas.microsoft.com/office/drawing/2014/main" id="{23005C00-1FAF-01DD-613D-BFDA6A9BB32E}"/>
              </a:ext>
            </a:extLst>
          </p:cNvPr>
          <p:cNvSpPr txBox="1"/>
          <p:nvPr/>
        </p:nvSpPr>
        <p:spPr>
          <a:xfrm>
            <a:off x="6298775" y="1719063"/>
            <a:ext cx="3000000" cy="233907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dirty="0">
                <a:solidFill>
                  <a:srgbClr val="020202"/>
                </a:solidFill>
                <a:latin typeface="Open Sans"/>
                <a:ea typeface="Open Sans"/>
                <a:cs typeface="Open Sans"/>
                <a:sym typeface="Open Sans"/>
              </a:rPr>
              <a:t>Several areas to edit:</a:t>
            </a:r>
            <a:endParaRPr sz="1800" b="1" i="0" u="none" strike="noStrike" cap="none" dirty="0">
              <a:solidFill>
                <a:srgbClr val="020202"/>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020202"/>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r>
              <a:rPr lang="en" sz="1800" b="1" i="0" u="none" strike="noStrike" cap="none" dirty="0">
                <a:solidFill>
                  <a:srgbClr val="020202"/>
                </a:solidFill>
                <a:latin typeface="Open Sans"/>
                <a:ea typeface="Open Sans"/>
                <a:cs typeface="Open Sans"/>
                <a:sym typeface="Open Sans"/>
              </a:rPr>
              <a:t>Objective</a:t>
            </a:r>
            <a:endParaRPr sz="1800" b="1" i="0" u="none" strike="noStrike" cap="none" dirty="0">
              <a:solidFill>
                <a:srgbClr val="020202"/>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020202"/>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r>
              <a:rPr lang="en" sz="1800" b="1" i="0" u="none" strike="noStrike" cap="none" dirty="0">
                <a:solidFill>
                  <a:srgbClr val="020202"/>
                </a:solidFill>
                <a:latin typeface="Open Sans"/>
                <a:ea typeface="Open Sans"/>
                <a:cs typeface="Open Sans"/>
                <a:sym typeface="Open Sans"/>
              </a:rPr>
              <a:t>Format</a:t>
            </a:r>
            <a:endParaRPr sz="1800" b="1" i="0" u="none" strike="noStrike" cap="none" dirty="0">
              <a:solidFill>
                <a:srgbClr val="020202"/>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020202"/>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r>
              <a:rPr lang="en" sz="1800" b="1" i="0" u="none" strike="noStrike" cap="none" dirty="0">
                <a:solidFill>
                  <a:srgbClr val="020202"/>
                </a:solidFill>
                <a:latin typeface="Open Sans"/>
                <a:ea typeface="Open Sans"/>
                <a:cs typeface="Open Sans"/>
                <a:sym typeface="Open Sans"/>
              </a:rPr>
              <a:t>Guidelines</a:t>
            </a:r>
            <a:endParaRPr sz="1800" b="1" i="0" u="none" strike="noStrike" cap="none" dirty="0">
              <a:solidFill>
                <a:srgbClr val="020202"/>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20202"/>
              </a:solidFill>
              <a:latin typeface="Arial"/>
              <a:ea typeface="Arial"/>
              <a:cs typeface="Arial"/>
              <a:sym typeface="Arial"/>
            </a:endParaRPr>
          </a:p>
        </p:txBody>
      </p:sp>
      <p:sp>
        <p:nvSpPr>
          <p:cNvPr id="98" name="Google Shape;98;p3">
            <a:extLst>
              <a:ext uri="{FF2B5EF4-FFF2-40B4-BE49-F238E27FC236}">
                <a16:creationId xmlns:a16="http://schemas.microsoft.com/office/drawing/2014/main" id="{408E7379-C9B0-B2EB-D069-1FC9650F4B43}"/>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15</a:t>
            </a:fld>
            <a:endParaRPr dirty="0"/>
          </a:p>
        </p:txBody>
      </p:sp>
      <p:pic>
        <p:nvPicPr>
          <p:cNvPr id="6" name="Picture 5">
            <a:extLst>
              <a:ext uri="{FF2B5EF4-FFF2-40B4-BE49-F238E27FC236}">
                <a16:creationId xmlns:a16="http://schemas.microsoft.com/office/drawing/2014/main" id="{9D963187-F71C-00C4-DC91-3EC00A0A3F12}"/>
              </a:ext>
            </a:extLst>
          </p:cNvPr>
          <p:cNvPicPr>
            <a:picLocks noChangeAspect="1"/>
          </p:cNvPicPr>
          <p:nvPr/>
        </p:nvPicPr>
        <p:blipFill>
          <a:blip r:embed="rId3"/>
          <a:stretch>
            <a:fillRect/>
          </a:stretch>
        </p:blipFill>
        <p:spPr>
          <a:xfrm>
            <a:off x="855872" y="974924"/>
            <a:ext cx="5059154" cy="4081893"/>
          </a:xfrm>
          <a:prstGeom prst="rect">
            <a:avLst/>
          </a:prstGeom>
        </p:spPr>
      </p:pic>
    </p:spTree>
    <p:extLst>
      <p:ext uri="{BB962C8B-B14F-4D97-AF65-F5344CB8AC3E}">
        <p14:creationId xmlns:p14="http://schemas.microsoft.com/office/powerpoint/2010/main" val="1276587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3"/>
          <p:cNvSpPr txBox="1">
            <a:spLocks noGrp="1"/>
          </p:cNvSpPr>
          <p:nvPr>
            <p:ph type="title"/>
          </p:nvPr>
        </p:nvSpPr>
        <p:spPr>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What are some good lead-ins for the Foundational Sciences</a:t>
            </a:r>
            <a:r>
              <a:rPr lang="en" baseline="30000" dirty="0"/>
              <a:t>10</a:t>
            </a:r>
            <a:r>
              <a:rPr lang="en" dirty="0"/>
              <a:t>?</a:t>
            </a:r>
            <a:endParaRPr dirty="0"/>
          </a:p>
        </p:txBody>
      </p:sp>
      <p:sp>
        <p:nvSpPr>
          <p:cNvPr id="204" name="Google Shape;204;p13"/>
          <p:cNvSpPr txBox="1">
            <a:spLocks noGrp="1"/>
          </p:cNvSpPr>
          <p:nvPr>
            <p:ph type="body" idx="1"/>
          </p:nvPr>
        </p:nvSpPr>
        <p:spPr>
          <a:xfrm>
            <a:off x="311700" y="1562887"/>
            <a:ext cx="8520600" cy="3302700"/>
          </a:xfrm>
          <a:prstGeom prst="rect">
            <a:avLst/>
          </a:prstGeom>
          <a:noFill/>
          <a:ln>
            <a:noFill/>
          </a:ln>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Clr>
                <a:srgbClr val="212121"/>
              </a:buClr>
              <a:buSzPts val="1700"/>
              <a:buChar char="●"/>
            </a:pPr>
            <a:r>
              <a:rPr lang="en" sz="1700" dirty="0">
                <a:solidFill>
                  <a:srgbClr val="212121"/>
                </a:solidFill>
              </a:rPr>
              <a:t>Which of the following is the most likely infectious agent?</a:t>
            </a:r>
            <a:endParaRPr sz="1700" dirty="0">
              <a:solidFill>
                <a:srgbClr val="212121"/>
              </a:solidFill>
            </a:endParaRPr>
          </a:p>
          <a:p>
            <a:pPr marL="457200" lvl="0" indent="-336550" algn="l" rtl="0">
              <a:lnSpc>
                <a:spcPct val="115000"/>
              </a:lnSpc>
              <a:spcBef>
                <a:spcPts val="0"/>
              </a:spcBef>
              <a:spcAft>
                <a:spcPts val="0"/>
              </a:spcAft>
              <a:buClr>
                <a:srgbClr val="212121"/>
              </a:buClr>
              <a:buSzPts val="1700"/>
              <a:buChar char="●"/>
            </a:pPr>
            <a:r>
              <a:rPr lang="en" sz="1700" dirty="0">
                <a:solidFill>
                  <a:srgbClr val="212121"/>
                </a:solidFill>
              </a:rPr>
              <a:t>Which of the following is the most likely explanation for these findings?</a:t>
            </a:r>
            <a:endParaRPr sz="1700" dirty="0">
              <a:solidFill>
                <a:srgbClr val="212121"/>
              </a:solidFill>
            </a:endParaRPr>
          </a:p>
          <a:p>
            <a:pPr marL="457200" lvl="0" indent="-336550" algn="l" rtl="0">
              <a:lnSpc>
                <a:spcPct val="115000"/>
              </a:lnSpc>
              <a:spcBef>
                <a:spcPts val="0"/>
              </a:spcBef>
              <a:spcAft>
                <a:spcPts val="0"/>
              </a:spcAft>
              <a:buClr>
                <a:srgbClr val="212121"/>
              </a:buClr>
              <a:buSzPts val="1700"/>
              <a:buChar char="●"/>
            </a:pPr>
            <a:r>
              <a:rPr lang="en" sz="1700" dirty="0">
                <a:solidFill>
                  <a:srgbClr val="212121"/>
                </a:solidFill>
              </a:rPr>
              <a:t>Which of the following is the most likely location of this patient’s lesion?</a:t>
            </a:r>
            <a:endParaRPr sz="1700" dirty="0">
              <a:solidFill>
                <a:srgbClr val="212121"/>
              </a:solidFill>
            </a:endParaRPr>
          </a:p>
          <a:p>
            <a:pPr marL="457200" lvl="0" indent="-336550" algn="l" rtl="0">
              <a:lnSpc>
                <a:spcPct val="115000"/>
              </a:lnSpc>
              <a:spcBef>
                <a:spcPts val="0"/>
              </a:spcBef>
              <a:spcAft>
                <a:spcPts val="0"/>
              </a:spcAft>
              <a:buClr>
                <a:srgbClr val="212121"/>
              </a:buClr>
              <a:buSzPts val="1700"/>
              <a:buChar char="●"/>
            </a:pPr>
            <a:r>
              <a:rPr lang="en" sz="1700" dirty="0">
                <a:solidFill>
                  <a:srgbClr val="212121"/>
                </a:solidFill>
              </a:rPr>
              <a:t>A biopsy specimen is most likely to show which of the following?</a:t>
            </a:r>
            <a:endParaRPr sz="1700" dirty="0">
              <a:solidFill>
                <a:srgbClr val="212121"/>
              </a:solidFill>
            </a:endParaRPr>
          </a:p>
          <a:p>
            <a:pPr marL="457200" lvl="0" indent="-336550" algn="l" rtl="0">
              <a:lnSpc>
                <a:spcPct val="115000"/>
              </a:lnSpc>
              <a:spcBef>
                <a:spcPts val="0"/>
              </a:spcBef>
              <a:spcAft>
                <a:spcPts val="0"/>
              </a:spcAft>
              <a:buClr>
                <a:srgbClr val="212121"/>
              </a:buClr>
              <a:buSzPts val="1700"/>
              <a:buChar char="●"/>
            </a:pPr>
            <a:r>
              <a:rPr lang="en" sz="1700" dirty="0">
                <a:solidFill>
                  <a:srgbClr val="212121"/>
                </a:solidFill>
              </a:rPr>
              <a:t>This patient most likely has a defect in which of the following?</a:t>
            </a:r>
            <a:endParaRPr sz="1700" dirty="0">
              <a:solidFill>
                <a:srgbClr val="212121"/>
              </a:solidFill>
            </a:endParaRPr>
          </a:p>
          <a:p>
            <a:pPr marL="457200" lvl="0" indent="-336550" algn="l" rtl="0">
              <a:lnSpc>
                <a:spcPct val="115000"/>
              </a:lnSpc>
              <a:spcBef>
                <a:spcPts val="0"/>
              </a:spcBef>
              <a:spcAft>
                <a:spcPts val="0"/>
              </a:spcAft>
              <a:buClr>
                <a:srgbClr val="212121"/>
              </a:buClr>
              <a:buSzPts val="1700"/>
              <a:buChar char="●"/>
            </a:pPr>
            <a:r>
              <a:rPr lang="en" sz="1700" dirty="0">
                <a:solidFill>
                  <a:srgbClr val="212121"/>
                </a:solidFill>
              </a:rPr>
              <a:t>Which of the following structures is at greatest risk for damage during this procedure?</a:t>
            </a:r>
            <a:endParaRPr sz="1700" dirty="0">
              <a:solidFill>
                <a:srgbClr val="212121"/>
              </a:solidFill>
            </a:endParaRPr>
          </a:p>
          <a:p>
            <a:pPr marL="457200" lvl="0" indent="-336550" algn="l" rtl="0">
              <a:lnSpc>
                <a:spcPct val="115000"/>
              </a:lnSpc>
              <a:spcBef>
                <a:spcPts val="0"/>
              </a:spcBef>
              <a:spcAft>
                <a:spcPts val="0"/>
              </a:spcAft>
              <a:buClr>
                <a:srgbClr val="212121"/>
              </a:buClr>
              <a:buSzPts val="1700"/>
              <a:buChar char="●"/>
            </a:pPr>
            <a:r>
              <a:rPr lang="en" sz="1700" dirty="0">
                <a:solidFill>
                  <a:srgbClr val="212121"/>
                </a:solidFill>
              </a:rPr>
              <a:t>Which of the following is the most likely pathogen?</a:t>
            </a:r>
            <a:endParaRPr sz="1700" dirty="0">
              <a:solidFill>
                <a:srgbClr val="212121"/>
              </a:solidFill>
            </a:endParaRPr>
          </a:p>
        </p:txBody>
      </p:sp>
      <p:sp>
        <p:nvSpPr>
          <p:cNvPr id="206" name="Google Shape;206;p13"/>
          <p:cNvSpPr txBox="1">
            <a:spLocks noGrp="1"/>
          </p:cNvSpPr>
          <p:nvPr>
            <p:ph type="sldNum" idx="12"/>
          </p:nvPr>
        </p:nvSpPr>
        <p:spPr>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16</a:t>
            </a:fld>
            <a:endParaRPr dirty="0"/>
          </a:p>
        </p:txBody>
      </p:sp>
    </p:spTree>
    <p:extLst>
      <p:ext uri="{BB962C8B-B14F-4D97-AF65-F5344CB8AC3E}">
        <p14:creationId xmlns:p14="http://schemas.microsoft.com/office/powerpoint/2010/main" val="2062394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4"/>
          <p:cNvSpPr txBox="1">
            <a:spLocks noGrp="1"/>
          </p:cNvSpPr>
          <p:nvPr>
            <p:ph type="title"/>
          </p:nvPr>
        </p:nvSpPr>
        <p:spPr>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What are some good lead-ins for Clinical Application</a:t>
            </a:r>
            <a:r>
              <a:rPr lang="en" baseline="30000" dirty="0"/>
              <a:t>10</a:t>
            </a:r>
            <a:r>
              <a:rPr lang="en" dirty="0"/>
              <a:t>?</a:t>
            </a:r>
            <a:endParaRPr dirty="0"/>
          </a:p>
        </p:txBody>
      </p:sp>
      <p:sp>
        <p:nvSpPr>
          <p:cNvPr id="212" name="Google Shape;212;p14"/>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0" lvl="0" indent="0" algn="l" rtl="0">
              <a:lnSpc>
                <a:spcPct val="95000"/>
              </a:lnSpc>
              <a:spcBef>
                <a:spcPts val="0"/>
              </a:spcBef>
              <a:spcAft>
                <a:spcPts val="0"/>
              </a:spcAft>
              <a:buSzPts val="852"/>
              <a:buNone/>
            </a:pPr>
            <a:r>
              <a:rPr lang="en" sz="1585" b="1">
                <a:solidFill>
                  <a:srgbClr val="212121"/>
                </a:solidFill>
              </a:rPr>
              <a:t>Obtaining and Predicting History and Physical Examination</a:t>
            </a:r>
            <a:endParaRPr sz="1585" b="1" dirty="0">
              <a:solidFill>
                <a:srgbClr val="212121"/>
              </a:solidFill>
            </a:endParaRPr>
          </a:p>
          <a:p>
            <a:pPr marL="457200" lvl="0" indent="-329247" algn="l" rtl="0">
              <a:lnSpc>
                <a:spcPct val="95000"/>
              </a:lnSpc>
              <a:spcBef>
                <a:spcPts val="1200"/>
              </a:spcBef>
              <a:spcAft>
                <a:spcPts val="0"/>
              </a:spcAft>
              <a:buClr>
                <a:srgbClr val="212121"/>
              </a:buClr>
              <a:buSzPts val="1585"/>
              <a:buChar char="●"/>
            </a:pPr>
            <a:r>
              <a:rPr lang="en" sz="1585">
                <a:solidFill>
                  <a:srgbClr val="212121"/>
                </a:solidFill>
              </a:rPr>
              <a:t>Which of the following factors in this patient’s history most increased her risk for developing this condition?</a:t>
            </a:r>
            <a:endParaRPr sz="1585" dirty="0">
              <a:solidFill>
                <a:srgbClr val="212121"/>
              </a:solidFill>
            </a:endParaRPr>
          </a:p>
          <a:p>
            <a:pPr marL="457200" lvl="0" indent="-329247" algn="l" rtl="0">
              <a:lnSpc>
                <a:spcPct val="95000"/>
              </a:lnSpc>
              <a:spcBef>
                <a:spcPts val="0"/>
              </a:spcBef>
              <a:spcAft>
                <a:spcPts val="0"/>
              </a:spcAft>
              <a:buClr>
                <a:srgbClr val="212121"/>
              </a:buClr>
              <a:buSzPts val="1585"/>
              <a:buChar char="●"/>
            </a:pPr>
            <a:r>
              <a:rPr lang="en" sz="1585">
                <a:solidFill>
                  <a:srgbClr val="212121"/>
                </a:solidFill>
              </a:rPr>
              <a:t>Which of the following additional information regarding this patient’s history is most appropriate to obtain at this time?</a:t>
            </a:r>
            <a:endParaRPr sz="1585" b="1" dirty="0">
              <a:solidFill>
                <a:srgbClr val="212121"/>
              </a:solidFill>
            </a:endParaRPr>
          </a:p>
          <a:p>
            <a:pPr marL="0" lvl="0" indent="0" algn="l" rtl="0">
              <a:lnSpc>
                <a:spcPct val="95000"/>
              </a:lnSpc>
              <a:spcBef>
                <a:spcPts val="1200"/>
              </a:spcBef>
              <a:spcAft>
                <a:spcPts val="0"/>
              </a:spcAft>
              <a:buSzPts val="852"/>
              <a:buNone/>
            </a:pPr>
            <a:r>
              <a:rPr lang="en" sz="1585" b="1">
                <a:solidFill>
                  <a:srgbClr val="212121"/>
                </a:solidFill>
              </a:rPr>
              <a:t>Selecting and Interpreting Diagnostic Studies</a:t>
            </a:r>
            <a:endParaRPr sz="1585" b="1" dirty="0">
              <a:solidFill>
                <a:srgbClr val="212121"/>
              </a:solidFill>
            </a:endParaRPr>
          </a:p>
          <a:p>
            <a:pPr marL="457200" lvl="0" indent="-329247" algn="l" rtl="0">
              <a:lnSpc>
                <a:spcPct val="95000"/>
              </a:lnSpc>
              <a:spcBef>
                <a:spcPts val="1200"/>
              </a:spcBef>
              <a:spcAft>
                <a:spcPts val="0"/>
              </a:spcAft>
              <a:buClr>
                <a:srgbClr val="212121"/>
              </a:buClr>
              <a:buSzPts val="1585"/>
              <a:buChar char="●"/>
            </a:pPr>
            <a:r>
              <a:rPr lang="en" sz="1585">
                <a:solidFill>
                  <a:srgbClr val="212121"/>
                </a:solidFill>
              </a:rPr>
              <a:t>Which of the following is the most appropriate diagnostic study to obtain at this time?</a:t>
            </a:r>
            <a:endParaRPr sz="1585" dirty="0">
              <a:solidFill>
                <a:srgbClr val="212121"/>
              </a:solidFill>
            </a:endParaRPr>
          </a:p>
          <a:p>
            <a:pPr marL="457200" lvl="0" indent="-329247" algn="l" rtl="0">
              <a:lnSpc>
                <a:spcPct val="95000"/>
              </a:lnSpc>
              <a:spcBef>
                <a:spcPts val="0"/>
              </a:spcBef>
              <a:spcAft>
                <a:spcPts val="0"/>
              </a:spcAft>
              <a:buClr>
                <a:srgbClr val="212121"/>
              </a:buClr>
              <a:buSzPts val="1585"/>
              <a:buChar char="●"/>
            </a:pPr>
            <a:r>
              <a:rPr lang="en" sz="1585">
                <a:solidFill>
                  <a:srgbClr val="212121"/>
                </a:solidFill>
              </a:rPr>
              <a:t>Which of the following laboratory studies is most likely to confirm the diagnosis?</a:t>
            </a:r>
            <a:endParaRPr sz="1585" dirty="0">
              <a:solidFill>
                <a:srgbClr val="212121"/>
              </a:solidFill>
            </a:endParaRPr>
          </a:p>
          <a:p>
            <a:pPr marL="457200" lvl="0" indent="-329247" algn="l" rtl="0">
              <a:lnSpc>
                <a:spcPct val="95000"/>
              </a:lnSpc>
              <a:spcBef>
                <a:spcPts val="0"/>
              </a:spcBef>
              <a:spcAft>
                <a:spcPts val="0"/>
              </a:spcAft>
              <a:buClr>
                <a:srgbClr val="212121"/>
              </a:buClr>
              <a:buSzPts val="1585"/>
              <a:buChar char="●"/>
            </a:pPr>
            <a:r>
              <a:rPr lang="en" sz="1585">
                <a:solidFill>
                  <a:srgbClr val="212121"/>
                </a:solidFill>
              </a:rPr>
              <a:t>Which of the following is the most likely explanation for these laboratory findings?</a:t>
            </a:r>
            <a:endParaRPr sz="1785" b="1" dirty="0">
              <a:solidFill>
                <a:srgbClr val="212121"/>
              </a:solidFill>
            </a:endParaRPr>
          </a:p>
        </p:txBody>
      </p:sp>
      <p:sp>
        <p:nvSpPr>
          <p:cNvPr id="214" name="Google Shape;214;p14"/>
          <p:cNvSpPr txBox="1">
            <a:spLocks noGrp="1"/>
          </p:cNvSpPr>
          <p:nvPr>
            <p:ph type="sldNum" idx="12"/>
          </p:nvPr>
        </p:nvSpPr>
        <p:spPr>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17</a:t>
            </a:fld>
            <a:endParaRPr dirty="0"/>
          </a:p>
        </p:txBody>
      </p:sp>
    </p:spTree>
    <p:extLst>
      <p:ext uri="{BB962C8B-B14F-4D97-AF65-F5344CB8AC3E}">
        <p14:creationId xmlns:p14="http://schemas.microsoft.com/office/powerpoint/2010/main" val="688329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5"/>
          <p:cNvSpPr txBox="1">
            <a:spLocks noGrp="1"/>
          </p:cNvSpPr>
          <p:nvPr>
            <p:ph type="title"/>
          </p:nvPr>
        </p:nvSpPr>
        <p:spPr>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What are some good lead-ins for Clinical Application</a:t>
            </a:r>
            <a:r>
              <a:rPr lang="en" baseline="30000" dirty="0"/>
              <a:t>10</a:t>
            </a:r>
            <a:r>
              <a:rPr lang="en" dirty="0"/>
              <a:t>?</a:t>
            </a:r>
            <a:endParaRPr dirty="0"/>
          </a:p>
        </p:txBody>
      </p:sp>
      <p:sp>
        <p:nvSpPr>
          <p:cNvPr id="220" name="Google Shape;220;p15"/>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0" lvl="0" indent="0" algn="l" rtl="0">
              <a:lnSpc>
                <a:spcPct val="95000"/>
              </a:lnSpc>
              <a:spcBef>
                <a:spcPts val="0"/>
              </a:spcBef>
              <a:spcAft>
                <a:spcPts val="0"/>
              </a:spcAft>
              <a:buSzPts val="852"/>
              <a:buNone/>
            </a:pPr>
            <a:r>
              <a:rPr lang="en" sz="1585" b="1" dirty="0">
                <a:solidFill>
                  <a:srgbClr val="212121"/>
                </a:solidFill>
              </a:rPr>
              <a:t>Management</a:t>
            </a:r>
            <a:endParaRPr sz="1585" b="1" dirty="0">
              <a:solidFill>
                <a:srgbClr val="212121"/>
              </a:solidFill>
            </a:endParaRPr>
          </a:p>
          <a:p>
            <a:pPr marL="457200" lvl="0" indent="-329247" algn="l" rtl="0">
              <a:lnSpc>
                <a:spcPct val="95000"/>
              </a:lnSpc>
              <a:spcBef>
                <a:spcPts val="1200"/>
              </a:spcBef>
              <a:spcAft>
                <a:spcPts val="0"/>
              </a:spcAft>
              <a:buClr>
                <a:srgbClr val="212121"/>
              </a:buClr>
              <a:buSzPts val="1585"/>
              <a:buChar char="●"/>
            </a:pPr>
            <a:r>
              <a:rPr lang="en" sz="1585" dirty="0">
                <a:solidFill>
                  <a:srgbClr val="212121"/>
                </a:solidFill>
              </a:rPr>
              <a:t>Which of the following is the most appropriate screening test?</a:t>
            </a:r>
            <a:endParaRPr sz="1585" dirty="0">
              <a:solidFill>
                <a:srgbClr val="212121"/>
              </a:solidFill>
            </a:endParaRPr>
          </a:p>
          <a:p>
            <a:pPr marL="457200" lvl="0" indent="-329247" algn="l" rtl="0">
              <a:lnSpc>
                <a:spcPct val="95000"/>
              </a:lnSpc>
              <a:spcBef>
                <a:spcPts val="0"/>
              </a:spcBef>
              <a:spcAft>
                <a:spcPts val="0"/>
              </a:spcAft>
              <a:buClr>
                <a:srgbClr val="212121"/>
              </a:buClr>
              <a:buSzPts val="1585"/>
              <a:buChar char="●"/>
            </a:pPr>
            <a:r>
              <a:rPr lang="en" sz="1585" dirty="0">
                <a:solidFill>
                  <a:srgbClr val="212121"/>
                </a:solidFill>
              </a:rPr>
              <a:t>Which of the following tests would have predicted these findings?</a:t>
            </a:r>
            <a:endParaRPr sz="1585" dirty="0">
              <a:solidFill>
                <a:srgbClr val="212121"/>
              </a:solidFill>
            </a:endParaRPr>
          </a:p>
          <a:p>
            <a:pPr marL="457200" lvl="0" indent="-329247" algn="l" rtl="0">
              <a:lnSpc>
                <a:spcPct val="95000"/>
              </a:lnSpc>
              <a:spcBef>
                <a:spcPts val="0"/>
              </a:spcBef>
              <a:spcAft>
                <a:spcPts val="0"/>
              </a:spcAft>
              <a:buClr>
                <a:srgbClr val="212121"/>
              </a:buClr>
              <a:buSzPts val="1585"/>
              <a:buChar char="●"/>
            </a:pPr>
            <a:r>
              <a:rPr lang="en" sz="1585" dirty="0">
                <a:solidFill>
                  <a:srgbClr val="212121"/>
                </a:solidFill>
              </a:rPr>
              <a:t>Which of the following is the most appropriate intervention?</a:t>
            </a:r>
            <a:endParaRPr sz="1585" dirty="0">
              <a:solidFill>
                <a:srgbClr val="212121"/>
              </a:solidFill>
            </a:endParaRPr>
          </a:p>
          <a:p>
            <a:pPr marL="457200" lvl="0" indent="-329247" algn="l" rtl="0">
              <a:lnSpc>
                <a:spcPct val="95000"/>
              </a:lnSpc>
              <a:spcBef>
                <a:spcPts val="0"/>
              </a:spcBef>
              <a:spcAft>
                <a:spcPts val="0"/>
              </a:spcAft>
              <a:buClr>
                <a:srgbClr val="212121"/>
              </a:buClr>
              <a:buSzPts val="1585"/>
              <a:buChar char="●"/>
            </a:pPr>
            <a:r>
              <a:rPr lang="en" sz="1585" dirty="0">
                <a:solidFill>
                  <a:srgbClr val="212121"/>
                </a:solidFill>
              </a:rPr>
              <a:t>For which of the following conditions is this patient at greatest risk?</a:t>
            </a:r>
            <a:endParaRPr sz="1585" dirty="0">
              <a:solidFill>
                <a:srgbClr val="212121"/>
              </a:solidFill>
            </a:endParaRPr>
          </a:p>
          <a:p>
            <a:pPr marL="0" lvl="0" indent="0" algn="l" rtl="0">
              <a:lnSpc>
                <a:spcPct val="95000"/>
              </a:lnSpc>
              <a:spcBef>
                <a:spcPts val="1200"/>
              </a:spcBef>
              <a:spcAft>
                <a:spcPts val="0"/>
              </a:spcAft>
              <a:buSzPts val="852"/>
              <a:buNone/>
            </a:pPr>
            <a:r>
              <a:rPr lang="en" sz="1585" b="1" dirty="0">
                <a:solidFill>
                  <a:srgbClr val="212121"/>
                </a:solidFill>
              </a:rPr>
              <a:t>Pharmacotherapy/Clinical Interventions and Treatments</a:t>
            </a:r>
            <a:endParaRPr sz="1585" b="1" dirty="0">
              <a:solidFill>
                <a:srgbClr val="212121"/>
              </a:solidFill>
            </a:endParaRPr>
          </a:p>
          <a:p>
            <a:pPr marL="457200" lvl="0" indent="-329247" algn="l" rtl="0">
              <a:lnSpc>
                <a:spcPct val="95000"/>
              </a:lnSpc>
              <a:spcBef>
                <a:spcPts val="1200"/>
              </a:spcBef>
              <a:spcAft>
                <a:spcPts val="0"/>
              </a:spcAft>
              <a:buClr>
                <a:srgbClr val="212121"/>
              </a:buClr>
              <a:buSzPts val="1585"/>
              <a:buChar char="●"/>
            </a:pPr>
            <a:r>
              <a:rPr lang="en" sz="1585" dirty="0">
                <a:solidFill>
                  <a:srgbClr val="212121"/>
                </a:solidFill>
              </a:rPr>
              <a:t>Which of the following is the most appropriate initial or next step in patient care?</a:t>
            </a:r>
            <a:endParaRPr sz="1585" dirty="0">
              <a:solidFill>
                <a:srgbClr val="212121"/>
              </a:solidFill>
            </a:endParaRPr>
          </a:p>
          <a:p>
            <a:pPr marL="457200" lvl="0" indent="-329247" algn="l" rtl="0">
              <a:lnSpc>
                <a:spcPct val="95000"/>
              </a:lnSpc>
              <a:spcBef>
                <a:spcPts val="0"/>
              </a:spcBef>
              <a:spcAft>
                <a:spcPts val="0"/>
              </a:spcAft>
              <a:buClr>
                <a:srgbClr val="212121"/>
              </a:buClr>
              <a:buSzPts val="1585"/>
              <a:buChar char="●"/>
            </a:pPr>
            <a:r>
              <a:rPr lang="en" sz="1585" dirty="0">
                <a:solidFill>
                  <a:srgbClr val="212121"/>
                </a:solidFill>
              </a:rPr>
              <a:t>Which of the following is the most appropriate management?</a:t>
            </a:r>
            <a:endParaRPr sz="1585" dirty="0">
              <a:solidFill>
                <a:srgbClr val="212121"/>
              </a:solidFill>
            </a:endParaRPr>
          </a:p>
        </p:txBody>
      </p:sp>
      <p:sp>
        <p:nvSpPr>
          <p:cNvPr id="222" name="Google Shape;222;p15"/>
          <p:cNvSpPr txBox="1">
            <a:spLocks noGrp="1"/>
          </p:cNvSpPr>
          <p:nvPr>
            <p:ph type="sldNum" idx="12"/>
          </p:nvPr>
        </p:nvSpPr>
        <p:spPr>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18</a:t>
            </a:fld>
            <a:endParaRPr dirty="0"/>
          </a:p>
        </p:txBody>
      </p:sp>
    </p:spTree>
    <p:extLst>
      <p:ext uri="{BB962C8B-B14F-4D97-AF65-F5344CB8AC3E}">
        <p14:creationId xmlns:p14="http://schemas.microsoft.com/office/powerpoint/2010/main" val="184944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2">
          <a:extLst>
            <a:ext uri="{FF2B5EF4-FFF2-40B4-BE49-F238E27FC236}">
              <a16:creationId xmlns:a16="http://schemas.microsoft.com/office/drawing/2014/main" id="{ADF8D932-1C94-A8D9-C828-1E627531611F}"/>
            </a:ext>
          </a:extLst>
        </p:cNvPr>
        <p:cNvGrpSpPr/>
        <p:nvPr/>
      </p:nvGrpSpPr>
      <p:grpSpPr>
        <a:xfrm>
          <a:off x="0" y="0"/>
          <a:ext cx="0" cy="0"/>
          <a:chOff x="0" y="0"/>
          <a:chExt cx="0" cy="0"/>
        </a:xfrm>
      </p:grpSpPr>
      <p:sp>
        <p:nvSpPr>
          <p:cNvPr id="103" name="Google Shape;103;p4">
            <a:extLst>
              <a:ext uri="{FF2B5EF4-FFF2-40B4-BE49-F238E27FC236}">
                <a16:creationId xmlns:a16="http://schemas.microsoft.com/office/drawing/2014/main" id="{0C0097A6-B437-C072-66A1-513319F040F6}"/>
              </a:ext>
            </a:extLst>
          </p:cNvPr>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dirty="0"/>
              <a:t>Changing the Prompt: Modifying the Lead-In</a:t>
            </a:r>
            <a:endParaRPr dirty="0"/>
          </a:p>
          <a:p>
            <a:pPr marL="0" lvl="0" indent="0" algn="l" rtl="0">
              <a:lnSpc>
                <a:spcPct val="100000"/>
              </a:lnSpc>
              <a:spcBef>
                <a:spcPts val="0"/>
              </a:spcBef>
              <a:spcAft>
                <a:spcPts val="0"/>
              </a:spcAft>
              <a:buSzPct val="111111"/>
              <a:buNone/>
            </a:pPr>
            <a:endParaRPr dirty="0"/>
          </a:p>
        </p:txBody>
      </p:sp>
      <p:graphicFrame>
        <p:nvGraphicFramePr>
          <p:cNvPr id="104" name="Google Shape;104;p4">
            <a:extLst>
              <a:ext uri="{FF2B5EF4-FFF2-40B4-BE49-F238E27FC236}">
                <a16:creationId xmlns:a16="http://schemas.microsoft.com/office/drawing/2014/main" id="{EEAEEB51-4416-3D31-B778-D936C43220EC}"/>
              </a:ext>
            </a:extLst>
          </p:cNvPr>
          <p:cNvGraphicFramePr/>
          <p:nvPr/>
        </p:nvGraphicFramePr>
        <p:xfrm>
          <a:off x="311700" y="1045275"/>
          <a:ext cx="8298650" cy="3764130"/>
        </p:xfrm>
        <a:graphic>
          <a:graphicData uri="http://schemas.openxmlformats.org/drawingml/2006/table">
            <a:tbl>
              <a:tblPr>
                <a:noFill/>
                <a:tableStyleId>{DFCAA093-9E32-4EC7-B1EA-BF53A942F9A3}</a:tableStyleId>
              </a:tblPr>
              <a:tblGrid>
                <a:gridCol w="1107275">
                  <a:extLst>
                    <a:ext uri="{9D8B030D-6E8A-4147-A177-3AD203B41FA5}">
                      <a16:colId xmlns:a16="http://schemas.microsoft.com/office/drawing/2014/main" val="20000"/>
                    </a:ext>
                  </a:extLst>
                </a:gridCol>
                <a:gridCol w="1619275">
                  <a:extLst>
                    <a:ext uri="{9D8B030D-6E8A-4147-A177-3AD203B41FA5}">
                      <a16:colId xmlns:a16="http://schemas.microsoft.com/office/drawing/2014/main" val="20001"/>
                    </a:ext>
                  </a:extLst>
                </a:gridCol>
                <a:gridCol w="3940950">
                  <a:extLst>
                    <a:ext uri="{9D8B030D-6E8A-4147-A177-3AD203B41FA5}">
                      <a16:colId xmlns:a16="http://schemas.microsoft.com/office/drawing/2014/main" val="20002"/>
                    </a:ext>
                  </a:extLst>
                </a:gridCol>
                <a:gridCol w="1631150">
                  <a:extLst>
                    <a:ext uri="{9D8B030D-6E8A-4147-A177-3AD203B41FA5}">
                      <a16:colId xmlns:a16="http://schemas.microsoft.com/office/drawing/2014/main" val="20003"/>
                    </a:ext>
                  </a:extLst>
                </a:gridCol>
              </a:tblGrid>
              <a:tr h="220450">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Overall Focus</a:t>
                      </a:r>
                      <a:endParaRPr sz="11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Objective</a:t>
                      </a:r>
                      <a:endParaRPr sz="11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Format</a:t>
                      </a:r>
                      <a:endParaRPr sz="11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Guidelines</a:t>
                      </a:r>
                      <a:endParaRPr sz="1100" u="none" strike="noStrike" cap="none" dirty="0"/>
                    </a:p>
                  </a:txBody>
                  <a:tcPr marL="91425" marR="91425" marT="91425" marB="91425"/>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Diagnosis</a:t>
                      </a:r>
                      <a:endParaRPr sz="11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“to </a:t>
                      </a:r>
                      <a:r>
                        <a:rPr lang="en" sz="1100" b="1" u="none" strike="noStrike" cap="none"/>
                        <a:t>diagnose X”</a:t>
                      </a:r>
                      <a:endParaRPr sz="1100" b="1"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The question should ask for the most likely </a:t>
                      </a:r>
                      <a:r>
                        <a:rPr lang="en" sz="1100" b="1" u="none" strike="noStrike" cap="none"/>
                        <a:t>diagnosis</a:t>
                      </a:r>
                      <a:r>
                        <a:rPr lang="en" sz="1100" u="none" strike="noStrike" cap="none"/>
                        <a:t>.</a:t>
                      </a:r>
                      <a:endParaRPr sz="1100" u="none" strike="noStrike" cap="none" dirty="0"/>
                    </a:p>
                    <a:p>
                      <a:pPr marL="0" marR="0" lvl="0" indent="0" algn="l" rtl="0">
                        <a:lnSpc>
                          <a:spcPct val="100000"/>
                        </a:lnSpc>
                        <a:spcBef>
                          <a:spcPts val="0"/>
                        </a:spcBef>
                        <a:spcAft>
                          <a:spcPts val="0"/>
                        </a:spcAft>
                        <a:buClr>
                          <a:srgbClr val="000000"/>
                        </a:buClr>
                        <a:buSzPts val="1100"/>
                        <a:buFont typeface="Arial"/>
                        <a:buNone/>
                      </a:pPr>
                      <a:r>
                        <a:rPr lang="en" sz="1100" u="none" strike="noStrike" cap="none"/>
                        <a:t>Answer options: List five potential </a:t>
                      </a:r>
                      <a:r>
                        <a:rPr lang="en" sz="1100" b="1" u="none" strike="noStrike" cap="none"/>
                        <a:t>diagnoses </a:t>
                      </a:r>
                      <a:endParaRPr sz="1100" b="1" u="none" strike="noStrike" cap="none" dirty="0"/>
                    </a:p>
                    <a:p>
                      <a:pPr marL="0" marR="0" lvl="0" indent="0" algn="l" rtl="0">
                        <a:lnSpc>
                          <a:spcPct val="100000"/>
                        </a:lnSpc>
                        <a:spcBef>
                          <a:spcPts val="0"/>
                        </a:spcBef>
                        <a:spcAft>
                          <a:spcPts val="0"/>
                        </a:spcAft>
                        <a:buClr>
                          <a:srgbClr val="000000"/>
                        </a:buClr>
                        <a:buSzPts val="1100"/>
                        <a:buFont typeface="Arial"/>
                        <a:buNone/>
                      </a:pPr>
                      <a:r>
                        <a:rPr lang="en" sz="1100" u="none" strike="noStrike" cap="none"/>
                        <a:t>Correct Answer: Specify the correct </a:t>
                      </a:r>
                      <a:r>
                        <a:rPr lang="en" sz="1100" b="1" u="none" strike="noStrike" cap="none"/>
                        <a:t>diagnosis</a:t>
                      </a:r>
                      <a:endParaRPr sz="11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Question options should include possible </a:t>
                      </a:r>
                      <a:r>
                        <a:rPr lang="en" sz="1100" b="1" u="none" strike="noStrike" cap="none"/>
                        <a:t>diagnoses</a:t>
                      </a:r>
                      <a:r>
                        <a:rPr lang="en" sz="1100" u="none" strike="noStrike" cap="none"/>
                        <a:t>.</a:t>
                      </a:r>
                      <a:endParaRPr sz="1100" u="none" strike="noStrike" cap="none" dirty="0"/>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Pathological findings</a:t>
                      </a:r>
                      <a:endParaRPr sz="11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“to identify </a:t>
                      </a:r>
                      <a:r>
                        <a:rPr lang="en" sz="1100" b="1" u="none" strike="noStrike" cap="none"/>
                        <a:t>pathological findings </a:t>
                      </a:r>
                      <a:r>
                        <a:rPr lang="en" sz="1100" u="none" strike="noStrike" cap="none"/>
                        <a:t>in a patient with X”</a:t>
                      </a:r>
                      <a:endParaRPr sz="11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The question should ask for the most likely to be </a:t>
                      </a:r>
                      <a:r>
                        <a:rPr lang="en" sz="1100" b="1" u="none" strike="noStrike" cap="none"/>
                        <a:t>found in this patient upon biopsy.</a:t>
                      </a:r>
                      <a:br>
                        <a:rPr lang="en" sz="1100" u="none" strike="noStrike" cap="none"/>
                      </a:br>
                      <a:r>
                        <a:rPr lang="en" sz="1100" u="none" strike="noStrike" cap="none"/>
                        <a:t>Answer options: List five potential </a:t>
                      </a:r>
                      <a:r>
                        <a:rPr lang="en" sz="1100" b="1" u="none" strike="noStrike" cap="none"/>
                        <a:t>pathological findings</a:t>
                      </a:r>
                      <a:endParaRPr sz="1100" b="1" u="none" strike="noStrike" cap="none" dirty="0"/>
                    </a:p>
                    <a:p>
                      <a:pPr marL="0" marR="0" lvl="0" indent="0" algn="l" rtl="0">
                        <a:lnSpc>
                          <a:spcPct val="100000"/>
                        </a:lnSpc>
                        <a:spcBef>
                          <a:spcPts val="0"/>
                        </a:spcBef>
                        <a:spcAft>
                          <a:spcPts val="0"/>
                        </a:spcAft>
                        <a:buClr>
                          <a:srgbClr val="000000"/>
                        </a:buClr>
                        <a:buSzPts val="1100"/>
                        <a:buFont typeface="Arial"/>
                        <a:buNone/>
                      </a:pPr>
                      <a:r>
                        <a:rPr lang="en" sz="1100" u="none" strike="noStrike" cap="none"/>
                        <a:t>Correct Answer: Specify the correct </a:t>
                      </a:r>
                      <a:r>
                        <a:rPr lang="en" sz="1100" b="1" u="none" strike="noStrike" cap="none"/>
                        <a:t>finding.</a:t>
                      </a:r>
                      <a:endParaRPr sz="1100" b="1"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Question options should include possible </a:t>
                      </a:r>
                      <a:r>
                        <a:rPr lang="en" sz="1100" b="1" u="none" strike="noStrike" cap="none"/>
                        <a:t>pathological findings.</a:t>
                      </a:r>
                      <a:endParaRPr sz="1100" b="1" u="none" strike="noStrike" cap="none" dirty="0"/>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Selecting a diagnostic study</a:t>
                      </a:r>
                      <a:endParaRPr sz="11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 to select a </a:t>
                      </a:r>
                      <a:r>
                        <a:rPr lang="en" sz="1100" b="1" u="none" strike="noStrike" cap="none"/>
                        <a:t>diagnostic study confirming X”</a:t>
                      </a:r>
                      <a:endParaRPr sz="11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The question should ask which of the following is </a:t>
                      </a:r>
                      <a:r>
                        <a:rPr lang="en" sz="1100" b="1" u="none" strike="noStrike" cap="none"/>
                        <a:t>the most appropriate diagnostic study to obtain at this time?</a:t>
                      </a:r>
                      <a:br>
                        <a:rPr lang="en" sz="1100" u="none" strike="noStrike" cap="none"/>
                      </a:br>
                      <a:r>
                        <a:rPr lang="en" sz="1100" u="none" strike="noStrike" cap="none"/>
                        <a:t>Answer options: List five potential </a:t>
                      </a:r>
                      <a:r>
                        <a:rPr lang="en" sz="1100" b="1" u="none" strike="noStrike" cap="none"/>
                        <a:t>diagnostic studies</a:t>
                      </a:r>
                      <a:endParaRPr sz="1100" b="1" u="none" strike="noStrike" cap="none" dirty="0"/>
                    </a:p>
                    <a:p>
                      <a:pPr marL="0" marR="0" lvl="0" indent="0" algn="l" rtl="0">
                        <a:lnSpc>
                          <a:spcPct val="100000"/>
                        </a:lnSpc>
                        <a:spcBef>
                          <a:spcPts val="0"/>
                        </a:spcBef>
                        <a:spcAft>
                          <a:spcPts val="0"/>
                        </a:spcAft>
                        <a:buClr>
                          <a:srgbClr val="000000"/>
                        </a:buClr>
                        <a:buSzPts val="1100"/>
                        <a:buFont typeface="Arial"/>
                        <a:buNone/>
                      </a:pPr>
                      <a:r>
                        <a:rPr lang="en" sz="1100" u="none" strike="noStrike" cap="none"/>
                        <a:t>Correct Answer: Specify the correct </a:t>
                      </a:r>
                      <a:r>
                        <a:rPr lang="en" sz="1100" b="1" u="none" strike="noStrike" cap="none"/>
                        <a:t>study.</a:t>
                      </a:r>
                      <a:endParaRPr sz="11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Question options should include possible </a:t>
                      </a:r>
                      <a:r>
                        <a:rPr lang="en" sz="1100" b="1" u="none" strike="noStrike" cap="none"/>
                        <a:t>diagnostic studies.</a:t>
                      </a:r>
                      <a:endParaRPr sz="1100" b="1" u="none" strike="noStrike" cap="none" dirty="0"/>
                    </a:p>
                  </a:txBody>
                  <a:tcPr marL="91425" marR="91425" marT="91425" marB="91425"/>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Mechanism of action</a:t>
                      </a:r>
                      <a:endParaRPr sz="11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“to identify </a:t>
                      </a:r>
                      <a:r>
                        <a:rPr lang="en" sz="1100" b="1" u="none" strike="noStrike" cap="none"/>
                        <a:t>mechanism of action for drugs used to treat </a:t>
                      </a:r>
                      <a:r>
                        <a:rPr lang="en" sz="1100" u="none" strike="noStrike" cap="none"/>
                        <a:t>X”</a:t>
                      </a:r>
                      <a:endParaRPr sz="11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The question should ask which of the following is </a:t>
                      </a:r>
                      <a:r>
                        <a:rPr lang="en" sz="1100" b="1" u="none" strike="noStrike" cap="none"/>
                        <a:t>the most appropriate medication for this patient will have which of the following mechanisms of action?</a:t>
                      </a:r>
                      <a:br>
                        <a:rPr lang="en" sz="1100" u="none" strike="noStrike" cap="none"/>
                      </a:br>
                      <a:r>
                        <a:rPr lang="en" sz="1100" u="none" strike="noStrike" cap="none"/>
                        <a:t>Answer options: List five potential </a:t>
                      </a:r>
                      <a:r>
                        <a:rPr lang="en" sz="1100" b="1" u="none" strike="noStrike" cap="none"/>
                        <a:t>mechanisms of actions </a:t>
                      </a:r>
                      <a:r>
                        <a:rPr lang="en" sz="1100" u="none" strike="noStrike" cap="none"/>
                        <a:t>Correct Answer: Specify the correct </a:t>
                      </a:r>
                      <a:r>
                        <a:rPr lang="en" sz="1100" b="1" u="none" strike="noStrike" cap="none"/>
                        <a:t>mechanism of action</a:t>
                      </a:r>
                      <a:r>
                        <a:rPr lang="en" sz="1100" u="none" strike="noStrike" cap="none"/>
                        <a:t>: </a:t>
                      </a:r>
                      <a:endParaRPr sz="11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Question options should include possible </a:t>
                      </a:r>
                      <a:r>
                        <a:rPr lang="en" sz="1100" b="1" u="none" strike="noStrike" cap="none"/>
                        <a:t>mechanisms of action for treatment.</a:t>
                      </a:r>
                      <a:endParaRPr sz="1100" b="1" u="none" strike="noStrike" cap="none" dirty="0"/>
                    </a:p>
                  </a:txBody>
                  <a:tcPr marL="91425" marR="91425" marT="91425" marB="91425"/>
                </a:tc>
                <a:extLst>
                  <a:ext uri="{0D108BD9-81ED-4DB2-BD59-A6C34878D82A}">
                    <a16:rowId xmlns:a16="http://schemas.microsoft.com/office/drawing/2014/main" val="10004"/>
                  </a:ext>
                </a:extLst>
              </a:tr>
            </a:tbl>
          </a:graphicData>
        </a:graphic>
      </p:graphicFrame>
      <p:sp>
        <p:nvSpPr>
          <p:cNvPr id="105" name="Google Shape;105;p4">
            <a:extLst>
              <a:ext uri="{FF2B5EF4-FFF2-40B4-BE49-F238E27FC236}">
                <a16:creationId xmlns:a16="http://schemas.microsoft.com/office/drawing/2014/main" id="{3A38F916-9A83-00A4-B761-F2BA5C5E94BA}"/>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19</a:t>
            </a:fld>
            <a:endParaRPr dirty="0"/>
          </a:p>
        </p:txBody>
      </p:sp>
    </p:spTree>
    <p:extLst>
      <p:ext uri="{BB962C8B-B14F-4D97-AF65-F5344CB8AC3E}">
        <p14:creationId xmlns:p14="http://schemas.microsoft.com/office/powerpoint/2010/main" val="1959510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99828-FD57-AD4F-9342-53D9CB187AC7}"/>
              </a:ext>
            </a:extLst>
          </p:cNvPr>
          <p:cNvSpPr>
            <a:spLocks noGrp="1"/>
          </p:cNvSpPr>
          <p:nvPr>
            <p:ph type="title"/>
          </p:nvPr>
        </p:nvSpPr>
        <p:spPr/>
        <p:txBody>
          <a:bodyPr>
            <a:normAutofit fontScale="90000"/>
          </a:bodyPr>
          <a:lstStyle/>
          <a:p>
            <a:r>
              <a:rPr lang="en-US" dirty="0"/>
              <a:t>Learning Objectives</a:t>
            </a:r>
          </a:p>
        </p:txBody>
      </p:sp>
      <p:sp>
        <p:nvSpPr>
          <p:cNvPr id="3" name="Text Placeholder 2">
            <a:extLst>
              <a:ext uri="{FF2B5EF4-FFF2-40B4-BE49-F238E27FC236}">
                <a16:creationId xmlns:a16="http://schemas.microsoft.com/office/drawing/2014/main" id="{57384C2D-1314-F48F-91CA-BEBC96997F4A}"/>
              </a:ext>
            </a:extLst>
          </p:cNvPr>
          <p:cNvSpPr>
            <a:spLocks noGrp="1"/>
          </p:cNvSpPr>
          <p:nvPr>
            <p:ph type="body" idx="1"/>
          </p:nvPr>
        </p:nvSpPr>
        <p:spPr/>
        <p:txBody>
          <a:bodyPr/>
          <a:lstStyle/>
          <a:p>
            <a:r>
              <a:rPr lang="en-US" dirty="0">
                <a:solidFill>
                  <a:srgbClr val="020202"/>
                </a:solidFill>
              </a:rPr>
              <a:t>Use ChatGPT to create multiple choice questions (MCQs)</a:t>
            </a:r>
          </a:p>
          <a:p>
            <a:r>
              <a:rPr lang="en-US" dirty="0">
                <a:solidFill>
                  <a:srgbClr val="020202"/>
                </a:solidFill>
              </a:rPr>
              <a:t>Recognize issues bias and accuracy in reviewing ChatGPT-generated MCQs.</a:t>
            </a:r>
          </a:p>
          <a:p>
            <a:r>
              <a:rPr lang="en-US" dirty="0">
                <a:solidFill>
                  <a:srgbClr val="020202"/>
                </a:solidFill>
              </a:rPr>
              <a:t>Discuss ways that AI-generated MCQs can be used in teaching and assessments.</a:t>
            </a:r>
          </a:p>
          <a:p>
            <a:endParaRPr lang="en-US" dirty="0">
              <a:solidFill>
                <a:srgbClr val="020202"/>
              </a:solidFill>
            </a:endParaRPr>
          </a:p>
        </p:txBody>
      </p:sp>
      <p:sp>
        <p:nvSpPr>
          <p:cNvPr id="4" name="Slide Number Placeholder 3">
            <a:extLst>
              <a:ext uri="{FF2B5EF4-FFF2-40B4-BE49-F238E27FC236}">
                <a16:creationId xmlns:a16="http://schemas.microsoft.com/office/drawing/2014/main" id="{6CF89888-476D-4C4D-BE86-0C7F5D4400C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extLst>
      <p:ext uri="{BB962C8B-B14F-4D97-AF65-F5344CB8AC3E}">
        <p14:creationId xmlns:p14="http://schemas.microsoft.com/office/powerpoint/2010/main" val="3849877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2D2DA-7DFD-93D5-9804-0F9CBBE09F87}"/>
              </a:ext>
            </a:extLst>
          </p:cNvPr>
          <p:cNvSpPr>
            <a:spLocks noGrp="1"/>
          </p:cNvSpPr>
          <p:nvPr>
            <p:ph type="title"/>
          </p:nvPr>
        </p:nvSpPr>
        <p:spPr>
          <a:xfrm>
            <a:off x="226208" y="0"/>
            <a:ext cx="8520600" cy="707400"/>
          </a:xfrm>
        </p:spPr>
        <p:txBody>
          <a:bodyPr>
            <a:normAutofit fontScale="90000"/>
          </a:bodyPr>
          <a:lstStyle/>
          <a:p>
            <a:r>
              <a:rPr lang="en-US" dirty="0"/>
              <a:t>Practice on your own!</a:t>
            </a:r>
          </a:p>
        </p:txBody>
      </p:sp>
      <p:sp>
        <p:nvSpPr>
          <p:cNvPr id="4" name="Slide Number Placeholder 3">
            <a:extLst>
              <a:ext uri="{FF2B5EF4-FFF2-40B4-BE49-F238E27FC236}">
                <a16:creationId xmlns:a16="http://schemas.microsoft.com/office/drawing/2014/main" id="{A7CCB7B0-EB2C-A110-2A92-185897A2FB0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pic>
        <p:nvPicPr>
          <p:cNvPr id="3" name="Picture 2">
            <a:extLst>
              <a:ext uri="{FF2B5EF4-FFF2-40B4-BE49-F238E27FC236}">
                <a16:creationId xmlns:a16="http://schemas.microsoft.com/office/drawing/2014/main" id="{862F2998-B8EE-60BD-CF53-6ED3348CBB14}"/>
              </a:ext>
            </a:extLst>
          </p:cNvPr>
          <p:cNvPicPr>
            <a:picLocks noChangeAspect="1"/>
          </p:cNvPicPr>
          <p:nvPr/>
        </p:nvPicPr>
        <p:blipFill>
          <a:blip r:embed="rId3"/>
          <a:stretch>
            <a:fillRect/>
          </a:stretch>
        </p:blipFill>
        <p:spPr>
          <a:xfrm>
            <a:off x="1733093" y="566100"/>
            <a:ext cx="5506829" cy="4443092"/>
          </a:xfrm>
          <a:prstGeom prst="rect">
            <a:avLst/>
          </a:prstGeom>
        </p:spPr>
      </p:pic>
    </p:spTree>
    <p:extLst>
      <p:ext uri="{BB962C8B-B14F-4D97-AF65-F5344CB8AC3E}">
        <p14:creationId xmlns:p14="http://schemas.microsoft.com/office/powerpoint/2010/main" val="1511637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8A5B2-8557-E392-B4A4-8369357A62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0C23B3-755D-2F23-B848-D9AD6D0E6DC0}"/>
              </a:ext>
            </a:extLst>
          </p:cNvPr>
          <p:cNvSpPr>
            <a:spLocks noGrp="1"/>
          </p:cNvSpPr>
          <p:nvPr>
            <p:ph type="title"/>
          </p:nvPr>
        </p:nvSpPr>
        <p:spPr>
          <a:xfrm>
            <a:off x="226208" y="0"/>
            <a:ext cx="8520600" cy="707400"/>
          </a:xfrm>
        </p:spPr>
        <p:txBody>
          <a:bodyPr>
            <a:normAutofit fontScale="90000"/>
          </a:bodyPr>
          <a:lstStyle/>
          <a:p>
            <a:r>
              <a:rPr lang="en-US" dirty="0"/>
              <a:t>Practice on your own!</a:t>
            </a:r>
          </a:p>
        </p:txBody>
      </p:sp>
      <p:sp>
        <p:nvSpPr>
          <p:cNvPr id="4" name="Slide Number Placeholder 3">
            <a:extLst>
              <a:ext uri="{FF2B5EF4-FFF2-40B4-BE49-F238E27FC236}">
                <a16:creationId xmlns:a16="http://schemas.microsoft.com/office/drawing/2014/main" id="{9A786877-00A1-F4BD-CC58-8F0A026CEF3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pic>
        <p:nvPicPr>
          <p:cNvPr id="5" name="Picture 4">
            <a:extLst>
              <a:ext uri="{FF2B5EF4-FFF2-40B4-BE49-F238E27FC236}">
                <a16:creationId xmlns:a16="http://schemas.microsoft.com/office/drawing/2014/main" id="{4B4576CF-0569-2120-3E03-87A9E59A16D3}"/>
              </a:ext>
            </a:extLst>
          </p:cNvPr>
          <p:cNvPicPr>
            <a:picLocks noChangeAspect="1"/>
          </p:cNvPicPr>
          <p:nvPr/>
        </p:nvPicPr>
        <p:blipFill>
          <a:blip r:embed="rId3"/>
          <a:srcRect t="1303" r="-86" b="4814"/>
          <a:stretch/>
        </p:blipFill>
        <p:spPr>
          <a:xfrm>
            <a:off x="1174931" y="533400"/>
            <a:ext cx="6623154" cy="4364378"/>
          </a:xfrm>
          <a:prstGeom prst="rect">
            <a:avLst/>
          </a:prstGeom>
        </p:spPr>
      </p:pic>
    </p:spTree>
    <p:extLst>
      <p:ext uri="{BB962C8B-B14F-4D97-AF65-F5344CB8AC3E}">
        <p14:creationId xmlns:p14="http://schemas.microsoft.com/office/powerpoint/2010/main" val="2448265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9">
          <a:extLst>
            <a:ext uri="{FF2B5EF4-FFF2-40B4-BE49-F238E27FC236}">
              <a16:creationId xmlns:a16="http://schemas.microsoft.com/office/drawing/2014/main" id="{0B9E1E3A-27D1-2918-6D84-79D93588D21E}"/>
            </a:ext>
          </a:extLst>
        </p:cNvPr>
        <p:cNvGrpSpPr/>
        <p:nvPr/>
      </p:nvGrpSpPr>
      <p:grpSpPr>
        <a:xfrm>
          <a:off x="0" y="0"/>
          <a:ext cx="0" cy="0"/>
          <a:chOff x="0" y="0"/>
          <a:chExt cx="0" cy="0"/>
        </a:xfrm>
      </p:grpSpPr>
      <p:sp>
        <p:nvSpPr>
          <p:cNvPr id="110" name="Google Shape;110;p5">
            <a:extLst>
              <a:ext uri="{FF2B5EF4-FFF2-40B4-BE49-F238E27FC236}">
                <a16:creationId xmlns:a16="http://schemas.microsoft.com/office/drawing/2014/main" id="{44B1BF60-3306-DB8B-7D4E-4B3D98B49839}"/>
              </a:ext>
            </a:extLst>
          </p:cNvPr>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Let’s Generate an MCQ- Gross Anatomy Prompt</a:t>
            </a:r>
            <a:endParaRPr dirty="0"/>
          </a:p>
        </p:txBody>
      </p:sp>
      <p:sp>
        <p:nvSpPr>
          <p:cNvPr id="111" name="Google Shape;111;p5">
            <a:extLst>
              <a:ext uri="{FF2B5EF4-FFF2-40B4-BE49-F238E27FC236}">
                <a16:creationId xmlns:a16="http://schemas.microsoft.com/office/drawing/2014/main" id="{3EF95295-F500-D31F-4A2F-EE75B6E58903}"/>
              </a:ext>
            </a:extLst>
          </p:cNvPr>
          <p:cNvSpPr txBox="1">
            <a:spLocks noGrp="1"/>
          </p:cNvSpPr>
          <p:nvPr>
            <p:ph type="body" idx="1"/>
          </p:nvPr>
        </p:nvSpPr>
        <p:spPr>
          <a:xfrm>
            <a:off x="369889" y="1050193"/>
            <a:ext cx="8520600" cy="3322301"/>
          </a:xfrm>
          <a:prstGeom prst="rect">
            <a:avLst/>
          </a:prstGeom>
          <a:noFill/>
          <a:ln>
            <a:noFill/>
          </a:ln>
        </p:spPr>
        <p:txBody>
          <a:bodyPr spcFirstLastPara="1" wrap="square" lIns="91425" tIns="91425" rIns="91425" bIns="91425" anchor="t" anchorCtr="0">
            <a:noAutofit/>
          </a:bodyPr>
          <a:lstStyle/>
          <a:p>
            <a:pPr marL="0" marR="0" lvl="0" indent="0" algn="l" rtl="0">
              <a:lnSpc>
                <a:spcPct val="107000"/>
              </a:lnSpc>
              <a:spcBef>
                <a:spcPts val="0"/>
              </a:spcBef>
              <a:spcAft>
                <a:spcPts val="0"/>
              </a:spcAft>
              <a:buSzPct val="181818"/>
              <a:buNone/>
            </a:pPr>
            <a:r>
              <a:rPr lang="en" sz="1100" b="1" dirty="0">
                <a:solidFill>
                  <a:srgbClr val="000000"/>
                </a:solidFill>
                <a:latin typeface="+mn-lt"/>
                <a:ea typeface="Arial"/>
                <a:cs typeface="Arial"/>
                <a:sym typeface="Arial"/>
              </a:rPr>
              <a:t>Objective: </a:t>
            </a:r>
            <a:r>
              <a:rPr lang="en" sz="1100" dirty="0">
                <a:solidFill>
                  <a:srgbClr val="000000"/>
                </a:solidFill>
                <a:latin typeface="+mn-lt"/>
                <a:ea typeface="Arial"/>
                <a:cs typeface="Arial"/>
                <a:sym typeface="Arial"/>
              </a:rPr>
              <a:t>Provide a multiple-choice question (MCQ) to assess the ability of medical students </a:t>
            </a:r>
            <a:r>
              <a:rPr lang="en" sz="1100" b="1" dirty="0">
                <a:solidFill>
                  <a:srgbClr val="000000"/>
                </a:solidFill>
                <a:highlight>
                  <a:srgbClr val="FFFF00"/>
                </a:highlight>
                <a:latin typeface="+mn-lt"/>
                <a:ea typeface="Arial"/>
                <a:cs typeface="Arial"/>
                <a:sym typeface="Arial"/>
              </a:rPr>
              <a:t>to identify upper limb nerve injuries.</a:t>
            </a:r>
            <a:endParaRPr sz="1100" dirty="0">
              <a:latin typeface="+mn-lt"/>
            </a:endParaRPr>
          </a:p>
          <a:p>
            <a:pPr marL="0" marR="0" lvl="0" indent="0" algn="l" rtl="0">
              <a:lnSpc>
                <a:spcPct val="107000"/>
              </a:lnSpc>
              <a:spcBef>
                <a:spcPts val="800"/>
              </a:spcBef>
              <a:spcAft>
                <a:spcPts val="0"/>
              </a:spcAft>
              <a:buSzPct val="181818"/>
              <a:buNone/>
            </a:pPr>
            <a:r>
              <a:rPr lang="en" sz="1100" b="1" dirty="0">
                <a:solidFill>
                  <a:srgbClr val="000000"/>
                </a:solidFill>
                <a:latin typeface="+mn-lt"/>
                <a:ea typeface="Arial"/>
                <a:cs typeface="Arial"/>
                <a:sym typeface="Arial"/>
              </a:rPr>
              <a:t>Question format:</a:t>
            </a:r>
            <a:endParaRPr sz="1100" dirty="0">
              <a:solidFill>
                <a:srgbClr val="000000"/>
              </a:solidFill>
              <a:latin typeface="+mn-lt"/>
              <a:ea typeface="Arial"/>
              <a:cs typeface="Arial"/>
              <a:sym typeface="Arial"/>
            </a:endParaRPr>
          </a:p>
          <a:p>
            <a:pPr marL="0" marR="0" lvl="0" indent="0" algn="l" rtl="0">
              <a:lnSpc>
                <a:spcPct val="107000"/>
              </a:lnSpc>
              <a:spcBef>
                <a:spcPts val="800"/>
              </a:spcBef>
              <a:spcAft>
                <a:spcPts val="0"/>
              </a:spcAft>
              <a:buSzPct val="181818"/>
              <a:buNone/>
            </a:pPr>
            <a:r>
              <a:rPr lang="en" sz="1100" b="1" dirty="0">
                <a:solidFill>
                  <a:srgbClr val="000000"/>
                </a:solidFill>
                <a:latin typeface="+mn-lt"/>
                <a:ea typeface="Arial"/>
                <a:cs typeface="Arial"/>
                <a:sym typeface="Arial"/>
              </a:rPr>
              <a:t>Question</a:t>
            </a:r>
            <a:r>
              <a:rPr lang="en" sz="1100" dirty="0">
                <a:solidFill>
                  <a:srgbClr val="000000"/>
                </a:solidFill>
                <a:latin typeface="+mn-lt"/>
                <a:ea typeface="Arial"/>
                <a:cs typeface="Arial"/>
                <a:sym typeface="Arial"/>
              </a:rPr>
              <a:t>: Describe the patient’s signs, symptoms, and findings of the disease. Provide details on symptom characteristics such as severity, duration, and conditions that could improve or worsen the symptoms. </a:t>
            </a:r>
            <a:r>
              <a:rPr lang="en-US" sz="1100" strike="sngStrike" dirty="0">
                <a:solidFill>
                  <a:srgbClr val="000000"/>
                </a:solidFill>
                <a:latin typeface="+mn-lt"/>
                <a:ea typeface="Arial"/>
                <a:cs typeface="Arial"/>
                <a:sym typeface="Arial"/>
              </a:rPr>
              <a:t>Include the patient’s height, weight, and vital signs (e.g., blood pressure, pulse rate, body temperature, respiratory rate). </a:t>
            </a:r>
            <a:r>
              <a:rPr lang="en-US" sz="1100" dirty="0">
                <a:solidFill>
                  <a:srgbClr val="000000"/>
                </a:solidFill>
                <a:latin typeface="+mn-lt"/>
                <a:ea typeface="Arial"/>
                <a:cs typeface="Arial"/>
                <a:sym typeface="Arial"/>
              </a:rPr>
              <a:t>Add information about patient’s past medical history, including allergies, immunizations, and medications. Mention any relevant family and social history. </a:t>
            </a:r>
            <a:r>
              <a:rPr lang="en" sz="1100" dirty="0">
                <a:solidFill>
                  <a:srgbClr val="000000"/>
                </a:solidFill>
                <a:latin typeface="+mn-lt"/>
                <a:ea typeface="Arial"/>
                <a:cs typeface="Arial"/>
                <a:sym typeface="Arial"/>
              </a:rPr>
              <a:t>The question should ask </a:t>
            </a:r>
            <a:r>
              <a:rPr lang="en" sz="1100" b="1" dirty="0">
                <a:solidFill>
                  <a:srgbClr val="000000"/>
                </a:solidFill>
                <a:highlight>
                  <a:srgbClr val="FFFF00"/>
                </a:highlight>
                <a:latin typeface="+mn-lt"/>
                <a:ea typeface="Arial"/>
                <a:cs typeface="Arial"/>
                <a:sym typeface="Arial"/>
              </a:rPr>
              <a:t>which of the following structures is most likely damaged?</a:t>
            </a:r>
            <a:endParaRPr sz="1100" b="1" dirty="0">
              <a:solidFill>
                <a:srgbClr val="000000"/>
              </a:solidFill>
              <a:latin typeface="+mn-lt"/>
              <a:ea typeface="Arial"/>
              <a:cs typeface="Arial"/>
              <a:sym typeface="Arial"/>
            </a:endParaRPr>
          </a:p>
          <a:p>
            <a:pPr marL="0" marR="0" lvl="0" indent="0" algn="l" rtl="0">
              <a:lnSpc>
                <a:spcPct val="107000"/>
              </a:lnSpc>
              <a:spcBef>
                <a:spcPts val="800"/>
              </a:spcBef>
              <a:spcAft>
                <a:spcPts val="0"/>
              </a:spcAft>
              <a:buSzPct val="181818"/>
              <a:buNone/>
            </a:pPr>
            <a:r>
              <a:rPr lang="en" sz="1100" b="1" dirty="0">
                <a:solidFill>
                  <a:srgbClr val="000000"/>
                </a:solidFill>
                <a:latin typeface="+mn-lt"/>
                <a:ea typeface="Arial"/>
                <a:cs typeface="Arial"/>
                <a:sym typeface="Arial"/>
              </a:rPr>
              <a:t>Answer Options: </a:t>
            </a:r>
            <a:r>
              <a:rPr lang="en" sz="1100" dirty="0">
                <a:solidFill>
                  <a:srgbClr val="000000"/>
                </a:solidFill>
                <a:latin typeface="+mn-lt"/>
                <a:ea typeface="Arial"/>
                <a:cs typeface="Arial"/>
                <a:sym typeface="Arial"/>
              </a:rPr>
              <a:t>List five potential </a:t>
            </a:r>
            <a:r>
              <a:rPr lang="en" sz="1100" b="1" dirty="0">
                <a:solidFill>
                  <a:srgbClr val="000000"/>
                </a:solidFill>
                <a:highlight>
                  <a:srgbClr val="FFFF00"/>
                </a:highlight>
                <a:latin typeface="+mn-lt"/>
                <a:ea typeface="Arial"/>
                <a:cs typeface="Arial"/>
                <a:sym typeface="Arial"/>
              </a:rPr>
              <a:t>anatomical structures</a:t>
            </a:r>
            <a:r>
              <a:rPr lang="en" sz="1100" dirty="0">
                <a:solidFill>
                  <a:srgbClr val="000000"/>
                </a:solidFill>
                <a:latin typeface="+mn-lt"/>
                <a:ea typeface="Arial"/>
                <a:cs typeface="Arial"/>
                <a:sym typeface="Arial"/>
              </a:rPr>
              <a:t> in alphabetical order. </a:t>
            </a:r>
            <a:endParaRPr sz="1100" dirty="0">
              <a:latin typeface="+mn-lt"/>
            </a:endParaRPr>
          </a:p>
          <a:p>
            <a:pPr marL="0" marR="0" lvl="0" indent="0" algn="l" rtl="0">
              <a:lnSpc>
                <a:spcPct val="107000"/>
              </a:lnSpc>
              <a:spcBef>
                <a:spcPts val="800"/>
              </a:spcBef>
              <a:spcAft>
                <a:spcPts val="0"/>
              </a:spcAft>
              <a:buSzPct val="181818"/>
              <a:buNone/>
            </a:pPr>
            <a:r>
              <a:rPr lang="en" sz="1100" b="1" dirty="0">
                <a:solidFill>
                  <a:srgbClr val="000000"/>
                </a:solidFill>
                <a:latin typeface="+mn-lt"/>
                <a:ea typeface="Arial"/>
                <a:cs typeface="Arial"/>
                <a:sym typeface="Arial"/>
              </a:rPr>
              <a:t>Correct Answer: </a:t>
            </a:r>
            <a:r>
              <a:rPr lang="en" sz="1100" dirty="0">
                <a:solidFill>
                  <a:srgbClr val="000000"/>
                </a:solidFill>
                <a:latin typeface="+mn-lt"/>
                <a:ea typeface="Arial"/>
                <a:cs typeface="Arial"/>
                <a:sym typeface="Arial"/>
              </a:rPr>
              <a:t>Specify the correct </a:t>
            </a:r>
            <a:r>
              <a:rPr lang="en" sz="1100" b="1" dirty="0">
                <a:solidFill>
                  <a:srgbClr val="000000"/>
                </a:solidFill>
                <a:highlight>
                  <a:srgbClr val="FFFF00"/>
                </a:highlight>
                <a:latin typeface="+mn-lt"/>
                <a:ea typeface="Arial"/>
                <a:cs typeface="Arial"/>
                <a:sym typeface="Arial"/>
              </a:rPr>
              <a:t>structure</a:t>
            </a:r>
            <a:endParaRPr sz="1100" dirty="0">
              <a:solidFill>
                <a:srgbClr val="000000"/>
              </a:solidFill>
              <a:latin typeface="+mn-lt"/>
              <a:ea typeface="Arial"/>
              <a:cs typeface="Arial"/>
              <a:sym typeface="Arial"/>
            </a:endParaRPr>
          </a:p>
          <a:p>
            <a:pPr marL="0" marR="0" lvl="0" indent="0" algn="l" rtl="0">
              <a:lnSpc>
                <a:spcPct val="107000"/>
              </a:lnSpc>
              <a:spcBef>
                <a:spcPts val="800"/>
              </a:spcBef>
              <a:spcAft>
                <a:spcPts val="0"/>
              </a:spcAft>
              <a:buSzPct val="181818"/>
              <a:buNone/>
            </a:pPr>
            <a:r>
              <a:rPr lang="en-US" sz="1100" b="1" strike="sngStrike" dirty="0">
                <a:solidFill>
                  <a:srgbClr val="000000"/>
                </a:solidFill>
                <a:latin typeface="+mn-lt"/>
                <a:ea typeface="Arial"/>
                <a:cs typeface="Arial"/>
                <a:sym typeface="Arial"/>
              </a:rPr>
              <a:t>Patient Description: </a:t>
            </a:r>
            <a:r>
              <a:rPr lang="en-US" sz="1100" strike="sngStrike" dirty="0">
                <a:solidFill>
                  <a:srgbClr val="000000"/>
                </a:solidFill>
                <a:latin typeface="+mn-lt"/>
                <a:ea typeface="Arial"/>
                <a:cs typeface="Arial"/>
                <a:sym typeface="Arial"/>
              </a:rPr>
              <a:t>Vary by age (infant/child, young adult, elderly) and gender. Symptoms should be acute or chronic. Describe work when applicable and social status.</a:t>
            </a:r>
          </a:p>
          <a:p>
            <a:pPr marL="0" marR="0" lvl="0" indent="0" algn="l" rtl="0">
              <a:lnSpc>
                <a:spcPct val="107000"/>
              </a:lnSpc>
              <a:spcBef>
                <a:spcPts val="800"/>
              </a:spcBef>
              <a:spcAft>
                <a:spcPts val="0"/>
              </a:spcAft>
              <a:buSzPct val="181818"/>
              <a:buNone/>
            </a:pPr>
            <a:r>
              <a:rPr lang="en" sz="1100" b="1" dirty="0">
                <a:solidFill>
                  <a:srgbClr val="000000"/>
                </a:solidFill>
                <a:latin typeface="+mn-lt"/>
                <a:ea typeface="Arial"/>
                <a:cs typeface="Arial"/>
                <a:sym typeface="Arial"/>
              </a:rPr>
              <a:t>Guidelines</a:t>
            </a:r>
            <a:r>
              <a:rPr lang="en" sz="1100" dirty="0">
                <a:solidFill>
                  <a:srgbClr val="000000"/>
                </a:solidFill>
                <a:latin typeface="+mn-lt"/>
                <a:ea typeface="Arial"/>
                <a:cs typeface="Arial"/>
                <a:sym typeface="Arial"/>
              </a:rPr>
              <a:t>: Question options should include possible </a:t>
            </a:r>
            <a:r>
              <a:rPr lang="en" sz="1100" b="1" dirty="0">
                <a:solidFill>
                  <a:srgbClr val="000000"/>
                </a:solidFill>
                <a:highlight>
                  <a:srgbClr val="FFFF00"/>
                </a:highlight>
                <a:latin typeface="+mn-lt"/>
                <a:ea typeface="Arial"/>
                <a:cs typeface="Arial"/>
                <a:sym typeface="Arial"/>
              </a:rPr>
              <a:t>anatomical structures. </a:t>
            </a:r>
            <a:r>
              <a:rPr lang="en" sz="1100" dirty="0">
                <a:solidFill>
                  <a:srgbClr val="000000"/>
                </a:solidFill>
                <a:latin typeface="+mn-lt"/>
                <a:ea typeface="Arial"/>
                <a:cs typeface="Arial"/>
                <a:sym typeface="Arial"/>
              </a:rPr>
              <a:t>Ensure questions and options are medically accurate and relevant. Detractors should represent the most likely alternative.  For rationale, provide reasons for incorrect and correct options.</a:t>
            </a:r>
            <a:endParaRPr sz="1100" dirty="0">
              <a:latin typeface="+mn-lt"/>
            </a:endParaRPr>
          </a:p>
          <a:p>
            <a:pPr marL="0" marR="0" lvl="0" indent="0" algn="l" rtl="0">
              <a:lnSpc>
                <a:spcPct val="107000"/>
              </a:lnSpc>
              <a:spcBef>
                <a:spcPts val="800"/>
              </a:spcBef>
              <a:spcAft>
                <a:spcPts val="0"/>
              </a:spcAft>
              <a:buSzPct val="181818"/>
              <a:buNone/>
            </a:pPr>
            <a:r>
              <a:rPr lang="en" sz="1100" dirty="0">
                <a:solidFill>
                  <a:srgbClr val="000000"/>
                </a:solidFill>
                <a:latin typeface="+mn-lt"/>
                <a:ea typeface="Arial"/>
                <a:cs typeface="Arial"/>
                <a:sym typeface="Arial"/>
              </a:rPr>
              <a:t>Language: English</a:t>
            </a:r>
            <a:endParaRPr sz="1100" dirty="0">
              <a:latin typeface="+mn-lt"/>
            </a:endParaRPr>
          </a:p>
          <a:p>
            <a:pPr marL="0" marR="0" lvl="0" indent="0" algn="l" rtl="0">
              <a:lnSpc>
                <a:spcPct val="107000"/>
              </a:lnSpc>
              <a:spcBef>
                <a:spcPts val="800"/>
              </a:spcBef>
              <a:spcAft>
                <a:spcPts val="800"/>
              </a:spcAft>
              <a:buSzPct val="181818"/>
              <a:buNone/>
            </a:pPr>
            <a:r>
              <a:rPr lang="en" sz="1100" dirty="0">
                <a:solidFill>
                  <a:srgbClr val="000000"/>
                </a:solidFill>
                <a:latin typeface="+mn-lt"/>
                <a:ea typeface="Arial"/>
                <a:cs typeface="Arial"/>
                <a:sym typeface="Arial"/>
              </a:rPr>
              <a:t>Temperature setting: Maintain average randomness (Temperature=1)</a:t>
            </a:r>
            <a:endParaRPr sz="1100" dirty="0">
              <a:latin typeface="+mn-lt"/>
            </a:endParaRPr>
          </a:p>
        </p:txBody>
      </p:sp>
      <p:sp>
        <p:nvSpPr>
          <p:cNvPr id="112" name="Google Shape;112;p5">
            <a:extLst>
              <a:ext uri="{FF2B5EF4-FFF2-40B4-BE49-F238E27FC236}">
                <a16:creationId xmlns:a16="http://schemas.microsoft.com/office/drawing/2014/main" id="{92059285-B547-72CB-B2A1-8F37FB1C591E}"/>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22</a:t>
            </a:fld>
            <a:endParaRPr dirty="0"/>
          </a:p>
        </p:txBody>
      </p:sp>
    </p:spTree>
    <p:extLst>
      <p:ext uri="{BB962C8B-B14F-4D97-AF65-F5344CB8AC3E}">
        <p14:creationId xmlns:p14="http://schemas.microsoft.com/office/powerpoint/2010/main" val="4013424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6"/>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Using ChatGPT to Write MCQs: </a:t>
            </a:r>
            <a:r>
              <a:rPr lang="en-US" dirty="0"/>
              <a:t>Kıyak</a:t>
            </a:r>
            <a:r>
              <a:rPr lang="en" baseline="30000" dirty="0"/>
              <a:t>13</a:t>
            </a:r>
            <a:r>
              <a:rPr lang="en" dirty="0"/>
              <a:t> Format</a:t>
            </a:r>
            <a:endParaRPr dirty="0"/>
          </a:p>
        </p:txBody>
      </p:sp>
      <p:pic>
        <p:nvPicPr>
          <p:cNvPr id="228" name="Google Shape;228;p16"/>
          <p:cNvPicPr preferRelativeResize="0"/>
          <p:nvPr/>
        </p:nvPicPr>
        <p:blipFill rotWithShape="1">
          <a:blip r:embed="rId3">
            <a:alphaModFix/>
          </a:blip>
          <a:srcRect b="47456"/>
          <a:stretch/>
        </p:blipFill>
        <p:spPr>
          <a:xfrm>
            <a:off x="250650" y="1152425"/>
            <a:ext cx="4595176" cy="3003501"/>
          </a:xfrm>
          <a:prstGeom prst="rect">
            <a:avLst/>
          </a:prstGeom>
          <a:noFill/>
          <a:ln>
            <a:noFill/>
          </a:ln>
        </p:spPr>
      </p:pic>
      <p:sp>
        <p:nvSpPr>
          <p:cNvPr id="230" name="Google Shape;230;p16"/>
          <p:cNvSpPr txBox="1"/>
          <p:nvPr/>
        </p:nvSpPr>
        <p:spPr>
          <a:xfrm>
            <a:off x="4958550" y="1725600"/>
            <a:ext cx="3975300" cy="116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rgbClr val="020202"/>
                </a:solidFill>
                <a:latin typeface="Open Sans"/>
                <a:ea typeface="Open Sans"/>
                <a:cs typeface="Open Sans"/>
                <a:sym typeface="Open Sans"/>
              </a:rPr>
              <a:t>Two things to edit:</a:t>
            </a:r>
            <a:endParaRPr sz="1800" b="0" i="0" u="none" strike="noStrike" cap="none" dirty="0">
              <a:solidFill>
                <a:srgbClr val="020202"/>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20202"/>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r>
              <a:rPr lang="en" sz="1800" b="1" i="0" u="none" strike="noStrike" cap="none" dirty="0">
                <a:solidFill>
                  <a:srgbClr val="020202"/>
                </a:solidFill>
                <a:latin typeface="Open Sans"/>
                <a:ea typeface="Open Sans"/>
                <a:cs typeface="Open Sans"/>
                <a:sym typeface="Open Sans"/>
              </a:rPr>
              <a:t>1. [PLEASE INSERT A TOPIC]</a:t>
            </a:r>
            <a:endParaRPr sz="1800" b="1" i="0" u="none" strike="noStrike" cap="none" dirty="0">
              <a:solidFill>
                <a:srgbClr val="020202"/>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020202"/>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r>
              <a:rPr lang="en" sz="1800" b="1" i="0" u="none" strike="noStrike" cap="none" dirty="0">
                <a:solidFill>
                  <a:srgbClr val="020202"/>
                </a:solidFill>
                <a:latin typeface="Open Sans"/>
                <a:ea typeface="Open Sans"/>
                <a:cs typeface="Open Sans"/>
                <a:sym typeface="Open Sans"/>
              </a:rPr>
              <a:t>2. [PLEASE INSERT A DIFFICULTY LEVEL (E.G. EASY, DIFFICULT)</a:t>
            </a:r>
            <a:endParaRPr sz="1800" b="1" i="0" u="none" strike="noStrike" cap="none" dirty="0">
              <a:solidFill>
                <a:srgbClr val="020202"/>
              </a:solidFill>
              <a:latin typeface="Open Sans"/>
              <a:ea typeface="Open Sans"/>
              <a:cs typeface="Open Sans"/>
              <a:sym typeface="Open Sans"/>
            </a:endParaRPr>
          </a:p>
        </p:txBody>
      </p:sp>
      <p:cxnSp>
        <p:nvCxnSpPr>
          <p:cNvPr id="231" name="Google Shape;231;p16"/>
          <p:cNvCxnSpPr/>
          <p:nvPr/>
        </p:nvCxnSpPr>
        <p:spPr>
          <a:xfrm>
            <a:off x="3808476" y="1612383"/>
            <a:ext cx="864108" cy="0"/>
          </a:xfrm>
          <a:prstGeom prst="straightConnector1">
            <a:avLst/>
          </a:prstGeom>
          <a:noFill/>
          <a:ln w="38100" cap="flat" cmpd="sng">
            <a:solidFill>
              <a:srgbClr val="4DB6AC"/>
            </a:solidFill>
            <a:prstDash val="solid"/>
            <a:round/>
            <a:headEnd type="none" w="sm" len="sm"/>
            <a:tailEnd type="none" w="sm" len="sm"/>
          </a:ln>
        </p:spPr>
      </p:cxnSp>
      <p:cxnSp>
        <p:nvCxnSpPr>
          <p:cNvPr id="232" name="Google Shape;232;p16"/>
          <p:cNvCxnSpPr/>
          <p:nvPr/>
        </p:nvCxnSpPr>
        <p:spPr>
          <a:xfrm>
            <a:off x="486156" y="1753023"/>
            <a:ext cx="382524" cy="0"/>
          </a:xfrm>
          <a:prstGeom prst="straightConnector1">
            <a:avLst/>
          </a:prstGeom>
          <a:noFill/>
          <a:ln w="38100" cap="flat" cmpd="sng">
            <a:solidFill>
              <a:srgbClr val="4DB6AC"/>
            </a:solidFill>
            <a:prstDash val="solid"/>
            <a:round/>
            <a:headEnd type="none" w="sm" len="sm"/>
            <a:tailEnd type="none" w="sm" len="sm"/>
          </a:ln>
        </p:spPr>
      </p:cxnSp>
      <p:pic>
        <p:nvPicPr>
          <p:cNvPr id="233" name="Google Shape;233;p16"/>
          <p:cNvPicPr preferRelativeResize="0"/>
          <p:nvPr/>
        </p:nvPicPr>
        <p:blipFill rotWithShape="1">
          <a:blip r:embed="rId3">
            <a:alphaModFix/>
          </a:blip>
          <a:srcRect l="-504" t="88722" r="504" b="40"/>
          <a:stretch/>
        </p:blipFill>
        <p:spPr>
          <a:xfrm>
            <a:off x="250650" y="4377286"/>
            <a:ext cx="4595176" cy="642377"/>
          </a:xfrm>
          <a:prstGeom prst="rect">
            <a:avLst/>
          </a:prstGeom>
          <a:noFill/>
          <a:ln>
            <a:noFill/>
          </a:ln>
        </p:spPr>
      </p:pic>
      <p:cxnSp>
        <p:nvCxnSpPr>
          <p:cNvPr id="234" name="Google Shape;234;p16"/>
          <p:cNvCxnSpPr/>
          <p:nvPr/>
        </p:nvCxnSpPr>
        <p:spPr>
          <a:xfrm>
            <a:off x="1182952" y="4785775"/>
            <a:ext cx="2758228" cy="0"/>
          </a:xfrm>
          <a:prstGeom prst="straightConnector1">
            <a:avLst/>
          </a:prstGeom>
          <a:noFill/>
          <a:ln w="38100" cap="flat" cmpd="sng">
            <a:solidFill>
              <a:srgbClr val="4DB6AC"/>
            </a:solidFill>
            <a:prstDash val="solid"/>
            <a:round/>
            <a:headEnd type="none" w="sm" len="sm"/>
            <a:tailEnd type="none" w="sm" len="sm"/>
          </a:ln>
        </p:spPr>
      </p:cxnSp>
      <p:sp>
        <p:nvSpPr>
          <p:cNvPr id="235" name="Google Shape;235;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23</a:t>
            </a:fld>
            <a:endParaRPr dirty="0"/>
          </a:p>
        </p:txBody>
      </p:sp>
    </p:spTree>
    <p:extLst>
      <p:ext uri="{BB962C8B-B14F-4D97-AF65-F5344CB8AC3E}">
        <p14:creationId xmlns:p14="http://schemas.microsoft.com/office/powerpoint/2010/main" val="4038286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DE36A-65FF-4E6F-A31E-9DFB40E383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94B067-79FB-CD53-6A70-32FC87B41EA6}"/>
              </a:ext>
            </a:extLst>
          </p:cNvPr>
          <p:cNvSpPr>
            <a:spLocks noGrp="1"/>
          </p:cNvSpPr>
          <p:nvPr>
            <p:ph type="title"/>
          </p:nvPr>
        </p:nvSpPr>
        <p:spPr>
          <a:xfrm>
            <a:off x="226208" y="0"/>
            <a:ext cx="8520600" cy="707400"/>
          </a:xfrm>
        </p:spPr>
        <p:txBody>
          <a:bodyPr>
            <a:normAutofit fontScale="90000"/>
          </a:bodyPr>
          <a:lstStyle/>
          <a:p>
            <a:r>
              <a:rPr lang="en-US" dirty="0"/>
              <a:t>Practice on your own!</a:t>
            </a:r>
          </a:p>
        </p:txBody>
      </p:sp>
      <p:sp>
        <p:nvSpPr>
          <p:cNvPr id="4" name="Slide Number Placeholder 3">
            <a:extLst>
              <a:ext uri="{FF2B5EF4-FFF2-40B4-BE49-F238E27FC236}">
                <a16:creationId xmlns:a16="http://schemas.microsoft.com/office/drawing/2014/main" id="{55E93276-F877-F295-3B42-A30EF3BD247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pic>
        <p:nvPicPr>
          <p:cNvPr id="5" name="Picture 4">
            <a:extLst>
              <a:ext uri="{FF2B5EF4-FFF2-40B4-BE49-F238E27FC236}">
                <a16:creationId xmlns:a16="http://schemas.microsoft.com/office/drawing/2014/main" id="{E75CFA73-3EAA-0C15-8BFD-8109D7D1BAC3}"/>
              </a:ext>
            </a:extLst>
          </p:cNvPr>
          <p:cNvPicPr>
            <a:picLocks noChangeAspect="1"/>
          </p:cNvPicPr>
          <p:nvPr/>
        </p:nvPicPr>
        <p:blipFill>
          <a:blip r:embed="rId3"/>
          <a:stretch>
            <a:fillRect/>
          </a:stretch>
        </p:blipFill>
        <p:spPr>
          <a:xfrm>
            <a:off x="2262999" y="566073"/>
            <a:ext cx="4100731" cy="4238472"/>
          </a:xfrm>
          <a:prstGeom prst="rect">
            <a:avLst/>
          </a:prstGeom>
        </p:spPr>
      </p:pic>
    </p:spTree>
    <p:extLst>
      <p:ext uri="{BB962C8B-B14F-4D97-AF65-F5344CB8AC3E}">
        <p14:creationId xmlns:p14="http://schemas.microsoft.com/office/powerpoint/2010/main" val="2281336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F3BB6-1BEB-DD4C-8D59-489512E348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BD6F53-C8CD-A5A9-5EB6-D2F44D36010E}"/>
              </a:ext>
            </a:extLst>
          </p:cNvPr>
          <p:cNvSpPr>
            <a:spLocks noGrp="1"/>
          </p:cNvSpPr>
          <p:nvPr>
            <p:ph type="title"/>
          </p:nvPr>
        </p:nvSpPr>
        <p:spPr>
          <a:xfrm>
            <a:off x="226208" y="0"/>
            <a:ext cx="8520600" cy="707400"/>
          </a:xfrm>
        </p:spPr>
        <p:txBody>
          <a:bodyPr>
            <a:normAutofit fontScale="90000"/>
          </a:bodyPr>
          <a:lstStyle/>
          <a:p>
            <a:r>
              <a:rPr lang="en" dirty="0"/>
              <a:t>Let’s Generate an MCQ- Neuroanatomy</a:t>
            </a:r>
            <a:endParaRPr lang="en-US" dirty="0"/>
          </a:p>
        </p:txBody>
      </p:sp>
      <p:sp>
        <p:nvSpPr>
          <p:cNvPr id="4" name="Slide Number Placeholder 3">
            <a:extLst>
              <a:ext uri="{FF2B5EF4-FFF2-40B4-BE49-F238E27FC236}">
                <a16:creationId xmlns:a16="http://schemas.microsoft.com/office/drawing/2014/main" id="{C27056A8-ABAD-CDD1-13CF-9CF227E9406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pic>
        <p:nvPicPr>
          <p:cNvPr id="5" name="Picture 4">
            <a:extLst>
              <a:ext uri="{FF2B5EF4-FFF2-40B4-BE49-F238E27FC236}">
                <a16:creationId xmlns:a16="http://schemas.microsoft.com/office/drawing/2014/main" id="{EDDF5B94-058F-E3DE-3498-C49A0F6F9DDB}"/>
              </a:ext>
            </a:extLst>
          </p:cNvPr>
          <p:cNvPicPr>
            <a:picLocks noChangeAspect="1"/>
          </p:cNvPicPr>
          <p:nvPr/>
        </p:nvPicPr>
        <p:blipFill>
          <a:blip r:embed="rId3"/>
          <a:stretch>
            <a:fillRect/>
          </a:stretch>
        </p:blipFill>
        <p:spPr>
          <a:xfrm>
            <a:off x="2262999" y="566073"/>
            <a:ext cx="4100731" cy="4238472"/>
          </a:xfrm>
          <a:prstGeom prst="rect">
            <a:avLst/>
          </a:prstGeom>
        </p:spPr>
      </p:pic>
      <p:sp>
        <p:nvSpPr>
          <p:cNvPr id="6" name="TextBox 5">
            <a:extLst>
              <a:ext uri="{FF2B5EF4-FFF2-40B4-BE49-F238E27FC236}">
                <a16:creationId xmlns:a16="http://schemas.microsoft.com/office/drawing/2014/main" id="{788643A4-C819-A89D-40E1-1765E32FB63A}"/>
              </a:ext>
            </a:extLst>
          </p:cNvPr>
          <p:cNvSpPr txBox="1"/>
          <p:nvPr/>
        </p:nvSpPr>
        <p:spPr>
          <a:xfrm>
            <a:off x="5980212" y="510601"/>
            <a:ext cx="2638757" cy="307777"/>
          </a:xfrm>
          <a:prstGeom prst="rect">
            <a:avLst/>
          </a:prstGeom>
          <a:noFill/>
        </p:spPr>
        <p:txBody>
          <a:bodyPr wrap="square">
            <a:spAutoFit/>
          </a:bodyPr>
          <a:lstStyle/>
          <a:p>
            <a:r>
              <a:rPr lang="en-US" b="1" dirty="0"/>
              <a:t>topic of spinal cord anatomy</a:t>
            </a:r>
          </a:p>
        </p:txBody>
      </p:sp>
      <p:sp>
        <p:nvSpPr>
          <p:cNvPr id="7" name="TextBox 6">
            <a:extLst>
              <a:ext uri="{FF2B5EF4-FFF2-40B4-BE49-F238E27FC236}">
                <a16:creationId xmlns:a16="http://schemas.microsoft.com/office/drawing/2014/main" id="{FC4FC0DF-B0E4-4C4C-D712-97E149BBDA52}"/>
              </a:ext>
            </a:extLst>
          </p:cNvPr>
          <p:cNvSpPr txBox="1"/>
          <p:nvPr/>
        </p:nvSpPr>
        <p:spPr>
          <a:xfrm>
            <a:off x="5379669" y="4552240"/>
            <a:ext cx="2638757" cy="307777"/>
          </a:xfrm>
          <a:prstGeom prst="rect">
            <a:avLst/>
          </a:prstGeom>
          <a:noFill/>
        </p:spPr>
        <p:txBody>
          <a:bodyPr wrap="square">
            <a:spAutoFit/>
          </a:bodyPr>
          <a:lstStyle/>
          <a:p>
            <a:r>
              <a:rPr lang="en-US" b="1" dirty="0"/>
              <a:t>EASY</a:t>
            </a:r>
          </a:p>
        </p:txBody>
      </p:sp>
    </p:spTree>
    <p:extLst>
      <p:ext uri="{BB962C8B-B14F-4D97-AF65-F5344CB8AC3E}">
        <p14:creationId xmlns:p14="http://schemas.microsoft.com/office/powerpoint/2010/main" val="2638365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8"/>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Comparison of MCQ Formats</a:t>
            </a:r>
            <a:endParaRPr dirty="0"/>
          </a:p>
        </p:txBody>
      </p:sp>
      <p:graphicFrame>
        <p:nvGraphicFramePr>
          <p:cNvPr id="254" name="Google Shape;254;p18"/>
          <p:cNvGraphicFramePr/>
          <p:nvPr>
            <p:extLst>
              <p:ext uri="{D42A27DB-BD31-4B8C-83A1-F6EECF244321}">
                <p14:modId xmlns:p14="http://schemas.microsoft.com/office/powerpoint/2010/main" val="1204736730"/>
              </p:ext>
            </p:extLst>
          </p:nvPr>
        </p:nvGraphicFramePr>
        <p:xfrm>
          <a:off x="645042" y="1275826"/>
          <a:ext cx="7853925" cy="3209320"/>
        </p:xfrm>
        <a:graphic>
          <a:graphicData uri="http://schemas.openxmlformats.org/drawingml/2006/table">
            <a:tbl>
              <a:tblPr firstRow="1" bandRow="1">
                <a:noFill/>
                <a:tableStyleId>{DFCAA093-9E32-4EC7-B1EA-BF53A942F9A3}</a:tableStyleId>
              </a:tblPr>
              <a:tblGrid>
                <a:gridCol w="2617975">
                  <a:extLst>
                    <a:ext uri="{9D8B030D-6E8A-4147-A177-3AD203B41FA5}">
                      <a16:colId xmlns:a16="http://schemas.microsoft.com/office/drawing/2014/main" val="20000"/>
                    </a:ext>
                  </a:extLst>
                </a:gridCol>
                <a:gridCol w="2617975">
                  <a:extLst>
                    <a:ext uri="{9D8B030D-6E8A-4147-A177-3AD203B41FA5}">
                      <a16:colId xmlns:a16="http://schemas.microsoft.com/office/drawing/2014/main" val="20001"/>
                    </a:ext>
                  </a:extLst>
                </a:gridCol>
                <a:gridCol w="2617975">
                  <a:extLst>
                    <a:ext uri="{9D8B030D-6E8A-4147-A177-3AD203B41FA5}">
                      <a16:colId xmlns:a16="http://schemas.microsoft.com/office/drawing/2014/main" val="20002"/>
                    </a:ext>
                  </a:extLst>
                </a:gridCol>
              </a:tblGrid>
              <a:tr h="374650">
                <a:tc>
                  <a:txBody>
                    <a:bodyPr/>
                    <a:lstStyle/>
                    <a:p>
                      <a:pPr marL="0" marR="0" lvl="0" indent="0" algn="l" rtl="0">
                        <a:lnSpc>
                          <a:spcPct val="100000"/>
                        </a:lnSpc>
                        <a:spcBef>
                          <a:spcPts val="0"/>
                        </a:spcBef>
                        <a:spcAft>
                          <a:spcPts val="0"/>
                        </a:spcAft>
                        <a:buNone/>
                      </a:pP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n-US" sz="1400" b="1" u="none" strike="noStrike" cap="none" dirty="0"/>
                        <a:t>Stadler</a:t>
                      </a:r>
                      <a:r>
                        <a:rPr lang="en" sz="1400" b="1" u="none" strike="noStrike" cap="none" dirty="0"/>
                        <a:t> et al. Format</a:t>
                      </a:r>
                      <a:endParaRPr sz="1400" b="1"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n-US" sz="1400" b="1" u="none" strike="noStrike" cap="none" dirty="0"/>
                        <a:t>Kıyak</a:t>
                      </a:r>
                      <a:r>
                        <a:rPr lang="en" sz="1400" b="1" u="none" strike="noStrike" cap="none" dirty="0"/>
                        <a:t> Format</a:t>
                      </a:r>
                      <a:endParaRPr sz="1400" b="1" u="none" strike="noStrike" cap="none" dirty="0"/>
                    </a:p>
                  </a:txBody>
                  <a:tcPr marL="91450" marR="91450" marT="45725" marB="45725"/>
                </a:tc>
                <a:extLst>
                  <a:ext uri="{0D108BD9-81ED-4DB2-BD59-A6C34878D82A}">
                    <a16:rowId xmlns:a16="http://schemas.microsoft.com/office/drawing/2014/main" val="10000"/>
                  </a:ext>
                </a:extLst>
              </a:tr>
              <a:tr h="596625">
                <a:tc>
                  <a:txBody>
                    <a:bodyPr/>
                    <a:lstStyle/>
                    <a:p>
                      <a:pPr marL="0" marR="0" lvl="0" indent="0" algn="l" rtl="0">
                        <a:lnSpc>
                          <a:spcPct val="100000"/>
                        </a:lnSpc>
                        <a:spcBef>
                          <a:spcPts val="0"/>
                        </a:spcBef>
                        <a:spcAft>
                          <a:spcPts val="0"/>
                        </a:spcAft>
                        <a:buNone/>
                      </a:pPr>
                      <a:r>
                        <a:rPr lang="en" sz="1400" u="none" strike="noStrike" cap="none" dirty="0"/>
                        <a:t>General </a:t>
                      </a:r>
                      <a:endParaRPr dirty="0"/>
                    </a:p>
                  </a:txBody>
                  <a:tcPr marL="91450" marR="91450" marT="45725" marB="45725"/>
                </a:tc>
                <a:tc>
                  <a:txBody>
                    <a:bodyPr/>
                    <a:lstStyle/>
                    <a:p>
                      <a:pPr marL="0" marR="0" lvl="0" indent="0" algn="l" rtl="0">
                        <a:lnSpc>
                          <a:spcPct val="100000"/>
                        </a:lnSpc>
                        <a:spcBef>
                          <a:spcPts val="0"/>
                        </a:spcBef>
                        <a:spcAft>
                          <a:spcPts val="0"/>
                        </a:spcAft>
                        <a:buNone/>
                      </a:pPr>
                      <a:r>
                        <a:rPr lang="en" sz="1400" u="none" strike="noStrike" cap="none" dirty="0"/>
                        <a:t>Specifics for objective, question format, patient description, and guidelines</a:t>
                      </a:r>
                      <a:endParaRPr dirty="0"/>
                    </a:p>
                  </a:txBody>
                  <a:tcPr marL="91450" marR="91450" marT="45725" marB="45725"/>
                </a:tc>
                <a:tc>
                  <a:txBody>
                    <a:bodyPr/>
                    <a:lstStyle/>
                    <a:p>
                      <a:pPr marL="0" marR="0" lvl="0" indent="0" algn="l" rtl="0">
                        <a:lnSpc>
                          <a:spcPct val="100000"/>
                        </a:lnSpc>
                        <a:spcBef>
                          <a:spcPts val="0"/>
                        </a:spcBef>
                        <a:spcAft>
                          <a:spcPts val="0"/>
                        </a:spcAft>
                        <a:buNone/>
                      </a:pPr>
                      <a:r>
                        <a:rPr lang="en" sz="1400" u="none" strike="noStrike" cap="none" dirty="0"/>
                        <a:t>Specifics for topic, case, question stem, acceptable question style, answer options, explanation, and difficulty</a:t>
                      </a:r>
                      <a:endParaRPr dirty="0"/>
                    </a:p>
                  </a:txBody>
                  <a:tcPr marL="91450" marR="91450" marT="45725" marB="45725"/>
                </a:tc>
                <a:extLst>
                  <a:ext uri="{0D108BD9-81ED-4DB2-BD59-A6C34878D82A}">
                    <a16:rowId xmlns:a16="http://schemas.microsoft.com/office/drawing/2014/main" val="10001"/>
                  </a:ext>
                </a:extLst>
              </a:tr>
              <a:tr h="596625">
                <a:tc>
                  <a:txBody>
                    <a:bodyPr/>
                    <a:lstStyle/>
                    <a:p>
                      <a:pPr marL="0" marR="0" lvl="0" indent="0" algn="l" rtl="0">
                        <a:lnSpc>
                          <a:spcPct val="100000"/>
                        </a:lnSpc>
                        <a:spcBef>
                          <a:spcPts val="0"/>
                        </a:spcBef>
                        <a:spcAft>
                          <a:spcPts val="0"/>
                        </a:spcAft>
                        <a:buNone/>
                      </a:pPr>
                      <a:r>
                        <a:rPr lang="en" sz="1400" u="none" strike="noStrike" cap="none" dirty="0"/>
                        <a:t>Modifiable sections</a:t>
                      </a:r>
                      <a:endParaRPr dirty="0"/>
                    </a:p>
                  </a:txBody>
                  <a:tcPr marL="91450" marR="91450" marT="45725" marB="45725"/>
                </a:tc>
                <a:tc>
                  <a:txBody>
                    <a:bodyPr/>
                    <a:lstStyle/>
                    <a:p>
                      <a:pPr marL="0" marR="0" lvl="0" indent="0" algn="l" rtl="0">
                        <a:lnSpc>
                          <a:spcPct val="100000"/>
                        </a:lnSpc>
                        <a:spcBef>
                          <a:spcPts val="0"/>
                        </a:spcBef>
                        <a:spcAft>
                          <a:spcPts val="0"/>
                        </a:spcAft>
                        <a:buNone/>
                      </a:pPr>
                      <a:r>
                        <a:rPr lang="en" sz="1400" u="none" strike="noStrike" cap="none" dirty="0"/>
                        <a:t>Objective, question format, and guidelines (adapted to lean-in)</a:t>
                      </a:r>
                      <a:endParaRPr dirty="0"/>
                    </a:p>
                  </a:txBody>
                  <a:tcPr marL="91450" marR="91450" marT="45725" marB="45725"/>
                </a:tc>
                <a:tc>
                  <a:txBody>
                    <a:bodyPr/>
                    <a:lstStyle/>
                    <a:p>
                      <a:pPr marL="0" marR="0" lvl="0" indent="0" algn="l" rtl="0">
                        <a:lnSpc>
                          <a:spcPct val="100000"/>
                        </a:lnSpc>
                        <a:spcBef>
                          <a:spcPts val="0"/>
                        </a:spcBef>
                        <a:spcAft>
                          <a:spcPts val="0"/>
                        </a:spcAft>
                        <a:buNone/>
                      </a:pPr>
                      <a:r>
                        <a:rPr lang="en" sz="1400" u="none" strike="noStrike" cap="none" dirty="0"/>
                        <a:t>Topic and difficulty only</a:t>
                      </a:r>
                      <a:endParaRPr dirty="0"/>
                    </a:p>
                  </a:txBody>
                  <a:tcPr marL="91450" marR="91450" marT="45725" marB="45725"/>
                </a:tc>
                <a:extLst>
                  <a:ext uri="{0D108BD9-81ED-4DB2-BD59-A6C34878D82A}">
                    <a16:rowId xmlns:a16="http://schemas.microsoft.com/office/drawing/2014/main" val="10002"/>
                  </a:ext>
                </a:extLst>
              </a:tr>
              <a:tr h="596625">
                <a:tc>
                  <a:txBody>
                    <a:bodyPr/>
                    <a:lstStyle/>
                    <a:p>
                      <a:pPr marL="0" marR="0" lvl="0" indent="0" algn="l" rtl="0">
                        <a:lnSpc>
                          <a:spcPct val="100000"/>
                        </a:lnSpc>
                        <a:spcBef>
                          <a:spcPts val="0"/>
                        </a:spcBef>
                        <a:spcAft>
                          <a:spcPts val="0"/>
                        </a:spcAft>
                        <a:buNone/>
                      </a:pPr>
                      <a:r>
                        <a:rPr lang="en" sz="1400" u="none" strike="noStrike" cap="none" dirty="0"/>
                        <a:t>Potential challenges to implement</a:t>
                      </a:r>
                      <a:endParaRPr dirty="0"/>
                    </a:p>
                  </a:txBody>
                  <a:tcPr marL="91450" marR="91450" marT="45725" marB="45725"/>
                </a:tc>
                <a:tc>
                  <a:txBody>
                    <a:bodyPr/>
                    <a:lstStyle/>
                    <a:p>
                      <a:pPr marL="0" marR="0" lvl="0" indent="0" algn="l" rtl="0">
                        <a:lnSpc>
                          <a:spcPct val="100000"/>
                        </a:lnSpc>
                        <a:spcBef>
                          <a:spcPts val="0"/>
                        </a:spcBef>
                        <a:spcAft>
                          <a:spcPts val="0"/>
                        </a:spcAft>
                        <a:buNone/>
                      </a:pPr>
                      <a:r>
                        <a:rPr lang="en" sz="1400" u="none" strike="noStrike" cap="none" dirty="0"/>
                        <a:t>Numerous requirements to change modifiable sections </a:t>
                      </a:r>
                      <a:endParaRPr dirty="0"/>
                    </a:p>
                    <a:p>
                      <a:pPr marL="0" marR="0" lvl="0" indent="0" algn="l" rtl="0">
                        <a:lnSpc>
                          <a:spcPct val="100000"/>
                        </a:lnSpc>
                        <a:spcBef>
                          <a:spcPts val="0"/>
                        </a:spcBef>
                        <a:spcAft>
                          <a:spcPts val="0"/>
                        </a:spcAft>
                        <a:buNone/>
                      </a:pPr>
                      <a:endParaRPr sz="1400" u="none" strike="noStrike" cap="none" dirty="0"/>
                    </a:p>
                    <a:p>
                      <a:pPr marL="0" marR="0" lvl="0" indent="0" algn="l" rtl="0">
                        <a:lnSpc>
                          <a:spcPct val="100000"/>
                        </a:lnSpc>
                        <a:spcBef>
                          <a:spcPts val="0"/>
                        </a:spcBef>
                        <a:spcAft>
                          <a:spcPts val="0"/>
                        </a:spcAft>
                        <a:buNone/>
                      </a:pPr>
                      <a:r>
                        <a:rPr lang="en" sz="1400" u="none" strike="noStrike" cap="none" dirty="0"/>
                        <a:t>Need to evaluate outputs for accuracy and biases</a:t>
                      </a:r>
                    </a:p>
                  </a:txBody>
                  <a:tcPr marL="91450" marR="91450" marT="45725" marB="45725"/>
                </a:tc>
                <a:tc>
                  <a:txBody>
                    <a:bodyPr/>
                    <a:lstStyle/>
                    <a:p>
                      <a:pPr marL="0" marR="0" lvl="0" indent="0" algn="l" rtl="0">
                        <a:lnSpc>
                          <a:spcPct val="100000"/>
                        </a:lnSpc>
                        <a:spcBef>
                          <a:spcPts val="0"/>
                        </a:spcBef>
                        <a:spcAft>
                          <a:spcPts val="0"/>
                        </a:spcAft>
                        <a:buNone/>
                      </a:pPr>
                      <a:r>
                        <a:rPr lang="en" sz="1400" u="none" strike="noStrike" cap="none" dirty="0"/>
                        <a:t>Getting the topic correct to generate an output for usage</a:t>
                      </a:r>
                      <a:endParaRPr dirty="0"/>
                    </a:p>
                    <a:p>
                      <a:pPr marL="0" marR="0" lvl="0" indent="0" algn="l" rtl="0">
                        <a:lnSpc>
                          <a:spcPct val="100000"/>
                        </a:lnSpc>
                        <a:spcBef>
                          <a:spcPts val="0"/>
                        </a:spcBef>
                        <a:spcAft>
                          <a:spcPts val="0"/>
                        </a:spcAft>
                        <a:buNone/>
                      </a:pPr>
                      <a:endParaRPr sz="1400" u="none" strike="noStrike" cap="none" dirty="0"/>
                    </a:p>
                    <a:p>
                      <a:pPr lvl="0" algn="l">
                        <a:lnSpc>
                          <a:spcPct val="100000"/>
                        </a:lnSpc>
                        <a:spcBef>
                          <a:spcPts val="0"/>
                        </a:spcBef>
                        <a:spcAft>
                          <a:spcPts val="0"/>
                        </a:spcAft>
                        <a:buNone/>
                      </a:pPr>
                      <a:r>
                        <a:rPr lang="en" sz="1400" b="0" i="0" u="none" strike="noStrike" cap="none" noProof="0" dirty="0">
                          <a:solidFill>
                            <a:srgbClr val="000000"/>
                          </a:solidFill>
                          <a:latin typeface="Arial"/>
                        </a:rPr>
                        <a:t>Need to evaluate outputs for accuracy and biases</a:t>
                      </a:r>
                    </a:p>
                  </a:txBody>
                  <a:tcPr marL="91450" marR="91450" marT="45725" marB="45725"/>
                </a:tc>
                <a:extLst>
                  <a:ext uri="{0D108BD9-81ED-4DB2-BD59-A6C34878D82A}">
                    <a16:rowId xmlns:a16="http://schemas.microsoft.com/office/drawing/2014/main" val="10003"/>
                  </a:ext>
                </a:extLst>
              </a:tr>
            </a:tbl>
          </a:graphicData>
        </a:graphic>
      </p:graphicFrame>
      <p:sp>
        <p:nvSpPr>
          <p:cNvPr id="255" name="Google Shape;255;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26</a:t>
            </a:fld>
            <a:endParaRPr dirty="0"/>
          </a:p>
        </p:txBody>
      </p:sp>
    </p:spTree>
    <p:extLst>
      <p:ext uri="{BB962C8B-B14F-4D97-AF65-F5344CB8AC3E}">
        <p14:creationId xmlns:p14="http://schemas.microsoft.com/office/powerpoint/2010/main" val="2414291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AD68D-81D1-0DD5-E17D-36C6FE361F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1258C8-45F7-00FF-CCD9-B44D868535A2}"/>
              </a:ext>
            </a:extLst>
          </p:cNvPr>
          <p:cNvSpPr>
            <a:spLocks noGrp="1"/>
          </p:cNvSpPr>
          <p:nvPr>
            <p:ph type="title"/>
          </p:nvPr>
        </p:nvSpPr>
        <p:spPr/>
        <p:txBody>
          <a:bodyPr/>
          <a:lstStyle/>
          <a:p>
            <a:r>
              <a:rPr lang="en-US" dirty="0"/>
              <a:t>Next Steps in Using your MCQs</a:t>
            </a:r>
          </a:p>
        </p:txBody>
      </p:sp>
      <p:sp>
        <p:nvSpPr>
          <p:cNvPr id="3" name="Slide Number Placeholder 2">
            <a:extLst>
              <a:ext uri="{FF2B5EF4-FFF2-40B4-BE49-F238E27FC236}">
                <a16:creationId xmlns:a16="http://schemas.microsoft.com/office/drawing/2014/main" id="{2F9B0C10-7A6A-9C93-23F5-5A539367944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Tree>
    <p:extLst>
      <p:ext uri="{BB962C8B-B14F-4D97-AF65-F5344CB8AC3E}">
        <p14:creationId xmlns:p14="http://schemas.microsoft.com/office/powerpoint/2010/main" val="3674544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91C10FBE-35EA-E849-25B1-B97F35F9F080}"/>
            </a:ext>
          </a:extLst>
        </p:cNvPr>
        <p:cNvGrpSpPr/>
        <p:nvPr/>
      </p:nvGrpSpPr>
      <p:grpSpPr>
        <a:xfrm>
          <a:off x="0" y="0"/>
          <a:ext cx="0" cy="0"/>
          <a:chOff x="0" y="0"/>
          <a:chExt cx="0" cy="0"/>
        </a:xfrm>
      </p:grpSpPr>
      <p:sp>
        <p:nvSpPr>
          <p:cNvPr id="131" name="Google Shape;131;p8">
            <a:extLst>
              <a:ext uri="{FF2B5EF4-FFF2-40B4-BE49-F238E27FC236}">
                <a16:creationId xmlns:a16="http://schemas.microsoft.com/office/drawing/2014/main" id="{CCEBD104-D68D-46CA-4BF3-CBE145B18253}"/>
              </a:ext>
            </a:extLst>
          </p:cNvPr>
          <p:cNvSpPr txBox="1">
            <a:spLocks noGrp="1"/>
          </p:cNvSpPr>
          <p:nvPr>
            <p:ph type="title"/>
          </p:nvPr>
        </p:nvSpPr>
        <p:spPr>
          <a:prstGeom prst="rect">
            <a:avLst/>
          </a:prstGeom>
          <a:noFill/>
          <a:ln>
            <a:noFill/>
          </a:ln>
        </p:spPr>
        <p:txBody>
          <a:bodyPr spcFirstLastPara="1" wrap="square" lIns="91425" tIns="91425" rIns="91425" bIns="91425" anchor="t" anchorCtr="0">
            <a:normAutofit fontScale="90000"/>
          </a:bodyPr>
          <a:lstStyle/>
          <a:p>
            <a:r>
              <a:rPr lang="en" dirty="0"/>
              <a:t>What should I do next with my prompt or output?</a:t>
            </a:r>
            <a:endParaRPr lang="en-US" dirty="0"/>
          </a:p>
        </p:txBody>
      </p:sp>
      <p:sp>
        <p:nvSpPr>
          <p:cNvPr id="2" name="Text Placeholder 1">
            <a:extLst>
              <a:ext uri="{FF2B5EF4-FFF2-40B4-BE49-F238E27FC236}">
                <a16:creationId xmlns:a16="http://schemas.microsoft.com/office/drawing/2014/main" id="{500DC87D-2AA8-3128-1897-B857163B23E6}"/>
              </a:ext>
            </a:extLst>
          </p:cNvPr>
          <p:cNvSpPr>
            <a:spLocks noGrp="1"/>
          </p:cNvSpPr>
          <p:nvPr>
            <p:ph type="body" idx="1"/>
          </p:nvPr>
        </p:nvSpPr>
        <p:spPr>
          <a:xfrm>
            <a:off x="311700" y="1220028"/>
            <a:ext cx="8520600" cy="3708241"/>
          </a:xfrm>
        </p:spPr>
        <p:txBody>
          <a:bodyPr>
            <a:normAutofit fontScale="92500" lnSpcReduction="20000"/>
          </a:bodyPr>
          <a:lstStyle/>
          <a:p>
            <a:pPr marL="139700" indent="0">
              <a:buNone/>
            </a:pPr>
            <a:r>
              <a:rPr lang="en-US" b="1" dirty="0">
                <a:solidFill>
                  <a:srgbClr val="020202"/>
                </a:solidFill>
              </a:rPr>
              <a:t>Step 1: Review the Output</a:t>
            </a:r>
          </a:p>
          <a:p>
            <a:pPr marL="425450" indent="-285750"/>
            <a:r>
              <a:rPr lang="en-US" dirty="0">
                <a:solidFill>
                  <a:srgbClr val="020202"/>
                </a:solidFill>
              </a:rPr>
              <a:t>Is output accurate?</a:t>
            </a:r>
            <a:r>
              <a:rPr lang="en-US" baseline="30000" dirty="0">
                <a:solidFill>
                  <a:srgbClr val="020202"/>
                </a:solidFill>
              </a:rPr>
              <a:t>6-7</a:t>
            </a:r>
          </a:p>
          <a:p>
            <a:pPr marL="882650" lvl="1" indent="-285750"/>
            <a:r>
              <a:rPr lang="en-US" dirty="0">
                <a:solidFill>
                  <a:srgbClr val="020202"/>
                </a:solidFill>
              </a:rPr>
              <a:t>Have other content experts review your output</a:t>
            </a:r>
          </a:p>
          <a:p>
            <a:pPr marL="425450" indent="-285750"/>
            <a:r>
              <a:rPr lang="en-US" dirty="0">
                <a:solidFill>
                  <a:srgbClr val="020202"/>
                </a:solidFill>
              </a:rPr>
              <a:t>Does output include harmful biases or stereotypes?</a:t>
            </a:r>
            <a:r>
              <a:rPr lang="en-US" baseline="30000" dirty="0">
                <a:solidFill>
                  <a:srgbClr val="020202"/>
                </a:solidFill>
              </a:rPr>
              <a:t>4-6</a:t>
            </a:r>
          </a:p>
          <a:p>
            <a:pPr marL="882650" lvl="1" indent="-285750"/>
            <a:r>
              <a:rPr lang="en-US" dirty="0">
                <a:solidFill>
                  <a:srgbClr val="020202"/>
                </a:solidFill>
              </a:rPr>
              <a:t>Have other content experts review your output to assess.</a:t>
            </a:r>
          </a:p>
          <a:p>
            <a:pPr marL="425450" indent="-285750"/>
            <a:r>
              <a:rPr lang="en-US" dirty="0">
                <a:solidFill>
                  <a:srgbClr val="020202"/>
                </a:solidFill>
              </a:rPr>
              <a:t>Is output reflective of your content, course, program?</a:t>
            </a:r>
          </a:p>
          <a:p>
            <a:pPr marL="882650" lvl="1" indent="-285750"/>
            <a:r>
              <a:rPr lang="en-US" dirty="0">
                <a:solidFill>
                  <a:srgbClr val="020202"/>
                </a:solidFill>
              </a:rPr>
              <a:t>There is a possibility that the MCQ, its vignette, or answer choices may contain information that has not been covered in your session, course, or program, as the final output is likely cumulative over a total body of knowledge</a:t>
            </a:r>
          </a:p>
          <a:p>
            <a:pPr marL="882650" lvl="1" indent="-285750"/>
            <a:r>
              <a:rPr lang="en-US" dirty="0">
                <a:solidFill>
                  <a:srgbClr val="020202"/>
                </a:solidFill>
              </a:rPr>
              <a:t>Make sure the MCQ is aligned with the content taught</a:t>
            </a:r>
          </a:p>
          <a:p>
            <a:pPr marL="425450" marR="0" lvl="0" indent="-285750" algn="l" defTabSz="914400" rtl="0" eaLnBrk="1" fontAlgn="auto" latinLnBrk="0" hangingPunct="1">
              <a:lnSpc>
                <a:spcPct val="115000"/>
              </a:lnSpc>
              <a:spcBef>
                <a:spcPts val="0"/>
              </a:spcBef>
              <a:spcAft>
                <a:spcPts val="0"/>
              </a:spcAft>
              <a:buClr>
                <a:srgbClr val="695D46"/>
              </a:buClr>
              <a:buSzPts val="1800"/>
              <a:buFont typeface="Open Sans"/>
              <a:buChar char="●"/>
              <a:tabLst/>
              <a:defRPr/>
            </a:pPr>
            <a:r>
              <a:rPr kumimoji="0" lang="en-US" sz="1800" b="0" i="0" u="none" strike="noStrike" kern="0" cap="none" spc="0" normalizeH="0" baseline="0" noProof="0" dirty="0">
                <a:ln>
                  <a:noFill/>
                </a:ln>
                <a:solidFill>
                  <a:srgbClr val="020202"/>
                </a:solidFill>
                <a:effectLst/>
                <a:uLnTx/>
                <a:uFillTx/>
                <a:latin typeface="Open Sans"/>
                <a:ea typeface="Open Sans"/>
                <a:cs typeface="Open Sans"/>
                <a:sym typeface="Open Sans"/>
              </a:rPr>
              <a:t>Is output reflective of the educational goals?</a:t>
            </a:r>
          </a:p>
          <a:p>
            <a:pPr marL="882650" lvl="1" indent="-285750">
              <a:buClr>
                <a:srgbClr val="695D46"/>
              </a:buClr>
              <a:buSzPts val="1800"/>
              <a:buFont typeface="Open Sans"/>
              <a:buChar char="●"/>
              <a:defRPr/>
            </a:pPr>
            <a:r>
              <a:rPr lang="en-US" dirty="0">
                <a:solidFill>
                  <a:srgbClr val="020202"/>
                </a:solidFill>
              </a:rPr>
              <a:t>Make sure the MCQ meets the objectives you have you determined for your session, course, or program.</a:t>
            </a:r>
          </a:p>
          <a:p>
            <a:pPr marL="882650" lvl="1" indent="-285750">
              <a:buClr>
                <a:srgbClr val="695D46"/>
              </a:buClr>
              <a:buSzPts val="1800"/>
              <a:buFont typeface="Open Sans"/>
              <a:buChar char="●"/>
              <a:defRPr/>
            </a:pPr>
            <a:r>
              <a:rPr lang="en-US" dirty="0">
                <a:solidFill>
                  <a:srgbClr val="020202"/>
                </a:solidFill>
              </a:rPr>
              <a:t>If it is assessed, it should be linked to an objective</a:t>
            </a:r>
          </a:p>
          <a:p>
            <a:pPr marL="139700" indent="0" algn="ctr">
              <a:buClr>
                <a:srgbClr val="695D46"/>
              </a:buClr>
              <a:buNone/>
              <a:defRPr/>
            </a:pPr>
            <a:endParaRPr lang="en-US" b="1" dirty="0">
              <a:solidFill>
                <a:srgbClr val="020202"/>
              </a:solidFill>
            </a:endParaRPr>
          </a:p>
          <a:p>
            <a:pPr marL="139700" indent="0" algn="ctr">
              <a:buClr>
                <a:srgbClr val="695D46"/>
              </a:buClr>
              <a:buNone/>
              <a:defRPr/>
            </a:pPr>
            <a:r>
              <a:rPr lang="en-US" b="1" dirty="0">
                <a:solidFill>
                  <a:srgbClr val="020202"/>
                </a:solidFill>
              </a:rPr>
              <a:t>If your MCQ fails to meet these, move to Step 2</a:t>
            </a:r>
          </a:p>
          <a:p>
            <a:pPr marL="882650" lvl="1" indent="-285750"/>
            <a:endParaRPr lang="en-US" dirty="0">
              <a:solidFill>
                <a:srgbClr val="020202"/>
              </a:solidFill>
            </a:endParaRPr>
          </a:p>
          <a:p>
            <a:pPr marL="139700" indent="0">
              <a:buNone/>
            </a:pPr>
            <a:endParaRPr lang="en-US" b="1" dirty="0">
              <a:solidFill>
                <a:srgbClr val="020202"/>
              </a:solidFill>
            </a:endParaRPr>
          </a:p>
        </p:txBody>
      </p:sp>
      <p:sp>
        <p:nvSpPr>
          <p:cNvPr id="146" name="Google Shape;146;p8">
            <a:extLst>
              <a:ext uri="{FF2B5EF4-FFF2-40B4-BE49-F238E27FC236}">
                <a16:creationId xmlns:a16="http://schemas.microsoft.com/office/drawing/2014/main" id="{749C7336-DD5C-E59B-1105-5D0569EE3AFD}"/>
              </a:ext>
            </a:extLst>
          </p:cNvPr>
          <p:cNvSpPr txBox="1">
            <a:spLocks noGrp="1"/>
          </p:cNvSpPr>
          <p:nvPr>
            <p:ph type="sldNum" idx="12"/>
          </p:nvPr>
        </p:nvSpPr>
        <p:spPr>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28</a:t>
            </a:fld>
            <a:endParaRPr dirty="0"/>
          </a:p>
        </p:txBody>
      </p:sp>
    </p:spTree>
    <p:extLst>
      <p:ext uri="{BB962C8B-B14F-4D97-AF65-F5344CB8AC3E}">
        <p14:creationId xmlns:p14="http://schemas.microsoft.com/office/powerpoint/2010/main" val="377720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BF355-3012-6331-F767-CC1D733CF787}"/>
              </a:ext>
            </a:extLst>
          </p:cNvPr>
          <p:cNvSpPr>
            <a:spLocks noGrp="1"/>
          </p:cNvSpPr>
          <p:nvPr>
            <p:ph type="title"/>
          </p:nvPr>
        </p:nvSpPr>
        <p:spPr>
          <a:xfrm>
            <a:off x="311700" y="126583"/>
            <a:ext cx="8520600" cy="707400"/>
          </a:xfrm>
        </p:spPr>
        <p:txBody>
          <a:bodyPr>
            <a:normAutofit fontScale="90000"/>
          </a:bodyPr>
          <a:lstStyle/>
          <a:p>
            <a:r>
              <a:rPr lang="en" dirty="0"/>
              <a:t>Let’s Generate an MCQ- Gross Anatomy Output</a:t>
            </a:r>
            <a:endParaRPr lang="en-US" dirty="0"/>
          </a:p>
        </p:txBody>
      </p:sp>
      <p:sp>
        <p:nvSpPr>
          <p:cNvPr id="3" name="Text Placeholder 2">
            <a:extLst>
              <a:ext uri="{FF2B5EF4-FFF2-40B4-BE49-F238E27FC236}">
                <a16:creationId xmlns:a16="http://schemas.microsoft.com/office/drawing/2014/main" id="{4AA39538-6438-ACDB-8ACC-324A7CAA59BC}"/>
              </a:ext>
            </a:extLst>
          </p:cNvPr>
          <p:cNvSpPr>
            <a:spLocks noGrp="1"/>
          </p:cNvSpPr>
          <p:nvPr>
            <p:ph type="body" idx="1"/>
          </p:nvPr>
        </p:nvSpPr>
        <p:spPr>
          <a:xfrm>
            <a:off x="311700" y="742543"/>
            <a:ext cx="8520600" cy="3447072"/>
          </a:xfrm>
        </p:spPr>
        <p:txBody>
          <a:bodyPr>
            <a:noAutofit/>
          </a:bodyPr>
          <a:lstStyle/>
          <a:p>
            <a:pPr marL="114300" indent="0">
              <a:buNone/>
            </a:pPr>
            <a:r>
              <a:rPr lang="en-US" sz="1000" dirty="0">
                <a:solidFill>
                  <a:srgbClr val="020202"/>
                </a:solidFill>
              </a:rPr>
              <a:t>A 35-year-old male presents to the emergency department after a fall from a ladder onto his outstretched hand. He reports immediate pain and weakness in his right hand. On examination, he has difficulty extending his wrist and fingers, resulting in a wrist drop. Sensory testing reveals diminished sensation over the dorsum of the hand and the first dorsal web space. Reflex testing shows a normal biceps reflex but a weakened triceps reflex. His past medical history is unremarkable, with no known drug allergies. He works as an electrician and denies smoking or alcohol use. </a:t>
            </a:r>
          </a:p>
          <a:p>
            <a:pPr marL="114300" indent="0">
              <a:buNone/>
            </a:pPr>
            <a:endParaRPr lang="en-US" sz="1000" dirty="0">
              <a:solidFill>
                <a:srgbClr val="020202"/>
              </a:solidFill>
            </a:endParaRPr>
          </a:p>
          <a:p>
            <a:pPr marL="114300" indent="0">
              <a:buNone/>
            </a:pPr>
            <a:r>
              <a:rPr lang="en-US" sz="1000" dirty="0">
                <a:solidFill>
                  <a:srgbClr val="020202"/>
                </a:solidFill>
              </a:rPr>
              <a:t>Which of the following structures is most likely damaged?</a:t>
            </a:r>
          </a:p>
          <a:p>
            <a:pPr marL="114300" indent="0">
              <a:buNone/>
            </a:pPr>
            <a:r>
              <a:rPr lang="en-US" sz="1000" dirty="0">
                <a:solidFill>
                  <a:srgbClr val="020202"/>
                </a:solidFill>
              </a:rPr>
              <a:t>A) Axillary nerve</a:t>
            </a:r>
            <a:br>
              <a:rPr lang="en-US" sz="1000" dirty="0">
                <a:solidFill>
                  <a:srgbClr val="020202"/>
                </a:solidFill>
              </a:rPr>
            </a:br>
            <a:r>
              <a:rPr lang="en-US" sz="1000" dirty="0">
                <a:solidFill>
                  <a:srgbClr val="020202"/>
                </a:solidFill>
              </a:rPr>
              <a:t>B) Median nerve</a:t>
            </a:r>
            <a:br>
              <a:rPr lang="en-US" sz="1000" dirty="0">
                <a:solidFill>
                  <a:srgbClr val="020202"/>
                </a:solidFill>
              </a:rPr>
            </a:br>
            <a:r>
              <a:rPr lang="en-US" sz="1000" dirty="0">
                <a:solidFill>
                  <a:srgbClr val="020202"/>
                </a:solidFill>
              </a:rPr>
              <a:t>**C) Radial nerve***</a:t>
            </a:r>
            <a:br>
              <a:rPr lang="en-US" sz="1000" dirty="0">
                <a:solidFill>
                  <a:srgbClr val="020202"/>
                </a:solidFill>
              </a:rPr>
            </a:br>
            <a:r>
              <a:rPr lang="en-US" sz="1000" dirty="0">
                <a:solidFill>
                  <a:srgbClr val="020202"/>
                </a:solidFill>
              </a:rPr>
              <a:t>D) Ulnar nerve</a:t>
            </a:r>
            <a:br>
              <a:rPr lang="en-US" sz="1000" dirty="0">
                <a:solidFill>
                  <a:srgbClr val="020202"/>
                </a:solidFill>
              </a:rPr>
            </a:br>
            <a:r>
              <a:rPr lang="en-US" sz="1000" dirty="0">
                <a:solidFill>
                  <a:srgbClr val="020202"/>
                </a:solidFill>
              </a:rPr>
              <a:t>E) Upper trunk of the brachial plexus</a:t>
            </a:r>
          </a:p>
          <a:p>
            <a:pPr marL="114300" indent="0">
              <a:buNone/>
            </a:pPr>
            <a:endParaRPr lang="en-US" sz="1000" dirty="0">
              <a:solidFill>
                <a:srgbClr val="020202"/>
              </a:solidFill>
            </a:endParaRPr>
          </a:p>
          <a:p>
            <a:pPr marL="114300" indent="0">
              <a:buNone/>
            </a:pPr>
            <a:r>
              <a:rPr lang="en-US" sz="1000" dirty="0">
                <a:solidFill>
                  <a:srgbClr val="020202"/>
                </a:solidFill>
              </a:rPr>
              <a:t>Rationales:</a:t>
            </a:r>
          </a:p>
          <a:p>
            <a:pPr marL="233363" indent="-119063">
              <a:buSzPct val="100000"/>
            </a:pPr>
            <a:r>
              <a:rPr lang="en-US" sz="1000" dirty="0">
                <a:solidFill>
                  <a:srgbClr val="020202"/>
                </a:solidFill>
              </a:rPr>
              <a:t>Axillary nerve (A): Injury to the axillary nerve would primarily cause deltoid and teres minor weakness, leading to impaired shoulder abduction and a loss of sensation over the lateral shoulder.</a:t>
            </a:r>
          </a:p>
          <a:p>
            <a:pPr marL="233363" indent="-119063">
              <a:buSzPct val="100000"/>
            </a:pPr>
            <a:r>
              <a:rPr lang="en-US" sz="1000" dirty="0">
                <a:solidFill>
                  <a:srgbClr val="020202"/>
                </a:solidFill>
              </a:rPr>
              <a:t>Median nerve (B): Median nerve damage would result in thenar muscle weakness, loss of thumb opposition, and sensory deficits in the </a:t>
            </a:r>
          </a:p>
          <a:p>
            <a:pPr marL="233363" indent="-119063">
              <a:buSzPct val="100000"/>
            </a:pPr>
            <a:r>
              <a:rPr lang="en-US" sz="1000" dirty="0">
                <a:solidFill>
                  <a:srgbClr val="020202"/>
                </a:solidFill>
              </a:rPr>
              <a:t>Radial nerve (C): The patient's presentation of wrist drop, weakness in wrist and finger extension, and sensory loss over the dorsum of the hand strongly suggests radial nerve injury. The weakened triceps reflex suggests involvement of the nerve proximal to the elbow, likely in the midshaft humerus region. This is consistent with a humeral shaft fracture leading to radial nerve palsy.</a:t>
            </a:r>
          </a:p>
          <a:p>
            <a:pPr marL="233363" indent="-119063">
              <a:buSzPct val="100000"/>
            </a:pPr>
            <a:r>
              <a:rPr lang="en-US" sz="1000" dirty="0">
                <a:solidFill>
                  <a:srgbClr val="020202"/>
                </a:solidFill>
              </a:rPr>
              <a:t>Ulnar nerve (D): Ulnar nerve injury leads to weakness in intrinsic hand muscles, claw hand deformity, and sensory loss in the medial hand and digits 4-5.</a:t>
            </a:r>
          </a:p>
          <a:p>
            <a:pPr marL="233363" indent="-119063">
              <a:buSzPct val="100000"/>
            </a:pPr>
            <a:r>
              <a:rPr lang="en-US" sz="1000" dirty="0">
                <a:solidFill>
                  <a:srgbClr val="020202"/>
                </a:solidFill>
              </a:rPr>
              <a:t>Upper trunk of the brachial plexus (E): Damage here would cause Erb-Duchenne palsy, leading to a "waiter’s tip" posture due to weakness in the deltoid, biceps, and brachialis.</a:t>
            </a:r>
          </a:p>
        </p:txBody>
      </p:sp>
      <p:sp>
        <p:nvSpPr>
          <p:cNvPr id="4" name="Slide Number Placeholder 3">
            <a:extLst>
              <a:ext uri="{FF2B5EF4-FFF2-40B4-BE49-F238E27FC236}">
                <a16:creationId xmlns:a16="http://schemas.microsoft.com/office/drawing/2014/main" id="{5CCF9E8A-97C5-3D69-0513-7E399A49EA1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Tree>
    <p:extLst>
      <p:ext uri="{BB962C8B-B14F-4D97-AF65-F5344CB8AC3E}">
        <p14:creationId xmlns:p14="http://schemas.microsoft.com/office/powerpoint/2010/main" val="1691104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FEAB6-FEBC-0192-CD8C-992EB1119931}"/>
              </a:ext>
            </a:extLst>
          </p:cNvPr>
          <p:cNvSpPr>
            <a:spLocks noGrp="1"/>
          </p:cNvSpPr>
          <p:nvPr>
            <p:ph type="title"/>
          </p:nvPr>
        </p:nvSpPr>
        <p:spPr/>
        <p:txBody>
          <a:bodyPr>
            <a:normAutofit fontScale="90000"/>
          </a:bodyPr>
          <a:lstStyle/>
          <a:p>
            <a:r>
              <a:rPr lang="en-US" dirty="0"/>
              <a:t>Outline</a:t>
            </a:r>
          </a:p>
        </p:txBody>
      </p:sp>
      <p:sp>
        <p:nvSpPr>
          <p:cNvPr id="3" name="Text Placeholder 2">
            <a:extLst>
              <a:ext uri="{FF2B5EF4-FFF2-40B4-BE49-F238E27FC236}">
                <a16:creationId xmlns:a16="http://schemas.microsoft.com/office/drawing/2014/main" id="{5025BEB6-6802-B1EA-6294-878E397079C5}"/>
              </a:ext>
            </a:extLst>
          </p:cNvPr>
          <p:cNvSpPr>
            <a:spLocks noGrp="1"/>
          </p:cNvSpPr>
          <p:nvPr>
            <p:ph type="body" idx="1"/>
          </p:nvPr>
        </p:nvSpPr>
        <p:spPr/>
        <p:txBody>
          <a:bodyPr>
            <a:normAutofit/>
          </a:bodyPr>
          <a:lstStyle/>
          <a:p>
            <a:r>
              <a:rPr lang="en-US" sz="2000" dirty="0">
                <a:solidFill>
                  <a:srgbClr val="020202"/>
                </a:solidFill>
              </a:rPr>
              <a:t>Overview of Topics (30 min)</a:t>
            </a:r>
          </a:p>
          <a:p>
            <a:r>
              <a:rPr lang="en-US" sz="2000" dirty="0">
                <a:solidFill>
                  <a:srgbClr val="020202"/>
                </a:solidFill>
              </a:rPr>
              <a:t>Practice with ChatGPT and Generating MCQs (10 min)</a:t>
            </a:r>
          </a:p>
          <a:p>
            <a:r>
              <a:rPr lang="en-US" sz="2000" dirty="0">
                <a:solidFill>
                  <a:srgbClr val="020202"/>
                </a:solidFill>
              </a:rPr>
              <a:t>Discussion of Outputs (10 min)</a:t>
            </a:r>
          </a:p>
          <a:p>
            <a:r>
              <a:rPr lang="en-US" sz="2000" dirty="0">
                <a:solidFill>
                  <a:srgbClr val="020202"/>
                </a:solidFill>
              </a:rPr>
              <a:t>Next steps to evaluate prompts and outputs with discussion (20 min)</a:t>
            </a:r>
          </a:p>
          <a:p>
            <a:r>
              <a:rPr lang="en-US" sz="2000" dirty="0">
                <a:solidFill>
                  <a:srgbClr val="020202"/>
                </a:solidFill>
              </a:rPr>
              <a:t>Next steps for using in teaching or assessment with discussion (10 min)</a:t>
            </a:r>
          </a:p>
          <a:p>
            <a:r>
              <a:rPr lang="en-US" sz="2000" dirty="0">
                <a:solidFill>
                  <a:srgbClr val="020202"/>
                </a:solidFill>
              </a:rPr>
              <a:t>Summary and Final Thoughts (10 min)</a:t>
            </a:r>
          </a:p>
        </p:txBody>
      </p:sp>
      <p:sp>
        <p:nvSpPr>
          <p:cNvPr id="4" name="Slide Number Placeholder 3">
            <a:extLst>
              <a:ext uri="{FF2B5EF4-FFF2-40B4-BE49-F238E27FC236}">
                <a16:creationId xmlns:a16="http://schemas.microsoft.com/office/drawing/2014/main" id="{19C04F01-17D2-E94B-887E-BD8660CBC41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12284602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E63A3538-A058-C43F-96FF-0E2090160614}"/>
            </a:ext>
          </a:extLst>
        </p:cNvPr>
        <p:cNvGrpSpPr/>
        <p:nvPr/>
      </p:nvGrpSpPr>
      <p:grpSpPr>
        <a:xfrm>
          <a:off x="0" y="0"/>
          <a:ext cx="0" cy="0"/>
          <a:chOff x="0" y="0"/>
          <a:chExt cx="0" cy="0"/>
        </a:xfrm>
      </p:grpSpPr>
      <p:sp>
        <p:nvSpPr>
          <p:cNvPr id="131" name="Google Shape;131;p8">
            <a:extLst>
              <a:ext uri="{FF2B5EF4-FFF2-40B4-BE49-F238E27FC236}">
                <a16:creationId xmlns:a16="http://schemas.microsoft.com/office/drawing/2014/main" id="{5936EAE6-3FE0-1012-E254-5FA4475FF5A6}"/>
              </a:ext>
            </a:extLst>
          </p:cNvPr>
          <p:cNvSpPr txBox="1">
            <a:spLocks noGrp="1"/>
          </p:cNvSpPr>
          <p:nvPr>
            <p:ph type="title"/>
          </p:nvPr>
        </p:nvSpPr>
        <p:spPr>
          <a:prstGeom prst="rect">
            <a:avLst/>
          </a:prstGeom>
          <a:noFill/>
          <a:ln>
            <a:noFill/>
          </a:ln>
        </p:spPr>
        <p:txBody>
          <a:bodyPr spcFirstLastPara="1" wrap="square" lIns="91425" tIns="91425" rIns="91425" bIns="91425" anchor="t" anchorCtr="0">
            <a:normAutofit fontScale="90000"/>
          </a:bodyPr>
          <a:lstStyle/>
          <a:p>
            <a:r>
              <a:rPr lang="en" dirty="0"/>
              <a:t>Discussion Break</a:t>
            </a:r>
            <a:endParaRPr lang="en-US" dirty="0"/>
          </a:p>
        </p:txBody>
      </p:sp>
      <p:sp>
        <p:nvSpPr>
          <p:cNvPr id="2" name="Text Placeholder 1">
            <a:extLst>
              <a:ext uri="{FF2B5EF4-FFF2-40B4-BE49-F238E27FC236}">
                <a16:creationId xmlns:a16="http://schemas.microsoft.com/office/drawing/2014/main" id="{97B468AC-5783-BAD8-4E08-A367C7960406}"/>
              </a:ext>
            </a:extLst>
          </p:cNvPr>
          <p:cNvSpPr>
            <a:spLocks noGrp="1"/>
          </p:cNvSpPr>
          <p:nvPr>
            <p:ph type="body" idx="1"/>
          </p:nvPr>
        </p:nvSpPr>
        <p:spPr>
          <a:xfrm>
            <a:off x="311700" y="1266324"/>
            <a:ext cx="8520600" cy="3708241"/>
          </a:xfrm>
        </p:spPr>
        <p:txBody>
          <a:bodyPr>
            <a:normAutofit/>
          </a:bodyPr>
          <a:lstStyle/>
          <a:p>
            <a:pPr marL="139700" indent="0">
              <a:buNone/>
            </a:pPr>
            <a:endParaRPr lang="en-US" b="1" dirty="0">
              <a:solidFill>
                <a:srgbClr val="020202"/>
              </a:solidFill>
            </a:endParaRPr>
          </a:p>
          <a:p>
            <a:pPr marL="139700" indent="0" algn="ctr">
              <a:buClr>
                <a:srgbClr val="695D46"/>
              </a:buClr>
              <a:buNone/>
              <a:defRPr/>
            </a:pPr>
            <a:endParaRPr lang="en-US" b="1" dirty="0">
              <a:solidFill>
                <a:srgbClr val="020202"/>
              </a:solidFill>
            </a:endParaRPr>
          </a:p>
          <a:p>
            <a:pPr marL="139700" indent="0" algn="ctr">
              <a:buClr>
                <a:srgbClr val="695D46"/>
              </a:buClr>
              <a:buNone/>
              <a:defRPr/>
            </a:pPr>
            <a:r>
              <a:rPr lang="en-US" sz="3200" b="1" dirty="0">
                <a:solidFill>
                  <a:srgbClr val="020202"/>
                </a:solidFill>
              </a:rPr>
              <a:t>Based on a quick review, </a:t>
            </a:r>
          </a:p>
          <a:p>
            <a:pPr marL="139700" indent="0" algn="ctr">
              <a:buClr>
                <a:srgbClr val="695D46"/>
              </a:buClr>
              <a:buNone/>
              <a:defRPr/>
            </a:pPr>
            <a:r>
              <a:rPr lang="en-US" sz="3200" b="1" dirty="0">
                <a:solidFill>
                  <a:srgbClr val="020202"/>
                </a:solidFill>
              </a:rPr>
              <a:t>What, if any, issues do you see in your initial MCQ output?</a:t>
            </a:r>
          </a:p>
          <a:p>
            <a:pPr marL="139700" indent="0" algn="ctr">
              <a:buClr>
                <a:srgbClr val="695D46"/>
              </a:buClr>
              <a:buNone/>
              <a:defRPr/>
            </a:pPr>
            <a:endParaRPr lang="en-US" sz="3200" b="1" dirty="0">
              <a:solidFill>
                <a:srgbClr val="020202"/>
              </a:solidFill>
            </a:endParaRPr>
          </a:p>
          <a:p>
            <a:pPr marL="139700" indent="0" algn="ctr">
              <a:buClr>
                <a:srgbClr val="695D46"/>
              </a:buClr>
              <a:buNone/>
              <a:defRPr/>
            </a:pPr>
            <a:endParaRPr lang="en-US" b="1" dirty="0">
              <a:solidFill>
                <a:srgbClr val="020202"/>
              </a:solidFill>
            </a:endParaRPr>
          </a:p>
          <a:p>
            <a:pPr marL="139700" indent="0" algn="ctr">
              <a:buClr>
                <a:srgbClr val="695D46"/>
              </a:buClr>
              <a:buNone/>
              <a:defRPr/>
            </a:pPr>
            <a:endParaRPr lang="en-US" b="1" dirty="0">
              <a:solidFill>
                <a:srgbClr val="020202"/>
              </a:solidFill>
            </a:endParaRPr>
          </a:p>
          <a:p>
            <a:pPr marL="139700" indent="0" algn="ctr">
              <a:buClr>
                <a:srgbClr val="695D46"/>
              </a:buClr>
              <a:buNone/>
              <a:defRPr/>
            </a:pPr>
            <a:endParaRPr lang="en-US" b="1" dirty="0">
              <a:solidFill>
                <a:srgbClr val="020202"/>
              </a:solidFill>
            </a:endParaRPr>
          </a:p>
          <a:p>
            <a:pPr marL="139700" indent="0" algn="ctr">
              <a:buClr>
                <a:srgbClr val="695D46"/>
              </a:buClr>
              <a:buNone/>
              <a:defRPr/>
            </a:pPr>
            <a:endParaRPr lang="en-US" b="1" dirty="0">
              <a:solidFill>
                <a:srgbClr val="020202"/>
              </a:solidFill>
            </a:endParaRPr>
          </a:p>
          <a:p>
            <a:pPr marL="882650" lvl="1" indent="-285750"/>
            <a:endParaRPr lang="en-US" dirty="0">
              <a:solidFill>
                <a:srgbClr val="020202"/>
              </a:solidFill>
            </a:endParaRPr>
          </a:p>
          <a:p>
            <a:pPr marL="139700" indent="0">
              <a:buNone/>
            </a:pPr>
            <a:endParaRPr lang="en-US" b="1" dirty="0">
              <a:solidFill>
                <a:srgbClr val="020202"/>
              </a:solidFill>
            </a:endParaRPr>
          </a:p>
        </p:txBody>
      </p:sp>
      <p:sp>
        <p:nvSpPr>
          <p:cNvPr id="146" name="Google Shape;146;p8">
            <a:extLst>
              <a:ext uri="{FF2B5EF4-FFF2-40B4-BE49-F238E27FC236}">
                <a16:creationId xmlns:a16="http://schemas.microsoft.com/office/drawing/2014/main" id="{130DA520-4B30-64E7-B0A4-73436B269A39}"/>
              </a:ext>
            </a:extLst>
          </p:cNvPr>
          <p:cNvSpPr txBox="1">
            <a:spLocks noGrp="1"/>
          </p:cNvSpPr>
          <p:nvPr>
            <p:ph type="sldNum" idx="12"/>
          </p:nvPr>
        </p:nvSpPr>
        <p:spPr>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30</a:t>
            </a:fld>
            <a:endParaRPr dirty="0"/>
          </a:p>
        </p:txBody>
      </p:sp>
    </p:spTree>
    <p:extLst>
      <p:ext uri="{BB962C8B-B14F-4D97-AF65-F5344CB8AC3E}">
        <p14:creationId xmlns:p14="http://schemas.microsoft.com/office/powerpoint/2010/main" val="2763634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13DD8323-A211-FA03-089C-10006FE144F0}"/>
            </a:ext>
          </a:extLst>
        </p:cNvPr>
        <p:cNvGrpSpPr/>
        <p:nvPr/>
      </p:nvGrpSpPr>
      <p:grpSpPr>
        <a:xfrm>
          <a:off x="0" y="0"/>
          <a:ext cx="0" cy="0"/>
          <a:chOff x="0" y="0"/>
          <a:chExt cx="0" cy="0"/>
        </a:xfrm>
      </p:grpSpPr>
      <p:sp>
        <p:nvSpPr>
          <p:cNvPr id="131" name="Google Shape;131;p8">
            <a:extLst>
              <a:ext uri="{FF2B5EF4-FFF2-40B4-BE49-F238E27FC236}">
                <a16:creationId xmlns:a16="http://schemas.microsoft.com/office/drawing/2014/main" id="{B5E3BA88-8B51-5001-3F00-F32C0423ED21}"/>
              </a:ext>
            </a:extLst>
          </p:cNvPr>
          <p:cNvSpPr txBox="1">
            <a:spLocks noGrp="1"/>
          </p:cNvSpPr>
          <p:nvPr>
            <p:ph type="title"/>
          </p:nvPr>
        </p:nvSpPr>
        <p:spPr>
          <a:prstGeom prst="rect">
            <a:avLst/>
          </a:prstGeom>
          <a:noFill/>
          <a:ln>
            <a:noFill/>
          </a:ln>
        </p:spPr>
        <p:txBody>
          <a:bodyPr spcFirstLastPara="1" wrap="square" lIns="91425" tIns="91425" rIns="91425" bIns="91425" anchor="t" anchorCtr="0">
            <a:normAutofit fontScale="90000"/>
          </a:bodyPr>
          <a:lstStyle/>
          <a:p>
            <a:r>
              <a:rPr lang="en" dirty="0"/>
              <a:t>What should I do next with my prompt or output?</a:t>
            </a:r>
            <a:endParaRPr lang="en-US" dirty="0"/>
          </a:p>
        </p:txBody>
      </p:sp>
      <p:sp>
        <p:nvSpPr>
          <p:cNvPr id="2" name="Text Placeholder 1">
            <a:extLst>
              <a:ext uri="{FF2B5EF4-FFF2-40B4-BE49-F238E27FC236}">
                <a16:creationId xmlns:a16="http://schemas.microsoft.com/office/drawing/2014/main" id="{42FDC078-EA99-E3FB-ED30-E57AD6550F14}"/>
              </a:ext>
            </a:extLst>
          </p:cNvPr>
          <p:cNvSpPr>
            <a:spLocks noGrp="1"/>
          </p:cNvSpPr>
          <p:nvPr>
            <p:ph type="body" idx="1"/>
          </p:nvPr>
        </p:nvSpPr>
        <p:spPr>
          <a:xfrm>
            <a:off x="311700" y="1266324"/>
            <a:ext cx="8520600" cy="3708241"/>
          </a:xfrm>
        </p:spPr>
        <p:txBody>
          <a:bodyPr>
            <a:normAutofit fontScale="92500" lnSpcReduction="10000"/>
          </a:bodyPr>
          <a:lstStyle/>
          <a:p>
            <a:pPr marL="139700" indent="0">
              <a:buNone/>
            </a:pPr>
            <a:r>
              <a:rPr lang="en-US" sz="1600" b="1" dirty="0">
                <a:solidFill>
                  <a:srgbClr val="020202"/>
                </a:solidFill>
              </a:rPr>
              <a:t>Step 2: Edit the Prompt</a:t>
            </a:r>
          </a:p>
          <a:p>
            <a:pPr marL="425450" indent="-285750"/>
            <a:r>
              <a:rPr lang="en-US" sz="1600" dirty="0">
                <a:solidFill>
                  <a:srgbClr val="020202"/>
                </a:solidFill>
              </a:rPr>
              <a:t>Edit the lead-in</a:t>
            </a:r>
          </a:p>
          <a:p>
            <a:pPr marL="882650" lvl="1" indent="-285750"/>
            <a:r>
              <a:rPr lang="en-US" dirty="0">
                <a:solidFill>
                  <a:srgbClr val="020202"/>
                </a:solidFill>
              </a:rPr>
              <a:t>Instead of focusing on most likely diagnosis, consider next step in management or a different lead-in</a:t>
            </a:r>
          </a:p>
          <a:p>
            <a:pPr marL="425450" indent="-285750"/>
            <a:r>
              <a:rPr lang="en-US" sz="1600" dirty="0">
                <a:solidFill>
                  <a:srgbClr val="020202"/>
                </a:solidFill>
              </a:rPr>
              <a:t>Edit the difficulty or guidelines</a:t>
            </a:r>
          </a:p>
          <a:p>
            <a:pPr marL="425450" indent="-285750"/>
            <a:r>
              <a:rPr lang="en-US" sz="1600" dirty="0">
                <a:solidFill>
                  <a:srgbClr val="020202"/>
                </a:solidFill>
              </a:rPr>
              <a:t>Edit the background specifics</a:t>
            </a:r>
          </a:p>
          <a:p>
            <a:pPr marL="882650" lvl="1" indent="-285750"/>
            <a:r>
              <a:rPr lang="en-US" dirty="0">
                <a:solidFill>
                  <a:srgbClr val="020202"/>
                </a:solidFill>
              </a:rPr>
              <a:t>Disease severity (mild to moderate vs. severe)</a:t>
            </a:r>
          </a:p>
          <a:p>
            <a:pPr marL="882650" lvl="1" indent="-285750"/>
            <a:r>
              <a:rPr lang="en-US" dirty="0">
                <a:solidFill>
                  <a:srgbClr val="020202"/>
                </a:solidFill>
              </a:rPr>
              <a:t>Patient Characteristics</a:t>
            </a:r>
            <a:r>
              <a:rPr lang="en-US" baseline="30000" dirty="0">
                <a:solidFill>
                  <a:srgbClr val="020202"/>
                </a:solidFill>
              </a:rPr>
              <a:t>10</a:t>
            </a:r>
            <a:r>
              <a:rPr lang="en-US" dirty="0">
                <a:solidFill>
                  <a:srgbClr val="020202"/>
                </a:solidFill>
              </a:rPr>
              <a:t>: Age, sex, gender, etc. </a:t>
            </a:r>
            <a:r>
              <a:rPr lang="en-US" u="sng" dirty="0">
                <a:solidFill>
                  <a:srgbClr val="020202"/>
                </a:solidFill>
              </a:rPr>
              <a:t>if necessary and pertinent.</a:t>
            </a:r>
          </a:p>
          <a:p>
            <a:pPr marL="882650" lvl="1" indent="-285750"/>
            <a:r>
              <a:rPr lang="en-US" i="1" dirty="0">
                <a:solidFill>
                  <a:srgbClr val="020202"/>
                </a:solidFill>
              </a:rPr>
              <a:t>“Health professionals and educators creating assessments should follow guidelines that encourage thoughtful consideration of including patient characteristics, while at the same time strive to promote diversity and present patients who reflect the population served by your examinees.” (page 43)</a:t>
            </a:r>
          </a:p>
          <a:p>
            <a:pPr marL="882650" lvl="1" indent="-285750"/>
            <a:r>
              <a:rPr lang="en-US" dirty="0">
                <a:solidFill>
                  <a:srgbClr val="020202"/>
                </a:solidFill>
              </a:rPr>
              <a:t>See the Guidelines for Item Writers on the Use of Patient Characteristics (PC) on page 45.</a:t>
            </a:r>
          </a:p>
          <a:p>
            <a:pPr marL="882650" lvl="1" indent="-285750"/>
            <a:endParaRPr lang="en-US" sz="1600" b="1" dirty="0">
              <a:solidFill>
                <a:srgbClr val="020202"/>
              </a:solidFill>
            </a:endParaRPr>
          </a:p>
          <a:p>
            <a:pPr marL="139700" indent="0" algn="ctr">
              <a:buClr>
                <a:srgbClr val="695D46"/>
              </a:buClr>
              <a:buNone/>
              <a:defRPr/>
            </a:pPr>
            <a:r>
              <a:rPr lang="en-US" sz="1600" b="1" dirty="0">
                <a:solidFill>
                  <a:srgbClr val="020202"/>
                </a:solidFill>
              </a:rPr>
              <a:t>If your MCQ fails to fully meet your needs after editing and </a:t>
            </a:r>
          </a:p>
          <a:p>
            <a:pPr marL="139700" indent="0" algn="ctr">
              <a:buClr>
                <a:srgbClr val="695D46"/>
              </a:buClr>
              <a:buNone/>
              <a:defRPr/>
            </a:pPr>
            <a:r>
              <a:rPr lang="en-US" sz="1600" b="1" dirty="0">
                <a:solidFill>
                  <a:srgbClr val="020202"/>
                </a:solidFill>
              </a:rPr>
              <a:t>running the prompt again, move to step 3.</a:t>
            </a:r>
          </a:p>
        </p:txBody>
      </p:sp>
      <p:sp>
        <p:nvSpPr>
          <p:cNvPr id="146" name="Google Shape;146;p8">
            <a:extLst>
              <a:ext uri="{FF2B5EF4-FFF2-40B4-BE49-F238E27FC236}">
                <a16:creationId xmlns:a16="http://schemas.microsoft.com/office/drawing/2014/main" id="{BD4CA1B7-FC01-7028-6694-BE2151D23294}"/>
              </a:ext>
            </a:extLst>
          </p:cNvPr>
          <p:cNvSpPr txBox="1">
            <a:spLocks noGrp="1"/>
          </p:cNvSpPr>
          <p:nvPr>
            <p:ph type="sldNum" idx="12"/>
          </p:nvPr>
        </p:nvSpPr>
        <p:spPr>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31</a:t>
            </a:fld>
            <a:endParaRPr dirty="0"/>
          </a:p>
        </p:txBody>
      </p:sp>
    </p:spTree>
    <p:extLst>
      <p:ext uri="{BB962C8B-B14F-4D97-AF65-F5344CB8AC3E}">
        <p14:creationId xmlns:p14="http://schemas.microsoft.com/office/powerpoint/2010/main" val="75044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EFE6B6-C973-BF45-C6D7-1115810F294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pic>
        <p:nvPicPr>
          <p:cNvPr id="6" name="Picture 5">
            <a:extLst>
              <a:ext uri="{FF2B5EF4-FFF2-40B4-BE49-F238E27FC236}">
                <a16:creationId xmlns:a16="http://schemas.microsoft.com/office/drawing/2014/main" id="{4161D885-A663-D256-7A2B-1332BB7BF829}"/>
              </a:ext>
            </a:extLst>
          </p:cNvPr>
          <p:cNvPicPr>
            <a:picLocks noChangeAspect="1"/>
          </p:cNvPicPr>
          <p:nvPr/>
        </p:nvPicPr>
        <p:blipFill>
          <a:blip r:embed="rId3"/>
          <a:stretch>
            <a:fillRect/>
          </a:stretch>
        </p:blipFill>
        <p:spPr>
          <a:xfrm>
            <a:off x="1070712" y="509531"/>
            <a:ext cx="6599781" cy="4454611"/>
          </a:xfrm>
          <a:prstGeom prst="rect">
            <a:avLst/>
          </a:prstGeom>
        </p:spPr>
      </p:pic>
      <p:sp>
        <p:nvSpPr>
          <p:cNvPr id="7" name="Title 1">
            <a:extLst>
              <a:ext uri="{FF2B5EF4-FFF2-40B4-BE49-F238E27FC236}">
                <a16:creationId xmlns:a16="http://schemas.microsoft.com/office/drawing/2014/main" id="{853B6B98-E87A-910A-DD33-5BD38768A3A0}"/>
              </a:ext>
            </a:extLst>
          </p:cNvPr>
          <p:cNvSpPr txBox="1">
            <a:spLocks/>
          </p:cNvSpPr>
          <p:nvPr/>
        </p:nvSpPr>
        <p:spPr>
          <a:xfrm>
            <a:off x="226208" y="0"/>
            <a:ext cx="8520600" cy="707400"/>
          </a:xfrm>
          <a:prstGeom prst="rect">
            <a:avLst/>
          </a:prstGeom>
          <a:noFill/>
          <a:ln>
            <a:noFill/>
          </a:ln>
        </p:spPr>
        <p:txBody>
          <a:bodyPr spcFirstLastPara="1" wrap="square" lIns="91425" tIns="91425" rIns="91425" bIns="91425"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en" sz="2800" dirty="0"/>
              <a:t>Let’s Generate an MCQ- Neuroanatomy Output</a:t>
            </a:r>
            <a:endParaRPr lang="en-US" sz="2800" dirty="0"/>
          </a:p>
        </p:txBody>
      </p:sp>
    </p:spTree>
    <p:extLst>
      <p:ext uri="{BB962C8B-B14F-4D97-AF65-F5344CB8AC3E}">
        <p14:creationId xmlns:p14="http://schemas.microsoft.com/office/powerpoint/2010/main" val="2302702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BAE26730-EA47-716D-F499-723F1FD3FA09}"/>
            </a:ext>
          </a:extLst>
        </p:cNvPr>
        <p:cNvGrpSpPr/>
        <p:nvPr/>
      </p:nvGrpSpPr>
      <p:grpSpPr>
        <a:xfrm>
          <a:off x="0" y="0"/>
          <a:ext cx="0" cy="0"/>
          <a:chOff x="0" y="0"/>
          <a:chExt cx="0" cy="0"/>
        </a:xfrm>
      </p:grpSpPr>
      <p:sp>
        <p:nvSpPr>
          <p:cNvPr id="131" name="Google Shape;131;p8">
            <a:extLst>
              <a:ext uri="{FF2B5EF4-FFF2-40B4-BE49-F238E27FC236}">
                <a16:creationId xmlns:a16="http://schemas.microsoft.com/office/drawing/2014/main" id="{0D573054-B165-C2FE-B869-A01B75CEFDAE}"/>
              </a:ext>
            </a:extLst>
          </p:cNvPr>
          <p:cNvSpPr txBox="1">
            <a:spLocks noGrp="1"/>
          </p:cNvSpPr>
          <p:nvPr>
            <p:ph type="title"/>
          </p:nvPr>
        </p:nvSpPr>
        <p:spPr>
          <a:prstGeom prst="rect">
            <a:avLst/>
          </a:prstGeom>
          <a:noFill/>
          <a:ln>
            <a:noFill/>
          </a:ln>
        </p:spPr>
        <p:txBody>
          <a:bodyPr spcFirstLastPara="1" wrap="square" lIns="91425" tIns="91425" rIns="91425" bIns="91425" anchor="t" anchorCtr="0">
            <a:normAutofit fontScale="90000"/>
          </a:bodyPr>
          <a:lstStyle/>
          <a:p>
            <a:r>
              <a:rPr lang="en" dirty="0"/>
              <a:t>Discussion Break</a:t>
            </a:r>
            <a:endParaRPr lang="en-US" dirty="0"/>
          </a:p>
        </p:txBody>
      </p:sp>
      <p:sp>
        <p:nvSpPr>
          <p:cNvPr id="2" name="Text Placeholder 1">
            <a:extLst>
              <a:ext uri="{FF2B5EF4-FFF2-40B4-BE49-F238E27FC236}">
                <a16:creationId xmlns:a16="http://schemas.microsoft.com/office/drawing/2014/main" id="{5024A9F8-D9F2-B4FE-B1A0-560618F0D2C7}"/>
              </a:ext>
            </a:extLst>
          </p:cNvPr>
          <p:cNvSpPr>
            <a:spLocks noGrp="1"/>
          </p:cNvSpPr>
          <p:nvPr>
            <p:ph type="body" idx="1"/>
          </p:nvPr>
        </p:nvSpPr>
        <p:spPr>
          <a:xfrm>
            <a:off x="311700" y="1266324"/>
            <a:ext cx="8520600" cy="3708241"/>
          </a:xfrm>
        </p:spPr>
        <p:txBody>
          <a:bodyPr>
            <a:normAutofit/>
          </a:bodyPr>
          <a:lstStyle/>
          <a:p>
            <a:pPr marL="139700" indent="0">
              <a:buNone/>
            </a:pPr>
            <a:endParaRPr lang="en-US" b="1" dirty="0">
              <a:solidFill>
                <a:srgbClr val="020202"/>
              </a:solidFill>
            </a:endParaRPr>
          </a:p>
          <a:p>
            <a:pPr marL="139700" indent="0" algn="ctr">
              <a:buClr>
                <a:srgbClr val="695D46"/>
              </a:buClr>
              <a:buNone/>
              <a:defRPr/>
            </a:pPr>
            <a:endParaRPr lang="en-US" b="1" dirty="0">
              <a:solidFill>
                <a:srgbClr val="020202"/>
              </a:solidFill>
            </a:endParaRPr>
          </a:p>
          <a:p>
            <a:pPr marL="139700" indent="0" algn="ctr">
              <a:buClr>
                <a:srgbClr val="695D46"/>
              </a:buClr>
              <a:buNone/>
              <a:defRPr/>
            </a:pPr>
            <a:r>
              <a:rPr lang="en-US" sz="3200" b="1" dirty="0">
                <a:solidFill>
                  <a:srgbClr val="020202"/>
                </a:solidFill>
              </a:rPr>
              <a:t>Based on a quick review, </a:t>
            </a:r>
          </a:p>
          <a:p>
            <a:pPr marL="139700" indent="0" algn="ctr">
              <a:buClr>
                <a:srgbClr val="695D46"/>
              </a:buClr>
              <a:buNone/>
              <a:defRPr/>
            </a:pPr>
            <a:r>
              <a:rPr lang="en-US" sz="3200" b="1" dirty="0">
                <a:solidFill>
                  <a:srgbClr val="020202"/>
                </a:solidFill>
              </a:rPr>
              <a:t>what, if any, changes do you want to make in your prompt?</a:t>
            </a:r>
          </a:p>
          <a:p>
            <a:pPr marL="139700" indent="0" algn="ctr">
              <a:buClr>
                <a:srgbClr val="695D46"/>
              </a:buClr>
              <a:buNone/>
              <a:defRPr/>
            </a:pPr>
            <a:endParaRPr lang="en-US" sz="3200" b="1" dirty="0">
              <a:solidFill>
                <a:srgbClr val="020202"/>
              </a:solidFill>
            </a:endParaRPr>
          </a:p>
          <a:p>
            <a:pPr marL="139700" indent="0" algn="ctr">
              <a:buClr>
                <a:srgbClr val="695D46"/>
              </a:buClr>
              <a:buNone/>
              <a:defRPr/>
            </a:pPr>
            <a:endParaRPr lang="en-US" b="1" dirty="0">
              <a:solidFill>
                <a:srgbClr val="020202"/>
              </a:solidFill>
            </a:endParaRPr>
          </a:p>
          <a:p>
            <a:pPr marL="139700" indent="0" algn="ctr">
              <a:buClr>
                <a:srgbClr val="695D46"/>
              </a:buClr>
              <a:buNone/>
              <a:defRPr/>
            </a:pPr>
            <a:endParaRPr lang="en-US" b="1" dirty="0">
              <a:solidFill>
                <a:srgbClr val="020202"/>
              </a:solidFill>
            </a:endParaRPr>
          </a:p>
          <a:p>
            <a:pPr marL="139700" indent="0" algn="ctr">
              <a:buClr>
                <a:srgbClr val="695D46"/>
              </a:buClr>
              <a:buNone/>
              <a:defRPr/>
            </a:pPr>
            <a:endParaRPr lang="en-US" b="1" dirty="0">
              <a:solidFill>
                <a:srgbClr val="020202"/>
              </a:solidFill>
            </a:endParaRPr>
          </a:p>
          <a:p>
            <a:pPr marL="139700" indent="0" algn="ctr">
              <a:buClr>
                <a:srgbClr val="695D46"/>
              </a:buClr>
              <a:buNone/>
              <a:defRPr/>
            </a:pPr>
            <a:endParaRPr lang="en-US" b="1" dirty="0">
              <a:solidFill>
                <a:srgbClr val="020202"/>
              </a:solidFill>
            </a:endParaRPr>
          </a:p>
          <a:p>
            <a:pPr marL="882650" lvl="1" indent="-285750"/>
            <a:endParaRPr lang="en-US" dirty="0">
              <a:solidFill>
                <a:srgbClr val="020202"/>
              </a:solidFill>
            </a:endParaRPr>
          </a:p>
          <a:p>
            <a:pPr marL="139700" indent="0">
              <a:buNone/>
            </a:pPr>
            <a:endParaRPr lang="en-US" b="1" dirty="0">
              <a:solidFill>
                <a:srgbClr val="020202"/>
              </a:solidFill>
            </a:endParaRPr>
          </a:p>
        </p:txBody>
      </p:sp>
      <p:sp>
        <p:nvSpPr>
          <p:cNvPr id="146" name="Google Shape;146;p8">
            <a:extLst>
              <a:ext uri="{FF2B5EF4-FFF2-40B4-BE49-F238E27FC236}">
                <a16:creationId xmlns:a16="http://schemas.microsoft.com/office/drawing/2014/main" id="{DE7D4EE3-A714-8ED4-5D32-24136479AD47}"/>
              </a:ext>
            </a:extLst>
          </p:cNvPr>
          <p:cNvSpPr txBox="1">
            <a:spLocks noGrp="1"/>
          </p:cNvSpPr>
          <p:nvPr>
            <p:ph type="sldNum" idx="12"/>
          </p:nvPr>
        </p:nvSpPr>
        <p:spPr>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33</a:t>
            </a:fld>
            <a:endParaRPr dirty="0"/>
          </a:p>
        </p:txBody>
      </p:sp>
    </p:spTree>
    <p:extLst>
      <p:ext uri="{BB962C8B-B14F-4D97-AF65-F5344CB8AC3E}">
        <p14:creationId xmlns:p14="http://schemas.microsoft.com/office/powerpoint/2010/main" val="42662296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ABDB46F0-5F1A-2441-3D4C-2DEE5ADE3BC9}"/>
            </a:ext>
          </a:extLst>
        </p:cNvPr>
        <p:cNvGrpSpPr/>
        <p:nvPr/>
      </p:nvGrpSpPr>
      <p:grpSpPr>
        <a:xfrm>
          <a:off x="0" y="0"/>
          <a:ext cx="0" cy="0"/>
          <a:chOff x="0" y="0"/>
          <a:chExt cx="0" cy="0"/>
        </a:xfrm>
      </p:grpSpPr>
      <p:sp>
        <p:nvSpPr>
          <p:cNvPr id="131" name="Google Shape;131;p8">
            <a:extLst>
              <a:ext uri="{FF2B5EF4-FFF2-40B4-BE49-F238E27FC236}">
                <a16:creationId xmlns:a16="http://schemas.microsoft.com/office/drawing/2014/main" id="{8F191A7B-00A6-0C39-FDF1-F6B185E8D4B9}"/>
              </a:ext>
            </a:extLst>
          </p:cNvPr>
          <p:cNvSpPr txBox="1">
            <a:spLocks noGrp="1"/>
          </p:cNvSpPr>
          <p:nvPr>
            <p:ph type="title"/>
          </p:nvPr>
        </p:nvSpPr>
        <p:spPr>
          <a:prstGeom prst="rect">
            <a:avLst/>
          </a:prstGeom>
          <a:noFill/>
          <a:ln>
            <a:noFill/>
          </a:ln>
        </p:spPr>
        <p:txBody>
          <a:bodyPr spcFirstLastPara="1" wrap="square" lIns="91425" tIns="91425" rIns="91425" bIns="91425" anchor="t" anchorCtr="0">
            <a:normAutofit fontScale="90000"/>
          </a:bodyPr>
          <a:lstStyle/>
          <a:p>
            <a:r>
              <a:rPr lang="en" dirty="0"/>
              <a:t>What should I do next with my prompt or output?</a:t>
            </a:r>
            <a:endParaRPr lang="en-US" dirty="0"/>
          </a:p>
        </p:txBody>
      </p:sp>
      <p:sp>
        <p:nvSpPr>
          <p:cNvPr id="2" name="Text Placeholder 1">
            <a:extLst>
              <a:ext uri="{FF2B5EF4-FFF2-40B4-BE49-F238E27FC236}">
                <a16:creationId xmlns:a16="http://schemas.microsoft.com/office/drawing/2014/main" id="{202A4C87-2EB1-EAB1-8FD4-CD452FCAB6F5}"/>
              </a:ext>
            </a:extLst>
          </p:cNvPr>
          <p:cNvSpPr>
            <a:spLocks noGrp="1"/>
          </p:cNvSpPr>
          <p:nvPr>
            <p:ph type="body" idx="1"/>
          </p:nvPr>
        </p:nvSpPr>
        <p:spPr>
          <a:xfrm>
            <a:off x="311700" y="1348576"/>
            <a:ext cx="8520600" cy="3708241"/>
          </a:xfrm>
        </p:spPr>
        <p:txBody>
          <a:bodyPr>
            <a:normAutofit lnSpcReduction="10000"/>
          </a:bodyPr>
          <a:lstStyle/>
          <a:p>
            <a:pPr marL="139700" indent="0">
              <a:buNone/>
            </a:pPr>
            <a:r>
              <a:rPr lang="en-US" b="1" dirty="0">
                <a:solidFill>
                  <a:srgbClr val="020202"/>
                </a:solidFill>
              </a:rPr>
              <a:t>Step 3: Edit the Output</a:t>
            </a:r>
          </a:p>
          <a:p>
            <a:pPr marL="425450" indent="-285750"/>
            <a:r>
              <a:rPr lang="en-US" dirty="0">
                <a:solidFill>
                  <a:srgbClr val="020202"/>
                </a:solidFill>
              </a:rPr>
              <a:t>Change lead-in and answers if not relevant or not appropriate</a:t>
            </a:r>
          </a:p>
          <a:p>
            <a:pPr marL="882650" lvl="1" indent="-285750"/>
            <a:r>
              <a:rPr lang="en-US" dirty="0">
                <a:solidFill>
                  <a:srgbClr val="020202"/>
                </a:solidFill>
              </a:rPr>
              <a:t>Since you already have a vignette, you can adapt the lead-in and corresponding answer choices</a:t>
            </a:r>
          </a:p>
          <a:p>
            <a:pPr marL="882650" lvl="1" indent="-285750"/>
            <a:r>
              <a:rPr lang="en-US" dirty="0">
                <a:solidFill>
                  <a:srgbClr val="020202"/>
                </a:solidFill>
              </a:rPr>
              <a:t>This may be appropriate if you are concerned about the answers choices not being reflective of content taught</a:t>
            </a:r>
          </a:p>
          <a:p>
            <a:pPr marL="425450" indent="-285750"/>
            <a:r>
              <a:rPr lang="en-US" dirty="0">
                <a:solidFill>
                  <a:srgbClr val="020202"/>
                </a:solidFill>
              </a:rPr>
              <a:t>Edit background (history, testing, etc.) if not relevant</a:t>
            </a:r>
          </a:p>
          <a:p>
            <a:pPr marL="882650" lvl="1" indent="-285750"/>
            <a:r>
              <a:rPr lang="en-US" dirty="0">
                <a:solidFill>
                  <a:srgbClr val="020202"/>
                </a:solidFill>
              </a:rPr>
              <a:t>Be careful that you’re not removing critical information to answer the MCQ</a:t>
            </a:r>
          </a:p>
          <a:p>
            <a:pPr marL="882650" lvl="1" indent="-285750"/>
            <a:r>
              <a:rPr lang="en-US" dirty="0">
                <a:solidFill>
                  <a:srgbClr val="020202"/>
                </a:solidFill>
              </a:rPr>
              <a:t>Continue with peer review by content experts</a:t>
            </a:r>
          </a:p>
          <a:p>
            <a:pPr marL="425450" marR="0" lvl="0" indent="-285750" algn="l" defTabSz="914400" rtl="0" eaLnBrk="1" fontAlgn="auto" latinLnBrk="0" hangingPunct="1">
              <a:lnSpc>
                <a:spcPct val="115000"/>
              </a:lnSpc>
              <a:spcBef>
                <a:spcPts val="0"/>
              </a:spcBef>
              <a:spcAft>
                <a:spcPts val="0"/>
              </a:spcAft>
              <a:buClr>
                <a:srgbClr val="695D46"/>
              </a:buClr>
              <a:buSzPts val="1800"/>
              <a:buFont typeface="Open Sans"/>
              <a:buChar char="●"/>
              <a:tabLst/>
              <a:defRPr/>
            </a:pPr>
            <a:r>
              <a:rPr kumimoji="0" lang="en-US" sz="1800" b="0" i="0" u="none" strike="noStrike" kern="0" cap="none" spc="0" normalizeH="0" baseline="0" noProof="0" dirty="0">
                <a:ln>
                  <a:noFill/>
                </a:ln>
                <a:solidFill>
                  <a:srgbClr val="020202"/>
                </a:solidFill>
                <a:effectLst/>
                <a:uLnTx/>
                <a:uFillTx/>
                <a:latin typeface="Open Sans"/>
                <a:ea typeface="Open Sans"/>
                <a:cs typeface="Open Sans"/>
                <a:sym typeface="Open Sans"/>
              </a:rPr>
              <a:t>Add on to the MCQ</a:t>
            </a:r>
          </a:p>
          <a:p>
            <a:pPr marL="882650" marR="0" lvl="1" indent="-285750" algn="l" defTabSz="914400" rtl="0" eaLnBrk="1" fontAlgn="auto" latinLnBrk="0" hangingPunct="1">
              <a:lnSpc>
                <a:spcPct val="115000"/>
              </a:lnSpc>
              <a:spcBef>
                <a:spcPts val="0"/>
              </a:spcBef>
              <a:spcAft>
                <a:spcPts val="0"/>
              </a:spcAft>
              <a:buClr>
                <a:srgbClr val="695D46"/>
              </a:buClr>
              <a:buSzPts val="1400"/>
              <a:buFont typeface="Open Sans"/>
              <a:buChar char="○"/>
              <a:tabLst/>
              <a:defRPr/>
            </a:pPr>
            <a:r>
              <a:rPr kumimoji="0" lang="en-US" sz="1400" b="0" i="0" u="none" strike="noStrike" kern="0" cap="none" spc="0" normalizeH="0" baseline="0" noProof="0" dirty="0">
                <a:ln>
                  <a:noFill/>
                </a:ln>
                <a:solidFill>
                  <a:srgbClr val="020202"/>
                </a:solidFill>
                <a:effectLst/>
                <a:uLnTx/>
                <a:uFillTx/>
                <a:latin typeface="Open Sans"/>
                <a:ea typeface="Open Sans"/>
                <a:cs typeface="Open Sans"/>
                <a:sym typeface="Open Sans"/>
              </a:rPr>
              <a:t>USMLE-style questions also include figures, charts, and </a:t>
            </a:r>
            <a:r>
              <a:rPr lang="en-US" dirty="0">
                <a:solidFill>
                  <a:srgbClr val="020202"/>
                </a:solidFill>
              </a:rPr>
              <a:t>images</a:t>
            </a:r>
          </a:p>
          <a:p>
            <a:pPr marL="882650" marR="0" lvl="1" indent="-285750" algn="l" defTabSz="914400" rtl="0" eaLnBrk="1" fontAlgn="auto" latinLnBrk="0" hangingPunct="1">
              <a:lnSpc>
                <a:spcPct val="115000"/>
              </a:lnSpc>
              <a:spcBef>
                <a:spcPts val="0"/>
              </a:spcBef>
              <a:spcAft>
                <a:spcPts val="0"/>
              </a:spcAft>
              <a:buClr>
                <a:srgbClr val="695D46"/>
              </a:buClr>
              <a:buSzPts val="1400"/>
              <a:buFont typeface="Open Sans"/>
              <a:buChar char="○"/>
              <a:tabLst/>
              <a:defRPr/>
            </a:pPr>
            <a:r>
              <a:rPr kumimoji="0" lang="en-US" sz="1400" b="0" i="0" u="none" strike="noStrike" kern="0" cap="none" spc="0" normalizeH="0" baseline="0" noProof="0" dirty="0">
                <a:ln>
                  <a:noFill/>
                </a:ln>
                <a:solidFill>
                  <a:srgbClr val="020202"/>
                </a:solidFill>
                <a:effectLst/>
                <a:uLnTx/>
                <a:uFillTx/>
                <a:latin typeface="Open Sans"/>
                <a:ea typeface="Open Sans"/>
                <a:cs typeface="Open Sans"/>
                <a:sym typeface="Open Sans"/>
              </a:rPr>
              <a:t>If these are</a:t>
            </a:r>
            <a:r>
              <a:rPr lang="en-US" dirty="0">
                <a:solidFill>
                  <a:srgbClr val="020202"/>
                </a:solidFill>
              </a:rPr>
              <a:t> appropriate for your content, considering adding these to the output</a:t>
            </a:r>
          </a:p>
          <a:p>
            <a:pPr marL="882650" marR="0" lvl="1" indent="-285750" algn="l" defTabSz="914400" rtl="0" eaLnBrk="1" fontAlgn="auto" latinLnBrk="0" hangingPunct="1">
              <a:lnSpc>
                <a:spcPct val="115000"/>
              </a:lnSpc>
              <a:spcBef>
                <a:spcPts val="0"/>
              </a:spcBef>
              <a:spcAft>
                <a:spcPts val="0"/>
              </a:spcAft>
              <a:buClr>
                <a:srgbClr val="695D46"/>
              </a:buClr>
              <a:buSzPts val="1400"/>
              <a:buFont typeface="Open Sans"/>
              <a:buChar char="○"/>
              <a:tabLst/>
              <a:defRPr/>
            </a:pPr>
            <a:endParaRPr lang="en-US" b="1" dirty="0">
              <a:solidFill>
                <a:srgbClr val="020202"/>
              </a:solidFill>
            </a:endParaRPr>
          </a:p>
          <a:p>
            <a:pPr marL="139700" indent="0" algn="ctr">
              <a:buClr>
                <a:srgbClr val="695D46"/>
              </a:buClr>
              <a:buNone/>
              <a:defRPr/>
            </a:pPr>
            <a:r>
              <a:rPr lang="en-US" b="1" dirty="0">
                <a:solidFill>
                  <a:srgbClr val="020202"/>
                </a:solidFill>
              </a:rPr>
              <a:t>You are not required to use the original output. Be creative!</a:t>
            </a:r>
          </a:p>
          <a:p>
            <a:pPr marL="882650" lvl="1" indent="-285750"/>
            <a:endParaRPr lang="en-US" dirty="0">
              <a:solidFill>
                <a:srgbClr val="020202"/>
              </a:solidFill>
            </a:endParaRPr>
          </a:p>
          <a:p>
            <a:pPr marL="139700" indent="0">
              <a:buNone/>
            </a:pPr>
            <a:endParaRPr lang="en-US" b="1" dirty="0">
              <a:solidFill>
                <a:srgbClr val="020202"/>
              </a:solidFill>
            </a:endParaRPr>
          </a:p>
        </p:txBody>
      </p:sp>
      <p:sp>
        <p:nvSpPr>
          <p:cNvPr id="146" name="Google Shape;146;p8">
            <a:extLst>
              <a:ext uri="{FF2B5EF4-FFF2-40B4-BE49-F238E27FC236}">
                <a16:creationId xmlns:a16="http://schemas.microsoft.com/office/drawing/2014/main" id="{8CEC7C9F-E699-BE1F-0EAC-7F1BA6EC778A}"/>
              </a:ext>
            </a:extLst>
          </p:cNvPr>
          <p:cNvSpPr txBox="1">
            <a:spLocks noGrp="1"/>
          </p:cNvSpPr>
          <p:nvPr>
            <p:ph type="sldNum" idx="12"/>
          </p:nvPr>
        </p:nvSpPr>
        <p:spPr>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34</a:t>
            </a:fld>
            <a:endParaRPr dirty="0"/>
          </a:p>
        </p:txBody>
      </p:sp>
    </p:spTree>
    <p:extLst>
      <p:ext uri="{BB962C8B-B14F-4D97-AF65-F5344CB8AC3E}">
        <p14:creationId xmlns:p14="http://schemas.microsoft.com/office/powerpoint/2010/main" val="142449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2B665B36-95EE-70D0-AD9F-E757D85A8297}"/>
            </a:ext>
          </a:extLst>
        </p:cNvPr>
        <p:cNvGrpSpPr/>
        <p:nvPr/>
      </p:nvGrpSpPr>
      <p:grpSpPr>
        <a:xfrm>
          <a:off x="0" y="0"/>
          <a:ext cx="0" cy="0"/>
          <a:chOff x="0" y="0"/>
          <a:chExt cx="0" cy="0"/>
        </a:xfrm>
      </p:grpSpPr>
      <p:sp>
        <p:nvSpPr>
          <p:cNvPr id="131" name="Google Shape;131;p8">
            <a:extLst>
              <a:ext uri="{FF2B5EF4-FFF2-40B4-BE49-F238E27FC236}">
                <a16:creationId xmlns:a16="http://schemas.microsoft.com/office/drawing/2014/main" id="{0051375D-D696-5D34-31FB-51D1CCE17112}"/>
              </a:ext>
            </a:extLst>
          </p:cNvPr>
          <p:cNvSpPr txBox="1">
            <a:spLocks noGrp="1"/>
          </p:cNvSpPr>
          <p:nvPr>
            <p:ph type="title"/>
          </p:nvPr>
        </p:nvSpPr>
        <p:spPr>
          <a:prstGeom prst="rect">
            <a:avLst/>
          </a:prstGeom>
          <a:noFill/>
          <a:ln>
            <a:noFill/>
          </a:ln>
        </p:spPr>
        <p:txBody>
          <a:bodyPr spcFirstLastPara="1" wrap="square" lIns="91425" tIns="91425" rIns="91425" bIns="91425" anchor="t" anchorCtr="0">
            <a:normAutofit fontScale="90000"/>
          </a:bodyPr>
          <a:lstStyle/>
          <a:p>
            <a:r>
              <a:rPr lang="en" dirty="0"/>
              <a:t>Discussion Break</a:t>
            </a:r>
            <a:endParaRPr lang="en-US" dirty="0"/>
          </a:p>
        </p:txBody>
      </p:sp>
      <p:sp>
        <p:nvSpPr>
          <p:cNvPr id="2" name="Text Placeholder 1">
            <a:extLst>
              <a:ext uri="{FF2B5EF4-FFF2-40B4-BE49-F238E27FC236}">
                <a16:creationId xmlns:a16="http://schemas.microsoft.com/office/drawing/2014/main" id="{AE791AD5-3C36-197C-C065-16AD3678255E}"/>
              </a:ext>
            </a:extLst>
          </p:cNvPr>
          <p:cNvSpPr>
            <a:spLocks noGrp="1"/>
          </p:cNvSpPr>
          <p:nvPr>
            <p:ph type="body" idx="1"/>
          </p:nvPr>
        </p:nvSpPr>
        <p:spPr>
          <a:xfrm>
            <a:off x="311700" y="1266324"/>
            <a:ext cx="8520600" cy="3708241"/>
          </a:xfrm>
        </p:spPr>
        <p:txBody>
          <a:bodyPr>
            <a:normAutofit/>
          </a:bodyPr>
          <a:lstStyle/>
          <a:p>
            <a:pPr marL="139700" indent="0">
              <a:buNone/>
            </a:pPr>
            <a:endParaRPr lang="en-US" b="1" dirty="0">
              <a:solidFill>
                <a:srgbClr val="020202"/>
              </a:solidFill>
            </a:endParaRPr>
          </a:p>
          <a:p>
            <a:pPr marL="139700" indent="0" algn="ctr">
              <a:buClr>
                <a:srgbClr val="695D46"/>
              </a:buClr>
              <a:buNone/>
              <a:defRPr/>
            </a:pPr>
            <a:endParaRPr lang="en-US" b="1" dirty="0">
              <a:solidFill>
                <a:srgbClr val="020202"/>
              </a:solidFill>
            </a:endParaRPr>
          </a:p>
          <a:p>
            <a:pPr marL="139700" indent="0" algn="ctr">
              <a:buClr>
                <a:srgbClr val="695D46"/>
              </a:buClr>
              <a:buNone/>
              <a:defRPr/>
            </a:pPr>
            <a:r>
              <a:rPr lang="en-US" sz="3200" b="1" dirty="0">
                <a:solidFill>
                  <a:srgbClr val="020202"/>
                </a:solidFill>
              </a:rPr>
              <a:t>Based on a quick review, </a:t>
            </a:r>
          </a:p>
          <a:p>
            <a:pPr marL="139700" indent="0" algn="ctr">
              <a:buClr>
                <a:srgbClr val="695D46"/>
              </a:buClr>
              <a:buNone/>
              <a:defRPr/>
            </a:pPr>
            <a:r>
              <a:rPr lang="en-US" sz="3200" b="1" dirty="0">
                <a:solidFill>
                  <a:srgbClr val="020202"/>
                </a:solidFill>
              </a:rPr>
              <a:t>what changes, if any, do you want to make in your output?</a:t>
            </a:r>
          </a:p>
          <a:p>
            <a:pPr marL="139700" indent="0" algn="ctr">
              <a:buClr>
                <a:srgbClr val="695D46"/>
              </a:buClr>
              <a:buNone/>
              <a:defRPr/>
            </a:pPr>
            <a:endParaRPr lang="en-US" sz="3200" b="1" dirty="0">
              <a:solidFill>
                <a:srgbClr val="020202"/>
              </a:solidFill>
            </a:endParaRPr>
          </a:p>
          <a:p>
            <a:pPr marL="139700" indent="0" algn="ctr">
              <a:buClr>
                <a:srgbClr val="695D46"/>
              </a:buClr>
              <a:buNone/>
              <a:defRPr/>
            </a:pPr>
            <a:endParaRPr lang="en-US" b="1" dirty="0">
              <a:solidFill>
                <a:srgbClr val="020202"/>
              </a:solidFill>
            </a:endParaRPr>
          </a:p>
          <a:p>
            <a:pPr marL="139700" indent="0" algn="ctr">
              <a:buClr>
                <a:srgbClr val="695D46"/>
              </a:buClr>
              <a:buNone/>
              <a:defRPr/>
            </a:pPr>
            <a:endParaRPr lang="en-US" b="1" dirty="0">
              <a:solidFill>
                <a:srgbClr val="020202"/>
              </a:solidFill>
            </a:endParaRPr>
          </a:p>
          <a:p>
            <a:pPr marL="139700" indent="0" algn="ctr">
              <a:buClr>
                <a:srgbClr val="695D46"/>
              </a:buClr>
              <a:buNone/>
              <a:defRPr/>
            </a:pPr>
            <a:endParaRPr lang="en-US" b="1" dirty="0">
              <a:solidFill>
                <a:srgbClr val="020202"/>
              </a:solidFill>
            </a:endParaRPr>
          </a:p>
          <a:p>
            <a:pPr marL="139700" indent="0" algn="ctr">
              <a:buClr>
                <a:srgbClr val="695D46"/>
              </a:buClr>
              <a:buNone/>
              <a:defRPr/>
            </a:pPr>
            <a:endParaRPr lang="en-US" b="1" dirty="0">
              <a:solidFill>
                <a:srgbClr val="020202"/>
              </a:solidFill>
            </a:endParaRPr>
          </a:p>
          <a:p>
            <a:pPr marL="882650" lvl="1" indent="-285750"/>
            <a:endParaRPr lang="en-US" dirty="0">
              <a:solidFill>
                <a:srgbClr val="020202"/>
              </a:solidFill>
            </a:endParaRPr>
          </a:p>
          <a:p>
            <a:pPr marL="139700" indent="0">
              <a:buNone/>
            </a:pPr>
            <a:endParaRPr lang="en-US" b="1" dirty="0">
              <a:solidFill>
                <a:srgbClr val="020202"/>
              </a:solidFill>
            </a:endParaRPr>
          </a:p>
        </p:txBody>
      </p:sp>
      <p:sp>
        <p:nvSpPr>
          <p:cNvPr id="146" name="Google Shape;146;p8">
            <a:extLst>
              <a:ext uri="{FF2B5EF4-FFF2-40B4-BE49-F238E27FC236}">
                <a16:creationId xmlns:a16="http://schemas.microsoft.com/office/drawing/2014/main" id="{2418CADF-F395-FC25-57A9-D4D86CD6C3E4}"/>
              </a:ext>
            </a:extLst>
          </p:cNvPr>
          <p:cNvSpPr txBox="1">
            <a:spLocks noGrp="1"/>
          </p:cNvSpPr>
          <p:nvPr>
            <p:ph type="sldNum" idx="12"/>
          </p:nvPr>
        </p:nvSpPr>
        <p:spPr>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35</a:t>
            </a:fld>
            <a:endParaRPr dirty="0"/>
          </a:p>
        </p:txBody>
      </p:sp>
    </p:spTree>
    <p:extLst>
      <p:ext uri="{BB962C8B-B14F-4D97-AF65-F5344CB8AC3E}">
        <p14:creationId xmlns:p14="http://schemas.microsoft.com/office/powerpoint/2010/main" val="32119936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22F66-C9EA-E033-C046-BEAB00A4D6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5C4874-5864-5DC3-00E2-95A886AD0CCF}"/>
              </a:ext>
            </a:extLst>
          </p:cNvPr>
          <p:cNvSpPr>
            <a:spLocks noGrp="1"/>
          </p:cNvSpPr>
          <p:nvPr>
            <p:ph type="title"/>
          </p:nvPr>
        </p:nvSpPr>
        <p:spPr/>
        <p:txBody>
          <a:bodyPr>
            <a:normAutofit fontScale="90000"/>
          </a:bodyPr>
          <a:lstStyle/>
          <a:p>
            <a:r>
              <a:rPr lang="en-US" dirty="0"/>
              <a:t>Next Steps in Using MCQs in Teaching and Assessments</a:t>
            </a:r>
          </a:p>
        </p:txBody>
      </p:sp>
      <p:sp>
        <p:nvSpPr>
          <p:cNvPr id="3" name="Slide Number Placeholder 2">
            <a:extLst>
              <a:ext uri="{FF2B5EF4-FFF2-40B4-BE49-F238E27FC236}">
                <a16:creationId xmlns:a16="http://schemas.microsoft.com/office/drawing/2014/main" id="{2E66ADCC-5B41-8D6D-7E1B-0C165F4A80D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36</a:t>
            </a:fld>
            <a:endParaRPr lang="en"/>
          </a:p>
        </p:txBody>
      </p:sp>
    </p:spTree>
    <p:extLst>
      <p:ext uri="{BB962C8B-B14F-4D97-AF65-F5344CB8AC3E}">
        <p14:creationId xmlns:p14="http://schemas.microsoft.com/office/powerpoint/2010/main" val="32374871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0">
          <a:extLst>
            <a:ext uri="{FF2B5EF4-FFF2-40B4-BE49-F238E27FC236}">
              <a16:creationId xmlns:a16="http://schemas.microsoft.com/office/drawing/2014/main" id="{5E7F5CE5-4597-186B-569A-657245BF0658}"/>
            </a:ext>
          </a:extLst>
        </p:cNvPr>
        <p:cNvGrpSpPr/>
        <p:nvPr/>
      </p:nvGrpSpPr>
      <p:grpSpPr>
        <a:xfrm>
          <a:off x="0" y="0"/>
          <a:ext cx="0" cy="0"/>
          <a:chOff x="0" y="0"/>
          <a:chExt cx="0" cy="0"/>
        </a:xfrm>
      </p:grpSpPr>
      <p:sp>
        <p:nvSpPr>
          <p:cNvPr id="151" name="Google Shape;151;p9">
            <a:extLst>
              <a:ext uri="{FF2B5EF4-FFF2-40B4-BE49-F238E27FC236}">
                <a16:creationId xmlns:a16="http://schemas.microsoft.com/office/drawing/2014/main" id="{224DB060-3333-FAE3-0798-28C283892124}"/>
              </a:ext>
            </a:extLst>
          </p:cNvPr>
          <p:cNvSpPr txBox="1">
            <a:spLocks noGrp="1"/>
          </p:cNvSpPr>
          <p:nvPr>
            <p:ph type="title"/>
          </p:nvPr>
        </p:nvSpPr>
        <p:spPr>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How can I use the MCQs in my teaching?</a:t>
            </a:r>
            <a:endParaRPr dirty="0"/>
          </a:p>
        </p:txBody>
      </p:sp>
      <p:sp>
        <p:nvSpPr>
          <p:cNvPr id="2" name="Text Placeholder 1">
            <a:extLst>
              <a:ext uri="{FF2B5EF4-FFF2-40B4-BE49-F238E27FC236}">
                <a16:creationId xmlns:a16="http://schemas.microsoft.com/office/drawing/2014/main" id="{EC97E0A2-7721-A55C-C5E7-9A753AAFA44B}"/>
              </a:ext>
            </a:extLst>
          </p:cNvPr>
          <p:cNvSpPr>
            <a:spLocks noGrp="1"/>
          </p:cNvSpPr>
          <p:nvPr>
            <p:ph type="body" idx="1"/>
          </p:nvPr>
        </p:nvSpPr>
        <p:spPr>
          <a:xfrm>
            <a:off x="311700" y="1266175"/>
            <a:ext cx="3999900" cy="3432300"/>
          </a:xfrm>
          <a:solidFill>
            <a:schemeClr val="tx1">
              <a:lumMod val="40000"/>
              <a:lumOff val="60000"/>
            </a:schemeClr>
          </a:solidFill>
          <a:ln w="28575">
            <a:solidFill>
              <a:schemeClr val="tx1">
                <a:lumMod val="50000"/>
              </a:schemeClr>
            </a:solidFill>
          </a:ln>
        </p:spPr>
        <p:txBody>
          <a:bodyPr>
            <a:normAutofit fontScale="92500"/>
          </a:bodyPr>
          <a:lstStyle/>
          <a:p>
            <a:pPr marL="139700" indent="0">
              <a:buNone/>
            </a:pPr>
            <a:r>
              <a:rPr lang="en-US" sz="1600" b="1" u="sng" dirty="0">
                <a:solidFill>
                  <a:srgbClr val="020202"/>
                </a:solidFill>
              </a:rPr>
              <a:t>Educator Developed MCQs</a:t>
            </a:r>
          </a:p>
          <a:p>
            <a:pPr marL="139700" indent="0">
              <a:buNone/>
            </a:pPr>
            <a:r>
              <a:rPr lang="en-US" sz="1600" b="1" dirty="0">
                <a:solidFill>
                  <a:srgbClr val="020202"/>
                </a:solidFill>
              </a:rPr>
              <a:t>Have learners…</a:t>
            </a:r>
          </a:p>
          <a:p>
            <a:r>
              <a:rPr lang="en-US" sz="1600" dirty="0">
                <a:solidFill>
                  <a:srgbClr val="020202"/>
                </a:solidFill>
              </a:rPr>
              <a:t>Answer questions in groups in class</a:t>
            </a:r>
          </a:p>
          <a:p>
            <a:r>
              <a:rPr lang="en-US" sz="1600" dirty="0">
                <a:solidFill>
                  <a:srgbClr val="020202"/>
                </a:solidFill>
              </a:rPr>
              <a:t>Create their own rationales if you provide them with answer choices</a:t>
            </a:r>
          </a:p>
          <a:p>
            <a:r>
              <a:rPr lang="en-US" sz="1600" dirty="0">
                <a:solidFill>
                  <a:srgbClr val="020202"/>
                </a:solidFill>
              </a:rPr>
              <a:t>Reanalyze the MCQ by changing the lead-in or vignette during a class</a:t>
            </a:r>
          </a:p>
          <a:p>
            <a:pPr lvl="1"/>
            <a:r>
              <a:rPr lang="en-US" sz="1400" dirty="0">
                <a:solidFill>
                  <a:srgbClr val="020202"/>
                </a:solidFill>
              </a:rPr>
              <a:t>Original MCQ asks for likely diagnosis. You follow up with management, or treatment.</a:t>
            </a:r>
          </a:p>
          <a:p>
            <a:pPr lvl="1"/>
            <a:r>
              <a:rPr lang="en-US" sz="1400" dirty="0">
                <a:solidFill>
                  <a:srgbClr val="020202"/>
                </a:solidFill>
              </a:rPr>
              <a:t>Original MCQ asks for mild to moderate management. You follow up with severe management. </a:t>
            </a:r>
          </a:p>
        </p:txBody>
      </p:sp>
      <p:sp>
        <p:nvSpPr>
          <p:cNvPr id="3" name="Text Placeholder 2">
            <a:extLst>
              <a:ext uri="{FF2B5EF4-FFF2-40B4-BE49-F238E27FC236}">
                <a16:creationId xmlns:a16="http://schemas.microsoft.com/office/drawing/2014/main" id="{C2FF6A39-FD26-2CE8-BFD9-AD9EE1C2906E}"/>
              </a:ext>
            </a:extLst>
          </p:cNvPr>
          <p:cNvSpPr>
            <a:spLocks noGrp="1"/>
          </p:cNvSpPr>
          <p:nvPr>
            <p:ph type="body" idx="2"/>
          </p:nvPr>
        </p:nvSpPr>
        <p:spPr>
          <a:xfrm>
            <a:off x="4832400" y="1266175"/>
            <a:ext cx="3999900" cy="3432300"/>
          </a:xfrm>
          <a:solidFill>
            <a:schemeClr val="tx1">
              <a:lumMod val="40000"/>
              <a:lumOff val="60000"/>
            </a:schemeClr>
          </a:solidFill>
          <a:ln w="28575">
            <a:solidFill>
              <a:schemeClr val="tx1">
                <a:lumMod val="50000"/>
              </a:schemeClr>
            </a:solidFill>
          </a:ln>
        </p:spPr>
        <p:txBody>
          <a:bodyPr>
            <a:normAutofit lnSpcReduction="10000"/>
          </a:bodyPr>
          <a:lstStyle/>
          <a:p>
            <a:pPr marL="139700" indent="0">
              <a:buNone/>
            </a:pPr>
            <a:r>
              <a:rPr lang="en-US" sz="1600" b="1" u="sng" dirty="0">
                <a:solidFill>
                  <a:srgbClr val="020202"/>
                </a:solidFill>
              </a:rPr>
              <a:t>Learner-Developed MCQs</a:t>
            </a:r>
          </a:p>
          <a:p>
            <a:pPr marL="139700" indent="0">
              <a:buNone/>
            </a:pPr>
            <a:r>
              <a:rPr lang="en-US" sz="1600" b="1" dirty="0">
                <a:solidFill>
                  <a:srgbClr val="020202"/>
                </a:solidFill>
              </a:rPr>
              <a:t>Have learners…</a:t>
            </a:r>
          </a:p>
          <a:p>
            <a:r>
              <a:rPr lang="en-US" sz="1600" dirty="0">
                <a:solidFill>
                  <a:srgbClr val="020202"/>
                </a:solidFill>
              </a:rPr>
              <a:t>Write their own prompts to create MCQs</a:t>
            </a:r>
          </a:p>
          <a:p>
            <a:r>
              <a:rPr lang="en-US" sz="1600" dirty="0">
                <a:solidFill>
                  <a:srgbClr val="020202"/>
                </a:solidFill>
              </a:rPr>
              <a:t>Follow Steps 2-3 for evaluating prompt and outputs</a:t>
            </a:r>
          </a:p>
          <a:p>
            <a:pPr lvl="1"/>
            <a:r>
              <a:rPr lang="en-US" sz="1400" dirty="0">
                <a:solidFill>
                  <a:srgbClr val="020202"/>
                </a:solidFill>
              </a:rPr>
              <a:t>Is this accurate?</a:t>
            </a:r>
            <a:br>
              <a:rPr lang="en-US" sz="1400" dirty="0">
                <a:solidFill>
                  <a:srgbClr val="020202"/>
                </a:solidFill>
              </a:rPr>
            </a:br>
            <a:r>
              <a:rPr lang="en-US" sz="1400" dirty="0">
                <a:solidFill>
                  <a:srgbClr val="020202"/>
                </a:solidFill>
              </a:rPr>
              <a:t>Does this have any include harmful biases or stereotypes?</a:t>
            </a:r>
          </a:p>
          <a:p>
            <a:pPr lvl="1"/>
            <a:r>
              <a:rPr lang="en-US" sz="1400" dirty="0">
                <a:solidFill>
                  <a:srgbClr val="020202"/>
                </a:solidFill>
              </a:rPr>
              <a:t>Is it reflective of our current content coverage?</a:t>
            </a:r>
          </a:p>
          <a:p>
            <a:pPr lvl="1"/>
            <a:r>
              <a:rPr lang="en-US" sz="1400" dirty="0">
                <a:solidFill>
                  <a:srgbClr val="020202"/>
                </a:solidFill>
              </a:rPr>
              <a:t>Do we need to edit anything or add images, figures, graphs, etc.?</a:t>
            </a:r>
            <a:endParaRPr lang="en-US" sz="1600" dirty="0">
              <a:solidFill>
                <a:srgbClr val="020202"/>
              </a:solidFill>
            </a:endParaRPr>
          </a:p>
          <a:p>
            <a:endParaRPr lang="en-US" sz="1600" dirty="0">
              <a:solidFill>
                <a:srgbClr val="020202"/>
              </a:solidFill>
            </a:endParaRPr>
          </a:p>
          <a:p>
            <a:endParaRPr lang="en-US" sz="1600" dirty="0">
              <a:solidFill>
                <a:srgbClr val="020202"/>
              </a:solidFill>
            </a:endParaRPr>
          </a:p>
        </p:txBody>
      </p:sp>
      <p:sp>
        <p:nvSpPr>
          <p:cNvPr id="165" name="Google Shape;165;p9">
            <a:extLst>
              <a:ext uri="{FF2B5EF4-FFF2-40B4-BE49-F238E27FC236}">
                <a16:creationId xmlns:a16="http://schemas.microsoft.com/office/drawing/2014/main" id="{8C42CE01-A00F-B07F-9C4C-1A992F83929F}"/>
              </a:ext>
            </a:extLst>
          </p:cNvPr>
          <p:cNvSpPr txBox="1">
            <a:spLocks noGrp="1"/>
          </p:cNvSpPr>
          <p:nvPr>
            <p:ph type="sldNum" idx="12"/>
          </p:nvPr>
        </p:nvSpPr>
        <p:spPr>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37</a:t>
            </a:fld>
            <a:endParaRPr dirty="0"/>
          </a:p>
        </p:txBody>
      </p:sp>
    </p:spTree>
    <p:extLst>
      <p:ext uri="{BB962C8B-B14F-4D97-AF65-F5344CB8AC3E}">
        <p14:creationId xmlns:p14="http://schemas.microsoft.com/office/powerpoint/2010/main" val="229323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0">
          <a:extLst>
            <a:ext uri="{FF2B5EF4-FFF2-40B4-BE49-F238E27FC236}">
              <a16:creationId xmlns:a16="http://schemas.microsoft.com/office/drawing/2014/main" id="{2079656A-CC42-8A0C-EB09-60A7E2DF4E25}"/>
            </a:ext>
          </a:extLst>
        </p:cNvPr>
        <p:cNvGrpSpPr/>
        <p:nvPr/>
      </p:nvGrpSpPr>
      <p:grpSpPr>
        <a:xfrm>
          <a:off x="0" y="0"/>
          <a:ext cx="0" cy="0"/>
          <a:chOff x="0" y="0"/>
          <a:chExt cx="0" cy="0"/>
        </a:xfrm>
      </p:grpSpPr>
      <p:sp>
        <p:nvSpPr>
          <p:cNvPr id="151" name="Google Shape;151;p9">
            <a:extLst>
              <a:ext uri="{FF2B5EF4-FFF2-40B4-BE49-F238E27FC236}">
                <a16:creationId xmlns:a16="http://schemas.microsoft.com/office/drawing/2014/main" id="{DF3BD455-145F-52A0-EE0A-C3AAA95B0CF0}"/>
              </a:ext>
            </a:extLst>
          </p:cNvPr>
          <p:cNvSpPr txBox="1">
            <a:spLocks noGrp="1"/>
          </p:cNvSpPr>
          <p:nvPr>
            <p:ph type="title"/>
          </p:nvPr>
        </p:nvSpPr>
        <p:spPr>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How can I use the MCQs in my teaching?</a:t>
            </a:r>
            <a:endParaRPr dirty="0"/>
          </a:p>
        </p:txBody>
      </p:sp>
      <p:sp>
        <p:nvSpPr>
          <p:cNvPr id="2" name="Text Placeholder 1">
            <a:extLst>
              <a:ext uri="{FF2B5EF4-FFF2-40B4-BE49-F238E27FC236}">
                <a16:creationId xmlns:a16="http://schemas.microsoft.com/office/drawing/2014/main" id="{E15452E3-8B97-50E7-0F04-93430C68CF8A}"/>
              </a:ext>
            </a:extLst>
          </p:cNvPr>
          <p:cNvSpPr>
            <a:spLocks noGrp="1"/>
          </p:cNvSpPr>
          <p:nvPr>
            <p:ph type="body" idx="1"/>
          </p:nvPr>
        </p:nvSpPr>
        <p:spPr>
          <a:xfrm>
            <a:off x="311700" y="2122697"/>
            <a:ext cx="3999900" cy="2235171"/>
          </a:xfrm>
          <a:solidFill>
            <a:schemeClr val="tx1">
              <a:lumMod val="40000"/>
              <a:lumOff val="60000"/>
            </a:schemeClr>
          </a:solidFill>
          <a:ln w="28575">
            <a:solidFill>
              <a:schemeClr val="tx1">
                <a:lumMod val="50000"/>
              </a:schemeClr>
            </a:solidFill>
          </a:ln>
        </p:spPr>
        <p:txBody>
          <a:bodyPr>
            <a:normAutofit/>
          </a:bodyPr>
          <a:lstStyle/>
          <a:p>
            <a:pPr marL="139700" indent="0">
              <a:buNone/>
            </a:pPr>
            <a:r>
              <a:rPr lang="en-US" sz="1600" b="1" u="sng" dirty="0">
                <a:solidFill>
                  <a:srgbClr val="020202"/>
                </a:solidFill>
              </a:rPr>
              <a:t>Formative Assessments</a:t>
            </a:r>
          </a:p>
          <a:p>
            <a:r>
              <a:rPr lang="en-US" sz="1600" dirty="0">
                <a:solidFill>
                  <a:srgbClr val="020202"/>
                </a:solidFill>
              </a:rPr>
              <a:t>Use for learner practice or low-stakes graded assessments</a:t>
            </a:r>
          </a:p>
          <a:p>
            <a:r>
              <a:rPr lang="en-US" sz="1600" dirty="0">
                <a:solidFill>
                  <a:srgbClr val="020202"/>
                </a:solidFill>
              </a:rPr>
              <a:t>Conduct peer review</a:t>
            </a:r>
          </a:p>
          <a:p>
            <a:r>
              <a:rPr lang="en-US" sz="1600" dirty="0">
                <a:solidFill>
                  <a:srgbClr val="020202"/>
                </a:solidFill>
              </a:rPr>
              <a:t>Because content is not secure, you </a:t>
            </a:r>
            <a:r>
              <a:rPr lang="en-US" sz="1600" b="1" dirty="0">
                <a:solidFill>
                  <a:srgbClr val="020202"/>
                </a:solidFill>
              </a:rPr>
              <a:t>might consider editing</a:t>
            </a:r>
            <a:r>
              <a:rPr lang="en-US" sz="1600" dirty="0">
                <a:solidFill>
                  <a:srgbClr val="020202"/>
                </a:solidFill>
              </a:rPr>
              <a:t> output before using</a:t>
            </a:r>
          </a:p>
          <a:p>
            <a:endParaRPr lang="en-US" sz="2800" dirty="0">
              <a:solidFill>
                <a:srgbClr val="020202"/>
              </a:solidFill>
            </a:endParaRPr>
          </a:p>
        </p:txBody>
      </p:sp>
      <p:sp>
        <p:nvSpPr>
          <p:cNvPr id="3" name="Text Placeholder 2">
            <a:extLst>
              <a:ext uri="{FF2B5EF4-FFF2-40B4-BE49-F238E27FC236}">
                <a16:creationId xmlns:a16="http://schemas.microsoft.com/office/drawing/2014/main" id="{714E79BB-42BF-2606-E537-7E7F9B58F334}"/>
              </a:ext>
            </a:extLst>
          </p:cNvPr>
          <p:cNvSpPr>
            <a:spLocks noGrp="1"/>
          </p:cNvSpPr>
          <p:nvPr>
            <p:ph type="body" idx="2"/>
          </p:nvPr>
        </p:nvSpPr>
        <p:spPr>
          <a:xfrm>
            <a:off x="4746908" y="2158715"/>
            <a:ext cx="3999900" cy="2199154"/>
          </a:xfrm>
          <a:solidFill>
            <a:schemeClr val="tx1">
              <a:lumMod val="40000"/>
              <a:lumOff val="60000"/>
            </a:schemeClr>
          </a:solidFill>
          <a:ln w="28575">
            <a:solidFill>
              <a:schemeClr val="tx1">
                <a:lumMod val="50000"/>
              </a:schemeClr>
            </a:solidFill>
          </a:ln>
        </p:spPr>
        <p:txBody>
          <a:bodyPr>
            <a:normAutofit/>
          </a:bodyPr>
          <a:lstStyle/>
          <a:p>
            <a:pPr marL="139700" indent="0">
              <a:buNone/>
            </a:pPr>
            <a:r>
              <a:rPr lang="en-US" sz="1600" b="1" u="sng" dirty="0">
                <a:solidFill>
                  <a:srgbClr val="020202"/>
                </a:solidFill>
                <a:latin typeface="Open Sans" panose="020B0606030504020204" pitchFamily="34" charset="0"/>
                <a:ea typeface="Open Sans" panose="020B0606030504020204" pitchFamily="34" charset="0"/>
                <a:cs typeface="Open Sans" panose="020B0606030504020204" pitchFamily="34" charset="0"/>
              </a:rPr>
              <a:t>Summative Assessments</a:t>
            </a:r>
          </a:p>
          <a:p>
            <a:pPr marL="285750" lvl="1" indent="-285750">
              <a:lnSpc>
                <a:spcPct val="90000"/>
              </a:lnSpc>
              <a:spcBef>
                <a:spcPts val="980"/>
              </a:spcBef>
              <a:buClr>
                <a:srgbClr val="020202"/>
              </a:buClr>
              <a:buSzPts val="2200"/>
              <a:buFont typeface="Arial" panose="020B0604020202020204" pitchFamily="34" charset="0"/>
              <a:buChar char="•"/>
            </a:pPr>
            <a:r>
              <a:rPr lang="en-US" sz="1600" b="0" i="0" u="none" strike="noStrike" cap="none" dirty="0">
                <a:solidFill>
                  <a:srgbClr val="020202"/>
                </a:solidFill>
                <a:latin typeface="Open Sans" panose="020B0606030504020204" pitchFamily="34" charset="0"/>
                <a:ea typeface="Open Sans" panose="020B0606030504020204" pitchFamily="34" charset="0"/>
                <a:cs typeface="Open Sans" panose="020B0606030504020204" pitchFamily="34" charset="0"/>
                <a:sym typeface="Arial"/>
              </a:rPr>
              <a:t>Use for high-stakes graded assessments</a:t>
            </a:r>
          </a:p>
          <a:p>
            <a:pPr marL="285750" lvl="1" indent="-285750">
              <a:lnSpc>
                <a:spcPct val="90000"/>
              </a:lnSpc>
              <a:spcBef>
                <a:spcPts val="330"/>
              </a:spcBef>
              <a:buClr>
                <a:srgbClr val="020202"/>
              </a:buClr>
              <a:buSzPts val="2200"/>
              <a:buFont typeface="Arial" panose="020B0604020202020204" pitchFamily="34" charset="0"/>
              <a:buChar char="•"/>
            </a:pPr>
            <a:r>
              <a:rPr lang="en-US" sz="1600" dirty="0">
                <a:solidFill>
                  <a:srgbClr val="020202"/>
                </a:solidFill>
              </a:rPr>
              <a:t>Because content is not secure, you </a:t>
            </a:r>
            <a:r>
              <a:rPr lang="en-US" sz="1600" b="1" dirty="0">
                <a:solidFill>
                  <a:srgbClr val="020202"/>
                </a:solidFill>
              </a:rPr>
              <a:t>should edit </a:t>
            </a:r>
            <a:r>
              <a:rPr lang="en-US" sz="1600" dirty="0">
                <a:solidFill>
                  <a:srgbClr val="020202"/>
                </a:solidFill>
              </a:rPr>
              <a:t>the output before using</a:t>
            </a:r>
            <a:endParaRPr lang="en-US" sz="1600" dirty="0">
              <a:solidFill>
                <a:srgbClr val="02020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5" name="Google Shape;165;p9">
            <a:extLst>
              <a:ext uri="{FF2B5EF4-FFF2-40B4-BE49-F238E27FC236}">
                <a16:creationId xmlns:a16="http://schemas.microsoft.com/office/drawing/2014/main" id="{66B8470F-3919-A609-C4AF-97A07E0357E6}"/>
              </a:ext>
            </a:extLst>
          </p:cNvPr>
          <p:cNvSpPr txBox="1">
            <a:spLocks noGrp="1"/>
          </p:cNvSpPr>
          <p:nvPr>
            <p:ph type="sldNum" idx="12"/>
          </p:nvPr>
        </p:nvSpPr>
        <p:spPr>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38</a:t>
            </a:fld>
            <a:endParaRPr dirty="0"/>
          </a:p>
        </p:txBody>
      </p:sp>
      <p:sp>
        <p:nvSpPr>
          <p:cNvPr id="6" name="TextBox 5">
            <a:extLst>
              <a:ext uri="{FF2B5EF4-FFF2-40B4-BE49-F238E27FC236}">
                <a16:creationId xmlns:a16="http://schemas.microsoft.com/office/drawing/2014/main" id="{C7DF4AFA-A1EC-1241-997E-26650F1EEEB6}"/>
              </a:ext>
            </a:extLst>
          </p:cNvPr>
          <p:cNvSpPr txBox="1"/>
          <p:nvPr/>
        </p:nvSpPr>
        <p:spPr>
          <a:xfrm>
            <a:off x="1336876" y="1383175"/>
            <a:ext cx="7008471" cy="400110"/>
          </a:xfrm>
          <a:prstGeom prst="rect">
            <a:avLst/>
          </a:prstGeom>
          <a:noFill/>
        </p:spPr>
        <p:txBody>
          <a:bodyPr wrap="square" rtlCol="0">
            <a:spAutoFit/>
          </a:bodyPr>
          <a:lstStyle/>
          <a:p>
            <a:pPr algn="ctr"/>
            <a:r>
              <a:rPr lang="en-US" sz="2000" b="1" dirty="0">
                <a:latin typeface="Open Sans" panose="020B0606030504020204" pitchFamily="34" charset="0"/>
                <a:ea typeface="Open Sans" panose="020B0606030504020204" pitchFamily="34" charset="0"/>
                <a:cs typeface="Open Sans" panose="020B0606030504020204" pitchFamily="34" charset="0"/>
              </a:rPr>
              <a:t>If you can create it, a learner can create it!</a:t>
            </a:r>
          </a:p>
        </p:txBody>
      </p:sp>
    </p:spTree>
    <p:extLst>
      <p:ext uri="{BB962C8B-B14F-4D97-AF65-F5344CB8AC3E}">
        <p14:creationId xmlns:p14="http://schemas.microsoft.com/office/powerpoint/2010/main" val="233038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48F8F940-49BD-73B4-2D8A-1F9680C7A5F0}"/>
            </a:ext>
          </a:extLst>
        </p:cNvPr>
        <p:cNvGrpSpPr/>
        <p:nvPr/>
      </p:nvGrpSpPr>
      <p:grpSpPr>
        <a:xfrm>
          <a:off x="0" y="0"/>
          <a:ext cx="0" cy="0"/>
          <a:chOff x="0" y="0"/>
          <a:chExt cx="0" cy="0"/>
        </a:xfrm>
      </p:grpSpPr>
      <p:sp>
        <p:nvSpPr>
          <p:cNvPr id="131" name="Google Shape;131;p8">
            <a:extLst>
              <a:ext uri="{FF2B5EF4-FFF2-40B4-BE49-F238E27FC236}">
                <a16:creationId xmlns:a16="http://schemas.microsoft.com/office/drawing/2014/main" id="{195F7B04-AFAC-67A8-E769-CE4CAE6CEDA1}"/>
              </a:ext>
            </a:extLst>
          </p:cNvPr>
          <p:cNvSpPr txBox="1">
            <a:spLocks noGrp="1"/>
          </p:cNvSpPr>
          <p:nvPr>
            <p:ph type="title"/>
          </p:nvPr>
        </p:nvSpPr>
        <p:spPr>
          <a:prstGeom prst="rect">
            <a:avLst/>
          </a:prstGeom>
          <a:noFill/>
          <a:ln>
            <a:noFill/>
          </a:ln>
        </p:spPr>
        <p:txBody>
          <a:bodyPr spcFirstLastPara="1" wrap="square" lIns="91425" tIns="91425" rIns="91425" bIns="91425" anchor="t" anchorCtr="0">
            <a:normAutofit fontScale="90000"/>
          </a:bodyPr>
          <a:lstStyle/>
          <a:p>
            <a:r>
              <a:rPr lang="en" dirty="0"/>
              <a:t>Discussion Break</a:t>
            </a:r>
            <a:endParaRPr lang="en-US" dirty="0"/>
          </a:p>
        </p:txBody>
      </p:sp>
      <p:sp>
        <p:nvSpPr>
          <p:cNvPr id="2" name="Text Placeholder 1">
            <a:extLst>
              <a:ext uri="{FF2B5EF4-FFF2-40B4-BE49-F238E27FC236}">
                <a16:creationId xmlns:a16="http://schemas.microsoft.com/office/drawing/2014/main" id="{C6B95C22-F8C4-FD92-7C3A-07FC9BAE139D}"/>
              </a:ext>
            </a:extLst>
          </p:cNvPr>
          <p:cNvSpPr>
            <a:spLocks noGrp="1"/>
          </p:cNvSpPr>
          <p:nvPr>
            <p:ph type="body" idx="1"/>
          </p:nvPr>
        </p:nvSpPr>
        <p:spPr>
          <a:xfrm>
            <a:off x="311700" y="1266324"/>
            <a:ext cx="8520600" cy="3708241"/>
          </a:xfrm>
        </p:spPr>
        <p:txBody>
          <a:bodyPr>
            <a:normAutofit/>
          </a:bodyPr>
          <a:lstStyle/>
          <a:p>
            <a:pPr marL="139700" indent="0">
              <a:buNone/>
            </a:pPr>
            <a:endParaRPr lang="en-US" b="1" dirty="0">
              <a:solidFill>
                <a:srgbClr val="020202"/>
              </a:solidFill>
            </a:endParaRPr>
          </a:p>
          <a:p>
            <a:pPr marL="139700" indent="0" algn="ctr">
              <a:buClr>
                <a:srgbClr val="695D46"/>
              </a:buClr>
              <a:buNone/>
              <a:defRPr/>
            </a:pPr>
            <a:endParaRPr lang="en-US" b="1" dirty="0">
              <a:solidFill>
                <a:srgbClr val="020202"/>
              </a:solidFill>
            </a:endParaRPr>
          </a:p>
          <a:p>
            <a:pPr marL="139700" indent="0" algn="ctr">
              <a:buClr>
                <a:srgbClr val="695D46"/>
              </a:buClr>
              <a:buNone/>
              <a:defRPr/>
            </a:pPr>
            <a:r>
              <a:rPr lang="en-US" sz="3200" b="1" dirty="0">
                <a:solidFill>
                  <a:srgbClr val="020202"/>
                </a:solidFill>
              </a:rPr>
              <a:t>How likely are you to use your ChatGPT MCQs in your teaching or assessments?</a:t>
            </a:r>
          </a:p>
          <a:p>
            <a:pPr marL="139700" indent="0" algn="ctr">
              <a:buClr>
                <a:srgbClr val="695D46"/>
              </a:buClr>
              <a:buNone/>
              <a:defRPr/>
            </a:pPr>
            <a:endParaRPr lang="en-US" sz="3200" b="1" dirty="0">
              <a:solidFill>
                <a:srgbClr val="020202"/>
              </a:solidFill>
            </a:endParaRPr>
          </a:p>
          <a:p>
            <a:pPr marL="139700" indent="0" algn="ctr">
              <a:buClr>
                <a:srgbClr val="695D46"/>
              </a:buClr>
              <a:buNone/>
              <a:defRPr/>
            </a:pPr>
            <a:endParaRPr lang="en-US" b="1" dirty="0">
              <a:solidFill>
                <a:srgbClr val="020202"/>
              </a:solidFill>
            </a:endParaRPr>
          </a:p>
          <a:p>
            <a:pPr marL="139700" indent="0" algn="ctr">
              <a:buClr>
                <a:srgbClr val="695D46"/>
              </a:buClr>
              <a:buNone/>
              <a:defRPr/>
            </a:pPr>
            <a:endParaRPr lang="en-US" b="1" dirty="0">
              <a:solidFill>
                <a:srgbClr val="020202"/>
              </a:solidFill>
            </a:endParaRPr>
          </a:p>
          <a:p>
            <a:pPr marL="139700" indent="0" algn="ctr">
              <a:buClr>
                <a:srgbClr val="695D46"/>
              </a:buClr>
              <a:buNone/>
              <a:defRPr/>
            </a:pPr>
            <a:endParaRPr lang="en-US" b="1" dirty="0">
              <a:solidFill>
                <a:srgbClr val="020202"/>
              </a:solidFill>
            </a:endParaRPr>
          </a:p>
          <a:p>
            <a:pPr marL="139700" indent="0" algn="ctr">
              <a:buClr>
                <a:srgbClr val="695D46"/>
              </a:buClr>
              <a:buNone/>
              <a:defRPr/>
            </a:pPr>
            <a:endParaRPr lang="en-US" b="1" dirty="0">
              <a:solidFill>
                <a:srgbClr val="020202"/>
              </a:solidFill>
            </a:endParaRPr>
          </a:p>
          <a:p>
            <a:pPr marL="882650" lvl="1" indent="-285750"/>
            <a:endParaRPr lang="en-US" dirty="0">
              <a:solidFill>
                <a:srgbClr val="020202"/>
              </a:solidFill>
            </a:endParaRPr>
          </a:p>
          <a:p>
            <a:pPr marL="139700" indent="0">
              <a:buNone/>
            </a:pPr>
            <a:endParaRPr lang="en-US" b="1" dirty="0">
              <a:solidFill>
                <a:srgbClr val="020202"/>
              </a:solidFill>
            </a:endParaRPr>
          </a:p>
        </p:txBody>
      </p:sp>
      <p:sp>
        <p:nvSpPr>
          <p:cNvPr id="146" name="Google Shape;146;p8">
            <a:extLst>
              <a:ext uri="{FF2B5EF4-FFF2-40B4-BE49-F238E27FC236}">
                <a16:creationId xmlns:a16="http://schemas.microsoft.com/office/drawing/2014/main" id="{BBC88FD7-E2D0-F5D4-3F4C-753326467291}"/>
              </a:ext>
            </a:extLst>
          </p:cNvPr>
          <p:cNvSpPr txBox="1">
            <a:spLocks noGrp="1"/>
          </p:cNvSpPr>
          <p:nvPr>
            <p:ph type="sldNum" idx="12"/>
          </p:nvPr>
        </p:nvSpPr>
        <p:spPr>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39</a:t>
            </a:fld>
            <a:endParaRPr dirty="0"/>
          </a:p>
        </p:txBody>
      </p:sp>
    </p:spTree>
    <p:extLst>
      <p:ext uri="{BB962C8B-B14F-4D97-AF65-F5344CB8AC3E}">
        <p14:creationId xmlns:p14="http://schemas.microsoft.com/office/powerpoint/2010/main" val="2100136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F86CF-C2D8-C970-BA5E-51EC32B84336}"/>
              </a:ext>
            </a:extLst>
          </p:cNvPr>
          <p:cNvSpPr>
            <a:spLocks noGrp="1"/>
          </p:cNvSpPr>
          <p:nvPr>
            <p:ph type="title"/>
          </p:nvPr>
        </p:nvSpPr>
        <p:spPr/>
        <p:txBody>
          <a:bodyPr>
            <a:normAutofit fontScale="90000"/>
          </a:bodyPr>
          <a:lstStyle/>
          <a:p>
            <a:r>
              <a:rPr lang="en-US" dirty="0"/>
              <a:t>What is Artificial Intelligence</a:t>
            </a:r>
          </a:p>
        </p:txBody>
      </p:sp>
      <p:sp>
        <p:nvSpPr>
          <p:cNvPr id="3" name="Text Placeholder 2">
            <a:extLst>
              <a:ext uri="{FF2B5EF4-FFF2-40B4-BE49-F238E27FC236}">
                <a16:creationId xmlns:a16="http://schemas.microsoft.com/office/drawing/2014/main" id="{1466CFFB-1FEC-9C74-185C-0B3EAF376412}"/>
              </a:ext>
            </a:extLst>
          </p:cNvPr>
          <p:cNvSpPr>
            <a:spLocks noGrp="1"/>
          </p:cNvSpPr>
          <p:nvPr>
            <p:ph type="body" idx="1"/>
          </p:nvPr>
        </p:nvSpPr>
        <p:spPr/>
        <p:txBody>
          <a:bodyPr>
            <a:normAutofit/>
          </a:bodyPr>
          <a:lstStyle/>
          <a:p>
            <a:r>
              <a:rPr lang="en-US" dirty="0">
                <a:solidFill>
                  <a:srgbClr val="020202"/>
                </a:solidFill>
              </a:rPr>
              <a:t>Artificial intelligence (AI) refers to a broad range of advanced computational techniques and processes that perform complex tasks.</a:t>
            </a:r>
          </a:p>
          <a:p>
            <a:r>
              <a:rPr lang="en-US" dirty="0">
                <a:solidFill>
                  <a:srgbClr val="020202"/>
                </a:solidFill>
              </a:rPr>
              <a:t>Key AI technologies include large-language models (LLMs), machine learning (ML), and natural language processing (NLP).</a:t>
            </a:r>
          </a:p>
          <a:p>
            <a:r>
              <a:rPr lang="en-US" dirty="0">
                <a:solidFill>
                  <a:srgbClr val="020202"/>
                </a:solidFill>
              </a:rPr>
              <a:t>AI can build upon the existing body of literature and traditional techniques by using more advanced mathematical algorithms or models.</a:t>
            </a:r>
          </a:p>
          <a:p>
            <a:r>
              <a:rPr lang="en-US" dirty="0">
                <a:solidFill>
                  <a:srgbClr val="020202"/>
                </a:solidFill>
              </a:rPr>
              <a:t>This evolution has transformed healthcare and can make AI a powerful tool for educational, research, and academic administrative purposes.</a:t>
            </a:r>
          </a:p>
        </p:txBody>
      </p:sp>
      <p:sp>
        <p:nvSpPr>
          <p:cNvPr id="4" name="Slide Number Placeholder 3">
            <a:extLst>
              <a:ext uri="{FF2B5EF4-FFF2-40B4-BE49-F238E27FC236}">
                <a16:creationId xmlns:a16="http://schemas.microsoft.com/office/drawing/2014/main" id="{18EB389D-CC18-732F-4341-98114A95081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9820486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B88E4BDF-8213-0E6D-1D39-6B6BCD30ADED}"/>
            </a:ext>
          </a:extLst>
        </p:cNvPr>
        <p:cNvGrpSpPr/>
        <p:nvPr/>
      </p:nvGrpSpPr>
      <p:grpSpPr>
        <a:xfrm>
          <a:off x="0" y="0"/>
          <a:ext cx="0" cy="0"/>
          <a:chOff x="0" y="0"/>
          <a:chExt cx="0" cy="0"/>
        </a:xfrm>
      </p:grpSpPr>
      <p:sp>
        <p:nvSpPr>
          <p:cNvPr id="131" name="Google Shape;131;p8">
            <a:extLst>
              <a:ext uri="{FF2B5EF4-FFF2-40B4-BE49-F238E27FC236}">
                <a16:creationId xmlns:a16="http://schemas.microsoft.com/office/drawing/2014/main" id="{AFB74A2D-8C9B-E8D4-EE3C-7A56A7FD7295}"/>
              </a:ext>
            </a:extLst>
          </p:cNvPr>
          <p:cNvSpPr txBox="1">
            <a:spLocks noGrp="1"/>
          </p:cNvSpPr>
          <p:nvPr>
            <p:ph type="title"/>
          </p:nvPr>
        </p:nvSpPr>
        <p:spPr>
          <a:prstGeom prst="rect">
            <a:avLst/>
          </a:prstGeom>
          <a:noFill/>
          <a:ln>
            <a:noFill/>
          </a:ln>
        </p:spPr>
        <p:txBody>
          <a:bodyPr spcFirstLastPara="1" wrap="square" lIns="91425" tIns="91425" rIns="91425" bIns="91425" anchor="t" anchorCtr="0">
            <a:normAutofit fontScale="90000"/>
          </a:bodyPr>
          <a:lstStyle/>
          <a:p>
            <a:r>
              <a:rPr lang="en" dirty="0"/>
              <a:t>Summary</a:t>
            </a:r>
            <a:endParaRPr lang="en-US" dirty="0"/>
          </a:p>
        </p:txBody>
      </p:sp>
      <p:sp>
        <p:nvSpPr>
          <p:cNvPr id="2" name="Text Placeholder 1">
            <a:extLst>
              <a:ext uri="{FF2B5EF4-FFF2-40B4-BE49-F238E27FC236}">
                <a16:creationId xmlns:a16="http://schemas.microsoft.com/office/drawing/2014/main" id="{B389A5AA-9FA2-C490-4709-D0ADD460F412}"/>
              </a:ext>
            </a:extLst>
          </p:cNvPr>
          <p:cNvSpPr>
            <a:spLocks noGrp="1"/>
          </p:cNvSpPr>
          <p:nvPr>
            <p:ph type="body" idx="1"/>
          </p:nvPr>
        </p:nvSpPr>
        <p:spPr>
          <a:xfrm>
            <a:off x="311700" y="1266324"/>
            <a:ext cx="8520600" cy="3708241"/>
          </a:xfrm>
        </p:spPr>
        <p:txBody>
          <a:bodyPr>
            <a:normAutofit lnSpcReduction="10000"/>
          </a:bodyPr>
          <a:lstStyle/>
          <a:p>
            <a:pPr marL="425450" indent="-285750">
              <a:buClr>
                <a:srgbClr val="695D46"/>
              </a:buClr>
              <a:defRPr/>
            </a:pPr>
            <a:r>
              <a:rPr lang="en-US" dirty="0">
                <a:solidFill>
                  <a:srgbClr val="020202"/>
                </a:solidFill>
              </a:rPr>
              <a:t>Artificial intelligence tools, like ChatGPT, have potential for medical education, but there are ethical and practical issues with their use.</a:t>
            </a:r>
          </a:p>
          <a:p>
            <a:pPr marL="425450" indent="-285750">
              <a:buClr>
                <a:srgbClr val="695D46"/>
              </a:buClr>
              <a:defRPr/>
            </a:pPr>
            <a:r>
              <a:rPr lang="en-US" dirty="0">
                <a:solidFill>
                  <a:srgbClr val="020202"/>
                </a:solidFill>
              </a:rPr>
              <a:t>These tools in conjunction with question writing guidance, can help educators save time in creating MCQs,</a:t>
            </a:r>
          </a:p>
          <a:p>
            <a:pPr marL="425450" indent="-285750">
              <a:buClr>
                <a:srgbClr val="695D46"/>
              </a:buClr>
              <a:defRPr/>
            </a:pPr>
            <a:r>
              <a:rPr lang="en-US" dirty="0">
                <a:solidFill>
                  <a:srgbClr val="020202"/>
                </a:solidFill>
              </a:rPr>
              <a:t>When designing MCQs with ChatGPT, identify and an existing format to help you engineer prompts.</a:t>
            </a:r>
          </a:p>
          <a:p>
            <a:pPr marL="425450" indent="-285750">
              <a:buClr>
                <a:srgbClr val="695D46"/>
              </a:buClr>
              <a:defRPr/>
            </a:pPr>
            <a:r>
              <a:rPr lang="en-US" dirty="0">
                <a:solidFill>
                  <a:srgbClr val="020202"/>
                </a:solidFill>
              </a:rPr>
              <a:t>Review all outputs for accuracy, biases, and to make sure they meet educational goals</a:t>
            </a:r>
          </a:p>
          <a:p>
            <a:pPr marL="425450" indent="-285750">
              <a:buClr>
                <a:srgbClr val="695D46"/>
              </a:buClr>
              <a:defRPr/>
            </a:pPr>
            <a:r>
              <a:rPr lang="en-US" dirty="0">
                <a:solidFill>
                  <a:srgbClr val="020202"/>
                </a:solidFill>
              </a:rPr>
              <a:t>If outputs are not ideal, considering editing the prompt or even editing the output to meet your teaching or assessment needs.</a:t>
            </a:r>
          </a:p>
          <a:p>
            <a:pPr marL="425450" indent="-285750">
              <a:buClr>
                <a:srgbClr val="695D46"/>
              </a:buClr>
              <a:defRPr/>
            </a:pPr>
            <a:r>
              <a:rPr lang="en-US" dirty="0">
                <a:solidFill>
                  <a:srgbClr val="020202"/>
                </a:solidFill>
              </a:rPr>
              <a:t>If you’re using ChatGPT MCQs for assessment purposes, strongly considering editing outputs prior to deployment for security concerns. </a:t>
            </a:r>
          </a:p>
          <a:p>
            <a:pPr marL="139700" indent="0">
              <a:buClr>
                <a:srgbClr val="695D46"/>
              </a:buClr>
              <a:buNone/>
              <a:defRPr/>
            </a:pPr>
            <a:endParaRPr lang="en-US" b="1" dirty="0">
              <a:solidFill>
                <a:srgbClr val="020202"/>
              </a:solidFill>
            </a:endParaRPr>
          </a:p>
          <a:p>
            <a:pPr marL="139700" indent="0" algn="ctr">
              <a:buClr>
                <a:srgbClr val="695D46"/>
              </a:buClr>
              <a:buNone/>
              <a:defRPr/>
            </a:pPr>
            <a:endParaRPr lang="en-US" b="1" dirty="0">
              <a:solidFill>
                <a:srgbClr val="020202"/>
              </a:solidFill>
            </a:endParaRPr>
          </a:p>
          <a:p>
            <a:pPr marL="139700" indent="0" algn="ctr">
              <a:buClr>
                <a:srgbClr val="695D46"/>
              </a:buClr>
              <a:buNone/>
              <a:defRPr/>
            </a:pPr>
            <a:endParaRPr lang="en-US" b="1" dirty="0">
              <a:solidFill>
                <a:srgbClr val="020202"/>
              </a:solidFill>
            </a:endParaRPr>
          </a:p>
          <a:p>
            <a:pPr marL="139700" indent="0" algn="ctr">
              <a:buClr>
                <a:srgbClr val="695D46"/>
              </a:buClr>
              <a:buNone/>
              <a:defRPr/>
            </a:pPr>
            <a:endParaRPr lang="en-US" b="1" dirty="0">
              <a:solidFill>
                <a:srgbClr val="020202"/>
              </a:solidFill>
            </a:endParaRPr>
          </a:p>
          <a:p>
            <a:pPr marL="139700" indent="0" algn="ctr">
              <a:buClr>
                <a:srgbClr val="695D46"/>
              </a:buClr>
              <a:buNone/>
              <a:defRPr/>
            </a:pPr>
            <a:endParaRPr lang="en-US" b="1" dirty="0">
              <a:solidFill>
                <a:srgbClr val="020202"/>
              </a:solidFill>
            </a:endParaRPr>
          </a:p>
          <a:p>
            <a:pPr marL="882650" lvl="1" indent="-285750"/>
            <a:endParaRPr lang="en-US" dirty="0">
              <a:solidFill>
                <a:srgbClr val="020202"/>
              </a:solidFill>
            </a:endParaRPr>
          </a:p>
          <a:p>
            <a:pPr marL="139700" indent="0">
              <a:buNone/>
            </a:pPr>
            <a:endParaRPr lang="en-US" b="1" dirty="0">
              <a:solidFill>
                <a:srgbClr val="020202"/>
              </a:solidFill>
            </a:endParaRPr>
          </a:p>
        </p:txBody>
      </p:sp>
      <p:sp>
        <p:nvSpPr>
          <p:cNvPr id="146" name="Google Shape;146;p8">
            <a:extLst>
              <a:ext uri="{FF2B5EF4-FFF2-40B4-BE49-F238E27FC236}">
                <a16:creationId xmlns:a16="http://schemas.microsoft.com/office/drawing/2014/main" id="{B559A0A7-FB4A-52D6-58D4-4393391A2E3B}"/>
              </a:ext>
            </a:extLst>
          </p:cNvPr>
          <p:cNvSpPr txBox="1">
            <a:spLocks noGrp="1"/>
          </p:cNvSpPr>
          <p:nvPr>
            <p:ph type="sldNum" idx="12"/>
          </p:nvPr>
        </p:nvSpPr>
        <p:spPr>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40</a:t>
            </a:fld>
            <a:endParaRPr dirty="0"/>
          </a:p>
        </p:txBody>
      </p:sp>
    </p:spTree>
    <p:extLst>
      <p:ext uri="{BB962C8B-B14F-4D97-AF65-F5344CB8AC3E}">
        <p14:creationId xmlns:p14="http://schemas.microsoft.com/office/powerpoint/2010/main" val="11921269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6C10C0-E24A-420D-56B3-FE347EAD73A0}"/>
              </a:ext>
            </a:extLst>
          </p:cNvPr>
          <p:cNvSpPr>
            <a:spLocks noGrp="1"/>
          </p:cNvSpPr>
          <p:nvPr>
            <p:ph type="title"/>
          </p:nvPr>
        </p:nvSpPr>
        <p:spPr/>
        <p:txBody>
          <a:bodyPr>
            <a:normAutofit fontScale="90000"/>
          </a:bodyPr>
          <a:lstStyle/>
          <a:p>
            <a:r>
              <a:rPr lang="en-US" dirty="0"/>
              <a:t>Questions? Email Us!</a:t>
            </a:r>
            <a:br>
              <a:rPr lang="en-US" dirty="0"/>
            </a:br>
            <a:r>
              <a:rPr lang="en-US" dirty="0"/>
              <a:t>Kirsten Brown, PhD, MA: </a:t>
            </a:r>
            <a:r>
              <a:rPr lang="en-US" dirty="0">
                <a:hlinkClick r:id="rId3"/>
              </a:rPr>
              <a:t>kmbrown@gwu.edu</a:t>
            </a:r>
            <a:br>
              <a:rPr lang="en-US" dirty="0"/>
            </a:br>
            <a:r>
              <a:rPr lang="en-US" dirty="0"/>
              <a:t>Ioannis Koutroulis, MD, PhD, MBA: </a:t>
            </a:r>
            <a:r>
              <a:rPr lang="en-US" dirty="0">
                <a:hlinkClick r:id="rId4"/>
              </a:rPr>
              <a:t>ikoutroulis@gwu.edu</a:t>
            </a:r>
            <a:r>
              <a:rPr lang="en-US" dirty="0"/>
              <a:t>   </a:t>
            </a:r>
          </a:p>
        </p:txBody>
      </p:sp>
      <p:sp>
        <p:nvSpPr>
          <p:cNvPr id="4" name="Slide Number Placeholder 3">
            <a:extLst>
              <a:ext uri="{FF2B5EF4-FFF2-40B4-BE49-F238E27FC236}">
                <a16:creationId xmlns:a16="http://schemas.microsoft.com/office/drawing/2014/main" id="{BEE657F3-0F5F-CFA9-DC80-0FB6DF77E7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41</a:t>
            </a:fld>
            <a:endParaRPr lang="en"/>
          </a:p>
        </p:txBody>
      </p:sp>
    </p:spTree>
    <p:extLst>
      <p:ext uri="{BB962C8B-B14F-4D97-AF65-F5344CB8AC3E}">
        <p14:creationId xmlns:p14="http://schemas.microsoft.com/office/powerpoint/2010/main" val="38592923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80">
          <a:extLst>
            <a:ext uri="{FF2B5EF4-FFF2-40B4-BE49-F238E27FC236}">
              <a16:creationId xmlns:a16="http://schemas.microsoft.com/office/drawing/2014/main" id="{2910EBFB-B5DC-F07D-6E30-22F5C8FAE878}"/>
            </a:ext>
          </a:extLst>
        </p:cNvPr>
        <p:cNvGrpSpPr/>
        <p:nvPr/>
      </p:nvGrpSpPr>
      <p:grpSpPr>
        <a:xfrm>
          <a:off x="0" y="0"/>
          <a:ext cx="0" cy="0"/>
          <a:chOff x="0" y="0"/>
          <a:chExt cx="0" cy="0"/>
        </a:xfrm>
      </p:grpSpPr>
      <p:sp>
        <p:nvSpPr>
          <p:cNvPr id="181" name="Google Shape;181;p11">
            <a:extLst>
              <a:ext uri="{FF2B5EF4-FFF2-40B4-BE49-F238E27FC236}">
                <a16:creationId xmlns:a16="http://schemas.microsoft.com/office/drawing/2014/main" id="{7A65B6B5-ED08-A520-8745-EF21F95BEB75}"/>
              </a:ext>
            </a:extLst>
          </p:cNvPr>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References</a:t>
            </a:r>
            <a:endParaRPr dirty="0"/>
          </a:p>
        </p:txBody>
      </p:sp>
      <p:sp>
        <p:nvSpPr>
          <p:cNvPr id="182" name="Google Shape;182;p11">
            <a:extLst>
              <a:ext uri="{FF2B5EF4-FFF2-40B4-BE49-F238E27FC236}">
                <a16:creationId xmlns:a16="http://schemas.microsoft.com/office/drawing/2014/main" id="{308968D8-C9A1-4548-B290-91029C68D179}"/>
              </a:ext>
            </a:extLst>
          </p:cNvPr>
          <p:cNvSpPr txBox="1">
            <a:spLocks noGrp="1"/>
          </p:cNvSpPr>
          <p:nvPr>
            <p:ph type="body" idx="1"/>
          </p:nvPr>
        </p:nvSpPr>
        <p:spPr>
          <a:xfrm>
            <a:off x="311700" y="979431"/>
            <a:ext cx="8609878" cy="3790493"/>
          </a:xfrm>
          <a:prstGeom prst="rect">
            <a:avLst/>
          </a:prstGeom>
          <a:noFill/>
          <a:ln>
            <a:noFill/>
          </a:ln>
        </p:spPr>
        <p:txBody>
          <a:bodyPr spcFirstLastPara="1" wrap="square" lIns="91425" tIns="91425" rIns="91425" bIns="91425" anchor="t" anchorCtr="0">
            <a:noAutofit/>
          </a:bodyPr>
          <a:lstStyle/>
          <a:p>
            <a:pPr marL="228600" lvl="0" indent="-228600" algn="l" rtl="0">
              <a:lnSpc>
                <a:spcPct val="100000"/>
              </a:lnSpc>
              <a:spcBef>
                <a:spcPts val="0"/>
              </a:spcBef>
              <a:spcAft>
                <a:spcPts val="0"/>
              </a:spcAft>
              <a:buSzPct val="100000"/>
              <a:buFont typeface="+mj-lt"/>
              <a:buAutoNum type="arabicPeriod"/>
            </a:pPr>
            <a:r>
              <a:rPr lang="en-US" sz="900" dirty="0">
                <a:solidFill>
                  <a:srgbClr val="212121"/>
                </a:solidFill>
                <a:highlight>
                  <a:srgbClr val="FFFFFF"/>
                </a:highlight>
                <a:latin typeface="Arial"/>
                <a:ea typeface="Arial"/>
                <a:cs typeface="Arial"/>
                <a:sym typeface="Arial"/>
              </a:rPr>
              <a:t>Mir MM, Mir GM, Raina NT, Mir SM, Mir SM, Miskeen E, Alharthi MH, Alamri MMS. Application of Artificial Intelligence in Medical Education: Current Scenario and Future Perspectives. J Adv Med Educ Prof. 2023 Jul;11(3):133-140. doi: 10.30476/JAMP.2023.98655.1803.</a:t>
            </a:r>
          </a:p>
          <a:p>
            <a:pPr marL="228600" lvl="0" indent="-228600" algn="l" rtl="0">
              <a:lnSpc>
                <a:spcPct val="100000"/>
              </a:lnSpc>
              <a:spcBef>
                <a:spcPts val="0"/>
              </a:spcBef>
              <a:spcAft>
                <a:spcPts val="0"/>
              </a:spcAft>
              <a:buSzPct val="100000"/>
              <a:buFont typeface="+mj-lt"/>
              <a:buAutoNum type="arabicPeriod"/>
            </a:pPr>
            <a:r>
              <a:rPr lang="en-US" sz="900" dirty="0">
                <a:solidFill>
                  <a:srgbClr val="212121"/>
                </a:solidFill>
                <a:highlight>
                  <a:srgbClr val="FFFFFF"/>
                </a:highlight>
                <a:latin typeface="Arial"/>
                <a:ea typeface="Arial"/>
                <a:cs typeface="Arial"/>
                <a:sym typeface="Arial"/>
              </a:rPr>
              <a:t>Narayanan S, Ramakrishnan R, Durairaj E, Das A. Artificial Intelligence Revolutionizing the Field of Medical Education. Cureus. 2023 Nov 28;15(11):e49604. doi: 10.7759/cureus.49604.</a:t>
            </a:r>
          </a:p>
          <a:p>
            <a:pPr marL="228600" lvl="0" indent="-228600" algn="l" rtl="0">
              <a:lnSpc>
                <a:spcPct val="100000"/>
              </a:lnSpc>
              <a:spcBef>
                <a:spcPts val="0"/>
              </a:spcBef>
              <a:spcAft>
                <a:spcPts val="0"/>
              </a:spcAft>
              <a:buSzPct val="100000"/>
              <a:buFont typeface="+mj-lt"/>
              <a:buAutoNum type="arabicPeriod"/>
            </a:pPr>
            <a:r>
              <a:rPr lang="en-US" sz="900" dirty="0">
                <a:solidFill>
                  <a:srgbClr val="212121"/>
                </a:solidFill>
                <a:highlight>
                  <a:srgbClr val="FFFFFF"/>
                </a:highlight>
                <a:latin typeface="Arial"/>
                <a:ea typeface="Arial"/>
                <a:cs typeface="Arial"/>
                <a:sym typeface="Arial"/>
              </a:rPr>
              <a:t>Keir G, Hu W, Filippi CG, Ellenbogen L, Woldenberg R. Using artificial intelligence in medical school admissions screening to decrease inter- and intra-observer variability. JAMIA Open. 2023 Feb 17;6(1):ooad011. doi: 10.1093/jamiaopen/ooad011. \</a:t>
            </a:r>
          </a:p>
          <a:p>
            <a:pPr marL="228600" lvl="0" indent="-228600" algn="l" rtl="0">
              <a:lnSpc>
                <a:spcPct val="100000"/>
              </a:lnSpc>
              <a:spcBef>
                <a:spcPts val="0"/>
              </a:spcBef>
              <a:spcAft>
                <a:spcPts val="0"/>
              </a:spcAft>
              <a:buSzPct val="100000"/>
              <a:buFont typeface="+mj-lt"/>
              <a:buAutoNum type="arabicPeriod"/>
            </a:pPr>
            <a:r>
              <a:rPr lang="en-US" sz="900" dirty="0">
                <a:solidFill>
                  <a:srgbClr val="020202"/>
                </a:solidFill>
                <a:latin typeface="Arial"/>
                <a:ea typeface="Arial"/>
                <a:cs typeface="Arial"/>
                <a:sym typeface="Arial"/>
              </a:rPr>
              <a:t>Gurevich E, El Hassan B, El Morr C. Equity within AI systems: What can health leaders expect?.</a:t>
            </a:r>
            <a:r>
              <a:rPr lang="en-US" sz="900" i="1" dirty="0">
                <a:solidFill>
                  <a:srgbClr val="020202"/>
                </a:solidFill>
                <a:latin typeface="Arial"/>
                <a:ea typeface="Arial"/>
                <a:cs typeface="Arial"/>
                <a:sym typeface="Arial"/>
              </a:rPr>
              <a:t> Health Manage Forum</a:t>
            </a:r>
            <a:r>
              <a:rPr lang="en-US" sz="900" dirty="0">
                <a:solidFill>
                  <a:srgbClr val="020202"/>
                </a:solidFill>
                <a:latin typeface="Arial"/>
                <a:ea typeface="Arial"/>
                <a:cs typeface="Arial"/>
                <a:sym typeface="Arial"/>
              </a:rPr>
              <a:t>. 2023;36(2):119-124. doi:10.1177/08404704221125368</a:t>
            </a:r>
          </a:p>
          <a:p>
            <a:pPr marL="228600" lvl="0" indent="-228600" algn="l" rtl="0">
              <a:lnSpc>
                <a:spcPct val="100000"/>
              </a:lnSpc>
              <a:spcBef>
                <a:spcPts val="0"/>
              </a:spcBef>
              <a:spcAft>
                <a:spcPts val="0"/>
              </a:spcAft>
              <a:buClr>
                <a:srgbClr val="020202"/>
              </a:buClr>
              <a:buSzPct val="100000"/>
              <a:buFont typeface="+mj-lt"/>
              <a:buAutoNum type="arabicPeriod"/>
            </a:pPr>
            <a:r>
              <a:rPr lang="en-US" sz="900" dirty="0">
                <a:solidFill>
                  <a:srgbClr val="020202"/>
                </a:solidFill>
                <a:latin typeface="Arial"/>
                <a:ea typeface="Roboto"/>
                <a:cs typeface="Arial"/>
                <a:sym typeface="Roboto"/>
              </a:rPr>
              <a:t>Zack T, Lehman E, Suzgun M, et al. Assessing the potential of GPT-4 to perpetuate racial and gender biases in health care: a model evaluation study [published correction appears in Lancet Digit Health. 2024 Jul;6(7):e445. doi: 10.1016/S2589-7500(24)00120-1]. </a:t>
            </a:r>
            <a:r>
              <a:rPr lang="en-US" sz="900" i="1" dirty="0">
                <a:solidFill>
                  <a:srgbClr val="020202"/>
                </a:solidFill>
                <a:latin typeface="Arial"/>
                <a:ea typeface="Roboto"/>
                <a:cs typeface="Arial"/>
                <a:sym typeface="Roboto"/>
              </a:rPr>
              <a:t>Lancet Digit Health</a:t>
            </a:r>
            <a:r>
              <a:rPr lang="en-US" sz="900" dirty="0">
                <a:solidFill>
                  <a:srgbClr val="020202"/>
                </a:solidFill>
                <a:latin typeface="Arial"/>
                <a:ea typeface="Roboto"/>
                <a:cs typeface="Arial"/>
                <a:sym typeface="Roboto"/>
              </a:rPr>
              <a:t>. 2024;6(1):e12-e22. doi:10.1016/S2589-7500(23)00225-X</a:t>
            </a:r>
            <a:endParaRPr lang="en-US" sz="900" dirty="0">
              <a:solidFill>
                <a:srgbClr val="020202"/>
              </a:solidFill>
              <a:latin typeface="Arial"/>
              <a:ea typeface="Arial"/>
              <a:cs typeface="Arial"/>
              <a:sym typeface="Arial"/>
            </a:endParaRPr>
          </a:p>
          <a:p>
            <a:pPr marL="228600" indent="-228600">
              <a:lnSpc>
                <a:spcPct val="100000"/>
              </a:lnSpc>
              <a:buClr>
                <a:srgbClr val="020202"/>
              </a:buClr>
              <a:buSzPct val="100000"/>
              <a:buFont typeface="+mj-lt"/>
              <a:buAutoNum type="arabicPeriod"/>
            </a:pPr>
            <a:r>
              <a:rPr lang="en" sz="900" dirty="0">
                <a:solidFill>
                  <a:srgbClr val="020202"/>
                </a:solidFill>
                <a:latin typeface="Arial"/>
                <a:cs typeface="Arial"/>
              </a:rPr>
              <a:t>Franco D'Souza R, Mathew M, Mishra V, Surapaneni KM. Twelve tips for addressing ethical concerns in the implementation of artificial intelligence in medical education. </a:t>
            </a:r>
            <a:r>
              <a:rPr lang="en" sz="900" i="1" dirty="0">
                <a:solidFill>
                  <a:srgbClr val="020202"/>
                </a:solidFill>
                <a:latin typeface="Arial"/>
                <a:cs typeface="Arial"/>
              </a:rPr>
              <a:t>Med Educ Online</a:t>
            </a:r>
            <a:r>
              <a:rPr lang="en" sz="900" dirty="0">
                <a:solidFill>
                  <a:srgbClr val="020202"/>
                </a:solidFill>
                <a:latin typeface="Arial"/>
                <a:cs typeface="Arial"/>
              </a:rPr>
              <a:t>. 2024;29(1):2330250. doi:10.1080/10872981.2024.233025</a:t>
            </a:r>
            <a:endParaRPr lang="en" sz="900" dirty="0">
              <a:solidFill>
                <a:srgbClr val="020202"/>
              </a:solidFill>
              <a:latin typeface="Arial"/>
              <a:ea typeface="Roboto"/>
              <a:cs typeface="Arial"/>
            </a:endParaRPr>
          </a:p>
          <a:p>
            <a:pPr marL="228600" lvl="0" indent="-228600" algn="l" rtl="0">
              <a:lnSpc>
                <a:spcPct val="100000"/>
              </a:lnSpc>
              <a:spcBef>
                <a:spcPts val="0"/>
              </a:spcBef>
              <a:spcAft>
                <a:spcPts val="0"/>
              </a:spcAft>
              <a:buClr>
                <a:srgbClr val="020202"/>
              </a:buClr>
              <a:buSzPct val="100000"/>
              <a:buFont typeface="+mj-lt"/>
              <a:buAutoNum type="arabicPeriod"/>
            </a:pPr>
            <a:r>
              <a:rPr lang="en-US" sz="900" dirty="0">
                <a:solidFill>
                  <a:srgbClr val="020202"/>
                </a:solidFill>
                <a:latin typeface="Arial"/>
                <a:ea typeface="Arial"/>
                <a:cs typeface="Arial"/>
                <a:sym typeface="Arial"/>
              </a:rPr>
              <a:t>Masters K. Medical Teacher's first ChatGPT's referencing hallucinations: Lessons for editors, reviewers, and teachers. </a:t>
            </a:r>
            <a:r>
              <a:rPr lang="en-US" sz="900" i="1" dirty="0">
                <a:solidFill>
                  <a:srgbClr val="020202"/>
                </a:solidFill>
                <a:latin typeface="Arial"/>
                <a:ea typeface="Arial"/>
                <a:cs typeface="Arial"/>
                <a:sym typeface="Arial"/>
              </a:rPr>
              <a:t>Med Teach</a:t>
            </a:r>
            <a:r>
              <a:rPr lang="en-US" sz="900" dirty="0">
                <a:solidFill>
                  <a:srgbClr val="020202"/>
                </a:solidFill>
                <a:latin typeface="Arial"/>
                <a:ea typeface="Arial"/>
                <a:cs typeface="Arial"/>
                <a:sym typeface="Arial"/>
              </a:rPr>
              <a:t>. 2023;45(7):673-675. doi:10.1080/0142159X.2023.2208731</a:t>
            </a:r>
          </a:p>
          <a:p>
            <a:pPr marL="228600" lvl="0" indent="-228600" algn="l" rtl="0">
              <a:lnSpc>
                <a:spcPct val="100000"/>
              </a:lnSpc>
              <a:spcBef>
                <a:spcPts val="0"/>
              </a:spcBef>
              <a:spcAft>
                <a:spcPts val="0"/>
              </a:spcAft>
              <a:buClr>
                <a:srgbClr val="020202"/>
              </a:buClr>
              <a:buSzPct val="100000"/>
              <a:buFont typeface="+mj-lt"/>
              <a:buAutoNum type="arabicPeriod"/>
            </a:pPr>
            <a:r>
              <a:rPr lang="en-US" sz="900" dirty="0">
                <a:solidFill>
                  <a:srgbClr val="020202"/>
                </a:solidFill>
                <a:latin typeface="Arial"/>
                <a:ea typeface="Arial"/>
                <a:cs typeface="Arial"/>
                <a:sym typeface="Arial"/>
              </a:rPr>
              <a:t>Kıyak YS. Beginner-Level Tips for Medical Educators: Guidance on Selection, Prompt Engineering, and the Use of Artificial Intelligence Chatbots. </a:t>
            </a:r>
            <a:r>
              <a:rPr lang="en-US" sz="900" i="1" dirty="0">
                <a:solidFill>
                  <a:srgbClr val="020202"/>
                </a:solidFill>
                <a:latin typeface="Arial"/>
                <a:ea typeface="Arial"/>
                <a:cs typeface="Arial"/>
                <a:sym typeface="Arial"/>
              </a:rPr>
              <a:t>Med Sci Educ.</a:t>
            </a:r>
            <a:r>
              <a:rPr lang="en-US" sz="900" dirty="0">
                <a:solidFill>
                  <a:srgbClr val="020202"/>
                </a:solidFill>
                <a:latin typeface="Arial"/>
                <a:ea typeface="Arial"/>
                <a:cs typeface="Arial"/>
                <a:sym typeface="Arial"/>
              </a:rPr>
              <a:t> Published online August 17, 2024. doi:https://doi.org/10.1007/s40670-024-02146-1</a:t>
            </a:r>
          </a:p>
          <a:p>
            <a:pPr marL="228600" lvl="0" indent="-228600" algn="l" rtl="0">
              <a:lnSpc>
                <a:spcPct val="100000"/>
              </a:lnSpc>
              <a:spcBef>
                <a:spcPts val="0"/>
              </a:spcBef>
              <a:spcAft>
                <a:spcPts val="0"/>
              </a:spcAft>
              <a:buClr>
                <a:srgbClr val="020202"/>
              </a:buClr>
              <a:buSzPct val="100000"/>
              <a:buFont typeface="+mj-lt"/>
              <a:buAutoNum type="arabicPeriod"/>
            </a:pPr>
            <a:r>
              <a:rPr lang="en-US" sz="900" dirty="0">
                <a:solidFill>
                  <a:srgbClr val="020202"/>
                </a:solidFill>
                <a:latin typeface="Arial"/>
                <a:ea typeface="Arial"/>
                <a:cs typeface="Arial"/>
                <a:sym typeface="Arial"/>
              </a:rPr>
              <a:t>OpenAI. ChatGPT Pricing. Openai.com. Published 2015. </a:t>
            </a:r>
            <a:r>
              <a:rPr lang="en-US" sz="900" dirty="0">
                <a:solidFill>
                  <a:srgbClr val="020202"/>
                </a:solidFill>
                <a:latin typeface="Arial"/>
                <a:ea typeface="Arial"/>
                <a:cs typeface="Arial"/>
                <a:sym typeface="Arial"/>
                <a:hlinkClick r:id="rId3">
                  <a:extLst>
                    <a:ext uri="{A12FA001-AC4F-418D-AE19-62706E023703}">
                      <ahyp:hlinkClr xmlns:ahyp="http://schemas.microsoft.com/office/drawing/2018/hyperlinkcolor" val="tx"/>
                    </a:ext>
                  </a:extLst>
                </a:hlinkClick>
              </a:rPr>
              <a:t>https://openai.com/chatgpt/pricing/</a:t>
            </a:r>
            <a:endParaRPr lang="en-US" sz="900" dirty="0">
              <a:solidFill>
                <a:srgbClr val="020202"/>
              </a:solidFill>
              <a:latin typeface="Arial"/>
              <a:ea typeface="Arial"/>
              <a:cs typeface="Arial"/>
              <a:sym typeface="Arial"/>
            </a:endParaRPr>
          </a:p>
          <a:p>
            <a:pPr marL="228600" lvl="0" indent="-228600" algn="l" rtl="0">
              <a:lnSpc>
                <a:spcPct val="100000"/>
              </a:lnSpc>
              <a:spcBef>
                <a:spcPts val="0"/>
              </a:spcBef>
              <a:spcAft>
                <a:spcPts val="0"/>
              </a:spcAft>
              <a:buClr>
                <a:srgbClr val="020202"/>
              </a:buClr>
              <a:buSzPct val="100000"/>
              <a:buFont typeface="+mj-lt"/>
              <a:buAutoNum type="arabicPeriod"/>
            </a:pPr>
            <a:r>
              <a:rPr lang="en" sz="900" dirty="0">
                <a:solidFill>
                  <a:srgbClr val="020202"/>
                </a:solidFill>
                <a:latin typeface="Arial"/>
                <a:ea typeface="Arial"/>
                <a:cs typeface="Arial"/>
                <a:sym typeface="Arial"/>
              </a:rPr>
              <a:t>Billings et al. 2021.  NBME Item-Writing Guide: Constructing Written Test Questions for the Health Sciences. National Board of Medical Examiners (NBME). V. 6.0.</a:t>
            </a:r>
          </a:p>
          <a:p>
            <a:pPr marL="228600" indent="-228600">
              <a:lnSpc>
                <a:spcPct val="100000"/>
              </a:lnSpc>
              <a:buClr>
                <a:srgbClr val="020202"/>
              </a:buClr>
              <a:buSzPct val="100000"/>
              <a:buFont typeface="+mj-lt"/>
              <a:buAutoNum type="arabicPeriod"/>
            </a:pPr>
            <a:r>
              <a:rPr lang="en-US" sz="900" dirty="0">
                <a:solidFill>
                  <a:srgbClr val="020202"/>
                </a:solidFill>
                <a:latin typeface="Arial"/>
                <a:ea typeface="Arial"/>
                <a:cs typeface="Arial"/>
                <a:sym typeface="Arial"/>
              </a:rPr>
              <a:t>Kung TH, Cheatham M, Medenilla A, et al. Performance of ChatGPT on USMLE: Potential for AI-assisted medical education using large language models. </a:t>
            </a:r>
            <a:r>
              <a:rPr lang="en-US" sz="900" i="1" dirty="0">
                <a:solidFill>
                  <a:srgbClr val="020202"/>
                </a:solidFill>
                <a:latin typeface="Arial"/>
                <a:ea typeface="Arial"/>
                <a:cs typeface="Arial"/>
                <a:sym typeface="Arial"/>
              </a:rPr>
              <a:t>PLOS Digit Health</a:t>
            </a:r>
            <a:r>
              <a:rPr lang="en-US" sz="900" dirty="0">
                <a:solidFill>
                  <a:srgbClr val="020202"/>
                </a:solidFill>
                <a:latin typeface="Arial"/>
                <a:ea typeface="Arial"/>
                <a:cs typeface="Arial"/>
                <a:sym typeface="Arial"/>
              </a:rPr>
              <a:t>. 2023;2(2):e0000198. Published 2023 Feb 9. doi:10.1371/journal.pdig.0000198</a:t>
            </a:r>
          </a:p>
          <a:p>
            <a:pPr marL="228600" indent="-228600">
              <a:lnSpc>
                <a:spcPct val="100000"/>
              </a:lnSpc>
              <a:buClr>
                <a:srgbClr val="020202"/>
              </a:buClr>
              <a:buSzPct val="100000"/>
              <a:buFont typeface="+mj-lt"/>
              <a:buAutoNum type="arabicPeriod"/>
            </a:pPr>
            <a:r>
              <a:rPr lang="en-US" sz="900" dirty="0">
                <a:solidFill>
                  <a:srgbClr val="020202"/>
                </a:solidFill>
                <a:latin typeface="Arial"/>
                <a:ea typeface="Arial"/>
                <a:cs typeface="Arial"/>
                <a:sym typeface="Arial"/>
              </a:rPr>
              <a:t>Stadler M, Horrer A, Fischer MR. Crafting medical MCQs with generative AI: A how-to guide on leveraging ChatGPT. </a:t>
            </a:r>
            <a:r>
              <a:rPr lang="en-US" sz="900" i="1" dirty="0">
                <a:solidFill>
                  <a:srgbClr val="020202"/>
                </a:solidFill>
                <a:latin typeface="Arial"/>
                <a:ea typeface="Arial"/>
                <a:cs typeface="Arial"/>
                <a:sym typeface="Arial"/>
              </a:rPr>
              <a:t>GMS J Med Educ</a:t>
            </a:r>
            <a:r>
              <a:rPr lang="en-US" sz="900" dirty="0">
                <a:solidFill>
                  <a:srgbClr val="020202"/>
                </a:solidFill>
                <a:latin typeface="Arial"/>
                <a:ea typeface="Arial"/>
                <a:cs typeface="Arial"/>
                <a:sym typeface="Arial"/>
              </a:rPr>
              <a:t>. 2024;41(2):Doc20. Published 2024 Apr 15. doi:10.3205/zma001675. </a:t>
            </a:r>
            <a:endParaRPr lang="en-US" sz="900" dirty="0">
              <a:solidFill>
                <a:srgbClr val="020202"/>
              </a:solidFill>
              <a:latin typeface="Arial"/>
              <a:cs typeface="Arial"/>
            </a:endParaRPr>
          </a:p>
          <a:p>
            <a:pPr marL="228600" lvl="0" indent="-228600" algn="l" rtl="0">
              <a:lnSpc>
                <a:spcPct val="100000"/>
              </a:lnSpc>
              <a:spcBef>
                <a:spcPts val="0"/>
              </a:spcBef>
              <a:spcAft>
                <a:spcPts val="0"/>
              </a:spcAft>
              <a:buClr>
                <a:srgbClr val="020202"/>
              </a:buClr>
              <a:buSzPct val="100000"/>
              <a:buFont typeface="+mj-lt"/>
              <a:buAutoNum type="arabicPeriod"/>
            </a:pPr>
            <a:r>
              <a:rPr lang="en-US" sz="900" dirty="0">
                <a:solidFill>
                  <a:srgbClr val="020202"/>
                </a:solidFill>
                <a:latin typeface="Arial"/>
                <a:ea typeface="Arial"/>
                <a:cs typeface="Arial"/>
                <a:sym typeface="Arial"/>
              </a:rPr>
              <a:t>Yavuz Selim Kıyak. A ChatGPT Prompt for Writing Case-Based Multiple-Choice Questions. </a:t>
            </a:r>
            <a:r>
              <a:rPr lang="en-US" sz="900" i="1" dirty="0">
                <a:solidFill>
                  <a:srgbClr val="020202"/>
                </a:solidFill>
                <a:latin typeface="Arial"/>
                <a:ea typeface="Arial"/>
                <a:cs typeface="Arial"/>
                <a:sym typeface="Arial"/>
              </a:rPr>
              <a:t>Revista española de educación médica</a:t>
            </a:r>
            <a:r>
              <a:rPr lang="en-US" sz="900" dirty="0">
                <a:solidFill>
                  <a:srgbClr val="020202"/>
                </a:solidFill>
                <a:latin typeface="Arial"/>
                <a:ea typeface="Arial"/>
                <a:cs typeface="Arial"/>
                <a:sym typeface="Arial"/>
              </a:rPr>
              <a:t>. 2023;4(3). doi:https://doi.org/10.6018/edumed.587451</a:t>
            </a:r>
          </a:p>
          <a:p>
            <a:pPr marL="228600" lvl="0" indent="-228600" algn="l" rtl="0">
              <a:lnSpc>
                <a:spcPct val="100000"/>
              </a:lnSpc>
              <a:spcBef>
                <a:spcPts val="0"/>
              </a:spcBef>
              <a:spcAft>
                <a:spcPts val="0"/>
              </a:spcAft>
              <a:buClr>
                <a:srgbClr val="020202"/>
              </a:buClr>
              <a:buSzPct val="100000"/>
              <a:buFont typeface="+mj-lt"/>
              <a:buAutoNum type="arabicPeriod"/>
            </a:pPr>
            <a:endParaRPr lang="en" sz="900" dirty="0">
              <a:solidFill>
                <a:srgbClr val="020202"/>
              </a:solidFill>
              <a:latin typeface="Arial"/>
              <a:ea typeface="Arial"/>
              <a:cs typeface="Arial"/>
              <a:sym typeface="Arial"/>
            </a:endParaRPr>
          </a:p>
          <a:p>
            <a:pPr marL="228600" lvl="0" indent="-228600" algn="l" rtl="0">
              <a:lnSpc>
                <a:spcPct val="100000"/>
              </a:lnSpc>
              <a:spcBef>
                <a:spcPts val="0"/>
              </a:spcBef>
              <a:spcAft>
                <a:spcPts val="0"/>
              </a:spcAft>
              <a:buClr>
                <a:srgbClr val="020202"/>
              </a:buClr>
              <a:buSzPct val="100000"/>
              <a:buFont typeface="+mj-lt"/>
              <a:buAutoNum type="arabicPeriod"/>
            </a:pPr>
            <a:endParaRPr lang="en" sz="900" dirty="0">
              <a:solidFill>
                <a:srgbClr val="020202"/>
              </a:solidFill>
              <a:latin typeface="Arial"/>
              <a:cs typeface="Arial"/>
            </a:endParaRPr>
          </a:p>
          <a:p>
            <a:pPr marL="228600" lvl="0" indent="-228600" algn="l">
              <a:lnSpc>
                <a:spcPct val="100000"/>
              </a:lnSpc>
              <a:spcBef>
                <a:spcPts val="0"/>
              </a:spcBef>
              <a:spcAft>
                <a:spcPts val="0"/>
              </a:spcAft>
              <a:buClr>
                <a:srgbClr val="020202"/>
              </a:buClr>
              <a:buSzPct val="100000"/>
              <a:buAutoNum type="arabicPeriod"/>
            </a:pPr>
            <a:endParaRPr lang="en" sz="900" dirty="0">
              <a:solidFill>
                <a:srgbClr val="020202"/>
              </a:solidFill>
              <a:latin typeface="Arial"/>
              <a:ea typeface="Roboto"/>
              <a:cs typeface="Arial"/>
            </a:endParaRPr>
          </a:p>
          <a:p>
            <a:pPr marL="342900">
              <a:lnSpc>
                <a:spcPct val="100000"/>
              </a:lnSpc>
              <a:buClr>
                <a:srgbClr val="020202"/>
              </a:buClr>
              <a:buSzPct val="100000"/>
              <a:buFont typeface="+mj-lt"/>
              <a:buAutoNum type="arabicPeriod"/>
            </a:pPr>
            <a:endParaRPr lang="en-US" sz="900" dirty="0">
              <a:solidFill>
                <a:srgbClr val="020202"/>
              </a:solidFill>
              <a:latin typeface="Arial"/>
              <a:ea typeface="Roboto"/>
              <a:cs typeface="Arial"/>
            </a:endParaRPr>
          </a:p>
        </p:txBody>
      </p:sp>
      <p:sp>
        <p:nvSpPr>
          <p:cNvPr id="183" name="Google Shape;183;p11">
            <a:extLst>
              <a:ext uri="{FF2B5EF4-FFF2-40B4-BE49-F238E27FC236}">
                <a16:creationId xmlns:a16="http://schemas.microsoft.com/office/drawing/2014/main" id="{DC1C8D8D-1CD6-3B46-2B3D-934E8A14A5ED}"/>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42</a:t>
            </a:fld>
            <a:endParaRPr dirty="0"/>
          </a:p>
        </p:txBody>
      </p:sp>
    </p:spTree>
    <p:extLst>
      <p:ext uri="{BB962C8B-B14F-4D97-AF65-F5344CB8AC3E}">
        <p14:creationId xmlns:p14="http://schemas.microsoft.com/office/powerpoint/2010/main" val="234028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67401-DE51-4118-7D2B-7BC013629D10}"/>
              </a:ext>
            </a:extLst>
          </p:cNvPr>
          <p:cNvSpPr>
            <a:spLocks noGrp="1"/>
          </p:cNvSpPr>
          <p:nvPr>
            <p:ph type="title"/>
          </p:nvPr>
        </p:nvSpPr>
        <p:spPr/>
        <p:txBody>
          <a:bodyPr>
            <a:normAutofit fontScale="90000"/>
          </a:bodyPr>
          <a:lstStyle/>
          <a:p>
            <a:r>
              <a:rPr lang="en-US" dirty="0"/>
              <a:t>AI in Medical Education</a:t>
            </a:r>
            <a:br>
              <a:rPr lang="en-US" dirty="0"/>
            </a:br>
            <a:endParaRPr lang="en-US" dirty="0"/>
          </a:p>
        </p:txBody>
      </p:sp>
      <p:sp>
        <p:nvSpPr>
          <p:cNvPr id="3" name="Text Placeholder 2">
            <a:extLst>
              <a:ext uri="{FF2B5EF4-FFF2-40B4-BE49-F238E27FC236}">
                <a16:creationId xmlns:a16="http://schemas.microsoft.com/office/drawing/2014/main" id="{1BC18F36-39AB-BD63-1F22-999569D254B5}"/>
              </a:ext>
            </a:extLst>
          </p:cNvPr>
          <p:cNvSpPr>
            <a:spLocks noGrp="1"/>
          </p:cNvSpPr>
          <p:nvPr>
            <p:ph type="body" idx="1"/>
          </p:nvPr>
        </p:nvSpPr>
        <p:spPr/>
        <p:txBody>
          <a:bodyPr>
            <a:normAutofit fontScale="85000" lnSpcReduction="20000"/>
          </a:bodyPr>
          <a:lstStyle/>
          <a:p>
            <a:pPr marL="114300" indent="0" algn="l">
              <a:buNone/>
            </a:pPr>
            <a:r>
              <a:rPr lang="en-US" b="0" i="0" u="none" strike="noStrike" dirty="0">
                <a:solidFill>
                  <a:srgbClr val="000000"/>
                </a:solidFill>
                <a:effectLst/>
              </a:rPr>
              <a:t>AI has already been integrated into medical education in several ways</a:t>
            </a:r>
            <a:r>
              <a:rPr lang="en-US" b="0" i="0" u="none" strike="noStrike" baseline="30000" dirty="0">
                <a:solidFill>
                  <a:srgbClr val="000000"/>
                </a:solidFill>
                <a:effectLst/>
              </a:rPr>
              <a:t>1-3</a:t>
            </a:r>
            <a:r>
              <a:rPr lang="en-US" b="0" i="0" u="none" strike="noStrike" dirty="0">
                <a:solidFill>
                  <a:srgbClr val="000000"/>
                </a:solidFill>
                <a:effectLst/>
              </a:rPr>
              <a:t>:</a:t>
            </a:r>
          </a:p>
          <a:p>
            <a:r>
              <a:rPr lang="en-US" b="1" i="0" u="none" strike="noStrike" dirty="0">
                <a:solidFill>
                  <a:srgbClr val="000000"/>
                </a:solidFill>
                <a:effectLst/>
              </a:rPr>
              <a:t>Curriculum Development:</a:t>
            </a:r>
            <a:r>
              <a:rPr lang="en-US" b="0" i="0" u="none" strike="noStrike" dirty="0">
                <a:solidFill>
                  <a:srgbClr val="000000"/>
                </a:solidFill>
                <a:effectLst/>
              </a:rPr>
              <a:t> AI allows for personalized learning by adapting to students’ needs and knowledge gaps.</a:t>
            </a:r>
          </a:p>
          <a:p>
            <a:r>
              <a:rPr lang="en-US" b="1" i="0" u="none" strike="noStrike" dirty="0">
                <a:solidFill>
                  <a:srgbClr val="000000"/>
                </a:solidFill>
                <a:effectLst/>
              </a:rPr>
              <a:t>Assessment and Evaluation:</a:t>
            </a:r>
            <a:r>
              <a:rPr lang="en-US" b="0" i="0" u="none" strike="noStrike" dirty="0">
                <a:solidFill>
                  <a:srgbClr val="000000"/>
                </a:solidFill>
                <a:effectLst/>
              </a:rPr>
              <a:t> AI can assist in generating multiple-choice questions (MCQs), evaluate assays and analyze performance data. It can also be a valuable tool in accreditation with functions such as curriculum mapping and evaluation analysis.</a:t>
            </a:r>
          </a:p>
          <a:p>
            <a:r>
              <a:rPr lang="en-US" b="1" i="0" u="none" strike="noStrike" dirty="0">
                <a:solidFill>
                  <a:srgbClr val="000000"/>
                </a:solidFill>
                <a:effectLst/>
              </a:rPr>
              <a:t>Simulation and Clinical scenarios:</a:t>
            </a:r>
            <a:r>
              <a:rPr lang="en-US" b="0" i="0" u="none" strike="noStrike" dirty="0">
                <a:solidFill>
                  <a:srgbClr val="000000"/>
                </a:solidFill>
                <a:effectLst/>
              </a:rPr>
              <a:t> AI enables realistic patient simulations and clinical scenarios for training purposes.</a:t>
            </a:r>
          </a:p>
          <a:p>
            <a:r>
              <a:rPr lang="en-US" b="1" dirty="0">
                <a:solidFill>
                  <a:srgbClr val="000000"/>
                </a:solidFill>
              </a:rPr>
              <a:t>Admission and Selection: </a:t>
            </a:r>
            <a:r>
              <a:rPr lang="en-US" dirty="0">
                <a:solidFill>
                  <a:srgbClr val="000000"/>
                </a:solidFill>
              </a:rPr>
              <a:t>Many AI-powered tools offer mission-aligned reviews of applications for medical school and residency training, making those processes more efficient. </a:t>
            </a:r>
          </a:p>
          <a:p>
            <a:r>
              <a:rPr lang="en-US" b="1" i="0" u="none" strike="noStrike" dirty="0">
                <a:solidFill>
                  <a:srgbClr val="000000"/>
                </a:solidFill>
                <a:effectLst/>
              </a:rPr>
              <a:t>Administrative Support:</a:t>
            </a:r>
            <a:r>
              <a:rPr lang="en-US" b="0" i="0" u="none" strike="noStrike" dirty="0">
                <a:solidFill>
                  <a:srgbClr val="000000"/>
                </a:solidFill>
                <a:effectLst/>
              </a:rPr>
              <a:t> AI has the ability </a:t>
            </a:r>
            <a:r>
              <a:rPr lang="en-US" dirty="0">
                <a:solidFill>
                  <a:srgbClr val="000000"/>
                </a:solidFill>
              </a:rPr>
              <a:t>to assist with </a:t>
            </a:r>
            <a:r>
              <a:rPr lang="en-US" b="0" i="0" u="none" strike="noStrike" dirty="0">
                <a:solidFill>
                  <a:srgbClr val="000000"/>
                </a:solidFill>
                <a:effectLst/>
              </a:rPr>
              <a:t>scheduling, grading, and academic planning.</a:t>
            </a:r>
          </a:p>
          <a:p>
            <a:endParaRPr lang="en-US" dirty="0"/>
          </a:p>
        </p:txBody>
      </p:sp>
      <p:sp>
        <p:nvSpPr>
          <p:cNvPr id="4" name="Slide Number Placeholder 3">
            <a:extLst>
              <a:ext uri="{FF2B5EF4-FFF2-40B4-BE49-F238E27FC236}">
                <a16:creationId xmlns:a16="http://schemas.microsoft.com/office/drawing/2014/main" id="{6FFA4083-893F-9A61-E8DC-0FB22F24DB0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39360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0FEAE647-55C0-4BC1-D1DF-C830D6580233}"/>
            </a:ext>
          </a:extLst>
        </p:cNvPr>
        <p:cNvGrpSpPr/>
        <p:nvPr/>
      </p:nvGrpSpPr>
      <p:grpSpPr>
        <a:xfrm>
          <a:off x="0" y="0"/>
          <a:ext cx="0" cy="0"/>
          <a:chOff x="0" y="0"/>
          <a:chExt cx="0" cy="0"/>
        </a:xfrm>
      </p:grpSpPr>
      <p:sp>
        <p:nvSpPr>
          <p:cNvPr id="80" name="Google Shape;80;p2">
            <a:extLst>
              <a:ext uri="{FF2B5EF4-FFF2-40B4-BE49-F238E27FC236}">
                <a16:creationId xmlns:a16="http://schemas.microsoft.com/office/drawing/2014/main" id="{A6B19446-B751-C57F-E528-F39A7F0D40DF}"/>
              </a:ext>
            </a:extLst>
          </p:cNvPr>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ct val="111111"/>
              <a:buNone/>
            </a:pPr>
            <a:r>
              <a:rPr lang="en-US" sz="2800" dirty="0"/>
              <a:t>There are ethical issues with Artificial Intelligence (AI)</a:t>
            </a:r>
            <a:endParaRPr sz="2800" dirty="0"/>
          </a:p>
        </p:txBody>
      </p:sp>
      <p:sp>
        <p:nvSpPr>
          <p:cNvPr id="81" name="Google Shape;81;p2">
            <a:extLst>
              <a:ext uri="{FF2B5EF4-FFF2-40B4-BE49-F238E27FC236}">
                <a16:creationId xmlns:a16="http://schemas.microsoft.com/office/drawing/2014/main" id="{F8882F09-78FE-CA40-D329-1711778F107C}"/>
              </a:ext>
            </a:extLst>
          </p:cNvPr>
          <p:cNvSpPr txBox="1">
            <a:spLocks noGrp="1"/>
          </p:cNvSpPr>
          <p:nvPr>
            <p:ph type="body" idx="1"/>
          </p:nvPr>
        </p:nvSpPr>
        <p:spPr>
          <a:xfrm>
            <a:off x="311700" y="1266324"/>
            <a:ext cx="8520600" cy="3596059"/>
          </a:xfrm>
          <a:prstGeom prst="rect">
            <a:avLst/>
          </a:prstGeom>
          <a:noFill/>
          <a:ln>
            <a:noFill/>
          </a:ln>
        </p:spPr>
        <p:txBody>
          <a:bodyPr spcFirstLastPara="1" wrap="square" lIns="91425" tIns="91425" rIns="91425" bIns="91425" anchor="t" anchorCtr="0">
            <a:normAutofit fontScale="92500" lnSpcReduction="10000"/>
          </a:bodyPr>
          <a:lstStyle/>
          <a:p>
            <a:r>
              <a:rPr lang="en-US" sz="1600" dirty="0">
                <a:solidFill>
                  <a:srgbClr val="020202"/>
                </a:solidFill>
              </a:rPr>
              <a:t>AI tools, like ChatGPT, have several ethical and equity issues including: </a:t>
            </a:r>
          </a:p>
          <a:p>
            <a:r>
              <a:rPr lang="en-US" sz="1600" b="1" dirty="0">
                <a:solidFill>
                  <a:srgbClr val="020202"/>
                </a:solidFill>
              </a:rPr>
              <a:t>Equity and Bias</a:t>
            </a:r>
            <a:r>
              <a:rPr lang="en-US" sz="1600" dirty="0">
                <a:solidFill>
                  <a:srgbClr val="020202"/>
                </a:solidFill>
              </a:rPr>
              <a:t>: They can exacerbate stereotypes for diseases/disorders due to over or underrepresentation in data sets</a:t>
            </a:r>
            <a:r>
              <a:rPr lang="en-US" sz="1600" baseline="30000" dirty="0">
                <a:solidFill>
                  <a:srgbClr val="020202"/>
                </a:solidFill>
              </a:rPr>
              <a:t>4-6</a:t>
            </a:r>
            <a:r>
              <a:rPr lang="en-US" sz="1600" dirty="0">
                <a:solidFill>
                  <a:srgbClr val="020202"/>
                </a:solidFill>
              </a:rPr>
              <a:t>. </a:t>
            </a:r>
            <a:r>
              <a:rPr lang="en-US" sz="1600" u="sng" dirty="0">
                <a:solidFill>
                  <a:srgbClr val="020202"/>
                </a:solidFill>
              </a:rPr>
              <a:t>You need to review all outputs to reduce biases where possible.  </a:t>
            </a:r>
          </a:p>
          <a:p>
            <a:r>
              <a:rPr lang="en-US" sz="1600" b="1" dirty="0">
                <a:solidFill>
                  <a:srgbClr val="020202"/>
                </a:solidFill>
              </a:rPr>
              <a:t>Privacy</a:t>
            </a:r>
            <a:r>
              <a:rPr lang="en-US" sz="1600" dirty="0">
                <a:solidFill>
                  <a:srgbClr val="020202"/>
                </a:solidFill>
              </a:rPr>
              <a:t>: There are concerns with how data is stored, collected, and used in AI systems and the potential risk to </a:t>
            </a:r>
            <a:r>
              <a:rPr lang="en-US" sz="1800" dirty="0">
                <a:solidFill>
                  <a:srgbClr val="020202"/>
                </a:solidFill>
                <a:effectLst/>
                <a:latin typeface="Aptos" panose="020B0004020202020204" pitchFamily="34" charset="0"/>
                <a:ea typeface="Aptos" panose="020B0004020202020204" pitchFamily="34" charset="0"/>
                <a:cs typeface="Aptos" panose="020B0004020202020204" pitchFamily="34" charset="0"/>
              </a:rPr>
              <a:t>PII (Personally Identifiable Information)</a:t>
            </a:r>
            <a:r>
              <a:rPr lang="en-US" dirty="0">
                <a:solidFill>
                  <a:srgbClr val="020202"/>
                </a:solidFill>
                <a:latin typeface="Aptos" panose="020B0004020202020204" pitchFamily="34" charset="0"/>
                <a:ea typeface="Aptos" panose="020B0004020202020204" pitchFamily="34" charset="0"/>
                <a:cs typeface="Aptos" panose="020B0004020202020204" pitchFamily="34" charset="0"/>
              </a:rPr>
              <a:t>,</a:t>
            </a:r>
            <a:r>
              <a:rPr lang="en-US" sz="1800" dirty="0">
                <a:solidFill>
                  <a:srgbClr val="020202"/>
                </a:solidFill>
                <a:effectLst/>
                <a:latin typeface="Aptos" panose="020B0004020202020204" pitchFamily="34" charset="0"/>
                <a:ea typeface="Aptos" panose="020B0004020202020204" pitchFamily="34" charset="0"/>
                <a:cs typeface="Aptos" panose="020B0004020202020204" pitchFamily="34" charset="0"/>
              </a:rPr>
              <a:t> PHI (Patient Health Information), and student data (i.e., FERPA)</a:t>
            </a:r>
            <a:r>
              <a:rPr lang="en-US" sz="1800" baseline="30000" dirty="0">
                <a:solidFill>
                  <a:srgbClr val="020202"/>
                </a:solidFill>
                <a:effectLst/>
                <a:latin typeface="Aptos" panose="020B0004020202020204" pitchFamily="34" charset="0"/>
                <a:ea typeface="Aptos" panose="020B0004020202020204" pitchFamily="34" charset="0"/>
                <a:cs typeface="Aptos" panose="020B0004020202020204" pitchFamily="34" charset="0"/>
              </a:rPr>
              <a:t>6</a:t>
            </a:r>
            <a:r>
              <a:rPr lang="en-US" sz="1800" dirty="0">
                <a:solidFill>
                  <a:srgbClr val="020202"/>
                </a:solidFill>
                <a:effectLst/>
                <a:latin typeface="Aptos" panose="020B0004020202020204" pitchFamily="34" charset="0"/>
                <a:ea typeface="Aptos" panose="020B0004020202020204" pitchFamily="34" charset="0"/>
                <a:cs typeface="Aptos" panose="020B0004020202020204" pitchFamily="34" charset="0"/>
              </a:rPr>
              <a:t>. </a:t>
            </a:r>
            <a:r>
              <a:rPr lang="en-US" u="sng" dirty="0">
                <a:solidFill>
                  <a:srgbClr val="020202"/>
                </a:solidFill>
                <a:latin typeface="Aptos" panose="020B0004020202020204" pitchFamily="34" charset="0"/>
                <a:ea typeface="Aptos" panose="020B0004020202020204" pitchFamily="34" charset="0"/>
                <a:cs typeface="Aptos" panose="020B0004020202020204" pitchFamily="34" charset="0"/>
              </a:rPr>
              <a:t>Be careful about what you decide to put into the algorithms. If you are unsure, ask and/or do not include data.</a:t>
            </a:r>
            <a:endParaRPr lang="en-US" sz="1600" u="sng" dirty="0">
              <a:solidFill>
                <a:srgbClr val="020202"/>
              </a:solidFill>
            </a:endParaRPr>
          </a:p>
          <a:p>
            <a:r>
              <a:rPr lang="en-US" sz="1600" b="1" dirty="0">
                <a:solidFill>
                  <a:srgbClr val="020202"/>
                </a:solidFill>
              </a:rPr>
              <a:t>Accuracy</a:t>
            </a:r>
            <a:r>
              <a:rPr lang="en-US" sz="1600" dirty="0">
                <a:solidFill>
                  <a:srgbClr val="020202"/>
                </a:solidFill>
              </a:rPr>
              <a:t>: They cannot guarantee accuracy of information</a:t>
            </a:r>
            <a:r>
              <a:rPr lang="en-US" sz="1600" baseline="30000" dirty="0">
                <a:solidFill>
                  <a:srgbClr val="020202"/>
                </a:solidFill>
              </a:rPr>
              <a:t>6-7</a:t>
            </a:r>
            <a:r>
              <a:rPr lang="en-US" sz="1600" dirty="0">
                <a:solidFill>
                  <a:srgbClr val="020202"/>
                </a:solidFill>
              </a:rPr>
              <a:t>. Therefore, you will need to </a:t>
            </a:r>
            <a:r>
              <a:rPr lang="en-US" sz="1600" u="sng" dirty="0">
                <a:solidFill>
                  <a:srgbClr val="020202"/>
                </a:solidFill>
              </a:rPr>
              <a:t>review all outputs to ensure they are accurate.</a:t>
            </a:r>
          </a:p>
          <a:p>
            <a:pPr marL="114300" indent="0">
              <a:buNone/>
            </a:pPr>
            <a:endParaRPr lang="en-US" sz="1600" b="1" dirty="0">
              <a:solidFill>
                <a:srgbClr val="020202"/>
              </a:solidFill>
            </a:endParaRPr>
          </a:p>
          <a:p>
            <a:pPr marL="114300" indent="0" algn="ctr">
              <a:buNone/>
            </a:pPr>
            <a:r>
              <a:rPr lang="en-US" sz="1600" b="1" dirty="0">
                <a:solidFill>
                  <a:srgbClr val="020202"/>
                </a:solidFill>
              </a:rPr>
              <a:t>Human input and review is still critical for using these systems</a:t>
            </a:r>
            <a:r>
              <a:rPr lang="en-US" sz="1600" b="1" baseline="30000" dirty="0">
                <a:solidFill>
                  <a:srgbClr val="020202"/>
                </a:solidFill>
              </a:rPr>
              <a:t>7</a:t>
            </a:r>
          </a:p>
          <a:p>
            <a:pPr marL="114300" indent="0" algn="ctr">
              <a:buNone/>
            </a:pPr>
            <a:r>
              <a:rPr lang="en-US" sz="1600" b="1" dirty="0">
                <a:solidFill>
                  <a:srgbClr val="020202"/>
                </a:solidFill>
              </a:rPr>
              <a:t>You should be informed so you can use ChatGPT and other tools similarly!</a:t>
            </a:r>
          </a:p>
          <a:p>
            <a:pPr marL="596900" lvl="1" indent="0">
              <a:buNone/>
            </a:pPr>
            <a:endParaRPr sz="1600" dirty="0">
              <a:solidFill>
                <a:srgbClr val="020202"/>
              </a:solidFill>
            </a:endParaRPr>
          </a:p>
        </p:txBody>
      </p:sp>
      <p:sp>
        <p:nvSpPr>
          <p:cNvPr id="83" name="Google Shape;83;p2">
            <a:extLst>
              <a:ext uri="{FF2B5EF4-FFF2-40B4-BE49-F238E27FC236}">
                <a16:creationId xmlns:a16="http://schemas.microsoft.com/office/drawing/2014/main" id="{14B063B8-0443-972A-51A0-59CA178C3333}"/>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6</a:t>
            </a:fld>
            <a:endParaRPr dirty="0"/>
          </a:p>
        </p:txBody>
      </p:sp>
    </p:spTree>
    <p:extLst>
      <p:ext uri="{BB962C8B-B14F-4D97-AF65-F5344CB8AC3E}">
        <p14:creationId xmlns:p14="http://schemas.microsoft.com/office/powerpoint/2010/main" val="278621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D171D-9EFB-EC7C-42A7-348B9B390C33}"/>
              </a:ext>
            </a:extLst>
          </p:cNvPr>
          <p:cNvSpPr>
            <a:spLocks noGrp="1"/>
          </p:cNvSpPr>
          <p:nvPr>
            <p:ph type="title"/>
          </p:nvPr>
        </p:nvSpPr>
        <p:spPr/>
        <p:txBody>
          <a:bodyPr>
            <a:noAutofit/>
          </a:bodyPr>
          <a:lstStyle/>
          <a:p>
            <a:r>
              <a:rPr lang="en-US" sz="2800" dirty="0"/>
              <a:t>There are other issues to consider with AI tools, like ChatGPT</a:t>
            </a:r>
          </a:p>
        </p:txBody>
      </p:sp>
      <p:sp>
        <p:nvSpPr>
          <p:cNvPr id="3" name="Text Placeholder 2">
            <a:extLst>
              <a:ext uri="{FF2B5EF4-FFF2-40B4-BE49-F238E27FC236}">
                <a16:creationId xmlns:a16="http://schemas.microsoft.com/office/drawing/2014/main" id="{4CD9E36D-76F8-0DB7-93A1-36FF9558C579}"/>
              </a:ext>
            </a:extLst>
          </p:cNvPr>
          <p:cNvSpPr>
            <a:spLocks noGrp="1"/>
          </p:cNvSpPr>
          <p:nvPr>
            <p:ph type="body" idx="1"/>
          </p:nvPr>
        </p:nvSpPr>
        <p:spPr/>
        <p:txBody>
          <a:bodyPr>
            <a:normAutofit/>
          </a:bodyPr>
          <a:lstStyle/>
          <a:p>
            <a:r>
              <a:rPr lang="en-US" sz="2000" b="1" dirty="0">
                <a:solidFill>
                  <a:srgbClr val="020202"/>
                </a:solidFill>
              </a:rPr>
              <a:t>Practice</a:t>
            </a:r>
            <a:r>
              <a:rPr lang="en-US" sz="2000" dirty="0">
                <a:solidFill>
                  <a:srgbClr val="020202"/>
                </a:solidFill>
              </a:rPr>
              <a:t>: Using AI to create MCQs will take practice</a:t>
            </a:r>
            <a:r>
              <a:rPr lang="en-US" sz="2000" baseline="30000" dirty="0">
                <a:solidFill>
                  <a:srgbClr val="020202"/>
                </a:solidFill>
              </a:rPr>
              <a:t>8</a:t>
            </a:r>
            <a:r>
              <a:rPr lang="en-US" sz="2000" dirty="0">
                <a:solidFill>
                  <a:srgbClr val="020202"/>
                </a:solidFill>
              </a:rPr>
              <a:t>. You will likely not get it right the first try.</a:t>
            </a:r>
          </a:p>
          <a:p>
            <a:r>
              <a:rPr lang="en-US" sz="2000" b="1" dirty="0">
                <a:solidFill>
                  <a:srgbClr val="020202"/>
                </a:solidFill>
              </a:rPr>
              <a:t>Cost</a:t>
            </a:r>
            <a:r>
              <a:rPr lang="en-US" sz="2000" dirty="0">
                <a:solidFill>
                  <a:srgbClr val="020202"/>
                </a:solidFill>
              </a:rPr>
              <a:t>: ChatGPT has different pricing model</a:t>
            </a:r>
            <a:r>
              <a:rPr lang="en-US" sz="2000" baseline="30000" dirty="0">
                <a:solidFill>
                  <a:srgbClr val="020202"/>
                </a:solidFill>
              </a:rPr>
              <a:t>9</a:t>
            </a:r>
            <a:r>
              <a:rPr lang="en-US" sz="2000" dirty="0">
                <a:solidFill>
                  <a:srgbClr val="020202"/>
                </a:solidFill>
              </a:rPr>
              <a:t>. The free version has a limit for how many prompts you can run during a given period of time. You may want to consider the monthly version if you find yourself using it more frequently.</a:t>
            </a:r>
          </a:p>
        </p:txBody>
      </p:sp>
      <p:sp>
        <p:nvSpPr>
          <p:cNvPr id="4" name="Slide Number Placeholder 3">
            <a:extLst>
              <a:ext uri="{FF2B5EF4-FFF2-40B4-BE49-F238E27FC236}">
                <a16:creationId xmlns:a16="http://schemas.microsoft.com/office/drawing/2014/main" id="{D2223F70-6127-7A66-2640-EC8C4EC14B8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3502324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7F1577-3CB7-A656-8191-5E5DF261B5E8}"/>
              </a:ext>
            </a:extLst>
          </p:cNvPr>
          <p:cNvSpPr>
            <a:spLocks noGrp="1"/>
          </p:cNvSpPr>
          <p:nvPr>
            <p:ph type="title"/>
          </p:nvPr>
        </p:nvSpPr>
        <p:spPr/>
        <p:txBody>
          <a:bodyPr/>
          <a:lstStyle/>
          <a:p>
            <a:r>
              <a:rPr lang="en-US" dirty="0"/>
              <a:t>Using ChatGPT to Create Multiple Choice Questions</a:t>
            </a:r>
          </a:p>
        </p:txBody>
      </p:sp>
      <p:sp>
        <p:nvSpPr>
          <p:cNvPr id="4" name="Slide Number Placeholder 3">
            <a:extLst>
              <a:ext uri="{FF2B5EF4-FFF2-40B4-BE49-F238E27FC236}">
                <a16:creationId xmlns:a16="http://schemas.microsoft.com/office/drawing/2014/main" id="{1BE93E1E-3945-BD3F-CAF8-D0B4C02D8A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1723510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5FAE6-8885-8C1F-03FF-4F23DAB6E518}"/>
              </a:ext>
            </a:extLst>
          </p:cNvPr>
          <p:cNvSpPr>
            <a:spLocks noGrp="1"/>
          </p:cNvSpPr>
          <p:nvPr>
            <p:ph type="title"/>
          </p:nvPr>
        </p:nvSpPr>
        <p:spPr/>
        <p:txBody>
          <a:bodyPr>
            <a:normAutofit fontScale="90000"/>
          </a:bodyPr>
          <a:lstStyle/>
          <a:p>
            <a:r>
              <a:rPr lang="en-US" dirty="0"/>
              <a:t>Why use ChatGPT to create MCQs?</a:t>
            </a:r>
          </a:p>
        </p:txBody>
      </p:sp>
      <p:sp>
        <p:nvSpPr>
          <p:cNvPr id="3" name="Text Placeholder 2">
            <a:extLst>
              <a:ext uri="{FF2B5EF4-FFF2-40B4-BE49-F238E27FC236}">
                <a16:creationId xmlns:a16="http://schemas.microsoft.com/office/drawing/2014/main" id="{9C753189-65AE-01EA-DE5E-E871E417EDD2}"/>
              </a:ext>
            </a:extLst>
          </p:cNvPr>
          <p:cNvSpPr>
            <a:spLocks noGrp="1"/>
          </p:cNvSpPr>
          <p:nvPr>
            <p:ph type="body" idx="1"/>
          </p:nvPr>
        </p:nvSpPr>
        <p:spPr/>
        <p:txBody>
          <a:bodyPr>
            <a:normAutofit/>
          </a:bodyPr>
          <a:lstStyle/>
          <a:p>
            <a:r>
              <a:rPr lang="en-US" dirty="0">
                <a:solidFill>
                  <a:srgbClr val="020202"/>
                </a:solidFill>
              </a:rPr>
              <a:t>MCQs are a cornerstone of assessment in medical education.</a:t>
            </a:r>
          </a:p>
          <a:p>
            <a:r>
              <a:rPr lang="en-US" dirty="0">
                <a:solidFill>
                  <a:srgbClr val="020202"/>
                </a:solidFill>
              </a:rPr>
              <a:t>Because tests have such a powerful influence on student learning, tests should be properly aligned with educational goals and objectives</a:t>
            </a:r>
            <a:r>
              <a:rPr lang="en-US" baseline="30000" dirty="0">
                <a:solidFill>
                  <a:srgbClr val="020202"/>
                </a:solidFill>
              </a:rPr>
              <a:t>10</a:t>
            </a:r>
            <a:r>
              <a:rPr lang="en-US" dirty="0">
                <a:solidFill>
                  <a:srgbClr val="020202"/>
                </a:solidFill>
              </a:rPr>
              <a:t>.</a:t>
            </a:r>
            <a:endParaRPr lang="en-US" b="1" dirty="0">
              <a:solidFill>
                <a:srgbClr val="020202"/>
              </a:solidFill>
              <a:highlight>
                <a:srgbClr val="FFFF00"/>
              </a:highlight>
            </a:endParaRPr>
          </a:p>
          <a:p>
            <a:pPr>
              <a:lnSpc>
                <a:spcPct val="114999"/>
              </a:lnSpc>
            </a:pPr>
            <a:r>
              <a:rPr lang="en-US" dirty="0">
                <a:solidFill>
                  <a:srgbClr val="020202"/>
                </a:solidFill>
              </a:rPr>
              <a:t>However, creating effective MCQs is a time-intensive process.</a:t>
            </a:r>
          </a:p>
          <a:p>
            <a:pPr>
              <a:lnSpc>
                <a:spcPct val="114999"/>
              </a:lnSpc>
            </a:pPr>
            <a:r>
              <a:rPr lang="en-US" dirty="0">
                <a:solidFill>
                  <a:srgbClr val="020202"/>
                </a:solidFill>
              </a:rPr>
              <a:t>Previous work has demonstrated ChatGPT performed at near the passing threshold of 60% for USMLE-style questions, identifying the potential in using AI tools for reducing some of that time and cognitive load for creating questions</a:t>
            </a:r>
            <a:r>
              <a:rPr lang="en-US" baseline="30000" dirty="0">
                <a:solidFill>
                  <a:srgbClr val="020202"/>
                </a:solidFill>
              </a:rPr>
              <a:t>11</a:t>
            </a:r>
            <a:r>
              <a:rPr lang="en-US" dirty="0">
                <a:solidFill>
                  <a:srgbClr val="020202"/>
                </a:solidFill>
              </a:rPr>
              <a:t>.</a:t>
            </a:r>
          </a:p>
        </p:txBody>
      </p:sp>
      <p:sp>
        <p:nvSpPr>
          <p:cNvPr id="4" name="Slide Number Placeholder 3">
            <a:extLst>
              <a:ext uri="{FF2B5EF4-FFF2-40B4-BE49-F238E27FC236}">
                <a16:creationId xmlns:a16="http://schemas.microsoft.com/office/drawing/2014/main" id="{475B2CCD-82B6-FD3C-83E7-888F3BB892E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9</a:t>
            </a:fld>
            <a:endParaRPr lang="en"/>
          </a:p>
        </p:txBody>
      </p:sp>
    </p:spTree>
    <p:extLst>
      <p:ext uri="{BB962C8B-B14F-4D97-AF65-F5344CB8AC3E}">
        <p14:creationId xmlns:p14="http://schemas.microsoft.com/office/powerpoint/2010/main" val="146619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9B180D968FAD4AA6BB3AD69FC9CFE2" ma:contentTypeVersion="13" ma:contentTypeDescription="Create a new document." ma:contentTypeScope="" ma:versionID="c7e27d22012e2d98c20eae83ee544b08">
  <xsd:schema xmlns:xsd="http://www.w3.org/2001/XMLSchema" xmlns:xs="http://www.w3.org/2001/XMLSchema" xmlns:p="http://schemas.microsoft.com/office/2006/metadata/properties" xmlns:ns2="a3af56eb-95d8-42e6-b886-d1bd648d188c" xmlns:ns3="42860e0d-e24c-4df8-b67d-fb8182c4fd93" targetNamespace="http://schemas.microsoft.com/office/2006/metadata/properties" ma:root="true" ma:fieldsID="df0f823c6f7a906430e69a61a2e6be54" ns2:_="" ns3:_="">
    <xsd:import namespace="a3af56eb-95d8-42e6-b886-d1bd648d188c"/>
    <xsd:import namespace="42860e0d-e24c-4df8-b67d-fb8182c4fd9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af56eb-95d8-42e6-b886-d1bd648d18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da1ba52-7d3b-4811-9808-5c9985ea5130"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2860e0d-e24c-4df8-b67d-fb8182c4fd9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3af56eb-95d8-42e6-b886-d1bd648d188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59BAA42-55B1-4896-AF6E-8DF778CEDA6D}"/>
</file>

<file path=customXml/itemProps2.xml><?xml version="1.0" encoding="utf-8"?>
<ds:datastoreItem xmlns:ds="http://schemas.openxmlformats.org/officeDocument/2006/customXml" ds:itemID="{B0EF4A11-57F3-4E3E-99A9-639DC97CC7DC}"/>
</file>

<file path=customXml/itemProps3.xml><?xml version="1.0" encoding="utf-8"?>
<ds:datastoreItem xmlns:ds="http://schemas.openxmlformats.org/officeDocument/2006/customXml" ds:itemID="{C0A49C4F-4885-4854-8487-80EA8EEA69DA}"/>
</file>

<file path=docProps/app.xml><?xml version="1.0" encoding="utf-8"?>
<Properties xmlns="http://schemas.openxmlformats.org/officeDocument/2006/extended-properties" xmlns:vt="http://schemas.openxmlformats.org/officeDocument/2006/docPropsVTypes">
  <TotalTime>675</TotalTime>
  <Words>8381</Words>
  <Application>Microsoft Office PowerPoint</Application>
  <PresentationFormat>On-screen Show (16:9)</PresentationFormat>
  <Paragraphs>530</Paragraphs>
  <Slides>42</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Aptos</vt:lpstr>
      <vt:lpstr>-webkit-standard</vt:lpstr>
      <vt:lpstr>PT Sans Narrow</vt:lpstr>
      <vt:lpstr>Open Sans</vt:lpstr>
      <vt:lpstr>Roboto Mono Web</vt:lpstr>
      <vt:lpstr>Arial</vt:lpstr>
      <vt:lpstr>Tropic</vt:lpstr>
      <vt:lpstr>Harnessing ChatGPT to create Multiple Choice Questions (MCQs)</vt:lpstr>
      <vt:lpstr>Learning Objectives</vt:lpstr>
      <vt:lpstr>Outline</vt:lpstr>
      <vt:lpstr>What is Artificial Intelligence</vt:lpstr>
      <vt:lpstr>AI in Medical Education </vt:lpstr>
      <vt:lpstr>There are ethical issues with Artificial Intelligence (AI)</vt:lpstr>
      <vt:lpstr>There are other issues to consider with AI tools, like ChatGPT</vt:lpstr>
      <vt:lpstr>Using ChatGPT to Create Multiple Choice Questions</vt:lpstr>
      <vt:lpstr>Why use ChatGPT to create MCQs?</vt:lpstr>
      <vt:lpstr>Anatomy of an USMLE-style MCQ</vt:lpstr>
      <vt:lpstr>Using ChatGPT to Write MCQs: General Tips</vt:lpstr>
      <vt:lpstr>Using ChatGPT to Write MCQs: Stadler and authors12</vt:lpstr>
      <vt:lpstr>Additional Modifications from a USMLE Question Writer</vt:lpstr>
      <vt:lpstr>Updated Stadler and authors12 MCQ Prompt</vt:lpstr>
      <vt:lpstr>What if I want an stem besides most likely diagnosis?</vt:lpstr>
      <vt:lpstr>What are some good lead-ins for the Foundational Sciences10?</vt:lpstr>
      <vt:lpstr>What are some good lead-ins for Clinical Application10?</vt:lpstr>
      <vt:lpstr>What are some good lead-ins for Clinical Application10?</vt:lpstr>
      <vt:lpstr>Changing the Prompt: Modifying the Lead-In </vt:lpstr>
      <vt:lpstr>Practice on your own!</vt:lpstr>
      <vt:lpstr>Practice on your own!</vt:lpstr>
      <vt:lpstr>Let’s Generate an MCQ- Gross Anatomy Prompt</vt:lpstr>
      <vt:lpstr>Using ChatGPT to Write MCQs: Kıyak13 Format</vt:lpstr>
      <vt:lpstr>Practice on your own!</vt:lpstr>
      <vt:lpstr>Let’s Generate an MCQ- Neuroanatomy</vt:lpstr>
      <vt:lpstr>Comparison of MCQ Formats</vt:lpstr>
      <vt:lpstr>Next Steps in Using your MCQs</vt:lpstr>
      <vt:lpstr>What should I do next with my prompt or output?</vt:lpstr>
      <vt:lpstr>Let’s Generate an MCQ- Gross Anatomy Output</vt:lpstr>
      <vt:lpstr>Discussion Break</vt:lpstr>
      <vt:lpstr>What should I do next with my prompt or output?</vt:lpstr>
      <vt:lpstr>PowerPoint Presentation</vt:lpstr>
      <vt:lpstr>Discussion Break</vt:lpstr>
      <vt:lpstr>What should I do next with my prompt or output?</vt:lpstr>
      <vt:lpstr>Discussion Break</vt:lpstr>
      <vt:lpstr>Next Steps in Using MCQs in Teaching and Assessments</vt:lpstr>
      <vt:lpstr>How can I use the MCQs in my teaching?</vt:lpstr>
      <vt:lpstr>How can I use the MCQs in my teaching?</vt:lpstr>
      <vt:lpstr>Discussion Break</vt:lpstr>
      <vt:lpstr>Summary</vt:lpstr>
      <vt:lpstr>Questions? Email Us! Kirsten Brown, PhD, MA: kmbrown@gwu.edu Ioannis Koutroulis, MD, PhD, MBA: ikoutroulis@gwu.edu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Brown, Kirsten Marie</cp:lastModifiedBy>
  <cp:revision>87</cp:revision>
  <cp:lastPrinted>2025-02-05T17:53:02Z</cp:lastPrinted>
  <dcterms:modified xsi:type="dcterms:W3CDTF">2025-02-05T20:49:00Z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0x010100AC9B180D968FAD4AA6BB3AD69FC9CFE2</vt:lpwstr>
  </property>
</Properties>
</file>