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85" r:id="rId3"/>
    <p:sldId id="304" r:id="rId4"/>
    <p:sldId id="299" r:id="rId5"/>
    <p:sldId id="278" r:id="rId6"/>
    <p:sldId id="272" r:id="rId7"/>
    <p:sldId id="277" r:id="rId8"/>
    <p:sldId id="276" r:id="rId9"/>
    <p:sldId id="287" r:id="rId10"/>
    <p:sldId id="279" r:id="rId11"/>
    <p:sldId id="305" r:id="rId12"/>
    <p:sldId id="306" r:id="rId13"/>
    <p:sldId id="307" r:id="rId14"/>
    <p:sldId id="308" r:id="rId15"/>
    <p:sldId id="28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ABC4AB-4DD8-94E8-A184-54A68295814E}" name="Eric Weissman" initials="EW" userId="S::eweissman@aamc.org::e02b1e1e-32fd-41a2-97c5-502413ac8734" providerId="AD"/>
  <p188:author id="{ECC436DC-8EBE-CFB5-8F06-AB8B7D4EBD25}" name="Ahuja, Nita" initials="NA" userId="S::nita.ahuja@yale.edu::269cc21d-8303-4828-b4fc-76744053562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1400"/>
    <a:srgbClr val="F263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481"/>
    <p:restoredTop sz="94694"/>
  </p:normalViewPr>
  <p:slideViewPr>
    <p:cSldViewPr snapToGrid="0" snapToObjects="1">
      <p:cViewPr varScale="1">
        <p:scale>
          <a:sx n="62" d="100"/>
          <a:sy n="62" d="100"/>
        </p:scale>
        <p:origin x="96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68A4D-E99E-4546-BA76-89D8C57AD724}"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817959-59E5-6843-8A21-F4DB949883E5}" type="slidenum">
              <a:rPr lang="en-US" smtClean="0"/>
              <a:t>‹#›</a:t>
            </a:fld>
            <a:endParaRPr lang="en-US"/>
          </a:p>
        </p:txBody>
      </p:sp>
    </p:spTree>
    <p:extLst>
      <p:ext uri="{BB962C8B-B14F-4D97-AF65-F5344CB8AC3E}">
        <p14:creationId xmlns:p14="http://schemas.microsoft.com/office/powerpoint/2010/main" val="1070282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887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CC8F17D-DE8D-E470-239D-BE91DD35DCE2}"/>
              </a:ext>
            </a:extLst>
          </p:cNvPr>
          <p:cNvSpPr>
            <a:spLocks noGrp="1"/>
          </p:cNvSpPr>
          <p:nvPr>
            <p:ph type="title"/>
          </p:nvPr>
        </p:nvSpPr>
        <p:spPr>
          <a:xfrm>
            <a:off x="563672" y="1152395"/>
            <a:ext cx="11047956" cy="1002082"/>
          </a:xfrm>
        </p:spPr>
        <p:txBody>
          <a:bodyPr/>
          <a:lstStyle>
            <a:lvl1pPr>
              <a:defRPr>
                <a:solidFill>
                  <a:schemeClr val="accent4"/>
                </a:solidFill>
              </a:defRPr>
            </a:lvl1pPr>
          </a:lstStyle>
          <a:p>
            <a:r>
              <a:rPr lang="en-US" dirty="0"/>
              <a:t>Click to edit Master title style</a:t>
            </a:r>
          </a:p>
        </p:txBody>
      </p:sp>
      <p:sp>
        <p:nvSpPr>
          <p:cNvPr id="2" name="Content Placeholder 2">
            <a:extLst>
              <a:ext uri="{FF2B5EF4-FFF2-40B4-BE49-F238E27FC236}">
                <a16:creationId xmlns:a16="http://schemas.microsoft.com/office/drawing/2014/main" id="{8B5D2254-7B13-0F30-2049-2141622BDB6F}"/>
              </a:ext>
            </a:extLst>
          </p:cNvPr>
          <p:cNvSpPr>
            <a:spLocks noGrp="1"/>
          </p:cNvSpPr>
          <p:nvPr>
            <p:ph idx="1"/>
          </p:nvPr>
        </p:nvSpPr>
        <p:spPr>
          <a:xfrm>
            <a:off x="563672" y="2267211"/>
            <a:ext cx="11047956" cy="39097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DF47C83D-FE9D-C7C3-F694-31DE3D839B2A}"/>
              </a:ext>
            </a:extLst>
          </p:cNvPr>
          <p:cNvSpPr>
            <a:spLocks noGrp="1"/>
          </p:cNvSpPr>
          <p:nvPr>
            <p:ph type="dt" sz="half" idx="10"/>
          </p:nvPr>
        </p:nvSpPr>
        <p:spPr>
          <a:xfrm>
            <a:off x="112734" y="6356350"/>
            <a:ext cx="2817313" cy="365125"/>
          </a:xfrm>
          <a:prstGeom prst="rect">
            <a:avLst/>
          </a:prstGeom>
        </p:spPr>
        <p:txBody>
          <a:bodyPr/>
          <a:lstStyle>
            <a:lvl1pPr>
              <a:defRPr sz="1000">
                <a:solidFill>
                  <a:schemeClr val="bg1">
                    <a:lumMod val="50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1823853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142F05B-ACEE-5DDE-26D7-C543D6B13823}"/>
              </a:ext>
            </a:extLst>
          </p:cNvPr>
          <p:cNvSpPr>
            <a:spLocks noGrp="1"/>
          </p:cNvSpPr>
          <p:nvPr>
            <p:ph type="title"/>
          </p:nvPr>
        </p:nvSpPr>
        <p:spPr>
          <a:xfrm>
            <a:off x="563672" y="1152395"/>
            <a:ext cx="11047956" cy="1002082"/>
          </a:xfrm>
        </p:spPr>
        <p:txBody>
          <a:bodyPr/>
          <a:lstStyle>
            <a:lvl1pPr>
              <a:defRPr>
                <a:solidFill>
                  <a:schemeClr val="accent4"/>
                </a:solidFill>
              </a:defRPr>
            </a:lvl1pPr>
          </a:lstStyle>
          <a:p>
            <a:r>
              <a:rPr lang="en-US" dirty="0"/>
              <a:t>Click to edit Master title style</a:t>
            </a:r>
          </a:p>
        </p:txBody>
      </p:sp>
      <p:sp>
        <p:nvSpPr>
          <p:cNvPr id="2" name="Content Placeholder 2">
            <a:extLst>
              <a:ext uri="{FF2B5EF4-FFF2-40B4-BE49-F238E27FC236}">
                <a16:creationId xmlns:a16="http://schemas.microsoft.com/office/drawing/2014/main" id="{E6975DD5-A707-2F8C-B941-04F174D06A0B}"/>
              </a:ext>
            </a:extLst>
          </p:cNvPr>
          <p:cNvSpPr>
            <a:spLocks noGrp="1"/>
          </p:cNvSpPr>
          <p:nvPr>
            <p:ph idx="1"/>
          </p:nvPr>
        </p:nvSpPr>
        <p:spPr>
          <a:xfrm>
            <a:off x="563672" y="2267211"/>
            <a:ext cx="11047956" cy="39097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6002C1AB-201C-33D3-36BD-361B34DA2E8A}"/>
              </a:ext>
            </a:extLst>
          </p:cNvPr>
          <p:cNvSpPr>
            <a:spLocks noGrp="1"/>
          </p:cNvSpPr>
          <p:nvPr>
            <p:ph type="dt" sz="half" idx="10"/>
          </p:nvPr>
        </p:nvSpPr>
        <p:spPr>
          <a:xfrm>
            <a:off x="112734" y="6356350"/>
            <a:ext cx="2817313" cy="365125"/>
          </a:xfrm>
          <a:prstGeom prst="rect">
            <a:avLst/>
          </a:prstGeom>
        </p:spPr>
        <p:txBody>
          <a:bodyPr/>
          <a:lstStyle>
            <a:lvl1pPr>
              <a:defRPr sz="1000">
                <a:solidFill>
                  <a:schemeClr val="bg1">
                    <a:lumMod val="50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77489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B1161FD-6F31-42D3-CDE2-18DBC27D690F}"/>
              </a:ext>
            </a:extLst>
          </p:cNvPr>
          <p:cNvSpPr>
            <a:spLocks noGrp="1"/>
          </p:cNvSpPr>
          <p:nvPr>
            <p:ph type="title"/>
          </p:nvPr>
        </p:nvSpPr>
        <p:spPr>
          <a:xfrm>
            <a:off x="563672" y="1152395"/>
            <a:ext cx="11047956" cy="1002082"/>
          </a:xfrm>
        </p:spPr>
        <p:txBody>
          <a:bodyPr/>
          <a:lstStyle>
            <a:lvl1pPr>
              <a:defRPr>
                <a:solidFill>
                  <a:schemeClr val="accent4"/>
                </a:solidFill>
              </a:defRPr>
            </a:lvl1pPr>
          </a:lstStyle>
          <a:p>
            <a:r>
              <a:rPr lang="en-US" dirty="0"/>
              <a:t>Click to edit Master title style</a:t>
            </a:r>
          </a:p>
        </p:txBody>
      </p:sp>
      <p:sp>
        <p:nvSpPr>
          <p:cNvPr id="2" name="Content Placeholder 2">
            <a:extLst>
              <a:ext uri="{FF2B5EF4-FFF2-40B4-BE49-F238E27FC236}">
                <a16:creationId xmlns:a16="http://schemas.microsoft.com/office/drawing/2014/main" id="{13B292B5-A050-426D-3D94-A16C4AAB3FE3}"/>
              </a:ext>
            </a:extLst>
          </p:cNvPr>
          <p:cNvSpPr>
            <a:spLocks noGrp="1"/>
          </p:cNvSpPr>
          <p:nvPr>
            <p:ph idx="1"/>
          </p:nvPr>
        </p:nvSpPr>
        <p:spPr>
          <a:xfrm>
            <a:off x="563672" y="2267211"/>
            <a:ext cx="11047956" cy="390975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22716A81-315D-C9AF-BEE1-90F0DB55018E}"/>
              </a:ext>
            </a:extLst>
          </p:cNvPr>
          <p:cNvSpPr>
            <a:spLocks noGrp="1"/>
          </p:cNvSpPr>
          <p:nvPr>
            <p:ph type="dt" sz="half" idx="10"/>
          </p:nvPr>
        </p:nvSpPr>
        <p:spPr>
          <a:xfrm>
            <a:off x="112734" y="6356350"/>
            <a:ext cx="2817313" cy="365125"/>
          </a:xfrm>
          <a:prstGeom prst="rect">
            <a:avLst/>
          </a:prstGeom>
        </p:spPr>
        <p:txBody>
          <a:bodyPr/>
          <a:lstStyle>
            <a:lvl1pPr>
              <a:defRPr sz="1000">
                <a:solidFill>
                  <a:schemeClr val="bg1">
                    <a:lumMod val="50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281150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70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4514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433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45B7D-32DA-4148-AEA3-083B44AF2B29}"/>
              </a:ext>
            </a:extLst>
          </p:cNvPr>
          <p:cNvSpPr>
            <a:spLocks noGrp="1"/>
          </p:cNvSpPr>
          <p:nvPr>
            <p:ph type="title"/>
          </p:nvPr>
        </p:nvSpPr>
        <p:spPr>
          <a:xfrm>
            <a:off x="831850" y="1678488"/>
            <a:ext cx="10515600" cy="2217106"/>
          </a:xfrm>
        </p:spPr>
        <p:txBody>
          <a:bodyPr anchor="b"/>
          <a:lstStyle>
            <a:lvl1pPr>
              <a:defRPr sz="60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5C05F1A-ACA9-C243-9BFC-B9F4E48F5E6B}"/>
              </a:ext>
            </a:extLst>
          </p:cNvPr>
          <p:cNvSpPr>
            <a:spLocks noGrp="1"/>
          </p:cNvSpPr>
          <p:nvPr>
            <p:ph type="body" idx="1"/>
          </p:nvPr>
        </p:nvSpPr>
        <p:spPr>
          <a:xfrm>
            <a:off x="831850" y="3895595"/>
            <a:ext cx="10515600" cy="151565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Date Placeholder 3">
            <a:extLst>
              <a:ext uri="{FF2B5EF4-FFF2-40B4-BE49-F238E27FC236}">
                <a16:creationId xmlns:a16="http://schemas.microsoft.com/office/drawing/2014/main" id="{19E6790E-8A42-DF42-9CD5-A6D7D9BEFFC4}"/>
              </a:ext>
            </a:extLst>
          </p:cNvPr>
          <p:cNvSpPr>
            <a:spLocks noGrp="1"/>
          </p:cNvSpPr>
          <p:nvPr>
            <p:ph type="dt" sz="half" idx="10"/>
          </p:nvPr>
        </p:nvSpPr>
        <p:spPr>
          <a:xfrm>
            <a:off x="112734" y="6356350"/>
            <a:ext cx="2817313" cy="365125"/>
          </a:xfrm>
          <a:prstGeom prst="rect">
            <a:avLst/>
          </a:prstGeom>
        </p:spPr>
        <p:txBody>
          <a:bodyPr/>
          <a:lstStyle>
            <a:lvl1pPr>
              <a:defRPr sz="1000">
                <a:solidFill>
                  <a:schemeClr val="bg1"/>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155151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4BD7FF-8638-66AE-9396-F0A6F2BE7F97}"/>
              </a:ext>
            </a:extLst>
          </p:cNvPr>
          <p:cNvSpPr>
            <a:spLocks noGrp="1"/>
          </p:cNvSpPr>
          <p:nvPr>
            <p:ph type="title"/>
          </p:nvPr>
        </p:nvSpPr>
        <p:spPr>
          <a:xfrm>
            <a:off x="831850" y="1678488"/>
            <a:ext cx="10515600" cy="2217106"/>
          </a:xfrm>
        </p:spPr>
        <p:txBody>
          <a:bodyPr anchor="b"/>
          <a:lstStyle>
            <a:lvl1pPr>
              <a:defRPr sz="6000">
                <a:solidFill>
                  <a:schemeClr val="accent4"/>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4FB9B076-8F04-A582-8D13-4A1463244F72}"/>
              </a:ext>
            </a:extLst>
          </p:cNvPr>
          <p:cNvSpPr>
            <a:spLocks noGrp="1"/>
          </p:cNvSpPr>
          <p:nvPr>
            <p:ph type="dt" sz="half" idx="10"/>
          </p:nvPr>
        </p:nvSpPr>
        <p:spPr>
          <a:xfrm>
            <a:off x="112734" y="6356350"/>
            <a:ext cx="2817313" cy="365125"/>
          </a:xfrm>
          <a:prstGeom prst="rect">
            <a:avLst/>
          </a:prstGeom>
        </p:spPr>
        <p:txBody>
          <a:bodyPr/>
          <a:lstStyle>
            <a:lvl1pPr>
              <a:defRPr sz="1000">
                <a:solidFill>
                  <a:schemeClr val="bg1"/>
                </a:solidFill>
              </a:defRPr>
            </a:lvl1pPr>
          </a:lstStyle>
          <a:p>
            <a:fld id="{8FFBB14A-73DD-914F-8D23-0C0323B5920B}" type="slidenum">
              <a:rPr lang="en-US" smtClean="0"/>
              <a:pPr/>
              <a:t>‹#›</a:t>
            </a:fld>
            <a:endParaRPr lang="en-US" dirty="0"/>
          </a:p>
        </p:txBody>
      </p:sp>
      <p:sp>
        <p:nvSpPr>
          <p:cNvPr id="3" name="Text Placeholder 2">
            <a:extLst>
              <a:ext uri="{FF2B5EF4-FFF2-40B4-BE49-F238E27FC236}">
                <a16:creationId xmlns:a16="http://schemas.microsoft.com/office/drawing/2014/main" id="{BDDDF880-D79E-6B0E-F028-DABC2D0E2924}"/>
              </a:ext>
            </a:extLst>
          </p:cNvPr>
          <p:cNvSpPr>
            <a:spLocks noGrp="1"/>
          </p:cNvSpPr>
          <p:nvPr>
            <p:ph type="body" idx="1"/>
          </p:nvPr>
        </p:nvSpPr>
        <p:spPr>
          <a:xfrm>
            <a:off x="831850" y="3895595"/>
            <a:ext cx="10515600" cy="151565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1034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4699EFB-B21E-69C1-4A37-537EF0F8060B}"/>
              </a:ext>
            </a:extLst>
          </p:cNvPr>
          <p:cNvSpPr>
            <a:spLocks noGrp="1"/>
          </p:cNvSpPr>
          <p:nvPr>
            <p:ph type="title"/>
          </p:nvPr>
        </p:nvSpPr>
        <p:spPr>
          <a:xfrm>
            <a:off x="831850" y="1678488"/>
            <a:ext cx="10515600" cy="2217106"/>
          </a:xfrm>
        </p:spPr>
        <p:txBody>
          <a:bodyPr anchor="b"/>
          <a:lstStyle>
            <a:lvl1pPr>
              <a:defRPr sz="6000">
                <a:solidFill>
                  <a:schemeClr val="accent4"/>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A30F6AD4-61E7-FC67-E5FB-56816BFF3626}"/>
              </a:ext>
            </a:extLst>
          </p:cNvPr>
          <p:cNvSpPr>
            <a:spLocks noGrp="1"/>
          </p:cNvSpPr>
          <p:nvPr>
            <p:ph type="dt" sz="half" idx="10"/>
          </p:nvPr>
        </p:nvSpPr>
        <p:spPr>
          <a:xfrm>
            <a:off x="112734" y="6356350"/>
            <a:ext cx="2817313" cy="365125"/>
          </a:xfrm>
          <a:prstGeom prst="rect">
            <a:avLst/>
          </a:prstGeom>
        </p:spPr>
        <p:txBody>
          <a:bodyPr/>
          <a:lstStyle>
            <a:lvl1pPr>
              <a:defRPr sz="1000">
                <a:solidFill>
                  <a:schemeClr val="bg1"/>
                </a:solidFill>
              </a:defRPr>
            </a:lvl1pPr>
          </a:lstStyle>
          <a:p>
            <a:fld id="{8FFBB14A-73DD-914F-8D23-0C0323B5920B}" type="slidenum">
              <a:rPr lang="en-US" smtClean="0"/>
              <a:pPr/>
              <a:t>‹#›</a:t>
            </a:fld>
            <a:endParaRPr lang="en-US" dirty="0"/>
          </a:p>
        </p:txBody>
      </p:sp>
      <p:sp>
        <p:nvSpPr>
          <p:cNvPr id="3" name="Text Placeholder 2">
            <a:extLst>
              <a:ext uri="{FF2B5EF4-FFF2-40B4-BE49-F238E27FC236}">
                <a16:creationId xmlns:a16="http://schemas.microsoft.com/office/drawing/2014/main" id="{8D0F15DF-56B0-A8C7-E509-D8966F507D8E}"/>
              </a:ext>
            </a:extLst>
          </p:cNvPr>
          <p:cNvSpPr>
            <a:spLocks noGrp="1"/>
          </p:cNvSpPr>
          <p:nvPr>
            <p:ph type="body" idx="1"/>
          </p:nvPr>
        </p:nvSpPr>
        <p:spPr>
          <a:xfrm>
            <a:off x="831850" y="3895595"/>
            <a:ext cx="10515600" cy="151565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88757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4699EFB-B21E-69C1-4A37-537EF0F8060B}"/>
              </a:ext>
            </a:extLst>
          </p:cNvPr>
          <p:cNvSpPr>
            <a:spLocks noGrp="1"/>
          </p:cNvSpPr>
          <p:nvPr>
            <p:ph type="title"/>
          </p:nvPr>
        </p:nvSpPr>
        <p:spPr>
          <a:xfrm>
            <a:off x="831850" y="1678488"/>
            <a:ext cx="10515600" cy="2217106"/>
          </a:xfrm>
        </p:spPr>
        <p:txBody>
          <a:bodyPr anchor="b"/>
          <a:lstStyle>
            <a:lvl1pPr>
              <a:defRPr sz="6000">
                <a:solidFill>
                  <a:schemeClr val="accent4"/>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F7BB3577-F693-B9AA-1462-37FBD63508E8}"/>
              </a:ext>
            </a:extLst>
          </p:cNvPr>
          <p:cNvSpPr>
            <a:spLocks noGrp="1"/>
          </p:cNvSpPr>
          <p:nvPr>
            <p:ph type="dt" sz="half" idx="10"/>
          </p:nvPr>
        </p:nvSpPr>
        <p:spPr>
          <a:xfrm>
            <a:off x="112734" y="6356350"/>
            <a:ext cx="2817313" cy="365125"/>
          </a:xfrm>
          <a:prstGeom prst="rect">
            <a:avLst/>
          </a:prstGeom>
        </p:spPr>
        <p:txBody>
          <a:bodyPr/>
          <a:lstStyle>
            <a:lvl1pPr>
              <a:defRPr sz="1000">
                <a:solidFill>
                  <a:schemeClr val="bg1"/>
                </a:solidFill>
              </a:defRPr>
            </a:lvl1pPr>
          </a:lstStyle>
          <a:p>
            <a:fld id="{8FFBB14A-73DD-914F-8D23-0C0323B5920B}" type="slidenum">
              <a:rPr lang="en-US" smtClean="0"/>
              <a:pPr/>
              <a:t>‹#›</a:t>
            </a:fld>
            <a:endParaRPr lang="en-US" dirty="0"/>
          </a:p>
        </p:txBody>
      </p:sp>
      <p:sp>
        <p:nvSpPr>
          <p:cNvPr id="3" name="Text Placeholder 2">
            <a:extLst>
              <a:ext uri="{FF2B5EF4-FFF2-40B4-BE49-F238E27FC236}">
                <a16:creationId xmlns:a16="http://schemas.microsoft.com/office/drawing/2014/main" id="{9DB66E4F-B743-699C-F448-FD73A9EA2E94}"/>
              </a:ext>
            </a:extLst>
          </p:cNvPr>
          <p:cNvSpPr>
            <a:spLocks noGrp="1"/>
          </p:cNvSpPr>
          <p:nvPr>
            <p:ph type="body" idx="1"/>
          </p:nvPr>
        </p:nvSpPr>
        <p:spPr>
          <a:xfrm>
            <a:off x="831850" y="3895595"/>
            <a:ext cx="10515600" cy="151565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506702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7236-C62F-E44F-9A5D-11CFCEE80AFD}"/>
              </a:ext>
            </a:extLst>
          </p:cNvPr>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3935C3B-AA1A-7F45-AD95-43BE4A1EC845}"/>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6662B5-A55B-5046-9071-BF1558DAEDD6}"/>
              </a:ext>
            </a:extLst>
          </p:cNvPr>
          <p:cNvSpPr>
            <a:spLocks noGrp="1"/>
          </p:cNvSpPr>
          <p:nvPr>
            <p:ph type="dt" sz="half" idx="10"/>
          </p:nvPr>
        </p:nvSpPr>
        <p:spPr>
          <a:xfrm>
            <a:off x="112734" y="6356350"/>
            <a:ext cx="2817313" cy="365125"/>
          </a:xfrm>
          <a:prstGeom prst="rect">
            <a:avLst/>
          </a:prstGeom>
        </p:spPr>
        <p:txBody>
          <a:bodyPr/>
          <a:lstStyle>
            <a:lvl1pPr>
              <a:defRPr sz="1000">
                <a:solidFill>
                  <a:schemeClr val="bg1">
                    <a:lumMod val="50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475298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D9354E-724B-BD49-9BBE-8EB04321B470}"/>
              </a:ext>
            </a:extLst>
          </p:cNvPr>
          <p:cNvSpPr>
            <a:spLocks noGrp="1"/>
          </p:cNvSpPr>
          <p:nvPr>
            <p:ph type="title"/>
          </p:nvPr>
        </p:nvSpPr>
        <p:spPr>
          <a:xfrm>
            <a:off x="563672" y="1152395"/>
            <a:ext cx="11047956" cy="100208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DBD637A-D19B-434F-A91C-CDC22C156CE6}"/>
              </a:ext>
            </a:extLst>
          </p:cNvPr>
          <p:cNvSpPr>
            <a:spLocks noGrp="1"/>
          </p:cNvSpPr>
          <p:nvPr>
            <p:ph type="body" idx="1"/>
          </p:nvPr>
        </p:nvSpPr>
        <p:spPr>
          <a:xfrm>
            <a:off x="563672" y="2267211"/>
            <a:ext cx="11047956" cy="390975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a:extLst>
              <a:ext uri="{FF2B5EF4-FFF2-40B4-BE49-F238E27FC236}">
                <a16:creationId xmlns:a16="http://schemas.microsoft.com/office/drawing/2014/main" id="{7272EB21-E72E-A72B-05F0-9E0514ED71ED}"/>
              </a:ext>
            </a:extLst>
          </p:cNvPr>
          <p:cNvSpPr>
            <a:spLocks noGrp="1"/>
          </p:cNvSpPr>
          <p:nvPr>
            <p:ph type="dt" sz="half" idx="2"/>
          </p:nvPr>
        </p:nvSpPr>
        <p:spPr>
          <a:xfrm>
            <a:off x="112734" y="6356350"/>
            <a:ext cx="2817313" cy="365125"/>
          </a:xfrm>
          <a:prstGeom prst="rect">
            <a:avLst/>
          </a:prstGeom>
        </p:spPr>
        <p:txBody>
          <a:bodyPr/>
          <a:lstStyle>
            <a:lvl1pPr>
              <a:defRPr sz="1000">
                <a:solidFill>
                  <a:schemeClr val="bg1">
                    <a:lumMod val="50000"/>
                  </a:schemeClr>
                </a:solidFill>
              </a:defRPr>
            </a:lvl1pPr>
          </a:lstStyle>
          <a:p>
            <a:fld id="{8FFBB14A-73DD-914F-8D23-0C0323B5920B}" type="slidenum">
              <a:rPr lang="en-US" smtClean="0"/>
              <a:pPr/>
              <a:t>‹#›</a:t>
            </a:fld>
            <a:endParaRPr lang="en-US" dirty="0"/>
          </a:p>
        </p:txBody>
      </p:sp>
    </p:spTree>
    <p:extLst>
      <p:ext uri="{BB962C8B-B14F-4D97-AF65-F5344CB8AC3E}">
        <p14:creationId xmlns:p14="http://schemas.microsoft.com/office/powerpoint/2010/main" val="776969755"/>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7" r:id="rId3"/>
    <p:sldLayoutId id="2147483668" r:id="rId4"/>
    <p:sldLayoutId id="2147483651" r:id="rId5"/>
    <p:sldLayoutId id="2147483655" r:id="rId6"/>
    <p:sldLayoutId id="2147483659" r:id="rId7"/>
    <p:sldLayoutId id="2147483670" r:id="rId8"/>
    <p:sldLayoutId id="2147483650" r:id="rId9"/>
    <p:sldLayoutId id="2147483665" r:id="rId10"/>
    <p:sldLayoutId id="2147483663" r:id="rId11"/>
    <p:sldLayoutId id="2147483667" r:id="rId12"/>
  </p:sldLayoutIdLst>
  <p:txStyles>
    <p:titleStyle>
      <a:lvl1pPr algn="l" defTabSz="914400" rtl="0" eaLnBrk="1" latinLnBrk="0" hangingPunct="1">
        <a:lnSpc>
          <a:spcPct val="90000"/>
        </a:lnSpc>
        <a:spcBef>
          <a:spcPct val="0"/>
        </a:spcBef>
        <a:buNone/>
        <a:defRPr sz="4400" b="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18.png"/><Relationship Id="rId11" Type="http://schemas.openxmlformats.org/officeDocument/2006/relationships/image" Target="../media/image23.jp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299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CA5B-51DC-8940-A423-B169F9EB10EC}"/>
              </a:ext>
            </a:extLst>
          </p:cNvPr>
          <p:cNvSpPr>
            <a:spLocks noGrp="1"/>
          </p:cNvSpPr>
          <p:nvPr>
            <p:ph type="title"/>
          </p:nvPr>
        </p:nvSpPr>
        <p:spPr>
          <a:xfrm>
            <a:off x="563672" y="1292771"/>
            <a:ext cx="11047956" cy="861705"/>
          </a:xfrm>
        </p:spPr>
        <p:txBody>
          <a:bodyPr>
            <a:norm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CFAS </a:t>
            </a:r>
            <a:r>
              <a:rPr lang="en-US" b="1" dirty="0">
                <a:effectLst/>
                <a:latin typeface="Calibri" panose="020F0502020204030204" pitchFamily="34" charset="0"/>
                <a:ea typeface="Calibri" panose="020F0502020204030204" pitchFamily="34" charset="0"/>
                <a:cs typeface="Times New Roman" panose="02020603050405020304" pitchFamily="18" charset="0"/>
              </a:rPr>
              <a:t>Topical Committees (and Chairs)</a:t>
            </a:r>
            <a:endParaRPr lang="en-US" dirty="0"/>
          </a:p>
        </p:txBody>
      </p:sp>
      <p:sp>
        <p:nvSpPr>
          <p:cNvPr id="3" name="Content Placeholder 2">
            <a:extLst>
              <a:ext uri="{FF2B5EF4-FFF2-40B4-BE49-F238E27FC236}">
                <a16:creationId xmlns:a16="http://schemas.microsoft.com/office/drawing/2014/main" id="{515D4DED-2D57-814B-838B-91F28D9292BD}"/>
              </a:ext>
            </a:extLst>
          </p:cNvPr>
          <p:cNvSpPr>
            <a:spLocks noGrp="1"/>
          </p:cNvSpPr>
          <p:nvPr>
            <p:ph idx="4294967295"/>
          </p:nvPr>
        </p:nvSpPr>
        <p:spPr>
          <a:xfrm>
            <a:off x="563672" y="2267211"/>
            <a:ext cx="11446818" cy="3909752"/>
          </a:xfrm>
        </p:spPr>
        <p:txBody>
          <a:bodyPr>
            <a:normAutofit fontScale="92500" lnSpcReduction="10000"/>
          </a:bodyPr>
          <a:lstStyle/>
          <a:p>
            <a:pPr>
              <a:lnSpc>
                <a:spcPct val="107000"/>
              </a:lnSpc>
              <a:spcBef>
                <a:spcPts val="0"/>
              </a:spcBef>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Advocacy Committee (Deanna Sasaki Adams, Laura Shaffer)</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pPr>
            <a:r>
              <a:rPr lang="en-US" sz="3200" kern="100" dirty="0">
                <a:latin typeface="Calibri" panose="020F0502020204030204" pitchFamily="34" charset="0"/>
                <a:ea typeface="Calibri" panose="020F0502020204030204" pitchFamily="34" charset="0"/>
                <a:cs typeface="Times New Roman" panose="02020603050405020304" pitchFamily="18" charset="0"/>
              </a:rPr>
              <a:t>Diversity &amp; Inclusion</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 Committee (Monica Baskin, Valenci</a:t>
            </a:r>
            <a:r>
              <a:rPr lang="en-US" sz="3200" kern="100" dirty="0">
                <a:latin typeface="Calibri" panose="020F0502020204030204" pitchFamily="34" charset="0"/>
                <a:ea typeface="Calibri" panose="020F0502020204030204" pitchFamily="34" charset="0"/>
                <a:cs typeface="Times New Roman" panose="02020603050405020304" pitchFamily="18" charset="0"/>
              </a:rPr>
              <a:t>a Walker)</a:t>
            </a:r>
          </a:p>
          <a:p>
            <a:pPr>
              <a:lnSpc>
                <a:spcPct val="107000"/>
              </a:lnSpc>
              <a:spcBef>
                <a:spcPts val="0"/>
              </a:spcBef>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Mission Alignment Committee (Stewart Babbott), transitioning to Faculty Leaders, Advancement &amp; Governance Comm. (Adam Franks)</a:t>
            </a:r>
          </a:p>
          <a:p>
            <a:pPr>
              <a:lnSpc>
                <a:spcPct val="107000"/>
              </a:lnSpc>
              <a:spcBef>
                <a:spcPts val="0"/>
              </a:spcBef>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Biomedical Research &amp; Training Committee (Neil Osheroff)</a:t>
            </a:r>
          </a:p>
          <a:p>
            <a:pPr>
              <a:lnSpc>
                <a:spcPct val="107000"/>
              </a:lnSpc>
              <a:spcBef>
                <a:spcPts val="0"/>
              </a:spcBef>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Engagement Committee (Kimberly Lumpkins)</a:t>
            </a:r>
          </a:p>
          <a:p>
            <a:pPr>
              <a:lnSpc>
                <a:spcPct val="107000"/>
              </a:lnSpc>
              <a:spcBef>
                <a:spcPts val="0"/>
              </a:spcBef>
            </a:pPr>
            <a:r>
              <a:rPr lang="en-US" sz="3200" kern="100" dirty="0">
                <a:latin typeface="Calibri" panose="020F0502020204030204" pitchFamily="34" charset="0"/>
                <a:ea typeface="Calibri" panose="020F0502020204030204" pitchFamily="34" charset="0"/>
                <a:cs typeface="Times New Roman" panose="02020603050405020304" pitchFamily="18" charset="0"/>
              </a:rPr>
              <a:t>Faculty and Organization Wellbeing Committee (Jon Courand)</a:t>
            </a:r>
          </a:p>
          <a:p>
            <a:pPr>
              <a:lnSpc>
                <a:spcPct val="107000"/>
              </a:lnSpc>
              <a:spcBef>
                <a:spcPts val="0"/>
              </a:spcBef>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Faculty as Medical Educators Committee (Lily Belfi)</a:t>
            </a:r>
          </a:p>
          <a:p>
            <a:pPr marL="0" indent="0">
              <a:buNone/>
            </a:pPr>
            <a:endParaRPr lang="en-US" dirty="0"/>
          </a:p>
        </p:txBody>
      </p:sp>
    </p:spTree>
    <p:extLst>
      <p:ext uri="{BB962C8B-B14F-4D97-AF65-F5344CB8AC3E}">
        <p14:creationId xmlns:p14="http://schemas.microsoft.com/office/powerpoint/2010/main" val="317128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275C0-48C2-0371-73A4-39EEEBC5332A}"/>
              </a:ext>
            </a:extLst>
          </p:cNvPr>
          <p:cNvSpPr>
            <a:spLocks noGrp="1"/>
          </p:cNvSpPr>
          <p:nvPr>
            <p:ph type="title"/>
          </p:nvPr>
        </p:nvSpPr>
        <p:spPr/>
        <p:txBody>
          <a:bodyPr/>
          <a:lstStyle/>
          <a:p>
            <a:r>
              <a:rPr lang="en-US" dirty="0"/>
              <a:t>Key Issues at LSL</a:t>
            </a:r>
          </a:p>
        </p:txBody>
      </p:sp>
      <p:sp>
        <p:nvSpPr>
          <p:cNvPr id="3" name="Content Placeholder 2">
            <a:extLst>
              <a:ext uri="{FF2B5EF4-FFF2-40B4-BE49-F238E27FC236}">
                <a16:creationId xmlns:a16="http://schemas.microsoft.com/office/drawing/2014/main" id="{D40E0FED-C835-46C4-26E7-E67D531B548A}"/>
              </a:ext>
            </a:extLst>
          </p:cNvPr>
          <p:cNvSpPr>
            <a:spLocks noGrp="1"/>
          </p:cNvSpPr>
          <p:nvPr>
            <p:ph idx="1"/>
          </p:nvPr>
        </p:nvSpPr>
        <p:spPr/>
        <p:txBody>
          <a:bodyPr/>
          <a:lstStyle/>
          <a:p>
            <a:pPr marL="0" indent="0">
              <a:buNone/>
            </a:pPr>
            <a:r>
              <a:rPr lang="en-US" sz="2800" b="1" dirty="0">
                <a:latin typeface="Calibri" panose="020F0502020204030204" pitchFamily="34" charset="0"/>
                <a:cs typeface="Calibri" panose="020F0502020204030204" pitchFamily="34" charset="0"/>
              </a:rPr>
              <a:t>Opening Plenary: “It’s About ‘Us’” – Journalist Scott Pelley on Seeking Solutions Amid Disorder</a:t>
            </a:r>
          </a:p>
          <a:p>
            <a:r>
              <a:rPr lang="en-US" sz="2000" dirty="0">
                <a:latin typeface="Calibri" panose="020F0502020204030204" pitchFamily="34" charset="0"/>
                <a:cs typeface="Calibri" panose="020F0502020204030204" pitchFamily="34" charset="0"/>
              </a:rPr>
              <a:t>The “60 Minutes” correspondent and former anchor of the “CBS Evening News,” highlighted stories of bravery and resilience he has documented over his 50-year journalism career during the opening plenary session</a:t>
            </a:r>
          </a:p>
          <a:p>
            <a:r>
              <a:rPr lang="en-US" sz="2000" dirty="0">
                <a:latin typeface="Calibri" panose="020F0502020204030204" pitchFamily="34" charset="0"/>
                <a:cs typeface="Calibri" panose="020F0502020204030204" pitchFamily="34" charset="0"/>
              </a:rPr>
              <a:t>Reflecting on the political discourse in the United States, Mr. Pelley noted, “I think we make a mistake when we try to win an argument or win a conversation… In my view, winning is losing because both sides have stopped listening to one another. I would recommend, if you’re going to have a potentially contentious conversation, start with, ‘I’m really interested in hearing what you have to say.’”</a:t>
            </a:r>
          </a:p>
          <a:p>
            <a:r>
              <a:rPr lang="en-US" sz="2000" dirty="0">
                <a:latin typeface="Calibri" panose="020F0502020204030204" pitchFamily="34" charset="0"/>
                <a:cs typeface="Calibri" panose="020F0502020204030204" pitchFamily="34" charset="0"/>
              </a:rPr>
              <a:t>Mr. Pelley acknowledged the current tension and divisions in the country while also pointing out that division has always been a part of U.S. history.</a:t>
            </a:r>
          </a:p>
        </p:txBody>
      </p:sp>
    </p:spTree>
    <p:extLst>
      <p:ext uri="{BB962C8B-B14F-4D97-AF65-F5344CB8AC3E}">
        <p14:creationId xmlns:p14="http://schemas.microsoft.com/office/powerpoint/2010/main" val="372494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275C0-48C2-0371-73A4-39EEEBC5332A}"/>
              </a:ext>
            </a:extLst>
          </p:cNvPr>
          <p:cNvSpPr>
            <a:spLocks noGrp="1"/>
          </p:cNvSpPr>
          <p:nvPr>
            <p:ph type="title"/>
          </p:nvPr>
        </p:nvSpPr>
        <p:spPr/>
        <p:txBody>
          <a:bodyPr/>
          <a:lstStyle/>
          <a:p>
            <a:r>
              <a:rPr lang="en-US" dirty="0"/>
              <a:t>Key Issues at LSL</a:t>
            </a:r>
          </a:p>
        </p:txBody>
      </p:sp>
      <p:sp>
        <p:nvSpPr>
          <p:cNvPr id="3" name="Content Placeholder 2">
            <a:extLst>
              <a:ext uri="{FF2B5EF4-FFF2-40B4-BE49-F238E27FC236}">
                <a16:creationId xmlns:a16="http://schemas.microsoft.com/office/drawing/2014/main" id="{D40E0FED-C835-46C4-26E7-E67D531B548A}"/>
              </a:ext>
            </a:extLst>
          </p:cNvPr>
          <p:cNvSpPr>
            <a:spLocks noGrp="1"/>
          </p:cNvSpPr>
          <p:nvPr>
            <p:ph idx="1"/>
          </p:nvPr>
        </p:nvSpPr>
        <p:spPr/>
        <p:txBody>
          <a:bodyPr>
            <a:normAutofit lnSpcReduction="10000"/>
          </a:bodyPr>
          <a:lstStyle/>
          <a:p>
            <a:pPr marL="0" indent="0">
              <a:buNone/>
            </a:pPr>
            <a:r>
              <a:rPr lang="en-US" sz="2800" b="1" dirty="0">
                <a:latin typeface="Calibri" panose="020F0502020204030204" pitchFamily="34" charset="0"/>
                <a:cs typeface="Calibri" panose="020F0502020204030204" pitchFamily="34" charset="0"/>
              </a:rPr>
              <a:t>Plenary: “Moments Matter. Generative Artificial Intelligence: An ‘Ecosystem Transformation for Medicine” – James N. Weinstein, Senior Vice President, Microsoft Health </a:t>
            </a:r>
          </a:p>
          <a:p>
            <a:r>
              <a:rPr lang="en-US" sz="2000" dirty="0">
                <a:latin typeface="Calibri" panose="020F0502020204030204" pitchFamily="34" charset="0"/>
                <a:cs typeface="Calibri" panose="020F0502020204030204" pitchFamily="34" charset="0"/>
              </a:rPr>
              <a:t>In assessing the benefits or risks of AI, academic medicine leaders and faculty should consider whether people and the institutions they run can keep up with the technology to fully understand and govern how it works. </a:t>
            </a:r>
          </a:p>
          <a:p>
            <a:r>
              <a:rPr lang="en-US" sz="2000" dirty="0">
                <a:latin typeface="Calibri" panose="020F0502020204030204" pitchFamily="34" charset="0"/>
                <a:cs typeface="Calibri" panose="020F0502020204030204" pitchFamily="34" charset="0"/>
              </a:rPr>
              <a:t>“Can we ensure no harm?” Dr. Weinstein asked. “I'm not sure.” Can AI be trusted and be equitable and fair in the eyes of those impacted? That really depends on us.”</a:t>
            </a:r>
          </a:p>
          <a:p>
            <a:r>
              <a:rPr lang="en-US" sz="2000" dirty="0">
                <a:latin typeface="Calibri" panose="020F0502020204030204" pitchFamily="34" charset="0"/>
                <a:cs typeface="Calibri" panose="020F0502020204030204" pitchFamily="34" charset="0"/>
              </a:rPr>
              <a:t>AI success depends upon ensuring transparency about how the systems collect and share patient data; eliminating bias in the collection and use of data; and fully informing patients about how the systems work so that they can make informed choices about participating in processes driven by AI.</a:t>
            </a:r>
          </a:p>
          <a:p>
            <a:r>
              <a:rPr lang="en-US" sz="2000" dirty="0">
                <a:latin typeface="Calibri" panose="020F0502020204030204" pitchFamily="34" charset="0"/>
                <a:cs typeface="Calibri" panose="020F0502020204030204" pitchFamily="34" charset="0"/>
              </a:rPr>
              <a:t>Governance of AI use is important, and transparency is key. </a:t>
            </a:r>
          </a:p>
        </p:txBody>
      </p:sp>
    </p:spTree>
    <p:extLst>
      <p:ext uri="{BB962C8B-B14F-4D97-AF65-F5344CB8AC3E}">
        <p14:creationId xmlns:p14="http://schemas.microsoft.com/office/powerpoint/2010/main" val="3499971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275C0-48C2-0371-73A4-39EEEBC5332A}"/>
              </a:ext>
            </a:extLst>
          </p:cNvPr>
          <p:cNvSpPr>
            <a:spLocks noGrp="1"/>
          </p:cNvSpPr>
          <p:nvPr>
            <p:ph type="title"/>
          </p:nvPr>
        </p:nvSpPr>
        <p:spPr/>
        <p:txBody>
          <a:bodyPr/>
          <a:lstStyle/>
          <a:p>
            <a:r>
              <a:rPr lang="en-US" dirty="0"/>
              <a:t>Key Issues at LSL</a:t>
            </a:r>
          </a:p>
        </p:txBody>
      </p:sp>
      <p:sp>
        <p:nvSpPr>
          <p:cNvPr id="3" name="Content Placeholder 2">
            <a:extLst>
              <a:ext uri="{FF2B5EF4-FFF2-40B4-BE49-F238E27FC236}">
                <a16:creationId xmlns:a16="http://schemas.microsoft.com/office/drawing/2014/main" id="{D40E0FED-C835-46C4-26E7-E67D531B548A}"/>
              </a:ext>
            </a:extLst>
          </p:cNvPr>
          <p:cNvSpPr>
            <a:spLocks noGrp="1"/>
          </p:cNvSpPr>
          <p:nvPr>
            <p:ph idx="1"/>
          </p:nvPr>
        </p:nvSpPr>
        <p:spPr/>
        <p:txBody>
          <a:bodyPr>
            <a:normAutofit lnSpcReduction="10000"/>
          </a:bodyPr>
          <a:lstStyle/>
          <a:p>
            <a:pPr marL="0" indent="0">
              <a:buNone/>
            </a:pPr>
            <a:r>
              <a:rPr lang="en-US" sz="2800" b="1" dirty="0">
                <a:latin typeface="Calibri" panose="020F0502020204030204" pitchFamily="34" charset="0"/>
                <a:cs typeface="Calibri" panose="020F0502020204030204" pitchFamily="34" charset="0"/>
              </a:rPr>
              <a:t>Plenary: “Thinking outside the box: A new approach to scientific discovery” – </a:t>
            </a:r>
            <a:r>
              <a:rPr lang="en-US" sz="2800" b="1" dirty="0" err="1">
                <a:latin typeface="Calibri" panose="020F0502020204030204" pitchFamily="34" charset="0"/>
                <a:cs typeface="Calibri" panose="020F0502020204030204" pitchFamily="34" charset="0"/>
              </a:rPr>
              <a:t>Kizzmekia</a:t>
            </a:r>
            <a:r>
              <a:rPr lang="en-US" sz="2800" b="1" dirty="0">
                <a:latin typeface="Calibri" panose="020F0502020204030204" pitchFamily="34" charset="0"/>
                <a:cs typeface="Calibri" panose="020F0502020204030204" pitchFamily="34" charset="0"/>
              </a:rPr>
              <a:t> S. Corbett-</a:t>
            </a:r>
            <a:r>
              <a:rPr lang="en-US" sz="2800" b="1" dirty="0" err="1">
                <a:latin typeface="Calibri" panose="020F0502020204030204" pitchFamily="34" charset="0"/>
                <a:cs typeface="Calibri" panose="020F0502020204030204" pitchFamily="34" charset="0"/>
              </a:rPr>
              <a:t>Helaire</a:t>
            </a:r>
            <a:r>
              <a:rPr lang="en-US" sz="2800" b="1" dirty="0">
                <a:latin typeface="Calibri" panose="020F0502020204030204" pitchFamily="34" charset="0"/>
                <a:cs typeface="Calibri" panose="020F0502020204030204" pitchFamily="34" charset="0"/>
              </a:rPr>
              <a:t>, PhD, and David </a:t>
            </a:r>
            <a:r>
              <a:rPr lang="en-US" sz="2800" b="1" dirty="0" err="1">
                <a:latin typeface="Calibri" panose="020F0502020204030204" pitchFamily="34" charset="0"/>
                <a:cs typeface="Calibri" panose="020F0502020204030204" pitchFamily="34" charset="0"/>
              </a:rPr>
              <a:t>Fajgenbaum</a:t>
            </a:r>
            <a:r>
              <a:rPr lang="en-US" sz="2800" b="1" dirty="0">
                <a:latin typeface="Calibri" panose="020F0502020204030204" pitchFamily="34" charset="0"/>
                <a:cs typeface="Calibri" panose="020F0502020204030204" pitchFamily="34" charset="0"/>
              </a:rPr>
              <a:t>, MD, MBA, MSc; moderated by Elena Fuentes-Afflick, MD, MPH</a:t>
            </a:r>
          </a:p>
          <a:p>
            <a:r>
              <a:rPr lang="en-US" sz="2000" dirty="0">
                <a:latin typeface="Calibri" panose="020F0502020204030204" pitchFamily="34" charset="0"/>
                <a:cs typeface="Calibri" panose="020F0502020204030204" pitchFamily="34" charset="0"/>
              </a:rPr>
              <a:t>Groundbreaking scientific discovery goes beyond “What small discovery can I make that will advance the science?” but instead explores “What big ideas do I have that can make a meaningful difference?” </a:t>
            </a:r>
          </a:p>
          <a:p>
            <a:r>
              <a:rPr lang="en-US" sz="2000" dirty="0">
                <a:latin typeface="Calibri" panose="020F0502020204030204" pitchFamily="34" charset="0"/>
                <a:cs typeface="Calibri" panose="020F0502020204030204" pitchFamily="34" charset="0"/>
              </a:rPr>
              <a:t>Effective science and scientists see value in the importance of sharing not just positive research results – but negative ones as well – to advance scientific knowledge.</a:t>
            </a:r>
          </a:p>
          <a:p>
            <a:r>
              <a:rPr lang="en-US" sz="2000" dirty="0">
                <a:latin typeface="Calibri" panose="020F0502020204030204" pitchFamily="34" charset="0"/>
                <a:cs typeface="Calibri" panose="020F0502020204030204" pitchFamily="34" charset="0"/>
              </a:rPr>
              <a:t>The career of a successful scientist goes beyond just a contribution to research, but involves the advancement of a community – being a mentor, building teams of colleagues, navigating complicated funding environments, and helping to inform the public how the science works and why it’s valuable.</a:t>
            </a:r>
          </a:p>
          <a:p>
            <a:r>
              <a:rPr lang="en-US" sz="2000" dirty="0">
                <a:latin typeface="Calibri" panose="020F0502020204030204" pitchFamily="34" charset="0"/>
                <a:cs typeface="Calibri" panose="020F0502020204030204" pitchFamily="34" charset="0"/>
              </a:rPr>
              <a:t>“Who wants to save the world alone?” Dr. Corbett-</a:t>
            </a:r>
            <a:r>
              <a:rPr lang="en-US" sz="2000" dirty="0" err="1">
                <a:latin typeface="Calibri" panose="020F0502020204030204" pitchFamily="34" charset="0"/>
                <a:cs typeface="Calibri" panose="020F0502020204030204" pitchFamily="34" charset="0"/>
              </a:rPr>
              <a:t>Helaire</a:t>
            </a:r>
            <a:r>
              <a:rPr lang="en-US" sz="2000" dirty="0">
                <a:latin typeface="Calibri" panose="020F0502020204030204" pitchFamily="34" charset="0"/>
                <a:cs typeface="Calibri" panose="020F0502020204030204" pitchFamily="34" charset="0"/>
              </a:rPr>
              <a:t> asked</a:t>
            </a:r>
          </a:p>
        </p:txBody>
      </p:sp>
    </p:spTree>
    <p:extLst>
      <p:ext uri="{BB962C8B-B14F-4D97-AF65-F5344CB8AC3E}">
        <p14:creationId xmlns:p14="http://schemas.microsoft.com/office/powerpoint/2010/main" val="515278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275C0-48C2-0371-73A4-39EEEBC5332A}"/>
              </a:ext>
            </a:extLst>
          </p:cNvPr>
          <p:cNvSpPr>
            <a:spLocks noGrp="1"/>
          </p:cNvSpPr>
          <p:nvPr>
            <p:ph type="title"/>
          </p:nvPr>
        </p:nvSpPr>
        <p:spPr/>
        <p:txBody>
          <a:bodyPr/>
          <a:lstStyle/>
          <a:p>
            <a:r>
              <a:rPr lang="en-US" dirty="0"/>
              <a:t>Key Issues at LSL</a:t>
            </a:r>
          </a:p>
        </p:txBody>
      </p:sp>
      <p:sp>
        <p:nvSpPr>
          <p:cNvPr id="3" name="Content Placeholder 2">
            <a:extLst>
              <a:ext uri="{FF2B5EF4-FFF2-40B4-BE49-F238E27FC236}">
                <a16:creationId xmlns:a16="http://schemas.microsoft.com/office/drawing/2014/main" id="{D40E0FED-C835-46C4-26E7-E67D531B548A}"/>
              </a:ext>
            </a:extLst>
          </p:cNvPr>
          <p:cNvSpPr>
            <a:spLocks noGrp="1"/>
          </p:cNvSpPr>
          <p:nvPr>
            <p:ph idx="1"/>
          </p:nvPr>
        </p:nvSpPr>
        <p:spPr/>
        <p:txBody>
          <a:bodyPr>
            <a:normAutofit/>
          </a:bodyPr>
          <a:lstStyle/>
          <a:p>
            <a:pPr marL="0" indent="0">
              <a:buNone/>
            </a:pPr>
            <a:r>
              <a:rPr lang="en-US" sz="2800" b="1" dirty="0">
                <a:latin typeface="Calibri" panose="020F0502020204030204" pitchFamily="34" charset="0"/>
                <a:cs typeface="Calibri" panose="020F0502020204030204" pitchFamily="34" charset="0"/>
              </a:rPr>
              <a:t>Leadership Plenary with AAMC President &amp; CEO David Skorton, MD, and AAMC Board Chair Lee Jones, MD</a:t>
            </a:r>
          </a:p>
          <a:p>
            <a:r>
              <a:rPr lang="en-US" sz="2000" dirty="0">
                <a:latin typeface="Calibri" panose="020F0502020204030204" pitchFamily="34" charset="0"/>
                <a:cs typeface="Calibri" panose="020F0502020204030204" pitchFamily="34" charset="0"/>
              </a:rPr>
              <a:t>Academic medicine still provides caregivers, researchers, and educators the privilege of offering people care, treatment, and knowledge to get through some of the greatest challenges many will face</a:t>
            </a:r>
          </a:p>
          <a:p>
            <a:r>
              <a:rPr lang="en-US" sz="2000" dirty="0">
                <a:latin typeface="Calibri" panose="020F0502020204030204" pitchFamily="34" charset="0"/>
                <a:cs typeface="Calibri" panose="020F0502020204030204" pitchFamily="34" charset="0"/>
              </a:rPr>
              <a:t>Faculty in academic medicine are facing difficult circumstances today, including pervasive burnout, divisive politics, and devastating world events – but they are not singular to our time, and instead have been faced through history. </a:t>
            </a:r>
          </a:p>
          <a:p>
            <a:r>
              <a:rPr lang="en-US" sz="2000" dirty="0">
                <a:latin typeface="Calibri" panose="020F0502020204030204" pitchFamily="34" charset="0"/>
                <a:cs typeface="Calibri" panose="020F0502020204030204" pitchFamily="34" charset="0"/>
              </a:rPr>
              <a:t>In academic medicine, faculty need to cultivate “an environment of empathy and compassion, acknowledging our shared humanity.”  </a:t>
            </a:r>
          </a:p>
          <a:p>
            <a:r>
              <a:rPr lang="en-US" sz="2000" dirty="0">
                <a:latin typeface="Calibri" panose="020F0502020204030204" pitchFamily="34" charset="0"/>
                <a:cs typeface="Calibri" panose="020F0502020204030204" pitchFamily="34" charset="0"/>
              </a:rPr>
              <a:t>Dr. Skorton urged those in attendance to “Always do your best” — for patients, colleagues, and community. “That is what we all strive to do. Even when it’s the hardest of all things to do.”</a:t>
            </a:r>
          </a:p>
        </p:txBody>
      </p:sp>
    </p:spTree>
    <p:extLst>
      <p:ext uri="{BB962C8B-B14F-4D97-AF65-F5344CB8AC3E}">
        <p14:creationId xmlns:p14="http://schemas.microsoft.com/office/powerpoint/2010/main" val="3146210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CA5B-51DC-8940-A423-B169F9EB10EC}"/>
              </a:ext>
            </a:extLst>
          </p:cNvPr>
          <p:cNvSpPr>
            <a:spLocks noGrp="1"/>
          </p:cNvSpPr>
          <p:nvPr>
            <p:ph type="title"/>
          </p:nvPr>
        </p:nvSpPr>
        <p:spPr/>
        <p:txBody>
          <a:bodyPr>
            <a:noAutofit/>
          </a:bodyPr>
          <a:lstStyle/>
          <a:p>
            <a:r>
              <a:rPr lang="en-US" b="1" kern="100" dirty="0">
                <a:effectLst/>
                <a:latin typeface="Calibri" panose="020F0502020204030204" pitchFamily="34" charset="0"/>
                <a:ea typeface="Calibri" panose="020F0502020204030204" pitchFamily="34" charset="0"/>
                <a:cs typeface="Times New Roman" panose="02020603050405020304" pitchFamily="18" charset="0"/>
              </a:rPr>
              <a:t>CFAS-Oriented Main Program Sessions</a:t>
            </a:r>
            <a:endParaRPr lang="en-US" dirty="0"/>
          </a:p>
        </p:txBody>
      </p:sp>
      <p:sp>
        <p:nvSpPr>
          <p:cNvPr id="3" name="Content Placeholder 2">
            <a:extLst>
              <a:ext uri="{FF2B5EF4-FFF2-40B4-BE49-F238E27FC236}">
                <a16:creationId xmlns:a16="http://schemas.microsoft.com/office/drawing/2014/main" id="{515D4DED-2D57-814B-838B-91F28D9292BD}"/>
              </a:ext>
            </a:extLst>
          </p:cNvPr>
          <p:cNvSpPr>
            <a:spLocks noGrp="1"/>
          </p:cNvSpPr>
          <p:nvPr>
            <p:ph idx="4294967295"/>
          </p:nvPr>
        </p:nvSpPr>
        <p:spPr>
          <a:xfrm>
            <a:off x="563671" y="2003462"/>
            <a:ext cx="11415995" cy="4854538"/>
          </a:xfrm>
        </p:spPr>
        <p:txBody>
          <a:bodyPr>
            <a:normAutofit fontScale="92500"/>
          </a:bodyPr>
          <a:lstStyle/>
          <a:p>
            <a:pPr marL="0" marR="0" lvl="0" indent="0">
              <a:lnSpc>
                <a:spcPct val="107000"/>
              </a:lnSpc>
              <a:spcBef>
                <a:spcPts val="0"/>
              </a:spcBef>
              <a:spcAft>
                <a:spcPts val="0"/>
              </a:spcAft>
              <a:buNone/>
            </a:pPr>
            <a:r>
              <a:rPr lang="en-US" sz="3200" i="1" kern="100" dirty="0">
                <a:effectLst/>
                <a:latin typeface="Calibri" panose="020F0502020204030204" pitchFamily="34" charset="0"/>
                <a:ea typeface="Calibri" panose="020F0502020204030204" pitchFamily="34" charset="0"/>
                <a:cs typeface="Times New Roman" panose="02020603050405020304" pitchFamily="18" charset="0"/>
              </a:rPr>
              <a:t>Breakout sessions featuring CFAS rep speakers and</a:t>
            </a:r>
            <a:r>
              <a:rPr lang="en-US" sz="3200" i="1" kern="100" dirty="0">
                <a:latin typeface="Calibri" panose="020F0502020204030204" pitchFamily="34" charset="0"/>
                <a:ea typeface="Calibri" panose="020F0502020204030204" pitchFamily="34" charset="0"/>
                <a:cs typeface="Times New Roman" panose="02020603050405020304" pitchFamily="18" charset="0"/>
              </a:rPr>
              <a:t> </a:t>
            </a:r>
            <a:r>
              <a:rPr lang="en-US" sz="3200" i="1" kern="100" dirty="0">
                <a:effectLst/>
                <a:latin typeface="Calibri" panose="020F0502020204030204" pitchFamily="34" charset="0"/>
                <a:ea typeface="Calibri" panose="020F0502020204030204" pitchFamily="34" charset="0"/>
                <a:cs typeface="Times New Roman" panose="02020603050405020304" pitchFamily="18" charset="0"/>
              </a:rPr>
              <a:t>CFAS-related work</a:t>
            </a:r>
          </a:p>
          <a:p>
            <a:pPr marL="342900" marR="0" lvl="0" indent="-342900">
              <a:lnSpc>
                <a:spcPct val="107000"/>
              </a:lnSpc>
              <a:spcBef>
                <a:spcPts val="0"/>
              </a:spcBef>
              <a:spcAft>
                <a:spcPts val="0"/>
              </a:spcAft>
              <a:buFont typeface="Symbol" panose="05050102010706020507" pitchFamily="18" charset="2"/>
              <a:buChar char=""/>
            </a:pPr>
            <a:r>
              <a:rPr lang="en-US" sz="2400" kern="100" dirty="0">
                <a:latin typeface="+mn-lt"/>
                <a:ea typeface="Calibri" panose="020F0502020204030204" pitchFamily="34" charset="0"/>
                <a:cs typeface="Times New Roman" panose="02020603050405020304" pitchFamily="18" charset="0"/>
              </a:rPr>
              <a:t>Why Consider Sex as a Variable in Medical Research? </a:t>
            </a:r>
          </a:p>
          <a:p>
            <a:pPr marL="342900" marR="0" lvl="0" indent="-342900">
              <a:lnSpc>
                <a:spcPct val="107000"/>
              </a:lnSpc>
              <a:spcBef>
                <a:spcPts val="0"/>
              </a:spcBef>
              <a:spcAft>
                <a:spcPts val="0"/>
              </a:spcAft>
              <a:buFont typeface="Symbol" panose="05050102010706020507" pitchFamily="18" charset="2"/>
              <a:buChar char=""/>
            </a:pPr>
            <a:r>
              <a:rPr lang="en-US" sz="2400" dirty="0">
                <a:latin typeface="+mn-lt"/>
              </a:rPr>
              <a:t>Reducing the Stigma of Accessing Mental Healthcare Along the Continuum</a:t>
            </a:r>
          </a:p>
          <a:p>
            <a:pPr marL="342900" marR="0" lvl="0" indent="-342900">
              <a:lnSpc>
                <a:spcPct val="107000"/>
              </a:lnSpc>
              <a:spcBef>
                <a:spcPts val="0"/>
              </a:spcBef>
              <a:spcAft>
                <a:spcPts val="0"/>
              </a:spcAft>
              <a:buFont typeface="Symbol" panose="05050102010706020507" pitchFamily="18" charset="2"/>
              <a:buChar char=""/>
            </a:pPr>
            <a:r>
              <a:rPr lang="en-US" sz="2400" dirty="0">
                <a:latin typeface="+mn-lt"/>
              </a:rPr>
              <a:t>Private Equity Investors and Their Potential Impact on Academic Medicine</a:t>
            </a:r>
          </a:p>
          <a:p>
            <a:pPr marL="342900" marR="0" lvl="0" indent="-342900">
              <a:lnSpc>
                <a:spcPct val="107000"/>
              </a:lnSpc>
              <a:spcBef>
                <a:spcPts val="0"/>
              </a:spcBef>
              <a:spcAft>
                <a:spcPts val="0"/>
              </a:spcAft>
              <a:buFont typeface="Symbol" panose="05050102010706020507" pitchFamily="18" charset="2"/>
              <a:buChar char=""/>
            </a:pPr>
            <a:r>
              <a:rPr lang="en-US" sz="2400" dirty="0">
                <a:latin typeface="+mn-lt"/>
              </a:rPr>
              <a:t>A Data Driven Approach to Identify Successful Strategies for Addressing Faculty Burnout</a:t>
            </a:r>
          </a:p>
          <a:p>
            <a:pPr marL="342900" indent="-342900">
              <a:lnSpc>
                <a:spcPct val="107000"/>
              </a:lnSpc>
              <a:spcBef>
                <a:spcPts val="0"/>
              </a:spcBef>
              <a:buFont typeface="Symbol" panose="05050102010706020507" pitchFamily="18" charset="2"/>
              <a:buChar char=""/>
            </a:pPr>
            <a:r>
              <a:rPr lang="en-US" sz="2400" dirty="0">
                <a:latin typeface="+mn-lt"/>
              </a:rPr>
              <a:t>Precision Medical Education in Action: Challenges and Solutions</a:t>
            </a:r>
          </a:p>
          <a:p>
            <a:pPr marL="342900" marR="0" lvl="0" indent="-342900">
              <a:lnSpc>
                <a:spcPct val="107000"/>
              </a:lnSpc>
              <a:spcBef>
                <a:spcPts val="0"/>
              </a:spcBef>
              <a:spcAft>
                <a:spcPts val="0"/>
              </a:spcAft>
              <a:buFont typeface="Symbol" panose="05050102010706020507" pitchFamily="18" charset="2"/>
              <a:buChar char=""/>
            </a:pPr>
            <a:r>
              <a:rPr lang="en-US" sz="2400" dirty="0">
                <a:latin typeface="+mn-lt"/>
              </a:rPr>
              <a:t>Applying the Clinician-Educator Milestones to Professional Transitions Across the Continuum</a:t>
            </a:r>
          </a:p>
          <a:p>
            <a:pPr marL="342900" marR="0" lvl="0" indent="-342900">
              <a:lnSpc>
                <a:spcPct val="107000"/>
              </a:lnSpc>
              <a:spcBef>
                <a:spcPts val="0"/>
              </a:spcBef>
              <a:spcAft>
                <a:spcPts val="0"/>
              </a:spcAft>
              <a:buFont typeface="Symbol" panose="05050102010706020507" pitchFamily="18" charset="2"/>
              <a:buChar char=""/>
            </a:pPr>
            <a:r>
              <a:rPr lang="en-US" sz="2400" dirty="0">
                <a:latin typeface="+mn-lt"/>
              </a:rPr>
              <a:t>Let's Hang on to What We've Got: Retaining Basic Science Educators and Researchers</a:t>
            </a:r>
          </a:p>
          <a:p>
            <a:pPr marL="342900" marR="0" lvl="0" indent="-342900">
              <a:lnSpc>
                <a:spcPct val="107000"/>
              </a:lnSpc>
              <a:spcBef>
                <a:spcPts val="0"/>
              </a:spcBef>
              <a:spcAft>
                <a:spcPts val="0"/>
              </a:spcAft>
              <a:buFont typeface="Symbol" panose="05050102010706020507" pitchFamily="18" charset="2"/>
              <a:buChar char=""/>
            </a:pPr>
            <a:r>
              <a:rPr lang="en-US" sz="2400" dirty="0">
                <a:latin typeface="+mn-lt"/>
              </a:rPr>
              <a:t>Building Your Best Mosquito Net: Strategic Plan for Addressing </a:t>
            </a:r>
            <a:r>
              <a:rPr lang="en-US" sz="2400" dirty="0" err="1">
                <a:latin typeface="+mn-lt"/>
              </a:rPr>
              <a:t>Microagressions</a:t>
            </a:r>
            <a:r>
              <a:rPr lang="en-US" sz="2400" dirty="0">
                <a:latin typeface="+mn-lt"/>
              </a:rPr>
              <a:t> in Your Learning Environment</a:t>
            </a:r>
          </a:p>
          <a:p>
            <a:pPr marL="342900" marR="0" lvl="0" indent="-342900">
              <a:lnSpc>
                <a:spcPct val="107000"/>
              </a:lnSpc>
              <a:spcBef>
                <a:spcPts val="0"/>
              </a:spcBef>
              <a:spcAft>
                <a:spcPts val="0"/>
              </a:spcAft>
              <a:buFont typeface="Symbol" panose="05050102010706020507" pitchFamily="18" charset="2"/>
              <a:buChar char=""/>
            </a:pPr>
            <a:r>
              <a:rPr lang="en-US" sz="2400" dirty="0">
                <a:latin typeface="+mn-lt"/>
              </a:rPr>
              <a:t>Every Physician is a Leader: Implementing Leadership Competencies for a Successful GME Transition</a:t>
            </a:r>
          </a:p>
          <a:p>
            <a:pPr marL="342900" marR="0" lvl="0" indent="-342900">
              <a:lnSpc>
                <a:spcPct val="107000"/>
              </a:lnSpc>
              <a:spcBef>
                <a:spcPts val="0"/>
              </a:spcBef>
              <a:spcAft>
                <a:spcPts val="0"/>
              </a:spcAft>
              <a:buFont typeface="Symbol" panose="05050102010706020507" pitchFamily="18" charset="2"/>
              <a:buChar char=""/>
            </a:pPr>
            <a:endParaRPr lang="en-US" sz="2400" dirty="0">
              <a:latin typeface="+mn-lt"/>
            </a:endParaRPr>
          </a:p>
          <a:p>
            <a:pPr marL="342900" marR="0" lvl="0" indent="-342900">
              <a:lnSpc>
                <a:spcPct val="107000"/>
              </a:lnSpc>
              <a:spcBef>
                <a:spcPts val="0"/>
              </a:spcBef>
              <a:spcAft>
                <a:spcPts val="0"/>
              </a:spcAft>
              <a:buFont typeface="Symbol" panose="05050102010706020507" pitchFamily="18" charset="2"/>
              <a:buChar char=""/>
            </a:pPr>
            <a:endParaRPr lang="en-US" sz="2400" dirty="0">
              <a:latin typeface="+mn-lt"/>
            </a:endParaRPr>
          </a:p>
          <a:p>
            <a:pPr marL="342900" marR="0" lvl="0" indent="-342900">
              <a:lnSpc>
                <a:spcPct val="107000"/>
              </a:lnSpc>
              <a:spcBef>
                <a:spcPts val="0"/>
              </a:spcBef>
              <a:spcAft>
                <a:spcPts val="0"/>
              </a:spcAft>
              <a:buFont typeface="Symbol" panose="05050102010706020507" pitchFamily="18" charset="2"/>
              <a:buChar char=""/>
            </a:pPr>
            <a:endParaRPr lang="en-US" sz="2400" dirty="0">
              <a:latin typeface="+mn-lt"/>
            </a:endParaRPr>
          </a:p>
        </p:txBody>
      </p:sp>
    </p:spTree>
    <p:extLst>
      <p:ext uri="{BB962C8B-B14F-4D97-AF65-F5344CB8AC3E}">
        <p14:creationId xmlns:p14="http://schemas.microsoft.com/office/powerpoint/2010/main" val="3614921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CA5B-51DC-8940-A423-B169F9EB10EC}"/>
              </a:ext>
            </a:extLst>
          </p:cNvPr>
          <p:cNvSpPr>
            <a:spLocks noGrp="1"/>
          </p:cNvSpPr>
          <p:nvPr>
            <p:ph type="title"/>
          </p:nvPr>
        </p:nvSpPr>
        <p:spPr>
          <a:xfrm>
            <a:off x="482885" y="4736386"/>
            <a:ext cx="9411128" cy="1726058"/>
          </a:xfrm>
        </p:spPr>
        <p:txBody>
          <a:bodyPr>
            <a:normAutofit fontScale="90000"/>
          </a:bodyPr>
          <a:lstStyle/>
          <a:p>
            <a:r>
              <a:rPr lang="en-US" sz="5400" b="1" kern="100" dirty="0">
                <a:effectLst/>
                <a:latin typeface="Calibri" panose="020F0502020204030204" pitchFamily="34" charset="0"/>
                <a:ea typeface="Calibri" panose="020F0502020204030204" pitchFamily="34" charset="0"/>
                <a:cs typeface="Times New Roman" panose="02020603050405020304" pitchFamily="18" charset="0"/>
              </a:rPr>
              <a:t>Summary </a:t>
            </a:r>
            <a:r>
              <a:rPr lang="en-US" sz="5400" b="1" kern="100">
                <a:effectLst/>
                <a:latin typeface="Calibri" panose="020F0502020204030204" pitchFamily="34" charset="0"/>
                <a:ea typeface="Calibri" panose="020F0502020204030204" pitchFamily="34" charset="0"/>
                <a:cs typeface="Times New Roman" panose="02020603050405020304" pitchFamily="18" charset="0"/>
              </a:rPr>
              <a:t>of 2024 </a:t>
            </a:r>
            <a:r>
              <a:rPr lang="en-US" sz="5400" b="1" kern="100" dirty="0">
                <a:effectLst/>
                <a:latin typeface="Calibri" panose="020F0502020204030204" pitchFamily="34" charset="0"/>
                <a:ea typeface="Calibri" panose="020F0502020204030204" pitchFamily="34" charset="0"/>
                <a:cs typeface="Times New Roman" panose="02020603050405020304" pitchFamily="18" charset="0"/>
              </a:rPr>
              <a:t>Learn Serve Lead Annual Meeting for CFAS Reps</a:t>
            </a:r>
            <a:endParaRPr lang="en-US" sz="5400" dirty="0"/>
          </a:p>
        </p:txBody>
      </p:sp>
    </p:spTree>
    <p:extLst>
      <p:ext uri="{BB962C8B-B14F-4D97-AF65-F5344CB8AC3E}">
        <p14:creationId xmlns:p14="http://schemas.microsoft.com/office/powerpoint/2010/main" val="2088484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0BF12-D591-ADBA-0638-5F9D8906B114}"/>
              </a:ext>
            </a:extLst>
          </p:cNvPr>
          <p:cNvSpPr>
            <a:spLocks noGrp="1"/>
          </p:cNvSpPr>
          <p:nvPr>
            <p:ph type="title"/>
          </p:nvPr>
        </p:nvSpPr>
        <p:spPr/>
        <p:txBody>
          <a:bodyPr/>
          <a:lstStyle/>
          <a:p>
            <a:r>
              <a:rPr lang="en-US" sz="4400" b="1" dirty="0">
                <a:effectLst/>
                <a:latin typeface="Calibri" panose="020F0502020204030204" pitchFamily="34" charset="0"/>
                <a:ea typeface="Calibri" panose="020F0502020204030204" pitchFamily="34" charset="0"/>
                <a:cs typeface="Times New Roman" panose="02020603050405020304" pitchFamily="18" charset="0"/>
              </a:rPr>
              <a:t>CFAS Overview: Mission</a:t>
            </a:r>
            <a:endParaRPr lang="en-US" dirty="0"/>
          </a:p>
        </p:txBody>
      </p:sp>
      <p:sp>
        <p:nvSpPr>
          <p:cNvPr id="3" name="Content Placeholder 2">
            <a:extLst>
              <a:ext uri="{FF2B5EF4-FFF2-40B4-BE49-F238E27FC236}">
                <a16:creationId xmlns:a16="http://schemas.microsoft.com/office/drawing/2014/main" id="{A6C294C5-8F2B-94D9-5422-CEA647BE9A92}"/>
              </a:ext>
            </a:extLst>
          </p:cNvPr>
          <p:cNvSpPr>
            <a:spLocks noGrp="1"/>
          </p:cNvSpPr>
          <p:nvPr>
            <p:ph idx="1"/>
          </p:nvPr>
        </p:nvSpPr>
        <p:spPr/>
        <p:txBody>
          <a:bodyPr/>
          <a:lstStyle/>
          <a:p>
            <a:r>
              <a:rPr lang="en-US" sz="2400" b="0" i="0" dirty="0">
                <a:solidFill>
                  <a:srgbClr val="292929"/>
                </a:solidFill>
                <a:effectLst/>
                <a:latin typeface="chivoregular"/>
              </a:rPr>
              <a:t>The Council of Faculty and Academic Societies (CFAS) identifies critical issues facing medical school faculty and academic societies and serves as a voice for both constituencies within AAMC’s leadership and governance structures.</a:t>
            </a:r>
            <a:endParaRPr lang="en-US" sz="2400" dirty="0"/>
          </a:p>
          <a:p>
            <a:endParaRPr lang="en-US" dirty="0"/>
          </a:p>
        </p:txBody>
      </p:sp>
    </p:spTree>
    <p:extLst>
      <p:ext uri="{BB962C8B-B14F-4D97-AF65-F5344CB8AC3E}">
        <p14:creationId xmlns:p14="http://schemas.microsoft.com/office/powerpoint/2010/main" val="1358699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AC25A-B790-D219-B611-DDF763359A5C}"/>
              </a:ext>
            </a:extLst>
          </p:cNvPr>
          <p:cNvSpPr>
            <a:spLocks noGrp="1"/>
          </p:cNvSpPr>
          <p:nvPr>
            <p:ph type="title"/>
          </p:nvPr>
        </p:nvSpPr>
        <p:spPr/>
        <p:txBody>
          <a:bodyPr/>
          <a:lstStyle/>
          <a:p>
            <a:r>
              <a:rPr lang="en-US" b="1" dirty="0">
                <a:latin typeface="+mn-lt"/>
              </a:rPr>
              <a:t>CFAS Overview: Charge</a:t>
            </a:r>
          </a:p>
        </p:txBody>
      </p:sp>
      <p:sp>
        <p:nvSpPr>
          <p:cNvPr id="5" name="TextBox 4">
            <a:extLst>
              <a:ext uri="{FF2B5EF4-FFF2-40B4-BE49-F238E27FC236}">
                <a16:creationId xmlns:a16="http://schemas.microsoft.com/office/drawing/2014/main" id="{5265F84E-8318-51F2-25F2-F07E2B0F89F0}"/>
              </a:ext>
            </a:extLst>
          </p:cNvPr>
          <p:cNvSpPr txBox="1"/>
          <p:nvPr/>
        </p:nvSpPr>
        <p:spPr>
          <a:xfrm>
            <a:off x="563672" y="2589355"/>
            <a:ext cx="10912562" cy="1785104"/>
          </a:xfrm>
          <a:prstGeom prst="rect">
            <a:avLst/>
          </a:prstGeom>
          <a:noFill/>
        </p:spPr>
        <p:txBody>
          <a:bodyPr wrap="square">
            <a:spAutoFit/>
          </a:bodyPr>
          <a:lstStyle/>
          <a:p>
            <a:pPr marL="342900" marR="0" indent="-342900">
              <a:spcBef>
                <a:spcPts val="0"/>
              </a:spcBef>
              <a:spcAft>
                <a:spcPts val="0"/>
              </a:spcAft>
              <a:buFont typeface="Arial" panose="020B0604020202020204" pitchFamily="34" charset="0"/>
              <a:buChar char="•"/>
            </a:pPr>
            <a:r>
              <a:rPr lang="en-US" sz="3200" dirty="0">
                <a:effectLst/>
                <a:ea typeface="Calibri" panose="020F0502020204030204" pitchFamily="34" charset="0"/>
              </a:rPr>
              <a:t>Preserving the mission of academic medicine</a:t>
            </a:r>
          </a:p>
          <a:p>
            <a:pPr marL="342900" marR="0" indent="-342900">
              <a:spcBef>
                <a:spcPts val="0"/>
              </a:spcBef>
              <a:spcAft>
                <a:spcPts val="0"/>
              </a:spcAft>
              <a:buFont typeface="Arial" panose="020B0604020202020204" pitchFamily="34" charset="0"/>
              <a:buChar char="•"/>
            </a:pPr>
            <a:r>
              <a:rPr lang="en-US" sz="3200" dirty="0">
                <a:ea typeface="Calibri" panose="020F0502020204030204" pitchFamily="34" charset="0"/>
              </a:rPr>
              <a:t>Advancing the work of faculty and our impact</a:t>
            </a:r>
          </a:p>
          <a:p>
            <a:pPr marL="342900" marR="0" indent="-342900">
              <a:spcBef>
                <a:spcPts val="0"/>
              </a:spcBef>
              <a:spcAft>
                <a:spcPts val="0"/>
              </a:spcAft>
              <a:buFont typeface="Arial" panose="020B0604020202020204" pitchFamily="34" charset="0"/>
              <a:buChar char="•"/>
            </a:pPr>
            <a:r>
              <a:rPr lang="en-US" sz="3200" dirty="0">
                <a:effectLst/>
                <a:ea typeface="Calibri" panose="020F0502020204030204" pitchFamily="34" charset="0"/>
              </a:rPr>
              <a:t>Caring for our patients</a:t>
            </a:r>
            <a:r>
              <a:rPr lang="en-US" sz="3200" dirty="0">
                <a:ea typeface="Calibri" panose="020F0502020204030204" pitchFamily="34" charset="0"/>
              </a:rPr>
              <a:t>, learners, communities, and </a:t>
            </a:r>
            <a:r>
              <a:rPr lang="en-US" sz="3200" dirty="0">
                <a:effectLst/>
                <a:ea typeface="Calibri" panose="020F0502020204030204" pitchFamily="34" charset="0"/>
              </a:rPr>
              <a:t>each other</a:t>
            </a:r>
          </a:p>
          <a:p>
            <a:pPr marL="0" marR="0">
              <a:spcBef>
                <a:spcPts val="0"/>
              </a:spcBef>
              <a:spcAft>
                <a:spcPts val="0"/>
              </a:spcAft>
            </a:pP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47190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CA5B-51DC-8940-A423-B169F9EB10EC}"/>
              </a:ext>
            </a:extLst>
          </p:cNvPr>
          <p:cNvSpPr>
            <a:spLocks noGrp="1"/>
          </p:cNvSpPr>
          <p:nvPr>
            <p:ph type="title"/>
          </p:nvPr>
        </p:nvSpPr>
        <p:spPr/>
        <p:txBody>
          <a:bodyPr>
            <a:normAutofit/>
          </a:bodyPr>
          <a:lstStyle/>
          <a:p>
            <a:r>
              <a:rPr lang="en-US" sz="5400" b="1" dirty="0">
                <a:effectLst/>
                <a:latin typeface="Calibri" panose="020F0502020204030204" pitchFamily="34" charset="0"/>
                <a:ea typeface="Calibri" panose="020F0502020204030204" pitchFamily="34" charset="0"/>
                <a:cs typeface="Times New Roman" panose="02020603050405020304" pitchFamily="18" charset="0"/>
              </a:rPr>
              <a:t>What Does CFAS Do?</a:t>
            </a:r>
            <a:endParaRPr lang="en-US" sz="5400" dirty="0"/>
          </a:p>
        </p:txBody>
      </p:sp>
      <p:sp>
        <p:nvSpPr>
          <p:cNvPr id="3" name="Content Placeholder 2">
            <a:extLst>
              <a:ext uri="{FF2B5EF4-FFF2-40B4-BE49-F238E27FC236}">
                <a16:creationId xmlns:a16="http://schemas.microsoft.com/office/drawing/2014/main" id="{515D4DED-2D57-814B-838B-91F28D9292BD}"/>
              </a:ext>
            </a:extLst>
          </p:cNvPr>
          <p:cNvSpPr>
            <a:spLocks noGrp="1"/>
          </p:cNvSpPr>
          <p:nvPr>
            <p:ph idx="4294967295"/>
          </p:nvPr>
        </p:nvSpPr>
        <p:spPr>
          <a:xfrm>
            <a:off x="563672" y="2267211"/>
            <a:ext cx="11047956" cy="3909752"/>
          </a:xfrm>
        </p:spPr>
        <p:txBody>
          <a:bodyPr>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Identify critical issues facing medical school faculty members, including clinicians, scientists, and educators</a:t>
            </a: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Represent the perspectives and concerns of the 70+ Academic Society members of the AAMC</a:t>
            </a:r>
          </a:p>
          <a:p>
            <a:pPr marL="342900" marR="0" lvl="0" indent="-342900">
              <a:lnSpc>
                <a:spcPct val="107000"/>
              </a:lnSpc>
              <a:spcBef>
                <a:spcPts val="0"/>
              </a:spcBef>
              <a:spcAft>
                <a:spcPts val="80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Create programming, resources, discussion opportunitie</a:t>
            </a:r>
            <a:r>
              <a:rPr lang="en-US" sz="3200" kern="100" dirty="0">
                <a:latin typeface="Calibri" panose="020F0502020204030204" pitchFamily="34" charset="0"/>
                <a:ea typeface="Calibri" panose="020F0502020204030204" pitchFamily="34" charset="0"/>
                <a:cs typeface="Times New Roman" panose="02020603050405020304" pitchFamily="18" charset="0"/>
              </a:rPr>
              <a:t>s to address issues and challenges, and to find solutions</a:t>
            </a:r>
          </a:p>
          <a:p>
            <a:pPr marL="342900" marR="0" lvl="0" indent="-342900">
              <a:lnSpc>
                <a:spcPct val="107000"/>
              </a:lnSpc>
              <a:spcBef>
                <a:spcPts val="0"/>
              </a:spcBef>
              <a:spcAft>
                <a:spcPts val="800"/>
              </a:spcAft>
              <a:buFont typeface="Symbol" panose="05050102010706020507" pitchFamily="18" charset="2"/>
              <a:buChar char=""/>
            </a:pP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Explore, elevate, and express </a:t>
            </a:r>
            <a:r>
              <a:rPr lang="en-US" sz="3200" b="1" kern="100" dirty="0">
                <a:latin typeface="Calibri" panose="020F0502020204030204" pitchFamily="34" charset="0"/>
                <a:ea typeface="Calibri" panose="020F0502020204030204" pitchFamily="34" charset="0"/>
                <a:cs typeface="Times New Roman" panose="02020603050405020304" pitchFamily="18" charset="0"/>
              </a:rPr>
              <a:t>important </a:t>
            </a:r>
            <a:r>
              <a:rPr lang="en-US" sz="3200" b="1" kern="100" dirty="0">
                <a:effectLst/>
                <a:latin typeface="Calibri" panose="020F0502020204030204" pitchFamily="34" charset="0"/>
                <a:ea typeface="Calibri" panose="020F0502020204030204" pitchFamily="34" charset="0"/>
                <a:cs typeface="Times New Roman" panose="02020603050405020304" pitchFamily="18" charset="0"/>
              </a:rPr>
              <a:t>topics and issues critical to faculty </a:t>
            </a:r>
            <a:r>
              <a:rPr lang="en-US" sz="3200" b="1" u="sng" kern="100" dirty="0">
                <a:effectLst/>
                <a:latin typeface="Calibri" panose="020F0502020204030204" pitchFamily="34" charset="0"/>
                <a:ea typeface="Calibri" panose="020F0502020204030204" pitchFamily="34" charset="0"/>
                <a:cs typeface="Times New Roman" panose="02020603050405020304" pitchFamily="18" charset="0"/>
              </a:rPr>
              <a:t>that require focused exploration and discussion</a:t>
            </a:r>
          </a:p>
          <a:p>
            <a:pPr marL="0" indent="0">
              <a:buNone/>
            </a:pPr>
            <a:endParaRPr lang="en-US" dirty="0"/>
          </a:p>
        </p:txBody>
      </p:sp>
    </p:spTree>
    <p:extLst>
      <p:ext uri="{BB962C8B-B14F-4D97-AF65-F5344CB8AC3E}">
        <p14:creationId xmlns:p14="http://schemas.microsoft.com/office/powerpoint/2010/main" val="18314276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CA5B-51DC-8940-A423-B169F9EB10EC}"/>
              </a:ext>
            </a:extLst>
          </p:cNvPr>
          <p:cNvSpPr>
            <a:spLocks noGrp="1"/>
          </p:cNvSpPr>
          <p:nvPr>
            <p:ph type="title"/>
          </p:nvPr>
        </p:nvSpPr>
        <p:spPr/>
        <p:txBody>
          <a:bodyPr>
            <a:normAutofit/>
          </a:bodyPr>
          <a:lstStyle/>
          <a:p>
            <a:r>
              <a:rPr lang="en-US" b="1" kern="100" dirty="0">
                <a:effectLst/>
                <a:latin typeface="Calibri" panose="020F0502020204030204" pitchFamily="34" charset="0"/>
                <a:ea typeface="Calibri" panose="020F0502020204030204" pitchFamily="34" charset="0"/>
                <a:cs typeface="Times New Roman" panose="02020603050405020304" pitchFamily="18" charset="0"/>
              </a:rPr>
              <a:t>New Chief Scientific Officer</a:t>
            </a:r>
            <a:endParaRPr lang="en-US" dirty="0"/>
          </a:p>
        </p:txBody>
      </p:sp>
      <p:sp>
        <p:nvSpPr>
          <p:cNvPr id="3" name="Content Placeholder 2">
            <a:extLst>
              <a:ext uri="{FF2B5EF4-FFF2-40B4-BE49-F238E27FC236}">
                <a16:creationId xmlns:a16="http://schemas.microsoft.com/office/drawing/2014/main" id="{515D4DED-2D57-814B-838B-91F28D9292BD}"/>
              </a:ext>
            </a:extLst>
          </p:cNvPr>
          <p:cNvSpPr>
            <a:spLocks noGrp="1"/>
          </p:cNvSpPr>
          <p:nvPr>
            <p:ph idx="4294967295"/>
          </p:nvPr>
        </p:nvSpPr>
        <p:spPr>
          <a:xfrm>
            <a:off x="580371" y="5409642"/>
            <a:ext cx="4635062" cy="520486"/>
          </a:xfrm>
        </p:spPr>
        <p:txBody>
          <a:bodyPr/>
          <a:lstStyle/>
          <a:p>
            <a:pPr marL="0" indent="0">
              <a:buNone/>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Elena Fuentes-Afflick, MD</a:t>
            </a:r>
          </a:p>
          <a:p>
            <a:pPr marL="0" indent="0">
              <a:buNone/>
            </a:pPr>
            <a:endParaRPr lang="en-US" dirty="0"/>
          </a:p>
        </p:txBody>
      </p:sp>
      <p:pic>
        <p:nvPicPr>
          <p:cNvPr id="2050" name="Picture 2" descr="Elena Fuentes-Afflick, MD, MPH">
            <a:extLst>
              <a:ext uri="{FF2B5EF4-FFF2-40B4-BE49-F238E27FC236}">
                <a16:creationId xmlns:a16="http://schemas.microsoft.com/office/drawing/2014/main" id="{A2F14087-BD7D-3DA4-3F00-CE7AD6046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71" y="2322273"/>
            <a:ext cx="2919573" cy="291957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08B0AFB1-2227-72F1-5352-874E4664B066}"/>
              </a:ext>
            </a:extLst>
          </p:cNvPr>
          <p:cNvSpPr txBox="1">
            <a:spLocks/>
          </p:cNvSpPr>
          <p:nvPr/>
        </p:nvSpPr>
        <p:spPr>
          <a:xfrm>
            <a:off x="3657600" y="2267211"/>
            <a:ext cx="7954028" cy="420550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spcBef>
                <a:spcPts val="0"/>
              </a:spcBef>
              <a:buFont typeface="Symbol" panose="05050102010706020507" pitchFamily="18" charset="2"/>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Elena Fuentes-Afflick, MD, MPH, joined the AAMC (and CFAS) on July 16, 2024, after serving as faculty and vice dean for the UCSF School of Medicine; a</a:t>
            </a:r>
            <a:r>
              <a:rPr lang="en-US" sz="3200" kern="100" dirty="0">
                <a:latin typeface="Calibri" panose="020F0502020204030204" pitchFamily="34" charset="0"/>
                <a:cs typeface="Times New Roman" panose="02020603050405020304" pitchFamily="18" charset="0"/>
              </a:rPr>
              <a:t>s Chief Scientific Officer, she oversees CFAS</a:t>
            </a:r>
            <a:endParaRPr lang="en-US" sz="3200" kern="1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Bef>
                <a:spcPts val="0"/>
              </a:spcBef>
              <a:buFont typeface="Symbol" panose="05050102010706020507" pitchFamily="18" charset="2"/>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Dr. Fuentes-Afflick has held national leadership roles as a council member and president for both the American Pediatric Society and the Society for Pediatric Research.</a:t>
            </a:r>
          </a:p>
          <a:p>
            <a:pPr marL="342900" indent="-342900">
              <a:lnSpc>
                <a:spcPct val="107000"/>
              </a:lnSpc>
              <a:spcBef>
                <a:spcPts val="0"/>
              </a:spcBef>
              <a:buFont typeface="Symbol" panose="05050102010706020507" pitchFamily="18" charset="2"/>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She is an elected member of the American Academy of Arts and Sciences and the National Academy of Medicine (NAM), and serves as NAM Home Secretary</a:t>
            </a:r>
          </a:p>
          <a:p>
            <a:pPr marL="342900" indent="-342900">
              <a:lnSpc>
                <a:spcPct val="107000"/>
              </a:lnSpc>
              <a:spcBef>
                <a:spcPts val="0"/>
              </a:spcBef>
              <a:spcAft>
                <a:spcPts val="800"/>
              </a:spcAft>
              <a:buFont typeface="Symbol" panose="05050102010706020507" pitchFamily="18" charset="2"/>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Scholarly work has focused on equity, including Latino health, immigrant health, health disparities, and diversity in academic medicine</a:t>
            </a:r>
          </a:p>
        </p:txBody>
      </p:sp>
    </p:spTree>
    <p:extLst>
      <p:ext uri="{BB962C8B-B14F-4D97-AF65-F5344CB8AC3E}">
        <p14:creationId xmlns:p14="http://schemas.microsoft.com/office/powerpoint/2010/main" val="296481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CA5B-51DC-8940-A423-B169F9EB10EC}"/>
              </a:ext>
            </a:extLst>
          </p:cNvPr>
          <p:cNvSpPr>
            <a:spLocks noGrp="1"/>
          </p:cNvSpPr>
          <p:nvPr>
            <p:ph type="title"/>
          </p:nvPr>
        </p:nvSpPr>
        <p:spPr/>
        <p:txBody>
          <a:bodyPr>
            <a:normAutofi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CFAS Representative Demographics</a:t>
            </a:r>
            <a:endParaRPr lang="en-US" dirty="0"/>
          </a:p>
        </p:txBody>
      </p:sp>
      <p:sp>
        <p:nvSpPr>
          <p:cNvPr id="3" name="Content Placeholder 2">
            <a:extLst>
              <a:ext uri="{FF2B5EF4-FFF2-40B4-BE49-F238E27FC236}">
                <a16:creationId xmlns:a16="http://schemas.microsoft.com/office/drawing/2014/main" id="{02D204BF-AD40-F239-03FA-3C3EC6BBF7C6}"/>
              </a:ext>
            </a:extLst>
          </p:cNvPr>
          <p:cNvSpPr txBox="1">
            <a:spLocks/>
          </p:cNvSpPr>
          <p:nvPr/>
        </p:nvSpPr>
        <p:spPr>
          <a:xfrm>
            <a:off x="563672" y="2267211"/>
            <a:ext cx="11047956" cy="390975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7" name="TextBox 6">
            <a:extLst>
              <a:ext uri="{FF2B5EF4-FFF2-40B4-BE49-F238E27FC236}">
                <a16:creationId xmlns:a16="http://schemas.microsoft.com/office/drawing/2014/main" id="{29198304-E831-43C5-47FF-50536CCA7838}"/>
              </a:ext>
            </a:extLst>
          </p:cNvPr>
          <p:cNvSpPr txBox="1"/>
          <p:nvPr/>
        </p:nvSpPr>
        <p:spPr>
          <a:xfrm>
            <a:off x="842480" y="2415906"/>
            <a:ext cx="10785847" cy="4031873"/>
          </a:xfrm>
          <a:prstGeom prst="rect">
            <a:avLst/>
          </a:prstGeom>
          <a:noFill/>
        </p:spPr>
        <p:txBody>
          <a:bodyPr wrap="square">
            <a:spAutoFit/>
          </a:bodyPr>
          <a:lstStyle/>
          <a:p>
            <a:pPr marL="457200" marR="0" lvl="0" indent="-457200">
              <a:spcBef>
                <a:spcPts val="0"/>
              </a:spcBef>
              <a:spcAft>
                <a:spcPts val="0"/>
              </a:spcAft>
              <a:buFont typeface="Arial" panose="020B0604020202020204" pitchFamily="34" charset="0"/>
              <a:buChar char="•"/>
            </a:pPr>
            <a:r>
              <a:rPr lang="en-US" sz="3200" b="1" dirty="0">
                <a:effectLst/>
                <a:ea typeface="Times New Roman" panose="02020603050405020304" pitchFamily="18" charset="0"/>
              </a:rPr>
              <a:t>293 CFAS reps totals </a:t>
            </a:r>
            <a:r>
              <a:rPr lang="en-US" sz="3200" dirty="0">
                <a:effectLst/>
                <a:ea typeface="Times New Roman" panose="02020603050405020304" pitchFamily="18" charset="0"/>
              </a:rPr>
              <a:t>(181 women – 62%)</a:t>
            </a:r>
            <a:endParaRPr lang="en-US" sz="3200" dirty="0">
              <a:effectLst/>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3200" b="1" dirty="0">
                <a:effectLst/>
                <a:ea typeface="Times New Roman" panose="02020603050405020304" pitchFamily="18" charset="0"/>
              </a:rPr>
              <a:t>211 School reps </a:t>
            </a:r>
            <a:r>
              <a:rPr lang="en-US" sz="3200" dirty="0">
                <a:effectLst/>
                <a:ea typeface="Times New Roman" panose="02020603050405020304" pitchFamily="18" charset="0"/>
              </a:rPr>
              <a:t>(appointed by AAMC-member schools)</a:t>
            </a:r>
            <a:endParaRPr lang="en-US" sz="3200" dirty="0">
              <a:effectLst/>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3200" b="1" dirty="0">
                <a:effectLst/>
                <a:ea typeface="Times New Roman" panose="02020603050405020304" pitchFamily="18" charset="0"/>
              </a:rPr>
              <a:t>82 society reps </a:t>
            </a:r>
            <a:r>
              <a:rPr lang="en-US" sz="3200" dirty="0">
                <a:effectLst/>
                <a:ea typeface="Times New Roman" panose="02020603050405020304" pitchFamily="18" charset="0"/>
              </a:rPr>
              <a:t>(appointed by 71 AAMC-member academic societies)</a:t>
            </a:r>
            <a:endParaRPr lang="en-US" sz="3200" dirty="0">
              <a:effectLst/>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3200" b="1" dirty="0">
                <a:effectLst/>
                <a:ea typeface="Times New Roman" panose="02020603050405020304" pitchFamily="18" charset="0"/>
              </a:rPr>
              <a:t>160 Senior reps </a:t>
            </a:r>
            <a:r>
              <a:rPr lang="en-US" sz="3200" dirty="0">
                <a:effectLst/>
                <a:ea typeface="Times New Roman" panose="02020603050405020304" pitchFamily="18" charset="0"/>
              </a:rPr>
              <a:t>(including 65 </a:t>
            </a:r>
            <a:r>
              <a:rPr lang="en-US" sz="3200" dirty="0">
                <a:ea typeface="Times New Roman" panose="02020603050405020304" pitchFamily="18" charset="0"/>
              </a:rPr>
              <a:t>dept. </a:t>
            </a:r>
            <a:r>
              <a:rPr lang="en-US" sz="3200" dirty="0">
                <a:effectLst/>
                <a:ea typeface="Times New Roman" panose="02020603050405020304" pitchFamily="18" charset="0"/>
              </a:rPr>
              <a:t>chairs and vice chairs)</a:t>
            </a:r>
            <a:endParaRPr lang="en-US" sz="3200" dirty="0">
              <a:effectLst/>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3200" b="1" dirty="0">
                <a:effectLst/>
                <a:ea typeface="Times New Roman" panose="02020603050405020304" pitchFamily="18" charset="0"/>
              </a:rPr>
              <a:t>133 Junior reps </a:t>
            </a:r>
            <a:r>
              <a:rPr lang="en-US" sz="3200" dirty="0">
                <a:effectLst/>
                <a:ea typeface="Times New Roman" panose="02020603050405020304" pitchFamily="18" charset="0"/>
              </a:rPr>
              <a:t>(faculty within their first 10 years of an initial faculty appointment)</a:t>
            </a:r>
            <a:endParaRPr lang="en-US" sz="3200" dirty="0">
              <a:effectLst/>
              <a:ea typeface="Calibri" panose="020F0502020204030204" pitchFamily="34" charset="0"/>
            </a:endParaRPr>
          </a:p>
          <a:p>
            <a:pPr marL="457200" marR="0" lvl="0" indent="-457200">
              <a:spcBef>
                <a:spcPts val="0"/>
              </a:spcBef>
              <a:spcAft>
                <a:spcPts val="0"/>
              </a:spcAft>
              <a:buFont typeface="Arial" panose="020B0604020202020204" pitchFamily="34" charset="0"/>
              <a:buChar char="•"/>
            </a:pPr>
            <a:r>
              <a:rPr lang="en-US" sz="3200" b="1" dirty="0">
                <a:effectLst/>
                <a:ea typeface="Times New Roman" panose="02020603050405020304" pitchFamily="18" charset="0"/>
              </a:rPr>
              <a:t>45 </a:t>
            </a:r>
            <a:r>
              <a:rPr lang="en-US" sz="3200" b="1" dirty="0">
                <a:ea typeface="Times New Roman" panose="02020603050405020304" pitchFamily="18" charset="0"/>
              </a:rPr>
              <a:t>CFAS </a:t>
            </a:r>
            <a:r>
              <a:rPr lang="en-US" sz="3200" b="1" dirty="0">
                <a:effectLst/>
                <a:ea typeface="Times New Roman" panose="02020603050405020304" pitchFamily="18" charset="0"/>
              </a:rPr>
              <a:t>Affiliates </a:t>
            </a:r>
            <a:r>
              <a:rPr lang="en-US" sz="3200" dirty="0">
                <a:effectLst/>
                <a:ea typeface="Times New Roman" panose="02020603050405020304" pitchFamily="18" charset="0"/>
              </a:rPr>
              <a:t>(past “official” reps who remain engaged)</a:t>
            </a:r>
            <a:endParaRPr lang="en-US" sz="3200" dirty="0">
              <a:effectLst/>
              <a:ea typeface="Calibri" panose="020F0502020204030204" pitchFamily="34" charset="0"/>
            </a:endParaRPr>
          </a:p>
        </p:txBody>
      </p:sp>
    </p:spTree>
    <p:extLst>
      <p:ext uri="{BB962C8B-B14F-4D97-AF65-F5344CB8AC3E}">
        <p14:creationId xmlns:p14="http://schemas.microsoft.com/office/powerpoint/2010/main" val="3894635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2CA5B-51DC-8940-A423-B169F9EB10EC}"/>
              </a:ext>
            </a:extLst>
          </p:cNvPr>
          <p:cNvSpPr>
            <a:spLocks noGrp="1"/>
          </p:cNvSpPr>
          <p:nvPr>
            <p:ph type="title"/>
          </p:nvPr>
        </p:nvSpPr>
        <p:spPr/>
        <p:txBody>
          <a:bodyPr>
            <a:normAutofit/>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Highlights of Recent and Ongoing CFAS Work</a:t>
            </a:r>
            <a:endParaRPr lang="en-US" dirty="0"/>
          </a:p>
        </p:txBody>
      </p:sp>
      <p:sp>
        <p:nvSpPr>
          <p:cNvPr id="3" name="Content Placeholder 2">
            <a:extLst>
              <a:ext uri="{FF2B5EF4-FFF2-40B4-BE49-F238E27FC236}">
                <a16:creationId xmlns:a16="http://schemas.microsoft.com/office/drawing/2014/main" id="{515D4DED-2D57-814B-838B-91F28D9292BD}"/>
              </a:ext>
            </a:extLst>
          </p:cNvPr>
          <p:cNvSpPr>
            <a:spLocks noGrp="1"/>
          </p:cNvSpPr>
          <p:nvPr>
            <p:ph idx="4294967295"/>
          </p:nvPr>
        </p:nvSpPr>
        <p:spPr>
          <a:xfrm>
            <a:off x="563672" y="2267210"/>
            <a:ext cx="11047956" cy="4448899"/>
          </a:xfrm>
        </p:spPr>
        <p:txBody>
          <a:bodyPr>
            <a:normAutofit fontScale="850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CFAS Administrative Board Retreat, 2024: Setting a Path Forward</a:t>
            </a: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Joint 2024 Spring Meeting with GFA and ORR</a:t>
            </a: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Monthly </a:t>
            </a:r>
            <a:r>
              <a:rPr lang="en-US" sz="3200" b="1" i="1" kern="100" dirty="0" err="1">
                <a:effectLst/>
                <a:latin typeface="Calibri" panose="020F0502020204030204" pitchFamily="34" charset="0"/>
                <a:ea typeface="Calibri" panose="020F0502020204030204" pitchFamily="34" charset="0"/>
                <a:cs typeface="Times New Roman" panose="02020603050405020304" pitchFamily="18" charset="0"/>
              </a:rPr>
              <a:t>CFASConnects</a:t>
            </a:r>
            <a:r>
              <a:rPr lang="en-US" sz="3200" b="1"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community building Zoom calls to connect faculty </a:t>
            </a:r>
            <a:r>
              <a:rPr lang="en-US" sz="32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32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Completion of CFAS Diversity &amp; Inclusion Survey</a:t>
            </a:r>
          </a:p>
          <a:p>
            <a:pPr marL="342900" marR="0" lvl="0" indent="-342900">
              <a:lnSpc>
                <a:spcPct val="107000"/>
              </a:lnSpc>
              <a:spcBef>
                <a:spcPts val="0"/>
              </a:spcBef>
              <a:spcAft>
                <a:spcPts val="0"/>
              </a:spcAft>
              <a:buFont typeface="Symbol" panose="05050102010706020507" pitchFamily="18" charset="2"/>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Upcoming CFAS Wellbeing Committee report: “Empowering Wellness: Generalizable Approaches for Designing and Implementing Well-Being Initiatives within Health  Systems” – publication in early 2025</a:t>
            </a:r>
          </a:p>
          <a:p>
            <a:pPr marL="342900" marR="0" lvl="0" indent="-342900">
              <a:lnSpc>
                <a:spcPct val="107000"/>
              </a:lnSpc>
              <a:spcBef>
                <a:spcPts val="0"/>
              </a:spcBef>
              <a:spcAft>
                <a:spcPts val="0"/>
              </a:spcAft>
              <a:buFont typeface="Symbol" panose="05050102010706020507" pitchFamily="18" charset="2"/>
              <a:buChar char=""/>
            </a:pPr>
            <a:r>
              <a:rPr lang="en-US" sz="3200" kern="100" dirty="0">
                <a:latin typeface="Calibri" panose="020F0502020204030204" pitchFamily="34" charset="0"/>
                <a:ea typeface="Calibri" panose="020F0502020204030204" pitchFamily="34" charset="0"/>
                <a:cs typeface="Times New Roman" panose="02020603050405020304" pitchFamily="18" charset="0"/>
              </a:rPr>
              <a:t>Faculty as Medical Educators focus groups and analysis on faculty roles</a:t>
            </a:r>
          </a:p>
          <a:p>
            <a:pPr marL="342900" marR="0" lvl="0" indent="-342900">
              <a:lnSpc>
                <a:spcPct val="107000"/>
              </a:lnSpc>
              <a:spcBef>
                <a:spcPts val="0"/>
              </a:spcBef>
              <a:spcAft>
                <a:spcPts val="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Diversity and P&amp;T paper drafted for journal publication</a:t>
            </a:r>
          </a:p>
          <a:p>
            <a:pPr marL="342900" marR="0" lvl="0" indent="-342900">
              <a:lnSpc>
                <a:spcPct val="107000"/>
              </a:lnSpc>
              <a:spcBef>
                <a:spcPts val="0"/>
              </a:spcBef>
              <a:spcAft>
                <a:spcPts val="800"/>
              </a:spcAft>
              <a:buFont typeface="Symbol" panose="05050102010706020507" pitchFamily="18" charset="2"/>
              <a:buChar char=""/>
            </a:pPr>
            <a:r>
              <a:rPr lang="en-US" sz="3200" kern="100" dirty="0">
                <a:effectLst/>
                <a:latin typeface="Calibri" panose="020F0502020204030204" pitchFamily="34" charset="0"/>
                <a:ea typeface="Calibri" panose="020F0502020204030204" pitchFamily="34" charset="0"/>
                <a:cs typeface="Times New Roman" panose="02020603050405020304" pitchFamily="18" charset="0"/>
              </a:rPr>
              <a:t>Aligning CFAS work with AAMC priorities and strategic plans</a:t>
            </a:r>
          </a:p>
          <a:p>
            <a:pPr marL="0" indent="0">
              <a:buNone/>
            </a:pPr>
            <a:endParaRPr lang="en-US" dirty="0"/>
          </a:p>
        </p:txBody>
      </p:sp>
    </p:spTree>
    <p:extLst>
      <p:ext uri="{BB962C8B-B14F-4D97-AF65-F5344CB8AC3E}">
        <p14:creationId xmlns:p14="http://schemas.microsoft.com/office/powerpoint/2010/main" val="465088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3FDD6-9046-F574-3E60-A6F8E2FF1596}"/>
              </a:ext>
            </a:extLst>
          </p:cNvPr>
          <p:cNvSpPr>
            <a:spLocks noGrp="1"/>
          </p:cNvSpPr>
          <p:nvPr>
            <p:ph type="title"/>
          </p:nvPr>
        </p:nvSpPr>
        <p:spPr/>
        <p:txBody>
          <a:bodyPr>
            <a:normAutofit/>
          </a:bodyPr>
          <a:lstStyle/>
          <a:p>
            <a:r>
              <a:rPr lang="en-US" b="1" dirty="0">
                <a:latin typeface="+mn-lt"/>
              </a:rPr>
              <a:t>CFAS Administrative Board, 2024-25</a:t>
            </a:r>
          </a:p>
        </p:txBody>
      </p:sp>
      <p:pic>
        <p:nvPicPr>
          <p:cNvPr id="35" name="Content Placeholder 34">
            <a:extLst>
              <a:ext uri="{FF2B5EF4-FFF2-40B4-BE49-F238E27FC236}">
                <a16:creationId xmlns:a16="http://schemas.microsoft.com/office/drawing/2014/main" id="{29B4F819-ABF3-77E9-DA41-2D1D89A3BF83}"/>
              </a:ext>
            </a:extLst>
          </p:cNvPr>
          <p:cNvPicPr>
            <a:picLocks noGrp="1" noChangeAspect="1"/>
          </p:cNvPicPr>
          <p:nvPr>
            <p:ph idx="1"/>
          </p:nvPr>
        </p:nvPicPr>
        <p:blipFill>
          <a:blip r:embed="rId2"/>
          <a:stretch>
            <a:fillRect/>
          </a:stretch>
        </p:blipFill>
        <p:spPr>
          <a:xfrm>
            <a:off x="10191675" y="4190504"/>
            <a:ext cx="1566950" cy="1532436"/>
          </a:xfrm>
          <a:prstGeom prst="rect">
            <a:avLst/>
          </a:prstGeom>
        </p:spPr>
      </p:pic>
      <p:sp>
        <p:nvSpPr>
          <p:cNvPr id="4" name="TextBox 3">
            <a:extLst>
              <a:ext uri="{FF2B5EF4-FFF2-40B4-BE49-F238E27FC236}">
                <a16:creationId xmlns:a16="http://schemas.microsoft.com/office/drawing/2014/main" id="{7C641CFD-D3E1-2865-4C27-A0B37D243838}"/>
              </a:ext>
            </a:extLst>
          </p:cNvPr>
          <p:cNvSpPr txBox="1"/>
          <p:nvPr/>
        </p:nvSpPr>
        <p:spPr>
          <a:xfrm>
            <a:off x="3454339" y="3599774"/>
            <a:ext cx="1557398" cy="646331"/>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Aviad “Adi” Haramati, PhD, Immediate Past Chair</a:t>
            </a:r>
          </a:p>
        </p:txBody>
      </p:sp>
      <p:sp>
        <p:nvSpPr>
          <p:cNvPr id="5" name="TextBox 4">
            <a:extLst>
              <a:ext uri="{FF2B5EF4-FFF2-40B4-BE49-F238E27FC236}">
                <a16:creationId xmlns:a16="http://schemas.microsoft.com/office/drawing/2014/main" id="{A2AB28DB-AA82-5141-FE06-635F3E173C72}"/>
              </a:ext>
            </a:extLst>
          </p:cNvPr>
          <p:cNvSpPr txBox="1"/>
          <p:nvPr/>
        </p:nvSpPr>
        <p:spPr>
          <a:xfrm>
            <a:off x="721451" y="5833811"/>
            <a:ext cx="1116469" cy="261610"/>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Lily </a:t>
            </a:r>
            <a:r>
              <a:rPr lang="en-US" dirty="0" err="1"/>
              <a:t>Belfi</a:t>
            </a:r>
            <a:r>
              <a:rPr lang="en-US" dirty="0"/>
              <a:t>, MD</a:t>
            </a:r>
          </a:p>
        </p:txBody>
      </p:sp>
      <p:sp>
        <p:nvSpPr>
          <p:cNvPr id="6" name="TextBox 5">
            <a:extLst>
              <a:ext uri="{FF2B5EF4-FFF2-40B4-BE49-F238E27FC236}">
                <a16:creationId xmlns:a16="http://schemas.microsoft.com/office/drawing/2014/main" id="{27CA2BE4-8282-8619-9205-C65CCBDE9DB9}"/>
              </a:ext>
            </a:extLst>
          </p:cNvPr>
          <p:cNvSpPr txBox="1"/>
          <p:nvPr/>
        </p:nvSpPr>
        <p:spPr>
          <a:xfrm>
            <a:off x="6344838" y="3668051"/>
            <a:ext cx="1112256" cy="430887"/>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Valencia Walker, MD</a:t>
            </a:r>
          </a:p>
        </p:txBody>
      </p:sp>
      <p:sp>
        <p:nvSpPr>
          <p:cNvPr id="7" name="TextBox 6">
            <a:extLst>
              <a:ext uri="{FF2B5EF4-FFF2-40B4-BE49-F238E27FC236}">
                <a16:creationId xmlns:a16="http://schemas.microsoft.com/office/drawing/2014/main" id="{1877F168-5F82-1428-366C-DE99102B23C7}"/>
              </a:ext>
            </a:extLst>
          </p:cNvPr>
          <p:cNvSpPr txBox="1"/>
          <p:nvPr/>
        </p:nvSpPr>
        <p:spPr>
          <a:xfrm>
            <a:off x="3453739" y="5826117"/>
            <a:ext cx="1339914" cy="276999"/>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Adam Franks, MD</a:t>
            </a:r>
          </a:p>
        </p:txBody>
      </p:sp>
      <p:sp>
        <p:nvSpPr>
          <p:cNvPr id="8" name="TextBox 7">
            <a:extLst>
              <a:ext uri="{FF2B5EF4-FFF2-40B4-BE49-F238E27FC236}">
                <a16:creationId xmlns:a16="http://schemas.microsoft.com/office/drawing/2014/main" id="{6707587B-11FB-85B9-CF6D-794205D671ED}"/>
              </a:ext>
            </a:extLst>
          </p:cNvPr>
          <p:cNvSpPr txBox="1"/>
          <p:nvPr/>
        </p:nvSpPr>
        <p:spPr>
          <a:xfrm>
            <a:off x="2044405" y="3668051"/>
            <a:ext cx="1421622"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Arthur Derse, MD, JD Chair-elect</a:t>
            </a:r>
          </a:p>
        </p:txBody>
      </p:sp>
      <p:sp>
        <p:nvSpPr>
          <p:cNvPr id="9" name="TextBox 8">
            <a:extLst>
              <a:ext uri="{FF2B5EF4-FFF2-40B4-BE49-F238E27FC236}">
                <a16:creationId xmlns:a16="http://schemas.microsoft.com/office/drawing/2014/main" id="{4E3FA9ED-83B2-A0A8-ED6A-E81577376102}"/>
              </a:ext>
            </a:extLst>
          </p:cNvPr>
          <p:cNvSpPr txBox="1"/>
          <p:nvPr/>
        </p:nvSpPr>
        <p:spPr>
          <a:xfrm>
            <a:off x="7561452" y="3751133"/>
            <a:ext cx="1435903"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Kimberly Lumpkins, MD</a:t>
            </a:r>
          </a:p>
        </p:txBody>
      </p:sp>
      <p:sp>
        <p:nvSpPr>
          <p:cNvPr id="10" name="TextBox 9">
            <a:extLst>
              <a:ext uri="{FF2B5EF4-FFF2-40B4-BE49-F238E27FC236}">
                <a16:creationId xmlns:a16="http://schemas.microsoft.com/office/drawing/2014/main" id="{EEA6A55C-7356-0533-E8F0-573035C98FB8}"/>
              </a:ext>
            </a:extLst>
          </p:cNvPr>
          <p:cNvSpPr txBox="1"/>
          <p:nvPr/>
        </p:nvSpPr>
        <p:spPr>
          <a:xfrm>
            <a:off x="4895445" y="5733785"/>
            <a:ext cx="1054251"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Monica Baskin, PhD</a:t>
            </a:r>
          </a:p>
        </p:txBody>
      </p:sp>
      <p:sp>
        <p:nvSpPr>
          <p:cNvPr id="11" name="TextBox 10">
            <a:extLst>
              <a:ext uri="{FF2B5EF4-FFF2-40B4-BE49-F238E27FC236}">
                <a16:creationId xmlns:a16="http://schemas.microsoft.com/office/drawing/2014/main" id="{A509005F-82F9-7062-1621-994774DE5289}"/>
              </a:ext>
            </a:extLst>
          </p:cNvPr>
          <p:cNvSpPr txBox="1"/>
          <p:nvPr/>
        </p:nvSpPr>
        <p:spPr>
          <a:xfrm>
            <a:off x="598905" y="3669459"/>
            <a:ext cx="1389863" cy="461665"/>
          </a:xfrm>
          <a:prstGeom prst="rect">
            <a:avLst/>
          </a:prstGeom>
          <a:noFill/>
        </p:spPr>
        <p:txBody>
          <a:bodyPr wrap="square" rtlCol="0">
            <a:spAutoFit/>
          </a:bodyPr>
          <a:lstStyle>
            <a:defPPr>
              <a:defRPr lang="en-US"/>
            </a:defPPr>
            <a:lvl1pPr>
              <a:defRPr sz="1400">
                <a:solidFill>
                  <a:srgbClr val="ED7D31"/>
                </a:solidFill>
                <a:latin typeface="Calibri" panose="020F0502020204030204" pitchFamily="34" charset="0"/>
                <a:cs typeface="Times New Roman" panose="02020603050405020304" pitchFamily="18" charset="0"/>
              </a:defRPr>
            </a:lvl1pPr>
          </a:lstStyle>
          <a:p>
            <a:pPr algn="ctr"/>
            <a:r>
              <a:rPr lang="en-US" sz="1200" dirty="0">
                <a:solidFill>
                  <a:srgbClr val="002060"/>
                </a:solidFill>
                <a:latin typeface="Calibri" panose="020F0502020204030204" pitchFamily="34" charset="0"/>
                <a:cs typeface="Times New Roman" panose="02020603050405020304" pitchFamily="18" charset="0"/>
              </a:rPr>
              <a:t>Nita Ahuja, MD, </a:t>
            </a:r>
            <a:r>
              <a:rPr lang="en-US" sz="1200" dirty="0">
                <a:solidFill>
                  <a:srgbClr val="002060"/>
                </a:solidFill>
              </a:rPr>
              <a:t>Chair</a:t>
            </a:r>
          </a:p>
        </p:txBody>
      </p:sp>
      <p:pic>
        <p:nvPicPr>
          <p:cNvPr id="12" name="Picture 11">
            <a:extLst>
              <a:ext uri="{FF2B5EF4-FFF2-40B4-BE49-F238E27FC236}">
                <a16:creationId xmlns:a16="http://schemas.microsoft.com/office/drawing/2014/main" id="{A6D32D02-D1E8-4723-23CA-E3B11F8DFF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568" y="2234177"/>
            <a:ext cx="1276980" cy="1445005"/>
          </a:xfrm>
          <a:prstGeom prst="rect">
            <a:avLst/>
          </a:prstGeom>
        </p:spPr>
      </p:pic>
      <p:pic>
        <p:nvPicPr>
          <p:cNvPr id="13" name="Picture 12">
            <a:extLst>
              <a:ext uri="{FF2B5EF4-FFF2-40B4-BE49-F238E27FC236}">
                <a16:creationId xmlns:a16="http://schemas.microsoft.com/office/drawing/2014/main" id="{30A7B41B-7CD9-0308-C72A-5074AE5E536F}"/>
              </a:ext>
            </a:extLst>
          </p:cNvPr>
          <p:cNvPicPr>
            <a:picLocks noChangeAspect="1"/>
          </p:cNvPicPr>
          <p:nvPr/>
        </p:nvPicPr>
        <p:blipFill rotWithShape="1">
          <a:blip r:embed="rId4">
            <a:extLst>
              <a:ext uri="{28A0092B-C50C-407E-A947-70E740481C1C}">
                <a14:useLocalDpi xmlns:a14="http://schemas.microsoft.com/office/drawing/2010/main" val="0"/>
              </a:ext>
            </a:extLst>
          </a:blip>
          <a:srcRect t="-1"/>
          <a:stretch/>
        </p:blipFill>
        <p:spPr>
          <a:xfrm>
            <a:off x="622681" y="2237210"/>
            <a:ext cx="1339182" cy="1370599"/>
          </a:xfrm>
          <a:prstGeom prst="rect">
            <a:avLst/>
          </a:prstGeom>
        </p:spPr>
      </p:pic>
      <p:pic>
        <p:nvPicPr>
          <p:cNvPr id="14" name="Picture 13">
            <a:extLst>
              <a:ext uri="{FF2B5EF4-FFF2-40B4-BE49-F238E27FC236}">
                <a16:creationId xmlns:a16="http://schemas.microsoft.com/office/drawing/2014/main" id="{A5E88557-CAD7-551C-F1B5-F52C820BD6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3992" y="4244000"/>
            <a:ext cx="1339914" cy="1502328"/>
          </a:xfrm>
          <a:prstGeom prst="rect">
            <a:avLst/>
          </a:prstGeom>
        </p:spPr>
      </p:pic>
      <p:pic>
        <p:nvPicPr>
          <p:cNvPr id="15" name="Picture 14">
            <a:extLst>
              <a:ext uri="{FF2B5EF4-FFF2-40B4-BE49-F238E27FC236}">
                <a16:creationId xmlns:a16="http://schemas.microsoft.com/office/drawing/2014/main" id="{A297E61A-559A-456E-08B8-7BFF8DCAB1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1828" y="2206321"/>
            <a:ext cx="1425423" cy="1425423"/>
          </a:xfrm>
          <a:prstGeom prst="rect">
            <a:avLst/>
          </a:prstGeom>
        </p:spPr>
      </p:pic>
      <p:pic>
        <p:nvPicPr>
          <p:cNvPr id="16" name="Picture 15">
            <a:extLst>
              <a:ext uri="{FF2B5EF4-FFF2-40B4-BE49-F238E27FC236}">
                <a16:creationId xmlns:a16="http://schemas.microsoft.com/office/drawing/2014/main" id="{F56DB3D1-D215-52A8-211F-7D0BEC68D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24289" y="4224079"/>
            <a:ext cx="1080854" cy="1542218"/>
          </a:xfrm>
          <a:prstGeom prst="rect">
            <a:avLst/>
          </a:prstGeom>
        </p:spPr>
      </p:pic>
      <p:sp>
        <p:nvSpPr>
          <p:cNvPr id="17" name="TextBox 16">
            <a:extLst>
              <a:ext uri="{FF2B5EF4-FFF2-40B4-BE49-F238E27FC236}">
                <a16:creationId xmlns:a16="http://schemas.microsoft.com/office/drawing/2014/main" id="{20FB4924-5E73-0276-3330-2D1F292511B1}"/>
              </a:ext>
            </a:extLst>
          </p:cNvPr>
          <p:cNvSpPr txBox="1"/>
          <p:nvPr/>
        </p:nvSpPr>
        <p:spPr>
          <a:xfrm>
            <a:off x="10289853" y="3703665"/>
            <a:ext cx="1333421" cy="276999"/>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Neil </a:t>
            </a:r>
            <a:r>
              <a:rPr lang="en-US" dirty="0" err="1"/>
              <a:t>Osheroff</a:t>
            </a:r>
            <a:r>
              <a:rPr lang="en-US" dirty="0"/>
              <a:t>, PhD</a:t>
            </a:r>
          </a:p>
        </p:txBody>
      </p:sp>
      <p:pic>
        <p:nvPicPr>
          <p:cNvPr id="18" name="Picture 17">
            <a:extLst>
              <a:ext uri="{FF2B5EF4-FFF2-40B4-BE49-F238E27FC236}">
                <a16:creationId xmlns:a16="http://schemas.microsoft.com/office/drawing/2014/main" id="{C3667824-C959-9960-A749-C5CC15520D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21075" y="4229793"/>
            <a:ext cx="1107909" cy="1532435"/>
          </a:xfrm>
          <a:prstGeom prst="rect">
            <a:avLst/>
          </a:prstGeom>
        </p:spPr>
      </p:pic>
      <p:sp>
        <p:nvSpPr>
          <p:cNvPr id="19" name="TextBox 18">
            <a:extLst>
              <a:ext uri="{FF2B5EF4-FFF2-40B4-BE49-F238E27FC236}">
                <a16:creationId xmlns:a16="http://schemas.microsoft.com/office/drawing/2014/main" id="{F7576A92-18F6-0A5A-E9B6-CB87A7CBA816}"/>
              </a:ext>
            </a:extLst>
          </p:cNvPr>
          <p:cNvSpPr txBox="1"/>
          <p:nvPr/>
        </p:nvSpPr>
        <p:spPr>
          <a:xfrm>
            <a:off x="7425448" y="5769331"/>
            <a:ext cx="1206095"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Deanna Sasaki-Adams, MD</a:t>
            </a:r>
          </a:p>
        </p:txBody>
      </p:sp>
      <p:sp>
        <p:nvSpPr>
          <p:cNvPr id="20" name="TextBox 19">
            <a:extLst>
              <a:ext uri="{FF2B5EF4-FFF2-40B4-BE49-F238E27FC236}">
                <a16:creationId xmlns:a16="http://schemas.microsoft.com/office/drawing/2014/main" id="{6F2B17C2-ED9A-526D-DFAF-F09CFFE179DB}"/>
              </a:ext>
            </a:extLst>
          </p:cNvPr>
          <p:cNvSpPr txBox="1"/>
          <p:nvPr/>
        </p:nvSpPr>
        <p:spPr>
          <a:xfrm>
            <a:off x="9005874" y="3680371"/>
            <a:ext cx="1185800"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Shirley “Lee” Eisner, PhD</a:t>
            </a:r>
          </a:p>
        </p:txBody>
      </p:sp>
      <p:pic>
        <p:nvPicPr>
          <p:cNvPr id="21" name="Picture 20">
            <a:extLst>
              <a:ext uri="{FF2B5EF4-FFF2-40B4-BE49-F238E27FC236}">
                <a16:creationId xmlns:a16="http://schemas.microsoft.com/office/drawing/2014/main" id="{41C818C9-D929-AE60-F153-89AC8F7A3D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49824" y="2209693"/>
            <a:ext cx="963061" cy="1469498"/>
          </a:xfrm>
          <a:prstGeom prst="rect">
            <a:avLst/>
          </a:prstGeom>
        </p:spPr>
      </p:pic>
      <p:pic>
        <p:nvPicPr>
          <p:cNvPr id="22" name="Picture 2" descr="Nicholas A Delamere | BIO5 Institute">
            <a:extLst>
              <a:ext uri="{FF2B5EF4-FFF2-40B4-BE49-F238E27FC236}">
                <a16:creationId xmlns:a16="http://schemas.microsoft.com/office/drawing/2014/main" id="{0482510F-FE03-25B1-A37D-E762C81541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20726" y="4223530"/>
            <a:ext cx="1105910" cy="152279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DF9033A-FA5E-C4AA-26DB-5332E6E90833}"/>
              </a:ext>
            </a:extLst>
          </p:cNvPr>
          <p:cNvSpPr txBox="1"/>
          <p:nvPr/>
        </p:nvSpPr>
        <p:spPr>
          <a:xfrm>
            <a:off x="8781001" y="5766297"/>
            <a:ext cx="1145635" cy="461665"/>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Nicholas Delamere, PhD</a:t>
            </a:r>
          </a:p>
        </p:txBody>
      </p:sp>
      <p:pic>
        <p:nvPicPr>
          <p:cNvPr id="24" name="Picture 23" descr="A person wearing glasses and a suit&#10;&#10;Description automatically generated with medium confidence">
            <a:extLst>
              <a:ext uri="{FF2B5EF4-FFF2-40B4-BE49-F238E27FC236}">
                <a16:creationId xmlns:a16="http://schemas.microsoft.com/office/drawing/2014/main" id="{4ECAFE21-1997-323B-6486-9A16FDAC0FA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1258" y="2213274"/>
            <a:ext cx="1183719" cy="1418470"/>
          </a:xfrm>
          <a:prstGeom prst="rect">
            <a:avLst/>
          </a:prstGeom>
        </p:spPr>
      </p:pic>
      <p:pic>
        <p:nvPicPr>
          <p:cNvPr id="26" name="Picture 25">
            <a:extLst>
              <a:ext uri="{FF2B5EF4-FFF2-40B4-BE49-F238E27FC236}">
                <a16:creationId xmlns:a16="http://schemas.microsoft.com/office/drawing/2014/main" id="{C2B7BAD6-CA00-299A-3815-F349450A59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872" y="4244000"/>
            <a:ext cx="1144048" cy="1522297"/>
          </a:xfrm>
          <a:prstGeom prst="rect">
            <a:avLst/>
          </a:prstGeom>
        </p:spPr>
      </p:pic>
      <p:pic>
        <p:nvPicPr>
          <p:cNvPr id="27" name="Picture 26">
            <a:extLst>
              <a:ext uri="{FF2B5EF4-FFF2-40B4-BE49-F238E27FC236}">
                <a16:creationId xmlns:a16="http://schemas.microsoft.com/office/drawing/2014/main" id="{F2668BD6-C45B-385F-596F-55DE2F586AC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10635" y="2209693"/>
            <a:ext cx="1068764" cy="1493972"/>
          </a:xfrm>
          <a:prstGeom prst="rect">
            <a:avLst/>
          </a:prstGeom>
        </p:spPr>
      </p:pic>
      <p:pic>
        <p:nvPicPr>
          <p:cNvPr id="28" name="Picture 27">
            <a:extLst>
              <a:ext uri="{FF2B5EF4-FFF2-40B4-BE49-F238E27FC236}">
                <a16:creationId xmlns:a16="http://schemas.microsoft.com/office/drawing/2014/main" id="{6FCACFA6-2790-26F1-D253-55E6CBBF23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699223" y="2231564"/>
            <a:ext cx="1208472" cy="1500428"/>
          </a:xfrm>
          <a:prstGeom prst="rect">
            <a:avLst/>
          </a:prstGeom>
        </p:spPr>
      </p:pic>
      <p:pic>
        <p:nvPicPr>
          <p:cNvPr id="29" name="Picture 28">
            <a:extLst>
              <a:ext uri="{FF2B5EF4-FFF2-40B4-BE49-F238E27FC236}">
                <a16:creationId xmlns:a16="http://schemas.microsoft.com/office/drawing/2014/main" id="{93814CFC-FD53-41AE-1845-4771F6CE862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11616" y="4228532"/>
            <a:ext cx="1267827" cy="1605279"/>
          </a:xfrm>
          <a:prstGeom prst="rect">
            <a:avLst/>
          </a:prstGeom>
        </p:spPr>
      </p:pic>
      <p:pic>
        <p:nvPicPr>
          <p:cNvPr id="30" name="Picture 29">
            <a:extLst>
              <a:ext uri="{FF2B5EF4-FFF2-40B4-BE49-F238E27FC236}">
                <a16:creationId xmlns:a16="http://schemas.microsoft.com/office/drawing/2014/main" id="{B9C5565A-0C5F-9B27-9880-F419BFACD5C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55318" y="2220845"/>
            <a:ext cx="1144976" cy="1537859"/>
          </a:xfrm>
          <a:prstGeom prst="rect">
            <a:avLst/>
          </a:prstGeom>
        </p:spPr>
      </p:pic>
      <p:sp>
        <p:nvSpPr>
          <p:cNvPr id="31" name="TextBox 30">
            <a:extLst>
              <a:ext uri="{FF2B5EF4-FFF2-40B4-BE49-F238E27FC236}">
                <a16:creationId xmlns:a16="http://schemas.microsoft.com/office/drawing/2014/main" id="{DFA45A77-8E4D-445B-7A02-029D600FDD65}"/>
              </a:ext>
            </a:extLst>
          </p:cNvPr>
          <p:cNvSpPr txBox="1"/>
          <p:nvPr/>
        </p:nvSpPr>
        <p:spPr>
          <a:xfrm>
            <a:off x="6094050" y="5762228"/>
            <a:ext cx="1381043" cy="504625"/>
          </a:xfrm>
          <a:prstGeom prst="rect">
            <a:avLst/>
          </a:prstGeom>
          <a:noFill/>
        </p:spPr>
        <p:txBody>
          <a:bodyPr wrap="square" rtlCol="0">
            <a:spAutoFit/>
          </a:bodyPr>
          <a:lstStyle/>
          <a:p>
            <a:pPr marL="0" marR="0" algn="ctr">
              <a:lnSpc>
                <a:spcPct val="115000"/>
              </a:lnSpc>
              <a:spcBef>
                <a:spcPts val="0"/>
              </a:spcBef>
              <a:spcAft>
                <a:spcPts val="0"/>
              </a:spcAft>
              <a:tabLst>
                <a:tab pos="6229350" algn="l"/>
              </a:tabLst>
            </a:pPr>
            <a:r>
              <a:rPr lang="en-US" sz="1200" dirty="0">
                <a:solidFill>
                  <a:srgbClr val="002060"/>
                </a:solidFill>
                <a:latin typeface="Calibri" panose="020F0502020204030204" pitchFamily="34" charset="0"/>
                <a:cs typeface="Times New Roman" panose="02020603050405020304" pitchFamily="18" charset="0"/>
              </a:rPr>
              <a:t>Robert T. Brodell, MD</a:t>
            </a:r>
          </a:p>
        </p:txBody>
      </p:sp>
      <p:pic>
        <p:nvPicPr>
          <p:cNvPr id="32" name="Picture 31">
            <a:extLst>
              <a:ext uri="{FF2B5EF4-FFF2-40B4-BE49-F238E27FC236}">
                <a16:creationId xmlns:a16="http://schemas.microsoft.com/office/drawing/2014/main" id="{127BA417-B589-1B04-834B-8DF4B991904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53067" y="4238050"/>
            <a:ext cx="1058998" cy="1473190"/>
          </a:xfrm>
          <a:prstGeom prst="rect">
            <a:avLst/>
          </a:prstGeom>
        </p:spPr>
      </p:pic>
      <p:sp>
        <p:nvSpPr>
          <p:cNvPr id="33" name="TextBox 32">
            <a:extLst>
              <a:ext uri="{FF2B5EF4-FFF2-40B4-BE49-F238E27FC236}">
                <a16:creationId xmlns:a16="http://schemas.microsoft.com/office/drawing/2014/main" id="{0C5A225D-23F8-4608-52E4-7678DA3F4F62}"/>
              </a:ext>
            </a:extLst>
          </p:cNvPr>
          <p:cNvSpPr txBox="1"/>
          <p:nvPr/>
        </p:nvSpPr>
        <p:spPr>
          <a:xfrm>
            <a:off x="1967642" y="5828540"/>
            <a:ext cx="1307542" cy="276999"/>
          </a:xfrm>
          <a:prstGeom prst="rect">
            <a:avLst/>
          </a:prstGeom>
          <a:noFill/>
        </p:spPr>
        <p:txBody>
          <a:bodyPr wrap="square" rtlCol="0">
            <a:spAutoFit/>
          </a:bodyPr>
          <a:lstStyle/>
          <a:p>
            <a:pPr algn="ctr"/>
            <a:r>
              <a:rPr lang="en-US" sz="1200" dirty="0">
                <a:solidFill>
                  <a:srgbClr val="002060"/>
                </a:solidFill>
                <a:latin typeface="Calibri" panose="020F0502020204030204" pitchFamily="34" charset="0"/>
                <a:cs typeface="Times New Roman" panose="02020603050405020304" pitchFamily="18" charset="0"/>
              </a:rPr>
              <a:t>Jon Courand, MD</a:t>
            </a:r>
          </a:p>
        </p:txBody>
      </p:sp>
      <p:sp>
        <p:nvSpPr>
          <p:cNvPr id="34" name="TextBox 33">
            <a:extLst>
              <a:ext uri="{FF2B5EF4-FFF2-40B4-BE49-F238E27FC236}">
                <a16:creationId xmlns:a16="http://schemas.microsoft.com/office/drawing/2014/main" id="{092AE59D-4971-93B3-7391-1C74944B7889}"/>
              </a:ext>
            </a:extLst>
          </p:cNvPr>
          <p:cNvSpPr txBox="1"/>
          <p:nvPr/>
        </p:nvSpPr>
        <p:spPr>
          <a:xfrm>
            <a:off x="4890945" y="3742883"/>
            <a:ext cx="1435903" cy="276999"/>
          </a:xfrm>
          <a:prstGeom prst="rect">
            <a:avLst/>
          </a:prstGeom>
          <a:noFill/>
        </p:spPr>
        <p:txBody>
          <a:bodyPr wrap="square" rtlCol="0">
            <a:spAutoFit/>
          </a:bodyPr>
          <a:lstStyle/>
          <a:p>
            <a:pPr algn="ctr"/>
            <a:r>
              <a:rPr lang="en-US" sz="1200" dirty="0">
                <a:solidFill>
                  <a:srgbClr val="002060"/>
                </a:solidFill>
                <a:latin typeface="Calibri" panose="020F0502020204030204" pitchFamily="34" charset="0"/>
                <a:cs typeface="Times New Roman" panose="02020603050405020304" pitchFamily="18" charset="0"/>
              </a:rPr>
              <a:t>Laura Shaffer, PhD</a:t>
            </a:r>
          </a:p>
        </p:txBody>
      </p:sp>
      <p:sp>
        <p:nvSpPr>
          <p:cNvPr id="36" name="TextBox 35">
            <a:extLst>
              <a:ext uri="{FF2B5EF4-FFF2-40B4-BE49-F238E27FC236}">
                <a16:creationId xmlns:a16="http://schemas.microsoft.com/office/drawing/2014/main" id="{F21DDC83-11EA-3857-783B-BDC7209DB1B0}"/>
              </a:ext>
            </a:extLst>
          </p:cNvPr>
          <p:cNvSpPr txBox="1"/>
          <p:nvPr/>
        </p:nvSpPr>
        <p:spPr>
          <a:xfrm>
            <a:off x="10232448" y="5762228"/>
            <a:ext cx="1433711" cy="646331"/>
          </a:xfrm>
          <a:prstGeom prst="rect">
            <a:avLst/>
          </a:prstGeom>
          <a:noFill/>
        </p:spPr>
        <p:txBody>
          <a:bodyPr wrap="square" rtlCol="0">
            <a:spAutoFit/>
          </a:bodyPr>
          <a:lstStyle>
            <a:defPPr>
              <a:defRPr lang="en-US"/>
            </a:defPPr>
            <a:lvl1pPr algn="ctr">
              <a:defRPr sz="1200">
                <a:solidFill>
                  <a:srgbClr val="002060"/>
                </a:solidFill>
                <a:latin typeface="Calibri" panose="020F0502020204030204" pitchFamily="34" charset="0"/>
                <a:cs typeface="Times New Roman" panose="02020603050405020304" pitchFamily="18" charset="0"/>
              </a:defRPr>
            </a:lvl1pPr>
          </a:lstStyle>
          <a:p>
            <a:r>
              <a:rPr lang="en-US" dirty="0"/>
              <a:t>Johnson George, MBA – Ex Officio – GFA Chair</a:t>
            </a:r>
          </a:p>
        </p:txBody>
      </p:sp>
    </p:spTree>
    <p:extLst>
      <p:ext uri="{BB962C8B-B14F-4D97-AF65-F5344CB8AC3E}">
        <p14:creationId xmlns:p14="http://schemas.microsoft.com/office/powerpoint/2010/main" val="686441626"/>
      </p:ext>
    </p:extLst>
  </p:cSld>
  <p:clrMapOvr>
    <a:masterClrMapping/>
  </p:clrMapOvr>
</p:sld>
</file>

<file path=ppt/theme/theme1.xml><?xml version="1.0" encoding="utf-8"?>
<a:theme xmlns:a="http://schemas.openxmlformats.org/drawingml/2006/main" name="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13760</TotalTime>
  <Words>1415</Words>
  <Application>Microsoft Office PowerPoint</Application>
  <PresentationFormat>Widescreen</PresentationFormat>
  <Paragraphs>94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chivoregular</vt:lpstr>
      <vt:lpstr>Symbol</vt:lpstr>
      <vt:lpstr>Office Theme</vt:lpstr>
      <vt:lpstr>PowerPoint Presentation</vt:lpstr>
      <vt:lpstr>Summary of 2024 Learn Serve Lead Annual Meeting for CFAS Reps</vt:lpstr>
      <vt:lpstr>CFAS Overview: Mission</vt:lpstr>
      <vt:lpstr>CFAS Overview: Charge</vt:lpstr>
      <vt:lpstr>What Does CFAS Do?</vt:lpstr>
      <vt:lpstr>New Chief Scientific Officer</vt:lpstr>
      <vt:lpstr>CFAS Representative Demographics</vt:lpstr>
      <vt:lpstr>Highlights of Recent and Ongoing CFAS Work</vt:lpstr>
      <vt:lpstr>CFAS Administrative Board, 2024-25</vt:lpstr>
      <vt:lpstr>CFAS Topical Committees (and Chairs)</vt:lpstr>
      <vt:lpstr>Key Issues at LSL</vt:lpstr>
      <vt:lpstr>Key Issues at LSL</vt:lpstr>
      <vt:lpstr>Key Issues at LSL</vt:lpstr>
      <vt:lpstr>Key Issues at LSL</vt:lpstr>
      <vt:lpstr>CFAS-Oriented Main Program Sessions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Mavilia</dc:creator>
  <cp:lastModifiedBy>Sabrina Gentzler</cp:lastModifiedBy>
  <cp:revision>59</cp:revision>
  <dcterms:created xsi:type="dcterms:W3CDTF">2022-01-12T18:44:12Z</dcterms:created>
  <dcterms:modified xsi:type="dcterms:W3CDTF">2025-01-23T23:30:09Z</dcterms:modified>
</cp:coreProperties>
</file>