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3" r:id="rId4"/>
  </p:sldMasterIdLst>
  <p:notesMasterIdLst>
    <p:notesMasterId r:id="rId19"/>
  </p:notesMasterIdLst>
  <p:handoutMasterIdLst>
    <p:handoutMasterId r:id="rId20"/>
  </p:handoutMasterIdLst>
  <p:sldIdLst>
    <p:sldId id="4642" r:id="rId5"/>
    <p:sldId id="279" r:id="rId6"/>
    <p:sldId id="4670" r:id="rId7"/>
    <p:sldId id="260" r:id="rId8"/>
    <p:sldId id="4669" r:id="rId9"/>
    <p:sldId id="264" r:id="rId10"/>
    <p:sldId id="293" r:id="rId11"/>
    <p:sldId id="263" r:id="rId12"/>
    <p:sldId id="292" r:id="rId13"/>
    <p:sldId id="290" r:id="rId14"/>
    <p:sldId id="291" r:id="rId15"/>
    <p:sldId id="4668" r:id="rId16"/>
    <p:sldId id="4671" r:id="rId17"/>
    <p:sldId id="4672" r:id="rId18"/>
  </p:sldIdLst>
  <p:sldSz cx="12192000" cy="685800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8AFE27-318A-0FB7-FA33-B9C2BEA980D5}" name="Byrne, John (VHACO)" initials="BJ(" userId="S::john.byrne3@va.gov::22f18844-91a1-4577-a071-7c13f054a22c" providerId="AD"/>
  <p188:author id="{8693FBC8-EE3E-ED88-D6EF-579609F8C037}" name="Walton, Edward A." initials="WEA" userId="S::Edward.Walton2@va.gov::ee205c9d-9021-44b5-b08b-de77a462d28b" providerId="AD"/>
  <p188:author id="{1CE7B8E3-8CF5-9589-6C1F-DE875A098C9C}" name="Tiryaki, Ezgi" initials="TE" userId="S::Ezgi.Tiryaki@va.gov::61a9d199-0206-44c1-9c9f-86f33c6f53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B"/>
    <a:srgbClr val="00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4672" autoAdjust="0"/>
  </p:normalViewPr>
  <p:slideViewPr>
    <p:cSldViewPr>
      <p:cViewPr varScale="1">
        <p:scale>
          <a:sx n="79" d="100"/>
          <a:sy n="79" d="100"/>
        </p:scale>
        <p:origin x="115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-4956"/>
    </p:cViewPr>
  </p:sorterViewPr>
  <p:notesViewPr>
    <p:cSldViewPr>
      <p:cViewPr varScale="1">
        <p:scale>
          <a:sx n="95" d="100"/>
          <a:sy n="95" d="100"/>
        </p:scale>
        <p:origin x="361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on, Edward A." userId="ee205c9d-9021-44b5-b08b-de77a462d28b" providerId="ADAL" clId="{30F03BA6-E7F5-4AA2-A550-3C7D1B4A06FB}"/>
    <pc:docChg chg="undo custSel modSld">
      <pc:chgData name="Walton, Edward A." userId="ee205c9d-9021-44b5-b08b-de77a462d28b" providerId="ADAL" clId="{30F03BA6-E7F5-4AA2-A550-3C7D1B4A06FB}" dt="2024-09-20T13:55:09.104" v="131" actId="1076"/>
      <pc:docMkLst>
        <pc:docMk/>
      </pc:docMkLst>
      <pc:sldChg chg="modSp mod">
        <pc:chgData name="Walton, Edward A." userId="ee205c9d-9021-44b5-b08b-de77a462d28b" providerId="ADAL" clId="{30F03BA6-E7F5-4AA2-A550-3C7D1B4A06FB}" dt="2024-09-20T13:52:03.850" v="9" actId="5793"/>
        <pc:sldMkLst>
          <pc:docMk/>
          <pc:sldMk cId="2775488621" sldId="260"/>
        </pc:sldMkLst>
        <pc:spChg chg="mod">
          <ac:chgData name="Walton, Edward A." userId="ee205c9d-9021-44b5-b08b-de77a462d28b" providerId="ADAL" clId="{30F03BA6-E7F5-4AA2-A550-3C7D1B4A06FB}" dt="2024-09-20T13:52:03.850" v="9" actId="5793"/>
          <ac:spMkLst>
            <pc:docMk/>
            <pc:sldMk cId="2775488621" sldId="260"/>
            <ac:spMk id="3" creationId="{CC064472-B908-4BB3-AC28-8BD4128784DE}"/>
          </ac:spMkLst>
        </pc:spChg>
      </pc:sldChg>
      <pc:sldChg chg="modSp mod">
        <pc:chgData name="Walton, Edward A." userId="ee205c9d-9021-44b5-b08b-de77a462d28b" providerId="ADAL" clId="{30F03BA6-E7F5-4AA2-A550-3C7D1B4A06FB}" dt="2024-09-20T13:55:09.104" v="131" actId="1076"/>
        <pc:sldMkLst>
          <pc:docMk/>
          <pc:sldMk cId="2962215757" sldId="292"/>
        </pc:sldMkLst>
        <pc:spChg chg="mod">
          <ac:chgData name="Walton, Edward A." userId="ee205c9d-9021-44b5-b08b-de77a462d28b" providerId="ADAL" clId="{30F03BA6-E7F5-4AA2-A550-3C7D1B4A06FB}" dt="2024-09-20T13:55:09.104" v="131" actId="1076"/>
          <ac:spMkLst>
            <pc:docMk/>
            <pc:sldMk cId="2962215757" sldId="292"/>
            <ac:spMk id="3" creationId="{516031A2-DA67-4C42-BD36-261F3F27A92F}"/>
          </ac:spMkLst>
        </pc:spChg>
      </pc:sldChg>
      <pc:sldChg chg="modSp mod">
        <pc:chgData name="Walton, Edward A." userId="ee205c9d-9021-44b5-b08b-de77a462d28b" providerId="ADAL" clId="{30F03BA6-E7F5-4AA2-A550-3C7D1B4A06FB}" dt="2024-09-20T13:54:29.847" v="113" actId="20577"/>
        <pc:sldMkLst>
          <pc:docMk/>
          <pc:sldMk cId="2350043637" sldId="4669"/>
        </pc:sldMkLst>
        <pc:spChg chg="mod">
          <ac:chgData name="Walton, Edward A." userId="ee205c9d-9021-44b5-b08b-de77a462d28b" providerId="ADAL" clId="{30F03BA6-E7F5-4AA2-A550-3C7D1B4A06FB}" dt="2024-09-20T13:54:29.847" v="113" actId="20577"/>
          <ac:spMkLst>
            <pc:docMk/>
            <pc:sldMk cId="2350043637" sldId="4669"/>
            <ac:spMk id="2" creationId="{0630693A-F7E9-ED59-6CF9-3508DF96745A}"/>
          </ac:spMkLst>
        </pc:spChg>
        <pc:spChg chg="mod">
          <ac:chgData name="Walton, Edward A." userId="ee205c9d-9021-44b5-b08b-de77a462d28b" providerId="ADAL" clId="{30F03BA6-E7F5-4AA2-A550-3C7D1B4A06FB}" dt="2024-09-20T13:52:23.195" v="17" actId="20577"/>
          <ac:spMkLst>
            <pc:docMk/>
            <pc:sldMk cId="2350043637" sldId="4669"/>
            <ac:spMk id="3" creationId="{C1DAFB93-DF84-17C1-E39C-7CF12C6A55D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721C8-1C53-4882-9044-1220A4934A16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E2807B-CD62-4C3E-B5D1-9B4A4FEF5184}">
      <dgm:prSet custT="1"/>
      <dgm:spPr/>
      <dgm:t>
        <a:bodyPr/>
        <a:lstStyle/>
        <a:p>
          <a:r>
            <a:rPr lang="en-US" sz="2000" dirty="0">
              <a:latin typeface="Avenir Black" panose="02000503020000020003"/>
            </a:rPr>
            <a:t>Integrated Project Team</a:t>
          </a:r>
        </a:p>
      </dgm:t>
    </dgm:pt>
    <dgm:pt modelId="{EA35C2F1-81AC-4882-B977-DA285EF52AF9}" type="parTrans" cxnId="{69F4AAD2-EFD0-4DA4-8A54-8385FA30C7A9}">
      <dgm:prSet/>
      <dgm:spPr/>
      <dgm:t>
        <a:bodyPr/>
        <a:lstStyle/>
        <a:p>
          <a:endParaRPr lang="en-US"/>
        </a:p>
      </dgm:t>
    </dgm:pt>
    <dgm:pt modelId="{05A137E7-37E4-4EE8-832C-730CF09D0FFD}" type="sibTrans" cxnId="{69F4AAD2-EFD0-4DA4-8A54-8385FA30C7A9}">
      <dgm:prSet/>
      <dgm:spPr/>
      <dgm:t>
        <a:bodyPr/>
        <a:lstStyle/>
        <a:p>
          <a:endParaRPr lang="en-US"/>
        </a:p>
      </dgm:t>
    </dgm:pt>
    <dgm:pt modelId="{383CD862-9274-47C8-98FC-D6925FDCF6FB}">
      <dgm:prSet custT="1"/>
      <dgm:spPr/>
      <dgm:t>
        <a:bodyPr/>
        <a:lstStyle/>
        <a:p>
          <a:r>
            <a:rPr lang="en-US" sz="2000" dirty="0">
              <a:latin typeface="Avenir Black" panose="02000503020000020003"/>
            </a:rPr>
            <a:t>Workplace Management and Consulting</a:t>
          </a:r>
        </a:p>
      </dgm:t>
    </dgm:pt>
    <dgm:pt modelId="{68138286-0B67-4E28-8F2D-C8275476FBAC}" type="parTrans" cxnId="{8161CF29-1EE7-41EA-85EA-6EC57617C68F}">
      <dgm:prSet/>
      <dgm:spPr/>
      <dgm:t>
        <a:bodyPr/>
        <a:lstStyle/>
        <a:p>
          <a:endParaRPr lang="en-US"/>
        </a:p>
      </dgm:t>
    </dgm:pt>
    <dgm:pt modelId="{477C6140-CC49-44AB-A6F8-287A3C2B5B5F}" type="sibTrans" cxnId="{8161CF29-1EE7-41EA-85EA-6EC57617C68F}">
      <dgm:prSet/>
      <dgm:spPr/>
      <dgm:t>
        <a:bodyPr/>
        <a:lstStyle/>
        <a:p>
          <a:endParaRPr lang="en-US"/>
        </a:p>
      </dgm:t>
    </dgm:pt>
    <dgm:pt modelId="{D218E31D-6397-42FA-B1A4-C82C9755C60E}">
      <dgm:prSet custT="1"/>
      <dgm:spPr/>
      <dgm:t>
        <a:bodyPr/>
        <a:lstStyle/>
        <a:p>
          <a:r>
            <a:rPr lang="en-US" sz="2000" dirty="0">
              <a:latin typeface="Avenir Black" panose="02000503020000020003"/>
            </a:rPr>
            <a:t>Evaluating integration with Account Provisioning and Deprovisioning Onboarding Solution</a:t>
          </a:r>
        </a:p>
      </dgm:t>
    </dgm:pt>
    <dgm:pt modelId="{873A4999-77E5-4C06-B6A1-30333A8908B7}" type="parTrans" cxnId="{930E0563-6BEA-471F-8948-7B4E2498010D}">
      <dgm:prSet/>
      <dgm:spPr/>
      <dgm:t>
        <a:bodyPr/>
        <a:lstStyle/>
        <a:p>
          <a:endParaRPr lang="en-US"/>
        </a:p>
      </dgm:t>
    </dgm:pt>
    <dgm:pt modelId="{7D7D31EE-F8F0-4243-A149-FF1998E5406D}" type="sibTrans" cxnId="{930E0563-6BEA-471F-8948-7B4E2498010D}">
      <dgm:prSet/>
      <dgm:spPr/>
      <dgm:t>
        <a:bodyPr/>
        <a:lstStyle/>
        <a:p>
          <a:endParaRPr lang="en-US"/>
        </a:p>
      </dgm:t>
    </dgm:pt>
    <dgm:pt modelId="{791F52CF-CC9C-4B42-9B4F-D74603BF7584}">
      <dgm:prSet custT="1"/>
      <dgm:spPr/>
      <dgm:t>
        <a:bodyPr/>
        <a:lstStyle/>
        <a:p>
          <a:r>
            <a:rPr lang="en-US" sz="2000" dirty="0">
              <a:latin typeface="Avenir Black" panose="02000503020000020003"/>
            </a:rPr>
            <a:t>Developing communications to stakeholders</a:t>
          </a:r>
        </a:p>
      </dgm:t>
    </dgm:pt>
    <dgm:pt modelId="{8B7EEDB5-BF42-4990-95E8-C4569C42F919}" type="parTrans" cxnId="{C4503876-85D1-485C-91D4-1D4157DD1152}">
      <dgm:prSet/>
      <dgm:spPr/>
      <dgm:t>
        <a:bodyPr/>
        <a:lstStyle/>
        <a:p>
          <a:endParaRPr lang="en-US"/>
        </a:p>
      </dgm:t>
    </dgm:pt>
    <dgm:pt modelId="{13F2282F-0AF0-4DC2-9B11-23495BB8C797}" type="sibTrans" cxnId="{C4503876-85D1-485C-91D4-1D4157DD1152}">
      <dgm:prSet/>
      <dgm:spPr/>
      <dgm:t>
        <a:bodyPr/>
        <a:lstStyle/>
        <a:p>
          <a:endParaRPr lang="en-US"/>
        </a:p>
      </dgm:t>
    </dgm:pt>
    <dgm:pt modelId="{171F5D3F-D6EF-4C6F-8235-5378A7E8095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>
              <a:latin typeface="Avenir Black" panose="02000503020000020003"/>
            </a:rPr>
            <a:t>Pilot Testing  </a:t>
          </a:r>
        </a:p>
        <a:p>
          <a:pPr>
            <a:spcAft>
              <a:spcPct val="35000"/>
            </a:spcAft>
          </a:pPr>
          <a:r>
            <a:rPr lang="en-US" sz="2400" dirty="0">
              <a:latin typeface="Avenir Black" panose="02000503020000020003"/>
            </a:rPr>
            <a:t>October 2024</a:t>
          </a:r>
        </a:p>
      </dgm:t>
    </dgm:pt>
    <dgm:pt modelId="{8D21CAC9-1533-4FC7-B892-4D0E4D655794}" type="parTrans" cxnId="{CF0D73E3-4B90-4047-97F6-7FD22D1A0AA3}">
      <dgm:prSet/>
      <dgm:spPr/>
      <dgm:t>
        <a:bodyPr/>
        <a:lstStyle/>
        <a:p>
          <a:endParaRPr lang="en-US"/>
        </a:p>
      </dgm:t>
    </dgm:pt>
    <dgm:pt modelId="{B2D9962D-7101-46C8-84B4-B608EA8EF396}" type="sibTrans" cxnId="{CF0D73E3-4B90-4047-97F6-7FD22D1A0AA3}">
      <dgm:prSet/>
      <dgm:spPr/>
      <dgm:t>
        <a:bodyPr/>
        <a:lstStyle/>
        <a:p>
          <a:endParaRPr lang="en-US"/>
        </a:p>
      </dgm:t>
    </dgm:pt>
    <dgm:pt modelId="{ED0712D2-F1B7-489B-ABAE-DE42D1E02245}">
      <dgm:prSet custT="1"/>
      <dgm:spPr/>
      <dgm:t>
        <a:bodyPr/>
        <a:lstStyle/>
        <a:p>
          <a:r>
            <a:rPr lang="en-US" sz="2400" dirty="0">
              <a:latin typeface="Avenir Black" panose="02000503020000020003"/>
            </a:rPr>
            <a:t>Implementation  January 1, 2025</a:t>
          </a:r>
        </a:p>
      </dgm:t>
    </dgm:pt>
    <dgm:pt modelId="{F927F165-0EF8-44EF-9F34-F37243C91710}" type="parTrans" cxnId="{6B00615D-DFD3-4AA8-B6FE-F22D933E1C0C}">
      <dgm:prSet/>
      <dgm:spPr/>
      <dgm:t>
        <a:bodyPr/>
        <a:lstStyle/>
        <a:p>
          <a:endParaRPr lang="en-US"/>
        </a:p>
      </dgm:t>
    </dgm:pt>
    <dgm:pt modelId="{D1BFB78E-CFBF-43DA-BC48-14581E07715B}" type="sibTrans" cxnId="{6B00615D-DFD3-4AA8-B6FE-F22D933E1C0C}">
      <dgm:prSet/>
      <dgm:spPr/>
      <dgm:t>
        <a:bodyPr/>
        <a:lstStyle/>
        <a:p>
          <a:endParaRPr lang="en-US"/>
        </a:p>
      </dgm:t>
    </dgm:pt>
    <dgm:pt modelId="{5D93ACC7-F0C1-4790-9769-DACA784FD8BA}">
      <dgm:prSet custT="1"/>
      <dgm:spPr/>
      <dgm:t>
        <a:bodyPr/>
        <a:lstStyle/>
        <a:p>
          <a:endParaRPr lang="en-US" sz="2000" dirty="0"/>
        </a:p>
      </dgm:t>
    </dgm:pt>
    <dgm:pt modelId="{6B937B14-237A-4C4B-98DE-F5C2D2CDD7A2}" type="parTrans" cxnId="{D296C77F-0CFC-42FD-A715-780B234ACEC7}">
      <dgm:prSet/>
      <dgm:spPr/>
      <dgm:t>
        <a:bodyPr/>
        <a:lstStyle/>
        <a:p>
          <a:endParaRPr lang="en-US"/>
        </a:p>
      </dgm:t>
    </dgm:pt>
    <dgm:pt modelId="{4965115C-BCDE-44AF-B20A-B94EC25490EC}" type="sibTrans" cxnId="{D296C77F-0CFC-42FD-A715-780B234ACEC7}">
      <dgm:prSet/>
      <dgm:spPr/>
      <dgm:t>
        <a:bodyPr/>
        <a:lstStyle/>
        <a:p>
          <a:endParaRPr lang="en-US"/>
        </a:p>
      </dgm:t>
    </dgm:pt>
    <dgm:pt modelId="{2ABF995B-ED3F-4CDB-8110-C2D12346666A}">
      <dgm:prSet custT="1"/>
      <dgm:spPr/>
      <dgm:t>
        <a:bodyPr/>
        <a:lstStyle/>
        <a:p>
          <a:r>
            <a:rPr lang="en-US" sz="2000" dirty="0">
              <a:latin typeface="Avenir Black" panose="02000503020000020003"/>
            </a:rPr>
            <a:t>Goals</a:t>
          </a:r>
        </a:p>
      </dgm:t>
    </dgm:pt>
    <dgm:pt modelId="{465AC00E-F117-48F9-8B2C-D7ECD79E8E51}" type="parTrans" cxnId="{60E911DE-3700-45E7-ADA9-713E3A4152F6}">
      <dgm:prSet/>
      <dgm:spPr/>
      <dgm:t>
        <a:bodyPr/>
        <a:lstStyle/>
        <a:p>
          <a:endParaRPr lang="en-US"/>
        </a:p>
      </dgm:t>
    </dgm:pt>
    <dgm:pt modelId="{A78BCD7E-F791-4B0C-ACFF-49533659B8AC}" type="sibTrans" cxnId="{60E911DE-3700-45E7-ADA9-713E3A4152F6}">
      <dgm:prSet/>
      <dgm:spPr/>
      <dgm:t>
        <a:bodyPr/>
        <a:lstStyle/>
        <a:p>
          <a:endParaRPr lang="en-US"/>
        </a:p>
      </dgm:t>
    </dgm:pt>
    <dgm:pt modelId="{013697BE-7698-4877-B3A2-AE20C3CA1C23}">
      <dgm:prSet custT="1"/>
      <dgm:spPr/>
      <dgm:t>
        <a:bodyPr/>
        <a:lstStyle/>
        <a:p>
          <a:r>
            <a:rPr lang="en-US" sz="2000" dirty="0">
              <a:latin typeface="Avenir Black" panose="02000503020000020003"/>
            </a:rPr>
            <a:t>Day 1 readiness</a:t>
          </a:r>
        </a:p>
      </dgm:t>
    </dgm:pt>
    <dgm:pt modelId="{8DA5DF34-3AEB-4E98-BA07-90E792384C91}" type="parTrans" cxnId="{3C94F38B-1FC2-4444-8186-87BB83274375}">
      <dgm:prSet/>
      <dgm:spPr/>
      <dgm:t>
        <a:bodyPr/>
        <a:lstStyle/>
        <a:p>
          <a:endParaRPr lang="en-US"/>
        </a:p>
      </dgm:t>
    </dgm:pt>
    <dgm:pt modelId="{A2FEB63B-D21E-4A90-BA60-09CEB694BA5D}" type="sibTrans" cxnId="{3C94F38B-1FC2-4444-8186-87BB83274375}">
      <dgm:prSet/>
      <dgm:spPr/>
      <dgm:t>
        <a:bodyPr/>
        <a:lstStyle/>
        <a:p>
          <a:endParaRPr lang="en-US"/>
        </a:p>
      </dgm:t>
    </dgm:pt>
    <dgm:pt modelId="{C5899F47-8CA3-49E1-B933-8F92EDA65E71}">
      <dgm:prSet custT="1"/>
      <dgm:spPr/>
      <dgm:t>
        <a:bodyPr/>
        <a:lstStyle/>
        <a:p>
          <a:r>
            <a:rPr lang="en-US" sz="2000" dirty="0">
              <a:latin typeface="Avenir Black" panose="02000503020000020003"/>
            </a:rPr>
            <a:t>HPTs working during background check</a:t>
          </a:r>
        </a:p>
      </dgm:t>
    </dgm:pt>
    <dgm:pt modelId="{321F983F-2D62-445E-8E81-D77ECF9B9B40}" type="parTrans" cxnId="{1768C362-7683-4EB7-B5BB-523102E1F5C6}">
      <dgm:prSet/>
      <dgm:spPr/>
      <dgm:t>
        <a:bodyPr/>
        <a:lstStyle/>
        <a:p>
          <a:endParaRPr lang="en-US"/>
        </a:p>
      </dgm:t>
    </dgm:pt>
    <dgm:pt modelId="{9EAA3A85-ADA4-45AC-B1C7-1C7034A62777}" type="sibTrans" cxnId="{1768C362-7683-4EB7-B5BB-523102E1F5C6}">
      <dgm:prSet/>
      <dgm:spPr/>
      <dgm:t>
        <a:bodyPr/>
        <a:lstStyle/>
        <a:p>
          <a:endParaRPr lang="en-US"/>
        </a:p>
      </dgm:t>
    </dgm:pt>
    <dgm:pt modelId="{E4A78026-92C5-47AB-B8DC-1259DCAFFE53}">
      <dgm:prSet custT="1"/>
      <dgm:spPr/>
      <dgm:t>
        <a:bodyPr/>
        <a:lstStyle/>
        <a:p>
          <a:r>
            <a:rPr lang="en-US" sz="2000" dirty="0">
              <a:latin typeface="Avenir Black" panose="02000503020000020003"/>
            </a:rPr>
            <a:t>Implement new security procedures</a:t>
          </a:r>
        </a:p>
      </dgm:t>
    </dgm:pt>
    <dgm:pt modelId="{96CF190C-C937-491B-97F3-15CF4862DE67}" type="parTrans" cxnId="{FFC05F50-A3A8-48A2-A2C5-0BB055AEECD9}">
      <dgm:prSet/>
      <dgm:spPr/>
      <dgm:t>
        <a:bodyPr/>
        <a:lstStyle/>
        <a:p>
          <a:endParaRPr lang="en-US"/>
        </a:p>
      </dgm:t>
    </dgm:pt>
    <dgm:pt modelId="{96DDA534-AC0F-4CFE-AAEC-D8D56AC202AC}" type="sibTrans" cxnId="{FFC05F50-A3A8-48A2-A2C5-0BB055AEECD9}">
      <dgm:prSet/>
      <dgm:spPr/>
      <dgm:t>
        <a:bodyPr/>
        <a:lstStyle/>
        <a:p>
          <a:endParaRPr lang="en-US"/>
        </a:p>
      </dgm:t>
    </dgm:pt>
    <dgm:pt modelId="{6295F05B-D1A3-4492-A796-AE82D193237D}" type="pres">
      <dgm:prSet presAssocID="{F22721C8-1C53-4882-9044-1220A4934A16}" presName="CompostProcess" presStyleCnt="0">
        <dgm:presLayoutVars>
          <dgm:dir/>
          <dgm:resizeHandles val="exact"/>
        </dgm:presLayoutVars>
      </dgm:prSet>
      <dgm:spPr/>
    </dgm:pt>
    <dgm:pt modelId="{8CD043B5-FC3F-4768-927C-E03A7B2B6E8E}" type="pres">
      <dgm:prSet presAssocID="{F22721C8-1C53-4882-9044-1220A4934A16}" presName="arrow" presStyleLbl="bgShp" presStyleIdx="0" presStyleCnt="1"/>
      <dgm:spPr/>
    </dgm:pt>
    <dgm:pt modelId="{763472C8-6F98-41E1-A4FD-3F3423C01A6F}" type="pres">
      <dgm:prSet presAssocID="{F22721C8-1C53-4882-9044-1220A4934A16}" presName="linearProcess" presStyleCnt="0"/>
      <dgm:spPr/>
    </dgm:pt>
    <dgm:pt modelId="{A97F688C-7DD8-4A7E-8EA7-E49244FED552}" type="pres">
      <dgm:prSet presAssocID="{37E2807B-CD62-4C3E-B5D1-9B4A4FEF5184}" presName="textNode" presStyleLbl="node1" presStyleIdx="0" presStyleCnt="3" custScaleX="157437" custScaleY="239993" custLinFactNeighborX="3893" custLinFactNeighborY="10485">
        <dgm:presLayoutVars>
          <dgm:bulletEnabled val="1"/>
        </dgm:presLayoutVars>
      </dgm:prSet>
      <dgm:spPr/>
    </dgm:pt>
    <dgm:pt modelId="{36836D23-650B-4E06-B409-B4BF611A1AA7}" type="pres">
      <dgm:prSet presAssocID="{05A137E7-37E4-4EE8-832C-730CF09D0FFD}" presName="sibTrans" presStyleCnt="0"/>
      <dgm:spPr/>
    </dgm:pt>
    <dgm:pt modelId="{D9D97592-3818-497B-B473-DD1C782881F1}" type="pres">
      <dgm:prSet presAssocID="{171F5D3F-D6EF-4C6F-8235-5378A7E8095B}" presName="textNode" presStyleLbl="node1" presStyleIdx="1" presStyleCnt="3">
        <dgm:presLayoutVars>
          <dgm:bulletEnabled val="1"/>
        </dgm:presLayoutVars>
      </dgm:prSet>
      <dgm:spPr/>
    </dgm:pt>
    <dgm:pt modelId="{77504BB5-5D17-497A-9651-0989C902EE6B}" type="pres">
      <dgm:prSet presAssocID="{B2D9962D-7101-46C8-84B4-B608EA8EF396}" presName="sibTrans" presStyleCnt="0"/>
      <dgm:spPr/>
    </dgm:pt>
    <dgm:pt modelId="{8CBFA97E-178E-4EF1-8F4B-01AB1E62E69A}" type="pres">
      <dgm:prSet presAssocID="{ED0712D2-F1B7-489B-ABAE-DE42D1E0224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8888507-78C4-4356-804F-694E8BC34F53}" type="presOf" srcId="{383CD862-9274-47C8-98FC-D6925FDCF6FB}" destId="{A97F688C-7DD8-4A7E-8EA7-E49244FED552}" srcOrd="0" destOrd="5" presId="urn:microsoft.com/office/officeart/2005/8/layout/hProcess9"/>
    <dgm:cxn modelId="{8161CF29-1EE7-41EA-85EA-6EC57617C68F}" srcId="{37E2807B-CD62-4C3E-B5D1-9B4A4FEF5184}" destId="{383CD862-9274-47C8-98FC-D6925FDCF6FB}" srcOrd="1" destOrd="0" parTransId="{68138286-0B67-4E28-8F2D-C8275476FBAC}" sibTransId="{477C6140-CC49-44AB-A6F8-287A3C2B5B5F}"/>
    <dgm:cxn modelId="{3E757A39-4D52-4A34-8D4E-ADB9EEB18FBB}" type="presOf" srcId="{791F52CF-CC9C-4B42-9B4F-D74603BF7584}" destId="{A97F688C-7DD8-4A7E-8EA7-E49244FED552}" srcOrd="0" destOrd="7" presId="urn:microsoft.com/office/officeart/2005/8/layout/hProcess9"/>
    <dgm:cxn modelId="{6B00615D-DFD3-4AA8-B6FE-F22D933E1C0C}" srcId="{F22721C8-1C53-4882-9044-1220A4934A16}" destId="{ED0712D2-F1B7-489B-ABAE-DE42D1E02245}" srcOrd="2" destOrd="0" parTransId="{F927F165-0EF8-44EF-9F34-F37243C91710}" sibTransId="{D1BFB78E-CFBF-43DA-BC48-14581E07715B}"/>
    <dgm:cxn modelId="{1768C362-7683-4EB7-B5BB-523102E1F5C6}" srcId="{2ABF995B-ED3F-4CDB-8110-C2D12346666A}" destId="{C5899F47-8CA3-49E1-B933-8F92EDA65E71}" srcOrd="2" destOrd="0" parTransId="{321F983F-2D62-445E-8E81-D77ECF9B9B40}" sibTransId="{9EAA3A85-ADA4-45AC-B1C7-1C7034A62777}"/>
    <dgm:cxn modelId="{930E0563-6BEA-471F-8948-7B4E2498010D}" srcId="{37E2807B-CD62-4C3E-B5D1-9B4A4FEF5184}" destId="{D218E31D-6397-42FA-B1A4-C82C9755C60E}" srcOrd="2" destOrd="0" parTransId="{873A4999-77E5-4C06-B6A1-30333A8908B7}" sibTransId="{7D7D31EE-F8F0-4243-A149-FF1998E5406D}"/>
    <dgm:cxn modelId="{0C534F44-0B30-441A-A327-1C4DAC21DF24}" type="presOf" srcId="{ED0712D2-F1B7-489B-ABAE-DE42D1E02245}" destId="{8CBFA97E-178E-4EF1-8F4B-01AB1E62E69A}" srcOrd="0" destOrd="0" presId="urn:microsoft.com/office/officeart/2005/8/layout/hProcess9"/>
    <dgm:cxn modelId="{70827664-C23C-4F18-9AD3-5F8DC2BC3543}" type="presOf" srcId="{37E2807B-CD62-4C3E-B5D1-9B4A4FEF5184}" destId="{A97F688C-7DD8-4A7E-8EA7-E49244FED552}" srcOrd="0" destOrd="0" presId="urn:microsoft.com/office/officeart/2005/8/layout/hProcess9"/>
    <dgm:cxn modelId="{FFC05F50-A3A8-48A2-A2C5-0BB055AEECD9}" srcId="{2ABF995B-ED3F-4CDB-8110-C2D12346666A}" destId="{E4A78026-92C5-47AB-B8DC-1259DCAFFE53}" srcOrd="0" destOrd="0" parTransId="{96CF190C-C937-491B-97F3-15CF4862DE67}" sibTransId="{96DDA534-AC0F-4CFE-AAEC-D8D56AC202AC}"/>
    <dgm:cxn modelId="{C4503876-85D1-485C-91D4-1D4157DD1152}" srcId="{37E2807B-CD62-4C3E-B5D1-9B4A4FEF5184}" destId="{791F52CF-CC9C-4B42-9B4F-D74603BF7584}" srcOrd="3" destOrd="0" parTransId="{8B7EEDB5-BF42-4990-95E8-C4569C42F919}" sibTransId="{13F2282F-0AF0-4DC2-9B11-23495BB8C797}"/>
    <dgm:cxn modelId="{BF3DEE59-240F-4D04-BB7B-B3D1E5385BCD}" type="presOf" srcId="{E4A78026-92C5-47AB-B8DC-1259DCAFFE53}" destId="{A97F688C-7DD8-4A7E-8EA7-E49244FED552}" srcOrd="0" destOrd="2" presId="urn:microsoft.com/office/officeart/2005/8/layout/hProcess9"/>
    <dgm:cxn modelId="{D296C77F-0CFC-42FD-A715-780B234ACEC7}" srcId="{37E2807B-CD62-4C3E-B5D1-9B4A4FEF5184}" destId="{5D93ACC7-F0C1-4790-9769-DACA784FD8BA}" srcOrd="4" destOrd="0" parTransId="{6B937B14-237A-4C4B-98DE-F5C2D2CDD7A2}" sibTransId="{4965115C-BCDE-44AF-B20A-B94EC25490EC}"/>
    <dgm:cxn modelId="{3C94F38B-1FC2-4444-8186-87BB83274375}" srcId="{2ABF995B-ED3F-4CDB-8110-C2D12346666A}" destId="{013697BE-7698-4877-B3A2-AE20C3CA1C23}" srcOrd="1" destOrd="0" parTransId="{8DA5DF34-3AEB-4E98-BA07-90E792384C91}" sibTransId="{A2FEB63B-D21E-4A90-BA60-09CEB694BA5D}"/>
    <dgm:cxn modelId="{9398DA8C-CEF5-442E-ADCD-AFBE9EADA116}" type="presOf" srcId="{F22721C8-1C53-4882-9044-1220A4934A16}" destId="{6295F05B-D1A3-4492-A796-AE82D193237D}" srcOrd="0" destOrd="0" presId="urn:microsoft.com/office/officeart/2005/8/layout/hProcess9"/>
    <dgm:cxn modelId="{1487D996-E652-4C51-B934-4275319FF1EF}" type="presOf" srcId="{013697BE-7698-4877-B3A2-AE20C3CA1C23}" destId="{A97F688C-7DD8-4A7E-8EA7-E49244FED552}" srcOrd="0" destOrd="3" presId="urn:microsoft.com/office/officeart/2005/8/layout/hProcess9"/>
    <dgm:cxn modelId="{C006FD97-512C-4888-88A1-EEE31E1145E4}" type="presOf" srcId="{D218E31D-6397-42FA-B1A4-C82C9755C60E}" destId="{A97F688C-7DD8-4A7E-8EA7-E49244FED552}" srcOrd="0" destOrd="6" presId="urn:microsoft.com/office/officeart/2005/8/layout/hProcess9"/>
    <dgm:cxn modelId="{F9BD6BB4-78F1-46DF-A2CB-1CA58A3F3152}" type="presOf" srcId="{5D93ACC7-F0C1-4790-9769-DACA784FD8BA}" destId="{A97F688C-7DD8-4A7E-8EA7-E49244FED552}" srcOrd="0" destOrd="8" presId="urn:microsoft.com/office/officeart/2005/8/layout/hProcess9"/>
    <dgm:cxn modelId="{4D81ACCF-B4EC-402D-BE75-A8941E1336B7}" type="presOf" srcId="{2ABF995B-ED3F-4CDB-8110-C2D12346666A}" destId="{A97F688C-7DD8-4A7E-8EA7-E49244FED552}" srcOrd="0" destOrd="1" presId="urn:microsoft.com/office/officeart/2005/8/layout/hProcess9"/>
    <dgm:cxn modelId="{69F4AAD2-EFD0-4DA4-8A54-8385FA30C7A9}" srcId="{F22721C8-1C53-4882-9044-1220A4934A16}" destId="{37E2807B-CD62-4C3E-B5D1-9B4A4FEF5184}" srcOrd="0" destOrd="0" parTransId="{EA35C2F1-81AC-4882-B977-DA285EF52AF9}" sibTransId="{05A137E7-37E4-4EE8-832C-730CF09D0FFD}"/>
    <dgm:cxn modelId="{D60DACD2-048B-43CF-9184-A641A8B58AC1}" type="presOf" srcId="{171F5D3F-D6EF-4C6F-8235-5378A7E8095B}" destId="{D9D97592-3818-497B-B473-DD1C782881F1}" srcOrd="0" destOrd="0" presId="urn:microsoft.com/office/officeart/2005/8/layout/hProcess9"/>
    <dgm:cxn modelId="{60E911DE-3700-45E7-ADA9-713E3A4152F6}" srcId="{37E2807B-CD62-4C3E-B5D1-9B4A4FEF5184}" destId="{2ABF995B-ED3F-4CDB-8110-C2D12346666A}" srcOrd="0" destOrd="0" parTransId="{465AC00E-F117-48F9-8B2C-D7ECD79E8E51}" sibTransId="{A78BCD7E-F791-4B0C-ACFF-49533659B8AC}"/>
    <dgm:cxn modelId="{CF0D73E3-4B90-4047-97F6-7FD22D1A0AA3}" srcId="{F22721C8-1C53-4882-9044-1220A4934A16}" destId="{171F5D3F-D6EF-4C6F-8235-5378A7E8095B}" srcOrd="1" destOrd="0" parTransId="{8D21CAC9-1533-4FC7-B892-4D0E4D655794}" sibTransId="{B2D9962D-7101-46C8-84B4-B608EA8EF396}"/>
    <dgm:cxn modelId="{9A8EE9EA-6D73-4720-974C-3F7E61184381}" type="presOf" srcId="{C5899F47-8CA3-49E1-B933-8F92EDA65E71}" destId="{A97F688C-7DD8-4A7E-8EA7-E49244FED552}" srcOrd="0" destOrd="4" presId="urn:microsoft.com/office/officeart/2005/8/layout/hProcess9"/>
    <dgm:cxn modelId="{CE455562-12DE-4329-9551-FF4451CFFDE6}" type="presParOf" srcId="{6295F05B-D1A3-4492-A796-AE82D193237D}" destId="{8CD043B5-FC3F-4768-927C-E03A7B2B6E8E}" srcOrd="0" destOrd="0" presId="urn:microsoft.com/office/officeart/2005/8/layout/hProcess9"/>
    <dgm:cxn modelId="{D786894B-2DC4-40AC-A766-4439BFBB693A}" type="presParOf" srcId="{6295F05B-D1A3-4492-A796-AE82D193237D}" destId="{763472C8-6F98-41E1-A4FD-3F3423C01A6F}" srcOrd="1" destOrd="0" presId="urn:microsoft.com/office/officeart/2005/8/layout/hProcess9"/>
    <dgm:cxn modelId="{B75AF53D-F751-4A1D-8F6A-E2D53F918256}" type="presParOf" srcId="{763472C8-6F98-41E1-A4FD-3F3423C01A6F}" destId="{A97F688C-7DD8-4A7E-8EA7-E49244FED552}" srcOrd="0" destOrd="0" presId="urn:microsoft.com/office/officeart/2005/8/layout/hProcess9"/>
    <dgm:cxn modelId="{772715F1-CDA6-451F-816D-F4FDA9FA0218}" type="presParOf" srcId="{763472C8-6F98-41E1-A4FD-3F3423C01A6F}" destId="{36836D23-650B-4E06-B409-B4BF611A1AA7}" srcOrd="1" destOrd="0" presId="urn:microsoft.com/office/officeart/2005/8/layout/hProcess9"/>
    <dgm:cxn modelId="{4FF5F5A3-B231-4A95-AC49-5B47206773D9}" type="presParOf" srcId="{763472C8-6F98-41E1-A4FD-3F3423C01A6F}" destId="{D9D97592-3818-497B-B473-DD1C782881F1}" srcOrd="2" destOrd="0" presId="urn:microsoft.com/office/officeart/2005/8/layout/hProcess9"/>
    <dgm:cxn modelId="{F2AC7E3F-4DEF-41A3-A9F9-3E070CE86DB5}" type="presParOf" srcId="{763472C8-6F98-41E1-A4FD-3F3423C01A6F}" destId="{77504BB5-5D17-497A-9651-0989C902EE6B}" srcOrd="3" destOrd="0" presId="urn:microsoft.com/office/officeart/2005/8/layout/hProcess9"/>
    <dgm:cxn modelId="{D9467043-0DCD-416B-B2D9-BC1E35374126}" type="presParOf" srcId="{763472C8-6F98-41E1-A4FD-3F3423C01A6F}" destId="{8CBFA97E-178E-4EF1-8F4B-01AB1E62E6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043B5-FC3F-4768-927C-E03A7B2B6E8E}">
      <dsp:nvSpPr>
        <dsp:cNvPr id="0" name=""/>
        <dsp:cNvSpPr/>
      </dsp:nvSpPr>
      <dsp:spPr>
        <a:xfrm>
          <a:off x="902969" y="0"/>
          <a:ext cx="10233660" cy="46482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F688C-7DD8-4A7E-8EA7-E49244FED552}">
      <dsp:nvSpPr>
        <dsp:cNvPr id="0" name=""/>
        <dsp:cNvSpPr/>
      </dsp:nvSpPr>
      <dsp:spPr>
        <a:xfrm>
          <a:off x="22361" y="186058"/>
          <a:ext cx="4973201" cy="44621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venir Black" panose="02000503020000020003"/>
            </a:rPr>
            <a:t>Integrated Project Team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venir Black" panose="02000503020000020003"/>
            </a:rPr>
            <a:t>Goals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venir Black" panose="02000503020000020003"/>
            </a:rPr>
            <a:t>Implement new security procedures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venir Black" panose="02000503020000020003"/>
            </a:rPr>
            <a:t>Day 1 readiness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venir Black" panose="02000503020000020003"/>
            </a:rPr>
            <a:t>HPTs working during background check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venir Black" panose="02000503020000020003"/>
            </a:rPr>
            <a:t>Workplace Management and Consulting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venir Black" panose="02000503020000020003"/>
            </a:rPr>
            <a:t>Evaluating integration with Account Provisioning and Deprovisioning Onboarding Solution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venir Black" panose="02000503020000020003"/>
            </a:rPr>
            <a:t>Developing communications to stakeholders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240185" y="403882"/>
        <a:ext cx="4537553" cy="4026493"/>
      </dsp:txXfrm>
    </dsp:sp>
    <dsp:sp modelId="{D9D97592-3818-497B-B473-DD1C782881F1}">
      <dsp:nvSpPr>
        <dsp:cNvPr id="0" name=""/>
        <dsp:cNvSpPr/>
      </dsp:nvSpPr>
      <dsp:spPr>
        <a:xfrm>
          <a:off x="5347548" y="1394460"/>
          <a:ext cx="3158851" cy="1859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Avenir Black" panose="02000503020000020003"/>
            </a:rPr>
            <a:t>Pilot Testing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Black" panose="02000503020000020003"/>
            </a:rPr>
            <a:t>October 2024</a:t>
          </a:r>
        </a:p>
      </dsp:txBody>
      <dsp:txXfrm>
        <a:off x="5438311" y="1485223"/>
        <a:ext cx="2977325" cy="1677754"/>
      </dsp:txXfrm>
    </dsp:sp>
    <dsp:sp modelId="{8CBFA97E-178E-4EF1-8F4B-01AB1E62E69A}">
      <dsp:nvSpPr>
        <dsp:cNvPr id="0" name=""/>
        <dsp:cNvSpPr/>
      </dsp:nvSpPr>
      <dsp:spPr>
        <a:xfrm>
          <a:off x="8872644" y="1394460"/>
          <a:ext cx="3158851" cy="1859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Black" panose="02000503020000020003"/>
            </a:rPr>
            <a:t>Implementation  January 1, 2025</a:t>
          </a:r>
        </a:p>
      </dsp:txBody>
      <dsp:txXfrm>
        <a:off x="8963407" y="1485223"/>
        <a:ext cx="2977325" cy="1677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0F52D-116E-46C9-A6F6-BC0788BC8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4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6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6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191000"/>
            <a:ext cx="85344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146628" y="457200"/>
            <a:ext cx="103632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/>
              <a:t>VETERANS HEALTH ADMINISTRATION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8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58E45-1875-6342-BF4B-D4EB3A67EC0D}"/>
              </a:ext>
            </a:extLst>
          </p:cNvPr>
          <p:cNvSpPr/>
          <p:nvPr userDrawn="1"/>
        </p:nvSpPr>
        <p:spPr>
          <a:xfrm>
            <a:off x="0" y="3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rgbClr val="000000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6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189" y="1361281"/>
            <a:ext cx="10019719" cy="4223250"/>
          </a:xfrm>
        </p:spPr>
        <p:txBody>
          <a:bodyPr>
            <a:normAutofit/>
          </a:bodyPr>
          <a:lstStyle>
            <a:lvl1pPr algn="l">
              <a:defRPr sz="278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1" y="6400239"/>
            <a:ext cx="2844800" cy="365125"/>
          </a:xfrm>
          <a:prstGeom prst="rect">
            <a:avLst/>
          </a:prstGeom>
        </p:spPr>
        <p:txBody>
          <a:bodyPr vert="horz" lIns="38576" tIns="19289" rIns="38576" bIns="1928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506" smtClean="0">
                <a:solidFill>
                  <a:prstClr val="white"/>
                </a:solidFill>
              </a:rPr>
              <a:pPr/>
              <a:t>‹#›</a:t>
            </a:fld>
            <a:endParaRPr lang="en-US" sz="506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6BBF0-4C99-9E43-A268-9808FEC5BF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77" y="5584328"/>
            <a:ext cx="3112135" cy="69977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BEA35C-87BD-104C-9408-47C9ECD26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53" y="5538856"/>
            <a:ext cx="2600960" cy="6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4029427" y="6342744"/>
            <a:ext cx="396723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err="1"/>
              <a:t>Predecisional</a:t>
            </a:r>
            <a:r>
              <a:rPr lang="en-US" sz="675" baseline="0"/>
              <a:t> / For Internal VA Use Only</a:t>
            </a:r>
            <a:endParaRPr lang="en-US" sz="675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42229"/>
            <a:ext cx="12192000" cy="3224971"/>
            <a:chOff x="0" y="1295400"/>
            <a:chExt cx="8263548" cy="2895600"/>
          </a:xfrm>
        </p:grpSpPr>
        <p:sp>
          <p:nvSpPr>
            <p:cNvPr id="6" name="Isosceles Triangle 5"/>
            <p:cNvSpPr/>
            <p:nvPr userDrawn="1"/>
          </p:nvSpPr>
          <p:spPr>
            <a:xfrm rot="10800000">
              <a:off x="7086599" y="2895600"/>
              <a:ext cx="1176948" cy="12954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295400"/>
              <a:ext cx="8263548" cy="1600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" y="3476508"/>
              <a:ext cx="6705600" cy="45719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31531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9" y="6271406"/>
            <a:ext cx="2266565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3495"/>
            <a:ext cx="2057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EECE-CAC1-4657-8E16-571F26393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6" y="1186543"/>
            <a:ext cx="11843657" cy="15022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effectLst/>
                <a:latin typeface="Avenir Black" panose="02000503020000020003"/>
                <a:ea typeface="Calibri" panose="020F0502020204030204" pitchFamily="34" charset="0"/>
              </a:rPr>
              <a:t>Veterans Health Administration Health Professions Trainees Background Check and Information Technology Issues</a:t>
            </a:r>
            <a:endParaRPr lang="en-US" sz="1800" b="1" dirty="0">
              <a:latin typeface="Avenir Black" panose="0200050302000002000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090446"/>
            <a:ext cx="432853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defTabSz="514350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September 23, 2024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E731F-5452-4EBC-B1B7-D2681D08E64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75A719-3BD5-4A3A-B2D5-796E034C8FD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3A9A15A-6813-D1BF-4C08-4C38BFE592DB}"/>
              </a:ext>
            </a:extLst>
          </p:cNvPr>
          <p:cNvSpPr txBox="1">
            <a:spLocks/>
          </p:cNvSpPr>
          <p:nvPr/>
        </p:nvSpPr>
        <p:spPr>
          <a:xfrm>
            <a:off x="508813" y="3892231"/>
            <a:ext cx="9357731" cy="81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effectLst/>
                <a:latin typeface="Avenir Black" panose="02000503020000020003"/>
                <a:ea typeface="Calibri" panose="020F0502020204030204" pitchFamily="34" charset="0"/>
              </a:rPr>
              <a:t>American Association of Medical Colleges (AAMC) Webinar</a:t>
            </a:r>
          </a:p>
          <a:p>
            <a:pPr marL="0" indent="0">
              <a:buNone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4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991B-CAC2-4024-AE5A-51B41462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21615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Black" panose="02000503020000020003"/>
              </a:rPr>
              <a:t>Personal Identify Verification (PIV)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31A2-DA67-4C42-BD36-261F3F27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31" y="1544251"/>
            <a:ext cx="7441569" cy="432314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venir Black" panose="02000503020000020003"/>
              </a:rPr>
              <a:t>Previously, most HPTs received PIV-I cards with 3-year expiration dates</a:t>
            </a:r>
          </a:p>
          <a:p>
            <a:r>
              <a:rPr lang="en-US" sz="2400" b="1" dirty="0">
                <a:latin typeface="Avenir Black" panose="02000503020000020003"/>
              </a:rPr>
              <a:t>PIV-I cards now limited to 182-day expiration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Mandate from General Services  Administration – USAccess Federal Credentialling Services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Onboarding majority of new HPTs with PIV-I 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PIV-I expiration date of previously onboarded HPTs will not be revised</a:t>
            </a:r>
          </a:p>
          <a:p>
            <a:r>
              <a:rPr lang="en-US" sz="2400" b="1" dirty="0">
                <a:latin typeface="Avenir Black" panose="02000503020000020003"/>
              </a:rPr>
              <a:t> Communication critical as HPTs approach PIV-I expiration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096D3-1A10-D341-3A0D-372C6C6DF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003" y="1731610"/>
            <a:ext cx="2280797" cy="35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6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991B-CAC2-4024-AE5A-51B41462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latin typeface="Avenir Black" panose="02000503020000020003"/>
              </a:rPr>
              <a:t>Account Inactivity Disablement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31A2-DA67-4C42-BD36-261F3F27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7077891" cy="475863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venir Black" panose="02000503020000020003"/>
              </a:rPr>
              <a:t>Vulnerability of unused accounts to cyber attack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Currently 60 days, moving to 30 days</a:t>
            </a:r>
          </a:p>
          <a:p>
            <a:r>
              <a:rPr lang="en-US" sz="2400" b="1" dirty="0">
                <a:latin typeface="Avenir Black" panose="02000503020000020003"/>
              </a:rPr>
              <a:t>Pilot Testing in VISN 17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VA Enterprise Service Desk improving services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Account disabled for inactivity</a:t>
            </a:r>
          </a:p>
          <a:p>
            <a:pPr lvl="2"/>
            <a:r>
              <a:rPr lang="en-US" sz="2400" dirty="0">
                <a:latin typeface="Avenir Black" panose="02000503020000020003"/>
              </a:rPr>
              <a:t>&lt; 20 minutes to reenable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Account disabled for a prolonged activity or incomplete training</a:t>
            </a:r>
          </a:p>
          <a:p>
            <a:pPr lvl="2"/>
            <a:r>
              <a:rPr lang="en-US" sz="2400" dirty="0">
                <a:latin typeface="Avenir Black" panose="02000503020000020003"/>
              </a:rPr>
              <a:t>5 days to re-enable</a:t>
            </a:r>
          </a:p>
          <a:p>
            <a:r>
              <a:rPr lang="en-US" sz="2400" b="1" dirty="0">
                <a:latin typeface="Avenir Black" panose="02000503020000020003"/>
              </a:rPr>
              <a:t>Key – Sign in every 30 days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C3402F-7534-888D-CF93-3035B77C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26938"/>
            <a:ext cx="5105400" cy="34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6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350D-3263-E7A6-BD09-791C038D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venir Black" panose="02000503020000020003"/>
              </a:rPr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2CB3E-8112-3700-8828-FC8FC11D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Content Placeholder 4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18294248-AEA5-521B-79F3-C975B5061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149323"/>
            <a:ext cx="6839031" cy="455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47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1B69-E8A4-A56D-3391-BC83E9D7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Staying Connected – Best Practices to Maintain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45A4-3DE3-85AB-A456-367774221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remote access to sign in at least every 30 days</a:t>
            </a:r>
          </a:p>
          <a:p>
            <a:pPr lvl="1"/>
            <a:r>
              <a:rPr lang="en-US" dirty="0"/>
              <a:t>Remote access requested through VA (Health Professions Education team and IT)</a:t>
            </a:r>
          </a:p>
          <a:p>
            <a:pPr lvl="1"/>
            <a:r>
              <a:rPr lang="en-US" dirty="0"/>
              <a:t>At individual level / PIV card reader may be provided by VA facility*</a:t>
            </a:r>
          </a:p>
          <a:p>
            <a:pPr lvl="1"/>
            <a:r>
              <a:rPr lang="en-US" dirty="0"/>
              <a:t>Programs may set up card reader at didactic sites</a:t>
            </a:r>
          </a:p>
          <a:p>
            <a:r>
              <a:rPr lang="en-US" b="1" dirty="0"/>
              <a:t>Notifications for Mandatory Training for Trainees status</a:t>
            </a:r>
          </a:p>
          <a:p>
            <a:pPr lvl="1"/>
            <a:r>
              <a:rPr lang="en-US" dirty="0"/>
              <a:t>Can set supervisor to VA Site Director for alerts of pending expiration</a:t>
            </a:r>
          </a:p>
          <a:p>
            <a:pPr lvl="1"/>
            <a:r>
              <a:rPr lang="en-US" dirty="0"/>
              <a:t>Work with VA Site Director, HPE team, and Training (TMS) managers</a:t>
            </a:r>
          </a:p>
          <a:p>
            <a:r>
              <a:rPr lang="en-US" b="1" dirty="0"/>
              <a:t>VA Site Directors / Affiliate Program Coordinates use a “two-week checklist”</a:t>
            </a:r>
          </a:p>
          <a:p>
            <a:pPr lvl="1"/>
            <a:r>
              <a:rPr lang="en-US" dirty="0"/>
              <a:t>Account deactivation issues can be solved within two weeks even in worst-case scenario</a:t>
            </a:r>
          </a:p>
          <a:p>
            <a:pPr lvl="1"/>
            <a:r>
              <a:rPr lang="en-US" dirty="0"/>
              <a:t>Checking in 2-4 weeks ahead of a VA rotation will maintain day one readiness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D91BD-355E-86A5-4A84-92DC7BD5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90D38-2AAB-7E79-098D-6682D5F51C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59194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D199-72C8-DE57-79B7-19EE7CD0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2AE0-0F1F-AB2B-6D4D-169E0415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A0A10-26DB-5A71-C5C2-E1B44EC0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0E640-C3D1-6152-74FA-129EC1CE35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47282-06FF-6617-0C84-C41823E3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1"/>
            <a:ext cx="4463738" cy="510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0F1390-8642-FDFA-1D91-721945ECC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24" y="1063008"/>
            <a:ext cx="4223062" cy="47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2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7885-960D-4928-8077-985C1253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dirty="0">
                <a:latin typeface="Avenir Black" panose="02000503020000020003"/>
                <a:cs typeface="Arial" panose="020B0604020202020204" pitchFamily="34" charset="0"/>
              </a:rPr>
              <a:t>VA Goal for Health Professions Trainee (HPT) Onboarding</a:t>
            </a:r>
            <a:endParaRPr lang="en-US" sz="4000" b="1" dirty="0">
              <a:latin typeface="Avenir Black" panose="02000503020000020003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BBCF-806C-4519-B60D-4E0C5BF1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45975"/>
            <a:ext cx="5105400" cy="3695700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sz="6400" b="1" dirty="0">
                <a:latin typeface="Avenir Black" panose="02000503020000020003"/>
                <a:cs typeface="Arial" panose="020B0604020202020204" pitchFamily="34" charset="0"/>
              </a:rPr>
              <a:t>Day One Readiness</a:t>
            </a:r>
          </a:p>
          <a:p>
            <a:pPr marL="0" indent="0">
              <a:buNone/>
              <a:defRPr/>
            </a:pPr>
            <a:endParaRPr lang="en-US" sz="4500" b="1" dirty="0">
              <a:latin typeface="Avenir Black" panose="02000503020000020003"/>
            </a:endParaRPr>
          </a:p>
          <a:p>
            <a:pPr marL="0" indent="0">
              <a:buNone/>
              <a:defRPr/>
            </a:pPr>
            <a:r>
              <a:rPr lang="en-US" sz="4500" dirty="0">
                <a:latin typeface="Avenir Black" panose="02000503020000020003"/>
                <a:cs typeface="Arial" panose="020B0604020202020204" pitchFamily="34" charset="0"/>
              </a:rPr>
              <a:t>Every Health Professions Trainee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500" dirty="0">
                <a:latin typeface="Avenir Black" panose="02000503020000020003"/>
              </a:rPr>
              <a:t>F</a:t>
            </a:r>
            <a:r>
              <a:rPr lang="en-US" sz="4500" dirty="0">
                <a:latin typeface="Avenir Black" panose="02000503020000020003"/>
                <a:cs typeface="Arial" panose="020B0604020202020204" pitchFamily="34" charset="0"/>
              </a:rPr>
              <a:t>ully onboarded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700" dirty="0">
                <a:latin typeface="Avenir Black" panose="02000503020000020003"/>
              </a:rPr>
              <a:t>T</a:t>
            </a:r>
            <a:r>
              <a:rPr lang="en-US" sz="4700" dirty="0">
                <a:latin typeface="Avenir Black" panose="02000503020000020003"/>
                <a:cs typeface="Arial" panose="020B0604020202020204" pitchFamily="34" charset="0"/>
              </a:rPr>
              <a:t>rained, provisioned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700" dirty="0">
                <a:latin typeface="Avenir Black" panose="02000503020000020003"/>
                <a:cs typeface="Arial" panose="020B0604020202020204" pitchFamily="34" charset="0"/>
              </a:rPr>
              <a:t>Ready to care for Veterans on </a:t>
            </a:r>
            <a:r>
              <a:rPr lang="en-US" sz="4700" b="1" dirty="0">
                <a:latin typeface="Avenir Black" panose="02000503020000020003"/>
                <a:cs typeface="Arial" panose="020B0604020202020204" pitchFamily="34" charset="0"/>
              </a:rPr>
              <a:t>Day One </a:t>
            </a:r>
            <a:r>
              <a:rPr lang="en-US" sz="4700" dirty="0">
                <a:latin typeface="Avenir Black" panose="02000503020000020003"/>
                <a:cs typeface="Arial" panose="020B0604020202020204" pitchFamily="34" charset="0"/>
              </a:rPr>
              <a:t>of their VA experience</a:t>
            </a:r>
          </a:p>
          <a:p>
            <a:pPr marL="0" indent="0">
              <a:buNone/>
              <a:defRPr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  <a:defRPr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3A4B75-006F-8DB8-DD45-C2A4E5AD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70" y="1447801"/>
            <a:ext cx="5882325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AA6F-1349-C582-7A39-FB7EAF11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Black"/>
              </a:rPr>
              <a:t>Previous Requirements for Screening HPTs</a:t>
            </a:r>
            <a:endParaRPr lang="en-US" sz="4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DFA0EA-3C54-1D68-A01E-27123A4E6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604207"/>
              </p:ext>
            </p:extLst>
          </p:nvPr>
        </p:nvGraphicFramePr>
        <p:xfrm>
          <a:off x="571500" y="839501"/>
          <a:ext cx="11049000" cy="51789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24500">
                  <a:extLst>
                    <a:ext uri="{9D8B030D-6E8A-4147-A177-3AD203B41FA5}">
                      <a16:colId xmlns:a16="http://schemas.microsoft.com/office/drawing/2014/main" val="227049501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2492014526"/>
                    </a:ext>
                  </a:extLst>
                </a:gridCol>
              </a:tblGrid>
              <a:tr h="567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Special Agreement Check (SAC)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venir Black" panose="02000503020000020003"/>
                        </a:rPr>
                        <a:t>National Agency Check with Inquiries (NACI)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venir Black" panose="02000503020000020003"/>
                        </a:rPr>
                        <a:t>or Tier 1 Background Check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59419"/>
                  </a:ext>
                </a:extLst>
              </a:tr>
              <a:tr h="2026302">
                <a:tc>
                  <a:txBody>
                    <a:bodyPr/>
                    <a:lstStyle/>
                    <a:p>
                      <a:r>
                        <a:rPr lang="en-US" sz="2000" dirty="0"/>
                        <a:t>Majority of Health Professions Trainees were exempt from a Tier 1 and therefore in this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Very limited number of HPTs (&gt;180 aggregate days or &gt;1 year of continuous service), i.e. medical students on longitudinal integrated clerkships of over 6 months duration, VA-based chief residents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775503"/>
                  </a:ext>
                </a:extLst>
              </a:tr>
              <a:tr h="1053677">
                <a:tc>
                  <a:txBody>
                    <a:bodyPr/>
                    <a:lstStyle/>
                    <a:p>
                      <a:r>
                        <a:rPr lang="en-US" sz="2000" dirty="0"/>
                        <a:t>Fingerprint check, FBI database check, no special form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SAC plus FBI investigation (interviews, etc.), requires trainees to fill out a form to list their relatives, residences, etc. (estimated time 2 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29178"/>
                  </a:ext>
                </a:extLst>
              </a:tr>
              <a:tr h="729469">
                <a:tc>
                  <a:txBody>
                    <a:bodyPr/>
                    <a:lstStyle/>
                    <a:p>
                      <a:r>
                        <a:rPr lang="en-US" sz="2000" dirty="0"/>
                        <a:t>Approximately 48 hours turnaround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Highly variable, weeks to months, must be completed within the first year of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58426"/>
                  </a:ext>
                </a:extLst>
              </a:tr>
              <a:tr h="729469">
                <a:tc>
                  <a:txBody>
                    <a:bodyPr/>
                    <a:lstStyle/>
                    <a:p>
                      <a:r>
                        <a:rPr lang="en-US" sz="2000" dirty="0"/>
                        <a:t>Trainees were issued a PIV-I card for three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Trainees were issued a PIV card for three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144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4B15-94AB-8CA0-27DD-5C7E053F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235BD-D7FB-BD85-512A-72B7BD4638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85859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0AAD-AD3F-4EAA-AB1F-05900398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Leadership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4472-B908-4BB3-AC28-8BD412878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6032863" cy="417195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venir Black" panose="02000503020000020003"/>
              </a:rPr>
              <a:t>US Citizens &amp; </a:t>
            </a:r>
            <a:r>
              <a:rPr lang="en-US" sz="2800" b="1" i="0" dirty="0">
                <a:solidFill>
                  <a:srgbClr val="191B28"/>
                </a:solidFill>
                <a:effectLst/>
                <a:latin typeface="Google Sans"/>
              </a:rPr>
              <a:t>lawful permanent residents in</a:t>
            </a:r>
            <a:r>
              <a:rPr lang="en-US" sz="3000" b="1" dirty="0">
                <a:latin typeface="Avenir Black" panose="02000503020000020003"/>
              </a:rPr>
              <a:t> the country for &gt; 3 years </a:t>
            </a:r>
          </a:p>
          <a:p>
            <a:pPr lvl="1"/>
            <a:r>
              <a:rPr lang="en-US" sz="2600" dirty="0">
                <a:latin typeface="Avenir Black" panose="02000503020000020003"/>
              </a:rPr>
              <a:t>Tier 1 Background Check</a:t>
            </a:r>
          </a:p>
          <a:p>
            <a:pPr lvl="1"/>
            <a:r>
              <a:rPr lang="en-US" sz="2600" dirty="0">
                <a:latin typeface="Avenir Black" panose="02000503020000020003"/>
              </a:rPr>
              <a:t>3-year PIV card</a:t>
            </a:r>
          </a:p>
          <a:p>
            <a:r>
              <a:rPr lang="en-US" sz="3000" b="1" dirty="0">
                <a:latin typeface="Avenir Black" panose="02000503020000020003"/>
              </a:rPr>
              <a:t>Non-US Citizens </a:t>
            </a:r>
          </a:p>
          <a:p>
            <a:pPr lvl="1"/>
            <a:r>
              <a:rPr lang="en-US" sz="2600" dirty="0">
                <a:latin typeface="Avenir Black" panose="02000503020000020003"/>
              </a:rPr>
              <a:t>Counterintelligence Check</a:t>
            </a:r>
          </a:p>
          <a:p>
            <a:pPr lvl="1"/>
            <a:r>
              <a:rPr lang="en-US" sz="2600" dirty="0">
                <a:latin typeface="Avenir Black" panose="02000503020000020003"/>
              </a:rPr>
              <a:t>PIV-I card with six-month certificates</a:t>
            </a:r>
          </a:p>
          <a:p>
            <a:pPr lvl="2"/>
            <a:endParaRPr lang="en-US" dirty="0">
              <a:latin typeface="Avenir Black" panose="02000503020000020003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673D8C-B8DA-678A-866C-CEACFBC8200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21615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>
                <a:latin typeface="Avenir Black"/>
              </a:rPr>
              <a:t>New Requirements for Screening HPTs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E61F7-2FFD-B125-7919-6E634D4B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173" y="1343025"/>
            <a:ext cx="57435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8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693A-F7E9-ED59-6CF9-3508DF96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Black" panose="02000503020000020003"/>
              </a:rPr>
              <a:t>Tier-1 and Non-US Citizen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AFB93-DF84-17C1-E39C-7CF12C6A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1"/>
            <a:ext cx="4800600" cy="5288054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latin typeface="Avenir Black" panose="02000503020000020003"/>
              </a:rPr>
              <a:t>Tier-1 Background Check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venir Black" panose="02000503020000020003"/>
              </a:rPr>
              <a:t>Still requires fingerprints and Special Agreement Check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venir Black" panose="02000503020000020003"/>
              </a:rPr>
              <a:t>Online SF-85 Questionnaire for Non-Sensitive Positions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venir Black" panose="02000503020000020003"/>
              </a:rPr>
              <a:t>Sent by electronic invitation</a:t>
            </a:r>
          </a:p>
          <a:p>
            <a:pPr lvl="1"/>
            <a:endParaRPr lang="en-US" sz="2800" dirty="0">
              <a:latin typeface="Avenir Black" panose="02000503020000020003"/>
            </a:endParaRPr>
          </a:p>
          <a:p>
            <a:r>
              <a:rPr lang="en-US" sz="2800" b="1" dirty="0">
                <a:latin typeface="Avenir Black" panose="02000503020000020003"/>
              </a:rPr>
              <a:t>Counterintelligence Check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Avenir Black" panose="02000503020000020003"/>
              </a:rPr>
              <a:t>Managed by VA Counterintelligence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Avenir Black" panose="02000503020000020003"/>
              </a:rPr>
              <a:t>Visa, passport, and date of entry to U.S.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Avenir Black" panose="02000503020000020003"/>
              </a:rPr>
              <a:t>Completion required before SAC check and fingerprints can be scheduled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82B5B-40FA-FEA5-25EB-2726B28A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BF490-D170-AA14-19F0-842513F275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9F133D6-3524-8E04-751C-A15312313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619392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4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A153-3C9D-41DB-B2B6-C2A0A5AD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Black" panose="02000503020000020003"/>
              </a:rPr>
              <a:t>Implementation and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F1D2E7-A109-9F7A-03B9-4E6E140EC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392891"/>
              </p:ext>
            </p:extLst>
          </p:nvPr>
        </p:nvGraphicFramePr>
        <p:xfrm>
          <a:off x="0" y="1236030"/>
          <a:ext cx="1203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75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A153-3C9D-41DB-B2B6-C2A0A5AD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Black" panose="02000503020000020003"/>
              </a:rPr>
              <a:t>Pilot Sites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C265619-E66F-364A-4D6B-B545990D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858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56891A-8D50-B0EE-EE54-DE11A4773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028947"/>
              </p:ext>
            </p:extLst>
          </p:nvPr>
        </p:nvGraphicFramePr>
        <p:xfrm>
          <a:off x="533400" y="1371600"/>
          <a:ext cx="11277600" cy="4343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53929">
                  <a:extLst>
                    <a:ext uri="{9D8B030D-6E8A-4147-A177-3AD203B41FA5}">
                      <a16:colId xmlns:a16="http://schemas.microsoft.com/office/drawing/2014/main" val="3835626645"/>
                    </a:ext>
                  </a:extLst>
                </a:gridCol>
                <a:gridCol w="4478611">
                  <a:extLst>
                    <a:ext uri="{9D8B030D-6E8A-4147-A177-3AD203B41FA5}">
                      <a16:colId xmlns:a16="http://schemas.microsoft.com/office/drawing/2014/main" val="3359755953"/>
                    </a:ext>
                  </a:extLst>
                </a:gridCol>
                <a:gridCol w="582011">
                  <a:extLst>
                    <a:ext uri="{9D8B030D-6E8A-4147-A177-3AD203B41FA5}">
                      <a16:colId xmlns:a16="http://schemas.microsoft.com/office/drawing/2014/main" val="1869743426"/>
                    </a:ext>
                  </a:extLst>
                </a:gridCol>
                <a:gridCol w="5663049">
                  <a:extLst>
                    <a:ext uri="{9D8B030D-6E8A-4147-A177-3AD203B41FA5}">
                      <a16:colId xmlns:a16="http://schemas.microsoft.com/office/drawing/2014/main" val="104537525"/>
                    </a:ext>
                  </a:extLst>
                </a:gridCol>
              </a:tblGrid>
              <a:tr h="435496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venir Black" panose="02000503020000020003"/>
                        </a:rPr>
                        <a:t>VISN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venir Black" panose="02000503020000020003"/>
                          <a:ea typeface="Calibri" panose="020F0502020204030204" pitchFamily="34" charset="0"/>
                        </a:rPr>
                        <a:t>VA Facility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venir Black" panose="02000503020000020003"/>
                        </a:rPr>
                        <a:t>VISN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venir Black" panose="02000503020000020003"/>
                          <a:ea typeface="Calibri" panose="020F0502020204030204" pitchFamily="34" charset="0"/>
                        </a:rPr>
                        <a:t>VA Facility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931856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1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VA Boston Healthcare System, Boston, MA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12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Clement J.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Zablocki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 VAMC, Milwaukee, WI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9223882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2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VA Hudson Valley HCS, Montrose, NY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15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Kansas City VAMC, Kansas City, MO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4039234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4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Michael J.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Crescenz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 VAMC, Philadelphia, PA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16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Central Arkansas VA HCS, Little Rock, AR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3637366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5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Baltimore VAMC, Baltimore, MD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17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South Texas HCS, San Antonio, TX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7248226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6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Central Virginia VA HCS, Richmond, VA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19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Oklahoma City VA Medical Center, Oklahoma City, OK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5403414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7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Columbia VA HCS, Columbia, SC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20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VA Puget Sound Healthcare System, Seattle, WA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190739"/>
                  </a:ext>
                </a:extLst>
              </a:tr>
              <a:tr h="423936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8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James A. Haley VAMC, Tampa, FL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21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San Francisco VA Health Care System, San Francisco, CA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333017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9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Luke Weathers Jr. VAMC, Memphis, TN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22</a:t>
                      </a:r>
                      <a:endParaRPr lang="en-US" sz="180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VA New </a:t>
                      </a:r>
                      <a:r>
                        <a:rPr lang="es-ES" sz="1800" dirty="0" err="1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Mexico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 HCS, Albuquerque, NM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3454530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10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John D. Dingell VAMC, Detroit, MI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23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venir Black" panose="02000503020000020003"/>
                        </a:rPr>
                        <a:t>Minneapolis VAMC, Minneapolis, MN</a:t>
                      </a:r>
                      <a:endParaRPr lang="en-US" sz="1800" dirty="0">
                        <a:effectLst/>
                        <a:latin typeface="Avenir Black" panose="02000503020000020003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58854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C96F4A-30DF-91B4-1456-8BF6D69CB9B4}"/>
              </a:ext>
            </a:extLst>
          </p:cNvPr>
          <p:cNvSpPr txBox="1"/>
          <p:nvPr/>
        </p:nvSpPr>
        <p:spPr>
          <a:xfrm>
            <a:off x="457200" y="5807631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lack" panose="02000503020000020003"/>
              </a:rPr>
              <a:t>VISN = Veterans Integrated Service Network</a:t>
            </a:r>
          </a:p>
        </p:txBody>
      </p:sp>
    </p:spTree>
    <p:extLst>
      <p:ext uri="{BB962C8B-B14F-4D97-AF65-F5344CB8AC3E}">
        <p14:creationId xmlns:p14="http://schemas.microsoft.com/office/powerpoint/2010/main" val="299482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991B-CAC2-4024-AE5A-51B41462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21615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Black" panose="02000503020000020003"/>
              </a:rPr>
              <a:t>VA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31A2-DA67-4C42-BD36-261F3F27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5867400" cy="3581400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venir Black" panose="02000503020000020003"/>
              </a:rPr>
              <a:t>Workflow still under development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Integration into the Account Provisioning and Deprovisioning System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Additional personnel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Information Technology upgrades</a:t>
            </a:r>
          </a:p>
          <a:p>
            <a:r>
              <a:rPr lang="en-US" sz="2600" b="1" dirty="0">
                <a:latin typeface="Avenir Black" panose="02000503020000020003"/>
              </a:rPr>
              <a:t>May be delays in the ability of HPTs to be on-site on Day One</a:t>
            </a:r>
          </a:p>
          <a:p>
            <a:pPr marL="457200" lvl="1" indent="0">
              <a:buNone/>
            </a:pPr>
            <a:endParaRPr lang="en-US" dirty="0">
              <a:latin typeface="Avenir Black" panose="0200050302000002000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D81F2-DB7C-37C4-F57D-BAB841C4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447800"/>
            <a:ext cx="5105400" cy="43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991B-CAC2-4024-AE5A-51B41462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31A2-DA67-4C42-BD36-261F3F27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00169"/>
            <a:ext cx="6705600" cy="441610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venir Black" panose="02000503020000020003"/>
              </a:rPr>
              <a:t>Recruitment season starting</a:t>
            </a:r>
          </a:p>
          <a:p>
            <a:r>
              <a:rPr lang="en-US" sz="2400" b="1" dirty="0">
                <a:latin typeface="Avenir Black" panose="02000503020000020003"/>
              </a:rPr>
              <a:t>Coordination with VA onboarding processes</a:t>
            </a:r>
          </a:p>
          <a:p>
            <a:r>
              <a:rPr lang="en-US" sz="2400" b="1" dirty="0">
                <a:latin typeface="Avenir Black" panose="02000503020000020003"/>
              </a:rPr>
              <a:t>Retrospective evaluation of suitability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Do not have required data to complete background checks on existing non-US citizen HPTs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A separate time and resource-intensive process from the prospective pilot process</a:t>
            </a:r>
          </a:p>
          <a:p>
            <a:r>
              <a:rPr lang="en-US" sz="2400" b="1" dirty="0">
                <a:latin typeface="Avenir Black" panose="02000503020000020003"/>
              </a:rPr>
              <a:t>Academic affiliates and non-US citizen HPTs</a:t>
            </a:r>
          </a:p>
          <a:p>
            <a:pPr lvl="1"/>
            <a:r>
              <a:rPr lang="en-US" sz="2400" dirty="0">
                <a:latin typeface="Avenir Black" panose="02000503020000020003"/>
              </a:rPr>
              <a:t>Provide data for background checks</a:t>
            </a:r>
          </a:p>
          <a:p>
            <a:r>
              <a:rPr lang="en-US" sz="2400" b="1" dirty="0">
                <a:latin typeface="Avenir Black" panose="02000503020000020003"/>
              </a:rPr>
              <a:t>Concerning findings would preclude HPTs from accessing VA sites</a:t>
            </a:r>
          </a:p>
          <a:p>
            <a:endParaRPr lang="en-US" sz="2400" b="1" dirty="0">
              <a:latin typeface="Avenir Black" panose="02000503020000020003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38B31D-F773-F60C-6A24-73F0356CD7B8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12192000" cy="121615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>
                <a:latin typeface="Avenir Black" panose="02000503020000020003"/>
              </a:rPr>
              <a:t>Academic Affiliate Challenges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DF078-8DB8-E914-B58E-B910EA81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447800"/>
            <a:ext cx="2228850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93C3D6-056A-ADDA-DCBD-88D592D0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288" y="2033587"/>
            <a:ext cx="2642450" cy="1700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C1556-E0D9-906E-16F2-89E17CD5E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308223"/>
            <a:ext cx="2847975" cy="1133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8EC51-0E77-C91F-FCAD-512A83B3F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5375" y="4213098"/>
            <a:ext cx="2200275" cy="1381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D9F185-AAC8-85AB-05F0-E3EC49AE7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069" y="4560507"/>
            <a:ext cx="21812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5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45bf0-2a49-492b-aaa3-42730cebf66a">
      <Terms xmlns="http://schemas.microsoft.com/office/infopath/2007/PartnerControls"/>
    </lcf76f155ced4ddcb4097134ff3c332f>
    <TaxCatchAll xmlns="95783997-ddef-4caa-af42-a7cea825620c" xsi:nil="true"/>
    <ImageMetadataListItemId xmlns="e9f45bf0-2a49-492b-aaa3-42730cebf66a" xsi:nil="true"/>
    <ImageMetadataListFieldId xmlns="e9f45bf0-2a49-492b-aaa3-42730cebf6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534E5D97B3A448C5A60D15EF481EB" ma:contentTypeVersion="13" ma:contentTypeDescription="Create a new document." ma:contentTypeScope="" ma:versionID="cc837c42858f47811dd2fe6275a33393">
  <xsd:schema xmlns:xsd="http://www.w3.org/2001/XMLSchema" xmlns:xs="http://www.w3.org/2001/XMLSchema" xmlns:p="http://schemas.microsoft.com/office/2006/metadata/properties" xmlns:ns2="e9f45bf0-2a49-492b-aaa3-42730cebf66a" xmlns:ns3="95783997-ddef-4caa-af42-a7cea825620c" targetNamespace="http://schemas.microsoft.com/office/2006/metadata/properties" ma:root="true" ma:fieldsID="5c2a5f66d182684e049db0b95bb1ee25" ns2:_="" ns3:_="">
    <xsd:import namespace="e9f45bf0-2a49-492b-aaa3-42730cebf66a"/>
    <xsd:import namespace="95783997-ddef-4caa-af42-a7cea82562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ImageMetadataListItemId" minOccurs="0"/>
                <xsd:element ref="ns2:ImageMetadataListFieldId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45bf0-2a49-492b-aaa3-42730cebf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mageMetadataListItemId" ma:index="15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16" nillable="true" ma:displayName="ImageMetadataListFieldId" ma:hidden="true" ma:indexed="true" ma:internalName="ImageMetadataListFieldId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83997-ddef-4caa-af42-a7cea825620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dcc4c2d-0158-4f02-93b3-4c6cf86a6b08}" ma:internalName="TaxCatchAll" ma:showField="CatchAllData" ma:web="95783997-ddef-4caa-af42-a7cea82562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BABBC1-510B-498E-8648-BB5C1F939242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e9f45bf0-2a49-492b-aaa3-42730cebf66a"/>
    <ds:schemaRef ds:uri="http://schemas.microsoft.com/office/2006/metadata/properties"/>
    <ds:schemaRef ds:uri="http://schemas.microsoft.com/office/infopath/2007/PartnerControls"/>
    <ds:schemaRef ds:uri="95783997-ddef-4caa-af42-a7cea825620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DE6062-8F50-46A9-A997-574B27677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45bf0-2a49-492b-aaa3-42730cebf66a"/>
    <ds:schemaRef ds:uri="95783997-ddef-4caa-af42-a7cea8256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20244</TotalTime>
  <Words>926</Words>
  <Application>Microsoft Office PowerPoint</Application>
  <PresentationFormat>Widescreen</PresentationFormat>
  <Paragraphs>163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Black</vt:lpstr>
      <vt:lpstr>Calibri</vt:lpstr>
      <vt:lpstr>Google Sans</vt:lpstr>
      <vt:lpstr>Times New Roman</vt:lpstr>
      <vt:lpstr>12_Office Theme</vt:lpstr>
      <vt:lpstr>think-cell Slide</vt:lpstr>
      <vt:lpstr>Veterans Health Administration Health Professions Trainees Background Check and Information Technology Issues</vt:lpstr>
      <vt:lpstr>VA Goal for Health Professions Trainee (HPT) Onboarding</vt:lpstr>
      <vt:lpstr>Previous Requirements for Screening HPTs</vt:lpstr>
      <vt:lpstr>VA Leadership Decision</vt:lpstr>
      <vt:lpstr>Tier-1 and Non-US Citizen Checks</vt:lpstr>
      <vt:lpstr>Implementation and Timeline</vt:lpstr>
      <vt:lpstr>Pilot Sites</vt:lpstr>
      <vt:lpstr>VA Challenges</vt:lpstr>
      <vt:lpstr>Concerns</vt:lpstr>
      <vt:lpstr>Personal Identify Verification (PIV) Cards</vt:lpstr>
      <vt:lpstr>Account Inactivity Disablement</vt:lpstr>
      <vt:lpstr>Questions</vt:lpstr>
      <vt:lpstr>Staying Connected – Best Practices to Maintain Accounts</vt:lpstr>
      <vt:lpstr>PowerPoint Presentation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Walton, Edward A.</cp:lastModifiedBy>
  <cp:revision>883</cp:revision>
  <cp:lastPrinted>2023-12-06T22:28:01Z</cp:lastPrinted>
  <dcterms:created xsi:type="dcterms:W3CDTF">2016-05-04T17:57:56Z</dcterms:created>
  <dcterms:modified xsi:type="dcterms:W3CDTF">2024-09-20T13:55:09Z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0x0101006A9534E5D97B3A448C5A60D15EF481EB</vt:lpwstr>
  </property>
  <property fmtid="{D5CDD505-2E9C-101B-9397-08002B2CF9AE}" pid="3" name="MediaServiceImageTags">
    <vt:lpwstr/>
  </property>
</Properties>
</file>