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 id="2147483672" r:id="rId7"/>
    <p:sldMasterId id="2147483684" r:id="rId8"/>
    <p:sldMasterId id="2147483696" r:id="rId9"/>
  </p:sldMasterIdLst>
  <p:notesMasterIdLst>
    <p:notesMasterId r:id="rId67"/>
  </p:notesMasterIdLst>
  <p:handoutMasterIdLst>
    <p:handoutMasterId r:id="rId68"/>
  </p:handoutMasterIdLst>
  <p:sldIdLst>
    <p:sldId id="3249" r:id="rId10"/>
    <p:sldId id="3712" r:id="rId11"/>
    <p:sldId id="3710" r:id="rId12"/>
    <p:sldId id="3714" r:id="rId13"/>
    <p:sldId id="3715" r:id="rId14"/>
    <p:sldId id="3688" r:id="rId15"/>
    <p:sldId id="3294" r:id="rId16"/>
    <p:sldId id="3676" r:id="rId17"/>
    <p:sldId id="3299" r:id="rId18"/>
    <p:sldId id="3675" r:id="rId19"/>
    <p:sldId id="3314" r:id="rId20"/>
    <p:sldId id="3340" r:id="rId21"/>
    <p:sldId id="3300" r:id="rId22"/>
    <p:sldId id="3674" r:id="rId23"/>
    <p:sldId id="3301" r:id="rId24"/>
    <p:sldId id="3678" r:id="rId25"/>
    <p:sldId id="3302" r:id="rId26"/>
    <p:sldId id="3341" r:id="rId27"/>
    <p:sldId id="3316" r:id="rId28"/>
    <p:sldId id="3705" r:id="rId29"/>
    <p:sldId id="3303" r:id="rId30"/>
    <p:sldId id="3680" r:id="rId31"/>
    <p:sldId id="3305" r:id="rId32"/>
    <p:sldId id="3681" r:id="rId33"/>
    <p:sldId id="3692" r:id="rId34"/>
    <p:sldId id="3704" r:id="rId35"/>
    <p:sldId id="3332" r:id="rId36"/>
    <p:sldId id="3342" r:id="rId37"/>
    <p:sldId id="3304" r:id="rId38"/>
    <p:sldId id="3701" r:id="rId39"/>
    <p:sldId id="3308" r:id="rId40"/>
    <p:sldId id="3682" r:id="rId41"/>
    <p:sldId id="3309" r:id="rId42"/>
    <p:sldId id="3703" r:id="rId43"/>
    <p:sldId id="3310" r:id="rId44"/>
    <p:sldId id="3684" r:id="rId45"/>
    <p:sldId id="3324" r:id="rId46"/>
    <p:sldId id="3345" r:id="rId47"/>
    <p:sldId id="3326" r:id="rId48"/>
    <p:sldId id="3346" r:id="rId49"/>
    <p:sldId id="3311" r:id="rId50"/>
    <p:sldId id="3685" r:id="rId51"/>
    <p:sldId id="3312" r:id="rId52"/>
    <p:sldId id="3686" r:id="rId53"/>
    <p:sldId id="3313" r:id="rId54"/>
    <p:sldId id="3687" r:id="rId55"/>
    <p:sldId id="3698" r:id="rId56"/>
    <p:sldId id="3706" r:id="rId57"/>
    <p:sldId id="3330" r:id="rId58"/>
    <p:sldId id="3338" r:id="rId59"/>
    <p:sldId id="3694" r:id="rId60"/>
    <p:sldId id="3707" r:id="rId61"/>
    <p:sldId id="3696" r:id="rId62"/>
    <p:sldId id="3708" r:id="rId63"/>
    <p:sldId id="3298" r:id="rId64"/>
    <p:sldId id="3717" r:id="rId65"/>
    <p:sldId id="26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9AFF28-8A01-2368-4B2E-D815AC6DFDE0}" name="Kathryn Wilson (Temp)" initials="K(" userId="S::kwilson@aamc.org::692bb7ff-879c-470e-9403-0e23490222b1" providerId="AD"/>
  <p188:author id="{F0AAEF44-E898-8093-1093-742CDBFB0A2B}" name="Dana Dunleavy" initials="DD" userId="S::ddunleavy@aamc.org::97e8015d-a58f-4ef8-a3e7-69d789945461" providerId="AD"/>
  <p188:author id="{2487F37A-387A-33FE-ECDB-3DABBF53E0AA}" name="Jayme Bograd" initials="JB" userId="S::jbograd@aamc.org::7c9860f9-dfaa-4991-92c0-a73b22426054" providerId="AD"/>
  <p188:author id="{6CB62787-AD8D-CBB1-A732-D4BFF21E7F0B}" name="Melissa Lee" initials="ML" userId="S::mlee@aamc.org::0a5ac5f3-af26-413f-8c9c-1ac76eed438e" providerId="AD"/>
  <p188:author id="{6F45C69B-59EA-7FF7-A223-87273B36863C}" name="Erin Helbling" initials="EH" userId="S::ehelbling@aamc.org::92979b6e-d524-4820-b460-3e84d385c38a" providerId="AD"/>
  <p188:author id="{059CDAAE-94CE-B56F-1484-8E7ADD5E030A}" name="Laura Gillespie (Temp)" initials="LG(" userId="S::lgillespie@aamc.org::7a05f593-02f5-4784-a283-8d9c97d9f780" providerId="AD"/>
  <p188:author id="{3CA1DFC1-C677-634F-02A7-A9085D7E8444}" name="Bobby Naemi" initials="BN" userId="S::bnaemi@aamc.org::c952c00e-476b-466f-8184-081d061c835c" providerId="AD"/>
  <p188:author id="{98E4EDDE-2F02-5E32-0D58-50C463B987B5}" name="Jena Wimsatt" initials="JW" userId="S::jwimsatt@aamc.org::3417ac6d-305e-4e22-99c1-9dc485dc73c5" providerId="AD"/>
  <p188:author id="{E9821BE8-5AED-4435-C1B8-82491B56B908}" name="Aileen Dowden (Temp)" initials="AD(" userId="S::adowden@aamc.org::84ed24ad-1b32-49f6-9280-3b89e9ca4bc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A70"/>
    <a:srgbClr val="0B5183"/>
    <a:srgbClr val="006D75"/>
    <a:srgbClr val="7E9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350E9C-18FA-FC0C-AEB7-A6D703D28280}" v="1" dt="2024-08-06T14:50:15.484"/>
    <p1510:client id="{B9B2BD18-1CE5-4262-D13C-99A73B1F77A9}" v="9" dt="2024-08-06T20:35:44.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42" y="3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CC62E3-EA05-5539-04E2-70C9088473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75A123-8E92-00D2-5FEB-666FED3AC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A5D90E-279C-48BA-A91A-3CB804F42C0C}" type="datetimeFigureOut">
              <a:rPr lang="en-US" smtClean="0"/>
              <a:t>8/6/2024</a:t>
            </a:fld>
            <a:endParaRPr lang="en-US"/>
          </a:p>
        </p:txBody>
      </p:sp>
      <p:sp>
        <p:nvSpPr>
          <p:cNvPr id="4" name="Footer Placeholder 3">
            <a:extLst>
              <a:ext uri="{FF2B5EF4-FFF2-40B4-BE49-F238E27FC236}">
                <a16:creationId xmlns:a16="http://schemas.microsoft.com/office/drawing/2014/main" id="{CF748B5B-44C3-427A-4012-C3974C0CD4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 DO NOT SHARE</a:t>
            </a:r>
          </a:p>
        </p:txBody>
      </p:sp>
      <p:sp>
        <p:nvSpPr>
          <p:cNvPr id="5" name="Slide Number Placeholder 4">
            <a:extLst>
              <a:ext uri="{FF2B5EF4-FFF2-40B4-BE49-F238E27FC236}">
                <a16:creationId xmlns:a16="http://schemas.microsoft.com/office/drawing/2014/main" id="{D9F034A6-ED05-4907-47FB-8425334B58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10224C-7A53-4695-8D5A-D7CCEB269327}" type="slidenum">
              <a:rPr lang="en-US" smtClean="0"/>
              <a:t>‹#›</a:t>
            </a:fld>
            <a:endParaRPr lang="en-US"/>
          </a:p>
        </p:txBody>
      </p:sp>
    </p:spTree>
    <p:extLst>
      <p:ext uri="{BB962C8B-B14F-4D97-AF65-F5344CB8AC3E}">
        <p14:creationId xmlns:p14="http://schemas.microsoft.com/office/powerpoint/2010/main" val="13803928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EE89B-654D-C44E-80CB-ABFFFFF73513}"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329296" y="8685213"/>
            <a:ext cx="2199409" cy="458787"/>
          </a:xfrm>
          <a:prstGeom prst="rect">
            <a:avLst/>
          </a:prstGeom>
        </p:spPr>
        <p:txBody>
          <a:bodyPr vert="horz" lIns="91440" tIns="45720" rIns="91440" bIns="45720" rtlCol="0" anchor="b"/>
          <a:lstStyle>
            <a:lvl1pPr algn="l">
              <a:defRPr sz="1200" b="0"/>
            </a:lvl1pPr>
          </a:lstStyle>
          <a:p>
            <a:r>
              <a:rPr lang="en-US"/>
              <a:t>CONFIDENTIAL- DO NOT SHARE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9B2C8-A2E4-0744-AEB0-6AAF51C2B499}" type="slidenum">
              <a:rPr lang="en-US" smtClean="0"/>
              <a:t>‹#›</a:t>
            </a:fld>
            <a:endParaRPr lang="en-US"/>
          </a:p>
        </p:txBody>
      </p:sp>
    </p:spTree>
    <p:extLst>
      <p:ext uri="{BB962C8B-B14F-4D97-AF65-F5344CB8AC3E}">
        <p14:creationId xmlns:p14="http://schemas.microsoft.com/office/powerpoint/2010/main" val="17713488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1</a:t>
            </a:fld>
            <a:endParaRPr lang="en-US"/>
          </a:p>
        </p:txBody>
      </p:sp>
      <p:sp>
        <p:nvSpPr>
          <p:cNvPr id="5" name="Footer Placeholder 4">
            <a:extLst>
              <a:ext uri="{FF2B5EF4-FFF2-40B4-BE49-F238E27FC236}">
                <a16:creationId xmlns:a16="http://schemas.microsoft.com/office/drawing/2014/main" id="{29C4AE07-4DF2-52CC-FA13-96BB453F9D65}"/>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17813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2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(18% vs 7% vs 3%).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lgn="l">
              <a:buFont typeface="Arial" panose="020B0604020202020204" pitchFamily="34" charset="0"/>
              <a:buAutoNum type="arabicPeriod"/>
            </a:pPr>
            <a:r>
              <a:rPr lang="en-US" b="0" i="0">
                <a:effectLst/>
              </a:rPr>
              <a:t>There was a little overlap between the distributions for applicants with no geographic preference and those with misaligned geographic preferences, which suggests some programs did not differentiate these two responses and suggests a need for additional training. </a:t>
            </a:r>
            <a:endParaRPr lang="en-US" b="0" strike="sngStrike"/>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effectLst/>
              </a:rPr>
              <a:t>Average interview invitation rates for aligned geographic preference in 2023 (18%) are similar to 2024 aligned geographic preference invitation rates (18%).</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The number of programs in the sample for 2024 is lower than 2023 because we implemented a new inclusion rule based on whether a program made geographic preference viewable at their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C2029D6-B0AD-FF4A-8A2C-8C8DDBD50BE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987638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rPr>
              <a:t>There were a total of 77 Child Neurology programs in the </a:t>
            </a:r>
            <a:r>
              <a:rPr lang="en-US" b="0"/>
              <a:t>2024 ERAS </a:t>
            </a:r>
            <a:r>
              <a:rPr lang="en-US" b="0" i="0">
                <a:effectLst/>
              </a:rPr>
              <a:t>cycle. Out of those 32 made geographic preference viewable at their program as of 9/29/23.</a:t>
            </a:r>
          </a:p>
          <a:p>
            <a:pPr algn="l">
              <a:buFont typeface="Arial" panose="020B0604020202020204" pitchFamily="34" charset="0"/>
              <a:buNone/>
            </a:pPr>
            <a:endParaRPr lang="en-US" b="0" i="0">
              <a:effectLst/>
            </a:endParaRPr>
          </a:p>
          <a:p>
            <a:r>
              <a:rPr lang="en-US" b="0"/>
              <a:t>We included 26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Child</a:t>
            </a:r>
            <a:r>
              <a:rPr lang="en-US" b="0" i="0"/>
              <a:t> </a:t>
            </a:r>
            <a:r>
              <a:rPr lang="en-US"/>
              <a:t>Neurology</a:t>
            </a:r>
            <a:r>
              <a:rPr lang="en-US" b="0" i="0"/>
              <a:t> specialty leadership.</a:t>
            </a:r>
            <a:r>
              <a:rPr lang="en-US"/>
              <a:t> That</a:t>
            </a:r>
            <a:r>
              <a:rPr lang="en-US" b="0" i="0"/>
              <a:t> rule </a:t>
            </a:r>
            <a:r>
              <a:rPr lang="en-US"/>
              <a:t>specified </a:t>
            </a:r>
            <a:r>
              <a:rPr lang="en-US" b="0" i="0"/>
              <a:t>that any interview data</a:t>
            </a:r>
            <a:r>
              <a:rPr lang="en-US"/>
              <a:t> </a:t>
            </a:r>
            <a:r>
              <a:rPr lang="en-US" b="0" i="0"/>
              <a:t>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26 Child Neurology programs, </a:t>
            </a:r>
            <a:r>
              <a:rPr lang="en-US" b="0" i="0" strike="noStrike">
                <a:effectLst/>
              </a:rPr>
              <a:t>representing </a:t>
            </a:r>
            <a:r>
              <a:rPr lang="en-US" b="0" i="0">
                <a:effectLst/>
              </a:rPr>
              <a:t>approximately 81% of all eligible child Neurology programs, and 34% of the total Child Neurology program population for the</a:t>
            </a:r>
            <a:r>
              <a:rPr lang="en-US" b="0"/>
              <a:t> 2024 </a:t>
            </a:r>
            <a:r>
              <a:rPr lang="en-US" b="0" i="0">
                <a:effectLst/>
              </a:rPr>
              <a:t>ERAS cycle.</a:t>
            </a:r>
          </a:p>
        </p:txBody>
      </p:sp>
      <p:sp>
        <p:nvSpPr>
          <p:cNvPr id="4" name="Slide Number Placeholder 3"/>
          <p:cNvSpPr>
            <a:spLocks noGrp="1"/>
          </p:cNvSpPr>
          <p:nvPr>
            <p:ph type="sldNum" sz="quarter" idx="5"/>
          </p:nvPr>
        </p:nvSpPr>
        <p:spPr/>
        <p:txBody>
          <a:bodyPr/>
          <a:lstStyle/>
          <a:p>
            <a:fld id="{C989B2C8-A2E4-0744-AEB0-6AAF51C2B499}" type="slidenum">
              <a:rPr lang="en-US" smtClean="0"/>
              <a:t>11</a:t>
            </a:fld>
            <a:endParaRPr lang="en-US"/>
          </a:p>
        </p:txBody>
      </p:sp>
      <p:sp>
        <p:nvSpPr>
          <p:cNvPr id="5" name="Footer Placeholder 4">
            <a:extLst>
              <a:ext uri="{FF2B5EF4-FFF2-40B4-BE49-F238E27FC236}">
                <a16:creationId xmlns:a16="http://schemas.microsoft.com/office/drawing/2014/main" id="{055C6002-D4BA-E71A-5208-D3485CD8CD4C}"/>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67652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(44% vs 29% vs 28%). There was not much overlap between the aligned geographic preference distribution and the no geographic preference distribution, suggesting that programs put more weight on aligned preferences than no preferences. However, there was noticeable overlap between the aligned geographic preference distribution and the misaligned distribution, </a:t>
            </a:r>
            <a:r>
              <a:rPr lang="en-US"/>
              <a:t>indicating that some programs did not differentiate these two responses.</a:t>
            </a:r>
            <a:endParaRPr lang="en-US">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these</a:t>
            </a:r>
            <a:r>
              <a:rPr lang="en-US" b="0" i="0">
                <a:effectLst/>
              </a:rPr>
              <a:t> two </a:t>
            </a:r>
            <a:r>
              <a:rPr lang="en-US"/>
              <a:t>responses, and there is</a:t>
            </a:r>
            <a:r>
              <a:rPr lang="en-US" b="0" i="0">
                <a:effectLst/>
              </a:rPr>
              <a:t> a need for additional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687D51-2AAA-F252-3B9D-F9C5D036A45E}"/>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26390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were a total of 138 Dermatology programs in the 2024 ERAS cycle. Out of those, 43 made geographic preference viewable at their program as of 9/29/23.</a:t>
            </a:r>
          </a:p>
          <a:p>
            <a:pPr algn="l">
              <a:buFont typeface="Arial" panose="020B0604020202020204" pitchFamily="34" charset="0"/>
              <a:buNone/>
            </a:pPr>
            <a:endParaRPr lang="en-US"/>
          </a:p>
          <a:p>
            <a:r>
              <a:rPr lang="en-US"/>
              <a:t>We included 25 of them from this analysis because they reported PGY1 information in GME track; provided interview invitation data by February 28, 2024, (which is when we pulled the data); and they met the inclusion rule for quality data that was created by Dermatology specialty leadership. That rule specified that any interview data provided by a program could only be included if the ratio of interview invites to positions available in that program was equal to or larger than 7:1. </a:t>
            </a:r>
            <a:endParaRPr lang="en-US">
              <a:ea typeface="Calibri"/>
              <a:cs typeface="Calibri"/>
            </a:endParaRPr>
          </a:p>
          <a:p>
            <a:pPr algn="l">
              <a:buFont typeface="Arial" panose="020B0604020202020204" pitchFamily="34" charset="0"/>
              <a:buNone/>
            </a:pPr>
            <a:endParaRPr lang="en-US"/>
          </a:p>
          <a:p>
            <a:r>
              <a:rPr lang="en-US"/>
              <a:t>The final analytic sample for the geographic preference analysis was 25 Dermatology programs, representing approximately 58% of all eligible dermatology programs and 18% of the total Dermatology program population for the 2024 ERAS cycle.</a:t>
            </a:r>
            <a:endParaRPr lang="en-US">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13</a:t>
            </a:fld>
            <a:endParaRPr lang="en-US"/>
          </a:p>
        </p:txBody>
      </p:sp>
      <p:sp>
        <p:nvSpPr>
          <p:cNvPr id="5" name="Footer Placeholder 4">
            <a:extLst>
              <a:ext uri="{FF2B5EF4-FFF2-40B4-BE49-F238E27FC236}">
                <a16:creationId xmlns:a16="http://schemas.microsoft.com/office/drawing/2014/main" id="{EFF12298-F200-A789-87F0-635F6344A324}"/>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252132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2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(13% vs 10% vs 4%).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little overlap between the distributions for applicants with no geographic preference and those with misaligned geographic preferences, </a:t>
            </a:r>
            <a:r>
              <a:rPr lang="en-US"/>
              <a:t>suggesting that many PDs may </a:t>
            </a:r>
            <a:r>
              <a:rPr lang="en-US" b="0" i="0">
                <a:effectLst/>
              </a:rPr>
              <a:t>not </a:t>
            </a:r>
            <a:r>
              <a:rPr lang="en-US"/>
              <a:t>have differentiated between these</a:t>
            </a:r>
            <a:r>
              <a:rPr lang="en-US" b="0" i="0">
                <a:effectLst/>
              </a:rPr>
              <a:t> two responses</a:t>
            </a:r>
            <a:r>
              <a:rPr lang="en-US"/>
              <a:t>,</a:t>
            </a:r>
            <a:r>
              <a:rPr lang="en-US" b="0" i="0">
                <a:effectLst/>
              </a:rPr>
              <a:t> and</a:t>
            </a:r>
            <a:r>
              <a:rPr lang="en-US"/>
              <a:t> there is</a:t>
            </a:r>
            <a:r>
              <a:rPr lang="en-US" b="0" i="0">
                <a:effectLst/>
              </a:rPr>
              <a:t> a need for additional training.</a:t>
            </a:r>
            <a:endParaRPr lang="en-US" b="0" strike="sngStrike"/>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effectLst/>
              </a:rPr>
              <a:t>Average interview invitation rates for aligned geographic preference in 2023 (11%) are similar to 2024 aligned geographic preference invitation rates (13%).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C7EADB-4D44-7D8B-45F8-C9760670499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546536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187 Diagnostic Radiology programs in the </a:t>
            </a:r>
            <a:r>
              <a:rPr lang="en-US"/>
              <a:t>2024 ERAS </a:t>
            </a:r>
            <a:r>
              <a:rPr lang="en-US" b="0" i="0">
                <a:effectLst/>
              </a:rPr>
              <a:t>cycle. Out of those</a:t>
            </a:r>
            <a:r>
              <a:rPr lang="en-US"/>
              <a:t>,</a:t>
            </a:r>
            <a:r>
              <a:rPr lang="en-US" b="0" i="0">
                <a:effectLst/>
              </a:rPr>
              <a:t> 99 made geographic preference viewable at their program as of 9/29/23.</a:t>
            </a:r>
          </a:p>
          <a:p>
            <a:pPr algn="l">
              <a:buFont typeface="Arial" panose="020B0604020202020204" pitchFamily="34" charset="0"/>
              <a:buNone/>
            </a:pPr>
            <a:endParaRPr lang="en-US" b="0" i="0">
              <a:effectLst/>
            </a:endParaRPr>
          </a:p>
          <a:p>
            <a:r>
              <a:rPr lang="en-US" b="0"/>
              <a:t>We included 83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Diagnostic</a:t>
            </a:r>
            <a:r>
              <a:rPr lang="en-US" b="0" i="0"/>
              <a:t> </a:t>
            </a:r>
            <a:r>
              <a:rPr lang="en-US"/>
              <a:t>Radiology</a:t>
            </a:r>
            <a:r>
              <a:rPr lang="en-US" b="0" i="0"/>
              <a:t> specialty leadership. </a:t>
            </a:r>
            <a:r>
              <a:rPr lang="en-US"/>
              <a:t>That</a:t>
            </a:r>
            <a:r>
              <a:rPr lang="en-US" b="0" i="0"/>
              <a:t> rule </a:t>
            </a:r>
            <a:r>
              <a:rPr lang="en-US"/>
              <a:t>specified </a:t>
            </a:r>
            <a:r>
              <a:rPr lang="en-US" b="0" i="0"/>
              <a:t>that any interview data provided by a program could only be included if the ratio of interview invites to positions available in that program was equal to or larger than 10:1.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83 Diagnostic Radiology programs, </a:t>
            </a:r>
            <a:r>
              <a:rPr lang="en-US" b="0" i="0" strike="noStrike">
                <a:effectLst/>
              </a:rPr>
              <a:t>representing </a:t>
            </a:r>
            <a:r>
              <a:rPr lang="en-US" b="0" i="0">
                <a:effectLst/>
              </a:rPr>
              <a:t>approximately 84% of all eligible diagnostic radiology programs and 44% of the total Diagnostic Radiology program population for the</a:t>
            </a:r>
            <a:r>
              <a:rPr lang="en-US" b="0"/>
              <a:t> 2024 </a:t>
            </a:r>
            <a:r>
              <a:rPr lang="en-US" b="0" i="0">
                <a:effectLst/>
              </a:rPr>
              <a:t>ERAS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15</a:t>
            </a:fld>
            <a:endParaRPr lang="en-US"/>
          </a:p>
        </p:txBody>
      </p:sp>
      <p:sp>
        <p:nvSpPr>
          <p:cNvPr id="5" name="Footer Placeholder 4">
            <a:extLst>
              <a:ext uri="{FF2B5EF4-FFF2-40B4-BE49-F238E27FC236}">
                <a16:creationId xmlns:a16="http://schemas.microsoft.com/office/drawing/2014/main" id="{0CD208EC-E11A-1FF8-7F17-AF4AD992C07F}"/>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98985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2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(18% vs 6% vs 3%).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little overlap between the distributions for applicants with no geographic preference and those with misaligned geographic preferences, </a:t>
            </a:r>
            <a:r>
              <a:rPr lang="en-US"/>
              <a:t>suggesting that many PDs may </a:t>
            </a:r>
            <a:r>
              <a:rPr lang="en-US" b="0" i="0">
                <a:effectLst/>
              </a:rPr>
              <a:t>not </a:t>
            </a:r>
            <a:r>
              <a:rPr lang="en-US"/>
              <a:t>have differentiated between </a:t>
            </a:r>
            <a:r>
              <a:rPr lang="en-US" b="0" i="0">
                <a:effectLst/>
              </a:rPr>
              <a:t>these two responses</a:t>
            </a:r>
            <a:r>
              <a:rPr lang="en-US"/>
              <a:t>,</a:t>
            </a:r>
            <a:r>
              <a:rPr lang="en-US" b="0" i="0">
                <a:effectLst/>
              </a:rPr>
              <a:t> and</a:t>
            </a:r>
            <a:r>
              <a:rPr lang="en-US"/>
              <a:t> there is</a:t>
            </a:r>
            <a:r>
              <a:rPr lang="en-US" b="0" i="0">
                <a:effectLst/>
              </a:rPr>
              <a:t> a need for additional training.</a:t>
            </a:r>
            <a:endParaRPr lang="en-US" b="0" strike="sngStrike"/>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effectLst/>
              </a:rPr>
              <a:t>Average interview invitation rates for aligned geographic preference in 2023 (20%) are similar to 2024 aligned geographic preference invitation rates (18%).</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10A4208-BDB7-375B-77D1-6D6B3E0BE1EB}"/>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220663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280 Emergency Medicine programs in the ERAS 2024 cycle. Out of those</a:t>
            </a:r>
            <a:r>
              <a:rPr lang="en-US"/>
              <a:t>,</a:t>
            </a:r>
            <a:r>
              <a:rPr lang="en-US" b="0" i="0">
                <a:effectLst/>
              </a:rPr>
              <a:t> 147 made geographic preference viewable at their program as of 9/29/23.</a:t>
            </a:r>
          </a:p>
          <a:p>
            <a:pPr algn="l">
              <a:buFont typeface="Arial" panose="020B0604020202020204" pitchFamily="34" charset="0"/>
              <a:buNone/>
            </a:pPr>
            <a:endParaRPr lang="en-US" b="0" i="0">
              <a:effectLst/>
            </a:endParaRPr>
          </a:p>
          <a:p>
            <a:r>
              <a:rPr lang="en-US" b="0"/>
              <a:t>We included 130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Emergency</a:t>
            </a:r>
            <a:r>
              <a:rPr lang="en-US" b="0" i="0"/>
              <a:t> </a:t>
            </a:r>
            <a:r>
              <a:rPr lang="en-US"/>
              <a:t>Medicine</a:t>
            </a:r>
            <a:r>
              <a:rPr lang="en-US" b="0" i="0"/>
              <a:t> specialty leadership.</a:t>
            </a:r>
            <a:r>
              <a:rPr lang="en-US"/>
              <a:t> That</a:t>
            </a:r>
            <a:r>
              <a:rPr lang="en-US" b="0" i="0"/>
              <a:t> rule </a:t>
            </a:r>
            <a:r>
              <a:rPr lang="en-US"/>
              <a:t>specified </a:t>
            </a:r>
            <a:r>
              <a:rPr lang="en-US" b="0" i="0"/>
              <a:t>that any interview data provided by a program could only be included if the ratio of interview invites to positions available in that program was equal to or larger </a:t>
            </a:r>
            <a:r>
              <a:rPr lang="en-US" b="0"/>
              <a:t>than 7:1</a:t>
            </a:r>
            <a:r>
              <a:rPr lang="en-US" b="0" i="0"/>
              <a:t>.</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130 Emergency Medicine programs, </a:t>
            </a:r>
            <a:r>
              <a:rPr lang="en-US" b="0" i="0" strike="noStrike">
                <a:effectLst/>
              </a:rPr>
              <a:t>representing </a:t>
            </a:r>
            <a:r>
              <a:rPr lang="en-US" b="0" i="0">
                <a:effectLst/>
              </a:rPr>
              <a:t>approximately 88% of all eligible emergency medicine programs and 46% of the total Emergency Medicine program population for the</a:t>
            </a:r>
            <a:r>
              <a:rPr lang="en-US" b="0"/>
              <a:t> 2024 ERAS</a:t>
            </a:r>
            <a:r>
              <a:rPr lang="en-US" b="0" i="0">
                <a:effectLst/>
              </a:rPr>
              <a:t>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17</a:t>
            </a:fld>
            <a:endParaRPr lang="en-US"/>
          </a:p>
        </p:txBody>
      </p:sp>
      <p:sp>
        <p:nvSpPr>
          <p:cNvPr id="5" name="Footer Placeholder 4">
            <a:extLst>
              <a:ext uri="{FF2B5EF4-FFF2-40B4-BE49-F238E27FC236}">
                <a16:creationId xmlns:a16="http://schemas.microsoft.com/office/drawing/2014/main" id="{4EE3DFE0-BED0-BA47-9977-2EDDE96D2AC2}"/>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81222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(37% vs 19% vs 17%).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endParaRPr lang="en-US" b="0" i="0">
              <a:effectLst/>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47A56E-8A71-E9B1-676B-0C30EAD93F6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24267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730 Family Medicine programs in the </a:t>
            </a:r>
            <a:r>
              <a:rPr lang="en-US" b="0"/>
              <a:t>2024 ERAS</a:t>
            </a:r>
            <a:r>
              <a:rPr lang="en-US" b="0" i="0">
                <a:effectLst/>
              </a:rPr>
              <a:t> cycle. Out of those</a:t>
            </a:r>
            <a:r>
              <a:rPr lang="en-US"/>
              <a:t>,</a:t>
            </a:r>
            <a:r>
              <a:rPr lang="en-US" b="0" i="0">
                <a:effectLst/>
              </a:rPr>
              <a:t> 392 made geographic preference viewable at their program as of 9/29/23.</a:t>
            </a:r>
          </a:p>
          <a:p>
            <a:pPr algn="l">
              <a:buFont typeface="Arial" panose="020B0604020202020204" pitchFamily="34" charset="0"/>
              <a:buNone/>
            </a:pPr>
            <a:endParaRPr lang="en-US" b="0" i="0">
              <a:effectLst/>
            </a:endParaRPr>
          </a:p>
          <a:p>
            <a:r>
              <a:rPr lang="en-US" b="0"/>
              <a:t>We included 347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Family</a:t>
            </a:r>
            <a:r>
              <a:rPr lang="en-US" b="0" i="0"/>
              <a:t> </a:t>
            </a:r>
            <a:r>
              <a:rPr lang="en-US"/>
              <a:t>Medicine</a:t>
            </a:r>
            <a:r>
              <a:rPr lang="en-US" b="0" i="0"/>
              <a:t> specialty leadership. </a:t>
            </a:r>
            <a:r>
              <a:rPr lang="en-US"/>
              <a:t>That</a:t>
            </a:r>
            <a:r>
              <a:rPr lang="en-US" b="0" i="0"/>
              <a:t> 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347 Family Medicine programs, </a:t>
            </a:r>
            <a:r>
              <a:rPr lang="en-US" b="0" i="0" strike="noStrike">
                <a:effectLst/>
              </a:rPr>
              <a:t>representing </a:t>
            </a:r>
            <a:r>
              <a:rPr lang="en-US" b="0" i="0">
                <a:effectLst/>
              </a:rPr>
              <a:t>approximately 89% of all eligible family medicine programs and 48% of the total Family Medicine program population for the 2024</a:t>
            </a:r>
            <a:r>
              <a:rPr lang="en-US" b="0"/>
              <a:t> ERAS</a:t>
            </a:r>
            <a:r>
              <a:rPr lang="en-US" b="0" i="0">
                <a:effectLst/>
              </a:rPr>
              <a:t>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19</a:t>
            </a:fld>
            <a:endParaRPr lang="en-US"/>
          </a:p>
        </p:txBody>
      </p:sp>
      <p:sp>
        <p:nvSpPr>
          <p:cNvPr id="5" name="Footer Placeholder 4">
            <a:extLst>
              <a:ext uri="{FF2B5EF4-FFF2-40B4-BE49-F238E27FC236}">
                <a16:creationId xmlns:a16="http://schemas.microsoft.com/office/drawing/2014/main" id="{794A3296-4378-6E3C-904D-D34FDA4F8BCC}"/>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93193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As a reminder, the aim of the geographic and setting preferences questions in the </a:t>
            </a:r>
            <a:r>
              <a:rPr lang="en-US" b="0" i="0" err="1">
                <a:effectLst/>
              </a:rPr>
              <a:t>MyERAS</a:t>
            </a:r>
            <a:r>
              <a:rPr lang="en-US"/>
              <a:t>® </a:t>
            </a:r>
            <a:r>
              <a:rPr lang="en-US" b="0" i="0">
                <a:effectLst/>
              </a:rPr>
              <a:t>application </a:t>
            </a:r>
            <a:r>
              <a:rPr lang="en-US" b="0" i="0" strike="noStrike">
                <a:effectLst/>
              </a:rPr>
              <a:t>is</a:t>
            </a:r>
            <a:r>
              <a:rPr lang="en-US" b="0" i="0">
                <a:effectLst/>
              </a:rPr>
              <a:t> to provide applicants with a structured method to express their desired geographic divisions or their willingness to train anywhere in the country. Our goal in implementing this structured approach was to enhance accuracy and fairness in interpreting and utilizing geographic preference information within the application.</a:t>
            </a:r>
          </a:p>
          <a:p>
            <a:pPr algn="l"/>
            <a:endParaRPr lang="en-US" b="0" i="0">
              <a:effectLst/>
            </a:endParaRPr>
          </a:p>
          <a:p>
            <a:pPr algn="l"/>
            <a:r>
              <a:rPr lang="en-US" b="0" i="0">
                <a:effectLst/>
              </a:rPr>
              <a:t>Before, the </a:t>
            </a:r>
            <a:r>
              <a:rPr lang="en-US" b="0" i="0" err="1">
                <a:effectLst/>
              </a:rPr>
              <a:t>MyERAS</a:t>
            </a:r>
            <a:r>
              <a:rPr lang="en-US" b="0" i="0">
                <a:effectLst/>
              </a:rPr>
              <a:t> </a:t>
            </a:r>
            <a:r>
              <a:rPr lang="en-US"/>
              <a:t>application</a:t>
            </a:r>
            <a:r>
              <a:rPr lang="en-US" b="0" i="0">
                <a:effectLst/>
              </a:rPr>
              <a:t> captured and reported applicant's geographic information through various methods, often relying on open-ended responses or informal communication channels such as advisor recommendations or post-submission emails to program directors. This approach presented inherent risks of bias and disadvantage, especially for students who may not have equal access to such channels.</a:t>
            </a:r>
            <a:endParaRPr lang="en-US" b="0" i="0">
              <a:effectLst/>
              <a:cs typeface="Calibri"/>
            </a:endParaRPr>
          </a:p>
          <a:p>
            <a:pPr algn="l"/>
            <a:endParaRPr lang="en-US" b="0" i="0">
              <a:effectLst/>
            </a:endParaRPr>
          </a:p>
          <a:p>
            <a:pPr algn="l"/>
            <a:r>
              <a:rPr lang="en-US" b="0" i="0">
                <a:effectLst/>
              </a:rPr>
              <a:t>To address these concerns, our objective with the geographic and setting preferences section was to level the playing field and provide a more structured and equitable way for students to indicate their geographic preferences. We recognize that geographic preference plays a significant role in the selection process, and we wanted to ensure that all applicants have an equal opportunity to express their preferences transparently.</a:t>
            </a:r>
          </a:p>
          <a:p>
            <a:endParaRPr lang="en-US" altLang="en-US">
              <a:cs typeface="Arial"/>
            </a:endParaRPr>
          </a:p>
        </p:txBody>
      </p:sp>
      <p:sp>
        <p:nvSpPr>
          <p:cNvPr id="4" name="Slide Number Placeholder 3"/>
          <p:cNvSpPr>
            <a:spLocks noGrp="1"/>
          </p:cNvSpPr>
          <p:nvPr>
            <p:ph type="sldNum" sz="quarter" idx="5"/>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C989B2C8-A2E4-0744-AEB0-6AAF51C2B499}" type="slidenum">
              <a:rPr kumimoji="0" lang="en-US" sz="1200" b="0" i="0" u="none" strike="noStrike" kern="1200" cap="none" spc="0" normalizeH="0" baseline="0" noProof="0" smtClean="0">
                <a:ln>
                  <a:noFill/>
                </a:ln>
                <a:solidFill>
                  <a:srgbClr val="000052"/>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52"/>
              </a:solidFill>
              <a:effectLst/>
              <a:uLnTx/>
              <a:uFillTx/>
              <a:latin typeface="Arial" charset="0"/>
              <a:ea typeface="+mn-ea"/>
              <a:cs typeface="+mn-cs"/>
            </a:endParaRPr>
          </a:p>
        </p:txBody>
      </p:sp>
      <p:sp>
        <p:nvSpPr>
          <p:cNvPr id="5" name="Footer Placeholder 4">
            <a:extLst>
              <a:ext uri="{FF2B5EF4-FFF2-40B4-BE49-F238E27FC236}">
                <a16:creationId xmlns:a16="http://schemas.microsoft.com/office/drawing/2014/main" id="{560320D9-D5F3-606C-4F99-DA07AE8830AC}"/>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21897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(28% vs 8% vs 8%).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a:t>
            </a:r>
            <a:r>
              <a:rPr lang="en-US"/>
              <a:t>that </a:t>
            </a:r>
            <a:r>
              <a:rPr lang="en-US" b="0" i="0">
                <a:effectLst/>
              </a:rPr>
              <a:t>many PDs may not have differentiated </a:t>
            </a:r>
            <a:r>
              <a:rPr lang="en-US"/>
              <a:t>between </a:t>
            </a:r>
            <a:r>
              <a:rPr lang="en-US" b="0" i="0">
                <a:effectLst/>
              </a:rPr>
              <a:t>these two </a:t>
            </a:r>
            <a:r>
              <a:rPr lang="en-US"/>
              <a:t>responses, and there is</a:t>
            </a:r>
            <a:r>
              <a:rPr lang="en-US" b="0" i="0">
                <a:effectLst/>
              </a:rPr>
              <a:t> a need for additional training.</a:t>
            </a:r>
            <a:endParaRPr lang="en-US" b="0" i="0">
              <a:effectLst/>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86563F6-E989-38C9-1618-97795C94E7A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494357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344 General Surgery programs in the </a:t>
            </a:r>
            <a:r>
              <a:rPr lang="en-US" b="0"/>
              <a:t>2024 </a:t>
            </a:r>
            <a:r>
              <a:rPr lang="en-US" b="0" i="0">
                <a:effectLst/>
              </a:rPr>
              <a:t>ERAS </a:t>
            </a:r>
            <a:r>
              <a:rPr lang="en-US" b="0"/>
              <a:t>cycle</a:t>
            </a:r>
            <a:r>
              <a:rPr lang="en-US" b="0" i="0">
                <a:effectLst/>
              </a:rPr>
              <a:t>. Out of those</a:t>
            </a:r>
            <a:r>
              <a:rPr lang="en-US"/>
              <a:t>,</a:t>
            </a:r>
            <a:r>
              <a:rPr lang="en-US" b="0" i="0">
                <a:effectLst/>
              </a:rPr>
              <a:t> 158 made geographic preference viewable at their program as of 9/29/23.</a:t>
            </a:r>
          </a:p>
          <a:p>
            <a:pPr algn="l">
              <a:buFont typeface="Arial" panose="020B0604020202020204" pitchFamily="34" charset="0"/>
              <a:buNone/>
            </a:pPr>
            <a:endParaRPr lang="en-US" b="0" i="0">
              <a:effectLst/>
            </a:endParaRPr>
          </a:p>
          <a:p>
            <a:r>
              <a:rPr lang="en-US" b="0"/>
              <a:t>We included 114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a:t>
            </a:r>
            <a:r>
              <a:rPr lang="en-US" b="0"/>
              <a:t>that was created by </a:t>
            </a:r>
            <a:r>
              <a:rPr lang="en-US"/>
              <a:t>General</a:t>
            </a:r>
            <a:r>
              <a:rPr lang="en-US" b="0"/>
              <a:t> Surgery specialty leadership.</a:t>
            </a:r>
            <a:r>
              <a:rPr lang="en-US"/>
              <a:t> That</a:t>
            </a:r>
            <a:r>
              <a:rPr lang="en-US" b="0"/>
              <a:t> rule </a:t>
            </a:r>
            <a:r>
              <a:rPr lang="en-US"/>
              <a:t>specified </a:t>
            </a:r>
            <a:r>
              <a:rPr lang="en-US" b="0"/>
              <a:t>that any interview data</a:t>
            </a:r>
            <a:r>
              <a:rPr lang="en-US"/>
              <a:t> </a:t>
            </a:r>
            <a:r>
              <a:rPr lang="en-US" b="0"/>
              <a:t>provided by a program could only be included if the ratio of interview invites to positions available in that program was equal to or larger than 8:1. </a:t>
            </a:r>
            <a:endParaRPr lang="en-US" b="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114 </a:t>
            </a:r>
            <a:r>
              <a:rPr lang="en-US"/>
              <a:t>General</a:t>
            </a:r>
            <a:r>
              <a:rPr lang="en-US" b="0" i="0">
                <a:effectLst/>
              </a:rPr>
              <a:t> </a:t>
            </a:r>
            <a:r>
              <a:rPr lang="en-US"/>
              <a:t>Surgery</a:t>
            </a:r>
            <a:r>
              <a:rPr lang="en-US" b="0" i="0">
                <a:effectLst/>
              </a:rPr>
              <a:t> programs, </a:t>
            </a:r>
            <a:r>
              <a:rPr lang="en-US" b="0" i="0" strike="noStrike">
                <a:effectLst/>
              </a:rPr>
              <a:t>representing </a:t>
            </a:r>
            <a:r>
              <a:rPr lang="en-US" b="0" i="0">
                <a:effectLst/>
              </a:rPr>
              <a:t>approximately 72% of all eligible general surgery programs and 33% of the total </a:t>
            </a:r>
            <a:r>
              <a:rPr lang="en-US"/>
              <a:t>General</a:t>
            </a:r>
            <a:r>
              <a:rPr lang="en-US" b="0" i="0">
                <a:effectLst/>
              </a:rPr>
              <a:t> </a:t>
            </a:r>
            <a:r>
              <a:rPr lang="en-US"/>
              <a:t>Surgery</a:t>
            </a:r>
            <a:r>
              <a:rPr lang="en-US" b="0" i="0">
                <a:effectLst/>
              </a:rPr>
              <a:t> program population for the</a:t>
            </a:r>
            <a:r>
              <a:rPr lang="en-US" b="0"/>
              <a:t> 2024 ERAS</a:t>
            </a:r>
            <a:r>
              <a:rPr lang="en-US" b="0" i="0">
                <a:effectLst/>
              </a:rPr>
              <a:t> </a:t>
            </a:r>
            <a:r>
              <a:rPr lang="en-US" b="0"/>
              <a:t>cycle</a:t>
            </a:r>
            <a:r>
              <a:rPr lang="en-US" b="0" i="0">
                <a:effectLst/>
              </a:rPr>
              <a:t>.</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21</a:t>
            </a:fld>
            <a:endParaRPr lang="en-US"/>
          </a:p>
        </p:txBody>
      </p:sp>
      <p:sp>
        <p:nvSpPr>
          <p:cNvPr id="5" name="Footer Placeholder 4">
            <a:extLst>
              <a:ext uri="{FF2B5EF4-FFF2-40B4-BE49-F238E27FC236}">
                <a16:creationId xmlns:a16="http://schemas.microsoft.com/office/drawing/2014/main" id="{8723934C-1814-4BD5-4D67-3EC579340638}"/>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70121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(13% vs 5% vs 4%). Further,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Font typeface="Arial" panose="020B0604020202020204" pitchFamily="34" charset="0"/>
              <a:buAutoNum type="arabicPeriod"/>
            </a:pPr>
            <a:r>
              <a:rPr lang="en-US" b="0" i="0">
                <a:effectLst/>
              </a:rPr>
              <a:t>There was a lot of overlap between the distributions for applicants with no geographic preference and those with misaligned geographic preferences, suggesting </a:t>
            </a:r>
            <a:r>
              <a:rPr lang="en-US"/>
              <a:t>both that</a:t>
            </a:r>
            <a:r>
              <a:rPr lang="en-US" b="0" i="0">
                <a:effectLst/>
              </a:rPr>
              <a:t> many PDs may not have differentiated </a:t>
            </a:r>
            <a:r>
              <a:rPr lang="en-US"/>
              <a:t>between these</a:t>
            </a:r>
            <a:r>
              <a:rPr lang="en-US" b="0" i="0">
                <a:effectLst/>
              </a:rPr>
              <a:t> two </a:t>
            </a:r>
            <a:r>
              <a:rPr lang="en-US"/>
              <a:t>responses</a:t>
            </a:r>
            <a:r>
              <a:rPr lang="en-US" b="0" i="0">
                <a:effectLst/>
              </a:rPr>
              <a:t>, and</a:t>
            </a:r>
            <a:r>
              <a:rPr lang="en-US"/>
              <a:t> there is a </a:t>
            </a:r>
            <a:r>
              <a:rPr lang="en-US" b="0" i="0">
                <a:effectLst/>
              </a:rPr>
              <a:t>need for additional training.</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(15%) are similar to 2024 aligned geographic preference invitation rates (13%).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7BF81-3EC2-DB05-A20B-135CCD0459A3}"/>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612262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626 Internal Medicine programs in the </a:t>
            </a:r>
            <a:r>
              <a:rPr lang="en-US" b="0"/>
              <a:t>2024 ERAS</a:t>
            </a:r>
            <a:r>
              <a:rPr lang="en-US" b="0" i="0">
                <a:effectLst/>
              </a:rPr>
              <a:t> </a:t>
            </a:r>
            <a:r>
              <a:rPr lang="en-US" b="0"/>
              <a:t>cycle</a:t>
            </a:r>
            <a:r>
              <a:rPr lang="en-US" b="0" i="0">
                <a:effectLst/>
              </a:rPr>
              <a:t>. Out of those</a:t>
            </a:r>
            <a:r>
              <a:rPr lang="en-US"/>
              <a:t>,</a:t>
            </a:r>
            <a:r>
              <a:rPr lang="en-US" b="0" i="0">
                <a:effectLst/>
              </a:rPr>
              <a:t> 308 made geographic preference viewable at their program as of 9/29/23.</a:t>
            </a:r>
          </a:p>
          <a:p>
            <a:pPr algn="l">
              <a:buFont typeface="Arial" panose="020B0604020202020204" pitchFamily="34" charset="0"/>
              <a:buNone/>
            </a:pPr>
            <a:endParaRPr lang="en-US" b="0" i="0">
              <a:effectLst/>
            </a:endParaRPr>
          </a:p>
          <a:p>
            <a:r>
              <a:rPr lang="en-US" b="0"/>
              <a:t>We included 270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a:t>
            </a:r>
            <a:r>
              <a:rPr lang="en-US" b="0"/>
              <a:t>that was created by </a:t>
            </a:r>
            <a:r>
              <a:rPr lang="en-US"/>
              <a:t>Internal</a:t>
            </a:r>
            <a:r>
              <a:rPr lang="en-US" b="0"/>
              <a:t> </a:t>
            </a:r>
            <a:r>
              <a:rPr lang="en-US"/>
              <a:t>Medicine</a:t>
            </a:r>
            <a:r>
              <a:rPr lang="en-US" b="0"/>
              <a:t> specialty leadership.</a:t>
            </a:r>
            <a:r>
              <a:rPr lang="en-US"/>
              <a:t> That</a:t>
            </a:r>
            <a:r>
              <a:rPr lang="en-US" b="0" i="0"/>
              <a:t> rule </a:t>
            </a:r>
            <a:r>
              <a:rPr lang="en-US"/>
              <a:t>specified </a:t>
            </a:r>
            <a:r>
              <a:rPr lang="en-US" b="0" i="0"/>
              <a:t>that any interview data</a:t>
            </a:r>
            <a:r>
              <a:rPr lang="en-US"/>
              <a:t> </a:t>
            </a:r>
            <a:r>
              <a:rPr lang="en-US" b="0" i="0"/>
              <a:t>provided by a program could only be included if the ratio of interview invites to positions available in that program was equal to or larger than 5:1.</a:t>
            </a:r>
            <a:endParaRPr lang="en-US" b="0">
              <a:ea typeface="Calibri" panose="020F0502020204030204"/>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270 </a:t>
            </a:r>
            <a:r>
              <a:rPr lang="en-US"/>
              <a:t>Internal</a:t>
            </a:r>
            <a:r>
              <a:rPr lang="en-US" b="0" i="0">
                <a:effectLst/>
              </a:rPr>
              <a:t> </a:t>
            </a:r>
            <a:r>
              <a:rPr lang="en-US"/>
              <a:t>Medicine</a:t>
            </a:r>
            <a:r>
              <a:rPr lang="en-US" b="0" i="0">
                <a:effectLst/>
              </a:rPr>
              <a:t> programs, </a:t>
            </a:r>
            <a:r>
              <a:rPr lang="en-US" b="0" i="0" strike="noStrike">
                <a:effectLst/>
              </a:rPr>
              <a:t>representing </a:t>
            </a:r>
            <a:r>
              <a:rPr lang="en-US" b="0" i="0">
                <a:effectLst/>
              </a:rPr>
              <a:t>approximately 88% of all eligible internal medicine programs and 43% of the total internal medicine program population for the</a:t>
            </a:r>
            <a:r>
              <a:rPr lang="en-US" b="0"/>
              <a:t> 2024 ERAS</a:t>
            </a:r>
            <a:r>
              <a:rPr lang="en-US" b="0" i="0">
                <a:effectLst/>
              </a:rPr>
              <a:t>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23</a:t>
            </a:fld>
            <a:endParaRPr lang="en-US"/>
          </a:p>
        </p:txBody>
      </p:sp>
      <p:sp>
        <p:nvSpPr>
          <p:cNvPr id="5" name="Footer Placeholder 4">
            <a:extLst>
              <a:ext uri="{FF2B5EF4-FFF2-40B4-BE49-F238E27FC236}">
                <a16:creationId xmlns:a16="http://schemas.microsoft.com/office/drawing/2014/main" id="{CD6F4941-81DB-5A0B-88D7-ACC33494B31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86189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(13% vs 4% vs 4%). Further,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(15%) are similar to 2024 aligned geographic preference invitation rates (13%).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1D6F06F-D741-6F13-15FE-04664A9B9B0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429035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77 Internal Medicine/Pediatrics programs in the </a:t>
            </a:r>
            <a:r>
              <a:rPr lang="en-US" b="0"/>
              <a:t>2024 ERAS</a:t>
            </a:r>
            <a:r>
              <a:rPr lang="en-US" b="0" i="0">
                <a:effectLst/>
              </a:rPr>
              <a:t> </a:t>
            </a:r>
            <a:r>
              <a:rPr lang="en-US" b="0"/>
              <a:t>cycle</a:t>
            </a:r>
            <a:r>
              <a:rPr lang="en-US" b="0" i="0">
                <a:effectLst/>
              </a:rPr>
              <a:t>. Out of those</a:t>
            </a:r>
            <a:r>
              <a:rPr lang="en-US"/>
              <a:t>,</a:t>
            </a:r>
            <a:r>
              <a:rPr lang="en-US" b="0" i="0">
                <a:effectLst/>
              </a:rPr>
              <a:t> 39 made geographic preference viewable at their program as of 9/29/23.</a:t>
            </a:r>
          </a:p>
          <a:p>
            <a:endParaRPr lang="en-US" b="0" i="0">
              <a:effectLst/>
            </a:endParaRPr>
          </a:p>
          <a:p>
            <a:r>
              <a:rPr lang="en-US" b="0"/>
              <a:t>We included 35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Internal</a:t>
            </a:r>
            <a:r>
              <a:rPr lang="en-US" b="0" i="0"/>
              <a:t> </a:t>
            </a:r>
            <a:r>
              <a:rPr lang="en-US"/>
              <a:t>Medicine</a:t>
            </a:r>
            <a:r>
              <a:rPr lang="en-US" b="0" i="0"/>
              <a:t>/</a:t>
            </a:r>
            <a:r>
              <a:rPr lang="en-US"/>
              <a:t>Pediatrics</a:t>
            </a:r>
            <a:r>
              <a:rPr lang="en-US" b="0" i="0"/>
              <a:t> specialty leadership. </a:t>
            </a:r>
            <a:r>
              <a:rPr lang="en-US"/>
              <a:t>That</a:t>
            </a:r>
            <a:r>
              <a:rPr lang="en-US" b="0" i="0"/>
              <a:t> rule </a:t>
            </a:r>
            <a:r>
              <a:rPr lang="en-US"/>
              <a:t>specified</a:t>
            </a:r>
            <a:r>
              <a:rPr lang="en-US" b="0" i="0"/>
              <a:t> 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35 </a:t>
            </a:r>
            <a:r>
              <a:rPr lang="en-US"/>
              <a:t>Internal</a:t>
            </a:r>
            <a:r>
              <a:rPr lang="en-US" b="0" i="0">
                <a:effectLst/>
              </a:rPr>
              <a:t> </a:t>
            </a:r>
            <a:r>
              <a:rPr lang="en-US"/>
              <a:t>Medicine</a:t>
            </a:r>
            <a:r>
              <a:rPr lang="en-US" b="0" i="0">
                <a:effectLst/>
              </a:rPr>
              <a:t>/</a:t>
            </a:r>
            <a:r>
              <a:rPr lang="en-US"/>
              <a:t>Pediatrics</a:t>
            </a:r>
            <a:r>
              <a:rPr lang="en-US" b="0" i="0">
                <a:effectLst/>
              </a:rPr>
              <a:t> programs, </a:t>
            </a:r>
            <a:r>
              <a:rPr lang="en-US" b="0" i="0" strike="noStrike">
                <a:effectLst/>
              </a:rPr>
              <a:t>representing </a:t>
            </a:r>
            <a:r>
              <a:rPr lang="en-US" b="0" i="0">
                <a:effectLst/>
              </a:rPr>
              <a:t>approximately 90% of all eligible </a:t>
            </a:r>
            <a:r>
              <a:rPr lang="en-US"/>
              <a:t>Internal</a:t>
            </a:r>
            <a:r>
              <a:rPr lang="en-US" b="0" i="0">
                <a:effectLst/>
              </a:rPr>
              <a:t> </a:t>
            </a:r>
            <a:r>
              <a:rPr lang="en-US"/>
              <a:t>Medicine</a:t>
            </a:r>
            <a:r>
              <a:rPr lang="en-US" b="0" i="0">
                <a:effectLst/>
              </a:rPr>
              <a:t>/</a:t>
            </a:r>
            <a:r>
              <a:rPr lang="en-US"/>
              <a:t>Pediatrics</a:t>
            </a:r>
            <a:r>
              <a:rPr lang="en-US" b="0" i="0">
                <a:effectLst/>
              </a:rPr>
              <a:t> programs and 45% of the total </a:t>
            </a:r>
            <a:r>
              <a:rPr lang="en-US"/>
              <a:t>Internal</a:t>
            </a:r>
            <a:r>
              <a:rPr lang="en-US" b="0" i="0">
                <a:effectLst/>
              </a:rPr>
              <a:t> </a:t>
            </a:r>
            <a:r>
              <a:rPr lang="en-US"/>
              <a:t>Medicine</a:t>
            </a:r>
            <a:r>
              <a:rPr lang="en-US" b="0" i="0">
                <a:effectLst/>
              </a:rPr>
              <a:t>/</a:t>
            </a:r>
            <a:r>
              <a:rPr lang="en-US"/>
              <a:t>Pediatrics</a:t>
            </a:r>
            <a:r>
              <a:rPr lang="en-US" b="0" i="0">
                <a:effectLst/>
              </a:rPr>
              <a:t> program population for the</a:t>
            </a:r>
            <a:r>
              <a:rPr lang="en-US" b="0"/>
              <a:t> 2024 ERAS</a:t>
            </a:r>
            <a:r>
              <a:rPr lang="en-US" b="0" i="0">
                <a:effectLst/>
              </a:rPr>
              <a:t>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25</a:t>
            </a:fld>
            <a:endParaRPr lang="en-US"/>
          </a:p>
        </p:txBody>
      </p:sp>
      <p:sp>
        <p:nvSpPr>
          <p:cNvPr id="5" name="Footer Placeholder 4">
            <a:extLst>
              <a:ext uri="{FF2B5EF4-FFF2-40B4-BE49-F238E27FC236}">
                <a16:creationId xmlns:a16="http://schemas.microsoft.com/office/drawing/2014/main" id="{1AA5DE70-C323-B1FF-93B3-FA6CF7C8837B}"/>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058143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(35% vs 27% vs 18%). However, there was noticeable overlap between the aligned geographic preference distribution and the no geographic preference distribution, indicating that </a:t>
            </a:r>
            <a:r>
              <a:rPr lang="en-US" b="0">
                <a:effectLst/>
                <a:ea typeface="Calibri" panose="020F0502020204030204" pitchFamily="34" charset="0"/>
                <a:cs typeface="Times New Roman" panose="02020603050405020304" pitchFamily="18" charset="0"/>
              </a:rPr>
              <a:t>some programs did not differentiate these responses.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little overlap between the distributions for applicants with misaligned geographic preference and the other distributions, </a:t>
            </a:r>
            <a:r>
              <a:rPr lang="en-US"/>
              <a:t>suggesting that many PDs may </a:t>
            </a:r>
            <a:r>
              <a:rPr lang="en-US" b="0" i="0">
                <a:effectLst/>
              </a:rPr>
              <a:t>not </a:t>
            </a:r>
            <a:r>
              <a:rPr lang="en-US"/>
              <a:t>have differentiated among </a:t>
            </a:r>
            <a:r>
              <a:rPr lang="en-US" b="0" i="0">
                <a:effectLst/>
              </a:rPr>
              <a:t>these </a:t>
            </a:r>
            <a:r>
              <a:rPr lang="en-US"/>
              <a:t>three </a:t>
            </a:r>
            <a:r>
              <a:rPr lang="en-US" b="0" i="0">
                <a:effectLst/>
              </a:rPr>
              <a:t>responses</a:t>
            </a:r>
            <a:r>
              <a:rPr lang="en-US"/>
              <a:t>,</a:t>
            </a:r>
            <a:r>
              <a:rPr lang="en-US" b="0" i="0">
                <a:effectLst/>
              </a:rPr>
              <a:t> and</a:t>
            </a:r>
            <a:r>
              <a:rPr lang="en-US"/>
              <a:t> there is</a:t>
            </a:r>
            <a:r>
              <a:rPr lang="en-US" b="0" i="0">
                <a:effectLst/>
              </a:rPr>
              <a:t> a need for additional training.</a:t>
            </a:r>
            <a:endParaRPr lang="en-US" b="0"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3BF482F-D43A-E730-30F3-A1BC988FE304}"/>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044551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13 </a:t>
            </a:r>
            <a:r>
              <a:rPr lang="en-US"/>
              <a:t>Internal Medicine/Psychiatry</a:t>
            </a:r>
            <a:r>
              <a:rPr lang="en-US" b="0" i="0">
                <a:effectLst/>
              </a:rPr>
              <a:t> programs in the </a:t>
            </a:r>
            <a:r>
              <a:rPr lang="en-US" b="0"/>
              <a:t>2024 ERAS</a:t>
            </a:r>
            <a:r>
              <a:rPr lang="en-US" b="0" i="0">
                <a:effectLst/>
              </a:rPr>
              <a:t> </a:t>
            </a:r>
            <a:r>
              <a:rPr lang="en-US" b="0"/>
              <a:t>cycle</a:t>
            </a:r>
            <a:r>
              <a:rPr lang="en-US" b="0" i="0">
                <a:effectLst/>
              </a:rPr>
              <a:t>. Out of those 10 made geographic preference viewable at their program as of 9/29/23.</a:t>
            </a:r>
          </a:p>
          <a:p>
            <a:pPr algn="l">
              <a:buFont typeface="Arial" panose="020B0604020202020204" pitchFamily="34" charset="0"/>
              <a:buNone/>
            </a:pPr>
            <a:endParaRPr lang="en-US" b="0" i="0">
              <a:effectLst/>
            </a:endParaRPr>
          </a:p>
          <a:p>
            <a:r>
              <a:rPr lang="en-US" b="0"/>
              <a:t>We included 10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Internal Medicine/Psychiatry</a:t>
            </a:r>
            <a:r>
              <a:rPr lang="en-US" b="0" i="0"/>
              <a:t> specialty leadership. And that rule was 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10 </a:t>
            </a:r>
            <a:r>
              <a:rPr lang="en-US"/>
              <a:t>Internal Medicine/Psychiatry</a:t>
            </a:r>
            <a:r>
              <a:rPr lang="en-US" b="0" i="0">
                <a:effectLst/>
              </a:rPr>
              <a:t> programs, </a:t>
            </a:r>
            <a:r>
              <a:rPr lang="en-US" b="0" i="0" strike="noStrike">
                <a:effectLst/>
              </a:rPr>
              <a:t>representing </a:t>
            </a:r>
            <a:r>
              <a:rPr lang="en-US" b="0" i="0">
                <a:effectLst/>
              </a:rPr>
              <a:t>approximately 100% of all eligible Internal Medicine/Psychiatry programs and 77% of the total </a:t>
            </a:r>
            <a:r>
              <a:rPr lang="en-US"/>
              <a:t>Internal Medicine/Psychiatry</a:t>
            </a:r>
            <a:r>
              <a:rPr lang="en-US" b="0" i="0">
                <a:effectLst/>
              </a:rPr>
              <a:t> program population for the</a:t>
            </a:r>
            <a:r>
              <a:rPr lang="en-US" b="0"/>
              <a:t> 2024 ERAS</a:t>
            </a:r>
            <a:r>
              <a:rPr lang="en-US" b="0" i="0">
                <a:effectLst/>
              </a:rPr>
              <a:t>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27</a:t>
            </a:fld>
            <a:endParaRPr lang="en-US"/>
          </a:p>
        </p:txBody>
      </p:sp>
      <p:sp>
        <p:nvSpPr>
          <p:cNvPr id="5" name="Footer Placeholder 4">
            <a:extLst>
              <a:ext uri="{FF2B5EF4-FFF2-40B4-BE49-F238E27FC236}">
                <a16:creationId xmlns:a16="http://schemas.microsoft.com/office/drawing/2014/main" id="{1EB903A8-A31F-680D-2974-04FB934A727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7339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(26% vs 13% vs 21%). </a:t>
            </a:r>
          </a:p>
          <a:p>
            <a:pPr marL="228600" indent="-228600" algn="l">
              <a:buFont typeface="Arial" panose="020B0604020202020204" pitchFamily="34" charset="0"/>
              <a:buAutoNum type="arabicPeriod"/>
            </a:pPr>
            <a:endParaRPr lang="en-US" b="0" i="0">
              <a:effectLst/>
            </a:endParaRPr>
          </a:p>
          <a:p>
            <a:pPr marL="228600" indent="-228600" algn="l">
              <a:buFont typeface="Arial" panose="020B0604020202020204" pitchFamily="34" charset="0"/>
              <a:buAutoNum type="arabicPeriod"/>
            </a:pPr>
            <a:r>
              <a:rPr lang="en-US" b="0" i="0">
                <a:effectLst/>
              </a:rPr>
              <a:t>There was a little overlap between the distributions for applicants with aligned geographic preference and those applicants with misaligned geographic preferences, suggesting that many PDs may not have differentiated these two response, and suggesting a need for additional training. Furthermore, applicants with misaligned geographic preference had higher invited to interview rates than applicants with no geographic preference.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AB12A8-195A-3112-936B-8435DBD27D90}"/>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392991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96 </a:t>
            </a:r>
            <a:r>
              <a:rPr lang="en-US"/>
              <a:t>Interventional</a:t>
            </a:r>
            <a:r>
              <a:rPr lang="en-US" b="0" i="0">
                <a:effectLst/>
              </a:rPr>
              <a:t> </a:t>
            </a:r>
            <a:r>
              <a:rPr lang="en-US"/>
              <a:t>Radiology</a:t>
            </a:r>
            <a:r>
              <a:rPr lang="en-US" b="0" i="0">
                <a:effectLst/>
              </a:rPr>
              <a:t> programs in the </a:t>
            </a:r>
            <a:r>
              <a:rPr lang="en-US" b="0"/>
              <a:t>2024 ERAS</a:t>
            </a:r>
            <a:r>
              <a:rPr lang="en-US" b="0" i="0">
                <a:effectLst/>
              </a:rPr>
              <a:t> </a:t>
            </a:r>
            <a:r>
              <a:rPr lang="en-US" b="0"/>
              <a:t>cycle</a:t>
            </a:r>
            <a:r>
              <a:rPr lang="en-US" b="0" i="0">
                <a:effectLst/>
              </a:rPr>
              <a:t>. Out of those</a:t>
            </a:r>
            <a:r>
              <a:rPr lang="en-US"/>
              <a:t>,</a:t>
            </a:r>
            <a:r>
              <a:rPr lang="en-US" b="0" i="0">
                <a:effectLst/>
              </a:rPr>
              <a:t> 50 made geographic preference viewable at their program as of 9/29/23.</a:t>
            </a:r>
          </a:p>
          <a:p>
            <a:pPr algn="l">
              <a:buFont typeface="Arial" panose="020B0604020202020204" pitchFamily="34" charset="0"/>
              <a:buNone/>
            </a:pPr>
            <a:endParaRPr lang="en-US" b="0" i="0">
              <a:effectLst/>
            </a:endParaRPr>
          </a:p>
          <a:p>
            <a:r>
              <a:rPr lang="en-US" b="0"/>
              <a:t>We included 29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that was created by </a:t>
            </a:r>
            <a:r>
              <a:rPr lang="en-US"/>
              <a:t>Interventional</a:t>
            </a:r>
            <a:r>
              <a:rPr lang="en-US" b="0" i="0"/>
              <a:t> </a:t>
            </a:r>
            <a:r>
              <a:rPr lang="en-US"/>
              <a:t>Radiology</a:t>
            </a:r>
            <a:r>
              <a:rPr lang="en-US" b="0" i="0"/>
              <a:t> specialty leadership. </a:t>
            </a:r>
            <a:r>
              <a:rPr lang="en-US"/>
              <a:t>That </a:t>
            </a:r>
            <a:r>
              <a:rPr lang="en-US" b="0" i="0"/>
              <a:t>rule </a:t>
            </a:r>
            <a:r>
              <a:rPr lang="en-US"/>
              <a:t>specified </a:t>
            </a:r>
            <a:r>
              <a:rPr lang="en-US" b="0" i="0"/>
              <a:t>that any interview data provided by a program could only be included if the ratio of interview invites to positions available in that program was between 10:1 and 40:1.</a:t>
            </a:r>
            <a:endParaRPr lang="en-US" b="0" i="0">
              <a:ea typeface="Calibri"/>
              <a:cs typeface="Calibri"/>
            </a:endParaRP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rPr>
              <a:t>The final analytic sample for the geographic preference analysis was 29 </a:t>
            </a:r>
            <a:r>
              <a:rPr lang="en-US"/>
              <a:t>Interventional</a:t>
            </a:r>
            <a:r>
              <a:rPr lang="en-US" b="0" i="0">
                <a:effectLst/>
              </a:rPr>
              <a:t> </a:t>
            </a:r>
            <a:r>
              <a:rPr lang="en-US"/>
              <a:t>Radiology</a:t>
            </a:r>
            <a:r>
              <a:rPr lang="en-US" b="0" i="0">
                <a:effectLst/>
              </a:rPr>
              <a:t> programs </a:t>
            </a:r>
            <a:r>
              <a:rPr lang="en-US" b="0" i="0" strike="noStrike">
                <a:effectLst/>
              </a:rPr>
              <a:t>representing </a:t>
            </a:r>
            <a:r>
              <a:rPr lang="en-US" b="0" i="0">
                <a:effectLst/>
              </a:rPr>
              <a:t>approximately 58% of all eligible internal medicine programs and 30% of the total </a:t>
            </a:r>
            <a:r>
              <a:rPr lang="en-US"/>
              <a:t>Interventional</a:t>
            </a:r>
            <a:r>
              <a:rPr lang="en-US" b="0" i="0">
                <a:effectLst/>
              </a:rPr>
              <a:t> </a:t>
            </a:r>
            <a:r>
              <a:rPr lang="en-US"/>
              <a:t>Radiology</a:t>
            </a:r>
            <a:r>
              <a:rPr lang="en-US" b="0" i="0">
                <a:effectLst/>
              </a:rPr>
              <a:t> program population for the</a:t>
            </a:r>
            <a:r>
              <a:rPr lang="en-US" b="0"/>
              <a:t> 2024 ERAS</a:t>
            </a:r>
            <a:r>
              <a:rPr lang="en-US" b="0" i="0">
                <a:effectLst/>
              </a:rPr>
              <a:t> cycle.</a:t>
            </a:r>
            <a:endParaRPr lang="en-US" b="0">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29</a:t>
            </a:fld>
            <a:endParaRPr lang="en-US"/>
          </a:p>
        </p:txBody>
      </p:sp>
      <p:sp>
        <p:nvSpPr>
          <p:cNvPr id="5" name="Footer Placeholder 4">
            <a:extLst>
              <a:ext uri="{FF2B5EF4-FFF2-40B4-BE49-F238E27FC236}">
                <a16:creationId xmlns:a16="http://schemas.microsoft.com/office/drawing/2014/main" id="{17398EED-EC00-EAD7-A502-C33A7D91F236}"/>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91984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specifically designed the process for collecting and sharing division preferences to provide accurate information to programs while minimizing risk to applicants.</a:t>
            </a:r>
          </a:p>
          <a:p>
            <a:endParaRPr lang="en-US"/>
          </a:p>
          <a:p>
            <a:r>
              <a:rPr lang="en-US" b="0" i="0"/>
              <a:t>Only programs located in a selected division see the applicant’s division preference.</a:t>
            </a:r>
          </a:p>
          <a:p>
            <a:endParaRPr lang="en-US" b="0" i="0"/>
          </a:p>
          <a:p>
            <a:r>
              <a:rPr lang="en-US" b="1" i="0"/>
              <a:t>**If an applicant selects the division in which your program is located, </a:t>
            </a:r>
            <a:r>
              <a:rPr lang="en-US" b="0" i="0"/>
              <a:t>you will receive a geography signal (so to speak) and a short explanation for their preference if provided. </a:t>
            </a:r>
          </a:p>
          <a:p>
            <a:endParaRPr lang="en-US" b="0" i="0"/>
          </a:p>
          <a:p>
            <a:r>
              <a:rPr lang="en-US" b="1" i="0"/>
              <a:t>**If an applicant selected a division in which your program is NOT located, </a:t>
            </a:r>
            <a:r>
              <a:rPr lang="en-US" b="0" i="0"/>
              <a:t>you will not receive any information about this preference. </a:t>
            </a:r>
          </a:p>
          <a:p>
            <a:endParaRPr lang="en-US" b="0" i="0"/>
          </a:p>
          <a:p>
            <a:r>
              <a:rPr lang="en-US" b="1" i="0"/>
              <a:t>**If an applicant selects “I do not have a division preference.”, </a:t>
            </a:r>
            <a:r>
              <a:rPr lang="en-US" b="0" i="0"/>
              <a:t>you will be notified that they have </a:t>
            </a:r>
            <a:r>
              <a:rPr lang="en-US"/>
              <a:t>“</a:t>
            </a:r>
            <a:r>
              <a:rPr lang="en-US" b="0" i="0"/>
              <a:t>no preference</a:t>
            </a:r>
            <a:r>
              <a:rPr lang="en-US"/>
              <a:t>” </a:t>
            </a:r>
            <a:r>
              <a:rPr lang="en-US" b="0" i="0"/>
              <a:t>and so would all other programs.</a:t>
            </a:r>
            <a:endParaRPr lang="en-US" b="0" i="0">
              <a:cs typeface="Calibri"/>
            </a:endParaRPr>
          </a:p>
          <a:p>
            <a:endParaRPr lang="en-US"/>
          </a:p>
        </p:txBody>
      </p:sp>
      <p:sp>
        <p:nvSpPr>
          <p:cNvPr id="4" name="Slide Number Placeholder 3"/>
          <p:cNvSpPr>
            <a:spLocks noGrp="1"/>
          </p:cNvSpPr>
          <p:nvPr>
            <p:ph type="sldNum" sz="quarter" idx="5"/>
          </p:nvPr>
        </p:nvSpPr>
        <p:spPr/>
        <p:txBody>
          <a:bodyPr/>
          <a:lstStyle/>
          <a:p>
            <a:fld id="{C989B2C8-A2E4-0744-AEB0-6AAF51C2B499}" type="slidenum">
              <a:rPr lang="en-US" smtClean="0"/>
              <a:t>3</a:t>
            </a:fld>
            <a:endParaRPr lang="en-US"/>
          </a:p>
        </p:txBody>
      </p:sp>
      <p:sp>
        <p:nvSpPr>
          <p:cNvPr id="5" name="Footer Placeholder 4">
            <a:extLst>
              <a:ext uri="{FF2B5EF4-FFF2-40B4-BE49-F238E27FC236}">
                <a16:creationId xmlns:a16="http://schemas.microsoft.com/office/drawing/2014/main" id="{777F03E7-159E-1BB9-9EA7-608CA41A461F}"/>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801184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(31% vs 17% vs 15%).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(32%) are similar to 2024 aligned geographic preference invitation rates (31%).</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4085C9-1341-DCE1-4F0D-2E2E04006C15}"/>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37215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116 </a:t>
            </a:r>
            <a:r>
              <a:rPr lang="en-US"/>
              <a:t>Neurological</a:t>
            </a:r>
            <a:r>
              <a:rPr lang="en-US" b="0" i="0">
                <a:effectLst/>
              </a:rPr>
              <a:t> </a:t>
            </a:r>
            <a:r>
              <a:rPr lang="en-US"/>
              <a:t>Surgery</a:t>
            </a:r>
            <a:r>
              <a:rPr lang="en-US" b="0" i="0">
                <a:effectLst/>
              </a:rPr>
              <a:t> programs in the </a:t>
            </a:r>
            <a:r>
              <a:rPr lang="en-US" b="0"/>
              <a:t>2024 ERAS</a:t>
            </a:r>
            <a:r>
              <a:rPr lang="en-US" b="0" i="0">
                <a:effectLst/>
              </a:rPr>
              <a:t> </a:t>
            </a:r>
            <a:r>
              <a:rPr lang="en-US" b="0"/>
              <a:t>cycle</a:t>
            </a:r>
            <a:r>
              <a:rPr lang="en-US" b="0" i="0">
                <a:effectLst/>
              </a:rPr>
              <a:t>. Out of those 54 made geographic preference viewable at their program as of 9/29/23.</a:t>
            </a:r>
          </a:p>
          <a:p>
            <a:pPr algn="l">
              <a:buFont typeface="Arial" panose="020B0604020202020204" pitchFamily="34" charset="0"/>
              <a:buNone/>
            </a:pPr>
            <a:endParaRPr lang="en-US" b="0" i="0">
              <a:effectLst/>
            </a:endParaRPr>
          </a:p>
          <a:p>
            <a:r>
              <a:rPr lang="en-US" b="0"/>
              <a:t>We included 43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 </a:t>
            </a:r>
            <a:r>
              <a:rPr lang="en-US" b="0" i="0"/>
              <a:t>the inclusion rule for quality data that was created by </a:t>
            </a:r>
            <a:r>
              <a:rPr lang="en-US"/>
              <a:t>Neurological</a:t>
            </a:r>
            <a:r>
              <a:rPr lang="en-US" b="0" i="0"/>
              <a:t> </a:t>
            </a:r>
            <a:r>
              <a:rPr lang="en-US"/>
              <a:t>Surgery</a:t>
            </a:r>
            <a:r>
              <a:rPr lang="en-US" b="0" i="0"/>
              <a:t> specialty leadership. </a:t>
            </a:r>
            <a:r>
              <a:rPr lang="en-US"/>
              <a:t>That</a:t>
            </a:r>
            <a:r>
              <a:rPr lang="en-US" b="0" i="0"/>
              <a:t> 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43 </a:t>
            </a:r>
            <a:r>
              <a:rPr lang="en-US"/>
              <a:t>Neurological</a:t>
            </a:r>
            <a:r>
              <a:rPr lang="en-US" b="0" i="0">
                <a:effectLst/>
              </a:rPr>
              <a:t> </a:t>
            </a:r>
            <a:r>
              <a:rPr lang="en-US"/>
              <a:t>Surgery</a:t>
            </a:r>
            <a:r>
              <a:rPr lang="en-US" b="0" i="0">
                <a:effectLst/>
              </a:rPr>
              <a:t> programs, </a:t>
            </a:r>
            <a:r>
              <a:rPr lang="en-US" b="0" i="0" strike="noStrike">
                <a:effectLst/>
              </a:rPr>
              <a:t>representing </a:t>
            </a:r>
            <a:r>
              <a:rPr lang="en-US" b="0" i="0">
                <a:effectLst/>
              </a:rPr>
              <a:t>approximately 80% of all eligible neurological surgery programs and 37% of the total </a:t>
            </a:r>
            <a:r>
              <a:rPr lang="en-US"/>
              <a:t>Neurological</a:t>
            </a:r>
            <a:r>
              <a:rPr lang="en-US" b="0" i="0">
                <a:effectLst/>
              </a:rPr>
              <a:t> </a:t>
            </a:r>
            <a:r>
              <a:rPr lang="en-US"/>
              <a:t>Surgery</a:t>
            </a:r>
            <a:r>
              <a:rPr lang="en-US" b="0" i="0">
                <a:effectLst/>
              </a:rPr>
              <a:t> program population for the </a:t>
            </a:r>
            <a:r>
              <a:rPr lang="en-US" b="0"/>
              <a:t>2024 </a:t>
            </a:r>
            <a:r>
              <a:rPr lang="en-US" b="0" i="0">
                <a:effectLst/>
              </a:rPr>
              <a:t>ERAS 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31</a:t>
            </a:fld>
            <a:endParaRPr lang="en-US"/>
          </a:p>
        </p:txBody>
      </p:sp>
      <p:sp>
        <p:nvSpPr>
          <p:cNvPr id="5" name="Footer Placeholder 4">
            <a:extLst>
              <a:ext uri="{FF2B5EF4-FFF2-40B4-BE49-F238E27FC236}">
                <a16:creationId xmlns:a16="http://schemas.microsoft.com/office/drawing/2014/main" id="{024CA01C-57FD-E294-0D10-19EA6AB4F6F2}"/>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940245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2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(18% vs 16% vs 4%). However, there was noticeable overlap between the aligned geographic preference distribution and the no geographic preference distribution, indicating that </a:t>
            </a:r>
            <a:r>
              <a:rPr lang="en-US" b="0">
                <a:effectLst/>
                <a:ea typeface="Calibri" panose="020F0502020204030204" pitchFamily="34" charset="0"/>
                <a:cs typeface="Times New Roman" panose="02020603050405020304" pitchFamily="18" charset="0"/>
              </a:rPr>
              <a:t>some programs did not differentiate these responses.</a:t>
            </a:r>
            <a:endParaRPr lang="en-US" b="0" i="0">
              <a:effectLst/>
            </a:endParaRPr>
          </a:p>
          <a:p>
            <a:pPr marL="228600" indent="-228600" algn="l">
              <a:buFont typeface="Arial" panose="020B0604020202020204" pitchFamily="34" charset="0"/>
              <a:buAutoNum type="arabicPeriod"/>
            </a:pPr>
            <a:endParaRPr lang="en-US" b="0" i="0">
              <a:effectLst/>
            </a:endParaRPr>
          </a:p>
          <a:p>
            <a:pPr marL="228600" indent="-228600">
              <a:buFont typeface="Arial" panose="020B0604020202020204" pitchFamily="34" charset="0"/>
              <a:buAutoNum type="arabicPeriod"/>
            </a:pPr>
            <a:r>
              <a:rPr lang="en-US" b="0" i="0">
                <a:effectLst/>
              </a:rPr>
              <a:t>There was little overlap between the distributions for applicants with misaligned geographic preference and the other geographic preferences, </a:t>
            </a:r>
            <a:r>
              <a:rPr lang="en-US"/>
              <a:t>which suggests most programs </a:t>
            </a:r>
            <a:r>
              <a:rPr lang="en-US" b="0" i="0">
                <a:effectLst/>
              </a:rPr>
              <a:t>differentiated </a:t>
            </a:r>
            <a:r>
              <a:rPr lang="en-US"/>
              <a:t>misaligned from the other </a:t>
            </a:r>
            <a:r>
              <a:rPr lang="en-US" b="0" i="0">
                <a:effectLst/>
              </a:rPr>
              <a:t>two responses.</a:t>
            </a:r>
            <a:r>
              <a:rPr lang="en-US"/>
              <a:t> </a:t>
            </a:r>
            <a:endParaRPr lang="en-US" b="0" strike="sngStrike">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effectLst/>
              </a:rPr>
              <a:t>Average interview invitation rates for aligned geographic preference in 2023 (23%) are similar to 2024 aligned geographic preference invitation rates (18%).</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716CD0-EE42-4F72-DB8E-62FE82D2C173}"/>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536974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effectLst/>
              </a:rPr>
              <a:t>There were a total of 287 OBGYN programs in the </a:t>
            </a:r>
            <a:r>
              <a:rPr lang="en-US"/>
              <a:t>2024 ERAS</a:t>
            </a:r>
            <a:r>
              <a:rPr lang="en-US" i="0">
                <a:effectLst/>
              </a:rPr>
              <a:t> </a:t>
            </a:r>
            <a:r>
              <a:rPr lang="en-US"/>
              <a:t>cycle</a:t>
            </a:r>
            <a:r>
              <a:rPr lang="en-US" i="0">
                <a:effectLst/>
              </a:rPr>
              <a:t>. Out of those</a:t>
            </a:r>
            <a:r>
              <a:rPr lang="en-US"/>
              <a:t>,</a:t>
            </a:r>
            <a:r>
              <a:rPr lang="en-US" i="0">
                <a:effectLst/>
              </a:rPr>
              <a:t> 140 made geographic preference viewable at their program as of 9/29/23.</a:t>
            </a:r>
          </a:p>
          <a:p>
            <a:pPr algn="l">
              <a:buFont typeface="Arial" panose="020B0604020202020204" pitchFamily="34" charset="0"/>
              <a:buNone/>
            </a:pPr>
            <a:endParaRPr lang="en-US" i="0">
              <a:effectLst/>
            </a:endParaRPr>
          </a:p>
          <a:p>
            <a:r>
              <a:rPr lang="en-US"/>
              <a:t>We included 115 of them from this analysis because they</a:t>
            </a:r>
            <a:r>
              <a:rPr lang="en-US" i="0"/>
              <a:t> reported PGY1 information in GME track</a:t>
            </a:r>
            <a:r>
              <a:rPr lang="en-US"/>
              <a:t>;</a:t>
            </a:r>
            <a:r>
              <a:rPr lang="en-US" i="0"/>
              <a:t> provided interview invitation data by </a:t>
            </a:r>
            <a:r>
              <a:rPr lang="en-US"/>
              <a:t>February 28, 2024,</a:t>
            </a:r>
            <a:r>
              <a:rPr lang="en-US" i="0"/>
              <a:t> </a:t>
            </a:r>
            <a:r>
              <a:rPr lang="en-US"/>
              <a:t>(</a:t>
            </a:r>
            <a:r>
              <a:rPr lang="en-US" i="0"/>
              <a:t>which is when we pulled the data</a:t>
            </a:r>
            <a:r>
              <a:rPr lang="en-US"/>
              <a:t>);</a:t>
            </a:r>
            <a:r>
              <a:rPr lang="en-US" i="0"/>
              <a:t> and met the inclusion rule for quality data that was created by OBGYN specialty leadership. </a:t>
            </a:r>
            <a:r>
              <a:rPr lang="en-US"/>
              <a:t>That</a:t>
            </a:r>
            <a:r>
              <a:rPr lang="en-US" i="0"/>
              <a:t> rule </a:t>
            </a:r>
            <a:r>
              <a:rPr lang="en-US"/>
              <a:t>specified </a:t>
            </a:r>
            <a:r>
              <a:rPr lang="en-US" i="0"/>
              <a:t>that any interview data provided by a program could only be included if the ratio of interview invites to positions available in that program was between 8:1 and 25:1.</a:t>
            </a:r>
            <a:r>
              <a:rPr lang="en-US"/>
              <a:t> </a:t>
            </a:r>
            <a:endParaRPr lang="en-US" i="0">
              <a:cs typeface="Calibri"/>
            </a:endParaRPr>
          </a:p>
          <a:p>
            <a:pPr algn="l">
              <a:buFont typeface="Arial" panose="020B0604020202020204" pitchFamily="34" charset="0"/>
              <a:buNone/>
            </a:pPr>
            <a:endParaRPr lang="en-US" i="0">
              <a:effectLst/>
            </a:endParaRPr>
          </a:p>
          <a:p>
            <a:r>
              <a:rPr lang="en-US" i="0">
                <a:effectLst/>
              </a:rPr>
              <a:t>The final analytic sample for the geographic preference analysis was 115 OBGYN programs, </a:t>
            </a:r>
            <a:r>
              <a:rPr lang="en-US" i="0" strike="noStrike">
                <a:effectLst/>
              </a:rPr>
              <a:t>representing </a:t>
            </a:r>
            <a:r>
              <a:rPr lang="en-US" i="0">
                <a:effectLst/>
              </a:rPr>
              <a:t>approximately 82% of all eligible OBGYN programs and 40% of the total OBGYN program population for the</a:t>
            </a:r>
            <a:r>
              <a:rPr lang="en-US"/>
              <a:t> 2024 ERAS</a:t>
            </a:r>
            <a:r>
              <a:rPr lang="en-US" i="0">
                <a:effectLst/>
              </a:rPr>
              <a:t> </a:t>
            </a:r>
            <a:r>
              <a:rPr lang="en-US"/>
              <a:t>cycle</a:t>
            </a:r>
            <a:r>
              <a:rPr lang="en-US" i="0">
                <a:effectLst/>
              </a:rPr>
              <a:t>.</a:t>
            </a:r>
            <a:endParaRPr lang="en-US"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33</a:t>
            </a:fld>
            <a:endParaRPr lang="en-US"/>
          </a:p>
        </p:txBody>
      </p:sp>
      <p:sp>
        <p:nvSpPr>
          <p:cNvPr id="5" name="Footer Placeholder 4">
            <a:extLst>
              <a:ext uri="{FF2B5EF4-FFF2-40B4-BE49-F238E27FC236}">
                <a16:creationId xmlns:a16="http://schemas.microsoft.com/office/drawing/2014/main" id="{912D139C-C7EF-0A98-5A2E-EB91C5D77810}"/>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286961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(16% vs 7% vs 4%).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DF3CD7-D994-D4D8-06A4-A46154262FD3}"/>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334188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201 </a:t>
            </a:r>
            <a:r>
              <a:rPr lang="en-US"/>
              <a:t>Orthopedic</a:t>
            </a:r>
            <a:r>
              <a:rPr lang="en-US" b="0" i="0">
                <a:effectLst/>
              </a:rPr>
              <a:t> </a:t>
            </a:r>
            <a:r>
              <a:rPr lang="en-US"/>
              <a:t>Surgery</a:t>
            </a:r>
            <a:r>
              <a:rPr lang="en-US" b="0" i="0">
                <a:effectLst/>
              </a:rPr>
              <a:t> programs in the </a:t>
            </a:r>
            <a:r>
              <a:rPr lang="en-US" b="0"/>
              <a:t>2024 ERAS</a:t>
            </a:r>
            <a:r>
              <a:rPr lang="en-US" b="0" i="0">
                <a:effectLst/>
              </a:rPr>
              <a:t> </a:t>
            </a:r>
            <a:r>
              <a:rPr lang="en-US" b="0"/>
              <a:t>cycle</a:t>
            </a:r>
            <a:r>
              <a:rPr lang="en-US" b="0" i="0">
                <a:effectLst/>
              </a:rPr>
              <a:t>. Out of those</a:t>
            </a:r>
            <a:r>
              <a:rPr lang="en-US"/>
              <a:t>,</a:t>
            </a:r>
            <a:r>
              <a:rPr lang="en-US" b="0" i="0">
                <a:effectLst/>
              </a:rPr>
              <a:t> 94 made geographic preference viewable at their program as of 9/29/23.</a:t>
            </a:r>
          </a:p>
          <a:p>
            <a:pPr algn="l">
              <a:buFont typeface="Arial" panose="020B0604020202020204" pitchFamily="34" charset="0"/>
              <a:buNone/>
            </a:pPr>
            <a:endParaRPr lang="en-US" b="0" i="0">
              <a:effectLst/>
            </a:endParaRPr>
          </a:p>
          <a:p>
            <a:r>
              <a:rPr lang="en-US" b="0"/>
              <a:t>We included 69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that was created by </a:t>
            </a:r>
            <a:r>
              <a:rPr lang="en-US"/>
              <a:t>Orthopedic</a:t>
            </a:r>
            <a:r>
              <a:rPr lang="en-US" b="0" i="0"/>
              <a:t> </a:t>
            </a:r>
            <a:r>
              <a:rPr lang="en-US"/>
              <a:t>Surgery</a:t>
            </a:r>
            <a:r>
              <a:rPr lang="en-US" b="0" i="0"/>
              <a:t>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5:1.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69 </a:t>
            </a:r>
            <a:r>
              <a:rPr lang="en-US"/>
              <a:t>Orthopedic</a:t>
            </a:r>
            <a:r>
              <a:rPr lang="en-US" b="0" i="0">
                <a:effectLst/>
              </a:rPr>
              <a:t> </a:t>
            </a:r>
            <a:r>
              <a:rPr lang="en-US"/>
              <a:t>Surgery</a:t>
            </a:r>
            <a:r>
              <a:rPr lang="en-US" b="0" i="0">
                <a:effectLst/>
              </a:rPr>
              <a:t> programs, </a:t>
            </a:r>
            <a:r>
              <a:rPr lang="en-US" b="0" i="0" strike="noStrike">
                <a:effectLst/>
              </a:rPr>
              <a:t>representing </a:t>
            </a:r>
            <a:r>
              <a:rPr lang="en-US" b="0" i="0">
                <a:effectLst/>
              </a:rPr>
              <a:t>approximately 73% of all eligible orthopedic surgery programs and 34% of the total </a:t>
            </a:r>
            <a:r>
              <a:rPr lang="en-US"/>
              <a:t>Orthopedic</a:t>
            </a:r>
            <a:r>
              <a:rPr lang="en-US" b="0" i="0">
                <a:effectLst/>
              </a:rPr>
              <a:t> </a:t>
            </a:r>
            <a:r>
              <a:rPr lang="en-US"/>
              <a:t>Surgery</a:t>
            </a:r>
            <a:r>
              <a:rPr lang="en-US" b="0" i="0">
                <a:effectLst/>
              </a:rPr>
              <a:t> program population for the</a:t>
            </a:r>
            <a:r>
              <a:rPr lang="en-US" b="0"/>
              <a:t> 2024 </a:t>
            </a:r>
            <a:r>
              <a:rPr lang="en-US" b="0" i="0">
                <a:effectLst/>
              </a:rPr>
              <a:t>ERAS 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35</a:t>
            </a:fld>
            <a:endParaRPr lang="en-US"/>
          </a:p>
        </p:txBody>
      </p:sp>
      <p:sp>
        <p:nvSpPr>
          <p:cNvPr id="5" name="Footer Placeholder 4">
            <a:extLst>
              <a:ext uri="{FF2B5EF4-FFF2-40B4-BE49-F238E27FC236}">
                <a16:creationId xmlns:a16="http://schemas.microsoft.com/office/drawing/2014/main" id="{43912823-E85F-9705-53EB-C8B74010EF3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06461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2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(14% vs 12% vs 4%). However, there was noticeable overlap between the aligned geographic preference distribution and the no geographic preference distribution, indicating that </a:t>
            </a:r>
            <a:r>
              <a:rPr lang="en-US" b="0">
                <a:effectLst/>
                <a:ea typeface="Calibri" panose="020F0502020204030204" pitchFamily="34" charset="0"/>
                <a:cs typeface="Times New Roman" panose="02020603050405020304" pitchFamily="18" charset="0"/>
              </a:rPr>
              <a:t>some programs did not differentiate these responses.</a:t>
            </a:r>
            <a:endParaRPr lang="en-US" b="0" i="0">
              <a:effectLst/>
            </a:endParaRPr>
          </a:p>
          <a:p>
            <a:pPr marL="228600" indent="-228600" algn="l">
              <a:buFont typeface="Arial" panose="020B0604020202020204" pitchFamily="34" charset="0"/>
              <a:buAutoNum type="arabicPeriod"/>
            </a:pPr>
            <a:endParaRPr lang="en-US" b="0" i="0">
              <a:effectLst/>
            </a:endParaRPr>
          </a:p>
          <a:p>
            <a:pPr marL="228600" indent="-228600" algn="l">
              <a:buFont typeface="Arial" panose="020B0604020202020204" pitchFamily="34" charset="0"/>
              <a:buAutoNum type="arabicPeriod"/>
            </a:pPr>
            <a:r>
              <a:rPr lang="en-US" b="0" i="0">
                <a:effectLst/>
              </a:rPr>
              <a:t>There was little overlap between the distributions for applicants with misaligned geographic preference and the other geographic preferences, which suggests most programs differentiated misaligned distribution from the two other responses. </a:t>
            </a:r>
            <a:endParaRPr lang="en-US" b="0" strike="sngStrike"/>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effectLst/>
              </a:rPr>
              <a:t>Average interview invitation rates for aligned geographic preference in 2023 (14%) are similar to 2024 aligned geographic preference invitation rates (14%).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64582-90DB-CAE0-B8D5-5769581FC664}"/>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063369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125 </a:t>
            </a:r>
            <a:r>
              <a:rPr lang="en-US"/>
              <a:t>Otolaryngology</a:t>
            </a:r>
            <a:r>
              <a:rPr lang="en-US" b="0" i="0">
                <a:effectLst/>
              </a:rPr>
              <a:t> programs in the </a:t>
            </a:r>
            <a:r>
              <a:rPr lang="en-US" b="0"/>
              <a:t>2024 ERAS </a:t>
            </a:r>
            <a:r>
              <a:rPr lang="en-US" b="0" i="0">
                <a:effectLst/>
              </a:rPr>
              <a:t>cycle. Out of those</a:t>
            </a:r>
            <a:r>
              <a:rPr lang="en-US"/>
              <a:t>,</a:t>
            </a:r>
            <a:r>
              <a:rPr lang="en-US" b="0" i="0">
                <a:effectLst/>
              </a:rPr>
              <a:t> 55 made geographic preference viewable at their program as of 9/29/23.</a:t>
            </a:r>
          </a:p>
          <a:p>
            <a:pPr algn="l">
              <a:buFont typeface="Arial" panose="020B0604020202020204" pitchFamily="34" charset="0"/>
              <a:buNone/>
            </a:pPr>
            <a:endParaRPr lang="en-US" b="0" i="0">
              <a:effectLst/>
            </a:endParaRPr>
          </a:p>
          <a:p>
            <a:r>
              <a:rPr lang="en-US" b="0"/>
              <a:t>We included 38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Otolaryngology</a:t>
            </a:r>
            <a:r>
              <a:rPr lang="en-US" b="0" i="0"/>
              <a:t>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38 </a:t>
            </a:r>
            <a:r>
              <a:rPr lang="en-US"/>
              <a:t>Otolaryngology</a:t>
            </a:r>
            <a:r>
              <a:rPr lang="en-US" b="0" i="0">
                <a:effectLst/>
              </a:rPr>
              <a:t> programs, </a:t>
            </a:r>
            <a:r>
              <a:rPr lang="en-US" b="0" i="0" strike="noStrike">
                <a:effectLst/>
              </a:rPr>
              <a:t>representing </a:t>
            </a:r>
            <a:r>
              <a:rPr lang="en-US" b="0" i="0">
                <a:effectLst/>
              </a:rPr>
              <a:t>approximately 69% of all eligible </a:t>
            </a:r>
            <a:r>
              <a:rPr lang="en-US"/>
              <a:t>Otolaryngology</a:t>
            </a:r>
            <a:r>
              <a:rPr lang="en-US" b="0" i="0">
                <a:effectLst/>
              </a:rPr>
              <a:t> programs and 30% of the total </a:t>
            </a:r>
            <a:r>
              <a:rPr lang="en-US"/>
              <a:t>Otolaryngology</a:t>
            </a:r>
            <a:r>
              <a:rPr lang="en-US" b="0" i="0">
                <a:effectLst/>
              </a:rPr>
              <a:t> program population for the</a:t>
            </a:r>
            <a:r>
              <a:rPr lang="en-US" b="0"/>
              <a:t> 2024 ERAS</a:t>
            </a:r>
            <a:r>
              <a:rPr lang="en-US" b="0" i="0">
                <a:effectLst/>
              </a:rPr>
              <a:t> 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37</a:t>
            </a:fld>
            <a:endParaRPr lang="en-US"/>
          </a:p>
        </p:txBody>
      </p:sp>
      <p:sp>
        <p:nvSpPr>
          <p:cNvPr id="5" name="Footer Placeholder 4">
            <a:extLst>
              <a:ext uri="{FF2B5EF4-FFF2-40B4-BE49-F238E27FC236}">
                <a16:creationId xmlns:a16="http://schemas.microsoft.com/office/drawing/2014/main" id="{49BB15C1-E949-3C26-91C6-C752E3378A4B}"/>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724816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(25% vs 19% vs 7%). However, there was noticeable overlap between the aligned geographic preference distribution and the no geographic preference distribution, indicating that </a:t>
            </a:r>
            <a:r>
              <a:rPr lang="en-US" b="0">
                <a:effectLst/>
                <a:ea typeface="Calibri" panose="020F0502020204030204" pitchFamily="34" charset="0"/>
                <a:cs typeface="Times New Roman" panose="02020603050405020304" pitchFamily="18" charset="0"/>
              </a:rPr>
              <a:t>some programs did not differentiate these responses.</a:t>
            </a:r>
            <a:endParaRPr lang="en-US" b="0" i="0">
              <a:effectLst/>
            </a:endParaRPr>
          </a:p>
          <a:p>
            <a:pPr marL="228600" indent="-228600" algn="l">
              <a:buFont typeface="Arial" panose="020B0604020202020204" pitchFamily="34" charset="0"/>
              <a:buAutoNum type="arabicPeriod"/>
            </a:pPr>
            <a:endParaRPr lang="en-US" b="0" i="0">
              <a:effectLst/>
            </a:endParaRPr>
          </a:p>
          <a:p>
            <a:pPr marL="228600" indent="-228600" algn="l">
              <a:buFont typeface="Arial" panose="020B0604020202020204" pitchFamily="34" charset="0"/>
              <a:buAutoNum type="arabicPeriod"/>
            </a:pPr>
            <a:r>
              <a:rPr lang="en-US" b="0" i="0">
                <a:effectLst/>
              </a:rPr>
              <a:t>There was little overlap between the distributions for applicants with misaligned geographic preference and the other geographic preferences, which suggests most programs differentiated misaligned distribution from the two other responses. </a:t>
            </a:r>
            <a:endParaRPr lang="en-US" b="0"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ACAEDF-CCCA-CF73-E449-BA81FA7CA76B}"/>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12999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139 </a:t>
            </a:r>
            <a:r>
              <a:rPr lang="en-US"/>
              <a:t>Pathology</a:t>
            </a:r>
            <a:r>
              <a:rPr lang="en-US" b="0" i="0">
                <a:effectLst/>
              </a:rPr>
              <a:t> programs in the </a:t>
            </a:r>
            <a:r>
              <a:rPr lang="en-US"/>
              <a:t>2024 </a:t>
            </a:r>
            <a:r>
              <a:rPr lang="en-US" b="0" i="0">
                <a:effectLst/>
              </a:rPr>
              <a:t>ERAS cycle. Out of those</a:t>
            </a:r>
            <a:r>
              <a:rPr lang="en-US"/>
              <a:t>,</a:t>
            </a:r>
            <a:r>
              <a:rPr lang="en-US" b="0" i="0">
                <a:effectLst/>
              </a:rPr>
              <a:t> 66 made geographic preference viewable at their program as of 9/29/23.</a:t>
            </a:r>
          </a:p>
          <a:p>
            <a:pPr algn="l">
              <a:buFont typeface="Arial" panose="020B0604020202020204" pitchFamily="34" charset="0"/>
              <a:buNone/>
            </a:pPr>
            <a:endParaRPr lang="en-US" b="0" i="0">
              <a:effectLst/>
            </a:endParaRPr>
          </a:p>
          <a:p>
            <a:r>
              <a:rPr lang="en-US" b="0"/>
              <a:t>We included 48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Pathology</a:t>
            </a:r>
            <a:r>
              <a:rPr lang="en-US" b="0" i="0"/>
              <a:t>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a:ea typeface="Calibri"/>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48 </a:t>
            </a:r>
            <a:r>
              <a:rPr lang="en-US"/>
              <a:t>Pathology</a:t>
            </a:r>
            <a:r>
              <a:rPr lang="en-US" b="0" i="0">
                <a:effectLst/>
              </a:rPr>
              <a:t> programs, </a:t>
            </a:r>
            <a:r>
              <a:rPr lang="en-US" b="0" i="0" strike="noStrike">
                <a:effectLst/>
              </a:rPr>
              <a:t>representing </a:t>
            </a:r>
            <a:r>
              <a:rPr lang="en-US" b="0" i="0">
                <a:effectLst/>
              </a:rPr>
              <a:t>approximately 72% of all eligible </a:t>
            </a:r>
            <a:r>
              <a:rPr lang="en-US"/>
              <a:t>Pathology</a:t>
            </a:r>
            <a:r>
              <a:rPr lang="en-US" b="0" i="0">
                <a:effectLst/>
              </a:rPr>
              <a:t> programs and 35% of the total </a:t>
            </a:r>
            <a:r>
              <a:rPr lang="en-US"/>
              <a:t>Pathology</a:t>
            </a:r>
            <a:r>
              <a:rPr lang="en-US" b="0" i="0">
                <a:effectLst/>
              </a:rPr>
              <a:t> program population for the </a:t>
            </a:r>
            <a:r>
              <a:rPr lang="en-US"/>
              <a:t>2024 ERAS</a:t>
            </a:r>
            <a:r>
              <a:rPr lang="en-US" b="0" i="0">
                <a:effectLst/>
              </a:rPr>
              <a:t> 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39</a:t>
            </a:fld>
            <a:endParaRPr lang="en-US"/>
          </a:p>
        </p:txBody>
      </p:sp>
      <p:sp>
        <p:nvSpPr>
          <p:cNvPr id="5" name="Footer Placeholder 4">
            <a:extLst>
              <a:ext uri="{FF2B5EF4-FFF2-40B4-BE49-F238E27FC236}">
                <a16:creationId xmlns:a16="http://schemas.microsoft.com/office/drawing/2014/main" id="{931AAB2E-3109-7B90-7B91-19868FFA4B3A}"/>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94650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All specialties had the opportunity to access geographic preferences. </a:t>
            </a:r>
          </a:p>
          <a:p>
            <a:pPr rtl="0"/>
            <a:endParaRPr lang="en-US"/>
          </a:p>
          <a:p>
            <a:pPr rtl="0"/>
            <a:r>
              <a:rPr lang="en-US">
                <a:effectLst/>
              </a:rPr>
              <a:t>The sample for analysis includes the following specialties who had at least 10 programs that chose to make geographic preferences viewable at their program as of </a:t>
            </a:r>
            <a:r>
              <a:rPr lang="en-US"/>
              <a:t>September</a:t>
            </a:r>
            <a:r>
              <a:rPr lang="en-US">
                <a:effectLst/>
              </a:rPr>
              <a:t> 29, 2023.</a:t>
            </a:r>
            <a:endParaRPr lang="en-US">
              <a:effectLst/>
              <a:cs typeface="Calibri"/>
            </a:endParaRPr>
          </a:p>
          <a:p>
            <a:pPr>
              <a:defRPr/>
            </a:pPr>
            <a:endParaRPr lang="en-US"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rPr>
              <a:t>Results for some specialties are not included due to small sample size.</a:t>
            </a:r>
            <a:r>
              <a:rPr lang="en-US"/>
              <a:t> </a:t>
            </a:r>
            <a:endParaRPr lang="en-US" b="0" i="0" strike="sngStrike">
              <a:effectLst/>
            </a:endParaRPr>
          </a:p>
          <a:p>
            <a:pPr>
              <a:defRPr/>
            </a:pPr>
            <a:endParaRPr lang="en-US" b="0" i="0">
              <a:effectLst/>
            </a:endParaRPr>
          </a:p>
          <a:p>
            <a:pPr>
              <a:defRPr/>
            </a:pPr>
            <a:r>
              <a:rPr lang="en-US" b="0" i="0">
                <a:effectLst/>
              </a:rPr>
              <a:t>The sample for this study is all applicants who applied to participating programs in any of the 24 participating specialties with at least 10 programs that viewed geographic preference in the </a:t>
            </a:r>
            <a:r>
              <a:rPr lang="en-US"/>
              <a:t>2024 ERAS® cycle</a:t>
            </a:r>
            <a:r>
              <a:rPr lang="en-US" b="0" i="0">
                <a:effectLst/>
              </a:rPr>
              <a:t>. </a:t>
            </a:r>
            <a:r>
              <a:rPr lang="en-US">
                <a:effectLst/>
              </a:rPr>
              <a:t>Among the </a:t>
            </a:r>
            <a:r>
              <a:rPr lang="en-US"/>
              <a:t>50,823</a:t>
            </a:r>
            <a:r>
              <a:rPr lang="en-US">
                <a:effectLst/>
              </a:rPr>
              <a:t> unique </a:t>
            </a:r>
            <a:r>
              <a:rPr lang="en-US" err="1">
                <a:effectLst/>
              </a:rPr>
              <a:t>MyERAS</a:t>
            </a:r>
            <a:r>
              <a:rPr lang="en-US">
                <a:effectLst/>
              </a:rPr>
              <a:t> applicants to the 24 participating specialties with at least 10 programs in the sample onscreen, </a:t>
            </a:r>
            <a:r>
              <a:rPr lang="en-US"/>
              <a:t>49,724</a:t>
            </a:r>
            <a:r>
              <a:rPr lang="en-US" b="0">
                <a:effectLst/>
              </a:rPr>
              <a:t> </a:t>
            </a:r>
            <a:r>
              <a:rPr lang="en-US">
                <a:effectLst/>
              </a:rPr>
              <a:t>(or 98%) had at least 1 geographic preference</a:t>
            </a:r>
            <a:r>
              <a:rPr lang="en-US"/>
              <a:t>.</a:t>
            </a:r>
            <a:endParaRPr lang="en-US" b="0" i="0">
              <a:effectLst/>
              <a:cs typeface="Calibri"/>
            </a:endParaRPr>
          </a:p>
          <a:p>
            <a:pPr algn="l">
              <a:buFont typeface="Arial" panose="020B0604020202020204" pitchFamily="34" charset="0"/>
              <a:buNone/>
            </a:pPr>
            <a:endParaRPr lang="en-US" b="1" i="0">
              <a:effectLst/>
            </a:endParaRPr>
          </a:p>
          <a:p>
            <a:pPr algn="l">
              <a:buFont typeface="Arial" panose="020B0604020202020204" pitchFamily="34" charset="0"/>
              <a:buNone/>
            </a:pPr>
            <a:endParaRPr lang="en-US" b="0" i="0">
              <a:effectLst/>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a:t>
            </a:fld>
            <a:endParaRPr lang="en-US"/>
          </a:p>
        </p:txBody>
      </p:sp>
      <p:sp>
        <p:nvSpPr>
          <p:cNvPr id="5" name="Footer Placeholder 4">
            <a:extLst>
              <a:ext uri="{FF2B5EF4-FFF2-40B4-BE49-F238E27FC236}">
                <a16:creationId xmlns:a16="http://schemas.microsoft.com/office/drawing/2014/main" id="{7FB52760-2A13-600A-7CCB-FD7CB4C951C6}"/>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23466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(21% vs 6% vs 8%).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05EFDB-442F-8356-3784-ED1D32D9B3DF}"/>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25007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211 </a:t>
            </a:r>
            <a:r>
              <a:rPr lang="en-US"/>
              <a:t>Pediatrics</a:t>
            </a:r>
            <a:r>
              <a:rPr lang="en-US" b="0" i="0">
                <a:effectLst/>
              </a:rPr>
              <a:t> programs in the </a:t>
            </a:r>
            <a:r>
              <a:rPr lang="en-US"/>
              <a:t>2024 </a:t>
            </a:r>
            <a:r>
              <a:rPr lang="en-US" b="0" i="0">
                <a:effectLst/>
              </a:rPr>
              <a:t>ERAS cycle. Out of those</a:t>
            </a:r>
            <a:r>
              <a:rPr lang="en-US"/>
              <a:t>,</a:t>
            </a:r>
            <a:r>
              <a:rPr lang="en-US" b="0" i="0">
                <a:effectLst/>
              </a:rPr>
              <a:t> 101 made geographic preference viewable at their program as of 9/29/23.</a:t>
            </a:r>
          </a:p>
          <a:p>
            <a:pPr algn="l">
              <a:buFont typeface="Arial" panose="020B0604020202020204" pitchFamily="34" charset="0"/>
              <a:buNone/>
            </a:pPr>
            <a:endParaRPr lang="en-US" b="0" i="0">
              <a:effectLst/>
            </a:endParaRPr>
          </a:p>
          <a:p>
            <a:r>
              <a:rPr lang="en-US" b="0"/>
              <a:t>We included 88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that was created by </a:t>
            </a:r>
            <a:r>
              <a:rPr lang="en-US"/>
              <a:t>Pediatrics</a:t>
            </a:r>
            <a:r>
              <a:rPr lang="en-US" b="0" i="0"/>
              <a:t> specialty leadership. </a:t>
            </a:r>
            <a:r>
              <a:rPr lang="en-US"/>
              <a:t>That </a:t>
            </a:r>
            <a:r>
              <a:rPr lang="en-US" b="0" i="0"/>
              <a:t>rule </a:t>
            </a:r>
            <a:r>
              <a:rPr lang="en-US"/>
              <a:t>specified</a:t>
            </a:r>
            <a:r>
              <a:rPr lang="en-US" b="0" i="0"/>
              <a:t> that any interview data provided by a program could only be included if the ratio of interview invites to positions available in that program was equal to or larger than 7:1. </a:t>
            </a:r>
            <a:endParaRPr lang="en-US" b="0" i="0">
              <a:ea typeface="Calibri"/>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88 </a:t>
            </a:r>
            <a:r>
              <a:rPr lang="en-US"/>
              <a:t>Pediatrics</a:t>
            </a:r>
            <a:r>
              <a:rPr lang="en-US" b="0" i="0">
                <a:effectLst/>
              </a:rPr>
              <a:t> programs, </a:t>
            </a:r>
            <a:r>
              <a:rPr lang="en-US" b="0" i="0" strike="noStrike">
                <a:effectLst/>
              </a:rPr>
              <a:t>representing </a:t>
            </a:r>
            <a:r>
              <a:rPr lang="en-US" b="0" i="0">
                <a:effectLst/>
              </a:rPr>
              <a:t>approximately 87% of all eligible </a:t>
            </a:r>
            <a:r>
              <a:rPr lang="en-US"/>
              <a:t>Pediatrics</a:t>
            </a:r>
            <a:r>
              <a:rPr lang="en-US" b="0" i="0">
                <a:effectLst/>
              </a:rPr>
              <a:t> programs and 42% of the total </a:t>
            </a:r>
            <a:r>
              <a:rPr lang="en-US"/>
              <a:t>Pediatrics</a:t>
            </a:r>
            <a:r>
              <a:rPr lang="en-US" b="0" i="0">
                <a:effectLst/>
              </a:rPr>
              <a:t> program population for the 2024 </a:t>
            </a:r>
            <a:r>
              <a:rPr lang="en-US"/>
              <a:t>ERAS </a:t>
            </a:r>
            <a:r>
              <a:rPr lang="en-US" b="0" i="0">
                <a:effectLst/>
              </a:rPr>
              <a:t>cycle.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41</a:t>
            </a:fld>
            <a:endParaRPr lang="en-US"/>
          </a:p>
        </p:txBody>
      </p:sp>
      <p:sp>
        <p:nvSpPr>
          <p:cNvPr id="5" name="Footer Placeholder 4">
            <a:extLst>
              <a:ext uri="{FF2B5EF4-FFF2-40B4-BE49-F238E27FC236}">
                <a16:creationId xmlns:a16="http://schemas.microsoft.com/office/drawing/2014/main" id="{D8E62806-17FE-545A-EFF1-C6B2253322BA}"/>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984945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(32% vs 11% vs 13%).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(35%) are similar to 2024 aligned geographic preference invitation rates (32%).</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A84983-4A7F-EE23-99DC-ECFAE0BB41E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158914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107 physical medicine and rehabilitation programs in the </a:t>
            </a:r>
            <a:r>
              <a:rPr lang="en-US" b="0"/>
              <a:t>2024 ERAS</a:t>
            </a:r>
            <a:r>
              <a:rPr lang="en-US" b="0" i="0">
                <a:effectLst/>
              </a:rPr>
              <a:t> </a:t>
            </a:r>
            <a:r>
              <a:rPr lang="en-US" b="0"/>
              <a:t>cycle</a:t>
            </a:r>
            <a:r>
              <a:rPr lang="en-US" b="0" i="0">
                <a:effectLst/>
              </a:rPr>
              <a:t>. Out of those</a:t>
            </a:r>
            <a:r>
              <a:rPr lang="en-US"/>
              <a:t>,</a:t>
            </a:r>
            <a:r>
              <a:rPr lang="en-US" b="0" i="0">
                <a:effectLst/>
              </a:rPr>
              <a:t> 47 made geographic preference viewable at their program as of 9/29/23.</a:t>
            </a:r>
          </a:p>
          <a:p>
            <a:pPr algn="l">
              <a:buFont typeface="Arial" panose="020B0604020202020204" pitchFamily="34" charset="0"/>
              <a:buNone/>
            </a:pPr>
            <a:endParaRPr lang="en-US" b="0" i="0">
              <a:effectLst/>
            </a:endParaRPr>
          </a:p>
          <a:p>
            <a:r>
              <a:rPr lang="en-US" b="0"/>
              <a:t>We included 39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PM&amp;R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39 PM&amp;R programs, </a:t>
            </a:r>
            <a:r>
              <a:rPr lang="en-US" b="0" i="0" strike="noStrike">
                <a:effectLst/>
              </a:rPr>
              <a:t>representing </a:t>
            </a:r>
            <a:r>
              <a:rPr lang="en-US" b="0" i="0">
                <a:effectLst/>
              </a:rPr>
              <a:t>approximately 83% of all eligible PM&amp;R programs and 36% of the total PM&amp;R program population for the</a:t>
            </a:r>
            <a:r>
              <a:rPr lang="en-US" b="0"/>
              <a:t> 2024 </a:t>
            </a:r>
            <a:r>
              <a:rPr lang="en-US" b="0" i="0">
                <a:effectLst/>
              </a:rPr>
              <a:t>ERAS 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43</a:t>
            </a:fld>
            <a:endParaRPr lang="en-US"/>
          </a:p>
        </p:txBody>
      </p:sp>
      <p:sp>
        <p:nvSpPr>
          <p:cNvPr id="5" name="Footer Placeholder 4">
            <a:extLst>
              <a:ext uri="{FF2B5EF4-FFF2-40B4-BE49-F238E27FC236}">
                <a16:creationId xmlns:a16="http://schemas.microsoft.com/office/drawing/2014/main" id="{0AB974DB-2732-4A7A-397F-2BE8D7161F50}"/>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036430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(23% vs 11% vs 9%).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(23%) are similar to 2024 aligned geographic preference invitation rates (23%).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22796A-9B02-B37E-5829-F2B31870451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507641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304 </a:t>
            </a:r>
            <a:r>
              <a:rPr lang="en-US"/>
              <a:t>Psychiatry</a:t>
            </a:r>
            <a:r>
              <a:rPr lang="en-US" b="0" i="0">
                <a:effectLst/>
              </a:rPr>
              <a:t> programs in the </a:t>
            </a:r>
            <a:r>
              <a:rPr lang="en-US" b="0"/>
              <a:t>2024 </a:t>
            </a:r>
            <a:r>
              <a:rPr lang="en-US" b="0" i="0">
                <a:effectLst/>
              </a:rPr>
              <a:t>ERAS cycle. Out of those 161 made geographic preference viewable at their program as of 9/29/23.</a:t>
            </a:r>
          </a:p>
          <a:p>
            <a:pPr algn="l">
              <a:buFont typeface="Arial" panose="020B0604020202020204" pitchFamily="34" charset="0"/>
              <a:buNone/>
            </a:pPr>
            <a:endParaRPr lang="en-US" b="0" i="0">
              <a:effectLst/>
            </a:endParaRPr>
          </a:p>
          <a:p>
            <a:r>
              <a:rPr lang="en-US" b="0"/>
              <a:t>We included 132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that was created by </a:t>
            </a:r>
            <a:r>
              <a:rPr lang="en-US"/>
              <a:t>Psychiatry</a:t>
            </a:r>
            <a:r>
              <a:rPr lang="en-US" b="0" i="0"/>
              <a:t>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132 </a:t>
            </a:r>
            <a:r>
              <a:rPr lang="en-US"/>
              <a:t>Psychiatry</a:t>
            </a:r>
            <a:r>
              <a:rPr lang="en-US" b="0" i="0">
                <a:effectLst/>
              </a:rPr>
              <a:t> programs, </a:t>
            </a:r>
            <a:r>
              <a:rPr lang="en-US" b="0" i="0" strike="noStrike">
                <a:effectLst/>
              </a:rPr>
              <a:t>representing </a:t>
            </a:r>
            <a:r>
              <a:rPr lang="en-US" b="0" i="0">
                <a:effectLst/>
              </a:rPr>
              <a:t>approximately 82% of all eligible </a:t>
            </a:r>
            <a:r>
              <a:rPr lang="en-US"/>
              <a:t>Psychiatry</a:t>
            </a:r>
            <a:r>
              <a:rPr lang="en-US" b="0" i="0">
                <a:effectLst/>
              </a:rPr>
              <a:t> programs and 43% of the total </a:t>
            </a:r>
            <a:r>
              <a:rPr lang="en-US"/>
              <a:t>Psychiatry</a:t>
            </a:r>
            <a:r>
              <a:rPr lang="en-US" b="0" i="0">
                <a:effectLst/>
              </a:rPr>
              <a:t> program population for the</a:t>
            </a:r>
            <a:r>
              <a:rPr lang="en-US" b="0"/>
              <a:t> 2024 </a:t>
            </a:r>
            <a:r>
              <a:rPr lang="en-US" b="0" i="0">
                <a:effectLst/>
              </a:rPr>
              <a:t>ERAS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45</a:t>
            </a:fld>
            <a:endParaRPr lang="en-US"/>
          </a:p>
        </p:txBody>
      </p:sp>
      <p:sp>
        <p:nvSpPr>
          <p:cNvPr id="5" name="Footer Placeholder 4">
            <a:extLst>
              <a:ext uri="{FF2B5EF4-FFF2-40B4-BE49-F238E27FC236}">
                <a16:creationId xmlns:a16="http://schemas.microsoft.com/office/drawing/2014/main" id="{9B56E313-770D-813A-E66E-063EC552777C}"/>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67965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(14% vs 4% vs 3%).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(16%) are similar to 2024 aligned geographic preference invitation rates (14%).</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p>
          <a:p>
            <a:pPr marL="228600" indent="-228600">
              <a:buFont typeface="Arial" panose="020B0604020202020204" pitchFamily="34" charset="0"/>
              <a:buAutoNum type="arabicPeriod"/>
              <a:defRPr/>
            </a:pPr>
            <a:r>
              <a:rPr lang="en-US" sz="1200" b="0" i="0">
                <a:effectLst/>
              </a:rPr>
              <a:t>The number of programs in the sample for 2024 is lower than 2023 because we implemented a new inclusion rule based on whether a program made geographic preference viewable at their program.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62B65F-14C7-7761-F11A-7167AD60644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230296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85 </a:t>
            </a:r>
            <a:r>
              <a:rPr lang="en-US"/>
              <a:t>Radiation</a:t>
            </a:r>
            <a:r>
              <a:rPr lang="en-US" b="0" i="0">
                <a:effectLst/>
              </a:rPr>
              <a:t> </a:t>
            </a:r>
            <a:r>
              <a:rPr lang="en-US"/>
              <a:t>Oncology</a:t>
            </a:r>
            <a:r>
              <a:rPr lang="en-US" b="0" i="0">
                <a:effectLst/>
              </a:rPr>
              <a:t> programs in the </a:t>
            </a:r>
            <a:r>
              <a:rPr lang="en-US" b="0"/>
              <a:t>2024 ERAS</a:t>
            </a:r>
            <a:r>
              <a:rPr lang="en-US" b="0" i="0">
                <a:effectLst/>
              </a:rPr>
              <a:t> cycle. Out of those</a:t>
            </a:r>
            <a:r>
              <a:rPr lang="en-US"/>
              <a:t>,</a:t>
            </a:r>
            <a:r>
              <a:rPr lang="en-US" b="0" i="0">
                <a:effectLst/>
              </a:rPr>
              <a:t> 29 made geographic preference viewable at their program as of 9/29/23.</a:t>
            </a:r>
          </a:p>
          <a:p>
            <a:pPr algn="l">
              <a:buFont typeface="Arial" panose="020B0604020202020204" pitchFamily="34" charset="0"/>
              <a:buNone/>
            </a:pPr>
            <a:endParaRPr lang="en-US" b="0" i="0">
              <a:effectLst/>
            </a:endParaRPr>
          </a:p>
          <a:p>
            <a:r>
              <a:rPr lang="en-US" b="0"/>
              <a:t>We included 19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Radiation</a:t>
            </a:r>
            <a:r>
              <a:rPr lang="en-US" b="0" i="0">
                <a:effectLst/>
              </a:rPr>
              <a:t> </a:t>
            </a:r>
            <a:r>
              <a:rPr lang="en-US"/>
              <a:t>Oncology</a:t>
            </a:r>
            <a:r>
              <a:rPr lang="en-US" b="0" i="0">
                <a:effectLst/>
              </a:rPr>
              <a:t> </a:t>
            </a:r>
            <a:r>
              <a:rPr lang="en-US" b="0" i="0"/>
              <a:t>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19 </a:t>
            </a:r>
            <a:r>
              <a:rPr lang="en-US"/>
              <a:t>Radiation</a:t>
            </a:r>
            <a:r>
              <a:rPr lang="en-US" b="0" i="0">
                <a:effectLst/>
              </a:rPr>
              <a:t> </a:t>
            </a:r>
            <a:r>
              <a:rPr lang="en-US"/>
              <a:t>Oncology</a:t>
            </a:r>
            <a:r>
              <a:rPr lang="en-US" b="0" i="0">
                <a:effectLst/>
              </a:rPr>
              <a:t> programs, </a:t>
            </a:r>
            <a:r>
              <a:rPr lang="en-US" b="0" i="0" strike="noStrike">
                <a:effectLst/>
              </a:rPr>
              <a:t>representing </a:t>
            </a:r>
            <a:r>
              <a:rPr lang="en-US" b="0" i="0">
                <a:effectLst/>
              </a:rPr>
              <a:t>approximately 66% of all eligible </a:t>
            </a:r>
            <a:r>
              <a:rPr lang="en-US"/>
              <a:t>Radiation</a:t>
            </a:r>
            <a:r>
              <a:rPr lang="en-US" b="0" i="0">
                <a:effectLst/>
              </a:rPr>
              <a:t> </a:t>
            </a:r>
            <a:r>
              <a:rPr lang="en-US"/>
              <a:t>Oncology</a:t>
            </a:r>
            <a:r>
              <a:rPr lang="en-US" b="0" i="0">
                <a:effectLst/>
              </a:rPr>
              <a:t> programs and 22% of the total </a:t>
            </a:r>
            <a:r>
              <a:rPr lang="en-US"/>
              <a:t>Radiation</a:t>
            </a:r>
            <a:r>
              <a:rPr lang="en-US" b="0" i="0">
                <a:effectLst/>
              </a:rPr>
              <a:t> </a:t>
            </a:r>
            <a:r>
              <a:rPr lang="en-US"/>
              <a:t>Oncology</a:t>
            </a:r>
            <a:r>
              <a:rPr lang="en-US" b="0" i="0">
                <a:effectLst/>
              </a:rPr>
              <a:t> program population for the</a:t>
            </a:r>
            <a:r>
              <a:rPr lang="en-US" b="0"/>
              <a:t> 2024 ERAS </a:t>
            </a:r>
            <a:r>
              <a:rPr lang="en-US" b="0" i="0">
                <a:effectLst/>
              </a:rPr>
              <a:t>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47</a:t>
            </a:fld>
            <a:endParaRPr lang="en-US"/>
          </a:p>
        </p:txBody>
      </p:sp>
      <p:sp>
        <p:nvSpPr>
          <p:cNvPr id="5" name="Footer Placeholder 4">
            <a:extLst>
              <a:ext uri="{FF2B5EF4-FFF2-40B4-BE49-F238E27FC236}">
                <a16:creationId xmlns:a16="http://schemas.microsoft.com/office/drawing/2014/main" id="{8F41C445-5D64-1C40-F3C0-D8874FEF3435}"/>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628404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(51% vs 32% vs 29%).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63847-B69E-5556-5EA4-AA422ED0974A}"/>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940210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168 </a:t>
            </a:r>
            <a:r>
              <a:rPr lang="en-US"/>
              <a:t>Transitional</a:t>
            </a:r>
            <a:r>
              <a:rPr lang="en-US" b="0" i="0">
                <a:effectLst/>
              </a:rPr>
              <a:t> </a:t>
            </a:r>
            <a:r>
              <a:rPr lang="en-US"/>
              <a:t>Year</a:t>
            </a:r>
            <a:r>
              <a:rPr lang="en-US" b="0" i="0">
                <a:effectLst/>
              </a:rPr>
              <a:t> programs in the </a:t>
            </a:r>
            <a:r>
              <a:rPr lang="en-US" b="0"/>
              <a:t>2024 ERAS</a:t>
            </a:r>
            <a:r>
              <a:rPr lang="en-US" b="0" i="0">
                <a:effectLst/>
              </a:rPr>
              <a:t> cycle. Out of those</a:t>
            </a:r>
            <a:r>
              <a:rPr lang="en-US"/>
              <a:t>,</a:t>
            </a:r>
            <a:r>
              <a:rPr lang="en-US" b="0" i="0">
                <a:effectLst/>
              </a:rPr>
              <a:t> 67 made geographic preference viewable at their program as of 9/29/23.</a:t>
            </a:r>
          </a:p>
          <a:p>
            <a:pPr algn="l">
              <a:buFont typeface="Arial" panose="020B0604020202020204" pitchFamily="34" charset="0"/>
              <a:buNone/>
            </a:pPr>
            <a:endParaRPr lang="en-US" b="0" i="0">
              <a:effectLst/>
            </a:endParaRPr>
          </a:p>
          <a:p>
            <a:r>
              <a:rPr lang="en-US" b="0"/>
              <a:t>We included 45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Transitional</a:t>
            </a:r>
            <a:r>
              <a:rPr lang="en-US" b="0" i="0"/>
              <a:t> </a:t>
            </a:r>
            <a:r>
              <a:rPr lang="en-US"/>
              <a:t>Year</a:t>
            </a:r>
            <a:r>
              <a:rPr lang="en-US" b="0" i="0"/>
              <a:t> 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45 </a:t>
            </a:r>
            <a:r>
              <a:rPr lang="en-US"/>
              <a:t>Transitional</a:t>
            </a:r>
            <a:r>
              <a:rPr lang="en-US" b="0" i="0"/>
              <a:t> </a:t>
            </a:r>
            <a:r>
              <a:rPr lang="en-US"/>
              <a:t>Year</a:t>
            </a:r>
            <a:r>
              <a:rPr lang="en-US" b="0" i="0"/>
              <a:t> </a:t>
            </a:r>
            <a:r>
              <a:rPr lang="en-US" b="0" i="0">
                <a:effectLst/>
              </a:rPr>
              <a:t>programs, </a:t>
            </a:r>
            <a:r>
              <a:rPr lang="en-US" b="0" i="0" strike="noStrike">
                <a:effectLst/>
              </a:rPr>
              <a:t>representing </a:t>
            </a:r>
            <a:r>
              <a:rPr lang="en-US" b="0" i="0">
                <a:effectLst/>
              </a:rPr>
              <a:t>approximately 67% of all eligible </a:t>
            </a:r>
            <a:r>
              <a:rPr lang="en-US"/>
              <a:t>Transitional</a:t>
            </a:r>
            <a:r>
              <a:rPr lang="en-US" b="0" i="0"/>
              <a:t> </a:t>
            </a:r>
            <a:r>
              <a:rPr lang="en-US"/>
              <a:t>Year</a:t>
            </a:r>
            <a:r>
              <a:rPr lang="en-US" b="0" i="0"/>
              <a:t> </a:t>
            </a:r>
            <a:r>
              <a:rPr lang="en-US" b="0" i="0">
                <a:effectLst/>
              </a:rPr>
              <a:t>programs and 27% of the total </a:t>
            </a:r>
            <a:r>
              <a:rPr lang="en-US"/>
              <a:t>Transitional</a:t>
            </a:r>
            <a:r>
              <a:rPr lang="en-US" b="0" i="0"/>
              <a:t> </a:t>
            </a:r>
            <a:r>
              <a:rPr lang="en-US"/>
              <a:t>Year</a:t>
            </a:r>
            <a:r>
              <a:rPr lang="en-US" b="0" i="0"/>
              <a:t> </a:t>
            </a:r>
            <a:r>
              <a:rPr lang="en-US" b="0" i="0">
                <a:effectLst/>
              </a:rPr>
              <a:t>program population for the</a:t>
            </a:r>
            <a:r>
              <a:rPr lang="en-US" b="0"/>
              <a:t> 2024 ERAS </a:t>
            </a:r>
            <a:r>
              <a:rPr lang="en-US" b="0" i="0">
                <a:effectLst/>
              </a:rPr>
              <a:t>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49</a:t>
            </a:fld>
            <a:endParaRPr lang="en-US"/>
          </a:p>
        </p:txBody>
      </p:sp>
      <p:sp>
        <p:nvSpPr>
          <p:cNvPr id="5" name="Footer Placeholder 4">
            <a:extLst>
              <a:ext uri="{FF2B5EF4-FFF2-40B4-BE49-F238E27FC236}">
                <a16:creationId xmlns:a16="http://schemas.microsoft.com/office/drawing/2014/main" id="{FC1C4986-BFBA-CCA2-DF73-BF6A424160A0}"/>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384753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strike="noStrike">
                <a:effectLst/>
              </a:rPr>
              <a:t>We examined </a:t>
            </a:r>
            <a:r>
              <a:rPr lang="en-US" b="0" i="0">
                <a:effectLst/>
              </a:rPr>
              <a:t>the relationship between geographic preference and whether an applicant was invited to interview.</a:t>
            </a:r>
            <a:r>
              <a:rPr lang="en-US"/>
              <a:t> </a:t>
            </a:r>
            <a:endParaRPr lang="en-US" b="0" i="0">
              <a:effectLst/>
            </a:endParaRPr>
          </a:p>
          <a:p>
            <a:pPr algn="l"/>
            <a:endParaRPr lang="en-US" b="0" i="0">
              <a:effectLst/>
            </a:endParaRPr>
          </a:p>
          <a:p>
            <a:r>
              <a:rPr lang="en-US" b="0" i="0">
                <a:effectLst/>
              </a:rPr>
              <a:t>To conduct the analysis, we computed interview rates separately by program because selection processes vary by program. Then, we summarized</a:t>
            </a:r>
            <a:r>
              <a:rPr lang="en-US" b="1" i="0">
                <a:effectLst/>
              </a:rPr>
              <a:t> </a:t>
            </a:r>
            <a:r>
              <a:rPr lang="en-US" b="0" i="0">
                <a:effectLst/>
              </a:rPr>
              <a:t>results within a specialty by plotting the distribution of interview offer rates for programs.</a:t>
            </a:r>
            <a:r>
              <a:rPr lang="en-US"/>
              <a:t>  </a:t>
            </a:r>
            <a:endParaRPr lang="en-US" b="0" i="0" strike="sngStrike">
              <a:effectLst/>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5</a:t>
            </a:fld>
            <a:endParaRPr lang="en-US"/>
          </a:p>
        </p:txBody>
      </p:sp>
      <p:sp>
        <p:nvSpPr>
          <p:cNvPr id="5" name="Footer Placeholder 4">
            <a:extLst>
              <a:ext uri="{FF2B5EF4-FFF2-40B4-BE49-F238E27FC236}">
                <a16:creationId xmlns:a16="http://schemas.microsoft.com/office/drawing/2014/main" id="{0E0EEC8D-97F4-91C9-29DC-619C16AFB767}"/>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248380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1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(21% vs 12% vs 7%). Further, there was not much overlap between the aligned geographic preference distribution and the other distributions, suggesting that programs put more weight on aligned preferences than no or misaligned preferences.</a:t>
            </a: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31208D-9284-40E3-D14E-8554AC649F27}"/>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599151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145 </a:t>
            </a:r>
            <a:r>
              <a:rPr lang="en-US"/>
              <a:t>Urology</a:t>
            </a:r>
            <a:r>
              <a:rPr lang="en-US" b="0" i="0">
                <a:effectLst/>
              </a:rPr>
              <a:t> programs in the </a:t>
            </a:r>
            <a:r>
              <a:rPr lang="en-US" b="0"/>
              <a:t>2024 ERAS</a:t>
            </a:r>
            <a:r>
              <a:rPr lang="en-US" b="0" i="0">
                <a:effectLst/>
              </a:rPr>
              <a:t> cycle. Out of those</a:t>
            </a:r>
            <a:r>
              <a:rPr lang="en-US"/>
              <a:t>,</a:t>
            </a:r>
            <a:r>
              <a:rPr lang="en-US" b="0" i="0">
                <a:effectLst/>
              </a:rPr>
              <a:t> 120 made geographic preference viewable at their program as of 9/29/23.</a:t>
            </a:r>
          </a:p>
          <a:p>
            <a:pPr algn="l">
              <a:buFont typeface="Arial" panose="020B0604020202020204" pitchFamily="34" charset="0"/>
              <a:buNone/>
            </a:pPr>
            <a:endParaRPr lang="en-US" b="0" i="0">
              <a:effectLst/>
            </a:endParaRPr>
          </a:p>
          <a:p>
            <a:r>
              <a:rPr lang="en-US" b="0"/>
              <a:t>We included 53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a:t>
            </a:r>
            <a:r>
              <a:rPr lang="en-US"/>
              <a:t>met</a:t>
            </a:r>
            <a:r>
              <a:rPr lang="en-US" b="0" i="0"/>
              <a:t> the inclusion rule for quality data that was created by </a:t>
            </a:r>
            <a:r>
              <a:rPr lang="en-US"/>
              <a:t>Urology</a:t>
            </a:r>
            <a:r>
              <a:rPr lang="en-US" b="0" i="0">
                <a:effectLst/>
              </a:rPr>
              <a:t> </a:t>
            </a:r>
            <a:r>
              <a:rPr lang="en-US" b="0" i="0"/>
              <a:t>specialty leadership. </a:t>
            </a:r>
            <a:r>
              <a:rPr lang="en-US"/>
              <a:t>That </a:t>
            </a:r>
            <a:r>
              <a:rPr lang="en-US" b="0" i="0"/>
              <a:t>rule </a:t>
            </a:r>
            <a:r>
              <a:rPr lang="en-US"/>
              <a:t>specified</a:t>
            </a:r>
            <a:r>
              <a:rPr lang="en-US" b="0" i="0"/>
              <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53 </a:t>
            </a:r>
            <a:r>
              <a:rPr lang="en-US"/>
              <a:t>Urology</a:t>
            </a:r>
            <a:r>
              <a:rPr lang="en-US" b="0" i="0"/>
              <a:t> </a:t>
            </a:r>
            <a:r>
              <a:rPr lang="en-US" b="0" i="0">
                <a:effectLst/>
              </a:rPr>
              <a:t>programs, </a:t>
            </a:r>
            <a:r>
              <a:rPr lang="en-US" b="0" i="0" strike="noStrike">
                <a:effectLst/>
              </a:rPr>
              <a:t>representing </a:t>
            </a:r>
            <a:r>
              <a:rPr lang="en-US" b="0" i="0">
                <a:effectLst/>
              </a:rPr>
              <a:t>approximately 44% of all </a:t>
            </a:r>
            <a:r>
              <a:rPr lang="en-US"/>
              <a:t>eligible Urology</a:t>
            </a:r>
            <a:r>
              <a:rPr lang="en-US" b="0" i="0">
                <a:effectLst/>
              </a:rPr>
              <a:t> programs and 37% of the total </a:t>
            </a:r>
            <a:r>
              <a:rPr lang="en-US"/>
              <a:t>Urology</a:t>
            </a:r>
            <a:r>
              <a:rPr lang="en-US" b="0" i="0"/>
              <a:t> </a:t>
            </a:r>
            <a:r>
              <a:rPr lang="en-US" b="0" i="0">
                <a:effectLst/>
              </a:rPr>
              <a:t>program population for the</a:t>
            </a:r>
            <a:r>
              <a:rPr lang="en-US" b="0"/>
              <a:t> 2024 ERAS </a:t>
            </a:r>
            <a:r>
              <a:rPr lang="en-US" b="0" i="0">
                <a:effectLst/>
              </a:rPr>
              <a:t>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51</a:t>
            </a:fld>
            <a:endParaRPr lang="en-US"/>
          </a:p>
        </p:txBody>
      </p:sp>
      <p:sp>
        <p:nvSpPr>
          <p:cNvPr id="5" name="Footer Placeholder 4">
            <a:extLst>
              <a:ext uri="{FF2B5EF4-FFF2-40B4-BE49-F238E27FC236}">
                <a16:creationId xmlns:a16="http://schemas.microsoft.com/office/drawing/2014/main" id="{819C8FF8-4437-5958-ECE8-0323307FB933}"/>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13044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(24% vs 18% vs 8%). However, there was noticeable overlap between the aligned geographic preference distribution and the no geographic preference distribution, indicating that </a:t>
            </a:r>
            <a:r>
              <a:rPr lang="en-US" b="0">
                <a:effectLst/>
                <a:ea typeface="Calibri" panose="020F0502020204030204" pitchFamily="34" charset="0"/>
                <a:cs typeface="Times New Roman" panose="02020603050405020304" pitchFamily="18" charset="0"/>
              </a:rPr>
              <a:t>some programs did not differentiate these responses.</a:t>
            </a:r>
            <a:endParaRPr lang="en-US" b="0" i="0">
              <a:effectLst/>
            </a:endParaRPr>
          </a:p>
          <a:p>
            <a:pPr marL="228600" indent="-228600" algn="l">
              <a:buFont typeface="Arial" panose="020B0604020202020204" pitchFamily="34" charset="0"/>
              <a:buAutoNum type="arabicPeriod"/>
            </a:pPr>
            <a:endParaRPr lang="en-US" b="0" i="0">
              <a:effectLst/>
            </a:endParaRPr>
          </a:p>
          <a:p>
            <a:pPr marL="228600" indent="-228600" algn="l">
              <a:buFont typeface="Arial" panose="020B0604020202020204" pitchFamily="34" charset="0"/>
              <a:buAutoNum type="arabicPeriod"/>
            </a:pPr>
            <a:r>
              <a:rPr lang="en-US" b="0" i="0">
                <a:effectLst/>
              </a:rPr>
              <a:t>There was little overlap between the distributions for applicants with misaligned geographic preference and the other geographic preferences, which suggests most programs differentiated misaligned distribution from the two other responses. </a:t>
            </a:r>
            <a:endParaRPr lang="en-US" b="0" strike="sngStri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EA4747-03F6-951E-52C1-347E07908A59}"/>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139664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76 </a:t>
            </a:r>
            <a:r>
              <a:rPr lang="en-US"/>
              <a:t>Vascular</a:t>
            </a:r>
            <a:r>
              <a:rPr lang="en-US" b="0" i="0">
                <a:effectLst/>
              </a:rPr>
              <a:t> </a:t>
            </a:r>
            <a:r>
              <a:rPr lang="en-US"/>
              <a:t>Surgery</a:t>
            </a:r>
            <a:r>
              <a:rPr lang="en-US" b="0" i="0">
                <a:effectLst/>
              </a:rPr>
              <a:t> programs in the </a:t>
            </a:r>
            <a:r>
              <a:rPr lang="en-US" b="0"/>
              <a:t>2024 ERAS</a:t>
            </a:r>
            <a:r>
              <a:rPr lang="en-US" b="0" i="0">
                <a:effectLst/>
              </a:rPr>
              <a:t> cycle. Out of those</a:t>
            </a:r>
            <a:r>
              <a:rPr lang="en-US"/>
              <a:t>,</a:t>
            </a:r>
            <a:r>
              <a:rPr lang="en-US" b="0" i="0">
                <a:effectLst/>
              </a:rPr>
              <a:t> 29 made geographic preference viewable at their program as of 9/29/23.</a:t>
            </a:r>
          </a:p>
          <a:p>
            <a:pPr algn="l">
              <a:buFont typeface="Arial" panose="020B0604020202020204" pitchFamily="34" charset="0"/>
              <a:buNone/>
            </a:pPr>
            <a:endParaRPr lang="en-US" b="0" i="0">
              <a:effectLst/>
            </a:endParaRPr>
          </a:p>
          <a:p>
            <a:r>
              <a:rPr lang="en-US" b="0"/>
              <a:t>We included 22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they met the inclusion rule for quality data that was created by </a:t>
            </a:r>
            <a:r>
              <a:rPr lang="en-US"/>
              <a:t>Vascular</a:t>
            </a:r>
            <a:r>
              <a:rPr lang="en-US" b="0" i="0">
                <a:effectLst/>
              </a:rPr>
              <a:t> </a:t>
            </a:r>
            <a:r>
              <a:rPr lang="en-US"/>
              <a:t>Surgery</a:t>
            </a:r>
            <a:r>
              <a:rPr lang="en-US" b="0" i="0">
                <a:effectLst/>
              </a:rPr>
              <a:t> </a:t>
            </a:r>
            <a:r>
              <a:rPr lang="en-US" b="0" i="0"/>
              <a:t>specialty leadership.</a:t>
            </a:r>
            <a:r>
              <a:rPr lang="en-US"/>
              <a:t> That </a:t>
            </a:r>
            <a:r>
              <a:rPr lang="en-US" b="0" i="0"/>
              <a:t>rule </a:t>
            </a:r>
            <a:r>
              <a:rPr lang="en-US"/>
              <a:t>specified </a:t>
            </a:r>
            <a:r>
              <a:rPr lang="en-US" b="0" i="0"/>
              <a:t>that any interview data provided by a program could only be included if the ratio of interview invites to positions available in that program was equal to or larger than 7:1.</a:t>
            </a:r>
            <a:r>
              <a:rPr lang="en-US" b="0"/>
              <a:t> </a:t>
            </a:r>
            <a:endParaRPr lang="en-US" b="0" i="0">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22 </a:t>
            </a:r>
            <a:r>
              <a:rPr lang="en-US"/>
              <a:t>Vascular</a:t>
            </a:r>
            <a:r>
              <a:rPr lang="en-US" b="0" i="0">
                <a:effectLst/>
              </a:rPr>
              <a:t> </a:t>
            </a:r>
            <a:r>
              <a:rPr lang="en-US"/>
              <a:t>Surgery</a:t>
            </a:r>
            <a:r>
              <a:rPr lang="en-US" b="0" i="0">
                <a:effectLst/>
              </a:rPr>
              <a:t> programs, </a:t>
            </a:r>
            <a:r>
              <a:rPr lang="en-US" b="0" i="0" strike="noStrike">
                <a:effectLst/>
              </a:rPr>
              <a:t>representing </a:t>
            </a:r>
            <a:r>
              <a:rPr lang="en-US" b="0" i="0">
                <a:effectLst/>
              </a:rPr>
              <a:t>approximately 76% of all eligible </a:t>
            </a:r>
            <a:r>
              <a:rPr lang="en-US"/>
              <a:t>Vascular</a:t>
            </a:r>
            <a:r>
              <a:rPr lang="en-US" b="0" i="0">
                <a:effectLst/>
              </a:rPr>
              <a:t> </a:t>
            </a:r>
            <a:r>
              <a:rPr lang="en-US"/>
              <a:t>Surgery</a:t>
            </a:r>
            <a:r>
              <a:rPr lang="en-US" b="0" i="0">
                <a:effectLst/>
              </a:rPr>
              <a:t> programs and 29% of the total </a:t>
            </a:r>
            <a:r>
              <a:rPr lang="en-US"/>
              <a:t>Vascular</a:t>
            </a:r>
            <a:r>
              <a:rPr lang="en-US" b="0" i="0">
                <a:effectLst/>
              </a:rPr>
              <a:t> </a:t>
            </a:r>
            <a:r>
              <a:rPr lang="en-US"/>
              <a:t>Surgery</a:t>
            </a:r>
            <a:r>
              <a:rPr lang="en-US" b="0" i="0">
                <a:effectLst/>
              </a:rPr>
              <a:t> program population for the</a:t>
            </a:r>
            <a:r>
              <a:rPr lang="en-US" b="0"/>
              <a:t> 2024 ERAS </a:t>
            </a:r>
            <a:r>
              <a:rPr lang="en-US" b="0" i="0">
                <a:effectLst/>
              </a:rPr>
              <a:t>cycle.</a:t>
            </a:r>
            <a:r>
              <a:rPr lang="en-US" b="0"/>
              <a:t> </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53</a:t>
            </a:fld>
            <a:endParaRPr lang="en-US"/>
          </a:p>
        </p:txBody>
      </p:sp>
      <p:sp>
        <p:nvSpPr>
          <p:cNvPr id="5" name="Footer Placeholder 4">
            <a:extLst>
              <a:ext uri="{FF2B5EF4-FFF2-40B4-BE49-F238E27FC236}">
                <a16:creationId xmlns:a16="http://schemas.microsoft.com/office/drawing/2014/main" id="{4DF7CB0A-6FC5-E039-DA5B-CC3FA0A47473}"/>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542846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ea typeface="Calibri"/>
                <a:cs typeface="Calibri"/>
              </a:rPr>
              <a:t>Year 1 findings suggest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ea typeface="Calibri" panose="020F0502020204030204" pitchFamily="34" charset="0"/>
              <a:cs typeface="Times New Roman" panose="02020603050405020304" pitchFamily="18" charset="0"/>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(36% vs 28% vs 25%). However, there was noticeable overlap between the aligned geographic preference distribution and the other distributions, indicating that </a:t>
            </a:r>
            <a:r>
              <a:rPr lang="en-US" b="0">
                <a:effectLst/>
                <a:ea typeface="Calibri" panose="020F0502020204030204" pitchFamily="34" charset="0"/>
                <a:cs typeface="Times New Roman" panose="02020603050405020304" pitchFamily="18" charset="0"/>
              </a:rPr>
              <a:t>some programs did not differentiate these responses.</a:t>
            </a:r>
          </a:p>
          <a:p>
            <a:pPr marL="228600" indent="-228600" algn="l">
              <a:buFont typeface="Arial" panose="020B0604020202020204" pitchFamily="34" charset="0"/>
              <a:buAutoNum type="arabicPeriod"/>
            </a:pPr>
            <a:endParaRPr lang="en-US" b="0" i="0">
              <a:effectLst/>
              <a:cs typeface="Times New Roman" panose="02020603050405020304" pitchFamily="18" charset="0"/>
            </a:endParaRPr>
          </a:p>
          <a:p>
            <a:pPr marL="228600" indent="-228600">
              <a:buAutoNum type="arabicPeriod"/>
              <a:defRPr/>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47BA03-88EE-09D7-3DEA-D2CFB506BA56}"/>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638952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Across all participating specialties examined in our sample, we observed that median interview rates were highest for those who were aligned in terms of geographic preference. </a:t>
            </a:r>
          </a:p>
          <a:p>
            <a:pPr algn="l">
              <a:buFont typeface="Arial" panose="020B0604020202020204" pitchFamily="34" charset="0"/>
              <a:buNone/>
            </a:pPr>
            <a:endParaRPr lang="en-US"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In half of the specialties we examined (12 of 24), median interview rates were higher for those who selected no geographic preference compared to those who were unaligned.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For 11 other specialties, we did not observe this pattern. Instead, median interview rates between those with no preference and those who were unaligned were nearly the same (within 2%), and this pattern was present in most of the largest specialties such as Family Medicine, Internal Medicine, General Surgery, and Emergency Medicine. These results suggest there is an opportunity to train program directors on the meaning of “No Preference.” </a:t>
            </a:r>
          </a:p>
          <a:p>
            <a:br>
              <a:rPr lang="en-US" b="0" i="0">
                <a:effectLst/>
                <a:cs typeface="+mn-lt"/>
              </a:rPr>
            </a:br>
            <a:r>
              <a:rPr lang="en-US" b="0" i="0">
                <a:effectLst/>
              </a:rPr>
              <a:t>Throughout our analysis, we observed considerable variability in the utilization of geographic preferences by programs. This variability indicates that programs have different approaches and strategies when considering this factor in their selection process.</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55</a:t>
            </a:fld>
            <a:endParaRPr lang="en-US"/>
          </a:p>
        </p:txBody>
      </p:sp>
      <p:sp>
        <p:nvSpPr>
          <p:cNvPr id="5" name="Footer Placeholder 4">
            <a:extLst>
              <a:ext uri="{FF2B5EF4-FFF2-40B4-BE49-F238E27FC236}">
                <a16:creationId xmlns:a16="http://schemas.microsoft.com/office/drawing/2014/main" id="{F324BA25-FD3C-4536-ECF7-239B944A689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4187668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a relatively low percentage of programs made geographic preference viewable at their program in each specialty, results should be interpreted with caution and may not apply to all programs. However, in the specialties we examined with multiple years of data, interview rates were similar to those in the previous year with larger program sample sizes when all programs were retained in the analytic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0" i="0">
                <a:effectLst/>
              </a:rPr>
              <a:t>These results do not account for </a:t>
            </a:r>
            <a:r>
              <a:rPr lang="en-US"/>
              <a:t>out-of-state</a:t>
            </a:r>
            <a:r>
              <a:rPr lang="en-US" b="0" i="0">
                <a:effectLst/>
              </a:rPr>
              <a:t> or in-state status. Geographic preferences can be interpreted or contextualized differently for in-state vs. out-of</a:t>
            </a:r>
            <a:r>
              <a:rPr lang="en-US"/>
              <a:t>-</a:t>
            </a:r>
            <a:r>
              <a:rPr lang="en-US" b="0" i="0">
                <a:effectLst/>
              </a:rPr>
              <a:t>state applicants.</a:t>
            </a:r>
            <a:endParaRPr lang="en-US" b="0" i="0">
              <a:effectLst/>
              <a:ea typeface="Calibri"/>
              <a:cs typeface="Calibri"/>
            </a:endParaRPr>
          </a:p>
          <a:p>
            <a:endParaRPr lang="en-US" b="0" i="0">
              <a:effectLst/>
            </a:endParaRPr>
          </a:p>
          <a:p>
            <a:r>
              <a:rPr lang="en-US">
                <a:effectLst/>
              </a:rPr>
              <a:t>Geographi</a:t>
            </a:r>
            <a:r>
              <a:rPr lang="en-US"/>
              <a:t>c preferences are only one part of the application, and are considered alongside signals, academic qualifications, and other aspects of the application by program directors when making interview invitation decisions.</a:t>
            </a:r>
          </a:p>
          <a:p>
            <a:endParaRPr lang="en-US">
              <a:effectLst/>
            </a:endParaRPr>
          </a:p>
          <a:p>
            <a:r>
              <a:rPr lang="en-US">
                <a:effectLst/>
              </a:rPr>
              <a:t>The impact of geographic preferences across applicant types and demographic subgroups will continue to be studied in future cycles as applicants, advisors</a:t>
            </a:r>
            <a:r>
              <a:rPr lang="en-US"/>
              <a:t>,</a:t>
            </a:r>
            <a:r>
              <a:rPr lang="en-US">
                <a:effectLst/>
              </a:rPr>
              <a:t> and program directors learn more about their meaning and utility at different programs.</a:t>
            </a:r>
            <a:endParaRPr lang="en-US">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56</a:t>
            </a:fld>
            <a:endParaRPr lang="en-US"/>
          </a:p>
        </p:txBody>
      </p:sp>
      <p:sp>
        <p:nvSpPr>
          <p:cNvPr id="5" name="Footer Placeholder 4">
            <a:extLst>
              <a:ext uri="{FF2B5EF4-FFF2-40B4-BE49-F238E27FC236}">
                <a16:creationId xmlns:a16="http://schemas.microsoft.com/office/drawing/2014/main" id="{0D9C5F3D-717F-90AC-FCC6-9B48D31DD024}"/>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11553427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a:solidFill>
                  <a:srgbClr val="000000"/>
                </a:solidFill>
                <a:effectLst/>
                <a:latin typeface="Calibri" panose="020F0502020204030204" pitchFamily="34" charset="0"/>
                <a:ea typeface="Calibri" panose="020F0502020204030204" pitchFamily="34" charset="0"/>
              </a:rPr>
              <a:t>Links to other information and reports available on our website</a:t>
            </a:r>
            <a:r>
              <a:rPr lang="en-US" sz="1800">
                <a:solidFill>
                  <a:srgbClr val="000000"/>
                </a:solidFill>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C989B2C8-A2E4-0744-AEB0-6AAF51C2B499}" type="slidenum">
              <a:rPr lang="en-US" smtClean="0"/>
              <a:t>57</a:t>
            </a:fld>
            <a:endParaRPr lang="en-US"/>
          </a:p>
        </p:txBody>
      </p:sp>
      <p:sp>
        <p:nvSpPr>
          <p:cNvPr id="5" name="Footer Placeholder 4">
            <a:extLst>
              <a:ext uri="{FF2B5EF4-FFF2-40B4-BE49-F238E27FC236}">
                <a16:creationId xmlns:a16="http://schemas.microsoft.com/office/drawing/2014/main" id="{508E54F1-B3CE-672D-EC93-F3E7E5E14C21}"/>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93658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89B2C8-A2E4-0744-AEB0-6AAF51C2B499}" type="slidenum">
              <a:rPr lang="en-US" smtClean="0"/>
              <a:t>6</a:t>
            </a:fld>
            <a:endParaRPr lang="en-US"/>
          </a:p>
        </p:txBody>
      </p:sp>
      <p:sp>
        <p:nvSpPr>
          <p:cNvPr id="5" name="Footer Placeholder 4">
            <a:extLst>
              <a:ext uri="{FF2B5EF4-FFF2-40B4-BE49-F238E27FC236}">
                <a16:creationId xmlns:a16="http://schemas.microsoft.com/office/drawing/2014/main" id="{0EEF686A-A31A-D2C8-BC56-A7E891E6EDC6}"/>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44185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176 Adult Neurology programs in the </a:t>
            </a:r>
            <a:r>
              <a:rPr lang="en-US"/>
              <a:t>2024 ERAS</a:t>
            </a:r>
            <a:r>
              <a:rPr lang="en-US" b="0" i="0">
                <a:effectLst/>
              </a:rPr>
              <a:t> </a:t>
            </a:r>
            <a:r>
              <a:rPr lang="en-US"/>
              <a:t>cycle</a:t>
            </a:r>
            <a:r>
              <a:rPr lang="en-US" b="0" i="0">
                <a:effectLst/>
              </a:rPr>
              <a:t>. Out of those</a:t>
            </a:r>
            <a:r>
              <a:rPr lang="en-US"/>
              <a:t>,</a:t>
            </a:r>
            <a:r>
              <a:rPr lang="en-US" b="0" i="0">
                <a:effectLst/>
              </a:rPr>
              <a:t> 87 made geographic preference viewable at their program as of 9/29/23.</a:t>
            </a:r>
          </a:p>
          <a:p>
            <a:pPr algn="l">
              <a:buFont typeface="Arial" panose="020B0604020202020204" pitchFamily="34" charset="0"/>
              <a:buNone/>
            </a:pPr>
            <a:endParaRPr lang="en-US" b="0" i="0">
              <a:effectLst/>
            </a:endParaRPr>
          </a:p>
          <a:p>
            <a:pPr>
              <a:buFont typeface="Arial" panose="020B0604020202020204" pitchFamily="34" charset="0"/>
            </a:pPr>
            <a:r>
              <a:rPr lang="en-US" b="0"/>
              <a:t>We included 66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met the inclusion rule for quality data that was created by </a:t>
            </a:r>
            <a:r>
              <a:rPr lang="en-US"/>
              <a:t>Adult</a:t>
            </a:r>
            <a:r>
              <a:rPr lang="en-US" b="0" i="0"/>
              <a:t> </a:t>
            </a:r>
            <a:r>
              <a:rPr lang="en-US"/>
              <a:t>Neurology</a:t>
            </a:r>
            <a:r>
              <a:rPr lang="en-US" b="0" i="0"/>
              <a:t> specialty leadership. </a:t>
            </a:r>
            <a:r>
              <a:rPr lang="en-US"/>
              <a:t>That</a:t>
            </a:r>
            <a:r>
              <a:rPr lang="en-US" b="0" i="0"/>
              <a:t> rule </a:t>
            </a:r>
            <a:r>
              <a:rPr lang="en-US"/>
              <a:t>specified </a:t>
            </a:r>
            <a:r>
              <a:rPr lang="en-US" b="0" i="0"/>
              <a:t>that any interview </a:t>
            </a:r>
            <a:r>
              <a:rPr lang="en-US"/>
              <a:t>data</a:t>
            </a:r>
            <a:r>
              <a:rPr lang="en-US" b="0" i="0"/>
              <a:t> provided by a program could only be included if the ratio of interview invites to positions available in that program was equal to or larger than 7:1.</a:t>
            </a:r>
            <a:r>
              <a:rPr lang="en-US" b="0"/>
              <a:t> </a:t>
            </a:r>
            <a:endParaRPr lang="en-US" b="0">
              <a:ea typeface="Calibri"/>
              <a:cs typeface="Calibri"/>
            </a:endParaRPr>
          </a:p>
          <a:p>
            <a:pPr algn="l">
              <a:buFont typeface="Arial" panose="020B0604020202020204" pitchFamily="34" charset="0"/>
              <a:buNone/>
            </a:pPr>
            <a:endParaRPr lang="en-US" b="0" i="0">
              <a:effectLst/>
            </a:endParaRPr>
          </a:p>
          <a:p>
            <a:r>
              <a:rPr lang="en-US" b="0" i="0">
                <a:effectLst/>
              </a:rPr>
              <a:t>The final analytic sample for the geographic preference analysis was 66 Adult Neurology programs, </a:t>
            </a:r>
            <a:r>
              <a:rPr lang="en-US" b="0" i="0" strike="noStrike">
                <a:effectLst/>
              </a:rPr>
              <a:t>representing </a:t>
            </a:r>
            <a:r>
              <a:rPr lang="en-US" b="0" i="0">
                <a:effectLst/>
              </a:rPr>
              <a:t>approximately 76% of all eligible Adult Neurology programs and 38% of the total Adult Neurology program population for the</a:t>
            </a:r>
            <a:r>
              <a:rPr lang="en-US" b="0"/>
              <a:t> 2024</a:t>
            </a:r>
            <a:r>
              <a:rPr lang="en-US" b="0" i="0">
                <a:effectLst/>
              </a:rPr>
              <a:t> ERAS 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7</a:t>
            </a:fld>
            <a:endParaRPr lang="en-US"/>
          </a:p>
        </p:txBody>
      </p:sp>
      <p:sp>
        <p:nvSpPr>
          <p:cNvPr id="5" name="Footer Placeholder 4">
            <a:extLst>
              <a:ext uri="{FF2B5EF4-FFF2-40B4-BE49-F238E27FC236}">
                <a16:creationId xmlns:a16="http://schemas.microsoft.com/office/drawing/2014/main" id="{2A5F27E9-86C6-0CBD-31DF-8D08749AE2A5}"/>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205084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effectLst/>
              </a:rPr>
              <a:t>Year 2 findings suggest that:</a:t>
            </a:r>
          </a:p>
          <a:p>
            <a:pPr algn="l">
              <a:buFont typeface="Arial" panose="020B0604020202020204" pitchFamily="34" charset="0"/>
              <a:buNone/>
            </a:pPr>
            <a:endParaRPr lang="en-US" b="0" i="0">
              <a:effectLst/>
            </a:endParaRPr>
          </a:p>
          <a:p>
            <a:pPr marL="228600" indent="-228600" algn="l">
              <a:buFont typeface="Arial" panose="020B0604020202020204" pitchFamily="34" charset="0"/>
              <a:buAutoNum type="arabicPeriod"/>
            </a:pPr>
            <a:r>
              <a:rPr lang="en-US" b="0" i="0">
                <a:effectLst/>
              </a:rPr>
              <a:t>In general, applicants whose geographic preferences aligned with the program’s location were invited to interview at a higher rate than those who reported no preference and those whose preferences were misaligned (19% vs 6% vs 6%). Further, there was not much overlap between the aligned geographic preference distribution and the other distributions, suggesting that programs put more weight on aligned preferences than no or misaligned preferences.</a:t>
            </a:r>
            <a:endParaRPr lang="en-US" b="0" i="0">
              <a:effectLst/>
              <a:ea typeface="Calibri"/>
              <a:cs typeface="Calibri"/>
            </a:endParaRPr>
          </a:p>
          <a:p>
            <a:pPr marL="228600" indent="-228600" algn="l">
              <a:buFont typeface="Arial" panose="020B0604020202020204" pitchFamily="34" charset="0"/>
              <a:buAutoNum type="arabicPeriod"/>
            </a:pPr>
            <a:endParaRPr lang="en-US" b="0" i="0">
              <a:effectLst/>
            </a:endParaRPr>
          </a:p>
          <a:p>
            <a:pPr marL="228600" indent="-228600">
              <a:buAutoNum type="arabicPeriod"/>
            </a:pPr>
            <a:r>
              <a:rPr lang="en-US" b="0" i="0">
                <a:effectLst/>
              </a:rPr>
              <a:t>There was a lot of overlap between the distributions for applicants with no geographic preference and those with misaligned geographic preferences, suggesting that many PDs may not have differentiated </a:t>
            </a:r>
            <a:r>
              <a:rPr lang="en-US"/>
              <a:t>between </a:t>
            </a:r>
            <a:r>
              <a:rPr lang="en-US" b="0" i="0">
                <a:effectLst/>
              </a:rPr>
              <a:t>these two </a:t>
            </a:r>
            <a:r>
              <a:rPr lang="en-US"/>
              <a:t>responses,</a:t>
            </a:r>
            <a:r>
              <a:rPr lang="en-US" b="0" i="0">
                <a:effectLst/>
              </a:rPr>
              <a:t> and</a:t>
            </a:r>
            <a:r>
              <a:rPr lang="en-US"/>
              <a:t> there is</a:t>
            </a:r>
            <a:r>
              <a:rPr lang="en-US" b="0" i="0">
                <a:effectLst/>
              </a:rPr>
              <a:t> a need for additional training.</a:t>
            </a:r>
            <a:endParaRPr lang="en-US" b="0" i="0">
              <a:effectLst/>
              <a:ea typeface="Calibri" panose="020F0502020204030204"/>
              <a:cs typeface="Calibri" panose="020F0502020204030204"/>
            </a:endParaRPr>
          </a:p>
          <a:p>
            <a:pPr marL="228600" indent="-228600" algn="l">
              <a:buFont typeface="Arial" panose="020B0604020202020204" pitchFamily="34" charset="0"/>
              <a:buAutoNum type="arabicPeriod"/>
            </a:pPr>
            <a:endParaRPr lang="en-US"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Average interview invitation rates for aligned geographic preference in 2023 (24%) are similar to 2024 aligned geographic preference invitation rates (19%).</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b="0" i="0">
              <a:effectLst/>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0" i="0">
                <a:effectLst/>
              </a:rPr>
              <a:t>The number of programs in the sample for 2024 is lower than 2023 because we implemented a new inclusion rule based on whether a program made geographic preference viewable at their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endParaRPr>
          </a:p>
          <a:p>
            <a:pPr marL="228600" indent="-228600" algn="l">
              <a:buFont typeface="+mj-lt"/>
              <a:buAutoNum type="arabicPeriod"/>
            </a:pP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B2C8-A2E4-0744-AEB0-6AAF51C2B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8F5F1F-608B-5F37-2253-F087A3A18614}"/>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56953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There were a total of 166 Anesthesiology programs in the </a:t>
            </a:r>
            <a:r>
              <a:rPr lang="en-US" b="0"/>
              <a:t>2024 ERAS</a:t>
            </a:r>
            <a:r>
              <a:rPr lang="en-US" b="0" i="0">
                <a:effectLst/>
              </a:rPr>
              <a:t> cycle. Out of those,</a:t>
            </a:r>
            <a:r>
              <a:rPr lang="en-US" b="0"/>
              <a:t> </a:t>
            </a:r>
            <a:r>
              <a:rPr lang="en-US" b="0" i="0">
                <a:effectLst/>
              </a:rPr>
              <a:t>89 made geographic preference viewable at their program as of 9/29/23.</a:t>
            </a:r>
          </a:p>
          <a:p>
            <a:pPr algn="l">
              <a:buFont typeface="Arial" panose="020B0604020202020204" pitchFamily="34" charset="0"/>
              <a:buNone/>
            </a:pPr>
            <a:endParaRPr lang="en-US" b="0" i="0">
              <a:effectLst/>
            </a:endParaRPr>
          </a:p>
          <a:p>
            <a:r>
              <a:rPr lang="en-US" b="0"/>
              <a:t>We included 77 of them from this analysis because they</a:t>
            </a:r>
            <a:r>
              <a:rPr lang="en-US" b="0" i="0"/>
              <a:t> reported PGY1 information in GME track</a:t>
            </a:r>
            <a:r>
              <a:rPr lang="en-US" b="0"/>
              <a:t>;</a:t>
            </a:r>
            <a:r>
              <a:rPr lang="en-US" b="0" i="0"/>
              <a:t> provided interview invitation data by </a:t>
            </a:r>
            <a:r>
              <a:rPr lang="en-US" b="0"/>
              <a:t>February 28, 2024,</a:t>
            </a:r>
            <a:r>
              <a:rPr lang="en-US" b="0" i="0"/>
              <a:t> </a:t>
            </a:r>
            <a:r>
              <a:rPr lang="en-US" b="0"/>
              <a:t>(</a:t>
            </a:r>
            <a:r>
              <a:rPr lang="en-US" b="0" i="0"/>
              <a:t>which is when we pulled the data</a:t>
            </a:r>
            <a:r>
              <a:rPr lang="en-US" b="0"/>
              <a:t>);</a:t>
            </a:r>
            <a:r>
              <a:rPr lang="en-US" b="0" i="0"/>
              <a:t> and they met the inclusion rule for quality data that was created by </a:t>
            </a:r>
            <a:r>
              <a:rPr lang="en-US"/>
              <a:t>Anesthesiology</a:t>
            </a:r>
            <a:r>
              <a:rPr lang="en-US" b="0" i="0"/>
              <a:t> specialty leadership.</a:t>
            </a:r>
            <a:r>
              <a:rPr lang="en-US"/>
              <a:t> That</a:t>
            </a:r>
            <a:r>
              <a:rPr lang="en-US" b="0" i="0"/>
              <a:t> rule </a:t>
            </a:r>
            <a:r>
              <a:rPr lang="en-US"/>
              <a:t>specified </a:t>
            </a:r>
            <a:r>
              <a:rPr lang="en-US" b="0" i="0"/>
              <a:t>that any interview data</a:t>
            </a:r>
            <a:r>
              <a:rPr lang="en-US"/>
              <a:t> </a:t>
            </a:r>
            <a:r>
              <a:rPr lang="en-US" b="0" i="0"/>
              <a:t>provided by a program could only be included if the ratio of interview invites to positions available in that program was equal to or larger than 5:1.</a:t>
            </a:r>
            <a:r>
              <a:rPr lang="en-US" b="0"/>
              <a:t> </a:t>
            </a:r>
            <a:endParaRPr lang="en-US" b="0" i="0">
              <a:cs typeface="Calibri"/>
            </a:endParaRPr>
          </a:p>
          <a:p>
            <a:pPr algn="l">
              <a:buFont typeface="Arial" panose="020B0604020202020204" pitchFamily="34" charset="0"/>
              <a:buNone/>
            </a:pPr>
            <a:endParaRPr lang="en-US" b="0" i="0">
              <a:effectLst/>
            </a:endParaRPr>
          </a:p>
          <a:p>
            <a:pPr>
              <a:buFont typeface="Arial" panose="020B0604020202020204" pitchFamily="34" charset="0"/>
            </a:pPr>
            <a:r>
              <a:rPr lang="en-US" b="0" i="0">
                <a:effectLst/>
              </a:rPr>
              <a:t>The final analytic sample for the geographic preference analysis was 77 Anesthesiology programs, </a:t>
            </a:r>
            <a:r>
              <a:rPr lang="en-US" b="0" i="0" strike="noStrike">
                <a:effectLst/>
              </a:rPr>
              <a:t>representing 87</a:t>
            </a:r>
            <a:r>
              <a:rPr lang="en-US" b="0" i="0">
                <a:effectLst/>
              </a:rPr>
              <a:t>% of all eligible anesthesiology </a:t>
            </a:r>
            <a:r>
              <a:rPr lang="en-US"/>
              <a:t>programs</a:t>
            </a:r>
            <a:r>
              <a:rPr lang="en-US" b="0" i="0">
                <a:effectLst/>
              </a:rPr>
              <a:t> and 46% of the total anesthesiology program population for the</a:t>
            </a:r>
            <a:r>
              <a:rPr lang="en-US" b="0"/>
              <a:t> 2024 ERAS </a:t>
            </a:r>
            <a:r>
              <a:rPr lang="en-US" b="0" i="0">
                <a:effectLst/>
              </a:rPr>
              <a:t>cycle.</a:t>
            </a:r>
            <a:endParaRPr lang="en-US" b="0" i="0">
              <a:effectLst/>
              <a:ea typeface="Calibri"/>
              <a:cs typeface="Calibri"/>
            </a:endParaRPr>
          </a:p>
        </p:txBody>
      </p:sp>
      <p:sp>
        <p:nvSpPr>
          <p:cNvPr id="4" name="Slide Number Placeholder 3"/>
          <p:cNvSpPr>
            <a:spLocks noGrp="1"/>
          </p:cNvSpPr>
          <p:nvPr>
            <p:ph type="sldNum" sz="quarter" idx="5"/>
          </p:nvPr>
        </p:nvSpPr>
        <p:spPr/>
        <p:txBody>
          <a:bodyPr/>
          <a:lstStyle/>
          <a:p>
            <a:fld id="{C989B2C8-A2E4-0744-AEB0-6AAF51C2B499}" type="slidenum">
              <a:rPr lang="en-US" smtClean="0"/>
              <a:t>9</a:t>
            </a:fld>
            <a:endParaRPr lang="en-US"/>
          </a:p>
        </p:txBody>
      </p:sp>
      <p:sp>
        <p:nvSpPr>
          <p:cNvPr id="5" name="Footer Placeholder 4">
            <a:extLst>
              <a:ext uri="{FF2B5EF4-FFF2-40B4-BE49-F238E27FC236}">
                <a16:creationId xmlns:a16="http://schemas.microsoft.com/office/drawing/2014/main" id="{E61FA59C-4289-71C8-8790-DCA516D0B73D}"/>
              </a:ext>
            </a:extLst>
          </p:cNvPr>
          <p:cNvSpPr>
            <a:spLocks noGrp="1"/>
          </p:cNvSpPr>
          <p:nvPr>
            <p:ph type="ftr" sz="quarter" idx="4"/>
          </p:nvPr>
        </p:nvSpPr>
        <p:spPr/>
        <p:txBody>
          <a:bodyPr/>
          <a:lstStyle/>
          <a:p>
            <a:r>
              <a:rPr lang="en-US"/>
              <a:t>CONFIDENTIAL- DO NOT SHARE</a:t>
            </a:r>
          </a:p>
        </p:txBody>
      </p:sp>
    </p:spTree>
    <p:extLst>
      <p:ext uri="{BB962C8B-B14F-4D97-AF65-F5344CB8AC3E}">
        <p14:creationId xmlns:p14="http://schemas.microsoft.com/office/powerpoint/2010/main" val="3994206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D594-F507-5746-A1E7-B78C90C5B333}"/>
              </a:ext>
            </a:extLst>
          </p:cNvPr>
          <p:cNvSpPr>
            <a:spLocks noGrp="1"/>
          </p:cNvSpPr>
          <p:nvPr>
            <p:ph type="ctrTitle"/>
          </p:nvPr>
        </p:nvSpPr>
        <p:spPr>
          <a:xfrm>
            <a:off x="473671" y="1122363"/>
            <a:ext cx="6965097"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EA8EB01-AB05-DB47-A7A2-E097F6659BAF}"/>
              </a:ext>
            </a:extLst>
          </p:cNvPr>
          <p:cNvSpPr>
            <a:spLocks noGrp="1"/>
          </p:cNvSpPr>
          <p:nvPr>
            <p:ph type="subTitle" idx="1"/>
          </p:nvPr>
        </p:nvSpPr>
        <p:spPr>
          <a:xfrm>
            <a:off x="473671" y="3602038"/>
            <a:ext cx="696509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EB3BB71F-5AE5-A64C-8320-A58B2370BE02}"/>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1889724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CBD-0539-F64B-AA0B-334A9536C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FC847B-602A-6549-A660-D7C462FC58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47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17799-5663-2247-8014-9409E18FB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1F90F-0848-5A43-B326-7484CDF7C3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60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D594-F507-5746-A1E7-B78C90C5B333}"/>
              </a:ext>
            </a:extLst>
          </p:cNvPr>
          <p:cNvSpPr>
            <a:spLocks noGrp="1"/>
          </p:cNvSpPr>
          <p:nvPr>
            <p:ph type="ctrTitle"/>
          </p:nvPr>
        </p:nvSpPr>
        <p:spPr>
          <a:xfrm>
            <a:off x="473671" y="1122363"/>
            <a:ext cx="6965097"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EA8EB01-AB05-DB47-A7A2-E097F6659BAF}"/>
              </a:ext>
            </a:extLst>
          </p:cNvPr>
          <p:cNvSpPr>
            <a:spLocks noGrp="1"/>
          </p:cNvSpPr>
          <p:nvPr>
            <p:ph type="subTitle" idx="1"/>
          </p:nvPr>
        </p:nvSpPr>
        <p:spPr>
          <a:xfrm>
            <a:off x="473671" y="3602038"/>
            <a:ext cx="696509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EB3BB71F-5AE5-A64C-8320-A58B2370BE02}"/>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203299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9D7-032F-E449-ADA6-FC1D7A8E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F77A2-8A7E-D443-B889-3F901C359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469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C7A-29E4-EA4F-8945-E32257DAA0C6}"/>
              </a:ext>
            </a:extLst>
          </p:cNvPr>
          <p:cNvSpPr>
            <a:spLocks noGrp="1"/>
          </p:cNvSpPr>
          <p:nvPr>
            <p:ph type="title"/>
          </p:nvPr>
        </p:nvSpPr>
        <p:spPr>
          <a:xfrm>
            <a:off x="831850" y="1709738"/>
            <a:ext cx="77787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9E980-FCD2-CB48-8AEB-954F5089E446}"/>
              </a:ext>
            </a:extLst>
          </p:cNvPr>
          <p:cNvSpPr>
            <a:spLocks noGrp="1"/>
          </p:cNvSpPr>
          <p:nvPr>
            <p:ph type="body" idx="1"/>
          </p:nvPr>
        </p:nvSpPr>
        <p:spPr>
          <a:xfrm>
            <a:off x="831850" y="4589463"/>
            <a:ext cx="7778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4442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F63-6AC4-6E40-A8B6-E7BC79976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04C5-D531-C248-8884-8EFE5C735D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A743F-511C-584A-AC68-4FB93AD78A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92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154-E5A7-2B42-9C10-FF5E32108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BF486-DC77-D04D-BFC1-94B238CE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8E0C3A-67AA-064C-8DB4-BDC7994476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3255D-600C-3842-B913-4F0CFEA33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D832-1BCB-994F-96CB-4DF53B908F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221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601-D425-484A-9D8F-9060D0DC3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0712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21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B2B-33EA-E24C-AF6B-040B774B8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27432-8A71-9740-8E9C-42673A5B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3F3CA-BDDA-A145-AECE-04D1CF48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762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9D7-032F-E449-ADA6-FC1D7A8E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F77A2-8A7E-D443-B889-3F901C359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820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FEA8-FF79-2D4E-9BC7-EC19222CF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BFE06-5064-C944-A876-7E4E9555A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ADE6B-E4DE-8B45-8092-F0D4FF814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2398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CBD-0539-F64B-AA0B-334A9536C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FC847B-602A-6549-A660-D7C462FC58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916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17799-5663-2247-8014-9409E18FB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1F90F-0848-5A43-B326-7484CDF7C3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850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D594-F507-5746-A1E7-B78C90C5B333}"/>
              </a:ext>
            </a:extLst>
          </p:cNvPr>
          <p:cNvSpPr>
            <a:spLocks noGrp="1"/>
          </p:cNvSpPr>
          <p:nvPr>
            <p:ph type="ctrTitle"/>
          </p:nvPr>
        </p:nvSpPr>
        <p:spPr>
          <a:xfrm>
            <a:off x="473671" y="1122363"/>
            <a:ext cx="6965097"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EA8EB01-AB05-DB47-A7A2-E097F6659BAF}"/>
              </a:ext>
            </a:extLst>
          </p:cNvPr>
          <p:cNvSpPr>
            <a:spLocks noGrp="1"/>
          </p:cNvSpPr>
          <p:nvPr>
            <p:ph type="subTitle" idx="1"/>
          </p:nvPr>
        </p:nvSpPr>
        <p:spPr>
          <a:xfrm>
            <a:off x="473671" y="3602038"/>
            <a:ext cx="696509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EB3BB71F-5AE5-A64C-8320-A58B2370BE02}"/>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864282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9D7-032F-E449-ADA6-FC1D7A8E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F77A2-8A7E-D443-B889-3F901C359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164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C7A-29E4-EA4F-8945-E32257DAA0C6}"/>
              </a:ext>
            </a:extLst>
          </p:cNvPr>
          <p:cNvSpPr>
            <a:spLocks noGrp="1"/>
          </p:cNvSpPr>
          <p:nvPr>
            <p:ph type="title"/>
          </p:nvPr>
        </p:nvSpPr>
        <p:spPr>
          <a:xfrm>
            <a:off x="831850" y="1709738"/>
            <a:ext cx="77787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9E980-FCD2-CB48-8AEB-954F5089E446}"/>
              </a:ext>
            </a:extLst>
          </p:cNvPr>
          <p:cNvSpPr>
            <a:spLocks noGrp="1"/>
          </p:cNvSpPr>
          <p:nvPr>
            <p:ph type="body" idx="1"/>
          </p:nvPr>
        </p:nvSpPr>
        <p:spPr>
          <a:xfrm>
            <a:off x="831850" y="4589463"/>
            <a:ext cx="7778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1209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F63-6AC4-6E40-A8B6-E7BC79976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04C5-D531-C248-8884-8EFE5C735D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A743F-511C-584A-AC68-4FB93AD78A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455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154-E5A7-2B42-9C10-FF5E32108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BF486-DC77-D04D-BFC1-94B238CE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8E0C3A-67AA-064C-8DB4-BDC7994476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3255D-600C-3842-B913-4F0CFEA33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D832-1BCB-994F-96CB-4DF53B908F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49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601-D425-484A-9D8F-9060D0DC3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049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43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C7A-29E4-EA4F-8945-E32257DAA0C6}"/>
              </a:ext>
            </a:extLst>
          </p:cNvPr>
          <p:cNvSpPr>
            <a:spLocks noGrp="1"/>
          </p:cNvSpPr>
          <p:nvPr>
            <p:ph type="title"/>
          </p:nvPr>
        </p:nvSpPr>
        <p:spPr>
          <a:xfrm>
            <a:off x="831850" y="1709738"/>
            <a:ext cx="77787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9E980-FCD2-CB48-8AEB-954F5089E446}"/>
              </a:ext>
            </a:extLst>
          </p:cNvPr>
          <p:cNvSpPr>
            <a:spLocks noGrp="1"/>
          </p:cNvSpPr>
          <p:nvPr>
            <p:ph type="body" idx="1"/>
          </p:nvPr>
        </p:nvSpPr>
        <p:spPr>
          <a:xfrm>
            <a:off x="831850" y="4589463"/>
            <a:ext cx="7778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9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B2B-33EA-E24C-AF6B-040B774B8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27432-8A71-9740-8E9C-42673A5B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3F3CA-BDDA-A145-AECE-04D1CF48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5228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FEA8-FF79-2D4E-9BC7-EC19222CF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BFE06-5064-C944-A876-7E4E9555A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ADE6B-E4DE-8B45-8092-F0D4FF814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19212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CBD-0539-F64B-AA0B-334A9536C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FC847B-602A-6549-A660-D7C462FC58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272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17799-5663-2247-8014-9409E18FB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1F90F-0848-5A43-B326-7484CDF7C3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410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D594-F507-5746-A1E7-B78C90C5B333}"/>
              </a:ext>
            </a:extLst>
          </p:cNvPr>
          <p:cNvSpPr>
            <a:spLocks noGrp="1"/>
          </p:cNvSpPr>
          <p:nvPr>
            <p:ph type="ctrTitle"/>
          </p:nvPr>
        </p:nvSpPr>
        <p:spPr>
          <a:xfrm>
            <a:off x="473671" y="1122363"/>
            <a:ext cx="6965097"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EA8EB01-AB05-DB47-A7A2-E097F6659BAF}"/>
              </a:ext>
            </a:extLst>
          </p:cNvPr>
          <p:cNvSpPr>
            <a:spLocks noGrp="1"/>
          </p:cNvSpPr>
          <p:nvPr>
            <p:ph type="subTitle" idx="1"/>
          </p:nvPr>
        </p:nvSpPr>
        <p:spPr>
          <a:xfrm>
            <a:off x="473671" y="3602038"/>
            <a:ext cx="696509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EB3BB71F-5AE5-A64C-8320-A58B2370BE02}"/>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1792182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9D7-032F-E449-ADA6-FC1D7A8E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F77A2-8A7E-D443-B889-3F901C359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024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C7A-29E4-EA4F-8945-E32257DAA0C6}"/>
              </a:ext>
            </a:extLst>
          </p:cNvPr>
          <p:cNvSpPr>
            <a:spLocks noGrp="1"/>
          </p:cNvSpPr>
          <p:nvPr>
            <p:ph type="title"/>
          </p:nvPr>
        </p:nvSpPr>
        <p:spPr>
          <a:xfrm>
            <a:off x="831850" y="1709738"/>
            <a:ext cx="77787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9E980-FCD2-CB48-8AEB-954F5089E446}"/>
              </a:ext>
            </a:extLst>
          </p:cNvPr>
          <p:cNvSpPr>
            <a:spLocks noGrp="1"/>
          </p:cNvSpPr>
          <p:nvPr>
            <p:ph type="body" idx="1"/>
          </p:nvPr>
        </p:nvSpPr>
        <p:spPr>
          <a:xfrm>
            <a:off x="831850" y="4589463"/>
            <a:ext cx="7778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158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F63-6AC4-6E40-A8B6-E7BC79976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04C5-D531-C248-8884-8EFE5C735D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A743F-511C-584A-AC68-4FB93AD78A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255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154-E5A7-2B42-9C10-FF5E32108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BF486-DC77-D04D-BFC1-94B238CE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8E0C3A-67AA-064C-8DB4-BDC7994476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3255D-600C-3842-B913-4F0CFEA33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D832-1BCB-994F-96CB-4DF53B908F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215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601-D425-484A-9D8F-9060D0DC3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289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F63-6AC4-6E40-A8B6-E7BC79976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04C5-D531-C248-8884-8EFE5C735D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A743F-511C-584A-AC68-4FB93AD78A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942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354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B2B-33EA-E24C-AF6B-040B774B8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27432-8A71-9740-8E9C-42673A5B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3F3CA-BDDA-A145-AECE-04D1CF48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56340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FEA8-FF79-2D4E-9BC7-EC19222CF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BFE06-5064-C944-A876-7E4E9555A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ADE6B-E4DE-8B45-8092-F0D4FF814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71794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CBD-0539-F64B-AA0B-334A9536C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FC847B-602A-6549-A660-D7C462FC58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308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17799-5663-2247-8014-9409E18FB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1F90F-0848-5A43-B326-7484CDF7C3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402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D594-F507-5746-A1E7-B78C90C5B333}"/>
              </a:ext>
            </a:extLst>
          </p:cNvPr>
          <p:cNvSpPr>
            <a:spLocks noGrp="1"/>
          </p:cNvSpPr>
          <p:nvPr>
            <p:ph type="ctrTitle"/>
          </p:nvPr>
        </p:nvSpPr>
        <p:spPr>
          <a:xfrm>
            <a:off x="473671" y="1122363"/>
            <a:ext cx="6965097"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0EA8EB01-AB05-DB47-A7A2-E097F6659BAF}"/>
              </a:ext>
            </a:extLst>
          </p:cNvPr>
          <p:cNvSpPr>
            <a:spLocks noGrp="1"/>
          </p:cNvSpPr>
          <p:nvPr>
            <p:ph type="subTitle" idx="1"/>
          </p:nvPr>
        </p:nvSpPr>
        <p:spPr>
          <a:xfrm>
            <a:off x="473671" y="3602038"/>
            <a:ext cx="696509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EB3BB71F-5AE5-A64C-8320-A58B2370BE02}"/>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3719442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C9D7-032F-E449-ADA6-FC1D7A8E0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F77A2-8A7E-D443-B889-3F901C3595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944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C7A-29E4-EA4F-8945-E32257DAA0C6}"/>
              </a:ext>
            </a:extLst>
          </p:cNvPr>
          <p:cNvSpPr>
            <a:spLocks noGrp="1"/>
          </p:cNvSpPr>
          <p:nvPr>
            <p:ph type="title"/>
          </p:nvPr>
        </p:nvSpPr>
        <p:spPr>
          <a:xfrm>
            <a:off x="831850" y="1709738"/>
            <a:ext cx="77787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9E980-FCD2-CB48-8AEB-954F5089E446}"/>
              </a:ext>
            </a:extLst>
          </p:cNvPr>
          <p:cNvSpPr>
            <a:spLocks noGrp="1"/>
          </p:cNvSpPr>
          <p:nvPr>
            <p:ph type="body" idx="1"/>
          </p:nvPr>
        </p:nvSpPr>
        <p:spPr>
          <a:xfrm>
            <a:off x="831850" y="4589463"/>
            <a:ext cx="77787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4496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DF63-6AC4-6E40-A8B6-E7BC79976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04C5-D531-C248-8884-8EFE5C735D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A743F-511C-584A-AC68-4FB93AD78A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783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154-E5A7-2B42-9C10-FF5E32108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BF486-DC77-D04D-BFC1-94B238CE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8E0C3A-67AA-064C-8DB4-BDC7994476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3255D-600C-3842-B913-4F0CFEA33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D832-1BCB-994F-96CB-4DF53B908F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2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0154-E5A7-2B42-9C10-FF5E32108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0BF486-DC77-D04D-BFC1-94B238CED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8E0C3A-67AA-064C-8DB4-BDC7994476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3255D-600C-3842-B913-4F0CFEA338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FBD832-1BCB-994F-96CB-4DF53B908F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167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601-D425-484A-9D8F-9060D0DC3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17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941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B2B-33EA-E24C-AF6B-040B774B8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27432-8A71-9740-8E9C-42673A5B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3F3CA-BDDA-A145-AECE-04D1CF48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0549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FEA8-FF79-2D4E-9BC7-EC19222CF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BFE06-5064-C944-A876-7E4E9555A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ADE6B-E4DE-8B45-8092-F0D4FF814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73598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0CBD-0539-F64B-AA0B-334A9536C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FC847B-602A-6549-A660-D7C462FC58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590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17799-5663-2247-8014-9409E18FBE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1F90F-0848-5A43-B326-7484CDF7C3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0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601-D425-484A-9D8F-9060D0DC3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147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10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B2B-33EA-E24C-AF6B-040B774B8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27432-8A71-9740-8E9C-42673A5B8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3F3CA-BDDA-A145-AECE-04D1CF48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5061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FEA8-FF79-2D4E-9BC7-EC19222CF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BFE06-5064-C944-A876-7E4E9555AC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ADE6B-E4DE-8B45-8092-F0D4FF814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82504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0.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81D8D-0896-724D-9C64-C1ADED64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6AF0E-EFFD-C54C-8984-62BF70D2D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3C346F0-EF64-3A46-9452-B3FA35161ED6}"/>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rgbClr val="0B5183"/>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3324596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rgbClr val="003A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81D8D-0896-724D-9C64-C1ADED64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6AF0E-EFFD-C54C-8984-62BF70D2D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3C346F0-EF64-3A46-9452-B3FA35161ED6}"/>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rgbClr val="0B5183"/>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3280636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rgbClr val="003A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81D8D-0896-724D-9C64-C1ADED64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6AF0E-EFFD-C54C-8984-62BF70D2D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3C346F0-EF64-3A46-9452-B3FA35161ED6}"/>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rgbClr val="0B5183"/>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9922333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rgbClr val="003A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81D8D-0896-724D-9C64-C1ADED64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6AF0E-EFFD-C54C-8984-62BF70D2D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3C346F0-EF64-3A46-9452-B3FA35161ED6}"/>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rgbClr val="0B5183"/>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23503747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rgbClr val="003A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81D8D-0896-724D-9C64-C1ADED64E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6AF0E-EFFD-C54C-8984-62BF70D2D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3C346F0-EF64-3A46-9452-B3FA35161ED6}"/>
              </a:ext>
            </a:extLst>
          </p:cNvPr>
          <p:cNvSpPr/>
          <p:nvPr userDrawn="1"/>
        </p:nvSpPr>
        <p:spPr>
          <a:xfrm>
            <a:off x="37071" y="6605485"/>
            <a:ext cx="2207656" cy="215444"/>
          </a:xfrm>
          <a:prstGeom prst="rect">
            <a:avLst/>
          </a:prstGeom>
        </p:spPr>
        <p:txBody>
          <a:bodyPr wrap="none">
            <a:spAutoFit/>
          </a:bodyPr>
          <a:lstStyle/>
          <a:p>
            <a:pPr marL="0" marR="0" algn="l">
              <a:spcBef>
                <a:spcPts val="600"/>
              </a:spcBef>
              <a:spcAft>
                <a:spcPts val="600"/>
              </a:spcAft>
            </a:pPr>
            <a:r>
              <a:rPr lang="en-US" sz="800" b="0">
                <a:solidFill>
                  <a:srgbClr val="0B5183"/>
                </a:solidFill>
                <a:effectLst/>
                <a:latin typeface="Arial" panose="020B0604020202020204" pitchFamily="34" charset="0"/>
                <a:ea typeface="MS Mincho" panose="02020609040205080304" pitchFamily="49" charset="-128"/>
                <a:cs typeface="Times New Roman" panose="02020603050405020304" pitchFamily="18" charset="0"/>
              </a:rPr>
              <a:t>© Association of American Medical Colleges</a:t>
            </a:r>
          </a:p>
        </p:txBody>
      </p:sp>
    </p:spTree>
    <p:extLst>
      <p:ext uri="{BB962C8B-B14F-4D97-AF65-F5344CB8AC3E}">
        <p14:creationId xmlns:p14="http://schemas.microsoft.com/office/powerpoint/2010/main" val="702383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rgbClr val="003A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aamc.org/data-reports/data/eras-statistics-data"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33D2-3DF7-E0FA-DA59-CBDE3A998EE5}"/>
              </a:ext>
            </a:extLst>
          </p:cNvPr>
          <p:cNvSpPr>
            <a:spLocks noGrp="1"/>
          </p:cNvSpPr>
          <p:nvPr>
            <p:ph type="ctrTitle"/>
          </p:nvPr>
        </p:nvSpPr>
        <p:spPr>
          <a:xfrm>
            <a:off x="473671" y="1827213"/>
            <a:ext cx="6517679" cy="2387600"/>
          </a:xfrm>
        </p:spPr>
        <p:txBody>
          <a:bodyPr>
            <a:noAutofit/>
          </a:bodyPr>
          <a:lstStyle/>
          <a:p>
            <a:r>
              <a:rPr lang="en-US" sz="4000" b="0" i="0">
                <a:solidFill>
                  <a:schemeClr val="tx2"/>
                </a:solidFill>
                <a:effectLst/>
                <a:latin typeface="Arial"/>
                <a:cs typeface="Arial"/>
              </a:rPr>
              <a:t>Exploring the Relationship </a:t>
            </a:r>
            <a:r>
              <a:rPr lang="en-US" sz="4000">
                <a:solidFill>
                  <a:schemeClr val="tx2"/>
                </a:solidFill>
                <a:latin typeface="Arial"/>
                <a:cs typeface="Arial"/>
              </a:rPr>
              <a:t>Between</a:t>
            </a:r>
            <a:r>
              <a:rPr lang="en-US" sz="4000" b="0" i="0">
                <a:solidFill>
                  <a:schemeClr val="tx2"/>
                </a:solidFill>
                <a:effectLst/>
                <a:latin typeface="Arial"/>
                <a:cs typeface="Arial"/>
              </a:rPr>
              <a:t> Geographic Preference &amp; Interview Invitations </a:t>
            </a:r>
            <a:r>
              <a:rPr lang="en-US" sz="4000">
                <a:solidFill>
                  <a:schemeClr val="tx2"/>
                </a:solidFill>
                <a:latin typeface="Arial"/>
                <a:cs typeface="Arial"/>
              </a:rPr>
              <a:t>Across</a:t>
            </a:r>
            <a:r>
              <a:rPr lang="en-US" sz="4000" b="0" i="0">
                <a:solidFill>
                  <a:schemeClr val="tx2"/>
                </a:solidFill>
                <a:effectLst/>
                <a:latin typeface="Arial"/>
                <a:cs typeface="Arial"/>
              </a:rPr>
              <a:t> Specialties</a:t>
            </a:r>
            <a:endParaRPr lang="en-US" sz="4000">
              <a:solidFill>
                <a:schemeClr val="tx2"/>
              </a:solidFill>
              <a:latin typeface="Arial"/>
              <a:cs typeface="Arial"/>
            </a:endParaRPr>
          </a:p>
        </p:txBody>
      </p:sp>
      <p:sp>
        <p:nvSpPr>
          <p:cNvPr id="5" name="Subtitle 4">
            <a:extLst>
              <a:ext uri="{FF2B5EF4-FFF2-40B4-BE49-F238E27FC236}">
                <a16:creationId xmlns:a16="http://schemas.microsoft.com/office/drawing/2014/main" id="{D187B239-20C2-573E-9A91-15011C637DFE}"/>
              </a:ext>
            </a:extLst>
          </p:cNvPr>
          <p:cNvSpPr>
            <a:spLocks noGrp="1"/>
          </p:cNvSpPr>
          <p:nvPr>
            <p:ph type="subTitle" idx="1"/>
          </p:nvPr>
        </p:nvSpPr>
        <p:spPr>
          <a:xfrm>
            <a:off x="473671" y="4429919"/>
            <a:ext cx="6965097" cy="1655762"/>
          </a:xfrm>
        </p:spPr>
        <p:txBody>
          <a:bodyPr vert="horz" lIns="91440" tIns="45720" rIns="91440" bIns="45720" rtlCol="0" anchor="t">
            <a:normAutofit/>
          </a:bodyPr>
          <a:lstStyle/>
          <a:p>
            <a:r>
              <a:rPr lang="en-US">
                <a:latin typeface="Arial"/>
                <a:cs typeface="Arial"/>
              </a:rPr>
              <a:t>2024 ERAS</a:t>
            </a:r>
            <a:r>
              <a:rPr lang="en-US" baseline="30000">
                <a:latin typeface="Arial"/>
                <a:cs typeface="Arial"/>
              </a:rPr>
              <a:t>®</a:t>
            </a:r>
            <a:r>
              <a:rPr lang="en-US">
                <a:latin typeface="Arial"/>
                <a:cs typeface="Arial"/>
              </a:rPr>
              <a:t> Analysis</a:t>
            </a:r>
          </a:p>
          <a:p>
            <a:r>
              <a:rPr lang="en-US" sz="2000">
                <a:latin typeface="Arial"/>
                <a:cs typeface="Arial"/>
              </a:rPr>
              <a:t>Data as of 2/28/2024</a:t>
            </a:r>
          </a:p>
        </p:txBody>
      </p:sp>
    </p:spTree>
    <p:extLst>
      <p:ext uri="{BB962C8B-B14F-4D97-AF65-F5344CB8AC3E}">
        <p14:creationId xmlns:p14="http://schemas.microsoft.com/office/powerpoint/2010/main" val="297098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Anesthesiology: Interview Rates by Geographic Preference Alignment Year-Over-Year Comparison</a:t>
            </a:r>
            <a:br>
              <a:rPr lang="en-US" sz="2000"/>
            </a:br>
            <a:endParaRPr lang="en-US" sz="1900">
              <a:solidFill>
                <a:schemeClr val="tx1"/>
              </a:solidFill>
            </a:endParaRPr>
          </a:p>
        </p:txBody>
      </p:sp>
      <p:pic>
        <p:nvPicPr>
          <p:cNvPr id="4" name="Picture 3" descr="A picture containing text, screenshot, diagram, plot&#10;&#10;Description automatically generated">
            <a:extLst>
              <a:ext uri="{FF2B5EF4-FFF2-40B4-BE49-F238E27FC236}">
                <a16:creationId xmlns:a16="http://schemas.microsoft.com/office/drawing/2014/main" id="{A5898779-DA6B-2D6E-96A4-2E2C17E34256}"/>
              </a:ext>
            </a:extLst>
          </p:cNvPr>
          <p:cNvPicPr>
            <a:picLocks noChangeAspect="1"/>
          </p:cNvPicPr>
          <p:nvPr/>
        </p:nvPicPr>
        <p:blipFill>
          <a:blip r:embed="rId3"/>
          <a:stretch>
            <a:fillRect/>
          </a:stretch>
        </p:blipFill>
        <p:spPr>
          <a:xfrm>
            <a:off x="403808" y="1065307"/>
            <a:ext cx="5322854" cy="5322854"/>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278009" y="1065307"/>
            <a:ext cx="238408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Programs: 110</a:t>
            </a:r>
            <a:endParaRPr lang="en-US" sz="1400" b="1">
              <a:solidFill>
                <a:schemeClr val="tx2"/>
              </a:solidFill>
              <a:cs typeface="Calibri"/>
            </a:endParaRPr>
          </a:p>
        </p:txBody>
      </p:sp>
      <p:pic>
        <p:nvPicPr>
          <p:cNvPr id="8" name="Picture 7" descr="A graph with colored boxes&#10;&#10;Description automatically generated">
            <a:extLst>
              <a:ext uri="{FF2B5EF4-FFF2-40B4-BE49-F238E27FC236}">
                <a16:creationId xmlns:a16="http://schemas.microsoft.com/office/drawing/2014/main" id="{D4376AD8-8931-34AE-948C-02A76275B836}"/>
              </a:ext>
            </a:extLst>
          </p:cNvPr>
          <p:cNvPicPr>
            <a:picLocks noChangeAspect="1"/>
          </p:cNvPicPr>
          <p:nvPr/>
        </p:nvPicPr>
        <p:blipFill>
          <a:blip r:embed="rId4"/>
          <a:stretch>
            <a:fillRect/>
          </a:stretch>
        </p:blipFill>
        <p:spPr>
          <a:xfrm>
            <a:off x="5976551" y="1046497"/>
            <a:ext cx="5341664" cy="5341664"/>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912709" y="1044445"/>
            <a:ext cx="2431218"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Programs: 77</a:t>
            </a:r>
            <a:endParaRPr lang="en-US" sz="1400" b="1">
              <a:solidFill>
                <a:schemeClr val="tx2"/>
              </a:solidFill>
              <a:cs typeface="Calibri"/>
            </a:endParaRPr>
          </a:p>
        </p:txBody>
      </p:sp>
      <p:sp>
        <p:nvSpPr>
          <p:cNvPr id="9" name="TextBox 8">
            <a:extLst>
              <a:ext uri="{FF2B5EF4-FFF2-40B4-BE49-F238E27FC236}">
                <a16:creationId xmlns:a16="http://schemas.microsoft.com/office/drawing/2014/main" id="{5A5E25B9-31FF-70B4-3BF3-7C9065B9A30B}"/>
              </a:ext>
            </a:extLst>
          </p:cNvPr>
          <p:cNvSpPr txBox="1"/>
          <p:nvPr/>
        </p:nvSpPr>
        <p:spPr>
          <a:xfrm rot="16200000">
            <a:off x="-1226084" y="3586524"/>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775760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Child Neurology: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4076515907"/>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solidFill>
                            <a:schemeClr val="tx1"/>
                          </a:solidFill>
                        </a:rPr>
                        <a:t>77</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solidFill>
                            <a:schemeClr val="tx1"/>
                          </a:solidFill>
                        </a:rPr>
                        <a:t>32</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solidFill>
                            <a:schemeClr val="tx1"/>
                          </a:solidFill>
                        </a:rPr>
                        <a:t>26</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solidFill>
                            <a:schemeClr val="tx1"/>
                          </a:solidFill>
                        </a:rPr>
                        <a:t>26</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solidFill>
                            <a:schemeClr val="tx1"/>
                          </a:solidFill>
                        </a:rPr>
                        <a:t>81%</a:t>
                      </a:r>
                    </a:p>
                  </a:txBody>
                  <a:tcPr/>
                </a:tc>
                <a:extLst>
                  <a:ext uri="{0D108BD9-81ED-4DB2-BD59-A6C34878D82A}">
                    <a16:rowId xmlns:a16="http://schemas.microsoft.com/office/drawing/2014/main" val="3238404525"/>
                  </a:ext>
                </a:extLst>
              </a:tr>
              <a:tr h="667276">
                <a:tc>
                  <a:txBody>
                    <a:bodyPr/>
                    <a:lstStyle/>
                    <a:p>
                      <a:r>
                        <a:rPr lang="en-US" b="1"/>
                        <a:t>Total % of all Child Neurology programs in 2024 ERAS cycle</a:t>
                      </a:r>
                    </a:p>
                  </a:txBody>
                  <a:tcPr/>
                </a:tc>
                <a:tc>
                  <a:txBody>
                    <a:bodyPr/>
                    <a:lstStyle/>
                    <a:p>
                      <a:pPr algn="ctr"/>
                      <a:r>
                        <a:rPr lang="en-US" b="1">
                          <a:solidFill>
                            <a:schemeClr val="tx1"/>
                          </a:solidFill>
                        </a:rPr>
                        <a:t>34%</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403759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4B4517-62C8-9632-D566-0AC798459B2C}"/>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Child Neurology: Interview Rates by Geographic Preference Alignment</a:t>
            </a:r>
            <a:endParaRPr lang="en-US" sz="1900">
              <a:solidFill>
                <a:schemeClr val="tx1"/>
              </a:solidFill>
            </a:endParaRPr>
          </a:p>
        </p:txBody>
      </p:sp>
      <p:sp>
        <p:nvSpPr>
          <p:cNvPr id="3" name="TextBox 2">
            <a:extLst>
              <a:ext uri="{FF2B5EF4-FFF2-40B4-BE49-F238E27FC236}">
                <a16:creationId xmlns:a16="http://schemas.microsoft.com/office/drawing/2014/main" id="{3195E4F8-F793-404C-7BDB-E3F0265A7474}"/>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44</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27</a:t>
            </a:r>
            <a:r>
              <a:rPr lang="en-US"/>
              <a:t>%.</a:t>
            </a:r>
            <a:endParaRPr lang="en-US">
              <a:cs typeface="Calibri"/>
            </a:endParaRPr>
          </a:p>
          <a:p>
            <a:pPr marL="742950" lvl="1" indent="-285750" algn="l">
              <a:buFont typeface="Arial" panose="020B0604020202020204" pitchFamily="34" charset="0"/>
              <a:buChar char="•"/>
            </a:pPr>
            <a:r>
              <a:rPr lang="en-US" b="0" i="0">
                <a:effectLst/>
              </a:rPr>
              <a:t>90th percentile: 65</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29</a:t>
            </a:r>
            <a:r>
              <a:rPr lang="en-US"/>
              <a:t>%.</a:t>
            </a:r>
          </a:p>
          <a:p>
            <a:pPr marL="742950" lvl="1" indent="-285750" algn="l">
              <a:buFont typeface="Arial" panose="020B0604020202020204" pitchFamily="34" charset="0"/>
              <a:buChar char="•"/>
            </a:pPr>
            <a:r>
              <a:rPr lang="en-US" b="0" i="0">
                <a:effectLst/>
              </a:rPr>
              <a:t>10th percentile: 19</a:t>
            </a:r>
            <a:r>
              <a:rPr lang="en-US"/>
              <a:t>%.</a:t>
            </a:r>
          </a:p>
          <a:p>
            <a:pPr marL="742950" lvl="1" indent="-285750" algn="l">
              <a:buFont typeface="Arial" panose="020B0604020202020204" pitchFamily="34" charset="0"/>
              <a:buChar char="•"/>
            </a:pPr>
            <a:r>
              <a:rPr lang="en-US" b="0" i="0">
                <a:effectLst/>
              </a:rPr>
              <a:t>90th percentile: 40</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28</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13</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69</a:t>
            </a:r>
            <a:r>
              <a:rPr lang="en-US"/>
              <a:t>%.</a:t>
            </a:r>
            <a:endParaRPr lang="en-US" b="0" i="0">
              <a:effectLst/>
              <a:cs typeface="Calibri"/>
            </a:endParaRPr>
          </a:p>
        </p:txBody>
      </p:sp>
      <p:pic>
        <p:nvPicPr>
          <p:cNvPr id="5" name="Picture 4" descr="A graph with different colored boxes&#10;&#10;Description automatically generated">
            <a:extLst>
              <a:ext uri="{FF2B5EF4-FFF2-40B4-BE49-F238E27FC236}">
                <a16:creationId xmlns:a16="http://schemas.microsoft.com/office/drawing/2014/main" id="{D8CE0136-79A2-6504-E4D2-CF0971D4D01F}"/>
              </a:ext>
            </a:extLst>
          </p:cNvPr>
          <p:cNvPicPr>
            <a:picLocks noChangeAspect="1"/>
          </p:cNvPicPr>
          <p:nvPr/>
        </p:nvPicPr>
        <p:blipFill>
          <a:blip r:embed="rId3"/>
          <a:stretch>
            <a:fillRect/>
          </a:stretch>
        </p:blipFill>
        <p:spPr>
          <a:xfrm>
            <a:off x="5627850" y="449682"/>
            <a:ext cx="5899065" cy="5899065"/>
          </a:xfrm>
          <a:prstGeom prst="rect">
            <a:avLst/>
          </a:prstGeom>
        </p:spPr>
      </p:pic>
      <p:sp>
        <p:nvSpPr>
          <p:cNvPr id="7" name="TextBox 6">
            <a:extLst>
              <a:ext uri="{FF2B5EF4-FFF2-40B4-BE49-F238E27FC236}">
                <a16:creationId xmlns:a16="http://schemas.microsoft.com/office/drawing/2014/main" id="{555E69D1-5524-BF68-45A9-BE534190ADF1}"/>
              </a:ext>
            </a:extLst>
          </p:cNvPr>
          <p:cNvSpPr txBox="1"/>
          <p:nvPr/>
        </p:nvSpPr>
        <p:spPr>
          <a:xfrm>
            <a:off x="9505627" y="361610"/>
            <a:ext cx="2384085" cy="646331"/>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b="1">
                <a:solidFill>
                  <a:schemeClr val="tx2"/>
                </a:solidFill>
              </a:rPr>
              <a:t>Data as of </a:t>
            </a:r>
            <a:r>
              <a:rPr lang="en-US" sz="1800" b="1">
                <a:solidFill>
                  <a:schemeClr val="tx2"/>
                </a:solidFill>
              </a:rPr>
              <a:t>2/28/24</a:t>
            </a:r>
            <a:endParaRPr lang="en-US" b="1">
              <a:solidFill>
                <a:schemeClr val="tx2"/>
              </a:solidFill>
            </a:endParaRPr>
          </a:p>
          <a:p>
            <a:pPr algn="ctr"/>
            <a:r>
              <a:rPr lang="en-US" b="1">
                <a:solidFill>
                  <a:schemeClr val="tx2"/>
                </a:solidFill>
              </a:rPr>
              <a:t># of Programs: 26</a:t>
            </a:r>
            <a:endParaRPr lang="en-US" b="1">
              <a:solidFill>
                <a:schemeClr val="tx2"/>
              </a:solidFill>
              <a:cs typeface="Calibri"/>
            </a:endParaRPr>
          </a:p>
        </p:txBody>
      </p:sp>
    </p:spTree>
    <p:extLst>
      <p:ext uri="{BB962C8B-B14F-4D97-AF65-F5344CB8AC3E}">
        <p14:creationId xmlns:p14="http://schemas.microsoft.com/office/powerpoint/2010/main" val="141352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Dermatology: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355129072"/>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138</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43</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25</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25</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58%</a:t>
                      </a:r>
                    </a:p>
                  </a:txBody>
                  <a:tcPr/>
                </a:tc>
                <a:extLst>
                  <a:ext uri="{0D108BD9-81ED-4DB2-BD59-A6C34878D82A}">
                    <a16:rowId xmlns:a16="http://schemas.microsoft.com/office/drawing/2014/main" val="3238404525"/>
                  </a:ext>
                </a:extLst>
              </a:tr>
              <a:tr h="667276">
                <a:tc>
                  <a:txBody>
                    <a:bodyPr/>
                    <a:lstStyle/>
                    <a:p>
                      <a:r>
                        <a:rPr lang="en-US" b="1"/>
                        <a:t>Total % of all Dermatology programs in 2024 ERAS cycle</a:t>
                      </a:r>
                    </a:p>
                  </a:txBody>
                  <a:tcPr/>
                </a:tc>
                <a:tc>
                  <a:txBody>
                    <a:bodyPr/>
                    <a:lstStyle/>
                    <a:p>
                      <a:pPr algn="ctr"/>
                      <a:r>
                        <a:rPr lang="en-US" b="1"/>
                        <a:t>18%</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79488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Dermatology: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number, plot&#10;&#10;Description automatically generated">
            <a:extLst>
              <a:ext uri="{FF2B5EF4-FFF2-40B4-BE49-F238E27FC236}">
                <a16:creationId xmlns:a16="http://schemas.microsoft.com/office/drawing/2014/main" id="{50ADEF7E-E9B1-6CF6-FEBE-1891F873A75F}"/>
              </a:ext>
            </a:extLst>
          </p:cNvPr>
          <p:cNvPicPr>
            <a:picLocks noChangeAspect="1"/>
          </p:cNvPicPr>
          <p:nvPr/>
        </p:nvPicPr>
        <p:blipFill>
          <a:blip r:embed="rId3"/>
          <a:stretch>
            <a:fillRect/>
          </a:stretch>
        </p:blipFill>
        <p:spPr>
          <a:xfrm>
            <a:off x="89920" y="999017"/>
            <a:ext cx="5680996" cy="5680996"/>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386831" y="912302"/>
            <a:ext cx="238408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86</a:t>
            </a:r>
            <a:endParaRPr lang="en-US" sz="1400" b="1">
              <a:solidFill>
                <a:schemeClr val="tx2"/>
              </a:solidFill>
              <a:cs typeface="Calibri"/>
            </a:endParaRPr>
          </a:p>
        </p:txBody>
      </p:sp>
      <p:pic>
        <p:nvPicPr>
          <p:cNvPr id="7" name="Picture 6" descr="A graph with colored boxes&#10;&#10;Description automatically generated with medium confidence">
            <a:extLst>
              <a:ext uri="{FF2B5EF4-FFF2-40B4-BE49-F238E27FC236}">
                <a16:creationId xmlns:a16="http://schemas.microsoft.com/office/drawing/2014/main" id="{CEE6F88E-E491-06C3-7816-B5C54B1F6B81}"/>
              </a:ext>
            </a:extLst>
          </p:cNvPr>
          <p:cNvPicPr>
            <a:picLocks noChangeAspect="1"/>
          </p:cNvPicPr>
          <p:nvPr/>
        </p:nvPicPr>
        <p:blipFill>
          <a:blip r:embed="rId4"/>
          <a:stretch>
            <a:fillRect/>
          </a:stretch>
        </p:blipFill>
        <p:spPr>
          <a:xfrm>
            <a:off x="5957963" y="999017"/>
            <a:ext cx="5680996" cy="5680996"/>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119411" y="963052"/>
            <a:ext cx="2519548"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25</a:t>
            </a:r>
            <a:endParaRPr lang="en-US" sz="1400" b="1">
              <a:solidFill>
                <a:schemeClr val="tx2"/>
              </a:solidFill>
              <a:cs typeface="Calibri"/>
            </a:endParaRPr>
          </a:p>
        </p:txBody>
      </p:sp>
      <p:sp>
        <p:nvSpPr>
          <p:cNvPr id="9" name="TextBox 8">
            <a:extLst>
              <a:ext uri="{FF2B5EF4-FFF2-40B4-BE49-F238E27FC236}">
                <a16:creationId xmlns:a16="http://schemas.microsoft.com/office/drawing/2014/main" id="{D94EC82A-DC06-A030-D02A-710590222489}"/>
              </a:ext>
            </a:extLst>
          </p:cNvPr>
          <p:cNvSpPr txBox="1"/>
          <p:nvPr/>
        </p:nvSpPr>
        <p:spPr>
          <a:xfrm rot="16200000">
            <a:off x="-1532536" y="3510112"/>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110708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Diagnostic Radiology: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397191963"/>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187</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99</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83</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83</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84%</a:t>
                      </a:r>
                    </a:p>
                  </a:txBody>
                  <a:tcPr/>
                </a:tc>
                <a:extLst>
                  <a:ext uri="{0D108BD9-81ED-4DB2-BD59-A6C34878D82A}">
                    <a16:rowId xmlns:a16="http://schemas.microsoft.com/office/drawing/2014/main" val="3238404525"/>
                  </a:ext>
                </a:extLst>
              </a:tr>
              <a:tr h="667276">
                <a:tc>
                  <a:txBody>
                    <a:bodyPr/>
                    <a:lstStyle/>
                    <a:p>
                      <a:r>
                        <a:rPr lang="en-US" b="1"/>
                        <a:t>Total % of all Diagnostic Radiology programs in </a:t>
                      </a:r>
                      <a:r>
                        <a:rPr lang="en-US" sz="1800" b="1" i="0" u="none" strike="noStrike" noProof="0">
                          <a:solidFill>
                            <a:srgbClr val="000000"/>
                          </a:solidFill>
                          <a:latin typeface="Calibri"/>
                        </a:rPr>
                        <a:t>2024 ERAS cycle</a:t>
                      </a:r>
                      <a:endParaRPr lang="en-US" b="1"/>
                    </a:p>
                  </a:txBody>
                  <a:tcPr/>
                </a:tc>
                <a:tc>
                  <a:txBody>
                    <a:bodyPr/>
                    <a:lstStyle/>
                    <a:p>
                      <a:pPr algn="ctr"/>
                      <a:r>
                        <a:rPr lang="en-US" b="1"/>
                        <a:t>44%</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38465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Diagnostic Radiology: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diagram, number&#10;&#10;Description automatically generated">
            <a:extLst>
              <a:ext uri="{FF2B5EF4-FFF2-40B4-BE49-F238E27FC236}">
                <a16:creationId xmlns:a16="http://schemas.microsoft.com/office/drawing/2014/main" id="{A6ECABB0-F0A8-45D8-1744-54697F3B4E54}"/>
              </a:ext>
            </a:extLst>
          </p:cNvPr>
          <p:cNvPicPr>
            <a:picLocks noChangeAspect="1"/>
          </p:cNvPicPr>
          <p:nvPr/>
        </p:nvPicPr>
        <p:blipFill>
          <a:blip r:embed="rId3"/>
          <a:stretch>
            <a:fillRect/>
          </a:stretch>
        </p:blipFill>
        <p:spPr>
          <a:xfrm>
            <a:off x="104566" y="912302"/>
            <a:ext cx="5728092" cy="5728092"/>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329184" y="898916"/>
            <a:ext cx="251036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146</a:t>
            </a:r>
            <a:endParaRPr lang="en-US" sz="1400" b="1">
              <a:solidFill>
                <a:schemeClr val="tx2"/>
              </a:solidFill>
              <a:cs typeface="Calibri"/>
            </a:endParaRPr>
          </a:p>
        </p:txBody>
      </p:sp>
      <p:pic>
        <p:nvPicPr>
          <p:cNvPr id="7" name="Picture 6" descr="A graph with a number of colored boxes&#10;&#10;Description automatically generated with medium confidence">
            <a:extLst>
              <a:ext uri="{FF2B5EF4-FFF2-40B4-BE49-F238E27FC236}">
                <a16:creationId xmlns:a16="http://schemas.microsoft.com/office/drawing/2014/main" id="{68B9A8F4-526F-377A-3AF3-1D64B08EE048}"/>
              </a:ext>
            </a:extLst>
          </p:cNvPr>
          <p:cNvPicPr>
            <a:picLocks noChangeAspect="1"/>
          </p:cNvPicPr>
          <p:nvPr/>
        </p:nvPicPr>
        <p:blipFill>
          <a:blip r:embed="rId4"/>
          <a:stretch>
            <a:fillRect/>
          </a:stretch>
        </p:blipFill>
        <p:spPr>
          <a:xfrm>
            <a:off x="5947954" y="912302"/>
            <a:ext cx="5728092" cy="5728092"/>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128433" y="912302"/>
            <a:ext cx="245181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83</a:t>
            </a:r>
            <a:endParaRPr lang="en-US" sz="1400" b="1">
              <a:solidFill>
                <a:schemeClr val="tx2"/>
              </a:solidFill>
              <a:cs typeface="Calibri"/>
            </a:endParaRPr>
          </a:p>
        </p:txBody>
      </p:sp>
      <p:sp>
        <p:nvSpPr>
          <p:cNvPr id="8" name="TextBox 7">
            <a:extLst>
              <a:ext uri="{FF2B5EF4-FFF2-40B4-BE49-F238E27FC236}">
                <a16:creationId xmlns:a16="http://schemas.microsoft.com/office/drawing/2014/main" id="{7E8E73F5-D239-7B5F-8959-AB313E0D3396}"/>
              </a:ext>
            </a:extLst>
          </p:cNvPr>
          <p:cNvSpPr txBox="1"/>
          <p:nvPr/>
        </p:nvSpPr>
        <p:spPr>
          <a:xfrm rot="16200000">
            <a:off x="-1487694" y="3453667"/>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48437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Emergency Medicine:</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530414431"/>
              </p:ext>
            </p:extLst>
          </p:nvPr>
        </p:nvGraphicFramePr>
        <p:xfrm>
          <a:off x="499249" y="1472974"/>
          <a:ext cx="8365052" cy="4329500"/>
        </p:xfrm>
        <a:graphic>
          <a:graphicData uri="http://schemas.openxmlformats.org/drawingml/2006/table">
            <a:tbl>
              <a:tblPr firstRow="1" bandRow="1">
                <a:tableStyleId>{00A15C55-8517-42AA-B614-E9B94910E393}</a:tableStyleId>
              </a:tblPr>
              <a:tblGrid>
                <a:gridCol w="5533307">
                  <a:extLst>
                    <a:ext uri="{9D8B030D-6E8A-4147-A177-3AD203B41FA5}">
                      <a16:colId xmlns:a16="http://schemas.microsoft.com/office/drawing/2014/main" val="2316211977"/>
                    </a:ext>
                  </a:extLst>
                </a:gridCol>
                <a:gridCol w="2831745">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280</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147</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130</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130</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88%</a:t>
                      </a:r>
                    </a:p>
                  </a:txBody>
                  <a:tcPr/>
                </a:tc>
                <a:extLst>
                  <a:ext uri="{0D108BD9-81ED-4DB2-BD59-A6C34878D82A}">
                    <a16:rowId xmlns:a16="http://schemas.microsoft.com/office/drawing/2014/main" val="3238404525"/>
                  </a:ext>
                </a:extLst>
              </a:tr>
              <a:tr h="667276">
                <a:tc>
                  <a:txBody>
                    <a:bodyPr/>
                    <a:lstStyle/>
                    <a:p>
                      <a:r>
                        <a:rPr lang="en-US" b="1"/>
                        <a:t>Total % of all Emergency Medicine programs in </a:t>
                      </a:r>
                      <a:r>
                        <a:rPr lang="en-US" sz="1800" b="1" i="0" u="none" strike="noStrike" noProof="0">
                          <a:solidFill>
                            <a:srgbClr val="000000"/>
                          </a:solidFill>
                          <a:latin typeface="Calibri"/>
                        </a:rPr>
                        <a:t>2024 ERAS cycle</a:t>
                      </a:r>
                      <a:endParaRPr lang="en-US" b="1"/>
                    </a:p>
                  </a:txBody>
                  <a:tcPr/>
                </a:tc>
                <a:tc>
                  <a:txBody>
                    <a:bodyPr/>
                    <a:lstStyle/>
                    <a:p>
                      <a:pPr algn="ctr"/>
                      <a:r>
                        <a:rPr lang="en-US" b="1"/>
                        <a:t>46%</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91576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6D4528-D4D5-B424-6FED-678F2F5AA02F}"/>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Emergency Medicine: Interview Rates by Geographic Preference Alignment</a:t>
            </a:r>
            <a:endParaRPr lang="en-US" sz="1900">
              <a:solidFill>
                <a:schemeClr val="tx1"/>
              </a:solidFill>
            </a:endParaRPr>
          </a:p>
        </p:txBody>
      </p:sp>
      <p:sp>
        <p:nvSpPr>
          <p:cNvPr id="3" name="TextBox 2">
            <a:extLst>
              <a:ext uri="{FF2B5EF4-FFF2-40B4-BE49-F238E27FC236}">
                <a16:creationId xmlns:a16="http://schemas.microsoft.com/office/drawing/2014/main" id="{468E4A80-60AB-4A92-449E-D5EF63B55662}"/>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37</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23</a:t>
            </a:r>
            <a:r>
              <a:rPr lang="en-US"/>
              <a:t>%.</a:t>
            </a:r>
            <a:endParaRPr lang="en-US">
              <a:cs typeface="Calibri"/>
            </a:endParaRPr>
          </a:p>
          <a:p>
            <a:pPr marL="742950" lvl="1" indent="-285750" algn="l">
              <a:buFont typeface="Arial" panose="020B0604020202020204" pitchFamily="34" charset="0"/>
              <a:buChar char="•"/>
            </a:pPr>
            <a:r>
              <a:rPr lang="en-US" b="0" i="0">
                <a:effectLst/>
              </a:rPr>
              <a:t>90th percentile: 55</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19</a:t>
            </a:r>
            <a:r>
              <a:rPr lang="en-US"/>
              <a:t>%.</a:t>
            </a:r>
          </a:p>
          <a:p>
            <a:pPr marL="742950" lvl="1" indent="-285750" algn="l">
              <a:buFont typeface="Arial" panose="020B0604020202020204" pitchFamily="34" charset="0"/>
              <a:buChar char="•"/>
            </a:pPr>
            <a:r>
              <a:rPr lang="en-US" b="0" i="0">
                <a:effectLst/>
              </a:rPr>
              <a:t>10th percentile: 9</a:t>
            </a:r>
            <a:r>
              <a:rPr lang="en-US"/>
              <a:t>%.</a:t>
            </a:r>
          </a:p>
          <a:p>
            <a:pPr marL="742950" lvl="1" indent="-285750" algn="l">
              <a:buFont typeface="Arial" panose="020B0604020202020204" pitchFamily="34" charset="0"/>
              <a:buChar char="•"/>
            </a:pPr>
            <a:r>
              <a:rPr lang="en-US" b="0" i="0">
                <a:effectLst/>
              </a:rPr>
              <a:t>90th percentile: 30</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17</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5</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33</a:t>
            </a:r>
            <a:r>
              <a:rPr lang="en-US"/>
              <a:t>%.</a:t>
            </a:r>
            <a:endParaRPr lang="en-US" b="0" i="0">
              <a:effectLst/>
              <a:cs typeface="Calibri"/>
            </a:endParaRPr>
          </a:p>
        </p:txBody>
      </p:sp>
      <p:pic>
        <p:nvPicPr>
          <p:cNvPr id="5" name="Picture 4" descr="A graph showing a number of different colored boxes&#10;&#10;Description automatically generated">
            <a:extLst>
              <a:ext uri="{FF2B5EF4-FFF2-40B4-BE49-F238E27FC236}">
                <a16:creationId xmlns:a16="http://schemas.microsoft.com/office/drawing/2014/main" id="{5C8FAEBE-6505-AF6D-6DF4-1CA680FFF268}"/>
              </a:ext>
            </a:extLst>
          </p:cNvPr>
          <p:cNvPicPr>
            <a:picLocks noChangeAspect="1"/>
          </p:cNvPicPr>
          <p:nvPr/>
        </p:nvPicPr>
        <p:blipFill>
          <a:blip r:embed="rId3"/>
          <a:stretch>
            <a:fillRect/>
          </a:stretch>
        </p:blipFill>
        <p:spPr>
          <a:xfrm>
            <a:off x="5685809" y="503652"/>
            <a:ext cx="5850059" cy="5850059"/>
          </a:xfrm>
          <a:prstGeom prst="rect">
            <a:avLst/>
          </a:prstGeom>
        </p:spPr>
      </p:pic>
      <p:sp>
        <p:nvSpPr>
          <p:cNvPr id="7" name="TextBox 6">
            <a:extLst>
              <a:ext uri="{FF2B5EF4-FFF2-40B4-BE49-F238E27FC236}">
                <a16:creationId xmlns:a16="http://schemas.microsoft.com/office/drawing/2014/main" id="{20225595-10D3-1316-B63A-2CDB6A09A234}"/>
              </a:ext>
            </a:extLst>
          </p:cNvPr>
          <p:cNvSpPr txBox="1"/>
          <p:nvPr/>
        </p:nvSpPr>
        <p:spPr>
          <a:xfrm>
            <a:off x="9505627" y="361610"/>
            <a:ext cx="2384085" cy="646331"/>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b="1">
                <a:solidFill>
                  <a:schemeClr val="tx2"/>
                </a:solidFill>
              </a:rPr>
              <a:t>Data as of </a:t>
            </a:r>
            <a:r>
              <a:rPr lang="en-US" sz="1800" b="1">
                <a:solidFill>
                  <a:schemeClr val="tx2"/>
                </a:solidFill>
              </a:rPr>
              <a:t>2/28/24</a:t>
            </a:r>
            <a:endParaRPr lang="en-US" b="1">
              <a:solidFill>
                <a:schemeClr val="tx2"/>
              </a:solidFill>
            </a:endParaRPr>
          </a:p>
          <a:p>
            <a:pPr algn="ctr"/>
            <a:r>
              <a:rPr lang="en-US" b="1">
                <a:solidFill>
                  <a:schemeClr val="tx2"/>
                </a:solidFill>
              </a:rPr>
              <a:t># of Programs: 130</a:t>
            </a:r>
            <a:endParaRPr lang="en-US" b="1">
              <a:solidFill>
                <a:schemeClr val="tx2"/>
              </a:solidFill>
              <a:cs typeface="Calibri"/>
            </a:endParaRPr>
          </a:p>
        </p:txBody>
      </p:sp>
    </p:spTree>
    <p:extLst>
      <p:ext uri="{BB962C8B-B14F-4D97-AF65-F5344CB8AC3E}">
        <p14:creationId xmlns:p14="http://schemas.microsoft.com/office/powerpoint/2010/main" val="3478963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Family Medicine:</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037376891"/>
              </p:ext>
            </p:extLst>
          </p:nvPr>
        </p:nvGraphicFramePr>
        <p:xfrm>
          <a:off x="544763" y="1508209"/>
          <a:ext cx="8475059" cy="4329500"/>
        </p:xfrm>
        <a:graphic>
          <a:graphicData uri="http://schemas.openxmlformats.org/drawingml/2006/table">
            <a:tbl>
              <a:tblPr firstRow="1" bandRow="1">
                <a:tableStyleId>{00A15C55-8517-42AA-B614-E9B94910E393}</a:tableStyleId>
              </a:tblPr>
              <a:tblGrid>
                <a:gridCol w="5460926">
                  <a:extLst>
                    <a:ext uri="{9D8B030D-6E8A-4147-A177-3AD203B41FA5}">
                      <a16:colId xmlns:a16="http://schemas.microsoft.com/office/drawing/2014/main" val="2316211977"/>
                    </a:ext>
                  </a:extLst>
                </a:gridCol>
                <a:gridCol w="3014133">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730</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392</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347</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347</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89%</a:t>
                      </a:r>
                    </a:p>
                  </a:txBody>
                  <a:tcPr/>
                </a:tc>
                <a:extLst>
                  <a:ext uri="{0D108BD9-81ED-4DB2-BD59-A6C34878D82A}">
                    <a16:rowId xmlns:a16="http://schemas.microsoft.com/office/drawing/2014/main" val="3238404525"/>
                  </a:ext>
                </a:extLst>
              </a:tr>
              <a:tr h="667276">
                <a:tc>
                  <a:txBody>
                    <a:bodyPr/>
                    <a:lstStyle/>
                    <a:p>
                      <a:r>
                        <a:rPr lang="en-US" b="1"/>
                        <a:t>Total % of all Family Medicine programs in </a:t>
                      </a:r>
                      <a:r>
                        <a:rPr lang="en-US" sz="1800" b="1" i="0" u="none" strike="noStrike" noProof="0">
                          <a:solidFill>
                            <a:srgbClr val="000000"/>
                          </a:solidFill>
                          <a:latin typeface="Calibri"/>
                        </a:rPr>
                        <a:t>2024 ERAS cycle</a:t>
                      </a:r>
                    </a:p>
                  </a:txBody>
                  <a:tcPr/>
                </a:tc>
                <a:tc>
                  <a:txBody>
                    <a:bodyPr/>
                    <a:lstStyle/>
                    <a:p>
                      <a:pPr algn="ctr"/>
                      <a:r>
                        <a:rPr lang="en-US" b="1"/>
                        <a:t>48%</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84370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A032-BB25-E08E-0AA1-944189E604AD}"/>
              </a:ext>
            </a:extLst>
          </p:cNvPr>
          <p:cNvSpPr>
            <a:spLocks noGrp="1"/>
          </p:cNvSpPr>
          <p:nvPr>
            <p:ph type="title"/>
          </p:nvPr>
        </p:nvSpPr>
        <p:spPr/>
        <p:txBody>
          <a:bodyPr>
            <a:normAutofit/>
          </a:bodyPr>
          <a:lstStyle/>
          <a:p>
            <a:r>
              <a:rPr lang="en-US" sz="4000"/>
              <a:t>Geographic Preferences: Overview</a:t>
            </a:r>
          </a:p>
        </p:txBody>
      </p:sp>
      <p:sp>
        <p:nvSpPr>
          <p:cNvPr id="4" name="Content Placeholder 2">
            <a:extLst>
              <a:ext uri="{FF2B5EF4-FFF2-40B4-BE49-F238E27FC236}">
                <a16:creationId xmlns:a16="http://schemas.microsoft.com/office/drawing/2014/main" id="{4210B3F4-88C9-E9A1-5441-4F6DDCC34707}"/>
              </a:ext>
            </a:extLst>
          </p:cNvPr>
          <p:cNvSpPr>
            <a:spLocks noGrp="1"/>
          </p:cNvSpPr>
          <p:nvPr>
            <p:ph idx="1"/>
          </p:nvPr>
        </p:nvSpPr>
        <p:spPr>
          <a:xfrm>
            <a:off x="3762704" y="1952480"/>
            <a:ext cx="7944049" cy="4351338"/>
          </a:xfrm>
          <a:ln>
            <a:miter lim="800000"/>
            <a:headEnd/>
            <a:tailEnd/>
          </a:ln>
        </p:spPr>
        <p:txBody>
          <a:bodyPr vert="horz" lIns="91440" tIns="45720" rIns="91440" bIns="45720" rtlCol="0" anchor="t">
            <a:normAutofit/>
          </a:bodyPr>
          <a:lstStyle/>
          <a:p>
            <a:pPr marL="0" indent="0" eaLnBrk="1" hangingPunct="1">
              <a:buNone/>
              <a:defRPr/>
            </a:pPr>
            <a:r>
              <a:rPr lang="en-US" b="1">
                <a:solidFill>
                  <a:schemeClr val="tx2"/>
                </a:solidFill>
              </a:rPr>
              <a:t>Goals for Geographic Preferences Section:</a:t>
            </a:r>
          </a:p>
          <a:p>
            <a:pPr marL="457200" indent="-457200" eaLnBrk="1" hangingPunct="1">
              <a:buFont typeface="Arial" panose="020B0604020202020204" pitchFamily="34" charset="0"/>
              <a:buChar char="•"/>
              <a:defRPr/>
            </a:pPr>
            <a:r>
              <a:rPr lang="en-US">
                <a:solidFill>
                  <a:schemeClr val="tx2"/>
                </a:solidFill>
                <a:latin typeface="Arial"/>
                <a:cs typeface="Arial"/>
              </a:rPr>
              <a:t>Provide a process for sharing geographic preferences that </a:t>
            </a:r>
            <a:r>
              <a:rPr lang="en-US" b="1">
                <a:solidFill>
                  <a:schemeClr val="tx2"/>
                </a:solidFill>
                <a:latin typeface="Arial"/>
                <a:cs typeface="Arial"/>
              </a:rPr>
              <a:t>enhances accuracy and fairness.</a:t>
            </a:r>
            <a:endParaRPr lang="en-US" b="1">
              <a:solidFill>
                <a:schemeClr val="tx2"/>
              </a:solidFill>
            </a:endParaRPr>
          </a:p>
          <a:p>
            <a:pPr marL="457200" indent="-457200" eaLnBrk="1" hangingPunct="1">
              <a:buFont typeface="Arial" panose="020B0604020202020204" pitchFamily="34" charset="0"/>
              <a:buChar char="•"/>
              <a:defRPr/>
            </a:pPr>
            <a:r>
              <a:rPr lang="en-US">
                <a:solidFill>
                  <a:schemeClr val="tx2"/>
                </a:solidFill>
                <a:latin typeface="Arial"/>
                <a:cs typeface="Arial"/>
              </a:rPr>
              <a:t>Communicate the importance of geography for an applicant.</a:t>
            </a:r>
            <a:endParaRPr lang="en-US">
              <a:solidFill>
                <a:schemeClr val="tx2"/>
              </a:solidFill>
            </a:endParaRPr>
          </a:p>
          <a:p>
            <a:pPr marL="457200" indent="-457200">
              <a:defRPr/>
            </a:pPr>
            <a:r>
              <a:rPr lang="en-US">
                <a:solidFill>
                  <a:schemeClr val="tx2"/>
                </a:solidFill>
                <a:latin typeface="Arial"/>
                <a:cs typeface="Arial"/>
              </a:rPr>
              <a:t>Provide an opportunity to share preferences for divisions and location setting.</a:t>
            </a:r>
            <a:endParaRPr lang="en-US">
              <a:solidFill>
                <a:schemeClr val="tx2"/>
              </a:solidFill>
            </a:endParaRPr>
          </a:p>
          <a:p>
            <a:pPr eaLnBrk="1" hangingPunct="1">
              <a:defRPr/>
            </a:pPr>
            <a:endParaRPr lang="en-US">
              <a:solidFill>
                <a:schemeClr val="tx2"/>
              </a:solidFill>
            </a:endParaRPr>
          </a:p>
        </p:txBody>
      </p:sp>
      <p:grpSp>
        <p:nvGrpSpPr>
          <p:cNvPr id="5" name="Group 3">
            <a:extLst>
              <a:ext uri="{FF2B5EF4-FFF2-40B4-BE49-F238E27FC236}">
                <a16:creationId xmlns:a16="http://schemas.microsoft.com/office/drawing/2014/main" id="{2695ACA7-64BA-AE7D-E7EE-671BF69CDB30}"/>
              </a:ext>
            </a:extLst>
          </p:cNvPr>
          <p:cNvGrpSpPr>
            <a:grpSpLocks/>
          </p:cNvGrpSpPr>
          <p:nvPr/>
        </p:nvGrpSpPr>
        <p:grpSpPr bwMode="auto">
          <a:xfrm>
            <a:off x="668127" y="1561002"/>
            <a:ext cx="2603500" cy="4789488"/>
            <a:chOff x="2483" y="0"/>
            <a:chExt cx="2602829" cy="4789487"/>
          </a:xfrm>
          <a:solidFill>
            <a:schemeClr val="accent3"/>
          </a:solidFill>
        </p:grpSpPr>
        <p:sp>
          <p:nvSpPr>
            <p:cNvPr id="6" name="Rectangle: Rounded Corners 5">
              <a:extLst>
                <a:ext uri="{FF2B5EF4-FFF2-40B4-BE49-F238E27FC236}">
                  <a16:creationId xmlns:a16="http://schemas.microsoft.com/office/drawing/2014/main" id="{3962DD9B-EE4D-8A61-5C2C-070C47F4291F}"/>
                </a:ext>
              </a:extLst>
            </p:cNvPr>
            <p:cNvSpPr/>
            <p:nvPr/>
          </p:nvSpPr>
          <p:spPr>
            <a:xfrm>
              <a:off x="2483" y="0"/>
              <a:ext cx="2602829" cy="4789487"/>
            </a:xfrm>
            <a:prstGeom prst="roundRect">
              <a:avLst>
                <a:gd name="adj" fmla="val 10000"/>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4C32D888-2615-DC5B-477D-F3B1F96E571A}"/>
                </a:ext>
              </a:extLst>
            </p:cNvPr>
            <p:cNvSpPr txBox="1"/>
            <p:nvPr/>
          </p:nvSpPr>
          <p:spPr>
            <a:xfrm>
              <a:off x="2483" y="1916113"/>
              <a:ext cx="2602829" cy="1916112"/>
            </a:xfrm>
            <a:prstGeom prst="rect">
              <a:avLst/>
            </a:prstGeom>
            <a:noFill/>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marL="0" marR="0" lvl="0" indent="0" algn="ctr" defTabSz="1244600" rtl="0" eaLnBrk="0" fontAlgn="base" latinLnBrk="0" hangingPunct="0">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Geographic Preferences</a:t>
              </a:r>
            </a:p>
          </p:txBody>
        </p:sp>
      </p:grpSp>
      <p:sp>
        <p:nvSpPr>
          <p:cNvPr id="3" name="Oval 2" descr="Globe outline">
            <a:extLst>
              <a:ext uri="{FF2B5EF4-FFF2-40B4-BE49-F238E27FC236}">
                <a16:creationId xmlns:a16="http://schemas.microsoft.com/office/drawing/2014/main" id="{C14C4771-26A3-537B-DFD2-1B2422EA366F}"/>
              </a:ext>
            </a:extLst>
          </p:cNvPr>
          <p:cNvSpPr/>
          <p:nvPr/>
        </p:nvSpPr>
        <p:spPr>
          <a:xfrm>
            <a:off x="1159204" y="1928392"/>
            <a:ext cx="1621346" cy="1497538"/>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4676770"/>
              <a:satOff val="7496"/>
              <a:lumOff val="3366"/>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11960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6D4528-D4D5-B424-6FED-678F2F5AA02F}"/>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Family Medicine: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0D1F6878-3B69-5E80-BFE2-39154717B33F}"/>
              </a:ext>
            </a:extLst>
          </p:cNvPr>
          <p:cNvSpPr txBox="1"/>
          <p:nvPr/>
        </p:nvSpPr>
        <p:spPr>
          <a:xfrm>
            <a:off x="665085" y="2497890"/>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28</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12</a:t>
            </a:r>
            <a:r>
              <a:rPr lang="en-US"/>
              <a:t>%.</a:t>
            </a:r>
            <a:endParaRPr lang="en-US">
              <a:cs typeface="Calibri"/>
            </a:endParaRPr>
          </a:p>
          <a:p>
            <a:pPr marL="742950" lvl="1" indent="-285750" algn="l">
              <a:buFont typeface="Arial" panose="020B0604020202020204" pitchFamily="34" charset="0"/>
              <a:buChar char="•"/>
            </a:pPr>
            <a:r>
              <a:rPr lang="en-US" b="0" i="0">
                <a:effectLst/>
              </a:rPr>
              <a:t>90th percentile: 52</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8</a:t>
            </a:r>
            <a:r>
              <a:rPr lang="en-US"/>
              <a:t>%.</a:t>
            </a:r>
          </a:p>
          <a:p>
            <a:pPr marL="742950" lvl="1" indent="-285750" algn="l">
              <a:buFont typeface="Arial" panose="020B0604020202020204" pitchFamily="34" charset="0"/>
              <a:buChar char="•"/>
            </a:pPr>
            <a:r>
              <a:rPr lang="en-US" b="0" i="0">
                <a:effectLst/>
              </a:rPr>
              <a:t>10th percentile: 2</a:t>
            </a:r>
            <a:r>
              <a:rPr lang="en-US"/>
              <a:t>%.</a:t>
            </a:r>
          </a:p>
          <a:p>
            <a:pPr marL="742950" lvl="1" indent="-285750" algn="l">
              <a:buFont typeface="Arial" panose="020B0604020202020204" pitchFamily="34" charset="0"/>
              <a:buChar char="•"/>
            </a:pPr>
            <a:r>
              <a:rPr lang="en-US" b="0" i="0">
                <a:effectLst/>
              </a:rPr>
              <a:t>90th percentile: 19</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8</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2</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23</a:t>
            </a:r>
            <a:r>
              <a:rPr lang="en-US"/>
              <a:t>%.</a:t>
            </a:r>
            <a:endParaRPr lang="en-US" b="0" i="0">
              <a:effectLst/>
              <a:cs typeface="Calibri"/>
            </a:endParaRPr>
          </a:p>
        </p:txBody>
      </p:sp>
      <p:pic>
        <p:nvPicPr>
          <p:cNvPr id="8" name="Picture 7" descr="A graph with different colored squares&#10;&#10;Description automatically generated">
            <a:extLst>
              <a:ext uri="{FF2B5EF4-FFF2-40B4-BE49-F238E27FC236}">
                <a16:creationId xmlns:a16="http://schemas.microsoft.com/office/drawing/2014/main" id="{0A42339C-FB1F-0130-9660-F317F063D983}"/>
              </a:ext>
            </a:extLst>
          </p:cNvPr>
          <p:cNvPicPr>
            <a:picLocks noChangeAspect="1"/>
          </p:cNvPicPr>
          <p:nvPr/>
        </p:nvPicPr>
        <p:blipFill>
          <a:blip r:embed="rId3"/>
          <a:stretch>
            <a:fillRect/>
          </a:stretch>
        </p:blipFill>
        <p:spPr>
          <a:xfrm>
            <a:off x="5739704" y="456171"/>
            <a:ext cx="5807146" cy="5807146"/>
          </a:xfrm>
          <a:prstGeom prst="rect">
            <a:avLst/>
          </a:prstGeom>
        </p:spPr>
      </p:pic>
      <p:sp>
        <p:nvSpPr>
          <p:cNvPr id="7" name="TextBox 6">
            <a:extLst>
              <a:ext uri="{FF2B5EF4-FFF2-40B4-BE49-F238E27FC236}">
                <a16:creationId xmlns:a16="http://schemas.microsoft.com/office/drawing/2014/main" id="{20225595-10D3-1316-B63A-2CDB6A09A234}"/>
              </a:ext>
            </a:extLst>
          </p:cNvPr>
          <p:cNvSpPr txBox="1"/>
          <p:nvPr/>
        </p:nvSpPr>
        <p:spPr>
          <a:xfrm>
            <a:off x="9505627" y="361610"/>
            <a:ext cx="2384085" cy="646331"/>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b="1">
                <a:solidFill>
                  <a:schemeClr val="tx2"/>
                </a:solidFill>
              </a:rPr>
              <a:t>Data as of </a:t>
            </a:r>
            <a:r>
              <a:rPr lang="en-US" sz="1800" b="1">
                <a:solidFill>
                  <a:schemeClr val="tx2"/>
                </a:solidFill>
              </a:rPr>
              <a:t>2/28/24</a:t>
            </a:r>
            <a:endParaRPr lang="en-US" b="1">
              <a:solidFill>
                <a:schemeClr val="tx2"/>
              </a:solidFill>
            </a:endParaRPr>
          </a:p>
          <a:p>
            <a:pPr algn="ctr"/>
            <a:r>
              <a:rPr lang="en-US" b="1">
                <a:solidFill>
                  <a:schemeClr val="tx2"/>
                </a:solidFill>
              </a:rPr>
              <a:t># of Programs: 347</a:t>
            </a:r>
            <a:endParaRPr lang="en-US" b="1">
              <a:solidFill>
                <a:schemeClr val="tx2"/>
              </a:solidFill>
              <a:cs typeface="Calibri"/>
            </a:endParaRPr>
          </a:p>
        </p:txBody>
      </p:sp>
    </p:spTree>
    <p:extLst>
      <p:ext uri="{BB962C8B-B14F-4D97-AF65-F5344CB8AC3E}">
        <p14:creationId xmlns:p14="http://schemas.microsoft.com/office/powerpoint/2010/main" val="237104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General Surgery: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4146946101"/>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344</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158</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114</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114</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72%</a:t>
                      </a:r>
                    </a:p>
                  </a:txBody>
                  <a:tcPr/>
                </a:tc>
                <a:extLst>
                  <a:ext uri="{0D108BD9-81ED-4DB2-BD59-A6C34878D82A}">
                    <a16:rowId xmlns:a16="http://schemas.microsoft.com/office/drawing/2014/main" val="3238404525"/>
                  </a:ext>
                </a:extLst>
              </a:tr>
              <a:tr h="667276">
                <a:tc>
                  <a:txBody>
                    <a:bodyPr/>
                    <a:lstStyle/>
                    <a:p>
                      <a:r>
                        <a:rPr lang="en-US" b="1"/>
                        <a:t>Total % of all General Surgery programs in </a:t>
                      </a:r>
                      <a:r>
                        <a:rPr lang="en-US" sz="1800" b="1" i="0" u="none" strike="noStrike" noProof="0">
                          <a:solidFill>
                            <a:srgbClr val="000000"/>
                          </a:solidFill>
                          <a:latin typeface="Calibri"/>
                        </a:rPr>
                        <a:t>2024 ERAS cycle</a:t>
                      </a:r>
                    </a:p>
                  </a:txBody>
                  <a:tcPr/>
                </a:tc>
                <a:tc>
                  <a:txBody>
                    <a:bodyPr/>
                    <a:lstStyle/>
                    <a:p>
                      <a:pPr algn="ctr"/>
                      <a:r>
                        <a:rPr lang="en-US" b="1"/>
                        <a:t>33%</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46211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General Surgery: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number, plot&#10;&#10;Description automatically generated">
            <a:extLst>
              <a:ext uri="{FF2B5EF4-FFF2-40B4-BE49-F238E27FC236}">
                <a16:creationId xmlns:a16="http://schemas.microsoft.com/office/drawing/2014/main" id="{C506AB99-FAEA-B779-726B-9E52878EDE06}"/>
              </a:ext>
            </a:extLst>
          </p:cNvPr>
          <p:cNvPicPr>
            <a:picLocks noChangeAspect="1"/>
          </p:cNvPicPr>
          <p:nvPr/>
        </p:nvPicPr>
        <p:blipFill>
          <a:blip r:embed="rId3"/>
          <a:stretch>
            <a:fillRect/>
          </a:stretch>
        </p:blipFill>
        <p:spPr>
          <a:xfrm>
            <a:off x="7693" y="892306"/>
            <a:ext cx="5762180" cy="5762180"/>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150548" y="892306"/>
            <a:ext cx="2436636"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166</a:t>
            </a:r>
            <a:endParaRPr lang="en-US" sz="1400" b="1">
              <a:solidFill>
                <a:schemeClr val="tx2"/>
              </a:solidFill>
              <a:cs typeface="Calibri"/>
            </a:endParaRPr>
          </a:p>
        </p:txBody>
      </p:sp>
      <p:sp>
        <p:nvSpPr>
          <p:cNvPr id="10" name="TextBox 9">
            <a:extLst>
              <a:ext uri="{FF2B5EF4-FFF2-40B4-BE49-F238E27FC236}">
                <a16:creationId xmlns:a16="http://schemas.microsoft.com/office/drawing/2014/main" id="{1E355538-A589-97BB-F85C-498A5795481F}"/>
              </a:ext>
            </a:extLst>
          </p:cNvPr>
          <p:cNvSpPr txBox="1"/>
          <p:nvPr/>
        </p:nvSpPr>
        <p:spPr>
          <a:xfrm rot="16200000">
            <a:off x="-1577676" y="3397223"/>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pic>
        <p:nvPicPr>
          <p:cNvPr id="7" name="Picture 6" descr="A graph with different colored squares&#10;&#10;Description automatically generated">
            <a:extLst>
              <a:ext uri="{FF2B5EF4-FFF2-40B4-BE49-F238E27FC236}">
                <a16:creationId xmlns:a16="http://schemas.microsoft.com/office/drawing/2014/main" id="{032839FD-A369-61BC-3E36-76985459BD27}"/>
              </a:ext>
            </a:extLst>
          </p:cNvPr>
          <p:cNvPicPr>
            <a:picLocks noChangeAspect="1"/>
          </p:cNvPicPr>
          <p:nvPr/>
        </p:nvPicPr>
        <p:blipFill>
          <a:blip r:embed="rId4"/>
          <a:stretch>
            <a:fillRect/>
          </a:stretch>
        </p:blipFill>
        <p:spPr>
          <a:xfrm>
            <a:off x="5791269" y="892307"/>
            <a:ext cx="5762180" cy="5762180"/>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068488" y="892306"/>
            <a:ext cx="2506357"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114</a:t>
            </a:r>
            <a:endParaRPr lang="en-US" sz="1400" b="1">
              <a:solidFill>
                <a:schemeClr val="tx2"/>
              </a:solidFill>
              <a:cs typeface="Calibri"/>
            </a:endParaRPr>
          </a:p>
        </p:txBody>
      </p:sp>
    </p:spTree>
    <p:extLst>
      <p:ext uri="{BB962C8B-B14F-4D97-AF65-F5344CB8AC3E}">
        <p14:creationId xmlns:p14="http://schemas.microsoft.com/office/powerpoint/2010/main" val="244526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Internal Medicine:</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3519370119"/>
              </p:ext>
            </p:extLst>
          </p:nvPr>
        </p:nvGraphicFramePr>
        <p:xfrm>
          <a:off x="491765" y="14998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626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308</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270</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270</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88%</a:t>
                      </a:r>
                    </a:p>
                  </a:txBody>
                  <a:tcPr/>
                </a:tc>
                <a:extLst>
                  <a:ext uri="{0D108BD9-81ED-4DB2-BD59-A6C34878D82A}">
                    <a16:rowId xmlns:a16="http://schemas.microsoft.com/office/drawing/2014/main" val="3238404525"/>
                  </a:ext>
                </a:extLst>
              </a:tr>
              <a:tr h="667276">
                <a:tc>
                  <a:txBody>
                    <a:bodyPr/>
                    <a:lstStyle/>
                    <a:p>
                      <a:r>
                        <a:rPr lang="en-US" b="1"/>
                        <a:t>Total % of all Internal Medicine programs in </a:t>
                      </a:r>
                      <a:r>
                        <a:rPr lang="en-US" sz="1800" b="1" i="0" u="none" strike="noStrike" noProof="0">
                          <a:solidFill>
                            <a:srgbClr val="000000"/>
                          </a:solidFill>
                          <a:latin typeface="Calibri"/>
                        </a:rPr>
                        <a:t>2024 ERAS cycle</a:t>
                      </a:r>
                    </a:p>
                  </a:txBody>
                  <a:tcPr/>
                </a:tc>
                <a:tc>
                  <a:txBody>
                    <a:bodyPr/>
                    <a:lstStyle/>
                    <a:p>
                      <a:pPr algn="ctr"/>
                      <a:r>
                        <a:rPr lang="en-US" b="1"/>
                        <a:t>43%</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324215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Internal Medicine: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diagram, plot&#10;&#10;Description automatically generated">
            <a:extLst>
              <a:ext uri="{FF2B5EF4-FFF2-40B4-BE49-F238E27FC236}">
                <a16:creationId xmlns:a16="http://schemas.microsoft.com/office/drawing/2014/main" id="{B23ED2B2-C39F-6EEB-0A05-2C6D9475701E}"/>
              </a:ext>
            </a:extLst>
          </p:cNvPr>
          <p:cNvPicPr>
            <a:picLocks noChangeAspect="1"/>
          </p:cNvPicPr>
          <p:nvPr/>
        </p:nvPicPr>
        <p:blipFill>
          <a:blip r:embed="rId3"/>
          <a:stretch>
            <a:fillRect/>
          </a:stretch>
        </p:blipFill>
        <p:spPr>
          <a:xfrm>
            <a:off x="90311" y="890500"/>
            <a:ext cx="5736836" cy="5736836"/>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517095" y="890498"/>
            <a:ext cx="2444418"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334</a:t>
            </a:r>
            <a:endParaRPr lang="en-US" sz="1400" b="1">
              <a:solidFill>
                <a:schemeClr val="tx2"/>
              </a:solidFill>
              <a:cs typeface="Calibri"/>
            </a:endParaRPr>
          </a:p>
        </p:txBody>
      </p:sp>
      <p:sp>
        <p:nvSpPr>
          <p:cNvPr id="4" name="TextBox 3">
            <a:extLst>
              <a:ext uri="{FF2B5EF4-FFF2-40B4-BE49-F238E27FC236}">
                <a16:creationId xmlns:a16="http://schemas.microsoft.com/office/drawing/2014/main" id="{738D6743-F5E2-3B1E-9413-B8980A7B8B0D}"/>
              </a:ext>
            </a:extLst>
          </p:cNvPr>
          <p:cNvSpPr txBox="1"/>
          <p:nvPr/>
        </p:nvSpPr>
        <p:spPr>
          <a:xfrm rot="16200000">
            <a:off x="-1495059" y="3453667"/>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pic>
        <p:nvPicPr>
          <p:cNvPr id="11" name="Picture 10" descr="A graph with a red and blue box&#10;&#10;Description automatically generated with medium confidence">
            <a:extLst>
              <a:ext uri="{FF2B5EF4-FFF2-40B4-BE49-F238E27FC236}">
                <a16:creationId xmlns:a16="http://schemas.microsoft.com/office/drawing/2014/main" id="{F6182329-ACEA-D592-8E8F-21935B160388}"/>
              </a:ext>
            </a:extLst>
          </p:cNvPr>
          <p:cNvPicPr>
            <a:picLocks noChangeAspect="1"/>
          </p:cNvPicPr>
          <p:nvPr/>
        </p:nvPicPr>
        <p:blipFill>
          <a:blip r:embed="rId4"/>
          <a:stretch>
            <a:fillRect/>
          </a:stretch>
        </p:blipFill>
        <p:spPr>
          <a:xfrm>
            <a:off x="6096000" y="890499"/>
            <a:ext cx="5736837" cy="5736837"/>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263370" y="890498"/>
            <a:ext cx="2517571"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270</a:t>
            </a:r>
            <a:endParaRPr lang="en-US" sz="1400" b="1">
              <a:solidFill>
                <a:schemeClr val="tx2"/>
              </a:solidFill>
              <a:cs typeface="Calibri"/>
            </a:endParaRPr>
          </a:p>
        </p:txBody>
      </p:sp>
    </p:spTree>
    <p:extLst>
      <p:ext uri="{BB962C8B-B14F-4D97-AF65-F5344CB8AC3E}">
        <p14:creationId xmlns:p14="http://schemas.microsoft.com/office/powerpoint/2010/main" val="577478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Internal Medicine/Pediatrics:</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166537718"/>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77</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39</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35</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35</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90%</a:t>
                      </a:r>
                    </a:p>
                  </a:txBody>
                  <a:tcPr/>
                </a:tc>
                <a:extLst>
                  <a:ext uri="{0D108BD9-81ED-4DB2-BD59-A6C34878D82A}">
                    <a16:rowId xmlns:a16="http://schemas.microsoft.com/office/drawing/2014/main" val="3238404525"/>
                  </a:ext>
                </a:extLst>
              </a:tr>
              <a:tr h="667276">
                <a:tc>
                  <a:txBody>
                    <a:bodyPr/>
                    <a:lstStyle/>
                    <a:p>
                      <a:r>
                        <a:rPr lang="en-US" b="1"/>
                        <a:t>Total % of all Internal Medicine/Pediatrics programs in </a:t>
                      </a:r>
                      <a:r>
                        <a:rPr lang="en-US" sz="1800" b="1" i="0" u="none" strike="noStrike" noProof="0">
                          <a:solidFill>
                            <a:srgbClr val="000000"/>
                          </a:solidFill>
                          <a:latin typeface="Calibri"/>
                        </a:rPr>
                        <a:t>2024 ERAS cycle</a:t>
                      </a:r>
                    </a:p>
                  </a:txBody>
                  <a:tcPr/>
                </a:tc>
                <a:tc>
                  <a:txBody>
                    <a:bodyPr/>
                    <a:lstStyle/>
                    <a:p>
                      <a:pPr algn="ctr"/>
                      <a:r>
                        <a:rPr lang="en-US" b="1"/>
                        <a:t>45%</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0174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5FAD55-6E74-0592-0C9B-374D73A4843F}"/>
              </a:ext>
            </a:extLst>
          </p:cNvPr>
          <p:cNvSpPr>
            <a:spLocks noGrp="1"/>
          </p:cNvSpPr>
          <p:nvPr>
            <p:ph type="title"/>
          </p:nvPr>
        </p:nvSpPr>
        <p:spPr>
          <a:xfrm>
            <a:off x="661447" y="525766"/>
            <a:ext cx="4560584" cy="1128068"/>
          </a:xfrm>
        </p:spPr>
        <p:txBody>
          <a:bodyPr vert="horz" lIns="91440" tIns="45720" rIns="91440" bIns="45720" rtlCol="0" anchor="ctr">
            <a:normAutofit fontScale="90000"/>
          </a:bodyPr>
          <a:lstStyle/>
          <a:p>
            <a:r>
              <a:rPr lang="en-US" sz="3100" b="1">
                <a:solidFill>
                  <a:schemeClr val="tx2"/>
                </a:solidFill>
              </a:rPr>
              <a:t>Internal Medicine/Pediatrics: Interview Rates by Geographic Preference Alignment</a:t>
            </a:r>
            <a:endParaRPr lang="en-US" sz="1900">
              <a:solidFill>
                <a:schemeClr val="tx1"/>
              </a:solidFill>
            </a:endParaRPr>
          </a:p>
        </p:txBody>
      </p:sp>
      <p:sp>
        <p:nvSpPr>
          <p:cNvPr id="3" name="TextBox 2">
            <a:extLst>
              <a:ext uri="{FF2B5EF4-FFF2-40B4-BE49-F238E27FC236}">
                <a16:creationId xmlns:a16="http://schemas.microsoft.com/office/drawing/2014/main" id="{96556FF2-1049-CFCE-CB15-C05ADC2608F9}"/>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35</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20</a:t>
            </a:r>
            <a:r>
              <a:rPr lang="en-US"/>
              <a:t>%.</a:t>
            </a:r>
            <a:endParaRPr lang="en-US">
              <a:cs typeface="Calibri"/>
            </a:endParaRPr>
          </a:p>
          <a:p>
            <a:pPr marL="742950" lvl="1" indent="-285750" algn="l">
              <a:buFont typeface="Arial" panose="020B0604020202020204" pitchFamily="34" charset="0"/>
              <a:buChar char="•"/>
            </a:pPr>
            <a:r>
              <a:rPr lang="en-US" b="0" i="0">
                <a:effectLst/>
              </a:rPr>
              <a:t>90th percentile: 63</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27</a:t>
            </a:r>
            <a:r>
              <a:rPr lang="en-US"/>
              <a:t>%.</a:t>
            </a:r>
          </a:p>
          <a:p>
            <a:pPr marL="742950" lvl="1" indent="-285750" algn="l">
              <a:buFont typeface="Arial" panose="020B0604020202020204" pitchFamily="34" charset="0"/>
              <a:buChar char="•"/>
            </a:pPr>
            <a:r>
              <a:rPr lang="en-US" b="0" i="0">
                <a:effectLst/>
              </a:rPr>
              <a:t>10th percentile: 19</a:t>
            </a:r>
            <a:r>
              <a:rPr lang="en-US"/>
              <a:t>%.</a:t>
            </a:r>
          </a:p>
          <a:p>
            <a:pPr marL="742950" lvl="1" indent="-285750" algn="l">
              <a:buFont typeface="Arial" panose="020B0604020202020204" pitchFamily="34" charset="0"/>
              <a:buChar char="•"/>
            </a:pPr>
            <a:r>
              <a:rPr lang="en-US" b="0" i="0">
                <a:effectLst/>
              </a:rPr>
              <a:t>90th percentile: 57</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18</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9</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38%</a:t>
            </a:r>
            <a:r>
              <a:rPr lang="en-US"/>
              <a:t>.</a:t>
            </a:r>
            <a:endParaRPr lang="en-US" b="0" i="0">
              <a:effectLst/>
              <a:cs typeface="Calibri"/>
            </a:endParaRPr>
          </a:p>
        </p:txBody>
      </p:sp>
      <p:pic>
        <p:nvPicPr>
          <p:cNvPr id="5" name="Picture 4" descr="A graph showing different colored squares&#10;&#10;Description automatically generated">
            <a:extLst>
              <a:ext uri="{FF2B5EF4-FFF2-40B4-BE49-F238E27FC236}">
                <a16:creationId xmlns:a16="http://schemas.microsoft.com/office/drawing/2014/main" id="{8336A3F1-7C98-C9A7-0D56-4B49E47339D4}"/>
              </a:ext>
            </a:extLst>
          </p:cNvPr>
          <p:cNvPicPr>
            <a:picLocks noChangeAspect="1"/>
          </p:cNvPicPr>
          <p:nvPr/>
        </p:nvPicPr>
        <p:blipFill>
          <a:blip r:embed="rId3"/>
          <a:stretch>
            <a:fillRect/>
          </a:stretch>
        </p:blipFill>
        <p:spPr>
          <a:xfrm>
            <a:off x="5739704" y="522983"/>
            <a:ext cx="5858933" cy="5858933"/>
          </a:xfrm>
          <a:prstGeom prst="rect">
            <a:avLst/>
          </a:prstGeom>
        </p:spPr>
      </p:pic>
      <p:sp>
        <p:nvSpPr>
          <p:cNvPr id="7" name="TextBox 6">
            <a:extLst>
              <a:ext uri="{FF2B5EF4-FFF2-40B4-BE49-F238E27FC236}">
                <a16:creationId xmlns:a16="http://schemas.microsoft.com/office/drawing/2014/main" id="{00A89A20-4CD7-2B2F-464C-CE3E93F3E15C}"/>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35</a:t>
            </a:r>
            <a:endParaRPr lang="en-US" sz="1600" b="1">
              <a:solidFill>
                <a:schemeClr val="tx2"/>
              </a:solidFill>
              <a:cs typeface="Calibri"/>
            </a:endParaRPr>
          </a:p>
        </p:txBody>
      </p:sp>
    </p:spTree>
    <p:extLst>
      <p:ext uri="{BB962C8B-B14F-4D97-AF65-F5344CB8AC3E}">
        <p14:creationId xmlns:p14="http://schemas.microsoft.com/office/powerpoint/2010/main" val="20148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Internal Medicine/Psychiatry: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1674103699"/>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13</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10</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10</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10</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100%</a:t>
                      </a:r>
                    </a:p>
                  </a:txBody>
                  <a:tcPr/>
                </a:tc>
                <a:extLst>
                  <a:ext uri="{0D108BD9-81ED-4DB2-BD59-A6C34878D82A}">
                    <a16:rowId xmlns:a16="http://schemas.microsoft.com/office/drawing/2014/main" val="3238404525"/>
                  </a:ext>
                </a:extLst>
              </a:tr>
              <a:tr h="667276">
                <a:tc>
                  <a:txBody>
                    <a:bodyPr/>
                    <a:lstStyle/>
                    <a:p>
                      <a:r>
                        <a:rPr lang="en-US" b="1"/>
                        <a:t>Total % of all Internal Medicine/Psychiatry programs in </a:t>
                      </a:r>
                      <a:r>
                        <a:rPr lang="en-US" sz="1800" b="1" i="0" u="none" strike="noStrike" noProof="0">
                          <a:solidFill>
                            <a:srgbClr val="000000"/>
                          </a:solidFill>
                          <a:latin typeface="Calibri"/>
                        </a:rPr>
                        <a:t>2024 ERAS cycle</a:t>
                      </a:r>
                    </a:p>
                  </a:txBody>
                  <a:tcPr/>
                </a:tc>
                <a:tc>
                  <a:txBody>
                    <a:bodyPr/>
                    <a:lstStyle/>
                    <a:p>
                      <a:pPr algn="ctr"/>
                      <a:r>
                        <a:rPr lang="en-US" b="1"/>
                        <a:t>77%</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57063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5FAD55-6E74-0592-0C9B-374D73A4843F}"/>
              </a:ext>
            </a:extLst>
          </p:cNvPr>
          <p:cNvSpPr>
            <a:spLocks noGrp="1"/>
          </p:cNvSpPr>
          <p:nvPr>
            <p:ph type="title"/>
          </p:nvPr>
        </p:nvSpPr>
        <p:spPr>
          <a:xfrm>
            <a:off x="589560" y="597653"/>
            <a:ext cx="4560584" cy="1128068"/>
          </a:xfrm>
        </p:spPr>
        <p:txBody>
          <a:bodyPr vert="horz" lIns="91440" tIns="45720" rIns="91440" bIns="45720" rtlCol="0" anchor="ctr">
            <a:normAutofit fontScale="90000"/>
          </a:bodyPr>
          <a:lstStyle/>
          <a:p>
            <a:r>
              <a:rPr lang="en-US" sz="3100" b="1">
                <a:solidFill>
                  <a:schemeClr val="tx2"/>
                </a:solidFill>
                <a:latin typeface="Arial"/>
                <a:cs typeface="Arial"/>
              </a:rPr>
              <a:t>Internal Medicine/Psychiatry: Interview Rates by Geographic Preference Alignment</a:t>
            </a:r>
            <a:br>
              <a:rPr lang="en-US" sz="3100" b="1">
                <a:solidFill>
                  <a:schemeClr val="tx2"/>
                </a:solidFill>
                <a:latin typeface="Arial"/>
                <a:cs typeface="Arial"/>
              </a:rPr>
            </a:br>
            <a:endParaRPr lang="en-US" sz="1900">
              <a:solidFill>
                <a:schemeClr val="tx1"/>
              </a:solidFill>
            </a:endParaRPr>
          </a:p>
        </p:txBody>
      </p:sp>
      <p:sp>
        <p:nvSpPr>
          <p:cNvPr id="4" name="TextBox 3">
            <a:extLst>
              <a:ext uri="{FF2B5EF4-FFF2-40B4-BE49-F238E27FC236}">
                <a16:creationId xmlns:a16="http://schemas.microsoft.com/office/drawing/2014/main" id="{C55A17A7-B9C0-DBAE-B598-2B2CD69DE4BE}"/>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26</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17</a:t>
            </a:r>
            <a:r>
              <a:rPr lang="en-US"/>
              <a:t>%.</a:t>
            </a:r>
            <a:endParaRPr lang="en-US">
              <a:cs typeface="Calibri"/>
            </a:endParaRPr>
          </a:p>
          <a:p>
            <a:pPr marL="742950" lvl="1" indent="-285750" algn="l">
              <a:buFont typeface="Arial" panose="020B0604020202020204" pitchFamily="34" charset="0"/>
              <a:buChar char="•"/>
            </a:pPr>
            <a:r>
              <a:rPr lang="en-US" b="0" i="0">
                <a:effectLst/>
              </a:rPr>
              <a:t>90th percentile: 43</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13</a:t>
            </a:r>
            <a:r>
              <a:rPr lang="en-US"/>
              <a:t>%.</a:t>
            </a:r>
          </a:p>
          <a:p>
            <a:pPr marL="742950" lvl="1" indent="-285750" algn="l">
              <a:buFont typeface="Arial" panose="020B0604020202020204" pitchFamily="34" charset="0"/>
              <a:buChar char="•"/>
            </a:pPr>
            <a:r>
              <a:rPr lang="en-US" b="0" i="0">
                <a:effectLst/>
              </a:rPr>
              <a:t>10th percentile: 5</a:t>
            </a:r>
            <a:r>
              <a:rPr lang="en-US"/>
              <a:t>%.</a:t>
            </a:r>
          </a:p>
          <a:p>
            <a:pPr marL="742950" lvl="1" indent="-285750" algn="l">
              <a:buFont typeface="Arial" panose="020B0604020202020204" pitchFamily="34" charset="0"/>
              <a:buChar char="•"/>
            </a:pPr>
            <a:r>
              <a:rPr lang="en-US" b="0" i="0">
                <a:effectLst/>
              </a:rPr>
              <a:t>90th percentile: 19</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21</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13</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27</a:t>
            </a:r>
            <a:r>
              <a:rPr lang="en-US"/>
              <a:t>%.</a:t>
            </a:r>
            <a:endParaRPr lang="en-US" b="0" i="0">
              <a:effectLst/>
              <a:cs typeface="Calibri"/>
            </a:endParaRPr>
          </a:p>
        </p:txBody>
      </p:sp>
      <p:pic>
        <p:nvPicPr>
          <p:cNvPr id="8" name="Picture 7" descr="A graph with different colored squares&#10;&#10;Description automatically generated">
            <a:extLst>
              <a:ext uri="{FF2B5EF4-FFF2-40B4-BE49-F238E27FC236}">
                <a16:creationId xmlns:a16="http://schemas.microsoft.com/office/drawing/2014/main" id="{D6485C1C-BD2E-4C6F-019C-8A4D17855CF7}"/>
              </a:ext>
            </a:extLst>
          </p:cNvPr>
          <p:cNvPicPr>
            <a:picLocks noChangeAspect="1"/>
          </p:cNvPicPr>
          <p:nvPr/>
        </p:nvPicPr>
        <p:blipFill>
          <a:blip r:embed="rId3"/>
          <a:stretch>
            <a:fillRect/>
          </a:stretch>
        </p:blipFill>
        <p:spPr>
          <a:xfrm>
            <a:off x="5706206" y="372012"/>
            <a:ext cx="5788378" cy="5788378"/>
          </a:xfrm>
          <a:prstGeom prst="rect">
            <a:avLst/>
          </a:prstGeom>
        </p:spPr>
      </p:pic>
      <p:sp>
        <p:nvSpPr>
          <p:cNvPr id="7" name="TextBox 6">
            <a:extLst>
              <a:ext uri="{FF2B5EF4-FFF2-40B4-BE49-F238E27FC236}">
                <a16:creationId xmlns:a16="http://schemas.microsoft.com/office/drawing/2014/main" id="{00A89A20-4CD7-2B2F-464C-CE3E93F3E15C}"/>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10</a:t>
            </a:r>
            <a:endParaRPr lang="en-US" sz="1600" b="1">
              <a:solidFill>
                <a:schemeClr val="tx2"/>
              </a:solidFill>
              <a:cs typeface="Calibri"/>
            </a:endParaRPr>
          </a:p>
        </p:txBody>
      </p:sp>
    </p:spTree>
    <p:extLst>
      <p:ext uri="{BB962C8B-B14F-4D97-AF65-F5344CB8AC3E}">
        <p14:creationId xmlns:p14="http://schemas.microsoft.com/office/powerpoint/2010/main" val="1803886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Interventional Radiology: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3157362916"/>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96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50</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29</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29</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58%</a:t>
                      </a:r>
                    </a:p>
                  </a:txBody>
                  <a:tcPr/>
                </a:tc>
                <a:extLst>
                  <a:ext uri="{0D108BD9-81ED-4DB2-BD59-A6C34878D82A}">
                    <a16:rowId xmlns:a16="http://schemas.microsoft.com/office/drawing/2014/main" val="3238404525"/>
                  </a:ext>
                </a:extLst>
              </a:tr>
              <a:tr h="667276">
                <a:tc>
                  <a:txBody>
                    <a:bodyPr/>
                    <a:lstStyle/>
                    <a:p>
                      <a:r>
                        <a:rPr lang="en-US" b="1"/>
                        <a:t>Total % of all Interventional Radiology programs in </a:t>
                      </a:r>
                      <a:r>
                        <a:rPr lang="en-US" sz="1800" b="1" i="0" u="none" strike="noStrike" noProof="0">
                          <a:solidFill>
                            <a:srgbClr val="000000"/>
                          </a:solidFill>
                          <a:latin typeface="Calibri"/>
                        </a:rPr>
                        <a:t>2024 ERAS cycle</a:t>
                      </a:r>
                    </a:p>
                  </a:txBody>
                  <a:tcPr/>
                </a:tc>
                <a:tc>
                  <a:txBody>
                    <a:bodyPr/>
                    <a:lstStyle/>
                    <a:p>
                      <a:pPr algn="ctr"/>
                      <a:r>
                        <a:rPr lang="en-US" b="1"/>
                        <a:t>30%</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429434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Down 17">
            <a:extLst>
              <a:ext uri="{FF2B5EF4-FFF2-40B4-BE49-F238E27FC236}">
                <a16:creationId xmlns:a16="http://schemas.microsoft.com/office/drawing/2014/main" id="{B79F17C8-AD45-95CD-623B-C4A54E55FD3D}"/>
              </a:ext>
            </a:extLst>
          </p:cNvPr>
          <p:cNvSpPr/>
          <p:nvPr/>
        </p:nvSpPr>
        <p:spPr bwMode="auto">
          <a:xfrm>
            <a:off x="3125167" y="3668131"/>
            <a:ext cx="345803" cy="485239"/>
          </a:xfrm>
          <a:prstGeom prst="downArrow">
            <a:avLst/>
          </a:prstGeom>
          <a:solidFill>
            <a:srgbClr val="FF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92F6D"/>
              </a:solidFill>
              <a:effectLst/>
              <a:uLnTx/>
              <a:uFillTx/>
              <a:latin typeface="Arial" charset="0"/>
            </a:endParaRPr>
          </a:p>
        </p:txBody>
      </p:sp>
      <p:sp>
        <p:nvSpPr>
          <p:cNvPr id="19" name="Arrow: Down 18">
            <a:extLst>
              <a:ext uri="{FF2B5EF4-FFF2-40B4-BE49-F238E27FC236}">
                <a16:creationId xmlns:a16="http://schemas.microsoft.com/office/drawing/2014/main" id="{5C9DD612-848C-3EA1-3D1E-B9BAC062D3D3}"/>
              </a:ext>
            </a:extLst>
          </p:cNvPr>
          <p:cNvSpPr/>
          <p:nvPr/>
        </p:nvSpPr>
        <p:spPr bwMode="auto">
          <a:xfrm>
            <a:off x="9503869" y="3668132"/>
            <a:ext cx="345803" cy="485239"/>
          </a:xfrm>
          <a:prstGeom prst="downArrow">
            <a:avLst/>
          </a:prstGeom>
          <a:solidFill>
            <a:srgbClr val="FF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charset="0"/>
            </a:endParaRPr>
          </a:p>
        </p:txBody>
      </p:sp>
      <p:sp>
        <p:nvSpPr>
          <p:cNvPr id="20" name="Arrow: Down 19">
            <a:extLst>
              <a:ext uri="{FF2B5EF4-FFF2-40B4-BE49-F238E27FC236}">
                <a16:creationId xmlns:a16="http://schemas.microsoft.com/office/drawing/2014/main" id="{7F7B8039-069E-03F2-B7F6-81B38835E556}"/>
              </a:ext>
            </a:extLst>
          </p:cNvPr>
          <p:cNvSpPr/>
          <p:nvPr/>
        </p:nvSpPr>
        <p:spPr bwMode="auto">
          <a:xfrm>
            <a:off x="7352868" y="3656701"/>
            <a:ext cx="345803" cy="485239"/>
          </a:xfrm>
          <a:prstGeom prst="downArrow">
            <a:avLst/>
          </a:prstGeom>
          <a:solidFill>
            <a:srgbClr val="FF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charset="0"/>
            </a:endParaRPr>
          </a:p>
        </p:txBody>
      </p:sp>
      <p:sp>
        <p:nvSpPr>
          <p:cNvPr id="21" name="Arrow: Down 20">
            <a:extLst>
              <a:ext uri="{FF2B5EF4-FFF2-40B4-BE49-F238E27FC236}">
                <a16:creationId xmlns:a16="http://schemas.microsoft.com/office/drawing/2014/main" id="{19ABECED-127C-9147-0C78-778890841011}"/>
              </a:ext>
            </a:extLst>
          </p:cNvPr>
          <p:cNvSpPr/>
          <p:nvPr/>
        </p:nvSpPr>
        <p:spPr bwMode="auto">
          <a:xfrm>
            <a:off x="5223886" y="3661970"/>
            <a:ext cx="345803" cy="485239"/>
          </a:xfrm>
          <a:prstGeom prst="downArrow">
            <a:avLst/>
          </a:prstGeom>
          <a:solidFill>
            <a:srgbClr val="FF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charset="0"/>
            </a:endParaRPr>
          </a:p>
        </p:txBody>
      </p:sp>
      <p:sp>
        <p:nvSpPr>
          <p:cNvPr id="22" name="Title 1">
            <a:extLst>
              <a:ext uri="{FF2B5EF4-FFF2-40B4-BE49-F238E27FC236}">
                <a16:creationId xmlns:a16="http://schemas.microsoft.com/office/drawing/2014/main" id="{D3FFB965-ACA0-B3AD-0B8F-06FEF1FF1913}"/>
              </a:ext>
            </a:extLst>
          </p:cNvPr>
          <p:cNvSpPr txBox="1">
            <a:spLocks/>
          </p:cNvSpPr>
          <p:nvPr/>
        </p:nvSpPr>
        <p:spPr bwMode="auto">
          <a:xfrm>
            <a:off x="649030" y="354655"/>
            <a:ext cx="10515600" cy="13255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l" defTabSz="889000" rtl="0" eaLnBrk="1" fontAlgn="base" hangingPunct="1">
              <a:lnSpc>
                <a:spcPct val="85000"/>
              </a:lnSpc>
              <a:spcBef>
                <a:spcPct val="0"/>
              </a:spcBef>
              <a:spcAft>
                <a:spcPct val="0"/>
              </a:spcAft>
              <a:buClr>
                <a:srgbClr val="DADDFE"/>
              </a:buClr>
              <a:defRPr sz="3600" b="1">
                <a:solidFill>
                  <a:srgbClr val="000000"/>
                </a:solidFill>
                <a:latin typeface="+mn-lt"/>
                <a:ea typeface="+mj-ea"/>
                <a:cs typeface="+mj-cs"/>
              </a:defRPr>
            </a:lvl1pPr>
            <a:lvl2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2pPr>
            <a:lvl3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3pPr>
            <a:lvl4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4pPr>
            <a:lvl5pPr algn="l" defTabSz="889000" rtl="0" eaLnBrk="1" fontAlgn="base" hangingPunct="1">
              <a:lnSpc>
                <a:spcPct val="85000"/>
              </a:lnSpc>
              <a:spcBef>
                <a:spcPct val="0"/>
              </a:spcBef>
              <a:spcAft>
                <a:spcPct val="0"/>
              </a:spcAft>
              <a:buClr>
                <a:srgbClr val="DADDFE"/>
              </a:buClr>
              <a:defRPr sz="3600" b="1">
                <a:solidFill>
                  <a:schemeClr val="accent1"/>
                </a:solidFill>
                <a:latin typeface="Arial"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pPr>
              <a:defRPr/>
            </a:pPr>
            <a:r>
              <a:rPr lang="en-US" kern="0">
                <a:latin typeface="Arial"/>
              </a:rPr>
              <a:t>How are geographic preferences shared with programs?</a:t>
            </a:r>
          </a:p>
        </p:txBody>
      </p:sp>
      <p:sp>
        <p:nvSpPr>
          <p:cNvPr id="23" name="Rectangle: Rounded Corners 22">
            <a:extLst>
              <a:ext uri="{FF2B5EF4-FFF2-40B4-BE49-F238E27FC236}">
                <a16:creationId xmlns:a16="http://schemas.microsoft.com/office/drawing/2014/main" id="{1FEECCA0-FFD8-2D6F-58F8-65D700870FA5}"/>
              </a:ext>
            </a:extLst>
          </p:cNvPr>
          <p:cNvSpPr>
            <a:spLocks noChangeAspect="1"/>
          </p:cNvSpPr>
          <p:nvPr/>
        </p:nvSpPr>
        <p:spPr bwMode="auto">
          <a:xfrm>
            <a:off x="2406347" y="2022211"/>
            <a:ext cx="1849120" cy="1634490"/>
          </a:xfrm>
          <a:prstGeom prst="roundRect">
            <a:avLst/>
          </a:prstGeom>
          <a:solidFill>
            <a:srgbClr val="FFFFFF"/>
          </a:solidFill>
          <a:ln w="25400" cap="flat" cmpd="sng" algn="ctr">
            <a:solidFill>
              <a:srgbClr val="FFFFFF">
                <a:lumMod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92F6D"/>
                </a:solidFill>
                <a:effectLst/>
                <a:uLnTx/>
                <a:uFillTx/>
                <a:latin typeface="Arial"/>
                <a:ea typeface="+mn-ea"/>
                <a:cs typeface="+mn-cs"/>
              </a:rPr>
              <a:t>Applicant indicates preference for your division</a:t>
            </a:r>
            <a:r>
              <a:rPr lang="en-US" b="1" kern="0">
                <a:solidFill>
                  <a:srgbClr val="092F6D"/>
                </a:solidFill>
                <a:latin typeface="Arial"/>
              </a:rPr>
              <a:t>.</a:t>
            </a:r>
            <a:endParaRPr kumimoji="0" lang="en-US" sz="1800" b="1" i="0" u="none" strike="noStrike" kern="0" cap="none" spc="0" normalizeH="0" baseline="0" noProof="0">
              <a:ln>
                <a:noFill/>
              </a:ln>
              <a:solidFill>
                <a:srgbClr val="092F6D"/>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3EF8E39B-21FA-170B-F3E2-CDDAA69F3977}"/>
              </a:ext>
            </a:extLst>
          </p:cNvPr>
          <p:cNvSpPr>
            <a:spLocks noChangeAspect="1"/>
          </p:cNvSpPr>
          <p:nvPr/>
        </p:nvSpPr>
        <p:spPr bwMode="auto">
          <a:xfrm>
            <a:off x="4535329" y="2022211"/>
            <a:ext cx="1849120" cy="1634490"/>
          </a:xfrm>
          <a:prstGeom prst="roundRect">
            <a:avLst/>
          </a:prstGeom>
          <a:solidFill>
            <a:srgbClr val="092F6D"/>
          </a:solidFill>
          <a:ln w="25400" cap="flat" cmpd="sng" algn="ctr">
            <a:solidFill>
              <a:srgbClr val="092F6D">
                <a:lumMod val="8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Applicant indicates preference for another division</a:t>
            </a:r>
            <a:r>
              <a:rPr lang="en-US" b="1" kern="0">
                <a:solidFill>
                  <a:srgbClr val="FFFFFF"/>
                </a:solidFill>
                <a:latin typeface="Arial"/>
              </a:rPr>
              <a:t>.</a:t>
            </a: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5400AD77-117B-5A43-DB50-7127BC87BAEB}"/>
              </a:ext>
            </a:extLst>
          </p:cNvPr>
          <p:cNvSpPr>
            <a:spLocks noChangeAspect="1"/>
          </p:cNvSpPr>
          <p:nvPr/>
        </p:nvSpPr>
        <p:spPr bwMode="auto">
          <a:xfrm>
            <a:off x="6623229" y="2022211"/>
            <a:ext cx="1849120" cy="1634490"/>
          </a:xfrm>
          <a:prstGeom prst="roundRect">
            <a:avLst/>
          </a:prstGeom>
          <a:solidFill>
            <a:srgbClr val="092F6D">
              <a:lumMod val="85000"/>
            </a:srgbClr>
          </a:solidFill>
          <a:ln w="25400" cap="flat" cmpd="sng" algn="ctr">
            <a:solidFill>
              <a:srgbClr val="092F6D">
                <a:lumMod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Applicant indicates no division preference.</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68C32E02-B54D-FEC9-92DD-06433C8032B7}"/>
              </a:ext>
            </a:extLst>
          </p:cNvPr>
          <p:cNvSpPr>
            <a:spLocks noChangeAspect="1"/>
          </p:cNvSpPr>
          <p:nvPr/>
        </p:nvSpPr>
        <p:spPr bwMode="auto">
          <a:xfrm>
            <a:off x="8711129" y="2022211"/>
            <a:ext cx="1890202" cy="1634490"/>
          </a:xfrm>
          <a:prstGeom prst="roundRect">
            <a:avLst/>
          </a:prstGeom>
          <a:solidFill>
            <a:srgbClr val="092F6D"/>
          </a:solidFill>
          <a:ln w="22225" cap="flat" cmpd="sng" algn="ctr">
            <a:solidFill>
              <a:srgbClr val="092F6D">
                <a:lumMod val="8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charset="0"/>
              </a:rPr>
              <a:t>Applicant skipped question or left unanswered. </a:t>
            </a:r>
          </a:p>
        </p:txBody>
      </p:sp>
      <p:sp>
        <p:nvSpPr>
          <p:cNvPr id="27" name="Rectangle: Rounded Corners 26">
            <a:extLst>
              <a:ext uri="{FF2B5EF4-FFF2-40B4-BE49-F238E27FC236}">
                <a16:creationId xmlns:a16="http://schemas.microsoft.com/office/drawing/2014/main" id="{DBA6A0ED-0FB8-4B7E-5064-3AFC30713A67}"/>
              </a:ext>
            </a:extLst>
          </p:cNvPr>
          <p:cNvSpPr>
            <a:spLocks noChangeAspect="1"/>
          </p:cNvSpPr>
          <p:nvPr/>
        </p:nvSpPr>
        <p:spPr bwMode="auto">
          <a:xfrm>
            <a:off x="2406350" y="4113901"/>
            <a:ext cx="1849120" cy="1021556"/>
          </a:xfrm>
          <a:prstGeom prst="roundRect">
            <a:avLst/>
          </a:prstGeom>
          <a:solidFill>
            <a:srgbClr val="FFFFFF"/>
          </a:solidFill>
          <a:ln w="25400" cap="flat" cmpd="sng" algn="ctr">
            <a:solidFill>
              <a:srgbClr val="FFFFFF">
                <a:lumMod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92F6D"/>
                </a:solidFill>
                <a:effectLst/>
                <a:uLnTx/>
                <a:uFillTx/>
                <a:latin typeface="Arial" charset="0"/>
                <a:ea typeface="+mn-ea"/>
                <a:cs typeface="+mn-cs"/>
              </a:rPr>
              <a:t>Yes + Explanation</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92F6D"/>
              </a:solidFill>
              <a:effectLst/>
              <a:uLnTx/>
              <a:uFillTx/>
              <a:latin typeface="Arial" charset="0"/>
              <a:ea typeface="+mn-ea"/>
              <a:cs typeface="+mn-cs"/>
            </a:endParaRPr>
          </a:p>
        </p:txBody>
      </p:sp>
      <p:sp>
        <p:nvSpPr>
          <p:cNvPr id="28" name="Rectangle: Rounded Corners 27">
            <a:extLst>
              <a:ext uri="{FF2B5EF4-FFF2-40B4-BE49-F238E27FC236}">
                <a16:creationId xmlns:a16="http://schemas.microsoft.com/office/drawing/2014/main" id="{CC99F184-5559-648C-6D58-5BB40160383F}"/>
              </a:ext>
            </a:extLst>
          </p:cNvPr>
          <p:cNvSpPr>
            <a:spLocks noChangeAspect="1"/>
          </p:cNvSpPr>
          <p:nvPr/>
        </p:nvSpPr>
        <p:spPr bwMode="auto">
          <a:xfrm>
            <a:off x="4535331" y="4113901"/>
            <a:ext cx="1849120" cy="1021556"/>
          </a:xfrm>
          <a:prstGeom prst="roundRect">
            <a:avLst/>
          </a:prstGeom>
          <a:solidFill>
            <a:srgbClr val="092F6D"/>
          </a:solidFill>
          <a:ln w="25400" cap="flat" cmpd="sng" algn="ctr">
            <a:solidFill>
              <a:srgbClr val="092F6D">
                <a:lumMod val="85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cs typeface="Arial"/>
              </a:rPr>
              <a:t>No information is displayed</a:t>
            </a:r>
            <a:r>
              <a:rPr lang="en-US" b="1" kern="0">
                <a:solidFill>
                  <a:srgbClr val="FFFFFF"/>
                </a:solidFill>
                <a:latin typeface="Arial"/>
                <a:cs typeface="Arial"/>
              </a:rPr>
              <a:t>.</a:t>
            </a:r>
            <a:endParaRPr kumimoji="0" lang="en-US" sz="1800" b="1" i="0" u="none" strike="noStrike" kern="0" cap="none" spc="0" normalizeH="0" baseline="0" noProof="0">
              <a:ln>
                <a:noFill/>
              </a:ln>
              <a:solidFill>
                <a:srgbClr val="FFFFFF"/>
              </a:solidFill>
              <a:effectLst/>
              <a:uLnTx/>
              <a:uFillTx/>
              <a:latin typeface="Arial" charset="0"/>
              <a:ea typeface="+mn-ea"/>
              <a:cs typeface="+mn-cs"/>
            </a:endParaRPr>
          </a:p>
        </p:txBody>
      </p:sp>
      <p:sp>
        <p:nvSpPr>
          <p:cNvPr id="29" name="Rectangle: Rounded Corners 28">
            <a:extLst>
              <a:ext uri="{FF2B5EF4-FFF2-40B4-BE49-F238E27FC236}">
                <a16:creationId xmlns:a16="http://schemas.microsoft.com/office/drawing/2014/main" id="{59C07194-1653-2ADE-8FFA-5761195B551E}"/>
              </a:ext>
            </a:extLst>
          </p:cNvPr>
          <p:cNvSpPr>
            <a:spLocks noChangeAspect="1"/>
          </p:cNvSpPr>
          <p:nvPr/>
        </p:nvSpPr>
        <p:spPr bwMode="auto">
          <a:xfrm>
            <a:off x="6601209" y="4113900"/>
            <a:ext cx="1849120" cy="1021556"/>
          </a:xfrm>
          <a:prstGeom prst="roundRect">
            <a:avLst/>
          </a:prstGeom>
          <a:solidFill>
            <a:srgbClr val="092F6D">
              <a:lumMod val="85000"/>
            </a:srgbClr>
          </a:solidFill>
          <a:ln w="25400" cap="flat" cmpd="sng" algn="ctr">
            <a:solidFill>
              <a:srgbClr val="092F6D">
                <a:lumMod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charset="0"/>
                <a:ea typeface="+mn-ea"/>
                <a:cs typeface="+mn-cs"/>
              </a:rPr>
              <a:t>No Preference + Explanation</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mn-ea"/>
              <a:cs typeface="+mn-cs"/>
            </a:endParaRPr>
          </a:p>
        </p:txBody>
      </p:sp>
      <p:sp>
        <p:nvSpPr>
          <p:cNvPr id="30" name="Rectangle: Rounded Corners 29">
            <a:extLst>
              <a:ext uri="{FF2B5EF4-FFF2-40B4-BE49-F238E27FC236}">
                <a16:creationId xmlns:a16="http://schemas.microsoft.com/office/drawing/2014/main" id="{2E6A06E8-247F-E4D4-12E9-9AC10F00D445}"/>
              </a:ext>
            </a:extLst>
          </p:cNvPr>
          <p:cNvSpPr>
            <a:spLocks noChangeAspect="1"/>
          </p:cNvSpPr>
          <p:nvPr/>
        </p:nvSpPr>
        <p:spPr bwMode="auto">
          <a:xfrm>
            <a:off x="8752210" y="4113901"/>
            <a:ext cx="1849121" cy="1021556"/>
          </a:xfrm>
          <a:prstGeom prst="roundRect">
            <a:avLst/>
          </a:prstGeom>
          <a:solidFill>
            <a:srgbClr val="092F6D"/>
          </a:solidFill>
          <a:ln w="22225" cap="flat" cmpd="sng" algn="ctr">
            <a:solidFill>
              <a:srgbClr val="092F6D">
                <a:lumMod val="8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cs typeface="Arial"/>
              </a:rPr>
              <a:t>No information is displayed</a:t>
            </a:r>
            <a:r>
              <a:rPr lang="en-US" b="1" kern="0">
                <a:solidFill>
                  <a:srgbClr val="FFFFFF"/>
                </a:solidFill>
                <a:latin typeface="Arial"/>
                <a:cs typeface="Arial"/>
              </a:rPr>
              <a:t>.</a:t>
            </a:r>
            <a:endParaRPr kumimoji="0" lang="en-US" sz="1800" b="1" i="0" u="none" strike="noStrike" kern="0" cap="none" spc="0" normalizeH="0" baseline="0" noProof="0">
              <a:ln>
                <a:noFill/>
              </a:ln>
              <a:solidFill>
                <a:srgbClr val="FFFFFF"/>
              </a:solidFill>
              <a:effectLst/>
              <a:uLnTx/>
              <a:uFillTx/>
              <a:latin typeface="Arial" charset="0"/>
            </a:endParaRPr>
          </a:p>
        </p:txBody>
      </p:sp>
      <p:sp>
        <p:nvSpPr>
          <p:cNvPr id="31" name="Rectangle: Rounded Corners 30">
            <a:extLst>
              <a:ext uri="{FF2B5EF4-FFF2-40B4-BE49-F238E27FC236}">
                <a16:creationId xmlns:a16="http://schemas.microsoft.com/office/drawing/2014/main" id="{ADF53005-8237-1783-C781-091249BD1FAA}"/>
              </a:ext>
            </a:extLst>
          </p:cNvPr>
          <p:cNvSpPr>
            <a:spLocks noChangeAspect="1"/>
          </p:cNvSpPr>
          <p:nvPr/>
        </p:nvSpPr>
        <p:spPr bwMode="auto">
          <a:xfrm>
            <a:off x="649030" y="4113901"/>
            <a:ext cx="1849120" cy="1362075"/>
          </a:xfrm>
          <a:prstGeom prst="roundRect">
            <a:avLst/>
          </a:prstGeom>
          <a:no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defRPr/>
            </a:pPr>
            <a:r>
              <a:rPr lang="en-US" b="1">
                <a:solidFill>
                  <a:srgbClr val="092F6D"/>
                </a:solidFill>
                <a:latin typeface="Arial" charset="0"/>
              </a:rPr>
              <a:t>Your </a:t>
            </a:r>
          </a:p>
          <a:p>
            <a:pPr eaLnBrk="0" fontAlgn="base" hangingPunct="0">
              <a:spcBef>
                <a:spcPct val="0"/>
              </a:spcBef>
              <a:spcAft>
                <a:spcPct val="0"/>
              </a:spcAft>
              <a:defRPr/>
            </a:pPr>
            <a:r>
              <a:rPr lang="en-US" b="1">
                <a:solidFill>
                  <a:srgbClr val="092F6D"/>
                </a:solidFill>
                <a:latin typeface="Arial" charset="0"/>
              </a:rPr>
              <a:t>program</a:t>
            </a:r>
          </a:p>
          <a:p>
            <a:pPr eaLnBrk="0" fontAlgn="base" hangingPunct="0">
              <a:spcBef>
                <a:spcPct val="0"/>
              </a:spcBef>
              <a:spcAft>
                <a:spcPct val="0"/>
              </a:spcAft>
              <a:defRPr/>
            </a:pPr>
            <a:r>
              <a:rPr lang="en-US" b="1">
                <a:solidFill>
                  <a:srgbClr val="092F6D"/>
                </a:solidFill>
                <a:latin typeface="Arial" charset="0"/>
              </a:rPr>
              <a:t>sees:</a:t>
            </a:r>
          </a:p>
          <a:p>
            <a:pPr eaLnBrk="0" fontAlgn="base" hangingPunct="0">
              <a:spcBef>
                <a:spcPct val="0"/>
              </a:spcBef>
              <a:spcAft>
                <a:spcPct val="0"/>
              </a:spcAft>
              <a:defRPr/>
            </a:pPr>
            <a:endParaRPr lang="en-US" b="1">
              <a:solidFill>
                <a:srgbClr val="092F6D"/>
              </a:solidFill>
              <a:latin typeface="Arial" charset="0"/>
            </a:endParaRPr>
          </a:p>
        </p:txBody>
      </p:sp>
    </p:spTree>
    <p:extLst>
      <p:ext uri="{BB962C8B-B14F-4D97-AF65-F5344CB8AC3E}">
        <p14:creationId xmlns:p14="http://schemas.microsoft.com/office/powerpoint/2010/main" val="36349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Interventional Radiology: Interview Rates by Geographic Preference Alignment Year-Over-Year Comparison</a:t>
            </a:r>
            <a:br>
              <a:rPr lang="en-US" sz="2000"/>
            </a:br>
            <a:endParaRPr lang="en-US" sz="1900">
              <a:solidFill>
                <a:schemeClr val="tx1"/>
              </a:solidFill>
            </a:endParaRPr>
          </a:p>
        </p:txBody>
      </p:sp>
      <p:pic>
        <p:nvPicPr>
          <p:cNvPr id="5" name="Picture 4" descr="A picture containing text, screenshot, diagram, plot&#10;&#10;Description automatically generated">
            <a:extLst>
              <a:ext uri="{FF2B5EF4-FFF2-40B4-BE49-F238E27FC236}">
                <a16:creationId xmlns:a16="http://schemas.microsoft.com/office/drawing/2014/main" id="{CBF63440-5450-1351-C147-8C819362801A}"/>
              </a:ext>
            </a:extLst>
          </p:cNvPr>
          <p:cNvPicPr>
            <a:picLocks noChangeAspect="1"/>
          </p:cNvPicPr>
          <p:nvPr/>
        </p:nvPicPr>
        <p:blipFill>
          <a:blip r:embed="rId3"/>
          <a:stretch>
            <a:fillRect/>
          </a:stretch>
        </p:blipFill>
        <p:spPr>
          <a:xfrm>
            <a:off x="90310" y="973610"/>
            <a:ext cx="5653726" cy="5653726"/>
          </a:xfrm>
          <a:prstGeom prst="rect">
            <a:avLst/>
          </a:prstGeom>
        </p:spPr>
      </p:pic>
      <p:sp>
        <p:nvSpPr>
          <p:cNvPr id="4" name="TextBox 3">
            <a:extLst>
              <a:ext uri="{FF2B5EF4-FFF2-40B4-BE49-F238E27FC236}">
                <a16:creationId xmlns:a16="http://schemas.microsoft.com/office/drawing/2014/main" id="{738D6743-F5E2-3B1E-9413-B8980A7B8B0D}"/>
              </a:ext>
            </a:extLst>
          </p:cNvPr>
          <p:cNvSpPr txBox="1"/>
          <p:nvPr/>
        </p:nvSpPr>
        <p:spPr>
          <a:xfrm rot="16200000">
            <a:off x="-1495059" y="3453667"/>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pic>
        <p:nvPicPr>
          <p:cNvPr id="7" name="Picture 6" descr="A graph with different colored squares&#10;&#10;Description automatically generated">
            <a:extLst>
              <a:ext uri="{FF2B5EF4-FFF2-40B4-BE49-F238E27FC236}">
                <a16:creationId xmlns:a16="http://schemas.microsoft.com/office/drawing/2014/main" id="{5D385F5C-A467-B440-86D3-2CD7A91CB730}"/>
              </a:ext>
            </a:extLst>
          </p:cNvPr>
          <p:cNvPicPr>
            <a:picLocks noChangeAspect="1"/>
          </p:cNvPicPr>
          <p:nvPr/>
        </p:nvPicPr>
        <p:blipFill>
          <a:blip r:embed="rId4"/>
          <a:stretch>
            <a:fillRect/>
          </a:stretch>
        </p:blipFill>
        <p:spPr>
          <a:xfrm>
            <a:off x="5719745" y="968558"/>
            <a:ext cx="5653727" cy="5653727"/>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839053" y="890500"/>
            <a:ext cx="2444418"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29</a:t>
            </a:r>
            <a:endParaRPr lang="en-US" sz="1400" b="1">
              <a:solidFill>
                <a:schemeClr val="tx2"/>
              </a:solidFill>
              <a:cs typeface="Calibri"/>
            </a:endParaRPr>
          </a:p>
        </p:txBody>
      </p:sp>
      <p:sp>
        <p:nvSpPr>
          <p:cNvPr id="12" name="TextBox 11">
            <a:extLst>
              <a:ext uri="{FF2B5EF4-FFF2-40B4-BE49-F238E27FC236}">
                <a16:creationId xmlns:a16="http://schemas.microsoft.com/office/drawing/2014/main" id="{4103F572-719D-EE46-AA41-41384CB36AB7}"/>
              </a:ext>
            </a:extLst>
          </p:cNvPr>
          <p:cNvSpPr txBox="1"/>
          <p:nvPr/>
        </p:nvSpPr>
        <p:spPr>
          <a:xfrm>
            <a:off x="3275327" y="860893"/>
            <a:ext cx="2444418"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63</a:t>
            </a:r>
            <a:endParaRPr lang="en-US" sz="1400" b="1">
              <a:solidFill>
                <a:schemeClr val="tx2"/>
              </a:solidFill>
              <a:cs typeface="Calibri"/>
            </a:endParaRPr>
          </a:p>
        </p:txBody>
      </p:sp>
    </p:spTree>
    <p:extLst>
      <p:ext uri="{BB962C8B-B14F-4D97-AF65-F5344CB8AC3E}">
        <p14:creationId xmlns:p14="http://schemas.microsoft.com/office/powerpoint/2010/main" val="2676619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Neurological Surgery: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3691822083"/>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116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54</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43</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43</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80%</a:t>
                      </a:r>
                    </a:p>
                  </a:txBody>
                  <a:tcPr/>
                </a:tc>
                <a:extLst>
                  <a:ext uri="{0D108BD9-81ED-4DB2-BD59-A6C34878D82A}">
                    <a16:rowId xmlns:a16="http://schemas.microsoft.com/office/drawing/2014/main" val="3238404525"/>
                  </a:ext>
                </a:extLst>
              </a:tr>
              <a:tr h="667276">
                <a:tc>
                  <a:txBody>
                    <a:bodyPr/>
                    <a:lstStyle/>
                    <a:p>
                      <a:r>
                        <a:rPr lang="en-US" b="1"/>
                        <a:t>Total % of all Neurological Surgery programs in </a:t>
                      </a:r>
                      <a:r>
                        <a:rPr lang="en-US" sz="1800" b="1" i="0" u="none" strike="noStrike" noProof="0">
                          <a:solidFill>
                            <a:srgbClr val="000000"/>
                          </a:solidFill>
                          <a:latin typeface="Calibri"/>
                        </a:rPr>
                        <a:t>2024 ERAS cycle</a:t>
                      </a:r>
                    </a:p>
                  </a:txBody>
                  <a:tcPr/>
                </a:tc>
                <a:tc>
                  <a:txBody>
                    <a:bodyPr/>
                    <a:lstStyle/>
                    <a:p>
                      <a:pPr algn="ctr"/>
                      <a:r>
                        <a:rPr lang="en-US" b="1"/>
                        <a:t>37%</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145754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Neurological Surgery: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diagram, plot&#10;&#10;Description automatically generated">
            <a:extLst>
              <a:ext uri="{FF2B5EF4-FFF2-40B4-BE49-F238E27FC236}">
                <a16:creationId xmlns:a16="http://schemas.microsoft.com/office/drawing/2014/main" id="{5730CE8A-71C5-695E-CDBA-708A22E7674E}"/>
              </a:ext>
            </a:extLst>
          </p:cNvPr>
          <p:cNvPicPr>
            <a:picLocks noChangeAspect="1"/>
          </p:cNvPicPr>
          <p:nvPr/>
        </p:nvPicPr>
        <p:blipFill>
          <a:blip r:embed="rId3"/>
          <a:stretch>
            <a:fillRect/>
          </a:stretch>
        </p:blipFill>
        <p:spPr>
          <a:xfrm>
            <a:off x="97675" y="868499"/>
            <a:ext cx="5762180" cy="5762180"/>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378551" y="868499"/>
            <a:ext cx="238408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85</a:t>
            </a:r>
            <a:endParaRPr lang="en-US" sz="1400" b="1">
              <a:solidFill>
                <a:schemeClr val="tx2"/>
              </a:solidFill>
              <a:cs typeface="Calibri"/>
            </a:endParaRPr>
          </a:p>
        </p:txBody>
      </p:sp>
      <p:pic>
        <p:nvPicPr>
          <p:cNvPr id="5" name="Picture 4" descr="A graph with different colored squares&#10;&#10;Description automatically generated">
            <a:extLst>
              <a:ext uri="{FF2B5EF4-FFF2-40B4-BE49-F238E27FC236}">
                <a16:creationId xmlns:a16="http://schemas.microsoft.com/office/drawing/2014/main" id="{F598F42F-1F5B-BF58-8753-B299B65E3500}"/>
              </a:ext>
            </a:extLst>
          </p:cNvPr>
          <p:cNvPicPr>
            <a:picLocks noChangeAspect="1"/>
          </p:cNvPicPr>
          <p:nvPr/>
        </p:nvPicPr>
        <p:blipFill>
          <a:blip r:embed="rId4"/>
          <a:stretch>
            <a:fillRect/>
          </a:stretch>
        </p:blipFill>
        <p:spPr>
          <a:xfrm>
            <a:off x="5859855" y="868499"/>
            <a:ext cx="5762180" cy="5762180"/>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043512" y="806745"/>
            <a:ext cx="2481304"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43</a:t>
            </a:r>
            <a:endParaRPr lang="en-US" sz="1400" b="1">
              <a:solidFill>
                <a:schemeClr val="tx2"/>
              </a:solidFill>
              <a:cs typeface="Calibri"/>
            </a:endParaRPr>
          </a:p>
        </p:txBody>
      </p:sp>
      <p:sp>
        <p:nvSpPr>
          <p:cNvPr id="7" name="TextBox 6">
            <a:extLst>
              <a:ext uri="{FF2B5EF4-FFF2-40B4-BE49-F238E27FC236}">
                <a16:creationId xmlns:a16="http://schemas.microsoft.com/office/drawing/2014/main" id="{2E85B67E-AABE-8DDF-D80D-F94E8DF92902}"/>
              </a:ext>
            </a:extLst>
          </p:cNvPr>
          <p:cNvSpPr txBox="1"/>
          <p:nvPr/>
        </p:nvSpPr>
        <p:spPr>
          <a:xfrm rot="16200000">
            <a:off x="-1487694" y="3543978"/>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855790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OBGYN:</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486080318"/>
              </p:ext>
            </p:extLst>
          </p:nvPr>
        </p:nvGraphicFramePr>
        <p:xfrm>
          <a:off x="491764" y="1461705"/>
          <a:ext cx="8338337" cy="4329500"/>
        </p:xfrm>
        <a:graphic>
          <a:graphicData uri="http://schemas.openxmlformats.org/drawingml/2006/table">
            <a:tbl>
              <a:tblPr firstRow="1" bandRow="1">
                <a:tableStyleId>{00A15C55-8517-42AA-B614-E9B94910E393}</a:tableStyleId>
              </a:tblPr>
              <a:tblGrid>
                <a:gridCol w="5446192">
                  <a:extLst>
                    <a:ext uri="{9D8B030D-6E8A-4147-A177-3AD203B41FA5}">
                      <a16:colId xmlns:a16="http://schemas.microsoft.com/office/drawing/2014/main" val="2316211977"/>
                    </a:ext>
                  </a:extLst>
                </a:gridCol>
                <a:gridCol w="2892145">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287</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140</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115</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115</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82%</a:t>
                      </a:r>
                    </a:p>
                  </a:txBody>
                  <a:tcPr/>
                </a:tc>
                <a:extLst>
                  <a:ext uri="{0D108BD9-81ED-4DB2-BD59-A6C34878D82A}">
                    <a16:rowId xmlns:a16="http://schemas.microsoft.com/office/drawing/2014/main" val="3238404525"/>
                  </a:ext>
                </a:extLst>
              </a:tr>
              <a:tr h="667276">
                <a:tc>
                  <a:txBody>
                    <a:bodyPr/>
                    <a:lstStyle/>
                    <a:p>
                      <a:r>
                        <a:rPr lang="en-US" b="1"/>
                        <a:t>Total % of all OBGYN programs in </a:t>
                      </a:r>
                      <a:r>
                        <a:rPr lang="en-US" sz="1800" b="1" i="0" u="none" strike="noStrike" noProof="0">
                          <a:solidFill>
                            <a:srgbClr val="000000"/>
                          </a:solidFill>
                          <a:latin typeface="Calibri"/>
                        </a:rPr>
                        <a:t>2024 ERAS cycle</a:t>
                      </a:r>
                    </a:p>
                  </a:txBody>
                  <a:tcPr/>
                </a:tc>
                <a:tc>
                  <a:txBody>
                    <a:bodyPr/>
                    <a:lstStyle/>
                    <a:p>
                      <a:pPr algn="ctr"/>
                      <a:r>
                        <a:rPr lang="en-US" b="1"/>
                        <a:t>40%</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1152228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EAA62-E00A-EE7F-BBC2-583217C790EA}"/>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OBGYN: Interview Rates by Geographic Preference Alignment</a:t>
            </a:r>
            <a:endParaRPr lang="en-US" sz="1900">
              <a:solidFill>
                <a:schemeClr val="tx1"/>
              </a:solidFill>
            </a:endParaRPr>
          </a:p>
        </p:txBody>
      </p:sp>
      <p:sp>
        <p:nvSpPr>
          <p:cNvPr id="3" name="TextBox 2">
            <a:extLst>
              <a:ext uri="{FF2B5EF4-FFF2-40B4-BE49-F238E27FC236}">
                <a16:creationId xmlns:a16="http://schemas.microsoft.com/office/drawing/2014/main" id="{9EA0CB39-2EE7-ECA5-4A4D-04AEFADFB3D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16</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11</a:t>
            </a:r>
            <a:r>
              <a:rPr lang="en-US"/>
              <a:t>%.</a:t>
            </a:r>
            <a:endParaRPr lang="en-US">
              <a:cs typeface="Calibri"/>
            </a:endParaRPr>
          </a:p>
          <a:p>
            <a:pPr marL="742950" lvl="1" indent="-285750" algn="l">
              <a:buFont typeface="Arial" panose="020B0604020202020204" pitchFamily="34" charset="0"/>
              <a:buChar char="•"/>
            </a:pPr>
            <a:r>
              <a:rPr lang="en-US" b="0" i="0">
                <a:effectLst/>
              </a:rPr>
              <a:t>90th percentile: 27</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7</a:t>
            </a:r>
            <a:r>
              <a:rPr lang="en-US"/>
              <a:t>%.</a:t>
            </a:r>
          </a:p>
          <a:p>
            <a:pPr marL="742950" lvl="1" indent="-285750" algn="l">
              <a:buFont typeface="Arial" panose="020B0604020202020204" pitchFamily="34" charset="0"/>
              <a:buChar char="•"/>
            </a:pPr>
            <a:r>
              <a:rPr lang="en-US" b="0" i="0">
                <a:effectLst/>
              </a:rPr>
              <a:t>10th percentile: 3</a:t>
            </a:r>
            <a:r>
              <a:rPr lang="en-US"/>
              <a:t>%.</a:t>
            </a:r>
          </a:p>
          <a:p>
            <a:pPr marL="742950" lvl="1" indent="-285750" algn="l">
              <a:buFont typeface="Arial" panose="020B0604020202020204" pitchFamily="34" charset="0"/>
              <a:buChar char="•"/>
            </a:pPr>
            <a:r>
              <a:rPr lang="en-US" b="0" i="0">
                <a:effectLst/>
              </a:rPr>
              <a:t>90th percentile: 14</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4</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1</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10</a:t>
            </a:r>
            <a:r>
              <a:rPr lang="en-US"/>
              <a:t>%.</a:t>
            </a:r>
            <a:endParaRPr lang="en-US" b="0" i="0">
              <a:effectLst/>
              <a:cs typeface="Calibri"/>
            </a:endParaRPr>
          </a:p>
        </p:txBody>
      </p:sp>
      <p:pic>
        <p:nvPicPr>
          <p:cNvPr id="5" name="Picture 4" descr="A graph with colored boxes and numbers&#10;&#10;Description automatically generated">
            <a:extLst>
              <a:ext uri="{FF2B5EF4-FFF2-40B4-BE49-F238E27FC236}">
                <a16:creationId xmlns:a16="http://schemas.microsoft.com/office/drawing/2014/main" id="{AF465088-FEA4-4C3E-C624-244C878C8885}"/>
              </a:ext>
            </a:extLst>
          </p:cNvPr>
          <p:cNvPicPr>
            <a:picLocks noChangeAspect="1"/>
          </p:cNvPicPr>
          <p:nvPr/>
        </p:nvPicPr>
        <p:blipFill>
          <a:blip r:embed="rId3"/>
          <a:stretch>
            <a:fillRect/>
          </a:stretch>
        </p:blipFill>
        <p:spPr>
          <a:xfrm>
            <a:off x="5873189" y="693820"/>
            <a:ext cx="5654928" cy="5654928"/>
          </a:xfrm>
          <a:prstGeom prst="rect">
            <a:avLst/>
          </a:prstGeom>
        </p:spPr>
      </p:pic>
      <p:sp>
        <p:nvSpPr>
          <p:cNvPr id="7" name="TextBox 6">
            <a:extLst>
              <a:ext uri="{FF2B5EF4-FFF2-40B4-BE49-F238E27FC236}">
                <a16:creationId xmlns:a16="http://schemas.microsoft.com/office/drawing/2014/main" id="{816A3E39-65BE-95A2-BAFB-E3AE9F009249}"/>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115</a:t>
            </a:r>
            <a:endParaRPr lang="en-US" sz="1600" b="1">
              <a:solidFill>
                <a:schemeClr val="tx2"/>
              </a:solidFill>
              <a:cs typeface="Calibri"/>
            </a:endParaRPr>
          </a:p>
        </p:txBody>
      </p:sp>
    </p:spTree>
    <p:extLst>
      <p:ext uri="{BB962C8B-B14F-4D97-AF65-F5344CB8AC3E}">
        <p14:creationId xmlns:p14="http://schemas.microsoft.com/office/powerpoint/2010/main" val="439864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Orthopedic Surgery: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953728823"/>
              </p:ext>
            </p:extLst>
          </p:nvPr>
        </p:nvGraphicFramePr>
        <p:xfrm>
          <a:off x="491765" y="1461705"/>
          <a:ext cx="8189656" cy="4321700"/>
        </p:xfrm>
        <a:graphic>
          <a:graphicData uri="http://schemas.openxmlformats.org/drawingml/2006/table">
            <a:tbl>
              <a:tblPr firstRow="1" bandRow="1">
                <a:tableStyleId>{00A15C55-8517-42AA-B614-E9B94910E393}</a:tableStyleId>
              </a:tblPr>
              <a:tblGrid>
                <a:gridCol w="5328122">
                  <a:extLst>
                    <a:ext uri="{9D8B030D-6E8A-4147-A177-3AD203B41FA5}">
                      <a16:colId xmlns:a16="http://schemas.microsoft.com/office/drawing/2014/main" val="2316211977"/>
                    </a:ext>
                  </a:extLst>
                </a:gridCol>
                <a:gridCol w="2861534">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201</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94</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69</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69</a:t>
                      </a:r>
                    </a:p>
                  </a:txBody>
                  <a:tcPr/>
                </a:tc>
                <a:extLst>
                  <a:ext uri="{0D108BD9-81ED-4DB2-BD59-A6C34878D82A}">
                    <a16:rowId xmlns:a16="http://schemas.microsoft.com/office/drawing/2014/main" val="4037715851"/>
                  </a:ext>
                </a:extLst>
              </a:tr>
              <a:tr h="659476">
                <a:tc>
                  <a:txBody>
                    <a:bodyPr/>
                    <a:lstStyle/>
                    <a:p>
                      <a:r>
                        <a:rPr lang="en-US" b="1">
                          <a:solidFill>
                            <a:schemeClr val="tx1"/>
                          </a:solidFill>
                        </a:rPr>
                        <a:t>Total % of programs who made geographic preference viewable at their program</a:t>
                      </a:r>
                    </a:p>
                  </a:txBody>
                  <a:tcPr/>
                </a:tc>
                <a:tc>
                  <a:txBody>
                    <a:bodyPr/>
                    <a:lstStyle/>
                    <a:p>
                      <a:pPr algn="ctr"/>
                      <a:r>
                        <a:rPr lang="en-US" b="1"/>
                        <a:t>73%</a:t>
                      </a:r>
                    </a:p>
                  </a:txBody>
                  <a:tcPr/>
                </a:tc>
                <a:extLst>
                  <a:ext uri="{0D108BD9-81ED-4DB2-BD59-A6C34878D82A}">
                    <a16:rowId xmlns:a16="http://schemas.microsoft.com/office/drawing/2014/main" val="3238404525"/>
                  </a:ext>
                </a:extLst>
              </a:tr>
              <a:tr h="667276">
                <a:tc>
                  <a:txBody>
                    <a:bodyPr/>
                    <a:lstStyle/>
                    <a:p>
                      <a:r>
                        <a:rPr lang="en-US" b="1"/>
                        <a:t>Total % of all Orthopedic Surgery programs in </a:t>
                      </a:r>
                      <a:r>
                        <a:rPr lang="en-US" sz="1800" b="1" i="0" u="none" strike="noStrike" noProof="0">
                          <a:solidFill>
                            <a:srgbClr val="000000"/>
                          </a:solidFill>
                          <a:latin typeface="Calibri"/>
                        </a:rPr>
                        <a:t>2024 ERAS cycle</a:t>
                      </a:r>
                    </a:p>
                  </a:txBody>
                  <a:tcPr/>
                </a:tc>
                <a:tc>
                  <a:txBody>
                    <a:bodyPr/>
                    <a:lstStyle/>
                    <a:p>
                      <a:pPr algn="ctr"/>
                      <a:r>
                        <a:rPr lang="en-US" b="1"/>
                        <a:t>34%</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027088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Orthopedic Surgery: Interview Rates by Geographic Preference Alignment Year-Over-Year Comparison</a:t>
            </a:r>
            <a:br>
              <a:rPr lang="en-US" sz="2000"/>
            </a:br>
            <a:endParaRPr lang="en-US" sz="1900">
              <a:solidFill>
                <a:schemeClr val="tx1"/>
              </a:solidFill>
            </a:endParaRPr>
          </a:p>
        </p:txBody>
      </p:sp>
      <p:sp>
        <p:nvSpPr>
          <p:cNvPr id="3" name="TextBox 2">
            <a:extLst>
              <a:ext uri="{FF2B5EF4-FFF2-40B4-BE49-F238E27FC236}">
                <a16:creationId xmlns:a16="http://schemas.microsoft.com/office/drawing/2014/main" id="{71F8DD16-AA9F-BA60-BC2E-2C1D4E23FB00}"/>
              </a:ext>
            </a:extLst>
          </p:cNvPr>
          <p:cNvSpPr txBox="1"/>
          <p:nvPr/>
        </p:nvSpPr>
        <p:spPr>
          <a:xfrm>
            <a:off x="8270070" y="6014306"/>
            <a:ext cx="1360561"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Orthopedic Surgery</a:t>
            </a:r>
          </a:p>
        </p:txBody>
      </p:sp>
      <p:pic>
        <p:nvPicPr>
          <p:cNvPr id="4" name="Picture 3" descr="A picture containing text, screenshot, number, plot&#10;&#10;Description automatically generated">
            <a:extLst>
              <a:ext uri="{FF2B5EF4-FFF2-40B4-BE49-F238E27FC236}">
                <a16:creationId xmlns:a16="http://schemas.microsoft.com/office/drawing/2014/main" id="{EE183D9C-E961-B0CA-B418-3C6DDB935CF3}"/>
              </a:ext>
            </a:extLst>
          </p:cNvPr>
          <p:cNvPicPr>
            <a:picLocks noChangeAspect="1"/>
          </p:cNvPicPr>
          <p:nvPr/>
        </p:nvPicPr>
        <p:blipFill>
          <a:blip r:embed="rId3"/>
          <a:stretch>
            <a:fillRect/>
          </a:stretch>
        </p:blipFill>
        <p:spPr>
          <a:xfrm>
            <a:off x="80473" y="867253"/>
            <a:ext cx="5787211" cy="5787211"/>
          </a:xfrm>
          <a:prstGeom prst="rect">
            <a:avLst/>
          </a:prstGeom>
        </p:spPr>
      </p:pic>
      <p:sp>
        <p:nvSpPr>
          <p:cNvPr id="5" name="TextBox 4">
            <a:extLst>
              <a:ext uri="{FF2B5EF4-FFF2-40B4-BE49-F238E27FC236}">
                <a16:creationId xmlns:a16="http://schemas.microsoft.com/office/drawing/2014/main" id="{FC70C4C6-9854-29F7-320A-528F64DA0494}"/>
              </a:ext>
            </a:extLst>
          </p:cNvPr>
          <p:cNvSpPr txBox="1"/>
          <p:nvPr/>
        </p:nvSpPr>
        <p:spPr>
          <a:xfrm rot="16200000">
            <a:off x="-1504897" y="3543978"/>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pic>
        <p:nvPicPr>
          <p:cNvPr id="8" name="Picture 7" descr="A graph with colored boxes&#10;&#10;Description automatically generated with medium confidence">
            <a:extLst>
              <a:ext uri="{FF2B5EF4-FFF2-40B4-BE49-F238E27FC236}">
                <a16:creationId xmlns:a16="http://schemas.microsoft.com/office/drawing/2014/main" id="{DF805846-0A4E-16CB-9E13-470F3331DA5A}"/>
              </a:ext>
            </a:extLst>
          </p:cNvPr>
          <p:cNvPicPr>
            <a:picLocks noChangeAspect="1"/>
          </p:cNvPicPr>
          <p:nvPr/>
        </p:nvPicPr>
        <p:blipFill>
          <a:blip r:embed="rId4"/>
          <a:stretch>
            <a:fillRect/>
          </a:stretch>
        </p:blipFill>
        <p:spPr>
          <a:xfrm>
            <a:off x="5867683" y="877973"/>
            <a:ext cx="5776491" cy="5776491"/>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950350" y="867253"/>
            <a:ext cx="2523441"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69</a:t>
            </a:r>
            <a:endParaRPr lang="en-US" sz="1400" b="1">
              <a:solidFill>
                <a:schemeClr val="tx2"/>
              </a:solidFill>
              <a:cs typeface="Calibri"/>
            </a:endParaRPr>
          </a:p>
        </p:txBody>
      </p:sp>
      <p:sp>
        <p:nvSpPr>
          <p:cNvPr id="9" name="TextBox 8">
            <a:extLst>
              <a:ext uri="{FF2B5EF4-FFF2-40B4-BE49-F238E27FC236}">
                <a16:creationId xmlns:a16="http://schemas.microsoft.com/office/drawing/2014/main" id="{13450F14-887D-FE4D-4AB2-958C651419A4}"/>
              </a:ext>
            </a:extLst>
          </p:cNvPr>
          <p:cNvSpPr txBox="1"/>
          <p:nvPr/>
        </p:nvSpPr>
        <p:spPr>
          <a:xfrm>
            <a:off x="8282185" y="6445451"/>
            <a:ext cx="1348446" cy="253916"/>
          </a:xfrm>
          <a:prstGeom prst="rect">
            <a:avLst/>
          </a:prstGeom>
          <a:solidFill>
            <a:schemeClr val="bg1"/>
          </a:solidFill>
        </p:spPr>
        <p:txBody>
          <a:bodyPr wrap="none" rtlCol="0">
            <a:spAutoFit/>
          </a:bodyPr>
          <a:lstStyle/>
          <a:p>
            <a:r>
              <a:rPr lang="en-US" sz="1050">
                <a:latin typeface="Segoe UI" panose="020B0502040204020203" pitchFamily="34" charset="0"/>
                <a:cs typeface="Segoe UI" panose="020B0502040204020203" pitchFamily="34" charset="0"/>
              </a:rPr>
              <a:t>Orthopedic Surgery</a:t>
            </a:r>
          </a:p>
        </p:txBody>
      </p:sp>
      <p:sp>
        <p:nvSpPr>
          <p:cNvPr id="12" name="TextBox 11">
            <a:extLst>
              <a:ext uri="{FF2B5EF4-FFF2-40B4-BE49-F238E27FC236}">
                <a16:creationId xmlns:a16="http://schemas.microsoft.com/office/drawing/2014/main" id="{4103F572-719D-EE46-AA41-41384CB36AB7}"/>
              </a:ext>
            </a:extLst>
          </p:cNvPr>
          <p:cNvSpPr txBox="1"/>
          <p:nvPr/>
        </p:nvSpPr>
        <p:spPr>
          <a:xfrm>
            <a:off x="3344245" y="867253"/>
            <a:ext cx="2523440"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158</a:t>
            </a:r>
            <a:endParaRPr lang="en-US" sz="1400" b="1">
              <a:solidFill>
                <a:schemeClr val="tx2"/>
              </a:solidFill>
              <a:cs typeface="Calibri"/>
            </a:endParaRPr>
          </a:p>
        </p:txBody>
      </p:sp>
    </p:spTree>
    <p:extLst>
      <p:ext uri="{BB962C8B-B14F-4D97-AF65-F5344CB8AC3E}">
        <p14:creationId xmlns:p14="http://schemas.microsoft.com/office/powerpoint/2010/main" val="1173061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Otolaryngology: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883611686"/>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125</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55</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38</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38</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69%</a:t>
                      </a:r>
                    </a:p>
                  </a:txBody>
                  <a:tcPr/>
                </a:tc>
                <a:extLst>
                  <a:ext uri="{0D108BD9-81ED-4DB2-BD59-A6C34878D82A}">
                    <a16:rowId xmlns:a16="http://schemas.microsoft.com/office/drawing/2014/main" val="3238404525"/>
                  </a:ext>
                </a:extLst>
              </a:tr>
              <a:tr h="667276">
                <a:tc>
                  <a:txBody>
                    <a:bodyPr/>
                    <a:lstStyle/>
                    <a:p>
                      <a:r>
                        <a:rPr lang="en-US" b="1"/>
                        <a:t>Total % of all Otolaryngology programs in </a:t>
                      </a:r>
                      <a:r>
                        <a:rPr lang="en-US" sz="1800" b="1" i="0" u="none" strike="noStrike" noProof="0">
                          <a:solidFill>
                            <a:srgbClr val="000000"/>
                          </a:solidFill>
                          <a:latin typeface="Calibri"/>
                        </a:rPr>
                        <a:t>2024 ERAS cycle</a:t>
                      </a:r>
                    </a:p>
                  </a:txBody>
                  <a:tcPr/>
                </a:tc>
                <a:tc>
                  <a:txBody>
                    <a:bodyPr/>
                    <a:lstStyle/>
                    <a:p>
                      <a:pPr algn="ctr"/>
                      <a:r>
                        <a:rPr lang="en-US" b="1"/>
                        <a:t>30%</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24865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8A158-F57E-8C2F-AE76-4E79EE127A09}"/>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Otolaryngology: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F52B4075-C868-5303-9E2E-F9E85598BA2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25</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9</a:t>
            </a:r>
            <a:r>
              <a:rPr lang="en-US"/>
              <a:t>%.</a:t>
            </a:r>
            <a:endParaRPr lang="en-US">
              <a:cs typeface="Calibri"/>
            </a:endParaRPr>
          </a:p>
          <a:p>
            <a:pPr marL="742950" lvl="1" indent="-285750" algn="l">
              <a:buFont typeface="Arial" panose="020B0604020202020204" pitchFamily="34" charset="0"/>
              <a:buChar char="•"/>
            </a:pPr>
            <a:r>
              <a:rPr lang="en-US" b="0" i="0">
                <a:effectLst/>
              </a:rPr>
              <a:t>90th percentile: 40</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19</a:t>
            </a:r>
            <a:r>
              <a:rPr lang="en-US"/>
              <a:t>%.</a:t>
            </a:r>
          </a:p>
          <a:p>
            <a:pPr marL="742950" lvl="1" indent="-285750" algn="l">
              <a:buFont typeface="Arial" panose="020B0604020202020204" pitchFamily="34" charset="0"/>
              <a:buChar char="•"/>
            </a:pPr>
            <a:r>
              <a:rPr lang="en-US" b="0" i="0">
                <a:effectLst/>
              </a:rPr>
              <a:t>10th percentile: 12</a:t>
            </a:r>
            <a:r>
              <a:rPr lang="en-US"/>
              <a:t>%.</a:t>
            </a:r>
          </a:p>
          <a:p>
            <a:pPr marL="742950" lvl="1" indent="-285750" algn="l">
              <a:buFont typeface="Arial" panose="020B0604020202020204" pitchFamily="34" charset="0"/>
              <a:buChar char="•"/>
            </a:pPr>
            <a:r>
              <a:rPr lang="en-US" b="0" i="0">
                <a:effectLst/>
              </a:rPr>
              <a:t>90th percentile: 29</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7</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0</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16</a:t>
            </a:r>
            <a:r>
              <a:rPr lang="en-US"/>
              <a:t>%.</a:t>
            </a:r>
            <a:endParaRPr lang="en-US" b="0" i="0">
              <a:effectLst/>
              <a:cs typeface="Calibri"/>
            </a:endParaRPr>
          </a:p>
        </p:txBody>
      </p:sp>
      <p:pic>
        <p:nvPicPr>
          <p:cNvPr id="5" name="Picture 4" descr="A graph with different colored squares&#10;&#10;Description automatically generated">
            <a:extLst>
              <a:ext uri="{FF2B5EF4-FFF2-40B4-BE49-F238E27FC236}">
                <a16:creationId xmlns:a16="http://schemas.microsoft.com/office/drawing/2014/main" id="{A875D098-3DA3-E196-EB30-3809F2E6EAA2}"/>
              </a:ext>
            </a:extLst>
          </p:cNvPr>
          <p:cNvPicPr>
            <a:picLocks noChangeAspect="1"/>
          </p:cNvPicPr>
          <p:nvPr/>
        </p:nvPicPr>
        <p:blipFill>
          <a:blip r:embed="rId3"/>
          <a:stretch>
            <a:fillRect/>
          </a:stretch>
        </p:blipFill>
        <p:spPr>
          <a:xfrm>
            <a:off x="5739704" y="441829"/>
            <a:ext cx="5878689" cy="5878689"/>
          </a:xfrm>
          <a:prstGeom prst="rect">
            <a:avLst/>
          </a:prstGeom>
        </p:spPr>
      </p:pic>
      <p:sp>
        <p:nvSpPr>
          <p:cNvPr id="7" name="TextBox 6">
            <a:extLst>
              <a:ext uri="{FF2B5EF4-FFF2-40B4-BE49-F238E27FC236}">
                <a16:creationId xmlns:a16="http://schemas.microsoft.com/office/drawing/2014/main" id="{EFB57F87-9BA1-F62E-8164-AB45388C2515}"/>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38</a:t>
            </a:r>
            <a:endParaRPr lang="en-US" sz="1600" b="1">
              <a:solidFill>
                <a:schemeClr val="tx2"/>
              </a:solidFill>
              <a:cs typeface="Calibri"/>
            </a:endParaRPr>
          </a:p>
        </p:txBody>
      </p:sp>
    </p:spTree>
    <p:extLst>
      <p:ext uri="{BB962C8B-B14F-4D97-AF65-F5344CB8AC3E}">
        <p14:creationId xmlns:p14="http://schemas.microsoft.com/office/powerpoint/2010/main" val="325306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Pathology: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640367758"/>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139</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66</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48</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48</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72%</a:t>
                      </a:r>
                    </a:p>
                  </a:txBody>
                  <a:tcPr/>
                </a:tc>
                <a:extLst>
                  <a:ext uri="{0D108BD9-81ED-4DB2-BD59-A6C34878D82A}">
                    <a16:rowId xmlns:a16="http://schemas.microsoft.com/office/drawing/2014/main" val="3238404525"/>
                  </a:ext>
                </a:extLst>
              </a:tr>
              <a:tr h="667276">
                <a:tc>
                  <a:txBody>
                    <a:bodyPr/>
                    <a:lstStyle/>
                    <a:p>
                      <a:r>
                        <a:rPr lang="en-US" b="1"/>
                        <a:t>Total % of all Pathology programs in </a:t>
                      </a:r>
                      <a:r>
                        <a:rPr lang="en-US" sz="1800" b="1" i="0" u="none" strike="noStrike" noProof="0">
                          <a:solidFill>
                            <a:srgbClr val="000000"/>
                          </a:solidFill>
                          <a:latin typeface="Calibri"/>
                        </a:rPr>
                        <a:t>2024 ERAS cycle</a:t>
                      </a:r>
                    </a:p>
                  </a:txBody>
                  <a:tcPr/>
                </a:tc>
                <a:tc>
                  <a:txBody>
                    <a:bodyPr/>
                    <a:lstStyle/>
                    <a:p>
                      <a:pPr algn="ctr"/>
                      <a:r>
                        <a:rPr lang="en-US" b="1"/>
                        <a:t>35%</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16423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B3C4-6119-998D-C46A-4A8D84E130FC}"/>
              </a:ext>
            </a:extLst>
          </p:cNvPr>
          <p:cNvSpPr>
            <a:spLocks noGrp="1"/>
          </p:cNvSpPr>
          <p:nvPr>
            <p:ph type="title"/>
          </p:nvPr>
        </p:nvSpPr>
        <p:spPr>
          <a:xfrm>
            <a:off x="631669" y="446983"/>
            <a:ext cx="9626236" cy="540570"/>
          </a:xfrm>
        </p:spPr>
        <p:txBody>
          <a:bodyPr>
            <a:normAutofit fontScale="90000"/>
          </a:bodyPr>
          <a:lstStyle/>
          <a:p>
            <a:r>
              <a:rPr lang="en-US" sz="4000" i="0">
                <a:solidFill>
                  <a:schemeClr val="tx2"/>
                </a:solidFill>
                <a:effectLst/>
                <a:latin typeface="Arial"/>
                <a:cs typeface="Arial"/>
              </a:rPr>
              <a:t>Sample</a:t>
            </a:r>
            <a:r>
              <a:rPr lang="en-US" sz="4000">
                <a:solidFill>
                  <a:schemeClr val="tx2"/>
                </a:solidFill>
                <a:latin typeface="Arial"/>
                <a:cs typeface="Arial"/>
              </a:rPr>
              <a:t> of</a:t>
            </a:r>
            <a:r>
              <a:rPr lang="en-US" sz="4000" i="0">
                <a:solidFill>
                  <a:schemeClr val="tx2"/>
                </a:solidFill>
                <a:effectLst/>
                <a:latin typeface="Arial"/>
                <a:cs typeface="Arial"/>
              </a:rPr>
              <a:t> </a:t>
            </a:r>
            <a:r>
              <a:rPr lang="en-US" sz="4000">
                <a:solidFill>
                  <a:schemeClr val="tx2"/>
                </a:solidFill>
                <a:latin typeface="Arial"/>
                <a:cs typeface="Arial"/>
              </a:rPr>
              <a:t>2024 ERAS</a:t>
            </a:r>
            <a:r>
              <a:rPr lang="en-US" sz="4000" i="0">
                <a:solidFill>
                  <a:schemeClr val="tx2"/>
                </a:solidFill>
                <a:effectLst/>
                <a:latin typeface="Arial"/>
                <a:cs typeface="Arial"/>
              </a:rPr>
              <a:t> Applicants</a:t>
            </a:r>
            <a:br>
              <a:rPr lang="en-US" sz="4000"/>
            </a:br>
            <a:endParaRPr lang="en-US" sz="4000">
              <a:solidFill>
                <a:schemeClr val="tx2"/>
              </a:solidFill>
            </a:endParaRPr>
          </a:p>
        </p:txBody>
      </p:sp>
      <p:sp>
        <p:nvSpPr>
          <p:cNvPr id="8" name="Content Placeholder 7">
            <a:extLst>
              <a:ext uri="{FF2B5EF4-FFF2-40B4-BE49-F238E27FC236}">
                <a16:creationId xmlns:a16="http://schemas.microsoft.com/office/drawing/2014/main" id="{211DD788-F82F-B497-F6F2-7D4339264B13}"/>
              </a:ext>
            </a:extLst>
          </p:cNvPr>
          <p:cNvSpPr>
            <a:spLocks noGrp="1"/>
          </p:cNvSpPr>
          <p:nvPr>
            <p:ph idx="1"/>
          </p:nvPr>
        </p:nvSpPr>
        <p:spPr>
          <a:xfrm>
            <a:off x="773613" y="2151373"/>
            <a:ext cx="6731000" cy="4975051"/>
          </a:xfrm>
        </p:spPr>
        <p:txBody>
          <a:bodyPr vert="horz" lIns="91440" tIns="45720" rIns="91440" bIns="45720" rtlCol="0" anchor="t">
            <a:noAutofit/>
          </a:bodyPr>
          <a:lstStyle/>
          <a:p>
            <a:r>
              <a:rPr lang="en-US" sz="1550">
                <a:latin typeface="Arial"/>
                <a:cs typeface="Arial"/>
              </a:rPr>
              <a:t>Adult Neurology.</a:t>
            </a:r>
          </a:p>
          <a:p>
            <a:r>
              <a:rPr lang="en-US" sz="1550">
                <a:latin typeface="Arial"/>
                <a:cs typeface="Arial"/>
              </a:rPr>
              <a:t>Anesthesiology.</a:t>
            </a:r>
            <a:endParaRPr lang="en-US" sz="1550"/>
          </a:p>
          <a:p>
            <a:r>
              <a:rPr lang="en-US" sz="1550">
                <a:latin typeface="Arial"/>
                <a:cs typeface="Arial"/>
              </a:rPr>
              <a:t>Child Neurology.</a:t>
            </a:r>
            <a:endParaRPr lang="en-US" sz="1550"/>
          </a:p>
          <a:p>
            <a:r>
              <a:rPr lang="en-US" sz="1550">
                <a:latin typeface="Arial"/>
                <a:cs typeface="Arial"/>
              </a:rPr>
              <a:t>Dermatology.</a:t>
            </a:r>
            <a:endParaRPr lang="en-US" sz="1550"/>
          </a:p>
          <a:p>
            <a:r>
              <a:rPr lang="en-US" sz="1550">
                <a:latin typeface="Arial"/>
                <a:cs typeface="Arial"/>
              </a:rPr>
              <a:t>Diagnostic Radiology.</a:t>
            </a:r>
            <a:endParaRPr lang="en-US" sz="1550"/>
          </a:p>
          <a:p>
            <a:r>
              <a:rPr lang="en-US" sz="1550">
                <a:latin typeface="Arial"/>
                <a:cs typeface="Arial"/>
              </a:rPr>
              <a:t>Emergency Medicine.</a:t>
            </a:r>
            <a:endParaRPr lang="en-US" sz="1550"/>
          </a:p>
          <a:p>
            <a:r>
              <a:rPr lang="en-US" sz="1550">
                <a:latin typeface="Arial"/>
                <a:cs typeface="Arial"/>
              </a:rPr>
              <a:t>Family Medicine. </a:t>
            </a:r>
            <a:endParaRPr lang="en-US" sz="1550"/>
          </a:p>
          <a:p>
            <a:r>
              <a:rPr lang="en-US" sz="1550">
                <a:latin typeface="Arial"/>
                <a:cs typeface="Arial"/>
              </a:rPr>
              <a:t>General Surgery.</a:t>
            </a:r>
            <a:endParaRPr lang="en-US" sz="1550"/>
          </a:p>
          <a:p>
            <a:r>
              <a:rPr lang="en-US" sz="1550">
                <a:latin typeface="Arial"/>
                <a:cs typeface="Arial"/>
              </a:rPr>
              <a:t>Internal Medicine.</a:t>
            </a:r>
          </a:p>
          <a:p>
            <a:r>
              <a:rPr lang="en-US" sz="1550">
                <a:solidFill>
                  <a:srgbClr val="002060"/>
                </a:solidFill>
                <a:latin typeface="Arial"/>
                <a:cs typeface="Arial"/>
              </a:rPr>
              <a:t>Internal Medicine-Pediatrics.</a:t>
            </a:r>
          </a:p>
          <a:p>
            <a:r>
              <a:rPr lang="en-US" sz="1550">
                <a:solidFill>
                  <a:srgbClr val="002060"/>
                </a:solidFill>
                <a:latin typeface="Arial"/>
                <a:cs typeface="Arial"/>
              </a:rPr>
              <a:t>Internal Medicine/Psychiatry.</a:t>
            </a:r>
            <a:endParaRPr lang="en-US" sz="1550">
              <a:solidFill>
                <a:srgbClr val="002060"/>
              </a:solidFill>
            </a:endParaRPr>
          </a:p>
          <a:p>
            <a:r>
              <a:rPr lang="en-US" sz="1550">
                <a:solidFill>
                  <a:srgbClr val="002060"/>
                </a:solidFill>
                <a:latin typeface="Arial"/>
                <a:cs typeface="Arial"/>
              </a:rPr>
              <a:t>Interventional Radiology.</a:t>
            </a:r>
          </a:p>
          <a:p>
            <a:r>
              <a:rPr lang="en-US" sz="1550">
                <a:latin typeface="Arial"/>
                <a:cs typeface="Arial"/>
              </a:rPr>
              <a:t>Neurological Surgery.</a:t>
            </a:r>
          </a:p>
        </p:txBody>
      </p:sp>
      <p:sp>
        <p:nvSpPr>
          <p:cNvPr id="5" name="Content Placeholder 2">
            <a:extLst>
              <a:ext uri="{FF2B5EF4-FFF2-40B4-BE49-F238E27FC236}">
                <a16:creationId xmlns:a16="http://schemas.microsoft.com/office/drawing/2014/main" id="{707C94FF-D497-36EF-D8FD-0EB1EF8B7940}"/>
              </a:ext>
            </a:extLst>
          </p:cNvPr>
          <p:cNvSpPr txBox="1">
            <a:spLocks/>
          </p:cNvSpPr>
          <p:nvPr/>
        </p:nvSpPr>
        <p:spPr>
          <a:xfrm>
            <a:off x="6568710" y="2228080"/>
            <a:ext cx="5205850" cy="4975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A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A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A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A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50">
                <a:solidFill>
                  <a:srgbClr val="002060"/>
                </a:solidFill>
                <a:latin typeface="Arial"/>
                <a:cs typeface="Arial"/>
              </a:rPr>
              <a:t>Obstetrics &amp; Gynecology.</a:t>
            </a:r>
            <a:endParaRPr lang="en-US" sz="1550">
              <a:solidFill>
                <a:srgbClr val="002060"/>
              </a:solidFill>
            </a:endParaRPr>
          </a:p>
          <a:p>
            <a:r>
              <a:rPr lang="en-US" sz="1550">
                <a:solidFill>
                  <a:srgbClr val="002060"/>
                </a:solidFill>
                <a:latin typeface="Arial"/>
                <a:cs typeface="Arial"/>
              </a:rPr>
              <a:t>Orthopedic </a:t>
            </a:r>
            <a:r>
              <a:rPr lang="en-US" sz="1550">
                <a:latin typeface="Arial"/>
                <a:cs typeface="Arial"/>
              </a:rPr>
              <a:t>Surgery.</a:t>
            </a:r>
            <a:endParaRPr lang="en-US" sz="1550"/>
          </a:p>
          <a:p>
            <a:r>
              <a:rPr lang="en-US" sz="1550">
                <a:latin typeface="Arial"/>
                <a:cs typeface="Arial"/>
              </a:rPr>
              <a:t>Otolaryngology.</a:t>
            </a:r>
            <a:endParaRPr lang="en-US" sz="1550"/>
          </a:p>
          <a:p>
            <a:r>
              <a:rPr lang="en-US" sz="1550">
                <a:latin typeface="Arial"/>
                <a:cs typeface="Arial"/>
              </a:rPr>
              <a:t>Pathology.</a:t>
            </a:r>
            <a:endParaRPr lang="en-US" sz="1550"/>
          </a:p>
          <a:p>
            <a:r>
              <a:rPr lang="en-US" sz="1550">
                <a:latin typeface="Arial"/>
                <a:cs typeface="Arial"/>
              </a:rPr>
              <a:t>Pediatrics.</a:t>
            </a:r>
            <a:endParaRPr lang="en-US" sz="1550"/>
          </a:p>
          <a:p>
            <a:r>
              <a:rPr lang="en-US" sz="1550">
                <a:latin typeface="Arial"/>
                <a:cs typeface="Arial"/>
              </a:rPr>
              <a:t>Physical Medicine &amp; Rehabilitation.</a:t>
            </a:r>
          </a:p>
          <a:p>
            <a:r>
              <a:rPr lang="en-US" sz="1550">
                <a:latin typeface="Arial"/>
                <a:cs typeface="Arial"/>
              </a:rPr>
              <a:t>Psychiatry.</a:t>
            </a:r>
            <a:endParaRPr lang="en-US" sz="1550"/>
          </a:p>
          <a:p>
            <a:r>
              <a:rPr lang="en-US" sz="1550">
                <a:latin typeface="Arial"/>
                <a:cs typeface="Arial"/>
              </a:rPr>
              <a:t>Radiation Oncology.</a:t>
            </a:r>
            <a:endParaRPr lang="en-US" sz="1550"/>
          </a:p>
          <a:p>
            <a:r>
              <a:rPr lang="en-US" sz="1550">
                <a:solidFill>
                  <a:schemeClr val="tx2"/>
                </a:solidFill>
                <a:latin typeface="Arial"/>
                <a:cs typeface="Arial"/>
              </a:rPr>
              <a:t>Transitional Year.</a:t>
            </a:r>
          </a:p>
          <a:p>
            <a:r>
              <a:rPr lang="en-US" sz="1550">
                <a:solidFill>
                  <a:schemeClr val="tx2"/>
                </a:solidFill>
                <a:latin typeface="Arial"/>
                <a:cs typeface="Arial"/>
              </a:rPr>
              <a:t>Urology.</a:t>
            </a:r>
          </a:p>
          <a:p>
            <a:r>
              <a:rPr lang="en-US" sz="1550">
                <a:solidFill>
                  <a:schemeClr val="tx2"/>
                </a:solidFill>
                <a:latin typeface="Arial"/>
                <a:cs typeface="Arial"/>
              </a:rPr>
              <a:t>Vascular Surgery-Integrated.</a:t>
            </a:r>
            <a:endParaRPr lang="en-US" sz="1550">
              <a:solidFill>
                <a:schemeClr val="tx2"/>
              </a:solidFill>
            </a:endParaRPr>
          </a:p>
        </p:txBody>
      </p:sp>
      <p:sp>
        <p:nvSpPr>
          <p:cNvPr id="4" name="TextBox 3">
            <a:extLst>
              <a:ext uri="{FF2B5EF4-FFF2-40B4-BE49-F238E27FC236}">
                <a16:creationId xmlns:a16="http://schemas.microsoft.com/office/drawing/2014/main" id="{D30FEDE8-ED30-D58C-7C7B-D27ACFC9ADA2}"/>
              </a:ext>
            </a:extLst>
          </p:cNvPr>
          <p:cNvSpPr txBox="1"/>
          <p:nvPr/>
        </p:nvSpPr>
        <p:spPr>
          <a:xfrm>
            <a:off x="631669" y="923131"/>
            <a:ext cx="10006663" cy="646331"/>
          </a:xfrm>
          <a:prstGeom prst="rect">
            <a:avLst/>
          </a:prstGeom>
          <a:noFill/>
        </p:spPr>
        <p:txBody>
          <a:bodyPr wrap="square" lIns="91440" tIns="45720" rIns="91440" bIns="45720" rtlCol="0" anchor="t">
            <a:spAutoFit/>
          </a:bodyPr>
          <a:lstStyle/>
          <a:p>
            <a:pPr rtl="0"/>
            <a:r>
              <a:rPr lang="en-US">
                <a:effectLst/>
              </a:rPr>
              <a:t>The sample for analysis includes the following specialties who had at least 10 programs and made geographic preferences viewable at their </a:t>
            </a:r>
            <a:r>
              <a:rPr lang="en-US"/>
              <a:t>program</a:t>
            </a:r>
            <a:r>
              <a:rPr lang="en-US">
                <a:effectLst/>
              </a:rPr>
              <a:t> as of </a:t>
            </a:r>
            <a:r>
              <a:rPr lang="en-US"/>
              <a:t>September</a:t>
            </a:r>
            <a:r>
              <a:rPr lang="en-US">
                <a:effectLst/>
              </a:rPr>
              <a:t> 29, 2023.</a:t>
            </a:r>
          </a:p>
        </p:txBody>
      </p:sp>
    </p:spTree>
    <p:extLst>
      <p:ext uri="{BB962C8B-B14F-4D97-AF65-F5344CB8AC3E}">
        <p14:creationId xmlns:p14="http://schemas.microsoft.com/office/powerpoint/2010/main" val="4083921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EAA62-E00A-EE7F-BBC2-583217C790EA}"/>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Pathology: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2688F696-7918-D4CD-690A-F2070C8EB436}"/>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21</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11</a:t>
            </a:r>
            <a:r>
              <a:rPr lang="en-US"/>
              <a:t>%.</a:t>
            </a:r>
            <a:endParaRPr lang="en-US">
              <a:cs typeface="Calibri"/>
            </a:endParaRPr>
          </a:p>
          <a:p>
            <a:pPr marL="742950" lvl="1" indent="-285750" algn="l">
              <a:buFont typeface="Arial" panose="020B0604020202020204" pitchFamily="34" charset="0"/>
              <a:buChar char="•"/>
            </a:pPr>
            <a:r>
              <a:rPr lang="en-US" b="0" i="0">
                <a:effectLst/>
              </a:rPr>
              <a:t>90th percentile: 37</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6</a:t>
            </a:r>
            <a:r>
              <a:rPr lang="en-US"/>
              <a:t>%.</a:t>
            </a:r>
          </a:p>
          <a:p>
            <a:pPr marL="742950" lvl="1" indent="-285750" algn="l">
              <a:buFont typeface="Arial" panose="020B0604020202020204" pitchFamily="34" charset="0"/>
              <a:buChar char="•"/>
            </a:pPr>
            <a:r>
              <a:rPr lang="en-US" b="0" i="0">
                <a:effectLst/>
              </a:rPr>
              <a:t>10th percentile: 2</a:t>
            </a:r>
            <a:r>
              <a:rPr lang="en-US"/>
              <a:t>%.</a:t>
            </a:r>
          </a:p>
          <a:p>
            <a:pPr marL="742950" lvl="1" indent="-285750" algn="l">
              <a:buFont typeface="Arial" panose="020B0604020202020204" pitchFamily="34" charset="0"/>
              <a:buChar char="•"/>
            </a:pPr>
            <a:r>
              <a:rPr lang="en-US" b="0" i="0">
                <a:effectLst/>
              </a:rPr>
              <a:t>90th percentile: 12</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8</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2</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17</a:t>
            </a:r>
            <a:r>
              <a:rPr lang="en-US"/>
              <a:t>%.</a:t>
            </a:r>
            <a:endParaRPr lang="en-US" b="0" i="0">
              <a:effectLst/>
              <a:cs typeface="Calibri"/>
            </a:endParaRPr>
          </a:p>
        </p:txBody>
      </p:sp>
      <p:pic>
        <p:nvPicPr>
          <p:cNvPr id="5" name="Picture 4" descr="A graph with colored boxes&#10;&#10;Description automatically generated with medium confidence">
            <a:extLst>
              <a:ext uri="{FF2B5EF4-FFF2-40B4-BE49-F238E27FC236}">
                <a16:creationId xmlns:a16="http://schemas.microsoft.com/office/drawing/2014/main" id="{AF372AF6-F4B7-F42B-10FC-E5E406B5CF23}"/>
              </a:ext>
            </a:extLst>
          </p:cNvPr>
          <p:cNvPicPr>
            <a:picLocks noChangeAspect="1"/>
          </p:cNvPicPr>
          <p:nvPr/>
        </p:nvPicPr>
        <p:blipFill>
          <a:blip r:embed="rId3"/>
          <a:stretch>
            <a:fillRect/>
          </a:stretch>
        </p:blipFill>
        <p:spPr>
          <a:xfrm>
            <a:off x="5684796" y="585993"/>
            <a:ext cx="5743222" cy="5743222"/>
          </a:xfrm>
          <a:prstGeom prst="rect">
            <a:avLst/>
          </a:prstGeom>
        </p:spPr>
      </p:pic>
      <p:sp>
        <p:nvSpPr>
          <p:cNvPr id="7" name="TextBox 6">
            <a:extLst>
              <a:ext uri="{FF2B5EF4-FFF2-40B4-BE49-F238E27FC236}">
                <a16:creationId xmlns:a16="http://schemas.microsoft.com/office/drawing/2014/main" id="{816A3E39-65BE-95A2-BAFB-E3AE9F009249}"/>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48</a:t>
            </a:r>
            <a:endParaRPr lang="en-US" sz="1600" b="1">
              <a:solidFill>
                <a:schemeClr val="tx2"/>
              </a:solidFill>
              <a:cs typeface="Calibri"/>
            </a:endParaRPr>
          </a:p>
        </p:txBody>
      </p:sp>
    </p:spTree>
    <p:extLst>
      <p:ext uri="{BB962C8B-B14F-4D97-AF65-F5344CB8AC3E}">
        <p14:creationId xmlns:p14="http://schemas.microsoft.com/office/powerpoint/2010/main" val="901027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Pediatrics:</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1600311302"/>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211</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101</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88</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88</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87%</a:t>
                      </a:r>
                    </a:p>
                  </a:txBody>
                  <a:tcPr/>
                </a:tc>
                <a:extLst>
                  <a:ext uri="{0D108BD9-81ED-4DB2-BD59-A6C34878D82A}">
                    <a16:rowId xmlns:a16="http://schemas.microsoft.com/office/drawing/2014/main" val="3238404525"/>
                  </a:ext>
                </a:extLst>
              </a:tr>
              <a:tr h="667276">
                <a:tc>
                  <a:txBody>
                    <a:bodyPr/>
                    <a:lstStyle/>
                    <a:p>
                      <a:r>
                        <a:rPr lang="en-US" b="1"/>
                        <a:t>Total % of all Pediatrics programs in </a:t>
                      </a:r>
                      <a:r>
                        <a:rPr lang="en-US" sz="1800" b="1" i="0" u="none" strike="noStrike" noProof="0">
                          <a:solidFill>
                            <a:srgbClr val="000000"/>
                          </a:solidFill>
                          <a:latin typeface="Calibri"/>
                        </a:rPr>
                        <a:t>2024 ERAS cycle</a:t>
                      </a:r>
                    </a:p>
                  </a:txBody>
                  <a:tcPr/>
                </a:tc>
                <a:tc>
                  <a:txBody>
                    <a:bodyPr/>
                    <a:lstStyle/>
                    <a:p>
                      <a:pPr algn="ctr"/>
                      <a:r>
                        <a:rPr lang="en-US" b="1"/>
                        <a:t>42%</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700349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Pediatrics: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diagram, plot&#10;&#10;Description automatically generated">
            <a:extLst>
              <a:ext uri="{FF2B5EF4-FFF2-40B4-BE49-F238E27FC236}">
                <a16:creationId xmlns:a16="http://schemas.microsoft.com/office/drawing/2014/main" id="{1300CEBA-9C5B-B32B-8528-500F73C6DA44}"/>
              </a:ext>
            </a:extLst>
          </p:cNvPr>
          <p:cNvPicPr>
            <a:picLocks noChangeAspect="1"/>
          </p:cNvPicPr>
          <p:nvPr/>
        </p:nvPicPr>
        <p:blipFill>
          <a:blip r:embed="rId3"/>
          <a:stretch>
            <a:fillRect/>
          </a:stretch>
        </p:blipFill>
        <p:spPr>
          <a:xfrm>
            <a:off x="93278" y="1091285"/>
            <a:ext cx="5728092" cy="5728092"/>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388458" y="829064"/>
            <a:ext cx="2432911"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186</a:t>
            </a:r>
            <a:endParaRPr lang="en-US" sz="1400" b="1">
              <a:solidFill>
                <a:schemeClr val="tx2"/>
              </a:solidFill>
              <a:cs typeface="Calibri"/>
            </a:endParaRPr>
          </a:p>
        </p:txBody>
      </p:sp>
      <p:pic>
        <p:nvPicPr>
          <p:cNvPr id="5" name="Picture 4" descr="A graph with different colored squares&#10;&#10;Description automatically generated">
            <a:extLst>
              <a:ext uri="{FF2B5EF4-FFF2-40B4-BE49-F238E27FC236}">
                <a16:creationId xmlns:a16="http://schemas.microsoft.com/office/drawing/2014/main" id="{B67A13EB-9454-BC0F-B454-89B8633A7154}"/>
              </a:ext>
            </a:extLst>
          </p:cNvPr>
          <p:cNvPicPr>
            <a:picLocks noChangeAspect="1"/>
          </p:cNvPicPr>
          <p:nvPr/>
        </p:nvPicPr>
        <p:blipFill>
          <a:blip r:embed="rId4"/>
          <a:stretch>
            <a:fillRect/>
          </a:stretch>
        </p:blipFill>
        <p:spPr>
          <a:xfrm>
            <a:off x="5833349" y="1091286"/>
            <a:ext cx="5728092" cy="5728092"/>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934216" y="829064"/>
            <a:ext cx="2570527"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endParaRPr lang="en-US">
              <a:solidFill>
                <a:schemeClr val="tx2"/>
              </a:solidFill>
              <a:cs typeface="Calibri" panose="020F0502020204030204"/>
            </a:endParaRPr>
          </a:p>
          <a:p>
            <a:pPr algn="ctr"/>
            <a:r>
              <a:rPr lang="en-US" sz="1400" b="1">
                <a:solidFill>
                  <a:schemeClr val="tx2"/>
                </a:solidFill>
              </a:rPr>
              <a:t># Programs: 88</a:t>
            </a:r>
            <a:endParaRPr lang="en-US" sz="1400" b="1">
              <a:solidFill>
                <a:schemeClr val="tx2"/>
              </a:solidFill>
              <a:cs typeface="Calibri"/>
            </a:endParaRPr>
          </a:p>
        </p:txBody>
      </p:sp>
      <p:sp>
        <p:nvSpPr>
          <p:cNvPr id="7" name="TextBox 6">
            <a:extLst>
              <a:ext uri="{FF2B5EF4-FFF2-40B4-BE49-F238E27FC236}">
                <a16:creationId xmlns:a16="http://schemas.microsoft.com/office/drawing/2014/main" id="{EA32440F-E4D4-E08B-660C-C9796902A89F}"/>
              </a:ext>
            </a:extLst>
          </p:cNvPr>
          <p:cNvSpPr txBox="1"/>
          <p:nvPr/>
        </p:nvSpPr>
        <p:spPr>
          <a:xfrm rot="16200000">
            <a:off x="-1548536" y="3656867"/>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167410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PM&amp;R:</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3573338074"/>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107</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47</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39</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39</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83%</a:t>
                      </a:r>
                    </a:p>
                  </a:txBody>
                  <a:tcPr/>
                </a:tc>
                <a:extLst>
                  <a:ext uri="{0D108BD9-81ED-4DB2-BD59-A6C34878D82A}">
                    <a16:rowId xmlns:a16="http://schemas.microsoft.com/office/drawing/2014/main" val="3238404525"/>
                  </a:ext>
                </a:extLst>
              </a:tr>
              <a:tr h="667276">
                <a:tc>
                  <a:txBody>
                    <a:bodyPr/>
                    <a:lstStyle/>
                    <a:p>
                      <a:r>
                        <a:rPr lang="en-US" b="1"/>
                        <a:t>Total % of all PM&amp;R programs in </a:t>
                      </a:r>
                      <a:r>
                        <a:rPr lang="en-US" sz="1800" b="1" i="0" u="none" strike="noStrike" noProof="0">
                          <a:solidFill>
                            <a:srgbClr val="000000"/>
                          </a:solidFill>
                          <a:latin typeface="Calibri"/>
                        </a:rPr>
                        <a:t>2024 ERAS cycle</a:t>
                      </a:r>
                    </a:p>
                  </a:txBody>
                  <a:tcPr/>
                </a:tc>
                <a:tc>
                  <a:txBody>
                    <a:bodyPr/>
                    <a:lstStyle/>
                    <a:p>
                      <a:pPr algn="ctr"/>
                      <a:r>
                        <a:rPr lang="en-US" b="1"/>
                        <a:t>36%</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237410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88616"/>
            <a:ext cx="9940852" cy="1128068"/>
          </a:xfrm>
        </p:spPr>
        <p:txBody>
          <a:bodyPr vert="horz" lIns="91440" tIns="45720" rIns="91440" bIns="45720" rtlCol="0" anchor="ctr">
            <a:normAutofit/>
          </a:bodyPr>
          <a:lstStyle/>
          <a:p>
            <a:r>
              <a:rPr lang="en-US" sz="2000" b="1">
                <a:solidFill>
                  <a:schemeClr val="tx2"/>
                </a:solidFill>
                <a:latin typeface="Arial"/>
                <a:cs typeface="Arial"/>
              </a:rPr>
              <a:t>PM&amp;R: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diagram, plot&#10;&#10;Description automatically generated">
            <a:extLst>
              <a:ext uri="{FF2B5EF4-FFF2-40B4-BE49-F238E27FC236}">
                <a16:creationId xmlns:a16="http://schemas.microsoft.com/office/drawing/2014/main" id="{F20A30DA-2407-AABF-42EE-8A10CA1BC86F}"/>
              </a:ext>
            </a:extLst>
          </p:cNvPr>
          <p:cNvPicPr>
            <a:picLocks noChangeAspect="1"/>
          </p:cNvPicPr>
          <p:nvPr/>
        </p:nvPicPr>
        <p:blipFill>
          <a:blip r:embed="rId3"/>
          <a:stretch>
            <a:fillRect/>
          </a:stretch>
        </p:blipFill>
        <p:spPr>
          <a:xfrm>
            <a:off x="4728" y="926210"/>
            <a:ext cx="5743174" cy="5743174"/>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295829" y="994370"/>
            <a:ext cx="2397222"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85</a:t>
            </a:r>
            <a:endParaRPr lang="en-US" sz="1400" b="1">
              <a:solidFill>
                <a:schemeClr val="tx2"/>
              </a:solidFill>
              <a:cs typeface="Calibri"/>
            </a:endParaRPr>
          </a:p>
        </p:txBody>
      </p:sp>
      <p:pic>
        <p:nvPicPr>
          <p:cNvPr id="5" name="Picture 4" descr="A graph with colored squares&#10;&#10;Description automatically generated with medium confidence">
            <a:extLst>
              <a:ext uri="{FF2B5EF4-FFF2-40B4-BE49-F238E27FC236}">
                <a16:creationId xmlns:a16="http://schemas.microsoft.com/office/drawing/2014/main" id="{FC8A7862-27C5-3E06-ACD4-06638A27B4B8}"/>
              </a:ext>
            </a:extLst>
          </p:cNvPr>
          <p:cNvPicPr>
            <a:picLocks noChangeAspect="1"/>
          </p:cNvPicPr>
          <p:nvPr/>
        </p:nvPicPr>
        <p:blipFill>
          <a:blip r:embed="rId4"/>
          <a:stretch>
            <a:fillRect/>
          </a:stretch>
        </p:blipFill>
        <p:spPr>
          <a:xfrm>
            <a:off x="5747902" y="988986"/>
            <a:ext cx="5680398" cy="5680398"/>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852918" y="926210"/>
            <a:ext cx="2575382"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39</a:t>
            </a:r>
            <a:endParaRPr lang="en-US" sz="1400" b="1">
              <a:solidFill>
                <a:schemeClr val="tx2"/>
              </a:solidFill>
              <a:cs typeface="Calibri"/>
            </a:endParaRPr>
          </a:p>
        </p:txBody>
      </p:sp>
      <p:sp>
        <p:nvSpPr>
          <p:cNvPr id="7" name="TextBox 6">
            <a:extLst>
              <a:ext uri="{FF2B5EF4-FFF2-40B4-BE49-F238E27FC236}">
                <a16:creationId xmlns:a16="http://schemas.microsoft.com/office/drawing/2014/main" id="{172FEB43-6C35-6F20-C409-937905F9B851}"/>
              </a:ext>
            </a:extLst>
          </p:cNvPr>
          <p:cNvSpPr txBox="1"/>
          <p:nvPr/>
        </p:nvSpPr>
        <p:spPr>
          <a:xfrm rot="16200000">
            <a:off x="-1590098" y="3543978"/>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115012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Psychiatry: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1685131413"/>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304</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161</a:t>
                      </a:r>
                    </a:p>
                  </a:txBody>
                  <a:tcPr/>
                </a:tc>
                <a:extLst>
                  <a:ext uri="{0D108BD9-81ED-4DB2-BD59-A6C34878D82A}">
                    <a16:rowId xmlns:a16="http://schemas.microsoft.com/office/drawing/2014/main" val="2316420089"/>
                  </a:ext>
                </a:extLst>
              </a:tr>
              <a:tr h="372172">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132</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132</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82%</a:t>
                      </a:r>
                    </a:p>
                  </a:txBody>
                  <a:tcPr/>
                </a:tc>
                <a:extLst>
                  <a:ext uri="{0D108BD9-81ED-4DB2-BD59-A6C34878D82A}">
                    <a16:rowId xmlns:a16="http://schemas.microsoft.com/office/drawing/2014/main" val="3238404525"/>
                  </a:ext>
                </a:extLst>
              </a:tr>
              <a:tr h="667276">
                <a:tc>
                  <a:txBody>
                    <a:bodyPr/>
                    <a:lstStyle/>
                    <a:p>
                      <a:r>
                        <a:rPr lang="en-US" b="1"/>
                        <a:t>Total % of all Psychiatry programs in </a:t>
                      </a:r>
                      <a:r>
                        <a:rPr lang="en-US" sz="1800" b="1" i="0" u="none" strike="noStrike" noProof="0">
                          <a:solidFill>
                            <a:srgbClr val="000000"/>
                          </a:solidFill>
                          <a:latin typeface="Calibri"/>
                        </a:rPr>
                        <a:t>2024 ERAS cycle</a:t>
                      </a:r>
                    </a:p>
                  </a:txBody>
                  <a:tcPr/>
                </a:tc>
                <a:tc>
                  <a:txBody>
                    <a:bodyPr/>
                    <a:lstStyle/>
                    <a:p>
                      <a:pPr algn="ctr"/>
                      <a:r>
                        <a:rPr lang="en-US" b="1"/>
                        <a:t>43%</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73809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Psychiatry: Interview Rates by Geographic Preference Alignment Year-Over-Year Comparison</a:t>
            </a:r>
            <a:br>
              <a:rPr lang="en-US" sz="2000"/>
            </a:br>
            <a:endParaRPr lang="en-US" sz="1900">
              <a:solidFill>
                <a:schemeClr val="tx1"/>
              </a:solidFill>
            </a:endParaRPr>
          </a:p>
        </p:txBody>
      </p:sp>
      <p:pic>
        <p:nvPicPr>
          <p:cNvPr id="3" name="Picture 2" descr="A picture containing text, screenshot, number, plot&#10;&#10;Description automatically generated">
            <a:extLst>
              <a:ext uri="{FF2B5EF4-FFF2-40B4-BE49-F238E27FC236}">
                <a16:creationId xmlns:a16="http://schemas.microsoft.com/office/drawing/2014/main" id="{47ABEB56-CBC7-C103-A860-AF6E00A84A23}"/>
              </a:ext>
            </a:extLst>
          </p:cNvPr>
          <p:cNvPicPr>
            <a:picLocks noChangeAspect="1"/>
          </p:cNvPicPr>
          <p:nvPr/>
        </p:nvPicPr>
        <p:blipFill>
          <a:blip r:embed="rId3"/>
          <a:stretch>
            <a:fillRect/>
          </a:stretch>
        </p:blipFill>
        <p:spPr>
          <a:xfrm>
            <a:off x="57589" y="829064"/>
            <a:ext cx="5728092" cy="5728092"/>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388459" y="829064"/>
            <a:ext cx="2397222"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of Programs: 221</a:t>
            </a:r>
            <a:endParaRPr lang="en-US" sz="1400" b="1">
              <a:solidFill>
                <a:schemeClr val="tx2"/>
              </a:solidFill>
              <a:cs typeface="Calibri"/>
            </a:endParaRPr>
          </a:p>
        </p:txBody>
      </p:sp>
      <p:pic>
        <p:nvPicPr>
          <p:cNvPr id="5" name="Picture 4" descr="A graph with colored squares&#10;&#10;Description automatically generated">
            <a:extLst>
              <a:ext uri="{FF2B5EF4-FFF2-40B4-BE49-F238E27FC236}">
                <a16:creationId xmlns:a16="http://schemas.microsoft.com/office/drawing/2014/main" id="{A9E84BC0-6DAE-B19A-D6F1-726A7DA6FCBD}"/>
              </a:ext>
            </a:extLst>
          </p:cNvPr>
          <p:cNvPicPr>
            <a:picLocks noChangeAspect="1"/>
          </p:cNvPicPr>
          <p:nvPr/>
        </p:nvPicPr>
        <p:blipFill>
          <a:blip r:embed="rId4"/>
          <a:stretch>
            <a:fillRect/>
          </a:stretch>
        </p:blipFill>
        <p:spPr>
          <a:xfrm>
            <a:off x="5785681" y="829064"/>
            <a:ext cx="5728093" cy="5728093"/>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8224125" y="829675"/>
            <a:ext cx="3166349"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of Programs: 132</a:t>
            </a:r>
            <a:endParaRPr lang="en-US" sz="1400" b="1">
              <a:solidFill>
                <a:schemeClr val="tx2"/>
              </a:solidFill>
              <a:cs typeface="Calibri"/>
            </a:endParaRPr>
          </a:p>
        </p:txBody>
      </p:sp>
      <p:sp>
        <p:nvSpPr>
          <p:cNvPr id="7" name="TextBox 6">
            <a:extLst>
              <a:ext uri="{FF2B5EF4-FFF2-40B4-BE49-F238E27FC236}">
                <a16:creationId xmlns:a16="http://schemas.microsoft.com/office/drawing/2014/main" id="{2E4CDCCB-84EB-6F9B-DBA0-908C8D7ACADC}"/>
              </a:ext>
            </a:extLst>
          </p:cNvPr>
          <p:cNvSpPr txBox="1"/>
          <p:nvPr/>
        </p:nvSpPr>
        <p:spPr>
          <a:xfrm rot="16200000">
            <a:off x="-1553462" y="3562305"/>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675530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Radiation Oncology: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358732131"/>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85</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29</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19</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19</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66%</a:t>
                      </a:r>
                    </a:p>
                  </a:txBody>
                  <a:tcPr/>
                </a:tc>
                <a:extLst>
                  <a:ext uri="{0D108BD9-81ED-4DB2-BD59-A6C34878D82A}">
                    <a16:rowId xmlns:a16="http://schemas.microsoft.com/office/drawing/2014/main" val="3238404525"/>
                  </a:ext>
                </a:extLst>
              </a:tr>
              <a:tr h="667276">
                <a:tc>
                  <a:txBody>
                    <a:bodyPr/>
                    <a:lstStyle/>
                    <a:p>
                      <a:r>
                        <a:rPr lang="en-US" b="1"/>
                        <a:t>Total % of all Radiation Oncology programs in </a:t>
                      </a:r>
                      <a:r>
                        <a:rPr lang="en-US" sz="1800" b="1" i="0" u="none" strike="noStrike" noProof="0">
                          <a:solidFill>
                            <a:srgbClr val="000000"/>
                          </a:solidFill>
                          <a:latin typeface="Calibri"/>
                        </a:rPr>
                        <a:t>2024 ERAS cycle</a:t>
                      </a:r>
                    </a:p>
                  </a:txBody>
                  <a:tcPr/>
                </a:tc>
                <a:tc>
                  <a:txBody>
                    <a:bodyPr/>
                    <a:lstStyle/>
                    <a:p>
                      <a:pPr algn="ctr"/>
                      <a:r>
                        <a:rPr lang="en-US" b="1"/>
                        <a:t>22%</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3473143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EAA62-E00A-EE7F-BBC2-583217C790EA}"/>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Radiation Oncology: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2688F696-7918-D4CD-690A-F2070C8EB436}"/>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51</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38</a:t>
            </a:r>
            <a:r>
              <a:rPr lang="en-US"/>
              <a:t>%.</a:t>
            </a:r>
            <a:endParaRPr lang="en-US">
              <a:cs typeface="Calibri"/>
            </a:endParaRPr>
          </a:p>
          <a:p>
            <a:pPr marL="742950" lvl="1" indent="-285750" algn="l">
              <a:buFont typeface="Arial" panose="020B0604020202020204" pitchFamily="34" charset="0"/>
              <a:buChar char="•"/>
            </a:pPr>
            <a:r>
              <a:rPr lang="en-US" b="0" i="0">
                <a:effectLst/>
              </a:rPr>
              <a:t>90th percentile: 73</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32</a:t>
            </a:r>
            <a:r>
              <a:rPr lang="en-US"/>
              <a:t>%.</a:t>
            </a:r>
          </a:p>
          <a:p>
            <a:pPr marL="742950" lvl="1" indent="-285750" algn="l">
              <a:buFont typeface="Arial" panose="020B0604020202020204" pitchFamily="34" charset="0"/>
              <a:buChar char="•"/>
            </a:pPr>
            <a:r>
              <a:rPr lang="en-US" b="0" i="0">
                <a:effectLst/>
              </a:rPr>
              <a:t>10th percentile: 24</a:t>
            </a:r>
            <a:r>
              <a:rPr lang="en-US"/>
              <a:t>%.</a:t>
            </a:r>
          </a:p>
          <a:p>
            <a:pPr marL="742950" lvl="1" indent="-285750" algn="l">
              <a:buFont typeface="Arial" panose="020B0604020202020204" pitchFamily="34" charset="0"/>
              <a:buChar char="•"/>
            </a:pPr>
            <a:r>
              <a:rPr lang="en-US" b="0" i="0">
                <a:effectLst/>
              </a:rPr>
              <a:t>90th percentile: 43</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29</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17</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50</a:t>
            </a:r>
            <a:r>
              <a:rPr lang="en-US"/>
              <a:t>%.</a:t>
            </a:r>
            <a:endParaRPr lang="en-US" b="0" i="0">
              <a:effectLst/>
              <a:cs typeface="Calibri"/>
            </a:endParaRPr>
          </a:p>
        </p:txBody>
      </p:sp>
      <p:pic>
        <p:nvPicPr>
          <p:cNvPr id="5" name="Picture 4" descr="A graph showing different colored boxes&#10;&#10;Description automatically generated">
            <a:extLst>
              <a:ext uri="{FF2B5EF4-FFF2-40B4-BE49-F238E27FC236}">
                <a16:creationId xmlns:a16="http://schemas.microsoft.com/office/drawing/2014/main" id="{517598E1-2D94-0151-5643-1850878FDED9}"/>
              </a:ext>
            </a:extLst>
          </p:cNvPr>
          <p:cNvPicPr>
            <a:picLocks noChangeAspect="1"/>
          </p:cNvPicPr>
          <p:nvPr/>
        </p:nvPicPr>
        <p:blipFill>
          <a:blip r:embed="rId3"/>
          <a:stretch>
            <a:fillRect/>
          </a:stretch>
        </p:blipFill>
        <p:spPr>
          <a:xfrm>
            <a:off x="5851426" y="509570"/>
            <a:ext cx="5675489" cy="5675489"/>
          </a:xfrm>
          <a:prstGeom prst="rect">
            <a:avLst/>
          </a:prstGeom>
        </p:spPr>
      </p:pic>
      <p:sp>
        <p:nvSpPr>
          <p:cNvPr id="7" name="TextBox 6">
            <a:extLst>
              <a:ext uri="{FF2B5EF4-FFF2-40B4-BE49-F238E27FC236}">
                <a16:creationId xmlns:a16="http://schemas.microsoft.com/office/drawing/2014/main" id="{816A3E39-65BE-95A2-BAFB-E3AE9F009249}"/>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19</a:t>
            </a:r>
            <a:endParaRPr lang="en-US" sz="1600" b="1">
              <a:solidFill>
                <a:schemeClr val="tx2"/>
              </a:solidFill>
              <a:cs typeface="Calibri"/>
            </a:endParaRPr>
          </a:p>
        </p:txBody>
      </p:sp>
    </p:spTree>
    <p:extLst>
      <p:ext uri="{BB962C8B-B14F-4D97-AF65-F5344CB8AC3E}">
        <p14:creationId xmlns:p14="http://schemas.microsoft.com/office/powerpoint/2010/main" val="2824629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Transitional Year:</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1960073159"/>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168</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67</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45</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45</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67%</a:t>
                      </a:r>
                    </a:p>
                  </a:txBody>
                  <a:tcPr/>
                </a:tc>
                <a:extLst>
                  <a:ext uri="{0D108BD9-81ED-4DB2-BD59-A6C34878D82A}">
                    <a16:rowId xmlns:a16="http://schemas.microsoft.com/office/drawing/2014/main" val="3238404525"/>
                  </a:ext>
                </a:extLst>
              </a:tr>
              <a:tr h="667276">
                <a:tc>
                  <a:txBody>
                    <a:bodyPr/>
                    <a:lstStyle/>
                    <a:p>
                      <a:r>
                        <a:rPr lang="en-US" b="1"/>
                        <a:t>Total % of all Transitional Year programs in </a:t>
                      </a:r>
                      <a:r>
                        <a:rPr lang="en-US" sz="1800" b="1" i="0" u="none" strike="noStrike" noProof="0">
                          <a:solidFill>
                            <a:srgbClr val="000000"/>
                          </a:solidFill>
                          <a:latin typeface="Calibri"/>
                        </a:rPr>
                        <a:t>2024 ERAS cycle</a:t>
                      </a:r>
                    </a:p>
                  </a:txBody>
                  <a:tcPr/>
                </a:tc>
                <a:tc>
                  <a:txBody>
                    <a:bodyPr/>
                    <a:lstStyle/>
                    <a:p>
                      <a:pPr algn="ctr"/>
                      <a:r>
                        <a:rPr lang="en-US" b="1"/>
                        <a:t>27%</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982242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1522-08CF-27CC-BB68-1DCDB0D7D18E}"/>
              </a:ext>
            </a:extLst>
          </p:cNvPr>
          <p:cNvSpPr>
            <a:spLocks noGrp="1"/>
          </p:cNvSpPr>
          <p:nvPr>
            <p:ph type="title"/>
          </p:nvPr>
        </p:nvSpPr>
        <p:spPr/>
        <p:txBody>
          <a:bodyPr>
            <a:normAutofit/>
          </a:bodyPr>
          <a:lstStyle/>
          <a:p>
            <a:r>
              <a:rPr lang="en-US" sz="4000"/>
              <a:t>Analysis</a:t>
            </a:r>
          </a:p>
        </p:txBody>
      </p:sp>
      <p:sp>
        <p:nvSpPr>
          <p:cNvPr id="3" name="Content Placeholder 2">
            <a:extLst>
              <a:ext uri="{FF2B5EF4-FFF2-40B4-BE49-F238E27FC236}">
                <a16:creationId xmlns:a16="http://schemas.microsoft.com/office/drawing/2014/main" id="{97CADA1E-953E-C49D-692F-EB38123D84DF}"/>
              </a:ext>
            </a:extLst>
          </p:cNvPr>
          <p:cNvSpPr>
            <a:spLocks noGrp="1"/>
          </p:cNvSpPr>
          <p:nvPr>
            <p:ph idx="1"/>
          </p:nvPr>
        </p:nvSpPr>
        <p:spPr>
          <a:xfrm>
            <a:off x="838200" y="1795089"/>
            <a:ext cx="10515600" cy="4351338"/>
          </a:xfrm>
        </p:spPr>
        <p:txBody>
          <a:bodyPr vert="horz" lIns="91440" tIns="45720" rIns="91440" bIns="45720" rtlCol="0" anchor="t">
            <a:normAutofit lnSpcReduction="10000"/>
          </a:bodyPr>
          <a:lstStyle/>
          <a:p>
            <a:r>
              <a:rPr lang="en-US" b="1">
                <a:latin typeface="Arial"/>
                <a:cs typeface="Arial"/>
              </a:rPr>
              <a:t>Predictors:</a:t>
            </a:r>
          </a:p>
          <a:p>
            <a:pPr lvl="1"/>
            <a:r>
              <a:rPr lang="en-US">
                <a:latin typeface="Arial"/>
                <a:cs typeface="Arial"/>
              </a:rPr>
              <a:t>Geographic Preference.</a:t>
            </a:r>
            <a:endParaRPr lang="en-US">
              <a:solidFill>
                <a:srgbClr val="FF0000"/>
              </a:solidFill>
            </a:endParaRPr>
          </a:p>
          <a:p>
            <a:r>
              <a:rPr lang="en-US" b="1">
                <a:latin typeface="Arial"/>
                <a:cs typeface="Arial"/>
              </a:rPr>
              <a:t>Outcome:</a:t>
            </a:r>
          </a:p>
          <a:p>
            <a:pPr lvl="1"/>
            <a:r>
              <a:rPr lang="en-US">
                <a:latin typeface="Arial"/>
                <a:cs typeface="Arial"/>
              </a:rPr>
              <a:t>Scheduled to </a:t>
            </a:r>
            <a:r>
              <a:rPr lang="en-US">
                <a:solidFill>
                  <a:srgbClr val="002060"/>
                </a:solidFill>
                <a:latin typeface="Arial"/>
                <a:cs typeface="Arial"/>
              </a:rPr>
              <a:t>interview PDWS or Thalamus Interview Scheduler as of February 28, 2024, (Main Residency Match</a:t>
            </a:r>
            <a:r>
              <a:rPr lang="en-US" baseline="30000">
                <a:solidFill>
                  <a:srgbClr val="002060"/>
                </a:solidFill>
                <a:latin typeface="Arial"/>
                <a:cs typeface="Arial"/>
              </a:rPr>
              <a:t>®</a:t>
            </a:r>
            <a:r>
              <a:rPr lang="en-US">
                <a:solidFill>
                  <a:srgbClr val="002060"/>
                </a:solidFill>
                <a:latin typeface="Arial"/>
                <a:cs typeface="Arial"/>
              </a:rPr>
              <a:t> only).</a:t>
            </a:r>
            <a:endParaRPr lang="en-US">
              <a:solidFill>
                <a:srgbClr val="002060"/>
              </a:solidFill>
            </a:endParaRPr>
          </a:p>
          <a:p>
            <a:r>
              <a:rPr lang="en-US" b="1">
                <a:latin typeface="Arial"/>
                <a:cs typeface="Arial"/>
              </a:rPr>
              <a:t>Analysis:</a:t>
            </a:r>
          </a:p>
          <a:p>
            <a:pPr lvl="1"/>
            <a:r>
              <a:rPr lang="en-US">
                <a:solidFill>
                  <a:srgbClr val="002060"/>
                </a:solidFill>
                <a:latin typeface="Arial"/>
                <a:cs typeface="Arial"/>
              </a:rPr>
              <a:t>Results analyzed separately by program.</a:t>
            </a:r>
            <a:endParaRPr lang="en-US">
              <a:solidFill>
                <a:srgbClr val="002060"/>
              </a:solidFill>
            </a:endParaRPr>
          </a:p>
          <a:p>
            <a:pPr lvl="1"/>
            <a:r>
              <a:rPr lang="en-US">
                <a:solidFill>
                  <a:srgbClr val="002060"/>
                </a:solidFill>
                <a:latin typeface="Arial"/>
                <a:cs typeface="Arial"/>
              </a:rPr>
              <a:t>Computed geographic preference to interview conversion rates by program.</a:t>
            </a:r>
          </a:p>
          <a:p>
            <a:pPr lvl="1"/>
            <a:r>
              <a:rPr lang="en-US">
                <a:solidFill>
                  <a:srgbClr val="002060"/>
                </a:solidFill>
                <a:latin typeface="Arial"/>
                <a:cs typeface="Arial"/>
              </a:rPr>
              <a:t>Summarized the distribution of conversion rates programs using boxplots.</a:t>
            </a:r>
          </a:p>
          <a:p>
            <a:pPr lvl="1"/>
            <a:endParaRPr lang="en-US">
              <a:latin typeface="Arial"/>
              <a:cs typeface="Arial"/>
            </a:endParaRPr>
          </a:p>
        </p:txBody>
      </p:sp>
    </p:spTree>
    <p:extLst>
      <p:ext uri="{BB962C8B-B14F-4D97-AF65-F5344CB8AC3E}">
        <p14:creationId xmlns:p14="http://schemas.microsoft.com/office/powerpoint/2010/main" val="1801097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8AB7A5-381C-44C3-23AB-5BC32103CE2E}"/>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Transitional Year: Interview Rates by Geographic Preference Alignment</a:t>
            </a:r>
            <a:endParaRPr lang="en-US" sz="1900">
              <a:solidFill>
                <a:schemeClr val="tx1"/>
              </a:solidFill>
            </a:endParaRPr>
          </a:p>
        </p:txBody>
      </p:sp>
      <p:sp>
        <p:nvSpPr>
          <p:cNvPr id="3" name="TextBox 2">
            <a:extLst>
              <a:ext uri="{FF2B5EF4-FFF2-40B4-BE49-F238E27FC236}">
                <a16:creationId xmlns:a16="http://schemas.microsoft.com/office/drawing/2014/main" id="{AA0BA33A-BB11-FFC9-B4FD-8D31E836975A}"/>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21</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11</a:t>
            </a:r>
            <a:r>
              <a:rPr lang="en-US"/>
              <a:t>%.</a:t>
            </a:r>
            <a:endParaRPr lang="en-US">
              <a:cs typeface="Calibri"/>
            </a:endParaRPr>
          </a:p>
          <a:p>
            <a:pPr marL="742950" lvl="1" indent="-285750" algn="l">
              <a:buFont typeface="Arial" panose="020B0604020202020204" pitchFamily="34" charset="0"/>
              <a:buChar char="•"/>
            </a:pPr>
            <a:r>
              <a:rPr lang="en-US" b="0" i="0">
                <a:effectLst/>
              </a:rPr>
              <a:t>90th percentile: 37</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12</a:t>
            </a:r>
            <a:r>
              <a:rPr lang="en-US"/>
              <a:t>%.</a:t>
            </a:r>
          </a:p>
          <a:p>
            <a:pPr marL="742950" lvl="1" indent="-285750" algn="l">
              <a:buFont typeface="Arial" panose="020B0604020202020204" pitchFamily="34" charset="0"/>
              <a:buChar char="•"/>
            </a:pPr>
            <a:r>
              <a:rPr lang="en-US" b="0" i="0">
                <a:effectLst/>
              </a:rPr>
              <a:t>10th percentile: 5</a:t>
            </a:r>
            <a:r>
              <a:rPr lang="en-US"/>
              <a:t>%.</a:t>
            </a:r>
          </a:p>
          <a:p>
            <a:pPr marL="742950" lvl="1" indent="-285750" algn="l">
              <a:buFont typeface="Arial" panose="020B0604020202020204" pitchFamily="34" charset="0"/>
              <a:buChar char="•"/>
            </a:pPr>
            <a:r>
              <a:rPr lang="en-US" b="0" i="0">
                <a:effectLst/>
              </a:rPr>
              <a:t>90th percentile: 19</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7</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2</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14</a:t>
            </a:r>
            <a:r>
              <a:rPr lang="en-US"/>
              <a:t>%.</a:t>
            </a:r>
            <a:endParaRPr lang="en-US" b="0" i="0">
              <a:effectLst/>
              <a:cs typeface="Calibri"/>
            </a:endParaRPr>
          </a:p>
        </p:txBody>
      </p:sp>
      <p:pic>
        <p:nvPicPr>
          <p:cNvPr id="5" name="Picture 4" descr="A graph with different colored squares&#10;&#10;Description automatically generated">
            <a:extLst>
              <a:ext uri="{FF2B5EF4-FFF2-40B4-BE49-F238E27FC236}">
                <a16:creationId xmlns:a16="http://schemas.microsoft.com/office/drawing/2014/main" id="{218A9AF2-82C2-686D-1A60-585789272A65}"/>
              </a:ext>
            </a:extLst>
          </p:cNvPr>
          <p:cNvPicPr>
            <a:picLocks noChangeAspect="1"/>
          </p:cNvPicPr>
          <p:nvPr/>
        </p:nvPicPr>
        <p:blipFill>
          <a:blip r:embed="rId3"/>
          <a:stretch>
            <a:fillRect/>
          </a:stretch>
        </p:blipFill>
        <p:spPr>
          <a:xfrm>
            <a:off x="5685809" y="668658"/>
            <a:ext cx="5675489" cy="5675489"/>
          </a:xfrm>
          <a:prstGeom prst="rect">
            <a:avLst/>
          </a:prstGeom>
        </p:spPr>
      </p:pic>
      <p:sp>
        <p:nvSpPr>
          <p:cNvPr id="4" name="TextBox 3">
            <a:extLst>
              <a:ext uri="{FF2B5EF4-FFF2-40B4-BE49-F238E27FC236}">
                <a16:creationId xmlns:a16="http://schemas.microsoft.com/office/drawing/2014/main" id="{7AAF861D-3D97-79D1-A684-3E27B181AEBF}"/>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45</a:t>
            </a:r>
            <a:endParaRPr lang="en-US" sz="1600" b="1">
              <a:solidFill>
                <a:schemeClr val="tx2"/>
              </a:solidFill>
              <a:cs typeface="Calibri"/>
            </a:endParaRPr>
          </a:p>
        </p:txBody>
      </p:sp>
    </p:spTree>
    <p:extLst>
      <p:ext uri="{BB962C8B-B14F-4D97-AF65-F5344CB8AC3E}">
        <p14:creationId xmlns:p14="http://schemas.microsoft.com/office/powerpoint/2010/main" val="3396533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Urology: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346943375"/>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145</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120</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53</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53</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44%</a:t>
                      </a:r>
                    </a:p>
                  </a:txBody>
                  <a:tcPr/>
                </a:tc>
                <a:extLst>
                  <a:ext uri="{0D108BD9-81ED-4DB2-BD59-A6C34878D82A}">
                    <a16:rowId xmlns:a16="http://schemas.microsoft.com/office/drawing/2014/main" val="3238404525"/>
                  </a:ext>
                </a:extLst>
              </a:tr>
              <a:tr h="667276">
                <a:tc>
                  <a:txBody>
                    <a:bodyPr/>
                    <a:lstStyle/>
                    <a:p>
                      <a:r>
                        <a:rPr lang="en-US" b="1"/>
                        <a:t>Total % of all Urology programs in </a:t>
                      </a:r>
                      <a:r>
                        <a:rPr lang="en-US" sz="1800" b="1" i="0" u="none" strike="noStrike" noProof="0">
                          <a:solidFill>
                            <a:srgbClr val="000000"/>
                          </a:solidFill>
                          <a:latin typeface="Calibri"/>
                        </a:rPr>
                        <a:t>2024 ERAS cycle</a:t>
                      </a:r>
                    </a:p>
                  </a:txBody>
                  <a:tcPr/>
                </a:tc>
                <a:tc>
                  <a:txBody>
                    <a:bodyPr/>
                    <a:lstStyle/>
                    <a:p>
                      <a:pPr algn="ctr"/>
                      <a:r>
                        <a:rPr lang="en-US" b="1"/>
                        <a:t>37%</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914009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EAA62-E00A-EE7F-BBC2-583217C790EA}"/>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Urology: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2688F696-7918-D4CD-690A-F2070C8EB436}"/>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24</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14</a:t>
            </a:r>
            <a:r>
              <a:rPr lang="en-US"/>
              <a:t>%.</a:t>
            </a:r>
            <a:endParaRPr lang="en-US">
              <a:cs typeface="Calibri"/>
            </a:endParaRPr>
          </a:p>
          <a:p>
            <a:pPr marL="742950" lvl="1" indent="-285750" algn="l">
              <a:buFont typeface="Arial" panose="020B0604020202020204" pitchFamily="34" charset="0"/>
              <a:buChar char="•"/>
            </a:pPr>
            <a:r>
              <a:rPr lang="en-US" b="0" i="0">
                <a:effectLst/>
              </a:rPr>
              <a:t>90th percentile: 43</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18</a:t>
            </a:r>
            <a:r>
              <a:rPr lang="en-US"/>
              <a:t>%.</a:t>
            </a:r>
          </a:p>
          <a:p>
            <a:pPr marL="742950" lvl="1" indent="-285750" algn="l">
              <a:buFont typeface="Arial" panose="020B0604020202020204" pitchFamily="34" charset="0"/>
              <a:buChar char="•"/>
            </a:pPr>
            <a:r>
              <a:rPr lang="en-US" b="0" i="0">
                <a:effectLst/>
              </a:rPr>
              <a:t>10th percentile: 10</a:t>
            </a:r>
            <a:r>
              <a:rPr lang="en-US"/>
              <a:t>%.</a:t>
            </a:r>
          </a:p>
          <a:p>
            <a:pPr marL="742950" lvl="1" indent="-285750" algn="l">
              <a:buFont typeface="Arial" panose="020B0604020202020204" pitchFamily="34" charset="0"/>
              <a:buChar char="•"/>
            </a:pPr>
            <a:r>
              <a:rPr lang="en-US" b="0" i="0">
                <a:effectLst/>
              </a:rPr>
              <a:t>90th percentile: 27</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8</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3</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18</a:t>
            </a:r>
            <a:r>
              <a:rPr lang="en-US"/>
              <a:t>%.</a:t>
            </a:r>
            <a:endParaRPr lang="en-US" b="0" i="0">
              <a:effectLst/>
              <a:cs typeface="Calibri"/>
            </a:endParaRPr>
          </a:p>
        </p:txBody>
      </p:sp>
      <p:pic>
        <p:nvPicPr>
          <p:cNvPr id="5" name="Picture 4" descr="A graph with different colored boxes&#10;&#10;Description automatically generated">
            <a:extLst>
              <a:ext uri="{FF2B5EF4-FFF2-40B4-BE49-F238E27FC236}">
                <a16:creationId xmlns:a16="http://schemas.microsoft.com/office/drawing/2014/main" id="{5BD9B55C-DB20-2B1C-749A-F42BD71F5A3B}"/>
              </a:ext>
            </a:extLst>
          </p:cNvPr>
          <p:cNvPicPr>
            <a:picLocks noChangeAspect="1"/>
          </p:cNvPicPr>
          <p:nvPr/>
        </p:nvPicPr>
        <p:blipFill>
          <a:blip r:embed="rId3"/>
          <a:stretch>
            <a:fillRect/>
          </a:stretch>
        </p:blipFill>
        <p:spPr>
          <a:xfrm>
            <a:off x="5773173" y="655162"/>
            <a:ext cx="5676414" cy="5676414"/>
          </a:xfrm>
          <a:prstGeom prst="rect">
            <a:avLst/>
          </a:prstGeom>
        </p:spPr>
      </p:pic>
      <p:sp>
        <p:nvSpPr>
          <p:cNvPr id="7" name="TextBox 6">
            <a:extLst>
              <a:ext uri="{FF2B5EF4-FFF2-40B4-BE49-F238E27FC236}">
                <a16:creationId xmlns:a16="http://schemas.microsoft.com/office/drawing/2014/main" id="{816A3E39-65BE-95A2-BAFB-E3AE9F009249}"/>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53</a:t>
            </a:r>
            <a:endParaRPr lang="en-US" sz="1600" b="1">
              <a:solidFill>
                <a:schemeClr val="tx2"/>
              </a:solidFill>
              <a:cs typeface="Calibri"/>
            </a:endParaRPr>
          </a:p>
        </p:txBody>
      </p:sp>
    </p:spTree>
    <p:extLst>
      <p:ext uri="{BB962C8B-B14F-4D97-AF65-F5344CB8AC3E}">
        <p14:creationId xmlns:p14="http://schemas.microsoft.com/office/powerpoint/2010/main" val="3104915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Vascular Surgery: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1130301177"/>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76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29</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22</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22</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76%</a:t>
                      </a:r>
                    </a:p>
                  </a:txBody>
                  <a:tcPr/>
                </a:tc>
                <a:extLst>
                  <a:ext uri="{0D108BD9-81ED-4DB2-BD59-A6C34878D82A}">
                    <a16:rowId xmlns:a16="http://schemas.microsoft.com/office/drawing/2014/main" val="3238404525"/>
                  </a:ext>
                </a:extLst>
              </a:tr>
              <a:tr h="667276">
                <a:tc>
                  <a:txBody>
                    <a:bodyPr/>
                    <a:lstStyle/>
                    <a:p>
                      <a:r>
                        <a:rPr lang="en-US" b="1"/>
                        <a:t>Total % of all Vascular Surgery programs in </a:t>
                      </a:r>
                      <a:r>
                        <a:rPr lang="en-US" sz="1800" b="1" i="0" u="none" strike="noStrike" noProof="0">
                          <a:solidFill>
                            <a:srgbClr val="000000"/>
                          </a:solidFill>
                          <a:latin typeface="Calibri"/>
                        </a:rPr>
                        <a:t>2024 ERAS cycle</a:t>
                      </a:r>
                    </a:p>
                  </a:txBody>
                  <a:tcPr/>
                </a:tc>
                <a:tc>
                  <a:txBody>
                    <a:bodyPr/>
                    <a:lstStyle/>
                    <a:p>
                      <a:pPr algn="ctr"/>
                      <a:r>
                        <a:rPr lang="en-US" b="1"/>
                        <a:t>29%</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837009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7" name="Rectangle 6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0" name="Rectangle 6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8EAA62-E00A-EE7F-BBC2-583217C790EA}"/>
              </a:ext>
            </a:extLst>
          </p:cNvPr>
          <p:cNvSpPr>
            <a:spLocks noGrp="1"/>
          </p:cNvSpPr>
          <p:nvPr>
            <p:ph type="title"/>
          </p:nvPr>
        </p:nvSpPr>
        <p:spPr>
          <a:xfrm>
            <a:off x="589560" y="655162"/>
            <a:ext cx="4560584" cy="1128068"/>
          </a:xfrm>
        </p:spPr>
        <p:txBody>
          <a:bodyPr vert="horz" lIns="91440" tIns="45720" rIns="91440" bIns="45720" rtlCol="0" anchor="ctr">
            <a:normAutofit fontScale="90000"/>
          </a:bodyPr>
          <a:lstStyle/>
          <a:p>
            <a:r>
              <a:rPr lang="en-US" sz="3100" b="1">
                <a:solidFill>
                  <a:schemeClr val="tx2"/>
                </a:solidFill>
              </a:rPr>
              <a:t>Vascular Surgery: Interview Rates by Geographic Preference Alignment</a:t>
            </a:r>
            <a:endParaRPr lang="en-US" sz="1900">
              <a:solidFill>
                <a:schemeClr val="tx1"/>
              </a:solidFill>
            </a:endParaRPr>
          </a:p>
        </p:txBody>
      </p:sp>
      <p:sp>
        <p:nvSpPr>
          <p:cNvPr id="4" name="TextBox 3">
            <a:extLst>
              <a:ext uri="{FF2B5EF4-FFF2-40B4-BE49-F238E27FC236}">
                <a16:creationId xmlns:a16="http://schemas.microsoft.com/office/drawing/2014/main" id="{2688F696-7918-D4CD-690A-F2070C8EB436}"/>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l"/>
            <a:r>
              <a:rPr lang="en-US" b="0" i="0">
                <a:effectLst/>
              </a:rPr>
              <a:t>Applicants whose geographic preference aligned with the program:</a:t>
            </a:r>
          </a:p>
          <a:p>
            <a:pPr marL="742950" lvl="1" indent="-285750" algn="l">
              <a:buFont typeface="Arial" panose="020B0604020202020204" pitchFamily="34" charset="0"/>
              <a:buChar char="•"/>
            </a:pPr>
            <a:r>
              <a:rPr lang="en-US" b="0" i="0">
                <a:effectLst/>
              </a:rPr>
              <a:t>Median of interview offers: 36</a:t>
            </a:r>
            <a:r>
              <a:rPr lang="en-US"/>
              <a:t>%.</a:t>
            </a:r>
            <a:endParaRPr lang="en-US" b="0" i="0">
              <a:effectLst/>
              <a:cs typeface="Calibri"/>
            </a:endParaRPr>
          </a:p>
          <a:p>
            <a:pPr marL="742950" lvl="1" indent="-285750">
              <a:buFont typeface="Arial" panose="020B0604020202020204" pitchFamily="34" charset="0"/>
              <a:buChar char="•"/>
            </a:pPr>
            <a:r>
              <a:rPr lang="en-US" b="0" i="0">
                <a:effectLst/>
              </a:rPr>
              <a:t>10th percentile: 17</a:t>
            </a:r>
            <a:r>
              <a:rPr lang="en-US"/>
              <a:t>%.</a:t>
            </a:r>
            <a:endParaRPr lang="en-US">
              <a:cs typeface="Calibri"/>
            </a:endParaRPr>
          </a:p>
          <a:p>
            <a:pPr marL="742950" lvl="1" indent="-285750" algn="l">
              <a:buFont typeface="Arial" panose="020B0604020202020204" pitchFamily="34" charset="0"/>
              <a:buChar char="•"/>
            </a:pPr>
            <a:r>
              <a:rPr lang="en-US" b="0" i="0">
                <a:effectLst/>
              </a:rPr>
              <a:t>90th percentile: 51</a:t>
            </a:r>
            <a:r>
              <a:rPr lang="en-US"/>
              <a:t>%.</a:t>
            </a:r>
            <a:endParaRPr lang="en-US" b="0" i="0">
              <a:effectLst/>
              <a:cs typeface="Calibri"/>
            </a:endParaRPr>
          </a:p>
          <a:p>
            <a:pPr algn="l"/>
            <a:r>
              <a:rPr lang="en-US" b="0" i="0">
                <a:effectLst/>
              </a:rPr>
              <a:t>Applicants with no geographic preference:</a:t>
            </a:r>
          </a:p>
          <a:p>
            <a:pPr marL="742950" lvl="1" indent="-285750">
              <a:buFont typeface="Arial" panose="020B0604020202020204" pitchFamily="34" charset="0"/>
              <a:buChar char="•"/>
            </a:pPr>
            <a:r>
              <a:rPr lang="en-US" b="0" i="0">
                <a:effectLst/>
              </a:rPr>
              <a:t>Median of interview offers: 28</a:t>
            </a:r>
            <a:r>
              <a:rPr lang="en-US"/>
              <a:t>%.</a:t>
            </a:r>
          </a:p>
          <a:p>
            <a:pPr marL="742950" lvl="1" indent="-285750" algn="l">
              <a:buFont typeface="Arial" panose="020B0604020202020204" pitchFamily="34" charset="0"/>
              <a:buChar char="•"/>
            </a:pPr>
            <a:r>
              <a:rPr lang="en-US" b="0" i="0">
                <a:effectLst/>
              </a:rPr>
              <a:t>10th percentile: 11</a:t>
            </a:r>
            <a:r>
              <a:rPr lang="en-US"/>
              <a:t>%.</a:t>
            </a:r>
          </a:p>
          <a:p>
            <a:pPr marL="742950" lvl="1" indent="-285750" algn="l">
              <a:buFont typeface="Arial" panose="020B0604020202020204" pitchFamily="34" charset="0"/>
              <a:buChar char="•"/>
            </a:pPr>
            <a:r>
              <a:rPr lang="en-US" b="0" i="0">
                <a:effectLst/>
              </a:rPr>
              <a:t>90th percentile: 43</a:t>
            </a:r>
            <a:r>
              <a:rPr lang="en-US"/>
              <a:t>%.</a:t>
            </a:r>
          </a:p>
          <a:p>
            <a:pPr algn="l"/>
            <a:r>
              <a:rPr lang="en-US" b="0" i="0">
                <a:effectLst/>
              </a:rPr>
              <a:t>Applicants whose geographic </a:t>
            </a:r>
            <a:r>
              <a:rPr lang="en-US"/>
              <a:t>preference</a:t>
            </a:r>
            <a:r>
              <a:rPr lang="en-US" b="0" i="0">
                <a:effectLst/>
              </a:rPr>
              <a:t>(s) did not align with the program:</a:t>
            </a:r>
            <a:endParaRPr lang="en-US" b="0" i="0">
              <a:effectLst/>
              <a:cs typeface="Calibri"/>
            </a:endParaRPr>
          </a:p>
          <a:p>
            <a:pPr marL="742950" lvl="1" indent="-285750" algn="l">
              <a:buFont typeface="Arial" panose="020B0604020202020204" pitchFamily="34" charset="0"/>
              <a:buChar char="•"/>
            </a:pPr>
            <a:r>
              <a:rPr lang="en-US" b="0" i="0">
                <a:effectLst/>
              </a:rPr>
              <a:t>Median of interview offers: 25</a:t>
            </a:r>
            <a:r>
              <a:rPr lang="en-US"/>
              <a:t>%.</a:t>
            </a:r>
            <a:endParaRPr lang="en-US" b="0" i="0">
              <a:effectLst/>
              <a:cs typeface="Calibri"/>
            </a:endParaRPr>
          </a:p>
          <a:p>
            <a:pPr marL="742950" lvl="1" indent="-285750" algn="l">
              <a:buFont typeface="Arial" panose="020B0604020202020204" pitchFamily="34" charset="0"/>
              <a:buChar char="•"/>
            </a:pPr>
            <a:r>
              <a:rPr lang="en-US" b="0" i="0">
                <a:effectLst/>
              </a:rPr>
              <a:t>10th percentile: 13</a:t>
            </a:r>
            <a:r>
              <a:rPr lang="en-US"/>
              <a:t>%.</a:t>
            </a:r>
            <a:endParaRPr lang="en-US" b="0" i="0">
              <a:effectLst/>
              <a:cs typeface="Calibri"/>
            </a:endParaRPr>
          </a:p>
          <a:p>
            <a:pPr marL="742950" lvl="1" indent="-285750" algn="l">
              <a:buFont typeface="Arial" panose="020B0604020202020204" pitchFamily="34" charset="0"/>
              <a:buChar char="•"/>
            </a:pPr>
            <a:r>
              <a:rPr lang="en-US" b="0" i="0">
                <a:effectLst/>
              </a:rPr>
              <a:t>90th percentile: 44</a:t>
            </a:r>
            <a:r>
              <a:rPr lang="en-US"/>
              <a:t>%.</a:t>
            </a:r>
            <a:endParaRPr lang="en-US" b="0" i="0">
              <a:effectLst/>
              <a:cs typeface="Calibri"/>
            </a:endParaRPr>
          </a:p>
        </p:txBody>
      </p:sp>
      <p:pic>
        <p:nvPicPr>
          <p:cNvPr id="5" name="Picture 4" descr="A graph with different colored squares&#10;&#10;Description automatically generated">
            <a:extLst>
              <a:ext uri="{FF2B5EF4-FFF2-40B4-BE49-F238E27FC236}">
                <a16:creationId xmlns:a16="http://schemas.microsoft.com/office/drawing/2014/main" id="{46D8A732-6F36-9C54-8B2E-CE7AE1349BC9}"/>
              </a:ext>
            </a:extLst>
          </p:cNvPr>
          <p:cNvPicPr>
            <a:picLocks noChangeAspect="1"/>
          </p:cNvPicPr>
          <p:nvPr/>
        </p:nvPicPr>
        <p:blipFill>
          <a:blip r:embed="rId3"/>
          <a:stretch>
            <a:fillRect/>
          </a:stretch>
        </p:blipFill>
        <p:spPr>
          <a:xfrm>
            <a:off x="5803213" y="707126"/>
            <a:ext cx="5641622" cy="5641622"/>
          </a:xfrm>
          <a:prstGeom prst="rect">
            <a:avLst/>
          </a:prstGeom>
        </p:spPr>
      </p:pic>
      <p:sp>
        <p:nvSpPr>
          <p:cNvPr id="7" name="TextBox 6">
            <a:extLst>
              <a:ext uri="{FF2B5EF4-FFF2-40B4-BE49-F238E27FC236}">
                <a16:creationId xmlns:a16="http://schemas.microsoft.com/office/drawing/2014/main" id="{816A3E39-65BE-95A2-BAFB-E3AE9F009249}"/>
              </a:ext>
            </a:extLst>
          </p:cNvPr>
          <p:cNvSpPr txBox="1"/>
          <p:nvPr/>
        </p:nvSpPr>
        <p:spPr>
          <a:xfrm>
            <a:off x="9505627" y="361610"/>
            <a:ext cx="2384085" cy="584775"/>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600" b="1">
                <a:solidFill>
                  <a:schemeClr val="tx2"/>
                </a:solidFill>
              </a:rPr>
              <a:t>Data as of 2/28/24</a:t>
            </a:r>
          </a:p>
          <a:p>
            <a:pPr algn="ctr"/>
            <a:r>
              <a:rPr lang="en-US" sz="1600" b="1">
                <a:solidFill>
                  <a:schemeClr val="tx2"/>
                </a:solidFill>
              </a:rPr>
              <a:t># of Programs: 22</a:t>
            </a:r>
            <a:endParaRPr lang="en-US" sz="1600" b="1">
              <a:solidFill>
                <a:schemeClr val="tx2"/>
              </a:solidFill>
              <a:cs typeface="Calibri"/>
            </a:endParaRPr>
          </a:p>
        </p:txBody>
      </p:sp>
    </p:spTree>
    <p:extLst>
      <p:ext uri="{BB962C8B-B14F-4D97-AF65-F5344CB8AC3E}">
        <p14:creationId xmlns:p14="http://schemas.microsoft.com/office/powerpoint/2010/main" val="1152654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ircle, screenshot, symbol, night&#10;&#10;Description automatically generated">
            <a:extLst>
              <a:ext uri="{FF2B5EF4-FFF2-40B4-BE49-F238E27FC236}">
                <a16:creationId xmlns:a16="http://schemas.microsoft.com/office/drawing/2014/main" id="{63642075-1D02-2E85-F7B3-A8C3E146169C}"/>
              </a:ext>
            </a:extLst>
          </p:cNvPr>
          <p:cNvPicPr>
            <a:picLocks noChangeAspect="1"/>
          </p:cNvPicPr>
          <p:nvPr/>
        </p:nvPicPr>
        <p:blipFill>
          <a:blip r:embed="rId3"/>
          <a:stretch>
            <a:fillRect/>
          </a:stretch>
        </p:blipFill>
        <p:spPr>
          <a:xfrm>
            <a:off x="0" y="-158151"/>
            <a:ext cx="12192000" cy="6858000"/>
          </a:xfrm>
          <a:prstGeom prst="rect">
            <a:avLst/>
          </a:prstGeom>
        </p:spPr>
      </p:pic>
      <p:sp>
        <p:nvSpPr>
          <p:cNvPr id="2" name="Title 1">
            <a:extLst>
              <a:ext uri="{FF2B5EF4-FFF2-40B4-BE49-F238E27FC236}">
                <a16:creationId xmlns:a16="http://schemas.microsoft.com/office/drawing/2014/main" id="{B88622DD-1CD1-C274-0387-DD9261D2DD70}"/>
              </a:ext>
            </a:extLst>
          </p:cNvPr>
          <p:cNvSpPr>
            <a:spLocks noGrp="1"/>
          </p:cNvSpPr>
          <p:nvPr>
            <p:ph type="title"/>
          </p:nvPr>
        </p:nvSpPr>
        <p:spPr>
          <a:xfrm>
            <a:off x="562627" y="164708"/>
            <a:ext cx="10515600" cy="1325563"/>
          </a:xfrm>
        </p:spPr>
        <p:txBody>
          <a:bodyPr>
            <a:normAutofit/>
          </a:bodyPr>
          <a:lstStyle/>
          <a:p>
            <a:r>
              <a:rPr lang="en-US" sz="4000"/>
              <a:t>Executive Summary</a:t>
            </a:r>
          </a:p>
        </p:txBody>
      </p:sp>
      <p:sp>
        <p:nvSpPr>
          <p:cNvPr id="8" name="TextBox 7">
            <a:extLst>
              <a:ext uri="{FF2B5EF4-FFF2-40B4-BE49-F238E27FC236}">
                <a16:creationId xmlns:a16="http://schemas.microsoft.com/office/drawing/2014/main" id="{F3F39236-7791-0007-3294-8F6A41403D2D}"/>
              </a:ext>
            </a:extLst>
          </p:cNvPr>
          <p:cNvSpPr txBox="1"/>
          <p:nvPr/>
        </p:nvSpPr>
        <p:spPr>
          <a:xfrm>
            <a:off x="2613761" y="1848565"/>
            <a:ext cx="8571979" cy="3416320"/>
          </a:xfrm>
          <a:prstGeom prst="rect">
            <a:avLst/>
          </a:prstGeom>
          <a:noFill/>
        </p:spPr>
        <p:txBody>
          <a:bodyPr wrap="square" lIns="91440" tIns="45720" rIns="91440" bIns="45720" anchor="t">
            <a:spAutoFit/>
          </a:bodyPr>
          <a:lstStyle/>
          <a:p>
            <a:r>
              <a:rPr lang="en-US" i="0">
                <a:solidFill>
                  <a:srgbClr val="000000"/>
                </a:solidFill>
                <a:effectLst/>
                <a:latin typeface="YAFcfhdOoGk 0"/>
              </a:rPr>
              <a:t>Having an </a:t>
            </a:r>
            <a:r>
              <a:rPr lang="en-US" b="1" i="0">
                <a:solidFill>
                  <a:srgbClr val="000000"/>
                </a:solidFill>
                <a:effectLst/>
                <a:latin typeface="YAFcfhdOoGk 0"/>
              </a:rPr>
              <a:t>aligned geographic preference has a greater impact on interview invitation rates </a:t>
            </a:r>
            <a:r>
              <a:rPr lang="en-US" i="0">
                <a:solidFill>
                  <a:srgbClr val="000000"/>
                </a:solidFill>
                <a:effectLst/>
                <a:latin typeface="YAFcfhdOoGk 0"/>
              </a:rPr>
              <a:t>compared to having no preference or a misaligned preference in all specialties, although this impact is lower than sending a program signal. </a:t>
            </a:r>
            <a:endParaRPr lang="en-US">
              <a:solidFill>
                <a:srgbClr val="000000"/>
              </a:solidFill>
              <a:effectLst/>
              <a:latin typeface="YAFcfhdOoGk 0"/>
            </a:endParaRPr>
          </a:p>
          <a:p>
            <a:endParaRPr lang="en-US" b="0" i="0">
              <a:solidFill>
                <a:srgbClr val="000000"/>
              </a:solidFill>
              <a:effectLst/>
              <a:latin typeface="YAFcfhdOoGk 0"/>
            </a:endParaRPr>
          </a:p>
          <a:p>
            <a:endParaRPr lang="en-US" b="0" i="0">
              <a:solidFill>
                <a:srgbClr val="000000"/>
              </a:solidFill>
              <a:effectLst/>
              <a:latin typeface="YAFcfhdOoGk 0"/>
            </a:endParaRPr>
          </a:p>
          <a:p>
            <a:r>
              <a:rPr lang="en-US">
                <a:solidFill>
                  <a:srgbClr val="000000"/>
                </a:solidFill>
                <a:effectLst/>
                <a:latin typeface="YAFcfhdOoGk 0"/>
              </a:rPr>
              <a:t>In half of the specialties we examined (12 of 24), median interview rates were higher for those who selected no geographic preference compared to those who were unaligned.</a:t>
            </a:r>
          </a:p>
          <a:p>
            <a:endParaRPr lang="en-US">
              <a:solidFill>
                <a:srgbClr val="000000"/>
              </a:solidFill>
              <a:latin typeface="YAFcfhdOoGk 0"/>
            </a:endParaRPr>
          </a:p>
          <a:p>
            <a:r>
              <a:rPr lang="en-US">
                <a:solidFill>
                  <a:srgbClr val="000000"/>
                </a:solidFill>
                <a:effectLst/>
                <a:latin typeface="YAFcfhdOoGk 0"/>
              </a:rPr>
              <a:t>For 11 other specialties, median interview rates between those with no preference and those who were unaligned were nearly the same.</a:t>
            </a:r>
          </a:p>
          <a:p>
            <a:endParaRPr lang="en-US">
              <a:solidFill>
                <a:srgbClr val="000000"/>
              </a:solidFill>
              <a:latin typeface="YAFcfhdOoGk 0"/>
            </a:endParaRPr>
          </a:p>
          <a:p>
            <a:endParaRPr lang="en-US">
              <a:solidFill>
                <a:srgbClr val="000000"/>
              </a:solidFill>
              <a:effectLst/>
              <a:latin typeface="YAFcfhdOoGk 0"/>
            </a:endParaRPr>
          </a:p>
        </p:txBody>
      </p:sp>
      <p:sp>
        <p:nvSpPr>
          <p:cNvPr id="11" name="TextBox 10">
            <a:extLst>
              <a:ext uri="{FF2B5EF4-FFF2-40B4-BE49-F238E27FC236}">
                <a16:creationId xmlns:a16="http://schemas.microsoft.com/office/drawing/2014/main" id="{087323D4-B7CA-42A5-1719-A6F6CF77DB9C}"/>
              </a:ext>
            </a:extLst>
          </p:cNvPr>
          <p:cNvSpPr txBox="1"/>
          <p:nvPr/>
        </p:nvSpPr>
        <p:spPr>
          <a:xfrm>
            <a:off x="2613761" y="5259601"/>
            <a:ext cx="8571979" cy="646331"/>
          </a:xfrm>
          <a:prstGeom prst="rect">
            <a:avLst/>
          </a:prstGeom>
          <a:noFill/>
        </p:spPr>
        <p:txBody>
          <a:bodyPr wrap="square">
            <a:spAutoFit/>
          </a:bodyPr>
          <a:lstStyle/>
          <a:p>
            <a:r>
              <a:rPr lang="en-US" i="0">
                <a:solidFill>
                  <a:srgbClr val="000000"/>
                </a:solidFill>
                <a:effectLst/>
                <a:latin typeface="YAFcfhdOoGk 0"/>
              </a:rPr>
              <a:t>There is </a:t>
            </a:r>
            <a:r>
              <a:rPr lang="en-US" b="1" i="0">
                <a:solidFill>
                  <a:srgbClr val="000000"/>
                </a:solidFill>
                <a:effectLst/>
                <a:latin typeface="YAFcfhdOoGk 0"/>
              </a:rPr>
              <a:t>great variability in use </a:t>
            </a:r>
            <a:r>
              <a:rPr lang="en-US" i="0">
                <a:solidFill>
                  <a:srgbClr val="000000"/>
                </a:solidFill>
                <a:effectLst/>
                <a:latin typeface="YAFcfhdOoGk 0"/>
              </a:rPr>
              <a:t>of geographic preferences by programs, and opportunity for program director training on the meaning of no preference</a:t>
            </a:r>
            <a:r>
              <a:rPr lang="en-US" b="0" i="0">
                <a:solidFill>
                  <a:srgbClr val="000000"/>
                </a:solidFill>
                <a:effectLst/>
                <a:latin typeface="YAFcfhdOoGk 0"/>
              </a:rPr>
              <a:t>.</a:t>
            </a:r>
            <a:endParaRPr lang="en-US">
              <a:solidFill>
                <a:srgbClr val="000000"/>
              </a:solidFill>
              <a:effectLst/>
              <a:latin typeface="YAFcfhdOoGk 0"/>
            </a:endParaRPr>
          </a:p>
        </p:txBody>
      </p:sp>
    </p:spTree>
    <p:extLst>
      <p:ext uri="{BB962C8B-B14F-4D97-AF65-F5344CB8AC3E}">
        <p14:creationId xmlns:p14="http://schemas.microsoft.com/office/powerpoint/2010/main" val="4132778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D5DA-25D0-7012-92A4-21B7B7493F92}"/>
              </a:ext>
            </a:extLst>
          </p:cNvPr>
          <p:cNvSpPr>
            <a:spLocks noGrp="1"/>
          </p:cNvSpPr>
          <p:nvPr>
            <p:ph type="title"/>
          </p:nvPr>
        </p:nvSpPr>
        <p:spPr>
          <a:xfrm>
            <a:off x="838200" y="170053"/>
            <a:ext cx="10515600" cy="1325563"/>
          </a:xfrm>
        </p:spPr>
        <p:txBody>
          <a:bodyPr/>
          <a:lstStyle/>
          <a:p>
            <a:r>
              <a:rPr lang="en-US"/>
              <a:t>Limitations and Considerations</a:t>
            </a:r>
          </a:p>
        </p:txBody>
      </p:sp>
      <p:sp>
        <p:nvSpPr>
          <p:cNvPr id="5" name="TextBox 4">
            <a:extLst>
              <a:ext uri="{FF2B5EF4-FFF2-40B4-BE49-F238E27FC236}">
                <a16:creationId xmlns:a16="http://schemas.microsoft.com/office/drawing/2014/main" id="{EB81BB11-C316-9F2E-2BDF-8B116D6815AA}"/>
              </a:ext>
            </a:extLst>
          </p:cNvPr>
          <p:cNvSpPr txBox="1"/>
          <p:nvPr/>
        </p:nvSpPr>
        <p:spPr>
          <a:xfrm>
            <a:off x="838200" y="1381875"/>
            <a:ext cx="8797447" cy="646331"/>
          </a:xfrm>
          <a:prstGeom prst="rect">
            <a:avLst/>
          </a:prstGeom>
          <a:noFill/>
        </p:spPr>
        <p:txBody>
          <a:bodyPr wrap="square" rtlCol="0">
            <a:spAutoFit/>
          </a:bodyPr>
          <a:lstStyle/>
          <a:p>
            <a:endParaRPr lang="en-US">
              <a:solidFill>
                <a:srgbClr val="000000"/>
              </a:solidFill>
              <a:effectLst/>
              <a:latin typeface="YAFcfhdOoGk 0"/>
            </a:endParaRPr>
          </a:p>
          <a:p>
            <a:endParaRPr lang="en-US"/>
          </a:p>
        </p:txBody>
      </p:sp>
      <p:sp>
        <p:nvSpPr>
          <p:cNvPr id="8" name="Content Placeholder 2">
            <a:extLst>
              <a:ext uri="{FF2B5EF4-FFF2-40B4-BE49-F238E27FC236}">
                <a16:creationId xmlns:a16="http://schemas.microsoft.com/office/drawing/2014/main" id="{0C5E8230-815C-461D-C743-8DA7F9868C07}"/>
              </a:ext>
            </a:extLst>
          </p:cNvPr>
          <p:cNvSpPr>
            <a:spLocks noGrp="1"/>
          </p:cNvSpPr>
          <p:nvPr>
            <p:ph idx="1"/>
          </p:nvPr>
        </p:nvSpPr>
        <p:spPr>
          <a:xfrm>
            <a:off x="655320" y="1381875"/>
            <a:ext cx="10515600" cy="4351338"/>
          </a:xfrm>
        </p:spPr>
        <p:txBody>
          <a:bodyPr vert="horz" lIns="91440" tIns="45720" rIns="91440" bIns="45720" rtlCol="0" anchor="t">
            <a:normAutofit fontScale="85000" lnSpcReduction="10000"/>
          </a:bodyPr>
          <a:lstStyle/>
          <a:p>
            <a:r>
              <a:rPr lang="en-US">
                <a:solidFill>
                  <a:srgbClr val="000000"/>
                </a:solidFill>
                <a:latin typeface="YAFcfhdOoGk 0"/>
              </a:rPr>
              <a:t>Because a relatively low percentage of programs made geographic preferences viewable by 9/29/23 in each specialty, results should be interpreted with caution and may not apply to all programs.</a:t>
            </a:r>
          </a:p>
          <a:p>
            <a:r>
              <a:rPr lang="en-US" b="0" i="0">
                <a:solidFill>
                  <a:srgbClr val="000000"/>
                </a:solidFill>
                <a:effectLst/>
                <a:latin typeface="YAFcfhdOoGk 0"/>
              </a:rPr>
              <a:t>These results do not account for out of state or in-state status. Geographic preferences can be interpreted or contextualized differently for in-state vs. out-of</a:t>
            </a:r>
            <a:r>
              <a:rPr lang="en-US">
                <a:solidFill>
                  <a:srgbClr val="000000"/>
                </a:solidFill>
                <a:latin typeface="YAFcfhdOoGk 0"/>
              </a:rPr>
              <a:t>-</a:t>
            </a:r>
            <a:r>
              <a:rPr lang="en-US" b="0" i="0">
                <a:solidFill>
                  <a:srgbClr val="000000"/>
                </a:solidFill>
                <a:effectLst/>
                <a:latin typeface="YAFcfhdOoGk 0"/>
              </a:rPr>
              <a:t>state applicants.</a:t>
            </a:r>
          </a:p>
          <a:p>
            <a:r>
              <a:rPr lang="en-US">
                <a:solidFill>
                  <a:srgbClr val="000000"/>
                </a:solidFill>
                <a:effectLst/>
                <a:latin typeface="YAFcfhdOoGk 0"/>
              </a:rPr>
              <a:t>Geographi</a:t>
            </a:r>
            <a:r>
              <a:rPr lang="en-US">
                <a:solidFill>
                  <a:srgbClr val="000000"/>
                </a:solidFill>
                <a:latin typeface="YAFcfhdOoGk 0"/>
              </a:rPr>
              <a:t>c preferences are only one part of the application, and are considered alongside program signals, academic qualifications, and other aspects of the application by program directors when making interview invitation decisions.</a:t>
            </a:r>
            <a:endParaRPr lang="en-US">
              <a:solidFill>
                <a:srgbClr val="000000"/>
              </a:solidFill>
              <a:effectLst/>
              <a:latin typeface="YAFcfhdOoGk 0"/>
            </a:endParaRPr>
          </a:p>
          <a:p>
            <a:r>
              <a:rPr lang="en-US">
                <a:solidFill>
                  <a:srgbClr val="000000"/>
                </a:solidFill>
                <a:effectLst/>
                <a:latin typeface="YAFcfhdOoGk 0"/>
              </a:rPr>
              <a:t>The impact of geographic preferences across applicant types and demographic subgroups will continue to be studied in future cycles as applicants, advisors and program directors learn more about their meaning and utility at different programs.</a:t>
            </a:r>
          </a:p>
        </p:txBody>
      </p:sp>
    </p:spTree>
    <p:extLst>
      <p:ext uri="{BB962C8B-B14F-4D97-AF65-F5344CB8AC3E}">
        <p14:creationId xmlns:p14="http://schemas.microsoft.com/office/powerpoint/2010/main" val="71660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D5DA-25D0-7012-92A4-21B7B7493F92}"/>
              </a:ext>
            </a:extLst>
          </p:cNvPr>
          <p:cNvSpPr>
            <a:spLocks noGrp="1"/>
          </p:cNvSpPr>
          <p:nvPr>
            <p:ph type="title"/>
          </p:nvPr>
        </p:nvSpPr>
        <p:spPr>
          <a:xfrm>
            <a:off x="838200" y="170053"/>
            <a:ext cx="10515600" cy="1325563"/>
          </a:xfrm>
        </p:spPr>
        <p:txBody>
          <a:bodyPr/>
          <a:lstStyle/>
          <a:p>
            <a:r>
              <a:rPr lang="en-US"/>
              <a:t>For more information:</a:t>
            </a:r>
          </a:p>
        </p:txBody>
      </p:sp>
      <p:sp>
        <p:nvSpPr>
          <p:cNvPr id="9" name="Content Placeholder 8">
            <a:extLst>
              <a:ext uri="{FF2B5EF4-FFF2-40B4-BE49-F238E27FC236}">
                <a16:creationId xmlns:a16="http://schemas.microsoft.com/office/drawing/2014/main" id="{B5005A59-5F75-3822-AECD-8D60A4945641}"/>
              </a:ext>
            </a:extLst>
          </p:cNvPr>
          <p:cNvSpPr>
            <a:spLocks noGrp="1"/>
          </p:cNvSpPr>
          <p:nvPr>
            <p:ph idx="1"/>
          </p:nvPr>
        </p:nvSpPr>
        <p:spPr/>
        <p:txBody>
          <a:bodyPr vert="horz" lIns="91440" tIns="45720" rIns="91440" bIns="45720" rtlCol="0" anchor="t">
            <a:normAutofit/>
          </a:bodyPr>
          <a:lstStyle/>
          <a:p>
            <a:r>
              <a:rPr lang="en-US">
                <a:latin typeface="Arial"/>
                <a:cs typeface="Arial"/>
                <a:hlinkClick r:id="rId3"/>
              </a:rPr>
              <a:t>ERAS Statistics</a:t>
            </a:r>
            <a:r>
              <a:rPr lang="en-US">
                <a:latin typeface="Arial"/>
                <a:cs typeface="Arial"/>
              </a:rPr>
              <a:t>. </a:t>
            </a:r>
            <a:r>
              <a:rPr lang="en-US" b="0" i="0">
                <a:solidFill>
                  <a:srgbClr val="292929"/>
                </a:solidFill>
                <a:effectLst/>
                <a:latin typeface="robotoregular"/>
                <a:cs typeface="Arial"/>
              </a:rPr>
              <a:t>This page contains current and historical data related to ERAS applicants and applications.</a:t>
            </a:r>
            <a:r>
              <a:rPr lang="en-US">
                <a:solidFill>
                  <a:srgbClr val="292929"/>
                </a:solidFill>
                <a:latin typeface="robotoregular"/>
                <a:cs typeface="Arial"/>
              </a:rPr>
              <a:t> </a:t>
            </a:r>
            <a:r>
              <a:rPr lang="en-US" b="0" i="0">
                <a:solidFill>
                  <a:srgbClr val="292929"/>
                </a:solidFill>
                <a:effectLst/>
                <a:latin typeface="robotoregular"/>
                <a:cs typeface="Arial"/>
              </a:rPr>
              <a:t>It includes </a:t>
            </a:r>
            <a:r>
              <a:rPr lang="en-US" b="0" i="1">
                <a:solidFill>
                  <a:srgbClr val="292929"/>
                </a:solidFill>
                <a:effectLst/>
                <a:latin typeface="robotoregular"/>
                <a:cs typeface="Arial"/>
              </a:rPr>
              <a:t>Final End of Season Data</a:t>
            </a:r>
            <a:r>
              <a:rPr lang="en-US" b="0" i="0">
                <a:solidFill>
                  <a:srgbClr val="292929"/>
                </a:solidFill>
                <a:effectLst/>
                <a:latin typeface="robotoregular"/>
                <a:cs typeface="Arial"/>
              </a:rPr>
              <a:t>, </a:t>
            </a:r>
            <a:r>
              <a:rPr lang="en-US" b="0" i="1">
                <a:solidFill>
                  <a:srgbClr val="292929"/>
                </a:solidFill>
                <a:effectLst/>
                <a:latin typeface="robotoregular"/>
                <a:cs typeface="Arial"/>
              </a:rPr>
              <a:t>Specialty Specific Data</a:t>
            </a:r>
            <a:r>
              <a:rPr lang="en-US" b="0" i="0">
                <a:solidFill>
                  <a:srgbClr val="292929"/>
                </a:solidFill>
                <a:effectLst/>
                <a:latin typeface="robotoregular"/>
                <a:cs typeface="Arial"/>
              </a:rPr>
              <a:t>, and </a:t>
            </a:r>
            <a:r>
              <a:rPr lang="en-US" b="0" i="1">
                <a:solidFill>
                  <a:srgbClr val="292929"/>
                </a:solidFill>
                <a:effectLst/>
                <a:latin typeface="robotoregular"/>
                <a:cs typeface="Arial"/>
              </a:rPr>
              <a:t>Cross Specialty Applicant Data</a:t>
            </a:r>
            <a:r>
              <a:rPr lang="en-US" b="0" i="0">
                <a:solidFill>
                  <a:srgbClr val="292929"/>
                </a:solidFill>
                <a:effectLst/>
                <a:latin typeface="robotoregular"/>
                <a:cs typeface="Arial"/>
              </a:rPr>
              <a:t>.</a:t>
            </a:r>
          </a:p>
        </p:txBody>
      </p:sp>
    </p:spTree>
    <p:extLst>
      <p:ext uri="{BB962C8B-B14F-4D97-AF65-F5344CB8AC3E}">
        <p14:creationId xmlns:p14="http://schemas.microsoft.com/office/powerpoint/2010/main" val="60850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9C9D8-7F31-654A-9D15-649DC735CA76}"/>
              </a:ext>
            </a:extLst>
          </p:cNvPr>
          <p:cNvSpPr>
            <a:spLocks noGrp="1"/>
          </p:cNvSpPr>
          <p:nvPr>
            <p:ph type="title"/>
          </p:nvPr>
        </p:nvSpPr>
        <p:spPr/>
        <p:txBody>
          <a:bodyPr/>
          <a:lstStyle/>
          <a:p>
            <a:r>
              <a:rPr lang="en-US"/>
              <a:t>What information is provided by a boxplot?</a:t>
            </a:r>
          </a:p>
        </p:txBody>
      </p:sp>
      <p:pic>
        <p:nvPicPr>
          <p:cNvPr id="5" name="Content Placeholder 4">
            <a:extLst>
              <a:ext uri="{FF2B5EF4-FFF2-40B4-BE49-F238E27FC236}">
                <a16:creationId xmlns:a16="http://schemas.microsoft.com/office/drawing/2014/main" id="{694E39D7-AAC7-92A5-7E70-475B28EE11D4}"/>
              </a:ext>
            </a:extLst>
          </p:cNvPr>
          <p:cNvPicPr>
            <a:picLocks noGrp="1" noChangeAspect="1"/>
          </p:cNvPicPr>
          <p:nvPr>
            <p:ph idx="1"/>
          </p:nvPr>
        </p:nvPicPr>
        <p:blipFill>
          <a:blip r:embed="rId3"/>
          <a:stretch>
            <a:fillRect/>
          </a:stretch>
        </p:blipFill>
        <p:spPr>
          <a:xfrm>
            <a:off x="6861516" y="1871003"/>
            <a:ext cx="2354947" cy="4142034"/>
          </a:xfrm>
        </p:spPr>
      </p:pic>
      <p:sp>
        <p:nvSpPr>
          <p:cNvPr id="7" name="TextBox 6">
            <a:extLst>
              <a:ext uri="{FF2B5EF4-FFF2-40B4-BE49-F238E27FC236}">
                <a16:creationId xmlns:a16="http://schemas.microsoft.com/office/drawing/2014/main" id="{CB093F7F-B065-E3B1-7826-75A60FCDFD52}"/>
              </a:ext>
            </a:extLst>
          </p:cNvPr>
          <p:cNvSpPr txBox="1"/>
          <p:nvPr/>
        </p:nvSpPr>
        <p:spPr>
          <a:xfrm>
            <a:off x="838200" y="2095360"/>
            <a:ext cx="4801772" cy="3693319"/>
          </a:xfrm>
          <a:prstGeom prst="rect">
            <a:avLst/>
          </a:prstGeom>
          <a:noFill/>
        </p:spPr>
        <p:txBody>
          <a:bodyPr wrap="square" lIns="91440" tIns="45720" rIns="91440" bIns="45720" rtlCol="0" anchor="t">
            <a:spAutoFit/>
          </a:bodyPr>
          <a:lstStyle/>
          <a:p>
            <a:r>
              <a:rPr lang="en-US" b="0" i="0">
                <a:effectLst/>
              </a:rPr>
              <a:t>Boxplots show the distribution of signal to interview conversion rates for all programs in a specialty. </a:t>
            </a:r>
          </a:p>
          <a:p>
            <a:endParaRPr lang="en-US"/>
          </a:p>
          <a:p>
            <a:r>
              <a:rPr lang="en-US" b="0" i="0">
                <a:effectLst/>
              </a:rPr>
              <a:t>The colored box shows the </a:t>
            </a:r>
            <a:r>
              <a:rPr lang="en-US"/>
              <a:t>signal to interview conversion rates for the bulk of the programs. The bottom of the box is the </a:t>
            </a:r>
            <a:r>
              <a:rPr lang="en-US" b="0" i="0">
                <a:effectLst/>
              </a:rPr>
              <a:t>25</a:t>
            </a:r>
            <a:r>
              <a:rPr lang="en-US" b="0" i="0" baseline="30000">
                <a:effectLst/>
              </a:rPr>
              <a:t>th</a:t>
            </a:r>
            <a:r>
              <a:rPr lang="en-US" b="0" i="0">
                <a:effectLst/>
              </a:rPr>
              <a:t> percentile, the horizontal line is the median or the 50</a:t>
            </a:r>
            <a:r>
              <a:rPr lang="en-US" b="0" i="0" baseline="30000">
                <a:effectLst/>
              </a:rPr>
              <a:t>th</a:t>
            </a:r>
            <a:r>
              <a:rPr lang="en-US" b="0" i="0">
                <a:effectLst/>
              </a:rPr>
              <a:t> percentile, and the </a:t>
            </a:r>
            <a:r>
              <a:rPr lang="en-US"/>
              <a:t>top of the box is the </a:t>
            </a:r>
            <a:r>
              <a:rPr lang="en-US" b="0" i="0">
                <a:effectLst/>
              </a:rPr>
              <a:t>75</a:t>
            </a:r>
            <a:r>
              <a:rPr lang="en-US" b="0" i="0" baseline="30000">
                <a:effectLst/>
              </a:rPr>
              <a:t>th</a:t>
            </a:r>
            <a:r>
              <a:rPr lang="en-US" b="0" i="0">
                <a:effectLst/>
              </a:rPr>
              <a:t> percentile. </a:t>
            </a:r>
            <a:endParaRPr lang="en-US" b="0" i="0">
              <a:effectLst/>
              <a:ea typeface="Calibri"/>
              <a:cs typeface="Calibri"/>
            </a:endParaRPr>
          </a:p>
          <a:p>
            <a:endParaRPr lang="en-US"/>
          </a:p>
          <a:p>
            <a:r>
              <a:rPr lang="en-US" b="0" i="0">
                <a:effectLst/>
              </a:rPr>
              <a:t>The whiskers represent the 10</a:t>
            </a:r>
            <a:r>
              <a:rPr lang="en-US" b="0" i="0" baseline="30000">
                <a:effectLst/>
              </a:rPr>
              <a:t>th</a:t>
            </a:r>
            <a:r>
              <a:rPr lang="en-US" b="0" i="0">
                <a:effectLst/>
              </a:rPr>
              <a:t> and 90</a:t>
            </a:r>
            <a:r>
              <a:rPr lang="en-US" b="0" i="0" baseline="30000">
                <a:effectLst/>
              </a:rPr>
              <a:t>th</a:t>
            </a:r>
            <a:r>
              <a:rPr lang="en-US" b="0" i="0">
                <a:effectLst/>
              </a:rPr>
              <a:t> percentile of programs’ interview invitation rates.</a:t>
            </a:r>
            <a:endParaRPr lang="en-US"/>
          </a:p>
        </p:txBody>
      </p:sp>
    </p:spTree>
    <p:extLst>
      <p:ext uri="{BB962C8B-B14F-4D97-AF65-F5344CB8AC3E}">
        <p14:creationId xmlns:p14="http://schemas.microsoft.com/office/powerpoint/2010/main" val="3514446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10515600" cy="1325563"/>
          </a:xfrm>
        </p:spPr>
        <p:txBody>
          <a:bodyPr>
            <a:normAutofit/>
          </a:bodyPr>
          <a:lstStyle/>
          <a:p>
            <a:r>
              <a:rPr lang="en-US" sz="4000"/>
              <a:t>Adult Neurology: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2908202789"/>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176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87</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t>66</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t>66</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t>76%</a:t>
                      </a:r>
                    </a:p>
                  </a:txBody>
                  <a:tcPr/>
                </a:tc>
                <a:extLst>
                  <a:ext uri="{0D108BD9-81ED-4DB2-BD59-A6C34878D82A}">
                    <a16:rowId xmlns:a16="http://schemas.microsoft.com/office/drawing/2014/main" val="3238404525"/>
                  </a:ext>
                </a:extLst>
              </a:tr>
              <a:tr h="667276">
                <a:tc>
                  <a:txBody>
                    <a:bodyPr/>
                    <a:lstStyle/>
                    <a:p>
                      <a:r>
                        <a:rPr lang="en-US" b="1">
                          <a:solidFill>
                            <a:schemeClr val="tx1"/>
                          </a:solidFill>
                        </a:rPr>
                        <a:t>Total % of all Adult Neurology programs in 2024 ERAS® cycle</a:t>
                      </a:r>
                    </a:p>
                  </a:txBody>
                  <a:tcPr/>
                </a:tc>
                <a:tc>
                  <a:txBody>
                    <a:bodyPr/>
                    <a:lstStyle/>
                    <a:p>
                      <a:pPr algn="ctr"/>
                      <a:r>
                        <a:rPr lang="en-US" b="1"/>
                        <a:t>38%</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54249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FBC0-985C-974A-8226-39DBF2117AE9}"/>
              </a:ext>
            </a:extLst>
          </p:cNvPr>
          <p:cNvSpPr>
            <a:spLocks noGrp="1"/>
          </p:cNvSpPr>
          <p:nvPr>
            <p:ph type="title"/>
          </p:nvPr>
        </p:nvSpPr>
        <p:spPr>
          <a:xfrm>
            <a:off x="359286" y="177987"/>
            <a:ext cx="9940852" cy="1128068"/>
          </a:xfrm>
        </p:spPr>
        <p:txBody>
          <a:bodyPr vert="horz" lIns="91440" tIns="45720" rIns="91440" bIns="45720" rtlCol="0" anchor="ctr">
            <a:normAutofit/>
          </a:bodyPr>
          <a:lstStyle/>
          <a:p>
            <a:r>
              <a:rPr lang="en-US" sz="2000" b="1">
                <a:solidFill>
                  <a:schemeClr val="tx2"/>
                </a:solidFill>
                <a:latin typeface="Arial"/>
                <a:cs typeface="Arial"/>
              </a:rPr>
              <a:t>Adult Neurology: Interview Rates by Geographic Preference Alignment Year-Over-Year Comparison</a:t>
            </a:r>
            <a:br>
              <a:rPr lang="en-US" sz="2000"/>
            </a:br>
            <a:endParaRPr lang="en-US" sz="1900">
              <a:solidFill>
                <a:schemeClr val="tx1"/>
              </a:solidFill>
            </a:endParaRPr>
          </a:p>
        </p:txBody>
      </p:sp>
      <p:pic>
        <p:nvPicPr>
          <p:cNvPr id="5" name="Picture 4" descr="A graph with colored boxes and numbers&#10;&#10;Description automatically generated">
            <a:extLst>
              <a:ext uri="{FF2B5EF4-FFF2-40B4-BE49-F238E27FC236}">
                <a16:creationId xmlns:a16="http://schemas.microsoft.com/office/drawing/2014/main" id="{91D93958-34E0-41A8-FDB3-0A8DDFFF2E9F}"/>
              </a:ext>
            </a:extLst>
          </p:cNvPr>
          <p:cNvPicPr>
            <a:picLocks noChangeAspect="1"/>
          </p:cNvPicPr>
          <p:nvPr/>
        </p:nvPicPr>
        <p:blipFill>
          <a:blip r:embed="rId3"/>
          <a:stretch>
            <a:fillRect/>
          </a:stretch>
        </p:blipFill>
        <p:spPr>
          <a:xfrm>
            <a:off x="5927004" y="868499"/>
            <a:ext cx="5545916" cy="5545916"/>
          </a:xfrm>
          <a:prstGeom prst="rect">
            <a:avLst/>
          </a:prstGeom>
        </p:spPr>
      </p:pic>
      <p:sp>
        <p:nvSpPr>
          <p:cNvPr id="6" name="TextBox 5">
            <a:extLst>
              <a:ext uri="{FF2B5EF4-FFF2-40B4-BE49-F238E27FC236}">
                <a16:creationId xmlns:a16="http://schemas.microsoft.com/office/drawing/2014/main" id="{76503A0D-1655-B577-E33C-26DB4D345AC3}"/>
              </a:ext>
            </a:extLst>
          </p:cNvPr>
          <p:cNvSpPr txBox="1"/>
          <p:nvPr/>
        </p:nvSpPr>
        <p:spPr>
          <a:xfrm>
            <a:off x="9040893" y="856465"/>
            <a:ext cx="2518490"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2024 ERAS Data as of 2/28/24</a:t>
            </a:r>
          </a:p>
          <a:p>
            <a:pPr algn="ctr"/>
            <a:r>
              <a:rPr lang="en-US" sz="1400" b="1">
                <a:solidFill>
                  <a:schemeClr val="tx2"/>
                </a:solidFill>
              </a:rPr>
              <a:t># Programs: 66</a:t>
            </a:r>
            <a:endParaRPr lang="en-US" sz="1400" b="1">
              <a:solidFill>
                <a:schemeClr val="tx2"/>
              </a:solidFill>
              <a:cs typeface="Calibri"/>
            </a:endParaRPr>
          </a:p>
        </p:txBody>
      </p:sp>
      <p:pic>
        <p:nvPicPr>
          <p:cNvPr id="10" name="Picture 9" descr="A picture containing text, screenshot, diagram, plot&#10;&#10;Description automatically generated">
            <a:extLst>
              <a:ext uri="{FF2B5EF4-FFF2-40B4-BE49-F238E27FC236}">
                <a16:creationId xmlns:a16="http://schemas.microsoft.com/office/drawing/2014/main" id="{7AC2E2B6-9C3C-D71A-CA39-2B842CAC5522}"/>
              </a:ext>
            </a:extLst>
          </p:cNvPr>
          <p:cNvPicPr>
            <a:picLocks noChangeAspect="1"/>
          </p:cNvPicPr>
          <p:nvPr/>
        </p:nvPicPr>
        <p:blipFill>
          <a:blip r:embed="rId4"/>
          <a:stretch>
            <a:fillRect/>
          </a:stretch>
        </p:blipFill>
        <p:spPr>
          <a:xfrm>
            <a:off x="391222" y="868499"/>
            <a:ext cx="5545916" cy="5545916"/>
          </a:xfrm>
          <a:prstGeom prst="rect">
            <a:avLst/>
          </a:prstGeom>
        </p:spPr>
      </p:pic>
      <p:sp>
        <p:nvSpPr>
          <p:cNvPr id="12" name="TextBox 11">
            <a:extLst>
              <a:ext uri="{FF2B5EF4-FFF2-40B4-BE49-F238E27FC236}">
                <a16:creationId xmlns:a16="http://schemas.microsoft.com/office/drawing/2014/main" id="{4103F572-719D-EE46-AA41-41384CB36AB7}"/>
              </a:ext>
            </a:extLst>
          </p:cNvPr>
          <p:cNvSpPr txBox="1"/>
          <p:nvPr/>
        </p:nvSpPr>
        <p:spPr>
          <a:xfrm>
            <a:off x="3410549" y="868499"/>
            <a:ext cx="2384085" cy="523220"/>
          </a:xfrm>
          <a:prstGeom prst="rect">
            <a:avLst/>
          </a:prstGeom>
          <a:solidFill>
            <a:srgbClr val="FFFF00"/>
          </a:solidFill>
          <a:ln>
            <a:solidFill>
              <a:srgbClr val="FFFF00"/>
            </a:solidFill>
          </a:ln>
        </p:spPr>
        <p:txBody>
          <a:bodyPr wrap="square" lIns="91440" tIns="45720" rIns="91440" bIns="45720" rtlCol="0" anchor="t">
            <a:spAutoFit/>
          </a:bodyPr>
          <a:lstStyle/>
          <a:p>
            <a:pPr algn="ctr"/>
            <a:r>
              <a:rPr lang="en-US" sz="1400" b="1">
                <a:solidFill>
                  <a:schemeClr val="tx2"/>
                </a:solidFill>
              </a:rPr>
              <a:t>2023 ERAS Data as of 3/15/23</a:t>
            </a:r>
          </a:p>
          <a:p>
            <a:pPr algn="ctr"/>
            <a:r>
              <a:rPr lang="en-US" sz="1400" b="1">
                <a:solidFill>
                  <a:schemeClr val="tx2"/>
                </a:solidFill>
              </a:rPr>
              <a:t># Programs: 132</a:t>
            </a:r>
            <a:endParaRPr lang="en-US" sz="1400" b="1">
              <a:solidFill>
                <a:schemeClr val="tx2"/>
              </a:solidFill>
              <a:cs typeface="Calibri"/>
            </a:endParaRPr>
          </a:p>
        </p:txBody>
      </p:sp>
      <p:sp>
        <p:nvSpPr>
          <p:cNvPr id="11" name="TextBox 10">
            <a:extLst>
              <a:ext uri="{FF2B5EF4-FFF2-40B4-BE49-F238E27FC236}">
                <a16:creationId xmlns:a16="http://schemas.microsoft.com/office/drawing/2014/main" id="{8B9C64F1-8F85-492F-581B-0E41BD8B0331}"/>
              </a:ext>
            </a:extLst>
          </p:cNvPr>
          <p:cNvSpPr txBox="1"/>
          <p:nvPr/>
        </p:nvSpPr>
        <p:spPr>
          <a:xfrm rot="16200000">
            <a:off x="-1194148" y="3397223"/>
            <a:ext cx="3432350" cy="261610"/>
          </a:xfrm>
          <a:prstGeom prst="rect">
            <a:avLst/>
          </a:prstGeom>
          <a:solidFill>
            <a:schemeClr val="bg1"/>
          </a:solidFill>
        </p:spPr>
        <p:txBody>
          <a:bodyPr wrap="none" rtlCol="0">
            <a:spAutoFit/>
          </a:bodyPr>
          <a:lstStyle/>
          <a:p>
            <a:r>
              <a:rPr lang="en-US" sz="1100">
                <a:latin typeface="Segoe UI" panose="020B0502040204020203" pitchFamily="34" charset="0"/>
              </a:rPr>
              <a:t>Geographic Preference</a:t>
            </a:r>
            <a:r>
              <a:rPr lang="en-US" sz="1100">
                <a:effectLst/>
                <a:latin typeface="Segoe UI" panose="020B0502040204020203" pitchFamily="34" charset="0"/>
              </a:rPr>
              <a:t> to interview Conversion </a:t>
            </a:r>
            <a:r>
              <a:rPr lang="en-US" sz="1100">
                <a:latin typeface="Segoe UI" panose="020B0502040204020203" pitchFamily="34" charset="0"/>
              </a:rPr>
              <a:t>R</a:t>
            </a:r>
            <a:r>
              <a:rPr lang="en-US" sz="1100">
                <a:effectLst/>
                <a:latin typeface="Segoe UI" panose="020B0502040204020203" pitchFamily="34" charset="0"/>
              </a:rPr>
              <a:t>ate</a:t>
            </a:r>
            <a:endParaRPr lang="en-US" sz="1100"/>
          </a:p>
        </p:txBody>
      </p:sp>
    </p:spTree>
    <p:extLst>
      <p:ext uri="{BB962C8B-B14F-4D97-AF65-F5344CB8AC3E}">
        <p14:creationId xmlns:p14="http://schemas.microsoft.com/office/powerpoint/2010/main" val="7138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8B5C-2A21-0ABF-884D-1479537DA194}"/>
              </a:ext>
            </a:extLst>
          </p:cNvPr>
          <p:cNvSpPr>
            <a:spLocks noGrp="1"/>
          </p:cNvSpPr>
          <p:nvPr>
            <p:ph type="title"/>
          </p:nvPr>
        </p:nvSpPr>
        <p:spPr>
          <a:xfrm>
            <a:off x="413188" y="147411"/>
            <a:ext cx="9887808" cy="1325563"/>
          </a:xfrm>
        </p:spPr>
        <p:txBody>
          <a:bodyPr>
            <a:normAutofit/>
          </a:bodyPr>
          <a:lstStyle/>
          <a:p>
            <a:r>
              <a:rPr lang="en-US" sz="4000"/>
              <a:t>Anesthesiology:</a:t>
            </a:r>
            <a:r>
              <a:rPr lang="en-US" sz="4000">
                <a:solidFill>
                  <a:schemeClr val="accent4"/>
                </a:solidFill>
              </a:rPr>
              <a:t> Program Sample &amp; Inclusion Criteria</a:t>
            </a:r>
          </a:p>
        </p:txBody>
      </p:sp>
      <p:graphicFrame>
        <p:nvGraphicFramePr>
          <p:cNvPr id="6" name="Table 6">
            <a:extLst>
              <a:ext uri="{FF2B5EF4-FFF2-40B4-BE49-F238E27FC236}">
                <a16:creationId xmlns:a16="http://schemas.microsoft.com/office/drawing/2014/main" id="{DE30BB2A-6CF8-211C-5742-4A110EEA7DE7}"/>
              </a:ext>
            </a:extLst>
          </p:cNvPr>
          <p:cNvGraphicFramePr>
            <a:graphicFrameLocks noGrp="1"/>
          </p:cNvGraphicFramePr>
          <p:nvPr>
            <p:ph idx="1"/>
            <p:extLst>
              <p:ext uri="{D42A27DB-BD31-4B8C-83A1-F6EECF244321}">
                <p14:modId xmlns:p14="http://schemas.microsoft.com/office/powerpoint/2010/main" val="4054400367"/>
              </p:ext>
            </p:extLst>
          </p:nvPr>
        </p:nvGraphicFramePr>
        <p:xfrm>
          <a:off x="491765" y="1461705"/>
          <a:ext cx="8413696" cy="4329500"/>
        </p:xfrm>
        <a:graphic>
          <a:graphicData uri="http://schemas.openxmlformats.org/drawingml/2006/table">
            <a:tbl>
              <a:tblPr firstRow="1" bandRow="1">
                <a:tableStyleId>{00A15C55-8517-42AA-B614-E9B94910E393}</a:tableStyleId>
              </a:tblPr>
              <a:tblGrid>
                <a:gridCol w="5445209">
                  <a:extLst>
                    <a:ext uri="{9D8B030D-6E8A-4147-A177-3AD203B41FA5}">
                      <a16:colId xmlns:a16="http://schemas.microsoft.com/office/drawing/2014/main" val="2316211977"/>
                    </a:ext>
                  </a:extLst>
                </a:gridCol>
                <a:gridCol w="2968487">
                  <a:extLst>
                    <a:ext uri="{9D8B030D-6E8A-4147-A177-3AD203B41FA5}">
                      <a16:colId xmlns:a16="http://schemas.microsoft.com/office/drawing/2014/main" val="3995635879"/>
                    </a:ext>
                  </a:extLst>
                </a:gridCol>
              </a:tblGrid>
              <a:tr h="538840">
                <a:tc>
                  <a:txBody>
                    <a:bodyPr/>
                    <a:lstStyle/>
                    <a:p>
                      <a:endParaRPr lang="en-US"/>
                    </a:p>
                  </a:txBody>
                  <a:tcPr/>
                </a:tc>
                <a:tc>
                  <a:txBody>
                    <a:bodyPr/>
                    <a:lstStyle/>
                    <a:p>
                      <a:pPr algn="ctr"/>
                      <a:r>
                        <a:rPr lang="en-US"/>
                        <a:t>N of Programs for Geographic Preference</a:t>
                      </a:r>
                    </a:p>
                  </a:txBody>
                  <a:tcPr/>
                </a:tc>
                <a:extLst>
                  <a:ext uri="{0D108BD9-81ED-4DB2-BD59-A6C34878D82A}">
                    <a16:rowId xmlns:a16="http://schemas.microsoft.com/office/drawing/2014/main" val="3527324922"/>
                  </a:ext>
                </a:extLst>
              </a:tr>
              <a:tr h="386596">
                <a:tc>
                  <a:txBody>
                    <a:bodyPr/>
                    <a:lstStyle/>
                    <a:p>
                      <a:r>
                        <a:rPr lang="en-US">
                          <a:solidFill>
                            <a:schemeClr val="tx1"/>
                          </a:solidFill>
                        </a:rPr>
                        <a:t>Total programs</a:t>
                      </a:r>
                    </a:p>
                  </a:txBody>
                  <a:tcPr/>
                </a:tc>
                <a:tc>
                  <a:txBody>
                    <a:bodyPr/>
                    <a:lstStyle/>
                    <a:p>
                      <a:pPr algn="ctr"/>
                      <a:r>
                        <a:rPr lang="en-US"/>
                        <a:t>166</a:t>
                      </a:r>
                    </a:p>
                  </a:txBody>
                  <a:tcPr/>
                </a:tc>
                <a:extLst>
                  <a:ext uri="{0D108BD9-81ED-4DB2-BD59-A6C34878D82A}">
                    <a16:rowId xmlns:a16="http://schemas.microsoft.com/office/drawing/2014/main" val="4112309359"/>
                  </a:ext>
                </a:extLst>
              </a:tr>
              <a:tr h="667276">
                <a:tc>
                  <a:txBody>
                    <a:bodyPr/>
                    <a:lstStyle/>
                    <a:p>
                      <a:r>
                        <a:rPr lang="en-US">
                          <a:solidFill>
                            <a:schemeClr val="tx1"/>
                          </a:solidFill>
                        </a:rPr>
                        <a:t>Total programs who made geographic preference viewable at their program</a:t>
                      </a:r>
                    </a:p>
                  </a:txBody>
                  <a:tcPr/>
                </a:tc>
                <a:tc>
                  <a:txBody>
                    <a:bodyPr/>
                    <a:lstStyle/>
                    <a:p>
                      <a:pPr algn="ctr"/>
                      <a:r>
                        <a:rPr lang="en-US"/>
                        <a:t>89</a:t>
                      </a:r>
                    </a:p>
                  </a:txBody>
                  <a:tcPr/>
                </a:tc>
                <a:extLst>
                  <a:ext uri="{0D108BD9-81ED-4DB2-BD59-A6C34878D82A}">
                    <a16:rowId xmlns:a16="http://schemas.microsoft.com/office/drawing/2014/main" val="2316420089"/>
                  </a:ext>
                </a:extLst>
              </a:tr>
              <a:tr h="386596">
                <a:tc>
                  <a:txBody>
                    <a:bodyPr/>
                    <a:lstStyle/>
                    <a:p>
                      <a:r>
                        <a:rPr lang="en-US">
                          <a:solidFill>
                            <a:schemeClr val="tx1"/>
                          </a:solidFill>
                        </a:rPr>
                        <a:t>Met inclusion rule equal to or larger than 7:1; Provided PGY1 info in GME track; Provided interview offer data by February 28, 2024</a:t>
                      </a:r>
                    </a:p>
                  </a:txBody>
                  <a:tcPr/>
                </a:tc>
                <a:tc>
                  <a:txBody>
                    <a:bodyPr/>
                    <a:lstStyle/>
                    <a:p>
                      <a:pPr algn="ctr"/>
                      <a:r>
                        <a:rPr lang="en-US">
                          <a:solidFill>
                            <a:schemeClr val="tx1"/>
                          </a:solidFill>
                        </a:rPr>
                        <a:t>77</a:t>
                      </a:r>
                    </a:p>
                  </a:txBody>
                  <a:tcPr/>
                </a:tc>
                <a:extLst>
                  <a:ext uri="{0D108BD9-81ED-4DB2-BD59-A6C34878D82A}">
                    <a16:rowId xmlns:a16="http://schemas.microsoft.com/office/drawing/2014/main" val="3129710216"/>
                  </a:ext>
                </a:extLst>
              </a:tr>
              <a:tr h="386596">
                <a:tc>
                  <a:txBody>
                    <a:bodyPr/>
                    <a:lstStyle/>
                    <a:p>
                      <a:r>
                        <a:rPr lang="en-US" b="1">
                          <a:solidFill>
                            <a:schemeClr val="tx1"/>
                          </a:solidFill>
                        </a:rPr>
                        <a:t>Total analytic sample</a:t>
                      </a:r>
                    </a:p>
                  </a:txBody>
                  <a:tcPr/>
                </a:tc>
                <a:tc>
                  <a:txBody>
                    <a:bodyPr/>
                    <a:lstStyle/>
                    <a:p>
                      <a:pPr algn="ctr"/>
                      <a:r>
                        <a:rPr lang="en-US" b="1">
                          <a:solidFill>
                            <a:schemeClr val="tx1"/>
                          </a:solidFill>
                        </a:rPr>
                        <a:t>77</a:t>
                      </a:r>
                    </a:p>
                  </a:txBody>
                  <a:tcPr/>
                </a:tc>
                <a:extLst>
                  <a:ext uri="{0D108BD9-81ED-4DB2-BD59-A6C34878D82A}">
                    <a16:rowId xmlns:a16="http://schemas.microsoft.com/office/drawing/2014/main" val="4037715851"/>
                  </a:ext>
                </a:extLst>
              </a:tr>
              <a:tr h="667276">
                <a:tc>
                  <a:txBody>
                    <a:bodyPr/>
                    <a:lstStyle/>
                    <a:p>
                      <a:r>
                        <a:rPr lang="en-US" b="1">
                          <a:solidFill>
                            <a:schemeClr val="tx1"/>
                          </a:solidFill>
                        </a:rPr>
                        <a:t>Total % of programs who made geographic preference viewable at their program</a:t>
                      </a:r>
                    </a:p>
                  </a:txBody>
                  <a:tcPr/>
                </a:tc>
                <a:tc>
                  <a:txBody>
                    <a:bodyPr/>
                    <a:lstStyle/>
                    <a:p>
                      <a:pPr algn="ctr"/>
                      <a:r>
                        <a:rPr lang="en-US" b="1">
                          <a:solidFill>
                            <a:schemeClr val="tx1"/>
                          </a:solidFill>
                        </a:rPr>
                        <a:t>87%</a:t>
                      </a:r>
                    </a:p>
                  </a:txBody>
                  <a:tcPr/>
                </a:tc>
                <a:extLst>
                  <a:ext uri="{0D108BD9-81ED-4DB2-BD59-A6C34878D82A}">
                    <a16:rowId xmlns:a16="http://schemas.microsoft.com/office/drawing/2014/main" val="3238404525"/>
                  </a:ext>
                </a:extLst>
              </a:tr>
              <a:tr h="667276">
                <a:tc>
                  <a:txBody>
                    <a:bodyPr/>
                    <a:lstStyle/>
                    <a:p>
                      <a:r>
                        <a:rPr lang="en-US" b="1"/>
                        <a:t>Total % of all Anesthesiology programs in </a:t>
                      </a:r>
                      <a:r>
                        <a:rPr lang="en-US" sz="1800" b="1" i="0" u="none" strike="noStrike" noProof="0">
                          <a:solidFill>
                            <a:srgbClr val="000000"/>
                          </a:solidFill>
                          <a:latin typeface="Calibri"/>
                        </a:rPr>
                        <a:t>2024 ERAS</a:t>
                      </a:r>
                      <a:r>
                        <a:rPr lang="en-US" b="1"/>
                        <a:t> cycle</a:t>
                      </a:r>
                    </a:p>
                  </a:txBody>
                  <a:tcPr/>
                </a:tc>
                <a:tc>
                  <a:txBody>
                    <a:bodyPr/>
                    <a:lstStyle/>
                    <a:p>
                      <a:pPr algn="ctr"/>
                      <a:r>
                        <a:rPr lang="en-US" b="1">
                          <a:solidFill>
                            <a:schemeClr val="tx1"/>
                          </a:solidFill>
                        </a:rPr>
                        <a:t>46%</a:t>
                      </a:r>
                    </a:p>
                  </a:txBody>
                  <a:tcPr/>
                </a:tc>
                <a:extLst>
                  <a:ext uri="{0D108BD9-81ED-4DB2-BD59-A6C34878D82A}">
                    <a16:rowId xmlns:a16="http://schemas.microsoft.com/office/drawing/2014/main" val="1745659511"/>
                  </a:ext>
                </a:extLst>
              </a:tr>
            </a:tbl>
          </a:graphicData>
        </a:graphic>
      </p:graphicFrame>
    </p:spTree>
    <p:extLst>
      <p:ext uri="{BB962C8B-B14F-4D97-AF65-F5344CB8AC3E}">
        <p14:creationId xmlns:p14="http://schemas.microsoft.com/office/powerpoint/2010/main" val="282506890"/>
      </p:ext>
    </p:extLst>
  </p:cSld>
  <p:clrMapOvr>
    <a:masterClrMapping/>
  </p:clrMapOvr>
</p:sld>
</file>

<file path=ppt/theme/theme1.xml><?xml version="1.0" encoding="utf-8"?>
<a:theme xmlns:a="http://schemas.openxmlformats.org/drawingml/2006/main" name="AAMC Integrated Service Theme 01">
  <a:themeElements>
    <a:clrScheme name="Custom 2">
      <a:dk1>
        <a:srgbClr val="000000"/>
      </a:dk1>
      <a:lt1>
        <a:srgbClr val="FFFFFF"/>
      </a:lt1>
      <a:dk2>
        <a:srgbClr val="00396F"/>
      </a:dk2>
      <a:lt2>
        <a:srgbClr val="819895"/>
      </a:lt2>
      <a:accent1>
        <a:srgbClr val="6BC24A"/>
      </a:accent1>
      <a:accent2>
        <a:srgbClr val="F1B332"/>
      </a:accent2>
      <a:accent3>
        <a:srgbClr val="BE4C01"/>
      </a:accent3>
      <a:accent4>
        <a:srgbClr val="5F259E"/>
      </a:accent4>
      <a:accent5>
        <a:srgbClr val="0092BC"/>
      </a:accent5>
      <a:accent6>
        <a:srgbClr val="A40050"/>
      </a:accent6>
      <a:hlink>
        <a:srgbClr val="0092BC"/>
      </a:hlink>
      <a:folHlink>
        <a:srgbClr val="8198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MC Integrated Service Theme 02">
  <a:themeElements>
    <a:clrScheme name="Custom 2">
      <a:dk1>
        <a:srgbClr val="000000"/>
      </a:dk1>
      <a:lt1>
        <a:srgbClr val="FFFFFF"/>
      </a:lt1>
      <a:dk2>
        <a:srgbClr val="00396F"/>
      </a:dk2>
      <a:lt2>
        <a:srgbClr val="819895"/>
      </a:lt2>
      <a:accent1>
        <a:srgbClr val="6BC24A"/>
      </a:accent1>
      <a:accent2>
        <a:srgbClr val="F1B332"/>
      </a:accent2>
      <a:accent3>
        <a:srgbClr val="BE4C01"/>
      </a:accent3>
      <a:accent4>
        <a:srgbClr val="5F259E"/>
      </a:accent4>
      <a:accent5>
        <a:srgbClr val="0092BC"/>
      </a:accent5>
      <a:accent6>
        <a:srgbClr val="A40050"/>
      </a:accent6>
      <a:hlink>
        <a:srgbClr val="0092BC"/>
      </a:hlink>
      <a:folHlink>
        <a:srgbClr val="8198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MC Integrated Service Theme 03">
  <a:themeElements>
    <a:clrScheme name="Custom 2">
      <a:dk1>
        <a:srgbClr val="000000"/>
      </a:dk1>
      <a:lt1>
        <a:srgbClr val="FFFFFF"/>
      </a:lt1>
      <a:dk2>
        <a:srgbClr val="00396F"/>
      </a:dk2>
      <a:lt2>
        <a:srgbClr val="819895"/>
      </a:lt2>
      <a:accent1>
        <a:srgbClr val="6BC24A"/>
      </a:accent1>
      <a:accent2>
        <a:srgbClr val="F1B332"/>
      </a:accent2>
      <a:accent3>
        <a:srgbClr val="BE4C01"/>
      </a:accent3>
      <a:accent4>
        <a:srgbClr val="5F259E"/>
      </a:accent4>
      <a:accent5>
        <a:srgbClr val="0092BC"/>
      </a:accent5>
      <a:accent6>
        <a:srgbClr val="A40050"/>
      </a:accent6>
      <a:hlink>
        <a:srgbClr val="0092BC"/>
      </a:hlink>
      <a:folHlink>
        <a:srgbClr val="8198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AMC Integrated Service Theme 04">
  <a:themeElements>
    <a:clrScheme name="Custom 2">
      <a:dk1>
        <a:srgbClr val="000000"/>
      </a:dk1>
      <a:lt1>
        <a:srgbClr val="FFFFFF"/>
      </a:lt1>
      <a:dk2>
        <a:srgbClr val="00396F"/>
      </a:dk2>
      <a:lt2>
        <a:srgbClr val="819895"/>
      </a:lt2>
      <a:accent1>
        <a:srgbClr val="6BC24A"/>
      </a:accent1>
      <a:accent2>
        <a:srgbClr val="F1B332"/>
      </a:accent2>
      <a:accent3>
        <a:srgbClr val="BE4C01"/>
      </a:accent3>
      <a:accent4>
        <a:srgbClr val="5F259E"/>
      </a:accent4>
      <a:accent5>
        <a:srgbClr val="0092BC"/>
      </a:accent5>
      <a:accent6>
        <a:srgbClr val="A40050"/>
      </a:accent6>
      <a:hlink>
        <a:srgbClr val="0092BC"/>
      </a:hlink>
      <a:folHlink>
        <a:srgbClr val="8198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AMC Integrated Service Theme 05">
  <a:themeElements>
    <a:clrScheme name="Custom 2">
      <a:dk1>
        <a:srgbClr val="000000"/>
      </a:dk1>
      <a:lt1>
        <a:srgbClr val="FFFFFF"/>
      </a:lt1>
      <a:dk2>
        <a:srgbClr val="00396F"/>
      </a:dk2>
      <a:lt2>
        <a:srgbClr val="819895"/>
      </a:lt2>
      <a:accent1>
        <a:srgbClr val="6BC24A"/>
      </a:accent1>
      <a:accent2>
        <a:srgbClr val="F1B332"/>
      </a:accent2>
      <a:accent3>
        <a:srgbClr val="BE4C01"/>
      </a:accent3>
      <a:accent4>
        <a:srgbClr val="5F259E"/>
      </a:accent4>
      <a:accent5>
        <a:srgbClr val="0092BC"/>
      </a:accent5>
      <a:accent6>
        <a:srgbClr val="A40050"/>
      </a:accent6>
      <a:hlink>
        <a:srgbClr val="0092BC"/>
      </a:hlink>
      <a:folHlink>
        <a:srgbClr val="8198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744FB879CB7A949818AD7EDACBE9793" ma:contentTypeVersion="22" ma:contentTypeDescription="Create a new document." ma:contentTypeScope="" ma:versionID="dbb4807c08f7eb1e46903564826cd9c2">
  <xsd:schema xmlns:xsd="http://www.w3.org/2001/XMLSchema" xmlns:xs="http://www.w3.org/2001/XMLSchema" xmlns:p="http://schemas.microsoft.com/office/2006/metadata/properties" xmlns:ns1="http://schemas.microsoft.com/sharepoint/v3" xmlns:ns2="c53de4bd-2bf9-48e2-8a04-d1e4f20dc86e" xmlns:ns3="81ca80e8-7e82-497f-a57f-14a1a27c7198" targetNamespace="http://schemas.microsoft.com/office/2006/metadata/properties" ma:root="true" ma:fieldsID="f7caf76cc3ffb7623eed281937f03583" ns1:_="" ns2:_="" ns3:_="">
    <xsd:import namespace="http://schemas.microsoft.com/sharepoint/v3"/>
    <xsd:import namespace="c53de4bd-2bf9-48e2-8a04-d1e4f20dc86e"/>
    <xsd:import namespace="81ca80e8-7e82-497f-a57f-14a1a27c71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_dlc_DocId" minOccurs="0"/>
                <xsd:element ref="ns3:_dlc_DocIdUrl" minOccurs="0"/>
                <xsd:element ref="ns3:_dlc_DocIdPersistId" minOccurs="0"/>
                <xsd:element ref="ns2:Note_x002f_Other" minOccurs="0"/>
                <xsd:element ref="ns2:LoginInformation" minOccurs="0"/>
                <xsd:element ref="ns2:MediaLengthInSeconds" minOccurs="0"/>
                <xsd:element ref="ns2:lcf76f155ced4ddcb4097134ff3c332f" minOccurs="0"/>
                <xsd:element ref="ns3:TaxCatchAll"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3de4bd-2bf9-48e2-8a04-d1e4f20dc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_x002f_Other" ma:index="22" nillable="true" ma:displayName="Comments" ma:format="Dropdown" ma:internalName="Note_x002f_Other">
      <xsd:simpleType>
        <xsd:restriction base="dms:Note">
          <xsd:maxLength value="255"/>
        </xsd:restriction>
      </xsd:simpleType>
    </xsd:element>
    <xsd:element name="LoginInformation" ma:index="23" nillable="true" ma:displayName="Login Info" ma:format="Dropdown" ma:internalName="LoginInformation">
      <xsd:simpleType>
        <xsd:restriction base="dms:Text">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da1ba52-7d3b-4811-9808-5c9985ea5130"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internalName="MediaServiceLocation"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ca80e8-7e82-497f-a57f-14a1a27c71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9" nillable="true" ma:displayName="Document ID Value" ma:description="The value of the document ID assigned to this item." ma:internalName="_dlc_DocId" ma:readOnly="true">
      <xsd:simpleType>
        <xsd:restriction base="dms:Text"/>
      </xsd:simpleType>
    </xsd:element>
    <xsd:element name="_dlc_DocIdUrl" ma:index="2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TaxCatchAll" ma:index="27" nillable="true" ma:displayName="Taxonomy Catch All Column" ma:hidden="true" ma:list="{600666e9-c8ef-4d1a-a758-93e1024dc2cb}" ma:internalName="TaxCatchAll" ma:showField="CatchAllData" ma:web="81ca80e8-7e82-497f-a57f-14a1a27c71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ginInformation xmlns="c53de4bd-2bf9-48e2-8a04-d1e4f20dc86e" xsi:nil="true"/>
    <_dlc_DocId xmlns="81ca80e8-7e82-497f-a57f-14a1a27c7198">TQ32YHM4J7VE-1507329340-50045</_dlc_DocId>
    <_ip_UnifiedCompliancePolicyUIAction xmlns="http://schemas.microsoft.com/sharepoint/v3" xsi:nil="true"/>
    <_dlc_DocIdUrl xmlns="81ca80e8-7e82-497f-a57f-14a1a27c7198">
      <Url>https://aamc1.sharepoint.com/sites/OCOMM/_layouts/15/DocIdRedir.aspx?ID=TQ32YHM4J7VE-1507329340-50045</Url>
      <Description>TQ32YHM4J7VE-1507329340-50045</Description>
    </_dlc_DocIdUrl>
    <_ip_UnifiedCompliancePolicyProperties xmlns="http://schemas.microsoft.com/sharepoint/v3" xsi:nil="true"/>
    <Note_x002f_Other xmlns="c53de4bd-2bf9-48e2-8a04-d1e4f20dc86e" xsi:nil="true"/>
    <SharedWithUsers xmlns="81ca80e8-7e82-497f-a57f-14a1a27c7198">
      <UserInfo>
        <DisplayName>Laura Probyn</DisplayName>
        <AccountId>2645</AccountId>
        <AccountType/>
      </UserInfo>
      <UserInfo>
        <DisplayName>Erin Helbling</DisplayName>
        <AccountId>1674</AccountId>
        <AccountType/>
      </UserInfo>
      <UserInfo>
        <DisplayName>Jayme Bograd</DisplayName>
        <AccountId>2185</AccountId>
        <AccountType/>
      </UserInfo>
      <UserInfo>
        <DisplayName>Kathryn Wilson (Contractor)</DisplayName>
        <AccountId>3930</AccountId>
        <AccountType/>
      </UserInfo>
    </SharedWithUsers>
    <lcf76f155ced4ddcb4097134ff3c332f xmlns="c53de4bd-2bf9-48e2-8a04-d1e4f20dc86e">
      <Terms xmlns="http://schemas.microsoft.com/office/infopath/2007/PartnerControls"/>
    </lcf76f155ced4ddcb4097134ff3c332f>
    <TaxCatchAll xmlns="81ca80e8-7e82-497f-a57f-14a1a27c7198"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07265D-C1AC-4B91-AF2A-42860047A63D}">
  <ds:schemaRefs>
    <ds:schemaRef ds:uri="http://schemas.microsoft.com/sharepoint/events"/>
  </ds:schemaRefs>
</ds:datastoreItem>
</file>

<file path=customXml/itemProps2.xml><?xml version="1.0" encoding="utf-8"?>
<ds:datastoreItem xmlns:ds="http://schemas.openxmlformats.org/officeDocument/2006/customXml" ds:itemID="{6C70F8C3-27BA-4CED-AAE6-111DFB213533}">
  <ds:schemaRefs>
    <ds:schemaRef ds:uri="81ca80e8-7e82-497f-a57f-14a1a27c7198"/>
    <ds:schemaRef ds:uri="c53de4bd-2bf9-48e2-8a04-d1e4f20dc8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EFA1E3-2AD7-4E81-833E-5535F5ED04C3}">
  <ds:schemaRefs>
    <ds:schemaRef ds:uri="http://schemas.openxmlformats.org/package/2006/metadata/core-properties"/>
    <ds:schemaRef ds:uri="c53de4bd-2bf9-48e2-8a04-d1e4f20dc86e"/>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81ca80e8-7e82-497f-a57f-14a1a27c7198"/>
    <ds:schemaRef ds:uri="http://schemas.microsoft.com/sharepoint/v3"/>
    <ds:schemaRef ds:uri="http://schemas.microsoft.com/office/2006/metadata/properties"/>
  </ds:schemaRefs>
</ds:datastoreItem>
</file>

<file path=customXml/itemProps4.xml><?xml version="1.0" encoding="utf-8"?>
<ds:datastoreItem xmlns:ds="http://schemas.openxmlformats.org/officeDocument/2006/customXml" ds:itemID="{8386C897-5E14-40B0-B34C-06CDAC3E1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12938</Words>
  <Application>Microsoft Office PowerPoint</Application>
  <PresentationFormat>Widescreen</PresentationFormat>
  <Paragraphs>1107</Paragraphs>
  <Slides>57</Slides>
  <Notes>57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57</vt:i4>
      </vt:variant>
    </vt:vector>
  </HeadingPairs>
  <TitlesOfParts>
    <vt:vector size="69" baseType="lpstr">
      <vt:lpstr>Arial</vt:lpstr>
      <vt:lpstr>Calibri</vt:lpstr>
      <vt:lpstr>robotoregular</vt:lpstr>
      <vt:lpstr>Segoe UI</vt:lpstr>
      <vt:lpstr>Söhne</vt:lpstr>
      <vt:lpstr>Times New Roman</vt:lpstr>
      <vt:lpstr>YAFcfhdOoGk 0</vt:lpstr>
      <vt:lpstr>AAMC Integrated Service Theme 01</vt:lpstr>
      <vt:lpstr>AAMC Integrated Service Theme 02</vt:lpstr>
      <vt:lpstr>AAMC Integrated Service Theme 03</vt:lpstr>
      <vt:lpstr>AAMC Integrated Service Theme 04</vt:lpstr>
      <vt:lpstr>AAMC Integrated Service Theme 05</vt:lpstr>
      <vt:lpstr>Exploring the Relationship Between Geographic Preference &amp; Interview Invitations Across Specialties</vt:lpstr>
      <vt:lpstr>Geographic Preferences: Overview</vt:lpstr>
      <vt:lpstr>PowerPoint Presentation</vt:lpstr>
      <vt:lpstr>Sample of 2024 ERAS Applicants </vt:lpstr>
      <vt:lpstr>Analysis</vt:lpstr>
      <vt:lpstr>What information is provided by a boxplot?</vt:lpstr>
      <vt:lpstr>Adult Neurology: Program Sample &amp; Inclusion Criteria</vt:lpstr>
      <vt:lpstr>Adult Neurology: Interview Rates by Geographic Preference Alignment Year-Over-Year Comparison </vt:lpstr>
      <vt:lpstr>Anesthesiology: Program Sample &amp; Inclusion Criteria</vt:lpstr>
      <vt:lpstr>Anesthesiology: Interview Rates by Geographic Preference Alignment Year-Over-Year Comparison </vt:lpstr>
      <vt:lpstr>Child Neurology: Program Sample &amp; Inclusion Criteria</vt:lpstr>
      <vt:lpstr>Child Neurology: Interview Rates by Geographic Preference Alignment</vt:lpstr>
      <vt:lpstr>Dermatology: Program Sample &amp; Inclusion Criteria</vt:lpstr>
      <vt:lpstr>Dermatology: Interview Rates by Geographic Preference Alignment Year-Over-Year Comparison </vt:lpstr>
      <vt:lpstr>Diagnostic Radiology: Program Sample &amp; Inclusion Criteria</vt:lpstr>
      <vt:lpstr>Diagnostic Radiology: Interview Rates by Geographic Preference Alignment Year-Over-Year Comparison </vt:lpstr>
      <vt:lpstr>Emergency Medicine: Program Sample &amp; Inclusion Criteria</vt:lpstr>
      <vt:lpstr>Emergency Medicine: Interview Rates by Geographic Preference Alignment</vt:lpstr>
      <vt:lpstr>Family Medicine: Program Sample &amp; Inclusion Criteria</vt:lpstr>
      <vt:lpstr>Family Medicine: Interview Rates by Geographic Preference Alignment</vt:lpstr>
      <vt:lpstr>General Surgery: Program Sample &amp; Inclusion Criteria</vt:lpstr>
      <vt:lpstr>General Surgery: Interview Rates by Geographic Preference Alignment Year-Over-Year Comparison </vt:lpstr>
      <vt:lpstr>Internal Medicine: Program Sample &amp; Inclusion Criteria</vt:lpstr>
      <vt:lpstr>Internal Medicine: Interview Rates by Geographic Preference Alignment Year-Over-Year Comparison </vt:lpstr>
      <vt:lpstr>Internal Medicine/Pediatrics: Program Sample &amp; Inclusion Criteria</vt:lpstr>
      <vt:lpstr>Internal Medicine/Pediatrics: Interview Rates by Geographic Preference Alignment</vt:lpstr>
      <vt:lpstr>Internal Medicine/Psychiatry: Program Sample &amp; Inclusion Criteria</vt:lpstr>
      <vt:lpstr>Internal Medicine/Psychiatry: Interview Rates by Geographic Preference Alignment </vt:lpstr>
      <vt:lpstr>Interventional Radiology: Program Sample &amp; Inclusion Criteria</vt:lpstr>
      <vt:lpstr>Interventional Radiology: Interview Rates by Geographic Preference Alignment Year-Over-Year Comparison </vt:lpstr>
      <vt:lpstr>Neurological Surgery: Program Sample &amp; Inclusion Criteria</vt:lpstr>
      <vt:lpstr>Neurological Surgery: Interview Rates by Geographic Preference Alignment Year-Over-Year Comparison </vt:lpstr>
      <vt:lpstr>OBGYN: Program Sample &amp; Inclusion Criteria</vt:lpstr>
      <vt:lpstr>OBGYN: Interview Rates by Geographic Preference Alignment</vt:lpstr>
      <vt:lpstr>Orthopedic Surgery: Program Sample &amp; Inclusion Criteria</vt:lpstr>
      <vt:lpstr>Orthopedic Surgery: Interview Rates by Geographic Preference Alignment Year-Over-Year Comparison </vt:lpstr>
      <vt:lpstr>Otolaryngology: Program Sample &amp; Inclusion Criteria</vt:lpstr>
      <vt:lpstr>Otolaryngology: Interview Rates by Geographic Preference Alignment</vt:lpstr>
      <vt:lpstr>Pathology: Program Sample &amp; Inclusion Criteria</vt:lpstr>
      <vt:lpstr>Pathology: Interview Rates by Geographic Preference Alignment</vt:lpstr>
      <vt:lpstr>Pediatrics: Program Sample &amp; Inclusion Criteria</vt:lpstr>
      <vt:lpstr>Pediatrics: Interview Rates by Geographic Preference Alignment Year-Over-Year Comparison </vt:lpstr>
      <vt:lpstr>PM&amp;R: Program Sample &amp; Inclusion Criteria</vt:lpstr>
      <vt:lpstr>PM&amp;R: Interview Rates by Geographic Preference Alignment Year-Over-Year Comparison </vt:lpstr>
      <vt:lpstr>Psychiatry: Program Sample &amp; Inclusion Criteria</vt:lpstr>
      <vt:lpstr>Psychiatry: Interview Rates by Geographic Preference Alignment Year-Over-Year Comparison </vt:lpstr>
      <vt:lpstr>Radiation Oncology: Program Sample &amp; Inclusion Criteria</vt:lpstr>
      <vt:lpstr>Radiation Oncology: Interview Rates by Geographic Preference Alignment</vt:lpstr>
      <vt:lpstr>Transitional Year: Program Sample &amp; Inclusion Criteria</vt:lpstr>
      <vt:lpstr>Transitional Year: Interview Rates by Geographic Preference Alignment</vt:lpstr>
      <vt:lpstr>Urology: Program Sample &amp; Inclusion Criteria</vt:lpstr>
      <vt:lpstr>Urology: Interview Rates by Geographic Preference Alignment</vt:lpstr>
      <vt:lpstr>Vascular Surgery: Program Sample &amp; Inclusion Criteria</vt:lpstr>
      <vt:lpstr>Vascular Surgery: Interview Rates by Geographic Preference Alignment</vt:lpstr>
      <vt:lpstr>Executive Summary</vt:lpstr>
      <vt:lpstr>Limitations and Considerations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Relationship Between Program Signaling &amp; Interview Invitations Across Specialties</dc:title>
  <dc:creator>Mark Mavilia</dc:creator>
  <cp:lastModifiedBy>Jena Wimsatt</cp:lastModifiedBy>
  <cp:revision>2</cp:revision>
  <cp:lastPrinted>2024-08-02T20:53:18Z</cp:lastPrinted>
  <dcterms:created xsi:type="dcterms:W3CDTF">2020-11-17T19:08:42Z</dcterms:created>
  <dcterms:modified xsi:type="dcterms:W3CDTF">2024-08-07T02:05:46Z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0x0101009744FB879CB7A949818AD7EDACBE9793</vt:lpwstr>
  </property>
  <property fmtid="{D5CDD505-2E9C-101B-9397-08002B2CF9AE}" pid="3" name="ComplianceAssetId">
    <vt:lpwstr/>
  </property>
  <property fmtid="{D5CDD505-2E9C-101B-9397-08002B2CF9AE}" pid="4" name="_dlc_DocIdItemGuid">
    <vt:lpwstr>792f5de5-b1b0-43f6-af7e-a5aefcb563bb</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activity">
    <vt:lpwstr>{"FileActivityType":"6","FileActivityTimeStamp":"2024-02-07T14:09:49.290Z","FileActivityUsersOnPage":[{"DisplayName":"Kathryn Wilson (Contractor)","Id":"kwilson@aamc.org"}],"FileActivityNavigationId":null}</vt:lpwstr>
  </property>
</Properties>
</file>