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15_32485395.xml" ContentType="application/vnd.ms-powerpoint.comments+xml"/>
  <Override PartName="/ppt/notesSlides/notesSlide8.xml" ContentType="application/vnd.openxmlformats-officedocument.presentationml.notesSlide+xml"/>
  <Override PartName="/ppt/comments/modernComment_118_406E01A2.xml" ContentType="application/vnd.ms-powerpoint.comments+xml"/>
  <Override PartName="/ppt/notesSlides/notesSlide9.xml" ContentType="application/vnd.openxmlformats-officedocument.presentationml.notesSlide+xml"/>
  <Override PartName="/ppt/comments/modernComment_127_35D2D91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59" r:id="rId5"/>
    <p:sldId id="262" r:id="rId6"/>
    <p:sldId id="267" r:id="rId7"/>
    <p:sldId id="268" r:id="rId8"/>
    <p:sldId id="269" r:id="rId9"/>
    <p:sldId id="289" r:id="rId10"/>
    <p:sldId id="264" r:id="rId11"/>
    <p:sldId id="291" r:id="rId12"/>
    <p:sldId id="273" r:id="rId13"/>
    <p:sldId id="285" r:id="rId14"/>
    <p:sldId id="286" r:id="rId15"/>
    <p:sldId id="279" r:id="rId16"/>
    <p:sldId id="276" r:id="rId17"/>
    <p:sldId id="274" r:id="rId18"/>
    <p:sldId id="277" r:id="rId19"/>
    <p:sldId id="294" r:id="rId20"/>
    <p:sldId id="280" r:id="rId21"/>
    <p:sldId id="295" r:id="rId22"/>
    <p:sldId id="296" r:id="rId23"/>
    <p:sldId id="293" r:id="rId24"/>
    <p:sldId id="29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10B017-6626-8104-0690-2531A6B5A38A}" name="Ken Self" initials="KS" userId="S::kself@aamc.org::b40115ff-eca7-49e2-bd10-573621cfea4d" providerId="AD"/>
  <p188:author id="{0C3E79F0-F37A-E9AB-5D67-A60F66B089E0}" name="Robin Carle" initials="RC" userId="S::rcarle@aamc.org::d236e7a8-605c-42fa-90e5-d36f980e2cd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3641C7-D0BF-D207-C144-C7FFC7BBE168}" v="9" dt="2024-07-18T18:19:24.8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115_32485395.xml><?xml version="1.0" encoding="utf-8"?>
<p188:cmLst xmlns:a="http://schemas.openxmlformats.org/drawingml/2006/main" xmlns:r="http://schemas.openxmlformats.org/officeDocument/2006/relationships" xmlns:p188="http://schemas.microsoft.com/office/powerpoint/2018/8/main">
  <p188:cm id="{AADC9EDA-C302-451C-BE43-E1C90AD3249A}" authorId="{0C3E79F0-F37A-E9AB-5D67-A60F66B089E0}" created="2024-07-11T16:23:46.441">
    <pc:sldMkLst xmlns:pc="http://schemas.microsoft.com/office/powerpoint/2013/main/command">
      <pc:docMk/>
      <pc:sldMk cId="843600789" sldId="277"/>
    </pc:sldMkLst>
    <p188:replyLst>
      <p188:reply id="{52733971-E29A-4E7E-B457-B923A74DE9C5}" authorId="{CF10B017-6626-8104-0690-2531A6B5A38A}" created="2024-07-11T20:00:19.727">
        <p188:txBody>
          <a:bodyPr/>
          <a:lstStyle/>
          <a:p>
            <a:r>
              <a:rPr lang="en-US"/>
              <a:t>The previous slide's Title was 2023-2024AY.  
This is what is in progress for 2024-2025 AY.  To show the ongoing progress.  Let me know if you still want to delete.</a:t>
            </a:r>
          </a:p>
        </p188:txBody>
      </p188:reply>
    </p188:replyLst>
    <p188:txBody>
      <a:bodyPr/>
      <a:lstStyle/>
      <a:p>
        <a:r>
          <a:rPr lang="en-US"/>
          <a:t>what are these numbers - they don't match the previous slide #12  - can we take this one out?</a:t>
        </a:r>
      </a:p>
    </p188:txBody>
  </p188:cm>
</p188:cmLst>
</file>

<file path=ppt/comments/modernComment_118_406E01A2.xml><?xml version="1.0" encoding="utf-8"?>
<p188:cmLst xmlns:a="http://schemas.openxmlformats.org/drawingml/2006/main" xmlns:r="http://schemas.openxmlformats.org/officeDocument/2006/relationships" xmlns:p188="http://schemas.microsoft.com/office/powerpoint/2018/8/main">
  <p188:cm id="{A39CACFF-904F-4958-829D-9A9C0022F36F}" authorId="{0C3E79F0-F37A-E9AB-5D67-A60F66B089E0}" created="2024-07-11T16:26:28.035">
    <pc:sldMkLst xmlns:pc="http://schemas.microsoft.com/office/powerpoint/2013/main/command">
      <pc:docMk/>
      <pc:sldMk cId="1080951202" sldId="280"/>
    </pc:sldMkLst>
    <p188:replyLst>
      <p188:reply id="{F770CA51-714D-4A08-A13E-856D754319B9}" authorId="{CF10B017-6626-8104-0690-2531A6B5A38A}" created="2024-07-11T20:04:24.640">
        <p188:txBody>
          <a:bodyPr/>
          <a:lstStyle/>
          <a:p>
            <a:r>
              <a:rPr lang="en-US"/>
              <a:t>Changed it out </a:t>
            </a:r>
          </a:p>
        </p188:txBody>
      </p188:reply>
    </p188:replyLst>
    <p188:txBody>
      <a:bodyPr/>
      <a:lstStyle/>
      <a:p>
        <a:r>
          <a:rPr lang="en-US"/>
          <a:t>Ifwe could use (or add a slide with the actual program page THCGME(?)</a:t>
        </a:r>
      </a:p>
    </p188:txBody>
  </p188:cm>
</p188:cmLst>
</file>

<file path=ppt/comments/modernComment_127_35D2D910.xml><?xml version="1.0" encoding="utf-8"?>
<p188:cmLst xmlns:a="http://schemas.openxmlformats.org/drawingml/2006/main" xmlns:r="http://schemas.openxmlformats.org/officeDocument/2006/relationships" xmlns:p188="http://schemas.microsoft.com/office/powerpoint/2018/8/main">
  <p188:cm id="{3ACFEED6-6242-4B29-B570-C376612BA683}" authorId="{CF10B017-6626-8104-0690-2531A6B5A38A}" created="2024-07-11T20:25:46.156">
    <pc:sldMkLst xmlns:pc="http://schemas.microsoft.com/office/powerpoint/2013/main/command">
      <pc:docMk/>
      <pc:sldMk cId="903010576" sldId="295"/>
    </pc:sldMkLst>
    <p188:txBody>
      <a:bodyPr/>
      <a:lstStyle/>
      <a:p>
        <a:r>
          <a:rPr lang="en-US"/>
          <a:t>[@Robin Carle]   This is another view.  Let me know which slide you want to keep.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A006F6-0EB8-4AB6-9017-AFADE1C0EADD}" type="datetimeFigureOut">
              <a:rPr lang="en-US" smtClean="0"/>
              <a:t>7/19/2024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07A72-7E06-49E0-828E-D4AE0F65A8AD}" type="slidenum">
              <a:rPr lang="en-US" smtClean="0"/>
              <a:t>‹#›</a:t>
            </a:fld>
            <a:endParaRPr lang="en-US"/>
          </a:p>
        </p:txBody>
      </p:sp>
    </p:spTree>
    <p:extLst>
      <p:ext uri="{BB962C8B-B14F-4D97-AF65-F5344CB8AC3E}">
        <p14:creationId xmlns:p14="http://schemas.microsoft.com/office/powerpoint/2010/main" val="2779175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3D631C-1877-4A24-ACD7-2C41E2CABE4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44066" name="Rectangle 2"/>
          <p:cNvSpPr>
            <a:spLocks noGrp="1" noRot="1" noChangeAspect="1" noChangeArrowheads="1" noTextEdit="1"/>
          </p:cNvSpPr>
          <p:nvPr>
            <p:ph type="sldImg"/>
          </p:nvPr>
        </p:nvSpPr>
        <p:spPr>
          <a:xfrm>
            <a:off x="330200" y="696913"/>
            <a:ext cx="6197600" cy="3486150"/>
          </a:xfrm>
          <a:ln/>
        </p:spPr>
      </p:sp>
      <p:sp>
        <p:nvSpPr>
          <p:cNvPr id="9944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93708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825233-37C7-4EA0-914D-215BCF8766FC}" type="slidenum">
              <a:rPr lang="en-US" smtClean="0"/>
              <a:pPr/>
              <a:t>10</a:t>
            </a:fld>
            <a:endParaRPr lang="en-US"/>
          </a:p>
        </p:txBody>
      </p:sp>
    </p:spTree>
    <p:extLst>
      <p:ext uri="{BB962C8B-B14F-4D97-AF65-F5344CB8AC3E}">
        <p14:creationId xmlns:p14="http://schemas.microsoft.com/office/powerpoint/2010/main" val="1605162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825233-37C7-4EA0-914D-215BCF8766FC}" type="slidenum">
              <a:rPr lang="en-US" smtClean="0"/>
              <a:pPr/>
              <a:t>11</a:t>
            </a:fld>
            <a:endParaRPr lang="en-US"/>
          </a:p>
        </p:txBody>
      </p:sp>
    </p:spTree>
    <p:extLst>
      <p:ext uri="{BB962C8B-B14F-4D97-AF65-F5344CB8AC3E}">
        <p14:creationId xmlns:p14="http://schemas.microsoft.com/office/powerpoint/2010/main" val="4279468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825233-37C7-4EA0-914D-215BCF8766FC}" type="slidenum">
              <a:rPr lang="en-US" smtClean="0"/>
              <a:pPr/>
              <a:t>12</a:t>
            </a:fld>
            <a:endParaRPr lang="en-US"/>
          </a:p>
        </p:txBody>
      </p:sp>
    </p:spTree>
    <p:extLst>
      <p:ext uri="{BB962C8B-B14F-4D97-AF65-F5344CB8AC3E}">
        <p14:creationId xmlns:p14="http://schemas.microsoft.com/office/powerpoint/2010/main" val="3437366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825233-37C7-4EA0-914D-215BCF8766FC}" type="slidenum">
              <a:rPr lang="en-US" smtClean="0"/>
              <a:pPr/>
              <a:t>13</a:t>
            </a:fld>
            <a:endParaRPr lang="en-US"/>
          </a:p>
        </p:txBody>
      </p:sp>
    </p:spTree>
    <p:extLst>
      <p:ext uri="{BB962C8B-B14F-4D97-AF65-F5344CB8AC3E}">
        <p14:creationId xmlns:p14="http://schemas.microsoft.com/office/powerpoint/2010/main" val="838127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825233-37C7-4EA0-914D-215BCF8766FC}" type="slidenum">
              <a:rPr lang="en-US" smtClean="0"/>
              <a:pPr/>
              <a:t>14</a:t>
            </a:fld>
            <a:endParaRPr lang="en-US"/>
          </a:p>
        </p:txBody>
      </p:sp>
    </p:spTree>
    <p:extLst>
      <p:ext uri="{BB962C8B-B14F-4D97-AF65-F5344CB8AC3E}">
        <p14:creationId xmlns:p14="http://schemas.microsoft.com/office/powerpoint/2010/main" val="3750917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825233-37C7-4EA0-914D-215BCF8766FC}" type="slidenum">
              <a:rPr lang="en-US" smtClean="0"/>
              <a:pPr/>
              <a:t>15</a:t>
            </a:fld>
            <a:endParaRPr lang="en-US"/>
          </a:p>
        </p:txBody>
      </p:sp>
    </p:spTree>
    <p:extLst>
      <p:ext uri="{BB962C8B-B14F-4D97-AF65-F5344CB8AC3E}">
        <p14:creationId xmlns:p14="http://schemas.microsoft.com/office/powerpoint/2010/main" val="1063734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825233-37C7-4EA0-914D-215BCF8766FC}" type="slidenum">
              <a:rPr lang="en-US" smtClean="0"/>
              <a:pPr/>
              <a:t>17</a:t>
            </a:fld>
            <a:endParaRPr lang="en-US"/>
          </a:p>
        </p:txBody>
      </p:sp>
    </p:spTree>
    <p:extLst>
      <p:ext uri="{BB962C8B-B14F-4D97-AF65-F5344CB8AC3E}">
        <p14:creationId xmlns:p14="http://schemas.microsoft.com/office/powerpoint/2010/main" val="3755433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825233-37C7-4EA0-914D-215BCF8766FC}" type="slidenum">
              <a:rPr lang="en-US" smtClean="0"/>
              <a:pPr/>
              <a:t>18</a:t>
            </a:fld>
            <a:endParaRPr lang="en-US"/>
          </a:p>
        </p:txBody>
      </p:sp>
    </p:spTree>
    <p:extLst>
      <p:ext uri="{BB962C8B-B14F-4D97-AF65-F5344CB8AC3E}">
        <p14:creationId xmlns:p14="http://schemas.microsoft.com/office/powerpoint/2010/main" val="187987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1"/>
                </a:solidFill>
                <a:latin typeface="+mn-lt"/>
              </a:defRPr>
            </a:lvl1pPr>
          </a:lstStyle>
          <a:p>
            <a:r>
              <a:rPr lang="en-US"/>
              <a:t>Click to edit Master title style</a:t>
            </a:r>
          </a:p>
        </p:txBody>
      </p:sp>
      <p:sp>
        <p:nvSpPr>
          <p:cNvPr id="3" name="Content Placeholder 2"/>
          <p:cNvSpPr>
            <a:spLocks noGrp="1"/>
          </p:cNvSpPr>
          <p:nvPr>
            <p:ph idx="1"/>
          </p:nvPr>
        </p:nvSpPr>
        <p:spPr>
          <a:xfrm>
            <a:off x="774700" y="1083599"/>
            <a:ext cx="10651067" cy="479007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4"/>
          </p:nvPr>
        </p:nvSpPr>
        <p:spPr>
          <a:xfrm>
            <a:off x="76200" y="6405852"/>
            <a:ext cx="2743200" cy="365125"/>
          </a:xfrm>
          <a:prstGeom prst="rect">
            <a:avLst/>
          </a:prstGeom>
        </p:spPr>
        <p:txBody>
          <a:bodyPr vert="horz" lIns="91440" tIns="45720" rIns="91440" bIns="45720" rtlCol="0" anchor="ctr"/>
          <a:lstStyle>
            <a:lvl1pPr algn="l">
              <a:defRPr sz="1200">
                <a:solidFill>
                  <a:schemeClr val="bg1"/>
                </a:solidFill>
              </a:defRPr>
            </a:lvl1pPr>
          </a:lstStyle>
          <a:p>
            <a:fld id="{2CF65E04-AA9A-4E4A-8DD4-BB83A2F0E30F}" type="slidenum">
              <a:rPr lang="en-US" smtClean="0"/>
              <a:pPr/>
              <a:t>‹#›</a:t>
            </a:fld>
            <a:endParaRPr lang="en-US"/>
          </a:p>
        </p:txBody>
      </p:sp>
    </p:spTree>
    <p:extLst>
      <p:ext uri="{BB962C8B-B14F-4D97-AF65-F5344CB8AC3E}">
        <p14:creationId xmlns:p14="http://schemas.microsoft.com/office/powerpoint/2010/main" val="16759809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p>
        </p:txBody>
      </p:sp>
      <p:sp>
        <p:nvSpPr>
          <p:cNvPr id="3" name="Slide Number Placeholder 1"/>
          <p:cNvSpPr>
            <a:spLocks noGrp="1"/>
          </p:cNvSpPr>
          <p:nvPr>
            <p:ph type="sldNum" sz="quarter" idx="4"/>
          </p:nvPr>
        </p:nvSpPr>
        <p:spPr>
          <a:xfrm>
            <a:off x="76200" y="6405852"/>
            <a:ext cx="2743200" cy="365125"/>
          </a:xfrm>
          <a:prstGeom prst="rect">
            <a:avLst/>
          </a:prstGeom>
        </p:spPr>
        <p:txBody>
          <a:bodyPr vert="horz" lIns="91440" tIns="45720" rIns="91440" bIns="45720" rtlCol="0" anchor="ctr"/>
          <a:lstStyle>
            <a:lvl1pPr algn="l">
              <a:defRPr sz="1200">
                <a:solidFill>
                  <a:schemeClr val="bg1"/>
                </a:solidFill>
              </a:defRPr>
            </a:lvl1pPr>
          </a:lstStyle>
          <a:p>
            <a:fld id="{2CF65E04-AA9A-4E4A-8DD4-BB83A2F0E30F}" type="slidenum">
              <a:rPr lang="en-US" smtClean="0"/>
              <a:pPr/>
              <a:t>‹#›</a:t>
            </a:fld>
            <a:endParaRPr lang="en-US"/>
          </a:p>
        </p:txBody>
      </p:sp>
    </p:spTree>
    <p:extLst>
      <p:ext uri="{BB962C8B-B14F-4D97-AF65-F5344CB8AC3E}">
        <p14:creationId xmlns:p14="http://schemas.microsoft.com/office/powerpoint/2010/main" val="89653051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60162" name="Rectangle 2"/>
          <p:cNvSpPr>
            <a:spLocks noGrp="1" noChangeArrowheads="1"/>
          </p:cNvSpPr>
          <p:nvPr>
            <p:ph type="ctrTitle"/>
          </p:nvPr>
        </p:nvSpPr>
        <p:spPr>
          <a:xfrm>
            <a:off x="1164167" y="1943565"/>
            <a:ext cx="9738784" cy="1187450"/>
          </a:xfrm>
        </p:spPr>
        <p:txBody>
          <a:bodyPr anchor="t"/>
          <a:lstStyle>
            <a:lvl1pPr>
              <a:lnSpc>
                <a:spcPct val="80000"/>
              </a:lnSpc>
              <a:defRPr>
                <a:solidFill>
                  <a:schemeClr val="tx1"/>
                </a:solidFill>
              </a:defRPr>
            </a:lvl1pPr>
          </a:lstStyle>
          <a:p>
            <a:r>
              <a:rPr lang="en-US"/>
              <a:t>Click to edit Master title style</a:t>
            </a:r>
          </a:p>
        </p:txBody>
      </p:sp>
      <p:sp>
        <p:nvSpPr>
          <p:cNvPr id="4060163" name="Rectangle 3"/>
          <p:cNvSpPr>
            <a:spLocks noGrp="1" noChangeArrowheads="1"/>
          </p:cNvSpPr>
          <p:nvPr>
            <p:ph type="subTitle" idx="1"/>
          </p:nvPr>
        </p:nvSpPr>
        <p:spPr>
          <a:xfrm>
            <a:off x="1164167" y="4197442"/>
            <a:ext cx="9738784" cy="1273175"/>
          </a:xfrm>
        </p:spPr>
        <p:txBody>
          <a:bodyPr/>
          <a:lstStyle>
            <a:lvl1pPr>
              <a:defRPr sz="2600">
                <a:solidFill>
                  <a:schemeClr val="tx2"/>
                </a:solidFill>
              </a:defRPr>
            </a:lvl1pPr>
          </a:lstStyle>
          <a:p>
            <a:r>
              <a:rPr lang="en-US"/>
              <a:t>Click to edit Master subtitle style</a:t>
            </a:r>
          </a:p>
        </p:txBody>
      </p:sp>
    </p:spTree>
    <p:extLst>
      <p:ext uri="{BB962C8B-B14F-4D97-AF65-F5344CB8AC3E}">
        <p14:creationId xmlns:p14="http://schemas.microsoft.com/office/powerpoint/2010/main" val="74812075"/>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33" y="5948651"/>
            <a:ext cx="12192000" cy="914400"/>
          </a:xfrm>
          <a:prstGeom prst="rect">
            <a:avLst/>
          </a:prstGeom>
        </p:spPr>
      </p:pic>
      <p:sp>
        <p:nvSpPr>
          <p:cNvPr id="1026" name="Rectangle 2"/>
          <p:cNvSpPr>
            <a:spLocks noGrp="1" noChangeArrowheads="1"/>
          </p:cNvSpPr>
          <p:nvPr>
            <p:ph type="title"/>
          </p:nvPr>
        </p:nvSpPr>
        <p:spPr bwMode="auto">
          <a:xfrm>
            <a:off x="759884" y="293023"/>
            <a:ext cx="11182349" cy="6207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55" name="Rectangle 31"/>
          <p:cNvSpPr>
            <a:spLocks noGrp="1" noChangeArrowheads="1"/>
          </p:cNvSpPr>
          <p:nvPr>
            <p:ph type="body" idx="1"/>
          </p:nvPr>
        </p:nvSpPr>
        <p:spPr bwMode="auto">
          <a:xfrm>
            <a:off x="774700" y="1083598"/>
            <a:ext cx="10651067" cy="501135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8" name="Text Box 54"/>
          <p:cNvSpPr txBox="1">
            <a:spLocks noChangeArrowheads="1"/>
          </p:cNvSpPr>
          <p:nvPr/>
        </p:nvSpPr>
        <p:spPr bwMode="auto">
          <a:xfrm>
            <a:off x="1447800" y="4740276"/>
            <a:ext cx="1710267" cy="365125"/>
          </a:xfrm>
          <a:prstGeom prst="rect">
            <a:avLst/>
          </a:prstGeom>
          <a:noFill/>
          <a:ln w="9525">
            <a:noFill/>
            <a:miter lim="800000"/>
            <a:headEnd/>
            <a:tailEnd/>
          </a:ln>
          <a:effectLst/>
        </p:spPr>
        <p:txBody>
          <a:bodyPr lIns="0" tIns="0" rIns="0" bIns="0"/>
          <a:lstStyle/>
          <a:p>
            <a:pPr defTabSz="1066800">
              <a:spcBef>
                <a:spcPct val="50000"/>
              </a:spcBef>
            </a:pPr>
            <a:endParaRPr lang="en-US" sz="2000" b="0">
              <a:solidFill>
                <a:srgbClr val="474747"/>
              </a:solidFill>
            </a:endParaRPr>
          </a:p>
        </p:txBody>
      </p:sp>
      <p:pic>
        <p:nvPicPr>
          <p:cNvPr id="9" name="Picture 8"/>
          <p:cNvPicPr>
            <a:picLocks noChangeAspect="1"/>
          </p:cNvPicPr>
          <p:nvPr userDrawn="1"/>
        </p:nvPicPr>
        <p:blipFill rotWithShape="1">
          <a:blip r:embed="rId6" cstate="print">
            <a:extLst>
              <a:ext uri="{28A0092B-C50C-407E-A947-70E740481C1C}">
                <a14:useLocalDpi xmlns:a14="http://schemas.microsoft.com/office/drawing/2010/main" val="0"/>
              </a:ext>
            </a:extLst>
          </a:blip>
          <a:srcRect l="39329" b="15050"/>
          <a:stretch/>
        </p:blipFill>
        <p:spPr>
          <a:xfrm>
            <a:off x="10636977" y="6030132"/>
            <a:ext cx="1420009" cy="751438"/>
          </a:xfrm>
          <a:prstGeom prst="rect">
            <a:avLst/>
          </a:prstGeom>
        </p:spPr>
      </p:pic>
      <p:sp>
        <p:nvSpPr>
          <p:cNvPr id="2" name="Slide Number Placeholder 1"/>
          <p:cNvSpPr>
            <a:spLocks noGrp="1"/>
          </p:cNvSpPr>
          <p:nvPr>
            <p:ph type="sldNum" sz="quarter" idx="4"/>
          </p:nvPr>
        </p:nvSpPr>
        <p:spPr>
          <a:xfrm>
            <a:off x="76200" y="6405852"/>
            <a:ext cx="2743200" cy="365125"/>
          </a:xfrm>
          <a:prstGeom prst="rect">
            <a:avLst/>
          </a:prstGeom>
        </p:spPr>
        <p:txBody>
          <a:bodyPr vert="horz" lIns="91440" tIns="45720" rIns="91440" bIns="45720" rtlCol="0" anchor="ctr"/>
          <a:lstStyle>
            <a:lvl1pPr algn="l">
              <a:defRPr sz="1200">
                <a:solidFill>
                  <a:schemeClr val="bg1"/>
                </a:solidFill>
              </a:defRPr>
            </a:lvl1pPr>
          </a:lstStyle>
          <a:p>
            <a:fld id="{2CF65E04-AA9A-4E4A-8DD4-BB83A2F0E30F}" type="slidenum">
              <a:rPr lang="en-US" smtClean="0"/>
              <a:pPr/>
              <a:t>‹#›</a:t>
            </a:fld>
            <a:endParaRPr lang="en-US"/>
          </a:p>
        </p:txBody>
      </p:sp>
    </p:spTree>
    <p:extLst>
      <p:ext uri="{BB962C8B-B14F-4D97-AF65-F5344CB8AC3E}">
        <p14:creationId xmlns:p14="http://schemas.microsoft.com/office/powerpoint/2010/main" val="1422545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p:hf hdr="0" ftr="0" dt="0"/>
  <p:txStyles>
    <p:titleStyle>
      <a:lvl1pPr algn="l" defTabSz="889000" rtl="0" eaLnBrk="1" fontAlgn="base" hangingPunct="1">
        <a:lnSpc>
          <a:spcPct val="85000"/>
        </a:lnSpc>
        <a:spcBef>
          <a:spcPct val="0"/>
        </a:spcBef>
        <a:spcAft>
          <a:spcPct val="0"/>
        </a:spcAft>
        <a:buClr>
          <a:srgbClr val="DADDFE"/>
        </a:buClr>
        <a:defRPr sz="3200" b="1">
          <a:solidFill>
            <a:schemeClr val="tx2"/>
          </a:solidFill>
          <a:latin typeface="+mn-lt"/>
          <a:ea typeface="+mj-ea"/>
          <a:cs typeface="+mj-cs"/>
        </a:defRPr>
      </a:lvl1pPr>
      <a:lvl2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2pPr>
      <a:lvl3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3pPr>
      <a:lvl4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4pPr>
      <a:lvl5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5pPr>
      <a:lvl6pPr marL="4572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4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6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8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algn="l" defTabSz="889000" rtl="0" eaLnBrk="1" fontAlgn="base" hangingPunct="1">
        <a:lnSpc>
          <a:spcPct val="88000"/>
        </a:lnSpc>
        <a:spcBef>
          <a:spcPct val="50000"/>
        </a:spcBef>
        <a:spcAft>
          <a:spcPct val="0"/>
        </a:spcAft>
        <a:buClr>
          <a:schemeClr val="tx1"/>
        </a:buClr>
        <a:buSzPct val="90000"/>
        <a:defRPr sz="28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15_3248539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18_406E01A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microsoft.com/office/2018/10/relationships/comments" Target="../comments/modernComment_127_35D2D910.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43043" name="Rectangle 3"/>
          <p:cNvSpPr>
            <a:spLocks noChangeArrowheads="1"/>
          </p:cNvSpPr>
          <p:nvPr/>
        </p:nvSpPr>
        <p:spPr bwMode="auto">
          <a:xfrm>
            <a:off x="653143" y="834081"/>
            <a:ext cx="7708325" cy="1485900"/>
          </a:xfrm>
          <a:prstGeom prst="rect">
            <a:avLst/>
          </a:prstGeom>
          <a:noFill/>
          <a:ln w="9525">
            <a:noFill/>
            <a:miter lim="800000"/>
            <a:headEnd/>
            <a:tailEnd/>
          </a:ln>
          <a:effectLst/>
        </p:spPr>
        <p:txBody>
          <a:bodyPr lIns="0" tIns="0" rIns="0" bIns="0" anchor="t"/>
          <a:lstStyle/>
          <a:p>
            <a:pPr marL="0" marR="0" lvl="0" indent="0" algn="l" defTabSz="889000" rtl="0" eaLnBrk="1" fontAlgn="auto" latinLnBrk="0" hangingPunct="1">
              <a:lnSpc>
                <a:spcPct val="100000"/>
              </a:lnSpc>
              <a:spcBef>
                <a:spcPts val="600"/>
              </a:spcBef>
              <a:spcAft>
                <a:spcPts val="0"/>
              </a:spcAft>
              <a:buClr>
                <a:srgbClr val="DADDFE"/>
              </a:buClr>
              <a:buSzTx/>
              <a:buFontTx/>
              <a:buNone/>
              <a:tabLst/>
              <a:defRPr/>
            </a:pPr>
            <a:r>
              <a:rPr kumimoji="0" lang="en-US" sz="3500" b="1" i="0" u="none" strike="noStrike" kern="1200" cap="none" spc="0" normalizeH="0" baseline="0" noProof="0" dirty="0">
                <a:ln>
                  <a:noFill/>
                </a:ln>
                <a:solidFill>
                  <a:srgbClr val="013D79"/>
                </a:solidFill>
                <a:effectLst/>
                <a:uLnTx/>
                <a:uFillTx/>
                <a:latin typeface="Arial"/>
                <a:ea typeface="+mn-ea"/>
                <a:cs typeface="+mn-cs"/>
              </a:rPr>
              <a:t>VSLO Advisory Committee</a:t>
            </a:r>
          </a:p>
          <a:p>
            <a:pPr marL="0" marR="0" lvl="0" indent="0" algn="l" defTabSz="889000" rtl="0" eaLnBrk="1" fontAlgn="auto" latinLnBrk="0" hangingPunct="1">
              <a:lnSpc>
                <a:spcPct val="100000"/>
              </a:lnSpc>
              <a:spcBef>
                <a:spcPts val="600"/>
              </a:spcBef>
              <a:spcAft>
                <a:spcPts val="0"/>
              </a:spcAft>
              <a:buClr>
                <a:srgbClr val="DADDFE"/>
              </a:buClr>
              <a:buSzTx/>
              <a:buFontTx/>
              <a:buNone/>
              <a:tabLst/>
              <a:defRPr/>
            </a:pPr>
            <a:endParaRPr kumimoji="0" lang="en-US" sz="3500" b="1" i="0" u="none" strike="noStrike" kern="1200" cap="none" spc="0" normalizeH="0" baseline="0" noProof="0">
              <a:ln>
                <a:noFill/>
              </a:ln>
              <a:solidFill>
                <a:srgbClr val="013D79"/>
              </a:solidFill>
              <a:effectLst/>
              <a:uLnTx/>
              <a:uFillTx/>
              <a:latin typeface="Arial"/>
              <a:ea typeface="+mn-ea"/>
              <a:cs typeface="+mn-cs"/>
            </a:endParaRPr>
          </a:p>
          <a:p>
            <a:pPr marL="0" marR="0" lvl="0" indent="0" algn="l" defTabSz="889000" rtl="0" eaLnBrk="1" fontAlgn="auto" latinLnBrk="0" hangingPunct="1">
              <a:lnSpc>
                <a:spcPct val="100000"/>
              </a:lnSpc>
              <a:spcBef>
                <a:spcPts val="600"/>
              </a:spcBef>
              <a:spcAft>
                <a:spcPts val="0"/>
              </a:spcAft>
              <a:buClr>
                <a:srgbClr val="DADDFE"/>
              </a:buClr>
              <a:buSzTx/>
              <a:buFontTx/>
              <a:buNone/>
              <a:tabLst/>
              <a:defRPr/>
            </a:pPr>
            <a:r>
              <a:rPr kumimoji="0" lang="en-US" sz="3500" b="0" i="0" u="none" strike="noStrike" kern="1200" cap="none" spc="0" normalizeH="0" baseline="0" noProof="0" dirty="0">
                <a:ln>
                  <a:noFill/>
                </a:ln>
                <a:solidFill>
                  <a:srgbClr val="013D79"/>
                </a:solidFill>
                <a:effectLst/>
                <a:uLnTx/>
                <a:uFillTx/>
                <a:latin typeface="Arial"/>
                <a:ea typeface="+mn-ea"/>
                <a:cs typeface="+mn-cs"/>
              </a:rPr>
              <a:t>July 15, 2024  (10:00a to 11:15a)</a:t>
            </a:r>
          </a:p>
          <a:p>
            <a:pPr defTabSz="889000">
              <a:spcBef>
                <a:spcPts val="600"/>
              </a:spcBef>
              <a:buClr>
                <a:srgbClr val="DADDFE"/>
              </a:buClr>
              <a:defRPr/>
            </a:pPr>
            <a:r>
              <a:rPr lang="en-US" sz="3500" dirty="0">
                <a:solidFill>
                  <a:srgbClr val="013D79"/>
                </a:solidFill>
                <a:latin typeface="Arial"/>
              </a:rPr>
              <a:t>July 16, 2024  (8:30a to 11:00a)</a:t>
            </a:r>
            <a:endParaRPr lang="en-US" sz="3500" b="0" i="0" u="none" strike="noStrike" kern="1200" cap="none" spc="0" normalizeH="0" baseline="0" noProof="0" dirty="0">
              <a:ln>
                <a:noFill/>
              </a:ln>
              <a:solidFill>
                <a:srgbClr val="013D79"/>
              </a:solidFill>
              <a:effectLst/>
              <a:uLnTx/>
              <a:uFillTx/>
              <a:latin typeface="Arial"/>
              <a:cs typeface="Arial"/>
            </a:endParaRPr>
          </a:p>
        </p:txBody>
      </p:sp>
      <p:sp>
        <p:nvSpPr>
          <p:cNvPr id="7" name="Subtitle 6"/>
          <p:cNvSpPr>
            <a:spLocks noGrp="1"/>
          </p:cNvSpPr>
          <p:nvPr>
            <p:ph type="subTitle" idx="1"/>
          </p:nvPr>
        </p:nvSpPr>
        <p:spPr>
          <a:xfrm>
            <a:off x="653143" y="4538020"/>
            <a:ext cx="4105756" cy="693895"/>
          </a:xfrm>
        </p:spPr>
        <p:txBody>
          <a:bodyPr/>
          <a:lstStyle/>
          <a:p>
            <a:r>
              <a:rPr lang="en-US" sz="2000" dirty="0"/>
              <a:t>Robin Carle, VSLO Senior Director</a:t>
            </a:r>
          </a:p>
          <a:p>
            <a:r>
              <a:rPr lang="en-US" sz="2000" dirty="0"/>
              <a:t>Ken Self, VSLO Technical Director </a:t>
            </a:r>
          </a:p>
        </p:txBody>
      </p:sp>
    </p:spTree>
    <p:extLst>
      <p:ext uri="{BB962C8B-B14F-4D97-AF65-F5344CB8AC3E}">
        <p14:creationId xmlns:p14="http://schemas.microsoft.com/office/powerpoint/2010/main" val="146963992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EA84FF-E077-445E-B518-BEA55C0F44C3}"/>
              </a:ext>
            </a:extLst>
          </p:cNvPr>
          <p:cNvSpPr>
            <a:spLocks noGrp="1"/>
          </p:cNvSpPr>
          <p:nvPr>
            <p:ph type="title"/>
          </p:nvPr>
        </p:nvSpPr>
        <p:spPr/>
        <p:txBody>
          <a:bodyPr/>
          <a:lstStyle/>
          <a:p>
            <a:pPr algn="ctr"/>
            <a:r>
              <a:rPr lang="en-US" u="sng"/>
              <a:t>VSLO Surveys </a:t>
            </a:r>
          </a:p>
        </p:txBody>
      </p:sp>
      <p:sp>
        <p:nvSpPr>
          <p:cNvPr id="7" name="TextBox 6">
            <a:extLst>
              <a:ext uri="{FF2B5EF4-FFF2-40B4-BE49-F238E27FC236}">
                <a16:creationId xmlns:a16="http://schemas.microsoft.com/office/drawing/2014/main" id="{80F5F0EC-BADE-3DC9-A296-953ED6EE1642}"/>
              </a:ext>
            </a:extLst>
          </p:cNvPr>
          <p:cNvSpPr txBox="1"/>
          <p:nvPr/>
        </p:nvSpPr>
        <p:spPr>
          <a:xfrm>
            <a:off x="759884" y="1263729"/>
            <a:ext cx="10017760" cy="3416320"/>
          </a:xfrm>
          <a:prstGeom prst="rect">
            <a:avLst/>
          </a:prstGeom>
          <a:noFill/>
        </p:spPr>
        <p:txBody>
          <a:bodyPr wrap="square" lIns="91440" tIns="45720" rIns="91440" bIns="45720" anchor="t">
            <a:spAutoFit/>
          </a:bodyPr>
          <a:lstStyle/>
          <a:p>
            <a:pPr marL="342900" indent="-342900" fontAlgn="base">
              <a:buFont typeface="Arial"/>
              <a:buChar char="•"/>
            </a:pPr>
            <a:r>
              <a:rPr lang="en-US" sz="2400">
                <a:solidFill>
                  <a:srgbClr val="000000"/>
                </a:solidFill>
                <a:cs typeface="Segoe UI"/>
              </a:rPr>
              <a:t>Adding a short VSLO on-boarding survey </a:t>
            </a:r>
          </a:p>
          <a:p>
            <a:pPr marL="342900" indent="-342900">
              <a:buFont typeface="Arial" panose="020B0604020202020204" pitchFamily="34" charset="0"/>
              <a:buChar char="•"/>
            </a:pPr>
            <a:endParaRPr lang="en-US" sz="2400">
              <a:solidFill>
                <a:srgbClr val="000000"/>
              </a:solidFill>
              <a:cs typeface="Segoe UI"/>
            </a:endParaRPr>
          </a:p>
          <a:p>
            <a:pPr marL="342900" indent="-342900">
              <a:buFont typeface="Arial" panose="020B0604020202020204" pitchFamily="34" charset="0"/>
              <a:buChar char="•"/>
            </a:pPr>
            <a:r>
              <a:rPr lang="en-US" sz="2400">
                <a:solidFill>
                  <a:srgbClr val="000000"/>
                </a:solidFill>
                <a:cs typeface="Segoe UI"/>
              </a:rPr>
              <a:t>Annual VSLO Institutional Survey --</a:t>
            </a:r>
            <a:r>
              <a:rPr lang="en-US" sz="2400" b="0" i="0">
                <a:solidFill>
                  <a:srgbClr val="000000"/>
                </a:solidFill>
                <a:effectLst/>
                <a:cs typeface="Segoe UI"/>
              </a:rPr>
              <a:t> August 2024</a:t>
            </a:r>
            <a:r>
              <a:rPr lang="en-US" sz="2400">
                <a:solidFill>
                  <a:srgbClr val="000000"/>
                </a:solidFill>
                <a:cs typeface="Segoe UI"/>
              </a:rPr>
              <a:t> </a:t>
            </a:r>
            <a:endParaRPr lang="en-US" sz="2400">
              <a:cs typeface="Arial"/>
            </a:endParaRPr>
          </a:p>
          <a:p>
            <a:pPr marL="800100" lvl="1" indent="-342900" fontAlgn="base">
              <a:buFont typeface="Arial" panose="020B0604020202020204" pitchFamily="34" charset="0"/>
              <a:buChar char="•"/>
            </a:pPr>
            <a:r>
              <a:rPr lang="en-US" sz="2400" b="0" i="0">
                <a:solidFill>
                  <a:srgbClr val="000000"/>
                </a:solidFill>
                <a:effectLst/>
                <a:cs typeface="Segoe UI"/>
              </a:rPr>
              <a:t>Are there any</a:t>
            </a:r>
            <a:r>
              <a:rPr lang="en-US" sz="2400">
                <a:solidFill>
                  <a:srgbClr val="000000"/>
                </a:solidFill>
                <a:cs typeface="Segoe UI"/>
              </a:rPr>
              <a:t> topics/questions</a:t>
            </a:r>
            <a:r>
              <a:rPr lang="en-US" sz="2400" b="0" i="0">
                <a:solidFill>
                  <a:srgbClr val="000000"/>
                </a:solidFill>
                <a:effectLst/>
                <a:cs typeface="Segoe UI"/>
              </a:rPr>
              <a:t> you would like to see included?</a:t>
            </a:r>
            <a:r>
              <a:rPr lang="en-US" sz="2400">
                <a:solidFill>
                  <a:srgbClr val="000000"/>
                </a:solidFill>
                <a:cs typeface="Segoe UI"/>
              </a:rPr>
              <a:t> </a:t>
            </a:r>
            <a:endParaRPr lang="en-US" sz="2400" i="0">
              <a:solidFill>
                <a:srgbClr val="000000"/>
              </a:solidFill>
              <a:effectLst/>
              <a:cs typeface="Segoe UI" panose="020B0502040204020203" pitchFamily="34" charset="0"/>
            </a:endParaRPr>
          </a:p>
          <a:p>
            <a:pPr marL="800100" lvl="1" indent="-342900">
              <a:buFont typeface="Arial" panose="020B0604020202020204" pitchFamily="34" charset="0"/>
              <a:buChar char="•"/>
            </a:pPr>
            <a:endParaRPr lang="en-US" sz="2400" b="0" i="0">
              <a:solidFill>
                <a:srgbClr val="000000"/>
              </a:solidFill>
              <a:effectLst/>
              <a:cs typeface="Segoe UI"/>
            </a:endParaRPr>
          </a:p>
          <a:p>
            <a:pPr marL="342900" indent="-342900">
              <a:buFont typeface="Arial" panose="020B0604020202020204" pitchFamily="34" charset="0"/>
              <a:buChar char="•"/>
            </a:pPr>
            <a:r>
              <a:rPr lang="en-US" sz="2400">
                <a:solidFill>
                  <a:srgbClr val="000000"/>
                </a:solidFill>
                <a:cs typeface="Segoe UI"/>
              </a:rPr>
              <a:t>COSR surveys in the field </a:t>
            </a:r>
            <a:endParaRPr lang="en-US" sz="2400">
              <a:solidFill>
                <a:srgbClr val="000000"/>
              </a:solidFill>
              <a:cs typeface="Segoe UI" panose="020B0502040204020203" pitchFamily="34" charset="0"/>
            </a:endParaRPr>
          </a:p>
          <a:p>
            <a:pPr marL="800100" lvl="1" indent="-342900">
              <a:buFont typeface="Arial" panose="020B0604020202020204" pitchFamily="34" charset="0"/>
              <a:buChar char="•"/>
            </a:pPr>
            <a:r>
              <a:rPr lang="en-US" sz="2400">
                <a:solidFill>
                  <a:srgbClr val="000000"/>
                </a:solidFill>
                <a:cs typeface="Segoe UI"/>
              </a:rPr>
              <a:t>Affiliation  Agreements</a:t>
            </a:r>
            <a:endParaRPr lang="en-US" sz="2400">
              <a:solidFill>
                <a:srgbClr val="000000"/>
              </a:solidFill>
              <a:cs typeface="Segoe UI" panose="020B0502040204020203" pitchFamily="34" charset="0"/>
            </a:endParaRPr>
          </a:p>
          <a:p>
            <a:pPr marL="800100" lvl="1" indent="-342900">
              <a:buFont typeface="Arial" panose="020B0604020202020204" pitchFamily="34" charset="0"/>
              <a:buChar char="•"/>
            </a:pPr>
            <a:r>
              <a:rPr lang="en-US" sz="2400">
                <a:solidFill>
                  <a:srgbClr val="000000"/>
                </a:solidFill>
                <a:cs typeface="Segoe UI"/>
              </a:rPr>
              <a:t>Impact of Step scoring changes on rotations </a:t>
            </a:r>
            <a:endParaRPr lang="en-US" sz="2400">
              <a:solidFill>
                <a:srgbClr val="000000"/>
              </a:solidFill>
              <a:cs typeface="Segoe UI" panose="020B0502040204020203" pitchFamily="34" charset="0"/>
            </a:endParaRPr>
          </a:p>
          <a:p>
            <a:pPr marL="800100" lvl="1" indent="-342900" fontAlgn="base">
              <a:buFont typeface="Arial" panose="020B0604020202020204" pitchFamily="34" charset="0"/>
              <a:buChar char="•"/>
            </a:pPr>
            <a:endParaRPr lang="en-US" sz="240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3618859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EA84FF-E077-445E-B518-BEA55C0F44C3}"/>
              </a:ext>
            </a:extLst>
          </p:cNvPr>
          <p:cNvSpPr>
            <a:spLocks noGrp="1"/>
          </p:cNvSpPr>
          <p:nvPr>
            <p:ph type="title"/>
          </p:nvPr>
        </p:nvSpPr>
        <p:spPr/>
        <p:txBody>
          <a:bodyPr/>
          <a:lstStyle/>
          <a:p>
            <a:pPr algn="ctr"/>
            <a:r>
              <a:rPr lang="en-US" u="sng"/>
              <a:t>VSLO Modernization Beta Testing </a:t>
            </a:r>
          </a:p>
        </p:txBody>
      </p:sp>
      <p:sp>
        <p:nvSpPr>
          <p:cNvPr id="7" name="TextBox 6">
            <a:extLst>
              <a:ext uri="{FF2B5EF4-FFF2-40B4-BE49-F238E27FC236}">
                <a16:creationId xmlns:a16="http://schemas.microsoft.com/office/drawing/2014/main" id="{80F5F0EC-BADE-3DC9-A296-953ED6EE1642}"/>
              </a:ext>
            </a:extLst>
          </p:cNvPr>
          <p:cNvSpPr txBox="1"/>
          <p:nvPr/>
        </p:nvSpPr>
        <p:spPr>
          <a:xfrm>
            <a:off x="848374" y="1166842"/>
            <a:ext cx="10017760" cy="4524315"/>
          </a:xfrm>
          <a:prstGeom prst="rect">
            <a:avLst/>
          </a:prstGeom>
          <a:noFill/>
        </p:spPr>
        <p:txBody>
          <a:bodyPr wrap="square" lIns="91440" tIns="45720" rIns="91440" bIns="45720" anchor="t">
            <a:spAutoFit/>
          </a:bodyPr>
          <a:lstStyle/>
          <a:p>
            <a:pPr marL="342900" indent="-342900" fontAlgn="base">
              <a:buFont typeface="Arial" panose="020B0604020202020204" pitchFamily="34" charset="0"/>
              <a:buChar char="•"/>
            </a:pPr>
            <a:r>
              <a:rPr lang="en-US" sz="2400">
                <a:solidFill>
                  <a:srgbClr val="000000"/>
                </a:solidFill>
              </a:rPr>
              <a:t>H</a:t>
            </a:r>
            <a:r>
              <a:rPr lang="en-US" sz="2400" b="0" i="0">
                <a:solidFill>
                  <a:srgbClr val="000000"/>
                </a:solidFill>
                <a:effectLst/>
              </a:rPr>
              <a:t>ave a VSLO Modernization Testing Environment created to allow users the opportunity to use the Modernized Software prior to the launch.</a:t>
            </a:r>
            <a:r>
              <a:rPr lang="en-US" sz="2400">
                <a:solidFill>
                  <a:srgbClr val="000000"/>
                </a:solidFill>
              </a:rPr>
              <a:t>  </a:t>
            </a:r>
            <a:endParaRPr lang="en-US" sz="2400" b="0" i="0">
              <a:solidFill>
                <a:srgbClr val="000000"/>
              </a:solidFill>
              <a:effectLst/>
            </a:endParaRPr>
          </a:p>
          <a:p>
            <a:pPr marL="342900" indent="-342900" algn="l" rtl="0" fontAlgn="base">
              <a:buFont typeface="Arial" panose="020B0604020202020204" pitchFamily="34" charset="0"/>
              <a:buChar char="•"/>
            </a:pPr>
            <a:endParaRPr lang="en-US" sz="2400">
              <a:solidFill>
                <a:srgbClr val="000000"/>
              </a:solidFill>
            </a:endParaRPr>
          </a:p>
          <a:p>
            <a:pPr marL="342900" indent="-342900" fontAlgn="base">
              <a:buFont typeface="Arial" panose="020B0604020202020204" pitchFamily="34" charset="0"/>
              <a:buChar char="•"/>
            </a:pPr>
            <a:r>
              <a:rPr lang="en-US" sz="2400" i="0">
                <a:solidFill>
                  <a:srgbClr val="000000"/>
                </a:solidFill>
                <a:effectLst/>
              </a:rPr>
              <a:t>The goal is to make sure what was developed matches the needs and requests of our users.</a:t>
            </a:r>
            <a:r>
              <a:rPr lang="en-US" sz="2400">
                <a:solidFill>
                  <a:srgbClr val="000000"/>
                </a:solidFill>
              </a:rPr>
              <a:t>  </a:t>
            </a:r>
            <a:endParaRPr lang="en-US" sz="2400" i="0">
              <a:solidFill>
                <a:srgbClr val="000000"/>
              </a:solidFill>
              <a:effectLst/>
              <a:cs typeface="Arial"/>
            </a:endParaRPr>
          </a:p>
          <a:p>
            <a:pPr marL="342900" indent="-342900" algn="l" rtl="0" fontAlgn="base">
              <a:buFont typeface="Arial" panose="020B0604020202020204" pitchFamily="34" charset="0"/>
              <a:buChar char="•"/>
            </a:pPr>
            <a:endParaRPr lang="en-US" sz="2400">
              <a:solidFill>
                <a:srgbClr val="000000"/>
              </a:solidFill>
            </a:endParaRPr>
          </a:p>
          <a:p>
            <a:pPr marL="342900" indent="-342900" fontAlgn="base">
              <a:buFont typeface="Arial" panose="020B0604020202020204" pitchFamily="34" charset="0"/>
              <a:buChar char="•"/>
            </a:pPr>
            <a:r>
              <a:rPr lang="en-US" sz="2400" i="0">
                <a:solidFill>
                  <a:srgbClr val="000000"/>
                </a:solidFill>
                <a:effectLst/>
              </a:rPr>
              <a:t>Also,</a:t>
            </a:r>
            <a:r>
              <a:rPr lang="en-US" sz="2400">
                <a:solidFill>
                  <a:srgbClr val="000000"/>
                </a:solidFill>
              </a:rPr>
              <a:t> </a:t>
            </a:r>
            <a:r>
              <a:rPr lang="en-US" sz="2400" i="0">
                <a:solidFill>
                  <a:srgbClr val="000000"/>
                </a:solidFill>
                <a:effectLst/>
              </a:rPr>
              <a:t>this may identify </a:t>
            </a:r>
            <a:r>
              <a:rPr lang="en-US" sz="2400">
                <a:solidFill>
                  <a:srgbClr val="000000"/>
                </a:solidFill>
              </a:rPr>
              <a:t>any potential</a:t>
            </a:r>
            <a:r>
              <a:rPr lang="en-US" sz="2400" i="0">
                <a:solidFill>
                  <a:srgbClr val="000000"/>
                </a:solidFill>
                <a:effectLst/>
              </a:rPr>
              <a:t> bugs from the User perspective that need to be addressed.</a:t>
            </a:r>
            <a:r>
              <a:rPr lang="en-US" sz="2400">
                <a:solidFill>
                  <a:srgbClr val="000000"/>
                </a:solidFill>
              </a:rPr>
              <a:t> </a:t>
            </a:r>
            <a:endParaRPr lang="en-US" sz="2400" i="0">
              <a:solidFill>
                <a:srgbClr val="000000"/>
              </a:solidFill>
              <a:effectLst/>
              <a:cs typeface="Arial"/>
            </a:endParaRPr>
          </a:p>
          <a:p>
            <a:pPr marL="342900" indent="-342900" algn="l" rtl="0" fontAlgn="base">
              <a:buFont typeface="Arial" panose="020B0604020202020204" pitchFamily="34" charset="0"/>
              <a:buChar char="•"/>
            </a:pPr>
            <a:endParaRPr lang="en-US" sz="2400">
              <a:solidFill>
                <a:srgbClr val="000000"/>
              </a:solidFill>
            </a:endParaRPr>
          </a:p>
          <a:p>
            <a:pPr marL="342900" indent="-342900" fontAlgn="base">
              <a:buFont typeface="Arial" panose="020B0604020202020204" pitchFamily="34" charset="0"/>
              <a:buChar char="•"/>
            </a:pPr>
            <a:r>
              <a:rPr lang="en-US" sz="2400">
                <a:solidFill>
                  <a:srgbClr val="000000"/>
                </a:solidFill>
              </a:rPr>
              <a:t>Planning an April/May 2025 timeline to have it ready. </a:t>
            </a:r>
            <a:endParaRPr lang="en-US" sz="2400" i="0">
              <a:solidFill>
                <a:srgbClr val="000000"/>
              </a:solidFill>
              <a:effectLst/>
              <a:cs typeface="Arial"/>
            </a:endParaRPr>
          </a:p>
          <a:p>
            <a:pPr marL="800100" lvl="1" indent="-342900" fontAlgn="base">
              <a:buFont typeface="Arial" panose="020B0604020202020204" pitchFamily="34" charset="0"/>
              <a:buChar char="•"/>
            </a:pPr>
            <a:endParaRPr lang="en-US" sz="2400"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8619168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EA84FF-E077-445E-B518-BEA55C0F44C3}"/>
              </a:ext>
            </a:extLst>
          </p:cNvPr>
          <p:cNvSpPr>
            <a:spLocks noGrp="1"/>
          </p:cNvSpPr>
          <p:nvPr>
            <p:ph type="title"/>
          </p:nvPr>
        </p:nvSpPr>
        <p:spPr/>
        <p:txBody>
          <a:bodyPr/>
          <a:lstStyle/>
          <a:p>
            <a:pPr algn="ctr"/>
            <a:r>
              <a:rPr lang="en-US" u="sng"/>
              <a:t>Global Exchange Pilot </a:t>
            </a:r>
          </a:p>
        </p:txBody>
      </p:sp>
      <p:sp>
        <p:nvSpPr>
          <p:cNvPr id="7" name="TextBox 6">
            <a:extLst>
              <a:ext uri="{FF2B5EF4-FFF2-40B4-BE49-F238E27FC236}">
                <a16:creationId xmlns:a16="http://schemas.microsoft.com/office/drawing/2014/main" id="{80F5F0EC-BADE-3DC9-A296-953ED6EE1642}"/>
              </a:ext>
            </a:extLst>
          </p:cNvPr>
          <p:cNvSpPr txBox="1"/>
          <p:nvPr/>
        </p:nvSpPr>
        <p:spPr>
          <a:xfrm>
            <a:off x="504825" y="1029692"/>
            <a:ext cx="11182349" cy="4555093"/>
          </a:xfrm>
          <a:prstGeom prst="rect">
            <a:avLst/>
          </a:prstGeom>
          <a:noFill/>
        </p:spPr>
        <p:txBody>
          <a:bodyPr wrap="square" lIns="91440" tIns="45720" rIns="91440" bIns="45720" anchor="t">
            <a:spAutoFit/>
          </a:bodyPr>
          <a:lstStyle/>
          <a:p>
            <a:pPr marL="342900" indent="-342900" fontAlgn="base">
              <a:lnSpc>
                <a:spcPct val="150000"/>
              </a:lnSpc>
              <a:buFont typeface="Arial" panose="020B0604020202020204" pitchFamily="34" charset="0"/>
              <a:buChar char="•"/>
            </a:pPr>
            <a:r>
              <a:rPr lang="en-US" sz="2000">
                <a:solidFill>
                  <a:srgbClr val="000000"/>
                </a:solidFill>
              </a:rPr>
              <a:t>Only accepting Global Institutions with a pre-established partnership with a VSLO U.S. Institution. </a:t>
            </a:r>
          </a:p>
          <a:p>
            <a:pPr marL="342900" indent="-342900" fontAlgn="base">
              <a:lnSpc>
                <a:spcPct val="150000"/>
              </a:lnSpc>
              <a:buFont typeface="Arial" panose="020B0604020202020204" pitchFamily="34" charset="0"/>
              <a:buChar char="•"/>
            </a:pPr>
            <a:r>
              <a:rPr lang="en-US" sz="2000">
                <a:solidFill>
                  <a:srgbClr val="000000"/>
                </a:solidFill>
              </a:rPr>
              <a:t>Global Institution students can only apply to electives at the U.S. Location they have a partnership with. </a:t>
            </a:r>
            <a:endParaRPr lang="en-US" sz="2000">
              <a:solidFill>
                <a:srgbClr val="000000"/>
              </a:solidFill>
              <a:cs typeface="Arial"/>
            </a:endParaRPr>
          </a:p>
          <a:p>
            <a:pPr marL="342900" indent="-342900" algn="l" rtl="0" fontAlgn="base">
              <a:lnSpc>
                <a:spcPct val="150000"/>
              </a:lnSpc>
              <a:buFont typeface="Arial" panose="020B0604020202020204" pitchFamily="34" charset="0"/>
              <a:buChar char="•"/>
            </a:pPr>
            <a:endParaRPr lang="en-US" sz="2000">
              <a:solidFill>
                <a:srgbClr val="000000"/>
              </a:solidFill>
            </a:endParaRPr>
          </a:p>
          <a:p>
            <a:pPr marL="342900" indent="-342900" algn="l" rtl="0" fontAlgn="base">
              <a:lnSpc>
                <a:spcPct val="150000"/>
              </a:lnSpc>
              <a:buFont typeface="Arial" panose="020B0604020202020204" pitchFamily="34" charset="0"/>
              <a:buChar char="•"/>
            </a:pPr>
            <a:r>
              <a:rPr lang="en-US" sz="2000" b="1">
                <a:solidFill>
                  <a:srgbClr val="000000"/>
                </a:solidFill>
              </a:rPr>
              <a:t>Currently have 11 U.S. Institutions in the pilot.</a:t>
            </a:r>
            <a:endParaRPr lang="en-US" sz="2000" b="1">
              <a:solidFill>
                <a:srgbClr val="000000"/>
              </a:solidFill>
              <a:cs typeface="Arial"/>
            </a:endParaRPr>
          </a:p>
          <a:p>
            <a:pPr marL="800100" lvl="1" indent="-342900" fontAlgn="base">
              <a:lnSpc>
                <a:spcPct val="150000"/>
              </a:lnSpc>
              <a:buFont typeface="Arial" panose="020B0604020202020204" pitchFamily="34" charset="0"/>
              <a:buChar char="•"/>
            </a:pPr>
            <a:r>
              <a:rPr lang="en-US" sz="2000">
                <a:solidFill>
                  <a:srgbClr val="000000"/>
                </a:solidFill>
              </a:rPr>
              <a:t>11 new Global Institutions are either already using VSLO or in the process of being onboarded.</a:t>
            </a:r>
          </a:p>
          <a:p>
            <a:pPr marL="800100" lvl="1" indent="-342900" fontAlgn="base">
              <a:lnSpc>
                <a:spcPct val="150000"/>
              </a:lnSpc>
              <a:buFont typeface="Arial" panose="020B0604020202020204" pitchFamily="34" charset="0"/>
              <a:buChar char="•"/>
            </a:pPr>
            <a:r>
              <a:rPr lang="en-US" sz="2000">
                <a:solidFill>
                  <a:srgbClr val="000000"/>
                </a:solidFill>
              </a:rPr>
              <a:t>Allows approximately 625 Global Students from these new sites to access VSLO. </a:t>
            </a:r>
          </a:p>
          <a:p>
            <a:pPr marL="0" marR="0">
              <a:spcBef>
                <a:spcPts val="0"/>
              </a:spcBef>
              <a:spcAft>
                <a:spcPts val="0"/>
              </a:spcAft>
            </a:pPr>
            <a:endParaRPr lang="en-US" sz="200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346964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EA84FF-E077-445E-B518-BEA55C0F44C3}"/>
              </a:ext>
            </a:extLst>
          </p:cNvPr>
          <p:cNvSpPr>
            <a:spLocks noGrp="1"/>
          </p:cNvSpPr>
          <p:nvPr>
            <p:ph type="title"/>
          </p:nvPr>
        </p:nvSpPr>
        <p:spPr>
          <a:xfrm>
            <a:off x="759884" y="0"/>
            <a:ext cx="11182349" cy="620712"/>
          </a:xfrm>
        </p:spPr>
        <p:txBody>
          <a:bodyPr/>
          <a:lstStyle/>
          <a:p>
            <a:pPr algn="ctr"/>
            <a:r>
              <a:rPr lang="en-US" u="sng"/>
              <a:t>VSLO Program Expansion (AY 23-24)</a:t>
            </a:r>
          </a:p>
        </p:txBody>
      </p:sp>
      <p:sp>
        <p:nvSpPr>
          <p:cNvPr id="7" name="TextBox 6">
            <a:extLst>
              <a:ext uri="{FF2B5EF4-FFF2-40B4-BE49-F238E27FC236}">
                <a16:creationId xmlns:a16="http://schemas.microsoft.com/office/drawing/2014/main" id="{80F5F0EC-BADE-3DC9-A296-953ED6EE1642}"/>
              </a:ext>
            </a:extLst>
          </p:cNvPr>
          <p:cNvSpPr txBox="1"/>
          <p:nvPr/>
        </p:nvSpPr>
        <p:spPr>
          <a:xfrm>
            <a:off x="759884" y="746587"/>
            <a:ext cx="10017760" cy="2677656"/>
          </a:xfrm>
          <a:prstGeom prst="rect">
            <a:avLst/>
          </a:prstGeom>
          <a:noFill/>
        </p:spPr>
        <p:txBody>
          <a:bodyPr wrap="square" lIns="91440" tIns="45720" rIns="91440" bIns="45720" anchor="t">
            <a:spAutoFit/>
          </a:bodyPr>
          <a:lstStyle/>
          <a:p>
            <a:pPr marL="800100" lvl="1" indent="-342900" fontAlgn="base">
              <a:buFont typeface="Arial" panose="020B0604020202020204" pitchFamily="34" charset="0"/>
              <a:buChar char="•"/>
            </a:pPr>
            <a:r>
              <a:rPr lang="en-US" sz="2400">
                <a:solidFill>
                  <a:srgbClr val="000000"/>
                </a:solidFill>
              </a:rPr>
              <a:t>29</a:t>
            </a:r>
            <a:r>
              <a:rPr lang="en-US" sz="2400" b="0" i="0">
                <a:solidFill>
                  <a:srgbClr val="000000"/>
                </a:solidFill>
                <a:effectLst/>
              </a:rPr>
              <a:t> </a:t>
            </a:r>
            <a:r>
              <a:rPr lang="en-US" sz="2400">
                <a:solidFill>
                  <a:srgbClr val="000000"/>
                </a:solidFill>
              </a:rPr>
              <a:t>New Host</a:t>
            </a:r>
            <a:r>
              <a:rPr lang="en-US" sz="2400" b="0" i="0">
                <a:solidFill>
                  <a:srgbClr val="000000"/>
                </a:solidFill>
                <a:effectLst/>
              </a:rPr>
              <a:t> Locations</a:t>
            </a:r>
            <a:r>
              <a:rPr lang="en-US" sz="2400" b="0">
                <a:solidFill>
                  <a:srgbClr val="000000"/>
                </a:solidFill>
              </a:rPr>
              <a:t> across all Regions</a:t>
            </a:r>
            <a:endParaRPr lang="en-US"/>
          </a:p>
          <a:p>
            <a:pPr algn="l" rtl="0" fontAlgn="base"/>
            <a:endParaRPr lang="en-US" sz="2400" b="0">
              <a:solidFill>
                <a:srgbClr val="000000"/>
              </a:solidFill>
            </a:endParaRPr>
          </a:p>
          <a:p>
            <a:pPr marL="1257300" lvl="2" indent="-342900" fontAlgn="base">
              <a:buFont typeface="Wingdings" panose="020B0604020202020204" pitchFamily="34" charset="0"/>
              <a:buChar char="§"/>
            </a:pPr>
            <a:r>
              <a:rPr lang="en-US" sz="2400" i="0">
                <a:solidFill>
                  <a:srgbClr val="000000"/>
                </a:solidFill>
                <a:effectLst/>
                <a:cs typeface="Segoe UI"/>
              </a:rPr>
              <a:t>21 </a:t>
            </a:r>
            <a:r>
              <a:rPr lang="en-US" sz="2400">
                <a:solidFill>
                  <a:srgbClr val="000000"/>
                </a:solidFill>
                <a:cs typeface="Segoe UI"/>
              </a:rPr>
              <a:t>of these Hosts</a:t>
            </a:r>
            <a:r>
              <a:rPr lang="en-US" sz="2400" i="0">
                <a:solidFill>
                  <a:srgbClr val="000000"/>
                </a:solidFill>
                <a:effectLst/>
                <a:cs typeface="Segoe UI"/>
              </a:rPr>
              <a:t> are </a:t>
            </a:r>
            <a:r>
              <a:rPr lang="en-US" sz="2400">
                <a:solidFill>
                  <a:srgbClr val="000000"/>
                </a:solidFill>
                <a:cs typeface="Segoe UI"/>
              </a:rPr>
              <a:t>now Active</a:t>
            </a:r>
            <a:r>
              <a:rPr lang="en-US" sz="2400" i="0">
                <a:solidFill>
                  <a:srgbClr val="000000"/>
                </a:solidFill>
                <a:effectLst/>
                <a:cs typeface="Segoe UI"/>
              </a:rPr>
              <a:t> in VSLO</a:t>
            </a:r>
            <a:endParaRPr lang="en-US" sz="2400" i="0">
              <a:solidFill>
                <a:srgbClr val="000000"/>
              </a:solidFill>
              <a:effectLst/>
              <a:cs typeface="Arial"/>
            </a:endParaRPr>
          </a:p>
          <a:p>
            <a:pPr marL="1257300" lvl="2" indent="-342900">
              <a:buFont typeface="Wingdings" panose="020B0604020202020204" pitchFamily="34" charset="0"/>
              <a:buChar char="§"/>
            </a:pPr>
            <a:endParaRPr lang="en-US" sz="2400">
              <a:solidFill>
                <a:srgbClr val="000000"/>
              </a:solidFill>
            </a:endParaRPr>
          </a:p>
          <a:p>
            <a:pPr marL="1257300" lvl="2" indent="-342900">
              <a:buFont typeface="Wingdings" panose="020B0604020202020204" pitchFamily="34" charset="0"/>
              <a:buChar char="§"/>
            </a:pPr>
            <a:r>
              <a:rPr lang="en-US" sz="2400">
                <a:solidFill>
                  <a:srgbClr val="000000"/>
                </a:solidFill>
              </a:rPr>
              <a:t>8  of these Hosts have signed their agreement and have been scheduled for new Host Training/Onboarding</a:t>
            </a:r>
            <a:endParaRPr lang="en-US" sz="2400" i="0">
              <a:solidFill>
                <a:srgbClr val="000000"/>
              </a:solidFill>
              <a:effectLst/>
              <a:cs typeface="Arial"/>
            </a:endParaRPr>
          </a:p>
          <a:p>
            <a:pPr marL="800100" lvl="1" indent="-342900" fontAlgn="base">
              <a:buFont typeface="Arial" panose="020B0604020202020204" pitchFamily="34" charset="0"/>
              <a:buChar char="•"/>
            </a:pPr>
            <a:endParaRPr lang="en-US" sz="2400" b="0" i="0">
              <a:solidFill>
                <a:srgbClr val="000000"/>
              </a:solidFill>
              <a:effectLst/>
              <a:latin typeface="Segoe UI" panose="020B0502040204020203" pitchFamily="34" charset="0"/>
            </a:endParaRPr>
          </a:p>
        </p:txBody>
      </p:sp>
      <p:graphicFrame>
        <p:nvGraphicFramePr>
          <p:cNvPr id="4" name="Table 4">
            <a:extLst>
              <a:ext uri="{FF2B5EF4-FFF2-40B4-BE49-F238E27FC236}">
                <a16:creationId xmlns:a16="http://schemas.microsoft.com/office/drawing/2014/main" id="{6E8E1BEF-6452-2F67-E104-621BA0975527}"/>
              </a:ext>
            </a:extLst>
          </p:cNvPr>
          <p:cNvGraphicFramePr>
            <a:graphicFrameLocks noGrp="1"/>
          </p:cNvGraphicFramePr>
          <p:nvPr>
            <p:extLst>
              <p:ext uri="{D42A27DB-BD31-4B8C-83A1-F6EECF244321}">
                <p14:modId xmlns:p14="http://schemas.microsoft.com/office/powerpoint/2010/main" val="1040190605"/>
              </p:ext>
            </p:extLst>
          </p:nvPr>
        </p:nvGraphicFramePr>
        <p:xfrm>
          <a:off x="3522452" y="3292415"/>
          <a:ext cx="4988768" cy="2518738"/>
        </p:xfrm>
        <a:graphic>
          <a:graphicData uri="http://schemas.openxmlformats.org/drawingml/2006/table">
            <a:tbl>
              <a:tblPr firstRow="1" bandRow="1">
                <a:tableStyleId>{93296810-A885-4BE3-A3E7-6D5BEEA58F35}</a:tableStyleId>
              </a:tblPr>
              <a:tblGrid>
                <a:gridCol w="2099389">
                  <a:extLst>
                    <a:ext uri="{9D8B030D-6E8A-4147-A177-3AD203B41FA5}">
                      <a16:colId xmlns:a16="http://schemas.microsoft.com/office/drawing/2014/main" val="568854884"/>
                    </a:ext>
                  </a:extLst>
                </a:gridCol>
                <a:gridCol w="2889379">
                  <a:extLst>
                    <a:ext uri="{9D8B030D-6E8A-4147-A177-3AD203B41FA5}">
                      <a16:colId xmlns:a16="http://schemas.microsoft.com/office/drawing/2014/main" val="2385560752"/>
                    </a:ext>
                  </a:extLst>
                </a:gridCol>
              </a:tblGrid>
              <a:tr h="659458">
                <a:tc>
                  <a:txBody>
                    <a:bodyPr/>
                    <a:lstStyle/>
                    <a:p>
                      <a:pPr algn="ctr"/>
                      <a:r>
                        <a:rPr lang="en-US"/>
                        <a:t>Region</a:t>
                      </a:r>
                    </a:p>
                  </a:txBody>
                  <a:tcPr/>
                </a:tc>
                <a:tc>
                  <a:txBody>
                    <a:bodyPr/>
                    <a:lstStyle/>
                    <a:p>
                      <a:pPr algn="ctr"/>
                      <a:r>
                        <a:rPr lang="en-US"/>
                        <a:t>Number of New Hosts</a:t>
                      </a:r>
                    </a:p>
                  </a:txBody>
                  <a:tcPr/>
                </a:tc>
                <a:extLst>
                  <a:ext uri="{0D108BD9-81ED-4DB2-BD59-A6C34878D82A}">
                    <a16:rowId xmlns:a16="http://schemas.microsoft.com/office/drawing/2014/main" val="2554694025"/>
                  </a:ext>
                </a:extLst>
              </a:tr>
              <a:tr h="343467">
                <a:tc>
                  <a:txBody>
                    <a:bodyPr/>
                    <a:lstStyle/>
                    <a:p>
                      <a:r>
                        <a:rPr lang="en-US"/>
                        <a:t>Mid West</a:t>
                      </a:r>
                    </a:p>
                  </a:txBody>
                  <a:tcPr/>
                </a:tc>
                <a:tc>
                  <a:txBody>
                    <a:bodyPr/>
                    <a:lstStyle/>
                    <a:p>
                      <a:pPr algn="ctr"/>
                      <a:r>
                        <a:rPr lang="en-US"/>
                        <a:t>6</a:t>
                      </a:r>
                    </a:p>
                  </a:txBody>
                  <a:tcPr/>
                </a:tc>
                <a:extLst>
                  <a:ext uri="{0D108BD9-81ED-4DB2-BD59-A6C34878D82A}">
                    <a16:rowId xmlns:a16="http://schemas.microsoft.com/office/drawing/2014/main" val="4005610216"/>
                  </a:ext>
                </a:extLst>
              </a:tr>
              <a:tr h="343467">
                <a:tc>
                  <a:txBody>
                    <a:bodyPr/>
                    <a:lstStyle/>
                    <a:p>
                      <a:r>
                        <a:rPr lang="en-US"/>
                        <a:t>Northeast</a:t>
                      </a:r>
                    </a:p>
                  </a:txBody>
                  <a:tcPr/>
                </a:tc>
                <a:tc>
                  <a:txBody>
                    <a:bodyPr/>
                    <a:lstStyle/>
                    <a:p>
                      <a:pPr algn="ctr"/>
                      <a:r>
                        <a:rPr lang="en-US"/>
                        <a:t>5</a:t>
                      </a:r>
                    </a:p>
                  </a:txBody>
                  <a:tcPr/>
                </a:tc>
                <a:extLst>
                  <a:ext uri="{0D108BD9-81ED-4DB2-BD59-A6C34878D82A}">
                    <a16:rowId xmlns:a16="http://schemas.microsoft.com/office/drawing/2014/main" val="845820050"/>
                  </a:ext>
                </a:extLst>
              </a:tr>
              <a:tr h="343467">
                <a:tc>
                  <a:txBody>
                    <a:bodyPr/>
                    <a:lstStyle/>
                    <a:p>
                      <a:r>
                        <a:rPr lang="en-US"/>
                        <a:t>South</a:t>
                      </a:r>
                    </a:p>
                  </a:txBody>
                  <a:tcPr/>
                </a:tc>
                <a:tc>
                  <a:txBody>
                    <a:bodyPr/>
                    <a:lstStyle/>
                    <a:p>
                      <a:pPr algn="ctr"/>
                      <a:r>
                        <a:rPr lang="en-US"/>
                        <a:t>8</a:t>
                      </a:r>
                    </a:p>
                  </a:txBody>
                  <a:tcPr/>
                </a:tc>
                <a:extLst>
                  <a:ext uri="{0D108BD9-81ED-4DB2-BD59-A6C34878D82A}">
                    <a16:rowId xmlns:a16="http://schemas.microsoft.com/office/drawing/2014/main" val="2432144692"/>
                  </a:ext>
                </a:extLst>
              </a:tr>
              <a:tr h="343467">
                <a:tc>
                  <a:txBody>
                    <a:bodyPr/>
                    <a:lstStyle/>
                    <a:p>
                      <a:r>
                        <a:rPr lang="en-US"/>
                        <a:t>West</a:t>
                      </a:r>
                    </a:p>
                  </a:txBody>
                  <a:tcPr/>
                </a:tc>
                <a:tc>
                  <a:txBody>
                    <a:bodyPr/>
                    <a:lstStyle/>
                    <a:p>
                      <a:pPr algn="ctr"/>
                      <a:r>
                        <a:rPr lang="en-US"/>
                        <a:t>10</a:t>
                      </a:r>
                    </a:p>
                  </a:txBody>
                  <a:tcPr/>
                </a:tc>
                <a:extLst>
                  <a:ext uri="{0D108BD9-81ED-4DB2-BD59-A6C34878D82A}">
                    <a16:rowId xmlns:a16="http://schemas.microsoft.com/office/drawing/2014/main" val="2677456441"/>
                  </a:ext>
                </a:extLst>
              </a:tr>
              <a:tr h="370944">
                <a:tc>
                  <a:txBody>
                    <a:bodyPr/>
                    <a:lstStyle/>
                    <a:p>
                      <a:r>
                        <a:rPr lang="en-US" sz="1800" b="1" i="1"/>
                        <a:t>TOTAL</a:t>
                      </a:r>
                    </a:p>
                  </a:txBody>
                  <a:tcPr/>
                </a:tc>
                <a:tc>
                  <a:txBody>
                    <a:bodyPr/>
                    <a:lstStyle/>
                    <a:p>
                      <a:pPr algn="ctr"/>
                      <a:r>
                        <a:rPr lang="en-US" sz="2000" b="1" i="1"/>
                        <a:t>29</a:t>
                      </a:r>
                    </a:p>
                  </a:txBody>
                  <a:tcPr/>
                </a:tc>
                <a:extLst>
                  <a:ext uri="{0D108BD9-81ED-4DB2-BD59-A6C34878D82A}">
                    <a16:rowId xmlns:a16="http://schemas.microsoft.com/office/drawing/2014/main" val="4252642195"/>
                  </a:ext>
                </a:extLst>
              </a:tr>
            </a:tbl>
          </a:graphicData>
        </a:graphic>
      </p:graphicFrame>
    </p:spTree>
    <p:extLst>
      <p:ext uri="{BB962C8B-B14F-4D97-AF65-F5344CB8AC3E}">
        <p14:creationId xmlns:p14="http://schemas.microsoft.com/office/powerpoint/2010/main" val="392384521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EA84FF-E077-445E-B518-BEA55C0F44C3}"/>
              </a:ext>
            </a:extLst>
          </p:cNvPr>
          <p:cNvSpPr>
            <a:spLocks noGrp="1"/>
          </p:cNvSpPr>
          <p:nvPr>
            <p:ph type="title"/>
          </p:nvPr>
        </p:nvSpPr>
        <p:spPr/>
        <p:txBody>
          <a:bodyPr/>
          <a:lstStyle/>
          <a:p>
            <a:pPr algn="ctr"/>
            <a:r>
              <a:rPr lang="en-US" u="sng"/>
              <a:t>VSLO Program Expansion (AY 23-24)</a:t>
            </a:r>
          </a:p>
        </p:txBody>
      </p:sp>
      <p:sp>
        <p:nvSpPr>
          <p:cNvPr id="7" name="TextBox 6">
            <a:extLst>
              <a:ext uri="{FF2B5EF4-FFF2-40B4-BE49-F238E27FC236}">
                <a16:creationId xmlns:a16="http://schemas.microsoft.com/office/drawing/2014/main" id="{80F5F0EC-BADE-3DC9-A296-953ED6EE1642}"/>
              </a:ext>
            </a:extLst>
          </p:cNvPr>
          <p:cNvSpPr txBox="1"/>
          <p:nvPr/>
        </p:nvSpPr>
        <p:spPr>
          <a:xfrm>
            <a:off x="3694817" y="1523600"/>
            <a:ext cx="7267801" cy="3532185"/>
          </a:xfrm>
          <a:prstGeom prst="rect">
            <a:avLst/>
          </a:prstGeom>
          <a:noFill/>
        </p:spPr>
        <p:txBody>
          <a:bodyPr wrap="square">
            <a:spAutoFit/>
          </a:bodyPr>
          <a:lstStyle/>
          <a:p>
            <a:pPr rtl="0" fontAlgn="base"/>
            <a:r>
              <a:rPr lang="en-US" sz="2400" i="0">
                <a:solidFill>
                  <a:srgbClr val="000000"/>
                </a:solidFill>
                <a:effectLst/>
                <a:latin typeface="Arial" panose="020B0604020202020204" pitchFamily="34" charset="0"/>
                <a:cs typeface="Arial" panose="020B0604020202020204" pitchFamily="34" charset="0"/>
              </a:rPr>
              <a:t>Top Expanded Elective Specialties:</a:t>
            </a:r>
          </a:p>
          <a:p>
            <a:pPr rtl="0" fontAlgn="base"/>
            <a:endParaRPr lang="en-US" sz="2400" b="0" i="0">
              <a:solidFill>
                <a:srgbClr val="000000"/>
              </a:solidFill>
              <a:effectLst/>
              <a:latin typeface="Arial" panose="020B0604020202020204" pitchFamily="34" charset="0"/>
              <a:cs typeface="Arial" panose="020B0604020202020204" pitchFamily="34" charset="0"/>
            </a:endParaRPr>
          </a:p>
          <a:p>
            <a:pPr marL="914400" lvl="1" indent="-457200">
              <a:lnSpc>
                <a:spcPct val="150000"/>
              </a:lnSpc>
              <a:buFont typeface="+mj-lt"/>
              <a:buAutoNum type="arabicPeriod"/>
            </a:pPr>
            <a:r>
              <a:rPr lang="en-US" sz="2400" b="0" i="1">
                <a:solidFill>
                  <a:srgbClr val="000000"/>
                </a:solidFill>
                <a:latin typeface="Arial" panose="020B0604020202020204" pitchFamily="34" charset="0"/>
                <a:cs typeface="Arial" panose="020B0604020202020204" pitchFamily="34" charset="0"/>
              </a:rPr>
              <a:t>Family Medicine</a:t>
            </a:r>
          </a:p>
          <a:p>
            <a:pPr marL="914400" lvl="1" indent="-457200">
              <a:lnSpc>
                <a:spcPct val="150000"/>
              </a:lnSpc>
              <a:buFont typeface="+mj-lt"/>
              <a:buAutoNum type="arabicPeriod"/>
            </a:pPr>
            <a:r>
              <a:rPr lang="en-US" sz="2400" b="0" i="1">
                <a:solidFill>
                  <a:srgbClr val="000000"/>
                </a:solidFill>
                <a:latin typeface="Arial" panose="020B0604020202020204" pitchFamily="34" charset="0"/>
                <a:cs typeface="Arial" panose="020B0604020202020204" pitchFamily="34" charset="0"/>
              </a:rPr>
              <a:t>Internal Medicine</a:t>
            </a:r>
          </a:p>
          <a:p>
            <a:pPr marL="914400" lvl="1" indent="-457200">
              <a:lnSpc>
                <a:spcPct val="150000"/>
              </a:lnSpc>
              <a:buFont typeface="+mj-lt"/>
              <a:buAutoNum type="arabicPeriod"/>
            </a:pPr>
            <a:r>
              <a:rPr lang="en-US" sz="2400" b="0" i="1">
                <a:solidFill>
                  <a:srgbClr val="000000"/>
                </a:solidFill>
                <a:effectLst/>
                <a:latin typeface="Arial" panose="020B0604020202020204" pitchFamily="34" charset="0"/>
                <a:cs typeface="Arial" panose="020B0604020202020204" pitchFamily="34" charset="0"/>
              </a:rPr>
              <a:t>Emergency Medicine</a:t>
            </a:r>
          </a:p>
          <a:p>
            <a:pPr marL="914400" lvl="1" indent="-457200">
              <a:lnSpc>
                <a:spcPct val="150000"/>
              </a:lnSpc>
              <a:buFont typeface="+mj-lt"/>
              <a:buAutoNum type="arabicPeriod"/>
            </a:pPr>
            <a:r>
              <a:rPr lang="en-US" sz="2400" b="0" i="1">
                <a:solidFill>
                  <a:srgbClr val="000000"/>
                </a:solidFill>
                <a:effectLst/>
                <a:latin typeface="Arial" panose="020B0604020202020204" pitchFamily="34" charset="0"/>
                <a:cs typeface="Arial" panose="020B0604020202020204" pitchFamily="34" charset="0"/>
              </a:rPr>
              <a:t>Surgery</a:t>
            </a:r>
          </a:p>
          <a:p>
            <a:pPr marL="914400" lvl="1" indent="-457200">
              <a:lnSpc>
                <a:spcPct val="150000"/>
              </a:lnSpc>
              <a:buFont typeface="+mj-lt"/>
              <a:buAutoNum type="arabicPeriod"/>
            </a:pPr>
            <a:r>
              <a:rPr lang="en-US" sz="2400" b="0" i="1">
                <a:solidFill>
                  <a:srgbClr val="000000"/>
                </a:solidFill>
                <a:latin typeface="Arial" panose="020B0604020202020204" pitchFamily="34" charset="0"/>
                <a:cs typeface="Arial" panose="020B0604020202020204" pitchFamily="34" charset="0"/>
              </a:rPr>
              <a:t>Urology</a:t>
            </a:r>
          </a:p>
        </p:txBody>
      </p:sp>
    </p:spTree>
    <p:extLst>
      <p:ext uri="{BB962C8B-B14F-4D97-AF65-F5344CB8AC3E}">
        <p14:creationId xmlns:p14="http://schemas.microsoft.com/office/powerpoint/2010/main" val="235050827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EA84FF-E077-445E-B518-BEA55C0F44C3}"/>
              </a:ext>
            </a:extLst>
          </p:cNvPr>
          <p:cNvSpPr>
            <a:spLocks noGrp="1"/>
          </p:cNvSpPr>
          <p:nvPr>
            <p:ph type="title"/>
          </p:nvPr>
        </p:nvSpPr>
        <p:spPr/>
        <p:txBody>
          <a:bodyPr/>
          <a:lstStyle/>
          <a:p>
            <a:pPr algn="ctr"/>
            <a:r>
              <a:rPr lang="en-US" u="sng"/>
              <a:t>VSLO Program Expansion (AY 24-25)</a:t>
            </a:r>
          </a:p>
        </p:txBody>
      </p:sp>
      <p:sp>
        <p:nvSpPr>
          <p:cNvPr id="7" name="TextBox 6">
            <a:extLst>
              <a:ext uri="{FF2B5EF4-FFF2-40B4-BE49-F238E27FC236}">
                <a16:creationId xmlns:a16="http://schemas.microsoft.com/office/drawing/2014/main" id="{80F5F0EC-BADE-3DC9-A296-953ED6EE1642}"/>
              </a:ext>
            </a:extLst>
          </p:cNvPr>
          <p:cNvSpPr txBox="1"/>
          <p:nvPr/>
        </p:nvSpPr>
        <p:spPr>
          <a:xfrm>
            <a:off x="759884" y="1269778"/>
            <a:ext cx="10017760" cy="1569660"/>
          </a:xfrm>
          <a:prstGeom prst="rect">
            <a:avLst/>
          </a:prstGeom>
          <a:noFill/>
        </p:spPr>
        <p:txBody>
          <a:bodyPr wrap="square" lIns="91440" tIns="45720" rIns="91440" bIns="45720" anchor="t">
            <a:spAutoFit/>
          </a:bodyPr>
          <a:lstStyle/>
          <a:p>
            <a:pPr marL="342900" indent="-342900" fontAlgn="base">
              <a:buFont typeface="Arial"/>
              <a:buChar char="•"/>
            </a:pPr>
            <a:r>
              <a:rPr lang="en-US" sz="2400">
                <a:solidFill>
                  <a:srgbClr val="000000"/>
                </a:solidFill>
              </a:rPr>
              <a:t>16</a:t>
            </a:r>
            <a:r>
              <a:rPr lang="en-US" sz="2400" b="0" i="0">
                <a:solidFill>
                  <a:srgbClr val="000000"/>
                </a:solidFill>
                <a:effectLst/>
              </a:rPr>
              <a:t> </a:t>
            </a:r>
            <a:r>
              <a:rPr lang="en-US" sz="2400">
                <a:solidFill>
                  <a:srgbClr val="000000"/>
                </a:solidFill>
              </a:rPr>
              <a:t>additional New Host sites are in the process of signing their agreements and will be scheduled for Training/Onboarding in the coming weeks.  </a:t>
            </a:r>
            <a:endParaRPr lang="en-US">
              <a:cs typeface="Arial"/>
            </a:endParaRPr>
          </a:p>
          <a:p>
            <a:pPr marL="800100" lvl="1" indent="-342900" fontAlgn="base">
              <a:buFont typeface="Arial" panose="020B0604020202020204" pitchFamily="34" charset="0"/>
              <a:buChar char="•"/>
            </a:pPr>
            <a:endParaRPr lang="en-US" sz="2400" b="0" i="0">
              <a:solidFill>
                <a:srgbClr val="000000"/>
              </a:solidFill>
              <a:effectLst/>
              <a:latin typeface="Segoe UI" panose="020B0502040204020203" pitchFamily="34" charset="0"/>
            </a:endParaRPr>
          </a:p>
        </p:txBody>
      </p:sp>
      <p:graphicFrame>
        <p:nvGraphicFramePr>
          <p:cNvPr id="4" name="Table 4">
            <a:extLst>
              <a:ext uri="{FF2B5EF4-FFF2-40B4-BE49-F238E27FC236}">
                <a16:creationId xmlns:a16="http://schemas.microsoft.com/office/drawing/2014/main" id="{6E8E1BEF-6452-2F67-E104-621BA0975527}"/>
              </a:ext>
            </a:extLst>
          </p:cNvPr>
          <p:cNvGraphicFramePr>
            <a:graphicFrameLocks noGrp="1"/>
          </p:cNvGraphicFramePr>
          <p:nvPr>
            <p:extLst>
              <p:ext uri="{D42A27DB-BD31-4B8C-83A1-F6EECF244321}">
                <p14:modId xmlns:p14="http://schemas.microsoft.com/office/powerpoint/2010/main" val="510966044"/>
              </p:ext>
            </p:extLst>
          </p:nvPr>
        </p:nvGraphicFramePr>
        <p:xfrm>
          <a:off x="2755910" y="2893343"/>
          <a:ext cx="6824970" cy="2250440"/>
        </p:xfrm>
        <a:graphic>
          <a:graphicData uri="http://schemas.openxmlformats.org/drawingml/2006/table">
            <a:tbl>
              <a:tblPr firstRow="1" bandRow="1">
                <a:tableStyleId>{93296810-A885-4BE3-A3E7-6D5BEEA58F35}</a:tableStyleId>
              </a:tblPr>
              <a:tblGrid>
                <a:gridCol w="2872105">
                  <a:extLst>
                    <a:ext uri="{9D8B030D-6E8A-4147-A177-3AD203B41FA5}">
                      <a16:colId xmlns:a16="http://schemas.microsoft.com/office/drawing/2014/main" val="568854884"/>
                    </a:ext>
                  </a:extLst>
                </a:gridCol>
                <a:gridCol w="3952865">
                  <a:extLst>
                    <a:ext uri="{9D8B030D-6E8A-4147-A177-3AD203B41FA5}">
                      <a16:colId xmlns:a16="http://schemas.microsoft.com/office/drawing/2014/main" val="2385560752"/>
                    </a:ext>
                  </a:extLst>
                </a:gridCol>
              </a:tblGrid>
              <a:tr h="370840">
                <a:tc>
                  <a:txBody>
                    <a:bodyPr/>
                    <a:lstStyle/>
                    <a:p>
                      <a:pPr algn="ctr"/>
                      <a:r>
                        <a:rPr lang="en-US"/>
                        <a:t>Region</a:t>
                      </a:r>
                    </a:p>
                  </a:txBody>
                  <a:tcPr/>
                </a:tc>
                <a:tc>
                  <a:txBody>
                    <a:bodyPr/>
                    <a:lstStyle/>
                    <a:p>
                      <a:pPr algn="ctr"/>
                      <a:r>
                        <a:rPr lang="en-US"/>
                        <a:t>Number of Prospective New Hosts</a:t>
                      </a:r>
                    </a:p>
                  </a:txBody>
                  <a:tcPr/>
                </a:tc>
                <a:extLst>
                  <a:ext uri="{0D108BD9-81ED-4DB2-BD59-A6C34878D82A}">
                    <a16:rowId xmlns:a16="http://schemas.microsoft.com/office/drawing/2014/main" val="2554694025"/>
                  </a:ext>
                </a:extLst>
              </a:tr>
              <a:tr h="370840">
                <a:tc>
                  <a:txBody>
                    <a:bodyPr/>
                    <a:lstStyle/>
                    <a:p>
                      <a:r>
                        <a:rPr lang="en-US"/>
                        <a:t>Mid West</a:t>
                      </a:r>
                    </a:p>
                  </a:txBody>
                  <a:tcPr/>
                </a:tc>
                <a:tc>
                  <a:txBody>
                    <a:bodyPr/>
                    <a:lstStyle/>
                    <a:p>
                      <a:pPr algn="ctr"/>
                      <a:r>
                        <a:rPr lang="en-US"/>
                        <a:t>4</a:t>
                      </a:r>
                    </a:p>
                  </a:txBody>
                  <a:tcPr/>
                </a:tc>
                <a:extLst>
                  <a:ext uri="{0D108BD9-81ED-4DB2-BD59-A6C34878D82A}">
                    <a16:rowId xmlns:a16="http://schemas.microsoft.com/office/drawing/2014/main" val="4005610216"/>
                  </a:ext>
                </a:extLst>
              </a:tr>
              <a:tr h="370840">
                <a:tc>
                  <a:txBody>
                    <a:bodyPr/>
                    <a:lstStyle/>
                    <a:p>
                      <a:r>
                        <a:rPr lang="en-US"/>
                        <a:t>Northeast</a:t>
                      </a:r>
                    </a:p>
                  </a:txBody>
                  <a:tcPr/>
                </a:tc>
                <a:tc>
                  <a:txBody>
                    <a:bodyPr/>
                    <a:lstStyle/>
                    <a:p>
                      <a:pPr algn="ctr"/>
                      <a:r>
                        <a:rPr lang="en-US"/>
                        <a:t>6</a:t>
                      </a:r>
                    </a:p>
                  </a:txBody>
                  <a:tcPr/>
                </a:tc>
                <a:extLst>
                  <a:ext uri="{0D108BD9-81ED-4DB2-BD59-A6C34878D82A}">
                    <a16:rowId xmlns:a16="http://schemas.microsoft.com/office/drawing/2014/main" val="845820050"/>
                  </a:ext>
                </a:extLst>
              </a:tr>
              <a:tr h="370840">
                <a:tc>
                  <a:txBody>
                    <a:bodyPr/>
                    <a:lstStyle/>
                    <a:p>
                      <a:r>
                        <a:rPr lang="en-US"/>
                        <a:t>South</a:t>
                      </a:r>
                    </a:p>
                  </a:txBody>
                  <a:tcPr/>
                </a:tc>
                <a:tc>
                  <a:txBody>
                    <a:bodyPr/>
                    <a:lstStyle/>
                    <a:p>
                      <a:pPr algn="ctr"/>
                      <a:r>
                        <a:rPr lang="en-US"/>
                        <a:t>4</a:t>
                      </a:r>
                    </a:p>
                  </a:txBody>
                  <a:tcPr/>
                </a:tc>
                <a:extLst>
                  <a:ext uri="{0D108BD9-81ED-4DB2-BD59-A6C34878D82A}">
                    <a16:rowId xmlns:a16="http://schemas.microsoft.com/office/drawing/2014/main" val="2432144692"/>
                  </a:ext>
                </a:extLst>
              </a:tr>
              <a:tr h="370840">
                <a:tc>
                  <a:txBody>
                    <a:bodyPr/>
                    <a:lstStyle/>
                    <a:p>
                      <a:r>
                        <a:rPr lang="en-US"/>
                        <a:t>West</a:t>
                      </a:r>
                    </a:p>
                  </a:txBody>
                  <a:tcPr/>
                </a:tc>
                <a:tc>
                  <a:txBody>
                    <a:bodyPr/>
                    <a:lstStyle/>
                    <a:p>
                      <a:pPr algn="ctr"/>
                      <a:r>
                        <a:rPr lang="en-US"/>
                        <a:t>2</a:t>
                      </a:r>
                    </a:p>
                  </a:txBody>
                  <a:tcPr/>
                </a:tc>
                <a:extLst>
                  <a:ext uri="{0D108BD9-81ED-4DB2-BD59-A6C34878D82A}">
                    <a16:rowId xmlns:a16="http://schemas.microsoft.com/office/drawing/2014/main" val="2677456441"/>
                  </a:ext>
                </a:extLst>
              </a:tr>
              <a:tr h="370840">
                <a:tc>
                  <a:txBody>
                    <a:bodyPr/>
                    <a:lstStyle/>
                    <a:p>
                      <a:r>
                        <a:rPr lang="en-US" sz="1800" b="1" i="1"/>
                        <a:t>TOTAL</a:t>
                      </a:r>
                    </a:p>
                  </a:txBody>
                  <a:tcPr/>
                </a:tc>
                <a:tc>
                  <a:txBody>
                    <a:bodyPr/>
                    <a:lstStyle/>
                    <a:p>
                      <a:pPr algn="ctr"/>
                      <a:r>
                        <a:rPr lang="en-US" sz="2000" b="1" i="1"/>
                        <a:t>16</a:t>
                      </a:r>
                    </a:p>
                  </a:txBody>
                  <a:tcPr/>
                </a:tc>
                <a:extLst>
                  <a:ext uri="{0D108BD9-81ED-4DB2-BD59-A6C34878D82A}">
                    <a16:rowId xmlns:a16="http://schemas.microsoft.com/office/drawing/2014/main" val="4252642195"/>
                  </a:ext>
                </a:extLst>
              </a:tr>
            </a:tbl>
          </a:graphicData>
        </a:graphic>
      </p:graphicFrame>
    </p:spTree>
    <p:extLst>
      <p:ext uri="{BB962C8B-B14F-4D97-AF65-F5344CB8AC3E}">
        <p14:creationId xmlns:p14="http://schemas.microsoft.com/office/powerpoint/2010/main" val="843600789"/>
      </p:ext>
    </p:extLst>
  </p:cSld>
  <p:clrMapOvr>
    <a:masterClrMapping/>
  </p:clrMapOvr>
  <p:transition/>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EB04B-C556-1EB4-4884-355018B8B2A6}"/>
              </a:ext>
            </a:extLst>
          </p:cNvPr>
          <p:cNvSpPr>
            <a:spLocks noGrp="1"/>
          </p:cNvSpPr>
          <p:nvPr>
            <p:ph type="title"/>
          </p:nvPr>
        </p:nvSpPr>
        <p:spPr>
          <a:xfrm>
            <a:off x="779549" y="56738"/>
            <a:ext cx="11182349" cy="620712"/>
          </a:xfrm>
        </p:spPr>
        <p:txBody>
          <a:bodyPr/>
          <a:lstStyle/>
          <a:p>
            <a:pPr algn="ctr"/>
            <a:r>
              <a:rPr lang="en-US" u="sng">
                <a:cs typeface="Arial"/>
              </a:rPr>
              <a:t>ACGME Strategic Dashboard</a:t>
            </a:r>
            <a:endParaRPr lang="en-US" u="sng"/>
          </a:p>
        </p:txBody>
      </p:sp>
      <p:sp>
        <p:nvSpPr>
          <p:cNvPr id="3" name="Slide Number Placeholder 2">
            <a:extLst>
              <a:ext uri="{FF2B5EF4-FFF2-40B4-BE49-F238E27FC236}">
                <a16:creationId xmlns:a16="http://schemas.microsoft.com/office/drawing/2014/main" id="{397E4243-0345-DABC-9F63-0A19B9152BAD}"/>
              </a:ext>
            </a:extLst>
          </p:cNvPr>
          <p:cNvSpPr>
            <a:spLocks noGrp="1"/>
          </p:cNvSpPr>
          <p:nvPr>
            <p:ph type="sldNum" sz="quarter" idx="4"/>
          </p:nvPr>
        </p:nvSpPr>
        <p:spPr/>
        <p:txBody>
          <a:bodyPr/>
          <a:lstStyle/>
          <a:p>
            <a:fld id="{2CF65E04-AA9A-4E4A-8DD4-BB83A2F0E30F}" type="slidenum">
              <a:rPr lang="en-US" smtClean="0"/>
              <a:pPr/>
              <a:t>16</a:t>
            </a:fld>
            <a:endParaRPr lang="en-US"/>
          </a:p>
        </p:txBody>
      </p:sp>
      <p:pic>
        <p:nvPicPr>
          <p:cNvPr id="5" name="Picture 4">
            <a:extLst>
              <a:ext uri="{FF2B5EF4-FFF2-40B4-BE49-F238E27FC236}">
                <a16:creationId xmlns:a16="http://schemas.microsoft.com/office/drawing/2014/main" id="{407FC770-1C70-06C2-5F80-D4E275103CBE}"/>
              </a:ext>
            </a:extLst>
          </p:cNvPr>
          <p:cNvPicPr>
            <a:picLocks noChangeAspect="1"/>
          </p:cNvPicPr>
          <p:nvPr/>
        </p:nvPicPr>
        <p:blipFill>
          <a:blip r:embed="rId2"/>
          <a:stretch>
            <a:fillRect/>
          </a:stretch>
        </p:blipFill>
        <p:spPr>
          <a:xfrm>
            <a:off x="1447800" y="794596"/>
            <a:ext cx="9228620" cy="5052498"/>
          </a:xfrm>
          <a:prstGeom prst="rect">
            <a:avLst/>
          </a:prstGeom>
        </p:spPr>
      </p:pic>
    </p:spTree>
    <p:extLst>
      <p:ext uri="{BB962C8B-B14F-4D97-AF65-F5344CB8AC3E}">
        <p14:creationId xmlns:p14="http://schemas.microsoft.com/office/powerpoint/2010/main" val="332605094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EA84FF-E077-445E-B518-BEA55C0F44C3}"/>
              </a:ext>
            </a:extLst>
          </p:cNvPr>
          <p:cNvSpPr>
            <a:spLocks noGrp="1"/>
          </p:cNvSpPr>
          <p:nvPr>
            <p:ph type="title"/>
          </p:nvPr>
        </p:nvSpPr>
        <p:spPr>
          <a:xfrm>
            <a:off x="719244" y="0"/>
            <a:ext cx="11182349" cy="620712"/>
          </a:xfrm>
        </p:spPr>
        <p:txBody>
          <a:bodyPr/>
          <a:lstStyle/>
          <a:p>
            <a:pPr algn="ctr"/>
            <a:r>
              <a:rPr lang="en-US" u="sng"/>
              <a:t>Health Resources and Services Administration (HRSA)</a:t>
            </a:r>
          </a:p>
        </p:txBody>
      </p:sp>
      <p:pic>
        <p:nvPicPr>
          <p:cNvPr id="1026" name="Picture 1">
            <a:extLst>
              <a:ext uri="{FF2B5EF4-FFF2-40B4-BE49-F238E27FC236}">
                <a16:creationId xmlns:a16="http://schemas.microsoft.com/office/drawing/2014/main" id="{872F1154-FDF5-250E-3F98-5E3F262738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791" y="795655"/>
            <a:ext cx="10945663" cy="506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0951202"/>
      </p:ext>
    </p:extLst>
  </p:cSld>
  <p:clrMapOvr>
    <a:masterClrMapping/>
  </p:clrMapOvr>
  <p:transition/>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EA84FF-E077-445E-B518-BEA55C0F44C3}"/>
              </a:ext>
            </a:extLst>
          </p:cNvPr>
          <p:cNvSpPr>
            <a:spLocks noGrp="1"/>
          </p:cNvSpPr>
          <p:nvPr>
            <p:ph type="title"/>
          </p:nvPr>
        </p:nvSpPr>
        <p:spPr>
          <a:xfrm>
            <a:off x="619125" y="0"/>
            <a:ext cx="11182349" cy="620712"/>
          </a:xfrm>
        </p:spPr>
        <p:txBody>
          <a:bodyPr/>
          <a:lstStyle/>
          <a:p>
            <a:pPr algn="ctr"/>
            <a:r>
              <a:rPr lang="en-US" u="sng"/>
              <a:t>National Institutes of Health (NIH)</a:t>
            </a:r>
          </a:p>
        </p:txBody>
      </p:sp>
      <p:pic>
        <p:nvPicPr>
          <p:cNvPr id="2050" name="Picture 2">
            <a:extLst>
              <a:ext uri="{FF2B5EF4-FFF2-40B4-BE49-F238E27FC236}">
                <a16:creationId xmlns:a16="http://schemas.microsoft.com/office/drawing/2014/main" id="{2B281BD9-1B12-3B1E-234C-B93ED979C0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69" t="15771"/>
          <a:stretch/>
        </p:blipFill>
        <p:spPr bwMode="auto">
          <a:xfrm>
            <a:off x="3293653" y="738498"/>
            <a:ext cx="5604694" cy="498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010576"/>
      </p:ext>
    </p:extLst>
  </p:cSld>
  <p:clrMapOvr>
    <a:masterClrMapping/>
  </p:clrMapOvr>
  <p:transition/>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D1BE3-4A76-4510-B1AF-19C1EF45C249}"/>
              </a:ext>
            </a:extLst>
          </p:cNvPr>
          <p:cNvSpPr>
            <a:spLocks noGrp="1"/>
          </p:cNvSpPr>
          <p:nvPr>
            <p:ph type="title"/>
          </p:nvPr>
        </p:nvSpPr>
        <p:spPr>
          <a:xfrm>
            <a:off x="774700" y="87023"/>
            <a:ext cx="11182349" cy="620712"/>
          </a:xfrm>
        </p:spPr>
        <p:txBody>
          <a:bodyPr/>
          <a:lstStyle/>
          <a:p>
            <a:pPr algn="ctr"/>
            <a:r>
              <a:rPr lang="en-US" u="sng"/>
              <a:t>VSLO Users</a:t>
            </a:r>
          </a:p>
        </p:txBody>
      </p:sp>
      <p:sp>
        <p:nvSpPr>
          <p:cNvPr id="3" name="Content Placeholder 2">
            <a:extLst>
              <a:ext uri="{FF2B5EF4-FFF2-40B4-BE49-F238E27FC236}">
                <a16:creationId xmlns:a16="http://schemas.microsoft.com/office/drawing/2014/main" id="{0C2887A9-786A-A060-D29F-7544B06817FD}"/>
              </a:ext>
            </a:extLst>
          </p:cNvPr>
          <p:cNvSpPr>
            <a:spLocks noGrp="1"/>
          </p:cNvSpPr>
          <p:nvPr>
            <p:ph idx="1"/>
          </p:nvPr>
        </p:nvSpPr>
        <p:spPr>
          <a:xfrm>
            <a:off x="657224" y="778799"/>
            <a:ext cx="11417300" cy="4790077"/>
          </a:xfrm>
        </p:spPr>
        <p:txBody>
          <a:bodyPr/>
          <a:lstStyle/>
          <a:p>
            <a:pPr marL="342900" indent="-342900">
              <a:buFont typeface="Arial" panose="020B0604020202020204" pitchFamily="34" charset="0"/>
              <a:buChar char="•"/>
            </a:pPr>
            <a:r>
              <a:rPr lang="en-US" sz="1800" b="1" i="1">
                <a:cs typeface="Arial"/>
              </a:rPr>
              <a:t>Tiered Host Fees</a:t>
            </a:r>
          </a:p>
          <a:p>
            <a:pPr marL="342900" indent="-342900">
              <a:buFont typeface="Arial" panose="020B0604020202020204" pitchFamily="34" charset="0"/>
              <a:buChar char="•"/>
            </a:pPr>
            <a:r>
              <a:rPr lang="en-US" sz="1800" b="1" i="1">
                <a:cs typeface="Arial"/>
              </a:rPr>
              <a:t>Home Use of VSLO</a:t>
            </a:r>
          </a:p>
          <a:p>
            <a:pPr marL="1147763" lvl="2" indent="-342900">
              <a:buFont typeface="Arial" panose="020B0604020202020204" pitchFamily="34" charset="0"/>
              <a:buChar char="•"/>
            </a:pPr>
            <a:r>
              <a:rPr lang="en-US" sz="1800" b="0">
                <a:latin typeface="Segoe UI"/>
                <a:cs typeface="Arial"/>
              </a:rPr>
              <a:t>Comprehensive management of their students' clinical and research experiences </a:t>
            </a:r>
          </a:p>
          <a:p>
            <a:pPr marL="1147763" lvl="2" indent="-342900">
              <a:buFont typeface="Arial" panose="020B0604020202020204" pitchFamily="34" charset="0"/>
              <a:buChar char="•"/>
            </a:pPr>
            <a:r>
              <a:rPr lang="en-US" sz="1800" b="0">
                <a:latin typeface="Segoe UI"/>
                <a:cs typeface="Arial"/>
              </a:rPr>
              <a:t>M1-M3 opportunities internal to your institution  </a:t>
            </a:r>
          </a:p>
          <a:p>
            <a:pPr marL="1147763" lvl="2" indent="-342900">
              <a:buFont typeface="Arial" panose="020B0604020202020204" pitchFamily="34" charset="0"/>
              <a:buChar char="•"/>
            </a:pPr>
            <a:r>
              <a:rPr lang="en-US" sz="1800" b="0">
                <a:latin typeface="Segoe UI"/>
                <a:cs typeface="Arial"/>
              </a:rPr>
              <a:t>M1-M3 opportunities outside your institution</a:t>
            </a:r>
            <a:endParaRPr lang="en-US" sz="1800"/>
          </a:p>
        </p:txBody>
      </p:sp>
      <p:sp>
        <p:nvSpPr>
          <p:cNvPr id="4" name="Slide Number Placeholder 3">
            <a:extLst>
              <a:ext uri="{FF2B5EF4-FFF2-40B4-BE49-F238E27FC236}">
                <a16:creationId xmlns:a16="http://schemas.microsoft.com/office/drawing/2014/main" id="{C0D76AC9-8D8B-A049-D73F-300AEB4A8786}"/>
              </a:ext>
            </a:extLst>
          </p:cNvPr>
          <p:cNvSpPr>
            <a:spLocks noGrp="1"/>
          </p:cNvSpPr>
          <p:nvPr>
            <p:ph type="sldNum" sz="quarter" idx="4"/>
          </p:nvPr>
        </p:nvSpPr>
        <p:spPr/>
        <p:txBody>
          <a:bodyPr/>
          <a:lstStyle/>
          <a:p>
            <a:fld id="{2CF65E04-AA9A-4E4A-8DD4-BB83A2F0E30F}" type="slidenum">
              <a:rPr lang="en-US" smtClean="0"/>
              <a:pPr/>
              <a:t>19</a:t>
            </a:fld>
            <a:endParaRPr lang="en-US"/>
          </a:p>
        </p:txBody>
      </p:sp>
      <p:pic>
        <p:nvPicPr>
          <p:cNvPr id="6" name="Picture 5">
            <a:extLst>
              <a:ext uri="{FF2B5EF4-FFF2-40B4-BE49-F238E27FC236}">
                <a16:creationId xmlns:a16="http://schemas.microsoft.com/office/drawing/2014/main" id="{3FC164E7-8BF0-5BF5-6A81-7C122FB7BC52}"/>
              </a:ext>
            </a:extLst>
          </p:cNvPr>
          <p:cNvPicPr>
            <a:picLocks noChangeAspect="1"/>
          </p:cNvPicPr>
          <p:nvPr/>
        </p:nvPicPr>
        <p:blipFill>
          <a:blip r:embed="rId2"/>
          <a:stretch>
            <a:fillRect/>
          </a:stretch>
        </p:blipFill>
        <p:spPr>
          <a:xfrm>
            <a:off x="1863587" y="2352086"/>
            <a:ext cx="8464826" cy="3564137"/>
          </a:xfrm>
          <a:prstGeom prst="rect">
            <a:avLst/>
          </a:prstGeom>
        </p:spPr>
      </p:pic>
    </p:spTree>
    <p:extLst>
      <p:ext uri="{BB962C8B-B14F-4D97-AF65-F5344CB8AC3E}">
        <p14:creationId xmlns:p14="http://schemas.microsoft.com/office/powerpoint/2010/main" val="268457047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082410-2570-9596-B947-CA5FB69A1E60}"/>
              </a:ext>
            </a:extLst>
          </p:cNvPr>
          <p:cNvSpPr>
            <a:spLocks noGrp="1"/>
          </p:cNvSpPr>
          <p:nvPr>
            <p:ph type="sldNum" sz="quarter" idx="4"/>
          </p:nvPr>
        </p:nvSpPr>
        <p:spPr/>
        <p:txBody>
          <a:bodyPr/>
          <a:lstStyle/>
          <a:p>
            <a:fld id="{2CF65E04-AA9A-4E4A-8DD4-BB83A2F0E30F}" type="slidenum">
              <a:rPr lang="en-US" smtClean="0"/>
              <a:pPr/>
              <a:t>2</a:t>
            </a:fld>
            <a:endParaRPr lang="en-US"/>
          </a:p>
        </p:txBody>
      </p:sp>
      <p:pic>
        <p:nvPicPr>
          <p:cNvPr id="5" name="Picture 4" descr="A screenshot of a meeting schedule&#10;&#10;Description automatically generated">
            <a:extLst>
              <a:ext uri="{FF2B5EF4-FFF2-40B4-BE49-F238E27FC236}">
                <a16:creationId xmlns:a16="http://schemas.microsoft.com/office/drawing/2014/main" id="{13383595-1160-AF21-9015-952C8E2F68A3}"/>
              </a:ext>
            </a:extLst>
          </p:cNvPr>
          <p:cNvPicPr>
            <a:picLocks noChangeAspect="1"/>
          </p:cNvPicPr>
          <p:nvPr/>
        </p:nvPicPr>
        <p:blipFill>
          <a:blip r:embed="rId2"/>
          <a:stretch>
            <a:fillRect/>
          </a:stretch>
        </p:blipFill>
        <p:spPr>
          <a:xfrm>
            <a:off x="762139" y="143635"/>
            <a:ext cx="10656680" cy="5366992"/>
          </a:xfrm>
          <a:prstGeom prst="rect">
            <a:avLst/>
          </a:prstGeom>
        </p:spPr>
      </p:pic>
    </p:spTree>
    <p:extLst>
      <p:ext uri="{BB962C8B-B14F-4D97-AF65-F5344CB8AC3E}">
        <p14:creationId xmlns:p14="http://schemas.microsoft.com/office/powerpoint/2010/main" val="111961717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06988-0395-8D31-D095-25CC869F7943}"/>
              </a:ext>
            </a:extLst>
          </p:cNvPr>
          <p:cNvSpPr>
            <a:spLocks noGrp="1"/>
          </p:cNvSpPr>
          <p:nvPr>
            <p:ph type="title"/>
          </p:nvPr>
        </p:nvSpPr>
        <p:spPr>
          <a:xfrm>
            <a:off x="877871" y="87023"/>
            <a:ext cx="11182349" cy="620712"/>
          </a:xfrm>
        </p:spPr>
        <p:txBody>
          <a:bodyPr/>
          <a:lstStyle/>
          <a:p>
            <a:pPr algn="ctr"/>
            <a:r>
              <a:rPr lang="en-US" u="sng">
                <a:cs typeface="Arial"/>
              </a:rPr>
              <a:t>Clinician Nexus Collaboration Status </a:t>
            </a:r>
            <a:endParaRPr lang="en-US" u="sng"/>
          </a:p>
        </p:txBody>
      </p:sp>
      <p:sp>
        <p:nvSpPr>
          <p:cNvPr id="6" name="Content Placeholder 5">
            <a:extLst>
              <a:ext uri="{FF2B5EF4-FFF2-40B4-BE49-F238E27FC236}">
                <a16:creationId xmlns:a16="http://schemas.microsoft.com/office/drawing/2014/main" id="{E02F27CB-2D30-E4B2-E316-4B3C5A81C572}"/>
              </a:ext>
            </a:extLst>
          </p:cNvPr>
          <p:cNvSpPr>
            <a:spLocks noGrp="1"/>
          </p:cNvSpPr>
          <p:nvPr>
            <p:ph idx="1"/>
          </p:nvPr>
        </p:nvSpPr>
        <p:spPr>
          <a:xfrm>
            <a:off x="686210" y="886954"/>
            <a:ext cx="10651067" cy="4790077"/>
          </a:xfrm>
        </p:spPr>
        <p:txBody>
          <a:bodyPr/>
          <a:lstStyle/>
          <a:p>
            <a:r>
              <a:rPr lang="en-US" sz="2000">
                <a:solidFill>
                  <a:srgbClr val="000000"/>
                </a:solidFill>
                <a:cs typeface="Calibri"/>
              </a:rPr>
              <a:t>Developing a LOI to support the creation of a proposal that would address many/all of the following areas of medical education to workforce. </a:t>
            </a:r>
            <a:endParaRPr lang="en-US" sz="2000">
              <a:solidFill>
                <a:srgbClr val="013D79"/>
              </a:solidFill>
              <a:cs typeface="Arial"/>
            </a:endParaRPr>
          </a:p>
          <a:p>
            <a:r>
              <a:rPr lang="en-US" sz="1800" b="1" i="1" u="sng">
                <a:solidFill>
                  <a:srgbClr val="000000"/>
                </a:solidFill>
                <a:cs typeface="Calibri"/>
              </a:rPr>
              <a:t>Sourcing future physicians:</a:t>
            </a:r>
            <a:r>
              <a:rPr lang="en-US" sz="1800" i="1" u="sng">
                <a:solidFill>
                  <a:srgbClr val="000000"/>
                </a:solidFill>
                <a:cs typeface="Calibri"/>
              </a:rPr>
              <a:t> </a:t>
            </a:r>
            <a:endParaRPr lang="en-US" sz="1800" u="sng">
              <a:solidFill>
                <a:srgbClr val="013D79"/>
              </a:solidFill>
              <a:cs typeface="Arial"/>
            </a:endParaRPr>
          </a:p>
          <a:p>
            <a:pPr marL="285750" indent="-285750">
              <a:buFont typeface="Arial" panose="020B0604020202020204" pitchFamily="34" charset="0"/>
              <a:buChar char="•"/>
            </a:pPr>
            <a:r>
              <a:rPr lang="en-US" sz="1600" b="1" i="1">
                <a:solidFill>
                  <a:srgbClr val="000000"/>
                </a:solidFill>
                <a:cs typeface="Calibri"/>
              </a:rPr>
              <a:t>During high school and college:</a:t>
            </a:r>
            <a:r>
              <a:rPr lang="en-US" sz="1600" i="1">
                <a:solidFill>
                  <a:srgbClr val="000000"/>
                </a:solidFill>
                <a:cs typeface="Calibri"/>
              </a:rPr>
              <a:t> Connect students as early as high school to experiences and content that expose them to the health professions, while collecting data along their journey. </a:t>
            </a:r>
            <a:endParaRPr lang="en-US" sz="1600">
              <a:cs typeface="Segoe UI"/>
            </a:endParaRPr>
          </a:p>
          <a:p>
            <a:pPr marL="285750" indent="-285750">
              <a:buFont typeface="Arial" panose="020B0604020202020204" pitchFamily="34" charset="0"/>
              <a:buChar char="•"/>
            </a:pPr>
            <a:r>
              <a:rPr lang="en-US" sz="1600" b="1" i="1">
                <a:solidFill>
                  <a:srgbClr val="000000"/>
                </a:solidFill>
                <a:cs typeface="Calibri"/>
              </a:rPr>
              <a:t>As they transition to medical school:</a:t>
            </a:r>
            <a:r>
              <a:rPr lang="en-US" sz="1600" i="1">
                <a:solidFill>
                  <a:srgbClr val="000000"/>
                </a:solidFill>
                <a:cs typeface="Calibri"/>
              </a:rPr>
              <a:t> Connect aspiring medical student’s data from as early as high school to their applications to medical school.</a:t>
            </a:r>
            <a:endParaRPr lang="en-US" sz="1600">
              <a:cs typeface="Segoe UI"/>
            </a:endParaRPr>
          </a:p>
          <a:p>
            <a:r>
              <a:rPr lang="en-US" sz="1800" b="1" i="1" u="sng">
                <a:solidFill>
                  <a:srgbClr val="000000"/>
                </a:solidFill>
                <a:cs typeface="Calibri"/>
              </a:rPr>
              <a:t>Supporting medical students: </a:t>
            </a:r>
            <a:endParaRPr lang="en-US" sz="1800" b="1" i="1" u="sng">
              <a:cs typeface="Segoe UI"/>
            </a:endParaRPr>
          </a:p>
          <a:p>
            <a:pPr marL="285750" indent="-285750">
              <a:buFont typeface="Arial" panose="020B0604020202020204" pitchFamily="34" charset="0"/>
              <a:buChar char="•"/>
            </a:pPr>
            <a:r>
              <a:rPr lang="en-US" sz="1600" b="1" i="1">
                <a:solidFill>
                  <a:srgbClr val="000000"/>
                </a:solidFill>
                <a:cs typeface="Calibri"/>
              </a:rPr>
              <a:t>During medical school:</a:t>
            </a:r>
            <a:r>
              <a:rPr lang="en-US" sz="1600" i="1">
                <a:solidFill>
                  <a:srgbClr val="000000"/>
                </a:solidFill>
                <a:cs typeface="Calibri"/>
              </a:rPr>
              <a:t> Connect enrolled medical students with direct access to shadow, core, and elective clinical experiences to gain confidence in their specialty of choice prior to interview season. </a:t>
            </a:r>
            <a:endParaRPr lang="en-US" sz="1600">
              <a:cs typeface="Segoe UI"/>
            </a:endParaRPr>
          </a:p>
          <a:p>
            <a:pPr marL="285750" lvl="1" indent="-285750">
              <a:buFont typeface="Arial" panose="020B0604020202020204" pitchFamily="34" charset="0"/>
              <a:buChar char="•"/>
            </a:pPr>
            <a:r>
              <a:rPr lang="en-US" sz="1600" b="1" i="1">
                <a:solidFill>
                  <a:srgbClr val="000000"/>
                </a:solidFill>
                <a:cs typeface="Calibri"/>
              </a:rPr>
              <a:t>As they transition to residency:</a:t>
            </a:r>
            <a:r>
              <a:rPr lang="en-US" sz="1600" i="1">
                <a:solidFill>
                  <a:srgbClr val="000000"/>
                </a:solidFill>
                <a:cs typeface="Calibri"/>
              </a:rPr>
              <a:t> Connect the experiential data from high-school-medical school to their residency applications, empowering program directors to see more data on the quality of students before interview season while affording school/specialty advisors a comprehensive view of their students' journey. </a:t>
            </a:r>
            <a:endParaRPr lang="en-US" sz="1600">
              <a:solidFill>
                <a:srgbClr val="013D79"/>
              </a:solidFill>
              <a:cs typeface="Segoe UI"/>
            </a:endParaRPr>
          </a:p>
          <a:p>
            <a:r>
              <a:rPr lang="en-US" sz="1800" b="1" i="1" u="sng">
                <a:solidFill>
                  <a:srgbClr val="000000"/>
                </a:solidFill>
                <a:cs typeface="Calibri"/>
              </a:rPr>
              <a:t>Supporting early-career physicians: </a:t>
            </a:r>
            <a:endParaRPr lang="en-US" sz="1800" u="sng">
              <a:cs typeface="Segoe UI"/>
            </a:endParaRPr>
          </a:p>
          <a:p>
            <a:pPr marL="285750" lvl="1" indent="-285750">
              <a:buFont typeface="Arial"/>
              <a:buChar char="•"/>
            </a:pPr>
            <a:r>
              <a:rPr lang="en-US" sz="1600" b="1" i="1">
                <a:solidFill>
                  <a:srgbClr val="000000"/>
                </a:solidFill>
                <a:cs typeface="Calibri"/>
              </a:rPr>
              <a:t>During residency &amp; fellowship</a:t>
            </a:r>
            <a:r>
              <a:rPr lang="en-US" sz="1600" i="1">
                <a:solidFill>
                  <a:srgbClr val="000000"/>
                </a:solidFill>
                <a:cs typeface="Calibri"/>
              </a:rPr>
              <a:t>: Consider an integration or development of products that help residency programs manage and monitor the quality of the residents and fellows as they progress through their programs and medical schools further refine their curriculum and clinical training. </a:t>
            </a:r>
            <a:endParaRPr lang="en-US" sz="1600">
              <a:solidFill>
                <a:srgbClr val="013D79"/>
              </a:solidFill>
              <a:cs typeface="Segoe UI"/>
            </a:endParaRPr>
          </a:p>
          <a:p>
            <a:endParaRPr lang="en-US" sz="1400" i="1">
              <a:solidFill>
                <a:srgbClr val="000000"/>
              </a:solidFill>
              <a:latin typeface="Segoe UI"/>
              <a:cs typeface="Calibri"/>
            </a:endParaRPr>
          </a:p>
          <a:p>
            <a:endParaRPr lang="en-US" sz="1400" i="1">
              <a:solidFill>
                <a:srgbClr val="000000"/>
              </a:solidFill>
              <a:latin typeface="Segoe UI"/>
              <a:cs typeface="Calibri"/>
            </a:endParaRPr>
          </a:p>
          <a:p>
            <a:endParaRPr lang="en-US" sz="1400">
              <a:latin typeface="Segoe UI"/>
              <a:cs typeface="Arial"/>
            </a:endParaRPr>
          </a:p>
        </p:txBody>
      </p:sp>
      <p:sp>
        <p:nvSpPr>
          <p:cNvPr id="3" name="Slide Number Placeholder 2">
            <a:extLst>
              <a:ext uri="{FF2B5EF4-FFF2-40B4-BE49-F238E27FC236}">
                <a16:creationId xmlns:a16="http://schemas.microsoft.com/office/drawing/2014/main" id="{4685AF11-C51E-386E-E96D-87DCE764BF31}"/>
              </a:ext>
            </a:extLst>
          </p:cNvPr>
          <p:cNvSpPr>
            <a:spLocks noGrp="1"/>
          </p:cNvSpPr>
          <p:nvPr>
            <p:ph type="sldNum" sz="quarter" idx="4"/>
          </p:nvPr>
        </p:nvSpPr>
        <p:spPr/>
        <p:txBody>
          <a:bodyPr/>
          <a:lstStyle/>
          <a:p>
            <a:fld id="{2CF65E04-AA9A-4E4A-8DD4-BB83A2F0E30F}" type="slidenum">
              <a:rPr lang="en-US" smtClean="0"/>
              <a:pPr/>
              <a:t>20</a:t>
            </a:fld>
            <a:endParaRPr lang="en-US"/>
          </a:p>
        </p:txBody>
      </p:sp>
    </p:spTree>
    <p:extLst>
      <p:ext uri="{BB962C8B-B14F-4D97-AF65-F5344CB8AC3E}">
        <p14:creationId xmlns:p14="http://schemas.microsoft.com/office/powerpoint/2010/main" val="225917493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C0E53-06DE-4BCC-C8DB-D2AAD2B3BCCB}"/>
              </a:ext>
            </a:extLst>
          </p:cNvPr>
          <p:cNvSpPr>
            <a:spLocks noGrp="1"/>
          </p:cNvSpPr>
          <p:nvPr>
            <p:ph type="title"/>
          </p:nvPr>
        </p:nvSpPr>
        <p:spPr>
          <a:xfrm>
            <a:off x="432621" y="843628"/>
            <a:ext cx="11598104" cy="3679209"/>
          </a:xfrm>
        </p:spPr>
        <p:txBody>
          <a:bodyPr/>
          <a:lstStyle/>
          <a:p>
            <a:pPr algn="ctr">
              <a:lnSpc>
                <a:spcPct val="200000"/>
              </a:lnSpc>
            </a:pPr>
            <a:r>
              <a:rPr lang="en-US" sz="6000">
                <a:cs typeface="Arial"/>
              </a:rPr>
              <a:t>Thank You </a:t>
            </a:r>
            <a:br>
              <a:rPr lang="en-US" sz="6000">
                <a:cs typeface="Arial"/>
              </a:rPr>
            </a:br>
            <a:r>
              <a:rPr lang="en-US" sz="6000">
                <a:cs typeface="Arial"/>
              </a:rPr>
              <a:t>for Another Great Meeting!</a:t>
            </a:r>
            <a:endParaRPr lang="en-US" sz="6000"/>
          </a:p>
        </p:txBody>
      </p:sp>
      <p:sp>
        <p:nvSpPr>
          <p:cNvPr id="3" name="Slide Number Placeholder 2">
            <a:extLst>
              <a:ext uri="{FF2B5EF4-FFF2-40B4-BE49-F238E27FC236}">
                <a16:creationId xmlns:a16="http://schemas.microsoft.com/office/drawing/2014/main" id="{EBCDA4C5-BBFF-1580-4B2E-06F9B49BC130}"/>
              </a:ext>
            </a:extLst>
          </p:cNvPr>
          <p:cNvSpPr>
            <a:spLocks noGrp="1"/>
          </p:cNvSpPr>
          <p:nvPr>
            <p:ph type="sldNum" sz="quarter" idx="4"/>
          </p:nvPr>
        </p:nvSpPr>
        <p:spPr/>
        <p:txBody>
          <a:bodyPr/>
          <a:lstStyle/>
          <a:p>
            <a:fld id="{2CF65E04-AA9A-4E4A-8DD4-BB83A2F0E30F}" type="slidenum">
              <a:rPr lang="en-US" smtClean="0"/>
              <a:pPr/>
              <a:t>21</a:t>
            </a:fld>
            <a:endParaRPr lang="en-US"/>
          </a:p>
        </p:txBody>
      </p:sp>
    </p:spTree>
    <p:extLst>
      <p:ext uri="{BB962C8B-B14F-4D97-AF65-F5344CB8AC3E}">
        <p14:creationId xmlns:p14="http://schemas.microsoft.com/office/powerpoint/2010/main" val="16350473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A3C811-5263-B26A-7C1E-AD528BCD7A94}"/>
              </a:ext>
            </a:extLst>
          </p:cNvPr>
          <p:cNvSpPr>
            <a:spLocks noGrp="1"/>
          </p:cNvSpPr>
          <p:nvPr>
            <p:ph type="sldNum" sz="quarter" idx="4"/>
          </p:nvPr>
        </p:nvSpPr>
        <p:spPr/>
        <p:txBody>
          <a:bodyPr/>
          <a:lstStyle/>
          <a:p>
            <a:fld id="{2CF65E04-AA9A-4E4A-8DD4-BB83A2F0E30F}" type="slidenum">
              <a:rPr lang="en-US" smtClean="0"/>
              <a:pPr/>
              <a:t>3</a:t>
            </a:fld>
            <a:endParaRPr lang="en-US"/>
          </a:p>
        </p:txBody>
      </p:sp>
      <p:pic>
        <p:nvPicPr>
          <p:cNvPr id="8" name="Picture 7">
            <a:extLst>
              <a:ext uri="{FF2B5EF4-FFF2-40B4-BE49-F238E27FC236}">
                <a16:creationId xmlns:a16="http://schemas.microsoft.com/office/drawing/2014/main" id="{44A41F5C-BB0E-FFB1-D9F3-391EF83B1DBD}"/>
              </a:ext>
            </a:extLst>
          </p:cNvPr>
          <p:cNvPicPr>
            <a:picLocks noChangeAspect="1"/>
          </p:cNvPicPr>
          <p:nvPr/>
        </p:nvPicPr>
        <p:blipFill>
          <a:blip r:embed="rId2"/>
          <a:stretch>
            <a:fillRect/>
          </a:stretch>
        </p:blipFill>
        <p:spPr>
          <a:xfrm>
            <a:off x="228592" y="87023"/>
            <a:ext cx="9532389" cy="5574830"/>
          </a:xfrm>
          <a:prstGeom prst="rect">
            <a:avLst/>
          </a:prstGeom>
        </p:spPr>
      </p:pic>
      <p:sp>
        <p:nvSpPr>
          <p:cNvPr id="9" name="Rectangle 8">
            <a:extLst>
              <a:ext uri="{FF2B5EF4-FFF2-40B4-BE49-F238E27FC236}">
                <a16:creationId xmlns:a16="http://schemas.microsoft.com/office/drawing/2014/main" id="{BB9DFB4A-D1A0-C0F0-1F88-D4B29295A308}"/>
              </a:ext>
            </a:extLst>
          </p:cNvPr>
          <p:cNvSpPr/>
          <p:nvPr/>
        </p:nvSpPr>
        <p:spPr bwMode="auto">
          <a:xfrm>
            <a:off x="9706903" y="1111058"/>
            <a:ext cx="2431019" cy="1015663"/>
          </a:xfrm>
          <a:prstGeom prst="rect">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lumMod val="50000"/>
                  </a:schemeClr>
                </a:solidFill>
                <a:effectLst/>
                <a:latin typeface="Arial" charset="0"/>
              </a:rPr>
              <a:t>7.8% Increase in Applicants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lumMod val="50000"/>
                  </a:schemeClr>
                </a:solidFill>
                <a:effectLst/>
                <a:latin typeface="Arial" charset="0"/>
              </a:rPr>
              <a:t>(2023 vs. 2024)</a:t>
            </a:r>
          </a:p>
        </p:txBody>
      </p:sp>
      <p:sp>
        <p:nvSpPr>
          <p:cNvPr id="10" name="Rectangle 9">
            <a:extLst>
              <a:ext uri="{FF2B5EF4-FFF2-40B4-BE49-F238E27FC236}">
                <a16:creationId xmlns:a16="http://schemas.microsoft.com/office/drawing/2014/main" id="{C41D728A-026A-F1C3-80B2-6E0746FEA797}"/>
              </a:ext>
            </a:extLst>
          </p:cNvPr>
          <p:cNvSpPr/>
          <p:nvPr/>
        </p:nvSpPr>
        <p:spPr bwMode="auto">
          <a:xfrm>
            <a:off x="9706904" y="3150756"/>
            <a:ext cx="2431019" cy="1631216"/>
          </a:xfrm>
          <a:prstGeom prst="rect">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lumMod val="50000"/>
                  </a:schemeClr>
                </a:solidFill>
                <a:effectLst/>
                <a:latin typeface="Arial" charset="0"/>
              </a:rPr>
              <a:t>Students apply to an average of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lumMod val="50000"/>
                  </a:schemeClr>
                </a:solidFill>
                <a:effectLst/>
                <a:latin typeface="Arial" charset="0"/>
              </a:rPr>
              <a:t>10 Unique electives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lumMod val="50000"/>
                  </a:schemeClr>
                </a:solidFill>
                <a:effectLst/>
                <a:latin typeface="Arial" charset="0"/>
              </a:rPr>
              <a:t>(2024CY YTD) </a:t>
            </a:r>
          </a:p>
        </p:txBody>
      </p:sp>
    </p:spTree>
    <p:extLst>
      <p:ext uri="{BB962C8B-B14F-4D97-AF65-F5344CB8AC3E}">
        <p14:creationId xmlns:p14="http://schemas.microsoft.com/office/powerpoint/2010/main" val="142595281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B9833-4520-9D93-9B10-4A6A093D1615}"/>
              </a:ext>
            </a:extLst>
          </p:cNvPr>
          <p:cNvSpPr>
            <a:spLocks noGrp="1"/>
          </p:cNvSpPr>
          <p:nvPr>
            <p:ph type="title"/>
          </p:nvPr>
        </p:nvSpPr>
        <p:spPr>
          <a:xfrm>
            <a:off x="787876" y="117322"/>
            <a:ext cx="11182349" cy="620712"/>
          </a:xfrm>
        </p:spPr>
        <p:txBody>
          <a:bodyPr/>
          <a:lstStyle/>
          <a:p>
            <a:pPr algn="ctr"/>
            <a:r>
              <a:rPr lang="en-US" sz="2500" u="sng" dirty="0"/>
              <a:t>Number of Students Submitting Applications by Month (January - June)</a:t>
            </a:r>
          </a:p>
        </p:txBody>
      </p:sp>
      <p:sp>
        <p:nvSpPr>
          <p:cNvPr id="4" name="Slide Number Placeholder 3">
            <a:extLst>
              <a:ext uri="{FF2B5EF4-FFF2-40B4-BE49-F238E27FC236}">
                <a16:creationId xmlns:a16="http://schemas.microsoft.com/office/drawing/2014/main" id="{7BA3C811-5263-B26A-7C1E-AD528BCD7A94}"/>
              </a:ext>
            </a:extLst>
          </p:cNvPr>
          <p:cNvSpPr>
            <a:spLocks noGrp="1"/>
          </p:cNvSpPr>
          <p:nvPr>
            <p:ph type="sldNum" sz="quarter" idx="4"/>
          </p:nvPr>
        </p:nvSpPr>
        <p:spPr/>
        <p:txBody>
          <a:bodyPr/>
          <a:lstStyle/>
          <a:p>
            <a:fld id="{2CF65E04-AA9A-4E4A-8DD4-BB83A2F0E30F}" type="slidenum">
              <a:rPr lang="en-US" smtClean="0"/>
              <a:pPr/>
              <a:t>4</a:t>
            </a:fld>
            <a:endParaRPr lang="en-US"/>
          </a:p>
        </p:txBody>
      </p:sp>
      <p:sp>
        <p:nvSpPr>
          <p:cNvPr id="3" name="Rectangle 2">
            <a:extLst>
              <a:ext uri="{FF2B5EF4-FFF2-40B4-BE49-F238E27FC236}">
                <a16:creationId xmlns:a16="http://schemas.microsoft.com/office/drawing/2014/main" id="{605C806E-CDF8-2739-5216-725C776A8AF0}"/>
              </a:ext>
            </a:extLst>
          </p:cNvPr>
          <p:cNvSpPr/>
          <p:nvPr/>
        </p:nvSpPr>
        <p:spPr bwMode="auto">
          <a:xfrm>
            <a:off x="4046951" y="2254716"/>
            <a:ext cx="3426293" cy="1015663"/>
          </a:xfrm>
          <a:prstGeom prst="rect">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a:solidFill>
                  <a:schemeClr val="tx1">
                    <a:lumMod val="50000"/>
                  </a:schemeClr>
                </a:solidFill>
                <a:latin typeface="Arial" charset="0"/>
              </a:rPr>
              <a:t>Students continue to start submitting applications earlier every year.  </a:t>
            </a:r>
            <a:endParaRPr kumimoji="0" lang="en-US" sz="2000" b="1" i="0" u="none" strike="noStrike" cap="none" normalizeH="0" baseline="0">
              <a:ln>
                <a:noFill/>
              </a:ln>
              <a:solidFill>
                <a:schemeClr val="tx1">
                  <a:lumMod val="50000"/>
                </a:schemeClr>
              </a:solidFill>
              <a:effectLst/>
              <a:latin typeface="Arial" charset="0"/>
            </a:endParaRPr>
          </a:p>
        </p:txBody>
      </p:sp>
      <p:pic>
        <p:nvPicPr>
          <p:cNvPr id="6" name="Picture 5">
            <a:extLst>
              <a:ext uri="{FF2B5EF4-FFF2-40B4-BE49-F238E27FC236}">
                <a16:creationId xmlns:a16="http://schemas.microsoft.com/office/drawing/2014/main" id="{09A20EA2-FB59-B4D7-7B9C-5FE5EC141189}"/>
              </a:ext>
            </a:extLst>
          </p:cNvPr>
          <p:cNvPicPr>
            <a:picLocks noChangeAspect="1"/>
          </p:cNvPicPr>
          <p:nvPr/>
        </p:nvPicPr>
        <p:blipFill>
          <a:blip r:embed="rId2"/>
          <a:stretch>
            <a:fillRect/>
          </a:stretch>
        </p:blipFill>
        <p:spPr>
          <a:xfrm>
            <a:off x="787876" y="978195"/>
            <a:ext cx="11040813" cy="4901609"/>
          </a:xfrm>
          <a:prstGeom prst="rect">
            <a:avLst/>
          </a:prstGeom>
        </p:spPr>
      </p:pic>
    </p:spTree>
    <p:extLst>
      <p:ext uri="{BB962C8B-B14F-4D97-AF65-F5344CB8AC3E}">
        <p14:creationId xmlns:p14="http://schemas.microsoft.com/office/powerpoint/2010/main" val="280286957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B9833-4520-9D93-9B10-4A6A093D1615}"/>
              </a:ext>
            </a:extLst>
          </p:cNvPr>
          <p:cNvSpPr>
            <a:spLocks noGrp="1"/>
          </p:cNvSpPr>
          <p:nvPr>
            <p:ph type="title"/>
          </p:nvPr>
        </p:nvSpPr>
        <p:spPr>
          <a:xfrm>
            <a:off x="787876" y="117322"/>
            <a:ext cx="11182349" cy="620712"/>
          </a:xfrm>
        </p:spPr>
        <p:txBody>
          <a:bodyPr/>
          <a:lstStyle/>
          <a:p>
            <a:pPr algn="ctr"/>
            <a:r>
              <a:rPr lang="en-US" u="sng"/>
              <a:t>VSLO Stats (2023 vs. 2024)</a:t>
            </a:r>
          </a:p>
        </p:txBody>
      </p:sp>
      <p:sp>
        <p:nvSpPr>
          <p:cNvPr id="4" name="Slide Number Placeholder 3">
            <a:extLst>
              <a:ext uri="{FF2B5EF4-FFF2-40B4-BE49-F238E27FC236}">
                <a16:creationId xmlns:a16="http://schemas.microsoft.com/office/drawing/2014/main" id="{7BA3C811-5263-B26A-7C1E-AD528BCD7A94}"/>
              </a:ext>
            </a:extLst>
          </p:cNvPr>
          <p:cNvSpPr>
            <a:spLocks noGrp="1"/>
          </p:cNvSpPr>
          <p:nvPr>
            <p:ph type="sldNum" sz="quarter" idx="4"/>
          </p:nvPr>
        </p:nvSpPr>
        <p:spPr/>
        <p:txBody>
          <a:bodyPr/>
          <a:lstStyle/>
          <a:p>
            <a:fld id="{2CF65E04-AA9A-4E4A-8DD4-BB83A2F0E30F}" type="slidenum">
              <a:rPr lang="en-US" smtClean="0"/>
              <a:pPr/>
              <a:t>5</a:t>
            </a:fld>
            <a:endParaRPr lang="en-US"/>
          </a:p>
        </p:txBody>
      </p:sp>
      <p:sp>
        <p:nvSpPr>
          <p:cNvPr id="9" name="Arrow: Up 8">
            <a:extLst>
              <a:ext uri="{FF2B5EF4-FFF2-40B4-BE49-F238E27FC236}">
                <a16:creationId xmlns:a16="http://schemas.microsoft.com/office/drawing/2014/main" id="{0505F69E-092E-4A95-FFE4-18FE8A343BED}"/>
              </a:ext>
            </a:extLst>
          </p:cNvPr>
          <p:cNvSpPr/>
          <p:nvPr/>
        </p:nvSpPr>
        <p:spPr bwMode="auto">
          <a:xfrm>
            <a:off x="7228158" y="738034"/>
            <a:ext cx="4742067" cy="2576572"/>
          </a:xfrm>
          <a:prstGeom prst="upArrow">
            <a:avLst/>
          </a:prstGeom>
          <a:noFill/>
          <a:ln w="222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kumimoji="0" lang="en-US" sz="2000" b="1" i="0" u="none" strike="noStrike" cap="none" normalizeH="0" baseline="0">
                <a:ln>
                  <a:noFill/>
                </a:ln>
                <a:solidFill>
                  <a:schemeClr val="tx1">
                    <a:lumMod val="50000"/>
                  </a:schemeClr>
                </a:solidFill>
                <a:effectLst/>
                <a:latin typeface="Arial"/>
                <a:cs typeface="Arial"/>
              </a:rPr>
              <a:t>MD students are applying </a:t>
            </a:r>
            <a:r>
              <a:rPr lang="en-US" sz="2000" b="1">
                <a:solidFill>
                  <a:schemeClr val="tx1">
                    <a:lumMod val="50000"/>
                  </a:schemeClr>
                </a:solidFill>
                <a:latin typeface="Arial"/>
                <a:cs typeface="Arial"/>
              </a:rPr>
              <a:t>on </a:t>
            </a:r>
            <a:r>
              <a:rPr kumimoji="0" lang="en-US" sz="2000" b="1" i="0" u="none" strike="noStrike" cap="none" normalizeH="0" baseline="0">
                <a:ln>
                  <a:noFill/>
                </a:ln>
                <a:solidFill>
                  <a:schemeClr val="tx1">
                    <a:lumMod val="50000"/>
                  </a:schemeClr>
                </a:solidFill>
                <a:effectLst/>
                <a:latin typeface="Arial"/>
                <a:cs typeface="Arial"/>
              </a:rPr>
              <a:t>average </a:t>
            </a:r>
            <a:r>
              <a:rPr lang="en-US" sz="2000" b="1">
                <a:solidFill>
                  <a:schemeClr val="tx1">
                    <a:lumMod val="50000"/>
                  </a:schemeClr>
                </a:solidFill>
                <a:latin typeface="Arial"/>
                <a:cs typeface="Arial"/>
              </a:rPr>
              <a:t>for </a:t>
            </a:r>
            <a:r>
              <a:rPr kumimoji="0" lang="en-US" sz="2000" b="1" i="0" u="none" strike="noStrike" cap="none" normalizeH="0" baseline="0">
                <a:ln>
                  <a:noFill/>
                </a:ln>
                <a:solidFill>
                  <a:schemeClr val="tx1">
                    <a:lumMod val="50000"/>
                  </a:schemeClr>
                </a:solidFill>
                <a:effectLst/>
                <a:latin typeface="Arial"/>
                <a:cs typeface="Arial"/>
              </a:rPr>
              <a:t>3 more date options per </a:t>
            </a:r>
            <a:r>
              <a:rPr lang="en-US" sz="2000" b="1">
                <a:solidFill>
                  <a:schemeClr val="tx1">
                    <a:lumMod val="50000"/>
                  </a:schemeClr>
                </a:solidFill>
                <a:latin typeface="Arial"/>
                <a:cs typeface="Arial"/>
              </a:rPr>
              <a:t>Elective</a:t>
            </a:r>
            <a:r>
              <a:rPr kumimoji="0" lang="en-US" sz="2000" b="1" i="0" u="none" strike="noStrike" cap="none" normalizeH="0" baseline="0">
                <a:ln>
                  <a:noFill/>
                </a:ln>
                <a:solidFill>
                  <a:schemeClr val="tx1">
                    <a:lumMod val="50000"/>
                  </a:schemeClr>
                </a:solidFill>
                <a:effectLst/>
                <a:latin typeface="Arial"/>
                <a:cs typeface="Arial"/>
              </a:rPr>
              <a:t>.</a:t>
            </a:r>
            <a:endParaRPr lang="en-US" sz="2000" b="1" i="0" u="none" strike="noStrike" cap="none" normalizeH="0" baseline="0">
              <a:ln>
                <a:noFill/>
              </a:ln>
              <a:solidFill>
                <a:schemeClr val="tx1">
                  <a:lumMod val="50000"/>
                </a:schemeClr>
              </a:solidFill>
              <a:effectLst/>
              <a:latin typeface="Arial" charset="0"/>
              <a:cs typeface="Arial" charset="0"/>
            </a:endParaRPr>
          </a:p>
        </p:txBody>
      </p:sp>
      <p:sp>
        <p:nvSpPr>
          <p:cNvPr id="10" name="Arrow: Up 9">
            <a:extLst>
              <a:ext uri="{FF2B5EF4-FFF2-40B4-BE49-F238E27FC236}">
                <a16:creationId xmlns:a16="http://schemas.microsoft.com/office/drawing/2014/main" id="{00F790C9-229B-F6F9-49C3-15310B03484C}"/>
              </a:ext>
            </a:extLst>
          </p:cNvPr>
          <p:cNvSpPr/>
          <p:nvPr/>
        </p:nvSpPr>
        <p:spPr bwMode="auto">
          <a:xfrm>
            <a:off x="3724966" y="3119534"/>
            <a:ext cx="4742067" cy="2576572"/>
          </a:xfrm>
          <a:prstGeom prst="upArrow">
            <a:avLst/>
          </a:prstGeom>
          <a:noFill/>
          <a:ln w="222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kumimoji="0" lang="en-US" sz="2000" b="1" i="0" u="none" strike="noStrike" cap="none" normalizeH="0" baseline="0">
                <a:ln>
                  <a:noFill/>
                </a:ln>
                <a:solidFill>
                  <a:schemeClr val="tx1">
                    <a:lumMod val="50000"/>
                  </a:schemeClr>
                </a:solidFill>
                <a:effectLst/>
                <a:latin typeface="Arial"/>
                <a:cs typeface="Arial"/>
              </a:rPr>
              <a:t>MD Students are applying </a:t>
            </a:r>
            <a:r>
              <a:rPr lang="en-US" sz="2000" b="1">
                <a:solidFill>
                  <a:schemeClr val="tx1">
                    <a:lumMod val="50000"/>
                  </a:schemeClr>
                </a:solidFill>
                <a:latin typeface="Arial"/>
                <a:cs typeface="Arial"/>
              </a:rPr>
              <a:t> on</a:t>
            </a:r>
            <a:r>
              <a:rPr kumimoji="0" lang="en-US" sz="2000" b="1" i="0" u="none" strike="noStrike" cap="none" normalizeH="0" baseline="0">
                <a:ln>
                  <a:noFill/>
                </a:ln>
                <a:solidFill>
                  <a:schemeClr val="tx1">
                    <a:lumMod val="50000"/>
                  </a:schemeClr>
                </a:solidFill>
                <a:effectLst/>
                <a:latin typeface="Arial"/>
                <a:cs typeface="Arial"/>
              </a:rPr>
              <a:t> average </a:t>
            </a:r>
            <a:r>
              <a:rPr lang="en-US" sz="2000" b="1">
                <a:solidFill>
                  <a:schemeClr val="tx1">
                    <a:lumMod val="50000"/>
                  </a:schemeClr>
                </a:solidFill>
                <a:latin typeface="Arial"/>
                <a:cs typeface="Arial"/>
              </a:rPr>
              <a:t>to </a:t>
            </a:r>
            <a:r>
              <a:rPr kumimoji="0" lang="en-US" sz="2000" b="1" i="0" u="none" strike="noStrike" cap="none" normalizeH="0" baseline="0">
                <a:ln>
                  <a:noFill/>
                </a:ln>
                <a:solidFill>
                  <a:schemeClr val="tx1">
                    <a:lumMod val="50000"/>
                  </a:schemeClr>
                </a:solidFill>
                <a:effectLst/>
                <a:latin typeface="Arial"/>
                <a:cs typeface="Arial"/>
              </a:rPr>
              <a:t>1 additional</a:t>
            </a:r>
            <a:endParaRPr lang="en-US">
              <a:solidFill>
                <a:schemeClr val="tx1">
                  <a:lumMod val="50000"/>
                </a:schemeClr>
              </a:solidFill>
            </a:endParaRPr>
          </a:p>
          <a:p>
            <a:pPr algn="ctr">
              <a:spcBef>
                <a:spcPct val="0"/>
              </a:spcBef>
              <a:spcAft>
                <a:spcPct val="0"/>
              </a:spcAft>
            </a:pPr>
            <a:r>
              <a:rPr lang="en-US" sz="2000" b="1">
                <a:solidFill>
                  <a:schemeClr val="tx1">
                    <a:lumMod val="50000"/>
                  </a:schemeClr>
                </a:solidFill>
                <a:latin typeface="Arial"/>
                <a:cs typeface="Arial"/>
              </a:rPr>
              <a:t>Unique Elective</a:t>
            </a:r>
            <a:r>
              <a:rPr kumimoji="0" lang="en-US" sz="2000" b="1" i="0" u="none" strike="noStrike" cap="none" normalizeH="0" baseline="0">
                <a:ln>
                  <a:noFill/>
                </a:ln>
                <a:solidFill>
                  <a:schemeClr val="tx1">
                    <a:lumMod val="50000"/>
                  </a:schemeClr>
                </a:solidFill>
                <a:effectLst/>
                <a:latin typeface="Arial"/>
                <a:cs typeface="Arial"/>
              </a:rPr>
              <a:t>.</a:t>
            </a:r>
            <a:endParaRPr lang="en-US">
              <a:solidFill>
                <a:schemeClr val="tx1">
                  <a:lumMod val="50000"/>
                </a:schemeClr>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2000" b="1">
              <a:solidFill>
                <a:schemeClr val="tx1">
                  <a:lumMod val="50000"/>
                </a:schemeClr>
              </a:solidFill>
              <a:latin typeface="Arial" charset="0"/>
            </a:endParaRPr>
          </a:p>
        </p:txBody>
      </p:sp>
      <p:sp>
        <p:nvSpPr>
          <p:cNvPr id="11" name="Arrow: Up 10">
            <a:extLst>
              <a:ext uri="{FF2B5EF4-FFF2-40B4-BE49-F238E27FC236}">
                <a16:creationId xmlns:a16="http://schemas.microsoft.com/office/drawing/2014/main" id="{B9735D99-DDF7-E422-246F-7E0C1DF2C19C}"/>
              </a:ext>
            </a:extLst>
          </p:cNvPr>
          <p:cNvSpPr/>
          <p:nvPr/>
        </p:nvSpPr>
        <p:spPr bwMode="auto">
          <a:xfrm>
            <a:off x="76200" y="852428"/>
            <a:ext cx="4742067" cy="2576572"/>
          </a:xfrm>
          <a:prstGeom prst="upArrow">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pPr>
            <a:r>
              <a:rPr kumimoji="0" lang="en-US" sz="2000" b="1" i="0" u="none" strike="noStrike" cap="none" normalizeH="0" baseline="0">
                <a:ln>
                  <a:noFill/>
                </a:ln>
                <a:solidFill>
                  <a:schemeClr val="tx1">
                    <a:lumMod val="50000"/>
                  </a:schemeClr>
                </a:solidFill>
                <a:effectLst/>
                <a:latin typeface="Arial"/>
                <a:cs typeface="Arial"/>
              </a:rPr>
              <a:t>Students are applying to 11.5% </a:t>
            </a:r>
            <a:r>
              <a:rPr lang="en-US" sz="2000" b="1">
                <a:solidFill>
                  <a:schemeClr val="tx1">
                    <a:lumMod val="50000"/>
                  </a:schemeClr>
                </a:solidFill>
                <a:latin typeface="Arial"/>
                <a:cs typeface="Arial"/>
              </a:rPr>
              <a:t>More </a:t>
            </a:r>
            <a:r>
              <a:rPr kumimoji="0" lang="en-US" sz="2000" b="1" i="0" u="none" strike="noStrike" cap="none" normalizeH="0" baseline="0">
                <a:ln>
                  <a:noFill/>
                </a:ln>
                <a:solidFill>
                  <a:schemeClr val="tx1">
                    <a:lumMod val="50000"/>
                  </a:schemeClr>
                </a:solidFill>
                <a:effectLst/>
                <a:latin typeface="Arial"/>
                <a:cs typeface="Arial"/>
              </a:rPr>
              <a:t>Unique Electives.</a:t>
            </a:r>
          </a:p>
          <a:p>
            <a:pPr marL="0" marR="0" indent="0" algn="ctr" defTabSz="914400" rtl="0" eaLnBrk="0" fontAlgn="base" latinLnBrk="0" hangingPunct="0">
              <a:lnSpc>
                <a:spcPct val="100000"/>
              </a:lnSpc>
              <a:spcBef>
                <a:spcPct val="0"/>
              </a:spcBef>
              <a:spcAft>
                <a:spcPct val="0"/>
              </a:spcAft>
              <a:buClrTx/>
              <a:buSzTx/>
              <a:buFontTx/>
              <a:buNone/>
              <a:tabLst/>
            </a:pPr>
            <a:endParaRPr lang="en-US" sz="2000" b="1">
              <a:solidFill>
                <a:schemeClr val="tx1">
                  <a:lumMod val="50000"/>
                </a:schemeClr>
              </a:solidFill>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lumMod val="50000"/>
                </a:schemeClr>
              </a:solidFill>
              <a:effectLst/>
              <a:latin typeface="Arial" charset="0"/>
            </a:endParaRPr>
          </a:p>
        </p:txBody>
      </p:sp>
    </p:spTree>
    <p:extLst>
      <p:ext uri="{BB962C8B-B14F-4D97-AF65-F5344CB8AC3E}">
        <p14:creationId xmlns:p14="http://schemas.microsoft.com/office/powerpoint/2010/main" val="131010856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FD12B-D2D4-BBF6-52F9-55FF35D03E95}"/>
              </a:ext>
            </a:extLst>
          </p:cNvPr>
          <p:cNvSpPr>
            <a:spLocks noGrp="1"/>
          </p:cNvSpPr>
          <p:nvPr>
            <p:ph type="title"/>
          </p:nvPr>
        </p:nvSpPr>
        <p:spPr>
          <a:xfrm>
            <a:off x="769717" y="87023"/>
            <a:ext cx="11182349" cy="620712"/>
          </a:xfrm>
        </p:spPr>
        <p:txBody>
          <a:bodyPr/>
          <a:lstStyle/>
          <a:p>
            <a:pPr algn="ctr"/>
            <a:r>
              <a:rPr lang="en-US" u="sng">
                <a:cs typeface="Arial"/>
              </a:rPr>
              <a:t>VSLO DASHBOARD</a:t>
            </a:r>
            <a:endParaRPr lang="en-US" u="sng"/>
          </a:p>
        </p:txBody>
      </p:sp>
      <p:sp>
        <p:nvSpPr>
          <p:cNvPr id="3" name="Slide Number Placeholder 2">
            <a:extLst>
              <a:ext uri="{FF2B5EF4-FFF2-40B4-BE49-F238E27FC236}">
                <a16:creationId xmlns:a16="http://schemas.microsoft.com/office/drawing/2014/main" id="{24B5C738-B19B-7AA0-BA57-8CFC975C70F8}"/>
              </a:ext>
            </a:extLst>
          </p:cNvPr>
          <p:cNvSpPr>
            <a:spLocks noGrp="1"/>
          </p:cNvSpPr>
          <p:nvPr>
            <p:ph type="sldNum" sz="quarter" idx="4"/>
          </p:nvPr>
        </p:nvSpPr>
        <p:spPr/>
        <p:txBody>
          <a:bodyPr/>
          <a:lstStyle/>
          <a:p>
            <a:fld id="{2CF65E04-AA9A-4E4A-8DD4-BB83A2F0E30F}" type="slidenum">
              <a:rPr lang="en-US" smtClean="0"/>
              <a:pPr/>
              <a:t>6</a:t>
            </a:fld>
            <a:endParaRPr lang="en-US"/>
          </a:p>
        </p:txBody>
      </p:sp>
      <p:pic>
        <p:nvPicPr>
          <p:cNvPr id="5" name="Picture 4">
            <a:extLst>
              <a:ext uri="{FF2B5EF4-FFF2-40B4-BE49-F238E27FC236}">
                <a16:creationId xmlns:a16="http://schemas.microsoft.com/office/drawing/2014/main" id="{B09CD9EF-93AF-AD42-3C85-315BD4BE7D54}"/>
              </a:ext>
            </a:extLst>
          </p:cNvPr>
          <p:cNvPicPr>
            <a:picLocks noChangeAspect="1"/>
          </p:cNvPicPr>
          <p:nvPr/>
        </p:nvPicPr>
        <p:blipFill>
          <a:blip r:embed="rId2"/>
          <a:stretch>
            <a:fillRect/>
          </a:stretch>
        </p:blipFill>
        <p:spPr>
          <a:xfrm>
            <a:off x="610135" y="1050719"/>
            <a:ext cx="6564545" cy="4688007"/>
          </a:xfrm>
          <a:prstGeom prst="rect">
            <a:avLst/>
          </a:prstGeom>
        </p:spPr>
      </p:pic>
      <p:sp>
        <p:nvSpPr>
          <p:cNvPr id="6" name="TextBox 5">
            <a:extLst>
              <a:ext uri="{FF2B5EF4-FFF2-40B4-BE49-F238E27FC236}">
                <a16:creationId xmlns:a16="http://schemas.microsoft.com/office/drawing/2014/main" id="{06ECB9DC-493B-24C7-2061-3803C349F7FE}"/>
              </a:ext>
            </a:extLst>
          </p:cNvPr>
          <p:cNvSpPr txBox="1"/>
          <p:nvPr/>
        </p:nvSpPr>
        <p:spPr>
          <a:xfrm>
            <a:off x="7875639" y="1630823"/>
            <a:ext cx="3834580" cy="3477875"/>
          </a:xfrm>
          <a:prstGeom prst="rect">
            <a:avLst/>
          </a:prstGeom>
          <a:noFill/>
        </p:spPr>
        <p:txBody>
          <a:bodyPr wrap="square" rtlCol="0">
            <a:spAutoFit/>
          </a:bodyPr>
          <a:lstStyle/>
          <a:p>
            <a:pPr marL="285750" indent="-285750" algn="just">
              <a:buFont typeface="Arial" panose="020B0604020202020204" pitchFamily="34" charset="0"/>
              <a:buChar char="•"/>
            </a:pPr>
            <a:r>
              <a:rPr lang="en-US" sz="2000"/>
              <a:t>In the process of updating this with the 2023-2024 Academic Year data. </a:t>
            </a:r>
          </a:p>
          <a:p>
            <a:pPr algn="just"/>
            <a:endParaRPr lang="en-US" sz="2000"/>
          </a:p>
          <a:p>
            <a:pPr algn="just"/>
            <a:endParaRPr lang="en-US" sz="2000"/>
          </a:p>
          <a:p>
            <a:pPr marL="285750" indent="-285750" algn="just">
              <a:buFont typeface="Arial" panose="020B0604020202020204" pitchFamily="34" charset="0"/>
              <a:buChar char="•"/>
            </a:pPr>
            <a:r>
              <a:rPr lang="en-US" sz="2000"/>
              <a:t>Discussions are still occurring if this will be a full replace or if we will be able to add the 2023-2024 Academic Year data to this report to have 2 years available. </a:t>
            </a:r>
          </a:p>
        </p:txBody>
      </p:sp>
    </p:spTree>
    <p:extLst>
      <p:ext uri="{BB962C8B-B14F-4D97-AF65-F5344CB8AC3E}">
        <p14:creationId xmlns:p14="http://schemas.microsoft.com/office/powerpoint/2010/main" val="355836125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EB4F1-750A-7008-BE85-EA8F7F8D9B6A}"/>
              </a:ext>
            </a:extLst>
          </p:cNvPr>
          <p:cNvSpPr>
            <a:spLocks noGrp="1"/>
          </p:cNvSpPr>
          <p:nvPr>
            <p:ph type="title"/>
          </p:nvPr>
        </p:nvSpPr>
        <p:spPr>
          <a:xfrm>
            <a:off x="774700" y="87023"/>
            <a:ext cx="11182349" cy="620712"/>
          </a:xfrm>
        </p:spPr>
        <p:txBody>
          <a:bodyPr/>
          <a:lstStyle/>
          <a:p>
            <a:pPr algn="ctr"/>
            <a:r>
              <a:rPr lang="en-US" u="sng"/>
              <a:t>VSLO and Transition to Residency </a:t>
            </a:r>
          </a:p>
        </p:txBody>
      </p:sp>
      <p:sp>
        <p:nvSpPr>
          <p:cNvPr id="3" name="Content Placeholder 2">
            <a:extLst>
              <a:ext uri="{FF2B5EF4-FFF2-40B4-BE49-F238E27FC236}">
                <a16:creationId xmlns:a16="http://schemas.microsoft.com/office/drawing/2014/main" id="{FD0877C1-CF55-7781-97DB-CEB33B995E97}"/>
              </a:ext>
            </a:extLst>
          </p:cNvPr>
          <p:cNvSpPr>
            <a:spLocks noGrp="1"/>
          </p:cNvSpPr>
          <p:nvPr>
            <p:ph idx="1"/>
          </p:nvPr>
        </p:nvSpPr>
        <p:spPr>
          <a:xfrm>
            <a:off x="691298" y="1022680"/>
            <a:ext cx="10809404" cy="4812640"/>
          </a:xfrm>
        </p:spPr>
        <p:txBody>
          <a:bodyPr/>
          <a:lstStyle/>
          <a:p>
            <a:pPr algn="ctr"/>
            <a:r>
              <a:rPr lang="en-US" i="1">
                <a:cs typeface="Arial"/>
              </a:rPr>
              <a:t>How can VSLO Data be used in the T2R process to support a more transparent student journey?</a:t>
            </a:r>
            <a:endParaRPr lang="en-US" i="1"/>
          </a:p>
          <a:p>
            <a:r>
              <a:rPr lang="en-US" sz="2400" b="1"/>
              <a:t>Comparison Data </a:t>
            </a:r>
            <a:endParaRPr lang="en-US" b="1">
              <a:cs typeface="Arial"/>
            </a:endParaRPr>
          </a:p>
          <a:p>
            <a:pPr marL="1147445" lvl="2" indent="-342900">
              <a:buFont typeface="Wingdings"/>
              <a:buChar char="§"/>
            </a:pPr>
            <a:r>
              <a:rPr lang="en-US" sz="2400"/>
              <a:t>VSLO Student Accepted Offers </a:t>
            </a:r>
            <a:endParaRPr lang="en-US" sz="2400">
              <a:cs typeface="Arial"/>
            </a:endParaRPr>
          </a:p>
          <a:p>
            <a:pPr marL="1147445" lvl="2" indent="-342900"/>
            <a:r>
              <a:rPr lang="en-US" sz="2400"/>
              <a:t>ERAS Interview Data </a:t>
            </a:r>
            <a:endParaRPr lang="en-US" sz="2400">
              <a:cs typeface="Arial"/>
            </a:endParaRPr>
          </a:p>
          <a:p>
            <a:pPr marL="1147445" lvl="2" indent="-342900"/>
            <a:r>
              <a:rPr lang="en-US" sz="2400">
                <a:cs typeface="Arial"/>
              </a:rPr>
              <a:t>Residency Data </a:t>
            </a:r>
          </a:p>
          <a:p>
            <a:pPr marL="1147445" lvl="2" indent="-342900"/>
            <a:r>
              <a:rPr lang="en-US" sz="2400">
                <a:cs typeface="Arial"/>
              </a:rPr>
              <a:t>Signaling Data</a:t>
            </a:r>
          </a:p>
          <a:p>
            <a:pPr marL="804545" lvl="2" indent="0">
              <a:buNone/>
            </a:pPr>
            <a:endParaRPr lang="en-US" sz="2400">
              <a:cs typeface="Arial"/>
            </a:endParaRPr>
          </a:p>
          <a:p>
            <a:pPr indent="0">
              <a:buNone/>
            </a:pPr>
            <a:r>
              <a:rPr lang="en-US" sz="2400" b="1">
                <a:cs typeface="Arial"/>
              </a:rPr>
              <a:t>Additional Points of Access to VSLO Data</a:t>
            </a:r>
            <a:r>
              <a:rPr lang="en-US" sz="2400">
                <a:cs typeface="Arial"/>
              </a:rPr>
              <a:t>:</a:t>
            </a:r>
            <a:endParaRPr lang="en-US">
              <a:cs typeface="Arial"/>
            </a:endParaRPr>
          </a:p>
          <a:p>
            <a:pPr marL="804545" lvl="2" indent="0">
              <a:buNone/>
            </a:pPr>
            <a:r>
              <a:rPr lang="en-US" sz="2400">
                <a:cs typeface="Arial"/>
              </a:rPr>
              <a:t>Working with ERAS to determine what VSLO Data can be integrated to enhance/expand the Dean’s Workstation (DWS). </a:t>
            </a:r>
            <a:endParaRPr lang="en-US" sz="2400" i="1">
              <a:cs typeface="Arial"/>
            </a:endParaRPr>
          </a:p>
        </p:txBody>
      </p:sp>
      <p:sp>
        <p:nvSpPr>
          <p:cNvPr id="4" name="Slide Number Placeholder 3">
            <a:extLst>
              <a:ext uri="{FF2B5EF4-FFF2-40B4-BE49-F238E27FC236}">
                <a16:creationId xmlns:a16="http://schemas.microsoft.com/office/drawing/2014/main" id="{12082410-2570-9596-B947-CA5FB69A1E60}"/>
              </a:ext>
            </a:extLst>
          </p:cNvPr>
          <p:cNvSpPr>
            <a:spLocks noGrp="1"/>
          </p:cNvSpPr>
          <p:nvPr>
            <p:ph type="sldNum" sz="quarter" idx="4"/>
          </p:nvPr>
        </p:nvSpPr>
        <p:spPr/>
        <p:txBody>
          <a:bodyPr/>
          <a:lstStyle/>
          <a:p>
            <a:fld id="{2CF65E04-AA9A-4E4A-8DD4-BB83A2F0E30F}" type="slidenum">
              <a:rPr lang="en-US" smtClean="0"/>
              <a:pPr/>
              <a:t>7</a:t>
            </a:fld>
            <a:endParaRPr lang="en-US"/>
          </a:p>
        </p:txBody>
      </p:sp>
    </p:spTree>
    <p:extLst>
      <p:ext uri="{BB962C8B-B14F-4D97-AF65-F5344CB8AC3E}">
        <p14:creationId xmlns:p14="http://schemas.microsoft.com/office/powerpoint/2010/main" val="107956830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082410-2570-9596-B947-CA5FB69A1E60}"/>
              </a:ext>
            </a:extLst>
          </p:cNvPr>
          <p:cNvSpPr>
            <a:spLocks noGrp="1"/>
          </p:cNvSpPr>
          <p:nvPr>
            <p:ph type="sldNum" sz="quarter" idx="4"/>
          </p:nvPr>
        </p:nvSpPr>
        <p:spPr/>
        <p:txBody>
          <a:bodyPr/>
          <a:lstStyle/>
          <a:p>
            <a:fld id="{2CF65E04-AA9A-4E4A-8DD4-BB83A2F0E30F}" type="slidenum">
              <a:rPr lang="en-US" smtClean="0"/>
              <a:pPr/>
              <a:t>8</a:t>
            </a:fld>
            <a:endParaRPr lang="en-US"/>
          </a:p>
        </p:txBody>
      </p:sp>
      <p:pic>
        <p:nvPicPr>
          <p:cNvPr id="10" name="Picture 9">
            <a:extLst>
              <a:ext uri="{FF2B5EF4-FFF2-40B4-BE49-F238E27FC236}">
                <a16:creationId xmlns:a16="http://schemas.microsoft.com/office/drawing/2014/main" id="{30395264-928D-50DB-B6BE-D3DE9696F2D5}"/>
              </a:ext>
            </a:extLst>
          </p:cNvPr>
          <p:cNvPicPr>
            <a:picLocks noChangeAspect="1"/>
          </p:cNvPicPr>
          <p:nvPr/>
        </p:nvPicPr>
        <p:blipFill>
          <a:blip r:embed="rId2"/>
          <a:stretch>
            <a:fillRect/>
          </a:stretch>
        </p:blipFill>
        <p:spPr>
          <a:xfrm>
            <a:off x="1862064" y="226142"/>
            <a:ext cx="8648619" cy="5668140"/>
          </a:xfrm>
          <a:prstGeom prst="rect">
            <a:avLst/>
          </a:prstGeom>
        </p:spPr>
      </p:pic>
    </p:spTree>
    <p:extLst>
      <p:ext uri="{BB962C8B-B14F-4D97-AF65-F5344CB8AC3E}">
        <p14:creationId xmlns:p14="http://schemas.microsoft.com/office/powerpoint/2010/main" val="235382606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E24B-2650-A894-631F-971E9C7C8964}"/>
              </a:ext>
            </a:extLst>
          </p:cNvPr>
          <p:cNvSpPr>
            <a:spLocks noGrp="1"/>
          </p:cNvSpPr>
          <p:nvPr>
            <p:ph type="title"/>
          </p:nvPr>
        </p:nvSpPr>
        <p:spPr/>
        <p:txBody>
          <a:bodyPr/>
          <a:lstStyle/>
          <a:p>
            <a:pPr algn="ctr"/>
            <a:r>
              <a:rPr lang="en-US"/>
              <a:t>VSLO Advisory Committee	</a:t>
            </a:r>
          </a:p>
        </p:txBody>
      </p:sp>
      <p:sp>
        <p:nvSpPr>
          <p:cNvPr id="3" name="Content Placeholder 2">
            <a:extLst>
              <a:ext uri="{FF2B5EF4-FFF2-40B4-BE49-F238E27FC236}">
                <a16:creationId xmlns:a16="http://schemas.microsoft.com/office/drawing/2014/main" id="{E4FAC02F-F39B-85F5-C3FA-F551D7D044F1}"/>
              </a:ext>
            </a:extLst>
          </p:cNvPr>
          <p:cNvSpPr>
            <a:spLocks noGrp="1"/>
          </p:cNvSpPr>
          <p:nvPr>
            <p:ph idx="1"/>
          </p:nvPr>
        </p:nvSpPr>
        <p:spPr/>
        <p:txBody>
          <a:bodyPr/>
          <a:lstStyle/>
          <a:p>
            <a:endParaRPr lang="en-US" sz="3600" b="1"/>
          </a:p>
          <a:p>
            <a:endParaRPr lang="en-US" sz="3600" b="1"/>
          </a:p>
          <a:p>
            <a:pPr algn="ctr"/>
            <a:r>
              <a:rPr lang="en-US" sz="3600" b="1"/>
              <a:t>Expansion, Collaborations, and Engagement </a:t>
            </a:r>
          </a:p>
        </p:txBody>
      </p:sp>
      <p:sp>
        <p:nvSpPr>
          <p:cNvPr id="4" name="Slide Number Placeholder 3">
            <a:extLst>
              <a:ext uri="{FF2B5EF4-FFF2-40B4-BE49-F238E27FC236}">
                <a16:creationId xmlns:a16="http://schemas.microsoft.com/office/drawing/2014/main" id="{E9B7A050-3735-483D-0325-2900C91E199A}"/>
              </a:ext>
            </a:extLst>
          </p:cNvPr>
          <p:cNvSpPr>
            <a:spLocks noGrp="1"/>
          </p:cNvSpPr>
          <p:nvPr>
            <p:ph type="sldNum" sz="quarter" idx="4"/>
          </p:nvPr>
        </p:nvSpPr>
        <p:spPr/>
        <p:txBody>
          <a:bodyPr/>
          <a:lstStyle/>
          <a:p>
            <a:fld id="{2CF65E04-AA9A-4E4A-8DD4-BB83A2F0E30F}" type="slidenum">
              <a:rPr lang="en-US" smtClean="0"/>
              <a:pPr/>
              <a:t>9</a:t>
            </a:fld>
            <a:endParaRPr lang="en-US"/>
          </a:p>
        </p:txBody>
      </p:sp>
    </p:spTree>
    <p:extLst>
      <p:ext uri="{BB962C8B-B14F-4D97-AF65-F5344CB8AC3E}">
        <p14:creationId xmlns:p14="http://schemas.microsoft.com/office/powerpoint/2010/main" val="703868770"/>
      </p:ext>
    </p:extLst>
  </p:cSld>
  <p:clrMapOvr>
    <a:masterClrMapping/>
  </p:clrMapOvr>
  <p:transition/>
</p:sld>
</file>

<file path=ppt/theme/theme1.xml><?xml version="1.0" encoding="utf-8"?>
<a:theme xmlns:a="http://schemas.openxmlformats.org/drawingml/2006/main" name="AAMC White template">
  <a:themeElements>
    <a:clrScheme name="DGK Template">
      <a:dk1>
        <a:srgbClr val="013D79"/>
      </a:dk1>
      <a:lt1>
        <a:srgbClr val="FFFFFF"/>
      </a:lt1>
      <a:dk2>
        <a:srgbClr val="013D79"/>
      </a:dk2>
      <a:lt2>
        <a:srgbClr val="FFFFFF"/>
      </a:lt2>
      <a:accent1>
        <a:srgbClr val="FCB040"/>
      </a:accent1>
      <a:accent2>
        <a:srgbClr val="7A003B"/>
      </a:accent2>
      <a:accent3>
        <a:srgbClr val="99D08F"/>
      </a:accent3>
      <a:accent4>
        <a:srgbClr val="1BB7AC"/>
      </a:accent4>
      <a:accent5>
        <a:srgbClr val="91A5A6"/>
      </a:accent5>
      <a:accent6>
        <a:srgbClr val="547BB2"/>
      </a:accent6>
      <a:hlink>
        <a:srgbClr val="013D79"/>
      </a:hlink>
      <a:folHlink>
        <a:srgbClr val="013D79"/>
      </a:folHlink>
    </a:clrScheme>
    <a:fontScheme name="AAMC Whit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Whi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Whit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Whi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Whit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Whit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Whit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Whit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Whit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Whit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1">
        <a:dk1>
          <a:srgbClr val="092F6D"/>
        </a:dk1>
        <a:lt1>
          <a:srgbClr val="F9F9F9"/>
        </a:lt1>
        <a:dk2>
          <a:srgbClr val="092F6D"/>
        </a:dk2>
        <a:lt2>
          <a:srgbClr val="475185"/>
        </a:lt2>
        <a:accent1>
          <a:srgbClr val="CE6F18"/>
        </a:accent1>
        <a:accent2>
          <a:srgbClr val="C1C83F"/>
        </a:accent2>
        <a:accent3>
          <a:srgbClr val="FBFBFB"/>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2">
        <a:dk1>
          <a:srgbClr val="092F6D"/>
        </a:dk1>
        <a:lt1>
          <a:srgbClr val="FFFFFF"/>
        </a:lt1>
        <a:dk2>
          <a:srgbClr val="092F6D"/>
        </a:dk2>
        <a:lt2>
          <a:srgbClr val="475185"/>
        </a:lt2>
        <a:accent1>
          <a:srgbClr val="CE6F18"/>
        </a:accent1>
        <a:accent2>
          <a:srgbClr val="C1C83F"/>
        </a:accent2>
        <a:accent3>
          <a:srgbClr val="FFFFFF"/>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3">
        <a:dk1>
          <a:srgbClr val="092F6D"/>
        </a:dk1>
        <a:lt1>
          <a:srgbClr val="FFFFFF"/>
        </a:lt1>
        <a:dk2>
          <a:srgbClr val="092F6D"/>
        </a:dk2>
        <a:lt2>
          <a:srgbClr val="475185"/>
        </a:lt2>
        <a:accent1>
          <a:srgbClr val="800000"/>
        </a:accent1>
        <a:accent2>
          <a:srgbClr val="809195"/>
        </a:accent2>
        <a:accent3>
          <a:srgbClr val="FFFFFF"/>
        </a:accent3>
        <a:accent4>
          <a:srgbClr val="06275C"/>
        </a:accent4>
        <a:accent5>
          <a:srgbClr val="C0AAAA"/>
        </a:accent5>
        <a:accent6>
          <a:srgbClr val="738387"/>
        </a:accent6>
        <a:hlink>
          <a:srgbClr val="092F6D"/>
        </a:hlink>
        <a:folHlink>
          <a:srgbClr val="256F4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tegrated Services green" id="{528A516A-D9EC-403D-A049-64CBBC4EAD87}" vid="{722757E8-2BF9-497B-BF85-A8CCEF30DB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f3dc84b6-8eb6-46cd-aef2-61201f9fffe1" xsi:nil="true"/>
    <TaxCatchAll xmlns="7a4d3e54-d8a9-4f7c-9303-3f0cab76cd94" xsi:nil="true"/>
    <lcf76f155ced4ddcb4097134ff3c332f xmlns="f3dc84b6-8eb6-46cd-aef2-61201f9fffe1">
      <Terms xmlns="http://schemas.microsoft.com/office/infopath/2007/PartnerControls"/>
    </lcf76f155ced4ddcb4097134ff3c332f>
    <SharedWithUsers xmlns="7a4d3e54-d8a9-4f7c-9303-3f0cab76cd94">
      <UserInfo>
        <DisplayName>Robin Carle</DisplayName>
        <AccountId>38</AccountId>
        <AccountType/>
      </UserInfo>
      <UserInfo>
        <DisplayName>LCUser</DisplayName>
        <AccountId>437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8F4778360D1647BE0B158909AFE128" ma:contentTypeVersion="18" ma:contentTypeDescription="Create a new document." ma:contentTypeScope="" ma:versionID="0270b2067967ecdfe456c871be04d29f">
  <xsd:schema xmlns:xsd="http://www.w3.org/2001/XMLSchema" xmlns:xs="http://www.w3.org/2001/XMLSchema" xmlns:p="http://schemas.microsoft.com/office/2006/metadata/properties" xmlns:ns2="f3dc84b6-8eb6-46cd-aef2-61201f9fffe1" xmlns:ns3="7a4d3e54-d8a9-4f7c-9303-3f0cab76cd94" targetNamespace="http://schemas.microsoft.com/office/2006/metadata/properties" ma:root="true" ma:fieldsID="104ee7853c9d2c7075252c5bcc9fdbe6" ns2:_="" ns3:_="">
    <xsd:import namespace="f3dc84b6-8eb6-46cd-aef2-61201f9fffe1"/>
    <xsd:import namespace="7a4d3e54-d8a9-4f7c-9303-3f0cab76cd94"/>
    <xsd:element name="properties">
      <xsd:complexType>
        <xsd:sequence>
          <xsd:element name="documentManagement">
            <xsd:complexType>
              <xsd:all>
                <xsd:element ref="ns2:MediaServiceMetadata" minOccurs="0"/>
                <xsd:element ref="ns2:MediaServiceFastMetadata" minOccurs="0"/>
                <xsd:element ref="ns2:_Flow_SignoffStatus"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dc84b6-8eb6-46cd-aef2-61201f9fff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0" nillable="true" ma:displayName="Sign-off status" ma:internalName="Sign_x002d_off_x0020_status">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da1ba52-7d3b-4811-9808-5c9985ea513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4d3e54-d8a9-4f7c-9303-3f0cab76cd9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436c2c2-481e-434b-88e6-461332af9c83}" ma:internalName="TaxCatchAll" ma:showField="CatchAllData" ma:web="7a4d3e54-d8a9-4f7c-9303-3f0cab76cd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CF460A-938F-4FD1-B6F7-C682530528B7}">
  <ds:schemaRefs>
    <ds:schemaRef ds:uri="7a4d3e54-d8a9-4f7c-9303-3f0cab76cd94"/>
    <ds:schemaRef ds:uri="f3dc84b6-8eb6-46cd-aef2-61201f9fffe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EE6BC74-E3F5-495A-B7EB-1B8DFA1F98B9}">
  <ds:schemaRefs>
    <ds:schemaRef ds:uri="7a4d3e54-d8a9-4f7c-9303-3f0cab76cd94"/>
    <ds:schemaRef ds:uri="f3dc84b6-8eb6-46cd-aef2-61201f9fff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0F7B43E-C3FD-46E6-BA7A-178D1FCB74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872</Words>
  <Application>Microsoft Office PowerPoint</Application>
  <PresentationFormat>Widescreen</PresentationFormat>
  <Paragraphs>143</Paragraphs>
  <Slides>21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Black</vt:lpstr>
      <vt:lpstr>Calibri</vt:lpstr>
      <vt:lpstr>Segoe UI</vt:lpstr>
      <vt:lpstr>Wingdings</vt:lpstr>
      <vt:lpstr>AAMC White template</vt:lpstr>
      <vt:lpstr>PowerPoint Presentation</vt:lpstr>
      <vt:lpstr>PowerPoint Presentation</vt:lpstr>
      <vt:lpstr>PowerPoint Presentation</vt:lpstr>
      <vt:lpstr>Number of Students Submitting Applications by Month (January - June)</vt:lpstr>
      <vt:lpstr>VSLO Stats (2023 vs. 2024)</vt:lpstr>
      <vt:lpstr>VSLO DASHBOARD</vt:lpstr>
      <vt:lpstr>VSLO and Transition to Residency </vt:lpstr>
      <vt:lpstr>PowerPoint Presentation</vt:lpstr>
      <vt:lpstr>VSLO Advisory Committee </vt:lpstr>
      <vt:lpstr>VSLO Surveys </vt:lpstr>
      <vt:lpstr>VSLO Modernization Beta Testing </vt:lpstr>
      <vt:lpstr>Global Exchange Pilot </vt:lpstr>
      <vt:lpstr>VSLO Program Expansion (AY 23-24)</vt:lpstr>
      <vt:lpstr>VSLO Program Expansion (AY 23-24)</vt:lpstr>
      <vt:lpstr>VSLO Program Expansion (AY 24-25)</vt:lpstr>
      <vt:lpstr>ACGME Strategic Dashboard</vt:lpstr>
      <vt:lpstr>Health Resources and Services Administration (HRSA)</vt:lpstr>
      <vt:lpstr>National Institutes of Health (NIH)</vt:lpstr>
      <vt:lpstr>VSLO Users</vt:lpstr>
      <vt:lpstr>Clinician Nexus Collaboration Status </vt:lpstr>
      <vt:lpstr>Thank You  for Another Great Meeting!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Adriane Lopez</dc:creator>
  <cp:lastModifiedBy>Jena Wimsatt</cp:lastModifiedBy>
  <cp:revision>21</cp:revision>
  <dcterms:created xsi:type="dcterms:W3CDTF">2024-07-08T14:44:32Z</dcterms:created>
  <dcterms:modified xsi:type="dcterms:W3CDTF">2024-07-19T18:54:50Z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0x010100728F4778360D1647BE0B158909AFE128</vt:lpwstr>
  </property>
  <property fmtid="{D5CDD505-2E9C-101B-9397-08002B2CF9AE}" pid="3" name="MediaServiceImageTags">
    <vt:lpwstr/>
  </property>
</Properties>
</file>