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668" r:id="rId2"/>
    <p:sldId id="257" r:id="rId3"/>
    <p:sldId id="2631" r:id="rId4"/>
    <p:sldId id="258" r:id="rId5"/>
    <p:sldId id="259" r:id="rId6"/>
    <p:sldId id="260" r:id="rId7"/>
    <p:sldId id="2641" r:id="rId8"/>
    <p:sldId id="2629" r:id="rId9"/>
    <p:sldId id="2669" r:id="rId10"/>
    <p:sldId id="2674" r:id="rId11"/>
    <p:sldId id="256" r:id="rId12"/>
    <p:sldId id="2643" r:id="rId13"/>
    <p:sldId id="2644" r:id="rId14"/>
    <p:sldId id="2645" r:id="rId15"/>
    <p:sldId id="2646" r:id="rId16"/>
    <p:sldId id="2647" r:id="rId17"/>
    <p:sldId id="2648" r:id="rId18"/>
    <p:sldId id="2649" r:id="rId19"/>
    <p:sldId id="2650" r:id="rId20"/>
    <p:sldId id="2651" r:id="rId21"/>
    <p:sldId id="2676" r:id="rId22"/>
    <p:sldId id="2654" r:id="rId23"/>
    <p:sldId id="2655" r:id="rId24"/>
    <p:sldId id="2656" r:id="rId25"/>
    <p:sldId id="2657" r:id="rId26"/>
    <p:sldId id="2665" r:id="rId27"/>
    <p:sldId id="2658" r:id="rId28"/>
    <p:sldId id="2679" r:id="rId29"/>
    <p:sldId id="2659" r:id="rId30"/>
    <p:sldId id="2660" r:id="rId31"/>
    <p:sldId id="2661" r:id="rId32"/>
    <p:sldId id="2663" r:id="rId33"/>
    <p:sldId id="2664" r:id="rId34"/>
    <p:sldId id="2670" r:id="rId35"/>
    <p:sldId id="2671" r:id="rId36"/>
    <p:sldId id="2673" r:id="rId37"/>
    <p:sldId id="2672" r:id="rId38"/>
    <p:sldId id="2675" r:id="rId39"/>
    <p:sldId id="2677" r:id="rId40"/>
    <p:sldId id="2667" r:id="rId41"/>
    <p:sldId id="2678" r:id="rId42"/>
    <p:sldId id="2680" r:id="rId43"/>
    <p:sldId id="2682" r:id="rId44"/>
    <p:sldId id="2681" r:id="rId45"/>
    <p:sldId id="2685" r:id="rId46"/>
    <p:sldId id="262" r:id="rId47"/>
    <p:sldId id="2627" r:id="rId48"/>
    <p:sldId id="2636" r:id="rId49"/>
    <p:sldId id="2683" r:id="rId50"/>
    <p:sldId id="2684" r:id="rId51"/>
    <p:sldId id="765"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47D43"/>
    <a:srgbClr val="1B58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C6486B-73C5-42A4-81CE-D9B54C166000}" v="15" dt="2024-04-24T18:58:08.5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6357" autoAdjust="0"/>
  </p:normalViewPr>
  <p:slideViewPr>
    <p:cSldViewPr snapToGrid="0">
      <p:cViewPr varScale="1">
        <p:scale>
          <a:sx n="87" d="100"/>
          <a:sy n="87" d="100"/>
        </p:scale>
        <p:origin x="51" y="87"/>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ander Bolt" userId="a3ed617a-39dd-4910-b873-f7c3e89df7ce" providerId="ADAL" clId="{05C6486B-73C5-42A4-81CE-D9B54C166000}"/>
    <pc:docChg chg="modSld">
      <pc:chgData name="Alexander Bolt" userId="a3ed617a-39dd-4910-b873-f7c3e89df7ce" providerId="ADAL" clId="{05C6486B-73C5-42A4-81CE-D9B54C166000}" dt="2024-04-24T18:57:21.319" v="1" actId="571"/>
      <pc:docMkLst>
        <pc:docMk/>
      </pc:docMkLst>
      <pc:sldChg chg="addSp modSp">
        <pc:chgData name="Alexander Bolt" userId="a3ed617a-39dd-4910-b873-f7c3e89df7ce" providerId="ADAL" clId="{05C6486B-73C5-42A4-81CE-D9B54C166000}" dt="2024-04-24T18:57:21.319" v="1" actId="571"/>
        <pc:sldMkLst>
          <pc:docMk/>
          <pc:sldMk cId="996420697" sldId="2627"/>
        </pc:sldMkLst>
        <pc:picChg chg="add mod">
          <ac:chgData name="Alexander Bolt" userId="a3ed617a-39dd-4910-b873-f7c3e89df7ce" providerId="ADAL" clId="{05C6486B-73C5-42A4-81CE-D9B54C166000}" dt="2024-04-24T18:57:21.319" v="1" actId="571"/>
          <ac:picMkLst>
            <pc:docMk/>
            <pc:sldMk cId="996420697" sldId="2627"/>
            <ac:picMk id="3" creationId="{D9FEE065-2A0B-5524-8524-F14C67B957D7}"/>
          </ac:picMkLst>
        </pc:picChg>
        <pc:picChg chg="add mod">
          <ac:chgData name="Alexander Bolt" userId="a3ed617a-39dd-4910-b873-f7c3e89df7ce" providerId="ADAL" clId="{05C6486B-73C5-42A4-81CE-D9B54C166000}" dt="2024-04-24T18:57:21.319" v="1" actId="571"/>
          <ac:picMkLst>
            <pc:docMk/>
            <pc:sldMk cId="996420697" sldId="2627"/>
            <ac:picMk id="4" creationId="{E1C94743-77E1-7C8D-B4E7-82AFF6A885BD}"/>
          </ac:picMkLst>
        </pc:picChg>
        <pc:picChg chg="add mod">
          <ac:chgData name="Alexander Bolt" userId="a3ed617a-39dd-4910-b873-f7c3e89df7ce" providerId="ADAL" clId="{05C6486B-73C5-42A4-81CE-D9B54C166000}" dt="2024-04-24T18:57:21.319" v="1" actId="571"/>
          <ac:picMkLst>
            <pc:docMk/>
            <pc:sldMk cId="996420697" sldId="2627"/>
            <ac:picMk id="11" creationId="{CA166AE1-A33F-5390-3CBB-D7C336BB9556}"/>
          </ac:picMkLst>
        </pc:picChg>
        <pc:picChg chg="add mod">
          <ac:chgData name="Alexander Bolt" userId="a3ed617a-39dd-4910-b873-f7c3e89df7ce" providerId="ADAL" clId="{05C6486B-73C5-42A4-81CE-D9B54C166000}" dt="2024-04-24T18:57:21.319" v="1" actId="571"/>
          <ac:picMkLst>
            <pc:docMk/>
            <pc:sldMk cId="996420697" sldId="2627"/>
            <ac:picMk id="14" creationId="{6ECB4B22-C688-E7E8-2AC0-CE6D08092A84}"/>
          </ac:picMkLst>
        </pc:picChg>
        <pc:picChg chg="add mod">
          <ac:chgData name="Alexander Bolt" userId="a3ed617a-39dd-4910-b873-f7c3e89df7ce" providerId="ADAL" clId="{05C6486B-73C5-42A4-81CE-D9B54C166000}" dt="2024-04-24T18:57:21.319" v="1" actId="571"/>
          <ac:picMkLst>
            <pc:docMk/>
            <pc:sldMk cId="996420697" sldId="2627"/>
            <ac:picMk id="17" creationId="{ADA3F7C0-79F2-3175-6481-3FBF61D34129}"/>
          </ac:picMkLst>
        </pc:picChg>
        <pc:picChg chg="add mod">
          <ac:chgData name="Alexander Bolt" userId="a3ed617a-39dd-4910-b873-f7c3e89df7ce" providerId="ADAL" clId="{05C6486B-73C5-42A4-81CE-D9B54C166000}" dt="2024-04-24T18:57:21.319" v="1" actId="571"/>
          <ac:picMkLst>
            <pc:docMk/>
            <pc:sldMk cId="996420697" sldId="2627"/>
            <ac:picMk id="20" creationId="{27E7380A-CA73-2985-D87B-CCF1C93D9657}"/>
          </ac:picMkLst>
        </pc:picChg>
        <pc:picChg chg="add mod">
          <ac:chgData name="Alexander Bolt" userId="a3ed617a-39dd-4910-b873-f7c3e89df7ce" providerId="ADAL" clId="{05C6486B-73C5-42A4-81CE-D9B54C166000}" dt="2024-04-24T18:57:21.319" v="1" actId="571"/>
          <ac:picMkLst>
            <pc:docMk/>
            <pc:sldMk cId="996420697" sldId="2627"/>
            <ac:picMk id="23" creationId="{A69DCD3D-6972-DB26-69EA-65237FBE6A2D}"/>
          </ac:picMkLst>
        </pc:picChg>
        <pc:picChg chg="add mod">
          <ac:chgData name="Alexander Bolt" userId="a3ed617a-39dd-4910-b873-f7c3e89df7ce" providerId="ADAL" clId="{05C6486B-73C5-42A4-81CE-D9B54C166000}" dt="2024-04-24T18:57:21.319" v="1" actId="571"/>
          <ac:picMkLst>
            <pc:docMk/>
            <pc:sldMk cId="996420697" sldId="2627"/>
            <ac:picMk id="24" creationId="{62B9F597-3B06-F62D-B975-D55D67AA3872}"/>
          </ac:picMkLst>
        </pc:picChg>
        <pc:picChg chg="add mod">
          <ac:chgData name="Alexander Bolt" userId="a3ed617a-39dd-4910-b873-f7c3e89df7ce" providerId="ADAL" clId="{05C6486B-73C5-42A4-81CE-D9B54C166000}" dt="2024-04-24T18:57:21.319" v="1" actId="571"/>
          <ac:picMkLst>
            <pc:docMk/>
            <pc:sldMk cId="996420697" sldId="2627"/>
            <ac:picMk id="26" creationId="{5D891786-1454-DD40-17FD-39C0D5668A46}"/>
          </ac:picMkLst>
        </pc:picChg>
        <pc:picChg chg="add mod">
          <ac:chgData name="Alexander Bolt" userId="a3ed617a-39dd-4910-b873-f7c3e89df7ce" providerId="ADAL" clId="{05C6486B-73C5-42A4-81CE-D9B54C166000}" dt="2024-04-24T18:57:21.319" v="1" actId="571"/>
          <ac:picMkLst>
            <pc:docMk/>
            <pc:sldMk cId="996420697" sldId="2627"/>
            <ac:picMk id="28" creationId="{33EE553E-C902-5693-47C3-264B90DD3299}"/>
          </ac:picMkLst>
        </pc:picChg>
        <pc:picChg chg="add mod">
          <ac:chgData name="Alexander Bolt" userId="a3ed617a-39dd-4910-b873-f7c3e89df7ce" providerId="ADAL" clId="{05C6486B-73C5-42A4-81CE-D9B54C166000}" dt="2024-04-24T18:57:21.319" v="1" actId="571"/>
          <ac:picMkLst>
            <pc:docMk/>
            <pc:sldMk cId="996420697" sldId="2627"/>
            <ac:picMk id="31" creationId="{C3F97D08-E19A-D910-2848-846266B1451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7D7825-B9E2-44F5-9635-299DA350805E}" type="datetimeFigureOut">
              <a:rPr lang="en-US" smtClean="0"/>
              <a:t>4/24/2024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64C75B-698B-4316-9313-2BF466C8E5DF}" type="slidenum">
              <a:rPr lang="en-US" smtClean="0"/>
              <a:t>‹#›</a:t>
            </a:fld>
            <a:endParaRPr lang="en-US"/>
          </a:p>
        </p:txBody>
      </p:sp>
    </p:spTree>
    <p:extLst>
      <p:ext uri="{BB962C8B-B14F-4D97-AF65-F5344CB8AC3E}">
        <p14:creationId xmlns:p14="http://schemas.microsoft.com/office/powerpoint/2010/main" val="2304410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64C75B-698B-4316-9313-2BF466C8E5DF}" type="slidenum">
              <a:rPr lang="en-US" smtClean="0"/>
              <a:t>32</a:t>
            </a:fld>
            <a:endParaRPr lang="en-US"/>
          </a:p>
        </p:txBody>
      </p:sp>
    </p:spTree>
    <p:extLst>
      <p:ext uri="{BB962C8B-B14F-4D97-AF65-F5344CB8AC3E}">
        <p14:creationId xmlns:p14="http://schemas.microsoft.com/office/powerpoint/2010/main" val="38054362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EA4EC-278B-4A2F-B5AE-184A5E4481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88661D-1972-437B-80BE-CC8BE13020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AD07194-48A0-47E9-BE0D-497DB82AADB1}"/>
              </a:ext>
            </a:extLst>
          </p:cNvPr>
          <p:cNvSpPr>
            <a:spLocks noGrp="1"/>
          </p:cNvSpPr>
          <p:nvPr>
            <p:ph type="dt" sz="half" idx="10"/>
          </p:nvPr>
        </p:nvSpPr>
        <p:spPr>
          <a:xfrm>
            <a:off x="838200" y="6356350"/>
            <a:ext cx="2743200" cy="365125"/>
          </a:xfrm>
          <a:prstGeom prst="rect">
            <a:avLst/>
          </a:prstGeom>
        </p:spPr>
        <p:txBody>
          <a:bodyPr/>
          <a:lstStyle/>
          <a:p>
            <a:fld id="{2BA5503E-6457-48B1-9428-F5CB5B0EF1E6}" type="datetimeFigureOut">
              <a:rPr lang="en-US" smtClean="0"/>
              <a:t>4/24/2024</a:t>
            </a:fld>
            <a:endParaRPr lang="en-US"/>
          </a:p>
        </p:txBody>
      </p:sp>
      <p:sp>
        <p:nvSpPr>
          <p:cNvPr id="5" name="Footer Placeholder 4">
            <a:extLst>
              <a:ext uri="{FF2B5EF4-FFF2-40B4-BE49-F238E27FC236}">
                <a16:creationId xmlns:a16="http://schemas.microsoft.com/office/drawing/2014/main" id="{5BDBE04D-CBA3-436D-B063-91AEA1BFE2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46A161C-F6DD-4E8F-862F-99D5FA4456BB}"/>
              </a:ext>
            </a:extLst>
          </p:cNvPr>
          <p:cNvSpPr>
            <a:spLocks noGrp="1"/>
          </p:cNvSpPr>
          <p:nvPr>
            <p:ph type="sldNum" sz="quarter" idx="12"/>
          </p:nvPr>
        </p:nvSpPr>
        <p:spPr>
          <a:xfrm>
            <a:off x="8610600" y="6356350"/>
            <a:ext cx="2743200" cy="365125"/>
          </a:xfrm>
          <a:prstGeom prst="rect">
            <a:avLst/>
          </a:prstGeom>
        </p:spPr>
        <p:txBody>
          <a:bodyPr/>
          <a:lstStyle/>
          <a:p>
            <a:fld id="{4029D3ED-D451-43A0-8945-A555402D7D62}" type="slidenum">
              <a:rPr lang="en-US" smtClean="0"/>
              <a:t>‹#›</a:t>
            </a:fld>
            <a:endParaRPr lang="en-US"/>
          </a:p>
        </p:txBody>
      </p:sp>
      <p:pic>
        <p:nvPicPr>
          <p:cNvPr id="8" name="Picture 7">
            <a:extLst>
              <a:ext uri="{FF2B5EF4-FFF2-40B4-BE49-F238E27FC236}">
                <a16:creationId xmlns:a16="http://schemas.microsoft.com/office/drawing/2014/main" id="{FF37DA06-2C22-488F-900E-6FFF6DE7FC8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5429250"/>
            <a:ext cx="12192000" cy="1428750"/>
          </a:xfrm>
          <a:prstGeom prst="rect">
            <a:avLst/>
          </a:prstGeom>
        </p:spPr>
      </p:pic>
    </p:spTree>
    <p:extLst>
      <p:ext uri="{BB962C8B-B14F-4D97-AF65-F5344CB8AC3E}">
        <p14:creationId xmlns:p14="http://schemas.microsoft.com/office/powerpoint/2010/main" val="21456047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8F9CE-869A-4BA8-9482-4D44DA06213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02E2D4-5216-4CE7-8541-B5AF6C393C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9674B4-B70E-4E99-9B28-CB4A5E8EAD9A}"/>
              </a:ext>
            </a:extLst>
          </p:cNvPr>
          <p:cNvSpPr>
            <a:spLocks noGrp="1"/>
          </p:cNvSpPr>
          <p:nvPr>
            <p:ph type="dt" sz="half" idx="10"/>
          </p:nvPr>
        </p:nvSpPr>
        <p:spPr>
          <a:xfrm>
            <a:off x="838200" y="6356350"/>
            <a:ext cx="2743200" cy="365125"/>
          </a:xfrm>
          <a:prstGeom prst="rect">
            <a:avLst/>
          </a:prstGeom>
        </p:spPr>
        <p:txBody>
          <a:bodyPr/>
          <a:lstStyle/>
          <a:p>
            <a:fld id="{2BA5503E-6457-48B1-9428-F5CB5B0EF1E6}" type="datetimeFigureOut">
              <a:rPr lang="en-US" smtClean="0"/>
              <a:t>4/24/2024</a:t>
            </a:fld>
            <a:endParaRPr lang="en-US"/>
          </a:p>
        </p:txBody>
      </p:sp>
      <p:sp>
        <p:nvSpPr>
          <p:cNvPr id="5" name="Footer Placeholder 4">
            <a:extLst>
              <a:ext uri="{FF2B5EF4-FFF2-40B4-BE49-F238E27FC236}">
                <a16:creationId xmlns:a16="http://schemas.microsoft.com/office/drawing/2014/main" id="{DE3A07E9-04EC-41CA-9EF5-5AD874064B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75B7EE-6796-4C2F-89A7-5B518AE58A29}"/>
              </a:ext>
            </a:extLst>
          </p:cNvPr>
          <p:cNvSpPr>
            <a:spLocks noGrp="1"/>
          </p:cNvSpPr>
          <p:nvPr>
            <p:ph type="sldNum" sz="quarter" idx="12"/>
          </p:nvPr>
        </p:nvSpPr>
        <p:spPr>
          <a:xfrm>
            <a:off x="8610600" y="6356350"/>
            <a:ext cx="2743200" cy="365125"/>
          </a:xfrm>
          <a:prstGeom prst="rect">
            <a:avLst/>
          </a:prstGeom>
        </p:spPr>
        <p:txBody>
          <a:bodyPr/>
          <a:lstStyle/>
          <a:p>
            <a:fld id="{4029D3ED-D451-43A0-8945-A555402D7D62}" type="slidenum">
              <a:rPr lang="en-US" smtClean="0"/>
              <a:t>‹#›</a:t>
            </a:fld>
            <a:endParaRPr lang="en-US"/>
          </a:p>
        </p:txBody>
      </p:sp>
    </p:spTree>
    <p:extLst>
      <p:ext uri="{BB962C8B-B14F-4D97-AF65-F5344CB8AC3E}">
        <p14:creationId xmlns:p14="http://schemas.microsoft.com/office/powerpoint/2010/main" val="3411835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9ED0AA-B6B6-4501-9965-A899251B256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EB7F2B-217D-4141-9F59-F3B1900445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B033DA-6BAA-4746-99CE-12308C6B728B}"/>
              </a:ext>
            </a:extLst>
          </p:cNvPr>
          <p:cNvSpPr>
            <a:spLocks noGrp="1"/>
          </p:cNvSpPr>
          <p:nvPr>
            <p:ph type="dt" sz="half" idx="10"/>
          </p:nvPr>
        </p:nvSpPr>
        <p:spPr>
          <a:xfrm>
            <a:off x="838200" y="6356350"/>
            <a:ext cx="2743200" cy="365125"/>
          </a:xfrm>
          <a:prstGeom prst="rect">
            <a:avLst/>
          </a:prstGeom>
        </p:spPr>
        <p:txBody>
          <a:bodyPr/>
          <a:lstStyle/>
          <a:p>
            <a:fld id="{2BA5503E-6457-48B1-9428-F5CB5B0EF1E6}" type="datetimeFigureOut">
              <a:rPr lang="en-US" smtClean="0"/>
              <a:t>4/24/2024</a:t>
            </a:fld>
            <a:endParaRPr lang="en-US"/>
          </a:p>
        </p:txBody>
      </p:sp>
      <p:sp>
        <p:nvSpPr>
          <p:cNvPr id="5" name="Footer Placeholder 4">
            <a:extLst>
              <a:ext uri="{FF2B5EF4-FFF2-40B4-BE49-F238E27FC236}">
                <a16:creationId xmlns:a16="http://schemas.microsoft.com/office/drawing/2014/main" id="{CE590652-B3D7-4315-B236-963848AACD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6C3632-0D9E-4A4E-B335-94488D1C18BE}"/>
              </a:ext>
            </a:extLst>
          </p:cNvPr>
          <p:cNvSpPr>
            <a:spLocks noGrp="1"/>
          </p:cNvSpPr>
          <p:nvPr>
            <p:ph type="sldNum" sz="quarter" idx="12"/>
          </p:nvPr>
        </p:nvSpPr>
        <p:spPr>
          <a:xfrm>
            <a:off x="8610600" y="6356350"/>
            <a:ext cx="2743200" cy="365125"/>
          </a:xfrm>
          <a:prstGeom prst="rect">
            <a:avLst/>
          </a:prstGeom>
        </p:spPr>
        <p:txBody>
          <a:bodyPr/>
          <a:lstStyle/>
          <a:p>
            <a:fld id="{4029D3ED-D451-43A0-8945-A555402D7D62}" type="slidenum">
              <a:rPr lang="en-US" smtClean="0"/>
              <a:t>‹#›</a:t>
            </a:fld>
            <a:endParaRPr lang="en-US"/>
          </a:p>
        </p:txBody>
      </p:sp>
    </p:spTree>
    <p:extLst>
      <p:ext uri="{BB962C8B-B14F-4D97-AF65-F5344CB8AC3E}">
        <p14:creationId xmlns:p14="http://schemas.microsoft.com/office/powerpoint/2010/main" val="4171054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5B268-72AE-4907-8CB5-26F4334280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B2A1E3-A0C7-41B8-BA90-8B21648E4D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389CAA-F3D4-44F5-B014-CC4EA6216891}"/>
              </a:ext>
            </a:extLst>
          </p:cNvPr>
          <p:cNvSpPr>
            <a:spLocks noGrp="1"/>
          </p:cNvSpPr>
          <p:nvPr>
            <p:ph type="dt" sz="half" idx="10"/>
          </p:nvPr>
        </p:nvSpPr>
        <p:spPr>
          <a:xfrm>
            <a:off x="838200" y="6356350"/>
            <a:ext cx="2743200" cy="365125"/>
          </a:xfrm>
          <a:prstGeom prst="rect">
            <a:avLst/>
          </a:prstGeom>
        </p:spPr>
        <p:txBody>
          <a:bodyPr/>
          <a:lstStyle/>
          <a:p>
            <a:fld id="{2BA5503E-6457-48B1-9428-F5CB5B0EF1E6}" type="datetimeFigureOut">
              <a:rPr lang="en-US" smtClean="0"/>
              <a:t>4/24/2024</a:t>
            </a:fld>
            <a:endParaRPr lang="en-US"/>
          </a:p>
        </p:txBody>
      </p:sp>
      <p:sp>
        <p:nvSpPr>
          <p:cNvPr id="5" name="Footer Placeholder 4">
            <a:extLst>
              <a:ext uri="{FF2B5EF4-FFF2-40B4-BE49-F238E27FC236}">
                <a16:creationId xmlns:a16="http://schemas.microsoft.com/office/drawing/2014/main" id="{787DABAC-3611-4F61-BD04-6726E310BB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D99961-D19D-461C-9847-C230D85A8E06}"/>
              </a:ext>
            </a:extLst>
          </p:cNvPr>
          <p:cNvSpPr>
            <a:spLocks noGrp="1"/>
          </p:cNvSpPr>
          <p:nvPr>
            <p:ph type="sldNum" sz="quarter" idx="12"/>
          </p:nvPr>
        </p:nvSpPr>
        <p:spPr>
          <a:xfrm>
            <a:off x="8610600" y="6356350"/>
            <a:ext cx="2743200" cy="365125"/>
          </a:xfrm>
          <a:prstGeom prst="rect">
            <a:avLst/>
          </a:prstGeom>
        </p:spPr>
        <p:txBody>
          <a:bodyPr/>
          <a:lstStyle/>
          <a:p>
            <a:fld id="{4029D3ED-D451-43A0-8945-A555402D7D62}" type="slidenum">
              <a:rPr lang="en-US" smtClean="0"/>
              <a:t>‹#›</a:t>
            </a:fld>
            <a:endParaRPr lang="en-US"/>
          </a:p>
        </p:txBody>
      </p:sp>
      <p:pic>
        <p:nvPicPr>
          <p:cNvPr id="8" name="Picture 7">
            <a:extLst>
              <a:ext uri="{FF2B5EF4-FFF2-40B4-BE49-F238E27FC236}">
                <a16:creationId xmlns:a16="http://schemas.microsoft.com/office/drawing/2014/main" id="{62ED817C-2B50-4FCC-AFC4-DAE70290F3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5429250"/>
            <a:ext cx="12192000" cy="1428750"/>
          </a:xfrm>
          <a:prstGeom prst="rect">
            <a:avLst/>
          </a:prstGeom>
        </p:spPr>
      </p:pic>
    </p:spTree>
    <p:extLst>
      <p:ext uri="{BB962C8B-B14F-4D97-AF65-F5344CB8AC3E}">
        <p14:creationId xmlns:p14="http://schemas.microsoft.com/office/powerpoint/2010/main" val="2073319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48761-A3FA-44B1-A5C3-62C77E0472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FF8D852-7F70-4339-B43B-42E32278F0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F4707D35-7E0C-46F1-82BF-EAE87312DD20}"/>
              </a:ext>
            </a:extLst>
          </p:cNvPr>
          <p:cNvSpPr>
            <a:spLocks noGrp="1"/>
          </p:cNvSpPr>
          <p:nvPr>
            <p:ph type="dt" sz="half" idx="10"/>
          </p:nvPr>
        </p:nvSpPr>
        <p:spPr>
          <a:xfrm>
            <a:off x="838200" y="6356350"/>
            <a:ext cx="2743200" cy="365125"/>
          </a:xfrm>
          <a:prstGeom prst="rect">
            <a:avLst/>
          </a:prstGeom>
        </p:spPr>
        <p:txBody>
          <a:bodyPr/>
          <a:lstStyle/>
          <a:p>
            <a:fld id="{2BA5503E-6457-48B1-9428-F5CB5B0EF1E6}" type="datetimeFigureOut">
              <a:rPr lang="en-US" smtClean="0"/>
              <a:t>4/24/2024</a:t>
            </a:fld>
            <a:endParaRPr lang="en-US"/>
          </a:p>
        </p:txBody>
      </p:sp>
      <p:sp>
        <p:nvSpPr>
          <p:cNvPr id="5" name="Footer Placeholder 4">
            <a:extLst>
              <a:ext uri="{FF2B5EF4-FFF2-40B4-BE49-F238E27FC236}">
                <a16:creationId xmlns:a16="http://schemas.microsoft.com/office/drawing/2014/main" id="{D7E25986-97FB-4E3D-B0CB-53E826C320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A215BD-0F4B-4F79-98A2-ED559FE8BBE4}"/>
              </a:ext>
            </a:extLst>
          </p:cNvPr>
          <p:cNvSpPr>
            <a:spLocks noGrp="1"/>
          </p:cNvSpPr>
          <p:nvPr>
            <p:ph type="sldNum" sz="quarter" idx="12"/>
          </p:nvPr>
        </p:nvSpPr>
        <p:spPr>
          <a:xfrm>
            <a:off x="8610600" y="6356350"/>
            <a:ext cx="2743200" cy="365125"/>
          </a:xfrm>
          <a:prstGeom prst="rect">
            <a:avLst/>
          </a:prstGeom>
        </p:spPr>
        <p:txBody>
          <a:bodyPr/>
          <a:lstStyle/>
          <a:p>
            <a:fld id="{4029D3ED-D451-43A0-8945-A555402D7D62}" type="slidenum">
              <a:rPr lang="en-US" smtClean="0"/>
              <a:t>‹#›</a:t>
            </a:fld>
            <a:endParaRPr lang="en-US"/>
          </a:p>
        </p:txBody>
      </p:sp>
      <p:pic>
        <p:nvPicPr>
          <p:cNvPr id="10" name="Picture 9">
            <a:extLst>
              <a:ext uri="{FF2B5EF4-FFF2-40B4-BE49-F238E27FC236}">
                <a16:creationId xmlns:a16="http://schemas.microsoft.com/office/drawing/2014/main" id="{E035ED8D-B2B7-FB65-0EEF-B6A5139E9F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02263"/>
            <a:ext cx="12192000" cy="1428750"/>
          </a:xfrm>
          <a:prstGeom prst="rect">
            <a:avLst/>
          </a:prstGeom>
        </p:spPr>
      </p:pic>
    </p:spTree>
    <p:extLst>
      <p:ext uri="{BB962C8B-B14F-4D97-AF65-F5344CB8AC3E}">
        <p14:creationId xmlns:p14="http://schemas.microsoft.com/office/powerpoint/2010/main" val="1960911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E06A8-8289-41BE-BA26-D97106DC75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3C469C-1C40-42BD-BFFE-99174D0DCF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556882-DD78-465D-86B8-818308F5DC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D8DBBF-678C-4C36-9A67-EFB518530371}"/>
              </a:ext>
            </a:extLst>
          </p:cNvPr>
          <p:cNvSpPr>
            <a:spLocks noGrp="1"/>
          </p:cNvSpPr>
          <p:nvPr>
            <p:ph type="dt" sz="half" idx="10"/>
          </p:nvPr>
        </p:nvSpPr>
        <p:spPr>
          <a:xfrm>
            <a:off x="838200" y="6356350"/>
            <a:ext cx="2743200" cy="365125"/>
          </a:xfrm>
          <a:prstGeom prst="rect">
            <a:avLst/>
          </a:prstGeom>
        </p:spPr>
        <p:txBody>
          <a:bodyPr/>
          <a:lstStyle/>
          <a:p>
            <a:fld id="{2BA5503E-6457-48B1-9428-F5CB5B0EF1E6}" type="datetimeFigureOut">
              <a:rPr lang="en-US" smtClean="0"/>
              <a:t>4/24/2024</a:t>
            </a:fld>
            <a:endParaRPr lang="en-US"/>
          </a:p>
        </p:txBody>
      </p:sp>
      <p:sp>
        <p:nvSpPr>
          <p:cNvPr id="6" name="Footer Placeholder 5">
            <a:extLst>
              <a:ext uri="{FF2B5EF4-FFF2-40B4-BE49-F238E27FC236}">
                <a16:creationId xmlns:a16="http://schemas.microsoft.com/office/drawing/2014/main" id="{CA5E546E-45F3-40A9-9DD7-C92B3F2D71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88335DE-81BE-4AA4-84EA-1B4A720B548F}"/>
              </a:ext>
            </a:extLst>
          </p:cNvPr>
          <p:cNvSpPr>
            <a:spLocks noGrp="1"/>
          </p:cNvSpPr>
          <p:nvPr>
            <p:ph type="sldNum" sz="quarter" idx="12"/>
          </p:nvPr>
        </p:nvSpPr>
        <p:spPr>
          <a:xfrm>
            <a:off x="8610600" y="6356350"/>
            <a:ext cx="2743200" cy="365125"/>
          </a:xfrm>
          <a:prstGeom prst="rect">
            <a:avLst/>
          </a:prstGeom>
        </p:spPr>
        <p:txBody>
          <a:bodyPr/>
          <a:lstStyle/>
          <a:p>
            <a:fld id="{4029D3ED-D451-43A0-8945-A555402D7D62}" type="slidenum">
              <a:rPr lang="en-US" smtClean="0"/>
              <a:t>‹#›</a:t>
            </a:fld>
            <a:endParaRPr lang="en-US"/>
          </a:p>
        </p:txBody>
      </p:sp>
    </p:spTree>
    <p:extLst>
      <p:ext uri="{BB962C8B-B14F-4D97-AF65-F5344CB8AC3E}">
        <p14:creationId xmlns:p14="http://schemas.microsoft.com/office/powerpoint/2010/main" val="1283666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A735D-0E4B-46AD-ABC9-9DA70646FC9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103EBA-6FE3-47B2-92B5-4B8A67EC27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8BC6F7-4721-4278-B294-9408699EF0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592E5E-B9AE-4053-9F17-9BB9EBD385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8C7FE8-166C-41D2-95CE-0F9D3EAD89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435F448-7FA8-4E2D-80E5-20E474E62CD7}"/>
              </a:ext>
            </a:extLst>
          </p:cNvPr>
          <p:cNvSpPr>
            <a:spLocks noGrp="1"/>
          </p:cNvSpPr>
          <p:nvPr>
            <p:ph type="dt" sz="half" idx="10"/>
          </p:nvPr>
        </p:nvSpPr>
        <p:spPr>
          <a:xfrm>
            <a:off x="838200" y="6356350"/>
            <a:ext cx="2743200" cy="365125"/>
          </a:xfrm>
          <a:prstGeom prst="rect">
            <a:avLst/>
          </a:prstGeom>
        </p:spPr>
        <p:txBody>
          <a:bodyPr/>
          <a:lstStyle/>
          <a:p>
            <a:fld id="{2BA5503E-6457-48B1-9428-F5CB5B0EF1E6}" type="datetimeFigureOut">
              <a:rPr lang="en-US" smtClean="0"/>
              <a:t>4/24/2024</a:t>
            </a:fld>
            <a:endParaRPr lang="en-US"/>
          </a:p>
        </p:txBody>
      </p:sp>
      <p:sp>
        <p:nvSpPr>
          <p:cNvPr id="8" name="Footer Placeholder 7">
            <a:extLst>
              <a:ext uri="{FF2B5EF4-FFF2-40B4-BE49-F238E27FC236}">
                <a16:creationId xmlns:a16="http://schemas.microsoft.com/office/drawing/2014/main" id="{73E57EE3-D31F-4DEA-A1EF-C1AE38AA6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ED583F9-B4A2-4C4F-8A79-33B026C24DD9}"/>
              </a:ext>
            </a:extLst>
          </p:cNvPr>
          <p:cNvSpPr>
            <a:spLocks noGrp="1"/>
          </p:cNvSpPr>
          <p:nvPr>
            <p:ph type="sldNum" sz="quarter" idx="12"/>
          </p:nvPr>
        </p:nvSpPr>
        <p:spPr>
          <a:xfrm>
            <a:off x="8610600" y="6356350"/>
            <a:ext cx="2743200" cy="365125"/>
          </a:xfrm>
          <a:prstGeom prst="rect">
            <a:avLst/>
          </a:prstGeom>
        </p:spPr>
        <p:txBody>
          <a:bodyPr/>
          <a:lstStyle/>
          <a:p>
            <a:fld id="{4029D3ED-D451-43A0-8945-A555402D7D62}" type="slidenum">
              <a:rPr lang="en-US" smtClean="0"/>
              <a:t>‹#›</a:t>
            </a:fld>
            <a:endParaRPr lang="en-US"/>
          </a:p>
        </p:txBody>
      </p:sp>
    </p:spTree>
    <p:extLst>
      <p:ext uri="{BB962C8B-B14F-4D97-AF65-F5344CB8AC3E}">
        <p14:creationId xmlns:p14="http://schemas.microsoft.com/office/powerpoint/2010/main" val="2139027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53399-A695-46DA-865B-8C7B2716430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8B336D-EF0D-448A-B78E-40BBDC53E4A6}"/>
              </a:ext>
            </a:extLst>
          </p:cNvPr>
          <p:cNvSpPr>
            <a:spLocks noGrp="1"/>
          </p:cNvSpPr>
          <p:nvPr>
            <p:ph type="dt" sz="half" idx="10"/>
          </p:nvPr>
        </p:nvSpPr>
        <p:spPr>
          <a:xfrm>
            <a:off x="838200" y="6356350"/>
            <a:ext cx="2743200" cy="365125"/>
          </a:xfrm>
          <a:prstGeom prst="rect">
            <a:avLst/>
          </a:prstGeom>
        </p:spPr>
        <p:txBody>
          <a:bodyPr/>
          <a:lstStyle/>
          <a:p>
            <a:fld id="{2BA5503E-6457-48B1-9428-F5CB5B0EF1E6}" type="datetimeFigureOut">
              <a:rPr lang="en-US" smtClean="0"/>
              <a:t>4/24/2024</a:t>
            </a:fld>
            <a:endParaRPr lang="en-US"/>
          </a:p>
        </p:txBody>
      </p:sp>
      <p:sp>
        <p:nvSpPr>
          <p:cNvPr id="4" name="Footer Placeholder 3">
            <a:extLst>
              <a:ext uri="{FF2B5EF4-FFF2-40B4-BE49-F238E27FC236}">
                <a16:creationId xmlns:a16="http://schemas.microsoft.com/office/drawing/2014/main" id="{0535C3ED-79EE-4222-AD75-8072E205CE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C7EE4E6-BAD6-4F58-9FB0-E9A61AE78736}"/>
              </a:ext>
            </a:extLst>
          </p:cNvPr>
          <p:cNvSpPr>
            <a:spLocks noGrp="1"/>
          </p:cNvSpPr>
          <p:nvPr>
            <p:ph type="sldNum" sz="quarter" idx="12"/>
          </p:nvPr>
        </p:nvSpPr>
        <p:spPr>
          <a:xfrm>
            <a:off x="8610600" y="6356350"/>
            <a:ext cx="2743200" cy="365125"/>
          </a:xfrm>
          <a:prstGeom prst="rect">
            <a:avLst/>
          </a:prstGeom>
        </p:spPr>
        <p:txBody>
          <a:bodyPr/>
          <a:lstStyle/>
          <a:p>
            <a:fld id="{4029D3ED-D451-43A0-8945-A555402D7D62}" type="slidenum">
              <a:rPr lang="en-US" smtClean="0"/>
              <a:t>‹#›</a:t>
            </a:fld>
            <a:endParaRPr lang="en-US"/>
          </a:p>
        </p:txBody>
      </p:sp>
    </p:spTree>
    <p:extLst>
      <p:ext uri="{BB962C8B-B14F-4D97-AF65-F5344CB8AC3E}">
        <p14:creationId xmlns:p14="http://schemas.microsoft.com/office/powerpoint/2010/main" val="1430265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079685-8C54-4517-835F-28F513DB03FD}"/>
              </a:ext>
            </a:extLst>
          </p:cNvPr>
          <p:cNvSpPr>
            <a:spLocks noGrp="1"/>
          </p:cNvSpPr>
          <p:nvPr>
            <p:ph type="dt" sz="half" idx="10"/>
          </p:nvPr>
        </p:nvSpPr>
        <p:spPr>
          <a:xfrm>
            <a:off x="838200" y="6356350"/>
            <a:ext cx="2743200" cy="365125"/>
          </a:xfrm>
          <a:prstGeom prst="rect">
            <a:avLst/>
          </a:prstGeom>
        </p:spPr>
        <p:txBody>
          <a:bodyPr/>
          <a:lstStyle/>
          <a:p>
            <a:fld id="{2BA5503E-6457-48B1-9428-F5CB5B0EF1E6}" type="datetimeFigureOut">
              <a:rPr lang="en-US" smtClean="0"/>
              <a:t>4/24/2024</a:t>
            </a:fld>
            <a:endParaRPr lang="en-US"/>
          </a:p>
        </p:txBody>
      </p:sp>
      <p:sp>
        <p:nvSpPr>
          <p:cNvPr id="3" name="Footer Placeholder 2">
            <a:extLst>
              <a:ext uri="{FF2B5EF4-FFF2-40B4-BE49-F238E27FC236}">
                <a16:creationId xmlns:a16="http://schemas.microsoft.com/office/drawing/2014/main" id="{E63FDE06-86FD-496D-AA53-275B9DE95F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B1A4887-679F-4C26-9872-DB95C5EEA233}"/>
              </a:ext>
            </a:extLst>
          </p:cNvPr>
          <p:cNvSpPr>
            <a:spLocks noGrp="1"/>
          </p:cNvSpPr>
          <p:nvPr>
            <p:ph type="sldNum" sz="quarter" idx="12"/>
          </p:nvPr>
        </p:nvSpPr>
        <p:spPr>
          <a:xfrm>
            <a:off x="8610600" y="6356350"/>
            <a:ext cx="2743200" cy="365125"/>
          </a:xfrm>
          <a:prstGeom prst="rect">
            <a:avLst/>
          </a:prstGeom>
        </p:spPr>
        <p:txBody>
          <a:bodyPr/>
          <a:lstStyle/>
          <a:p>
            <a:fld id="{4029D3ED-D451-43A0-8945-A555402D7D62}" type="slidenum">
              <a:rPr lang="en-US" smtClean="0"/>
              <a:t>‹#›</a:t>
            </a:fld>
            <a:endParaRPr lang="en-US"/>
          </a:p>
        </p:txBody>
      </p:sp>
    </p:spTree>
    <p:extLst>
      <p:ext uri="{BB962C8B-B14F-4D97-AF65-F5344CB8AC3E}">
        <p14:creationId xmlns:p14="http://schemas.microsoft.com/office/powerpoint/2010/main" val="856873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1F919-12B2-4FC9-BBA5-05150679F5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4E50A3-4FA0-4A3E-93B6-C7DC3BE148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1CD650-150E-48CE-A5E7-98E523A590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70273D-3BA5-4763-9761-C5E464DBF0C0}"/>
              </a:ext>
            </a:extLst>
          </p:cNvPr>
          <p:cNvSpPr>
            <a:spLocks noGrp="1"/>
          </p:cNvSpPr>
          <p:nvPr>
            <p:ph type="dt" sz="half" idx="10"/>
          </p:nvPr>
        </p:nvSpPr>
        <p:spPr>
          <a:xfrm>
            <a:off x="838200" y="6356350"/>
            <a:ext cx="2743200" cy="365125"/>
          </a:xfrm>
          <a:prstGeom prst="rect">
            <a:avLst/>
          </a:prstGeom>
        </p:spPr>
        <p:txBody>
          <a:bodyPr/>
          <a:lstStyle/>
          <a:p>
            <a:fld id="{2BA5503E-6457-48B1-9428-F5CB5B0EF1E6}" type="datetimeFigureOut">
              <a:rPr lang="en-US" smtClean="0"/>
              <a:t>4/24/2024</a:t>
            </a:fld>
            <a:endParaRPr lang="en-US"/>
          </a:p>
        </p:txBody>
      </p:sp>
      <p:sp>
        <p:nvSpPr>
          <p:cNvPr id="6" name="Footer Placeholder 5">
            <a:extLst>
              <a:ext uri="{FF2B5EF4-FFF2-40B4-BE49-F238E27FC236}">
                <a16:creationId xmlns:a16="http://schemas.microsoft.com/office/drawing/2014/main" id="{19E4A7D4-AD9A-41A1-884A-FD1BC5CCC6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7D48922-D52A-4CF2-B31E-FE7F7B4C138A}"/>
              </a:ext>
            </a:extLst>
          </p:cNvPr>
          <p:cNvSpPr>
            <a:spLocks noGrp="1"/>
          </p:cNvSpPr>
          <p:nvPr>
            <p:ph type="sldNum" sz="quarter" idx="12"/>
          </p:nvPr>
        </p:nvSpPr>
        <p:spPr>
          <a:xfrm>
            <a:off x="8610600" y="6356350"/>
            <a:ext cx="2743200" cy="365125"/>
          </a:xfrm>
          <a:prstGeom prst="rect">
            <a:avLst/>
          </a:prstGeom>
        </p:spPr>
        <p:txBody>
          <a:bodyPr/>
          <a:lstStyle/>
          <a:p>
            <a:fld id="{4029D3ED-D451-43A0-8945-A555402D7D62}" type="slidenum">
              <a:rPr lang="en-US" smtClean="0"/>
              <a:t>‹#›</a:t>
            </a:fld>
            <a:endParaRPr lang="en-US"/>
          </a:p>
        </p:txBody>
      </p:sp>
    </p:spTree>
    <p:extLst>
      <p:ext uri="{BB962C8B-B14F-4D97-AF65-F5344CB8AC3E}">
        <p14:creationId xmlns:p14="http://schemas.microsoft.com/office/powerpoint/2010/main" val="2987415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8A011-9D57-4165-99F6-643C95F420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E135103-E284-48F6-8399-46943AE8A4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BD2E28-95E2-4EF1-8B06-5473A5C97B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65E27B-4652-4F2D-A84B-E9B748FDD815}"/>
              </a:ext>
            </a:extLst>
          </p:cNvPr>
          <p:cNvSpPr>
            <a:spLocks noGrp="1"/>
          </p:cNvSpPr>
          <p:nvPr>
            <p:ph type="dt" sz="half" idx="10"/>
          </p:nvPr>
        </p:nvSpPr>
        <p:spPr>
          <a:xfrm>
            <a:off x="838200" y="6356350"/>
            <a:ext cx="2743200" cy="365125"/>
          </a:xfrm>
          <a:prstGeom prst="rect">
            <a:avLst/>
          </a:prstGeom>
        </p:spPr>
        <p:txBody>
          <a:bodyPr/>
          <a:lstStyle/>
          <a:p>
            <a:fld id="{2BA5503E-6457-48B1-9428-F5CB5B0EF1E6}" type="datetimeFigureOut">
              <a:rPr lang="en-US" smtClean="0"/>
              <a:t>4/24/2024</a:t>
            </a:fld>
            <a:endParaRPr lang="en-US"/>
          </a:p>
        </p:txBody>
      </p:sp>
      <p:sp>
        <p:nvSpPr>
          <p:cNvPr id="6" name="Footer Placeholder 5">
            <a:extLst>
              <a:ext uri="{FF2B5EF4-FFF2-40B4-BE49-F238E27FC236}">
                <a16:creationId xmlns:a16="http://schemas.microsoft.com/office/drawing/2014/main" id="{73DA5339-6A31-4A8F-ACBE-D74FC44382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851E488-6D63-49A5-8A98-51FFE8708722}"/>
              </a:ext>
            </a:extLst>
          </p:cNvPr>
          <p:cNvSpPr>
            <a:spLocks noGrp="1"/>
          </p:cNvSpPr>
          <p:nvPr>
            <p:ph type="sldNum" sz="quarter" idx="12"/>
          </p:nvPr>
        </p:nvSpPr>
        <p:spPr>
          <a:xfrm>
            <a:off x="8610600" y="6356350"/>
            <a:ext cx="2743200" cy="365125"/>
          </a:xfrm>
          <a:prstGeom prst="rect">
            <a:avLst/>
          </a:prstGeom>
        </p:spPr>
        <p:txBody>
          <a:bodyPr/>
          <a:lstStyle/>
          <a:p>
            <a:fld id="{4029D3ED-D451-43A0-8945-A555402D7D62}" type="slidenum">
              <a:rPr lang="en-US" smtClean="0"/>
              <a:t>‹#›</a:t>
            </a:fld>
            <a:endParaRPr lang="en-US"/>
          </a:p>
        </p:txBody>
      </p:sp>
    </p:spTree>
    <p:extLst>
      <p:ext uri="{BB962C8B-B14F-4D97-AF65-F5344CB8AC3E}">
        <p14:creationId xmlns:p14="http://schemas.microsoft.com/office/powerpoint/2010/main" val="407939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4F7D75-17F8-4F16-B384-BAAF615B32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6C7EEC-2405-4E08-8BF8-79559A32D2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974E96C4-D74B-83AB-9FE7-6388FBC383C9}"/>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0" y="5429250"/>
            <a:ext cx="12192000" cy="1428750"/>
          </a:xfrm>
          <a:prstGeom prst="rect">
            <a:avLst/>
          </a:prstGeom>
        </p:spPr>
      </p:pic>
    </p:spTree>
    <p:extLst>
      <p:ext uri="{BB962C8B-B14F-4D97-AF65-F5344CB8AC3E}">
        <p14:creationId xmlns:p14="http://schemas.microsoft.com/office/powerpoint/2010/main" val="14813459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2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8.png"/><Relationship Id="rId3" Type="http://schemas.openxmlformats.org/officeDocument/2006/relationships/image" Target="../media/image3.jpeg"/><Relationship Id="rId7" Type="http://schemas.openxmlformats.org/officeDocument/2006/relationships/image" Target="../media/image44.png"/><Relationship Id="rId12" Type="http://schemas.openxmlformats.org/officeDocument/2006/relationships/image" Target="../media/image47.png"/><Relationship Id="rId2" Type="http://schemas.openxmlformats.org/officeDocument/2006/relationships/image" Target="../media/image2.jpg"/><Relationship Id="rId16" Type="http://schemas.openxmlformats.org/officeDocument/2006/relationships/image" Target="../media/image51.png"/><Relationship Id="rId1" Type="http://schemas.openxmlformats.org/officeDocument/2006/relationships/slideLayout" Target="../slideLayouts/slideLayout3.xml"/><Relationship Id="rId6" Type="http://schemas.openxmlformats.org/officeDocument/2006/relationships/image" Target="../media/image43.png"/><Relationship Id="rId11" Type="http://schemas.openxmlformats.org/officeDocument/2006/relationships/image" Target="../media/image15.png"/><Relationship Id="rId5" Type="http://schemas.openxmlformats.org/officeDocument/2006/relationships/image" Target="../media/image42.JPG"/><Relationship Id="rId15" Type="http://schemas.openxmlformats.org/officeDocument/2006/relationships/image" Target="../media/image50.png"/><Relationship Id="rId10" Type="http://schemas.openxmlformats.org/officeDocument/2006/relationships/image" Target="../media/image46.png"/><Relationship Id="rId4" Type="http://schemas.openxmlformats.org/officeDocument/2006/relationships/image" Target="../media/image10.jpg"/><Relationship Id="rId9" Type="http://schemas.openxmlformats.org/officeDocument/2006/relationships/image" Target="../media/image17.png"/><Relationship Id="rId14" Type="http://schemas.openxmlformats.org/officeDocument/2006/relationships/image" Target="../media/image49.png"/></Relationships>
</file>

<file path=ppt/slides/_rels/slide4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4.png"/><Relationship Id="rId7" Type="http://schemas.openxmlformats.org/officeDocument/2006/relationships/image" Target="../media/image5.png"/><Relationship Id="rId2" Type="http://schemas.openxmlformats.org/officeDocument/2006/relationships/image" Target="../media/image10.jpg"/><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4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hyperlink" Target="mailto:sbarry@aamc.org" TargetMode="External"/><Relationship Id="rId7" Type="http://schemas.openxmlformats.org/officeDocument/2006/relationships/image" Target="../media/image61.png"/><Relationship Id="rId2" Type="http://schemas.openxmlformats.org/officeDocument/2006/relationships/hyperlink" Target="mailto:eweissman@aamc.org" TargetMode="External"/><Relationship Id="rId1" Type="http://schemas.openxmlformats.org/officeDocument/2006/relationships/slideLayout" Target="../slideLayouts/slideLayout2.xml"/><Relationship Id="rId6" Type="http://schemas.openxmlformats.org/officeDocument/2006/relationships/image" Target="../media/image60.jpeg"/><Relationship Id="rId11" Type="http://schemas.openxmlformats.org/officeDocument/2006/relationships/image" Target="../media/image63.jpeg"/><Relationship Id="rId5" Type="http://schemas.openxmlformats.org/officeDocument/2006/relationships/image" Target="../media/image59.jpeg"/><Relationship Id="rId10" Type="http://schemas.openxmlformats.org/officeDocument/2006/relationships/hyperlink" Target="mailto:sgentzler@aamc.org" TargetMode="External"/><Relationship Id="rId4" Type="http://schemas.openxmlformats.org/officeDocument/2006/relationships/hyperlink" Target="mailto:aberry@aamc.org" TargetMode="External"/><Relationship Id="rId9" Type="http://schemas.openxmlformats.org/officeDocument/2006/relationships/hyperlink" Target="mailto:abolt@aamc.org"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jpe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image" Target="../media/image2.jpg"/><Relationship Id="rId16"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jpg"/><Relationship Id="rId4" Type="http://schemas.openxmlformats.org/officeDocument/2006/relationships/image" Target="../media/image4.jpeg"/><Relationship Id="rId9" Type="http://schemas.openxmlformats.org/officeDocument/2006/relationships/image" Target="../media/image9.jpeg"/><Relationship Id="rId1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5FC12-736D-E0AA-9982-74EDDF217A61}"/>
              </a:ext>
            </a:extLst>
          </p:cNvPr>
          <p:cNvSpPr>
            <a:spLocks noGrp="1"/>
          </p:cNvSpPr>
          <p:nvPr>
            <p:ph type="ctrTitle"/>
          </p:nvPr>
        </p:nvSpPr>
        <p:spPr/>
        <p:txBody>
          <a:bodyPr>
            <a:normAutofit/>
          </a:bodyPr>
          <a:lstStyle/>
          <a:p>
            <a:r>
              <a:rPr lang="en-US" sz="6600" b="1" dirty="0">
                <a:solidFill>
                  <a:srgbClr val="0070C0"/>
                </a:solidFill>
              </a:rPr>
              <a:t>2024 CFAS-GRA-ORR Spring Meeting Summary</a:t>
            </a:r>
          </a:p>
        </p:txBody>
      </p:sp>
      <p:sp>
        <p:nvSpPr>
          <p:cNvPr id="3" name="Subtitle 2">
            <a:extLst>
              <a:ext uri="{FF2B5EF4-FFF2-40B4-BE49-F238E27FC236}">
                <a16:creationId xmlns:a16="http://schemas.microsoft.com/office/drawing/2014/main" id="{B0BF389D-DED2-5CE8-6B90-83C573CDD8E5}"/>
              </a:ext>
            </a:extLst>
          </p:cNvPr>
          <p:cNvSpPr>
            <a:spLocks noGrp="1"/>
          </p:cNvSpPr>
          <p:nvPr>
            <p:ph type="subTitle" idx="1"/>
          </p:nvPr>
        </p:nvSpPr>
        <p:spPr/>
        <p:txBody>
          <a:bodyPr>
            <a:normAutofit/>
          </a:bodyPr>
          <a:lstStyle/>
          <a:p>
            <a:r>
              <a:rPr lang="en-US" sz="3600" b="1" dirty="0">
                <a:solidFill>
                  <a:srgbClr val="147D43"/>
                </a:solidFill>
              </a:rPr>
              <a:t>April 2-4, Arlington, VA</a:t>
            </a:r>
          </a:p>
          <a:p>
            <a:endParaRPr lang="en-US" sz="3600" b="1" dirty="0">
              <a:solidFill>
                <a:srgbClr val="FF0000"/>
              </a:solidFill>
            </a:endParaRPr>
          </a:p>
        </p:txBody>
      </p:sp>
    </p:spTree>
    <p:extLst>
      <p:ext uri="{BB962C8B-B14F-4D97-AF65-F5344CB8AC3E}">
        <p14:creationId xmlns:p14="http://schemas.microsoft.com/office/powerpoint/2010/main" val="4012182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A675A-C960-55F0-367E-EB722274E188}"/>
              </a:ext>
            </a:extLst>
          </p:cNvPr>
          <p:cNvSpPr>
            <a:spLocks noGrp="1"/>
          </p:cNvSpPr>
          <p:nvPr>
            <p:ph type="title"/>
          </p:nvPr>
        </p:nvSpPr>
        <p:spPr>
          <a:xfrm>
            <a:off x="656636" y="-164263"/>
            <a:ext cx="10515600" cy="1572880"/>
          </a:xfrm>
        </p:spPr>
        <p:txBody>
          <a:bodyPr>
            <a:normAutofit/>
          </a:bodyPr>
          <a:lstStyle/>
          <a:p>
            <a:r>
              <a:rPr lang="en-US" sz="4400" b="1" dirty="0">
                <a:solidFill>
                  <a:srgbClr val="0070C0"/>
                </a:solidFill>
              </a:rPr>
              <a:t>Opening Plenary: AI Literacy: The Competency You Didn’t Know You Need</a:t>
            </a:r>
            <a:endParaRPr lang="en-US" sz="4400" dirty="0">
              <a:solidFill>
                <a:srgbClr val="0070C0"/>
              </a:solidFill>
            </a:endParaRPr>
          </a:p>
        </p:txBody>
      </p:sp>
      <p:pic>
        <p:nvPicPr>
          <p:cNvPr id="5" name="Picture 4">
            <a:extLst>
              <a:ext uri="{FF2B5EF4-FFF2-40B4-BE49-F238E27FC236}">
                <a16:creationId xmlns:a16="http://schemas.microsoft.com/office/drawing/2014/main" id="{94B8076D-0207-D4DF-373F-9E313717CA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923" y="1391317"/>
            <a:ext cx="2409720" cy="3959740"/>
          </a:xfrm>
          <a:prstGeom prst="flowChartAlternateProcess">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44DC6468-0F93-C7B5-507B-E76B8F8879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2267" y="1373128"/>
            <a:ext cx="2069970" cy="3986713"/>
          </a:xfrm>
          <a:prstGeom prst="flowChartAlternateProcess">
            <a:avLst/>
          </a:prstGeom>
          <a:effectLst>
            <a:outerShdw blurRad="63500" sx="102000" sy="102000" algn="ctr" rotWithShape="0">
              <a:prstClr val="black">
                <a:alpha val="40000"/>
              </a:prstClr>
            </a:outerShdw>
          </a:effectLst>
        </p:spPr>
      </p:pic>
      <p:pic>
        <p:nvPicPr>
          <p:cNvPr id="9" name="Picture 8">
            <a:extLst>
              <a:ext uri="{FF2B5EF4-FFF2-40B4-BE49-F238E27FC236}">
                <a16:creationId xmlns:a16="http://schemas.microsoft.com/office/drawing/2014/main" id="{5435398A-023A-C07E-0A77-E02E435CF8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4436" y="1355208"/>
            <a:ext cx="2234039" cy="3978548"/>
          </a:xfrm>
          <a:prstGeom prst="flowChartAlternateProcess">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6756282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61C8F5-03C0-46E3-91F9-3E9E5BC9D284}"/>
              </a:ext>
            </a:extLst>
          </p:cNvPr>
          <p:cNvSpPr>
            <a:spLocks noGrp="1"/>
          </p:cNvSpPr>
          <p:nvPr>
            <p:ph type="title"/>
          </p:nvPr>
        </p:nvSpPr>
        <p:spPr>
          <a:xfrm>
            <a:off x="671052" y="294663"/>
            <a:ext cx="10515600" cy="1293520"/>
          </a:xfrm>
        </p:spPr>
        <p:txBody>
          <a:bodyPr>
            <a:noAutofit/>
          </a:bodyPr>
          <a:lstStyle/>
          <a:p>
            <a:r>
              <a:rPr lang="en-US" sz="4800" b="1" dirty="0">
                <a:solidFill>
                  <a:srgbClr val="0070C0"/>
                </a:solidFill>
              </a:rPr>
              <a:t>Opening Plenary: AI Literacy: The Competency You Didn’t Know You Need</a:t>
            </a:r>
          </a:p>
        </p:txBody>
      </p:sp>
      <p:sp>
        <p:nvSpPr>
          <p:cNvPr id="3" name="Text Placeholder 2">
            <a:extLst>
              <a:ext uri="{FF2B5EF4-FFF2-40B4-BE49-F238E27FC236}">
                <a16:creationId xmlns:a16="http://schemas.microsoft.com/office/drawing/2014/main" id="{D526F515-F48C-5159-5E65-E2B2CC0F9832}"/>
              </a:ext>
            </a:extLst>
          </p:cNvPr>
          <p:cNvSpPr>
            <a:spLocks noGrp="1"/>
          </p:cNvSpPr>
          <p:nvPr>
            <p:ph type="body" idx="1"/>
          </p:nvPr>
        </p:nvSpPr>
        <p:spPr>
          <a:xfrm>
            <a:off x="671051" y="1835313"/>
            <a:ext cx="10893097" cy="3366364"/>
          </a:xfrm>
        </p:spPr>
        <p:txBody>
          <a:bodyPr>
            <a:normAutofit lnSpcReduction="10000"/>
          </a:bodyPr>
          <a:lstStyle/>
          <a:p>
            <a:r>
              <a:rPr lang="en-US" sz="2000" dirty="0">
                <a:solidFill>
                  <a:srgbClr val="147D43"/>
                </a:solidFill>
              </a:rPr>
              <a:t>More is being done by AI – how do we stay in the driver seat? There are no formal policies on educating with AI</a:t>
            </a:r>
          </a:p>
          <a:p>
            <a:r>
              <a:rPr lang="en-US" sz="2000" b="1" dirty="0">
                <a:solidFill>
                  <a:srgbClr val="0070C0"/>
                </a:solidFill>
              </a:rPr>
              <a:t>Presentation from Dr. Doo:</a:t>
            </a:r>
          </a:p>
          <a:p>
            <a:pPr marL="342900" indent="-342900">
              <a:buFont typeface="Arial" panose="020B0604020202020204" pitchFamily="34" charset="0"/>
              <a:buChar char="•"/>
            </a:pPr>
            <a:r>
              <a:rPr lang="en-US" sz="2000" dirty="0">
                <a:solidFill>
                  <a:srgbClr val="147D43"/>
                </a:solidFill>
              </a:rPr>
              <a:t>AI 101: Image data – teaching algorithms what something is based on labelling a large amount of images. </a:t>
            </a:r>
          </a:p>
          <a:p>
            <a:pPr marL="342900" indent="-342900">
              <a:buFont typeface="Arial" panose="020B0604020202020204" pitchFamily="34" charset="0"/>
              <a:buChar char="•"/>
            </a:pPr>
            <a:r>
              <a:rPr lang="en-US" sz="2000" dirty="0">
                <a:solidFill>
                  <a:srgbClr val="147D43"/>
                </a:solidFill>
              </a:rPr>
              <a:t>This has enormous implications in medicine for classifying and sifting through a large amount of information faster than humans can. </a:t>
            </a:r>
          </a:p>
          <a:p>
            <a:pPr marL="342900" indent="-342900">
              <a:buFont typeface="Arial" panose="020B0604020202020204" pitchFamily="34" charset="0"/>
              <a:buChar char="•"/>
            </a:pPr>
            <a:r>
              <a:rPr lang="en-US" sz="2000" dirty="0">
                <a:solidFill>
                  <a:srgbClr val="147D43"/>
                </a:solidFill>
              </a:rPr>
              <a:t>As AI goes multimodal, medical applications are increasing.</a:t>
            </a:r>
          </a:p>
          <a:p>
            <a:pPr marL="342900" indent="-342900">
              <a:buFont typeface="Arial" panose="020B0604020202020204" pitchFamily="34" charset="0"/>
              <a:buChar char="•"/>
            </a:pPr>
            <a:r>
              <a:rPr lang="en-US" sz="2000" dirty="0">
                <a:solidFill>
                  <a:srgbClr val="147D43"/>
                </a:solidFill>
              </a:rPr>
              <a:t>“Artificial intelligence will not replace physicians, physicians who use AI will replace the ones who don’t.” </a:t>
            </a:r>
          </a:p>
          <a:p>
            <a:pPr marL="342900" indent="-342900">
              <a:buFont typeface="Arial" panose="020B0604020202020204" pitchFamily="34" charset="0"/>
              <a:buChar char="•"/>
            </a:pPr>
            <a:endParaRPr lang="en-US" sz="2000" dirty="0">
              <a:solidFill>
                <a:srgbClr val="147D43"/>
              </a:solidFill>
            </a:endParaRPr>
          </a:p>
          <a:p>
            <a:endParaRPr lang="en-US" sz="2000" dirty="0">
              <a:solidFill>
                <a:srgbClr val="147D43"/>
              </a:solidFill>
            </a:endParaRPr>
          </a:p>
          <a:p>
            <a:endParaRPr lang="en-US" sz="2000" dirty="0">
              <a:solidFill>
                <a:srgbClr val="147D43"/>
              </a:solidFill>
            </a:endParaRPr>
          </a:p>
        </p:txBody>
      </p:sp>
    </p:spTree>
    <p:extLst>
      <p:ext uri="{BB962C8B-B14F-4D97-AF65-F5344CB8AC3E}">
        <p14:creationId xmlns:p14="http://schemas.microsoft.com/office/powerpoint/2010/main" val="733476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61C8F5-03C0-46E3-91F9-3E9E5BC9D284}"/>
              </a:ext>
            </a:extLst>
          </p:cNvPr>
          <p:cNvSpPr>
            <a:spLocks noGrp="1"/>
          </p:cNvSpPr>
          <p:nvPr>
            <p:ph type="title"/>
          </p:nvPr>
        </p:nvSpPr>
        <p:spPr>
          <a:xfrm>
            <a:off x="664070" y="157776"/>
            <a:ext cx="10515600" cy="1293520"/>
          </a:xfrm>
        </p:spPr>
        <p:txBody>
          <a:bodyPr>
            <a:noAutofit/>
          </a:bodyPr>
          <a:lstStyle/>
          <a:p>
            <a:r>
              <a:rPr lang="en-US" sz="4800" b="1" dirty="0">
                <a:solidFill>
                  <a:srgbClr val="0070C0"/>
                </a:solidFill>
              </a:rPr>
              <a:t>Opening Plenary: AI Literacy: The Competency You Didn’t Know You Need</a:t>
            </a:r>
          </a:p>
        </p:txBody>
      </p:sp>
      <p:sp>
        <p:nvSpPr>
          <p:cNvPr id="5" name="Text Placeholder 4">
            <a:extLst>
              <a:ext uri="{FF2B5EF4-FFF2-40B4-BE49-F238E27FC236}">
                <a16:creationId xmlns:a16="http://schemas.microsoft.com/office/drawing/2014/main" id="{5D5B594F-6F2F-468A-AC10-F598FE681E1E}"/>
              </a:ext>
            </a:extLst>
          </p:cNvPr>
          <p:cNvSpPr>
            <a:spLocks noGrp="1"/>
          </p:cNvSpPr>
          <p:nvPr>
            <p:ph type="body" idx="1"/>
          </p:nvPr>
        </p:nvSpPr>
        <p:spPr>
          <a:xfrm>
            <a:off x="664069" y="1451296"/>
            <a:ext cx="10779619" cy="3876316"/>
          </a:xfrm>
        </p:spPr>
        <p:txBody>
          <a:bodyPr>
            <a:normAutofit/>
          </a:bodyPr>
          <a:lstStyle/>
          <a:p>
            <a:r>
              <a:rPr lang="en-US" sz="2000" b="1" dirty="0">
                <a:solidFill>
                  <a:srgbClr val="0070C0"/>
                </a:solidFill>
              </a:rPr>
              <a:t>Presentation from Dr. Doo:</a:t>
            </a:r>
            <a:endParaRPr lang="en-US" sz="2000" dirty="0">
              <a:solidFill>
                <a:srgbClr val="147D43"/>
              </a:solidFill>
            </a:endParaRPr>
          </a:p>
          <a:p>
            <a:pPr marL="342900" indent="-342900">
              <a:buFont typeface="Arial" panose="020B0604020202020204" pitchFamily="34" charset="0"/>
              <a:buChar char="•"/>
            </a:pPr>
            <a:r>
              <a:rPr lang="en-US" sz="2000" dirty="0">
                <a:solidFill>
                  <a:srgbClr val="147D43"/>
                </a:solidFill>
              </a:rPr>
              <a:t>Some specialties (radiology) have had to grapple with AI more because of the number of applications.</a:t>
            </a:r>
          </a:p>
          <a:p>
            <a:pPr marL="342900" indent="-342900">
              <a:buFont typeface="Arial" panose="020B0604020202020204" pitchFamily="34" charset="0"/>
              <a:buChar char="•"/>
            </a:pPr>
            <a:r>
              <a:rPr lang="en-US" sz="2000" dirty="0">
                <a:solidFill>
                  <a:srgbClr val="147D43"/>
                </a:solidFill>
              </a:rPr>
              <a:t>Biases to watch out for when applying AI: autopilot (trusting AI more than yourself) and the IKEA effect (“we love it more if we made it”)</a:t>
            </a:r>
          </a:p>
          <a:p>
            <a:pPr marL="342900" indent="-342900">
              <a:buFont typeface="Arial" panose="020B0604020202020204" pitchFamily="34" charset="0"/>
              <a:buChar char="•"/>
            </a:pPr>
            <a:r>
              <a:rPr lang="en-US" sz="2000" dirty="0">
                <a:solidFill>
                  <a:srgbClr val="147D43"/>
                </a:solidFill>
              </a:rPr>
              <a:t>We have to understand in our own disciplines where AI is limited and where it can go wrong</a:t>
            </a:r>
          </a:p>
          <a:p>
            <a:pPr marL="342900" indent="-342900">
              <a:buFont typeface="Arial" panose="020B0604020202020204" pitchFamily="34" charset="0"/>
              <a:buChar char="•"/>
            </a:pPr>
            <a:r>
              <a:rPr lang="en-US" sz="2000" dirty="0">
                <a:solidFill>
                  <a:srgbClr val="147D43"/>
                </a:solidFill>
              </a:rPr>
              <a:t>Studies have shown ChatGPT was preferred over some clinicians for quality and empathy</a:t>
            </a:r>
          </a:p>
          <a:p>
            <a:pPr marL="342900" indent="-342900">
              <a:buFont typeface="Arial" panose="020B0604020202020204" pitchFamily="34" charset="0"/>
              <a:buChar char="•"/>
            </a:pPr>
            <a:r>
              <a:rPr lang="en-US" sz="2000" dirty="0">
                <a:solidFill>
                  <a:srgbClr val="147D43"/>
                </a:solidFill>
              </a:rPr>
              <a:t>How do we make sure we all use AI safely and effectively? How do we build AI literacy and competence into medical education, patient care, and research?</a:t>
            </a:r>
          </a:p>
        </p:txBody>
      </p:sp>
    </p:spTree>
    <p:extLst>
      <p:ext uri="{BB962C8B-B14F-4D97-AF65-F5344CB8AC3E}">
        <p14:creationId xmlns:p14="http://schemas.microsoft.com/office/powerpoint/2010/main" val="4063130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61C8F5-03C0-46E3-91F9-3E9E5BC9D284}"/>
              </a:ext>
            </a:extLst>
          </p:cNvPr>
          <p:cNvSpPr>
            <a:spLocks noGrp="1"/>
          </p:cNvSpPr>
          <p:nvPr>
            <p:ph type="title"/>
          </p:nvPr>
        </p:nvSpPr>
        <p:spPr>
          <a:xfrm>
            <a:off x="664070" y="157776"/>
            <a:ext cx="10515600" cy="1293520"/>
          </a:xfrm>
        </p:spPr>
        <p:txBody>
          <a:bodyPr>
            <a:noAutofit/>
          </a:bodyPr>
          <a:lstStyle/>
          <a:p>
            <a:r>
              <a:rPr lang="en-US" sz="4800" b="1" dirty="0">
                <a:solidFill>
                  <a:srgbClr val="0070C0"/>
                </a:solidFill>
              </a:rPr>
              <a:t>Opening Plenary: AI Literacy: The Competency You Didn’t Know You Need</a:t>
            </a:r>
          </a:p>
        </p:txBody>
      </p:sp>
      <p:sp>
        <p:nvSpPr>
          <p:cNvPr id="5" name="Text Placeholder 4">
            <a:extLst>
              <a:ext uri="{FF2B5EF4-FFF2-40B4-BE49-F238E27FC236}">
                <a16:creationId xmlns:a16="http://schemas.microsoft.com/office/drawing/2014/main" id="{5D5B594F-6F2F-468A-AC10-F598FE681E1E}"/>
              </a:ext>
            </a:extLst>
          </p:cNvPr>
          <p:cNvSpPr>
            <a:spLocks noGrp="1"/>
          </p:cNvSpPr>
          <p:nvPr>
            <p:ph type="body" idx="1"/>
          </p:nvPr>
        </p:nvSpPr>
        <p:spPr>
          <a:xfrm>
            <a:off x="664069" y="1451295"/>
            <a:ext cx="10954833" cy="3985826"/>
          </a:xfrm>
        </p:spPr>
        <p:txBody>
          <a:bodyPr>
            <a:normAutofit/>
          </a:bodyPr>
          <a:lstStyle/>
          <a:p>
            <a:r>
              <a:rPr lang="en-US" sz="2000" b="1" dirty="0">
                <a:solidFill>
                  <a:srgbClr val="0070C0"/>
                </a:solidFill>
              </a:rPr>
              <a:t>Presentation from Daniel Hashimoto, MD:</a:t>
            </a:r>
          </a:p>
          <a:p>
            <a:pPr marL="342900" indent="-342900">
              <a:buFont typeface="Arial" panose="020B0604020202020204" pitchFamily="34" charset="0"/>
              <a:buChar char="•"/>
            </a:pPr>
            <a:r>
              <a:rPr lang="en-US" sz="2000" dirty="0">
                <a:solidFill>
                  <a:srgbClr val="147D43"/>
                </a:solidFill>
              </a:rPr>
              <a:t>AI can be used for procedural education through automated detection of safe/unsafe zones of dissection. Video tutorials of specific surgical procedures show where experienced surgeons would have made a cut, etc. This can be an interactive format that uses algorithms to analyze videos of duct surgeries and show how injuries could have been prevented. A lot of errors are result of visual perception errors that the system could have avoided. </a:t>
            </a:r>
          </a:p>
          <a:p>
            <a:pPr marL="342900" indent="-342900">
              <a:buFont typeface="Arial" panose="020B0604020202020204" pitchFamily="34" charset="0"/>
              <a:buChar char="•"/>
            </a:pPr>
            <a:r>
              <a:rPr lang="en-US" sz="2000" dirty="0">
                <a:solidFill>
                  <a:srgbClr val="147D43"/>
                </a:solidFill>
              </a:rPr>
              <a:t>AI for assessment: AI can help with analyzing complex, unstructured data. Can AI models help determine which residents can go on to next year and which can’t based on competency assessments? </a:t>
            </a:r>
          </a:p>
          <a:p>
            <a:pPr marL="342900" indent="-342900">
              <a:buFont typeface="Arial" panose="020B0604020202020204" pitchFamily="34" charset="0"/>
              <a:buChar char="•"/>
            </a:pPr>
            <a:r>
              <a:rPr lang="en-US" sz="2000" dirty="0">
                <a:solidFill>
                  <a:srgbClr val="147D43"/>
                </a:solidFill>
              </a:rPr>
              <a:t>Analyzing outcomes on something like prostate surgery can identify at what point and which movements/techniques cause side effects like erectile dysfunction. Then this can be taught to surgical residents</a:t>
            </a:r>
          </a:p>
        </p:txBody>
      </p:sp>
    </p:spTree>
    <p:extLst>
      <p:ext uri="{BB962C8B-B14F-4D97-AF65-F5344CB8AC3E}">
        <p14:creationId xmlns:p14="http://schemas.microsoft.com/office/powerpoint/2010/main" val="8656416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61C8F5-03C0-46E3-91F9-3E9E5BC9D284}"/>
              </a:ext>
            </a:extLst>
          </p:cNvPr>
          <p:cNvSpPr>
            <a:spLocks noGrp="1"/>
          </p:cNvSpPr>
          <p:nvPr>
            <p:ph type="title"/>
          </p:nvPr>
        </p:nvSpPr>
        <p:spPr>
          <a:xfrm>
            <a:off x="461478" y="157776"/>
            <a:ext cx="10515600" cy="1293520"/>
          </a:xfrm>
        </p:spPr>
        <p:txBody>
          <a:bodyPr>
            <a:noAutofit/>
          </a:bodyPr>
          <a:lstStyle/>
          <a:p>
            <a:r>
              <a:rPr lang="en-US" sz="4800" b="1" dirty="0">
                <a:solidFill>
                  <a:srgbClr val="0070C0"/>
                </a:solidFill>
              </a:rPr>
              <a:t>Opening Plenary: AI Literacy: The Competency You Didn’t Know You Need</a:t>
            </a:r>
          </a:p>
        </p:txBody>
      </p:sp>
      <p:sp>
        <p:nvSpPr>
          <p:cNvPr id="5" name="Text Placeholder 4">
            <a:extLst>
              <a:ext uri="{FF2B5EF4-FFF2-40B4-BE49-F238E27FC236}">
                <a16:creationId xmlns:a16="http://schemas.microsoft.com/office/drawing/2014/main" id="{5D5B594F-6F2F-468A-AC10-F598FE681E1E}"/>
              </a:ext>
            </a:extLst>
          </p:cNvPr>
          <p:cNvSpPr>
            <a:spLocks noGrp="1"/>
          </p:cNvSpPr>
          <p:nvPr>
            <p:ph type="body" idx="1"/>
          </p:nvPr>
        </p:nvSpPr>
        <p:spPr>
          <a:xfrm>
            <a:off x="664070" y="1451296"/>
            <a:ext cx="10515600" cy="3598876"/>
          </a:xfrm>
        </p:spPr>
        <p:txBody>
          <a:bodyPr>
            <a:normAutofit/>
          </a:bodyPr>
          <a:lstStyle/>
          <a:p>
            <a:r>
              <a:rPr lang="en-US" sz="2400" b="1" dirty="0">
                <a:solidFill>
                  <a:srgbClr val="0070C0"/>
                </a:solidFill>
              </a:rPr>
              <a:t>Presentation from Daniel Hashimoto, MD:</a:t>
            </a:r>
            <a:endParaRPr lang="en-US" dirty="0">
              <a:solidFill>
                <a:srgbClr val="147D43"/>
              </a:solidFill>
            </a:endParaRPr>
          </a:p>
          <a:p>
            <a:r>
              <a:rPr lang="en-US" dirty="0">
                <a:solidFill>
                  <a:srgbClr val="147D43"/>
                </a:solidFill>
              </a:rPr>
              <a:t>There’s inequity in guidance and accessibility of assistance in applying to medical school</a:t>
            </a:r>
          </a:p>
          <a:p>
            <a:r>
              <a:rPr lang="en-US" dirty="0">
                <a:solidFill>
                  <a:srgbClr val="147D43"/>
                </a:solidFill>
              </a:rPr>
              <a:t>Students from wealthier backgrounds are paying $20k for a consultant to write their material, so maybe AI could help make this more equitable and should not be banned in applying to med school</a:t>
            </a:r>
          </a:p>
          <a:p>
            <a:r>
              <a:rPr lang="en-US" dirty="0">
                <a:solidFill>
                  <a:srgbClr val="147D43"/>
                </a:solidFill>
              </a:rPr>
              <a:t>One obstacles to AI implementation is understanding the metrics of AI performance </a:t>
            </a:r>
          </a:p>
          <a:p>
            <a:endParaRPr lang="en-US" dirty="0">
              <a:solidFill>
                <a:srgbClr val="1B582D"/>
              </a:solidFill>
            </a:endParaRPr>
          </a:p>
        </p:txBody>
      </p:sp>
    </p:spTree>
    <p:extLst>
      <p:ext uri="{BB962C8B-B14F-4D97-AF65-F5344CB8AC3E}">
        <p14:creationId xmlns:p14="http://schemas.microsoft.com/office/powerpoint/2010/main" val="172092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9F7A6-CEFA-8311-FAD4-E917D46036D1}"/>
              </a:ext>
            </a:extLst>
          </p:cNvPr>
          <p:cNvSpPr>
            <a:spLocks noGrp="1"/>
          </p:cNvSpPr>
          <p:nvPr>
            <p:ph type="title"/>
          </p:nvPr>
        </p:nvSpPr>
        <p:spPr>
          <a:xfrm>
            <a:off x="530700" y="76656"/>
            <a:ext cx="10515600" cy="1386714"/>
          </a:xfrm>
        </p:spPr>
        <p:txBody>
          <a:bodyPr>
            <a:normAutofit/>
          </a:bodyPr>
          <a:lstStyle/>
          <a:p>
            <a:r>
              <a:rPr lang="en-US" sz="4400" b="1" dirty="0">
                <a:solidFill>
                  <a:srgbClr val="0070C0"/>
                </a:solidFill>
              </a:rPr>
              <a:t>Plenary II: Addressing Workplace Violence Prevention to Protect Healthcare Professionals</a:t>
            </a:r>
          </a:p>
        </p:txBody>
      </p:sp>
      <p:pic>
        <p:nvPicPr>
          <p:cNvPr id="5" name="Picture 4">
            <a:extLst>
              <a:ext uri="{FF2B5EF4-FFF2-40B4-BE49-F238E27FC236}">
                <a16:creationId xmlns:a16="http://schemas.microsoft.com/office/drawing/2014/main" id="{B350B271-A2A0-6209-6B4F-8AE7273E88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01210" y="1443179"/>
            <a:ext cx="1664104" cy="2396822"/>
          </a:xfrm>
          <a:prstGeom prst="flowChartConnector">
            <a:avLst/>
          </a:prstGeom>
        </p:spPr>
      </p:pic>
      <p:sp>
        <p:nvSpPr>
          <p:cNvPr id="6" name="TextBox 5">
            <a:extLst>
              <a:ext uri="{FF2B5EF4-FFF2-40B4-BE49-F238E27FC236}">
                <a16:creationId xmlns:a16="http://schemas.microsoft.com/office/drawing/2014/main" id="{5DD36834-B258-359F-E28F-1A3E7844AD86}"/>
              </a:ext>
            </a:extLst>
          </p:cNvPr>
          <p:cNvSpPr txBox="1"/>
          <p:nvPr/>
        </p:nvSpPr>
        <p:spPr>
          <a:xfrm>
            <a:off x="7829892" y="3860192"/>
            <a:ext cx="3679500" cy="1477328"/>
          </a:xfrm>
          <a:prstGeom prst="rect">
            <a:avLst/>
          </a:prstGeom>
          <a:noFill/>
        </p:spPr>
        <p:txBody>
          <a:bodyPr wrap="square" rtlCol="0">
            <a:spAutoFit/>
          </a:bodyPr>
          <a:lstStyle/>
          <a:p>
            <a:pPr algn="ctr"/>
            <a:r>
              <a:rPr lang="en-US" b="1" dirty="0">
                <a:solidFill>
                  <a:srgbClr val="147D43"/>
                </a:solidFill>
              </a:rPr>
              <a:t>Woodson "Scott" Jones, MD</a:t>
            </a:r>
          </a:p>
          <a:p>
            <a:pPr algn="ctr"/>
            <a:r>
              <a:rPr lang="en-US" b="1" dirty="0">
                <a:solidFill>
                  <a:srgbClr val="147D43"/>
                </a:solidFill>
              </a:rPr>
              <a:t>Vice Dean of GME/DIO, Lois L. Bready, M.D. Endowed Professor</a:t>
            </a:r>
          </a:p>
          <a:p>
            <a:pPr algn="ctr"/>
            <a:r>
              <a:rPr lang="en-US" b="1" dirty="0">
                <a:solidFill>
                  <a:srgbClr val="147D43"/>
                </a:solidFill>
              </a:rPr>
              <a:t>Long School of Medicine, UT Health, San Antonio</a:t>
            </a:r>
          </a:p>
        </p:txBody>
      </p:sp>
      <p:sp>
        <p:nvSpPr>
          <p:cNvPr id="8" name="TextBox 7">
            <a:extLst>
              <a:ext uri="{FF2B5EF4-FFF2-40B4-BE49-F238E27FC236}">
                <a16:creationId xmlns:a16="http://schemas.microsoft.com/office/drawing/2014/main" id="{D80EA600-FFF7-3152-5169-DD06F93F9B00}"/>
              </a:ext>
            </a:extLst>
          </p:cNvPr>
          <p:cNvSpPr txBox="1"/>
          <p:nvPr/>
        </p:nvSpPr>
        <p:spPr>
          <a:xfrm>
            <a:off x="3978863" y="3880382"/>
            <a:ext cx="3587786" cy="1477328"/>
          </a:xfrm>
          <a:prstGeom prst="rect">
            <a:avLst/>
          </a:prstGeom>
          <a:noFill/>
        </p:spPr>
        <p:txBody>
          <a:bodyPr wrap="square">
            <a:spAutoFit/>
          </a:bodyPr>
          <a:lstStyle/>
          <a:p>
            <a:pPr algn="ctr"/>
            <a:r>
              <a:rPr lang="en-US" b="1" dirty="0">
                <a:solidFill>
                  <a:srgbClr val="147D43"/>
                </a:solidFill>
              </a:rPr>
              <a:t>Mallory Abney, MD</a:t>
            </a:r>
          </a:p>
          <a:p>
            <a:pPr algn="ctr"/>
            <a:r>
              <a:rPr lang="en-US" b="1" dirty="0">
                <a:solidFill>
                  <a:srgbClr val="147D43"/>
                </a:solidFill>
              </a:rPr>
              <a:t>1st Year Critical Care Fellow, Internal Medicine</a:t>
            </a:r>
          </a:p>
          <a:p>
            <a:pPr algn="ctr"/>
            <a:r>
              <a:rPr lang="en-US" b="1" dirty="0">
                <a:solidFill>
                  <a:srgbClr val="147D43"/>
                </a:solidFill>
              </a:rPr>
              <a:t>University of Michigan Medical School</a:t>
            </a:r>
          </a:p>
        </p:txBody>
      </p:sp>
      <p:pic>
        <p:nvPicPr>
          <p:cNvPr id="10" name="Picture 9">
            <a:extLst>
              <a:ext uri="{FF2B5EF4-FFF2-40B4-BE49-F238E27FC236}">
                <a16:creationId xmlns:a16="http://schemas.microsoft.com/office/drawing/2014/main" id="{60555636-51E6-5235-52D4-7D5EFE32D6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7273" y="1443179"/>
            <a:ext cx="1624802" cy="2437203"/>
          </a:xfrm>
          <a:prstGeom prst="flowChartConnector">
            <a:avLst/>
          </a:prstGeom>
        </p:spPr>
      </p:pic>
      <p:sp>
        <p:nvSpPr>
          <p:cNvPr id="12" name="TextBox 11">
            <a:extLst>
              <a:ext uri="{FF2B5EF4-FFF2-40B4-BE49-F238E27FC236}">
                <a16:creationId xmlns:a16="http://schemas.microsoft.com/office/drawing/2014/main" id="{72BC45FF-DE74-A99A-0F13-E4D61DA37EB2}"/>
              </a:ext>
            </a:extLst>
          </p:cNvPr>
          <p:cNvSpPr txBox="1"/>
          <p:nvPr/>
        </p:nvSpPr>
        <p:spPr>
          <a:xfrm>
            <a:off x="501937" y="3880382"/>
            <a:ext cx="2880087" cy="923330"/>
          </a:xfrm>
          <a:prstGeom prst="rect">
            <a:avLst/>
          </a:prstGeom>
          <a:noFill/>
        </p:spPr>
        <p:txBody>
          <a:bodyPr wrap="square">
            <a:spAutoFit/>
          </a:bodyPr>
          <a:lstStyle/>
          <a:p>
            <a:pPr algn="ctr"/>
            <a:r>
              <a:rPr lang="en-US" b="1" dirty="0">
                <a:solidFill>
                  <a:srgbClr val="147D43"/>
                </a:solidFill>
              </a:rPr>
              <a:t>Evie Marcolini, MD</a:t>
            </a:r>
          </a:p>
          <a:p>
            <a:pPr algn="ctr"/>
            <a:r>
              <a:rPr lang="en-US" b="1" dirty="0">
                <a:solidFill>
                  <a:srgbClr val="147D43"/>
                </a:solidFill>
              </a:rPr>
              <a:t>Geisel School of Medicine at Dartmouth</a:t>
            </a:r>
          </a:p>
        </p:txBody>
      </p:sp>
      <p:pic>
        <p:nvPicPr>
          <p:cNvPr id="14" name="Picture 13" descr="A person in a white coat&#10;&#10;Description automatically generated">
            <a:extLst>
              <a:ext uri="{FF2B5EF4-FFF2-40B4-BE49-F238E27FC236}">
                <a16:creationId xmlns:a16="http://schemas.microsoft.com/office/drawing/2014/main" id="{1323E772-AA23-C772-A754-E9D7F68E10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5503" y="1408107"/>
            <a:ext cx="1624802" cy="2431894"/>
          </a:xfrm>
          <a:prstGeom prst="flowChartConnector">
            <a:avLst/>
          </a:prstGeom>
        </p:spPr>
      </p:pic>
    </p:spTree>
    <p:extLst>
      <p:ext uri="{BB962C8B-B14F-4D97-AF65-F5344CB8AC3E}">
        <p14:creationId xmlns:p14="http://schemas.microsoft.com/office/powerpoint/2010/main" val="34215321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FE2A1-84B4-7AFC-5AB1-9E2D626EDCAA}"/>
              </a:ext>
            </a:extLst>
          </p:cNvPr>
          <p:cNvSpPr>
            <a:spLocks noGrp="1"/>
          </p:cNvSpPr>
          <p:nvPr>
            <p:ph type="title"/>
          </p:nvPr>
        </p:nvSpPr>
        <p:spPr>
          <a:xfrm>
            <a:off x="590931" y="153312"/>
            <a:ext cx="10515600" cy="1352437"/>
          </a:xfrm>
        </p:spPr>
        <p:txBody>
          <a:bodyPr>
            <a:normAutofit/>
          </a:bodyPr>
          <a:lstStyle/>
          <a:p>
            <a:r>
              <a:rPr lang="en-US" sz="4400" b="1" dirty="0">
                <a:solidFill>
                  <a:srgbClr val="0070C0"/>
                </a:solidFill>
              </a:rPr>
              <a:t>Plenary II: Addressing Workplace Violence Prevention to Protect Healthcare Professionals</a:t>
            </a:r>
            <a:endParaRPr lang="en-US" sz="4400" dirty="0">
              <a:solidFill>
                <a:srgbClr val="0070C0"/>
              </a:solidFill>
            </a:endParaRPr>
          </a:p>
        </p:txBody>
      </p:sp>
      <p:sp>
        <p:nvSpPr>
          <p:cNvPr id="5" name="Text Placeholder 4">
            <a:extLst>
              <a:ext uri="{FF2B5EF4-FFF2-40B4-BE49-F238E27FC236}">
                <a16:creationId xmlns:a16="http://schemas.microsoft.com/office/drawing/2014/main" id="{9CD010C4-3F71-7C3A-DFA1-38842972BC61}"/>
              </a:ext>
            </a:extLst>
          </p:cNvPr>
          <p:cNvSpPr>
            <a:spLocks noGrp="1"/>
          </p:cNvSpPr>
          <p:nvPr>
            <p:ph type="body" idx="1"/>
          </p:nvPr>
        </p:nvSpPr>
        <p:spPr>
          <a:xfrm>
            <a:off x="700438" y="1605675"/>
            <a:ext cx="11044399" cy="3646649"/>
          </a:xfrm>
        </p:spPr>
        <p:txBody>
          <a:bodyPr>
            <a:normAutofit fontScale="92500"/>
          </a:bodyPr>
          <a:lstStyle/>
          <a:p>
            <a:r>
              <a:rPr lang="en-US" b="1" dirty="0">
                <a:solidFill>
                  <a:srgbClr val="0070C0"/>
                </a:solidFill>
              </a:rPr>
              <a:t>Opening discussion:</a:t>
            </a:r>
          </a:p>
          <a:p>
            <a:pPr marL="342900" indent="-342900">
              <a:buFont typeface="Arial" panose="020B0604020202020204" pitchFamily="34" charset="0"/>
              <a:buChar char="•"/>
            </a:pPr>
            <a:r>
              <a:rPr lang="en-US" dirty="0">
                <a:solidFill>
                  <a:srgbClr val="147D43"/>
                </a:solidFill>
              </a:rPr>
              <a:t>There is almost always an underlying reason for a patient’s combativeness and usually there is something a provider can do to deescalate by trying to address that underlying driver. But if a provider has already experienced violence, it may not be advisable to expect them to be ready to work through issues with a threatening patient</a:t>
            </a:r>
          </a:p>
          <a:p>
            <a:pPr marL="342900" indent="-342900">
              <a:buFont typeface="Arial" panose="020B0604020202020204" pitchFamily="34" charset="0"/>
              <a:buChar char="•"/>
            </a:pPr>
            <a:r>
              <a:rPr lang="en-US" dirty="0">
                <a:solidFill>
                  <a:srgbClr val="147D43"/>
                </a:solidFill>
              </a:rPr>
              <a:t>Only some institutions have required training on what to do if a workplace violence incident happens</a:t>
            </a:r>
          </a:p>
          <a:p>
            <a:pPr marL="342900" indent="-342900">
              <a:buFont typeface="Arial" panose="020B0604020202020204" pitchFamily="34" charset="0"/>
              <a:buChar char="•"/>
            </a:pPr>
            <a:r>
              <a:rPr lang="en-US" dirty="0">
                <a:solidFill>
                  <a:srgbClr val="147D43"/>
                </a:solidFill>
              </a:rPr>
              <a:t>Some institutions have special codes and cameras that can detect weapons</a:t>
            </a:r>
          </a:p>
          <a:p>
            <a:pPr marL="342900" indent="-342900">
              <a:buFont typeface="Arial" panose="020B0604020202020204" pitchFamily="34" charset="0"/>
              <a:buChar char="•"/>
            </a:pPr>
            <a:r>
              <a:rPr lang="en-US" dirty="0">
                <a:solidFill>
                  <a:srgbClr val="147D43"/>
                </a:solidFill>
              </a:rPr>
              <a:t>There was discussion on how to handle different types of confrontations from a blatant threat of violence to a patient berating someone at the front desk, etc.</a:t>
            </a:r>
          </a:p>
          <a:p>
            <a:endParaRPr lang="en-US" dirty="0">
              <a:solidFill>
                <a:srgbClr val="147D43"/>
              </a:solidFill>
            </a:endParaRPr>
          </a:p>
        </p:txBody>
      </p:sp>
    </p:spTree>
    <p:extLst>
      <p:ext uri="{BB962C8B-B14F-4D97-AF65-F5344CB8AC3E}">
        <p14:creationId xmlns:p14="http://schemas.microsoft.com/office/powerpoint/2010/main" val="35759418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BB1C6-8F7E-15A1-5617-226F66CB6F0C}"/>
              </a:ext>
            </a:extLst>
          </p:cNvPr>
          <p:cNvSpPr>
            <a:spLocks noGrp="1"/>
          </p:cNvSpPr>
          <p:nvPr>
            <p:ph type="title"/>
          </p:nvPr>
        </p:nvSpPr>
        <p:spPr>
          <a:xfrm>
            <a:off x="669602" y="186165"/>
            <a:ext cx="10515600" cy="1326485"/>
          </a:xfrm>
        </p:spPr>
        <p:txBody>
          <a:bodyPr>
            <a:normAutofit/>
          </a:bodyPr>
          <a:lstStyle/>
          <a:p>
            <a:r>
              <a:rPr lang="en-US" sz="4400" b="1" dirty="0">
                <a:solidFill>
                  <a:srgbClr val="0070C0"/>
                </a:solidFill>
              </a:rPr>
              <a:t>Plenary II: Addressing Workplace Violence Prevention to Protect Healthcare Professionals</a:t>
            </a:r>
            <a:endParaRPr lang="en-US" sz="4400" dirty="0">
              <a:solidFill>
                <a:srgbClr val="0070C0"/>
              </a:solidFill>
            </a:endParaRPr>
          </a:p>
        </p:txBody>
      </p:sp>
      <p:sp>
        <p:nvSpPr>
          <p:cNvPr id="3" name="Text Placeholder 2">
            <a:extLst>
              <a:ext uri="{FF2B5EF4-FFF2-40B4-BE49-F238E27FC236}">
                <a16:creationId xmlns:a16="http://schemas.microsoft.com/office/drawing/2014/main" id="{18430F23-4FD1-2CDF-9E4A-5B456CFEB05C}"/>
              </a:ext>
            </a:extLst>
          </p:cNvPr>
          <p:cNvSpPr>
            <a:spLocks noGrp="1"/>
          </p:cNvSpPr>
          <p:nvPr>
            <p:ph type="body" idx="1"/>
          </p:nvPr>
        </p:nvSpPr>
        <p:spPr>
          <a:xfrm>
            <a:off x="723214" y="1649536"/>
            <a:ext cx="10461987" cy="3524763"/>
          </a:xfrm>
        </p:spPr>
        <p:txBody>
          <a:bodyPr>
            <a:normAutofit fontScale="92500" lnSpcReduction="10000"/>
          </a:bodyPr>
          <a:lstStyle/>
          <a:p>
            <a:r>
              <a:rPr lang="en-US" b="1" dirty="0">
                <a:solidFill>
                  <a:srgbClr val="0070C0"/>
                </a:solidFill>
              </a:rPr>
              <a:t>Presentation from Dr. Marcolini: </a:t>
            </a:r>
          </a:p>
          <a:p>
            <a:pPr marL="342900" indent="-342900">
              <a:buFont typeface="Arial" panose="020B0604020202020204" pitchFamily="34" charset="0"/>
              <a:buChar char="•"/>
            </a:pPr>
            <a:r>
              <a:rPr lang="en-US" dirty="0">
                <a:solidFill>
                  <a:srgbClr val="147D43"/>
                </a:solidFill>
              </a:rPr>
              <a:t>Threats, violence, and combative behavior have gotten worse over the years. How do we balance the duty of providing health care while protecting health care workers?</a:t>
            </a:r>
          </a:p>
          <a:p>
            <a:pPr marL="342900" indent="-342900">
              <a:buFont typeface="Arial" panose="020B0604020202020204" pitchFamily="34" charset="0"/>
              <a:buChar char="•"/>
            </a:pPr>
            <a:r>
              <a:rPr lang="en-US" dirty="0">
                <a:solidFill>
                  <a:srgbClr val="147D43"/>
                </a:solidFill>
              </a:rPr>
              <a:t>Psychiatric institutions, emergency departments, and hospitals with substance abuse disorder programs experience higher rates of violence</a:t>
            </a:r>
          </a:p>
          <a:p>
            <a:pPr marL="342900" indent="-342900">
              <a:buFont typeface="Arial" panose="020B0604020202020204" pitchFamily="34" charset="0"/>
              <a:buChar char="•"/>
            </a:pPr>
            <a:r>
              <a:rPr lang="en-US" dirty="0">
                <a:solidFill>
                  <a:srgbClr val="147D43"/>
                </a:solidFill>
              </a:rPr>
              <a:t>Registered nurses are most likely to experience violence among health care workers</a:t>
            </a:r>
          </a:p>
          <a:p>
            <a:pPr marL="342900" indent="-342900">
              <a:buFont typeface="Arial" panose="020B0604020202020204" pitchFamily="34" charset="0"/>
              <a:buChar char="•"/>
            </a:pPr>
            <a:r>
              <a:rPr lang="en-US" dirty="0">
                <a:solidFill>
                  <a:srgbClr val="147D43"/>
                </a:solidFill>
              </a:rPr>
              <a:t>Sources of violence include individual factors such as fear and suffering from illness, disinhibition and other effects of substance use disorder, and institutional stressors such as ambient political strife, inadequate access to mental health care, and pandemic change and stress</a:t>
            </a:r>
          </a:p>
        </p:txBody>
      </p:sp>
    </p:spTree>
    <p:extLst>
      <p:ext uri="{BB962C8B-B14F-4D97-AF65-F5344CB8AC3E}">
        <p14:creationId xmlns:p14="http://schemas.microsoft.com/office/powerpoint/2010/main" val="17744389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FC4A7-4232-031D-9548-BC98388DBC1C}"/>
              </a:ext>
            </a:extLst>
          </p:cNvPr>
          <p:cNvSpPr>
            <a:spLocks noGrp="1"/>
          </p:cNvSpPr>
          <p:nvPr>
            <p:ph type="title"/>
          </p:nvPr>
        </p:nvSpPr>
        <p:spPr>
          <a:xfrm>
            <a:off x="547127" y="94537"/>
            <a:ext cx="10515600" cy="1292206"/>
          </a:xfrm>
        </p:spPr>
        <p:txBody>
          <a:bodyPr>
            <a:normAutofit fontScale="90000"/>
          </a:bodyPr>
          <a:lstStyle/>
          <a:p>
            <a:r>
              <a:rPr lang="en-US" sz="4400" b="1" dirty="0">
                <a:solidFill>
                  <a:srgbClr val="0070C0"/>
                </a:solidFill>
              </a:rPr>
              <a:t>Plenary II: Addressing Workplace Violence Prevention to Protect Healthcare Professionals</a:t>
            </a:r>
            <a:endParaRPr lang="en-US" sz="4400" dirty="0">
              <a:solidFill>
                <a:srgbClr val="0070C0"/>
              </a:solidFill>
            </a:endParaRPr>
          </a:p>
        </p:txBody>
      </p:sp>
      <p:sp>
        <p:nvSpPr>
          <p:cNvPr id="3" name="Text Placeholder 2">
            <a:extLst>
              <a:ext uri="{FF2B5EF4-FFF2-40B4-BE49-F238E27FC236}">
                <a16:creationId xmlns:a16="http://schemas.microsoft.com/office/drawing/2014/main" id="{143186C3-7C0B-3A1B-2C71-367CFEB5BAA3}"/>
              </a:ext>
            </a:extLst>
          </p:cNvPr>
          <p:cNvSpPr>
            <a:spLocks noGrp="1"/>
          </p:cNvSpPr>
          <p:nvPr>
            <p:ph type="body" idx="1"/>
          </p:nvPr>
        </p:nvSpPr>
        <p:spPr>
          <a:xfrm>
            <a:off x="635152" y="1386742"/>
            <a:ext cx="11082310" cy="4017526"/>
          </a:xfrm>
        </p:spPr>
        <p:txBody>
          <a:bodyPr>
            <a:normAutofit lnSpcReduction="10000"/>
          </a:bodyPr>
          <a:lstStyle/>
          <a:p>
            <a:r>
              <a:rPr lang="en-US" sz="2000" b="1" dirty="0">
                <a:solidFill>
                  <a:srgbClr val="0070C0"/>
                </a:solidFill>
              </a:rPr>
              <a:t>Ethical considerations of health care-related violence:</a:t>
            </a:r>
          </a:p>
          <a:p>
            <a:pPr marL="342900" indent="-342900">
              <a:buFont typeface="Arial" panose="020B0604020202020204" pitchFamily="34" charset="0"/>
              <a:buChar char="•"/>
            </a:pPr>
            <a:r>
              <a:rPr lang="en-US" sz="2000" dirty="0">
                <a:solidFill>
                  <a:srgbClr val="147D43"/>
                </a:solidFill>
              </a:rPr>
              <a:t>Professionalism is about compassion and doing all that is needed for the patients. Sometimes this can create tension between self-protection and promoting respectful and equitable institutional culture</a:t>
            </a:r>
          </a:p>
          <a:p>
            <a:pPr marL="342900" indent="-342900">
              <a:buFont typeface="Arial" panose="020B0604020202020204" pitchFamily="34" charset="0"/>
              <a:buChar char="•"/>
            </a:pPr>
            <a:r>
              <a:rPr lang="en-US" sz="2000" dirty="0">
                <a:solidFill>
                  <a:srgbClr val="147D43"/>
                </a:solidFill>
              </a:rPr>
              <a:t>Clinicians should bring a trauma-informed lens to the workplace, which helps shift focus to the possible untold stories of difficult patients that explain their behavior. Clinicians should have awareness of our unconscious bias and defensive postures we may have when caring for difficult patients</a:t>
            </a:r>
          </a:p>
          <a:p>
            <a:pPr marL="342900" indent="-342900">
              <a:buFont typeface="Arial" panose="020B0604020202020204" pitchFamily="34" charset="0"/>
              <a:buChar char="•"/>
            </a:pPr>
            <a:r>
              <a:rPr lang="en-US" sz="2000" dirty="0">
                <a:solidFill>
                  <a:srgbClr val="147D43"/>
                </a:solidFill>
              </a:rPr>
              <a:t>It’s helpful to start with curiosity and think about what got the person to the place they are in when they act out of anger. Challenging behaviors are often a maladaptive response to a perceived or real grievance</a:t>
            </a:r>
          </a:p>
          <a:p>
            <a:pPr marL="342900" indent="-342900">
              <a:buFont typeface="Arial" panose="020B0604020202020204" pitchFamily="34" charset="0"/>
              <a:buChar char="•"/>
            </a:pPr>
            <a:r>
              <a:rPr lang="en-US" sz="2000" dirty="0">
                <a:solidFill>
                  <a:srgbClr val="147D43"/>
                </a:solidFill>
              </a:rPr>
              <a:t>There are ethical questions about labelling patients as violent and considering how that will affect their ability to get care in other places and at other times. What kind of bias would be introduced if we’re assessing patients as violent based on their records, social media, etc.? </a:t>
            </a:r>
          </a:p>
          <a:p>
            <a:pPr marL="342900" indent="-342900">
              <a:buFont typeface="Arial" panose="020B0604020202020204" pitchFamily="34" charset="0"/>
              <a:buChar char="•"/>
            </a:pPr>
            <a:endParaRPr lang="en-US" sz="2000" dirty="0">
              <a:solidFill>
                <a:srgbClr val="147D43"/>
              </a:solidFill>
            </a:endParaRPr>
          </a:p>
        </p:txBody>
      </p:sp>
    </p:spTree>
    <p:extLst>
      <p:ext uri="{BB962C8B-B14F-4D97-AF65-F5344CB8AC3E}">
        <p14:creationId xmlns:p14="http://schemas.microsoft.com/office/powerpoint/2010/main" val="29111932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58786-16BB-4C18-D830-07BDDB204FB2}"/>
              </a:ext>
            </a:extLst>
          </p:cNvPr>
          <p:cNvSpPr>
            <a:spLocks noGrp="1"/>
          </p:cNvSpPr>
          <p:nvPr>
            <p:ph type="title"/>
          </p:nvPr>
        </p:nvSpPr>
        <p:spPr>
          <a:xfrm>
            <a:off x="459520" y="50352"/>
            <a:ext cx="10515600" cy="1435994"/>
          </a:xfrm>
        </p:spPr>
        <p:txBody>
          <a:bodyPr>
            <a:normAutofit/>
          </a:bodyPr>
          <a:lstStyle/>
          <a:p>
            <a:r>
              <a:rPr lang="en-US" sz="4400" b="1" dirty="0">
                <a:solidFill>
                  <a:srgbClr val="0070C0"/>
                </a:solidFill>
              </a:rPr>
              <a:t>Plenary II: Addressing Workplace Violence Prevention to Protect Healthcare Professionals</a:t>
            </a:r>
            <a:endParaRPr lang="en-US" sz="4400" dirty="0">
              <a:solidFill>
                <a:srgbClr val="0070C0"/>
              </a:solidFill>
            </a:endParaRPr>
          </a:p>
        </p:txBody>
      </p:sp>
      <p:sp>
        <p:nvSpPr>
          <p:cNvPr id="3" name="Text Placeholder 2">
            <a:extLst>
              <a:ext uri="{FF2B5EF4-FFF2-40B4-BE49-F238E27FC236}">
                <a16:creationId xmlns:a16="http://schemas.microsoft.com/office/drawing/2014/main" id="{B530C741-C12D-0E4D-CB27-332034AEC5C9}"/>
              </a:ext>
            </a:extLst>
          </p:cNvPr>
          <p:cNvSpPr>
            <a:spLocks noGrp="1"/>
          </p:cNvSpPr>
          <p:nvPr>
            <p:ph type="body" idx="1"/>
          </p:nvPr>
        </p:nvSpPr>
        <p:spPr>
          <a:xfrm>
            <a:off x="662529" y="1760118"/>
            <a:ext cx="10655223" cy="3802937"/>
          </a:xfrm>
        </p:spPr>
        <p:txBody>
          <a:bodyPr>
            <a:normAutofit/>
          </a:bodyPr>
          <a:lstStyle/>
          <a:p>
            <a:r>
              <a:rPr lang="en-US" b="1" dirty="0">
                <a:solidFill>
                  <a:srgbClr val="0070C0"/>
                </a:solidFill>
              </a:rPr>
              <a:t>Steps that can improve safety: </a:t>
            </a:r>
          </a:p>
          <a:p>
            <a:pPr marL="342900" indent="-342900">
              <a:buFont typeface="Arial" panose="020B0604020202020204" pitchFamily="34" charset="0"/>
              <a:buChar char="•"/>
            </a:pPr>
            <a:r>
              <a:rPr lang="en-US" dirty="0">
                <a:solidFill>
                  <a:srgbClr val="147D43"/>
                </a:solidFill>
              </a:rPr>
              <a:t>There are cell phone apps for safety that give the ability to call for security anywhere. Having communication ability like this can be helpful</a:t>
            </a:r>
          </a:p>
          <a:p>
            <a:pPr marL="342900" indent="-342900">
              <a:buFont typeface="Arial" panose="020B0604020202020204" pitchFamily="34" charset="0"/>
              <a:buChar char="•"/>
            </a:pPr>
            <a:r>
              <a:rPr lang="en-US" dirty="0">
                <a:solidFill>
                  <a:srgbClr val="147D43"/>
                </a:solidFill>
              </a:rPr>
              <a:t>Some people think “I must take care of this patient,” but the institutions should also emphasize the importance of health care workers caring about their own safety too</a:t>
            </a:r>
          </a:p>
          <a:p>
            <a:pPr marL="342900" indent="-342900">
              <a:buFont typeface="Arial" panose="020B0604020202020204" pitchFamily="34" charset="0"/>
              <a:buChar char="•"/>
            </a:pPr>
            <a:r>
              <a:rPr lang="en-US" dirty="0">
                <a:solidFill>
                  <a:srgbClr val="147D43"/>
                </a:solidFill>
              </a:rPr>
              <a:t>Institutions could offer trainings, debriefings, create behavioral response teams, and create leadership accountability for prevention of violence</a:t>
            </a:r>
          </a:p>
        </p:txBody>
      </p:sp>
    </p:spTree>
    <p:extLst>
      <p:ext uri="{BB962C8B-B14F-4D97-AF65-F5344CB8AC3E}">
        <p14:creationId xmlns:p14="http://schemas.microsoft.com/office/powerpoint/2010/main" val="37005637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BC899F49-10C1-3CDC-4D34-029E926F3E2C}"/>
              </a:ext>
            </a:extLst>
          </p:cNvPr>
          <p:cNvSpPr txBox="1">
            <a:spLocks/>
          </p:cNvSpPr>
          <p:nvPr/>
        </p:nvSpPr>
        <p:spPr>
          <a:xfrm>
            <a:off x="1085015" y="936302"/>
            <a:ext cx="10542276" cy="4767262"/>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buClr>
                <a:srgbClr val="F26322"/>
              </a:buClr>
            </a:pPr>
            <a:r>
              <a:rPr lang="en-US" dirty="0">
                <a:solidFill>
                  <a:srgbClr val="007C72"/>
                </a:solidFill>
                <a:latin typeface="Calibri" panose="020F0502020204030204" pitchFamily="34" charset="0"/>
                <a:cs typeface="Calibri" panose="020F0502020204030204" pitchFamily="34" charset="0"/>
              </a:rPr>
              <a:t>CFAS aspires to be the voice of academic faculty within the AAMC’s governance and leadership structures. The Council is charged with: </a:t>
            </a:r>
            <a:br>
              <a:rPr lang="en-US" dirty="0">
                <a:solidFill>
                  <a:srgbClr val="007C72"/>
                </a:solidFill>
                <a:latin typeface="Calibri" panose="020F0502020204030204" pitchFamily="34" charset="0"/>
                <a:cs typeface="Calibri" panose="020F0502020204030204" pitchFamily="34" charset="0"/>
              </a:rPr>
            </a:br>
            <a:endParaRPr lang="en-US" dirty="0">
              <a:solidFill>
                <a:srgbClr val="007C72"/>
              </a:solidFill>
              <a:latin typeface="Calibri" panose="020F0502020204030204" pitchFamily="34" charset="0"/>
              <a:cs typeface="Calibri" panose="020F0502020204030204" pitchFamily="34" charset="0"/>
            </a:endParaRPr>
          </a:p>
          <a:p>
            <a:pPr marL="514334" lvl="1" indent="-257175">
              <a:buClr>
                <a:srgbClr val="F26322"/>
              </a:buClr>
              <a:buFont typeface="Wingdings" panose="05000000000000000000" pitchFamily="2" charset="2"/>
              <a:buChar char="Ø"/>
            </a:pPr>
            <a:r>
              <a:rPr lang="en-US" sz="2400" dirty="0">
                <a:solidFill>
                  <a:srgbClr val="007C72"/>
                </a:solidFill>
                <a:latin typeface="Calibri" panose="020F0502020204030204" pitchFamily="34" charset="0"/>
                <a:cs typeface="Calibri" panose="020F0502020204030204" pitchFamily="34" charset="0"/>
              </a:rPr>
              <a:t>Identify critical issues facing faculty members of medical schools and within academic societies;</a:t>
            </a:r>
          </a:p>
          <a:p>
            <a:pPr marL="514334" lvl="1" indent="-257175">
              <a:buClr>
                <a:srgbClr val="F26322"/>
              </a:buClr>
              <a:buFont typeface="Wingdings" panose="05000000000000000000" pitchFamily="2" charset="2"/>
              <a:buChar char="Ø"/>
            </a:pPr>
            <a:endParaRPr lang="en-US" sz="2400" dirty="0">
              <a:solidFill>
                <a:srgbClr val="007C72"/>
              </a:solidFill>
              <a:latin typeface="Calibri" panose="020F0502020204030204" pitchFamily="34" charset="0"/>
              <a:cs typeface="Calibri" panose="020F0502020204030204" pitchFamily="34" charset="0"/>
            </a:endParaRPr>
          </a:p>
          <a:p>
            <a:pPr marL="514334" lvl="1" indent="-257175">
              <a:buClr>
                <a:srgbClr val="F26322"/>
              </a:buClr>
              <a:buFont typeface="Wingdings" panose="05000000000000000000" pitchFamily="2" charset="2"/>
              <a:buChar char="Ø"/>
            </a:pPr>
            <a:r>
              <a:rPr lang="en-US" sz="2400" dirty="0">
                <a:solidFill>
                  <a:srgbClr val="007C72"/>
                </a:solidFill>
                <a:latin typeface="Calibri" panose="020F0502020204030204" pitchFamily="34" charset="0"/>
                <a:cs typeface="Calibri" panose="020F0502020204030204" pitchFamily="34" charset="0"/>
              </a:rPr>
              <a:t>Articulate a common faculty voice on these issues to the AAMC as they relate to creation and implementation of the AAMC programs, services, and policies;</a:t>
            </a:r>
          </a:p>
          <a:p>
            <a:pPr marL="514334" lvl="1" indent="-257175">
              <a:buClr>
                <a:srgbClr val="F26322"/>
              </a:buClr>
              <a:buFont typeface="Wingdings" panose="05000000000000000000" pitchFamily="2" charset="2"/>
              <a:buChar char="Ø"/>
            </a:pPr>
            <a:endParaRPr lang="en-US" sz="2400" dirty="0">
              <a:solidFill>
                <a:srgbClr val="007C72"/>
              </a:solidFill>
              <a:latin typeface="Calibri" panose="020F0502020204030204" pitchFamily="34" charset="0"/>
              <a:cs typeface="Calibri" panose="020F0502020204030204" pitchFamily="34" charset="0"/>
            </a:endParaRPr>
          </a:p>
          <a:p>
            <a:pPr marL="514334" lvl="1" indent="-257175">
              <a:buClr>
                <a:srgbClr val="F26322"/>
              </a:buClr>
              <a:buFont typeface="Wingdings" panose="05000000000000000000" pitchFamily="2" charset="2"/>
              <a:buChar char="Ø"/>
            </a:pPr>
            <a:r>
              <a:rPr lang="en-US" sz="2400" dirty="0">
                <a:solidFill>
                  <a:srgbClr val="007C72"/>
                </a:solidFill>
                <a:latin typeface="Calibri" panose="020F0502020204030204" pitchFamily="34" charset="0"/>
                <a:cs typeface="Calibri" panose="020F0502020204030204" pitchFamily="34" charset="0"/>
              </a:rPr>
              <a:t>Serve as a </a:t>
            </a:r>
            <a:r>
              <a:rPr lang="en-US" sz="2400" b="1" dirty="0">
                <a:solidFill>
                  <a:srgbClr val="007C72"/>
                </a:solidFill>
                <a:latin typeface="Calibri" panose="020F0502020204030204" pitchFamily="34" charset="0"/>
                <a:cs typeface="Calibri" panose="020F0502020204030204" pitchFamily="34" charset="0"/>
              </a:rPr>
              <a:t>bidirectional</a:t>
            </a:r>
            <a:r>
              <a:rPr lang="en-US" sz="2400" dirty="0">
                <a:solidFill>
                  <a:srgbClr val="007C72"/>
                </a:solidFill>
                <a:latin typeface="Calibri" panose="020F0502020204030204" pitchFamily="34" charset="0"/>
                <a:cs typeface="Calibri" panose="020F0502020204030204" pitchFamily="34" charset="0"/>
              </a:rPr>
              <a:t> communications conduit regarding matters related to the core missions of academic medicine </a:t>
            </a:r>
          </a:p>
          <a:p>
            <a:pPr marL="514334" lvl="1" indent="-257175">
              <a:buClr>
                <a:schemeClr val="accent1">
                  <a:lumMod val="75000"/>
                </a:schemeClr>
              </a:buClr>
              <a:buFont typeface="Wingdings" panose="05000000000000000000" pitchFamily="2" charset="2"/>
              <a:buChar char="Ø"/>
            </a:pPr>
            <a:endParaRPr lang="en-US" sz="2400" dirty="0">
              <a:solidFill>
                <a:srgbClr val="007C72"/>
              </a:solidFill>
              <a:latin typeface="Calibri" panose="020F0502020204030204" pitchFamily="34" charset="0"/>
              <a:cs typeface="Calibri" panose="020F0502020204030204" pitchFamily="34" charset="0"/>
            </a:endParaRPr>
          </a:p>
          <a:p>
            <a:pPr indent="-314341">
              <a:buClr>
                <a:srgbClr val="F26322"/>
              </a:buClr>
            </a:pPr>
            <a:r>
              <a:rPr lang="en-US" dirty="0">
                <a:solidFill>
                  <a:srgbClr val="007C72"/>
                </a:solidFill>
                <a:latin typeface="Calibri" panose="020F0502020204030204" pitchFamily="34" charset="0"/>
                <a:cs typeface="Calibri" panose="020F0502020204030204" pitchFamily="34" charset="0"/>
              </a:rPr>
              <a:t>Our activity over the past year has embodied these roles. CFAS is a stronger, more   representative, and more effective voice</a:t>
            </a:r>
            <a:br>
              <a:rPr lang="en-US" dirty="0">
                <a:solidFill>
                  <a:srgbClr val="007C72"/>
                </a:solidFill>
                <a:latin typeface="Calibri" panose="020F0502020204030204" pitchFamily="34" charset="0"/>
                <a:cs typeface="Calibri" panose="020F0502020204030204" pitchFamily="34" charset="0"/>
              </a:rPr>
            </a:br>
            <a:endParaRPr lang="en-US" sz="3600" dirty="0">
              <a:solidFill>
                <a:srgbClr val="007C72"/>
              </a:solidFill>
              <a:latin typeface="Calibri" panose="020F0502020204030204" pitchFamily="34" charset="0"/>
              <a:cs typeface="Calibri" panose="020F0502020204030204" pitchFamily="34" charset="0"/>
            </a:endParaRPr>
          </a:p>
        </p:txBody>
      </p:sp>
      <p:sp>
        <p:nvSpPr>
          <p:cNvPr id="5" name="Title 1">
            <a:extLst>
              <a:ext uri="{FF2B5EF4-FFF2-40B4-BE49-F238E27FC236}">
                <a16:creationId xmlns:a16="http://schemas.microsoft.com/office/drawing/2014/main" id="{7795C0E3-8B19-6FB3-1566-6AEADF94840F}"/>
              </a:ext>
            </a:extLst>
          </p:cNvPr>
          <p:cNvSpPr>
            <a:spLocks noGrp="1"/>
          </p:cNvSpPr>
          <p:nvPr>
            <p:ph type="title"/>
          </p:nvPr>
        </p:nvSpPr>
        <p:spPr>
          <a:xfrm>
            <a:off x="504825" y="-309219"/>
            <a:ext cx="11182350" cy="1245521"/>
          </a:xfrm>
        </p:spPr>
        <p:txBody>
          <a:bodyPr>
            <a:normAutofit/>
          </a:bodyPr>
          <a:lstStyle/>
          <a:p>
            <a:pPr algn="ctr"/>
            <a:r>
              <a:rPr lang="en-US" sz="4800" b="1" dirty="0">
                <a:solidFill>
                  <a:srgbClr val="0070C0"/>
                </a:solidFill>
              </a:rPr>
              <a:t>CFAS Mission</a:t>
            </a:r>
          </a:p>
        </p:txBody>
      </p:sp>
    </p:spTree>
    <p:extLst>
      <p:ext uri="{BB962C8B-B14F-4D97-AF65-F5344CB8AC3E}">
        <p14:creationId xmlns:p14="http://schemas.microsoft.com/office/powerpoint/2010/main" val="3092010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F352D-06DE-C2C5-F6AB-1B9AD1E1BB70}"/>
              </a:ext>
            </a:extLst>
          </p:cNvPr>
          <p:cNvSpPr>
            <a:spLocks noGrp="1"/>
          </p:cNvSpPr>
          <p:nvPr>
            <p:ph type="title"/>
          </p:nvPr>
        </p:nvSpPr>
        <p:spPr>
          <a:xfrm>
            <a:off x="366437" y="-53680"/>
            <a:ext cx="10515600" cy="1644060"/>
          </a:xfrm>
        </p:spPr>
        <p:txBody>
          <a:bodyPr>
            <a:normAutofit/>
          </a:bodyPr>
          <a:lstStyle/>
          <a:p>
            <a:r>
              <a:rPr lang="en-US" sz="4400" b="1" dirty="0">
                <a:solidFill>
                  <a:srgbClr val="0070C0"/>
                </a:solidFill>
              </a:rPr>
              <a:t>Plenary II: Addressing Workplace Violence Prevention to Protect Healthcare Professionals</a:t>
            </a:r>
            <a:endParaRPr lang="en-US" sz="4400" dirty="0">
              <a:solidFill>
                <a:srgbClr val="0070C0"/>
              </a:solidFill>
            </a:endParaRPr>
          </a:p>
        </p:txBody>
      </p:sp>
      <p:sp>
        <p:nvSpPr>
          <p:cNvPr id="3" name="Text Placeholder 2">
            <a:extLst>
              <a:ext uri="{FF2B5EF4-FFF2-40B4-BE49-F238E27FC236}">
                <a16:creationId xmlns:a16="http://schemas.microsoft.com/office/drawing/2014/main" id="{EA898868-E30B-0EB4-EDC9-0BCA5D3494F6}"/>
              </a:ext>
            </a:extLst>
          </p:cNvPr>
          <p:cNvSpPr>
            <a:spLocks noGrp="1"/>
          </p:cNvSpPr>
          <p:nvPr>
            <p:ph type="body" idx="1"/>
          </p:nvPr>
        </p:nvSpPr>
        <p:spPr>
          <a:xfrm>
            <a:off x="678537" y="1644089"/>
            <a:ext cx="10902038" cy="3710900"/>
          </a:xfrm>
        </p:spPr>
        <p:txBody>
          <a:bodyPr>
            <a:normAutofit/>
          </a:bodyPr>
          <a:lstStyle/>
          <a:p>
            <a:pPr marL="342900" indent="-342900">
              <a:buFont typeface="Arial" panose="020B0604020202020204" pitchFamily="34" charset="0"/>
              <a:buChar char="•"/>
            </a:pPr>
            <a:r>
              <a:rPr lang="en-US" dirty="0">
                <a:solidFill>
                  <a:srgbClr val="147D43"/>
                </a:solidFill>
              </a:rPr>
              <a:t>Institutions can take steps to become “harder targets” by creating fewer entrances, and systems of layered security and permission to enter certain areas</a:t>
            </a:r>
          </a:p>
          <a:p>
            <a:pPr marL="342900" indent="-342900">
              <a:buFont typeface="Arial" panose="020B0604020202020204" pitchFamily="34" charset="0"/>
              <a:buChar char="•"/>
            </a:pPr>
            <a:r>
              <a:rPr lang="en-US" dirty="0">
                <a:solidFill>
                  <a:srgbClr val="147D43"/>
                </a:solidFill>
              </a:rPr>
              <a:t>The cost to creating heightened security can be a barrier, so institutions need to make the most of what they have and be creative, like using panic buttons, having metal detectors at entrances, having plain clothes officers close by, having wellness officers on call, etc.</a:t>
            </a:r>
          </a:p>
          <a:p>
            <a:pPr marL="342900" indent="-342900">
              <a:buFont typeface="Arial" panose="020B0604020202020204" pitchFamily="34" charset="0"/>
              <a:buChar char="•"/>
            </a:pPr>
            <a:r>
              <a:rPr lang="en-US" dirty="0">
                <a:solidFill>
                  <a:srgbClr val="147D43"/>
                </a:solidFill>
              </a:rPr>
              <a:t>Sometimes the things that cost the most are not as effective, such as not letting people who have proven to be violent enter the facility. Institutions should stick up for the safety and respect of the health care teams when there’s a known risk</a:t>
            </a:r>
          </a:p>
          <a:p>
            <a:endParaRPr lang="en-US" dirty="0">
              <a:solidFill>
                <a:srgbClr val="147D43"/>
              </a:solidFill>
            </a:endParaRPr>
          </a:p>
        </p:txBody>
      </p:sp>
    </p:spTree>
    <p:extLst>
      <p:ext uri="{BB962C8B-B14F-4D97-AF65-F5344CB8AC3E}">
        <p14:creationId xmlns:p14="http://schemas.microsoft.com/office/powerpoint/2010/main" val="1489386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42612-9127-86E9-96ED-AFA03F3CF678}"/>
              </a:ext>
            </a:extLst>
          </p:cNvPr>
          <p:cNvSpPr>
            <a:spLocks noGrp="1"/>
          </p:cNvSpPr>
          <p:nvPr>
            <p:ph type="title"/>
          </p:nvPr>
        </p:nvSpPr>
        <p:spPr>
          <a:xfrm>
            <a:off x="492372" y="91418"/>
            <a:ext cx="10515600" cy="1047237"/>
          </a:xfrm>
        </p:spPr>
        <p:txBody>
          <a:bodyPr/>
          <a:lstStyle/>
          <a:p>
            <a:r>
              <a:rPr lang="en-US" b="1" dirty="0">
                <a:solidFill>
                  <a:srgbClr val="0070C0"/>
                </a:solidFill>
              </a:rPr>
              <a:t>AAMC Leadership Lunch</a:t>
            </a:r>
            <a:endParaRPr lang="en-US" dirty="0"/>
          </a:p>
        </p:txBody>
      </p:sp>
      <p:pic>
        <p:nvPicPr>
          <p:cNvPr id="7" name="Picture 6">
            <a:extLst>
              <a:ext uri="{FF2B5EF4-FFF2-40B4-BE49-F238E27FC236}">
                <a16:creationId xmlns:a16="http://schemas.microsoft.com/office/drawing/2014/main" id="{FCEB6BB6-545A-3B9E-0B19-5EBEAD7219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0531" y="1201635"/>
            <a:ext cx="2712942" cy="2763337"/>
          </a:xfrm>
          <a:prstGeom prst="flowChartConnector">
            <a:avLst/>
          </a:prstGeom>
        </p:spPr>
      </p:pic>
      <p:pic>
        <p:nvPicPr>
          <p:cNvPr id="9" name="Picture 8">
            <a:extLst>
              <a:ext uri="{FF2B5EF4-FFF2-40B4-BE49-F238E27FC236}">
                <a16:creationId xmlns:a16="http://schemas.microsoft.com/office/drawing/2014/main" id="{F1E37DCC-1DCB-D203-E9C3-330BF31177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3411" y="1236228"/>
            <a:ext cx="2770236" cy="2789653"/>
          </a:xfrm>
          <a:prstGeom prst="flowChartConnector">
            <a:avLst/>
          </a:prstGeom>
        </p:spPr>
      </p:pic>
      <p:sp>
        <p:nvSpPr>
          <p:cNvPr id="11" name="TextBox 10">
            <a:extLst>
              <a:ext uri="{FF2B5EF4-FFF2-40B4-BE49-F238E27FC236}">
                <a16:creationId xmlns:a16="http://schemas.microsoft.com/office/drawing/2014/main" id="{A0DEA9CB-F6DC-2D8C-558F-9FF967532291}"/>
              </a:ext>
            </a:extLst>
          </p:cNvPr>
          <p:cNvSpPr txBox="1"/>
          <p:nvPr/>
        </p:nvSpPr>
        <p:spPr>
          <a:xfrm>
            <a:off x="746943" y="4027952"/>
            <a:ext cx="4320131" cy="1200329"/>
          </a:xfrm>
          <a:prstGeom prst="rect">
            <a:avLst/>
          </a:prstGeom>
          <a:noFill/>
        </p:spPr>
        <p:txBody>
          <a:bodyPr wrap="square">
            <a:spAutoFit/>
          </a:bodyPr>
          <a:lstStyle/>
          <a:p>
            <a:pPr algn="ctr"/>
            <a:r>
              <a:rPr lang="en-US" sz="2400" b="1" i="0" u="none" strike="noStrike" dirty="0">
                <a:solidFill>
                  <a:srgbClr val="147D43"/>
                </a:solidFill>
                <a:effectLst/>
                <a:latin typeface="var(--blocks-h4-font-family)"/>
              </a:rPr>
              <a:t>David J. Skorton, </a:t>
            </a:r>
            <a:r>
              <a:rPr lang="en-US" sz="2400" b="1" i="0" dirty="0">
                <a:solidFill>
                  <a:srgbClr val="147D43"/>
                </a:solidFill>
                <a:effectLst/>
                <a:latin typeface="Rubik"/>
              </a:rPr>
              <a:t>MD</a:t>
            </a:r>
          </a:p>
          <a:p>
            <a:pPr algn="ctr"/>
            <a:r>
              <a:rPr lang="en-US" sz="2400" b="1" i="0" dirty="0">
                <a:solidFill>
                  <a:srgbClr val="147D43"/>
                </a:solidFill>
                <a:effectLst/>
                <a:latin typeface="Rubik"/>
              </a:rPr>
              <a:t>President and CEO</a:t>
            </a:r>
          </a:p>
          <a:p>
            <a:pPr algn="ctr"/>
            <a:r>
              <a:rPr lang="en-US" sz="2400" b="1" i="0" dirty="0">
                <a:solidFill>
                  <a:srgbClr val="147D43"/>
                </a:solidFill>
                <a:effectLst/>
                <a:latin typeface="Rubik"/>
              </a:rPr>
              <a:t>AAMC</a:t>
            </a:r>
          </a:p>
        </p:txBody>
      </p:sp>
      <p:sp>
        <p:nvSpPr>
          <p:cNvPr id="13" name="TextBox 12">
            <a:extLst>
              <a:ext uri="{FF2B5EF4-FFF2-40B4-BE49-F238E27FC236}">
                <a16:creationId xmlns:a16="http://schemas.microsoft.com/office/drawing/2014/main" id="{96DC67F0-878F-E5D6-98E2-4288C054DBC6}"/>
              </a:ext>
            </a:extLst>
          </p:cNvPr>
          <p:cNvSpPr txBox="1"/>
          <p:nvPr/>
        </p:nvSpPr>
        <p:spPr>
          <a:xfrm>
            <a:off x="5628590" y="4027952"/>
            <a:ext cx="4808813" cy="1200329"/>
          </a:xfrm>
          <a:prstGeom prst="rect">
            <a:avLst/>
          </a:prstGeom>
          <a:noFill/>
        </p:spPr>
        <p:txBody>
          <a:bodyPr wrap="square">
            <a:spAutoFit/>
          </a:bodyPr>
          <a:lstStyle/>
          <a:p>
            <a:pPr algn="ctr"/>
            <a:r>
              <a:rPr lang="en-US" sz="2400" b="1" dirty="0">
                <a:solidFill>
                  <a:srgbClr val="147D43"/>
                </a:solidFill>
                <a:latin typeface="var(--blocks-h4-font-family)"/>
              </a:rPr>
              <a:t>Daniel Turnipseed, JD, MSHA, MPP</a:t>
            </a:r>
          </a:p>
          <a:p>
            <a:pPr algn="ctr"/>
            <a:r>
              <a:rPr lang="en-US" sz="2400" b="1" dirty="0">
                <a:solidFill>
                  <a:srgbClr val="147D43"/>
                </a:solidFill>
                <a:latin typeface="var(--blocks-h4-font-family)"/>
              </a:rPr>
              <a:t>Chief Public Policy Officer</a:t>
            </a:r>
          </a:p>
          <a:p>
            <a:pPr algn="ctr"/>
            <a:r>
              <a:rPr lang="en-US" sz="2400" b="1" dirty="0">
                <a:solidFill>
                  <a:srgbClr val="147D43"/>
                </a:solidFill>
                <a:latin typeface="var(--blocks-h4-font-family)"/>
              </a:rPr>
              <a:t>AAMC</a:t>
            </a:r>
          </a:p>
        </p:txBody>
      </p:sp>
    </p:spTree>
    <p:extLst>
      <p:ext uri="{BB962C8B-B14F-4D97-AF65-F5344CB8AC3E}">
        <p14:creationId xmlns:p14="http://schemas.microsoft.com/office/powerpoint/2010/main" val="4342688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4C615-3454-22A9-73C8-58768DBC48CF}"/>
              </a:ext>
            </a:extLst>
          </p:cNvPr>
          <p:cNvSpPr>
            <a:spLocks noGrp="1"/>
          </p:cNvSpPr>
          <p:nvPr>
            <p:ph type="title"/>
          </p:nvPr>
        </p:nvSpPr>
        <p:spPr>
          <a:xfrm>
            <a:off x="501004" y="72549"/>
            <a:ext cx="10515600" cy="1133475"/>
          </a:xfrm>
        </p:spPr>
        <p:txBody>
          <a:bodyPr/>
          <a:lstStyle/>
          <a:p>
            <a:r>
              <a:rPr lang="en-US" b="1" dirty="0">
                <a:solidFill>
                  <a:srgbClr val="0070C0"/>
                </a:solidFill>
              </a:rPr>
              <a:t>AAMC Leadership Lunch</a:t>
            </a:r>
          </a:p>
        </p:txBody>
      </p:sp>
      <p:sp>
        <p:nvSpPr>
          <p:cNvPr id="3" name="Text Placeholder 2">
            <a:extLst>
              <a:ext uri="{FF2B5EF4-FFF2-40B4-BE49-F238E27FC236}">
                <a16:creationId xmlns:a16="http://schemas.microsoft.com/office/drawing/2014/main" id="{7B728BD9-A400-CB01-6431-D641D1DB1229}"/>
              </a:ext>
            </a:extLst>
          </p:cNvPr>
          <p:cNvSpPr>
            <a:spLocks noGrp="1"/>
          </p:cNvSpPr>
          <p:nvPr>
            <p:ph type="body" idx="1"/>
          </p:nvPr>
        </p:nvSpPr>
        <p:spPr>
          <a:xfrm>
            <a:off x="541651" y="1254915"/>
            <a:ext cx="10562559" cy="3979614"/>
          </a:xfrm>
        </p:spPr>
        <p:txBody>
          <a:bodyPr>
            <a:normAutofit lnSpcReduction="10000"/>
          </a:bodyPr>
          <a:lstStyle/>
          <a:p>
            <a:r>
              <a:rPr lang="en-US" sz="2000" b="1" dirty="0">
                <a:solidFill>
                  <a:srgbClr val="0070C0"/>
                </a:solidFill>
              </a:rPr>
              <a:t>Policy Update from Danielle Turnipseed:</a:t>
            </a:r>
          </a:p>
          <a:p>
            <a:pPr marL="342900" indent="-342900">
              <a:buFont typeface="Arial" panose="020B0604020202020204" pitchFamily="34" charset="0"/>
              <a:buChar char="•"/>
            </a:pPr>
            <a:r>
              <a:rPr lang="en-US" sz="2000" dirty="0">
                <a:solidFill>
                  <a:srgbClr val="147D43"/>
                </a:solidFill>
              </a:rPr>
              <a:t>Most recent congressional spending package allocated:</a:t>
            </a:r>
          </a:p>
          <a:p>
            <a:pPr marL="342900" indent="-342900">
              <a:buFont typeface="Arial" panose="020B0604020202020204" pitchFamily="34" charset="0"/>
              <a:buChar char="•"/>
            </a:pPr>
            <a:r>
              <a:rPr lang="en-US" sz="2000" dirty="0">
                <a:solidFill>
                  <a:srgbClr val="147D43"/>
                </a:solidFill>
              </a:rPr>
              <a:t>$943 million for VA prosthetics</a:t>
            </a:r>
          </a:p>
          <a:p>
            <a:pPr marL="342900" indent="-342900">
              <a:buFont typeface="Arial" panose="020B0604020202020204" pitchFamily="34" charset="0"/>
              <a:buChar char="•"/>
            </a:pPr>
            <a:r>
              <a:rPr lang="en-US" sz="2000" dirty="0">
                <a:solidFill>
                  <a:srgbClr val="147D43"/>
                </a:solidFill>
              </a:rPr>
              <a:t>$8 billion in Medicaid DSH cuts eliminated through 2024</a:t>
            </a:r>
          </a:p>
          <a:p>
            <a:pPr marL="342900" indent="-342900">
              <a:buFont typeface="Arial" panose="020B0604020202020204" pitchFamily="34" charset="0"/>
              <a:buChar char="•"/>
            </a:pPr>
            <a:r>
              <a:rPr lang="en-US" sz="2000" dirty="0">
                <a:solidFill>
                  <a:srgbClr val="147D43"/>
                </a:solidFill>
              </a:rPr>
              <a:t>Medicare physician fee service cut mitigated through 2024</a:t>
            </a:r>
          </a:p>
          <a:p>
            <a:pPr marL="342900" indent="-342900">
              <a:buFont typeface="Arial" panose="020B0604020202020204" pitchFamily="34" charset="0"/>
              <a:buChar char="•"/>
            </a:pPr>
            <a:r>
              <a:rPr lang="en-US" sz="2000" dirty="0">
                <a:solidFill>
                  <a:srgbClr val="147D43"/>
                </a:solidFill>
              </a:rPr>
              <a:t>Site neutral payments/HOPD cuts are still being worked on</a:t>
            </a:r>
          </a:p>
          <a:p>
            <a:pPr marL="342900" indent="-342900">
              <a:buFont typeface="Arial" panose="020B0604020202020204" pitchFamily="34" charset="0"/>
              <a:buChar char="•"/>
            </a:pPr>
            <a:r>
              <a:rPr lang="en-US" sz="2000" dirty="0">
                <a:solidFill>
                  <a:srgbClr val="147D43"/>
                </a:solidFill>
              </a:rPr>
              <a:t>$48.3 billion for NIH base budget</a:t>
            </a:r>
          </a:p>
          <a:p>
            <a:pPr marL="342900" indent="-342900">
              <a:buFont typeface="Arial" panose="020B0604020202020204" pitchFamily="34" charset="0"/>
              <a:buChar char="•"/>
            </a:pPr>
            <a:r>
              <a:rPr lang="en-US" sz="2000" dirty="0">
                <a:solidFill>
                  <a:srgbClr val="147D43"/>
                </a:solidFill>
              </a:rPr>
              <a:t>AAMC is advocating for at least $51.3 billion for NIH base budget. This would be an increase of $4.2 billion (9%) over the comparable FY 2024 funding level</a:t>
            </a:r>
          </a:p>
          <a:p>
            <a:pPr marL="342900" indent="-342900">
              <a:buFont typeface="Arial" panose="020B0604020202020204" pitchFamily="34" charset="0"/>
              <a:buChar char="•"/>
            </a:pPr>
            <a:r>
              <a:rPr lang="en-US" sz="2000" dirty="0">
                <a:solidFill>
                  <a:srgbClr val="147D43"/>
                </a:solidFill>
              </a:rPr>
              <a:t>AAMC has an NIH advocacy toolkit which includes a new infographic on value of NIH-funded research, key messages, sample social media posts and graphics, template op-ed</a:t>
            </a:r>
          </a:p>
          <a:p>
            <a:endParaRPr lang="en-US" sz="2000" dirty="0">
              <a:solidFill>
                <a:srgbClr val="147D43"/>
              </a:solidFill>
            </a:endParaRPr>
          </a:p>
        </p:txBody>
      </p:sp>
    </p:spTree>
    <p:extLst>
      <p:ext uri="{BB962C8B-B14F-4D97-AF65-F5344CB8AC3E}">
        <p14:creationId xmlns:p14="http://schemas.microsoft.com/office/powerpoint/2010/main" val="9778499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76891-0F95-725D-019B-47331932C6F8}"/>
              </a:ext>
            </a:extLst>
          </p:cNvPr>
          <p:cNvSpPr>
            <a:spLocks noGrp="1"/>
          </p:cNvSpPr>
          <p:nvPr>
            <p:ph type="title"/>
          </p:nvPr>
        </p:nvSpPr>
        <p:spPr>
          <a:xfrm>
            <a:off x="579979" y="71181"/>
            <a:ext cx="10515600" cy="1008909"/>
          </a:xfrm>
        </p:spPr>
        <p:txBody>
          <a:bodyPr/>
          <a:lstStyle/>
          <a:p>
            <a:r>
              <a:rPr lang="en-US" b="1" dirty="0">
                <a:solidFill>
                  <a:srgbClr val="0070C0"/>
                </a:solidFill>
              </a:rPr>
              <a:t>AAMC Leadership Lunch</a:t>
            </a:r>
            <a:endParaRPr lang="en-US" dirty="0">
              <a:solidFill>
                <a:srgbClr val="0070C0"/>
              </a:solidFill>
            </a:endParaRPr>
          </a:p>
        </p:txBody>
      </p:sp>
      <p:sp>
        <p:nvSpPr>
          <p:cNvPr id="3" name="Text Placeholder 2">
            <a:extLst>
              <a:ext uri="{FF2B5EF4-FFF2-40B4-BE49-F238E27FC236}">
                <a16:creationId xmlns:a16="http://schemas.microsoft.com/office/drawing/2014/main" id="{29C86045-1451-A461-6C10-41EEC3859D07}"/>
              </a:ext>
            </a:extLst>
          </p:cNvPr>
          <p:cNvSpPr>
            <a:spLocks noGrp="1"/>
          </p:cNvSpPr>
          <p:nvPr>
            <p:ph type="body" idx="1"/>
          </p:nvPr>
        </p:nvSpPr>
        <p:spPr>
          <a:xfrm>
            <a:off x="579979" y="1124929"/>
            <a:ext cx="10902037" cy="4290289"/>
          </a:xfrm>
        </p:spPr>
        <p:txBody>
          <a:bodyPr>
            <a:normAutofit fontScale="92500" lnSpcReduction="10000"/>
          </a:bodyPr>
          <a:lstStyle/>
          <a:p>
            <a:pPr marL="342900" indent="-342900">
              <a:buFont typeface="Arial" panose="020B0604020202020204" pitchFamily="34" charset="0"/>
              <a:buChar char="•"/>
            </a:pPr>
            <a:r>
              <a:rPr lang="en-US" sz="2000" dirty="0">
                <a:solidFill>
                  <a:srgbClr val="147D43"/>
                </a:solidFill>
              </a:rPr>
              <a:t>EDUCATE Act is important to combat, please reach out to your congressional reps if you have any who have signed on</a:t>
            </a:r>
          </a:p>
          <a:p>
            <a:r>
              <a:rPr lang="en-US" sz="2000" b="1" dirty="0">
                <a:solidFill>
                  <a:srgbClr val="0070C0"/>
                </a:solidFill>
              </a:rPr>
              <a:t>Presentation from David Skorton, MD:</a:t>
            </a:r>
          </a:p>
          <a:p>
            <a:pPr marL="342900" indent="-342900">
              <a:buFont typeface="Arial" panose="020B0604020202020204" pitchFamily="34" charset="0"/>
              <a:buChar char="•"/>
            </a:pPr>
            <a:r>
              <a:rPr lang="en-US" sz="2000" dirty="0">
                <a:solidFill>
                  <a:srgbClr val="147D43"/>
                </a:solidFill>
              </a:rPr>
              <a:t>AAMC will not waver in its commitment to DEI</a:t>
            </a:r>
          </a:p>
          <a:p>
            <a:pPr marL="342900" indent="-342900">
              <a:buFont typeface="Arial" panose="020B0604020202020204" pitchFamily="34" charset="0"/>
              <a:buChar char="•"/>
            </a:pPr>
            <a:r>
              <a:rPr lang="en-US" sz="2000" dirty="0">
                <a:solidFill>
                  <a:srgbClr val="147D43"/>
                </a:solidFill>
              </a:rPr>
              <a:t>AAMC meetings are increasingly trying to integrate the work of affinity groups to represent the complex realities of academic medicine</a:t>
            </a:r>
          </a:p>
          <a:p>
            <a:pPr marL="342900" indent="-342900">
              <a:buFont typeface="Arial" panose="020B0604020202020204" pitchFamily="34" charset="0"/>
              <a:buChar char="•"/>
            </a:pPr>
            <a:r>
              <a:rPr lang="en-US" sz="2000" dirty="0">
                <a:solidFill>
                  <a:srgbClr val="147D43"/>
                </a:solidFill>
              </a:rPr>
              <a:t>AAMC has developed a monthly webinar series on AI in academic medicine</a:t>
            </a:r>
          </a:p>
          <a:p>
            <a:pPr marL="342900" indent="-342900">
              <a:buFont typeface="Arial" panose="020B0604020202020204" pitchFamily="34" charset="0"/>
              <a:buChar char="•"/>
            </a:pPr>
            <a:r>
              <a:rPr lang="en-US" sz="2000" dirty="0">
                <a:solidFill>
                  <a:srgbClr val="147D43"/>
                </a:solidFill>
              </a:rPr>
              <a:t>There are concerns about the health of the research workforce. The NIH’s Maximizing Opportunities for Scientific and Academic Independent Careers (MOSAIC) program is an important program to advance diversity in the research workforce. K99 and R00 award recipients eligible and the AAMC is participating in the program</a:t>
            </a:r>
          </a:p>
          <a:p>
            <a:pPr marL="342900" indent="-342900">
              <a:buFont typeface="Arial" panose="020B0604020202020204" pitchFamily="34" charset="0"/>
              <a:buChar char="•"/>
            </a:pPr>
            <a:r>
              <a:rPr lang="en-US" sz="2000" dirty="0">
                <a:solidFill>
                  <a:srgbClr val="147D43"/>
                </a:solidFill>
              </a:rPr>
              <a:t>New competencies have been released by GRA and there is a new assessment tool</a:t>
            </a:r>
          </a:p>
          <a:p>
            <a:r>
              <a:rPr lang="en-US" sz="2000" dirty="0">
                <a:solidFill>
                  <a:srgbClr val="147D43"/>
                </a:solidFill>
              </a:rPr>
              <a:t> </a:t>
            </a:r>
          </a:p>
        </p:txBody>
      </p:sp>
    </p:spTree>
    <p:extLst>
      <p:ext uri="{BB962C8B-B14F-4D97-AF65-F5344CB8AC3E}">
        <p14:creationId xmlns:p14="http://schemas.microsoft.com/office/powerpoint/2010/main" val="4543651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9AB51-0A98-4860-F96C-970C252FDC14}"/>
              </a:ext>
            </a:extLst>
          </p:cNvPr>
          <p:cNvSpPr>
            <a:spLocks noGrp="1"/>
          </p:cNvSpPr>
          <p:nvPr>
            <p:ph type="title"/>
          </p:nvPr>
        </p:nvSpPr>
        <p:spPr>
          <a:xfrm>
            <a:off x="601880" y="257345"/>
            <a:ext cx="10515600" cy="991057"/>
          </a:xfrm>
        </p:spPr>
        <p:txBody>
          <a:bodyPr/>
          <a:lstStyle/>
          <a:p>
            <a:r>
              <a:rPr lang="en-US" b="1" dirty="0">
                <a:solidFill>
                  <a:srgbClr val="0070C0"/>
                </a:solidFill>
              </a:rPr>
              <a:t>AAMC Leadership Lunch</a:t>
            </a:r>
            <a:endParaRPr lang="en-US" dirty="0">
              <a:solidFill>
                <a:srgbClr val="0070C0"/>
              </a:solidFill>
            </a:endParaRPr>
          </a:p>
        </p:txBody>
      </p:sp>
      <p:sp>
        <p:nvSpPr>
          <p:cNvPr id="3" name="Text Placeholder 2">
            <a:extLst>
              <a:ext uri="{FF2B5EF4-FFF2-40B4-BE49-F238E27FC236}">
                <a16:creationId xmlns:a16="http://schemas.microsoft.com/office/drawing/2014/main" id="{73F00E71-BA8C-B023-0471-9C7BE8A18BE2}"/>
              </a:ext>
            </a:extLst>
          </p:cNvPr>
          <p:cNvSpPr>
            <a:spLocks noGrp="1"/>
          </p:cNvSpPr>
          <p:nvPr>
            <p:ph type="body" idx="1"/>
          </p:nvPr>
        </p:nvSpPr>
        <p:spPr>
          <a:xfrm>
            <a:off x="601880" y="1133418"/>
            <a:ext cx="10885612" cy="4117538"/>
          </a:xfrm>
        </p:spPr>
        <p:txBody>
          <a:bodyPr>
            <a:normAutofit/>
          </a:bodyPr>
          <a:lstStyle/>
          <a:p>
            <a:r>
              <a:rPr lang="en-US" sz="2000" dirty="0">
                <a:solidFill>
                  <a:srgbClr val="147D43"/>
                </a:solidFill>
              </a:rPr>
              <a:t>Dr. Skorton and AAMC Chief Services Officer Gabrielle Campbell are hosting sessions called “AAMC Listens” to learn about issues facing ERAS program and to field questions about the program</a:t>
            </a:r>
          </a:p>
          <a:p>
            <a:r>
              <a:rPr lang="en-US" sz="2000" dirty="0">
                <a:solidFill>
                  <a:srgbClr val="147D43"/>
                </a:solidFill>
              </a:rPr>
              <a:t>ERAS is evolving because of feedback given to ERAS team. 130 specialties will be part of next ERAS system. System improvements that have been made have been from feedback</a:t>
            </a:r>
          </a:p>
          <a:p>
            <a:r>
              <a:rPr lang="en-US" sz="2000" dirty="0">
                <a:solidFill>
                  <a:srgbClr val="147D43"/>
                </a:solidFill>
              </a:rPr>
              <a:t>AAMC is collaborating with Thalamus, a start up company. AAMC data, history, and input are being matched with technological prowess of Thalamus. The partnership is contributing to successes on ERAS. Schools will have access to more data, transparency, and more tech innovation than before</a:t>
            </a:r>
          </a:p>
          <a:p>
            <a:r>
              <a:rPr lang="en-US" sz="2000" b="1" dirty="0">
                <a:solidFill>
                  <a:srgbClr val="0070C0"/>
                </a:solidFill>
              </a:rPr>
              <a:t>Discussion:</a:t>
            </a:r>
          </a:p>
          <a:p>
            <a:r>
              <a:rPr lang="en-US" sz="2000" dirty="0">
                <a:solidFill>
                  <a:srgbClr val="147D43"/>
                </a:solidFill>
              </a:rPr>
              <a:t>Evidence on diverse teams making better decisions goes back decades</a:t>
            </a:r>
          </a:p>
          <a:p>
            <a:r>
              <a:rPr lang="en-US" sz="2000" dirty="0">
                <a:solidFill>
                  <a:srgbClr val="147D43"/>
                </a:solidFill>
              </a:rPr>
              <a:t>Anti-DEI activities at state level: member institutions inform AAMC what’s going on and AAMC is starting to track it more. AAMC is able to connect states that are similarly situated. AAMC resources aimed at federal level can be adapted by constituents to advocate at state level</a:t>
            </a:r>
          </a:p>
          <a:p>
            <a:endParaRPr lang="en-US" sz="2000" dirty="0">
              <a:solidFill>
                <a:srgbClr val="147D43"/>
              </a:solidFill>
            </a:endParaRPr>
          </a:p>
        </p:txBody>
      </p:sp>
    </p:spTree>
    <p:extLst>
      <p:ext uri="{BB962C8B-B14F-4D97-AF65-F5344CB8AC3E}">
        <p14:creationId xmlns:p14="http://schemas.microsoft.com/office/powerpoint/2010/main" val="5977648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DD2A5-173D-C2F6-5FED-7B37ACFB5EA0}"/>
              </a:ext>
            </a:extLst>
          </p:cNvPr>
          <p:cNvSpPr>
            <a:spLocks noGrp="1"/>
          </p:cNvSpPr>
          <p:nvPr>
            <p:ph type="title"/>
          </p:nvPr>
        </p:nvSpPr>
        <p:spPr>
          <a:xfrm>
            <a:off x="694964" y="0"/>
            <a:ext cx="10515600" cy="1085565"/>
          </a:xfrm>
        </p:spPr>
        <p:txBody>
          <a:bodyPr>
            <a:normAutofit/>
          </a:bodyPr>
          <a:lstStyle/>
          <a:p>
            <a:r>
              <a:rPr lang="en-US" sz="4800" b="1" dirty="0">
                <a:solidFill>
                  <a:srgbClr val="0070C0"/>
                </a:solidFill>
              </a:rPr>
              <a:t>AAMC Leadership Lunch</a:t>
            </a:r>
            <a:endParaRPr lang="en-US" sz="4800" dirty="0">
              <a:solidFill>
                <a:srgbClr val="0070C0"/>
              </a:solidFill>
            </a:endParaRPr>
          </a:p>
        </p:txBody>
      </p:sp>
      <p:sp>
        <p:nvSpPr>
          <p:cNvPr id="3" name="Text Placeholder 2">
            <a:extLst>
              <a:ext uri="{FF2B5EF4-FFF2-40B4-BE49-F238E27FC236}">
                <a16:creationId xmlns:a16="http://schemas.microsoft.com/office/drawing/2014/main" id="{AD327B5F-16CA-EF10-B2E9-0DFF06FC6AA3}"/>
              </a:ext>
            </a:extLst>
          </p:cNvPr>
          <p:cNvSpPr>
            <a:spLocks noGrp="1"/>
          </p:cNvSpPr>
          <p:nvPr>
            <p:ph type="body" idx="1"/>
          </p:nvPr>
        </p:nvSpPr>
        <p:spPr>
          <a:xfrm>
            <a:off x="694964" y="1183734"/>
            <a:ext cx="10934890" cy="4067222"/>
          </a:xfrm>
        </p:spPr>
        <p:txBody>
          <a:bodyPr/>
          <a:lstStyle/>
          <a:p>
            <a:r>
              <a:rPr lang="en-US" dirty="0">
                <a:solidFill>
                  <a:srgbClr val="147D43"/>
                </a:solidFill>
              </a:rPr>
              <a:t>DEI lifts the tide for all. It would be helpful for more people who are in the majority to use messaging such as, “I may not use DEI office, but these resources are helpful.”</a:t>
            </a:r>
          </a:p>
          <a:p>
            <a:r>
              <a:rPr lang="en-US" dirty="0">
                <a:solidFill>
                  <a:srgbClr val="147D43"/>
                </a:solidFill>
              </a:rPr>
              <a:t>Organizations can decide how to support their people in voting such as giving time off for voting, providing transportation, etc.</a:t>
            </a:r>
          </a:p>
          <a:p>
            <a:endParaRPr lang="en-US" dirty="0">
              <a:solidFill>
                <a:srgbClr val="147D43"/>
              </a:solidFill>
            </a:endParaRPr>
          </a:p>
        </p:txBody>
      </p:sp>
    </p:spTree>
    <p:extLst>
      <p:ext uri="{BB962C8B-B14F-4D97-AF65-F5344CB8AC3E}">
        <p14:creationId xmlns:p14="http://schemas.microsoft.com/office/powerpoint/2010/main" val="5642212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F3ACE-77EC-ECEA-74C4-ABF5B35AC7FB}"/>
              </a:ext>
            </a:extLst>
          </p:cNvPr>
          <p:cNvSpPr>
            <a:spLocks noGrp="1"/>
          </p:cNvSpPr>
          <p:nvPr>
            <p:ph type="title"/>
          </p:nvPr>
        </p:nvSpPr>
        <p:spPr>
          <a:xfrm>
            <a:off x="651161" y="132485"/>
            <a:ext cx="10515600" cy="1271730"/>
          </a:xfrm>
        </p:spPr>
        <p:txBody>
          <a:bodyPr>
            <a:noAutofit/>
          </a:bodyPr>
          <a:lstStyle/>
          <a:p>
            <a:r>
              <a:rPr lang="en-US" sz="4000" b="1" dirty="0">
                <a:solidFill>
                  <a:srgbClr val="0070C0"/>
                </a:solidFill>
              </a:rPr>
              <a:t>Experiences and Expectations: Taking the Pulse of Justice for Women Physicians of Color</a:t>
            </a:r>
          </a:p>
        </p:txBody>
      </p:sp>
      <p:pic>
        <p:nvPicPr>
          <p:cNvPr id="5" name="Picture 4">
            <a:extLst>
              <a:ext uri="{FF2B5EF4-FFF2-40B4-BE49-F238E27FC236}">
                <a16:creationId xmlns:a16="http://schemas.microsoft.com/office/drawing/2014/main" id="{EDE27BB4-D156-A9CD-FA69-062C214EE9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161" y="1503900"/>
            <a:ext cx="1721687" cy="2051512"/>
          </a:xfrm>
          <a:prstGeom prst="flowChartConnector">
            <a:avLst/>
          </a:prstGeom>
        </p:spPr>
      </p:pic>
      <p:sp>
        <p:nvSpPr>
          <p:cNvPr id="9" name="TextBox 8">
            <a:extLst>
              <a:ext uri="{FF2B5EF4-FFF2-40B4-BE49-F238E27FC236}">
                <a16:creationId xmlns:a16="http://schemas.microsoft.com/office/drawing/2014/main" id="{8460EBFD-2A3C-E786-5876-253BA2FFB460}"/>
              </a:ext>
            </a:extLst>
          </p:cNvPr>
          <p:cNvSpPr txBox="1"/>
          <p:nvPr/>
        </p:nvSpPr>
        <p:spPr>
          <a:xfrm>
            <a:off x="5894" y="3655098"/>
            <a:ext cx="2920191" cy="1477328"/>
          </a:xfrm>
          <a:prstGeom prst="rect">
            <a:avLst/>
          </a:prstGeom>
          <a:noFill/>
        </p:spPr>
        <p:txBody>
          <a:bodyPr wrap="square">
            <a:spAutoFit/>
          </a:bodyPr>
          <a:lstStyle/>
          <a:p>
            <a:pPr algn="ctr"/>
            <a:r>
              <a:rPr lang="en-US" b="1" dirty="0">
                <a:solidFill>
                  <a:srgbClr val="147D43"/>
                </a:solidFill>
              </a:rPr>
              <a:t>Deena Shin McRae, MD</a:t>
            </a:r>
          </a:p>
          <a:p>
            <a:pPr algn="ctr"/>
            <a:r>
              <a:rPr lang="en-US" b="1" dirty="0">
                <a:solidFill>
                  <a:srgbClr val="147D43"/>
                </a:solidFill>
              </a:rPr>
              <a:t>Associate Vice President, Academic Health Sciences</a:t>
            </a:r>
          </a:p>
          <a:p>
            <a:pPr algn="ctr"/>
            <a:r>
              <a:rPr lang="en-US" b="1" dirty="0">
                <a:solidFill>
                  <a:srgbClr val="147D43"/>
                </a:solidFill>
              </a:rPr>
              <a:t>University of California Office of the President</a:t>
            </a:r>
          </a:p>
        </p:txBody>
      </p:sp>
      <p:sp>
        <p:nvSpPr>
          <p:cNvPr id="11" name="TextBox 10">
            <a:extLst>
              <a:ext uri="{FF2B5EF4-FFF2-40B4-BE49-F238E27FC236}">
                <a16:creationId xmlns:a16="http://schemas.microsoft.com/office/drawing/2014/main" id="{CF074C5A-D70B-4C6B-1513-73F8A84DE318}"/>
              </a:ext>
            </a:extLst>
          </p:cNvPr>
          <p:cNvSpPr txBox="1"/>
          <p:nvPr/>
        </p:nvSpPr>
        <p:spPr>
          <a:xfrm>
            <a:off x="3171476" y="3516599"/>
            <a:ext cx="2406220" cy="1754326"/>
          </a:xfrm>
          <a:prstGeom prst="rect">
            <a:avLst/>
          </a:prstGeom>
          <a:noFill/>
        </p:spPr>
        <p:txBody>
          <a:bodyPr wrap="square">
            <a:spAutoFit/>
          </a:bodyPr>
          <a:lstStyle/>
          <a:p>
            <a:pPr algn="ctr"/>
            <a:r>
              <a:rPr lang="en-US" b="1" dirty="0">
                <a:solidFill>
                  <a:srgbClr val="147D43"/>
                </a:solidFill>
              </a:rPr>
              <a:t>Janet </a:t>
            </a:r>
            <a:r>
              <a:rPr lang="en-US" b="1" dirty="0" err="1">
                <a:solidFill>
                  <a:srgbClr val="147D43"/>
                </a:solidFill>
              </a:rPr>
              <a:t>Adegboye</a:t>
            </a:r>
            <a:r>
              <a:rPr lang="en-US" b="1" dirty="0">
                <a:solidFill>
                  <a:srgbClr val="147D43"/>
                </a:solidFill>
              </a:rPr>
              <a:t>, MD</a:t>
            </a:r>
          </a:p>
          <a:p>
            <a:pPr algn="ctr"/>
            <a:r>
              <a:rPr lang="en-US" b="1" dirty="0">
                <a:solidFill>
                  <a:srgbClr val="147D43"/>
                </a:solidFill>
              </a:rPr>
              <a:t>Resident Physician, Anesthesiology</a:t>
            </a:r>
          </a:p>
          <a:p>
            <a:pPr algn="ctr"/>
            <a:r>
              <a:rPr lang="en-US" b="1" dirty="0">
                <a:solidFill>
                  <a:srgbClr val="147D43"/>
                </a:solidFill>
              </a:rPr>
              <a:t>Johns Hopkins University School of Medicine</a:t>
            </a:r>
          </a:p>
        </p:txBody>
      </p:sp>
      <p:sp>
        <p:nvSpPr>
          <p:cNvPr id="13" name="TextBox 12">
            <a:extLst>
              <a:ext uri="{FF2B5EF4-FFF2-40B4-BE49-F238E27FC236}">
                <a16:creationId xmlns:a16="http://schemas.microsoft.com/office/drawing/2014/main" id="{FB7B63CA-586C-BEC1-EBA4-76F80A1BB4F7}"/>
              </a:ext>
            </a:extLst>
          </p:cNvPr>
          <p:cNvSpPr txBox="1"/>
          <p:nvPr/>
        </p:nvSpPr>
        <p:spPr>
          <a:xfrm>
            <a:off x="8738816" y="3567983"/>
            <a:ext cx="3355071" cy="1477328"/>
          </a:xfrm>
          <a:prstGeom prst="rect">
            <a:avLst/>
          </a:prstGeom>
          <a:noFill/>
        </p:spPr>
        <p:txBody>
          <a:bodyPr wrap="square">
            <a:spAutoFit/>
          </a:bodyPr>
          <a:lstStyle/>
          <a:p>
            <a:pPr algn="ctr"/>
            <a:r>
              <a:rPr lang="en-US" b="1" dirty="0">
                <a:solidFill>
                  <a:srgbClr val="147D43"/>
                </a:solidFill>
              </a:rPr>
              <a:t>Jasmine Brown, M.Phil., MD Candidate</a:t>
            </a:r>
          </a:p>
          <a:p>
            <a:pPr algn="ctr"/>
            <a:r>
              <a:rPr lang="en-US" b="1" dirty="0">
                <a:solidFill>
                  <a:srgbClr val="147D43"/>
                </a:solidFill>
              </a:rPr>
              <a:t>4th Year Medical Student, Author</a:t>
            </a:r>
          </a:p>
          <a:p>
            <a:pPr algn="ctr"/>
            <a:r>
              <a:rPr lang="en-US" b="1" dirty="0">
                <a:solidFill>
                  <a:srgbClr val="147D43"/>
                </a:solidFill>
              </a:rPr>
              <a:t>Perelman School of Medicine at the University of Pennsylvania</a:t>
            </a:r>
          </a:p>
        </p:txBody>
      </p:sp>
      <p:sp>
        <p:nvSpPr>
          <p:cNvPr id="15" name="TextBox 14">
            <a:extLst>
              <a:ext uri="{FF2B5EF4-FFF2-40B4-BE49-F238E27FC236}">
                <a16:creationId xmlns:a16="http://schemas.microsoft.com/office/drawing/2014/main" id="{0F1FF614-B78F-C82C-BDEF-37468E42C736}"/>
              </a:ext>
            </a:extLst>
          </p:cNvPr>
          <p:cNvSpPr txBox="1"/>
          <p:nvPr/>
        </p:nvSpPr>
        <p:spPr>
          <a:xfrm>
            <a:off x="5932728" y="3564259"/>
            <a:ext cx="2699398" cy="1754326"/>
          </a:xfrm>
          <a:prstGeom prst="rect">
            <a:avLst/>
          </a:prstGeom>
          <a:noFill/>
        </p:spPr>
        <p:txBody>
          <a:bodyPr wrap="square">
            <a:spAutoFit/>
          </a:bodyPr>
          <a:lstStyle/>
          <a:p>
            <a:pPr algn="ctr"/>
            <a:r>
              <a:rPr lang="en-US" b="1" dirty="0">
                <a:solidFill>
                  <a:srgbClr val="147D43"/>
                </a:solidFill>
              </a:rPr>
              <a:t>Valencia Walker, MD, MPH</a:t>
            </a:r>
          </a:p>
          <a:p>
            <a:pPr algn="ctr"/>
            <a:r>
              <a:rPr lang="en-US" b="1" dirty="0">
                <a:solidFill>
                  <a:srgbClr val="147D43"/>
                </a:solidFill>
              </a:rPr>
              <a:t>Vice Dean for Health Equity and Inclusion</a:t>
            </a:r>
          </a:p>
          <a:p>
            <a:pPr algn="ctr"/>
            <a:r>
              <a:rPr lang="en-US" b="1" dirty="0">
                <a:solidFill>
                  <a:srgbClr val="147D43"/>
                </a:solidFill>
              </a:rPr>
              <a:t>Geisinger Commonwealth School of Medicine</a:t>
            </a:r>
          </a:p>
        </p:txBody>
      </p:sp>
      <p:pic>
        <p:nvPicPr>
          <p:cNvPr id="17" name="Picture 16">
            <a:extLst>
              <a:ext uri="{FF2B5EF4-FFF2-40B4-BE49-F238E27FC236}">
                <a16:creationId xmlns:a16="http://schemas.microsoft.com/office/drawing/2014/main" id="{0CE80BE5-591C-BCA1-F228-7D28B54EE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8881" y="1416519"/>
            <a:ext cx="2016333" cy="2152383"/>
          </a:xfrm>
          <a:prstGeom prst="flowChartConnector">
            <a:avLst/>
          </a:prstGeom>
        </p:spPr>
      </p:pic>
      <p:pic>
        <p:nvPicPr>
          <p:cNvPr id="21" name="Picture 20">
            <a:extLst>
              <a:ext uri="{FF2B5EF4-FFF2-40B4-BE49-F238E27FC236}">
                <a16:creationId xmlns:a16="http://schemas.microsoft.com/office/drawing/2014/main" id="{D9110A7A-680E-8B0C-CD2E-7964BFD60A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8502" y="1381910"/>
            <a:ext cx="2034585" cy="2054339"/>
          </a:xfrm>
          <a:prstGeom prst="flowChartConnector">
            <a:avLst/>
          </a:prstGeom>
        </p:spPr>
      </p:pic>
      <p:pic>
        <p:nvPicPr>
          <p:cNvPr id="23" name="Picture 22">
            <a:extLst>
              <a:ext uri="{FF2B5EF4-FFF2-40B4-BE49-F238E27FC236}">
                <a16:creationId xmlns:a16="http://schemas.microsoft.com/office/drawing/2014/main" id="{86CE37A9-5E0B-6495-0018-B1F37BFE00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0493" y="1421160"/>
            <a:ext cx="2102407" cy="2143099"/>
          </a:xfrm>
          <a:prstGeom prst="flowChartConnector">
            <a:avLst/>
          </a:prstGeom>
        </p:spPr>
      </p:pic>
    </p:spTree>
    <p:extLst>
      <p:ext uri="{BB962C8B-B14F-4D97-AF65-F5344CB8AC3E}">
        <p14:creationId xmlns:p14="http://schemas.microsoft.com/office/powerpoint/2010/main" val="32560343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7A1A7-3E52-133D-EF9F-CDAB95E24BC2}"/>
              </a:ext>
            </a:extLst>
          </p:cNvPr>
          <p:cNvSpPr>
            <a:spLocks noGrp="1"/>
          </p:cNvSpPr>
          <p:nvPr>
            <p:ph type="title"/>
          </p:nvPr>
        </p:nvSpPr>
        <p:spPr>
          <a:xfrm>
            <a:off x="589524" y="339088"/>
            <a:ext cx="10515600" cy="1074614"/>
          </a:xfrm>
        </p:spPr>
        <p:txBody>
          <a:bodyPr>
            <a:noAutofit/>
          </a:bodyPr>
          <a:lstStyle/>
          <a:p>
            <a:r>
              <a:rPr lang="en-US" sz="4400" b="1" dirty="0">
                <a:solidFill>
                  <a:srgbClr val="0070C0"/>
                </a:solidFill>
              </a:rPr>
              <a:t>Experiences and Expectations: Taking the Pulse of Justice for Women Physicians of Color</a:t>
            </a:r>
            <a:endParaRPr lang="en-US" sz="4400" dirty="0">
              <a:solidFill>
                <a:srgbClr val="0070C0"/>
              </a:solidFill>
            </a:endParaRPr>
          </a:p>
        </p:txBody>
      </p:sp>
      <p:sp>
        <p:nvSpPr>
          <p:cNvPr id="3" name="Text Placeholder 2">
            <a:extLst>
              <a:ext uri="{FF2B5EF4-FFF2-40B4-BE49-F238E27FC236}">
                <a16:creationId xmlns:a16="http://schemas.microsoft.com/office/drawing/2014/main" id="{09933FAF-788B-387D-8332-B3D65AE73C0A}"/>
              </a:ext>
            </a:extLst>
          </p:cNvPr>
          <p:cNvSpPr>
            <a:spLocks noGrp="1"/>
          </p:cNvSpPr>
          <p:nvPr>
            <p:ph type="body" idx="1"/>
          </p:nvPr>
        </p:nvSpPr>
        <p:spPr>
          <a:xfrm>
            <a:off x="589524" y="1482996"/>
            <a:ext cx="11318172" cy="3892008"/>
          </a:xfrm>
        </p:spPr>
        <p:txBody>
          <a:bodyPr>
            <a:normAutofit/>
          </a:bodyPr>
          <a:lstStyle/>
          <a:p>
            <a:pPr marL="342900" indent="-342900">
              <a:buFont typeface="Arial" panose="020B0604020202020204" pitchFamily="34" charset="0"/>
              <a:buChar char="•"/>
            </a:pPr>
            <a:r>
              <a:rPr lang="en-US" sz="2800" dirty="0">
                <a:solidFill>
                  <a:srgbClr val="147D43"/>
                </a:solidFill>
              </a:rPr>
              <a:t>Women have been majority applicants, matriculants and enrollees in medical school recently but active physicians are only 37.6% female </a:t>
            </a:r>
          </a:p>
          <a:p>
            <a:pPr marL="342900" indent="-342900">
              <a:buFont typeface="Arial" panose="020B0604020202020204" pitchFamily="34" charset="0"/>
              <a:buChar char="•"/>
            </a:pPr>
            <a:r>
              <a:rPr lang="en-US" sz="2800" dirty="0">
                <a:solidFill>
                  <a:srgbClr val="147D43"/>
                </a:solidFill>
              </a:rPr>
              <a:t>Only slightly more than 20% of deans are women</a:t>
            </a:r>
          </a:p>
          <a:p>
            <a:pPr marL="342900" indent="-342900">
              <a:buFont typeface="Arial" panose="020B0604020202020204" pitchFamily="34" charset="0"/>
              <a:buChar char="•"/>
            </a:pPr>
            <a:r>
              <a:rPr lang="en-US" sz="2800" dirty="0">
                <a:solidFill>
                  <a:srgbClr val="147D43"/>
                </a:solidFill>
              </a:rPr>
              <a:t>Attrition rates are significantly higher for women than men doctors at every career stage</a:t>
            </a:r>
          </a:p>
          <a:p>
            <a:pPr marL="342900" indent="-342900">
              <a:buFont typeface="Arial" panose="020B0604020202020204" pitchFamily="34" charset="0"/>
              <a:buChar char="•"/>
            </a:pPr>
            <a:r>
              <a:rPr lang="en-US" sz="2800" dirty="0">
                <a:solidFill>
                  <a:srgbClr val="147D43"/>
                </a:solidFill>
              </a:rPr>
              <a:t>The numbers of women of color in academic medicine have remained stagnant</a:t>
            </a:r>
          </a:p>
        </p:txBody>
      </p:sp>
    </p:spTree>
    <p:extLst>
      <p:ext uri="{BB962C8B-B14F-4D97-AF65-F5344CB8AC3E}">
        <p14:creationId xmlns:p14="http://schemas.microsoft.com/office/powerpoint/2010/main" val="23694045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228D3-931F-8821-98C4-8C116F325FCB}"/>
              </a:ext>
            </a:extLst>
          </p:cNvPr>
          <p:cNvSpPr>
            <a:spLocks noGrp="1"/>
          </p:cNvSpPr>
          <p:nvPr>
            <p:ph type="title"/>
          </p:nvPr>
        </p:nvSpPr>
        <p:spPr>
          <a:xfrm>
            <a:off x="596406" y="124272"/>
            <a:ext cx="10515600" cy="1288156"/>
          </a:xfrm>
        </p:spPr>
        <p:txBody>
          <a:bodyPr>
            <a:normAutofit fontScale="90000"/>
          </a:bodyPr>
          <a:lstStyle/>
          <a:p>
            <a:r>
              <a:rPr lang="en-US" sz="4400" b="1" dirty="0">
                <a:solidFill>
                  <a:srgbClr val="0070C0"/>
                </a:solidFill>
              </a:rPr>
              <a:t>Experiences and Expectations: Taking the Pulse of Justice for Women Physicians of Color</a:t>
            </a:r>
            <a:endParaRPr lang="en-US" sz="4400" dirty="0"/>
          </a:p>
        </p:txBody>
      </p:sp>
      <p:sp>
        <p:nvSpPr>
          <p:cNvPr id="3" name="Text Placeholder 2">
            <a:extLst>
              <a:ext uri="{FF2B5EF4-FFF2-40B4-BE49-F238E27FC236}">
                <a16:creationId xmlns:a16="http://schemas.microsoft.com/office/drawing/2014/main" id="{FA020C50-A17A-EBEF-FE33-E920FA96447A}"/>
              </a:ext>
            </a:extLst>
          </p:cNvPr>
          <p:cNvSpPr>
            <a:spLocks noGrp="1"/>
          </p:cNvSpPr>
          <p:nvPr>
            <p:ph type="body" idx="1"/>
          </p:nvPr>
        </p:nvSpPr>
        <p:spPr>
          <a:xfrm>
            <a:off x="727816" y="1512260"/>
            <a:ext cx="10934891" cy="3152823"/>
          </a:xfrm>
        </p:spPr>
        <p:txBody>
          <a:bodyPr>
            <a:normAutofit/>
          </a:bodyPr>
          <a:lstStyle/>
          <a:p>
            <a:pPr marL="342900" indent="-342900">
              <a:buFont typeface="Arial" panose="020B0604020202020204" pitchFamily="34" charset="0"/>
              <a:buChar char="•"/>
            </a:pPr>
            <a:r>
              <a:rPr lang="en-US" sz="2800" dirty="0">
                <a:solidFill>
                  <a:srgbClr val="147D43"/>
                </a:solidFill>
              </a:rPr>
              <a:t>2020 was a major year of change and there was broad support for fighting racism, now in 2024 there is an anti-DEI movement</a:t>
            </a:r>
          </a:p>
          <a:p>
            <a:pPr marL="342900" indent="-342900">
              <a:buFont typeface="Arial" panose="020B0604020202020204" pitchFamily="34" charset="0"/>
              <a:buChar char="•"/>
            </a:pPr>
            <a:r>
              <a:rPr lang="en-US" sz="2800" dirty="0">
                <a:solidFill>
                  <a:srgbClr val="147D43"/>
                </a:solidFill>
              </a:rPr>
              <a:t>American Academy of Dermatology recently introduced a measure to sunset all diversity initiatives</a:t>
            </a:r>
          </a:p>
          <a:p>
            <a:pPr marL="342900" indent="-342900">
              <a:buFont typeface="Arial" panose="020B0604020202020204" pitchFamily="34" charset="0"/>
              <a:buChar char="•"/>
            </a:pPr>
            <a:r>
              <a:rPr lang="en-US" sz="2800" dirty="0">
                <a:solidFill>
                  <a:srgbClr val="147D43"/>
                </a:solidFill>
              </a:rPr>
              <a:t>This is burning out DEI leaders and organizations need to step up to support them through this time</a:t>
            </a:r>
          </a:p>
          <a:p>
            <a:endParaRPr lang="en-US" sz="2800" dirty="0"/>
          </a:p>
        </p:txBody>
      </p:sp>
    </p:spTree>
    <p:extLst>
      <p:ext uri="{BB962C8B-B14F-4D97-AF65-F5344CB8AC3E}">
        <p14:creationId xmlns:p14="http://schemas.microsoft.com/office/powerpoint/2010/main" val="34061588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2FB0F-2E5E-F99E-1ED5-878187775FE9}"/>
              </a:ext>
            </a:extLst>
          </p:cNvPr>
          <p:cNvSpPr>
            <a:spLocks noGrp="1"/>
          </p:cNvSpPr>
          <p:nvPr>
            <p:ph type="title"/>
          </p:nvPr>
        </p:nvSpPr>
        <p:spPr>
          <a:xfrm>
            <a:off x="645685" y="421610"/>
            <a:ext cx="10515600" cy="910350"/>
          </a:xfrm>
        </p:spPr>
        <p:txBody>
          <a:bodyPr>
            <a:noAutofit/>
          </a:bodyPr>
          <a:lstStyle/>
          <a:p>
            <a:r>
              <a:rPr lang="en-US" sz="4400" b="1" dirty="0">
                <a:solidFill>
                  <a:srgbClr val="0070C0"/>
                </a:solidFill>
              </a:rPr>
              <a:t>Experiences and Expectations: Taking the Pulse of Justice for Women Physicians of Color</a:t>
            </a:r>
            <a:endParaRPr lang="en-US" sz="4400" dirty="0">
              <a:solidFill>
                <a:srgbClr val="0070C0"/>
              </a:solidFill>
            </a:endParaRPr>
          </a:p>
        </p:txBody>
      </p:sp>
      <p:sp>
        <p:nvSpPr>
          <p:cNvPr id="3" name="Text Placeholder 2">
            <a:extLst>
              <a:ext uri="{FF2B5EF4-FFF2-40B4-BE49-F238E27FC236}">
                <a16:creationId xmlns:a16="http://schemas.microsoft.com/office/drawing/2014/main" id="{C7B9B393-0EEC-6144-0B54-8EA0CA5CBF54}"/>
              </a:ext>
            </a:extLst>
          </p:cNvPr>
          <p:cNvSpPr>
            <a:spLocks noGrp="1"/>
          </p:cNvSpPr>
          <p:nvPr>
            <p:ph type="body" idx="1"/>
          </p:nvPr>
        </p:nvSpPr>
        <p:spPr>
          <a:xfrm>
            <a:off x="596824" y="1472896"/>
            <a:ext cx="11027553" cy="3843765"/>
          </a:xfrm>
        </p:spPr>
        <p:txBody>
          <a:bodyPr>
            <a:normAutofit/>
          </a:bodyPr>
          <a:lstStyle/>
          <a:p>
            <a:pPr marL="342900" indent="-342900">
              <a:buFont typeface="Arial" panose="020B0604020202020204" pitchFamily="34" charset="0"/>
              <a:buChar char="•"/>
            </a:pPr>
            <a:r>
              <a:rPr lang="en-US" dirty="0">
                <a:solidFill>
                  <a:srgbClr val="147D43"/>
                </a:solidFill>
              </a:rPr>
              <a:t>Black women with MDs and PhDs have higher rates of mortality than White woman with high school degrees. Chronic stress and discrimination are having real physical effects</a:t>
            </a:r>
          </a:p>
          <a:p>
            <a:pPr marL="342900" indent="-342900">
              <a:buFont typeface="Arial" panose="020B0604020202020204" pitchFamily="34" charset="0"/>
              <a:buChar char="•"/>
            </a:pPr>
            <a:r>
              <a:rPr lang="en-US" dirty="0">
                <a:solidFill>
                  <a:srgbClr val="147D43"/>
                </a:solidFill>
              </a:rPr>
              <a:t>Privilege is often invisible to those who have it and people who have certain privileges believe that they have earned them </a:t>
            </a:r>
          </a:p>
          <a:p>
            <a:pPr marL="342900" indent="-342900">
              <a:buFont typeface="Arial" panose="020B0604020202020204" pitchFamily="34" charset="0"/>
              <a:buChar char="•"/>
            </a:pPr>
            <a:r>
              <a:rPr lang="en-US" dirty="0">
                <a:solidFill>
                  <a:srgbClr val="147D43"/>
                </a:solidFill>
              </a:rPr>
              <a:t>When institutions don’t support their DEI leaders, it is very demoralizing for women of color at those institutions</a:t>
            </a:r>
          </a:p>
          <a:p>
            <a:pPr marL="342900" indent="-342900">
              <a:buFont typeface="Arial" panose="020B0604020202020204" pitchFamily="34" charset="0"/>
              <a:buChar char="•"/>
            </a:pPr>
            <a:r>
              <a:rPr lang="en-US" dirty="0">
                <a:solidFill>
                  <a:srgbClr val="147D43"/>
                </a:solidFill>
              </a:rPr>
              <a:t>Book titled </a:t>
            </a:r>
            <a:r>
              <a:rPr lang="en-US" i="1" dirty="0">
                <a:solidFill>
                  <a:srgbClr val="147D43"/>
                </a:solidFill>
              </a:rPr>
              <a:t>Twice as Hard: The Stories of Black Women who Fought to Become Physicians, from the Civil War to the 21</a:t>
            </a:r>
            <a:r>
              <a:rPr lang="en-US" i="1" baseline="30000" dirty="0">
                <a:solidFill>
                  <a:srgbClr val="147D43"/>
                </a:solidFill>
              </a:rPr>
              <a:t>st</a:t>
            </a:r>
            <a:r>
              <a:rPr lang="en-US" i="1" dirty="0">
                <a:solidFill>
                  <a:srgbClr val="147D43"/>
                </a:solidFill>
              </a:rPr>
              <a:t> Century </a:t>
            </a:r>
            <a:r>
              <a:rPr lang="en-US" dirty="0">
                <a:solidFill>
                  <a:srgbClr val="147D43"/>
                </a:solidFill>
              </a:rPr>
              <a:t>by Jasmine Brown. The book is an exploration of the trials and triumphs of Black women physicians throughout history</a:t>
            </a:r>
          </a:p>
        </p:txBody>
      </p:sp>
    </p:spTree>
    <p:extLst>
      <p:ext uri="{BB962C8B-B14F-4D97-AF65-F5344CB8AC3E}">
        <p14:creationId xmlns:p14="http://schemas.microsoft.com/office/powerpoint/2010/main" val="3629474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86222-71D9-78DC-DF95-6C322A9ADF0C}"/>
              </a:ext>
            </a:extLst>
          </p:cNvPr>
          <p:cNvSpPr>
            <a:spLocks noGrp="1"/>
          </p:cNvSpPr>
          <p:nvPr>
            <p:ph type="title"/>
          </p:nvPr>
        </p:nvSpPr>
        <p:spPr>
          <a:xfrm>
            <a:off x="634734" y="136885"/>
            <a:ext cx="10515600" cy="1255304"/>
          </a:xfrm>
        </p:spPr>
        <p:txBody>
          <a:bodyPr/>
          <a:lstStyle/>
          <a:p>
            <a:r>
              <a:rPr lang="en-US" b="1" dirty="0">
                <a:solidFill>
                  <a:srgbClr val="0070C0"/>
                </a:solidFill>
              </a:rPr>
              <a:t>New Committee Focus</a:t>
            </a:r>
          </a:p>
        </p:txBody>
      </p:sp>
      <p:sp>
        <p:nvSpPr>
          <p:cNvPr id="3" name="Text Placeholder 2">
            <a:extLst>
              <a:ext uri="{FF2B5EF4-FFF2-40B4-BE49-F238E27FC236}">
                <a16:creationId xmlns:a16="http://schemas.microsoft.com/office/drawing/2014/main" id="{4C481221-D064-8BA9-8A8D-18CEE3F9D5EC}"/>
              </a:ext>
            </a:extLst>
          </p:cNvPr>
          <p:cNvSpPr>
            <a:spLocks noGrp="1"/>
          </p:cNvSpPr>
          <p:nvPr>
            <p:ph type="body" idx="1"/>
          </p:nvPr>
        </p:nvSpPr>
        <p:spPr>
          <a:xfrm>
            <a:off x="760669" y="1764131"/>
            <a:ext cx="10515600" cy="1500187"/>
          </a:xfrm>
        </p:spPr>
        <p:txBody>
          <a:bodyPr>
            <a:normAutofit lnSpcReduction="10000"/>
          </a:bodyPr>
          <a:lstStyle/>
          <a:p>
            <a:pPr marL="342900" indent="-342900">
              <a:buFont typeface="Arial" panose="020B0604020202020204" pitchFamily="34" charset="0"/>
              <a:buChar char="•"/>
            </a:pPr>
            <a:r>
              <a:rPr lang="en-US" dirty="0">
                <a:solidFill>
                  <a:srgbClr val="1B582D"/>
                </a:solidFill>
              </a:rPr>
              <a:t>CFAS Committees are being refocused so that their work is more aligned with and directed by the CFAS Ad Board.</a:t>
            </a:r>
          </a:p>
          <a:p>
            <a:pPr marL="342900" indent="-342900">
              <a:buFont typeface="Arial" panose="020B0604020202020204" pitchFamily="34" charset="0"/>
              <a:buChar char="•"/>
            </a:pPr>
            <a:r>
              <a:rPr lang="en-US" dirty="0">
                <a:solidFill>
                  <a:srgbClr val="1B582D"/>
                </a:solidFill>
              </a:rPr>
              <a:t>The CFAS Ad Board will now govern and approve the projects and activities undertaken by committees.</a:t>
            </a:r>
          </a:p>
        </p:txBody>
      </p:sp>
    </p:spTree>
    <p:extLst>
      <p:ext uri="{BB962C8B-B14F-4D97-AF65-F5344CB8AC3E}">
        <p14:creationId xmlns:p14="http://schemas.microsoft.com/office/powerpoint/2010/main" val="30339153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428BA-6FB6-E29A-C130-B0F8138B5142}"/>
              </a:ext>
            </a:extLst>
          </p:cNvPr>
          <p:cNvSpPr>
            <a:spLocks noGrp="1"/>
          </p:cNvSpPr>
          <p:nvPr>
            <p:ph type="title"/>
          </p:nvPr>
        </p:nvSpPr>
        <p:spPr>
          <a:xfrm>
            <a:off x="536176" y="393844"/>
            <a:ext cx="10515600" cy="981531"/>
          </a:xfrm>
        </p:spPr>
        <p:txBody>
          <a:bodyPr>
            <a:noAutofit/>
          </a:bodyPr>
          <a:lstStyle/>
          <a:p>
            <a:r>
              <a:rPr lang="en-US" sz="4400" b="1" dirty="0">
                <a:solidFill>
                  <a:srgbClr val="0070C0"/>
                </a:solidFill>
              </a:rPr>
              <a:t>Experiences and Expectations: Taking the Pulse of Justice for Women Physicians of Color</a:t>
            </a:r>
            <a:endParaRPr lang="en-US" sz="4400" dirty="0">
              <a:solidFill>
                <a:srgbClr val="0070C0"/>
              </a:solidFill>
            </a:endParaRPr>
          </a:p>
        </p:txBody>
      </p:sp>
      <p:sp>
        <p:nvSpPr>
          <p:cNvPr id="3" name="Text Placeholder 2">
            <a:extLst>
              <a:ext uri="{FF2B5EF4-FFF2-40B4-BE49-F238E27FC236}">
                <a16:creationId xmlns:a16="http://schemas.microsoft.com/office/drawing/2014/main" id="{AC881E4B-AC85-3FAE-4AD2-11855CA0A46F}"/>
              </a:ext>
            </a:extLst>
          </p:cNvPr>
          <p:cNvSpPr>
            <a:spLocks noGrp="1"/>
          </p:cNvSpPr>
          <p:nvPr>
            <p:ph type="body" idx="1"/>
          </p:nvPr>
        </p:nvSpPr>
        <p:spPr>
          <a:xfrm>
            <a:off x="705914" y="1375374"/>
            <a:ext cx="10874661" cy="4247911"/>
          </a:xfrm>
        </p:spPr>
        <p:txBody>
          <a:bodyPr>
            <a:normAutofit fontScale="92500" lnSpcReduction="10000"/>
          </a:bodyPr>
          <a:lstStyle/>
          <a:p>
            <a:pPr marL="342900" indent="-342900">
              <a:buFont typeface="Arial" panose="020B0604020202020204" pitchFamily="34" charset="0"/>
              <a:buChar char="•"/>
            </a:pPr>
            <a:r>
              <a:rPr lang="en-US" dirty="0">
                <a:solidFill>
                  <a:srgbClr val="147D43"/>
                </a:solidFill>
              </a:rPr>
              <a:t>Pervasive moral injury has especially impacted physician women of color. 50% of women in academic medicine experience sexual harassment. 62% of Black women physicians report discrimination from patients. Women physicians of color frequently have their competency questioned by peers, which leads to increased burnout and increased risk of attrition</a:t>
            </a:r>
          </a:p>
          <a:p>
            <a:pPr marL="342900" indent="-342900">
              <a:buFont typeface="Arial" panose="020B0604020202020204" pitchFamily="34" charset="0"/>
              <a:buChar char="•"/>
            </a:pPr>
            <a:r>
              <a:rPr lang="en-US" dirty="0">
                <a:solidFill>
                  <a:srgbClr val="147D43"/>
                </a:solidFill>
              </a:rPr>
              <a:t>Moral injury is an important driver of physicians’ decisions to leave the workforce. Factors include institutional racism, individual acts of discrimination committed by patients and colleagues, increased focus on revenue generation rather than missions, decreased boundaries between work and personal life due to tech, and the “minority tax” (faculty members of color being disproportionately assigned to do uncompensated DEI work on top of all their other work)</a:t>
            </a:r>
          </a:p>
          <a:p>
            <a:pPr marL="342900" indent="-342900">
              <a:buFont typeface="Arial" panose="020B0604020202020204" pitchFamily="34" charset="0"/>
              <a:buChar char="•"/>
            </a:pPr>
            <a:r>
              <a:rPr lang="en-US" dirty="0">
                <a:solidFill>
                  <a:srgbClr val="147D43"/>
                </a:solidFill>
              </a:rPr>
              <a:t>A recent study showed that 24% of women physicians were considering a different profession altogether. Top reason was overwhelmingly decreased satisfaction with medical specialty</a:t>
            </a:r>
          </a:p>
          <a:p>
            <a:pPr marL="342900" indent="-342900">
              <a:buFont typeface="Arial" panose="020B0604020202020204" pitchFamily="34" charset="0"/>
              <a:buChar char="•"/>
            </a:pPr>
            <a:endParaRPr lang="en-US" dirty="0">
              <a:solidFill>
                <a:srgbClr val="147D43"/>
              </a:solidFill>
            </a:endParaRPr>
          </a:p>
          <a:p>
            <a:endParaRPr lang="en-US" dirty="0">
              <a:solidFill>
                <a:srgbClr val="147D43"/>
              </a:solidFill>
            </a:endParaRPr>
          </a:p>
        </p:txBody>
      </p:sp>
    </p:spTree>
    <p:extLst>
      <p:ext uri="{BB962C8B-B14F-4D97-AF65-F5344CB8AC3E}">
        <p14:creationId xmlns:p14="http://schemas.microsoft.com/office/powerpoint/2010/main" val="14981922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D7F50-FC5F-CE66-DEB8-CA5734D1F8A4}"/>
              </a:ext>
            </a:extLst>
          </p:cNvPr>
          <p:cNvSpPr>
            <a:spLocks noGrp="1"/>
          </p:cNvSpPr>
          <p:nvPr>
            <p:ph type="title"/>
          </p:nvPr>
        </p:nvSpPr>
        <p:spPr>
          <a:xfrm>
            <a:off x="591349" y="323051"/>
            <a:ext cx="10762451" cy="1002009"/>
          </a:xfrm>
        </p:spPr>
        <p:txBody>
          <a:bodyPr>
            <a:noAutofit/>
          </a:bodyPr>
          <a:lstStyle/>
          <a:p>
            <a:r>
              <a:rPr lang="en-US" sz="4400" b="1" dirty="0">
                <a:solidFill>
                  <a:srgbClr val="0070C0"/>
                </a:solidFill>
              </a:rPr>
              <a:t>Experiences and Expectations: Taking the Pulse of Justice for Women Physicians of Color</a:t>
            </a:r>
            <a:endParaRPr lang="en-US" sz="4400" dirty="0">
              <a:solidFill>
                <a:srgbClr val="0070C0"/>
              </a:solidFill>
            </a:endParaRPr>
          </a:p>
        </p:txBody>
      </p:sp>
      <p:sp>
        <p:nvSpPr>
          <p:cNvPr id="3" name="Text Placeholder 2">
            <a:extLst>
              <a:ext uri="{FF2B5EF4-FFF2-40B4-BE49-F238E27FC236}">
                <a16:creationId xmlns:a16="http://schemas.microsoft.com/office/drawing/2014/main" id="{0A278323-B999-9AC5-F645-F25EFF305325}"/>
              </a:ext>
            </a:extLst>
          </p:cNvPr>
          <p:cNvSpPr>
            <a:spLocks noGrp="1"/>
          </p:cNvSpPr>
          <p:nvPr>
            <p:ph type="body" idx="1"/>
          </p:nvPr>
        </p:nvSpPr>
        <p:spPr>
          <a:xfrm>
            <a:off x="752190" y="1325060"/>
            <a:ext cx="10687620" cy="3760597"/>
          </a:xfrm>
        </p:spPr>
        <p:txBody>
          <a:bodyPr>
            <a:normAutofit/>
          </a:bodyPr>
          <a:lstStyle/>
          <a:p>
            <a:r>
              <a:rPr lang="en-US" sz="2000" b="1" dirty="0">
                <a:solidFill>
                  <a:srgbClr val="0070C0"/>
                </a:solidFill>
              </a:rPr>
              <a:t>Recommendations:</a:t>
            </a:r>
          </a:p>
          <a:p>
            <a:r>
              <a:rPr lang="en-US" sz="2000" dirty="0">
                <a:solidFill>
                  <a:srgbClr val="147D43"/>
                </a:solidFill>
              </a:rPr>
              <a:t>Implementation of evidence-based strategies for recruiting and retaining diverse physician workforce is essential</a:t>
            </a:r>
          </a:p>
          <a:p>
            <a:r>
              <a:rPr lang="en-US" sz="2000" dirty="0">
                <a:solidFill>
                  <a:srgbClr val="147D43"/>
                </a:solidFill>
              </a:rPr>
              <a:t>Factors that improve career satisfaction and should be part of these strategies include workplace flexibility, control and autonomy, a sense of community and belonging and sense of being valued, equitable pay and benefits, and access to opportunities for research and leadership</a:t>
            </a:r>
          </a:p>
          <a:p>
            <a:r>
              <a:rPr lang="en-US" sz="2000" dirty="0">
                <a:solidFill>
                  <a:srgbClr val="147D43"/>
                </a:solidFill>
              </a:rPr>
              <a:t>Just understanding and acknowledging the problem can help. There are disproportionate expectations on women physicians to respond to messages sent through patient portals, be extra compassionate, do more administrative work, etc.</a:t>
            </a:r>
          </a:p>
          <a:p>
            <a:r>
              <a:rPr lang="en-US" sz="2000" dirty="0">
                <a:solidFill>
                  <a:srgbClr val="147D43"/>
                </a:solidFill>
              </a:rPr>
              <a:t>Promote accountability: identify and share high-yield metrics to help determine success with DEI programs and retention efforts</a:t>
            </a:r>
          </a:p>
        </p:txBody>
      </p:sp>
    </p:spTree>
    <p:extLst>
      <p:ext uri="{BB962C8B-B14F-4D97-AF65-F5344CB8AC3E}">
        <p14:creationId xmlns:p14="http://schemas.microsoft.com/office/powerpoint/2010/main" val="10563591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6BFCB-FC66-07C0-2DAC-A59EFE0D86ED}"/>
              </a:ext>
            </a:extLst>
          </p:cNvPr>
          <p:cNvSpPr>
            <a:spLocks noGrp="1"/>
          </p:cNvSpPr>
          <p:nvPr>
            <p:ph type="title"/>
          </p:nvPr>
        </p:nvSpPr>
        <p:spPr>
          <a:xfrm>
            <a:off x="711390" y="209552"/>
            <a:ext cx="10515600" cy="1208676"/>
          </a:xfrm>
        </p:spPr>
        <p:txBody>
          <a:bodyPr>
            <a:noAutofit/>
          </a:bodyPr>
          <a:lstStyle/>
          <a:p>
            <a:r>
              <a:rPr lang="en-US" sz="4400" b="1" dirty="0">
                <a:solidFill>
                  <a:srgbClr val="0070C0"/>
                </a:solidFill>
              </a:rPr>
              <a:t>Experiences and Expectations: Taking the Pulse of Justice for Women Physicians of Color</a:t>
            </a:r>
            <a:endParaRPr lang="en-US" sz="4400" dirty="0">
              <a:solidFill>
                <a:srgbClr val="0070C0"/>
              </a:solidFill>
            </a:endParaRPr>
          </a:p>
        </p:txBody>
      </p:sp>
      <p:sp>
        <p:nvSpPr>
          <p:cNvPr id="3" name="Text Placeholder 2">
            <a:extLst>
              <a:ext uri="{FF2B5EF4-FFF2-40B4-BE49-F238E27FC236}">
                <a16:creationId xmlns:a16="http://schemas.microsoft.com/office/drawing/2014/main" id="{540A7D34-9F9A-69AB-27E7-5EF6CF310F24}"/>
              </a:ext>
            </a:extLst>
          </p:cNvPr>
          <p:cNvSpPr>
            <a:spLocks noGrp="1"/>
          </p:cNvSpPr>
          <p:nvPr>
            <p:ph type="body" idx="1"/>
          </p:nvPr>
        </p:nvSpPr>
        <p:spPr>
          <a:xfrm>
            <a:off x="711390" y="1627663"/>
            <a:ext cx="10841808" cy="3650670"/>
          </a:xfrm>
        </p:spPr>
        <p:txBody>
          <a:bodyPr>
            <a:normAutofit lnSpcReduction="10000"/>
          </a:bodyPr>
          <a:lstStyle/>
          <a:p>
            <a:r>
              <a:rPr lang="en-US" b="1" dirty="0">
                <a:solidFill>
                  <a:srgbClr val="0070C0"/>
                </a:solidFill>
              </a:rPr>
              <a:t>More recommendations: </a:t>
            </a:r>
          </a:p>
          <a:p>
            <a:pPr marL="342900" indent="-342900">
              <a:buFont typeface="Arial" panose="020B0604020202020204" pitchFamily="34" charset="0"/>
              <a:buChar char="•"/>
            </a:pPr>
            <a:r>
              <a:rPr lang="en-US" dirty="0">
                <a:solidFill>
                  <a:srgbClr val="147D43"/>
                </a:solidFill>
              </a:rPr>
              <a:t>Establish transparency in DEI measures and employee feedback, and develop an accountability framework that tracks plans to address inequalities and outcomes</a:t>
            </a:r>
          </a:p>
          <a:p>
            <a:pPr marL="342900" indent="-342900">
              <a:buFont typeface="Arial" panose="020B0604020202020204" pitchFamily="34" charset="0"/>
              <a:buChar char="•"/>
            </a:pPr>
            <a:r>
              <a:rPr lang="en-US" dirty="0">
                <a:solidFill>
                  <a:srgbClr val="147D43"/>
                </a:solidFill>
              </a:rPr>
              <a:t>Compensate for the diversity tax</a:t>
            </a:r>
          </a:p>
          <a:p>
            <a:pPr marL="342900" indent="-342900">
              <a:buFont typeface="Arial" panose="020B0604020202020204" pitchFamily="34" charset="0"/>
              <a:buChar char="•"/>
            </a:pPr>
            <a:r>
              <a:rPr lang="en-US" dirty="0">
                <a:solidFill>
                  <a:srgbClr val="147D43"/>
                </a:solidFill>
              </a:rPr>
              <a:t>Revitalize employees’ sense of meaning and community at work</a:t>
            </a:r>
          </a:p>
          <a:p>
            <a:pPr marL="342900" indent="-342900">
              <a:buFont typeface="Arial" panose="020B0604020202020204" pitchFamily="34" charset="0"/>
              <a:buChar char="•"/>
            </a:pPr>
            <a:r>
              <a:rPr lang="en-US" dirty="0">
                <a:solidFill>
                  <a:srgbClr val="147D43"/>
                </a:solidFill>
              </a:rPr>
              <a:t>DEI initiatives and activities need adequate staffing and resources to be successful</a:t>
            </a:r>
          </a:p>
          <a:p>
            <a:pPr marL="342900" indent="-342900">
              <a:buFont typeface="Arial" panose="020B0604020202020204" pitchFamily="34" charset="0"/>
              <a:buChar char="•"/>
            </a:pPr>
            <a:r>
              <a:rPr lang="en-US" dirty="0">
                <a:solidFill>
                  <a:srgbClr val="147D43"/>
                </a:solidFill>
              </a:rPr>
              <a:t>It’s important to work together across schools to spread DEI messages across country and demand data and evidence to work from so we can address anti-DEI efforts. Building coalitions is important</a:t>
            </a:r>
          </a:p>
          <a:p>
            <a:pPr marL="342900" indent="-342900">
              <a:buFont typeface="Arial" panose="020B0604020202020204" pitchFamily="34" charset="0"/>
              <a:buChar char="•"/>
            </a:pPr>
            <a:endParaRPr lang="en-US" dirty="0">
              <a:solidFill>
                <a:srgbClr val="147D43"/>
              </a:solidFill>
            </a:endParaRPr>
          </a:p>
        </p:txBody>
      </p:sp>
    </p:spTree>
    <p:extLst>
      <p:ext uri="{BB962C8B-B14F-4D97-AF65-F5344CB8AC3E}">
        <p14:creationId xmlns:p14="http://schemas.microsoft.com/office/powerpoint/2010/main" val="24342835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9E537-7CC5-3AD2-2311-17846EDEE168}"/>
              </a:ext>
            </a:extLst>
          </p:cNvPr>
          <p:cNvSpPr>
            <a:spLocks noGrp="1"/>
          </p:cNvSpPr>
          <p:nvPr>
            <p:ph type="title"/>
          </p:nvPr>
        </p:nvSpPr>
        <p:spPr>
          <a:xfrm>
            <a:off x="585455" y="98307"/>
            <a:ext cx="10515600" cy="1232228"/>
          </a:xfrm>
        </p:spPr>
        <p:txBody>
          <a:bodyPr>
            <a:noAutofit/>
          </a:bodyPr>
          <a:lstStyle/>
          <a:p>
            <a:r>
              <a:rPr lang="en-US" sz="4400" b="1" dirty="0">
                <a:solidFill>
                  <a:srgbClr val="0070C0"/>
                </a:solidFill>
              </a:rPr>
              <a:t>Experiences and Expectations: Taking the Pulse of Justice for Women Physicians of Color</a:t>
            </a:r>
            <a:endParaRPr lang="en-US" sz="4400" dirty="0">
              <a:solidFill>
                <a:srgbClr val="0070C0"/>
              </a:solidFill>
            </a:endParaRPr>
          </a:p>
        </p:txBody>
      </p:sp>
      <p:sp>
        <p:nvSpPr>
          <p:cNvPr id="3" name="Text Placeholder 2">
            <a:extLst>
              <a:ext uri="{FF2B5EF4-FFF2-40B4-BE49-F238E27FC236}">
                <a16:creationId xmlns:a16="http://schemas.microsoft.com/office/drawing/2014/main" id="{53163140-2009-6504-1DAA-26C66FB49826}"/>
              </a:ext>
            </a:extLst>
          </p:cNvPr>
          <p:cNvSpPr>
            <a:spLocks noGrp="1"/>
          </p:cNvSpPr>
          <p:nvPr>
            <p:ph type="body" idx="1"/>
          </p:nvPr>
        </p:nvSpPr>
        <p:spPr>
          <a:xfrm>
            <a:off x="585455" y="1441079"/>
            <a:ext cx="11088202" cy="3826303"/>
          </a:xfrm>
        </p:spPr>
        <p:txBody>
          <a:bodyPr>
            <a:normAutofit/>
          </a:bodyPr>
          <a:lstStyle/>
          <a:p>
            <a:r>
              <a:rPr lang="en-US" sz="2000" b="1" dirty="0">
                <a:solidFill>
                  <a:srgbClr val="0070C0"/>
                </a:solidFill>
              </a:rPr>
              <a:t>Discussion:</a:t>
            </a:r>
          </a:p>
          <a:p>
            <a:pPr marL="342900" indent="-342900">
              <a:buFont typeface="Arial" panose="020B0604020202020204" pitchFamily="34" charset="0"/>
              <a:buChar char="•"/>
            </a:pPr>
            <a:r>
              <a:rPr lang="en-US" sz="2000" dirty="0">
                <a:solidFill>
                  <a:srgbClr val="147D43"/>
                </a:solidFill>
              </a:rPr>
              <a:t>Panelists shared experiences of microaggressions, unwarranted targeting, being disproportionately criticized and scrutinized and overcoming those things to become successful students and physicians</a:t>
            </a:r>
          </a:p>
          <a:p>
            <a:pPr marL="342900" indent="-342900">
              <a:buFont typeface="Arial" panose="020B0604020202020204" pitchFamily="34" charset="0"/>
              <a:buChar char="•"/>
            </a:pPr>
            <a:r>
              <a:rPr lang="en-US" sz="2000" dirty="0">
                <a:solidFill>
                  <a:srgbClr val="147D43"/>
                </a:solidFill>
              </a:rPr>
              <a:t>Treating everyone with respect is baseline and then listening is an important skill. It’s difficult when you are trying to rush through patients, but it’s important to ask people about their backgrounds and values when they are from different backgrounds. Being genuinely curious and compassionate goes a long way. The noble call of our profession is a great way to start</a:t>
            </a:r>
          </a:p>
          <a:p>
            <a:pPr marL="342900" indent="-342900">
              <a:buFont typeface="Arial" panose="020B0604020202020204" pitchFamily="34" charset="0"/>
              <a:buChar char="•"/>
            </a:pPr>
            <a:r>
              <a:rPr lang="en-US" sz="2000" dirty="0">
                <a:solidFill>
                  <a:srgbClr val="147D43"/>
                </a:solidFill>
              </a:rPr>
              <a:t>Finding role models and supporters is important for women physicians of color to succeed because Black people in academia are often isolated. Having community is essential – connecting with people who genuinely believe in you and are invested in your success is crucial. Don’t always assume things are supposed to hurt, but instead embrace the ability to thrive and the possibility that we don’t have to suffer</a:t>
            </a:r>
          </a:p>
        </p:txBody>
      </p:sp>
    </p:spTree>
    <p:extLst>
      <p:ext uri="{BB962C8B-B14F-4D97-AF65-F5344CB8AC3E}">
        <p14:creationId xmlns:p14="http://schemas.microsoft.com/office/powerpoint/2010/main" val="33190301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AD107-000C-AC68-3D00-8863BEF4B0D0}"/>
              </a:ext>
            </a:extLst>
          </p:cNvPr>
          <p:cNvSpPr>
            <a:spLocks noGrp="1"/>
          </p:cNvSpPr>
          <p:nvPr>
            <p:ph type="title"/>
          </p:nvPr>
        </p:nvSpPr>
        <p:spPr>
          <a:xfrm>
            <a:off x="733291" y="-43517"/>
            <a:ext cx="10814430" cy="1733179"/>
          </a:xfrm>
        </p:spPr>
        <p:txBody>
          <a:bodyPr>
            <a:normAutofit/>
          </a:bodyPr>
          <a:lstStyle/>
          <a:p>
            <a:r>
              <a:rPr lang="en-US" sz="4800" b="1" dirty="0">
                <a:solidFill>
                  <a:srgbClr val="0070C0"/>
                </a:solidFill>
              </a:rPr>
              <a:t>It’s More than the Applications – Improving the Transition to Residency </a:t>
            </a:r>
          </a:p>
        </p:txBody>
      </p:sp>
      <p:pic>
        <p:nvPicPr>
          <p:cNvPr id="5" name="Picture 4">
            <a:extLst>
              <a:ext uri="{FF2B5EF4-FFF2-40B4-BE49-F238E27FC236}">
                <a16:creationId xmlns:a16="http://schemas.microsoft.com/office/drawing/2014/main" id="{0D387522-DFCF-C9A8-3405-BB96BB8EE5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710" y="1604886"/>
            <a:ext cx="3305367" cy="1858382"/>
          </a:xfrm>
          <a:prstGeom prst="rect">
            <a:avLst/>
          </a:prstGeom>
        </p:spPr>
      </p:pic>
      <p:pic>
        <p:nvPicPr>
          <p:cNvPr id="7" name="Picture 6">
            <a:extLst>
              <a:ext uri="{FF2B5EF4-FFF2-40B4-BE49-F238E27FC236}">
                <a16:creationId xmlns:a16="http://schemas.microsoft.com/office/drawing/2014/main" id="{C346D7B8-72F3-69F4-1017-DC908E6D76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7077" y="1689661"/>
            <a:ext cx="3867422" cy="1733179"/>
          </a:xfrm>
          <a:prstGeom prst="rect">
            <a:avLst/>
          </a:prstGeom>
        </p:spPr>
      </p:pic>
      <p:pic>
        <p:nvPicPr>
          <p:cNvPr id="9" name="Picture 8">
            <a:extLst>
              <a:ext uri="{FF2B5EF4-FFF2-40B4-BE49-F238E27FC236}">
                <a16:creationId xmlns:a16="http://schemas.microsoft.com/office/drawing/2014/main" id="{735D4754-2F6A-41E0-EFAB-391E29E299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8911" y="1604886"/>
            <a:ext cx="3825676" cy="1733179"/>
          </a:xfrm>
          <a:prstGeom prst="rect">
            <a:avLst/>
          </a:prstGeom>
        </p:spPr>
      </p:pic>
      <p:pic>
        <p:nvPicPr>
          <p:cNvPr id="11" name="Picture 10">
            <a:extLst>
              <a:ext uri="{FF2B5EF4-FFF2-40B4-BE49-F238E27FC236}">
                <a16:creationId xmlns:a16="http://schemas.microsoft.com/office/drawing/2014/main" id="{2B2F4CD9-9CFD-5D25-F1DE-A8293EA180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5120" y="3435161"/>
            <a:ext cx="4243474" cy="1761583"/>
          </a:xfrm>
          <a:prstGeom prst="rect">
            <a:avLst/>
          </a:prstGeom>
        </p:spPr>
      </p:pic>
    </p:spTree>
    <p:extLst>
      <p:ext uri="{BB962C8B-B14F-4D97-AF65-F5344CB8AC3E}">
        <p14:creationId xmlns:p14="http://schemas.microsoft.com/office/powerpoint/2010/main" val="39943137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E607C-CD37-89FE-5AC9-9B423F013410}"/>
              </a:ext>
            </a:extLst>
          </p:cNvPr>
          <p:cNvSpPr>
            <a:spLocks noGrp="1"/>
          </p:cNvSpPr>
          <p:nvPr>
            <p:ph type="title"/>
          </p:nvPr>
        </p:nvSpPr>
        <p:spPr>
          <a:xfrm>
            <a:off x="443093" y="0"/>
            <a:ext cx="10515600" cy="1500187"/>
          </a:xfrm>
        </p:spPr>
        <p:txBody>
          <a:bodyPr>
            <a:normAutofit/>
          </a:bodyPr>
          <a:lstStyle/>
          <a:p>
            <a:r>
              <a:rPr lang="en-US" sz="4400" b="1" dirty="0">
                <a:solidFill>
                  <a:srgbClr val="0070C0"/>
                </a:solidFill>
              </a:rPr>
              <a:t>It’s More than the Applications – Improving the Transition to Residency </a:t>
            </a:r>
            <a:endParaRPr lang="en-US" sz="4400" dirty="0"/>
          </a:p>
        </p:txBody>
      </p:sp>
      <p:sp>
        <p:nvSpPr>
          <p:cNvPr id="6" name="TextBox 5">
            <a:extLst>
              <a:ext uri="{FF2B5EF4-FFF2-40B4-BE49-F238E27FC236}">
                <a16:creationId xmlns:a16="http://schemas.microsoft.com/office/drawing/2014/main" id="{EE090262-2663-5AB5-2776-31188CE66FEF}"/>
              </a:ext>
            </a:extLst>
          </p:cNvPr>
          <p:cNvSpPr txBox="1"/>
          <p:nvPr/>
        </p:nvSpPr>
        <p:spPr>
          <a:xfrm>
            <a:off x="626025" y="2836282"/>
            <a:ext cx="5469975" cy="1631216"/>
          </a:xfrm>
          <a:prstGeom prst="rect">
            <a:avLst/>
          </a:prstGeom>
          <a:noFill/>
        </p:spPr>
        <p:txBody>
          <a:bodyPr wrap="square" rtlCol="0">
            <a:spAutoFit/>
          </a:bodyPr>
          <a:lstStyle/>
          <a:p>
            <a:r>
              <a:rPr lang="en-US" sz="2000" b="1" dirty="0">
                <a:solidFill>
                  <a:srgbClr val="0070C0"/>
                </a:solidFill>
              </a:rPr>
              <a:t>Selection tools:</a:t>
            </a:r>
          </a:p>
          <a:p>
            <a:pPr marL="285750" indent="-285750">
              <a:buFont typeface="Arial" panose="020B0604020202020204" pitchFamily="34" charset="0"/>
              <a:buChar char="•"/>
            </a:pPr>
            <a:r>
              <a:rPr lang="en-US" sz="2000" dirty="0">
                <a:solidFill>
                  <a:srgbClr val="147D43"/>
                </a:solidFill>
              </a:rPr>
              <a:t>New ERAS application to support holistic review</a:t>
            </a:r>
          </a:p>
          <a:p>
            <a:pPr marL="285750" indent="-285750">
              <a:buFont typeface="Arial" panose="020B0604020202020204" pitchFamily="34" charset="0"/>
              <a:buChar char="•"/>
            </a:pPr>
            <a:r>
              <a:rPr lang="en-US" sz="2000" dirty="0">
                <a:solidFill>
                  <a:srgbClr val="147D43"/>
                </a:solidFill>
              </a:rPr>
              <a:t>Improved PDWS</a:t>
            </a:r>
          </a:p>
          <a:p>
            <a:pPr marL="285750" indent="-285750">
              <a:buFont typeface="Arial" panose="020B0604020202020204" pitchFamily="34" charset="0"/>
              <a:buChar char="•"/>
            </a:pPr>
            <a:r>
              <a:rPr lang="en-US" sz="2000" dirty="0">
                <a:solidFill>
                  <a:srgbClr val="147D43"/>
                </a:solidFill>
              </a:rPr>
              <a:t>New interview management platform</a:t>
            </a:r>
          </a:p>
          <a:p>
            <a:pPr marL="285750" indent="-285750">
              <a:buFont typeface="Arial" panose="020B0604020202020204" pitchFamily="34" charset="0"/>
              <a:buChar char="•"/>
            </a:pPr>
            <a:r>
              <a:rPr lang="en-US" sz="2000" dirty="0">
                <a:solidFill>
                  <a:srgbClr val="147D43"/>
                </a:solidFill>
              </a:rPr>
              <a:t>Lower costs</a:t>
            </a:r>
          </a:p>
        </p:txBody>
      </p:sp>
      <p:sp>
        <p:nvSpPr>
          <p:cNvPr id="7" name="TextBox 6">
            <a:extLst>
              <a:ext uri="{FF2B5EF4-FFF2-40B4-BE49-F238E27FC236}">
                <a16:creationId xmlns:a16="http://schemas.microsoft.com/office/drawing/2014/main" id="{C51CA315-1BE3-9D60-3EC6-7699C5073376}"/>
              </a:ext>
            </a:extLst>
          </p:cNvPr>
          <p:cNvSpPr txBox="1"/>
          <p:nvPr/>
        </p:nvSpPr>
        <p:spPr>
          <a:xfrm>
            <a:off x="6340570" y="2575824"/>
            <a:ext cx="5391454" cy="3170099"/>
          </a:xfrm>
          <a:prstGeom prst="rect">
            <a:avLst/>
          </a:prstGeom>
          <a:noFill/>
        </p:spPr>
        <p:txBody>
          <a:bodyPr wrap="square" rtlCol="0">
            <a:spAutoFit/>
          </a:bodyPr>
          <a:lstStyle/>
          <a:p>
            <a:r>
              <a:rPr lang="en-US" sz="2000" b="1" dirty="0">
                <a:solidFill>
                  <a:srgbClr val="0070C0"/>
                </a:solidFill>
              </a:rPr>
              <a:t>Data analytics:</a:t>
            </a:r>
          </a:p>
          <a:p>
            <a:pPr marL="285750" indent="-285750">
              <a:buFont typeface="Arial" panose="020B0604020202020204" pitchFamily="34" charset="0"/>
              <a:buChar char="•"/>
            </a:pPr>
            <a:r>
              <a:rPr lang="en-US" sz="2000" dirty="0">
                <a:solidFill>
                  <a:srgbClr val="147D43"/>
                </a:solidFill>
              </a:rPr>
              <a:t>Cerebellum for institutions</a:t>
            </a:r>
          </a:p>
          <a:p>
            <a:pPr marL="285750" indent="-285750">
              <a:buFont typeface="Arial" panose="020B0604020202020204" pitchFamily="34" charset="0"/>
              <a:buChar char="•"/>
            </a:pPr>
            <a:r>
              <a:rPr lang="en-US" sz="2000" dirty="0">
                <a:solidFill>
                  <a:srgbClr val="147D43"/>
                </a:solidFill>
              </a:rPr>
              <a:t>School/advisor analytics</a:t>
            </a:r>
          </a:p>
          <a:p>
            <a:pPr marL="285750" indent="-285750">
              <a:buFont typeface="Arial" panose="020B0604020202020204" pitchFamily="34" charset="0"/>
              <a:buChar char="•"/>
            </a:pPr>
            <a:r>
              <a:rPr lang="en-US" sz="2000" dirty="0">
                <a:solidFill>
                  <a:srgbClr val="147D43"/>
                </a:solidFill>
              </a:rPr>
              <a:t>Residency Explorer tool</a:t>
            </a:r>
          </a:p>
          <a:p>
            <a:r>
              <a:rPr lang="en-US" sz="2000" b="1" dirty="0">
                <a:solidFill>
                  <a:srgbClr val="0070C0"/>
                </a:solidFill>
              </a:rPr>
              <a:t>Thought leadership and research:</a:t>
            </a:r>
          </a:p>
          <a:p>
            <a:pPr marL="285750" indent="-285750">
              <a:buFont typeface="Arial" panose="020B0604020202020204" pitchFamily="34" charset="0"/>
              <a:buChar char="•"/>
            </a:pPr>
            <a:r>
              <a:rPr lang="en-US" sz="2000" dirty="0">
                <a:solidFill>
                  <a:srgbClr val="147D43"/>
                </a:solidFill>
              </a:rPr>
              <a:t>Evaluation of new content</a:t>
            </a:r>
          </a:p>
          <a:p>
            <a:pPr marL="285750" indent="-285750">
              <a:buFont typeface="Arial" panose="020B0604020202020204" pitchFamily="34" charset="0"/>
              <a:buChar char="•"/>
            </a:pPr>
            <a:r>
              <a:rPr lang="en-US" sz="2000" dirty="0">
                <a:solidFill>
                  <a:srgbClr val="147D43"/>
                </a:solidFill>
              </a:rPr>
              <a:t>Multi-organization research collaboration</a:t>
            </a:r>
          </a:p>
          <a:p>
            <a:pPr marL="285750" indent="-285750">
              <a:buFont typeface="Arial" panose="020B0604020202020204" pitchFamily="34" charset="0"/>
              <a:buChar char="•"/>
            </a:pPr>
            <a:r>
              <a:rPr lang="en-US" sz="2000" dirty="0">
                <a:solidFill>
                  <a:srgbClr val="147D43"/>
                </a:solidFill>
              </a:rPr>
              <a:t>Increased engagement with specialties and programs</a:t>
            </a:r>
          </a:p>
          <a:p>
            <a:endParaRPr lang="en-US" sz="2000" dirty="0"/>
          </a:p>
        </p:txBody>
      </p:sp>
      <p:sp>
        <p:nvSpPr>
          <p:cNvPr id="8" name="TextBox 7">
            <a:extLst>
              <a:ext uri="{FF2B5EF4-FFF2-40B4-BE49-F238E27FC236}">
                <a16:creationId xmlns:a16="http://schemas.microsoft.com/office/drawing/2014/main" id="{7C5D8F2E-265B-B101-A27A-183F6653D574}"/>
              </a:ext>
            </a:extLst>
          </p:cNvPr>
          <p:cNvSpPr txBox="1"/>
          <p:nvPr/>
        </p:nvSpPr>
        <p:spPr>
          <a:xfrm>
            <a:off x="567659" y="1500187"/>
            <a:ext cx="11105999" cy="1569660"/>
          </a:xfrm>
          <a:prstGeom prst="rect">
            <a:avLst/>
          </a:prstGeom>
          <a:noFill/>
        </p:spPr>
        <p:txBody>
          <a:bodyPr wrap="square" rtlCol="0">
            <a:spAutoFit/>
          </a:bodyPr>
          <a:lstStyle/>
          <a:p>
            <a:r>
              <a:rPr lang="en-US" sz="2400" dirty="0">
                <a:solidFill>
                  <a:srgbClr val="147D43"/>
                </a:solidFill>
              </a:rPr>
              <a:t>The ERAS program has made progress to increase transparency, improve the experience, and reduce fragmentation through selection tools, data analytics, and thought leadership and research</a:t>
            </a:r>
          </a:p>
          <a:p>
            <a:endParaRPr lang="en-US" sz="2400" dirty="0"/>
          </a:p>
        </p:txBody>
      </p:sp>
    </p:spTree>
    <p:extLst>
      <p:ext uri="{BB962C8B-B14F-4D97-AF65-F5344CB8AC3E}">
        <p14:creationId xmlns:p14="http://schemas.microsoft.com/office/powerpoint/2010/main" val="8603509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1370F-A0DE-48A0-765D-D7493930D758}"/>
              </a:ext>
            </a:extLst>
          </p:cNvPr>
          <p:cNvSpPr>
            <a:spLocks noGrp="1"/>
          </p:cNvSpPr>
          <p:nvPr>
            <p:ph type="title"/>
          </p:nvPr>
        </p:nvSpPr>
        <p:spPr>
          <a:xfrm>
            <a:off x="585455" y="158789"/>
            <a:ext cx="10515600" cy="1550978"/>
          </a:xfrm>
        </p:spPr>
        <p:txBody>
          <a:bodyPr>
            <a:normAutofit fontScale="90000"/>
          </a:bodyPr>
          <a:lstStyle/>
          <a:p>
            <a:r>
              <a:rPr lang="en-US" sz="5400" b="1" dirty="0">
                <a:solidFill>
                  <a:srgbClr val="0070C0"/>
                </a:solidFill>
              </a:rPr>
              <a:t>It’s More than the Applications – Improving the Transition to Residency </a:t>
            </a:r>
            <a:endParaRPr lang="en-US" sz="5400" dirty="0"/>
          </a:p>
        </p:txBody>
      </p:sp>
      <p:sp>
        <p:nvSpPr>
          <p:cNvPr id="3" name="Text Placeholder 2">
            <a:extLst>
              <a:ext uri="{FF2B5EF4-FFF2-40B4-BE49-F238E27FC236}">
                <a16:creationId xmlns:a16="http://schemas.microsoft.com/office/drawing/2014/main" id="{C60C19EB-60C2-9288-D357-547364865525}"/>
              </a:ext>
            </a:extLst>
          </p:cNvPr>
          <p:cNvSpPr>
            <a:spLocks noGrp="1"/>
          </p:cNvSpPr>
          <p:nvPr>
            <p:ph type="body" idx="1"/>
          </p:nvPr>
        </p:nvSpPr>
        <p:spPr>
          <a:xfrm>
            <a:off x="585454" y="1812375"/>
            <a:ext cx="10869185" cy="848694"/>
          </a:xfrm>
        </p:spPr>
        <p:txBody>
          <a:bodyPr>
            <a:normAutofit/>
          </a:bodyPr>
          <a:lstStyle/>
          <a:p>
            <a:r>
              <a:rPr lang="en-US" dirty="0">
                <a:solidFill>
                  <a:srgbClr val="147D43"/>
                </a:solidFill>
              </a:rPr>
              <a:t>Through its partnership with Thalamus, the AAMC has been able to improve the ERAS program</a:t>
            </a:r>
          </a:p>
          <a:p>
            <a:endParaRPr lang="en-US" dirty="0"/>
          </a:p>
        </p:txBody>
      </p:sp>
      <p:sp>
        <p:nvSpPr>
          <p:cNvPr id="4" name="TextBox 3">
            <a:extLst>
              <a:ext uri="{FF2B5EF4-FFF2-40B4-BE49-F238E27FC236}">
                <a16:creationId xmlns:a16="http://schemas.microsoft.com/office/drawing/2014/main" id="{D4CA2855-4176-A8E4-36E5-03BD75A3C7BD}"/>
              </a:ext>
            </a:extLst>
          </p:cNvPr>
          <p:cNvSpPr txBox="1"/>
          <p:nvPr/>
        </p:nvSpPr>
        <p:spPr>
          <a:xfrm>
            <a:off x="585455" y="2573463"/>
            <a:ext cx="10732298" cy="2554545"/>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rgbClr val="147D43"/>
                </a:solidFill>
              </a:rPr>
              <a:t>The academic medicine community has also been involved in making improvements by gathering diverse input from program staff, medical school reps, med students, and residents at both university and community-focused affiliated hospitals, in a variety of specialties, and across a wide geographic location</a:t>
            </a:r>
          </a:p>
          <a:p>
            <a:pPr marL="285750" indent="-285750">
              <a:buFont typeface="Arial" panose="020B0604020202020204" pitchFamily="34" charset="0"/>
              <a:buChar char="•"/>
            </a:pPr>
            <a:r>
              <a:rPr lang="en-US" sz="2000" dirty="0">
                <a:solidFill>
                  <a:srgbClr val="147D43"/>
                </a:solidFill>
              </a:rPr>
              <a:t>An evaluation working group has reviewed evaluation work and provided feedback and recommendations</a:t>
            </a:r>
          </a:p>
          <a:p>
            <a:pPr marL="285750" indent="-285750">
              <a:buFont typeface="Arial" panose="020B0604020202020204" pitchFamily="34" charset="0"/>
              <a:buChar char="•"/>
            </a:pPr>
            <a:r>
              <a:rPr lang="en-US" sz="2000" dirty="0">
                <a:solidFill>
                  <a:srgbClr val="147D43"/>
                </a:solidFill>
              </a:rPr>
              <a:t>And applicant input and data has been retrieved through application reaction surveys and prior ERAS applicant data</a:t>
            </a:r>
          </a:p>
        </p:txBody>
      </p:sp>
    </p:spTree>
    <p:extLst>
      <p:ext uri="{BB962C8B-B14F-4D97-AF65-F5344CB8AC3E}">
        <p14:creationId xmlns:p14="http://schemas.microsoft.com/office/powerpoint/2010/main" val="24459068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1D6AB-129E-4AE4-C186-131D3FA2E76E}"/>
              </a:ext>
            </a:extLst>
          </p:cNvPr>
          <p:cNvSpPr>
            <a:spLocks noGrp="1"/>
          </p:cNvSpPr>
          <p:nvPr>
            <p:ph type="title"/>
          </p:nvPr>
        </p:nvSpPr>
        <p:spPr>
          <a:xfrm>
            <a:off x="278831" y="1845170"/>
            <a:ext cx="4194612" cy="1583830"/>
          </a:xfrm>
        </p:spPr>
        <p:txBody>
          <a:bodyPr>
            <a:normAutofit fontScale="90000"/>
          </a:bodyPr>
          <a:lstStyle/>
          <a:p>
            <a:r>
              <a:rPr lang="en-US" sz="4800" b="1" dirty="0">
                <a:solidFill>
                  <a:srgbClr val="0070C0"/>
                </a:solidFill>
              </a:rPr>
              <a:t>It’s More than the Applications – Improving the Transition to Residency </a:t>
            </a:r>
            <a:endParaRPr lang="en-US" sz="4800" dirty="0"/>
          </a:p>
        </p:txBody>
      </p:sp>
      <p:pic>
        <p:nvPicPr>
          <p:cNvPr id="5" name="Picture 4">
            <a:extLst>
              <a:ext uri="{FF2B5EF4-FFF2-40B4-BE49-F238E27FC236}">
                <a16:creationId xmlns:a16="http://schemas.microsoft.com/office/drawing/2014/main" id="{D1A3C977-93CE-28CB-D17D-A3906EE88BD5}"/>
              </a:ext>
            </a:extLst>
          </p:cNvPr>
          <p:cNvPicPr>
            <a:picLocks noChangeAspect="1"/>
          </p:cNvPicPr>
          <p:nvPr/>
        </p:nvPicPr>
        <p:blipFill>
          <a:blip r:embed="rId2"/>
          <a:stretch>
            <a:fillRect/>
          </a:stretch>
        </p:blipFill>
        <p:spPr>
          <a:xfrm>
            <a:off x="4207299" y="260796"/>
            <a:ext cx="7918832" cy="5050389"/>
          </a:xfrm>
          <a:prstGeom prst="rect">
            <a:avLst/>
          </a:prstGeom>
        </p:spPr>
      </p:pic>
    </p:spTree>
    <p:extLst>
      <p:ext uri="{BB962C8B-B14F-4D97-AF65-F5344CB8AC3E}">
        <p14:creationId xmlns:p14="http://schemas.microsoft.com/office/powerpoint/2010/main" val="39877076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2B60B-3A81-97CD-8404-F1E10D1CFE37}"/>
              </a:ext>
            </a:extLst>
          </p:cNvPr>
          <p:cNvSpPr>
            <a:spLocks noGrp="1"/>
          </p:cNvSpPr>
          <p:nvPr>
            <p:ph type="title"/>
          </p:nvPr>
        </p:nvSpPr>
        <p:spPr>
          <a:xfrm>
            <a:off x="576538" y="0"/>
            <a:ext cx="11038924" cy="1423617"/>
          </a:xfrm>
        </p:spPr>
        <p:txBody>
          <a:bodyPr>
            <a:noAutofit/>
          </a:bodyPr>
          <a:lstStyle/>
          <a:p>
            <a:r>
              <a:rPr lang="en-US" sz="4400" b="1" dirty="0">
                <a:solidFill>
                  <a:srgbClr val="0070C0"/>
                </a:solidFill>
              </a:rPr>
              <a:t>Closing Plenary: Counteracting the Corrosive Effect of Disinformation in Medicine and Science</a:t>
            </a:r>
          </a:p>
        </p:txBody>
      </p:sp>
      <p:pic>
        <p:nvPicPr>
          <p:cNvPr id="9" name="Picture 8">
            <a:extLst>
              <a:ext uri="{FF2B5EF4-FFF2-40B4-BE49-F238E27FC236}">
                <a16:creationId xmlns:a16="http://schemas.microsoft.com/office/drawing/2014/main" id="{F9F2B7C3-2049-5F9A-9AFA-1764EABDC692}"/>
              </a:ext>
            </a:extLst>
          </p:cNvPr>
          <p:cNvPicPr>
            <a:picLocks noChangeAspect="1"/>
          </p:cNvPicPr>
          <p:nvPr/>
        </p:nvPicPr>
        <p:blipFill>
          <a:blip r:embed="rId2"/>
          <a:stretch>
            <a:fillRect/>
          </a:stretch>
        </p:blipFill>
        <p:spPr>
          <a:xfrm>
            <a:off x="4240007" y="1370717"/>
            <a:ext cx="2538060" cy="2560960"/>
          </a:xfrm>
          <a:prstGeom prst="flowChartConnector">
            <a:avLst/>
          </a:prstGeom>
        </p:spPr>
      </p:pic>
      <p:sp>
        <p:nvSpPr>
          <p:cNvPr id="10" name="TextBox 9">
            <a:extLst>
              <a:ext uri="{FF2B5EF4-FFF2-40B4-BE49-F238E27FC236}">
                <a16:creationId xmlns:a16="http://schemas.microsoft.com/office/drawing/2014/main" id="{7E5EBE4A-B632-EEC5-B399-3832D27F4A25}"/>
              </a:ext>
            </a:extLst>
          </p:cNvPr>
          <p:cNvSpPr txBox="1"/>
          <p:nvPr/>
        </p:nvSpPr>
        <p:spPr>
          <a:xfrm>
            <a:off x="3941851" y="3931677"/>
            <a:ext cx="2896728" cy="1200329"/>
          </a:xfrm>
          <a:prstGeom prst="rect">
            <a:avLst/>
          </a:prstGeom>
          <a:noFill/>
        </p:spPr>
        <p:txBody>
          <a:bodyPr wrap="square" rtlCol="0">
            <a:spAutoFit/>
          </a:bodyPr>
          <a:lstStyle/>
          <a:p>
            <a:pPr algn="ctr"/>
            <a:r>
              <a:rPr lang="en-US" b="1" dirty="0">
                <a:solidFill>
                  <a:srgbClr val="147D43"/>
                </a:solidFill>
              </a:rPr>
              <a:t>Holden Thorpe, PhD</a:t>
            </a:r>
          </a:p>
          <a:p>
            <a:pPr algn="ctr"/>
            <a:r>
              <a:rPr lang="en-US" b="1" dirty="0">
                <a:solidFill>
                  <a:srgbClr val="147D43"/>
                </a:solidFill>
              </a:rPr>
              <a:t>Editor in Chief</a:t>
            </a:r>
          </a:p>
          <a:p>
            <a:pPr algn="ctr"/>
            <a:r>
              <a:rPr lang="en-US" b="1" dirty="0">
                <a:solidFill>
                  <a:srgbClr val="147D43"/>
                </a:solidFill>
              </a:rPr>
              <a:t>American Association for the Advancement of Science</a:t>
            </a:r>
          </a:p>
        </p:txBody>
      </p:sp>
      <p:pic>
        <p:nvPicPr>
          <p:cNvPr id="12" name="Picture 11" descr="A person wearing glasses and a white lab coat&#10;&#10;Description automatically generated">
            <a:extLst>
              <a:ext uri="{FF2B5EF4-FFF2-40B4-BE49-F238E27FC236}">
                <a16:creationId xmlns:a16="http://schemas.microsoft.com/office/drawing/2014/main" id="{4C260655-B2EF-E7F6-9AC3-E9137E808F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6317" y="1382529"/>
            <a:ext cx="1818064" cy="2621189"/>
          </a:xfrm>
          <a:prstGeom prst="flowChartConnector">
            <a:avLst/>
          </a:prstGeom>
        </p:spPr>
      </p:pic>
      <p:sp>
        <p:nvSpPr>
          <p:cNvPr id="13" name="TextBox 12">
            <a:extLst>
              <a:ext uri="{FF2B5EF4-FFF2-40B4-BE49-F238E27FC236}">
                <a16:creationId xmlns:a16="http://schemas.microsoft.com/office/drawing/2014/main" id="{768405E1-F298-5751-6E30-AFC59407D922}"/>
              </a:ext>
            </a:extLst>
          </p:cNvPr>
          <p:cNvSpPr txBox="1"/>
          <p:nvPr/>
        </p:nvSpPr>
        <p:spPr>
          <a:xfrm>
            <a:off x="366893" y="3976198"/>
            <a:ext cx="3476911" cy="923330"/>
          </a:xfrm>
          <a:prstGeom prst="rect">
            <a:avLst/>
          </a:prstGeom>
          <a:noFill/>
        </p:spPr>
        <p:txBody>
          <a:bodyPr wrap="square" rtlCol="0">
            <a:spAutoFit/>
          </a:bodyPr>
          <a:lstStyle/>
          <a:p>
            <a:pPr algn="ctr"/>
            <a:r>
              <a:rPr lang="en-US" b="1" dirty="0">
                <a:solidFill>
                  <a:srgbClr val="147D43"/>
                </a:solidFill>
              </a:rPr>
              <a:t>Nita Ahuja, MD</a:t>
            </a:r>
          </a:p>
          <a:p>
            <a:pPr algn="ctr"/>
            <a:r>
              <a:rPr lang="en-US" b="1" dirty="0">
                <a:solidFill>
                  <a:srgbClr val="147D43"/>
                </a:solidFill>
              </a:rPr>
              <a:t>Chair, Department of Surgery</a:t>
            </a:r>
          </a:p>
          <a:p>
            <a:pPr algn="ctr"/>
            <a:r>
              <a:rPr lang="en-US" b="1" dirty="0">
                <a:solidFill>
                  <a:srgbClr val="147D43"/>
                </a:solidFill>
              </a:rPr>
              <a:t>Yale School of Medicine</a:t>
            </a:r>
          </a:p>
        </p:txBody>
      </p:sp>
      <p:pic>
        <p:nvPicPr>
          <p:cNvPr id="15" name="Picture 14">
            <a:extLst>
              <a:ext uri="{FF2B5EF4-FFF2-40B4-BE49-F238E27FC236}">
                <a16:creationId xmlns:a16="http://schemas.microsoft.com/office/drawing/2014/main" id="{6557D64C-3F74-2BD2-5F67-60EBD8208286}"/>
              </a:ext>
            </a:extLst>
          </p:cNvPr>
          <p:cNvPicPr>
            <a:picLocks noChangeAspect="1"/>
          </p:cNvPicPr>
          <p:nvPr/>
        </p:nvPicPr>
        <p:blipFill>
          <a:blip r:embed="rId4"/>
          <a:stretch>
            <a:fillRect/>
          </a:stretch>
        </p:blipFill>
        <p:spPr>
          <a:xfrm>
            <a:off x="8434548" y="1410521"/>
            <a:ext cx="1763318" cy="2647380"/>
          </a:xfrm>
          <a:prstGeom prst="flowChartConnector">
            <a:avLst/>
          </a:prstGeom>
        </p:spPr>
      </p:pic>
      <p:sp>
        <p:nvSpPr>
          <p:cNvPr id="16" name="TextBox 15">
            <a:extLst>
              <a:ext uri="{FF2B5EF4-FFF2-40B4-BE49-F238E27FC236}">
                <a16:creationId xmlns:a16="http://schemas.microsoft.com/office/drawing/2014/main" id="{59C7756B-B42B-B827-52C4-F16953DB6A4C}"/>
              </a:ext>
            </a:extLst>
          </p:cNvPr>
          <p:cNvSpPr txBox="1"/>
          <p:nvPr/>
        </p:nvSpPr>
        <p:spPr>
          <a:xfrm>
            <a:off x="7105783" y="4017286"/>
            <a:ext cx="4748564" cy="1477328"/>
          </a:xfrm>
          <a:prstGeom prst="rect">
            <a:avLst/>
          </a:prstGeom>
          <a:noFill/>
        </p:spPr>
        <p:txBody>
          <a:bodyPr wrap="square" rtlCol="0">
            <a:spAutoFit/>
          </a:bodyPr>
          <a:lstStyle/>
          <a:p>
            <a:pPr algn="ctr"/>
            <a:r>
              <a:rPr lang="en-US" b="1" dirty="0">
                <a:solidFill>
                  <a:srgbClr val="147D43"/>
                </a:solidFill>
              </a:rPr>
              <a:t>Andrea Anderson, MD, MEd, FAAFP</a:t>
            </a:r>
          </a:p>
          <a:p>
            <a:pPr algn="ctr"/>
            <a:r>
              <a:rPr lang="en-US" b="1" dirty="0">
                <a:solidFill>
                  <a:srgbClr val="147D43"/>
                </a:solidFill>
              </a:rPr>
              <a:t>Associate Chief of the Division of Family Medicine and Associate Professor</a:t>
            </a:r>
          </a:p>
          <a:p>
            <a:pPr algn="ctr"/>
            <a:r>
              <a:rPr lang="en-US" b="1" dirty="0">
                <a:solidFill>
                  <a:srgbClr val="147D43"/>
                </a:solidFill>
              </a:rPr>
              <a:t>The George Washington School of Medicine and Health Sciences</a:t>
            </a:r>
          </a:p>
        </p:txBody>
      </p:sp>
    </p:spTree>
    <p:extLst>
      <p:ext uri="{BB962C8B-B14F-4D97-AF65-F5344CB8AC3E}">
        <p14:creationId xmlns:p14="http://schemas.microsoft.com/office/powerpoint/2010/main" val="29267351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093B4-BD11-012B-6F58-B40ADCE8B14C}"/>
              </a:ext>
            </a:extLst>
          </p:cNvPr>
          <p:cNvSpPr>
            <a:spLocks noGrp="1"/>
          </p:cNvSpPr>
          <p:nvPr>
            <p:ph type="title"/>
          </p:nvPr>
        </p:nvSpPr>
        <p:spPr>
          <a:xfrm>
            <a:off x="514273" y="99632"/>
            <a:ext cx="10515600" cy="1337435"/>
          </a:xfrm>
        </p:spPr>
        <p:txBody>
          <a:bodyPr>
            <a:normAutofit/>
          </a:bodyPr>
          <a:lstStyle/>
          <a:p>
            <a:r>
              <a:rPr lang="en-US" sz="4000" b="1" dirty="0">
                <a:solidFill>
                  <a:srgbClr val="0070C0"/>
                </a:solidFill>
              </a:rPr>
              <a:t>Closing Plenary: Counteracting the Corrosive Effect of Disinformation in Medicine and Science</a:t>
            </a:r>
            <a:endParaRPr lang="en-US" sz="4000" dirty="0"/>
          </a:p>
        </p:txBody>
      </p:sp>
      <p:sp>
        <p:nvSpPr>
          <p:cNvPr id="3" name="Text Placeholder 2">
            <a:extLst>
              <a:ext uri="{FF2B5EF4-FFF2-40B4-BE49-F238E27FC236}">
                <a16:creationId xmlns:a16="http://schemas.microsoft.com/office/drawing/2014/main" id="{8D7CE669-846E-BBB5-1F16-40C6DF0C8182}"/>
              </a:ext>
            </a:extLst>
          </p:cNvPr>
          <p:cNvSpPr>
            <a:spLocks noGrp="1"/>
          </p:cNvSpPr>
          <p:nvPr>
            <p:ph type="body" idx="1"/>
          </p:nvPr>
        </p:nvSpPr>
        <p:spPr>
          <a:xfrm>
            <a:off x="579978" y="1577966"/>
            <a:ext cx="5853675" cy="4182206"/>
          </a:xfrm>
        </p:spPr>
        <p:txBody>
          <a:bodyPr>
            <a:normAutofit/>
          </a:bodyPr>
          <a:lstStyle/>
          <a:p>
            <a:pPr marL="342900" indent="-342900">
              <a:buFont typeface="Arial" panose="020B0604020202020204" pitchFamily="34" charset="0"/>
              <a:buChar char="•"/>
            </a:pPr>
            <a:r>
              <a:rPr lang="en-US" sz="1800" dirty="0">
                <a:solidFill>
                  <a:srgbClr val="147D43"/>
                </a:solidFill>
              </a:rPr>
              <a:t>The scientific and medical community can’t control what patients and members of the public hear, or what gets out on social media, but they can control their response to misinformation</a:t>
            </a:r>
          </a:p>
          <a:p>
            <a:pPr marL="342900" indent="-342900">
              <a:buFont typeface="Arial" panose="020B0604020202020204" pitchFamily="34" charset="0"/>
              <a:buChar char="•"/>
            </a:pPr>
            <a:r>
              <a:rPr lang="en-US" sz="1800" dirty="0">
                <a:solidFill>
                  <a:srgbClr val="147D43"/>
                </a:solidFill>
              </a:rPr>
              <a:t>Science changes and data gets revised – that’s the nature of science, but it’s important for scientists and those working on behalf of science to communicate this, because some members of the general public take changing guidelines to mean that the scientists don’t really know what they are doing</a:t>
            </a:r>
          </a:p>
          <a:p>
            <a:pPr marL="342900" indent="-342900">
              <a:buFont typeface="Arial" panose="020B0604020202020204" pitchFamily="34" charset="0"/>
              <a:buChar char="•"/>
            </a:pPr>
            <a:r>
              <a:rPr lang="en-US" sz="1800" dirty="0">
                <a:solidFill>
                  <a:srgbClr val="147D43"/>
                </a:solidFill>
              </a:rPr>
              <a:t>Scientists don’t always do a great job communicating and can fall into the scholastic fallacy – when academics think that everyone else thinks like they do</a:t>
            </a:r>
          </a:p>
          <a:p>
            <a:endParaRPr lang="en-US" sz="1800" dirty="0">
              <a:solidFill>
                <a:srgbClr val="147D43"/>
              </a:solidFill>
            </a:endParaRPr>
          </a:p>
          <a:p>
            <a:endParaRPr lang="en-US" sz="1800" dirty="0"/>
          </a:p>
        </p:txBody>
      </p:sp>
      <p:pic>
        <p:nvPicPr>
          <p:cNvPr id="4" name="Picture 3" descr="A group of people sitting on a stage&#10;&#10;Description automatically generated">
            <a:extLst>
              <a:ext uri="{FF2B5EF4-FFF2-40B4-BE49-F238E27FC236}">
                <a16:creationId xmlns:a16="http://schemas.microsoft.com/office/drawing/2014/main" id="{ECF3CFDE-EF9F-F1E0-1BB6-C1A5258FFDDC}"/>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616200" y="1352197"/>
            <a:ext cx="5575800" cy="4052070"/>
          </a:xfrm>
          <a:prstGeom prst="rect">
            <a:avLst/>
          </a:prstGeom>
        </p:spPr>
      </p:pic>
    </p:spTree>
    <p:extLst>
      <p:ext uri="{BB962C8B-B14F-4D97-AF65-F5344CB8AC3E}">
        <p14:creationId xmlns:p14="http://schemas.microsoft.com/office/powerpoint/2010/main" val="32349987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7D105A0-412D-27C9-A046-B32DC44DA9C8}"/>
              </a:ext>
            </a:extLst>
          </p:cNvPr>
          <p:cNvSpPr>
            <a:spLocks noGrp="1"/>
          </p:cNvSpPr>
          <p:nvPr>
            <p:ph type="title"/>
          </p:nvPr>
        </p:nvSpPr>
        <p:spPr>
          <a:xfrm>
            <a:off x="503442" y="214169"/>
            <a:ext cx="11047956" cy="1002082"/>
          </a:xfrm>
        </p:spPr>
        <p:txBody>
          <a:bodyPr>
            <a:normAutofit/>
          </a:bodyPr>
          <a:lstStyle/>
          <a:p>
            <a:r>
              <a:rPr lang="en-US" b="1" dirty="0">
                <a:solidFill>
                  <a:srgbClr val="0070C0"/>
                </a:solidFill>
              </a:rPr>
              <a:t>CFAS Leadership Impact</a:t>
            </a:r>
          </a:p>
        </p:txBody>
      </p:sp>
      <p:sp>
        <p:nvSpPr>
          <p:cNvPr id="5" name="Content Placeholder 2">
            <a:extLst>
              <a:ext uri="{FF2B5EF4-FFF2-40B4-BE49-F238E27FC236}">
                <a16:creationId xmlns:a16="http://schemas.microsoft.com/office/drawing/2014/main" id="{C63FFE98-178D-BA32-B9C3-E693DA602975}"/>
              </a:ext>
            </a:extLst>
          </p:cNvPr>
          <p:cNvSpPr txBox="1">
            <a:spLocks/>
          </p:cNvSpPr>
          <p:nvPr/>
        </p:nvSpPr>
        <p:spPr>
          <a:xfrm>
            <a:off x="563672" y="1511925"/>
            <a:ext cx="11047956" cy="390975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457200" indent="-457200">
              <a:buClr>
                <a:srgbClr val="FF6600"/>
              </a:buClr>
              <a:buFont typeface="Arial" panose="020B0604020202020204" pitchFamily="34" charset="0"/>
              <a:buChar char="•"/>
            </a:pPr>
            <a:r>
              <a:rPr lang="en-US" dirty="0">
                <a:solidFill>
                  <a:srgbClr val="007C72"/>
                </a:solidFill>
              </a:rPr>
              <a:t>CFAS Chair and Chair-elect serve on the AAMC Board of Directors</a:t>
            </a:r>
          </a:p>
          <a:p>
            <a:pPr marL="457200" indent="-457200">
              <a:buClr>
                <a:srgbClr val="FF6600"/>
              </a:buClr>
              <a:buFont typeface="Arial" panose="020B0604020202020204" pitchFamily="34" charset="0"/>
              <a:buChar char="•"/>
            </a:pPr>
            <a:r>
              <a:rPr lang="en-US" dirty="0">
                <a:solidFill>
                  <a:srgbClr val="007C72"/>
                </a:solidFill>
              </a:rPr>
              <a:t>Faculty representation, including a junior faculty voice, is critical on the AAMC </a:t>
            </a:r>
            <a:br>
              <a:rPr lang="en-US" dirty="0">
                <a:solidFill>
                  <a:srgbClr val="007C72"/>
                </a:solidFill>
              </a:rPr>
            </a:br>
            <a:r>
              <a:rPr lang="en-US" dirty="0">
                <a:solidFill>
                  <a:srgbClr val="007C72"/>
                </a:solidFill>
              </a:rPr>
              <a:t>Board of Directors </a:t>
            </a:r>
          </a:p>
          <a:p>
            <a:pPr marL="457200" indent="-457200">
              <a:buClr>
                <a:srgbClr val="FF6600"/>
              </a:buClr>
              <a:buFont typeface="Arial" panose="020B0604020202020204" pitchFamily="34" charset="0"/>
              <a:buChar char="•"/>
            </a:pPr>
            <a:r>
              <a:rPr lang="en-US" dirty="0">
                <a:solidFill>
                  <a:srgbClr val="007C72"/>
                </a:solidFill>
              </a:rPr>
              <a:t>Faculty impact on AAMC Leadership is mad in part by the CFAS Chair and Chair-elect, who serve as AAMC Board of Directors members</a:t>
            </a:r>
          </a:p>
        </p:txBody>
      </p:sp>
    </p:spTree>
    <p:extLst>
      <p:ext uri="{BB962C8B-B14F-4D97-AF65-F5344CB8AC3E}">
        <p14:creationId xmlns:p14="http://schemas.microsoft.com/office/powerpoint/2010/main" val="14757302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8AD4D-C819-C6C3-0C91-E86CA1B0C118}"/>
              </a:ext>
            </a:extLst>
          </p:cNvPr>
          <p:cNvSpPr>
            <a:spLocks noGrp="1"/>
          </p:cNvSpPr>
          <p:nvPr>
            <p:ph type="title"/>
          </p:nvPr>
        </p:nvSpPr>
        <p:spPr>
          <a:xfrm>
            <a:off x="645684" y="121859"/>
            <a:ext cx="10515600" cy="1132020"/>
          </a:xfrm>
        </p:spPr>
        <p:txBody>
          <a:bodyPr>
            <a:noAutofit/>
          </a:bodyPr>
          <a:lstStyle/>
          <a:p>
            <a:r>
              <a:rPr lang="en-US" sz="4000" b="1" dirty="0">
                <a:solidFill>
                  <a:srgbClr val="0070C0"/>
                </a:solidFill>
              </a:rPr>
              <a:t>Closing Plenary: Counteracting the Corrosive Effect of Disinformation in Medicine and Science</a:t>
            </a:r>
            <a:endParaRPr lang="en-US" sz="4000" dirty="0"/>
          </a:p>
        </p:txBody>
      </p:sp>
      <p:sp>
        <p:nvSpPr>
          <p:cNvPr id="3" name="Text Placeholder 2">
            <a:extLst>
              <a:ext uri="{FF2B5EF4-FFF2-40B4-BE49-F238E27FC236}">
                <a16:creationId xmlns:a16="http://schemas.microsoft.com/office/drawing/2014/main" id="{3B712D3C-2EEE-89DD-92F4-479B8A774760}"/>
              </a:ext>
            </a:extLst>
          </p:cNvPr>
          <p:cNvSpPr>
            <a:spLocks noGrp="1"/>
          </p:cNvSpPr>
          <p:nvPr>
            <p:ph type="body" idx="1"/>
          </p:nvPr>
        </p:nvSpPr>
        <p:spPr>
          <a:xfrm>
            <a:off x="645685" y="1253879"/>
            <a:ext cx="11142958" cy="4068258"/>
          </a:xfrm>
        </p:spPr>
        <p:txBody>
          <a:bodyPr>
            <a:normAutofit lnSpcReduction="10000"/>
          </a:bodyPr>
          <a:lstStyle/>
          <a:p>
            <a:pPr marL="342900" indent="-342900">
              <a:buFont typeface="Arial" panose="020B0604020202020204" pitchFamily="34" charset="0"/>
              <a:buChar char="•"/>
            </a:pPr>
            <a:r>
              <a:rPr lang="en-US" dirty="0">
                <a:solidFill>
                  <a:srgbClr val="147D43"/>
                </a:solidFill>
              </a:rPr>
              <a:t>Scientific and medical workforce would be stronger if they were taught the history of science and how it works</a:t>
            </a:r>
          </a:p>
          <a:p>
            <a:pPr marL="342900" indent="-342900">
              <a:buFont typeface="Arial" panose="020B0604020202020204" pitchFamily="34" charset="0"/>
              <a:buChar char="•"/>
            </a:pPr>
            <a:r>
              <a:rPr lang="en-US" dirty="0">
                <a:solidFill>
                  <a:srgbClr val="147D43"/>
                </a:solidFill>
              </a:rPr>
              <a:t>It’s not enough to understand science communication – how do we talk about and disseminate science?</a:t>
            </a:r>
          </a:p>
          <a:p>
            <a:pPr marL="342900" indent="-342900">
              <a:buFont typeface="Arial" panose="020B0604020202020204" pitchFamily="34" charset="0"/>
              <a:buChar char="•"/>
            </a:pPr>
            <a:r>
              <a:rPr lang="en-US" dirty="0">
                <a:solidFill>
                  <a:srgbClr val="147D43"/>
                </a:solidFill>
              </a:rPr>
              <a:t>When explaining how science works and countering misinformation/disinformation, the scientific community should also think about who the key messengers are, depending on the audience. Not all scientists are the best communicators to certain members of the public</a:t>
            </a:r>
          </a:p>
          <a:p>
            <a:pPr marL="342900" indent="-342900">
              <a:buFont typeface="Arial" panose="020B0604020202020204" pitchFamily="34" charset="0"/>
              <a:buChar char="•"/>
            </a:pPr>
            <a:r>
              <a:rPr lang="en-US" dirty="0">
                <a:solidFill>
                  <a:srgbClr val="147D43"/>
                </a:solidFill>
              </a:rPr>
              <a:t>Communicating science, advocating for science, teaching the history and philosophy of science, and the social sciences are all just as important as bench science, and there shouldn’t be a prejudice within the scientific community for bench science being preeminent</a:t>
            </a:r>
          </a:p>
        </p:txBody>
      </p:sp>
    </p:spTree>
    <p:extLst>
      <p:ext uri="{BB962C8B-B14F-4D97-AF65-F5344CB8AC3E}">
        <p14:creationId xmlns:p14="http://schemas.microsoft.com/office/powerpoint/2010/main" val="16508380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0E8AB-1FB5-FF60-3863-BCF158634D86}"/>
              </a:ext>
            </a:extLst>
          </p:cNvPr>
          <p:cNvSpPr>
            <a:spLocks noGrp="1"/>
          </p:cNvSpPr>
          <p:nvPr>
            <p:ph type="title"/>
          </p:nvPr>
        </p:nvSpPr>
        <p:spPr>
          <a:xfrm>
            <a:off x="459518" y="540404"/>
            <a:ext cx="6883059" cy="1244353"/>
          </a:xfrm>
        </p:spPr>
        <p:txBody>
          <a:bodyPr>
            <a:noAutofit/>
          </a:bodyPr>
          <a:lstStyle/>
          <a:p>
            <a:r>
              <a:rPr lang="en-US" sz="3600" b="1" dirty="0">
                <a:solidFill>
                  <a:srgbClr val="0070C0"/>
                </a:solidFill>
              </a:rPr>
              <a:t>Closing Plenary: Counteracting the Corrosive Effect of Disinformation in Medicine and Science</a:t>
            </a:r>
            <a:endParaRPr lang="en-US" sz="3600" dirty="0"/>
          </a:p>
        </p:txBody>
      </p:sp>
      <p:sp>
        <p:nvSpPr>
          <p:cNvPr id="3" name="Text Placeholder 2">
            <a:extLst>
              <a:ext uri="{FF2B5EF4-FFF2-40B4-BE49-F238E27FC236}">
                <a16:creationId xmlns:a16="http://schemas.microsoft.com/office/drawing/2014/main" id="{0B242188-49AA-7CAD-0D9A-F96BBDD7F826}"/>
              </a:ext>
            </a:extLst>
          </p:cNvPr>
          <p:cNvSpPr>
            <a:spLocks noGrp="1"/>
          </p:cNvSpPr>
          <p:nvPr>
            <p:ph type="body" idx="1"/>
          </p:nvPr>
        </p:nvSpPr>
        <p:spPr>
          <a:xfrm>
            <a:off x="590929" y="1899741"/>
            <a:ext cx="5935387" cy="4539385"/>
          </a:xfrm>
        </p:spPr>
        <p:txBody>
          <a:bodyPr>
            <a:normAutofit/>
          </a:bodyPr>
          <a:lstStyle/>
          <a:p>
            <a:pPr marL="342900" indent="-342900">
              <a:buFont typeface="Arial" panose="020B0604020202020204" pitchFamily="34" charset="0"/>
              <a:buChar char="•"/>
            </a:pPr>
            <a:r>
              <a:rPr lang="en-US" sz="2000" dirty="0">
                <a:solidFill>
                  <a:srgbClr val="147D43"/>
                </a:solidFill>
              </a:rPr>
              <a:t>The scientific community should acknowledge when it gets something wrong, because getting defensive and not acknowledging mistakes engenders further mistrust</a:t>
            </a:r>
          </a:p>
          <a:p>
            <a:pPr marL="342900" indent="-342900">
              <a:buFont typeface="Arial" panose="020B0604020202020204" pitchFamily="34" charset="0"/>
              <a:buChar char="•"/>
            </a:pPr>
            <a:r>
              <a:rPr lang="en-US" sz="2000" dirty="0">
                <a:solidFill>
                  <a:srgbClr val="147D43"/>
                </a:solidFill>
              </a:rPr>
              <a:t>The scientific community needs to figure out how to become trusted messengers again, because the mistrust is having real health effects on populations</a:t>
            </a:r>
          </a:p>
          <a:p>
            <a:pPr marL="342900" indent="-342900">
              <a:buFont typeface="Arial" panose="020B0604020202020204" pitchFamily="34" charset="0"/>
              <a:buChar char="•"/>
            </a:pPr>
            <a:r>
              <a:rPr lang="en-US" sz="2000" dirty="0">
                <a:solidFill>
                  <a:srgbClr val="147D43"/>
                </a:solidFill>
              </a:rPr>
              <a:t>Institutions should carefully balance the need to communicate the kinds of research being done by its staff and over-hyping the potential impact of that research </a:t>
            </a:r>
          </a:p>
          <a:p>
            <a:endParaRPr lang="en-US" sz="2000" dirty="0">
              <a:solidFill>
                <a:srgbClr val="147D43"/>
              </a:solidFill>
            </a:endParaRPr>
          </a:p>
          <a:p>
            <a:endParaRPr lang="en-US" sz="2000" dirty="0"/>
          </a:p>
        </p:txBody>
      </p:sp>
      <p:pic>
        <p:nvPicPr>
          <p:cNvPr id="6" name="Picture 5" descr="A person speaking into a microphone in a room with a crowd of people&#10;&#10;Description automatically generated">
            <a:extLst>
              <a:ext uri="{FF2B5EF4-FFF2-40B4-BE49-F238E27FC236}">
                <a16:creationId xmlns:a16="http://schemas.microsoft.com/office/drawing/2014/main" id="{BD486378-D0D7-4BA8-508F-510F4F01F7FD}"/>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476388" y="0"/>
            <a:ext cx="4715612" cy="5420695"/>
          </a:xfrm>
          <a:prstGeom prst="rect">
            <a:avLst/>
          </a:prstGeom>
        </p:spPr>
      </p:pic>
    </p:spTree>
    <p:extLst>
      <p:ext uri="{BB962C8B-B14F-4D97-AF65-F5344CB8AC3E}">
        <p14:creationId xmlns:p14="http://schemas.microsoft.com/office/powerpoint/2010/main" val="42617218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C7347-E42F-77BF-8D02-DC14600D6E33}"/>
              </a:ext>
            </a:extLst>
          </p:cNvPr>
          <p:cNvSpPr>
            <a:spLocks noGrp="1"/>
          </p:cNvSpPr>
          <p:nvPr>
            <p:ph type="title"/>
          </p:nvPr>
        </p:nvSpPr>
        <p:spPr>
          <a:xfrm>
            <a:off x="723216" y="1856178"/>
            <a:ext cx="10515600" cy="1271730"/>
          </a:xfrm>
        </p:spPr>
        <p:txBody>
          <a:bodyPr/>
          <a:lstStyle/>
          <a:p>
            <a:r>
              <a:rPr lang="en-US" b="1" dirty="0">
                <a:solidFill>
                  <a:srgbClr val="0070C0"/>
                </a:solidFill>
              </a:rPr>
              <a:t>CFAS Business Meeting</a:t>
            </a:r>
          </a:p>
        </p:txBody>
      </p:sp>
    </p:spTree>
    <p:extLst>
      <p:ext uri="{BB962C8B-B14F-4D97-AF65-F5344CB8AC3E}">
        <p14:creationId xmlns:p14="http://schemas.microsoft.com/office/powerpoint/2010/main" val="8741124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7D105A0-412D-27C9-A046-B32DC44DA9C8}"/>
              </a:ext>
            </a:extLst>
          </p:cNvPr>
          <p:cNvSpPr>
            <a:spLocks noGrp="1"/>
          </p:cNvSpPr>
          <p:nvPr>
            <p:ph type="title"/>
          </p:nvPr>
        </p:nvSpPr>
        <p:spPr>
          <a:xfrm>
            <a:off x="503442" y="214169"/>
            <a:ext cx="11047956" cy="1002082"/>
          </a:xfrm>
        </p:spPr>
        <p:txBody>
          <a:bodyPr>
            <a:normAutofit/>
          </a:bodyPr>
          <a:lstStyle/>
          <a:p>
            <a:r>
              <a:rPr lang="en-US" b="1" dirty="0">
                <a:solidFill>
                  <a:srgbClr val="0070C0"/>
                </a:solidFill>
              </a:rPr>
              <a:t>CFAS Leadership Impact</a:t>
            </a:r>
          </a:p>
        </p:txBody>
      </p:sp>
      <p:sp>
        <p:nvSpPr>
          <p:cNvPr id="5" name="Content Placeholder 2">
            <a:extLst>
              <a:ext uri="{FF2B5EF4-FFF2-40B4-BE49-F238E27FC236}">
                <a16:creationId xmlns:a16="http://schemas.microsoft.com/office/drawing/2014/main" id="{C63FFE98-178D-BA32-B9C3-E693DA602975}"/>
              </a:ext>
            </a:extLst>
          </p:cNvPr>
          <p:cNvSpPr txBox="1">
            <a:spLocks/>
          </p:cNvSpPr>
          <p:nvPr/>
        </p:nvSpPr>
        <p:spPr>
          <a:xfrm>
            <a:off x="651280" y="1474124"/>
            <a:ext cx="11047956" cy="390975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457200" indent="-457200">
              <a:buClr>
                <a:srgbClr val="FF6600"/>
              </a:buClr>
              <a:buFont typeface="Arial" panose="020B0604020202020204" pitchFamily="34" charset="0"/>
              <a:buChar char="•"/>
            </a:pPr>
            <a:r>
              <a:rPr lang="en-US" sz="3200" dirty="0">
                <a:solidFill>
                  <a:srgbClr val="167B41"/>
                </a:solidFill>
              </a:rPr>
              <a:t>CFAS Chair and Chair-elect serve on the AAMC Board of Directors</a:t>
            </a:r>
          </a:p>
          <a:p>
            <a:pPr marL="457200" indent="-457200">
              <a:buClr>
                <a:srgbClr val="FF6600"/>
              </a:buClr>
              <a:buFont typeface="Arial" panose="020B0604020202020204" pitchFamily="34" charset="0"/>
              <a:buChar char="•"/>
            </a:pPr>
            <a:r>
              <a:rPr lang="en-US" sz="3200" dirty="0">
                <a:solidFill>
                  <a:srgbClr val="167B41"/>
                </a:solidFill>
              </a:rPr>
              <a:t>Faculty representation on the Board of Directors is important</a:t>
            </a:r>
          </a:p>
          <a:p>
            <a:pPr marL="457200" indent="-457200">
              <a:buClr>
                <a:srgbClr val="FF6600"/>
              </a:buClr>
              <a:buFont typeface="Arial" panose="020B0604020202020204" pitchFamily="34" charset="0"/>
              <a:buChar char="•"/>
            </a:pPr>
            <a:r>
              <a:rPr lang="en-US" sz="3200" dirty="0">
                <a:solidFill>
                  <a:srgbClr val="167B41"/>
                </a:solidFill>
              </a:rPr>
              <a:t>Junior faculty voice</a:t>
            </a:r>
          </a:p>
          <a:p>
            <a:pPr marL="457200" indent="-457200">
              <a:buClr>
                <a:srgbClr val="FF6600"/>
              </a:buClr>
              <a:buFont typeface="Arial" panose="020B0604020202020204" pitchFamily="34" charset="0"/>
              <a:buChar char="•"/>
            </a:pPr>
            <a:r>
              <a:rPr lang="en-US" sz="3200" dirty="0">
                <a:solidFill>
                  <a:srgbClr val="167B41"/>
                </a:solidFill>
              </a:rPr>
              <a:t>Faculty impact on AAMC Leadership</a:t>
            </a:r>
          </a:p>
        </p:txBody>
      </p:sp>
    </p:spTree>
    <p:extLst>
      <p:ext uri="{BB962C8B-B14F-4D97-AF65-F5344CB8AC3E}">
        <p14:creationId xmlns:p14="http://schemas.microsoft.com/office/powerpoint/2010/main" val="25134110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D564B-3E00-368D-2C63-A741F65D3571}"/>
              </a:ext>
            </a:extLst>
          </p:cNvPr>
          <p:cNvSpPr>
            <a:spLocks noGrp="1"/>
          </p:cNvSpPr>
          <p:nvPr>
            <p:ph type="title"/>
          </p:nvPr>
        </p:nvSpPr>
        <p:spPr>
          <a:xfrm>
            <a:off x="469728" y="190872"/>
            <a:ext cx="10515600" cy="1054444"/>
          </a:xfrm>
        </p:spPr>
        <p:txBody>
          <a:bodyPr/>
          <a:lstStyle/>
          <a:p>
            <a:r>
              <a:rPr lang="en-US" b="1" dirty="0">
                <a:solidFill>
                  <a:srgbClr val="0070C0"/>
                </a:solidFill>
              </a:rPr>
              <a:t>CFAS Rep Stats</a:t>
            </a:r>
          </a:p>
        </p:txBody>
      </p:sp>
      <p:pic>
        <p:nvPicPr>
          <p:cNvPr id="7" name="Picture 6">
            <a:extLst>
              <a:ext uri="{FF2B5EF4-FFF2-40B4-BE49-F238E27FC236}">
                <a16:creationId xmlns:a16="http://schemas.microsoft.com/office/drawing/2014/main" id="{1A499E08-91FC-65C4-885C-ECD108B46516}"/>
              </a:ext>
            </a:extLst>
          </p:cNvPr>
          <p:cNvPicPr>
            <a:picLocks noChangeAspect="1"/>
          </p:cNvPicPr>
          <p:nvPr/>
        </p:nvPicPr>
        <p:blipFill>
          <a:blip r:embed="rId2"/>
          <a:stretch>
            <a:fillRect/>
          </a:stretch>
        </p:blipFill>
        <p:spPr>
          <a:xfrm>
            <a:off x="1368340" y="1456469"/>
            <a:ext cx="8424414" cy="3632732"/>
          </a:xfrm>
          <a:prstGeom prst="rect">
            <a:avLst/>
          </a:prstGeom>
        </p:spPr>
      </p:pic>
    </p:spTree>
    <p:extLst>
      <p:ext uri="{BB962C8B-B14F-4D97-AF65-F5344CB8AC3E}">
        <p14:creationId xmlns:p14="http://schemas.microsoft.com/office/powerpoint/2010/main" val="8892699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86222-71D9-78DC-DF95-6C322A9ADF0C}"/>
              </a:ext>
            </a:extLst>
          </p:cNvPr>
          <p:cNvSpPr>
            <a:spLocks noGrp="1"/>
          </p:cNvSpPr>
          <p:nvPr>
            <p:ph type="title"/>
          </p:nvPr>
        </p:nvSpPr>
        <p:spPr>
          <a:xfrm>
            <a:off x="634734" y="136885"/>
            <a:ext cx="10515600" cy="1255304"/>
          </a:xfrm>
        </p:spPr>
        <p:txBody>
          <a:bodyPr/>
          <a:lstStyle/>
          <a:p>
            <a:r>
              <a:rPr lang="en-US" b="1" dirty="0">
                <a:solidFill>
                  <a:srgbClr val="002060"/>
                </a:solidFill>
              </a:rPr>
              <a:t>New Committee Focus</a:t>
            </a:r>
          </a:p>
        </p:txBody>
      </p:sp>
      <p:sp>
        <p:nvSpPr>
          <p:cNvPr id="3" name="Text Placeholder 2">
            <a:extLst>
              <a:ext uri="{FF2B5EF4-FFF2-40B4-BE49-F238E27FC236}">
                <a16:creationId xmlns:a16="http://schemas.microsoft.com/office/drawing/2014/main" id="{4C481221-D064-8BA9-8A8D-18CEE3F9D5EC}"/>
              </a:ext>
            </a:extLst>
          </p:cNvPr>
          <p:cNvSpPr>
            <a:spLocks noGrp="1"/>
          </p:cNvSpPr>
          <p:nvPr>
            <p:ph type="body" idx="1"/>
          </p:nvPr>
        </p:nvSpPr>
        <p:spPr>
          <a:xfrm>
            <a:off x="760668" y="1670013"/>
            <a:ext cx="10748726" cy="3241466"/>
          </a:xfrm>
        </p:spPr>
        <p:txBody>
          <a:bodyPr>
            <a:normAutofit fontScale="92500" lnSpcReduction="10000"/>
          </a:bodyPr>
          <a:lstStyle/>
          <a:p>
            <a:pPr marL="342900" indent="-342900">
              <a:buFont typeface="Arial" panose="020B0604020202020204" pitchFamily="34" charset="0"/>
              <a:buChar char="•"/>
            </a:pPr>
            <a:r>
              <a:rPr lang="en-US" sz="2800" dirty="0">
                <a:solidFill>
                  <a:srgbClr val="167B41"/>
                </a:solidFill>
              </a:rPr>
              <a:t>CFAS Committees are being refocused so that their work is more aligned with priorities agreed to by the CFAS Administrative Board</a:t>
            </a:r>
          </a:p>
          <a:p>
            <a:pPr marL="342900" indent="-342900">
              <a:buFont typeface="Arial" panose="020B0604020202020204" pitchFamily="34" charset="0"/>
              <a:buChar char="•"/>
            </a:pPr>
            <a:r>
              <a:rPr lang="en-US" sz="2800" dirty="0">
                <a:solidFill>
                  <a:srgbClr val="167B41"/>
                </a:solidFill>
              </a:rPr>
              <a:t>All CFAS Committee Chairs sit on the Administrative Board, so alignment will be efficient</a:t>
            </a:r>
          </a:p>
          <a:p>
            <a:pPr marL="342900" indent="-342900">
              <a:buFont typeface="Arial" panose="020B0604020202020204" pitchFamily="34" charset="0"/>
              <a:buChar char="•"/>
            </a:pPr>
            <a:r>
              <a:rPr lang="en-US" sz="2800" dirty="0">
                <a:solidFill>
                  <a:srgbClr val="167B41"/>
                </a:solidFill>
              </a:rPr>
              <a:t>The CFAS Ad Board will oversee projects and activities undertaken by committees to ensure good workflow, use of resources, and shared goals</a:t>
            </a:r>
          </a:p>
          <a:p>
            <a:pPr marL="342900" indent="-342900">
              <a:buFont typeface="Arial" panose="020B0604020202020204" pitchFamily="34" charset="0"/>
              <a:buChar char="•"/>
            </a:pPr>
            <a:r>
              <a:rPr lang="en-US" sz="2800" dirty="0">
                <a:solidFill>
                  <a:srgbClr val="167B41"/>
                </a:solidFill>
              </a:rPr>
              <a:t>Committees are where so much of our work in CFAS really happens – we want to leverage these effective and creative groups to best effect</a:t>
            </a:r>
          </a:p>
        </p:txBody>
      </p:sp>
    </p:spTree>
    <p:extLst>
      <p:ext uri="{BB962C8B-B14F-4D97-AF65-F5344CB8AC3E}">
        <p14:creationId xmlns:p14="http://schemas.microsoft.com/office/powerpoint/2010/main" val="37742099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6369DB10-03CA-49CB-E054-BA4DB1BC2BBA}"/>
              </a:ext>
            </a:extLst>
          </p:cNvPr>
          <p:cNvSpPr txBox="1">
            <a:spLocks/>
          </p:cNvSpPr>
          <p:nvPr/>
        </p:nvSpPr>
        <p:spPr>
          <a:xfrm>
            <a:off x="770466" y="1126911"/>
            <a:ext cx="10651067" cy="47672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2000" b="1" dirty="0">
                <a:solidFill>
                  <a:srgbClr val="007C72"/>
                </a:solidFill>
                <a:latin typeface="Calibri" panose="020F0502020204030204" pitchFamily="34" charset="0"/>
                <a:cs typeface="Calibri" panose="020F0502020204030204" pitchFamily="34" charset="0"/>
              </a:rPr>
              <a:t>Thematic Committees </a:t>
            </a:r>
            <a:r>
              <a:rPr lang="en-US" sz="2000" i="1" dirty="0">
                <a:solidFill>
                  <a:srgbClr val="007C72"/>
                </a:solidFill>
                <a:latin typeface="Calibri" panose="020F0502020204030204" pitchFamily="34" charset="0"/>
                <a:cs typeface="Calibri" panose="020F0502020204030204" pitchFamily="34" charset="0"/>
              </a:rPr>
              <a:t>open to all CFAS reps and affiliates.</a:t>
            </a:r>
          </a:p>
          <a:p>
            <a:pPr marL="342900" indent="-342900">
              <a:buClr>
                <a:schemeClr val="bg1">
                  <a:lumMod val="75000"/>
                </a:schemeClr>
              </a:buClr>
            </a:pPr>
            <a:r>
              <a:rPr lang="en-US" sz="1800" b="1" dirty="0">
                <a:solidFill>
                  <a:srgbClr val="0070C0"/>
                </a:solidFill>
                <a:latin typeface="Calibri" panose="020F0502020204030204" pitchFamily="34" charset="0"/>
                <a:cs typeface="Calibri" panose="020F0502020204030204" pitchFamily="34" charset="0"/>
              </a:rPr>
              <a:t>Advocacy Committee </a:t>
            </a:r>
            <a:r>
              <a:rPr lang="en-US" sz="1800" dirty="0">
                <a:solidFill>
                  <a:srgbClr val="0070C0"/>
                </a:solidFill>
                <a:latin typeface="Calibri" panose="020F0502020204030204" pitchFamily="34" charset="0"/>
                <a:cs typeface="Calibri" panose="020F0502020204030204" pitchFamily="34" charset="0"/>
              </a:rPr>
              <a:t>– Deanna Sasaki-Adams, Chair</a:t>
            </a:r>
          </a:p>
          <a:p>
            <a:pPr marL="342900" indent="-342900">
              <a:buClr>
                <a:schemeClr val="bg1">
                  <a:lumMod val="75000"/>
                </a:schemeClr>
              </a:buClr>
            </a:pPr>
            <a:r>
              <a:rPr lang="en-US" sz="1800" b="1" dirty="0">
                <a:solidFill>
                  <a:srgbClr val="0070C0"/>
                </a:solidFill>
                <a:latin typeface="Calibri" panose="020F0502020204030204" pitchFamily="34" charset="0"/>
                <a:cs typeface="Calibri" panose="020F0502020204030204" pitchFamily="34" charset="0"/>
              </a:rPr>
              <a:t>Biomedical Research and Training Committee </a:t>
            </a:r>
            <a:r>
              <a:rPr lang="en-US" sz="1800" dirty="0">
                <a:solidFill>
                  <a:srgbClr val="0070C0"/>
                </a:solidFill>
                <a:latin typeface="Calibri" panose="020F0502020204030204" pitchFamily="34" charset="0"/>
                <a:cs typeface="Calibri" panose="020F0502020204030204" pitchFamily="34" charset="0"/>
              </a:rPr>
              <a:t>– Neil Osheroff, Chair </a:t>
            </a:r>
          </a:p>
          <a:p>
            <a:pPr marL="342900" indent="-342900">
              <a:buClr>
                <a:schemeClr val="bg1">
                  <a:lumMod val="75000"/>
                </a:schemeClr>
              </a:buClr>
            </a:pPr>
            <a:r>
              <a:rPr lang="en-US" sz="1800" b="1" dirty="0">
                <a:solidFill>
                  <a:srgbClr val="0070C0"/>
                </a:solidFill>
                <a:latin typeface="Calibri" panose="020F0502020204030204" pitchFamily="34" charset="0"/>
                <a:cs typeface="Calibri" panose="020F0502020204030204" pitchFamily="34" charset="0"/>
              </a:rPr>
              <a:t>Diversity, Equity, and Inclusion Committee </a:t>
            </a:r>
            <a:r>
              <a:rPr lang="en-US" sz="1800" dirty="0">
                <a:solidFill>
                  <a:srgbClr val="0070C0"/>
                </a:solidFill>
                <a:latin typeface="Calibri" panose="020F0502020204030204" pitchFamily="34" charset="0"/>
                <a:cs typeface="Calibri" panose="020F0502020204030204" pitchFamily="34" charset="0"/>
              </a:rPr>
              <a:t>- Monica Baskin, Chair</a:t>
            </a:r>
          </a:p>
          <a:p>
            <a:pPr marL="342900" indent="-342900">
              <a:buClr>
                <a:schemeClr val="bg1">
                  <a:lumMod val="75000"/>
                </a:schemeClr>
              </a:buClr>
            </a:pPr>
            <a:r>
              <a:rPr lang="en-US" sz="1800" b="1" dirty="0">
                <a:solidFill>
                  <a:srgbClr val="0070C0"/>
                </a:solidFill>
                <a:latin typeface="Calibri" panose="020F0502020204030204" pitchFamily="34" charset="0"/>
                <a:cs typeface="Calibri" panose="020F0502020204030204" pitchFamily="34" charset="0"/>
              </a:rPr>
              <a:t>Engagement Committee </a:t>
            </a:r>
            <a:r>
              <a:rPr lang="en-US" sz="1800" dirty="0">
                <a:solidFill>
                  <a:srgbClr val="0070C0"/>
                </a:solidFill>
                <a:latin typeface="Calibri" panose="020F0502020204030204" pitchFamily="34" charset="0"/>
                <a:cs typeface="Calibri" panose="020F0502020204030204" pitchFamily="34" charset="0"/>
              </a:rPr>
              <a:t>– Kimberly Lumpkins, Chair </a:t>
            </a:r>
          </a:p>
          <a:p>
            <a:pPr marL="342900" indent="-342900">
              <a:buClr>
                <a:schemeClr val="bg1">
                  <a:lumMod val="75000"/>
                </a:schemeClr>
              </a:buClr>
            </a:pPr>
            <a:r>
              <a:rPr lang="en-US" sz="1800" b="1" dirty="0">
                <a:solidFill>
                  <a:srgbClr val="0070C0"/>
                </a:solidFill>
                <a:latin typeface="Calibri" panose="020F0502020204030204" pitchFamily="34" charset="0"/>
                <a:cs typeface="Calibri" panose="020F0502020204030204" pitchFamily="34" charset="0"/>
              </a:rPr>
              <a:t>Mission Alignment Committee </a:t>
            </a:r>
            <a:r>
              <a:rPr lang="en-US" sz="1800" dirty="0">
                <a:solidFill>
                  <a:srgbClr val="0070C0"/>
                </a:solidFill>
                <a:latin typeface="Calibri" panose="020F0502020204030204" pitchFamily="34" charset="0"/>
                <a:cs typeface="Calibri" panose="020F0502020204030204" pitchFamily="34" charset="0"/>
              </a:rPr>
              <a:t>- Stewart Babbott, Chair</a:t>
            </a:r>
          </a:p>
          <a:p>
            <a:pPr marL="342900" indent="-342900">
              <a:buClr>
                <a:schemeClr val="bg1">
                  <a:lumMod val="75000"/>
                </a:schemeClr>
              </a:buClr>
            </a:pPr>
            <a:r>
              <a:rPr lang="en-US" sz="1800" b="1" dirty="0">
                <a:solidFill>
                  <a:srgbClr val="0070C0"/>
                </a:solidFill>
                <a:latin typeface="Calibri" panose="020F0502020204030204" pitchFamily="34" charset="0"/>
                <a:cs typeface="Calibri" panose="020F0502020204030204" pitchFamily="34" charset="0"/>
              </a:rPr>
              <a:t>Faculty as Medical Educators Committee </a:t>
            </a:r>
            <a:r>
              <a:rPr lang="en-US" sz="1800" dirty="0">
                <a:solidFill>
                  <a:srgbClr val="0070C0"/>
                </a:solidFill>
                <a:latin typeface="Calibri" panose="020F0502020204030204" pitchFamily="34" charset="0"/>
                <a:cs typeface="Calibri" panose="020F0502020204030204" pitchFamily="34" charset="0"/>
              </a:rPr>
              <a:t>– Lily Belfi, Chair </a:t>
            </a:r>
          </a:p>
          <a:p>
            <a:pPr marL="342900" indent="-342900">
              <a:buClr>
                <a:schemeClr val="bg1">
                  <a:lumMod val="75000"/>
                </a:schemeClr>
              </a:buClr>
            </a:pPr>
            <a:r>
              <a:rPr lang="en-US" sz="1800" b="1" dirty="0">
                <a:solidFill>
                  <a:srgbClr val="0070C0"/>
                </a:solidFill>
                <a:latin typeface="Calibri" panose="020F0502020204030204" pitchFamily="34" charset="0"/>
                <a:cs typeface="Calibri" panose="020F0502020204030204" pitchFamily="34" charset="0"/>
              </a:rPr>
              <a:t>Faculty and Organizational Well-being Committee </a:t>
            </a:r>
            <a:r>
              <a:rPr lang="en-US" sz="1800" dirty="0">
                <a:solidFill>
                  <a:srgbClr val="0070C0"/>
                </a:solidFill>
                <a:latin typeface="Calibri" panose="020F0502020204030204" pitchFamily="34" charset="0"/>
                <a:cs typeface="Calibri" panose="020F0502020204030204" pitchFamily="34" charset="0"/>
              </a:rPr>
              <a:t>- Cathy Pipas, Chair</a:t>
            </a:r>
          </a:p>
          <a:p>
            <a:pPr>
              <a:buClr>
                <a:schemeClr val="bg1">
                  <a:lumMod val="75000"/>
                </a:schemeClr>
              </a:buClr>
            </a:pPr>
            <a:r>
              <a:rPr lang="en-US" sz="2000" b="1" dirty="0">
                <a:solidFill>
                  <a:srgbClr val="007C72"/>
                </a:solidFill>
                <a:latin typeface="Calibri" panose="020F0502020204030204" pitchFamily="34" charset="0"/>
                <a:cs typeface="Calibri" panose="020F0502020204030204" pitchFamily="34" charset="0"/>
              </a:rPr>
              <a:t>Structural Committees </a:t>
            </a:r>
            <a:r>
              <a:rPr lang="en-US" sz="2000" i="1" dirty="0">
                <a:solidFill>
                  <a:srgbClr val="007C72"/>
                </a:solidFill>
                <a:latin typeface="Calibri" panose="020F0502020204030204" pitchFamily="34" charset="0"/>
                <a:cs typeface="Calibri" panose="020F0502020204030204" pitchFamily="34" charset="0"/>
              </a:rPr>
              <a:t>open to appointed members. </a:t>
            </a:r>
          </a:p>
          <a:p>
            <a:pPr marL="342900" indent="-342900">
              <a:buClr>
                <a:schemeClr val="bg1">
                  <a:lumMod val="75000"/>
                </a:schemeClr>
              </a:buClr>
            </a:pPr>
            <a:r>
              <a:rPr lang="en-US" sz="1800" b="1" dirty="0">
                <a:solidFill>
                  <a:srgbClr val="0070C0"/>
                </a:solidFill>
                <a:latin typeface="Calibri" panose="020F0502020204030204" pitchFamily="34" charset="0"/>
                <a:cs typeface="Calibri" panose="020F0502020204030204" pitchFamily="34" charset="0"/>
              </a:rPr>
              <a:t>Program Committee</a:t>
            </a:r>
            <a:r>
              <a:rPr lang="en-US" sz="1800" dirty="0">
                <a:solidFill>
                  <a:srgbClr val="0070C0"/>
                </a:solidFill>
                <a:latin typeface="Calibri" panose="020F0502020204030204" pitchFamily="34" charset="0"/>
                <a:cs typeface="Calibri" panose="020F0502020204030204" pitchFamily="34" charset="0"/>
              </a:rPr>
              <a:t> – Arthur Derse, Chair</a:t>
            </a:r>
          </a:p>
          <a:p>
            <a:pPr marL="342900" indent="-342900">
              <a:buClr>
                <a:schemeClr val="bg1">
                  <a:lumMod val="75000"/>
                </a:schemeClr>
              </a:buClr>
            </a:pPr>
            <a:r>
              <a:rPr lang="en-US" sz="1800" b="1" dirty="0">
                <a:solidFill>
                  <a:srgbClr val="0070C0"/>
                </a:solidFill>
                <a:latin typeface="Calibri" panose="020F0502020204030204" pitchFamily="34" charset="0"/>
                <a:cs typeface="Calibri" panose="020F0502020204030204" pitchFamily="34" charset="0"/>
              </a:rPr>
              <a:t>Nominating Committee</a:t>
            </a:r>
            <a:r>
              <a:rPr lang="en-US" sz="1800" dirty="0">
                <a:solidFill>
                  <a:srgbClr val="0070C0"/>
                </a:solidFill>
                <a:latin typeface="Calibri" panose="020F0502020204030204" pitchFamily="34" charset="0"/>
                <a:cs typeface="Calibri" panose="020F0502020204030204" pitchFamily="34" charset="0"/>
              </a:rPr>
              <a:t> – Adi Haramati, Chair</a:t>
            </a:r>
            <a:endParaRPr lang="en-US" sz="1800" i="1" dirty="0">
              <a:solidFill>
                <a:srgbClr val="0070C0"/>
              </a:solidFill>
              <a:latin typeface="Calibri" panose="020F0502020204030204" pitchFamily="34" charset="0"/>
              <a:cs typeface="Calibri" panose="020F0502020204030204" pitchFamily="34" charset="0"/>
            </a:endParaRPr>
          </a:p>
          <a:p>
            <a:endParaRPr lang="en-US" sz="1800" dirty="0">
              <a:solidFill>
                <a:srgbClr val="002060"/>
              </a:solidFill>
              <a:latin typeface="Calibri" panose="020F0502020204030204" pitchFamily="34" charset="0"/>
              <a:cs typeface="Calibri" panose="020F0502020204030204" pitchFamily="34" charset="0"/>
            </a:endParaRPr>
          </a:p>
        </p:txBody>
      </p:sp>
      <p:sp>
        <p:nvSpPr>
          <p:cNvPr id="5" name="Title 2">
            <a:extLst>
              <a:ext uri="{FF2B5EF4-FFF2-40B4-BE49-F238E27FC236}">
                <a16:creationId xmlns:a16="http://schemas.microsoft.com/office/drawing/2014/main" id="{11558E0C-6015-E15E-F41C-E89E4C90EAA8}"/>
              </a:ext>
            </a:extLst>
          </p:cNvPr>
          <p:cNvSpPr>
            <a:spLocks noGrp="1"/>
          </p:cNvSpPr>
          <p:nvPr>
            <p:ph type="title"/>
          </p:nvPr>
        </p:nvSpPr>
        <p:spPr>
          <a:xfrm>
            <a:off x="572021" y="124829"/>
            <a:ext cx="11047956" cy="1002082"/>
          </a:xfrm>
        </p:spPr>
        <p:txBody>
          <a:bodyPr>
            <a:normAutofit/>
          </a:bodyPr>
          <a:lstStyle/>
          <a:p>
            <a:r>
              <a:rPr lang="en-US" sz="4800" b="1" dirty="0">
                <a:solidFill>
                  <a:srgbClr val="002060"/>
                </a:solidFill>
              </a:rPr>
              <a:t>CFAS Committee Lightning Round Reports</a:t>
            </a:r>
          </a:p>
        </p:txBody>
      </p:sp>
    </p:spTree>
    <p:extLst>
      <p:ext uri="{BB962C8B-B14F-4D97-AF65-F5344CB8AC3E}">
        <p14:creationId xmlns:p14="http://schemas.microsoft.com/office/powerpoint/2010/main" val="34081224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7E809-8A56-0955-20BB-1C1026FBCA0B}"/>
              </a:ext>
            </a:extLst>
          </p:cNvPr>
          <p:cNvSpPr>
            <a:spLocks noGrp="1"/>
          </p:cNvSpPr>
          <p:nvPr>
            <p:ph type="title"/>
          </p:nvPr>
        </p:nvSpPr>
        <p:spPr>
          <a:xfrm>
            <a:off x="658905" y="-169167"/>
            <a:ext cx="10515600" cy="1133475"/>
          </a:xfrm>
        </p:spPr>
        <p:txBody>
          <a:bodyPr>
            <a:normAutofit/>
          </a:bodyPr>
          <a:lstStyle/>
          <a:p>
            <a:r>
              <a:rPr lang="en-US" sz="5400" b="1" dirty="0">
                <a:solidFill>
                  <a:srgbClr val="0070C0"/>
                </a:solidFill>
              </a:rPr>
              <a:t>CFAS Program Committee</a:t>
            </a:r>
          </a:p>
        </p:txBody>
      </p:sp>
      <p:pic>
        <p:nvPicPr>
          <p:cNvPr id="5" name="Picture 4">
            <a:extLst>
              <a:ext uri="{FF2B5EF4-FFF2-40B4-BE49-F238E27FC236}">
                <a16:creationId xmlns:a16="http://schemas.microsoft.com/office/drawing/2014/main" id="{D84EAE48-64F7-9277-C328-2E875EA3AA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179" y="984511"/>
            <a:ext cx="1169833" cy="1323760"/>
          </a:xfrm>
          <a:prstGeom prst="rect">
            <a:avLst/>
          </a:prstGeom>
        </p:spPr>
      </p:pic>
      <p:pic>
        <p:nvPicPr>
          <p:cNvPr id="6" name="Picture 5">
            <a:extLst>
              <a:ext uri="{FF2B5EF4-FFF2-40B4-BE49-F238E27FC236}">
                <a16:creationId xmlns:a16="http://schemas.microsoft.com/office/drawing/2014/main" id="{4F018CC3-E4C5-9A2A-834C-FEADF5D23B4D}"/>
              </a:ext>
            </a:extLst>
          </p:cNvPr>
          <p:cNvPicPr>
            <a:picLocks noChangeAspect="1"/>
          </p:cNvPicPr>
          <p:nvPr/>
        </p:nvPicPr>
        <p:blipFill rotWithShape="1">
          <a:blip r:embed="rId3">
            <a:extLst>
              <a:ext uri="{28A0092B-C50C-407E-A947-70E740481C1C}">
                <a14:useLocalDpi xmlns:a14="http://schemas.microsoft.com/office/drawing/2010/main" val="0"/>
              </a:ext>
            </a:extLst>
          </a:blip>
          <a:srcRect t="-1"/>
          <a:stretch/>
        </p:blipFill>
        <p:spPr>
          <a:xfrm>
            <a:off x="4413218" y="930494"/>
            <a:ext cx="1262229" cy="1291841"/>
          </a:xfrm>
          <a:prstGeom prst="rect">
            <a:avLst/>
          </a:prstGeom>
        </p:spPr>
      </p:pic>
      <p:pic>
        <p:nvPicPr>
          <p:cNvPr id="7" name="Picture 6" descr="A person wearing glasses and a suit&#10;&#10;Description automatically generated with medium confidence">
            <a:extLst>
              <a:ext uri="{FF2B5EF4-FFF2-40B4-BE49-F238E27FC236}">
                <a16:creationId xmlns:a16="http://schemas.microsoft.com/office/drawing/2014/main" id="{D793949A-9BD6-FBF3-A8BC-FC07EAFFCF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0015" y="903675"/>
            <a:ext cx="1137499" cy="1363084"/>
          </a:xfrm>
          <a:prstGeom prst="rect">
            <a:avLst/>
          </a:prstGeom>
        </p:spPr>
      </p:pic>
      <p:sp>
        <p:nvSpPr>
          <p:cNvPr id="8" name="TextBox 7">
            <a:extLst>
              <a:ext uri="{FF2B5EF4-FFF2-40B4-BE49-F238E27FC236}">
                <a16:creationId xmlns:a16="http://schemas.microsoft.com/office/drawing/2014/main" id="{24E69E52-2A3C-2585-83C0-86E500807C99}"/>
              </a:ext>
            </a:extLst>
          </p:cNvPr>
          <p:cNvSpPr txBox="1"/>
          <p:nvPr/>
        </p:nvSpPr>
        <p:spPr>
          <a:xfrm>
            <a:off x="605379" y="2309303"/>
            <a:ext cx="1793110" cy="1018740"/>
          </a:xfrm>
          <a:prstGeom prst="rect">
            <a:avLst/>
          </a:prstGeom>
          <a:noFill/>
        </p:spPr>
        <p:txBody>
          <a:bodyPr wrap="square" rtlCol="0">
            <a:spAutoFit/>
          </a:bodyPr>
          <a:lstStyle/>
          <a:p>
            <a:pPr marL="0" marR="0" algn="ctr">
              <a:spcBef>
                <a:spcPts val="1200"/>
              </a:spcBef>
              <a:spcAft>
                <a:spcPts val="0"/>
              </a:spcAft>
              <a:tabLst>
                <a:tab pos="6229350" algn="l"/>
              </a:tabLst>
            </a:pPr>
            <a:r>
              <a:rPr lang="en-US" sz="1400" b="1" dirty="0">
                <a:solidFill>
                  <a:srgbClr val="002060"/>
                </a:solidFill>
                <a:effectLst/>
              </a:rPr>
              <a:t>Arthur Derse, MD, JD</a:t>
            </a:r>
          </a:p>
          <a:p>
            <a:pPr marL="0" marR="0" algn="ctr">
              <a:lnSpc>
                <a:spcPct val="115000"/>
              </a:lnSpc>
              <a:spcBef>
                <a:spcPts val="0"/>
              </a:spcBef>
              <a:spcAft>
                <a:spcPts val="0"/>
              </a:spcAft>
              <a:tabLst>
                <a:tab pos="6229350" algn="l"/>
              </a:tabLst>
            </a:pPr>
            <a:r>
              <a:rPr lang="en-US" sz="1400" b="1" dirty="0">
                <a:solidFill>
                  <a:srgbClr val="002060"/>
                </a:solidFill>
                <a:effectLst/>
                <a:ea typeface="Calibri" panose="020F0502020204030204" pitchFamily="34" charset="0"/>
                <a:cs typeface="Times New Roman" panose="02020603050405020304" pitchFamily="18" charset="0"/>
              </a:rPr>
              <a:t>CFAS Chair-Elect, 2023 – 2025 </a:t>
            </a:r>
            <a:endParaRPr lang="en-US" sz="1400" dirty="0">
              <a:solidFill>
                <a:srgbClr val="002060"/>
              </a:solidFill>
              <a:effectLst/>
              <a:ea typeface="Calibri" panose="020F0502020204030204" pitchFamily="34" charset="0"/>
              <a:cs typeface="Times New Roman" panose="02020603050405020304" pitchFamily="18" charset="0"/>
            </a:endParaRPr>
          </a:p>
          <a:p>
            <a:pPr algn="ctr"/>
            <a:endParaRPr lang="en-US" sz="1400" dirty="0">
              <a:solidFill>
                <a:srgbClr val="002060"/>
              </a:solidFill>
            </a:endParaRPr>
          </a:p>
        </p:txBody>
      </p:sp>
      <p:sp>
        <p:nvSpPr>
          <p:cNvPr id="9" name="TextBox 8">
            <a:extLst>
              <a:ext uri="{FF2B5EF4-FFF2-40B4-BE49-F238E27FC236}">
                <a16:creationId xmlns:a16="http://schemas.microsoft.com/office/drawing/2014/main" id="{327E1FE0-C8DE-F65C-CC49-3F055B50D8FD}"/>
              </a:ext>
            </a:extLst>
          </p:cNvPr>
          <p:cNvSpPr txBox="1"/>
          <p:nvPr/>
        </p:nvSpPr>
        <p:spPr>
          <a:xfrm>
            <a:off x="4367227" y="2276393"/>
            <a:ext cx="1401715" cy="738664"/>
          </a:xfrm>
          <a:prstGeom prst="rect">
            <a:avLst/>
          </a:prstGeom>
          <a:noFill/>
        </p:spPr>
        <p:txBody>
          <a:bodyPr wrap="square" rtlCol="0">
            <a:spAutoFit/>
          </a:bodyPr>
          <a:lstStyle/>
          <a:p>
            <a:pPr algn="ctr"/>
            <a:r>
              <a:rPr lang="en-US" sz="1400" b="1" dirty="0">
                <a:solidFill>
                  <a:srgbClr val="002060"/>
                </a:solidFill>
                <a:effectLst/>
              </a:rPr>
              <a:t>Nita Ahuja, MD</a:t>
            </a:r>
            <a:br>
              <a:rPr lang="en-US" sz="1400" b="1" dirty="0">
                <a:solidFill>
                  <a:srgbClr val="002060"/>
                </a:solidFill>
                <a:effectLst/>
              </a:rPr>
            </a:br>
            <a:r>
              <a:rPr lang="en-US" sz="1400" b="1" dirty="0">
                <a:solidFill>
                  <a:srgbClr val="002060"/>
                </a:solidFill>
                <a:effectLst/>
              </a:rPr>
              <a:t>CFAS Chair, 2023 – 2025</a:t>
            </a:r>
            <a:endParaRPr lang="en-US" sz="1400" dirty="0">
              <a:solidFill>
                <a:srgbClr val="002060"/>
              </a:solidFill>
            </a:endParaRPr>
          </a:p>
        </p:txBody>
      </p:sp>
      <p:sp>
        <p:nvSpPr>
          <p:cNvPr id="10" name="TextBox 9">
            <a:extLst>
              <a:ext uri="{FF2B5EF4-FFF2-40B4-BE49-F238E27FC236}">
                <a16:creationId xmlns:a16="http://schemas.microsoft.com/office/drawing/2014/main" id="{F1368C81-76BE-E088-B717-B82D463D53DD}"/>
              </a:ext>
            </a:extLst>
          </p:cNvPr>
          <p:cNvSpPr txBox="1"/>
          <p:nvPr/>
        </p:nvSpPr>
        <p:spPr>
          <a:xfrm>
            <a:off x="2078310" y="2253752"/>
            <a:ext cx="2440802" cy="1532022"/>
          </a:xfrm>
          <a:prstGeom prst="rect">
            <a:avLst/>
          </a:prstGeom>
          <a:noFill/>
        </p:spPr>
        <p:txBody>
          <a:bodyPr wrap="square" rtlCol="0">
            <a:spAutoFit/>
          </a:bodyPr>
          <a:lstStyle/>
          <a:p>
            <a:pPr marL="0" marR="0" algn="ctr">
              <a:spcBef>
                <a:spcPts val="1200"/>
              </a:spcBef>
              <a:spcAft>
                <a:spcPts val="0"/>
              </a:spcAft>
              <a:tabLst>
                <a:tab pos="6229350" algn="l"/>
              </a:tabLst>
            </a:pPr>
            <a:r>
              <a:rPr lang="en-US" sz="1400" b="1" dirty="0">
                <a:solidFill>
                  <a:srgbClr val="002060"/>
                </a:solidFill>
                <a:effectLst/>
              </a:rPr>
              <a:t>Adi Haramati, PhD </a:t>
            </a:r>
          </a:p>
          <a:p>
            <a:pPr marL="0" marR="0" algn="ctr">
              <a:lnSpc>
                <a:spcPct val="115000"/>
              </a:lnSpc>
              <a:spcBef>
                <a:spcPts val="0"/>
              </a:spcBef>
              <a:spcAft>
                <a:spcPts val="0"/>
              </a:spcAft>
              <a:tabLst>
                <a:tab pos="6229350" algn="l"/>
              </a:tabLst>
            </a:pPr>
            <a:r>
              <a:rPr lang="en-US" sz="1400" b="1" dirty="0">
                <a:solidFill>
                  <a:srgbClr val="002060"/>
                </a:solidFill>
                <a:effectLst/>
                <a:ea typeface="Calibri" panose="020F0502020204030204" pitchFamily="34" charset="0"/>
                <a:cs typeface="Times New Roman" panose="02020603050405020304" pitchFamily="18" charset="0"/>
              </a:rPr>
              <a:t>CFAS Immediate Past Chair, 2023 – 2025</a:t>
            </a:r>
          </a:p>
          <a:p>
            <a:pPr algn="ctr">
              <a:lnSpc>
                <a:spcPct val="115000"/>
              </a:lnSpc>
              <a:tabLst>
                <a:tab pos="6229350" algn="l"/>
              </a:tabLst>
            </a:pPr>
            <a:r>
              <a:rPr lang="en-US" sz="1400" dirty="0">
                <a:solidFill>
                  <a:srgbClr val="002060"/>
                </a:solidFill>
                <a:effectLst/>
                <a:ea typeface="Calibri" panose="020F0502020204030204" pitchFamily="34" charset="0"/>
                <a:cs typeface="Times New Roman" panose="02020603050405020304" pitchFamily="18" charset="0"/>
              </a:rPr>
              <a:t>(</a:t>
            </a:r>
            <a:r>
              <a:rPr lang="en-US" sz="1400" i="1" dirty="0">
                <a:solidFill>
                  <a:srgbClr val="002060"/>
                </a:solidFill>
                <a:effectLst/>
                <a:ea typeface="Calibri" panose="020F0502020204030204" pitchFamily="34" charset="0"/>
                <a:cs typeface="Times New Roman" panose="02020603050405020304" pitchFamily="18" charset="0"/>
              </a:rPr>
              <a:t>ex officio through November 2025</a:t>
            </a:r>
            <a:r>
              <a:rPr lang="en-US" sz="1400" dirty="0">
                <a:solidFill>
                  <a:srgbClr val="002060"/>
                </a:solidFill>
                <a:effectLst/>
                <a:ea typeface="Calibri" panose="020F0502020204030204" pitchFamily="34" charset="0"/>
                <a:cs typeface="Times New Roman" panose="02020603050405020304" pitchFamily="18" charset="0"/>
              </a:rPr>
              <a:t>)</a:t>
            </a:r>
          </a:p>
          <a:p>
            <a:pPr marL="0" marR="0" algn="ctr">
              <a:lnSpc>
                <a:spcPct val="115000"/>
              </a:lnSpc>
              <a:spcBef>
                <a:spcPts val="0"/>
              </a:spcBef>
              <a:spcAft>
                <a:spcPts val="0"/>
              </a:spcAft>
              <a:tabLst>
                <a:tab pos="6229350" algn="l"/>
              </a:tabLst>
            </a:pPr>
            <a:endParaRPr lang="en-US" sz="1400" dirty="0">
              <a:solidFill>
                <a:srgbClr val="002060"/>
              </a:solidFill>
            </a:endParaRPr>
          </a:p>
        </p:txBody>
      </p:sp>
      <p:pic>
        <p:nvPicPr>
          <p:cNvPr id="12" name="Picture 11" descr="A close-up of a person smiling&#10;&#10;Description automatically generated">
            <a:extLst>
              <a:ext uri="{FF2B5EF4-FFF2-40B4-BE49-F238E27FC236}">
                <a16:creationId xmlns:a16="http://schemas.microsoft.com/office/drawing/2014/main" id="{0CFECF66-59BC-FF45-6E65-5B0598281B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200" y="3315446"/>
            <a:ext cx="1038895" cy="1358355"/>
          </a:xfrm>
          <a:prstGeom prst="rect">
            <a:avLst/>
          </a:prstGeom>
        </p:spPr>
      </p:pic>
      <p:sp>
        <p:nvSpPr>
          <p:cNvPr id="13" name="TextBox 12">
            <a:extLst>
              <a:ext uri="{FF2B5EF4-FFF2-40B4-BE49-F238E27FC236}">
                <a16:creationId xmlns:a16="http://schemas.microsoft.com/office/drawing/2014/main" id="{9EDF52F6-4873-519F-62E8-89644791EBA0}"/>
              </a:ext>
            </a:extLst>
          </p:cNvPr>
          <p:cNvSpPr txBox="1"/>
          <p:nvPr/>
        </p:nvSpPr>
        <p:spPr>
          <a:xfrm>
            <a:off x="-55743" y="4656585"/>
            <a:ext cx="2042380" cy="986424"/>
          </a:xfrm>
          <a:prstGeom prst="rect">
            <a:avLst/>
          </a:prstGeom>
          <a:noFill/>
        </p:spPr>
        <p:txBody>
          <a:bodyPr wrap="square" rtlCol="0">
            <a:spAutoFit/>
          </a:bodyPr>
          <a:lstStyle/>
          <a:p>
            <a:pPr marL="0" marR="0" algn="ctr">
              <a:spcBef>
                <a:spcPts val="1200"/>
              </a:spcBef>
              <a:spcAft>
                <a:spcPts val="0"/>
              </a:spcAft>
              <a:tabLst>
                <a:tab pos="6229350" algn="l"/>
              </a:tabLst>
            </a:pPr>
            <a:r>
              <a:rPr lang="en-US" sz="1400" b="1" dirty="0">
                <a:solidFill>
                  <a:srgbClr val="002060"/>
                </a:solidFill>
                <a:effectLst/>
                <a:ea typeface="Calibri" panose="020F0502020204030204" pitchFamily="34" charset="0"/>
                <a:cs typeface="Times New Roman" panose="02020603050405020304" pitchFamily="18" charset="0"/>
              </a:rPr>
              <a:t>Martha Alexander-Miller, PhD </a:t>
            </a:r>
            <a:endParaRPr lang="en-US" sz="1400" dirty="0">
              <a:solidFill>
                <a:srgbClr val="002060"/>
              </a:solidFill>
              <a:effectLst/>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tabLst>
                <a:tab pos="6229350" algn="l"/>
              </a:tabLst>
            </a:pPr>
            <a:r>
              <a:rPr lang="en-US" sz="1400" b="1" dirty="0">
                <a:solidFill>
                  <a:srgbClr val="002060"/>
                </a:solidFill>
                <a:effectLst/>
                <a:ea typeface="Calibri" panose="020F0502020204030204" pitchFamily="34" charset="0"/>
                <a:cs typeface="Times New Roman" panose="02020603050405020304" pitchFamily="18" charset="0"/>
              </a:rPr>
              <a:t>2022 – 2024</a:t>
            </a:r>
            <a:endParaRPr lang="en-US" sz="1400" dirty="0">
              <a:solidFill>
                <a:srgbClr val="002060"/>
              </a:solidFill>
              <a:effectLst/>
              <a:ea typeface="Calibri" panose="020F0502020204030204" pitchFamily="34" charset="0"/>
              <a:cs typeface="Times New Roman" panose="02020603050405020304" pitchFamily="18" charset="0"/>
            </a:endParaRPr>
          </a:p>
          <a:p>
            <a:pPr algn="ctr"/>
            <a:endParaRPr lang="en-US" sz="1400" dirty="0">
              <a:solidFill>
                <a:srgbClr val="002060"/>
              </a:solidFill>
            </a:endParaRPr>
          </a:p>
        </p:txBody>
      </p:sp>
      <p:pic>
        <p:nvPicPr>
          <p:cNvPr id="15" name="Picture 14">
            <a:extLst>
              <a:ext uri="{FF2B5EF4-FFF2-40B4-BE49-F238E27FC236}">
                <a16:creationId xmlns:a16="http://schemas.microsoft.com/office/drawing/2014/main" id="{2A9C9114-E26C-B715-460A-03898A4AD2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5619" y="3326957"/>
            <a:ext cx="972353" cy="1432456"/>
          </a:xfrm>
          <a:prstGeom prst="rect">
            <a:avLst/>
          </a:prstGeom>
        </p:spPr>
      </p:pic>
      <p:sp>
        <p:nvSpPr>
          <p:cNvPr id="16" name="TextBox 15">
            <a:extLst>
              <a:ext uri="{FF2B5EF4-FFF2-40B4-BE49-F238E27FC236}">
                <a16:creationId xmlns:a16="http://schemas.microsoft.com/office/drawing/2014/main" id="{F502863F-F4C1-3310-7D44-70864ABDD0D4}"/>
              </a:ext>
            </a:extLst>
          </p:cNvPr>
          <p:cNvSpPr txBox="1"/>
          <p:nvPr/>
        </p:nvSpPr>
        <p:spPr>
          <a:xfrm>
            <a:off x="3396042" y="4708350"/>
            <a:ext cx="1571808" cy="756426"/>
          </a:xfrm>
          <a:prstGeom prst="rect">
            <a:avLst/>
          </a:prstGeom>
          <a:noFill/>
        </p:spPr>
        <p:txBody>
          <a:bodyPr wrap="square" rtlCol="0">
            <a:spAutoFit/>
          </a:bodyPr>
          <a:lstStyle/>
          <a:p>
            <a:pPr marL="0" marR="0" algn="ctr">
              <a:spcBef>
                <a:spcPts val="1200"/>
              </a:spcBef>
              <a:spcAft>
                <a:spcPts val="0"/>
              </a:spcAft>
              <a:tabLst>
                <a:tab pos="6229350" algn="l"/>
              </a:tabLst>
            </a:pPr>
            <a:r>
              <a:rPr lang="en-US" sz="1400" b="1" dirty="0">
                <a:solidFill>
                  <a:srgbClr val="002060"/>
                </a:solidFill>
                <a:effectLst/>
                <a:ea typeface="Calibri" panose="020F0502020204030204" pitchFamily="34" charset="0"/>
                <a:cs typeface="Times New Roman" panose="02020603050405020304" pitchFamily="18" charset="0"/>
              </a:rPr>
              <a:t>Yoshimi Anzai, MD, MPH </a:t>
            </a:r>
            <a:endParaRPr lang="en-US" sz="1400" dirty="0">
              <a:solidFill>
                <a:srgbClr val="002060"/>
              </a:solidFill>
              <a:effectLst/>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tabLst>
                <a:tab pos="6229350" algn="l"/>
              </a:tabLst>
            </a:pPr>
            <a:r>
              <a:rPr lang="en-US" sz="1400" b="1" dirty="0">
                <a:solidFill>
                  <a:srgbClr val="002060"/>
                </a:solidFill>
                <a:effectLst/>
                <a:ea typeface="Calibri" panose="020F0502020204030204" pitchFamily="34" charset="0"/>
                <a:cs typeface="Times New Roman" panose="02020603050405020304" pitchFamily="18" charset="0"/>
              </a:rPr>
              <a:t>2022 – 2024</a:t>
            </a:r>
            <a:endParaRPr lang="en-US" sz="1400" dirty="0">
              <a:solidFill>
                <a:srgbClr val="002060"/>
              </a:solidFill>
              <a:effectLst/>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348EC410-B156-F327-E01F-43896CB582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99454" y="886429"/>
            <a:ext cx="1075259" cy="1445202"/>
          </a:xfrm>
          <a:prstGeom prst="rect">
            <a:avLst/>
          </a:prstGeom>
        </p:spPr>
      </p:pic>
      <p:sp>
        <p:nvSpPr>
          <p:cNvPr id="19" name="TextBox 18">
            <a:extLst>
              <a:ext uri="{FF2B5EF4-FFF2-40B4-BE49-F238E27FC236}">
                <a16:creationId xmlns:a16="http://schemas.microsoft.com/office/drawing/2014/main" id="{8C926EF0-D06B-8925-8BB1-0C9480F591C4}"/>
              </a:ext>
            </a:extLst>
          </p:cNvPr>
          <p:cNvSpPr txBox="1"/>
          <p:nvPr/>
        </p:nvSpPr>
        <p:spPr>
          <a:xfrm>
            <a:off x="8945721" y="2308270"/>
            <a:ext cx="1496917" cy="821059"/>
          </a:xfrm>
          <a:prstGeom prst="rect">
            <a:avLst/>
          </a:prstGeom>
          <a:noFill/>
        </p:spPr>
        <p:txBody>
          <a:bodyPr wrap="square" rtlCol="0">
            <a:spAutoFit/>
          </a:bodyPr>
          <a:lstStyle/>
          <a:p>
            <a:pPr marL="0" marR="0" algn="ctr">
              <a:lnSpc>
                <a:spcPct val="115000"/>
              </a:lnSpc>
              <a:spcBef>
                <a:spcPts val="0"/>
              </a:spcBef>
              <a:spcAft>
                <a:spcPts val="0"/>
              </a:spcAft>
              <a:tabLst>
                <a:tab pos="6229350" algn="l"/>
              </a:tabLst>
            </a:pPr>
            <a:r>
              <a:rPr lang="en-US" sz="1400" b="1" dirty="0">
                <a:solidFill>
                  <a:srgbClr val="002060"/>
                </a:solidFill>
                <a:effectLst/>
                <a:ea typeface="Calibri" panose="020F0502020204030204" pitchFamily="34" charset="0"/>
                <a:cs typeface="Times New Roman" panose="02020603050405020304" pitchFamily="18" charset="0"/>
              </a:rPr>
              <a:t>Giulia </a:t>
            </a:r>
            <a:r>
              <a:rPr lang="en-US" sz="1400" b="1" dirty="0" err="1">
                <a:solidFill>
                  <a:srgbClr val="002060"/>
                </a:solidFill>
                <a:effectLst/>
                <a:ea typeface="Calibri" panose="020F0502020204030204" pitchFamily="34" charset="0"/>
                <a:cs typeface="Times New Roman" panose="02020603050405020304" pitchFamily="18" charset="0"/>
              </a:rPr>
              <a:t>Bonaminio</a:t>
            </a:r>
            <a:r>
              <a:rPr lang="en-US" sz="1400" b="1" dirty="0">
                <a:solidFill>
                  <a:srgbClr val="002060"/>
                </a:solidFill>
                <a:effectLst/>
                <a:ea typeface="Calibri" panose="020F0502020204030204" pitchFamily="34" charset="0"/>
                <a:cs typeface="Times New Roman" panose="02020603050405020304" pitchFamily="18" charset="0"/>
              </a:rPr>
              <a:t>, PhD</a:t>
            </a:r>
            <a:endParaRPr lang="en-US" sz="1400" dirty="0">
              <a:solidFill>
                <a:srgbClr val="002060"/>
              </a:solidFill>
              <a:effectLst/>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tabLst>
                <a:tab pos="6229350" algn="l"/>
              </a:tabLst>
            </a:pPr>
            <a:r>
              <a:rPr lang="en-US" sz="1400" b="1" dirty="0">
                <a:solidFill>
                  <a:srgbClr val="002060"/>
                </a:solidFill>
                <a:effectLst/>
                <a:ea typeface="Calibri" panose="020F0502020204030204" pitchFamily="34" charset="0"/>
                <a:cs typeface="Times New Roman" panose="02020603050405020304" pitchFamily="18" charset="0"/>
              </a:rPr>
              <a:t>2023 – 2026</a:t>
            </a:r>
            <a:endParaRPr lang="en-US" sz="1400" dirty="0">
              <a:solidFill>
                <a:srgbClr val="002060"/>
              </a:solidFill>
              <a:effectLst/>
              <a:ea typeface="Calibri" panose="020F0502020204030204" pitchFamily="34" charset="0"/>
              <a:cs typeface="Times New Roman" panose="02020603050405020304" pitchFamily="18" charset="0"/>
            </a:endParaRPr>
          </a:p>
        </p:txBody>
      </p:sp>
      <p:pic>
        <p:nvPicPr>
          <p:cNvPr id="21" name="Picture 20">
            <a:extLst>
              <a:ext uri="{FF2B5EF4-FFF2-40B4-BE49-F238E27FC236}">
                <a16:creationId xmlns:a16="http://schemas.microsoft.com/office/drawing/2014/main" id="{5D356A32-10C3-05F7-B916-A437F1ECC3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60564" y="941668"/>
            <a:ext cx="1077115" cy="1334725"/>
          </a:xfrm>
          <a:prstGeom prst="rect">
            <a:avLst/>
          </a:prstGeom>
        </p:spPr>
      </p:pic>
      <p:sp>
        <p:nvSpPr>
          <p:cNvPr id="22" name="TextBox 21">
            <a:extLst>
              <a:ext uri="{FF2B5EF4-FFF2-40B4-BE49-F238E27FC236}">
                <a16:creationId xmlns:a16="http://schemas.microsoft.com/office/drawing/2014/main" id="{50E27DB4-DE17-CCBF-C561-29BBD2086AD8}"/>
              </a:ext>
            </a:extLst>
          </p:cNvPr>
          <p:cNvSpPr txBox="1"/>
          <p:nvPr/>
        </p:nvSpPr>
        <p:spPr>
          <a:xfrm>
            <a:off x="5788645" y="2292795"/>
            <a:ext cx="1787389" cy="573298"/>
          </a:xfrm>
          <a:prstGeom prst="rect">
            <a:avLst/>
          </a:prstGeom>
          <a:noFill/>
        </p:spPr>
        <p:txBody>
          <a:bodyPr wrap="square" rtlCol="0">
            <a:spAutoFit/>
          </a:bodyPr>
          <a:lstStyle/>
          <a:p>
            <a:pPr marL="0" marR="0" algn="ctr">
              <a:lnSpc>
                <a:spcPct val="115000"/>
              </a:lnSpc>
              <a:spcBef>
                <a:spcPts val="0"/>
              </a:spcBef>
              <a:spcAft>
                <a:spcPts val="0"/>
              </a:spcAft>
              <a:tabLst>
                <a:tab pos="6229350" algn="l"/>
              </a:tabLst>
            </a:pPr>
            <a:r>
              <a:rPr lang="en-US" sz="1400" b="1" dirty="0">
                <a:solidFill>
                  <a:srgbClr val="002060"/>
                </a:solidFill>
                <a:effectLst/>
                <a:ea typeface="Calibri" panose="020F0502020204030204" pitchFamily="34" charset="0"/>
                <a:cs typeface="Times New Roman" panose="02020603050405020304" pitchFamily="18" charset="0"/>
              </a:rPr>
              <a:t>Tanna Boyer, DO</a:t>
            </a:r>
            <a:endParaRPr lang="en-US" sz="1400" dirty="0">
              <a:solidFill>
                <a:srgbClr val="002060"/>
              </a:solidFill>
              <a:effectLst/>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tabLst>
                <a:tab pos="6229350" algn="l"/>
              </a:tabLst>
            </a:pPr>
            <a:r>
              <a:rPr lang="en-US" sz="1400" b="1" dirty="0">
                <a:solidFill>
                  <a:srgbClr val="002060"/>
                </a:solidFill>
                <a:effectLst/>
                <a:ea typeface="Calibri" panose="020F0502020204030204" pitchFamily="34" charset="0"/>
                <a:cs typeface="Times New Roman" panose="02020603050405020304" pitchFamily="18" charset="0"/>
              </a:rPr>
              <a:t>2023 – 2026</a:t>
            </a:r>
            <a:endParaRPr lang="en-US" sz="1400" dirty="0">
              <a:solidFill>
                <a:srgbClr val="002060"/>
              </a:solidFill>
              <a:effectLst/>
              <a:ea typeface="Calibri" panose="020F05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7D0931FA-9E9F-7BD7-EB46-0A7D88534749}"/>
              </a:ext>
            </a:extLst>
          </p:cNvPr>
          <p:cNvSpPr txBox="1"/>
          <p:nvPr/>
        </p:nvSpPr>
        <p:spPr>
          <a:xfrm>
            <a:off x="7512111" y="2308271"/>
            <a:ext cx="1381043" cy="821059"/>
          </a:xfrm>
          <a:prstGeom prst="rect">
            <a:avLst/>
          </a:prstGeom>
          <a:noFill/>
        </p:spPr>
        <p:txBody>
          <a:bodyPr wrap="square" rtlCol="0">
            <a:spAutoFit/>
          </a:bodyPr>
          <a:lstStyle/>
          <a:p>
            <a:pPr marL="0" marR="0" algn="ctr">
              <a:lnSpc>
                <a:spcPct val="115000"/>
              </a:lnSpc>
              <a:spcBef>
                <a:spcPts val="0"/>
              </a:spcBef>
              <a:spcAft>
                <a:spcPts val="0"/>
              </a:spcAft>
              <a:tabLst>
                <a:tab pos="6229350" algn="l"/>
              </a:tabLst>
            </a:pPr>
            <a:r>
              <a:rPr lang="en-US" sz="1400" b="1" dirty="0">
                <a:solidFill>
                  <a:srgbClr val="002060"/>
                </a:solidFill>
                <a:effectLst/>
                <a:ea typeface="Calibri" panose="020F0502020204030204" pitchFamily="34" charset="0"/>
                <a:cs typeface="Times New Roman" panose="02020603050405020304" pitchFamily="18" charset="0"/>
              </a:rPr>
              <a:t>Robert T. Brodell, MD</a:t>
            </a:r>
            <a:endParaRPr lang="en-US" sz="1400" dirty="0">
              <a:solidFill>
                <a:srgbClr val="002060"/>
              </a:solidFill>
              <a:effectLst/>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tabLst>
                <a:tab pos="6229350" algn="l"/>
              </a:tabLst>
            </a:pPr>
            <a:r>
              <a:rPr lang="en-US" sz="1400" b="1" dirty="0">
                <a:solidFill>
                  <a:srgbClr val="002060"/>
                </a:solidFill>
                <a:effectLst/>
                <a:ea typeface="Calibri" panose="020F0502020204030204" pitchFamily="34" charset="0"/>
                <a:cs typeface="Times New Roman" panose="02020603050405020304" pitchFamily="18" charset="0"/>
              </a:rPr>
              <a:t>2023 – 2026</a:t>
            </a:r>
            <a:endParaRPr lang="en-US" sz="1400" dirty="0">
              <a:solidFill>
                <a:srgbClr val="002060"/>
              </a:solidFill>
              <a:effectLst/>
              <a:ea typeface="Calibri" panose="020F0502020204030204" pitchFamily="34" charset="0"/>
              <a:cs typeface="Times New Roman" panose="02020603050405020304" pitchFamily="18" charset="0"/>
            </a:endParaRPr>
          </a:p>
        </p:txBody>
      </p:sp>
      <p:pic>
        <p:nvPicPr>
          <p:cNvPr id="27" name="Picture 26">
            <a:extLst>
              <a:ext uri="{FF2B5EF4-FFF2-40B4-BE49-F238E27FC236}">
                <a16:creationId xmlns:a16="http://schemas.microsoft.com/office/drawing/2014/main" id="{FA99B145-5AFB-E995-1BE3-01BB4668DAB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52901" y="877841"/>
            <a:ext cx="1058998" cy="1473190"/>
          </a:xfrm>
          <a:prstGeom prst="rect">
            <a:avLst/>
          </a:prstGeom>
        </p:spPr>
      </p:pic>
      <p:pic>
        <p:nvPicPr>
          <p:cNvPr id="29" name="Picture 28">
            <a:extLst>
              <a:ext uri="{FF2B5EF4-FFF2-40B4-BE49-F238E27FC236}">
                <a16:creationId xmlns:a16="http://schemas.microsoft.com/office/drawing/2014/main" id="{25992BDC-94B1-CEDD-6D47-384F4F4F0D7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71345" y="3294703"/>
            <a:ext cx="1031123" cy="1477354"/>
          </a:xfrm>
          <a:prstGeom prst="rect">
            <a:avLst/>
          </a:prstGeom>
        </p:spPr>
      </p:pic>
      <p:sp>
        <p:nvSpPr>
          <p:cNvPr id="30" name="TextBox 29">
            <a:extLst>
              <a:ext uri="{FF2B5EF4-FFF2-40B4-BE49-F238E27FC236}">
                <a16:creationId xmlns:a16="http://schemas.microsoft.com/office/drawing/2014/main" id="{2407252D-FFC2-E500-15E1-1BF627EFF8FF}"/>
              </a:ext>
            </a:extLst>
          </p:cNvPr>
          <p:cNvSpPr txBox="1"/>
          <p:nvPr/>
        </p:nvSpPr>
        <p:spPr>
          <a:xfrm>
            <a:off x="6078120" y="4746654"/>
            <a:ext cx="1714264" cy="572144"/>
          </a:xfrm>
          <a:prstGeom prst="rect">
            <a:avLst/>
          </a:prstGeom>
          <a:noFill/>
        </p:spPr>
        <p:txBody>
          <a:bodyPr wrap="square" rtlCol="0">
            <a:spAutoFit/>
          </a:bodyPr>
          <a:lstStyle/>
          <a:p>
            <a:pPr marL="0" marR="0" algn="ctr">
              <a:lnSpc>
                <a:spcPct val="115000"/>
              </a:lnSpc>
              <a:spcBef>
                <a:spcPts val="0"/>
              </a:spcBef>
              <a:spcAft>
                <a:spcPts val="0"/>
              </a:spcAft>
              <a:tabLst>
                <a:tab pos="6229350" algn="l"/>
              </a:tabLst>
            </a:pPr>
            <a:r>
              <a:rPr lang="en-US" sz="1400" b="1" dirty="0">
                <a:solidFill>
                  <a:srgbClr val="002060"/>
                </a:solidFill>
                <a:effectLst/>
                <a:ea typeface="Calibri" panose="020F0502020204030204" pitchFamily="34" charset="0"/>
                <a:cs typeface="Times New Roman" panose="02020603050405020304" pitchFamily="18" charset="0"/>
              </a:rPr>
              <a:t>Eric Brown, PhD</a:t>
            </a:r>
            <a:endParaRPr lang="en-US" sz="1400" dirty="0">
              <a:solidFill>
                <a:srgbClr val="002060"/>
              </a:solidFill>
              <a:effectLst/>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tabLst>
                <a:tab pos="6229350" algn="l"/>
              </a:tabLst>
            </a:pPr>
            <a:r>
              <a:rPr lang="en-US" sz="1400" b="1" dirty="0">
                <a:solidFill>
                  <a:srgbClr val="002060"/>
                </a:solidFill>
                <a:effectLst/>
                <a:ea typeface="Calibri" panose="020F0502020204030204" pitchFamily="34" charset="0"/>
                <a:cs typeface="Times New Roman" panose="02020603050405020304" pitchFamily="18" charset="0"/>
              </a:rPr>
              <a:t>2023 – 2026</a:t>
            </a:r>
            <a:endParaRPr lang="en-US" sz="1400" dirty="0">
              <a:solidFill>
                <a:srgbClr val="002060"/>
              </a:solidFill>
              <a:effectLst/>
              <a:ea typeface="Calibri" panose="020F0502020204030204" pitchFamily="34" charset="0"/>
              <a:cs typeface="Times New Roman" panose="02020603050405020304" pitchFamily="18" charset="0"/>
            </a:endParaRPr>
          </a:p>
        </p:txBody>
      </p:sp>
      <p:pic>
        <p:nvPicPr>
          <p:cNvPr id="32" name="Picture 31">
            <a:extLst>
              <a:ext uri="{FF2B5EF4-FFF2-40B4-BE49-F238E27FC236}">
                <a16:creationId xmlns:a16="http://schemas.microsoft.com/office/drawing/2014/main" id="{65C0C1F7-2A67-2792-0FCE-166118993AF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50047" y="3460989"/>
            <a:ext cx="1072810" cy="1358355"/>
          </a:xfrm>
          <a:prstGeom prst="rect">
            <a:avLst/>
          </a:prstGeom>
        </p:spPr>
      </p:pic>
      <p:sp>
        <p:nvSpPr>
          <p:cNvPr id="33" name="TextBox 32">
            <a:extLst>
              <a:ext uri="{FF2B5EF4-FFF2-40B4-BE49-F238E27FC236}">
                <a16:creationId xmlns:a16="http://schemas.microsoft.com/office/drawing/2014/main" id="{A0D38D61-3574-56F5-054E-4B4A7F9A4F18}"/>
              </a:ext>
            </a:extLst>
          </p:cNvPr>
          <p:cNvSpPr txBox="1"/>
          <p:nvPr/>
        </p:nvSpPr>
        <p:spPr>
          <a:xfrm>
            <a:off x="1588167" y="4805546"/>
            <a:ext cx="2042380" cy="572144"/>
          </a:xfrm>
          <a:prstGeom prst="rect">
            <a:avLst/>
          </a:prstGeom>
          <a:noFill/>
        </p:spPr>
        <p:txBody>
          <a:bodyPr wrap="square" rtlCol="0">
            <a:spAutoFit/>
          </a:bodyPr>
          <a:lstStyle/>
          <a:p>
            <a:pPr marL="0" marR="0" algn="ctr">
              <a:lnSpc>
                <a:spcPct val="115000"/>
              </a:lnSpc>
              <a:spcBef>
                <a:spcPts val="0"/>
              </a:spcBef>
              <a:spcAft>
                <a:spcPts val="0"/>
              </a:spcAft>
              <a:tabLst>
                <a:tab pos="6229350" algn="l"/>
              </a:tabLst>
            </a:pPr>
            <a:r>
              <a:rPr lang="en-US" sz="1400" b="1" dirty="0">
                <a:solidFill>
                  <a:srgbClr val="002060"/>
                </a:solidFill>
                <a:effectLst/>
                <a:ea typeface="Calibri" panose="020F0502020204030204" pitchFamily="34" charset="0"/>
                <a:cs typeface="Times New Roman" panose="02020603050405020304" pitchFamily="18" charset="0"/>
              </a:rPr>
              <a:t>Jon Courand, MD </a:t>
            </a:r>
            <a:endParaRPr lang="en-US" sz="1400" dirty="0">
              <a:solidFill>
                <a:srgbClr val="002060"/>
              </a:solidFill>
              <a:effectLst/>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tabLst>
                <a:tab pos="6229350" algn="l"/>
              </a:tabLst>
            </a:pPr>
            <a:r>
              <a:rPr lang="en-US" sz="1400" b="1" dirty="0">
                <a:solidFill>
                  <a:srgbClr val="002060"/>
                </a:solidFill>
                <a:effectLst/>
                <a:ea typeface="Calibri" panose="020F0502020204030204" pitchFamily="34" charset="0"/>
                <a:cs typeface="Times New Roman" panose="02020603050405020304" pitchFamily="18" charset="0"/>
              </a:rPr>
              <a:t>2022 – 2024</a:t>
            </a:r>
            <a:endParaRPr lang="en-US" sz="1400" dirty="0">
              <a:solidFill>
                <a:srgbClr val="002060"/>
              </a:solidFill>
              <a:effectLst/>
              <a:ea typeface="Calibri" panose="020F0502020204030204" pitchFamily="34" charset="0"/>
              <a:cs typeface="Times New Roman" panose="02020603050405020304" pitchFamily="18" charset="0"/>
            </a:endParaRPr>
          </a:p>
        </p:txBody>
      </p:sp>
      <p:pic>
        <p:nvPicPr>
          <p:cNvPr id="35" name="Picture 34">
            <a:extLst>
              <a:ext uri="{FF2B5EF4-FFF2-40B4-BE49-F238E27FC236}">
                <a16:creationId xmlns:a16="http://schemas.microsoft.com/office/drawing/2014/main" id="{327CF785-0FE6-B14C-F329-AFD6783C44C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60732" y="3276879"/>
            <a:ext cx="1046201" cy="1468248"/>
          </a:xfrm>
          <a:prstGeom prst="rect">
            <a:avLst/>
          </a:prstGeom>
        </p:spPr>
      </p:pic>
      <p:sp>
        <p:nvSpPr>
          <p:cNvPr id="36" name="TextBox 35">
            <a:extLst>
              <a:ext uri="{FF2B5EF4-FFF2-40B4-BE49-F238E27FC236}">
                <a16:creationId xmlns:a16="http://schemas.microsoft.com/office/drawing/2014/main" id="{27ECB40B-F3F3-F1C8-2B73-4D642B5D9461}"/>
              </a:ext>
            </a:extLst>
          </p:cNvPr>
          <p:cNvSpPr txBox="1"/>
          <p:nvPr/>
        </p:nvSpPr>
        <p:spPr>
          <a:xfrm>
            <a:off x="4797929" y="4661070"/>
            <a:ext cx="1571809" cy="819904"/>
          </a:xfrm>
          <a:prstGeom prst="rect">
            <a:avLst/>
          </a:prstGeom>
          <a:noFill/>
        </p:spPr>
        <p:txBody>
          <a:bodyPr wrap="square" rtlCol="0">
            <a:spAutoFit/>
          </a:bodyPr>
          <a:lstStyle/>
          <a:p>
            <a:pPr marL="0" marR="0" algn="ctr">
              <a:lnSpc>
                <a:spcPct val="115000"/>
              </a:lnSpc>
              <a:spcBef>
                <a:spcPts val="0"/>
              </a:spcBef>
              <a:spcAft>
                <a:spcPts val="0"/>
              </a:spcAft>
              <a:tabLst>
                <a:tab pos="6229350" algn="l"/>
              </a:tabLst>
            </a:pPr>
            <a:r>
              <a:rPr lang="en-US" sz="1400" b="1" dirty="0">
                <a:solidFill>
                  <a:srgbClr val="002060"/>
                </a:solidFill>
                <a:effectLst/>
                <a:ea typeface="Calibri" panose="020F0502020204030204" pitchFamily="34" charset="0"/>
                <a:cs typeface="Times New Roman" panose="02020603050405020304" pitchFamily="18" charset="0"/>
              </a:rPr>
              <a:t>Charles S. Day, MD, MBA </a:t>
            </a:r>
            <a:endParaRPr lang="en-US" sz="1400" dirty="0">
              <a:solidFill>
                <a:srgbClr val="002060"/>
              </a:solidFill>
              <a:effectLst/>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tabLst>
                <a:tab pos="6229350" algn="l"/>
              </a:tabLst>
            </a:pPr>
            <a:r>
              <a:rPr lang="en-US" sz="1400" b="1" dirty="0">
                <a:solidFill>
                  <a:srgbClr val="002060"/>
                </a:solidFill>
                <a:effectLst/>
                <a:ea typeface="Calibri" panose="020F0502020204030204" pitchFamily="34" charset="0"/>
                <a:cs typeface="Times New Roman" panose="02020603050405020304" pitchFamily="18" charset="0"/>
              </a:rPr>
              <a:t>2022 – 2024</a:t>
            </a:r>
            <a:endParaRPr lang="en-US" sz="1400" dirty="0">
              <a:solidFill>
                <a:srgbClr val="002060"/>
              </a:solidFill>
              <a:effectLst/>
              <a:ea typeface="Calibri" panose="020F0502020204030204" pitchFamily="34" charset="0"/>
              <a:cs typeface="Times New Roman" panose="02020603050405020304" pitchFamily="18" charset="0"/>
            </a:endParaRPr>
          </a:p>
        </p:txBody>
      </p:sp>
      <p:pic>
        <p:nvPicPr>
          <p:cNvPr id="38" name="Picture 37">
            <a:extLst>
              <a:ext uri="{FF2B5EF4-FFF2-40B4-BE49-F238E27FC236}">
                <a16:creationId xmlns:a16="http://schemas.microsoft.com/office/drawing/2014/main" id="{DCEEC75D-853B-8AC0-EE56-AC0ED5AFDD6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775207" y="3200658"/>
            <a:ext cx="1199637" cy="1571399"/>
          </a:xfrm>
          <a:prstGeom prst="rect">
            <a:avLst/>
          </a:prstGeom>
        </p:spPr>
      </p:pic>
      <p:sp>
        <p:nvSpPr>
          <p:cNvPr id="39" name="TextBox 38">
            <a:extLst>
              <a:ext uri="{FF2B5EF4-FFF2-40B4-BE49-F238E27FC236}">
                <a16:creationId xmlns:a16="http://schemas.microsoft.com/office/drawing/2014/main" id="{09450738-E595-18C4-9061-7AF8B8BDF487}"/>
              </a:ext>
            </a:extLst>
          </p:cNvPr>
          <p:cNvSpPr txBox="1"/>
          <p:nvPr/>
        </p:nvSpPr>
        <p:spPr>
          <a:xfrm>
            <a:off x="7555146" y="4767076"/>
            <a:ext cx="1802712" cy="573298"/>
          </a:xfrm>
          <a:prstGeom prst="rect">
            <a:avLst/>
          </a:prstGeom>
          <a:noFill/>
        </p:spPr>
        <p:txBody>
          <a:bodyPr wrap="square" rtlCol="0">
            <a:spAutoFit/>
          </a:bodyPr>
          <a:lstStyle/>
          <a:p>
            <a:pPr marL="0" marR="0" algn="ctr">
              <a:lnSpc>
                <a:spcPct val="115000"/>
              </a:lnSpc>
              <a:spcBef>
                <a:spcPts val="0"/>
              </a:spcBef>
              <a:spcAft>
                <a:spcPts val="0"/>
              </a:spcAft>
              <a:tabLst>
                <a:tab pos="6229350" algn="l"/>
              </a:tabLst>
            </a:pPr>
            <a:r>
              <a:rPr lang="en-US" sz="1400" b="1" dirty="0">
                <a:solidFill>
                  <a:srgbClr val="002060"/>
                </a:solidFill>
                <a:effectLst/>
                <a:ea typeface="Calibri" panose="020F0502020204030204" pitchFamily="34" charset="0"/>
                <a:cs typeface="Times New Roman" panose="02020603050405020304" pitchFamily="18" charset="0"/>
              </a:rPr>
              <a:t>Lotte </a:t>
            </a:r>
            <a:r>
              <a:rPr lang="en-US" sz="1400" b="1" dirty="0" err="1">
                <a:solidFill>
                  <a:srgbClr val="002060"/>
                </a:solidFill>
                <a:effectLst/>
                <a:ea typeface="Calibri" panose="020F0502020204030204" pitchFamily="34" charset="0"/>
                <a:cs typeface="Times New Roman" panose="02020603050405020304" pitchFamily="18" charset="0"/>
              </a:rPr>
              <a:t>Dyrbye</a:t>
            </a:r>
            <a:r>
              <a:rPr lang="en-US" sz="1400" b="1" dirty="0">
                <a:solidFill>
                  <a:srgbClr val="002060"/>
                </a:solidFill>
                <a:effectLst/>
                <a:ea typeface="Calibri" panose="020F0502020204030204" pitchFamily="34" charset="0"/>
                <a:cs typeface="Times New Roman" panose="02020603050405020304" pitchFamily="18" charset="0"/>
              </a:rPr>
              <a:t>, MD</a:t>
            </a:r>
            <a:endParaRPr lang="en-US" sz="1400" dirty="0">
              <a:solidFill>
                <a:srgbClr val="002060"/>
              </a:solidFill>
              <a:effectLst/>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tabLst>
                <a:tab pos="6229350" algn="l"/>
              </a:tabLst>
            </a:pPr>
            <a:r>
              <a:rPr lang="en-US" sz="1400" b="1" dirty="0">
                <a:solidFill>
                  <a:srgbClr val="002060"/>
                </a:solidFill>
                <a:effectLst/>
                <a:ea typeface="Calibri" panose="020F0502020204030204" pitchFamily="34" charset="0"/>
                <a:cs typeface="Times New Roman" panose="02020603050405020304" pitchFamily="18" charset="0"/>
              </a:rPr>
              <a:t>2023 – 2026</a:t>
            </a:r>
            <a:endParaRPr lang="en-US" sz="1400" dirty="0">
              <a:solidFill>
                <a:srgbClr val="002060"/>
              </a:solidFill>
              <a:effectLst/>
              <a:ea typeface="Calibri" panose="020F0502020204030204" pitchFamily="34" charset="0"/>
              <a:cs typeface="Times New Roman" panose="02020603050405020304" pitchFamily="18" charset="0"/>
            </a:endParaRPr>
          </a:p>
        </p:txBody>
      </p:sp>
      <p:pic>
        <p:nvPicPr>
          <p:cNvPr id="41" name="Picture 40">
            <a:extLst>
              <a:ext uri="{FF2B5EF4-FFF2-40B4-BE49-F238E27FC236}">
                <a16:creationId xmlns:a16="http://schemas.microsoft.com/office/drawing/2014/main" id="{23E3FF57-7295-660A-1416-1AF5DAC39E2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507781" y="898247"/>
            <a:ext cx="1133024" cy="1458842"/>
          </a:xfrm>
          <a:prstGeom prst="rect">
            <a:avLst/>
          </a:prstGeom>
        </p:spPr>
      </p:pic>
      <p:sp>
        <p:nvSpPr>
          <p:cNvPr id="42" name="TextBox 41">
            <a:extLst>
              <a:ext uri="{FF2B5EF4-FFF2-40B4-BE49-F238E27FC236}">
                <a16:creationId xmlns:a16="http://schemas.microsoft.com/office/drawing/2014/main" id="{8720039C-DE1A-3B6A-E4E1-BA6C613F711D}"/>
              </a:ext>
            </a:extLst>
          </p:cNvPr>
          <p:cNvSpPr txBox="1"/>
          <p:nvPr/>
        </p:nvSpPr>
        <p:spPr>
          <a:xfrm>
            <a:off x="9946230" y="2372275"/>
            <a:ext cx="2255963" cy="573298"/>
          </a:xfrm>
          <a:prstGeom prst="rect">
            <a:avLst/>
          </a:prstGeom>
          <a:noFill/>
        </p:spPr>
        <p:txBody>
          <a:bodyPr wrap="square" rtlCol="0">
            <a:spAutoFit/>
          </a:bodyPr>
          <a:lstStyle/>
          <a:p>
            <a:pPr marL="0" marR="0" algn="ctr">
              <a:lnSpc>
                <a:spcPct val="115000"/>
              </a:lnSpc>
              <a:spcBef>
                <a:spcPts val="0"/>
              </a:spcBef>
              <a:spcAft>
                <a:spcPts val="0"/>
              </a:spcAft>
              <a:tabLst>
                <a:tab pos="6229350" algn="l"/>
              </a:tabLst>
            </a:pPr>
            <a:r>
              <a:rPr lang="en-US" sz="1400" b="1" dirty="0">
                <a:solidFill>
                  <a:srgbClr val="002060"/>
                </a:solidFill>
                <a:effectLst/>
                <a:ea typeface="Calibri" panose="020F0502020204030204" pitchFamily="34" charset="0"/>
                <a:cs typeface="Times New Roman" panose="02020603050405020304" pitchFamily="18" charset="0"/>
              </a:rPr>
              <a:t>Mithu Sen, MD</a:t>
            </a:r>
            <a:endParaRPr lang="en-US" sz="1400" dirty="0">
              <a:solidFill>
                <a:srgbClr val="002060"/>
              </a:solidFill>
              <a:effectLst/>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tabLst>
                <a:tab pos="6229350" algn="l"/>
              </a:tabLst>
            </a:pPr>
            <a:r>
              <a:rPr lang="en-US" sz="1400" b="1" dirty="0">
                <a:solidFill>
                  <a:srgbClr val="002060"/>
                </a:solidFill>
                <a:effectLst/>
                <a:ea typeface="Calibri" panose="020F0502020204030204" pitchFamily="34" charset="0"/>
                <a:cs typeface="Times New Roman" panose="02020603050405020304" pitchFamily="18" charset="0"/>
              </a:rPr>
              <a:t>2022 – 2024 </a:t>
            </a:r>
            <a:endParaRPr lang="en-US" sz="1400" dirty="0">
              <a:solidFill>
                <a:srgbClr val="002060"/>
              </a:solidFill>
              <a:effectLst/>
              <a:ea typeface="Calibri" panose="020F0502020204030204" pitchFamily="34" charset="0"/>
              <a:cs typeface="Times New Roman" panose="02020603050405020304" pitchFamily="18" charset="0"/>
            </a:endParaRPr>
          </a:p>
        </p:txBody>
      </p:sp>
      <p:pic>
        <p:nvPicPr>
          <p:cNvPr id="44" name="Picture 43">
            <a:extLst>
              <a:ext uri="{FF2B5EF4-FFF2-40B4-BE49-F238E27FC236}">
                <a16:creationId xmlns:a16="http://schemas.microsoft.com/office/drawing/2014/main" id="{7A7B3BBD-65DB-80E1-E628-A6076B377F0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296912" y="3276879"/>
            <a:ext cx="1189697" cy="1319705"/>
          </a:xfrm>
          <a:prstGeom prst="rect">
            <a:avLst/>
          </a:prstGeom>
        </p:spPr>
      </p:pic>
      <p:sp>
        <p:nvSpPr>
          <p:cNvPr id="45" name="TextBox 44">
            <a:extLst>
              <a:ext uri="{FF2B5EF4-FFF2-40B4-BE49-F238E27FC236}">
                <a16:creationId xmlns:a16="http://schemas.microsoft.com/office/drawing/2014/main" id="{07C6F340-EDA6-69D2-9595-B0B53D96C6D6}"/>
              </a:ext>
            </a:extLst>
          </p:cNvPr>
          <p:cNvSpPr txBox="1"/>
          <p:nvPr/>
        </p:nvSpPr>
        <p:spPr>
          <a:xfrm>
            <a:off x="9254701" y="4596584"/>
            <a:ext cx="1319396" cy="821059"/>
          </a:xfrm>
          <a:prstGeom prst="rect">
            <a:avLst/>
          </a:prstGeom>
          <a:noFill/>
        </p:spPr>
        <p:txBody>
          <a:bodyPr wrap="square" rtlCol="0">
            <a:spAutoFit/>
          </a:bodyPr>
          <a:lstStyle/>
          <a:p>
            <a:pPr marL="0" marR="0" algn="ctr">
              <a:lnSpc>
                <a:spcPct val="115000"/>
              </a:lnSpc>
              <a:spcBef>
                <a:spcPts val="0"/>
              </a:spcBef>
              <a:spcAft>
                <a:spcPts val="0"/>
              </a:spcAft>
              <a:tabLst>
                <a:tab pos="6229350" algn="l"/>
              </a:tabLst>
            </a:pPr>
            <a:r>
              <a:rPr lang="en-US" sz="1400" b="1" dirty="0">
                <a:solidFill>
                  <a:srgbClr val="002060"/>
                </a:solidFill>
                <a:effectLst/>
                <a:ea typeface="Calibri" panose="020F0502020204030204" pitchFamily="34" charset="0"/>
                <a:cs typeface="Times New Roman" panose="02020603050405020304" pitchFamily="18" charset="0"/>
              </a:rPr>
              <a:t>Poonam Sharma, MD</a:t>
            </a:r>
            <a:endParaRPr lang="en-US" sz="1400" dirty="0">
              <a:solidFill>
                <a:srgbClr val="002060"/>
              </a:solidFill>
              <a:effectLst/>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tabLst>
                <a:tab pos="6229350" algn="l"/>
              </a:tabLst>
            </a:pPr>
            <a:r>
              <a:rPr lang="en-US" sz="1400" b="1" dirty="0">
                <a:solidFill>
                  <a:srgbClr val="002060"/>
                </a:solidFill>
                <a:effectLst/>
                <a:ea typeface="Calibri" panose="020F0502020204030204" pitchFamily="34" charset="0"/>
                <a:cs typeface="Times New Roman" panose="02020603050405020304" pitchFamily="18" charset="0"/>
              </a:rPr>
              <a:t>2023 – 2026</a:t>
            </a:r>
            <a:endParaRPr lang="en-US" sz="1400" dirty="0">
              <a:solidFill>
                <a:srgbClr val="002060"/>
              </a:solidFill>
              <a:effectLst/>
              <a:ea typeface="Calibri" panose="020F0502020204030204" pitchFamily="34" charset="0"/>
              <a:cs typeface="Times New Roman" panose="02020603050405020304" pitchFamily="18" charset="0"/>
            </a:endParaRPr>
          </a:p>
        </p:txBody>
      </p:sp>
      <p:pic>
        <p:nvPicPr>
          <p:cNvPr id="47" name="Picture 46">
            <a:extLst>
              <a:ext uri="{FF2B5EF4-FFF2-40B4-BE49-F238E27FC236}">
                <a16:creationId xmlns:a16="http://schemas.microsoft.com/office/drawing/2014/main" id="{B42F9E23-ECDF-1268-448F-DB3DD9CAAF3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718217" y="3238667"/>
            <a:ext cx="976823" cy="1495225"/>
          </a:xfrm>
          <a:prstGeom prst="rect">
            <a:avLst/>
          </a:prstGeom>
        </p:spPr>
      </p:pic>
      <p:sp>
        <p:nvSpPr>
          <p:cNvPr id="48" name="TextBox 47">
            <a:extLst>
              <a:ext uri="{FF2B5EF4-FFF2-40B4-BE49-F238E27FC236}">
                <a16:creationId xmlns:a16="http://schemas.microsoft.com/office/drawing/2014/main" id="{36CC438E-BE2B-91C2-466C-07A0BBA200D0}"/>
              </a:ext>
            </a:extLst>
          </p:cNvPr>
          <p:cNvSpPr txBox="1"/>
          <p:nvPr/>
        </p:nvSpPr>
        <p:spPr>
          <a:xfrm>
            <a:off x="10514398" y="4662562"/>
            <a:ext cx="1384459" cy="821059"/>
          </a:xfrm>
          <a:prstGeom prst="rect">
            <a:avLst/>
          </a:prstGeom>
          <a:noFill/>
        </p:spPr>
        <p:txBody>
          <a:bodyPr wrap="square" rtlCol="0">
            <a:spAutoFit/>
          </a:bodyPr>
          <a:lstStyle/>
          <a:p>
            <a:pPr marL="0" marR="0" algn="ctr">
              <a:lnSpc>
                <a:spcPct val="115000"/>
              </a:lnSpc>
              <a:spcBef>
                <a:spcPts val="0"/>
              </a:spcBef>
              <a:spcAft>
                <a:spcPts val="0"/>
              </a:spcAft>
              <a:tabLst>
                <a:tab pos="6229350" algn="l"/>
              </a:tabLst>
            </a:pPr>
            <a:r>
              <a:rPr lang="en-US" sz="1400" b="1" dirty="0">
                <a:solidFill>
                  <a:srgbClr val="002060"/>
                </a:solidFill>
                <a:effectLst/>
                <a:ea typeface="Calibri" panose="020F0502020204030204" pitchFamily="34" charset="0"/>
                <a:cs typeface="Times New Roman" panose="02020603050405020304" pitchFamily="18" charset="0"/>
              </a:rPr>
              <a:t>Sarah A. Sterling, MD</a:t>
            </a:r>
            <a:endParaRPr lang="en-US" sz="1400" dirty="0">
              <a:solidFill>
                <a:srgbClr val="002060"/>
              </a:solidFill>
              <a:effectLst/>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tabLst>
                <a:tab pos="6229350" algn="l"/>
              </a:tabLst>
            </a:pPr>
            <a:r>
              <a:rPr lang="en-US" sz="1400" b="1" dirty="0">
                <a:solidFill>
                  <a:srgbClr val="002060"/>
                </a:solidFill>
                <a:effectLst/>
                <a:ea typeface="Calibri" panose="020F0502020204030204" pitchFamily="34" charset="0"/>
                <a:cs typeface="Times New Roman" panose="02020603050405020304" pitchFamily="18" charset="0"/>
              </a:rPr>
              <a:t>2021 – 2024 </a:t>
            </a:r>
            <a:endParaRPr lang="en-US" sz="1400" dirty="0">
              <a:solidFill>
                <a:srgbClr val="002060"/>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964206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33E43-98DC-D0F8-80EA-102D5E3C2CC5}"/>
              </a:ext>
            </a:extLst>
          </p:cNvPr>
          <p:cNvSpPr>
            <a:spLocks noGrp="1"/>
          </p:cNvSpPr>
          <p:nvPr>
            <p:ph type="title"/>
          </p:nvPr>
        </p:nvSpPr>
        <p:spPr>
          <a:xfrm>
            <a:off x="594590" y="-115813"/>
            <a:ext cx="10515600" cy="1062250"/>
          </a:xfrm>
        </p:spPr>
        <p:txBody>
          <a:bodyPr>
            <a:normAutofit/>
          </a:bodyPr>
          <a:lstStyle/>
          <a:p>
            <a:r>
              <a:rPr lang="en-US" sz="5400" b="1" dirty="0">
                <a:solidFill>
                  <a:srgbClr val="0070C0"/>
                </a:solidFill>
              </a:rPr>
              <a:t>Nominating Committee</a:t>
            </a:r>
          </a:p>
        </p:txBody>
      </p:sp>
      <p:sp>
        <p:nvSpPr>
          <p:cNvPr id="4" name="Text Placeholder 2">
            <a:extLst>
              <a:ext uri="{FF2B5EF4-FFF2-40B4-BE49-F238E27FC236}">
                <a16:creationId xmlns:a16="http://schemas.microsoft.com/office/drawing/2014/main" id="{AB8075BD-4707-33BA-0949-8C966DA3B3E4}"/>
              </a:ext>
            </a:extLst>
          </p:cNvPr>
          <p:cNvSpPr>
            <a:spLocks noGrp="1"/>
          </p:cNvSpPr>
          <p:nvPr>
            <p:ph type="body" idx="1"/>
          </p:nvPr>
        </p:nvSpPr>
        <p:spPr>
          <a:xfrm>
            <a:off x="3387072" y="2571255"/>
            <a:ext cx="1677810" cy="720089"/>
          </a:xfrm>
        </p:spPr>
        <p:txBody>
          <a:bodyPr>
            <a:normAutofit/>
          </a:bodyPr>
          <a:lstStyle/>
          <a:p>
            <a:pPr marL="0" marR="0" algn="ctr">
              <a:lnSpc>
                <a:spcPct val="107000"/>
              </a:lnSpc>
              <a:spcBef>
                <a:spcPts val="0"/>
              </a:spcBef>
              <a:spcAft>
                <a:spcPts val="0"/>
              </a:spcAft>
            </a:pPr>
            <a:r>
              <a:rPr lang="en-US" sz="1400" b="1" dirty="0">
                <a:solidFill>
                  <a:srgbClr val="002060"/>
                </a:solidFill>
                <a:effectLst/>
                <a:ea typeface="Calibri" panose="020F0502020204030204" pitchFamily="34" charset="0"/>
                <a:cs typeface="Times New Roman" panose="02020603050405020304" pitchFamily="18" charset="0"/>
              </a:rPr>
              <a:t>Patricia Balthazar, MD (1</a:t>
            </a:r>
            <a:r>
              <a:rPr lang="en-US" sz="1400" b="1" baseline="30000" dirty="0">
                <a:solidFill>
                  <a:srgbClr val="002060"/>
                </a:solidFill>
                <a:effectLst/>
                <a:ea typeface="Calibri" panose="020F0502020204030204" pitchFamily="34" charset="0"/>
                <a:cs typeface="Times New Roman" panose="02020603050405020304" pitchFamily="18" charset="0"/>
              </a:rPr>
              <a:t>st</a:t>
            </a:r>
            <a:r>
              <a:rPr lang="en-US" sz="1400" b="1" dirty="0">
                <a:solidFill>
                  <a:srgbClr val="002060"/>
                </a:solidFill>
                <a:effectLst/>
                <a:ea typeface="Calibri" panose="020F0502020204030204" pitchFamily="34" charset="0"/>
                <a:cs typeface="Times New Roman" panose="02020603050405020304" pitchFamily="18" charset="0"/>
              </a:rPr>
              <a:t> term, 2025)</a:t>
            </a:r>
          </a:p>
        </p:txBody>
      </p:sp>
      <p:sp>
        <p:nvSpPr>
          <p:cNvPr id="5" name="TextBox 4">
            <a:extLst>
              <a:ext uri="{FF2B5EF4-FFF2-40B4-BE49-F238E27FC236}">
                <a16:creationId xmlns:a16="http://schemas.microsoft.com/office/drawing/2014/main" id="{CEDD241B-D9AE-9106-C81D-A8718F25C686}"/>
              </a:ext>
            </a:extLst>
          </p:cNvPr>
          <p:cNvSpPr txBox="1"/>
          <p:nvPr/>
        </p:nvSpPr>
        <p:spPr>
          <a:xfrm>
            <a:off x="8064441" y="2629237"/>
            <a:ext cx="1802399" cy="543162"/>
          </a:xfrm>
          <a:prstGeom prst="rect">
            <a:avLst/>
          </a:prstGeom>
          <a:noFill/>
        </p:spPr>
        <p:txBody>
          <a:bodyPr wrap="square" rtlCol="0">
            <a:spAutoFit/>
          </a:bodyPr>
          <a:lstStyle/>
          <a:p>
            <a:pPr marL="0" marR="0" algn="ctr">
              <a:lnSpc>
                <a:spcPct val="107000"/>
              </a:lnSpc>
              <a:spcBef>
                <a:spcPts val="0"/>
              </a:spcBef>
              <a:spcAft>
                <a:spcPts val="0"/>
              </a:spcAft>
            </a:pPr>
            <a:r>
              <a:rPr lang="en-US" sz="1400" b="1" dirty="0">
                <a:solidFill>
                  <a:srgbClr val="002060"/>
                </a:solidFill>
                <a:effectLst/>
                <a:ea typeface="Calibri" panose="020F0502020204030204" pitchFamily="34" charset="0"/>
                <a:cs typeface="Times New Roman" panose="02020603050405020304" pitchFamily="18" charset="0"/>
              </a:rPr>
              <a:t>Kelly M. Quesnelle, PhD (1</a:t>
            </a:r>
            <a:r>
              <a:rPr lang="en-US" sz="1400" b="1" baseline="30000" dirty="0">
                <a:solidFill>
                  <a:srgbClr val="002060"/>
                </a:solidFill>
                <a:effectLst/>
                <a:ea typeface="Calibri" panose="020F0502020204030204" pitchFamily="34" charset="0"/>
                <a:cs typeface="Times New Roman" panose="02020603050405020304" pitchFamily="18" charset="0"/>
              </a:rPr>
              <a:t>st</a:t>
            </a:r>
            <a:r>
              <a:rPr lang="en-US" sz="1400" b="1" dirty="0">
                <a:solidFill>
                  <a:srgbClr val="002060"/>
                </a:solidFill>
                <a:effectLst/>
                <a:ea typeface="Calibri" panose="020F0502020204030204" pitchFamily="34" charset="0"/>
                <a:cs typeface="Times New Roman" panose="02020603050405020304" pitchFamily="18" charset="0"/>
              </a:rPr>
              <a:t> term, 2026)</a:t>
            </a:r>
            <a:endParaRPr lang="en-US" sz="1400" dirty="0">
              <a:solidFill>
                <a:srgbClr val="002060"/>
              </a:solidFill>
              <a:effectLst/>
              <a:ea typeface="Calibri" panose="020F0502020204030204" pitchFamily="34" charset="0"/>
              <a:cs typeface="Times New Roman" panose="02020603050405020304" pitchFamily="18" charset="0"/>
            </a:endParaRPr>
          </a:p>
        </p:txBody>
      </p:sp>
      <p:pic>
        <p:nvPicPr>
          <p:cNvPr id="6" name="Picture 5" descr="A person wearing glasses and a suit&#10;&#10;Description automatically generated with medium confidence">
            <a:extLst>
              <a:ext uri="{FF2B5EF4-FFF2-40B4-BE49-F238E27FC236}">
                <a16:creationId xmlns:a16="http://schemas.microsoft.com/office/drawing/2014/main" id="{095DA67A-9EE2-3EFA-3183-926980ACA7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099" y="1028418"/>
            <a:ext cx="1254017" cy="1502709"/>
          </a:xfrm>
          <a:prstGeom prst="rect">
            <a:avLst/>
          </a:prstGeom>
        </p:spPr>
      </p:pic>
      <p:pic>
        <p:nvPicPr>
          <p:cNvPr id="7" name="Picture 6">
            <a:extLst>
              <a:ext uri="{FF2B5EF4-FFF2-40B4-BE49-F238E27FC236}">
                <a16:creationId xmlns:a16="http://schemas.microsoft.com/office/drawing/2014/main" id="{369D7778-3DCF-D605-D7DB-54FA8D0AA2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2390" y="998657"/>
            <a:ext cx="1305500" cy="1620897"/>
          </a:xfrm>
          <a:prstGeom prst="rect">
            <a:avLst/>
          </a:prstGeom>
        </p:spPr>
      </p:pic>
      <p:sp>
        <p:nvSpPr>
          <p:cNvPr id="8" name="TextBox 7">
            <a:extLst>
              <a:ext uri="{FF2B5EF4-FFF2-40B4-BE49-F238E27FC236}">
                <a16:creationId xmlns:a16="http://schemas.microsoft.com/office/drawing/2014/main" id="{42DC7ABD-F1E7-227B-3885-236F00C57838}"/>
              </a:ext>
            </a:extLst>
          </p:cNvPr>
          <p:cNvSpPr txBox="1"/>
          <p:nvPr/>
        </p:nvSpPr>
        <p:spPr>
          <a:xfrm>
            <a:off x="1052729" y="2585704"/>
            <a:ext cx="1861334" cy="543162"/>
          </a:xfrm>
          <a:prstGeom prst="rect">
            <a:avLst/>
          </a:prstGeom>
          <a:noFill/>
        </p:spPr>
        <p:txBody>
          <a:bodyPr wrap="square" rtlCol="0">
            <a:spAutoFit/>
          </a:bodyPr>
          <a:lstStyle/>
          <a:p>
            <a:pPr marL="0" marR="0" algn="ctr">
              <a:lnSpc>
                <a:spcPct val="107000"/>
              </a:lnSpc>
              <a:spcBef>
                <a:spcPts val="0"/>
              </a:spcBef>
              <a:spcAft>
                <a:spcPts val="0"/>
              </a:spcAft>
            </a:pPr>
            <a:r>
              <a:rPr lang="en-US" sz="1400" b="1" dirty="0">
                <a:solidFill>
                  <a:srgbClr val="002060"/>
                </a:solidFill>
                <a:effectLst/>
                <a:ea typeface="Calibri" panose="020F0502020204030204" pitchFamily="34" charset="0"/>
                <a:cs typeface="Times New Roman" panose="02020603050405020304" pitchFamily="18" charset="0"/>
              </a:rPr>
              <a:t>Chair: Aviad “Adi” Haramati, PhD (2025)</a:t>
            </a:r>
            <a:endParaRPr lang="en-US" sz="1400" dirty="0">
              <a:solidFill>
                <a:srgbClr val="002060"/>
              </a:solidFill>
              <a:effectLst/>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980CCDAD-AE1C-A0A5-FAA2-4BA5C714E7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4845" y="3233976"/>
            <a:ext cx="1239986" cy="1620897"/>
          </a:xfrm>
          <a:prstGeom prst="rect">
            <a:avLst/>
          </a:prstGeom>
        </p:spPr>
      </p:pic>
      <p:sp>
        <p:nvSpPr>
          <p:cNvPr id="10" name="TextBox 9">
            <a:extLst>
              <a:ext uri="{FF2B5EF4-FFF2-40B4-BE49-F238E27FC236}">
                <a16:creationId xmlns:a16="http://schemas.microsoft.com/office/drawing/2014/main" id="{18857BB3-F8C9-949B-F8BF-2967456288F3}"/>
              </a:ext>
            </a:extLst>
          </p:cNvPr>
          <p:cNvSpPr txBox="1"/>
          <p:nvPr/>
        </p:nvSpPr>
        <p:spPr>
          <a:xfrm>
            <a:off x="4752996" y="4879909"/>
            <a:ext cx="1752144" cy="543162"/>
          </a:xfrm>
          <a:prstGeom prst="rect">
            <a:avLst/>
          </a:prstGeom>
          <a:noFill/>
        </p:spPr>
        <p:txBody>
          <a:bodyPr wrap="square" rtlCol="0">
            <a:spAutoFit/>
          </a:bodyPr>
          <a:lstStyle/>
          <a:p>
            <a:pPr marL="0" marR="0" algn="ctr">
              <a:lnSpc>
                <a:spcPct val="107000"/>
              </a:lnSpc>
              <a:spcBef>
                <a:spcPts val="0"/>
              </a:spcBef>
              <a:spcAft>
                <a:spcPts val="0"/>
              </a:spcAft>
            </a:pPr>
            <a:r>
              <a:rPr lang="en-US" sz="1400" b="1" dirty="0">
                <a:solidFill>
                  <a:srgbClr val="002060"/>
                </a:solidFill>
                <a:effectLst/>
                <a:ea typeface="Calibri" panose="020F0502020204030204" pitchFamily="34" charset="0"/>
                <a:cs typeface="Times New Roman" panose="02020603050405020304" pitchFamily="18" charset="0"/>
              </a:rPr>
              <a:t>Steven Angus, MD (1</a:t>
            </a:r>
            <a:r>
              <a:rPr lang="en-US" sz="1400" b="1" baseline="30000" dirty="0">
                <a:solidFill>
                  <a:srgbClr val="002060"/>
                </a:solidFill>
                <a:effectLst/>
                <a:ea typeface="Calibri" panose="020F0502020204030204" pitchFamily="34" charset="0"/>
                <a:cs typeface="Times New Roman" panose="02020603050405020304" pitchFamily="18" charset="0"/>
              </a:rPr>
              <a:t>st</a:t>
            </a:r>
            <a:r>
              <a:rPr lang="en-US" sz="1400" b="1" dirty="0">
                <a:solidFill>
                  <a:srgbClr val="002060"/>
                </a:solidFill>
                <a:effectLst/>
                <a:ea typeface="Calibri" panose="020F0502020204030204" pitchFamily="34" charset="0"/>
                <a:cs typeface="Times New Roman" panose="02020603050405020304" pitchFamily="18" charset="0"/>
              </a:rPr>
              <a:t> term, 2024)</a:t>
            </a:r>
            <a:endParaRPr lang="en-US" sz="1400" dirty="0">
              <a:solidFill>
                <a:srgbClr val="002060"/>
              </a:solidFill>
              <a:effectLst/>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6B0B9CD4-F67E-79A0-58E0-4A5110B229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9133" y="3260616"/>
            <a:ext cx="1317454" cy="1648244"/>
          </a:xfrm>
          <a:prstGeom prst="rect">
            <a:avLst/>
          </a:prstGeom>
        </p:spPr>
      </p:pic>
      <p:sp>
        <p:nvSpPr>
          <p:cNvPr id="13" name="TextBox 12">
            <a:extLst>
              <a:ext uri="{FF2B5EF4-FFF2-40B4-BE49-F238E27FC236}">
                <a16:creationId xmlns:a16="http://schemas.microsoft.com/office/drawing/2014/main" id="{700D7270-E3D0-317F-4C0D-2E3CED6F036A}"/>
              </a:ext>
            </a:extLst>
          </p:cNvPr>
          <p:cNvSpPr txBox="1"/>
          <p:nvPr/>
        </p:nvSpPr>
        <p:spPr>
          <a:xfrm>
            <a:off x="2362122" y="4879909"/>
            <a:ext cx="2122132" cy="543162"/>
          </a:xfrm>
          <a:prstGeom prst="rect">
            <a:avLst/>
          </a:prstGeom>
          <a:noFill/>
        </p:spPr>
        <p:txBody>
          <a:bodyPr wrap="square" rtlCol="0">
            <a:spAutoFit/>
          </a:bodyPr>
          <a:lstStyle/>
          <a:p>
            <a:pPr marL="0" marR="0" algn="ctr">
              <a:lnSpc>
                <a:spcPct val="107000"/>
              </a:lnSpc>
              <a:spcBef>
                <a:spcPts val="0"/>
              </a:spcBef>
              <a:spcAft>
                <a:spcPts val="0"/>
              </a:spcAft>
            </a:pPr>
            <a:r>
              <a:rPr lang="en-US" sz="1400" b="1" dirty="0">
                <a:solidFill>
                  <a:srgbClr val="002060"/>
                </a:solidFill>
                <a:effectLst/>
                <a:ea typeface="Calibri" panose="020F0502020204030204" pitchFamily="34" charset="0"/>
                <a:cs typeface="Times New Roman" panose="02020603050405020304" pitchFamily="18" charset="0"/>
              </a:rPr>
              <a:t>Richard Hamilton, MD (2</a:t>
            </a:r>
            <a:r>
              <a:rPr lang="en-US" sz="1400" b="1" baseline="30000" dirty="0">
                <a:solidFill>
                  <a:srgbClr val="002060"/>
                </a:solidFill>
                <a:effectLst/>
                <a:ea typeface="Calibri" panose="020F0502020204030204" pitchFamily="34" charset="0"/>
                <a:cs typeface="Times New Roman" panose="02020603050405020304" pitchFamily="18" charset="0"/>
              </a:rPr>
              <a:t>nd</a:t>
            </a:r>
            <a:r>
              <a:rPr lang="en-US" sz="1400" b="1" dirty="0">
                <a:solidFill>
                  <a:srgbClr val="002060"/>
                </a:solidFill>
                <a:effectLst/>
                <a:ea typeface="Calibri" panose="020F0502020204030204" pitchFamily="34" charset="0"/>
                <a:cs typeface="Times New Roman" panose="02020603050405020304" pitchFamily="18" charset="0"/>
              </a:rPr>
              <a:t> term, 2025)</a:t>
            </a:r>
            <a:endParaRPr lang="en-US" sz="1400" dirty="0">
              <a:solidFill>
                <a:srgbClr val="002060"/>
              </a:solidFill>
              <a:effectLst/>
              <a:ea typeface="Calibri" panose="020F0502020204030204" pitchFamily="34" charset="0"/>
              <a:cs typeface="Times New Roman" panose="02020603050405020304" pitchFamily="18" charset="0"/>
            </a:endParaRPr>
          </a:p>
        </p:txBody>
      </p:sp>
      <p:pic>
        <p:nvPicPr>
          <p:cNvPr id="15" name="Picture 14">
            <a:extLst>
              <a:ext uri="{FF2B5EF4-FFF2-40B4-BE49-F238E27FC236}">
                <a16:creationId xmlns:a16="http://schemas.microsoft.com/office/drawing/2014/main" id="{CA1409E5-7A0A-2F7E-E644-B5B4D0B77A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80316" y="1028418"/>
            <a:ext cx="1049168" cy="1557286"/>
          </a:xfrm>
          <a:prstGeom prst="rect">
            <a:avLst/>
          </a:prstGeom>
        </p:spPr>
      </p:pic>
      <p:sp>
        <p:nvSpPr>
          <p:cNvPr id="16" name="TextBox 15">
            <a:extLst>
              <a:ext uri="{FF2B5EF4-FFF2-40B4-BE49-F238E27FC236}">
                <a16:creationId xmlns:a16="http://schemas.microsoft.com/office/drawing/2014/main" id="{1E692625-07D4-6918-B1CD-C21D0F0C3BA2}"/>
              </a:ext>
            </a:extLst>
          </p:cNvPr>
          <p:cNvSpPr txBox="1"/>
          <p:nvPr/>
        </p:nvSpPr>
        <p:spPr>
          <a:xfrm>
            <a:off x="5629068" y="2585704"/>
            <a:ext cx="1802399" cy="523220"/>
          </a:xfrm>
          <a:prstGeom prst="rect">
            <a:avLst/>
          </a:prstGeom>
          <a:noFill/>
        </p:spPr>
        <p:txBody>
          <a:bodyPr wrap="square" rtlCol="0">
            <a:spAutoFit/>
          </a:bodyPr>
          <a:lstStyle/>
          <a:p>
            <a:pPr algn="ctr"/>
            <a:r>
              <a:rPr lang="en-US" sz="1400" b="1" dirty="0">
                <a:solidFill>
                  <a:srgbClr val="002060"/>
                </a:solidFill>
                <a:effectLst/>
                <a:ea typeface="Calibri" panose="020F0502020204030204" pitchFamily="34" charset="0"/>
                <a:cs typeface="Times New Roman" panose="02020603050405020304" pitchFamily="18" charset="0"/>
              </a:rPr>
              <a:t>Kimberly Lumpkins, MD (1</a:t>
            </a:r>
            <a:r>
              <a:rPr lang="en-US" sz="1400" b="1" baseline="30000" dirty="0">
                <a:solidFill>
                  <a:srgbClr val="002060"/>
                </a:solidFill>
                <a:effectLst/>
                <a:ea typeface="Calibri" panose="020F0502020204030204" pitchFamily="34" charset="0"/>
                <a:cs typeface="Times New Roman" panose="02020603050405020304" pitchFamily="18" charset="0"/>
              </a:rPr>
              <a:t>st</a:t>
            </a:r>
            <a:r>
              <a:rPr lang="en-US" sz="1400" b="1" dirty="0">
                <a:solidFill>
                  <a:srgbClr val="002060"/>
                </a:solidFill>
                <a:effectLst/>
                <a:ea typeface="Calibri" panose="020F0502020204030204" pitchFamily="34" charset="0"/>
                <a:cs typeface="Times New Roman" panose="02020603050405020304" pitchFamily="18" charset="0"/>
              </a:rPr>
              <a:t> term, 2024)</a:t>
            </a:r>
            <a:endParaRPr lang="en-US" sz="1400" dirty="0">
              <a:solidFill>
                <a:srgbClr val="002060"/>
              </a:solidFill>
              <a:effectLst/>
              <a:ea typeface="Calibri" panose="020F0502020204030204"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id="{A814D32A-2066-5DE7-46DA-8029D39158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07807" y="3260615"/>
            <a:ext cx="1662618" cy="1662618"/>
          </a:xfrm>
          <a:prstGeom prst="rect">
            <a:avLst/>
          </a:prstGeom>
        </p:spPr>
      </p:pic>
      <p:sp>
        <p:nvSpPr>
          <p:cNvPr id="18" name="TextBox 17">
            <a:extLst>
              <a:ext uri="{FF2B5EF4-FFF2-40B4-BE49-F238E27FC236}">
                <a16:creationId xmlns:a16="http://schemas.microsoft.com/office/drawing/2014/main" id="{4EF7BA60-AA6C-04E9-A665-9E58FC5E0497}"/>
              </a:ext>
            </a:extLst>
          </p:cNvPr>
          <p:cNvSpPr txBox="1"/>
          <p:nvPr/>
        </p:nvSpPr>
        <p:spPr>
          <a:xfrm>
            <a:off x="6807807" y="4923233"/>
            <a:ext cx="1662618" cy="523220"/>
          </a:xfrm>
          <a:prstGeom prst="rect">
            <a:avLst/>
          </a:prstGeom>
          <a:noFill/>
        </p:spPr>
        <p:txBody>
          <a:bodyPr wrap="square" rtlCol="0">
            <a:spAutoFit/>
          </a:bodyPr>
          <a:lstStyle/>
          <a:p>
            <a:pPr algn="ctr"/>
            <a:r>
              <a:rPr lang="en-US" sz="1400" b="1" dirty="0">
                <a:solidFill>
                  <a:srgbClr val="002060"/>
                </a:solidFill>
                <a:effectLst/>
                <a:ea typeface="Calibri" panose="020F0502020204030204" pitchFamily="34" charset="0"/>
                <a:cs typeface="Times New Roman" panose="02020603050405020304" pitchFamily="18" charset="0"/>
              </a:rPr>
              <a:t>Neil Osheroff, PhD (1</a:t>
            </a:r>
            <a:r>
              <a:rPr lang="en-US" sz="1400" b="1" baseline="30000" dirty="0">
                <a:solidFill>
                  <a:srgbClr val="002060"/>
                </a:solidFill>
                <a:effectLst/>
                <a:ea typeface="Calibri" panose="020F0502020204030204" pitchFamily="34" charset="0"/>
                <a:cs typeface="Times New Roman" panose="02020603050405020304" pitchFamily="18" charset="0"/>
              </a:rPr>
              <a:t>st</a:t>
            </a:r>
            <a:r>
              <a:rPr lang="en-US" sz="1400" b="1" dirty="0">
                <a:solidFill>
                  <a:srgbClr val="002060"/>
                </a:solidFill>
                <a:effectLst/>
                <a:ea typeface="Calibri" panose="020F0502020204030204" pitchFamily="34" charset="0"/>
                <a:cs typeface="Times New Roman" panose="02020603050405020304" pitchFamily="18" charset="0"/>
              </a:rPr>
              <a:t> term, 2024)</a:t>
            </a:r>
            <a:endParaRPr lang="en-US" sz="1400" dirty="0">
              <a:solidFill>
                <a:srgbClr val="002060"/>
              </a:solidFill>
              <a:effectLst/>
              <a:ea typeface="Calibri" panose="020F0502020204030204" pitchFamily="34" charset="0"/>
              <a:cs typeface="Times New Roman" panose="02020603050405020304" pitchFamily="18" charset="0"/>
            </a:endParaRPr>
          </a:p>
        </p:txBody>
      </p:sp>
      <p:pic>
        <p:nvPicPr>
          <p:cNvPr id="20" name="Picture 19">
            <a:extLst>
              <a:ext uri="{FF2B5EF4-FFF2-40B4-BE49-F238E27FC236}">
                <a16:creationId xmlns:a16="http://schemas.microsoft.com/office/drawing/2014/main" id="{D76EEC1E-44A8-343F-09ED-F40E7A1987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72604" y="909362"/>
            <a:ext cx="1386075" cy="1744543"/>
          </a:xfrm>
          <a:prstGeom prst="rect">
            <a:avLst/>
          </a:prstGeom>
        </p:spPr>
      </p:pic>
    </p:spTree>
    <p:extLst>
      <p:ext uri="{BB962C8B-B14F-4D97-AF65-F5344CB8AC3E}">
        <p14:creationId xmlns:p14="http://schemas.microsoft.com/office/powerpoint/2010/main" val="27663431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8D495-EEDB-8DF7-5632-6AFD5F8107CC}"/>
              </a:ext>
            </a:extLst>
          </p:cNvPr>
          <p:cNvSpPr>
            <a:spLocks noGrp="1"/>
          </p:cNvSpPr>
          <p:nvPr>
            <p:ph type="title"/>
          </p:nvPr>
        </p:nvSpPr>
        <p:spPr>
          <a:xfrm>
            <a:off x="486897" y="-46770"/>
            <a:ext cx="10515600" cy="1063663"/>
          </a:xfrm>
        </p:spPr>
        <p:txBody>
          <a:bodyPr/>
          <a:lstStyle/>
          <a:p>
            <a:pPr algn="ctr"/>
            <a:r>
              <a:rPr lang="en-US" b="1" dirty="0">
                <a:solidFill>
                  <a:srgbClr val="0070C0"/>
                </a:solidFill>
              </a:rPr>
              <a:t>CFAS Awards</a:t>
            </a:r>
          </a:p>
        </p:txBody>
      </p:sp>
      <p:pic>
        <p:nvPicPr>
          <p:cNvPr id="5" name="Picture 4" descr="A person and person holding a framed picture&#10;&#10;Description automatically generated">
            <a:extLst>
              <a:ext uri="{FF2B5EF4-FFF2-40B4-BE49-F238E27FC236}">
                <a16:creationId xmlns:a16="http://schemas.microsoft.com/office/drawing/2014/main" id="{1FEFE48D-D70A-9C45-FC35-55CD9D9553F9}"/>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253928" y="1050673"/>
            <a:ext cx="2558976" cy="3000171"/>
          </a:xfrm>
          <a:prstGeom prst="rect">
            <a:avLst/>
          </a:prstGeom>
        </p:spPr>
      </p:pic>
      <p:sp>
        <p:nvSpPr>
          <p:cNvPr id="6" name="TextBox 5">
            <a:extLst>
              <a:ext uri="{FF2B5EF4-FFF2-40B4-BE49-F238E27FC236}">
                <a16:creationId xmlns:a16="http://schemas.microsoft.com/office/drawing/2014/main" id="{EE93D95A-1D15-DCE6-7F91-4D80984486BC}"/>
              </a:ext>
            </a:extLst>
          </p:cNvPr>
          <p:cNvSpPr txBox="1"/>
          <p:nvPr/>
        </p:nvSpPr>
        <p:spPr>
          <a:xfrm>
            <a:off x="1365139" y="4084624"/>
            <a:ext cx="4444719" cy="1323439"/>
          </a:xfrm>
          <a:prstGeom prst="rect">
            <a:avLst/>
          </a:prstGeom>
          <a:noFill/>
        </p:spPr>
        <p:txBody>
          <a:bodyPr wrap="square" rtlCol="0">
            <a:spAutoFit/>
          </a:bodyPr>
          <a:lstStyle/>
          <a:p>
            <a:pPr algn="ctr"/>
            <a:r>
              <a:rPr lang="en-US" sz="1600" b="1" dirty="0">
                <a:solidFill>
                  <a:srgbClr val="147D43"/>
                </a:solidFill>
              </a:rPr>
              <a:t>Jonathan Constance, MD, is the 2024 recipient of the CFAS Rising Star Award for connecting faculty and leaders within the AAMC Council of Faculty and Academic Societies. Dr. Constance represents the American College of Clinical Pharmacology</a:t>
            </a:r>
          </a:p>
        </p:txBody>
      </p:sp>
      <p:pic>
        <p:nvPicPr>
          <p:cNvPr id="8" name="Picture 7" descr="Two women holding a framed picture&#10;&#10;Description automatically generated">
            <a:extLst>
              <a:ext uri="{FF2B5EF4-FFF2-40B4-BE49-F238E27FC236}">
                <a16:creationId xmlns:a16="http://schemas.microsoft.com/office/drawing/2014/main" id="{92660BF7-DDA5-5F1A-B95B-21D8D2BD2DC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315165" y="1010719"/>
            <a:ext cx="2558976" cy="3040125"/>
          </a:xfrm>
          <a:prstGeom prst="rect">
            <a:avLst/>
          </a:prstGeom>
        </p:spPr>
      </p:pic>
      <p:sp>
        <p:nvSpPr>
          <p:cNvPr id="9" name="TextBox 8">
            <a:extLst>
              <a:ext uri="{FF2B5EF4-FFF2-40B4-BE49-F238E27FC236}">
                <a16:creationId xmlns:a16="http://schemas.microsoft.com/office/drawing/2014/main" id="{AC7D2B6E-2B7B-77A8-6A5B-44AE9442164B}"/>
              </a:ext>
            </a:extLst>
          </p:cNvPr>
          <p:cNvSpPr txBox="1"/>
          <p:nvPr/>
        </p:nvSpPr>
        <p:spPr>
          <a:xfrm>
            <a:off x="6428177" y="4050844"/>
            <a:ext cx="4444719" cy="1323439"/>
          </a:xfrm>
          <a:prstGeom prst="rect">
            <a:avLst/>
          </a:prstGeom>
          <a:noFill/>
        </p:spPr>
        <p:txBody>
          <a:bodyPr wrap="square" rtlCol="0">
            <a:spAutoFit/>
          </a:bodyPr>
          <a:lstStyle/>
          <a:p>
            <a:pPr algn="ctr"/>
            <a:r>
              <a:rPr lang="en-US" sz="1600" b="1" dirty="0">
                <a:solidFill>
                  <a:srgbClr val="147D43"/>
                </a:solidFill>
              </a:rPr>
              <a:t>Tracey Weiler, PhD, is the 2024 recipient of the CFAS Bright Light Award for creative contributions to the AAMC Council of Faculty and Academic Societies. Dr. Weiler represents the Association of Professors of Human and Medical Genetics</a:t>
            </a:r>
          </a:p>
        </p:txBody>
      </p:sp>
    </p:spTree>
    <p:extLst>
      <p:ext uri="{BB962C8B-B14F-4D97-AF65-F5344CB8AC3E}">
        <p14:creationId xmlns:p14="http://schemas.microsoft.com/office/powerpoint/2010/main" val="17393549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E6807BF-3DF6-AAB9-9776-FFEED1287F63}"/>
              </a:ext>
            </a:extLst>
          </p:cNvPr>
          <p:cNvSpPr>
            <a:spLocks noGrp="1"/>
          </p:cNvSpPr>
          <p:nvPr>
            <p:ph type="title"/>
          </p:nvPr>
        </p:nvSpPr>
        <p:spPr>
          <a:xfrm>
            <a:off x="572022" y="279184"/>
            <a:ext cx="11047956" cy="1002082"/>
          </a:xfrm>
        </p:spPr>
        <p:txBody>
          <a:bodyPr>
            <a:normAutofit fontScale="90000"/>
          </a:bodyPr>
          <a:lstStyle/>
          <a:p>
            <a:r>
              <a:rPr lang="en-US" b="1" dirty="0">
                <a:solidFill>
                  <a:srgbClr val="0070C0"/>
                </a:solidFill>
              </a:rPr>
              <a:t>CFAS Papers and Surveys in the Works</a:t>
            </a:r>
          </a:p>
        </p:txBody>
      </p:sp>
      <p:sp>
        <p:nvSpPr>
          <p:cNvPr id="5" name="Content Placeholder 2">
            <a:extLst>
              <a:ext uri="{FF2B5EF4-FFF2-40B4-BE49-F238E27FC236}">
                <a16:creationId xmlns:a16="http://schemas.microsoft.com/office/drawing/2014/main" id="{660B696E-5ED5-CDE9-9937-7B2555204DAF}"/>
              </a:ext>
            </a:extLst>
          </p:cNvPr>
          <p:cNvSpPr txBox="1">
            <a:spLocks/>
          </p:cNvSpPr>
          <p:nvPr/>
        </p:nvSpPr>
        <p:spPr>
          <a:xfrm>
            <a:off x="572022" y="1394000"/>
            <a:ext cx="11047956" cy="390975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457200" indent="-457200">
              <a:buClr>
                <a:srgbClr val="FF6600"/>
              </a:buClr>
              <a:buFont typeface="Arial" panose="020B0604020202020204" pitchFamily="34" charset="0"/>
              <a:buChar char="•"/>
              <a:defRPr/>
            </a:pPr>
            <a:r>
              <a:rPr lang="en-US">
                <a:solidFill>
                  <a:srgbClr val="007C72"/>
                </a:solidFill>
                <a:latin typeface="Arial" panose="020B0604020202020204" pitchFamily="34" charset="0"/>
                <a:cs typeface="Arial" panose="020B0604020202020204" pitchFamily="34" charset="0"/>
              </a:rPr>
              <a:t>Faculty who are underrepresented in medicine (URM) (collaboration between Mission Alignment group and Diversity &amp; Inclusion Committee)</a:t>
            </a:r>
          </a:p>
          <a:p>
            <a:pPr marL="457200" indent="-457200">
              <a:buClr>
                <a:srgbClr val="FF6600"/>
              </a:buClr>
              <a:buFont typeface="Arial" panose="020B0604020202020204" pitchFamily="34" charset="0"/>
              <a:buChar char="•"/>
              <a:defRPr/>
            </a:pPr>
            <a:r>
              <a:rPr lang="en-US">
                <a:solidFill>
                  <a:srgbClr val="007C72"/>
                </a:solidFill>
                <a:latin typeface="Arial" panose="020B0604020202020204" pitchFamily="34" charset="0"/>
                <a:cs typeface="Arial" panose="020B0604020202020204" pitchFamily="34" charset="0"/>
              </a:rPr>
              <a:t>Skills for faculty leaders or “champions” in well-being to increase reach and effectiveness among faculty peers (Well-being Committee)</a:t>
            </a:r>
          </a:p>
          <a:p>
            <a:pPr marL="457200" indent="-457200">
              <a:buClr>
                <a:srgbClr val="FF6600"/>
              </a:buClr>
              <a:buFont typeface="Arial" panose="020B0604020202020204" pitchFamily="34" charset="0"/>
              <a:buChar char="•"/>
              <a:defRPr/>
            </a:pPr>
            <a:r>
              <a:rPr lang="en-US">
                <a:solidFill>
                  <a:srgbClr val="007C72"/>
                </a:solidFill>
                <a:latin typeface="Arial" panose="020B0604020202020204" pitchFamily="34" charset="0"/>
                <a:cs typeface="Arial" panose="020B0604020202020204" pitchFamily="34" charset="0"/>
              </a:rPr>
              <a:t>Best practices in wellness programming from five AAMC member institutions</a:t>
            </a:r>
            <a:r>
              <a:rPr lang="en-US">
                <a:solidFill>
                  <a:srgbClr val="007C72"/>
                </a:solidFill>
              </a:rPr>
              <a:t> (Well-being Committee)</a:t>
            </a:r>
            <a:r>
              <a:rPr lang="en-US">
                <a:solidFill>
                  <a:srgbClr val="007C72"/>
                </a:solidFill>
                <a:latin typeface="Arial" panose="020B0604020202020204" pitchFamily="34" charset="0"/>
                <a:cs typeface="Arial" panose="020B0604020202020204" pitchFamily="34" charset="0"/>
              </a:rPr>
              <a:t> </a:t>
            </a:r>
          </a:p>
          <a:p>
            <a:pPr marL="457200" indent="-457200">
              <a:buClr>
                <a:srgbClr val="FF6600"/>
              </a:buClr>
              <a:buFont typeface="Arial" panose="020B0604020202020204" pitchFamily="34" charset="0"/>
              <a:buChar char="•"/>
              <a:defRPr/>
            </a:pPr>
            <a:r>
              <a:rPr lang="en-US">
                <a:solidFill>
                  <a:srgbClr val="007C72"/>
                </a:solidFill>
              </a:rPr>
              <a:t>Diversity &amp; Inclusion survey; survey on the role of chairs; survey on faculty as medical educators and related survey on biomedical researchers</a:t>
            </a:r>
            <a:endParaRPr lang="en-US" dirty="0">
              <a:solidFill>
                <a:srgbClr val="007C7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05102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310A3-87DD-AA41-208A-BCBCBCB5E144}"/>
              </a:ext>
            </a:extLst>
          </p:cNvPr>
          <p:cNvSpPr>
            <a:spLocks noGrp="1"/>
          </p:cNvSpPr>
          <p:nvPr>
            <p:ph type="title"/>
          </p:nvPr>
        </p:nvSpPr>
        <p:spPr>
          <a:xfrm>
            <a:off x="831850" y="399495"/>
            <a:ext cx="10515600" cy="854539"/>
          </a:xfrm>
        </p:spPr>
        <p:txBody>
          <a:bodyPr>
            <a:normAutofit fontScale="90000"/>
          </a:bodyPr>
          <a:lstStyle/>
          <a:p>
            <a:r>
              <a:rPr lang="en-US" b="1" dirty="0">
                <a:solidFill>
                  <a:srgbClr val="002060"/>
                </a:solidFill>
              </a:rPr>
              <a:t>New AAMC Chief Scientific Officer </a:t>
            </a:r>
            <a:endParaRPr lang="en-US" dirty="0"/>
          </a:p>
        </p:txBody>
      </p:sp>
      <p:sp>
        <p:nvSpPr>
          <p:cNvPr id="3" name="Text Placeholder 2">
            <a:extLst>
              <a:ext uri="{FF2B5EF4-FFF2-40B4-BE49-F238E27FC236}">
                <a16:creationId xmlns:a16="http://schemas.microsoft.com/office/drawing/2014/main" id="{CC0725A7-DF61-3386-5ADA-8ADB82DD6819}"/>
              </a:ext>
            </a:extLst>
          </p:cNvPr>
          <p:cNvSpPr>
            <a:spLocks noGrp="1"/>
          </p:cNvSpPr>
          <p:nvPr>
            <p:ph type="body" idx="1"/>
          </p:nvPr>
        </p:nvSpPr>
        <p:spPr>
          <a:xfrm>
            <a:off x="3642102" y="3429001"/>
            <a:ext cx="7705348" cy="1700938"/>
          </a:xfrm>
        </p:spPr>
        <p:txBody>
          <a:bodyPr>
            <a:normAutofit fontScale="92500" lnSpcReduction="20000"/>
          </a:bodyPr>
          <a:lstStyle/>
          <a:p>
            <a:r>
              <a:rPr lang="en-US" sz="2800" b="1" kern="0" dirty="0">
                <a:solidFill>
                  <a:srgbClr val="167B41"/>
                </a:solidFill>
                <a:effectLst/>
                <a:latin typeface="+mj-lt"/>
                <a:ea typeface="Arial" panose="020B0604020202020204" pitchFamily="34" charset="0"/>
              </a:rPr>
              <a:t>Elena Fuentes-Afflick, MD, MPH</a:t>
            </a:r>
            <a:br>
              <a:rPr lang="en-US" sz="2800" b="1" kern="0" dirty="0">
                <a:solidFill>
                  <a:srgbClr val="167B41"/>
                </a:solidFill>
                <a:effectLst/>
                <a:latin typeface="+mj-lt"/>
                <a:ea typeface="Arial" panose="020B0604020202020204" pitchFamily="34" charset="0"/>
              </a:rPr>
            </a:br>
            <a:r>
              <a:rPr lang="en-US" sz="2800" b="1" kern="0" dirty="0">
                <a:solidFill>
                  <a:srgbClr val="167B41"/>
                </a:solidFill>
                <a:effectLst/>
                <a:latin typeface="+mj-lt"/>
                <a:ea typeface="Arial" panose="020B0604020202020204" pitchFamily="34" charset="0"/>
              </a:rPr>
              <a:t>Professor of Pediatrics</a:t>
            </a:r>
            <a:br>
              <a:rPr lang="en-US" sz="2800" b="1" kern="0" dirty="0">
                <a:solidFill>
                  <a:srgbClr val="167B41"/>
                </a:solidFill>
                <a:effectLst/>
                <a:latin typeface="+mj-lt"/>
                <a:ea typeface="Arial" panose="020B0604020202020204" pitchFamily="34" charset="0"/>
              </a:rPr>
            </a:br>
            <a:r>
              <a:rPr lang="en-US" sz="2800" b="1" kern="0" dirty="0">
                <a:solidFill>
                  <a:srgbClr val="167B41"/>
                </a:solidFill>
                <a:effectLst/>
                <a:latin typeface="+mj-lt"/>
                <a:ea typeface="Arial" panose="020B0604020202020204" pitchFamily="34" charset="0"/>
              </a:rPr>
              <a:t>Vice Dean for the UCSF School of Medicine at Zuckerberg San Francisco General Hospital</a:t>
            </a:r>
          </a:p>
          <a:p>
            <a:r>
              <a:rPr lang="en-US" sz="2800" b="1" dirty="0">
                <a:solidFill>
                  <a:srgbClr val="167B41"/>
                </a:solidFill>
                <a:latin typeface="+mj-lt"/>
              </a:rPr>
              <a:t>(Starts in the CSO role July 16, 2024)</a:t>
            </a:r>
          </a:p>
        </p:txBody>
      </p:sp>
      <p:pic>
        <p:nvPicPr>
          <p:cNvPr id="4" name="Picture 3">
            <a:extLst>
              <a:ext uri="{FF2B5EF4-FFF2-40B4-BE49-F238E27FC236}">
                <a16:creationId xmlns:a16="http://schemas.microsoft.com/office/drawing/2014/main" id="{C9FBBDF0-EDE5-1B76-BFC1-30F7D9D7AC3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16022" y="1254034"/>
            <a:ext cx="2584300" cy="3875905"/>
          </a:xfrm>
          <a:prstGeom prst="rect">
            <a:avLst/>
          </a:prstGeom>
        </p:spPr>
      </p:pic>
    </p:spTree>
    <p:extLst>
      <p:ext uri="{BB962C8B-B14F-4D97-AF65-F5344CB8AC3E}">
        <p14:creationId xmlns:p14="http://schemas.microsoft.com/office/powerpoint/2010/main" val="42374177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FDBA7-0140-43D5-90EE-968BBBD5F3D6}"/>
              </a:ext>
            </a:extLst>
          </p:cNvPr>
          <p:cNvSpPr>
            <a:spLocks noGrp="1"/>
          </p:cNvSpPr>
          <p:nvPr>
            <p:ph type="title"/>
          </p:nvPr>
        </p:nvSpPr>
        <p:spPr>
          <a:xfrm>
            <a:off x="2942644" y="200341"/>
            <a:ext cx="6661293" cy="761087"/>
          </a:xfrm>
        </p:spPr>
        <p:txBody>
          <a:bodyPr>
            <a:normAutofit/>
          </a:bodyPr>
          <a:lstStyle/>
          <a:p>
            <a:r>
              <a:rPr lang="en-US" sz="3600" b="1" dirty="0">
                <a:solidFill>
                  <a:srgbClr val="0070C0"/>
                </a:solidFill>
              </a:rPr>
              <a:t>The AAMC CFAS Team </a:t>
            </a:r>
          </a:p>
        </p:txBody>
      </p:sp>
      <p:sp>
        <p:nvSpPr>
          <p:cNvPr id="3" name="Content Placeholder 2">
            <a:extLst>
              <a:ext uri="{FF2B5EF4-FFF2-40B4-BE49-F238E27FC236}">
                <a16:creationId xmlns:a16="http://schemas.microsoft.com/office/drawing/2014/main" id="{4D88C28A-EACC-461C-ADF8-FBD9CFFA321D}"/>
              </a:ext>
            </a:extLst>
          </p:cNvPr>
          <p:cNvSpPr>
            <a:spLocks noGrp="1"/>
          </p:cNvSpPr>
          <p:nvPr>
            <p:ph idx="1"/>
          </p:nvPr>
        </p:nvSpPr>
        <p:spPr>
          <a:xfrm>
            <a:off x="2380871" y="1298180"/>
            <a:ext cx="4616573" cy="4495800"/>
          </a:xfrm>
        </p:spPr>
        <p:txBody>
          <a:bodyPr>
            <a:normAutofit/>
          </a:bodyPr>
          <a:lstStyle/>
          <a:p>
            <a:pPr marL="0" indent="0">
              <a:buNone/>
            </a:pPr>
            <a:r>
              <a:rPr lang="en-US" sz="1800" dirty="0">
                <a:solidFill>
                  <a:srgbClr val="007C72"/>
                </a:solidFill>
              </a:rPr>
              <a:t>Eric Weissman, Senior Director, Society and Faculty Engagement</a:t>
            </a:r>
            <a:br>
              <a:rPr lang="en-US" sz="1800" dirty="0">
                <a:solidFill>
                  <a:srgbClr val="007C72"/>
                </a:solidFill>
              </a:rPr>
            </a:br>
            <a:r>
              <a:rPr lang="en-US" sz="1800" dirty="0">
                <a:solidFill>
                  <a:srgbClr val="0070C0"/>
                </a:solidFill>
                <a:hlinkClick r:id="rId2">
                  <a:extLst>
                    <a:ext uri="{A12FA001-AC4F-418D-AE19-62706E023703}">
                      <ahyp:hlinkClr xmlns:ahyp="http://schemas.microsoft.com/office/drawing/2018/hyperlinkcolor" val="tx"/>
                    </a:ext>
                  </a:extLst>
                </a:hlinkClick>
              </a:rPr>
              <a:t>eweissman@aamc.org</a:t>
            </a:r>
            <a:r>
              <a:rPr lang="en-US" sz="1800" dirty="0">
                <a:solidFill>
                  <a:srgbClr val="0070C0"/>
                </a:solidFill>
              </a:rPr>
              <a:t> </a:t>
            </a:r>
          </a:p>
          <a:p>
            <a:pPr marL="0" indent="0">
              <a:buNone/>
            </a:pPr>
            <a:endParaRPr lang="en-US" sz="1800" dirty="0">
              <a:solidFill>
                <a:srgbClr val="0070C0"/>
              </a:solidFill>
            </a:endParaRPr>
          </a:p>
          <a:p>
            <a:pPr marL="0" indent="0">
              <a:buNone/>
            </a:pPr>
            <a:endParaRPr lang="en-US" sz="1800" dirty="0">
              <a:solidFill>
                <a:srgbClr val="002060"/>
              </a:solidFill>
            </a:endParaRPr>
          </a:p>
          <a:p>
            <a:pPr marL="0" indent="0">
              <a:buNone/>
            </a:pPr>
            <a:r>
              <a:rPr lang="en-US" sz="1800" dirty="0">
                <a:solidFill>
                  <a:srgbClr val="007C72"/>
                </a:solidFill>
              </a:rPr>
              <a:t>Stephen Barry, CFAS Engagement Specialist</a:t>
            </a:r>
            <a:br>
              <a:rPr lang="en-US" sz="1800" dirty="0">
                <a:solidFill>
                  <a:srgbClr val="002060"/>
                </a:solidFill>
              </a:rPr>
            </a:br>
            <a:r>
              <a:rPr lang="en-US" sz="1800" dirty="0">
                <a:solidFill>
                  <a:srgbClr val="0070C0"/>
                </a:solidFill>
                <a:hlinkClick r:id="rId3">
                  <a:extLst>
                    <a:ext uri="{A12FA001-AC4F-418D-AE19-62706E023703}">
                      <ahyp:hlinkClr xmlns:ahyp="http://schemas.microsoft.com/office/drawing/2018/hyperlinkcolor" val="tx"/>
                    </a:ext>
                  </a:extLst>
                </a:hlinkClick>
              </a:rPr>
              <a:t>sbarry@aamc.org</a:t>
            </a:r>
            <a:endParaRPr lang="en-US" sz="1800" dirty="0">
              <a:solidFill>
                <a:srgbClr val="0070C0"/>
              </a:solidFill>
            </a:endParaRPr>
          </a:p>
          <a:p>
            <a:pPr marL="0" indent="0">
              <a:buNone/>
            </a:pPr>
            <a:endParaRPr lang="en-US" sz="1800" dirty="0"/>
          </a:p>
          <a:p>
            <a:pPr marL="0" indent="0">
              <a:buNone/>
            </a:pPr>
            <a:endParaRPr lang="en-US" sz="1800" dirty="0"/>
          </a:p>
          <a:p>
            <a:pPr marL="0" indent="0">
              <a:buNone/>
            </a:pPr>
            <a:r>
              <a:rPr lang="en-US" sz="1800" dirty="0">
                <a:solidFill>
                  <a:srgbClr val="007C72"/>
                </a:solidFill>
              </a:rPr>
              <a:t>Anne Berry, Director, CFAS Programming and Engagement</a:t>
            </a:r>
            <a:br>
              <a:rPr lang="en-US" sz="1800" dirty="0">
                <a:solidFill>
                  <a:srgbClr val="002060"/>
                </a:solidFill>
              </a:rPr>
            </a:br>
            <a:r>
              <a:rPr lang="en-US" sz="1800" dirty="0">
                <a:solidFill>
                  <a:srgbClr val="0070C0"/>
                </a:solidFill>
                <a:hlinkClick r:id="rId4">
                  <a:extLst>
                    <a:ext uri="{A12FA001-AC4F-418D-AE19-62706E023703}">
                      <ahyp:hlinkClr xmlns:ahyp="http://schemas.microsoft.com/office/drawing/2018/hyperlinkcolor" val="tx"/>
                    </a:ext>
                  </a:extLst>
                </a:hlinkClick>
              </a:rPr>
              <a:t>aberry@aamc.org</a:t>
            </a:r>
            <a:r>
              <a:rPr lang="en-US" sz="1800" dirty="0">
                <a:solidFill>
                  <a:srgbClr val="0070C0"/>
                </a:solidFill>
              </a:rPr>
              <a:t> </a:t>
            </a:r>
          </a:p>
          <a:p>
            <a:endParaRPr lang="en-US" sz="1800" dirty="0">
              <a:solidFill>
                <a:srgbClr val="002060"/>
              </a:solidFill>
            </a:endParaRPr>
          </a:p>
          <a:p>
            <a:endParaRPr lang="en-US" sz="1800" dirty="0">
              <a:solidFill>
                <a:srgbClr val="002060"/>
              </a:solidFill>
            </a:endParaRPr>
          </a:p>
          <a:p>
            <a:pPr marL="257165" lvl="1" indent="0">
              <a:buNone/>
            </a:pPr>
            <a:endParaRPr lang="en-US" sz="1800" dirty="0">
              <a:solidFill>
                <a:srgbClr val="002060"/>
              </a:solidFill>
            </a:endParaRPr>
          </a:p>
          <a:p>
            <a:endParaRPr lang="en-US" sz="1800" dirty="0">
              <a:solidFill>
                <a:srgbClr val="002060"/>
              </a:solidFill>
            </a:endParaRPr>
          </a:p>
        </p:txBody>
      </p:sp>
      <p:pic>
        <p:nvPicPr>
          <p:cNvPr id="5" name="Picture 4">
            <a:extLst>
              <a:ext uri="{FF2B5EF4-FFF2-40B4-BE49-F238E27FC236}">
                <a16:creationId xmlns:a16="http://schemas.microsoft.com/office/drawing/2014/main" id="{7DFDEDBA-DA6A-467A-A76D-F96A7B52E17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362986" y="1265330"/>
            <a:ext cx="1100657" cy="1390461"/>
          </a:xfrm>
          <a:prstGeom prst="rect">
            <a:avLst/>
          </a:prstGeom>
        </p:spPr>
      </p:pic>
      <p:pic>
        <p:nvPicPr>
          <p:cNvPr id="7" name="Picture 6">
            <a:extLst>
              <a:ext uri="{FF2B5EF4-FFF2-40B4-BE49-F238E27FC236}">
                <a16:creationId xmlns:a16="http://schemas.microsoft.com/office/drawing/2014/main" id="{4BA996C0-E0C6-476C-B221-9B752FE8B43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14035" y="4009416"/>
            <a:ext cx="1129170" cy="1218097"/>
          </a:xfrm>
          <a:prstGeom prst="rect">
            <a:avLst/>
          </a:prstGeom>
        </p:spPr>
      </p:pic>
      <p:pic>
        <p:nvPicPr>
          <p:cNvPr id="8" name="Picture 7">
            <a:extLst>
              <a:ext uri="{FF2B5EF4-FFF2-40B4-BE49-F238E27FC236}">
                <a16:creationId xmlns:a16="http://schemas.microsoft.com/office/drawing/2014/main" id="{AF523055-6DAC-4B74-8788-78FE2228FBD6}"/>
              </a:ext>
            </a:extLst>
          </p:cNvPr>
          <p:cNvPicPr>
            <a:picLocks noChangeAspect="1"/>
          </p:cNvPicPr>
          <p:nvPr/>
        </p:nvPicPr>
        <p:blipFill>
          <a:blip r:embed="rId7"/>
          <a:stretch>
            <a:fillRect/>
          </a:stretch>
        </p:blipFill>
        <p:spPr>
          <a:xfrm>
            <a:off x="1014035" y="961428"/>
            <a:ext cx="1158466" cy="1405127"/>
          </a:xfrm>
          <a:prstGeom prst="rect">
            <a:avLst/>
          </a:prstGeom>
        </p:spPr>
      </p:pic>
      <p:pic>
        <p:nvPicPr>
          <p:cNvPr id="6" name="Picture 5" descr="A person in a suit and tie&#10;&#10;Description automatically generated with medium confidence">
            <a:extLst>
              <a:ext uri="{FF2B5EF4-FFF2-40B4-BE49-F238E27FC236}">
                <a16:creationId xmlns:a16="http://schemas.microsoft.com/office/drawing/2014/main" id="{141BD0D0-7802-4F08-9F0E-DFADA48A6041}"/>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992100" y="2655791"/>
            <a:ext cx="1281871" cy="1189049"/>
          </a:xfrm>
          <a:prstGeom prst="rect">
            <a:avLst/>
          </a:prstGeom>
        </p:spPr>
      </p:pic>
      <p:sp>
        <p:nvSpPr>
          <p:cNvPr id="9" name="TextBox 8">
            <a:extLst>
              <a:ext uri="{FF2B5EF4-FFF2-40B4-BE49-F238E27FC236}">
                <a16:creationId xmlns:a16="http://schemas.microsoft.com/office/drawing/2014/main" id="{9B74BFF7-C6F0-4918-8F69-3EFEB900AA51}"/>
              </a:ext>
            </a:extLst>
          </p:cNvPr>
          <p:cNvSpPr txBox="1"/>
          <p:nvPr/>
        </p:nvSpPr>
        <p:spPr>
          <a:xfrm>
            <a:off x="8730341" y="1167359"/>
            <a:ext cx="3026230" cy="3108543"/>
          </a:xfrm>
          <a:prstGeom prst="rect">
            <a:avLst/>
          </a:prstGeom>
          <a:noFill/>
        </p:spPr>
        <p:txBody>
          <a:bodyPr wrap="square" rtlCol="0">
            <a:spAutoFit/>
          </a:bodyPr>
          <a:lstStyle/>
          <a:p>
            <a:r>
              <a:rPr lang="en-US" sz="2000" b="0" dirty="0">
                <a:solidFill>
                  <a:srgbClr val="007C72"/>
                </a:solidFill>
              </a:rPr>
              <a:t>Alex Bolt, Senior Communications Specialist, CFAS</a:t>
            </a:r>
            <a:br>
              <a:rPr lang="en-US" sz="2000" b="0" dirty="0">
                <a:solidFill>
                  <a:srgbClr val="007C72"/>
                </a:solidFill>
                <a:highlight>
                  <a:srgbClr val="FFFF00"/>
                </a:highlight>
              </a:rPr>
            </a:br>
            <a:r>
              <a:rPr lang="en-US" sz="2000" b="0" dirty="0">
                <a:solidFill>
                  <a:srgbClr val="0070C0"/>
                </a:solidFill>
                <a:hlinkClick r:id="rId9">
                  <a:extLst>
                    <a:ext uri="{A12FA001-AC4F-418D-AE19-62706E023703}">
                      <ahyp:hlinkClr xmlns:ahyp="http://schemas.microsoft.com/office/drawing/2018/hyperlinkcolor" val="tx"/>
                    </a:ext>
                  </a:extLst>
                </a:hlinkClick>
              </a:rPr>
              <a:t>abolt@aamc.org</a:t>
            </a:r>
            <a:endParaRPr lang="en-US" sz="2000" b="0" dirty="0">
              <a:solidFill>
                <a:srgbClr val="0070C0"/>
              </a:solidFill>
            </a:endParaRPr>
          </a:p>
          <a:p>
            <a:endParaRPr lang="en-US" b="0" dirty="0">
              <a:solidFill>
                <a:srgbClr val="0070C0"/>
              </a:solidFill>
            </a:endParaRPr>
          </a:p>
          <a:p>
            <a:r>
              <a:rPr lang="en-US" sz="2000" b="0" dirty="0">
                <a:solidFill>
                  <a:srgbClr val="0070C0"/>
                </a:solidFill>
              </a:rPr>
              <a:t> </a:t>
            </a:r>
            <a:endParaRPr lang="en-US" b="0" dirty="0">
              <a:solidFill>
                <a:srgbClr val="0070C0"/>
              </a:solidFill>
            </a:endParaRPr>
          </a:p>
          <a:p>
            <a:r>
              <a:rPr lang="en-US" b="0" dirty="0">
                <a:solidFill>
                  <a:srgbClr val="007C72"/>
                </a:solidFill>
              </a:rPr>
              <a:t>S</a:t>
            </a:r>
            <a:r>
              <a:rPr lang="en-US" sz="2000" b="0" dirty="0">
                <a:solidFill>
                  <a:srgbClr val="007C72"/>
                </a:solidFill>
              </a:rPr>
              <a:t>abrina Gentzler, Administrative Support Specialist</a:t>
            </a:r>
          </a:p>
          <a:p>
            <a:r>
              <a:rPr lang="en-US" b="0" dirty="0">
                <a:solidFill>
                  <a:srgbClr val="0070C0"/>
                </a:solidFill>
                <a:hlinkClick r:id="rId10">
                  <a:extLst>
                    <a:ext uri="{A12FA001-AC4F-418D-AE19-62706E023703}">
                      <ahyp:hlinkClr xmlns:ahyp="http://schemas.microsoft.com/office/drawing/2018/hyperlinkcolor" val="tx"/>
                    </a:ext>
                  </a:extLst>
                </a:hlinkClick>
              </a:rPr>
              <a:t>sgentzler@aamc.org</a:t>
            </a:r>
            <a:r>
              <a:rPr lang="en-US" b="0" dirty="0">
                <a:solidFill>
                  <a:srgbClr val="0070C0"/>
                </a:solidFill>
              </a:rPr>
              <a:t> </a:t>
            </a:r>
          </a:p>
        </p:txBody>
      </p:sp>
      <p:pic>
        <p:nvPicPr>
          <p:cNvPr id="14" name="Picture 13" descr="A person with long hair smiling&#10;&#10;Description automatically generated with low confidence">
            <a:extLst>
              <a:ext uri="{FF2B5EF4-FFF2-40B4-BE49-F238E27FC236}">
                <a16:creationId xmlns:a16="http://schemas.microsoft.com/office/drawing/2014/main" id="{87294B8F-16B6-4CE1-9C6D-AD9A9542DC5D}"/>
              </a:ext>
            </a:extLst>
          </p:cNvPr>
          <p:cNvPicPr>
            <a:picLocks noChangeAspect="1"/>
          </p:cNvPicPr>
          <p:nvPr/>
        </p:nvPicPr>
        <p:blipFill rotWithShape="1">
          <a:blip r:embed="rId11">
            <a:extLst>
              <a:ext uri="{28A0092B-C50C-407E-A947-70E740481C1C}">
                <a14:useLocalDpi xmlns:a14="http://schemas.microsoft.com/office/drawing/2010/main"/>
              </a:ext>
            </a:extLst>
          </a:blip>
          <a:srcRect/>
          <a:stretch/>
        </p:blipFill>
        <p:spPr>
          <a:xfrm>
            <a:off x="7311878" y="2925877"/>
            <a:ext cx="1202872" cy="1331549"/>
          </a:xfrm>
          <a:prstGeom prst="rect">
            <a:avLst/>
          </a:prstGeom>
        </p:spPr>
      </p:pic>
    </p:spTree>
    <p:extLst>
      <p:ext uri="{BB962C8B-B14F-4D97-AF65-F5344CB8AC3E}">
        <p14:creationId xmlns:p14="http://schemas.microsoft.com/office/powerpoint/2010/main" val="40759957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4217C99-B341-3B38-B3EF-5FB3759848D1}"/>
              </a:ext>
            </a:extLst>
          </p:cNvPr>
          <p:cNvSpPr>
            <a:spLocks noGrp="1"/>
          </p:cNvSpPr>
          <p:nvPr>
            <p:ph type="title"/>
          </p:nvPr>
        </p:nvSpPr>
        <p:spPr>
          <a:xfrm>
            <a:off x="572022" y="460417"/>
            <a:ext cx="11047956" cy="1002082"/>
          </a:xfrm>
        </p:spPr>
        <p:txBody>
          <a:bodyPr/>
          <a:lstStyle/>
          <a:p>
            <a:r>
              <a:rPr lang="en-US" b="1" i="1" dirty="0">
                <a:solidFill>
                  <a:srgbClr val="0070C0"/>
                </a:solidFill>
              </a:rPr>
              <a:t>CFAS Connects</a:t>
            </a:r>
            <a:endParaRPr lang="en-US" b="1" dirty="0">
              <a:solidFill>
                <a:srgbClr val="0070C0"/>
              </a:solidFill>
            </a:endParaRPr>
          </a:p>
        </p:txBody>
      </p:sp>
      <p:sp>
        <p:nvSpPr>
          <p:cNvPr id="5" name="Content Placeholder 2">
            <a:extLst>
              <a:ext uri="{FF2B5EF4-FFF2-40B4-BE49-F238E27FC236}">
                <a16:creationId xmlns:a16="http://schemas.microsoft.com/office/drawing/2014/main" id="{DB467B5C-3508-31C0-B18A-CB4D261AA5F0}"/>
              </a:ext>
            </a:extLst>
          </p:cNvPr>
          <p:cNvSpPr txBox="1">
            <a:spLocks/>
          </p:cNvSpPr>
          <p:nvPr/>
        </p:nvSpPr>
        <p:spPr>
          <a:xfrm>
            <a:off x="572022" y="1575233"/>
            <a:ext cx="11047956" cy="317745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457200" indent="-457200">
              <a:buClr>
                <a:srgbClr val="FF6600"/>
              </a:buClr>
              <a:buFont typeface="Arial" panose="020B0604020202020204" pitchFamily="34" charset="0"/>
              <a:buChar char="•"/>
              <a:defRPr/>
            </a:pPr>
            <a:r>
              <a:rPr lang="en-US" b="1" i="1" dirty="0">
                <a:solidFill>
                  <a:srgbClr val="007C72"/>
                </a:solidFill>
                <a:latin typeface="Arial" panose="020B0604020202020204" pitchFamily="34" charset="0"/>
                <a:cs typeface="Arial" panose="020B0604020202020204" pitchFamily="34" charset="0"/>
              </a:rPr>
              <a:t>CFAS Connects</a:t>
            </a:r>
            <a:r>
              <a:rPr lang="en-US" dirty="0">
                <a:solidFill>
                  <a:srgbClr val="007C72"/>
                </a:solidFill>
                <a:latin typeface="Arial" panose="020B0604020202020204" pitchFamily="34" charset="0"/>
                <a:cs typeface="Arial" panose="020B0604020202020204" pitchFamily="34" charset="0"/>
              </a:rPr>
              <a:t>, our monthly community building Zoom forum, launched in 2020 to fill the gap with no in-person meetings</a:t>
            </a:r>
          </a:p>
          <a:p>
            <a:pPr marL="457200" indent="-457200">
              <a:buClr>
                <a:srgbClr val="FF6600"/>
              </a:buClr>
              <a:buFont typeface="Arial" panose="020B0604020202020204" pitchFamily="34" charset="0"/>
              <a:buChar char="•"/>
              <a:defRPr/>
            </a:pPr>
            <a:r>
              <a:rPr lang="en-US" dirty="0">
                <a:solidFill>
                  <a:srgbClr val="007C72"/>
                </a:solidFill>
              </a:rPr>
              <a:t>Reports on CFAS work but also other topics, including conversations with AAMC leadership, collaboration, wellbeing, DEI issues, and more</a:t>
            </a:r>
          </a:p>
          <a:p>
            <a:pPr marL="457200" indent="-457200">
              <a:buClr>
                <a:srgbClr val="FF6600"/>
              </a:buClr>
              <a:buFont typeface="Arial" panose="020B0604020202020204" pitchFamily="34" charset="0"/>
              <a:buChar char="•"/>
              <a:defRPr/>
            </a:pPr>
            <a:r>
              <a:rPr lang="en-US" dirty="0">
                <a:solidFill>
                  <a:srgbClr val="007C72"/>
                </a:solidFill>
              </a:rPr>
              <a:t>About 8 sessions per year; 60 or more CFAS reps join each session</a:t>
            </a:r>
            <a:endParaRPr lang="en-US" dirty="0"/>
          </a:p>
        </p:txBody>
      </p:sp>
    </p:spTree>
    <p:extLst>
      <p:ext uri="{BB962C8B-B14F-4D97-AF65-F5344CB8AC3E}">
        <p14:creationId xmlns:p14="http://schemas.microsoft.com/office/powerpoint/2010/main" val="1656929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E02B6E49-B53B-2BC8-706F-8CC78C6AEA6E}"/>
              </a:ext>
            </a:extLst>
          </p:cNvPr>
          <p:cNvSpPr txBox="1">
            <a:spLocks/>
          </p:cNvSpPr>
          <p:nvPr/>
        </p:nvSpPr>
        <p:spPr bwMode="auto">
          <a:xfrm>
            <a:off x="554779" y="137169"/>
            <a:ext cx="11316009" cy="813697"/>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noAutofit/>
          </a:bodyPr>
          <a:lstStyle>
            <a:lvl1pPr algn="l" defTabSz="889000" rtl="0" eaLnBrk="1" fontAlgn="base" hangingPunct="1">
              <a:lnSpc>
                <a:spcPct val="85000"/>
              </a:lnSpc>
              <a:spcBef>
                <a:spcPct val="0"/>
              </a:spcBef>
              <a:spcAft>
                <a:spcPct val="0"/>
              </a:spcAft>
              <a:buClr>
                <a:srgbClr val="DADDFE"/>
              </a:buClr>
              <a:defRPr sz="3600" b="1">
                <a:solidFill>
                  <a:schemeClr val="bg1"/>
                </a:solidFill>
                <a:latin typeface="+mn-lt"/>
                <a:ea typeface="+mj-ea"/>
                <a:cs typeface="+mj-cs"/>
              </a:defRPr>
            </a:lvl1pPr>
            <a:lvl2pPr algn="l" defTabSz="889000" rtl="0" eaLnBrk="1" fontAlgn="base" hangingPunct="1">
              <a:lnSpc>
                <a:spcPct val="85000"/>
              </a:lnSpc>
              <a:spcBef>
                <a:spcPct val="0"/>
              </a:spcBef>
              <a:spcAft>
                <a:spcPct val="0"/>
              </a:spcAft>
              <a:buClr>
                <a:srgbClr val="DADDFE"/>
              </a:buClr>
              <a:defRPr sz="3600" b="1">
                <a:solidFill>
                  <a:schemeClr val="accent1"/>
                </a:solidFill>
                <a:latin typeface="Arial" charset="0"/>
              </a:defRPr>
            </a:lvl2pPr>
            <a:lvl3pPr algn="l" defTabSz="889000" rtl="0" eaLnBrk="1" fontAlgn="base" hangingPunct="1">
              <a:lnSpc>
                <a:spcPct val="85000"/>
              </a:lnSpc>
              <a:spcBef>
                <a:spcPct val="0"/>
              </a:spcBef>
              <a:spcAft>
                <a:spcPct val="0"/>
              </a:spcAft>
              <a:buClr>
                <a:srgbClr val="DADDFE"/>
              </a:buClr>
              <a:defRPr sz="3600" b="1">
                <a:solidFill>
                  <a:schemeClr val="accent1"/>
                </a:solidFill>
                <a:latin typeface="Arial" charset="0"/>
              </a:defRPr>
            </a:lvl3pPr>
            <a:lvl4pPr algn="l" defTabSz="889000" rtl="0" eaLnBrk="1" fontAlgn="base" hangingPunct="1">
              <a:lnSpc>
                <a:spcPct val="85000"/>
              </a:lnSpc>
              <a:spcBef>
                <a:spcPct val="0"/>
              </a:spcBef>
              <a:spcAft>
                <a:spcPct val="0"/>
              </a:spcAft>
              <a:buClr>
                <a:srgbClr val="DADDFE"/>
              </a:buClr>
              <a:defRPr sz="3600" b="1">
                <a:solidFill>
                  <a:schemeClr val="accent1"/>
                </a:solidFill>
                <a:latin typeface="Arial" charset="0"/>
              </a:defRPr>
            </a:lvl4pPr>
            <a:lvl5pPr algn="l" defTabSz="889000" rtl="0" eaLnBrk="1" fontAlgn="base" hangingPunct="1">
              <a:lnSpc>
                <a:spcPct val="85000"/>
              </a:lnSpc>
              <a:spcBef>
                <a:spcPct val="0"/>
              </a:spcBef>
              <a:spcAft>
                <a:spcPct val="0"/>
              </a:spcAft>
              <a:buClr>
                <a:srgbClr val="DADDFE"/>
              </a:buClr>
              <a:defRPr sz="3600" b="1">
                <a:solidFill>
                  <a:schemeClr val="accent1"/>
                </a:solidFill>
                <a:latin typeface="Arial" charset="0"/>
              </a:defRPr>
            </a:lvl5pPr>
            <a:lvl6pPr marL="4572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6pPr>
            <a:lvl7pPr marL="9144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7pPr>
            <a:lvl8pPr marL="13716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8pPr>
            <a:lvl9pPr marL="18288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9pPr>
          </a:lstStyle>
          <a:p>
            <a:r>
              <a:rPr lang="en-US" sz="4000" kern="0" dirty="0">
                <a:solidFill>
                  <a:srgbClr val="0070C0"/>
                </a:solidFill>
                <a:latin typeface="Arial" panose="020B0604020202020204" pitchFamily="34" charset="0"/>
                <a:cs typeface="Arial" panose="020B0604020202020204" pitchFamily="34" charset="0"/>
              </a:rPr>
              <a:t>CFAS Administrative Board, 2024-2025</a:t>
            </a:r>
          </a:p>
        </p:txBody>
      </p:sp>
      <p:sp>
        <p:nvSpPr>
          <p:cNvPr id="5" name="TextBox 4">
            <a:extLst>
              <a:ext uri="{FF2B5EF4-FFF2-40B4-BE49-F238E27FC236}">
                <a16:creationId xmlns:a16="http://schemas.microsoft.com/office/drawing/2014/main" id="{4476ED48-A728-A7B0-578B-FE2AC924C400}"/>
              </a:ext>
            </a:extLst>
          </p:cNvPr>
          <p:cNvSpPr txBox="1"/>
          <p:nvPr/>
        </p:nvSpPr>
        <p:spPr>
          <a:xfrm>
            <a:off x="3501637" y="2685370"/>
            <a:ext cx="1557398" cy="646331"/>
          </a:xfrm>
          <a:prstGeom prst="rect">
            <a:avLst/>
          </a:prstGeom>
          <a:noFill/>
        </p:spPr>
        <p:txBody>
          <a:bodyPr wrap="square" rtlCol="0">
            <a:spAutoFit/>
          </a:bodyPr>
          <a:lstStyle>
            <a:defPPr>
              <a:defRPr lang="en-US"/>
            </a:defPPr>
            <a:lvl1pPr algn="ctr">
              <a:defRPr sz="1200">
                <a:solidFill>
                  <a:srgbClr val="002060"/>
                </a:solidFill>
                <a:latin typeface="Calibri" panose="020F0502020204030204" pitchFamily="34" charset="0"/>
                <a:cs typeface="Times New Roman" panose="02020603050405020304" pitchFamily="18" charset="0"/>
              </a:defRPr>
            </a:lvl1pPr>
          </a:lstStyle>
          <a:p>
            <a:r>
              <a:rPr lang="en-US" dirty="0"/>
              <a:t>Aviad “Adi” Haramati, PhD, Immediate Past Chair</a:t>
            </a:r>
          </a:p>
        </p:txBody>
      </p:sp>
      <p:sp>
        <p:nvSpPr>
          <p:cNvPr id="6" name="TextBox 5">
            <a:extLst>
              <a:ext uri="{FF2B5EF4-FFF2-40B4-BE49-F238E27FC236}">
                <a16:creationId xmlns:a16="http://schemas.microsoft.com/office/drawing/2014/main" id="{831748F2-0437-040F-4E9C-126EF3D43635}"/>
              </a:ext>
            </a:extLst>
          </p:cNvPr>
          <p:cNvSpPr txBox="1"/>
          <p:nvPr/>
        </p:nvSpPr>
        <p:spPr>
          <a:xfrm>
            <a:off x="768749" y="4919407"/>
            <a:ext cx="1116469" cy="261610"/>
          </a:xfrm>
          <a:prstGeom prst="rect">
            <a:avLst/>
          </a:prstGeom>
          <a:noFill/>
        </p:spPr>
        <p:txBody>
          <a:bodyPr wrap="square" rtlCol="0">
            <a:spAutoFit/>
          </a:bodyPr>
          <a:lstStyle>
            <a:defPPr>
              <a:defRPr lang="en-US"/>
            </a:defPPr>
            <a:lvl1pPr algn="ctr">
              <a:defRPr sz="1200">
                <a:solidFill>
                  <a:srgbClr val="002060"/>
                </a:solidFill>
                <a:latin typeface="Calibri" panose="020F0502020204030204" pitchFamily="34" charset="0"/>
                <a:cs typeface="Times New Roman" panose="02020603050405020304" pitchFamily="18" charset="0"/>
              </a:defRPr>
            </a:lvl1pPr>
          </a:lstStyle>
          <a:p>
            <a:r>
              <a:rPr lang="en-US" dirty="0"/>
              <a:t>Lily </a:t>
            </a:r>
            <a:r>
              <a:rPr lang="en-US" dirty="0" err="1"/>
              <a:t>Belfi</a:t>
            </a:r>
            <a:r>
              <a:rPr lang="en-US" dirty="0"/>
              <a:t>, MD</a:t>
            </a:r>
          </a:p>
        </p:txBody>
      </p:sp>
      <p:sp>
        <p:nvSpPr>
          <p:cNvPr id="7" name="TextBox 6">
            <a:extLst>
              <a:ext uri="{FF2B5EF4-FFF2-40B4-BE49-F238E27FC236}">
                <a16:creationId xmlns:a16="http://schemas.microsoft.com/office/drawing/2014/main" id="{388B3BAC-3114-C076-F7B1-D1E0316287FC}"/>
              </a:ext>
            </a:extLst>
          </p:cNvPr>
          <p:cNvSpPr txBox="1"/>
          <p:nvPr/>
        </p:nvSpPr>
        <p:spPr>
          <a:xfrm>
            <a:off x="6392136" y="2753647"/>
            <a:ext cx="1112256" cy="430887"/>
          </a:xfrm>
          <a:prstGeom prst="rect">
            <a:avLst/>
          </a:prstGeom>
          <a:noFill/>
        </p:spPr>
        <p:txBody>
          <a:bodyPr wrap="square" rtlCol="0">
            <a:spAutoFit/>
          </a:bodyPr>
          <a:lstStyle>
            <a:defPPr>
              <a:defRPr lang="en-US"/>
            </a:defPPr>
            <a:lvl1pPr algn="ctr">
              <a:defRPr sz="1200">
                <a:solidFill>
                  <a:srgbClr val="002060"/>
                </a:solidFill>
                <a:latin typeface="Calibri" panose="020F0502020204030204" pitchFamily="34" charset="0"/>
                <a:cs typeface="Times New Roman" panose="02020603050405020304" pitchFamily="18" charset="0"/>
              </a:defRPr>
            </a:lvl1pPr>
          </a:lstStyle>
          <a:p>
            <a:r>
              <a:rPr lang="en-US" dirty="0"/>
              <a:t>Valencia Walker, MD</a:t>
            </a:r>
          </a:p>
        </p:txBody>
      </p:sp>
      <p:sp>
        <p:nvSpPr>
          <p:cNvPr id="8" name="TextBox 7">
            <a:extLst>
              <a:ext uri="{FF2B5EF4-FFF2-40B4-BE49-F238E27FC236}">
                <a16:creationId xmlns:a16="http://schemas.microsoft.com/office/drawing/2014/main" id="{1557B07F-B9E1-7BDA-0B76-DACF796310C6}"/>
              </a:ext>
            </a:extLst>
          </p:cNvPr>
          <p:cNvSpPr txBox="1"/>
          <p:nvPr/>
        </p:nvSpPr>
        <p:spPr>
          <a:xfrm>
            <a:off x="3501037" y="4911713"/>
            <a:ext cx="1339914" cy="276999"/>
          </a:xfrm>
          <a:prstGeom prst="rect">
            <a:avLst/>
          </a:prstGeom>
          <a:noFill/>
        </p:spPr>
        <p:txBody>
          <a:bodyPr wrap="square" rtlCol="0">
            <a:spAutoFit/>
          </a:bodyPr>
          <a:lstStyle>
            <a:defPPr>
              <a:defRPr lang="en-US"/>
            </a:defPPr>
            <a:lvl1pPr algn="ctr">
              <a:defRPr sz="1200">
                <a:solidFill>
                  <a:srgbClr val="002060"/>
                </a:solidFill>
                <a:latin typeface="Calibri" panose="020F0502020204030204" pitchFamily="34" charset="0"/>
                <a:cs typeface="Times New Roman" panose="02020603050405020304" pitchFamily="18" charset="0"/>
              </a:defRPr>
            </a:lvl1pPr>
          </a:lstStyle>
          <a:p>
            <a:r>
              <a:rPr lang="en-US" dirty="0"/>
              <a:t>Adam Franks, MD</a:t>
            </a:r>
          </a:p>
        </p:txBody>
      </p:sp>
      <p:sp>
        <p:nvSpPr>
          <p:cNvPr id="9" name="TextBox 8">
            <a:extLst>
              <a:ext uri="{FF2B5EF4-FFF2-40B4-BE49-F238E27FC236}">
                <a16:creationId xmlns:a16="http://schemas.microsoft.com/office/drawing/2014/main" id="{BB920048-AC04-4EAB-A47F-F182BD4B8804}"/>
              </a:ext>
            </a:extLst>
          </p:cNvPr>
          <p:cNvSpPr txBox="1"/>
          <p:nvPr/>
        </p:nvSpPr>
        <p:spPr>
          <a:xfrm>
            <a:off x="2091703" y="2753647"/>
            <a:ext cx="1421622" cy="461665"/>
          </a:xfrm>
          <a:prstGeom prst="rect">
            <a:avLst/>
          </a:prstGeom>
          <a:noFill/>
        </p:spPr>
        <p:txBody>
          <a:bodyPr wrap="square" rtlCol="0">
            <a:spAutoFit/>
          </a:bodyPr>
          <a:lstStyle>
            <a:defPPr>
              <a:defRPr lang="en-US"/>
            </a:defPPr>
            <a:lvl1pPr algn="ctr">
              <a:defRPr sz="1200">
                <a:solidFill>
                  <a:srgbClr val="002060"/>
                </a:solidFill>
                <a:latin typeface="Calibri" panose="020F0502020204030204" pitchFamily="34" charset="0"/>
                <a:cs typeface="Times New Roman" panose="02020603050405020304" pitchFamily="18" charset="0"/>
              </a:defRPr>
            </a:lvl1pPr>
          </a:lstStyle>
          <a:p>
            <a:r>
              <a:rPr lang="en-US" dirty="0"/>
              <a:t>Arthur Derse, MD, JD Chair-elect</a:t>
            </a:r>
          </a:p>
        </p:txBody>
      </p:sp>
      <p:sp>
        <p:nvSpPr>
          <p:cNvPr id="10" name="TextBox 9">
            <a:extLst>
              <a:ext uri="{FF2B5EF4-FFF2-40B4-BE49-F238E27FC236}">
                <a16:creationId xmlns:a16="http://schemas.microsoft.com/office/drawing/2014/main" id="{C28199D7-08BA-C276-4789-35B01545E064}"/>
              </a:ext>
            </a:extLst>
          </p:cNvPr>
          <p:cNvSpPr txBox="1"/>
          <p:nvPr/>
        </p:nvSpPr>
        <p:spPr>
          <a:xfrm>
            <a:off x="7608750" y="2836729"/>
            <a:ext cx="1435903" cy="461665"/>
          </a:xfrm>
          <a:prstGeom prst="rect">
            <a:avLst/>
          </a:prstGeom>
          <a:noFill/>
        </p:spPr>
        <p:txBody>
          <a:bodyPr wrap="square" rtlCol="0">
            <a:spAutoFit/>
          </a:bodyPr>
          <a:lstStyle>
            <a:defPPr>
              <a:defRPr lang="en-US"/>
            </a:defPPr>
            <a:lvl1pPr algn="ctr">
              <a:defRPr sz="1200">
                <a:solidFill>
                  <a:srgbClr val="002060"/>
                </a:solidFill>
                <a:latin typeface="Calibri" panose="020F0502020204030204" pitchFamily="34" charset="0"/>
                <a:cs typeface="Times New Roman" panose="02020603050405020304" pitchFamily="18" charset="0"/>
              </a:defRPr>
            </a:lvl1pPr>
          </a:lstStyle>
          <a:p>
            <a:r>
              <a:rPr lang="en-US" dirty="0"/>
              <a:t>Kimberly Lumpkins, MD</a:t>
            </a:r>
          </a:p>
        </p:txBody>
      </p:sp>
      <p:sp>
        <p:nvSpPr>
          <p:cNvPr id="11" name="TextBox 10">
            <a:extLst>
              <a:ext uri="{FF2B5EF4-FFF2-40B4-BE49-F238E27FC236}">
                <a16:creationId xmlns:a16="http://schemas.microsoft.com/office/drawing/2014/main" id="{F2182F8B-0200-BB30-477B-02D1D298988E}"/>
              </a:ext>
            </a:extLst>
          </p:cNvPr>
          <p:cNvSpPr txBox="1"/>
          <p:nvPr/>
        </p:nvSpPr>
        <p:spPr>
          <a:xfrm>
            <a:off x="4942743" y="4819381"/>
            <a:ext cx="1054251" cy="461665"/>
          </a:xfrm>
          <a:prstGeom prst="rect">
            <a:avLst/>
          </a:prstGeom>
          <a:noFill/>
        </p:spPr>
        <p:txBody>
          <a:bodyPr wrap="square" rtlCol="0">
            <a:spAutoFit/>
          </a:bodyPr>
          <a:lstStyle>
            <a:defPPr>
              <a:defRPr lang="en-US"/>
            </a:defPPr>
            <a:lvl1pPr algn="ctr">
              <a:defRPr sz="1200">
                <a:solidFill>
                  <a:srgbClr val="002060"/>
                </a:solidFill>
                <a:latin typeface="Calibri" panose="020F0502020204030204" pitchFamily="34" charset="0"/>
                <a:cs typeface="Times New Roman" panose="02020603050405020304" pitchFamily="18" charset="0"/>
              </a:defRPr>
            </a:lvl1pPr>
          </a:lstStyle>
          <a:p>
            <a:r>
              <a:rPr lang="en-US" dirty="0"/>
              <a:t>Monica Baskin, PhD</a:t>
            </a:r>
          </a:p>
        </p:txBody>
      </p:sp>
      <p:sp>
        <p:nvSpPr>
          <p:cNvPr id="12" name="TextBox 11">
            <a:extLst>
              <a:ext uri="{FF2B5EF4-FFF2-40B4-BE49-F238E27FC236}">
                <a16:creationId xmlns:a16="http://schemas.microsoft.com/office/drawing/2014/main" id="{54DF444D-F598-70C3-F49E-673A8C510CFB}"/>
              </a:ext>
            </a:extLst>
          </p:cNvPr>
          <p:cNvSpPr txBox="1"/>
          <p:nvPr/>
        </p:nvSpPr>
        <p:spPr>
          <a:xfrm>
            <a:off x="10152489" y="4831924"/>
            <a:ext cx="1239344" cy="646331"/>
          </a:xfrm>
          <a:prstGeom prst="rect">
            <a:avLst/>
          </a:prstGeom>
          <a:noFill/>
        </p:spPr>
        <p:txBody>
          <a:bodyPr wrap="square" rtlCol="0">
            <a:spAutoFit/>
          </a:bodyPr>
          <a:lstStyle>
            <a:defPPr>
              <a:defRPr lang="en-US"/>
            </a:defPPr>
            <a:lvl1pPr algn="ctr">
              <a:defRPr sz="1200">
                <a:solidFill>
                  <a:srgbClr val="002060"/>
                </a:solidFill>
                <a:latin typeface="Calibri" panose="020F0502020204030204" pitchFamily="34" charset="0"/>
                <a:cs typeface="Times New Roman" panose="02020603050405020304" pitchFamily="18" charset="0"/>
              </a:defRPr>
            </a:lvl1pPr>
          </a:lstStyle>
          <a:p>
            <a:r>
              <a:rPr lang="en-US" dirty="0"/>
              <a:t>Lisa D. Cain</a:t>
            </a:r>
            <a:br>
              <a:rPr lang="en-US" dirty="0"/>
            </a:br>
            <a:r>
              <a:rPr lang="en-US" dirty="0"/>
              <a:t>(Ex-Officio</a:t>
            </a:r>
            <a:br>
              <a:rPr lang="en-US" dirty="0"/>
            </a:br>
            <a:r>
              <a:rPr lang="en-US" dirty="0"/>
              <a:t>GFA Chair)</a:t>
            </a:r>
          </a:p>
        </p:txBody>
      </p:sp>
      <p:sp>
        <p:nvSpPr>
          <p:cNvPr id="13" name="TextBox 12">
            <a:extLst>
              <a:ext uri="{FF2B5EF4-FFF2-40B4-BE49-F238E27FC236}">
                <a16:creationId xmlns:a16="http://schemas.microsoft.com/office/drawing/2014/main" id="{042073B8-78CA-CCB7-3D62-385A067BFF9A}"/>
              </a:ext>
            </a:extLst>
          </p:cNvPr>
          <p:cNvSpPr txBox="1"/>
          <p:nvPr/>
        </p:nvSpPr>
        <p:spPr>
          <a:xfrm>
            <a:off x="646203" y="2755055"/>
            <a:ext cx="1389863" cy="461665"/>
          </a:xfrm>
          <a:prstGeom prst="rect">
            <a:avLst/>
          </a:prstGeom>
          <a:noFill/>
        </p:spPr>
        <p:txBody>
          <a:bodyPr wrap="square" rtlCol="0">
            <a:spAutoFit/>
          </a:bodyPr>
          <a:lstStyle>
            <a:defPPr>
              <a:defRPr lang="en-US"/>
            </a:defPPr>
            <a:lvl1pPr>
              <a:defRPr sz="1400">
                <a:solidFill>
                  <a:srgbClr val="ED7D31"/>
                </a:solidFill>
                <a:latin typeface="Calibri" panose="020F0502020204030204" pitchFamily="34" charset="0"/>
                <a:cs typeface="Times New Roman" panose="02020603050405020304" pitchFamily="18" charset="0"/>
              </a:defRPr>
            </a:lvl1pPr>
          </a:lstStyle>
          <a:p>
            <a:pPr algn="ctr"/>
            <a:r>
              <a:rPr lang="en-US" sz="1200" dirty="0">
                <a:solidFill>
                  <a:srgbClr val="002060"/>
                </a:solidFill>
                <a:latin typeface="Calibri" panose="020F0502020204030204" pitchFamily="34" charset="0"/>
                <a:cs typeface="Times New Roman" panose="02020603050405020304" pitchFamily="18" charset="0"/>
              </a:rPr>
              <a:t>Nita Ahuja, MD, </a:t>
            </a:r>
            <a:r>
              <a:rPr lang="en-US" sz="1200" dirty="0">
                <a:solidFill>
                  <a:srgbClr val="002060"/>
                </a:solidFill>
              </a:rPr>
              <a:t>Chair</a:t>
            </a:r>
          </a:p>
        </p:txBody>
      </p:sp>
      <p:pic>
        <p:nvPicPr>
          <p:cNvPr id="14" name="Picture 13">
            <a:extLst>
              <a:ext uri="{FF2B5EF4-FFF2-40B4-BE49-F238E27FC236}">
                <a16:creationId xmlns:a16="http://schemas.microsoft.com/office/drawing/2014/main" id="{64DE765F-732B-DB4A-BCA1-B4CC8E3ED1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0866" y="1319773"/>
            <a:ext cx="1276980" cy="1445005"/>
          </a:xfrm>
          <a:prstGeom prst="rect">
            <a:avLst/>
          </a:prstGeom>
        </p:spPr>
      </p:pic>
      <p:pic>
        <p:nvPicPr>
          <p:cNvPr id="15" name="Picture 14">
            <a:extLst>
              <a:ext uri="{FF2B5EF4-FFF2-40B4-BE49-F238E27FC236}">
                <a16:creationId xmlns:a16="http://schemas.microsoft.com/office/drawing/2014/main" id="{DA90B796-826E-2A6C-3ACD-A4001F4FA9E1}"/>
              </a:ext>
            </a:extLst>
          </p:cNvPr>
          <p:cNvPicPr>
            <a:picLocks noChangeAspect="1"/>
          </p:cNvPicPr>
          <p:nvPr/>
        </p:nvPicPr>
        <p:blipFill rotWithShape="1">
          <a:blip r:embed="rId3">
            <a:extLst>
              <a:ext uri="{28A0092B-C50C-407E-A947-70E740481C1C}">
                <a14:useLocalDpi xmlns:a14="http://schemas.microsoft.com/office/drawing/2010/main" val="0"/>
              </a:ext>
            </a:extLst>
          </a:blip>
          <a:srcRect t="-1"/>
          <a:stretch/>
        </p:blipFill>
        <p:spPr>
          <a:xfrm>
            <a:off x="669979" y="1322806"/>
            <a:ext cx="1339182" cy="1370599"/>
          </a:xfrm>
          <a:prstGeom prst="rect">
            <a:avLst/>
          </a:prstGeom>
        </p:spPr>
      </p:pic>
      <p:pic>
        <p:nvPicPr>
          <p:cNvPr id="16" name="Picture 15">
            <a:extLst>
              <a:ext uri="{FF2B5EF4-FFF2-40B4-BE49-F238E27FC236}">
                <a16:creationId xmlns:a16="http://schemas.microsoft.com/office/drawing/2014/main" id="{CF76A40A-D9E2-6EBB-D75A-B4ED9BCC0F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1290" y="3329596"/>
            <a:ext cx="1339914" cy="1502328"/>
          </a:xfrm>
          <a:prstGeom prst="rect">
            <a:avLst/>
          </a:prstGeom>
        </p:spPr>
      </p:pic>
      <p:pic>
        <p:nvPicPr>
          <p:cNvPr id="17" name="Picture 16">
            <a:extLst>
              <a:ext uri="{FF2B5EF4-FFF2-40B4-BE49-F238E27FC236}">
                <a16:creationId xmlns:a16="http://schemas.microsoft.com/office/drawing/2014/main" id="{A0B81032-111B-DD8C-FD4F-302ACAFAFD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9126" y="1291917"/>
            <a:ext cx="1425423" cy="1425423"/>
          </a:xfrm>
          <a:prstGeom prst="rect">
            <a:avLst/>
          </a:prstGeom>
        </p:spPr>
      </p:pic>
      <p:pic>
        <p:nvPicPr>
          <p:cNvPr id="18" name="Picture 17">
            <a:extLst>
              <a:ext uri="{FF2B5EF4-FFF2-40B4-BE49-F238E27FC236}">
                <a16:creationId xmlns:a16="http://schemas.microsoft.com/office/drawing/2014/main" id="{FDF08CCE-410A-233F-B083-7776049AC9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1587" y="3309675"/>
            <a:ext cx="1080854" cy="1542218"/>
          </a:xfrm>
          <a:prstGeom prst="rect">
            <a:avLst/>
          </a:prstGeom>
        </p:spPr>
      </p:pic>
      <p:sp>
        <p:nvSpPr>
          <p:cNvPr id="19" name="TextBox 18">
            <a:extLst>
              <a:ext uri="{FF2B5EF4-FFF2-40B4-BE49-F238E27FC236}">
                <a16:creationId xmlns:a16="http://schemas.microsoft.com/office/drawing/2014/main" id="{DE0ED4C6-357D-6DDC-350E-D0D94AC6F03C}"/>
              </a:ext>
            </a:extLst>
          </p:cNvPr>
          <p:cNvSpPr txBox="1"/>
          <p:nvPr/>
        </p:nvSpPr>
        <p:spPr>
          <a:xfrm>
            <a:off x="10337151" y="2789261"/>
            <a:ext cx="1333421" cy="276999"/>
          </a:xfrm>
          <a:prstGeom prst="rect">
            <a:avLst/>
          </a:prstGeom>
          <a:noFill/>
        </p:spPr>
        <p:txBody>
          <a:bodyPr wrap="square" rtlCol="0">
            <a:spAutoFit/>
          </a:bodyPr>
          <a:lstStyle>
            <a:defPPr>
              <a:defRPr lang="en-US"/>
            </a:defPPr>
            <a:lvl1pPr algn="ctr">
              <a:defRPr sz="1200">
                <a:solidFill>
                  <a:srgbClr val="002060"/>
                </a:solidFill>
                <a:latin typeface="Calibri" panose="020F0502020204030204" pitchFamily="34" charset="0"/>
                <a:cs typeface="Times New Roman" panose="02020603050405020304" pitchFamily="18" charset="0"/>
              </a:defRPr>
            </a:lvl1pPr>
          </a:lstStyle>
          <a:p>
            <a:r>
              <a:rPr lang="en-US" dirty="0"/>
              <a:t>Neil </a:t>
            </a:r>
            <a:r>
              <a:rPr lang="en-US" dirty="0" err="1"/>
              <a:t>Osheroff</a:t>
            </a:r>
            <a:r>
              <a:rPr lang="en-US" dirty="0"/>
              <a:t>, PhD</a:t>
            </a:r>
          </a:p>
        </p:txBody>
      </p:sp>
      <p:pic>
        <p:nvPicPr>
          <p:cNvPr id="20" name="Picture 19">
            <a:extLst>
              <a:ext uri="{FF2B5EF4-FFF2-40B4-BE49-F238E27FC236}">
                <a16:creationId xmlns:a16="http://schemas.microsoft.com/office/drawing/2014/main" id="{45CCC72F-7C4D-2FB0-8948-7EA0EDFC73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68373" y="3315389"/>
            <a:ext cx="1107909" cy="1532435"/>
          </a:xfrm>
          <a:prstGeom prst="rect">
            <a:avLst/>
          </a:prstGeom>
        </p:spPr>
      </p:pic>
      <p:sp>
        <p:nvSpPr>
          <p:cNvPr id="21" name="TextBox 20">
            <a:extLst>
              <a:ext uri="{FF2B5EF4-FFF2-40B4-BE49-F238E27FC236}">
                <a16:creationId xmlns:a16="http://schemas.microsoft.com/office/drawing/2014/main" id="{05FA5C22-1E10-0A24-B659-F3C89A804B18}"/>
              </a:ext>
            </a:extLst>
          </p:cNvPr>
          <p:cNvSpPr txBox="1"/>
          <p:nvPr/>
        </p:nvSpPr>
        <p:spPr>
          <a:xfrm>
            <a:off x="7472746" y="4854927"/>
            <a:ext cx="1206095" cy="461665"/>
          </a:xfrm>
          <a:prstGeom prst="rect">
            <a:avLst/>
          </a:prstGeom>
          <a:noFill/>
        </p:spPr>
        <p:txBody>
          <a:bodyPr wrap="square" rtlCol="0">
            <a:spAutoFit/>
          </a:bodyPr>
          <a:lstStyle>
            <a:defPPr>
              <a:defRPr lang="en-US"/>
            </a:defPPr>
            <a:lvl1pPr algn="ctr">
              <a:defRPr sz="1200">
                <a:solidFill>
                  <a:srgbClr val="002060"/>
                </a:solidFill>
                <a:latin typeface="Calibri" panose="020F0502020204030204" pitchFamily="34" charset="0"/>
                <a:cs typeface="Times New Roman" panose="02020603050405020304" pitchFamily="18" charset="0"/>
              </a:defRPr>
            </a:lvl1pPr>
          </a:lstStyle>
          <a:p>
            <a:r>
              <a:rPr lang="en-US" dirty="0"/>
              <a:t>Deanna Sasaki-Adams, MD</a:t>
            </a:r>
          </a:p>
        </p:txBody>
      </p:sp>
      <p:sp>
        <p:nvSpPr>
          <p:cNvPr id="22" name="TextBox 21">
            <a:extLst>
              <a:ext uri="{FF2B5EF4-FFF2-40B4-BE49-F238E27FC236}">
                <a16:creationId xmlns:a16="http://schemas.microsoft.com/office/drawing/2014/main" id="{C0C54B98-603C-D299-D884-E43166A9ACCC}"/>
              </a:ext>
            </a:extLst>
          </p:cNvPr>
          <p:cNvSpPr txBox="1"/>
          <p:nvPr/>
        </p:nvSpPr>
        <p:spPr>
          <a:xfrm>
            <a:off x="9053172" y="2765967"/>
            <a:ext cx="1185800" cy="461665"/>
          </a:xfrm>
          <a:prstGeom prst="rect">
            <a:avLst/>
          </a:prstGeom>
          <a:noFill/>
        </p:spPr>
        <p:txBody>
          <a:bodyPr wrap="square" rtlCol="0">
            <a:spAutoFit/>
          </a:bodyPr>
          <a:lstStyle>
            <a:defPPr>
              <a:defRPr lang="en-US"/>
            </a:defPPr>
            <a:lvl1pPr algn="ctr">
              <a:defRPr sz="1200">
                <a:solidFill>
                  <a:srgbClr val="002060"/>
                </a:solidFill>
                <a:latin typeface="Calibri" panose="020F0502020204030204" pitchFamily="34" charset="0"/>
                <a:cs typeface="Times New Roman" panose="02020603050405020304" pitchFamily="18" charset="0"/>
              </a:defRPr>
            </a:lvl1pPr>
          </a:lstStyle>
          <a:p>
            <a:r>
              <a:rPr lang="en-US" dirty="0"/>
              <a:t>Shirley “Lee” Eisner, PhD</a:t>
            </a:r>
          </a:p>
        </p:txBody>
      </p:sp>
      <p:pic>
        <p:nvPicPr>
          <p:cNvPr id="23" name="Picture 22">
            <a:extLst>
              <a:ext uri="{FF2B5EF4-FFF2-40B4-BE49-F238E27FC236}">
                <a16:creationId xmlns:a16="http://schemas.microsoft.com/office/drawing/2014/main" id="{6C25217B-5AAF-6693-C832-EE0E3E23699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97122" y="1295289"/>
            <a:ext cx="963061" cy="1469498"/>
          </a:xfrm>
          <a:prstGeom prst="rect">
            <a:avLst/>
          </a:prstGeom>
        </p:spPr>
      </p:pic>
      <p:pic>
        <p:nvPicPr>
          <p:cNvPr id="24" name="Picture 2" descr="Nicholas A Delamere | BIO5 Institute">
            <a:extLst>
              <a:ext uri="{FF2B5EF4-FFF2-40B4-BE49-F238E27FC236}">
                <a16:creationId xmlns:a16="http://schemas.microsoft.com/office/drawing/2014/main" id="{4E3356E2-DA3A-475E-2D4A-1749BC4F047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68024" y="3309126"/>
            <a:ext cx="1105910" cy="1522798"/>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F14BED7D-3311-809B-A307-C3D8347320B9}"/>
              </a:ext>
            </a:extLst>
          </p:cNvPr>
          <p:cNvSpPr txBox="1"/>
          <p:nvPr/>
        </p:nvSpPr>
        <p:spPr>
          <a:xfrm>
            <a:off x="8828299" y="4851893"/>
            <a:ext cx="1145635" cy="461665"/>
          </a:xfrm>
          <a:prstGeom prst="rect">
            <a:avLst/>
          </a:prstGeom>
          <a:noFill/>
        </p:spPr>
        <p:txBody>
          <a:bodyPr wrap="square" rtlCol="0">
            <a:spAutoFit/>
          </a:bodyPr>
          <a:lstStyle>
            <a:defPPr>
              <a:defRPr lang="en-US"/>
            </a:defPPr>
            <a:lvl1pPr algn="ctr">
              <a:defRPr sz="1200">
                <a:solidFill>
                  <a:srgbClr val="002060"/>
                </a:solidFill>
                <a:latin typeface="Calibri" panose="020F0502020204030204" pitchFamily="34" charset="0"/>
                <a:cs typeface="Times New Roman" panose="02020603050405020304" pitchFamily="18" charset="0"/>
              </a:defRPr>
            </a:lvl1pPr>
          </a:lstStyle>
          <a:p>
            <a:r>
              <a:rPr lang="en-US" dirty="0"/>
              <a:t>Nicholas Delamere, PhD</a:t>
            </a:r>
          </a:p>
        </p:txBody>
      </p:sp>
      <p:pic>
        <p:nvPicPr>
          <p:cNvPr id="26" name="Picture 25" descr="A person wearing glasses and a suit&#10;&#10;Description automatically generated with medium confidence">
            <a:extLst>
              <a:ext uri="{FF2B5EF4-FFF2-40B4-BE49-F238E27FC236}">
                <a16:creationId xmlns:a16="http://schemas.microsoft.com/office/drawing/2014/main" id="{B3AC1CC3-CB66-FA0F-7137-15F5A2457A4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08556" y="1298870"/>
            <a:ext cx="1183719" cy="1418470"/>
          </a:xfrm>
          <a:prstGeom prst="rect">
            <a:avLst/>
          </a:prstGeom>
        </p:spPr>
      </p:pic>
      <p:pic>
        <p:nvPicPr>
          <p:cNvPr id="27" name="Picture 26">
            <a:extLst>
              <a:ext uri="{FF2B5EF4-FFF2-40B4-BE49-F238E27FC236}">
                <a16:creationId xmlns:a16="http://schemas.microsoft.com/office/drawing/2014/main" id="{3E0EDEF1-8F6B-E806-17CF-B77CC6D0F46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38972" y="3294508"/>
            <a:ext cx="1060741" cy="1502328"/>
          </a:xfrm>
          <a:prstGeom prst="rect">
            <a:avLst/>
          </a:prstGeom>
        </p:spPr>
      </p:pic>
      <p:pic>
        <p:nvPicPr>
          <p:cNvPr id="28" name="Picture 27">
            <a:extLst>
              <a:ext uri="{FF2B5EF4-FFF2-40B4-BE49-F238E27FC236}">
                <a16:creationId xmlns:a16="http://schemas.microsoft.com/office/drawing/2014/main" id="{5134B3DB-3933-D656-C250-2EF6F2BA7D4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1170" y="3329596"/>
            <a:ext cx="1144048" cy="1522297"/>
          </a:xfrm>
          <a:prstGeom prst="rect">
            <a:avLst/>
          </a:prstGeom>
        </p:spPr>
      </p:pic>
      <p:pic>
        <p:nvPicPr>
          <p:cNvPr id="29" name="Picture 28">
            <a:extLst>
              <a:ext uri="{FF2B5EF4-FFF2-40B4-BE49-F238E27FC236}">
                <a16:creationId xmlns:a16="http://schemas.microsoft.com/office/drawing/2014/main" id="{34261994-0E11-22AC-2B79-0907118166F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57933" y="1295289"/>
            <a:ext cx="1068764" cy="1493972"/>
          </a:xfrm>
          <a:prstGeom prst="rect">
            <a:avLst/>
          </a:prstGeom>
        </p:spPr>
      </p:pic>
      <p:pic>
        <p:nvPicPr>
          <p:cNvPr id="30" name="Picture 29">
            <a:extLst>
              <a:ext uri="{FF2B5EF4-FFF2-40B4-BE49-F238E27FC236}">
                <a16:creationId xmlns:a16="http://schemas.microsoft.com/office/drawing/2014/main" id="{DADA58A1-2BC4-F36D-3431-227BC7F527D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746521" y="1317160"/>
            <a:ext cx="1208472" cy="1500428"/>
          </a:xfrm>
          <a:prstGeom prst="rect">
            <a:avLst/>
          </a:prstGeom>
        </p:spPr>
      </p:pic>
      <p:pic>
        <p:nvPicPr>
          <p:cNvPr id="31" name="Picture 30">
            <a:extLst>
              <a:ext uri="{FF2B5EF4-FFF2-40B4-BE49-F238E27FC236}">
                <a16:creationId xmlns:a16="http://schemas.microsoft.com/office/drawing/2014/main" id="{3FC5DFE2-8B63-5273-1535-14E4C3B017C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58914" y="3314128"/>
            <a:ext cx="1267827" cy="1605279"/>
          </a:xfrm>
          <a:prstGeom prst="rect">
            <a:avLst/>
          </a:prstGeom>
        </p:spPr>
      </p:pic>
      <p:pic>
        <p:nvPicPr>
          <p:cNvPr id="32" name="Picture 31">
            <a:extLst>
              <a:ext uri="{FF2B5EF4-FFF2-40B4-BE49-F238E27FC236}">
                <a16:creationId xmlns:a16="http://schemas.microsoft.com/office/drawing/2014/main" id="{3626BEAA-3E33-909D-9E5C-F53D9E463CE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102616" y="1306441"/>
            <a:ext cx="1144976" cy="1537859"/>
          </a:xfrm>
          <a:prstGeom prst="rect">
            <a:avLst/>
          </a:prstGeom>
        </p:spPr>
      </p:pic>
      <p:sp>
        <p:nvSpPr>
          <p:cNvPr id="33" name="TextBox 32">
            <a:extLst>
              <a:ext uri="{FF2B5EF4-FFF2-40B4-BE49-F238E27FC236}">
                <a16:creationId xmlns:a16="http://schemas.microsoft.com/office/drawing/2014/main" id="{1A85FBC3-DF78-CBB7-0002-5E677B6E0A93}"/>
              </a:ext>
            </a:extLst>
          </p:cNvPr>
          <p:cNvSpPr txBox="1"/>
          <p:nvPr/>
        </p:nvSpPr>
        <p:spPr>
          <a:xfrm>
            <a:off x="6141348" y="4847824"/>
            <a:ext cx="1381043" cy="504625"/>
          </a:xfrm>
          <a:prstGeom prst="rect">
            <a:avLst/>
          </a:prstGeom>
          <a:noFill/>
        </p:spPr>
        <p:txBody>
          <a:bodyPr wrap="square" rtlCol="0">
            <a:spAutoFit/>
          </a:bodyPr>
          <a:lstStyle/>
          <a:p>
            <a:pPr marL="0" marR="0" algn="ctr">
              <a:lnSpc>
                <a:spcPct val="115000"/>
              </a:lnSpc>
              <a:spcBef>
                <a:spcPts val="0"/>
              </a:spcBef>
              <a:spcAft>
                <a:spcPts val="0"/>
              </a:spcAft>
              <a:tabLst>
                <a:tab pos="6229350" algn="l"/>
              </a:tabLst>
            </a:pPr>
            <a:r>
              <a:rPr lang="en-US" sz="1200" dirty="0">
                <a:solidFill>
                  <a:srgbClr val="002060"/>
                </a:solidFill>
                <a:latin typeface="Calibri" panose="020F0502020204030204" pitchFamily="34" charset="0"/>
                <a:cs typeface="Times New Roman" panose="02020603050405020304" pitchFamily="18" charset="0"/>
              </a:rPr>
              <a:t>Robert T. Brodell, MD</a:t>
            </a:r>
          </a:p>
        </p:txBody>
      </p:sp>
      <p:pic>
        <p:nvPicPr>
          <p:cNvPr id="34" name="Picture 33">
            <a:extLst>
              <a:ext uri="{FF2B5EF4-FFF2-40B4-BE49-F238E27FC236}">
                <a16:creationId xmlns:a16="http://schemas.microsoft.com/office/drawing/2014/main" id="{6EA0A795-3614-2820-E68D-4664D959BAA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300365" y="3323646"/>
            <a:ext cx="1058998" cy="1473190"/>
          </a:xfrm>
          <a:prstGeom prst="rect">
            <a:avLst/>
          </a:prstGeom>
        </p:spPr>
      </p:pic>
      <p:sp>
        <p:nvSpPr>
          <p:cNvPr id="35" name="TextBox 34">
            <a:extLst>
              <a:ext uri="{FF2B5EF4-FFF2-40B4-BE49-F238E27FC236}">
                <a16:creationId xmlns:a16="http://schemas.microsoft.com/office/drawing/2014/main" id="{ED7AB110-7184-52E2-E05A-E205C2A669CC}"/>
              </a:ext>
            </a:extLst>
          </p:cNvPr>
          <p:cNvSpPr txBox="1"/>
          <p:nvPr/>
        </p:nvSpPr>
        <p:spPr>
          <a:xfrm>
            <a:off x="2014940" y="4914136"/>
            <a:ext cx="1307542" cy="276999"/>
          </a:xfrm>
          <a:prstGeom prst="rect">
            <a:avLst/>
          </a:prstGeom>
          <a:noFill/>
        </p:spPr>
        <p:txBody>
          <a:bodyPr wrap="square" rtlCol="0">
            <a:spAutoFit/>
          </a:bodyPr>
          <a:lstStyle/>
          <a:p>
            <a:pPr algn="ctr"/>
            <a:r>
              <a:rPr lang="en-US" sz="1200" dirty="0">
                <a:solidFill>
                  <a:srgbClr val="002060"/>
                </a:solidFill>
                <a:latin typeface="Calibri" panose="020F0502020204030204" pitchFamily="34" charset="0"/>
                <a:cs typeface="Times New Roman" panose="02020603050405020304" pitchFamily="18" charset="0"/>
              </a:rPr>
              <a:t>Jon Courand, MD</a:t>
            </a:r>
          </a:p>
        </p:txBody>
      </p:sp>
      <p:sp>
        <p:nvSpPr>
          <p:cNvPr id="36" name="TextBox 35">
            <a:extLst>
              <a:ext uri="{FF2B5EF4-FFF2-40B4-BE49-F238E27FC236}">
                <a16:creationId xmlns:a16="http://schemas.microsoft.com/office/drawing/2014/main" id="{672C2258-9E28-442D-8F31-4B1495B0A825}"/>
              </a:ext>
            </a:extLst>
          </p:cNvPr>
          <p:cNvSpPr txBox="1"/>
          <p:nvPr/>
        </p:nvSpPr>
        <p:spPr>
          <a:xfrm>
            <a:off x="4938243" y="2828479"/>
            <a:ext cx="1435903" cy="276999"/>
          </a:xfrm>
          <a:prstGeom prst="rect">
            <a:avLst/>
          </a:prstGeom>
          <a:noFill/>
        </p:spPr>
        <p:txBody>
          <a:bodyPr wrap="square" rtlCol="0">
            <a:spAutoFit/>
          </a:bodyPr>
          <a:lstStyle/>
          <a:p>
            <a:pPr algn="ctr"/>
            <a:r>
              <a:rPr lang="en-US" sz="1200" dirty="0">
                <a:solidFill>
                  <a:srgbClr val="002060"/>
                </a:solidFill>
                <a:latin typeface="Calibri" panose="020F0502020204030204" pitchFamily="34" charset="0"/>
                <a:cs typeface="Times New Roman" panose="02020603050405020304" pitchFamily="18" charset="0"/>
              </a:rPr>
              <a:t>Laura Shaffer, PhD</a:t>
            </a:r>
          </a:p>
        </p:txBody>
      </p:sp>
    </p:spTree>
    <p:extLst>
      <p:ext uri="{BB962C8B-B14F-4D97-AF65-F5344CB8AC3E}">
        <p14:creationId xmlns:p14="http://schemas.microsoft.com/office/powerpoint/2010/main" val="1338919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D564B-3E00-368D-2C63-A741F65D3571}"/>
              </a:ext>
            </a:extLst>
          </p:cNvPr>
          <p:cNvSpPr>
            <a:spLocks noGrp="1"/>
          </p:cNvSpPr>
          <p:nvPr>
            <p:ph type="title"/>
          </p:nvPr>
        </p:nvSpPr>
        <p:spPr>
          <a:xfrm>
            <a:off x="469728" y="190872"/>
            <a:ext cx="10515600" cy="1054444"/>
          </a:xfrm>
        </p:spPr>
        <p:txBody>
          <a:bodyPr/>
          <a:lstStyle/>
          <a:p>
            <a:r>
              <a:rPr lang="en-US" b="1" dirty="0">
                <a:solidFill>
                  <a:srgbClr val="0070C0"/>
                </a:solidFill>
              </a:rPr>
              <a:t>CFAS Rep Stats</a:t>
            </a:r>
          </a:p>
        </p:txBody>
      </p:sp>
      <p:pic>
        <p:nvPicPr>
          <p:cNvPr id="7" name="Picture 6">
            <a:extLst>
              <a:ext uri="{FF2B5EF4-FFF2-40B4-BE49-F238E27FC236}">
                <a16:creationId xmlns:a16="http://schemas.microsoft.com/office/drawing/2014/main" id="{1A499E08-91FC-65C4-885C-ECD108B46516}"/>
              </a:ext>
            </a:extLst>
          </p:cNvPr>
          <p:cNvPicPr>
            <a:picLocks noChangeAspect="1"/>
          </p:cNvPicPr>
          <p:nvPr/>
        </p:nvPicPr>
        <p:blipFill>
          <a:blip r:embed="rId2"/>
          <a:stretch>
            <a:fillRect/>
          </a:stretch>
        </p:blipFill>
        <p:spPr>
          <a:xfrm>
            <a:off x="1609260" y="1500273"/>
            <a:ext cx="8424414" cy="3632732"/>
          </a:xfrm>
          <a:prstGeom prst="rect">
            <a:avLst/>
          </a:prstGeom>
        </p:spPr>
      </p:pic>
    </p:spTree>
    <p:extLst>
      <p:ext uri="{BB962C8B-B14F-4D97-AF65-F5344CB8AC3E}">
        <p14:creationId xmlns:p14="http://schemas.microsoft.com/office/powerpoint/2010/main" val="28698430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at tables in a room&#10;&#10;Description automatically generated">
            <a:extLst>
              <a:ext uri="{FF2B5EF4-FFF2-40B4-BE49-F238E27FC236}">
                <a16:creationId xmlns:a16="http://schemas.microsoft.com/office/drawing/2014/main" id="{0135E38C-32D9-1BE1-A278-132E3826B7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5518"/>
            <a:ext cx="12192000" cy="6858000"/>
          </a:xfrm>
          <a:prstGeom prst="rect">
            <a:avLst/>
          </a:prstGeom>
        </p:spPr>
      </p:pic>
      <p:sp>
        <p:nvSpPr>
          <p:cNvPr id="2" name="Title 1">
            <a:extLst>
              <a:ext uri="{FF2B5EF4-FFF2-40B4-BE49-F238E27FC236}">
                <a16:creationId xmlns:a16="http://schemas.microsoft.com/office/drawing/2014/main" id="{9E6AA6EB-A968-4931-77F0-27275638216B}"/>
              </a:ext>
            </a:extLst>
          </p:cNvPr>
          <p:cNvSpPr>
            <a:spLocks noGrp="1"/>
          </p:cNvSpPr>
          <p:nvPr>
            <p:ph type="title"/>
          </p:nvPr>
        </p:nvSpPr>
        <p:spPr>
          <a:xfrm>
            <a:off x="860101" y="2118943"/>
            <a:ext cx="10665719" cy="1242984"/>
          </a:xfrm>
        </p:spPr>
        <p:txBody>
          <a:bodyPr>
            <a:normAutofit fontScale="90000"/>
          </a:bodyPr>
          <a:lstStyle/>
          <a:p>
            <a:r>
              <a:rPr lang="en-US" b="1" dirty="0">
                <a:solidFill>
                  <a:schemeClr val="bg1"/>
                </a:solidFill>
              </a:rPr>
              <a:t>Plenary Session </a:t>
            </a:r>
            <a:br>
              <a:rPr lang="en-US" b="1" dirty="0">
                <a:solidFill>
                  <a:schemeClr val="bg1"/>
                </a:solidFill>
              </a:rPr>
            </a:br>
            <a:r>
              <a:rPr lang="en-US" b="1" dirty="0">
                <a:solidFill>
                  <a:schemeClr val="bg1"/>
                </a:solidFill>
              </a:rPr>
              <a:t>Summaries and Highlights</a:t>
            </a:r>
          </a:p>
        </p:txBody>
      </p:sp>
    </p:spTree>
    <p:extLst>
      <p:ext uri="{BB962C8B-B14F-4D97-AF65-F5344CB8AC3E}">
        <p14:creationId xmlns:p14="http://schemas.microsoft.com/office/powerpoint/2010/main" val="15886689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9421</TotalTime>
  <Words>4419</Words>
  <Application>Microsoft Office PowerPoint</Application>
  <PresentationFormat>Widescreen</PresentationFormat>
  <Paragraphs>323</Paragraphs>
  <Slides>51</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51</vt:i4>
      </vt:variant>
    </vt:vector>
  </HeadingPairs>
  <TitlesOfParts>
    <vt:vector size="58" baseType="lpstr">
      <vt:lpstr>Arial</vt:lpstr>
      <vt:lpstr>Calibri</vt:lpstr>
      <vt:lpstr>Calibri Light</vt:lpstr>
      <vt:lpstr>Rubik</vt:lpstr>
      <vt:lpstr>var(--blocks-h4-font-family)</vt:lpstr>
      <vt:lpstr>Wingdings</vt:lpstr>
      <vt:lpstr>Office Theme</vt:lpstr>
      <vt:lpstr>2024 CFAS-GRA-ORR Spring Meeting Summary</vt:lpstr>
      <vt:lpstr>CFAS Mission</vt:lpstr>
      <vt:lpstr>New Committee Focus</vt:lpstr>
      <vt:lpstr>CFAS Leadership Impact</vt:lpstr>
      <vt:lpstr>CFAS Papers and Surveys in the Works</vt:lpstr>
      <vt:lpstr>CFAS Connects</vt:lpstr>
      <vt:lpstr>PowerPoint Presentation</vt:lpstr>
      <vt:lpstr>CFAS Rep Stats</vt:lpstr>
      <vt:lpstr>Plenary Session  Summaries and Highlights</vt:lpstr>
      <vt:lpstr>Opening Plenary: AI Literacy: The Competency You Didn’t Know You Need</vt:lpstr>
      <vt:lpstr>Opening Plenary: AI Literacy: The Competency You Didn’t Know You Need</vt:lpstr>
      <vt:lpstr>Opening Plenary: AI Literacy: The Competency You Didn’t Know You Need</vt:lpstr>
      <vt:lpstr>Opening Plenary: AI Literacy: The Competency You Didn’t Know You Need</vt:lpstr>
      <vt:lpstr>Opening Plenary: AI Literacy: The Competency You Didn’t Know You Need</vt:lpstr>
      <vt:lpstr>Plenary II: Addressing Workplace Violence Prevention to Protect Healthcare Professionals</vt:lpstr>
      <vt:lpstr>Plenary II: Addressing Workplace Violence Prevention to Protect Healthcare Professionals</vt:lpstr>
      <vt:lpstr>Plenary II: Addressing Workplace Violence Prevention to Protect Healthcare Professionals</vt:lpstr>
      <vt:lpstr>Plenary II: Addressing Workplace Violence Prevention to Protect Healthcare Professionals</vt:lpstr>
      <vt:lpstr>Plenary II: Addressing Workplace Violence Prevention to Protect Healthcare Professionals</vt:lpstr>
      <vt:lpstr>Plenary II: Addressing Workplace Violence Prevention to Protect Healthcare Professionals</vt:lpstr>
      <vt:lpstr>AAMC Leadership Lunch</vt:lpstr>
      <vt:lpstr>AAMC Leadership Lunch</vt:lpstr>
      <vt:lpstr>AAMC Leadership Lunch</vt:lpstr>
      <vt:lpstr>AAMC Leadership Lunch</vt:lpstr>
      <vt:lpstr>AAMC Leadership Lunch</vt:lpstr>
      <vt:lpstr>Experiences and Expectations: Taking the Pulse of Justice for Women Physicians of Color</vt:lpstr>
      <vt:lpstr>Experiences and Expectations: Taking the Pulse of Justice for Women Physicians of Color</vt:lpstr>
      <vt:lpstr>Experiences and Expectations: Taking the Pulse of Justice for Women Physicians of Color</vt:lpstr>
      <vt:lpstr>Experiences and Expectations: Taking the Pulse of Justice for Women Physicians of Color</vt:lpstr>
      <vt:lpstr>Experiences and Expectations: Taking the Pulse of Justice for Women Physicians of Color</vt:lpstr>
      <vt:lpstr>Experiences and Expectations: Taking the Pulse of Justice for Women Physicians of Color</vt:lpstr>
      <vt:lpstr>Experiences and Expectations: Taking the Pulse of Justice for Women Physicians of Color</vt:lpstr>
      <vt:lpstr>Experiences and Expectations: Taking the Pulse of Justice for Women Physicians of Color</vt:lpstr>
      <vt:lpstr>It’s More than the Applications – Improving the Transition to Residency </vt:lpstr>
      <vt:lpstr>It’s More than the Applications – Improving the Transition to Residency </vt:lpstr>
      <vt:lpstr>It’s More than the Applications – Improving the Transition to Residency </vt:lpstr>
      <vt:lpstr>It’s More than the Applications – Improving the Transition to Residency </vt:lpstr>
      <vt:lpstr>Closing Plenary: Counteracting the Corrosive Effect of Disinformation in Medicine and Science</vt:lpstr>
      <vt:lpstr>Closing Plenary: Counteracting the Corrosive Effect of Disinformation in Medicine and Science</vt:lpstr>
      <vt:lpstr>Closing Plenary: Counteracting the Corrosive Effect of Disinformation in Medicine and Science</vt:lpstr>
      <vt:lpstr>Closing Plenary: Counteracting the Corrosive Effect of Disinformation in Medicine and Science</vt:lpstr>
      <vt:lpstr>CFAS Business Meeting</vt:lpstr>
      <vt:lpstr>CFAS Leadership Impact</vt:lpstr>
      <vt:lpstr>CFAS Rep Stats</vt:lpstr>
      <vt:lpstr>New Committee Focus</vt:lpstr>
      <vt:lpstr>CFAS Committee Lightning Round Reports</vt:lpstr>
      <vt:lpstr>CFAS Program Committee</vt:lpstr>
      <vt:lpstr>Nominating Committee</vt:lpstr>
      <vt:lpstr>CFAS Awards</vt:lpstr>
      <vt:lpstr>New AAMC Chief Scientific Officer </vt:lpstr>
      <vt:lpstr>The AAMC CFAS Team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Beers</dc:creator>
  <cp:lastModifiedBy>Alexander Bolt</cp:lastModifiedBy>
  <cp:revision>16</cp:revision>
  <dcterms:created xsi:type="dcterms:W3CDTF">2022-01-27T19:14:35Z</dcterms:created>
  <dcterms:modified xsi:type="dcterms:W3CDTF">2024-04-24T18:58:10Z</dcterms:modified>
</cp:coreProperties>
</file>