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68" r:id="rId2"/>
    <p:sldId id="257" r:id="rId3"/>
    <p:sldId id="2669" r:id="rId4"/>
    <p:sldId id="2674" r:id="rId5"/>
    <p:sldId id="2643" r:id="rId6"/>
    <p:sldId id="2644" r:id="rId7"/>
    <p:sldId id="2646" r:id="rId8"/>
    <p:sldId id="2650" r:id="rId9"/>
    <p:sldId id="2651" r:id="rId10"/>
    <p:sldId id="2676" r:id="rId11"/>
    <p:sldId id="2654" r:id="rId12"/>
    <p:sldId id="2655" r:id="rId13"/>
    <p:sldId id="2665" r:id="rId14"/>
    <p:sldId id="2661" r:id="rId15"/>
    <p:sldId id="2663" r:id="rId16"/>
    <p:sldId id="2670" r:id="rId17"/>
    <p:sldId id="2671" r:id="rId18"/>
    <p:sldId id="2675" r:id="rId19"/>
    <p:sldId id="2677" r:id="rId20"/>
    <p:sldId id="26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7D43"/>
    <a:srgbClr val="1B5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87" d="100"/>
          <a:sy n="87" d="100"/>
        </p:scale>
        <p:origin x="51" y="8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D7825-B9E2-44F5-9635-299DA350805E}"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4C75B-698B-4316-9313-2BF466C8E5DF}" type="slidenum">
              <a:rPr lang="en-US" smtClean="0"/>
              <a:t>‹#›</a:t>
            </a:fld>
            <a:endParaRPr lang="en-US"/>
          </a:p>
        </p:txBody>
      </p:sp>
    </p:spTree>
    <p:extLst>
      <p:ext uri="{BB962C8B-B14F-4D97-AF65-F5344CB8AC3E}">
        <p14:creationId xmlns:p14="http://schemas.microsoft.com/office/powerpoint/2010/main" val="230441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4C75B-698B-4316-9313-2BF466C8E5DF}" type="slidenum">
              <a:rPr lang="en-US" smtClean="0"/>
              <a:t>15</a:t>
            </a:fld>
            <a:endParaRPr lang="en-US"/>
          </a:p>
        </p:txBody>
      </p:sp>
    </p:spTree>
    <p:extLst>
      <p:ext uri="{BB962C8B-B14F-4D97-AF65-F5344CB8AC3E}">
        <p14:creationId xmlns:p14="http://schemas.microsoft.com/office/powerpoint/2010/main" val="380543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EA4EC-278B-4A2F-B5AE-184A5E4481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88661D-1972-437B-80BE-CC8BE1302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D07194-48A0-47E9-BE0D-497DB82AADB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5" name="Footer Placeholder 4">
            <a:extLst>
              <a:ext uri="{FF2B5EF4-FFF2-40B4-BE49-F238E27FC236}">
                <a16:creationId xmlns:a16="http://schemas.microsoft.com/office/drawing/2014/main" id="{5BDBE04D-CBA3-436D-B063-91AEA1BFE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6A161C-F6DD-4E8F-862F-99D5FA4456BB}"/>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8" name="Picture 7">
            <a:extLst>
              <a:ext uri="{FF2B5EF4-FFF2-40B4-BE49-F238E27FC236}">
                <a16:creationId xmlns:a16="http://schemas.microsoft.com/office/drawing/2014/main" id="{FF37DA06-2C22-488F-900E-6FFF6DE7F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214560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F9CE-869A-4BA8-9482-4D44DA0621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02E2D4-5216-4CE7-8541-B5AF6C393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674B4-B70E-4E99-9B28-CB4A5E8EAD9A}"/>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5" name="Footer Placeholder 4">
            <a:extLst>
              <a:ext uri="{FF2B5EF4-FFF2-40B4-BE49-F238E27FC236}">
                <a16:creationId xmlns:a16="http://schemas.microsoft.com/office/drawing/2014/main" id="{DE3A07E9-04EC-41CA-9EF5-5AD874064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B7EE-6796-4C2F-89A7-5B518AE58A29}"/>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341183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ED0AA-B6B6-4501-9965-A899251B2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B7F2B-217D-4141-9F59-F3B1900445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033DA-6BAA-4746-99CE-12308C6B728B}"/>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5" name="Footer Placeholder 4">
            <a:extLst>
              <a:ext uri="{FF2B5EF4-FFF2-40B4-BE49-F238E27FC236}">
                <a16:creationId xmlns:a16="http://schemas.microsoft.com/office/drawing/2014/main" id="{CE590652-B3D7-4315-B236-963848AAC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C3632-0D9E-4A4E-B335-94488D1C18BE}"/>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417105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B268-72AE-4907-8CB5-26F433428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2A1E3-A0C7-41B8-BA90-8B21648E4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89CAA-F3D4-44F5-B014-CC4EA621689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5" name="Footer Placeholder 4">
            <a:extLst>
              <a:ext uri="{FF2B5EF4-FFF2-40B4-BE49-F238E27FC236}">
                <a16:creationId xmlns:a16="http://schemas.microsoft.com/office/drawing/2014/main" id="{787DABAC-3611-4F61-BD04-6726E310B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99961-D19D-461C-9847-C230D85A8E06}"/>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8" name="Picture 7">
            <a:extLst>
              <a:ext uri="{FF2B5EF4-FFF2-40B4-BE49-F238E27FC236}">
                <a16:creationId xmlns:a16="http://schemas.microsoft.com/office/drawing/2014/main" id="{62ED817C-2B50-4FCC-AFC4-DAE70290F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207331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8761-A3FA-44B1-A5C3-62C77E0472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F8D852-7F70-4339-B43B-42E32278F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4707D35-7E0C-46F1-82BF-EAE87312DD20}"/>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5" name="Footer Placeholder 4">
            <a:extLst>
              <a:ext uri="{FF2B5EF4-FFF2-40B4-BE49-F238E27FC236}">
                <a16:creationId xmlns:a16="http://schemas.microsoft.com/office/drawing/2014/main" id="{D7E25986-97FB-4E3D-B0CB-53E826C32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215BD-0F4B-4F79-98A2-ED559FE8BBE4}"/>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10" name="Picture 9">
            <a:extLst>
              <a:ext uri="{FF2B5EF4-FFF2-40B4-BE49-F238E27FC236}">
                <a16:creationId xmlns:a16="http://schemas.microsoft.com/office/drawing/2014/main" id="{E035ED8D-B2B7-FB65-0EEF-B6A5139E9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02263"/>
            <a:ext cx="12192000" cy="1428750"/>
          </a:xfrm>
          <a:prstGeom prst="rect">
            <a:avLst/>
          </a:prstGeom>
        </p:spPr>
      </p:pic>
    </p:spTree>
    <p:extLst>
      <p:ext uri="{BB962C8B-B14F-4D97-AF65-F5344CB8AC3E}">
        <p14:creationId xmlns:p14="http://schemas.microsoft.com/office/powerpoint/2010/main" val="196091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06A8-8289-41BE-BA26-D97106DC7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C469C-1C40-42BD-BFFE-99174D0DC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556882-DD78-465D-86B8-818308F5DC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8DBBF-678C-4C36-9A67-EFB51853037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6" name="Footer Placeholder 5">
            <a:extLst>
              <a:ext uri="{FF2B5EF4-FFF2-40B4-BE49-F238E27FC236}">
                <a16:creationId xmlns:a16="http://schemas.microsoft.com/office/drawing/2014/main" id="{CA5E546E-45F3-40A9-9DD7-C92B3F2D7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8335DE-81BE-4AA4-84EA-1B4A720B548F}"/>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128366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735D-0E4B-46AD-ABC9-9DA70646FC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03EBA-6FE3-47B2-92B5-4B8A67EC2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8BC6F7-4721-4278-B294-9408699EF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592E5E-B9AE-4053-9F17-9BB9EBD38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C7FE8-166C-41D2-95CE-0F9D3EAD8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5F448-7FA8-4E2D-80E5-20E474E62CD7}"/>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8" name="Footer Placeholder 7">
            <a:extLst>
              <a:ext uri="{FF2B5EF4-FFF2-40B4-BE49-F238E27FC236}">
                <a16:creationId xmlns:a16="http://schemas.microsoft.com/office/drawing/2014/main" id="{73E57EE3-D31F-4DEA-A1EF-C1AE38AA6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D583F9-B4A2-4C4F-8A79-33B026C24DD9}"/>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213902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3399-A695-46DA-865B-8C7B271643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8B336D-EF0D-448A-B78E-40BBDC53E4A6}"/>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4" name="Footer Placeholder 3">
            <a:extLst>
              <a:ext uri="{FF2B5EF4-FFF2-40B4-BE49-F238E27FC236}">
                <a16:creationId xmlns:a16="http://schemas.microsoft.com/office/drawing/2014/main" id="{0535C3ED-79EE-4222-AD75-8072E205C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7EE4E6-BAD6-4F58-9FB0-E9A61AE78736}"/>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143026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079685-8C54-4517-835F-28F513DB03FD}"/>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3" name="Footer Placeholder 2">
            <a:extLst>
              <a:ext uri="{FF2B5EF4-FFF2-40B4-BE49-F238E27FC236}">
                <a16:creationId xmlns:a16="http://schemas.microsoft.com/office/drawing/2014/main" id="{E63FDE06-86FD-496D-AA53-275B9DE95F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1A4887-679F-4C26-9872-DB95C5EEA233}"/>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85687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F919-12B2-4FC9-BBA5-05150679F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E50A3-4FA0-4A3E-93B6-C7DC3BE14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CD650-150E-48CE-A5E7-98E523A59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0273D-3BA5-4763-9761-C5E464DBF0C0}"/>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6" name="Footer Placeholder 5">
            <a:extLst>
              <a:ext uri="{FF2B5EF4-FFF2-40B4-BE49-F238E27FC236}">
                <a16:creationId xmlns:a16="http://schemas.microsoft.com/office/drawing/2014/main" id="{19E4A7D4-AD9A-41A1-884A-FD1BC5CCC6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D48922-D52A-4CF2-B31E-FE7F7B4C138A}"/>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298741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A011-9D57-4165-99F6-643C95F42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135103-E284-48F6-8399-46943AE8A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BD2E28-95E2-4EF1-8B06-5473A5C97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5E27B-4652-4F2D-A84B-E9B748FDD815}"/>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4/23/2024</a:t>
            </a:fld>
            <a:endParaRPr lang="en-US"/>
          </a:p>
        </p:txBody>
      </p:sp>
      <p:sp>
        <p:nvSpPr>
          <p:cNvPr id="6" name="Footer Placeholder 5">
            <a:extLst>
              <a:ext uri="{FF2B5EF4-FFF2-40B4-BE49-F238E27FC236}">
                <a16:creationId xmlns:a16="http://schemas.microsoft.com/office/drawing/2014/main" id="{73DA5339-6A31-4A8F-ACBE-D74FC44382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51E488-6D63-49A5-8A98-51FFE8708722}"/>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407939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F7D75-17F8-4F16-B384-BAAF615B32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C7EEC-2405-4E08-8BF8-79559A32D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74E96C4-D74B-83AB-9FE7-6388FBC383C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148134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FC12-736D-E0AA-9982-74EDDF217A61}"/>
              </a:ext>
            </a:extLst>
          </p:cNvPr>
          <p:cNvSpPr>
            <a:spLocks noGrp="1"/>
          </p:cNvSpPr>
          <p:nvPr>
            <p:ph type="ctrTitle"/>
          </p:nvPr>
        </p:nvSpPr>
        <p:spPr>
          <a:xfrm>
            <a:off x="1237451" y="1122363"/>
            <a:ext cx="9430549" cy="2425728"/>
          </a:xfrm>
        </p:spPr>
        <p:txBody>
          <a:bodyPr>
            <a:normAutofit fontScale="90000"/>
          </a:bodyPr>
          <a:lstStyle/>
          <a:p>
            <a:r>
              <a:rPr lang="en-US" sz="6600" b="1" dirty="0">
                <a:solidFill>
                  <a:srgbClr val="0070C0"/>
                </a:solidFill>
              </a:rPr>
              <a:t>2024 CFAS-GRA-ORR Spring Meeting Abbreviated Summary</a:t>
            </a:r>
          </a:p>
        </p:txBody>
      </p:sp>
      <p:sp>
        <p:nvSpPr>
          <p:cNvPr id="3" name="Subtitle 2">
            <a:extLst>
              <a:ext uri="{FF2B5EF4-FFF2-40B4-BE49-F238E27FC236}">
                <a16:creationId xmlns:a16="http://schemas.microsoft.com/office/drawing/2014/main" id="{B0BF389D-DED2-5CE8-6B90-83C573CDD8E5}"/>
              </a:ext>
            </a:extLst>
          </p:cNvPr>
          <p:cNvSpPr>
            <a:spLocks noGrp="1"/>
          </p:cNvSpPr>
          <p:nvPr>
            <p:ph type="subTitle" idx="1"/>
          </p:nvPr>
        </p:nvSpPr>
        <p:spPr/>
        <p:txBody>
          <a:bodyPr>
            <a:normAutofit/>
          </a:bodyPr>
          <a:lstStyle/>
          <a:p>
            <a:r>
              <a:rPr lang="en-US" sz="3600" b="1" dirty="0">
                <a:solidFill>
                  <a:srgbClr val="147D43"/>
                </a:solidFill>
              </a:rPr>
              <a:t>April 2-4, Arlington, VA</a:t>
            </a:r>
          </a:p>
          <a:p>
            <a:endParaRPr lang="en-US" sz="3600" b="1" dirty="0">
              <a:solidFill>
                <a:srgbClr val="FF0000"/>
              </a:solidFill>
            </a:endParaRPr>
          </a:p>
        </p:txBody>
      </p:sp>
    </p:spTree>
    <p:extLst>
      <p:ext uri="{BB962C8B-B14F-4D97-AF65-F5344CB8AC3E}">
        <p14:creationId xmlns:p14="http://schemas.microsoft.com/office/powerpoint/2010/main" val="401218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2612-9127-86E9-96ED-AFA03F3CF678}"/>
              </a:ext>
            </a:extLst>
          </p:cNvPr>
          <p:cNvSpPr>
            <a:spLocks noGrp="1"/>
          </p:cNvSpPr>
          <p:nvPr>
            <p:ph type="title"/>
          </p:nvPr>
        </p:nvSpPr>
        <p:spPr>
          <a:xfrm>
            <a:off x="492372" y="91418"/>
            <a:ext cx="10515600" cy="1047237"/>
          </a:xfrm>
        </p:spPr>
        <p:txBody>
          <a:bodyPr/>
          <a:lstStyle/>
          <a:p>
            <a:r>
              <a:rPr lang="en-US" b="1" dirty="0">
                <a:solidFill>
                  <a:srgbClr val="0070C0"/>
                </a:solidFill>
              </a:rPr>
              <a:t>AAMC Leadership Lunch</a:t>
            </a:r>
            <a:endParaRPr lang="en-US" dirty="0"/>
          </a:p>
        </p:txBody>
      </p:sp>
      <p:pic>
        <p:nvPicPr>
          <p:cNvPr id="7" name="Picture 6">
            <a:extLst>
              <a:ext uri="{FF2B5EF4-FFF2-40B4-BE49-F238E27FC236}">
                <a16:creationId xmlns:a16="http://schemas.microsoft.com/office/drawing/2014/main" id="{FCEB6BB6-545A-3B9E-0B19-5EBEAD7219C1}"/>
              </a:ext>
            </a:extLst>
          </p:cNvPr>
          <p:cNvPicPr>
            <a:picLocks noChangeAspect="1"/>
          </p:cNvPicPr>
          <p:nvPr/>
        </p:nvPicPr>
        <p:blipFill>
          <a:blip r:embed="rId2"/>
          <a:stretch>
            <a:fillRect/>
          </a:stretch>
        </p:blipFill>
        <p:spPr>
          <a:xfrm>
            <a:off x="1530531" y="1201635"/>
            <a:ext cx="2712942" cy="2763337"/>
          </a:xfrm>
          <a:prstGeom prst="flowChartConnector">
            <a:avLst/>
          </a:prstGeom>
        </p:spPr>
      </p:pic>
      <p:pic>
        <p:nvPicPr>
          <p:cNvPr id="9" name="Picture 8">
            <a:extLst>
              <a:ext uri="{FF2B5EF4-FFF2-40B4-BE49-F238E27FC236}">
                <a16:creationId xmlns:a16="http://schemas.microsoft.com/office/drawing/2014/main" id="{F1E37DCC-1DCB-D203-E9C3-330BF31177AC}"/>
              </a:ext>
            </a:extLst>
          </p:cNvPr>
          <p:cNvPicPr>
            <a:picLocks noChangeAspect="1"/>
          </p:cNvPicPr>
          <p:nvPr/>
        </p:nvPicPr>
        <p:blipFill>
          <a:blip r:embed="rId3"/>
          <a:stretch>
            <a:fillRect/>
          </a:stretch>
        </p:blipFill>
        <p:spPr>
          <a:xfrm>
            <a:off x="6563411" y="1236228"/>
            <a:ext cx="2770236" cy="2789653"/>
          </a:xfrm>
          <a:prstGeom prst="flowChartConnector">
            <a:avLst/>
          </a:prstGeom>
        </p:spPr>
      </p:pic>
      <p:sp>
        <p:nvSpPr>
          <p:cNvPr id="11" name="TextBox 10">
            <a:extLst>
              <a:ext uri="{FF2B5EF4-FFF2-40B4-BE49-F238E27FC236}">
                <a16:creationId xmlns:a16="http://schemas.microsoft.com/office/drawing/2014/main" id="{A0DEA9CB-F6DC-2D8C-558F-9FF967532291}"/>
              </a:ext>
            </a:extLst>
          </p:cNvPr>
          <p:cNvSpPr txBox="1"/>
          <p:nvPr/>
        </p:nvSpPr>
        <p:spPr>
          <a:xfrm>
            <a:off x="746943" y="4027952"/>
            <a:ext cx="4320131" cy="1200329"/>
          </a:xfrm>
          <a:prstGeom prst="rect">
            <a:avLst/>
          </a:prstGeom>
          <a:noFill/>
        </p:spPr>
        <p:txBody>
          <a:bodyPr wrap="square">
            <a:spAutoFit/>
          </a:bodyPr>
          <a:lstStyle/>
          <a:p>
            <a:pPr algn="ctr"/>
            <a:r>
              <a:rPr lang="en-US" sz="2400" b="1" i="0" u="none" strike="noStrike" dirty="0">
                <a:solidFill>
                  <a:srgbClr val="147D43"/>
                </a:solidFill>
                <a:effectLst/>
                <a:latin typeface="var(--blocks-h4-font-family)"/>
              </a:rPr>
              <a:t>David J. Skorton, </a:t>
            </a:r>
            <a:r>
              <a:rPr lang="en-US" sz="2400" b="1" i="0" dirty="0">
                <a:solidFill>
                  <a:srgbClr val="147D43"/>
                </a:solidFill>
                <a:effectLst/>
                <a:latin typeface="Rubik"/>
              </a:rPr>
              <a:t>MD</a:t>
            </a:r>
          </a:p>
          <a:p>
            <a:pPr algn="ctr"/>
            <a:r>
              <a:rPr lang="en-US" sz="2400" b="1" i="0" dirty="0">
                <a:solidFill>
                  <a:srgbClr val="147D43"/>
                </a:solidFill>
                <a:effectLst/>
                <a:latin typeface="Rubik"/>
              </a:rPr>
              <a:t>President and CEO</a:t>
            </a:r>
          </a:p>
          <a:p>
            <a:pPr algn="ctr"/>
            <a:r>
              <a:rPr lang="en-US" sz="2400" b="1" i="0" dirty="0">
                <a:solidFill>
                  <a:srgbClr val="147D43"/>
                </a:solidFill>
                <a:effectLst/>
                <a:latin typeface="Rubik"/>
              </a:rPr>
              <a:t>AAMC</a:t>
            </a:r>
          </a:p>
        </p:txBody>
      </p:sp>
      <p:sp>
        <p:nvSpPr>
          <p:cNvPr id="13" name="TextBox 12">
            <a:extLst>
              <a:ext uri="{FF2B5EF4-FFF2-40B4-BE49-F238E27FC236}">
                <a16:creationId xmlns:a16="http://schemas.microsoft.com/office/drawing/2014/main" id="{96DC67F0-878F-E5D6-98E2-4288C054DBC6}"/>
              </a:ext>
            </a:extLst>
          </p:cNvPr>
          <p:cNvSpPr txBox="1"/>
          <p:nvPr/>
        </p:nvSpPr>
        <p:spPr>
          <a:xfrm>
            <a:off x="5628590" y="4027952"/>
            <a:ext cx="4808813" cy="1200329"/>
          </a:xfrm>
          <a:prstGeom prst="rect">
            <a:avLst/>
          </a:prstGeom>
          <a:noFill/>
        </p:spPr>
        <p:txBody>
          <a:bodyPr wrap="square">
            <a:spAutoFit/>
          </a:bodyPr>
          <a:lstStyle/>
          <a:p>
            <a:pPr algn="ctr"/>
            <a:r>
              <a:rPr lang="en-US" sz="2400" b="1" dirty="0">
                <a:solidFill>
                  <a:srgbClr val="147D43"/>
                </a:solidFill>
                <a:latin typeface="var(--blocks-h4-font-family)"/>
              </a:rPr>
              <a:t>Daniel Turnipseed, JD, MSHA, MPP</a:t>
            </a:r>
          </a:p>
          <a:p>
            <a:pPr algn="ctr"/>
            <a:r>
              <a:rPr lang="en-US" sz="2400" b="1" dirty="0">
                <a:solidFill>
                  <a:srgbClr val="147D43"/>
                </a:solidFill>
                <a:latin typeface="var(--blocks-h4-font-family)"/>
              </a:rPr>
              <a:t>Chief Public Policy Officer</a:t>
            </a:r>
          </a:p>
          <a:p>
            <a:pPr algn="ctr"/>
            <a:r>
              <a:rPr lang="en-US" sz="2400" b="1" dirty="0">
                <a:solidFill>
                  <a:srgbClr val="147D43"/>
                </a:solidFill>
                <a:latin typeface="var(--blocks-h4-font-family)"/>
              </a:rPr>
              <a:t>AAMC</a:t>
            </a:r>
          </a:p>
        </p:txBody>
      </p:sp>
    </p:spTree>
    <p:extLst>
      <p:ext uri="{BB962C8B-B14F-4D97-AF65-F5344CB8AC3E}">
        <p14:creationId xmlns:p14="http://schemas.microsoft.com/office/powerpoint/2010/main" val="43426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C615-3454-22A9-73C8-58768DBC48CF}"/>
              </a:ext>
            </a:extLst>
          </p:cNvPr>
          <p:cNvSpPr>
            <a:spLocks noGrp="1"/>
          </p:cNvSpPr>
          <p:nvPr>
            <p:ph type="title"/>
          </p:nvPr>
        </p:nvSpPr>
        <p:spPr>
          <a:xfrm>
            <a:off x="501004" y="72549"/>
            <a:ext cx="10515600" cy="1133475"/>
          </a:xfrm>
        </p:spPr>
        <p:txBody>
          <a:bodyPr/>
          <a:lstStyle/>
          <a:p>
            <a:r>
              <a:rPr lang="en-US" b="1" dirty="0">
                <a:solidFill>
                  <a:srgbClr val="0070C0"/>
                </a:solidFill>
              </a:rPr>
              <a:t>AAMC Leadership Lunch</a:t>
            </a:r>
          </a:p>
        </p:txBody>
      </p:sp>
      <p:sp>
        <p:nvSpPr>
          <p:cNvPr id="3" name="Text Placeholder 2">
            <a:extLst>
              <a:ext uri="{FF2B5EF4-FFF2-40B4-BE49-F238E27FC236}">
                <a16:creationId xmlns:a16="http://schemas.microsoft.com/office/drawing/2014/main" id="{7B728BD9-A400-CB01-6431-D641D1DB1229}"/>
              </a:ext>
            </a:extLst>
          </p:cNvPr>
          <p:cNvSpPr>
            <a:spLocks noGrp="1"/>
          </p:cNvSpPr>
          <p:nvPr>
            <p:ph type="body" idx="1"/>
          </p:nvPr>
        </p:nvSpPr>
        <p:spPr>
          <a:xfrm>
            <a:off x="541651" y="1254915"/>
            <a:ext cx="10562559" cy="3979614"/>
          </a:xfrm>
        </p:spPr>
        <p:txBody>
          <a:bodyPr>
            <a:normAutofit lnSpcReduction="10000"/>
          </a:bodyPr>
          <a:lstStyle/>
          <a:p>
            <a:r>
              <a:rPr lang="en-US" sz="2000" b="1" dirty="0">
                <a:solidFill>
                  <a:srgbClr val="0070C0"/>
                </a:solidFill>
              </a:rPr>
              <a:t>Policy Update from Danielle Turnipseed:</a:t>
            </a:r>
          </a:p>
          <a:p>
            <a:pPr marL="342900" indent="-342900">
              <a:buFont typeface="Arial" panose="020B0604020202020204" pitchFamily="34" charset="0"/>
              <a:buChar char="•"/>
            </a:pPr>
            <a:r>
              <a:rPr lang="en-US" sz="2000" dirty="0">
                <a:solidFill>
                  <a:srgbClr val="147D43"/>
                </a:solidFill>
              </a:rPr>
              <a:t>Most recent congressional spending package allocated:</a:t>
            </a:r>
          </a:p>
          <a:p>
            <a:pPr marL="342900" indent="-342900">
              <a:buFont typeface="Arial" panose="020B0604020202020204" pitchFamily="34" charset="0"/>
              <a:buChar char="•"/>
            </a:pPr>
            <a:r>
              <a:rPr lang="en-US" sz="2000" dirty="0">
                <a:solidFill>
                  <a:srgbClr val="147D43"/>
                </a:solidFill>
              </a:rPr>
              <a:t>$943 million for VA prosthetics</a:t>
            </a:r>
          </a:p>
          <a:p>
            <a:pPr marL="342900" indent="-342900">
              <a:buFont typeface="Arial" panose="020B0604020202020204" pitchFamily="34" charset="0"/>
              <a:buChar char="•"/>
            </a:pPr>
            <a:r>
              <a:rPr lang="en-US" sz="2000" dirty="0">
                <a:solidFill>
                  <a:srgbClr val="147D43"/>
                </a:solidFill>
              </a:rPr>
              <a:t>$8 billion in Medicaid DSH cuts eliminated through 2024</a:t>
            </a:r>
          </a:p>
          <a:p>
            <a:pPr marL="342900" indent="-342900">
              <a:buFont typeface="Arial" panose="020B0604020202020204" pitchFamily="34" charset="0"/>
              <a:buChar char="•"/>
            </a:pPr>
            <a:r>
              <a:rPr lang="en-US" sz="2000" dirty="0">
                <a:solidFill>
                  <a:srgbClr val="147D43"/>
                </a:solidFill>
              </a:rPr>
              <a:t>Medicare physician fee service cut mitigated through 2024</a:t>
            </a:r>
          </a:p>
          <a:p>
            <a:pPr marL="342900" indent="-342900">
              <a:buFont typeface="Arial" panose="020B0604020202020204" pitchFamily="34" charset="0"/>
              <a:buChar char="•"/>
            </a:pPr>
            <a:r>
              <a:rPr lang="en-US" sz="2000" dirty="0">
                <a:solidFill>
                  <a:srgbClr val="147D43"/>
                </a:solidFill>
              </a:rPr>
              <a:t>Site neutral payments/HOPD cuts are still being worked on</a:t>
            </a:r>
          </a:p>
          <a:p>
            <a:pPr marL="342900" indent="-342900">
              <a:buFont typeface="Arial" panose="020B0604020202020204" pitchFamily="34" charset="0"/>
              <a:buChar char="•"/>
            </a:pPr>
            <a:r>
              <a:rPr lang="en-US" sz="2000" dirty="0">
                <a:solidFill>
                  <a:srgbClr val="147D43"/>
                </a:solidFill>
              </a:rPr>
              <a:t>$48.3 billion for NIH base budget</a:t>
            </a:r>
          </a:p>
          <a:p>
            <a:pPr marL="342900" indent="-342900">
              <a:buFont typeface="Arial" panose="020B0604020202020204" pitchFamily="34" charset="0"/>
              <a:buChar char="•"/>
            </a:pPr>
            <a:r>
              <a:rPr lang="en-US" sz="2000" dirty="0">
                <a:solidFill>
                  <a:srgbClr val="147D43"/>
                </a:solidFill>
              </a:rPr>
              <a:t>AAMC is advocating for at least $51.3 billion for NIH base budget. This would be an increase of $4.2 billion (9%) over the comparable FY 2024 funding level</a:t>
            </a:r>
          </a:p>
          <a:p>
            <a:pPr marL="342900" indent="-342900">
              <a:buFont typeface="Arial" panose="020B0604020202020204" pitchFamily="34" charset="0"/>
              <a:buChar char="•"/>
            </a:pPr>
            <a:r>
              <a:rPr lang="en-US" sz="2000" dirty="0">
                <a:solidFill>
                  <a:srgbClr val="147D43"/>
                </a:solidFill>
              </a:rPr>
              <a:t>AAMC has an NIH advocacy toolkit which includes a new infographic on value of NIH-funded research, key messages, sample social media posts and graphics, template op-ed</a:t>
            </a:r>
          </a:p>
          <a:p>
            <a:endParaRPr lang="en-US" sz="2000" dirty="0">
              <a:solidFill>
                <a:srgbClr val="147D43"/>
              </a:solidFill>
            </a:endParaRPr>
          </a:p>
        </p:txBody>
      </p:sp>
    </p:spTree>
    <p:extLst>
      <p:ext uri="{BB962C8B-B14F-4D97-AF65-F5344CB8AC3E}">
        <p14:creationId xmlns:p14="http://schemas.microsoft.com/office/powerpoint/2010/main" val="97784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6891-0F95-725D-019B-47331932C6F8}"/>
              </a:ext>
            </a:extLst>
          </p:cNvPr>
          <p:cNvSpPr>
            <a:spLocks noGrp="1"/>
          </p:cNvSpPr>
          <p:nvPr>
            <p:ph type="title"/>
          </p:nvPr>
        </p:nvSpPr>
        <p:spPr>
          <a:xfrm>
            <a:off x="579979" y="71181"/>
            <a:ext cx="10515600" cy="1008909"/>
          </a:xfrm>
        </p:spPr>
        <p:txBody>
          <a:bodyPr/>
          <a:lstStyle/>
          <a:p>
            <a:r>
              <a:rPr lang="en-US" b="1" dirty="0">
                <a:solidFill>
                  <a:srgbClr val="0070C0"/>
                </a:solidFill>
              </a:rPr>
              <a:t>AAMC Leadership Lunch</a:t>
            </a:r>
            <a:endParaRPr lang="en-US" dirty="0">
              <a:solidFill>
                <a:srgbClr val="0070C0"/>
              </a:solidFill>
            </a:endParaRPr>
          </a:p>
        </p:txBody>
      </p:sp>
      <p:sp>
        <p:nvSpPr>
          <p:cNvPr id="3" name="Text Placeholder 2">
            <a:extLst>
              <a:ext uri="{FF2B5EF4-FFF2-40B4-BE49-F238E27FC236}">
                <a16:creationId xmlns:a16="http://schemas.microsoft.com/office/drawing/2014/main" id="{29C86045-1451-A461-6C10-41EEC3859D07}"/>
              </a:ext>
            </a:extLst>
          </p:cNvPr>
          <p:cNvSpPr>
            <a:spLocks noGrp="1"/>
          </p:cNvSpPr>
          <p:nvPr>
            <p:ph type="body" idx="1"/>
          </p:nvPr>
        </p:nvSpPr>
        <p:spPr>
          <a:xfrm>
            <a:off x="579979" y="1124929"/>
            <a:ext cx="10902037" cy="4290289"/>
          </a:xfrm>
        </p:spPr>
        <p:txBody>
          <a:bodyPr>
            <a:normAutofit fontScale="92500" lnSpcReduction="10000"/>
          </a:bodyPr>
          <a:lstStyle/>
          <a:p>
            <a:pPr marL="342900" indent="-342900">
              <a:buFont typeface="Arial" panose="020B0604020202020204" pitchFamily="34" charset="0"/>
              <a:buChar char="•"/>
            </a:pPr>
            <a:r>
              <a:rPr lang="en-US" sz="2000" dirty="0">
                <a:solidFill>
                  <a:srgbClr val="147D43"/>
                </a:solidFill>
              </a:rPr>
              <a:t>EDUCATE Act is important to combat, please reach out to your congressional reps if you have any who have signed on</a:t>
            </a:r>
          </a:p>
          <a:p>
            <a:r>
              <a:rPr lang="en-US" sz="2000" b="1" dirty="0">
                <a:solidFill>
                  <a:srgbClr val="0070C0"/>
                </a:solidFill>
              </a:rPr>
              <a:t>Presentation from David Skorton, MD:</a:t>
            </a:r>
          </a:p>
          <a:p>
            <a:pPr marL="342900" indent="-342900">
              <a:buFont typeface="Arial" panose="020B0604020202020204" pitchFamily="34" charset="0"/>
              <a:buChar char="•"/>
            </a:pPr>
            <a:r>
              <a:rPr lang="en-US" sz="2000" dirty="0">
                <a:solidFill>
                  <a:srgbClr val="147D43"/>
                </a:solidFill>
              </a:rPr>
              <a:t>AAMC will not waver in its commitment to DEI</a:t>
            </a:r>
          </a:p>
          <a:p>
            <a:pPr marL="342900" indent="-342900">
              <a:buFont typeface="Arial" panose="020B0604020202020204" pitchFamily="34" charset="0"/>
              <a:buChar char="•"/>
            </a:pPr>
            <a:r>
              <a:rPr lang="en-US" sz="2000" dirty="0">
                <a:solidFill>
                  <a:srgbClr val="147D43"/>
                </a:solidFill>
              </a:rPr>
              <a:t>AAMC meetings are increasingly trying to integrate the work of affinity groups to represent the complex realities of academic medicine</a:t>
            </a:r>
          </a:p>
          <a:p>
            <a:pPr marL="342900" indent="-342900">
              <a:buFont typeface="Arial" panose="020B0604020202020204" pitchFamily="34" charset="0"/>
              <a:buChar char="•"/>
            </a:pPr>
            <a:r>
              <a:rPr lang="en-US" sz="2000" dirty="0">
                <a:solidFill>
                  <a:srgbClr val="147D43"/>
                </a:solidFill>
              </a:rPr>
              <a:t>AAMC has developed a monthly webinar series on AI in academic medicine</a:t>
            </a:r>
          </a:p>
          <a:p>
            <a:pPr marL="342900" indent="-342900">
              <a:buFont typeface="Arial" panose="020B0604020202020204" pitchFamily="34" charset="0"/>
              <a:buChar char="•"/>
            </a:pPr>
            <a:r>
              <a:rPr lang="en-US" sz="2000" dirty="0">
                <a:solidFill>
                  <a:srgbClr val="147D43"/>
                </a:solidFill>
              </a:rPr>
              <a:t>There are concerns about the health of the research workforce. The NIH’s Maximizing Opportunities for Scientific and Academic Independent Careers (MOSAIC) program is an important program to advance diversity in the research workforce. K99 and R00 award recipients eligible and the AAMC is participating in the program</a:t>
            </a:r>
          </a:p>
          <a:p>
            <a:pPr marL="342900" indent="-342900">
              <a:buFont typeface="Arial" panose="020B0604020202020204" pitchFamily="34" charset="0"/>
              <a:buChar char="•"/>
            </a:pPr>
            <a:r>
              <a:rPr lang="en-US" sz="2000" dirty="0">
                <a:solidFill>
                  <a:srgbClr val="147D43"/>
                </a:solidFill>
              </a:rPr>
              <a:t>New competencies have been released by GRA and there is a new assessment tool</a:t>
            </a:r>
          </a:p>
          <a:p>
            <a:r>
              <a:rPr lang="en-US" sz="2000" dirty="0">
                <a:solidFill>
                  <a:srgbClr val="147D43"/>
                </a:solidFill>
              </a:rPr>
              <a:t> </a:t>
            </a:r>
          </a:p>
        </p:txBody>
      </p:sp>
    </p:spTree>
    <p:extLst>
      <p:ext uri="{BB962C8B-B14F-4D97-AF65-F5344CB8AC3E}">
        <p14:creationId xmlns:p14="http://schemas.microsoft.com/office/powerpoint/2010/main" val="45436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3ACE-77EC-ECEA-74C4-ABF5B35AC7FB}"/>
              </a:ext>
            </a:extLst>
          </p:cNvPr>
          <p:cNvSpPr>
            <a:spLocks noGrp="1"/>
          </p:cNvSpPr>
          <p:nvPr>
            <p:ph type="title"/>
          </p:nvPr>
        </p:nvSpPr>
        <p:spPr>
          <a:xfrm>
            <a:off x="651161" y="132485"/>
            <a:ext cx="10515600" cy="1271730"/>
          </a:xfrm>
        </p:spPr>
        <p:txBody>
          <a:bodyPr>
            <a:noAutofit/>
          </a:bodyPr>
          <a:lstStyle/>
          <a:p>
            <a:r>
              <a:rPr lang="en-US" sz="4000" b="1" dirty="0">
                <a:solidFill>
                  <a:srgbClr val="0070C0"/>
                </a:solidFill>
              </a:rPr>
              <a:t>Experiences and Expectations: Taking the Pulse of Justice for Women Physicians of Color</a:t>
            </a:r>
          </a:p>
        </p:txBody>
      </p:sp>
      <p:pic>
        <p:nvPicPr>
          <p:cNvPr id="5" name="Picture 4">
            <a:extLst>
              <a:ext uri="{FF2B5EF4-FFF2-40B4-BE49-F238E27FC236}">
                <a16:creationId xmlns:a16="http://schemas.microsoft.com/office/drawing/2014/main" id="{EDE27BB4-D156-A9CD-FA69-062C214EE9B4}"/>
              </a:ext>
            </a:extLst>
          </p:cNvPr>
          <p:cNvPicPr>
            <a:picLocks noChangeAspect="1"/>
          </p:cNvPicPr>
          <p:nvPr/>
        </p:nvPicPr>
        <p:blipFill>
          <a:blip r:embed="rId2"/>
          <a:stretch>
            <a:fillRect/>
          </a:stretch>
        </p:blipFill>
        <p:spPr>
          <a:xfrm>
            <a:off x="651161" y="1503900"/>
            <a:ext cx="1721687" cy="2051512"/>
          </a:xfrm>
          <a:prstGeom prst="flowChartConnector">
            <a:avLst/>
          </a:prstGeom>
        </p:spPr>
      </p:pic>
      <p:sp>
        <p:nvSpPr>
          <p:cNvPr id="9" name="TextBox 8">
            <a:extLst>
              <a:ext uri="{FF2B5EF4-FFF2-40B4-BE49-F238E27FC236}">
                <a16:creationId xmlns:a16="http://schemas.microsoft.com/office/drawing/2014/main" id="{8460EBFD-2A3C-E786-5876-253BA2FFB460}"/>
              </a:ext>
            </a:extLst>
          </p:cNvPr>
          <p:cNvSpPr txBox="1"/>
          <p:nvPr/>
        </p:nvSpPr>
        <p:spPr>
          <a:xfrm>
            <a:off x="5894" y="3655098"/>
            <a:ext cx="2920191" cy="1477328"/>
          </a:xfrm>
          <a:prstGeom prst="rect">
            <a:avLst/>
          </a:prstGeom>
          <a:noFill/>
        </p:spPr>
        <p:txBody>
          <a:bodyPr wrap="square">
            <a:spAutoFit/>
          </a:bodyPr>
          <a:lstStyle/>
          <a:p>
            <a:pPr algn="ctr"/>
            <a:r>
              <a:rPr lang="en-US" b="1" dirty="0">
                <a:solidFill>
                  <a:srgbClr val="147D43"/>
                </a:solidFill>
              </a:rPr>
              <a:t>Deena Shin McRae, MD</a:t>
            </a:r>
          </a:p>
          <a:p>
            <a:pPr algn="ctr"/>
            <a:r>
              <a:rPr lang="en-US" b="1" dirty="0">
                <a:solidFill>
                  <a:srgbClr val="147D43"/>
                </a:solidFill>
              </a:rPr>
              <a:t>Associate Vice President, Academic Health Sciences</a:t>
            </a:r>
          </a:p>
          <a:p>
            <a:pPr algn="ctr"/>
            <a:r>
              <a:rPr lang="en-US" b="1" dirty="0">
                <a:solidFill>
                  <a:srgbClr val="147D43"/>
                </a:solidFill>
              </a:rPr>
              <a:t>University of California Office of the President</a:t>
            </a:r>
          </a:p>
        </p:txBody>
      </p:sp>
      <p:sp>
        <p:nvSpPr>
          <p:cNvPr id="11" name="TextBox 10">
            <a:extLst>
              <a:ext uri="{FF2B5EF4-FFF2-40B4-BE49-F238E27FC236}">
                <a16:creationId xmlns:a16="http://schemas.microsoft.com/office/drawing/2014/main" id="{CF074C5A-D70B-4C6B-1513-73F8A84DE318}"/>
              </a:ext>
            </a:extLst>
          </p:cNvPr>
          <p:cNvSpPr txBox="1"/>
          <p:nvPr/>
        </p:nvSpPr>
        <p:spPr>
          <a:xfrm>
            <a:off x="3171476" y="3516599"/>
            <a:ext cx="2406220" cy="1754326"/>
          </a:xfrm>
          <a:prstGeom prst="rect">
            <a:avLst/>
          </a:prstGeom>
          <a:noFill/>
        </p:spPr>
        <p:txBody>
          <a:bodyPr wrap="square">
            <a:spAutoFit/>
          </a:bodyPr>
          <a:lstStyle/>
          <a:p>
            <a:pPr algn="ctr"/>
            <a:r>
              <a:rPr lang="en-US" b="1" dirty="0">
                <a:solidFill>
                  <a:srgbClr val="147D43"/>
                </a:solidFill>
              </a:rPr>
              <a:t>Janet </a:t>
            </a:r>
            <a:r>
              <a:rPr lang="en-US" b="1" dirty="0" err="1">
                <a:solidFill>
                  <a:srgbClr val="147D43"/>
                </a:solidFill>
              </a:rPr>
              <a:t>Adegboye</a:t>
            </a:r>
            <a:r>
              <a:rPr lang="en-US" b="1" dirty="0">
                <a:solidFill>
                  <a:srgbClr val="147D43"/>
                </a:solidFill>
              </a:rPr>
              <a:t>, MD</a:t>
            </a:r>
          </a:p>
          <a:p>
            <a:pPr algn="ctr"/>
            <a:r>
              <a:rPr lang="en-US" b="1" dirty="0">
                <a:solidFill>
                  <a:srgbClr val="147D43"/>
                </a:solidFill>
              </a:rPr>
              <a:t>Resident Physician, Anesthesiology</a:t>
            </a:r>
          </a:p>
          <a:p>
            <a:pPr algn="ctr"/>
            <a:r>
              <a:rPr lang="en-US" b="1" dirty="0">
                <a:solidFill>
                  <a:srgbClr val="147D43"/>
                </a:solidFill>
              </a:rPr>
              <a:t>Johns Hopkins University School of Medicine</a:t>
            </a:r>
          </a:p>
        </p:txBody>
      </p:sp>
      <p:sp>
        <p:nvSpPr>
          <p:cNvPr id="13" name="TextBox 12">
            <a:extLst>
              <a:ext uri="{FF2B5EF4-FFF2-40B4-BE49-F238E27FC236}">
                <a16:creationId xmlns:a16="http://schemas.microsoft.com/office/drawing/2014/main" id="{FB7B63CA-586C-BEC1-EBA4-76F80A1BB4F7}"/>
              </a:ext>
            </a:extLst>
          </p:cNvPr>
          <p:cNvSpPr txBox="1"/>
          <p:nvPr/>
        </p:nvSpPr>
        <p:spPr>
          <a:xfrm>
            <a:off x="8738816" y="3567983"/>
            <a:ext cx="3355071" cy="1477328"/>
          </a:xfrm>
          <a:prstGeom prst="rect">
            <a:avLst/>
          </a:prstGeom>
          <a:noFill/>
        </p:spPr>
        <p:txBody>
          <a:bodyPr wrap="square">
            <a:spAutoFit/>
          </a:bodyPr>
          <a:lstStyle/>
          <a:p>
            <a:pPr algn="ctr"/>
            <a:r>
              <a:rPr lang="en-US" b="1" dirty="0">
                <a:solidFill>
                  <a:srgbClr val="147D43"/>
                </a:solidFill>
              </a:rPr>
              <a:t>Jasmine Brown, M.Phil., MD Candidate</a:t>
            </a:r>
          </a:p>
          <a:p>
            <a:pPr algn="ctr"/>
            <a:r>
              <a:rPr lang="en-US" b="1" dirty="0">
                <a:solidFill>
                  <a:srgbClr val="147D43"/>
                </a:solidFill>
              </a:rPr>
              <a:t>4th Year Medical Student, Author</a:t>
            </a:r>
          </a:p>
          <a:p>
            <a:pPr algn="ctr"/>
            <a:r>
              <a:rPr lang="en-US" b="1" dirty="0">
                <a:solidFill>
                  <a:srgbClr val="147D43"/>
                </a:solidFill>
              </a:rPr>
              <a:t>Perelman School of Medicine at the University of Pennsylvania</a:t>
            </a:r>
          </a:p>
        </p:txBody>
      </p:sp>
      <p:sp>
        <p:nvSpPr>
          <p:cNvPr id="15" name="TextBox 14">
            <a:extLst>
              <a:ext uri="{FF2B5EF4-FFF2-40B4-BE49-F238E27FC236}">
                <a16:creationId xmlns:a16="http://schemas.microsoft.com/office/drawing/2014/main" id="{0F1FF614-B78F-C82C-BDEF-37468E42C736}"/>
              </a:ext>
            </a:extLst>
          </p:cNvPr>
          <p:cNvSpPr txBox="1"/>
          <p:nvPr/>
        </p:nvSpPr>
        <p:spPr>
          <a:xfrm>
            <a:off x="5932728" y="3564259"/>
            <a:ext cx="2699398" cy="1754326"/>
          </a:xfrm>
          <a:prstGeom prst="rect">
            <a:avLst/>
          </a:prstGeom>
          <a:noFill/>
        </p:spPr>
        <p:txBody>
          <a:bodyPr wrap="square">
            <a:spAutoFit/>
          </a:bodyPr>
          <a:lstStyle/>
          <a:p>
            <a:pPr algn="ctr"/>
            <a:r>
              <a:rPr lang="en-US" b="1" dirty="0">
                <a:solidFill>
                  <a:srgbClr val="147D43"/>
                </a:solidFill>
              </a:rPr>
              <a:t>Valencia Walker, MD, MPH</a:t>
            </a:r>
          </a:p>
          <a:p>
            <a:pPr algn="ctr"/>
            <a:r>
              <a:rPr lang="en-US" b="1" dirty="0">
                <a:solidFill>
                  <a:srgbClr val="147D43"/>
                </a:solidFill>
              </a:rPr>
              <a:t>Vice Dean for Health Equity and Inclusion</a:t>
            </a:r>
          </a:p>
          <a:p>
            <a:pPr algn="ctr"/>
            <a:r>
              <a:rPr lang="en-US" b="1" dirty="0">
                <a:solidFill>
                  <a:srgbClr val="147D43"/>
                </a:solidFill>
              </a:rPr>
              <a:t>Geisinger Commonwealth School of Medicine</a:t>
            </a:r>
          </a:p>
        </p:txBody>
      </p:sp>
      <p:pic>
        <p:nvPicPr>
          <p:cNvPr id="17" name="Picture 16">
            <a:extLst>
              <a:ext uri="{FF2B5EF4-FFF2-40B4-BE49-F238E27FC236}">
                <a16:creationId xmlns:a16="http://schemas.microsoft.com/office/drawing/2014/main" id="{0CE80BE5-591C-BCA1-F228-7D28B54EEF2C}"/>
              </a:ext>
            </a:extLst>
          </p:cNvPr>
          <p:cNvPicPr>
            <a:picLocks noChangeAspect="1"/>
          </p:cNvPicPr>
          <p:nvPr/>
        </p:nvPicPr>
        <p:blipFill>
          <a:blip r:embed="rId3"/>
          <a:stretch>
            <a:fillRect/>
          </a:stretch>
        </p:blipFill>
        <p:spPr>
          <a:xfrm>
            <a:off x="9448881" y="1416519"/>
            <a:ext cx="2016333" cy="2152383"/>
          </a:xfrm>
          <a:prstGeom prst="flowChartConnector">
            <a:avLst/>
          </a:prstGeom>
        </p:spPr>
      </p:pic>
      <p:pic>
        <p:nvPicPr>
          <p:cNvPr id="21" name="Picture 20">
            <a:extLst>
              <a:ext uri="{FF2B5EF4-FFF2-40B4-BE49-F238E27FC236}">
                <a16:creationId xmlns:a16="http://schemas.microsoft.com/office/drawing/2014/main" id="{D9110A7A-680E-8B0C-CD2E-7964BFD60A10}"/>
              </a:ext>
            </a:extLst>
          </p:cNvPr>
          <p:cNvPicPr>
            <a:picLocks noChangeAspect="1"/>
          </p:cNvPicPr>
          <p:nvPr/>
        </p:nvPicPr>
        <p:blipFill>
          <a:blip r:embed="rId4"/>
          <a:stretch>
            <a:fillRect/>
          </a:stretch>
        </p:blipFill>
        <p:spPr>
          <a:xfrm>
            <a:off x="3298502" y="1381910"/>
            <a:ext cx="2034585" cy="2054339"/>
          </a:xfrm>
          <a:prstGeom prst="flowChartConnector">
            <a:avLst/>
          </a:prstGeom>
        </p:spPr>
      </p:pic>
      <p:pic>
        <p:nvPicPr>
          <p:cNvPr id="23" name="Picture 22">
            <a:extLst>
              <a:ext uri="{FF2B5EF4-FFF2-40B4-BE49-F238E27FC236}">
                <a16:creationId xmlns:a16="http://schemas.microsoft.com/office/drawing/2014/main" id="{86CE37A9-5E0B-6495-0018-B1F37BFE00A6}"/>
              </a:ext>
            </a:extLst>
          </p:cNvPr>
          <p:cNvPicPr>
            <a:picLocks noChangeAspect="1"/>
          </p:cNvPicPr>
          <p:nvPr/>
        </p:nvPicPr>
        <p:blipFill>
          <a:blip r:embed="rId5"/>
          <a:stretch>
            <a:fillRect/>
          </a:stretch>
        </p:blipFill>
        <p:spPr>
          <a:xfrm>
            <a:off x="6140493" y="1421160"/>
            <a:ext cx="2102407" cy="2143099"/>
          </a:xfrm>
          <a:prstGeom prst="flowChartConnector">
            <a:avLst/>
          </a:prstGeom>
        </p:spPr>
      </p:pic>
    </p:spTree>
    <p:extLst>
      <p:ext uri="{BB962C8B-B14F-4D97-AF65-F5344CB8AC3E}">
        <p14:creationId xmlns:p14="http://schemas.microsoft.com/office/powerpoint/2010/main" val="325603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7F50-FC5F-CE66-DEB8-CA5734D1F8A4}"/>
              </a:ext>
            </a:extLst>
          </p:cNvPr>
          <p:cNvSpPr>
            <a:spLocks noGrp="1"/>
          </p:cNvSpPr>
          <p:nvPr>
            <p:ph type="title"/>
          </p:nvPr>
        </p:nvSpPr>
        <p:spPr>
          <a:xfrm>
            <a:off x="591349" y="323051"/>
            <a:ext cx="10762451" cy="1002009"/>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0A278323-B999-9AC5-F645-F25EFF305325}"/>
              </a:ext>
            </a:extLst>
          </p:cNvPr>
          <p:cNvSpPr>
            <a:spLocks noGrp="1"/>
          </p:cNvSpPr>
          <p:nvPr>
            <p:ph type="body" idx="1"/>
          </p:nvPr>
        </p:nvSpPr>
        <p:spPr>
          <a:xfrm>
            <a:off x="752190" y="1325060"/>
            <a:ext cx="10687620" cy="3760597"/>
          </a:xfrm>
        </p:spPr>
        <p:txBody>
          <a:bodyPr>
            <a:normAutofit/>
          </a:bodyPr>
          <a:lstStyle/>
          <a:p>
            <a:r>
              <a:rPr lang="en-US" sz="2000" b="1" dirty="0">
                <a:solidFill>
                  <a:srgbClr val="0070C0"/>
                </a:solidFill>
              </a:rPr>
              <a:t>Recommendations:</a:t>
            </a:r>
          </a:p>
          <a:p>
            <a:r>
              <a:rPr lang="en-US" sz="2000" dirty="0">
                <a:solidFill>
                  <a:srgbClr val="147D43"/>
                </a:solidFill>
              </a:rPr>
              <a:t>Implementation of evidence-based strategies for recruiting and retaining diverse physician workforce is essential</a:t>
            </a:r>
          </a:p>
          <a:p>
            <a:r>
              <a:rPr lang="en-US" sz="2000" dirty="0">
                <a:solidFill>
                  <a:srgbClr val="147D43"/>
                </a:solidFill>
              </a:rPr>
              <a:t>Factors that improve career satisfaction and should be part of these strategies include workplace flexibility, control and autonomy, a sense of community and belonging and sense of being valued, equitable pay and benefits, and access to opportunities for research and leadership</a:t>
            </a:r>
          </a:p>
          <a:p>
            <a:r>
              <a:rPr lang="en-US" sz="2000" dirty="0">
                <a:solidFill>
                  <a:srgbClr val="147D43"/>
                </a:solidFill>
              </a:rPr>
              <a:t>Just understanding and acknowledging the problem can help. There are disproportionate expectations on women physicians to respond to messages sent through patient portals, be extra compassionate, do more administrative work, etc.</a:t>
            </a:r>
          </a:p>
          <a:p>
            <a:r>
              <a:rPr lang="en-US" sz="2000" dirty="0">
                <a:solidFill>
                  <a:srgbClr val="147D43"/>
                </a:solidFill>
              </a:rPr>
              <a:t>Promote accountability: identify and share high-yield metrics to help determine success with DEI programs and retention efforts</a:t>
            </a:r>
          </a:p>
        </p:txBody>
      </p:sp>
    </p:spTree>
    <p:extLst>
      <p:ext uri="{BB962C8B-B14F-4D97-AF65-F5344CB8AC3E}">
        <p14:creationId xmlns:p14="http://schemas.microsoft.com/office/powerpoint/2010/main" val="1056359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BFCB-FC66-07C0-2DAC-A59EFE0D86ED}"/>
              </a:ext>
            </a:extLst>
          </p:cNvPr>
          <p:cNvSpPr>
            <a:spLocks noGrp="1"/>
          </p:cNvSpPr>
          <p:nvPr>
            <p:ph type="title"/>
          </p:nvPr>
        </p:nvSpPr>
        <p:spPr>
          <a:xfrm>
            <a:off x="711390" y="209552"/>
            <a:ext cx="10515600" cy="1208676"/>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540A7D34-9F9A-69AB-27E7-5EF6CF310F24}"/>
              </a:ext>
            </a:extLst>
          </p:cNvPr>
          <p:cNvSpPr>
            <a:spLocks noGrp="1"/>
          </p:cNvSpPr>
          <p:nvPr>
            <p:ph type="body" idx="1"/>
          </p:nvPr>
        </p:nvSpPr>
        <p:spPr>
          <a:xfrm>
            <a:off x="711390" y="1627663"/>
            <a:ext cx="10841808" cy="3650670"/>
          </a:xfrm>
        </p:spPr>
        <p:txBody>
          <a:bodyPr>
            <a:normAutofit lnSpcReduction="10000"/>
          </a:bodyPr>
          <a:lstStyle/>
          <a:p>
            <a:r>
              <a:rPr lang="en-US" b="1" dirty="0">
                <a:solidFill>
                  <a:srgbClr val="0070C0"/>
                </a:solidFill>
              </a:rPr>
              <a:t>More recommendations: </a:t>
            </a:r>
          </a:p>
          <a:p>
            <a:pPr marL="342900" indent="-342900">
              <a:buFont typeface="Arial" panose="020B0604020202020204" pitchFamily="34" charset="0"/>
              <a:buChar char="•"/>
            </a:pPr>
            <a:r>
              <a:rPr lang="en-US" dirty="0">
                <a:solidFill>
                  <a:srgbClr val="147D43"/>
                </a:solidFill>
              </a:rPr>
              <a:t>Establish transparency in DEI measures and employee feedback, and develop an accountability framework that tracks plans to address inequalities and outcomes</a:t>
            </a:r>
          </a:p>
          <a:p>
            <a:pPr marL="342900" indent="-342900">
              <a:buFont typeface="Arial" panose="020B0604020202020204" pitchFamily="34" charset="0"/>
              <a:buChar char="•"/>
            </a:pPr>
            <a:r>
              <a:rPr lang="en-US" dirty="0">
                <a:solidFill>
                  <a:srgbClr val="147D43"/>
                </a:solidFill>
              </a:rPr>
              <a:t>Compensate for the diversity tax</a:t>
            </a:r>
          </a:p>
          <a:p>
            <a:pPr marL="342900" indent="-342900">
              <a:buFont typeface="Arial" panose="020B0604020202020204" pitchFamily="34" charset="0"/>
              <a:buChar char="•"/>
            </a:pPr>
            <a:r>
              <a:rPr lang="en-US" dirty="0">
                <a:solidFill>
                  <a:srgbClr val="147D43"/>
                </a:solidFill>
              </a:rPr>
              <a:t>Revitalize employees’ sense of meaning and community at work</a:t>
            </a:r>
          </a:p>
          <a:p>
            <a:pPr marL="342900" indent="-342900">
              <a:buFont typeface="Arial" panose="020B0604020202020204" pitchFamily="34" charset="0"/>
              <a:buChar char="•"/>
            </a:pPr>
            <a:r>
              <a:rPr lang="en-US" dirty="0">
                <a:solidFill>
                  <a:srgbClr val="147D43"/>
                </a:solidFill>
              </a:rPr>
              <a:t>DEI initiatives and activities need adequate staffing and resources to be successful</a:t>
            </a:r>
          </a:p>
          <a:p>
            <a:pPr marL="342900" indent="-342900">
              <a:buFont typeface="Arial" panose="020B0604020202020204" pitchFamily="34" charset="0"/>
              <a:buChar char="•"/>
            </a:pPr>
            <a:r>
              <a:rPr lang="en-US" dirty="0">
                <a:solidFill>
                  <a:srgbClr val="147D43"/>
                </a:solidFill>
              </a:rPr>
              <a:t>It’s important to work together across schools to spread DEI messages across country and demand data and evidence to work from so we can address anti-DEI efforts. Building coalitions is important</a:t>
            </a:r>
          </a:p>
          <a:p>
            <a:pPr marL="342900" indent="-342900">
              <a:buFont typeface="Arial" panose="020B0604020202020204" pitchFamily="34" charset="0"/>
              <a:buChar char="•"/>
            </a:pPr>
            <a:endParaRPr lang="en-US" dirty="0">
              <a:solidFill>
                <a:srgbClr val="147D43"/>
              </a:solidFill>
            </a:endParaRPr>
          </a:p>
        </p:txBody>
      </p:sp>
    </p:spTree>
    <p:extLst>
      <p:ext uri="{BB962C8B-B14F-4D97-AF65-F5344CB8AC3E}">
        <p14:creationId xmlns:p14="http://schemas.microsoft.com/office/powerpoint/2010/main" val="243428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D107-000C-AC68-3D00-8863BEF4B0D0}"/>
              </a:ext>
            </a:extLst>
          </p:cNvPr>
          <p:cNvSpPr>
            <a:spLocks noGrp="1"/>
          </p:cNvSpPr>
          <p:nvPr>
            <p:ph type="title"/>
          </p:nvPr>
        </p:nvSpPr>
        <p:spPr>
          <a:xfrm>
            <a:off x="733291" y="-43517"/>
            <a:ext cx="10814430" cy="1733179"/>
          </a:xfrm>
        </p:spPr>
        <p:txBody>
          <a:bodyPr>
            <a:normAutofit/>
          </a:bodyPr>
          <a:lstStyle/>
          <a:p>
            <a:r>
              <a:rPr lang="en-US" sz="4800" b="1" dirty="0">
                <a:solidFill>
                  <a:srgbClr val="0070C0"/>
                </a:solidFill>
              </a:rPr>
              <a:t>It’s More than the Applications – Improving the Transition to Residency </a:t>
            </a:r>
          </a:p>
        </p:txBody>
      </p:sp>
      <p:pic>
        <p:nvPicPr>
          <p:cNvPr id="5" name="Picture 4">
            <a:extLst>
              <a:ext uri="{FF2B5EF4-FFF2-40B4-BE49-F238E27FC236}">
                <a16:creationId xmlns:a16="http://schemas.microsoft.com/office/drawing/2014/main" id="{0D387522-DFCF-C9A8-3405-BB96BB8EE5C3}"/>
              </a:ext>
            </a:extLst>
          </p:cNvPr>
          <p:cNvPicPr>
            <a:picLocks noChangeAspect="1"/>
          </p:cNvPicPr>
          <p:nvPr/>
        </p:nvPicPr>
        <p:blipFill>
          <a:blip r:embed="rId2"/>
          <a:stretch>
            <a:fillRect/>
          </a:stretch>
        </p:blipFill>
        <p:spPr>
          <a:xfrm>
            <a:off x="691710" y="1604886"/>
            <a:ext cx="3305367" cy="1858382"/>
          </a:xfrm>
          <a:prstGeom prst="rect">
            <a:avLst/>
          </a:prstGeom>
        </p:spPr>
      </p:pic>
      <p:pic>
        <p:nvPicPr>
          <p:cNvPr id="7" name="Picture 6">
            <a:extLst>
              <a:ext uri="{FF2B5EF4-FFF2-40B4-BE49-F238E27FC236}">
                <a16:creationId xmlns:a16="http://schemas.microsoft.com/office/drawing/2014/main" id="{C346D7B8-72F3-69F4-1017-DC908E6D76A5}"/>
              </a:ext>
            </a:extLst>
          </p:cNvPr>
          <p:cNvPicPr>
            <a:picLocks noChangeAspect="1"/>
          </p:cNvPicPr>
          <p:nvPr/>
        </p:nvPicPr>
        <p:blipFill>
          <a:blip r:embed="rId3"/>
          <a:stretch>
            <a:fillRect/>
          </a:stretch>
        </p:blipFill>
        <p:spPr>
          <a:xfrm>
            <a:off x="3997077" y="1689661"/>
            <a:ext cx="3867422" cy="1733179"/>
          </a:xfrm>
          <a:prstGeom prst="rect">
            <a:avLst/>
          </a:prstGeom>
        </p:spPr>
      </p:pic>
      <p:pic>
        <p:nvPicPr>
          <p:cNvPr id="9" name="Picture 8">
            <a:extLst>
              <a:ext uri="{FF2B5EF4-FFF2-40B4-BE49-F238E27FC236}">
                <a16:creationId xmlns:a16="http://schemas.microsoft.com/office/drawing/2014/main" id="{735D4754-2F6A-41E0-EFAB-391E29E29966}"/>
              </a:ext>
            </a:extLst>
          </p:cNvPr>
          <p:cNvPicPr>
            <a:picLocks noChangeAspect="1"/>
          </p:cNvPicPr>
          <p:nvPr/>
        </p:nvPicPr>
        <p:blipFill>
          <a:blip r:embed="rId4"/>
          <a:stretch>
            <a:fillRect/>
          </a:stretch>
        </p:blipFill>
        <p:spPr>
          <a:xfrm>
            <a:off x="8048911" y="1604886"/>
            <a:ext cx="3825676" cy="1733179"/>
          </a:xfrm>
          <a:prstGeom prst="rect">
            <a:avLst/>
          </a:prstGeom>
        </p:spPr>
      </p:pic>
      <p:pic>
        <p:nvPicPr>
          <p:cNvPr id="11" name="Picture 10">
            <a:extLst>
              <a:ext uri="{FF2B5EF4-FFF2-40B4-BE49-F238E27FC236}">
                <a16:creationId xmlns:a16="http://schemas.microsoft.com/office/drawing/2014/main" id="{2B2F4CD9-9CFD-5D25-F1DE-A8293EA18095}"/>
              </a:ext>
            </a:extLst>
          </p:cNvPr>
          <p:cNvPicPr>
            <a:picLocks noChangeAspect="1"/>
          </p:cNvPicPr>
          <p:nvPr/>
        </p:nvPicPr>
        <p:blipFill>
          <a:blip r:embed="rId5"/>
          <a:stretch>
            <a:fillRect/>
          </a:stretch>
        </p:blipFill>
        <p:spPr>
          <a:xfrm>
            <a:off x="865120" y="3435161"/>
            <a:ext cx="4243474" cy="1761583"/>
          </a:xfrm>
          <a:prstGeom prst="rect">
            <a:avLst/>
          </a:prstGeom>
        </p:spPr>
      </p:pic>
    </p:spTree>
    <p:extLst>
      <p:ext uri="{BB962C8B-B14F-4D97-AF65-F5344CB8AC3E}">
        <p14:creationId xmlns:p14="http://schemas.microsoft.com/office/powerpoint/2010/main" val="3994313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607C-CD37-89FE-5AC9-9B423F013410}"/>
              </a:ext>
            </a:extLst>
          </p:cNvPr>
          <p:cNvSpPr>
            <a:spLocks noGrp="1"/>
          </p:cNvSpPr>
          <p:nvPr>
            <p:ph type="title"/>
          </p:nvPr>
        </p:nvSpPr>
        <p:spPr>
          <a:xfrm>
            <a:off x="443093" y="0"/>
            <a:ext cx="10515600" cy="1500187"/>
          </a:xfrm>
        </p:spPr>
        <p:txBody>
          <a:bodyPr>
            <a:normAutofit/>
          </a:bodyPr>
          <a:lstStyle/>
          <a:p>
            <a:r>
              <a:rPr lang="en-US" sz="4400" b="1" dirty="0">
                <a:solidFill>
                  <a:srgbClr val="0070C0"/>
                </a:solidFill>
              </a:rPr>
              <a:t>It’s More than the Applications – Improving the Transition to Residency </a:t>
            </a:r>
            <a:endParaRPr lang="en-US" sz="4400" dirty="0"/>
          </a:p>
        </p:txBody>
      </p:sp>
      <p:sp>
        <p:nvSpPr>
          <p:cNvPr id="6" name="TextBox 5">
            <a:extLst>
              <a:ext uri="{FF2B5EF4-FFF2-40B4-BE49-F238E27FC236}">
                <a16:creationId xmlns:a16="http://schemas.microsoft.com/office/drawing/2014/main" id="{EE090262-2663-5AB5-2776-31188CE66FEF}"/>
              </a:ext>
            </a:extLst>
          </p:cNvPr>
          <p:cNvSpPr txBox="1"/>
          <p:nvPr/>
        </p:nvSpPr>
        <p:spPr>
          <a:xfrm>
            <a:off x="626025" y="2836282"/>
            <a:ext cx="5469975" cy="1631216"/>
          </a:xfrm>
          <a:prstGeom prst="rect">
            <a:avLst/>
          </a:prstGeom>
          <a:noFill/>
        </p:spPr>
        <p:txBody>
          <a:bodyPr wrap="square" rtlCol="0">
            <a:spAutoFit/>
          </a:bodyPr>
          <a:lstStyle/>
          <a:p>
            <a:r>
              <a:rPr lang="en-US" sz="2000" b="1" dirty="0">
                <a:solidFill>
                  <a:srgbClr val="0070C0"/>
                </a:solidFill>
              </a:rPr>
              <a:t>Selection tools:</a:t>
            </a:r>
          </a:p>
          <a:p>
            <a:pPr marL="285750" indent="-285750">
              <a:buFont typeface="Arial" panose="020B0604020202020204" pitchFamily="34" charset="0"/>
              <a:buChar char="•"/>
            </a:pPr>
            <a:r>
              <a:rPr lang="en-US" sz="2000" dirty="0">
                <a:solidFill>
                  <a:srgbClr val="147D43"/>
                </a:solidFill>
              </a:rPr>
              <a:t>New ERAS application to support holistic review</a:t>
            </a:r>
          </a:p>
          <a:p>
            <a:pPr marL="285750" indent="-285750">
              <a:buFont typeface="Arial" panose="020B0604020202020204" pitchFamily="34" charset="0"/>
              <a:buChar char="•"/>
            </a:pPr>
            <a:r>
              <a:rPr lang="en-US" sz="2000" dirty="0">
                <a:solidFill>
                  <a:srgbClr val="147D43"/>
                </a:solidFill>
              </a:rPr>
              <a:t>Improved PDWS</a:t>
            </a:r>
          </a:p>
          <a:p>
            <a:pPr marL="285750" indent="-285750">
              <a:buFont typeface="Arial" panose="020B0604020202020204" pitchFamily="34" charset="0"/>
              <a:buChar char="•"/>
            </a:pPr>
            <a:r>
              <a:rPr lang="en-US" sz="2000" dirty="0">
                <a:solidFill>
                  <a:srgbClr val="147D43"/>
                </a:solidFill>
              </a:rPr>
              <a:t>New interview management platform</a:t>
            </a:r>
          </a:p>
          <a:p>
            <a:pPr marL="285750" indent="-285750">
              <a:buFont typeface="Arial" panose="020B0604020202020204" pitchFamily="34" charset="0"/>
              <a:buChar char="•"/>
            </a:pPr>
            <a:r>
              <a:rPr lang="en-US" sz="2000" dirty="0">
                <a:solidFill>
                  <a:srgbClr val="147D43"/>
                </a:solidFill>
              </a:rPr>
              <a:t>Lower costs</a:t>
            </a:r>
          </a:p>
        </p:txBody>
      </p:sp>
      <p:sp>
        <p:nvSpPr>
          <p:cNvPr id="7" name="TextBox 6">
            <a:extLst>
              <a:ext uri="{FF2B5EF4-FFF2-40B4-BE49-F238E27FC236}">
                <a16:creationId xmlns:a16="http://schemas.microsoft.com/office/drawing/2014/main" id="{C51CA315-1BE3-9D60-3EC6-7699C5073376}"/>
              </a:ext>
            </a:extLst>
          </p:cNvPr>
          <p:cNvSpPr txBox="1"/>
          <p:nvPr/>
        </p:nvSpPr>
        <p:spPr>
          <a:xfrm>
            <a:off x="6340570" y="2575824"/>
            <a:ext cx="5391454" cy="3170099"/>
          </a:xfrm>
          <a:prstGeom prst="rect">
            <a:avLst/>
          </a:prstGeom>
          <a:noFill/>
        </p:spPr>
        <p:txBody>
          <a:bodyPr wrap="square" rtlCol="0">
            <a:spAutoFit/>
          </a:bodyPr>
          <a:lstStyle/>
          <a:p>
            <a:r>
              <a:rPr lang="en-US" sz="2000" b="1" dirty="0">
                <a:solidFill>
                  <a:srgbClr val="0070C0"/>
                </a:solidFill>
              </a:rPr>
              <a:t>Data analytics:</a:t>
            </a:r>
          </a:p>
          <a:p>
            <a:pPr marL="285750" indent="-285750">
              <a:buFont typeface="Arial" panose="020B0604020202020204" pitchFamily="34" charset="0"/>
              <a:buChar char="•"/>
            </a:pPr>
            <a:r>
              <a:rPr lang="en-US" sz="2000" dirty="0">
                <a:solidFill>
                  <a:srgbClr val="147D43"/>
                </a:solidFill>
              </a:rPr>
              <a:t>Cerebellum for institutions</a:t>
            </a:r>
          </a:p>
          <a:p>
            <a:pPr marL="285750" indent="-285750">
              <a:buFont typeface="Arial" panose="020B0604020202020204" pitchFamily="34" charset="0"/>
              <a:buChar char="•"/>
            </a:pPr>
            <a:r>
              <a:rPr lang="en-US" sz="2000" dirty="0">
                <a:solidFill>
                  <a:srgbClr val="147D43"/>
                </a:solidFill>
              </a:rPr>
              <a:t>School/advisor analytics</a:t>
            </a:r>
          </a:p>
          <a:p>
            <a:pPr marL="285750" indent="-285750">
              <a:buFont typeface="Arial" panose="020B0604020202020204" pitchFamily="34" charset="0"/>
              <a:buChar char="•"/>
            </a:pPr>
            <a:r>
              <a:rPr lang="en-US" sz="2000" dirty="0">
                <a:solidFill>
                  <a:srgbClr val="147D43"/>
                </a:solidFill>
              </a:rPr>
              <a:t>Residency Explorer tool</a:t>
            </a:r>
          </a:p>
          <a:p>
            <a:r>
              <a:rPr lang="en-US" sz="2000" b="1" dirty="0">
                <a:solidFill>
                  <a:srgbClr val="0070C0"/>
                </a:solidFill>
              </a:rPr>
              <a:t>Thought leadership and research:</a:t>
            </a:r>
          </a:p>
          <a:p>
            <a:pPr marL="285750" indent="-285750">
              <a:buFont typeface="Arial" panose="020B0604020202020204" pitchFamily="34" charset="0"/>
              <a:buChar char="•"/>
            </a:pPr>
            <a:r>
              <a:rPr lang="en-US" sz="2000" dirty="0">
                <a:solidFill>
                  <a:srgbClr val="147D43"/>
                </a:solidFill>
              </a:rPr>
              <a:t>Evaluation of new content</a:t>
            </a:r>
          </a:p>
          <a:p>
            <a:pPr marL="285750" indent="-285750">
              <a:buFont typeface="Arial" panose="020B0604020202020204" pitchFamily="34" charset="0"/>
              <a:buChar char="•"/>
            </a:pPr>
            <a:r>
              <a:rPr lang="en-US" sz="2000" dirty="0">
                <a:solidFill>
                  <a:srgbClr val="147D43"/>
                </a:solidFill>
              </a:rPr>
              <a:t>Multi-organization research collaboration</a:t>
            </a:r>
          </a:p>
          <a:p>
            <a:pPr marL="285750" indent="-285750">
              <a:buFont typeface="Arial" panose="020B0604020202020204" pitchFamily="34" charset="0"/>
              <a:buChar char="•"/>
            </a:pPr>
            <a:r>
              <a:rPr lang="en-US" sz="2000" dirty="0">
                <a:solidFill>
                  <a:srgbClr val="147D43"/>
                </a:solidFill>
              </a:rPr>
              <a:t>Increased engagement with specialties and programs</a:t>
            </a:r>
          </a:p>
          <a:p>
            <a:endParaRPr lang="en-US" sz="2000" dirty="0"/>
          </a:p>
        </p:txBody>
      </p:sp>
      <p:sp>
        <p:nvSpPr>
          <p:cNvPr id="8" name="TextBox 7">
            <a:extLst>
              <a:ext uri="{FF2B5EF4-FFF2-40B4-BE49-F238E27FC236}">
                <a16:creationId xmlns:a16="http://schemas.microsoft.com/office/drawing/2014/main" id="{7C5D8F2E-265B-B101-A27A-183F6653D574}"/>
              </a:ext>
            </a:extLst>
          </p:cNvPr>
          <p:cNvSpPr txBox="1"/>
          <p:nvPr/>
        </p:nvSpPr>
        <p:spPr>
          <a:xfrm>
            <a:off x="567659" y="1500187"/>
            <a:ext cx="11105999" cy="1569660"/>
          </a:xfrm>
          <a:prstGeom prst="rect">
            <a:avLst/>
          </a:prstGeom>
          <a:noFill/>
        </p:spPr>
        <p:txBody>
          <a:bodyPr wrap="square" rtlCol="0">
            <a:spAutoFit/>
          </a:bodyPr>
          <a:lstStyle/>
          <a:p>
            <a:r>
              <a:rPr lang="en-US" sz="2400" dirty="0">
                <a:solidFill>
                  <a:srgbClr val="147D43"/>
                </a:solidFill>
              </a:rPr>
              <a:t>The ERAS program has made progress to increase transparency, improve the experience, and reduce fragmentation through selection tools, data analytics, and thought leadership and research</a:t>
            </a:r>
          </a:p>
          <a:p>
            <a:endParaRPr lang="en-US" sz="2400" dirty="0"/>
          </a:p>
        </p:txBody>
      </p:sp>
    </p:spTree>
    <p:extLst>
      <p:ext uri="{BB962C8B-B14F-4D97-AF65-F5344CB8AC3E}">
        <p14:creationId xmlns:p14="http://schemas.microsoft.com/office/powerpoint/2010/main" val="86035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B60B-3A81-97CD-8404-F1E10D1CFE37}"/>
              </a:ext>
            </a:extLst>
          </p:cNvPr>
          <p:cNvSpPr>
            <a:spLocks noGrp="1"/>
          </p:cNvSpPr>
          <p:nvPr>
            <p:ph type="title"/>
          </p:nvPr>
        </p:nvSpPr>
        <p:spPr>
          <a:xfrm>
            <a:off x="576538" y="0"/>
            <a:ext cx="11038924" cy="1423617"/>
          </a:xfrm>
        </p:spPr>
        <p:txBody>
          <a:bodyPr>
            <a:noAutofit/>
          </a:bodyPr>
          <a:lstStyle/>
          <a:p>
            <a:r>
              <a:rPr lang="en-US" sz="4400" b="1" dirty="0">
                <a:solidFill>
                  <a:srgbClr val="0070C0"/>
                </a:solidFill>
              </a:rPr>
              <a:t>Closing Plenary: Counteracting the Corrosive Effect of Disinformation in Medicine and Science</a:t>
            </a:r>
          </a:p>
        </p:txBody>
      </p:sp>
      <p:pic>
        <p:nvPicPr>
          <p:cNvPr id="9" name="Picture 8">
            <a:extLst>
              <a:ext uri="{FF2B5EF4-FFF2-40B4-BE49-F238E27FC236}">
                <a16:creationId xmlns:a16="http://schemas.microsoft.com/office/drawing/2014/main" id="{F9F2B7C3-2049-5F9A-9AFA-1764EABDC692}"/>
              </a:ext>
            </a:extLst>
          </p:cNvPr>
          <p:cNvPicPr>
            <a:picLocks noChangeAspect="1"/>
          </p:cNvPicPr>
          <p:nvPr/>
        </p:nvPicPr>
        <p:blipFill>
          <a:blip r:embed="rId2"/>
          <a:stretch>
            <a:fillRect/>
          </a:stretch>
        </p:blipFill>
        <p:spPr>
          <a:xfrm>
            <a:off x="4240007" y="1370717"/>
            <a:ext cx="2538060" cy="2560960"/>
          </a:xfrm>
          <a:prstGeom prst="flowChartConnector">
            <a:avLst/>
          </a:prstGeom>
        </p:spPr>
      </p:pic>
      <p:sp>
        <p:nvSpPr>
          <p:cNvPr id="10" name="TextBox 9">
            <a:extLst>
              <a:ext uri="{FF2B5EF4-FFF2-40B4-BE49-F238E27FC236}">
                <a16:creationId xmlns:a16="http://schemas.microsoft.com/office/drawing/2014/main" id="{7E5EBE4A-B632-EEC5-B399-3832D27F4A25}"/>
              </a:ext>
            </a:extLst>
          </p:cNvPr>
          <p:cNvSpPr txBox="1"/>
          <p:nvPr/>
        </p:nvSpPr>
        <p:spPr>
          <a:xfrm>
            <a:off x="3941851" y="3931677"/>
            <a:ext cx="2896728" cy="1200329"/>
          </a:xfrm>
          <a:prstGeom prst="rect">
            <a:avLst/>
          </a:prstGeom>
          <a:noFill/>
        </p:spPr>
        <p:txBody>
          <a:bodyPr wrap="square" rtlCol="0">
            <a:spAutoFit/>
          </a:bodyPr>
          <a:lstStyle/>
          <a:p>
            <a:pPr algn="ctr"/>
            <a:r>
              <a:rPr lang="en-US" b="1" dirty="0">
                <a:solidFill>
                  <a:srgbClr val="147D43"/>
                </a:solidFill>
              </a:rPr>
              <a:t>Holden Thorpe, PhD</a:t>
            </a:r>
          </a:p>
          <a:p>
            <a:pPr algn="ctr"/>
            <a:r>
              <a:rPr lang="en-US" b="1" dirty="0">
                <a:solidFill>
                  <a:srgbClr val="147D43"/>
                </a:solidFill>
              </a:rPr>
              <a:t>Editor in Chief</a:t>
            </a:r>
          </a:p>
          <a:p>
            <a:pPr algn="ctr"/>
            <a:r>
              <a:rPr lang="en-US" b="1" dirty="0">
                <a:solidFill>
                  <a:srgbClr val="147D43"/>
                </a:solidFill>
              </a:rPr>
              <a:t>American Association for the Advancement of Science</a:t>
            </a:r>
          </a:p>
        </p:txBody>
      </p:sp>
      <p:pic>
        <p:nvPicPr>
          <p:cNvPr id="12" name="Picture 11" descr="A person wearing glasses and a white lab coat&#10;&#10;Description automatically generated">
            <a:extLst>
              <a:ext uri="{FF2B5EF4-FFF2-40B4-BE49-F238E27FC236}">
                <a16:creationId xmlns:a16="http://schemas.microsoft.com/office/drawing/2014/main" id="{4C260655-B2EF-E7F6-9AC3-E9137E808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317" y="1382529"/>
            <a:ext cx="1818064" cy="2621189"/>
          </a:xfrm>
          <a:prstGeom prst="flowChartConnector">
            <a:avLst/>
          </a:prstGeom>
        </p:spPr>
      </p:pic>
      <p:sp>
        <p:nvSpPr>
          <p:cNvPr id="13" name="TextBox 12">
            <a:extLst>
              <a:ext uri="{FF2B5EF4-FFF2-40B4-BE49-F238E27FC236}">
                <a16:creationId xmlns:a16="http://schemas.microsoft.com/office/drawing/2014/main" id="{768405E1-F298-5751-6E30-AFC59407D922}"/>
              </a:ext>
            </a:extLst>
          </p:cNvPr>
          <p:cNvSpPr txBox="1"/>
          <p:nvPr/>
        </p:nvSpPr>
        <p:spPr>
          <a:xfrm>
            <a:off x="366893" y="3976198"/>
            <a:ext cx="3476911" cy="923330"/>
          </a:xfrm>
          <a:prstGeom prst="rect">
            <a:avLst/>
          </a:prstGeom>
          <a:noFill/>
        </p:spPr>
        <p:txBody>
          <a:bodyPr wrap="square" rtlCol="0">
            <a:spAutoFit/>
          </a:bodyPr>
          <a:lstStyle/>
          <a:p>
            <a:pPr algn="ctr"/>
            <a:r>
              <a:rPr lang="en-US" b="1" dirty="0">
                <a:solidFill>
                  <a:srgbClr val="147D43"/>
                </a:solidFill>
              </a:rPr>
              <a:t>Nita Ahuja, MD</a:t>
            </a:r>
          </a:p>
          <a:p>
            <a:pPr algn="ctr"/>
            <a:r>
              <a:rPr lang="en-US" b="1" dirty="0">
                <a:solidFill>
                  <a:srgbClr val="147D43"/>
                </a:solidFill>
              </a:rPr>
              <a:t>Chair, Department of Surgery</a:t>
            </a:r>
          </a:p>
          <a:p>
            <a:pPr algn="ctr"/>
            <a:r>
              <a:rPr lang="en-US" b="1" dirty="0">
                <a:solidFill>
                  <a:srgbClr val="147D43"/>
                </a:solidFill>
              </a:rPr>
              <a:t>Yale School of Medicine</a:t>
            </a:r>
          </a:p>
        </p:txBody>
      </p:sp>
      <p:pic>
        <p:nvPicPr>
          <p:cNvPr id="15" name="Picture 14">
            <a:extLst>
              <a:ext uri="{FF2B5EF4-FFF2-40B4-BE49-F238E27FC236}">
                <a16:creationId xmlns:a16="http://schemas.microsoft.com/office/drawing/2014/main" id="{6557D64C-3F74-2BD2-5F67-60EBD8208286}"/>
              </a:ext>
            </a:extLst>
          </p:cNvPr>
          <p:cNvPicPr>
            <a:picLocks noChangeAspect="1"/>
          </p:cNvPicPr>
          <p:nvPr/>
        </p:nvPicPr>
        <p:blipFill>
          <a:blip r:embed="rId4"/>
          <a:stretch>
            <a:fillRect/>
          </a:stretch>
        </p:blipFill>
        <p:spPr>
          <a:xfrm>
            <a:off x="8434548" y="1410521"/>
            <a:ext cx="1763318" cy="2647380"/>
          </a:xfrm>
          <a:prstGeom prst="flowChartConnector">
            <a:avLst/>
          </a:prstGeom>
        </p:spPr>
      </p:pic>
      <p:sp>
        <p:nvSpPr>
          <p:cNvPr id="16" name="TextBox 15">
            <a:extLst>
              <a:ext uri="{FF2B5EF4-FFF2-40B4-BE49-F238E27FC236}">
                <a16:creationId xmlns:a16="http://schemas.microsoft.com/office/drawing/2014/main" id="{59C7756B-B42B-B827-52C4-F16953DB6A4C}"/>
              </a:ext>
            </a:extLst>
          </p:cNvPr>
          <p:cNvSpPr txBox="1"/>
          <p:nvPr/>
        </p:nvSpPr>
        <p:spPr>
          <a:xfrm>
            <a:off x="7105783" y="4017286"/>
            <a:ext cx="4748564" cy="1477328"/>
          </a:xfrm>
          <a:prstGeom prst="rect">
            <a:avLst/>
          </a:prstGeom>
          <a:noFill/>
        </p:spPr>
        <p:txBody>
          <a:bodyPr wrap="square" rtlCol="0">
            <a:spAutoFit/>
          </a:bodyPr>
          <a:lstStyle/>
          <a:p>
            <a:pPr algn="ctr"/>
            <a:r>
              <a:rPr lang="en-US" b="1" dirty="0">
                <a:solidFill>
                  <a:srgbClr val="147D43"/>
                </a:solidFill>
              </a:rPr>
              <a:t>Andrea Anderson, MD, MEd, FAAFP</a:t>
            </a:r>
          </a:p>
          <a:p>
            <a:pPr algn="ctr"/>
            <a:r>
              <a:rPr lang="en-US" b="1" dirty="0">
                <a:solidFill>
                  <a:srgbClr val="147D43"/>
                </a:solidFill>
              </a:rPr>
              <a:t>Associate Chief of the Division of Family Medicine and Associate Professor</a:t>
            </a:r>
          </a:p>
          <a:p>
            <a:pPr algn="ctr"/>
            <a:r>
              <a:rPr lang="en-US" b="1" dirty="0">
                <a:solidFill>
                  <a:srgbClr val="147D43"/>
                </a:solidFill>
              </a:rPr>
              <a:t>The George Washington School of Medicine and Health Sciences</a:t>
            </a:r>
          </a:p>
        </p:txBody>
      </p:sp>
    </p:spTree>
    <p:extLst>
      <p:ext uri="{BB962C8B-B14F-4D97-AF65-F5344CB8AC3E}">
        <p14:creationId xmlns:p14="http://schemas.microsoft.com/office/powerpoint/2010/main" val="2926735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93B4-BD11-012B-6F58-B40ADCE8B14C}"/>
              </a:ext>
            </a:extLst>
          </p:cNvPr>
          <p:cNvSpPr>
            <a:spLocks noGrp="1"/>
          </p:cNvSpPr>
          <p:nvPr>
            <p:ph type="title"/>
          </p:nvPr>
        </p:nvSpPr>
        <p:spPr>
          <a:xfrm>
            <a:off x="514273" y="99632"/>
            <a:ext cx="10515600" cy="1337435"/>
          </a:xfrm>
        </p:spPr>
        <p:txBody>
          <a:bodyPr>
            <a:normAutofit/>
          </a:bodyPr>
          <a:lstStyle/>
          <a:p>
            <a:r>
              <a:rPr lang="en-US" sz="4000" b="1" dirty="0">
                <a:solidFill>
                  <a:srgbClr val="0070C0"/>
                </a:solidFill>
              </a:rPr>
              <a:t>Closing Plenary: Counteracting the Corrosive Effect of Disinformation in Medicine and Science</a:t>
            </a:r>
            <a:endParaRPr lang="en-US" sz="4000" dirty="0"/>
          </a:p>
        </p:txBody>
      </p:sp>
      <p:sp>
        <p:nvSpPr>
          <p:cNvPr id="3" name="Text Placeholder 2">
            <a:extLst>
              <a:ext uri="{FF2B5EF4-FFF2-40B4-BE49-F238E27FC236}">
                <a16:creationId xmlns:a16="http://schemas.microsoft.com/office/drawing/2014/main" id="{8D7CE669-846E-BBB5-1F16-40C6DF0C8182}"/>
              </a:ext>
            </a:extLst>
          </p:cNvPr>
          <p:cNvSpPr>
            <a:spLocks noGrp="1"/>
          </p:cNvSpPr>
          <p:nvPr>
            <p:ph type="body" idx="1"/>
          </p:nvPr>
        </p:nvSpPr>
        <p:spPr>
          <a:xfrm>
            <a:off x="579978" y="1577966"/>
            <a:ext cx="5853675" cy="4182206"/>
          </a:xfrm>
        </p:spPr>
        <p:txBody>
          <a:bodyPr>
            <a:normAutofit/>
          </a:bodyPr>
          <a:lstStyle/>
          <a:p>
            <a:pPr marL="342900" indent="-342900">
              <a:buFont typeface="Arial" panose="020B0604020202020204" pitchFamily="34" charset="0"/>
              <a:buChar char="•"/>
            </a:pPr>
            <a:r>
              <a:rPr lang="en-US" sz="1800" dirty="0">
                <a:solidFill>
                  <a:srgbClr val="147D43"/>
                </a:solidFill>
              </a:rPr>
              <a:t>The scientific and medical community can’t control what patients and members of the public hear, or what gets out on social media, but they can control their response to misinformation</a:t>
            </a:r>
          </a:p>
          <a:p>
            <a:pPr marL="342900" indent="-342900">
              <a:buFont typeface="Arial" panose="020B0604020202020204" pitchFamily="34" charset="0"/>
              <a:buChar char="•"/>
            </a:pPr>
            <a:r>
              <a:rPr lang="en-US" sz="1800" dirty="0">
                <a:solidFill>
                  <a:srgbClr val="147D43"/>
                </a:solidFill>
              </a:rPr>
              <a:t>Science changes and data gets revised – that’s the nature of science, but it’s important for scientists and those working on behalf of science to communicate this, because some members of the general public take changing guidelines to mean that the scientists don’t really know what they are doing</a:t>
            </a:r>
          </a:p>
          <a:p>
            <a:pPr marL="342900" indent="-342900">
              <a:buFont typeface="Arial" panose="020B0604020202020204" pitchFamily="34" charset="0"/>
              <a:buChar char="•"/>
            </a:pPr>
            <a:r>
              <a:rPr lang="en-US" sz="1800" dirty="0">
                <a:solidFill>
                  <a:srgbClr val="147D43"/>
                </a:solidFill>
              </a:rPr>
              <a:t>Scientists don’t always do a great job communicating and can fall into the scholastic fallacy – when academics think that everyone else thinks like they do</a:t>
            </a:r>
          </a:p>
          <a:p>
            <a:endParaRPr lang="en-US" sz="1800" dirty="0">
              <a:solidFill>
                <a:srgbClr val="147D43"/>
              </a:solidFill>
            </a:endParaRPr>
          </a:p>
          <a:p>
            <a:endParaRPr lang="en-US" sz="1800" dirty="0"/>
          </a:p>
        </p:txBody>
      </p:sp>
      <p:pic>
        <p:nvPicPr>
          <p:cNvPr id="4" name="Picture 3" descr="A group of people sitting on a stage&#10;&#10;Description automatically generated">
            <a:extLst>
              <a:ext uri="{FF2B5EF4-FFF2-40B4-BE49-F238E27FC236}">
                <a16:creationId xmlns:a16="http://schemas.microsoft.com/office/drawing/2014/main" id="{ECF3CFDE-EF9F-F1E0-1BB6-C1A5258FFDDC}"/>
              </a:ext>
            </a:extLst>
          </p:cNvPr>
          <p:cNvPicPr>
            <a:picLocks noChangeAspect="1"/>
          </p:cNvPicPr>
          <p:nvPr/>
        </p:nvPicPr>
        <p:blipFill rotWithShape="1">
          <a:blip r:embed="rId2">
            <a:extLst>
              <a:ext uri="{28A0092B-C50C-407E-A947-70E740481C1C}">
                <a14:useLocalDpi xmlns:a14="http://schemas.microsoft.com/office/drawing/2010/main" val="0"/>
              </a:ext>
            </a:extLst>
          </a:blip>
          <a:srcRect t="21238" b="37884"/>
          <a:stretch/>
        </p:blipFill>
        <p:spPr>
          <a:xfrm>
            <a:off x="6616200" y="1352197"/>
            <a:ext cx="5575800" cy="4052070"/>
          </a:xfrm>
          <a:prstGeom prst="rect">
            <a:avLst/>
          </a:prstGeom>
        </p:spPr>
      </p:pic>
    </p:spTree>
    <p:extLst>
      <p:ext uri="{BB962C8B-B14F-4D97-AF65-F5344CB8AC3E}">
        <p14:creationId xmlns:p14="http://schemas.microsoft.com/office/powerpoint/2010/main" val="323499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C899F49-10C1-3CDC-4D34-029E926F3E2C}"/>
              </a:ext>
            </a:extLst>
          </p:cNvPr>
          <p:cNvSpPr txBox="1">
            <a:spLocks/>
          </p:cNvSpPr>
          <p:nvPr/>
        </p:nvSpPr>
        <p:spPr>
          <a:xfrm>
            <a:off x="1085015" y="936302"/>
            <a:ext cx="10542276" cy="476726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F26322"/>
              </a:buClr>
            </a:pPr>
            <a:r>
              <a:rPr lang="en-US" dirty="0">
                <a:solidFill>
                  <a:srgbClr val="007C72"/>
                </a:solidFill>
                <a:latin typeface="Calibri" panose="020F0502020204030204" pitchFamily="34" charset="0"/>
                <a:cs typeface="Calibri" panose="020F0502020204030204" pitchFamily="34" charset="0"/>
              </a:rPr>
              <a:t>CFAS aspires to be the voice of academic faculty within the AAMC’s governance and leadership structures. The Council is charged with: </a:t>
            </a:r>
            <a:br>
              <a:rPr lang="en-US" dirty="0">
                <a:solidFill>
                  <a:srgbClr val="007C72"/>
                </a:solidFill>
                <a:latin typeface="Calibri" panose="020F0502020204030204" pitchFamily="34" charset="0"/>
                <a:cs typeface="Calibri" panose="020F0502020204030204" pitchFamily="34" charset="0"/>
              </a:rPr>
            </a:br>
            <a:endParaRPr lang="en-US"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Identify critical issues facing faculty members of medical schools and within academic societies;</a:t>
            </a:r>
          </a:p>
          <a:p>
            <a:pPr marL="514334" lvl="1" indent="-257175">
              <a:buClr>
                <a:srgbClr val="F26322"/>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Articulate a common faculty voice on these issues to the AAMC as they relate to creation and implementation of the AAMC programs, services, and policies;</a:t>
            </a:r>
          </a:p>
          <a:p>
            <a:pPr marL="514334" lvl="1" indent="-257175">
              <a:buClr>
                <a:srgbClr val="F26322"/>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Serve as a </a:t>
            </a:r>
            <a:r>
              <a:rPr lang="en-US" sz="2400" b="1" dirty="0">
                <a:solidFill>
                  <a:srgbClr val="007C72"/>
                </a:solidFill>
                <a:latin typeface="Calibri" panose="020F0502020204030204" pitchFamily="34" charset="0"/>
                <a:cs typeface="Calibri" panose="020F0502020204030204" pitchFamily="34" charset="0"/>
              </a:rPr>
              <a:t>bidirectional</a:t>
            </a:r>
            <a:r>
              <a:rPr lang="en-US" sz="2400" dirty="0">
                <a:solidFill>
                  <a:srgbClr val="007C72"/>
                </a:solidFill>
                <a:latin typeface="Calibri" panose="020F0502020204030204" pitchFamily="34" charset="0"/>
                <a:cs typeface="Calibri" panose="020F0502020204030204" pitchFamily="34" charset="0"/>
              </a:rPr>
              <a:t> communications conduit regarding matters related to the core missions of academic medicine </a:t>
            </a:r>
          </a:p>
          <a:p>
            <a:pPr marL="514334" lvl="1" indent="-257175">
              <a:buClr>
                <a:schemeClr val="accent1">
                  <a:lumMod val="75000"/>
                </a:schemeClr>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indent="-314341">
              <a:buClr>
                <a:srgbClr val="F26322"/>
              </a:buClr>
            </a:pPr>
            <a:r>
              <a:rPr lang="en-US" dirty="0">
                <a:solidFill>
                  <a:srgbClr val="007C72"/>
                </a:solidFill>
                <a:latin typeface="Calibri" panose="020F0502020204030204" pitchFamily="34" charset="0"/>
                <a:cs typeface="Calibri" panose="020F0502020204030204" pitchFamily="34" charset="0"/>
              </a:rPr>
              <a:t>Our activity over the past year has embodied these roles. CFAS is a stronger, more   representative, and more effective voice</a:t>
            </a:r>
            <a:br>
              <a:rPr lang="en-US" dirty="0">
                <a:solidFill>
                  <a:srgbClr val="007C72"/>
                </a:solidFill>
                <a:latin typeface="Calibri" panose="020F0502020204030204" pitchFamily="34" charset="0"/>
                <a:cs typeface="Calibri" panose="020F0502020204030204" pitchFamily="34" charset="0"/>
              </a:rPr>
            </a:br>
            <a:endParaRPr lang="en-US" sz="3600" dirty="0">
              <a:solidFill>
                <a:srgbClr val="007C72"/>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7795C0E3-8B19-6FB3-1566-6AEADF94840F}"/>
              </a:ext>
            </a:extLst>
          </p:cNvPr>
          <p:cNvSpPr>
            <a:spLocks noGrp="1"/>
          </p:cNvSpPr>
          <p:nvPr>
            <p:ph type="title"/>
          </p:nvPr>
        </p:nvSpPr>
        <p:spPr>
          <a:xfrm>
            <a:off x="504825" y="-309219"/>
            <a:ext cx="11182350" cy="1245521"/>
          </a:xfrm>
        </p:spPr>
        <p:txBody>
          <a:bodyPr>
            <a:normAutofit/>
          </a:bodyPr>
          <a:lstStyle/>
          <a:p>
            <a:pPr algn="ctr"/>
            <a:r>
              <a:rPr lang="en-US" sz="4800" b="1" dirty="0">
                <a:solidFill>
                  <a:srgbClr val="0070C0"/>
                </a:solidFill>
              </a:rPr>
              <a:t>CFAS Mission</a:t>
            </a:r>
          </a:p>
        </p:txBody>
      </p:sp>
    </p:spTree>
    <p:extLst>
      <p:ext uri="{BB962C8B-B14F-4D97-AF65-F5344CB8AC3E}">
        <p14:creationId xmlns:p14="http://schemas.microsoft.com/office/powerpoint/2010/main" val="30920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E8AB-1FB5-FF60-3863-BCF158634D86}"/>
              </a:ext>
            </a:extLst>
          </p:cNvPr>
          <p:cNvSpPr>
            <a:spLocks noGrp="1"/>
          </p:cNvSpPr>
          <p:nvPr>
            <p:ph type="title"/>
          </p:nvPr>
        </p:nvSpPr>
        <p:spPr>
          <a:xfrm>
            <a:off x="459518" y="540404"/>
            <a:ext cx="6883059" cy="1244353"/>
          </a:xfrm>
        </p:spPr>
        <p:txBody>
          <a:bodyPr>
            <a:noAutofit/>
          </a:bodyPr>
          <a:lstStyle/>
          <a:p>
            <a:r>
              <a:rPr lang="en-US" sz="3600" b="1" dirty="0">
                <a:solidFill>
                  <a:srgbClr val="0070C0"/>
                </a:solidFill>
              </a:rPr>
              <a:t>Closing Plenary: Counteracting the Corrosive Effect of Disinformation in Medicine and Science</a:t>
            </a:r>
            <a:endParaRPr lang="en-US" sz="3600" dirty="0"/>
          </a:p>
        </p:txBody>
      </p:sp>
      <p:sp>
        <p:nvSpPr>
          <p:cNvPr id="3" name="Text Placeholder 2">
            <a:extLst>
              <a:ext uri="{FF2B5EF4-FFF2-40B4-BE49-F238E27FC236}">
                <a16:creationId xmlns:a16="http://schemas.microsoft.com/office/drawing/2014/main" id="{0B242188-49AA-7CAD-0D9A-F96BBDD7F826}"/>
              </a:ext>
            </a:extLst>
          </p:cNvPr>
          <p:cNvSpPr>
            <a:spLocks noGrp="1"/>
          </p:cNvSpPr>
          <p:nvPr>
            <p:ph type="body" idx="1"/>
          </p:nvPr>
        </p:nvSpPr>
        <p:spPr>
          <a:xfrm>
            <a:off x="590929" y="1899741"/>
            <a:ext cx="5935387" cy="4539385"/>
          </a:xfrm>
        </p:spPr>
        <p:txBody>
          <a:bodyPr>
            <a:normAutofit/>
          </a:bodyPr>
          <a:lstStyle/>
          <a:p>
            <a:pPr marL="342900" indent="-342900">
              <a:buFont typeface="Arial" panose="020B0604020202020204" pitchFamily="34" charset="0"/>
              <a:buChar char="•"/>
            </a:pPr>
            <a:r>
              <a:rPr lang="en-US" sz="2000" dirty="0">
                <a:solidFill>
                  <a:srgbClr val="147D43"/>
                </a:solidFill>
              </a:rPr>
              <a:t>The scientific community should acknowledge when it gets something wrong, because getting defensive and not acknowledging mistakes engenders further mistrust</a:t>
            </a:r>
          </a:p>
          <a:p>
            <a:pPr marL="342900" indent="-342900">
              <a:buFont typeface="Arial" panose="020B0604020202020204" pitchFamily="34" charset="0"/>
              <a:buChar char="•"/>
            </a:pPr>
            <a:r>
              <a:rPr lang="en-US" sz="2000" dirty="0">
                <a:solidFill>
                  <a:srgbClr val="147D43"/>
                </a:solidFill>
              </a:rPr>
              <a:t>The scientific community needs to figure out how to become trusted messengers again, because the mistrust is having real health effects on populations</a:t>
            </a:r>
          </a:p>
          <a:p>
            <a:pPr marL="342900" indent="-342900">
              <a:buFont typeface="Arial" panose="020B0604020202020204" pitchFamily="34" charset="0"/>
              <a:buChar char="•"/>
            </a:pPr>
            <a:r>
              <a:rPr lang="en-US" sz="2000" dirty="0">
                <a:solidFill>
                  <a:srgbClr val="147D43"/>
                </a:solidFill>
              </a:rPr>
              <a:t>Institutions should carefully balance the need to communicate the kinds of research being done by its staff and over-hyping the potential impact of that research </a:t>
            </a:r>
          </a:p>
          <a:p>
            <a:endParaRPr lang="en-US" sz="2000" dirty="0">
              <a:solidFill>
                <a:srgbClr val="147D43"/>
              </a:solidFill>
            </a:endParaRPr>
          </a:p>
          <a:p>
            <a:endParaRPr lang="en-US" sz="2000" dirty="0"/>
          </a:p>
        </p:txBody>
      </p:sp>
      <p:pic>
        <p:nvPicPr>
          <p:cNvPr id="6" name="Picture 5" descr="A person speaking into a microphone in a room with a crowd of people&#10;&#10;Description automatically generated">
            <a:extLst>
              <a:ext uri="{FF2B5EF4-FFF2-40B4-BE49-F238E27FC236}">
                <a16:creationId xmlns:a16="http://schemas.microsoft.com/office/drawing/2014/main" id="{BD486378-D0D7-4BA8-508F-510F4F01F7FD}"/>
              </a:ext>
            </a:extLst>
          </p:cNvPr>
          <p:cNvPicPr>
            <a:picLocks noChangeAspect="1"/>
          </p:cNvPicPr>
          <p:nvPr/>
        </p:nvPicPr>
        <p:blipFill rotWithShape="1">
          <a:blip r:embed="rId2">
            <a:extLst>
              <a:ext uri="{28A0092B-C50C-407E-A947-70E740481C1C}">
                <a14:useLocalDpi xmlns:a14="http://schemas.microsoft.com/office/drawing/2010/main" val="0"/>
              </a:ext>
            </a:extLst>
          </a:blip>
          <a:srcRect t="12226" b="23114"/>
          <a:stretch/>
        </p:blipFill>
        <p:spPr>
          <a:xfrm>
            <a:off x="7476388" y="0"/>
            <a:ext cx="4715612" cy="5420695"/>
          </a:xfrm>
          <a:prstGeom prst="rect">
            <a:avLst/>
          </a:prstGeom>
        </p:spPr>
      </p:pic>
    </p:spTree>
    <p:extLst>
      <p:ext uri="{BB962C8B-B14F-4D97-AF65-F5344CB8AC3E}">
        <p14:creationId xmlns:p14="http://schemas.microsoft.com/office/powerpoint/2010/main" val="4261721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 in a room&#10;&#10;Description automatically generated">
            <a:extLst>
              <a:ext uri="{FF2B5EF4-FFF2-40B4-BE49-F238E27FC236}">
                <a16:creationId xmlns:a16="http://schemas.microsoft.com/office/drawing/2014/main" id="{0135E38C-32D9-1BE1-A278-132E3826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5518"/>
            <a:ext cx="12192000" cy="6858000"/>
          </a:xfrm>
          <a:prstGeom prst="rect">
            <a:avLst/>
          </a:prstGeom>
        </p:spPr>
      </p:pic>
      <p:sp>
        <p:nvSpPr>
          <p:cNvPr id="2" name="Title 1">
            <a:extLst>
              <a:ext uri="{FF2B5EF4-FFF2-40B4-BE49-F238E27FC236}">
                <a16:creationId xmlns:a16="http://schemas.microsoft.com/office/drawing/2014/main" id="{9E6AA6EB-A968-4931-77F0-27275638216B}"/>
              </a:ext>
            </a:extLst>
          </p:cNvPr>
          <p:cNvSpPr>
            <a:spLocks noGrp="1"/>
          </p:cNvSpPr>
          <p:nvPr>
            <p:ph type="title"/>
          </p:nvPr>
        </p:nvSpPr>
        <p:spPr>
          <a:xfrm>
            <a:off x="860101" y="2118943"/>
            <a:ext cx="10665719" cy="1242984"/>
          </a:xfrm>
        </p:spPr>
        <p:txBody>
          <a:bodyPr>
            <a:normAutofit fontScale="90000"/>
          </a:bodyPr>
          <a:lstStyle/>
          <a:p>
            <a:r>
              <a:rPr lang="en-US" b="1" dirty="0">
                <a:solidFill>
                  <a:schemeClr val="bg1"/>
                </a:solidFill>
              </a:rPr>
              <a:t>Plenary Session </a:t>
            </a:r>
            <a:br>
              <a:rPr lang="en-US" b="1" dirty="0">
                <a:solidFill>
                  <a:schemeClr val="bg1"/>
                </a:solidFill>
              </a:rPr>
            </a:br>
            <a:r>
              <a:rPr lang="en-US" b="1" dirty="0">
                <a:solidFill>
                  <a:schemeClr val="bg1"/>
                </a:solidFill>
              </a:rPr>
              <a:t>Summaries and Highlights</a:t>
            </a:r>
          </a:p>
        </p:txBody>
      </p:sp>
    </p:spTree>
    <p:extLst>
      <p:ext uri="{BB962C8B-B14F-4D97-AF65-F5344CB8AC3E}">
        <p14:creationId xmlns:p14="http://schemas.microsoft.com/office/powerpoint/2010/main" val="158866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675A-C960-55F0-367E-EB722274E188}"/>
              </a:ext>
            </a:extLst>
          </p:cNvPr>
          <p:cNvSpPr>
            <a:spLocks noGrp="1"/>
          </p:cNvSpPr>
          <p:nvPr>
            <p:ph type="title"/>
          </p:nvPr>
        </p:nvSpPr>
        <p:spPr>
          <a:xfrm>
            <a:off x="656636" y="-164263"/>
            <a:ext cx="10515600" cy="1572880"/>
          </a:xfrm>
        </p:spPr>
        <p:txBody>
          <a:bodyPr>
            <a:normAutofit/>
          </a:bodyPr>
          <a:lstStyle/>
          <a:p>
            <a:r>
              <a:rPr lang="en-US" sz="4400" b="1" dirty="0">
                <a:solidFill>
                  <a:srgbClr val="0070C0"/>
                </a:solidFill>
              </a:rPr>
              <a:t>Opening Plenary: AI Literacy: The Competency You Didn’t Know You Need</a:t>
            </a:r>
            <a:endParaRPr lang="en-US" sz="4400" dirty="0">
              <a:solidFill>
                <a:srgbClr val="0070C0"/>
              </a:solidFill>
            </a:endParaRPr>
          </a:p>
        </p:txBody>
      </p:sp>
      <p:pic>
        <p:nvPicPr>
          <p:cNvPr id="5" name="Picture 4">
            <a:extLst>
              <a:ext uri="{FF2B5EF4-FFF2-40B4-BE49-F238E27FC236}">
                <a16:creationId xmlns:a16="http://schemas.microsoft.com/office/drawing/2014/main" id="{94B8076D-0207-D4DF-373F-9E313717CA96}"/>
              </a:ext>
            </a:extLst>
          </p:cNvPr>
          <p:cNvPicPr>
            <a:picLocks noChangeAspect="1"/>
          </p:cNvPicPr>
          <p:nvPr/>
        </p:nvPicPr>
        <p:blipFill>
          <a:blip r:embed="rId2"/>
          <a:stretch>
            <a:fillRect/>
          </a:stretch>
        </p:blipFill>
        <p:spPr>
          <a:xfrm>
            <a:off x="1333923" y="1391317"/>
            <a:ext cx="2409720" cy="3959740"/>
          </a:xfrm>
          <a:prstGeom prst="flowChartAlternateProcess">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4DC6468-0F93-C7B5-507B-E76B8F887951}"/>
              </a:ext>
            </a:extLst>
          </p:cNvPr>
          <p:cNvPicPr>
            <a:picLocks noChangeAspect="1"/>
          </p:cNvPicPr>
          <p:nvPr/>
        </p:nvPicPr>
        <p:blipFill>
          <a:blip r:embed="rId3"/>
          <a:stretch>
            <a:fillRect/>
          </a:stretch>
        </p:blipFill>
        <p:spPr>
          <a:xfrm>
            <a:off x="5362267" y="1373128"/>
            <a:ext cx="2069970" cy="3986713"/>
          </a:xfrm>
          <a:prstGeom prst="flowChartAlternateProcess">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5435398A-023A-C07E-0A77-E02E435CF8B5}"/>
              </a:ext>
            </a:extLst>
          </p:cNvPr>
          <p:cNvPicPr>
            <a:picLocks noChangeAspect="1"/>
          </p:cNvPicPr>
          <p:nvPr/>
        </p:nvPicPr>
        <p:blipFill>
          <a:blip r:embed="rId4"/>
          <a:stretch>
            <a:fillRect/>
          </a:stretch>
        </p:blipFill>
        <p:spPr>
          <a:xfrm>
            <a:off x="8864436" y="1355208"/>
            <a:ext cx="2234039" cy="3978548"/>
          </a:xfrm>
          <a:prstGeom prst="flowChartAlternateProcess">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562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664070" y="157776"/>
            <a:ext cx="10515600" cy="1293520"/>
          </a:xfrm>
        </p:spPr>
        <p:txBody>
          <a:bodyPr>
            <a:noAutofit/>
          </a:bodyPr>
          <a:lstStyle/>
          <a:p>
            <a:r>
              <a:rPr lang="en-US" sz="4800" b="1" dirty="0">
                <a:solidFill>
                  <a:srgbClr val="0070C0"/>
                </a:solidFill>
              </a:rPr>
              <a:t>Opening Plenary: AI Literacy: The Competency You Didn’t Know You Need</a:t>
            </a:r>
          </a:p>
        </p:txBody>
      </p:sp>
      <p:sp>
        <p:nvSpPr>
          <p:cNvPr id="5" name="Text Placeholder 4">
            <a:extLst>
              <a:ext uri="{FF2B5EF4-FFF2-40B4-BE49-F238E27FC236}">
                <a16:creationId xmlns:a16="http://schemas.microsoft.com/office/drawing/2014/main" id="{5D5B594F-6F2F-468A-AC10-F598FE681E1E}"/>
              </a:ext>
            </a:extLst>
          </p:cNvPr>
          <p:cNvSpPr>
            <a:spLocks noGrp="1"/>
          </p:cNvSpPr>
          <p:nvPr>
            <p:ph type="body" idx="1"/>
          </p:nvPr>
        </p:nvSpPr>
        <p:spPr>
          <a:xfrm>
            <a:off x="664069" y="1451296"/>
            <a:ext cx="10779619" cy="3876316"/>
          </a:xfrm>
        </p:spPr>
        <p:txBody>
          <a:bodyPr>
            <a:normAutofit/>
          </a:bodyPr>
          <a:lstStyle/>
          <a:p>
            <a:r>
              <a:rPr lang="en-US" sz="2000" b="1" dirty="0">
                <a:solidFill>
                  <a:srgbClr val="0070C0"/>
                </a:solidFill>
              </a:rPr>
              <a:t>Presentation from Dr. Doo:</a:t>
            </a:r>
            <a:endParaRPr lang="en-US" sz="2000" dirty="0">
              <a:solidFill>
                <a:srgbClr val="147D43"/>
              </a:solidFill>
            </a:endParaRPr>
          </a:p>
          <a:p>
            <a:pPr marL="342900" indent="-342900">
              <a:buFont typeface="Arial" panose="020B0604020202020204" pitchFamily="34" charset="0"/>
              <a:buChar char="•"/>
            </a:pPr>
            <a:r>
              <a:rPr lang="en-US" sz="2000" dirty="0">
                <a:solidFill>
                  <a:srgbClr val="147D43"/>
                </a:solidFill>
              </a:rPr>
              <a:t>Some specialties (radiology) have had to grapple with AI more because of the number of applications.</a:t>
            </a:r>
          </a:p>
          <a:p>
            <a:pPr marL="342900" indent="-342900">
              <a:buFont typeface="Arial" panose="020B0604020202020204" pitchFamily="34" charset="0"/>
              <a:buChar char="•"/>
            </a:pPr>
            <a:r>
              <a:rPr lang="en-US" sz="2000" dirty="0">
                <a:solidFill>
                  <a:srgbClr val="147D43"/>
                </a:solidFill>
              </a:rPr>
              <a:t>Biases to watch out for when applying AI: autopilot (trusting AI more than yourself) and the IKEA effect (“we love it more if we made it”)</a:t>
            </a:r>
          </a:p>
          <a:p>
            <a:pPr marL="342900" indent="-342900">
              <a:buFont typeface="Arial" panose="020B0604020202020204" pitchFamily="34" charset="0"/>
              <a:buChar char="•"/>
            </a:pPr>
            <a:r>
              <a:rPr lang="en-US" sz="2000" dirty="0">
                <a:solidFill>
                  <a:srgbClr val="147D43"/>
                </a:solidFill>
              </a:rPr>
              <a:t>We have to understand in our own disciplines where AI is limited and where it can go wrong</a:t>
            </a:r>
          </a:p>
          <a:p>
            <a:pPr marL="342900" indent="-342900">
              <a:buFont typeface="Arial" panose="020B0604020202020204" pitchFamily="34" charset="0"/>
              <a:buChar char="•"/>
            </a:pPr>
            <a:r>
              <a:rPr lang="en-US" sz="2000" dirty="0">
                <a:solidFill>
                  <a:srgbClr val="147D43"/>
                </a:solidFill>
              </a:rPr>
              <a:t>Studies have shown ChatGPT was preferred over some clinicians for quality and empathy</a:t>
            </a:r>
          </a:p>
          <a:p>
            <a:pPr marL="342900" indent="-342900">
              <a:buFont typeface="Arial" panose="020B0604020202020204" pitchFamily="34" charset="0"/>
              <a:buChar char="•"/>
            </a:pPr>
            <a:r>
              <a:rPr lang="en-US" sz="2000" dirty="0">
                <a:solidFill>
                  <a:srgbClr val="147D43"/>
                </a:solidFill>
              </a:rPr>
              <a:t>How do we make sure we all use AI safely and effectively? How do we build AI literacy and competence into medical education, patient care, and research?</a:t>
            </a:r>
          </a:p>
        </p:txBody>
      </p:sp>
    </p:spTree>
    <p:extLst>
      <p:ext uri="{BB962C8B-B14F-4D97-AF65-F5344CB8AC3E}">
        <p14:creationId xmlns:p14="http://schemas.microsoft.com/office/powerpoint/2010/main" val="406313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664070" y="157776"/>
            <a:ext cx="10515600" cy="1293520"/>
          </a:xfrm>
        </p:spPr>
        <p:txBody>
          <a:bodyPr>
            <a:noAutofit/>
          </a:bodyPr>
          <a:lstStyle/>
          <a:p>
            <a:r>
              <a:rPr lang="en-US" sz="4800" b="1" dirty="0">
                <a:solidFill>
                  <a:srgbClr val="0070C0"/>
                </a:solidFill>
              </a:rPr>
              <a:t>Opening Plenary: AI Literacy: The Competency You Didn’t Know You Need</a:t>
            </a:r>
          </a:p>
        </p:txBody>
      </p:sp>
      <p:sp>
        <p:nvSpPr>
          <p:cNvPr id="5" name="Text Placeholder 4">
            <a:extLst>
              <a:ext uri="{FF2B5EF4-FFF2-40B4-BE49-F238E27FC236}">
                <a16:creationId xmlns:a16="http://schemas.microsoft.com/office/drawing/2014/main" id="{5D5B594F-6F2F-468A-AC10-F598FE681E1E}"/>
              </a:ext>
            </a:extLst>
          </p:cNvPr>
          <p:cNvSpPr>
            <a:spLocks noGrp="1"/>
          </p:cNvSpPr>
          <p:nvPr>
            <p:ph type="body" idx="1"/>
          </p:nvPr>
        </p:nvSpPr>
        <p:spPr>
          <a:xfrm>
            <a:off x="664069" y="1451295"/>
            <a:ext cx="10954833" cy="3985826"/>
          </a:xfrm>
        </p:spPr>
        <p:txBody>
          <a:bodyPr>
            <a:normAutofit/>
          </a:bodyPr>
          <a:lstStyle/>
          <a:p>
            <a:r>
              <a:rPr lang="en-US" sz="2000" b="1" dirty="0">
                <a:solidFill>
                  <a:srgbClr val="0070C0"/>
                </a:solidFill>
              </a:rPr>
              <a:t>Presentation from Daniel Hashimoto, MD:</a:t>
            </a:r>
          </a:p>
          <a:p>
            <a:pPr marL="342900" indent="-342900">
              <a:buFont typeface="Arial" panose="020B0604020202020204" pitchFamily="34" charset="0"/>
              <a:buChar char="•"/>
            </a:pPr>
            <a:r>
              <a:rPr lang="en-US" sz="2000" dirty="0">
                <a:solidFill>
                  <a:srgbClr val="147D43"/>
                </a:solidFill>
              </a:rPr>
              <a:t>AI can be used for procedural education through automated detection of safe/unsafe zones of dissection. Video tutorials of specific surgical procedures show where experienced surgeons would have made a cut, etc. This can be an interactive format that uses algorithms to analyze videos of duct surgeries and show how injuries could have been prevented. A lot of errors are result of visual perception errors that the system could have avoided. </a:t>
            </a:r>
          </a:p>
          <a:p>
            <a:pPr marL="342900" indent="-342900">
              <a:buFont typeface="Arial" panose="020B0604020202020204" pitchFamily="34" charset="0"/>
              <a:buChar char="•"/>
            </a:pPr>
            <a:r>
              <a:rPr lang="en-US" sz="2000" dirty="0">
                <a:solidFill>
                  <a:srgbClr val="147D43"/>
                </a:solidFill>
              </a:rPr>
              <a:t>AI for assessment: AI can help with analyzing complex, unstructured data. Can AI models help determine which residents can go on to next year and which can’t based on competency assessments? </a:t>
            </a:r>
          </a:p>
          <a:p>
            <a:pPr marL="342900" indent="-342900">
              <a:buFont typeface="Arial" panose="020B0604020202020204" pitchFamily="34" charset="0"/>
              <a:buChar char="•"/>
            </a:pPr>
            <a:r>
              <a:rPr lang="en-US" sz="2000" dirty="0">
                <a:solidFill>
                  <a:srgbClr val="147D43"/>
                </a:solidFill>
              </a:rPr>
              <a:t>Analyzing outcomes on something like prostate surgery can identify at what point and which movements/techniques cause side effects like erectile dysfunction. Then this can be taught to surgical residents</a:t>
            </a:r>
          </a:p>
        </p:txBody>
      </p:sp>
    </p:spTree>
    <p:extLst>
      <p:ext uri="{BB962C8B-B14F-4D97-AF65-F5344CB8AC3E}">
        <p14:creationId xmlns:p14="http://schemas.microsoft.com/office/powerpoint/2010/main" val="86564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F7A6-CEFA-8311-FAD4-E917D46036D1}"/>
              </a:ext>
            </a:extLst>
          </p:cNvPr>
          <p:cNvSpPr>
            <a:spLocks noGrp="1"/>
          </p:cNvSpPr>
          <p:nvPr>
            <p:ph type="title"/>
          </p:nvPr>
        </p:nvSpPr>
        <p:spPr>
          <a:xfrm>
            <a:off x="530700" y="76656"/>
            <a:ext cx="10515600" cy="1386714"/>
          </a:xfrm>
        </p:spPr>
        <p:txBody>
          <a:bodyPr>
            <a:normAutofit/>
          </a:bodyPr>
          <a:lstStyle/>
          <a:p>
            <a:r>
              <a:rPr lang="en-US" sz="4400" b="1" dirty="0">
                <a:solidFill>
                  <a:srgbClr val="0070C0"/>
                </a:solidFill>
              </a:rPr>
              <a:t>Plenary II: Addressing Workplace Violence Prevention to Protect Healthcare Professionals</a:t>
            </a:r>
          </a:p>
        </p:txBody>
      </p:sp>
      <p:pic>
        <p:nvPicPr>
          <p:cNvPr id="5" name="Picture 4">
            <a:extLst>
              <a:ext uri="{FF2B5EF4-FFF2-40B4-BE49-F238E27FC236}">
                <a16:creationId xmlns:a16="http://schemas.microsoft.com/office/drawing/2014/main" id="{B350B271-A2A0-6209-6B4F-8AE7273E886A}"/>
              </a:ext>
            </a:extLst>
          </p:cNvPr>
          <p:cNvPicPr>
            <a:picLocks noChangeAspect="1"/>
          </p:cNvPicPr>
          <p:nvPr/>
        </p:nvPicPr>
        <p:blipFill>
          <a:blip r:embed="rId2"/>
          <a:stretch>
            <a:fillRect/>
          </a:stretch>
        </p:blipFill>
        <p:spPr>
          <a:xfrm>
            <a:off x="8901210" y="1443179"/>
            <a:ext cx="1664104" cy="2396822"/>
          </a:xfrm>
          <a:prstGeom prst="flowChartConnector">
            <a:avLst/>
          </a:prstGeom>
        </p:spPr>
      </p:pic>
      <p:sp>
        <p:nvSpPr>
          <p:cNvPr id="6" name="TextBox 5">
            <a:extLst>
              <a:ext uri="{FF2B5EF4-FFF2-40B4-BE49-F238E27FC236}">
                <a16:creationId xmlns:a16="http://schemas.microsoft.com/office/drawing/2014/main" id="{5DD36834-B258-359F-E28F-1A3E7844AD86}"/>
              </a:ext>
            </a:extLst>
          </p:cNvPr>
          <p:cNvSpPr txBox="1"/>
          <p:nvPr/>
        </p:nvSpPr>
        <p:spPr>
          <a:xfrm>
            <a:off x="7829892" y="3860192"/>
            <a:ext cx="3679500" cy="1477328"/>
          </a:xfrm>
          <a:prstGeom prst="rect">
            <a:avLst/>
          </a:prstGeom>
          <a:noFill/>
        </p:spPr>
        <p:txBody>
          <a:bodyPr wrap="square" rtlCol="0">
            <a:spAutoFit/>
          </a:bodyPr>
          <a:lstStyle/>
          <a:p>
            <a:pPr algn="ctr"/>
            <a:r>
              <a:rPr lang="en-US" b="1" dirty="0">
                <a:solidFill>
                  <a:srgbClr val="147D43"/>
                </a:solidFill>
              </a:rPr>
              <a:t>Woodson "Scott" Jones, MD</a:t>
            </a:r>
          </a:p>
          <a:p>
            <a:pPr algn="ctr"/>
            <a:r>
              <a:rPr lang="en-US" b="1" dirty="0">
                <a:solidFill>
                  <a:srgbClr val="147D43"/>
                </a:solidFill>
              </a:rPr>
              <a:t>Vice Dean of GME/DIO, Lois L. Bready, M.D. Endowed Professor</a:t>
            </a:r>
          </a:p>
          <a:p>
            <a:pPr algn="ctr"/>
            <a:r>
              <a:rPr lang="en-US" b="1" dirty="0">
                <a:solidFill>
                  <a:srgbClr val="147D43"/>
                </a:solidFill>
              </a:rPr>
              <a:t>Long School of Medicine, UT Health, San Antonio</a:t>
            </a:r>
          </a:p>
        </p:txBody>
      </p:sp>
      <p:sp>
        <p:nvSpPr>
          <p:cNvPr id="8" name="TextBox 7">
            <a:extLst>
              <a:ext uri="{FF2B5EF4-FFF2-40B4-BE49-F238E27FC236}">
                <a16:creationId xmlns:a16="http://schemas.microsoft.com/office/drawing/2014/main" id="{D80EA600-FFF7-3152-5169-DD06F93F9B00}"/>
              </a:ext>
            </a:extLst>
          </p:cNvPr>
          <p:cNvSpPr txBox="1"/>
          <p:nvPr/>
        </p:nvSpPr>
        <p:spPr>
          <a:xfrm>
            <a:off x="3978863" y="3880382"/>
            <a:ext cx="3587786" cy="1477328"/>
          </a:xfrm>
          <a:prstGeom prst="rect">
            <a:avLst/>
          </a:prstGeom>
          <a:noFill/>
        </p:spPr>
        <p:txBody>
          <a:bodyPr wrap="square">
            <a:spAutoFit/>
          </a:bodyPr>
          <a:lstStyle/>
          <a:p>
            <a:pPr algn="ctr"/>
            <a:r>
              <a:rPr lang="en-US" b="1" dirty="0">
                <a:solidFill>
                  <a:srgbClr val="147D43"/>
                </a:solidFill>
              </a:rPr>
              <a:t>Mallory Abney, MD</a:t>
            </a:r>
          </a:p>
          <a:p>
            <a:pPr algn="ctr"/>
            <a:r>
              <a:rPr lang="en-US" b="1" dirty="0">
                <a:solidFill>
                  <a:srgbClr val="147D43"/>
                </a:solidFill>
              </a:rPr>
              <a:t>1st Year Critical Care Fellow, Internal Medicine</a:t>
            </a:r>
          </a:p>
          <a:p>
            <a:pPr algn="ctr"/>
            <a:r>
              <a:rPr lang="en-US" b="1" dirty="0">
                <a:solidFill>
                  <a:srgbClr val="147D43"/>
                </a:solidFill>
              </a:rPr>
              <a:t>University of Michigan Medical School</a:t>
            </a:r>
          </a:p>
        </p:txBody>
      </p:sp>
      <p:pic>
        <p:nvPicPr>
          <p:cNvPr id="10" name="Picture 9">
            <a:extLst>
              <a:ext uri="{FF2B5EF4-FFF2-40B4-BE49-F238E27FC236}">
                <a16:creationId xmlns:a16="http://schemas.microsoft.com/office/drawing/2014/main" id="{60555636-51E6-5235-52D4-7D5EFE32D69F}"/>
              </a:ext>
            </a:extLst>
          </p:cNvPr>
          <p:cNvPicPr>
            <a:picLocks noChangeAspect="1"/>
          </p:cNvPicPr>
          <p:nvPr/>
        </p:nvPicPr>
        <p:blipFill>
          <a:blip r:embed="rId3"/>
          <a:stretch>
            <a:fillRect/>
          </a:stretch>
        </p:blipFill>
        <p:spPr>
          <a:xfrm>
            <a:off x="4847273" y="1443179"/>
            <a:ext cx="1624802" cy="2437203"/>
          </a:xfrm>
          <a:prstGeom prst="flowChartConnector">
            <a:avLst/>
          </a:prstGeom>
        </p:spPr>
      </p:pic>
      <p:sp>
        <p:nvSpPr>
          <p:cNvPr id="12" name="TextBox 11">
            <a:extLst>
              <a:ext uri="{FF2B5EF4-FFF2-40B4-BE49-F238E27FC236}">
                <a16:creationId xmlns:a16="http://schemas.microsoft.com/office/drawing/2014/main" id="{72BC45FF-DE74-A99A-0F13-E4D61DA37EB2}"/>
              </a:ext>
            </a:extLst>
          </p:cNvPr>
          <p:cNvSpPr txBox="1"/>
          <p:nvPr/>
        </p:nvSpPr>
        <p:spPr>
          <a:xfrm>
            <a:off x="501937" y="3880382"/>
            <a:ext cx="2880087" cy="923330"/>
          </a:xfrm>
          <a:prstGeom prst="rect">
            <a:avLst/>
          </a:prstGeom>
          <a:noFill/>
        </p:spPr>
        <p:txBody>
          <a:bodyPr wrap="square">
            <a:spAutoFit/>
          </a:bodyPr>
          <a:lstStyle/>
          <a:p>
            <a:pPr algn="ctr"/>
            <a:r>
              <a:rPr lang="en-US" b="1" dirty="0">
                <a:solidFill>
                  <a:srgbClr val="147D43"/>
                </a:solidFill>
              </a:rPr>
              <a:t>Evie Marcolini, MD</a:t>
            </a:r>
          </a:p>
          <a:p>
            <a:pPr algn="ctr"/>
            <a:r>
              <a:rPr lang="en-US" b="1" dirty="0">
                <a:solidFill>
                  <a:srgbClr val="147D43"/>
                </a:solidFill>
              </a:rPr>
              <a:t>Geisel School of Medicine at Dartmouth</a:t>
            </a:r>
          </a:p>
        </p:txBody>
      </p:sp>
      <p:pic>
        <p:nvPicPr>
          <p:cNvPr id="14" name="Picture 13" descr="A person in a white coat&#10;&#10;Description automatically generated">
            <a:extLst>
              <a:ext uri="{FF2B5EF4-FFF2-40B4-BE49-F238E27FC236}">
                <a16:creationId xmlns:a16="http://schemas.microsoft.com/office/drawing/2014/main" id="{1323E772-AA23-C772-A754-E9D7F68E1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503" y="1408107"/>
            <a:ext cx="1624802" cy="2431894"/>
          </a:xfrm>
          <a:prstGeom prst="flowChartConnector">
            <a:avLst/>
          </a:prstGeom>
        </p:spPr>
      </p:pic>
    </p:spTree>
    <p:extLst>
      <p:ext uri="{BB962C8B-B14F-4D97-AF65-F5344CB8AC3E}">
        <p14:creationId xmlns:p14="http://schemas.microsoft.com/office/powerpoint/2010/main" val="342153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8786-16BB-4C18-D830-07BDDB204FB2}"/>
              </a:ext>
            </a:extLst>
          </p:cNvPr>
          <p:cNvSpPr>
            <a:spLocks noGrp="1"/>
          </p:cNvSpPr>
          <p:nvPr>
            <p:ph type="title"/>
          </p:nvPr>
        </p:nvSpPr>
        <p:spPr>
          <a:xfrm>
            <a:off x="459520" y="50352"/>
            <a:ext cx="10515600" cy="1435994"/>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B530C741-C12D-0E4D-CB27-332034AEC5C9}"/>
              </a:ext>
            </a:extLst>
          </p:cNvPr>
          <p:cNvSpPr>
            <a:spLocks noGrp="1"/>
          </p:cNvSpPr>
          <p:nvPr>
            <p:ph type="body" idx="1"/>
          </p:nvPr>
        </p:nvSpPr>
        <p:spPr>
          <a:xfrm>
            <a:off x="662529" y="1760118"/>
            <a:ext cx="10655223" cy="3802937"/>
          </a:xfrm>
        </p:spPr>
        <p:txBody>
          <a:bodyPr>
            <a:normAutofit/>
          </a:bodyPr>
          <a:lstStyle/>
          <a:p>
            <a:r>
              <a:rPr lang="en-US" b="1" dirty="0">
                <a:solidFill>
                  <a:srgbClr val="0070C0"/>
                </a:solidFill>
              </a:rPr>
              <a:t>Steps that can improve safety: </a:t>
            </a:r>
          </a:p>
          <a:p>
            <a:pPr marL="342900" indent="-342900">
              <a:buFont typeface="Arial" panose="020B0604020202020204" pitchFamily="34" charset="0"/>
              <a:buChar char="•"/>
            </a:pPr>
            <a:r>
              <a:rPr lang="en-US" dirty="0">
                <a:solidFill>
                  <a:srgbClr val="147D43"/>
                </a:solidFill>
              </a:rPr>
              <a:t>There are cell phone apps for safety that give the ability to call for security anywhere. Having communication ability like this can be helpful</a:t>
            </a:r>
          </a:p>
          <a:p>
            <a:pPr marL="342900" indent="-342900">
              <a:buFont typeface="Arial" panose="020B0604020202020204" pitchFamily="34" charset="0"/>
              <a:buChar char="•"/>
            </a:pPr>
            <a:r>
              <a:rPr lang="en-US" dirty="0">
                <a:solidFill>
                  <a:srgbClr val="147D43"/>
                </a:solidFill>
              </a:rPr>
              <a:t>Some people think “I must take care of this patient,” but the institutions should also emphasize the importance of health care workers caring about their own safety too</a:t>
            </a:r>
          </a:p>
          <a:p>
            <a:pPr marL="342900" indent="-342900">
              <a:buFont typeface="Arial" panose="020B0604020202020204" pitchFamily="34" charset="0"/>
              <a:buChar char="•"/>
            </a:pPr>
            <a:r>
              <a:rPr lang="en-US" dirty="0">
                <a:solidFill>
                  <a:srgbClr val="147D43"/>
                </a:solidFill>
              </a:rPr>
              <a:t>Institutions could offer trainings, debriefings, create behavioral response teams, and create leadership accountability for prevention of violence</a:t>
            </a:r>
          </a:p>
        </p:txBody>
      </p:sp>
    </p:spTree>
    <p:extLst>
      <p:ext uri="{BB962C8B-B14F-4D97-AF65-F5344CB8AC3E}">
        <p14:creationId xmlns:p14="http://schemas.microsoft.com/office/powerpoint/2010/main" val="3700563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352D-06DE-C2C5-F6AB-1B9AD1E1BB70}"/>
              </a:ext>
            </a:extLst>
          </p:cNvPr>
          <p:cNvSpPr>
            <a:spLocks noGrp="1"/>
          </p:cNvSpPr>
          <p:nvPr>
            <p:ph type="title"/>
          </p:nvPr>
        </p:nvSpPr>
        <p:spPr>
          <a:xfrm>
            <a:off x="366437" y="-53680"/>
            <a:ext cx="10515600" cy="1644060"/>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EA898868-E30B-0EB4-EDC9-0BCA5D3494F6}"/>
              </a:ext>
            </a:extLst>
          </p:cNvPr>
          <p:cNvSpPr>
            <a:spLocks noGrp="1"/>
          </p:cNvSpPr>
          <p:nvPr>
            <p:ph type="body" idx="1"/>
          </p:nvPr>
        </p:nvSpPr>
        <p:spPr>
          <a:xfrm>
            <a:off x="678537" y="1644089"/>
            <a:ext cx="10902038" cy="3710900"/>
          </a:xfrm>
        </p:spPr>
        <p:txBody>
          <a:bodyPr>
            <a:normAutofit/>
          </a:bodyPr>
          <a:lstStyle/>
          <a:p>
            <a:pPr marL="342900" indent="-342900">
              <a:buFont typeface="Arial" panose="020B0604020202020204" pitchFamily="34" charset="0"/>
              <a:buChar char="•"/>
            </a:pPr>
            <a:r>
              <a:rPr lang="en-US" dirty="0">
                <a:solidFill>
                  <a:srgbClr val="147D43"/>
                </a:solidFill>
              </a:rPr>
              <a:t>Institutions can take steps to become “harder targets” by creating fewer entrances, and systems of layered security and permission to enter certain areas</a:t>
            </a:r>
          </a:p>
          <a:p>
            <a:pPr marL="342900" indent="-342900">
              <a:buFont typeface="Arial" panose="020B0604020202020204" pitchFamily="34" charset="0"/>
              <a:buChar char="•"/>
            </a:pPr>
            <a:r>
              <a:rPr lang="en-US" dirty="0">
                <a:solidFill>
                  <a:srgbClr val="147D43"/>
                </a:solidFill>
              </a:rPr>
              <a:t>The cost to creating heightened security can be a barrier, so institutions need to make the most of what they have and be creative, like using panic buttons, having metal detectors at entrances, having plain clothes officers close by, having wellness officers on call, etc.</a:t>
            </a:r>
          </a:p>
          <a:p>
            <a:pPr marL="342900" indent="-342900">
              <a:buFont typeface="Arial" panose="020B0604020202020204" pitchFamily="34" charset="0"/>
              <a:buChar char="•"/>
            </a:pPr>
            <a:r>
              <a:rPr lang="en-US" dirty="0">
                <a:solidFill>
                  <a:srgbClr val="147D43"/>
                </a:solidFill>
              </a:rPr>
              <a:t>Sometimes the things that cost the most are not as effective, such as not letting people who have proven to be violent enter the facility. Institutions should stick up for the safety and respect of the health care teams when there’s a known risk</a:t>
            </a:r>
          </a:p>
          <a:p>
            <a:endParaRPr lang="en-US" dirty="0">
              <a:solidFill>
                <a:srgbClr val="147D43"/>
              </a:solidFill>
            </a:endParaRPr>
          </a:p>
        </p:txBody>
      </p:sp>
    </p:spTree>
    <p:extLst>
      <p:ext uri="{BB962C8B-B14F-4D97-AF65-F5344CB8AC3E}">
        <p14:creationId xmlns:p14="http://schemas.microsoft.com/office/powerpoint/2010/main" val="14893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9422</TotalTime>
  <Words>1708</Words>
  <Application>Microsoft Office PowerPoint</Application>
  <PresentationFormat>Widescreen</PresentationFormat>
  <Paragraphs>130</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Rubik</vt:lpstr>
      <vt:lpstr>var(--blocks-h4-font-family)</vt:lpstr>
      <vt:lpstr>Wingdings</vt:lpstr>
      <vt:lpstr>Office Theme</vt:lpstr>
      <vt:lpstr>2024 CFAS-GRA-ORR Spring Meeting Abbreviated Summary</vt:lpstr>
      <vt:lpstr>CFAS Mission</vt:lpstr>
      <vt:lpstr>Plenary Session  Summaries and Highlights</vt:lpstr>
      <vt:lpstr>Opening Plenary: AI Literacy: The Competency You Didn’t Know You Need</vt:lpstr>
      <vt:lpstr>Opening Plenary: AI Literacy: The Competency You Didn’t Know You Need</vt:lpstr>
      <vt:lpstr>Opening Plenary: AI Literacy: The Competency You Didn’t Know You Need</vt:lpstr>
      <vt:lpstr>Plenary II: Addressing Workplace Violence Prevention to Protect Healthcare Professionals</vt:lpstr>
      <vt:lpstr>Plenary II: Addressing Workplace Violence Prevention to Protect Healthcare Professionals</vt:lpstr>
      <vt:lpstr>Plenary II: Addressing Workplace Violence Prevention to Protect Healthcare Professionals</vt:lpstr>
      <vt:lpstr>AAMC Leadership Lunch</vt:lpstr>
      <vt:lpstr>AAMC Leadership Lunch</vt:lpstr>
      <vt:lpstr>AAMC Leadership Lunch</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It’s More than the Applications – Improving the Transition to Residency </vt:lpstr>
      <vt:lpstr>It’s More than the Applications – Improving the Transition to Residency </vt:lpstr>
      <vt:lpstr>Closing Plenary: Counteracting the Corrosive Effect of Disinformation in Medicine and Science</vt:lpstr>
      <vt:lpstr>Closing Plenary: Counteracting the Corrosive Effect of Disinformation in Medicine and Science</vt:lpstr>
      <vt:lpstr>Closing Plenary: Counteracting the Corrosive Effect of Disinformation in Medicine and 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Beers</dc:creator>
  <cp:lastModifiedBy>Alexander Bolt</cp:lastModifiedBy>
  <cp:revision>17</cp:revision>
  <dcterms:created xsi:type="dcterms:W3CDTF">2022-01-27T19:14:35Z</dcterms:created>
  <dcterms:modified xsi:type="dcterms:W3CDTF">2024-04-23T19:05:44Z</dcterms:modified>
</cp:coreProperties>
</file>