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9.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2.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4"/>
  </p:notesMasterIdLst>
  <p:handoutMasterIdLst>
    <p:handoutMasterId r:id="rId45"/>
  </p:handoutMasterIdLst>
  <p:sldIdLst>
    <p:sldId id="597" r:id="rId5"/>
    <p:sldId id="598" r:id="rId6"/>
    <p:sldId id="599" r:id="rId7"/>
    <p:sldId id="614" r:id="rId8"/>
    <p:sldId id="604" r:id="rId9"/>
    <p:sldId id="594" r:id="rId10"/>
    <p:sldId id="595" r:id="rId11"/>
    <p:sldId id="596" r:id="rId12"/>
    <p:sldId id="592" r:id="rId13"/>
    <p:sldId id="593" r:id="rId14"/>
    <p:sldId id="606" r:id="rId15"/>
    <p:sldId id="607" r:id="rId16"/>
    <p:sldId id="572" r:id="rId17"/>
    <p:sldId id="573" r:id="rId18"/>
    <p:sldId id="574" r:id="rId19"/>
    <p:sldId id="575" r:id="rId20"/>
    <p:sldId id="576" r:id="rId21"/>
    <p:sldId id="571" r:id="rId22"/>
    <p:sldId id="578" r:id="rId23"/>
    <p:sldId id="579" r:id="rId24"/>
    <p:sldId id="580" r:id="rId25"/>
    <p:sldId id="581" r:id="rId26"/>
    <p:sldId id="577" r:id="rId27"/>
    <p:sldId id="583" r:id="rId28"/>
    <p:sldId id="586" r:id="rId29"/>
    <p:sldId id="584" r:id="rId30"/>
    <p:sldId id="585" r:id="rId31"/>
    <p:sldId id="611" r:id="rId32"/>
    <p:sldId id="613" r:id="rId33"/>
    <p:sldId id="602" r:id="rId34"/>
    <p:sldId id="609" r:id="rId35"/>
    <p:sldId id="601" r:id="rId36"/>
    <p:sldId id="617" r:id="rId37"/>
    <p:sldId id="616" r:id="rId38"/>
    <p:sldId id="612" r:id="rId39"/>
    <p:sldId id="610" r:id="rId40"/>
    <p:sldId id="615" r:id="rId41"/>
    <p:sldId id="618" r:id="rId42"/>
    <p:sldId id="619" r:id="rId43"/>
  </p:sldIdLst>
  <p:sldSz cx="9144000" cy="6858000" type="screen4x3"/>
  <p:notesSz cx="6858000" cy="9296400"/>
  <p:custDataLst>
    <p:tags r:id="rId46"/>
  </p:custDataLst>
  <p:defaultTextStyle>
    <a:defPPr>
      <a:defRPr lang="en-US"/>
    </a:defPPr>
    <a:lvl1pPr algn="l" rtl="0" eaLnBrk="0" fontAlgn="base" hangingPunct="0">
      <a:spcBef>
        <a:spcPct val="0"/>
      </a:spcBef>
      <a:spcAft>
        <a:spcPct val="0"/>
      </a:spcAft>
      <a:defRPr sz="2000" b="1" kern="1200">
        <a:solidFill>
          <a:schemeClr val="bg1"/>
        </a:solidFill>
        <a:latin typeface="Arial" charset="0"/>
        <a:ea typeface="+mn-ea"/>
        <a:cs typeface="+mn-cs"/>
      </a:defRPr>
    </a:lvl1pPr>
    <a:lvl2pPr marL="457200" algn="l" rtl="0" eaLnBrk="0" fontAlgn="base" hangingPunct="0">
      <a:spcBef>
        <a:spcPct val="0"/>
      </a:spcBef>
      <a:spcAft>
        <a:spcPct val="0"/>
      </a:spcAft>
      <a:defRPr sz="2000" b="1" kern="1200">
        <a:solidFill>
          <a:schemeClr val="bg1"/>
        </a:solidFill>
        <a:latin typeface="Arial" charset="0"/>
        <a:ea typeface="+mn-ea"/>
        <a:cs typeface="+mn-cs"/>
      </a:defRPr>
    </a:lvl2pPr>
    <a:lvl3pPr marL="914400" algn="l" rtl="0" eaLnBrk="0" fontAlgn="base" hangingPunct="0">
      <a:spcBef>
        <a:spcPct val="0"/>
      </a:spcBef>
      <a:spcAft>
        <a:spcPct val="0"/>
      </a:spcAft>
      <a:defRPr sz="2000" b="1" kern="1200">
        <a:solidFill>
          <a:schemeClr val="bg1"/>
        </a:solidFill>
        <a:latin typeface="Arial" charset="0"/>
        <a:ea typeface="+mn-ea"/>
        <a:cs typeface="+mn-cs"/>
      </a:defRPr>
    </a:lvl3pPr>
    <a:lvl4pPr marL="1371600" algn="l" rtl="0" eaLnBrk="0" fontAlgn="base" hangingPunct="0">
      <a:spcBef>
        <a:spcPct val="0"/>
      </a:spcBef>
      <a:spcAft>
        <a:spcPct val="0"/>
      </a:spcAft>
      <a:defRPr sz="2000" b="1" kern="1200">
        <a:solidFill>
          <a:schemeClr val="bg1"/>
        </a:solidFill>
        <a:latin typeface="Arial" charset="0"/>
        <a:ea typeface="+mn-ea"/>
        <a:cs typeface="+mn-cs"/>
      </a:defRPr>
    </a:lvl4pPr>
    <a:lvl5pPr marL="1828800" algn="l" rtl="0" eaLnBrk="0" fontAlgn="base" hangingPunct="0">
      <a:spcBef>
        <a:spcPct val="0"/>
      </a:spcBef>
      <a:spcAft>
        <a:spcPct val="0"/>
      </a:spcAft>
      <a:defRPr sz="2000" b="1" kern="1200">
        <a:solidFill>
          <a:schemeClr val="bg1"/>
        </a:solidFill>
        <a:latin typeface="Arial" charset="0"/>
        <a:ea typeface="+mn-ea"/>
        <a:cs typeface="+mn-cs"/>
      </a:defRPr>
    </a:lvl5pPr>
    <a:lvl6pPr marL="2286000" algn="l" defTabSz="914400" rtl="0" eaLnBrk="1" latinLnBrk="0" hangingPunct="1">
      <a:defRPr sz="2000" b="1" kern="1200">
        <a:solidFill>
          <a:schemeClr val="bg1"/>
        </a:solidFill>
        <a:latin typeface="Arial" charset="0"/>
        <a:ea typeface="+mn-ea"/>
        <a:cs typeface="+mn-cs"/>
      </a:defRPr>
    </a:lvl6pPr>
    <a:lvl7pPr marL="2743200" algn="l" defTabSz="914400" rtl="0" eaLnBrk="1" latinLnBrk="0" hangingPunct="1">
      <a:defRPr sz="2000" b="1" kern="1200">
        <a:solidFill>
          <a:schemeClr val="bg1"/>
        </a:solidFill>
        <a:latin typeface="Arial" charset="0"/>
        <a:ea typeface="+mn-ea"/>
        <a:cs typeface="+mn-cs"/>
      </a:defRPr>
    </a:lvl7pPr>
    <a:lvl8pPr marL="3200400" algn="l" defTabSz="914400" rtl="0" eaLnBrk="1" latinLnBrk="0" hangingPunct="1">
      <a:defRPr sz="2000" b="1" kern="1200">
        <a:solidFill>
          <a:schemeClr val="bg1"/>
        </a:solidFill>
        <a:latin typeface="Arial" charset="0"/>
        <a:ea typeface="+mn-ea"/>
        <a:cs typeface="+mn-cs"/>
      </a:defRPr>
    </a:lvl8pPr>
    <a:lvl9pPr marL="3657600" algn="l" defTabSz="914400" rtl="0" eaLnBrk="1" latinLnBrk="0" hangingPunct="1">
      <a:defRPr sz="20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67F"/>
    <a:srgbClr val="FFFF66"/>
    <a:srgbClr val="5D5DD7"/>
    <a:srgbClr val="526AE2"/>
    <a:srgbClr val="FF8000"/>
    <a:srgbClr val="339866"/>
    <a:srgbClr val="809FA1"/>
    <a:srgbClr val="FF0000"/>
    <a:srgbClr val="7286E8"/>
    <a:srgbClr val="819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A09A00-1F87-4811-88F6-0817B39521B5}" v="2" dt="2023-04-20T19:33:06.431"/>
    <p1510:client id="{BC6C0CED-94A4-4652-860E-46FB2BA24FF9}" v="560" dt="2023-04-20T19:16:53.194"/>
    <p1510:client id="{FE3F8517-D540-4372-B6F4-7CD4949D9C74}" v="3" dt="2023-04-21T14:04:52.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slide" Target="slides/slide35.xml" Id="rId39" /><Relationship Type="http://schemas.openxmlformats.org/officeDocument/2006/relationships/slide" Target="slides/slide17.xml" Id="rId21" /><Relationship Type="http://schemas.openxmlformats.org/officeDocument/2006/relationships/slide" Target="slides/slide30.xml" Id="rId34" /><Relationship Type="http://schemas.openxmlformats.org/officeDocument/2006/relationships/slide" Target="slides/slide38.xml" Id="rId42" /><Relationship Type="http://schemas.openxmlformats.org/officeDocument/2006/relationships/presProps" Target="presProps.xml" Id="rId47" /><Relationship Type="http://schemas.openxmlformats.org/officeDocument/2006/relationships/tableStyles" Target="tableStyles.xml" Id="rId50" /><Relationship Type="http://schemas.openxmlformats.org/officeDocument/2006/relationships/slide" Target="slides/slide3.xml" Id="rId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25.xml" Id="rId29"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slide" Target="slides/slide33.xml" Id="rId37" /><Relationship Type="http://schemas.openxmlformats.org/officeDocument/2006/relationships/slide" Target="slides/slide36.xml" Id="rId40" /><Relationship Type="http://schemas.openxmlformats.org/officeDocument/2006/relationships/handoutMaster" Target="handoutMasters/handoutMaster1.xml" Id="rId45"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32.xml" Id="rId36" /><Relationship Type="http://schemas.openxmlformats.org/officeDocument/2006/relationships/theme" Target="theme/theme1.xml" Id="rId49"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openxmlformats.org/officeDocument/2006/relationships/notesMaster" Target="notesMasters/notesMaster1.xml" Id="rId44" /><Relationship Type="http://schemas.microsoft.com/office/2015/10/relationships/revisionInfo" Target="revisionInfo.xml" Id="rId52"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slide" Target="slides/slide31.xml" Id="rId35" /><Relationship Type="http://schemas.openxmlformats.org/officeDocument/2006/relationships/slide" Target="slides/slide39.xml" Id="rId43" /><Relationship Type="http://schemas.openxmlformats.org/officeDocument/2006/relationships/viewProps" Target="viewProps.xml" Id="rId48" /><Relationship Type="http://schemas.openxmlformats.org/officeDocument/2006/relationships/slide" Target="slides/slide4.xml" Id="rId8" /><Relationship Type="http://schemas.openxmlformats.org/officeDocument/2006/relationships/customXml" Target="../customXml/item3.xml" Id="rId3"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slide" Target="slides/slide34.xml" Id="rId38" /><Relationship Type="http://schemas.openxmlformats.org/officeDocument/2006/relationships/tags" Target="tags/tag1.xml" Id="rId46" /><Relationship Type="http://schemas.openxmlformats.org/officeDocument/2006/relationships/slide" Target="slides/slide16.xml" Id="rId20" /><Relationship Type="http://schemas.openxmlformats.org/officeDocument/2006/relationships/slide" Target="slides/slide37.xml" Id="rId41" /><Relationship Type="http://schemas.openxmlformats.org/officeDocument/2006/relationships/customXml" Target="../customXml/item1.xml" Id="rId1" /><Relationship Type="http://schemas.openxmlformats.org/officeDocument/2006/relationships/slide" Target="slides/slide2.xml" Id="rId6"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2021</c:v>
                </c:pt>
                <c:pt idx="1">
                  <c:v>Jan 22</c:v>
                </c:pt>
                <c:pt idx="2">
                  <c:v>Feb 22</c:v>
                </c:pt>
                <c:pt idx="3">
                  <c:v>Mar 22</c:v>
                </c:pt>
                <c:pt idx="4">
                  <c:v>Apr 22</c:v>
                </c:pt>
                <c:pt idx="5">
                  <c:v>May 22</c:v>
                </c:pt>
                <c:pt idx="6">
                  <c:v>Jun 22</c:v>
                </c:pt>
                <c:pt idx="7">
                  <c:v>Jul 22</c:v>
                </c:pt>
                <c:pt idx="8">
                  <c:v>Aug 22</c:v>
                </c:pt>
                <c:pt idx="9">
                  <c:v>Sep 22</c:v>
                </c:pt>
                <c:pt idx="10">
                  <c:v>Oct 22</c:v>
                </c:pt>
                <c:pt idx="11">
                  <c:v>Nov 22</c:v>
                </c:pt>
                <c:pt idx="12">
                  <c:v>Dec 22</c:v>
                </c:pt>
                <c:pt idx="13">
                  <c:v>Jan 23</c:v>
                </c:pt>
                <c:pt idx="14">
                  <c:v>Feb 23</c:v>
                </c:pt>
                <c:pt idx="15">
                  <c:v>Mar 23</c:v>
                </c:pt>
              </c:strCache>
            </c:strRef>
          </c:cat>
          <c:val>
            <c:numRef>
              <c:f>Sheet1!$B$2:$B$17</c:f>
              <c:numCache>
                <c:formatCode>General</c:formatCode>
                <c:ptCount val="16"/>
                <c:pt idx="0">
                  <c:v>440</c:v>
                </c:pt>
                <c:pt idx="1">
                  <c:v>165</c:v>
                </c:pt>
                <c:pt idx="2">
                  <c:v>5262</c:v>
                </c:pt>
                <c:pt idx="3">
                  <c:v>81272</c:v>
                </c:pt>
                <c:pt idx="4">
                  <c:v>183282</c:v>
                </c:pt>
                <c:pt idx="5">
                  <c:v>92553</c:v>
                </c:pt>
                <c:pt idx="6">
                  <c:v>39846</c:v>
                </c:pt>
                <c:pt idx="7">
                  <c:v>18792</c:v>
                </c:pt>
                <c:pt idx="8">
                  <c:v>11365</c:v>
                </c:pt>
                <c:pt idx="9">
                  <c:v>5282</c:v>
                </c:pt>
                <c:pt idx="10">
                  <c:v>3276</c:v>
                </c:pt>
                <c:pt idx="11">
                  <c:v>2256</c:v>
                </c:pt>
                <c:pt idx="12">
                  <c:v>1512</c:v>
                </c:pt>
                <c:pt idx="13">
                  <c:v>1929</c:v>
                </c:pt>
                <c:pt idx="14">
                  <c:v>2358</c:v>
                </c:pt>
                <c:pt idx="15">
                  <c:v>2990</c:v>
                </c:pt>
              </c:numCache>
            </c:numRef>
          </c:val>
          <c:extLst>
            <c:ext xmlns:c16="http://schemas.microsoft.com/office/drawing/2014/chart" uri="{C3380CC4-5D6E-409C-BE32-E72D297353CC}">
              <c16:uniqueId val="{00000000-00AE-4EC7-85EF-36198BDD1868}"/>
            </c:ext>
          </c:extLst>
        </c:ser>
        <c:dLbls>
          <c:dLblPos val="outEnd"/>
          <c:showLegendKey val="0"/>
          <c:showVal val="1"/>
          <c:showCatName val="0"/>
          <c:showSerName val="0"/>
          <c:showPercent val="0"/>
          <c:showBubbleSize val="0"/>
        </c:dLbls>
        <c:gapWidth val="219"/>
        <c:overlap val="-27"/>
        <c:axId val="1015177272"/>
        <c:axId val="1015176944"/>
      </c:barChart>
      <c:catAx>
        <c:axId val="1015177272"/>
        <c:scaling>
          <c:orientation val="minMax"/>
        </c:scaling>
        <c:delete val="0"/>
        <c:axPos val="b"/>
        <c:numFmt formatCode="General" sourceLinked="1"/>
        <c:majorTickMark val="out"/>
        <c:minorTickMark val="none"/>
        <c:tickLblPos val="nextTo"/>
        <c:spPr>
          <a:noFill/>
          <a:ln w="9525" cap="flat" cmpd="sng" algn="ctr">
            <a:solidFill>
              <a:schemeClr val="bg1"/>
            </a:solidFill>
            <a:round/>
          </a:ln>
          <a:effectLst/>
        </c:spPr>
        <c:txPr>
          <a:bodyPr rot="-5400000" spcFirstLastPara="1" vertOverflow="ellipsis" wrap="square" anchor="ctr" anchorCtr="1"/>
          <a:lstStyle/>
          <a:p>
            <a:pPr>
              <a:defRPr sz="1197" b="0" i="0" u="none" strike="noStrike" kern="1200" baseline="0">
                <a:solidFill>
                  <a:schemeClr val="bg1"/>
                </a:solidFill>
                <a:latin typeface="+mn-lt"/>
                <a:ea typeface="+mn-ea"/>
                <a:cs typeface="+mn-cs"/>
              </a:defRPr>
            </a:pPr>
            <a:endParaRPr lang="en-US"/>
          </a:p>
        </c:txPr>
        <c:crossAx val="1015176944"/>
        <c:crosses val="autoZero"/>
        <c:auto val="1"/>
        <c:lblAlgn val="ctr"/>
        <c:lblOffset val="100"/>
        <c:noMultiLvlLbl val="0"/>
      </c:catAx>
      <c:valAx>
        <c:axId val="1015176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bg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015177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2">
                  <a:lumMod val="40000"/>
                  <a:lumOff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CD21-4553-8E45-2D0EC5AE269C}"/>
              </c:ext>
            </c:extLst>
          </c:dPt>
          <c:dPt>
            <c:idx val="1"/>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D566-4129-82D1-A5F09687792B}"/>
              </c:ext>
            </c:extLst>
          </c:dPt>
          <c:dPt>
            <c:idx val="2"/>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D21-4553-8E45-2D0EC5AE269C}"/>
              </c:ext>
            </c:extLst>
          </c:dPt>
          <c:dPt>
            <c:idx val="3"/>
            <c:bubble3D val="0"/>
            <c:spPr>
              <a:solidFill>
                <a:schemeClr val="accent1">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CD21-4553-8E45-2D0EC5AE269C}"/>
              </c:ext>
            </c:extLst>
          </c:dPt>
          <c:dPt>
            <c:idx val="4"/>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D21-4553-8E45-2D0EC5AE269C}"/>
              </c:ext>
            </c:extLst>
          </c:dPt>
          <c:dPt>
            <c:idx val="5"/>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CD21-4553-8E45-2D0EC5AE269C}"/>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lumMod val="40000"/>
                          <a:lumOff val="60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0-CD21-4553-8E45-2D0EC5AE269C}"/>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2-D566-4129-82D1-A5F09687792B}"/>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1-CD21-4553-8E45-2D0EC5AE269C}"/>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2-CD21-4553-8E45-2D0EC5AE269C}"/>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3-CD21-4553-8E45-2D0EC5AE269C}"/>
                </c:ext>
              </c:extLst>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4-CD21-4553-8E45-2D0EC5AE269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Discussion with my advisors</c:v>
                </c:pt>
                <c:pt idx="1">
                  <c:v>Discussions with my friends/colleagues</c:v>
                </c:pt>
                <c:pt idx="2">
                  <c:v>Geographical Location</c:v>
                </c:pt>
                <c:pt idx="3">
                  <c:v>Type of work setting</c:v>
                </c:pt>
                <c:pt idx="4">
                  <c:v>Alignment with my professional goals</c:v>
                </c:pt>
                <c:pt idx="5">
                  <c:v>Other</c:v>
                </c:pt>
              </c:strCache>
            </c:strRef>
          </c:cat>
          <c:val>
            <c:numRef>
              <c:f>Sheet1!$B$2:$B$7</c:f>
              <c:numCache>
                <c:formatCode>General</c:formatCode>
                <c:ptCount val="6"/>
                <c:pt idx="0">
                  <c:v>471</c:v>
                </c:pt>
                <c:pt idx="1">
                  <c:v>1015</c:v>
                </c:pt>
                <c:pt idx="2">
                  <c:v>1991</c:v>
                </c:pt>
                <c:pt idx="3">
                  <c:v>1146</c:v>
                </c:pt>
                <c:pt idx="4">
                  <c:v>1959</c:v>
                </c:pt>
                <c:pt idx="5">
                  <c:v>111</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DO</c:v>
                      </c:pt>
                    </c:strCache>
                  </c:strRef>
                </c15:tx>
              </c15:filteredSeriesTitle>
            </c:ext>
            <c:ext xmlns:c16="http://schemas.microsoft.com/office/drawing/2014/chart" uri="{C3380CC4-5D6E-409C-BE32-E72D297353CC}">
              <c16:uniqueId val="{00000000-D566-4129-82D1-A5F09687792B}"/>
            </c:ext>
          </c:extLst>
        </c:ser>
        <c:dLbls>
          <c:dLblPos val="outEnd"/>
          <c:showLegendKey val="0"/>
          <c:showVal val="0"/>
          <c:showCatName val="0"/>
          <c:showSerName val="0"/>
          <c:showPercent val="1"/>
          <c:showBubbleSize val="0"/>
          <c:showLeaderLines val="1"/>
        </c:dLbls>
        <c:firstSliceAng val="0"/>
        <c:extLst/>
      </c:pieChart>
      <c:spPr>
        <a:noFill/>
        <a:ln>
          <a:noFill/>
        </a:ln>
        <a:effectLst/>
      </c:spPr>
    </c:plotArea>
    <c:legend>
      <c:legendPos val="r"/>
      <c:layout>
        <c:manualLayout>
          <c:xMode val="edge"/>
          <c:yMode val="edge"/>
          <c:x val="0.60476267547638651"/>
          <c:y val="0.32838947630957216"/>
          <c:w val="0.39364750489120337"/>
          <c:h val="0.4311329163085821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r>
              <a:rPr lang="en-US" b="1">
                <a:solidFill>
                  <a:schemeClr val="bg1"/>
                </a:solidFill>
              </a:rPr>
              <a:t>All Responses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80EC-420F-8683-9D165C370FA5}"/>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80EC-420F-8683-9D165C370FA5}"/>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80EC-420F-8683-9D165C370F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EC-420F-8683-9D165C370FA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5945</c:v>
                </c:pt>
                <c:pt idx="1">
                  <c:v>292</c:v>
                </c:pt>
                <c:pt idx="2">
                  <c:v>125</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4208941866649941"/>
          <c:y val="0.91519941652557213"/>
          <c:w val="0.55302107575807957"/>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31BF-4E2E-8D2B-11587ABB4B38}"/>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31BF-4E2E-8D2B-11587ABB4B3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31BF-4E2E-8D2B-11587ABB4B3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1BF-4E2E-8D2B-11587ABB4B3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2319</c:v>
                </c:pt>
                <c:pt idx="1">
                  <c:v>148</c:v>
                </c:pt>
                <c:pt idx="2">
                  <c:v>71</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2821355110161742"/>
          <c:y val="0.89155705200149649"/>
          <c:w val="0.55578162787905494"/>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5884</c:v>
                </c:pt>
                <c:pt idx="1">
                  <c:v>376</c:v>
                </c:pt>
                <c:pt idx="2">
                  <c:v>90</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4208941866649941"/>
          <c:y val="0.91519941652557213"/>
          <c:w val="0.55302107575807957"/>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2218</c:v>
                </c:pt>
                <c:pt idx="1">
                  <c:v>277</c:v>
                </c:pt>
                <c:pt idx="2">
                  <c:v>38</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txPr>
          <a:bodyPr rot="0" spcFirstLastPara="1" vertOverflow="ellipsis" vert="horz" wrap="square" anchor="ctr" anchorCtr="1"/>
          <a:lstStyle/>
          <a:p>
            <a:pPr>
              <a:defRPr sz="1400" b="1" i="0" u="none" strike="noStrike" kern="1200" baseline="0">
                <a:ln>
                  <a:noFill/>
                </a:ln>
                <a:solidFill>
                  <a:schemeClr val="bg1"/>
                </a:solidFill>
                <a:latin typeface="+mn-lt"/>
                <a:ea typeface="+mn-ea"/>
                <a:cs typeface="+mn-cs"/>
              </a:defRPr>
            </a:pPr>
            <a:endParaRPr lang="en-US"/>
          </a:p>
        </c:txPr>
      </c:legendEntry>
      <c:layout>
        <c:manualLayout>
          <c:xMode val="edge"/>
          <c:yMode val="edge"/>
          <c:x val="0.27848197923029933"/>
          <c:y val="0.89155705200149649"/>
          <c:w val="0.49294609271820256"/>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Undecided</c:v>
                </c:pt>
              </c:strCache>
            </c:strRef>
          </c:cat>
          <c:val>
            <c:numRef>
              <c:f>Sheet1!$B$2:$B$5</c:f>
              <c:numCache>
                <c:formatCode>General</c:formatCode>
                <c:ptCount val="4"/>
                <c:pt idx="0">
                  <c:v>4497</c:v>
                </c:pt>
                <c:pt idx="1">
                  <c:v>780</c:v>
                </c:pt>
                <c:pt idx="2">
                  <c:v>1070</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4210027366661399"/>
          <c:y val="0.91519941652557213"/>
          <c:w val="0.58582264618368352"/>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Undecided</c:v>
                </c:pt>
              </c:strCache>
            </c:strRef>
          </c:cat>
          <c:val>
            <c:numRef>
              <c:f>Sheet1!$B$2:$B$5</c:f>
              <c:numCache>
                <c:formatCode>General</c:formatCode>
                <c:ptCount val="4"/>
                <c:pt idx="0">
                  <c:v>1686</c:v>
                </c:pt>
                <c:pt idx="1">
                  <c:v>410</c:v>
                </c:pt>
                <c:pt idx="2">
                  <c:v>438</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5753680084334851"/>
          <c:y val="0.90389897262728447"/>
          <c:w val="0.51179675326645824"/>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Maybe</c:v>
                </c:pt>
              </c:strCache>
            </c:strRef>
          </c:cat>
          <c:val>
            <c:numRef>
              <c:f>Sheet1!$B$2:$B$5</c:f>
              <c:numCache>
                <c:formatCode>General</c:formatCode>
                <c:ptCount val="4"/>
                <c:pt idx="0">
                  <c:v>4220</c:v>
                </c:pt>
                <c:pt idx="1">
                  <c:v>594</c:v>
                </c:pt>
                <c:pt idx="2">
                  <c:v>1538</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547789138004441"/>
          <c:y val="0.91519941652557213"/>
          <c:w val="0.49044217239911181"/>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chemeClr val="bg1">
                  <a:lumMod val="60000"/>
                  <a:lumOff val="40000"/>
                </a:schemeClr>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Maybe</c:v>
                </c:pt>
              </c:strCache>
            </c:strRef>
          </c:cat>
          <c:val>
            <c:numRef>
              <c:f>Sheet1!$B$2:$B$5</c:f>
              <c:numCache>
                <c:formatCode>General</c:formatCode>
                <c:ptCount val="4"/>
                <c:pt idx="0">
                  <c:v>1563</c:v>
                </c:pt>
                <c:pt idx="1">
                  <c:v>326</c:v>
                </c:pt>
                <c:pt idx="2">
                  <c:v>646</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721984257142141"/>
          <c:y val="0.89155705200149649"/>
          <c:w val="0.47618995000864195"/>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Overall</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&lt; $500</c:v>
                </c:pt>
                <c:pt idx="1">
                  <c:v>$500 - $1,000</c:v>
                </c:pt>
                <c:pt idx="2">
                  <c:v>$1,001 - $1,500</c:v>
                </c:pt>
                <c:pt idx="3">
                  <c:v>$1,501 - $2,000</c:v>
                </c:pt>
                <c:pt idx="4">
                  <c:v>$2,001 - $2,500</c:v>
                </c:pt>
                <c:pt idx="5">
                  <c:v>$2,501 - $5,000</c:v>
                </c:pt>
                <c:pt idx="6">
                  <c:v>&gt; $5000</c:v>
                </c:pt>
              </c:strCache>
            </c:strRef>
          </c:cat>
          <c:val>
            <c:numRef>
              <c:f>Sheet1!$B$2:$B$8</c:f>
              <c:numCache>
                <c:formatCode>General</c:formatCode>
                <c:ptCount val="7"/>
                <c:pt idx="0">
                  <c:v>1429</c:v>
                </c:pt>
                <c:pt idx="1">
                  <c:v>1127</c:v>
                </c:pt>
                <c:pt idx="2">
                  <c:v>824</c:v>
                </c:pt>
                <c:pt idx="3">
                  <c:v>853</c:v>
                </c:pt>
                <c:pt idx="4">
                  <c:v>772</c:v>
                </c:pt>
                <c:pt idx="5">
                  <c:v>1103</c:v>
                </c:pt>
                <c:pt idx="6">
                  <c:v>243</c:v>
                </c:pt>
              </c:numCache>
            </c:numRef>
          </c:val>
          <c:extLst>
            <c:ext xmlns:c16="http://schemas.microsoft.com/office/drawing/2014/chart" uri="{C3380CC4-5D6E-409C-BE32-E72D297353CC}">
              <c16:uniqueId val="{00000000-5757-481A-85BA-97F16A42E241}"/>
            </c:ext>
          </c:extLst>
        </c:ser>
        <c:ser>
          <c:idx val="1"/>
          <c:order val="1"/>
          <c:tx>
            <c:strRef>
              <c:f>Sheet1!$C$1</c:f>
              <c:strCache>
                <c:ptCount val="1"/>
                <c:pt idx="0">
                  <c:v>MD</c:v>
                </c:pt>
              </c:strCache>
            </c:strRef>
          </c:tx>
          <c:spPr>
            <a:solidFill>
              <a:schemeClr val="bg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&lt; $500</c:v>
                </c:pt>
                <c:pt idx="1">
                  <c:v>$500 - $1,000</c:v>
                </c:pt>
                <c:pt idx="2">
                  <c:v>$1,001 - $1,500</c:v>
                </c:pt>
                <c:pt idx="3">
                  <c:v>$1,501 - $2,000</c:v>
                </c:pt>
                <c:pt idx="4">
                  <c:v>$2,001 - $2,500</c:v>
                </c:pt>
                <c:pt idx="5">
                  <c:v>$2,501 - $5,000</c:v>
                </c:pt>
                <c:pt idx="6">
                  <c:v>&gt; $5000</c:v>
                </c:pt>
              </c:strCache>
            </c:strRef>
          </c:cat>
          <c:val>
            <c:numRef>
              <c:f>Sheet1!$C$2:$C$8</c:f>
              <c:numCache>
                <c:formatCode>General</c:formatCode>
                <c:ptCount val="7"/>
                <c:pt idx="0">
                  <c:v>627</c:v>
                </c:pt>
                <c:pt idx="1">
                  <c:v>630</c:v>
                </c:pt>
                <c:pt idx="2">
                  <c:v>491</c:v>
                </c:pt>
                <c:pt idx="3">
                  <c:v>547</c:v>
                </c:pt>
                <c:pt idx="4">
                  <c:v>515</c:v>
                </c:pt>
                <c:pt idx="5">
                  <c:v>810</c:v>
                </c:pt>
                <c:pt idx="6">
                  <c:v>194</c:v>
                </c:pt>
              </c:numCache>
            </c:numRef>
          </c:val>
          <c:extLst>
            <c:ext xmlns:c16="http://schemas.microsoft.com/office/drawing/2014/chart" uri="{C3380CC4-5D6E-409C-BE32-E72D297353CC}">
              <c16:uniqueId val="{00000001-5757-481A-85BA-97F16A42E241}"/>
            </c:ext>
          </c:extLst>
        </c:ser>
        <c:ser>
          <c:idx val="2"/>
          <c:order val="2"/>
          <c:tx>
            <c:strRef>
              <c:f>Sheet1!$D$1</c:f>
              <c:strCache>
                <c:ptCount val="1"/>
                <c:pt idx="0">
                  <c:v>DO</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&lt; $500</c:v>
                </c:pt>
                <c:pt idx="1">
                  <c:v>$500 - $1,000</c:v>
                </c:pt>
                <c:pt idx="2">
                  <c:v>$1,001 - $1,500</c:v>
                </c:pt>
                <c:pt idx="3">
                  <c:v>$1,501 - $2,000</c:v>
                </c:pt>
                <c:pt idx="4">
                  <c:v>$2,001 - $2,500</c:v>
                </c:pt>
                <c:pt idx="5">
                  <c:v>$2,501 - $5,000</c:v>
                </c:pt>
                <c:pt idx="6">
                  <c:v>&gt; $5000</c:v>
                </c:pt>
              </c:strCache>
            </c:strRef>
          </c:cat>
          <c:val>
            <c:numRef>
              <c:f>Sheet1!$D$2:$D$8</c:f>
              <c:numCache>
                <c:formatCode>General</c:formatCode>
                <c:ptCount val="7"/>
                <c:pt idx="0">
                  <c:v>802</c:v>
                </c:pt>
                <c:pt idx="1">
                  <c:v>497</c:v>
                </c:pt>
                <c:pt idx="2">
                  <c:v>333</c:v>
                </c:pt>
                <c:pt idx="3">
                  <c:v>306</c:v>
                </c:pt>
                <c:pt idx="4">
                  <c:v>257</c:v>
                </c:pt>
                <c:pt idx="5">
                  <c:v>293</c:v>
                </c:pt>
                <c:pt idx="6">
                  <c:v>49</c:v>
                </c:pt>
              </c:numCache>
            </c:numRef>
          </c:val>
          <c:extLst>
            <c:ext xmlns:c16="http://schemas.microsoft.com/office/drawing/2014/chart" uri="{C3380CC4-5D6E-409C-BE32-E72D297353CC}">
              <c16:uniqueId val="{00000002-5757-481A-85BA-97F16A42E241}"/>
            </c:ext>
          </c:extLst>
        </c:ser>
        <c:dLbls>
          <c:dLblPos val="outEnd"/>
          <c:showLegendKey val="0"/>
          <c:showVal val="1"/>
          <c:showCatName val="0"/>
          <c:showSerName val="0"/>
          <c:showPercent val="0"/>
          <c:showBubbleSize val="0"/>
        </c:dLbls>
        <c:gapWidth val="219"/>
        <c:overlap val="-27"/>
        <c:axId val="1192953360"/>
        <c:axId val="1192946800"/>
      </c:barChart>
      <c:catAx>
        <c:axId val="1192953360"/>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0" spcFirstLastPara="1" vertOverflow="ellipsis" wrap="square" anchor="ctr" anchorCtr="1"/>
          <a:lstStyle/>
          <a:p>
            <a:pPr>
              <a:defRPr sz="1100" b="1" i="0" u="none" strike="noStrike" kern="1200" baseline="0">
                <a:solidFill>
                  <a:schemeClr val="bg1"/>
                </a:solidFill>
                <a:latin typeface="+mn-lt"/>
                <a:ea typeface="+mn-ea"/>
                <a:cs typeface="+mn-cs"/>
              </a:defRPr>
            </a:pPr>
            <a:endParaRPr lang="en-US"/>
          </a:p>
        </c:txPr>
        <c:crossAx val="1192946800"/>
        <c:crosses val="autoZero"/>
        <c:auto val="1"/>
        <c:lblAlgn val="ctr"/>
        <c:lblOffset val="100"/>
        <c:noMultiLvlLbl val="0"/>
      </c:catAx>
      <c:valAx>
        <c:axId val="119294680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92953360"/>
        <c:crosses val="autoZero"/>
        <c:crossBetween val="between"/>
      </c:valAx>
      <c:spPr>
        <a:noFill/>
        <a:ln>
          <a:solidFill>
            <a:schemeClr val="bg1"/>
          </a:solidFill>
        </a:ln>
        <a:effectLst/>
      </c:spPr>
    </c:plotArea>
    <c:legend>
      <c:legendPos val="b"/>
      <c:layout>
        <c:manualLayout>
          <c:xMode val="edge"/>
          <c:yMode val="edge"/>
          <c:x val="0.20103237360468795"/>
          <c:y val="0.92359624664901196"/>
          <c:w val="0.62378855028567848"/>
          <c:h val="7.573868110236220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6916</c:v>
                </c:pt>
                <c:pt idx="1">
                  <c:v>7284</c:v>
                </c:pt>
                <c:pt idx="2">
                  <c:v>4383</c:v>
                </c:pt>
              </c:numCache>
            </c:numRef>
          </c:val>
          <c:extLst>
            <c:ext xmlns:c16="http://schemas.microsoft.com/office/drawing/2014/chart" uri="{C3380CC4-5D6E-409C-BE32-E72D297353CC}">
              <c16:uniqueId val="{00000000-240E-48E4-A9DB-E29CBA03B6A5}"/>
            </c:ext>
          </c:extLst>
        </c:ser>
        <c:ser>
          <c:idx val="1"/>
          <c:order val="1"/>
          <c:tx>
            <c:strRef>
              <c:f>Sheet1!$C$1</c:f>
              <c:strCache>
                <c:ptCount val="1"/>
                <c:pt idx="0">
                  <c:v>MD</c:v>
                </c:pt>
              </c:strCache>
            </c:strRef>
          </c:tx>
          <c:spPr>
            <a:solidFill>
              <a:srgbClr val="0070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11471</c:v>
                </c:pt>
                <c:pt idx="1">
                  <c:v>11758</c:v>
                </c:pt>
                <c:pt idx="2">
                  <c:v>6465</c:v>
                </c:pt>
              </c:numCache>
            </c:numRef>
          </c:val>
          <c:extLst>
            <c:ext xmlns:c16="http://schemas.microsoft.com/office/drawing/2014/chart" uri="{C3380CC4-5D6E-409C-BE32-E72D297353CC}">
              <c16:uniqueId val="{00000001-240E-48E4-A9DB-E29CBA03B6A5}"/>
            </c:ext>
          </c:extLst>
        </c:ser>
        <c:dLbls>
          <c:showLegendKey val="0"/>
          <c:showVal val="0"/>
          <c:showCatName val="0"/>
          <c:showSerName val="0"/>
          <c:showPercent val="0"/>
          <c:showBubbleSize val="0"/>
        </c:dLbls>
        <c:gapWidth val="150"/>
        <c:overlap val="100"/>
        <c:axId val="1256351680"/>
        <c:axId val="1256352336"/>
      </c:barChart>
      <c:catAx>
        <c:axId val="125635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crossAx val="1256352336"/>
        <c:crosses val="autoZero"/>
        <c:auto val="1"/>
        <c:lblAlgn val="ctr"/>
        <c:lblOffset val="100"/>
        <c:noMultiLvlLbl val="0"/>
      </c:catAx>
      <c:valAx>
        <c:axId val="1256352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563516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Entry>
      <c:layout>
        <c:manualLayout>
          <c:xMode val="edge"/>
          <c:yMode val="edge"/>
          <c:x val="0.29992457314585019"/>
          <c:y val="0.92645295980761622"/>
          <c:w val="0.44148900126145424"/>
          <c:h val="5.608842764344472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801</c:v>
                </c:pt>
                <c:pt idx="1">
                  <c:v>4651</c:v>
                </c:pt>
                <c:pt idx="2">
                  <c:v>885</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4208941866649941"/>
          <c:y val="0.91519941652557213"/>
          <c:w val="0.55302107575807957"/>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Yes</c:v>
                </c:pt>
                <c:pt idx="1">
                  <c:v>No</c:v>
                </c:pt>
                <c:pt idx="2">
                  <c:v>Unsure</c:v>
                </c:pt>
              </c:strCache>
            </c:strRef>
          </c:cat>
          <c:val>
            <c:numRef>
              <c:f>Sheet1!$B$2:$B$5</c:f>
              <c:numCache>
                <c:formatCode>General</c:formatCode>
                <c:ptCount val="4"/>
                <c:pt idx="0">
                  <c:v>317</c:v>
                </c:pt>
                <c:pt idx="1">
                  <c:v>1907</c:v>
                </c:pt>
                <c:pt idx="2">
                  <c:v>305</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3449710461770268"/>
          <c:y val="0.89155705200149649"/>
          <c:w val="0.5683487349112254"/>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5749</c:v>
                </c:pt>
                <c:pt idx="1">
                  <c:v>562</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ayout>
        <c:manualLayout>
          <c:xMode val="edge"/>
          <c:yMode val="edge"/>
          <c:x val="0.29107010831050195"/>
          <c:y val="0.91519941652557213"/>
          <c:w val="0.41785978337899615"/>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2219</c:v>
                </c:pt>
                <c:pt idx="1">
                  <c:v>300</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ayout>
        <c:manualLayout>
          <c:xMode val="edge"/>
          <c:yMode val="edge"/>
          <c:x val="0.21774096190814204"/>
          <c:y val="0.89155705200149649"/>
          <c:w val="0.60186102033034672"/>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5901</c:v>
                </c:pt>
                <c:pt idx="1">
                  <c:v>420</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ayout>
        <c:manualLayout>
          <c:xMode val="edge"/>
          <c:yMode val="edge"/>
          <c:x val="0.3326464817652367"/>
          <c:y val="0.91519941652557213"/>
          <c:w val="0.38503633065157389"/>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spPr>
            <a:solidFill>
              <a:schemeClr val="accent1">
                <a:lumMod val="75000"/>
              </a:schemeClr>
            </a:solidFill>
          </c:spPr>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2307</c:v>
                </c:pt>
                <c:pt idx="1">
                  <c:v>218</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31408878248811567"/>
          <c:y val="0.88847149670568715"/>
          <c:w val="0.37774754873951305"/>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r>
              <a:rPr lang="en-US" sz="2000" b="1">
                <a:solidFill>
                  <a:schemeClr val="bg1"/>
                </a:solidFill>
              </a:rPr>
              <a:t>All Responses</a:t>
            </a:r>
          </a:p>
        </c:rich>
      </c:tx>
      <c:layout>
        <c:manualLayout>
          <c:xMode val="edge"/>
          <c:yMode val="edge"/>
          <c:x val="0.37108576018685763"/>
          <c:y val="2.4683961474555718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spPr>
            <a:solidFill>
              <a:srgbClr val="526AE2"/>
            </a:solidFill>
          </c:spPr>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686-480C-AAB8-29C98E445609}"/>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A686-480C-AAB8-29C98E445609}"/>
              </c:ext>
            </c:extLst>
          </c:dPt>
          <c:dPt>
            <c:idx val="2"/>
            <c:bubble3D val="0"/>
            <c:spPr>
              <a:solidFill>
                <a:srgbClr val="526AE2"/>
              </a:solidFill>
              <a:ln w="19050">
                <a:solidFill>
                  <a:schemeClr val="lt1"/>
                </a:solidFill>
              </a:ln>
              <a:effectLst/>
            </c:spPr>
            <c:extLst>
              <c:ext xmlns:c16="http://schemas.microsoft.com/office/drawing/2014/chart" uri="{C3380CC4-5D6E-409C-BE32-E72D297353CC}">
                <c16:uniqueId val="{00000005-A686-480C-AAB8-29C98E445609}"/>
              </c:ext>
            </c:extLst>
          </c:dPt>
          <c:dPt>
            <c:idx val="3"/>
            <c:bubble3D val="0"/>
            <c:spPr>
              <a:solidFill>
                <a:srgbClr val="526AE2"/>
              </a:solidFill>
              <a:ln w="19050">
                <a:solidFill>
                  <a:schemeClr val="lt1"/>
                </a:solidFill>
              </a:ln>
              <a:effectLst/>
            </c:spPr>
            <c:extLst>
              <c:ext xmlns:c16="http://schemas.microsoft.com/office/drawing/2014/chart" uri="{C3380CC4-5D6E-409C-BE32-E72D297353CC}">
                <c16:uniqueId val="{00000007-A686-480C-AAB8-29C98E44560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5353</c:v>
                </c:pt>
                <c:pt idx="1">
                  <c:v>937</c:v>
                </c:pt>
              </c:numCache>
            </c:numRef>
          </c:val>
          <c:extLst>
            <c:ext xmlns:c16="http://schemas.microsoft.com/office/drawing/2014/chart" uri="{C3380CC4-5D6E-409C-BE32-E72D297353CC}">
              <c16:uniqueId val="{00000000-2B3E-4B2A-B03E-5B9054BD2193}"/>
            </c:ext>
          </c:extLst>
        </c:ser>
        <c:dLbls>
          <c:showLegendKey val="0"/>
          <c:showVal val="1"/>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2570334800940835"/>
          <c:y val="0.91519941652557213"/>
          <c:w val="0.46842702605561859"/>
          <c:h val="6.628761236851113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tx>
            <c:strRef>
              <c:f>Sheet1!$B$1</c:f>
              <c:strCache>
                <c:ptCount val="1"/>
                <c:pt idx="0">
                  <c:v>DO Responses</c:v>
                </c:pt>
              </c:strCache>
            </c:strRef>
          </c:tx>
          <c:spPr>
            <a:solidFill>
              <a:schemeClr val="accent1">
                <a:lumMod val="75000"/>
              </a:schemeClr>
            </a:solidFill>
          </c:spPr>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A1B-4AA0-A666-1645AD639968}"/>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0A1B-4AA0-A666-1645AD639968}"/>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5-0A1B-4AA0-A666-1645AD639968}"/>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0A1B-4AA0-A666-1645AD63996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Sheet1!$B$2:$B$5</c:f>
              <c:numCache>
                <c:formatCode>General</c:formatCode>
                <c:ptCount val="4"/>
                <c:pt idx="0">
                  <c:v>2078</c:v>
                </c:pt>
                <c:pt idx="1">
                  <c:v>425</c:v>
                </c:pt>
              </c:numCache>
            </c:numRef>
          </c:val>
          <c:extLst>
            <c:ext xmlns:c16="http://schemas.microsoft.com/office/drawing/2014/chart" uri="{C3380CC4-5D6E-409C-BE32-E72D297353CC}">
              <c16:uniqueId val="{00000000-5F3E-44B0-8976-C91B7F69F72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0.25753680084334851"/>
          <c:y val="0.90389897262728447"/>
          <c:w val="0.47828446784733702"/>
          <c:h val="9.5773039032298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r>
              <a:rPr lang="en-US" b="1">
                <a:solidFill>
                  <a:schemeClr val="bg1"/>
                </a:solidFill>
              </a:rPr>
              <a:t>Unique Electives</a:t>
            </a:r>
          </a:p>
        </c:rich>
      </c:tx>
      <c:layout>
        <c:manualLayout>
          <c:xMode val="edge"/>
          <c:yMode val="edge"/>
          <c:x val="0.29427083389200448"/>
          <c:y val="4.8166853012969399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1267F"/>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77580</c:v>
                </c:pt>
                <c:pt idx="1">
                  <c:v>97799</c:v>
                </c:pt>
                <c:pt idx="2">
                  <c:v>26149</c:v>
                </c:pt>
              </c:numCache>
            </c:numRef>
          </c:val>
          <c:extLst>
            <c:ext xmlns:c16="http://schemas.microsoft.com/office/drawing/2014/chart" uri="{C3380CC4-5D6E-409C-BE32-E72D297353CC}">
              <c16:uniqueId val="{00000000-1BBD-4611-9FD8-F492149A78CA}"/>
            </c:ext>
          </c:extLst>
        </c:ser>
        <c:ser>
          <c:idx val="1"/>
          <c:order val="1"/>
          <c:tx>
            <c:strRef>
              <c:f>Sheet1!$C$1</c:f>
              <c:strCache>
                <c:ptCount val="1"/>
                <c:pt idx="0">
                  <c:v>MD</c:v>
                </c:pt>
              </c:strCache>
            </c:strRef>
          </c:tx>
          <c:spPr>
            <a:solidFill>
              <a:srgbClr val="0070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t"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75539</c:v>
                </c:pt>
                <c:pt idx="1">
                  <c:v>87863</c:v>
                </c:pt>
                <c:pt idx="2">
                  <c:v>29679</c:v>
                </c:pt>
              </c:numCache>
            </c:numRef>
          </c:val>
          <c:extLst>
            <c:ext xmlns:c16="http://schemas.microsoft.com/office/drawing/2014/chart" uri="{C3380CC4-5D6E-409C-BE32-E72D297353CC}">
              <c16:uniqueId val="{00000003-1BBD-4611-9FD8-F492149A78CA}"/>
            </c:ext>
          </c:extLst>
        </c:ser>
        <c:dLbls>
          <c:dLblPos val="ctr"/>
          <c:showLegendKey val="0"/>
          <c:showVal val="1"/>
          <c:showCatName val="0"/>
          <c:showSerName val="0"/>
          <c:showPercent val="0"/>
          <c:showBubbleSize val="0"/>
        </c:dLbls>
        <c:gapWidth val="219"/>
        <c:overlap val="100"/>
        <c:axId val="1262722664"/>
        <c:axId val="1262717744"/>
      </c:barChart>
      <c:catAx>
        <c:axId val="12627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62717744"/>
        <c:crosses val="autoZero"/>
        <c:auto val="1"/>
        <c:lblAlgn val="ctr"/>
        <c:lblOffset val="100"/>
        <c:noMultiLvlLbl val="0"/>
      </c:catAx>
      <c:valAx>
        <c:axId val="12627177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262722664"/>
        <c:crosses val="autoZero"/>
        <c:crossBetween val="between"/>
      </c:valAx>
      <c:spPr>
        <a:noFill/>
        <a:ln>
          <a:noFill/>
        </a:ln>
        <a:effectLst/>
      </c:spPr>
    </c:plotArea>
    <c:legend>
      <c:legendPos val="b"/>
      <c:layout>
        <c:manualLayout>
          <c:xMode val="edge"/>
          <c:yMode val="edge"/>
          <c:x val="0.30006935745562613"/>
          <c:y val="0.87844430925698647"/>
          <c:w val="0.42438181654749185"/>
          <c:h val="9.265557893523189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r>
              <a:rPr lang="en-US" b="1">
                <a:solidFill>
                  <a:schemeClr val="bg1"/>
                </a:solidFill>
              </a:rPr>
              <a:t>Applications Submitted</a:t>
            </a:r>
          </a:p>
        </c:rich>
      </c:tx>
      <c:layout>
        <c:manualLayout>
          <c:xMode val="edge"/>
          <c:yMode val="edge"/>
          <c:x val="0.32546065844572358"/>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2870453952058528"/>
          <c:y val="0.13835987019808701"/>
          <c:w val="0.85959504779572515"/>
          <c:h val="0.63642003887967313"/>
        </c:manualLayout>
      </c:layout>
      <c:barChart>
        <c:barDir val="col"/>
        <c:grouping val="stack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1267F"/>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201565</c:v>
                </c:pt>
                <c:pt idx="1">
                  <c:v>269830</c:v>
                </c:pt>
                <c:pt idx="2">
                  <c:v>85446</c:v>
                </c:pt>
              </c:numCache>
            </c:numRef>
          </c:val>
          <c:extLst>
            <c:ext xmlns:c16="http://schemas.microsoft.com/office/drawing/2014/chart" uri="{C3380CC4-5D6E-409C-BE32-E72D297353CC}">
              <c16:uniqueId val="{00000000-D6D8-4673-9DCB-105DE5D4D00E}"/>
            </c:ext>
          </c:extLst>
        </c:ser>
        <c:ser>
          <c:idx val="1"/>
          <c:order val="1"/>
          <c:tx>
            <c:strRef>
              <c:f>Sheet1!$C$1</c:f>
              <c:strCache>
                <c:ptCount val="1"/>
                <c:pt idx="0">
                  <c:v>MD</c:v>
                </c:pt>
              </c:strCache>
            </c:strRef>
          </c:tx>
          <c:spPr>
            <a:solidFill>
              <a:srgbClr val="0070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136869</c:v>
                </c:pt>
                <c:pt idx="1">
                  <c:v>182750</c:v>
                </c:pt>
                <c:pt idx="2">
                  <c:v>69594</c:v>
                </c:pt>
              </c:numCache>
            </c:numRef>
          </c:val>
          <c:extLst>
            <c:ext xmlns:c16="http://schemas.microsoft.com/office/drawing/2014/chart" uri="{C3380CC4-5D6E-409C-BE32-E72D297353CC}">
              <c16:uniqueId val="{00000001-D6D8-4673-9DCB-105DE5D4D00E}"/>
            </c:ext>
          </c:extLst>
        </c:ser>
        <c:dLbls>
          <c:dLblPos val="ctr"/>
          <c:showLegendKey val="0"/>
          <c:showVal val="1"/>
          <c:showCatName val="0"/>
          <c:showSerName val="0"/>
          <c:showPercent val="0"/>
          <c:showBubbleSize val="0"/>
        </c:dLbls>
        <c:gapWidth val="219"/>
        <c:overlap val="100"/>
        <c:axId val="1262722664"/>
        <c:axId val="1262717744"/>
      </c:barChart>
      <c:catAx>
        <c:axId val="12627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62717744"/>
        <c:crosses val="autoZero"/>
        <c:auto val="1"/>
        <c:lblAlgn val="ctr"/>
        <c:lblOffset val="100"/>
        <c:noMultiLvlLbl val="0"/>
      </c:catAx>
      <c:valAx>
        <c:axId val="12627177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262722664"/>
        <c:crosses val="autoZero"/>
        <c:crossBetween val="between"/>
      </c:valAx>
      <c:spPr>
        <a:noFill/>
        <a:ln>
          <a:noFill/>
        </a:ln>
        <a:effectLst/>
      </c:spPr>
    </c:plotArea>
    <c:legend>
      <c:legendPos val="b"/>
      <c:layout>
        <c:manualLayout>
          <c:xMode val="edge"/>
          <c:yMode val="edge"/>
          <c:x val="0.34085866016583588"/>
          <c:y val="0.89094584503675844"/>
          <c:w val="0.3883961826284435"/>
          <c:h val="8.524634212639387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201565</c:v>
                </c:pt>
                <c:pt idx="1">
                  <c:v>269830</c:v>
                </c:pt>
                <c:pt idx="2">
                  <c:v>85446</c:v>
                </c:pt>
              </c:numCache>
            </c:numRef>
          </c:val>
          <c:extLst>
            <c:ext xmlns:c16="http://schemas.microsoft.com/office/drawing/2014/chart" uri="{C3380CC4-5D6E-409C-BE32-E72D297353CC}">
              <c16:uniqueId val="{00000000-1BBD-4611-9FD8-F492149A78CA}"/>
            </c:ext>
          </c:extLst>
        </c:ser>
        <c:ser>
          <c:idx val="1"/>
          <c:order val="1"/>
          <c:tx>
            <c:strRef>
              <c:f>Sheet1!$C$1</c:f>
              <c:strCache>
                <c:ptCount val="1"/>
                <c:pt idx="0">
                  <c:v>MD</c:v>
                </c:pt>
              </c:strCache>
            </c:strRef>
          </c:tx>
          <c:spPr>
            <a:solidFill>
              <a:srgbClr val="0070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t"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136869</c:v>
                </c:pt>
                <c:pt idx="1">
                  <c:v>182750</c:v>
                </c:pt>
                <c:pt idx="2">
                  <c:v>69594</c:v>
                </c:pt>
              </c:numCache>
            </c:numRef>
          </c:val>
          <c:extLst>
            <c:ext xmlns:c16="http://schemas.microsoft.com/office/drawing/2014/chart" uri="{C3380CC4-5D6E-409C-BE32-E72D297353CC}">
              <c16:uniqueId val="{00000003-1BBD-4611-9FD8-F492149A78CA}"/>
            </c:ext>
          </c:extLst>
        </c:ser>
        <c:dLbls>
          <c:dLblPos val="ctr"/>
          <c:showLegendKey val="0"/>
          <c:showVal val="1"/>
          <c:showCatName val="0"/>
          <c:showSerName val="0"/>
          <c:showPercent val="0"/>
          <c:showBubbleSize val="0"/>
        </c:dLbls>
        <c:gapWidth val="219"/>
        <c:overlap val="100"/>
        <c:axId val="1262722664"/>
        <c:axId val="1262717744"/>
      </c:barChart>
      <c:catAx>
        <c:axId val="12627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crossAx val="1262717744"/>
        <c:crosses val="autoZero"/>
        <c:auto val="1"/>
        <c:lblAlgn val="ctr"/>
        <c:lblOffset val="100"/>
        <c:noMultiLvlLbl val="0"/>
      </c:catAx>
      <c:valAx>
        <c:axId val="1262717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62722664"/>
        <c:crosses val="autoZero"/>
        <c:crossBetween val="between"/>
      </c:valAx>
      <c:spPr>
        <a:noFill/>
        <a:ln>
          <a:solidFill>
            <a:schemeClr val="bg1"/>
          </a:solidFill>
        </a:ln>
        <a:effectLst/>
      </c:spPr>
    </c:plotArea>
    <c:legend>
      <c:legendPos val="b"/>
      <c:layout>
        <c:manualLayout>
          <c:xMode val="edge"/>
          <c:yMode val="edge"/>
          <c:x val="0.32428241179146644"/>
          <c:y val="0.91894523276978779"/>
          <c:w val="0.41032710034031866"/>
          <c:h val="6.9965190079281744E-2"/>
        </c:manualLayout>
      </c:layout>
      <c:overlay val="0"/>
      <c:spPr>
        <a:noFill/>
        <a:ln>
          <a:solidFill>
            <a:schemeClr val="bg1"/>
          </a:solid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18807</c:v>
                </c:pt>
                <c:pt idx="1">
                  <c:v>21557</c:v>
                </c:pt>
                <c:pt idx="2">
                  <c:v>2126</c:v>
                </c:pt>
              </c:numCache>
            </c:numRef>
          </c:val>
          <c:extLst>
            <c:ext xmlns:c16="http://schemas.microsoft.com/office/drawing/2014/chart" uri="{C3380CC4-5D6E-409C-BE32-E72D297353CC}">
              <c16:uniqueId val="{00000000-1BBD-4611-9FD8-F492149A78CA}"/>
            </c:ext>
          </c:extLst>
        </c:ser>
        <c:ser>
          <c:idx val="1"/>
          <c:order val="1"/>
          <c:tx>
            <c:strRef>
              <c:f>Sheet1!$C$1</c:f>
              <c:strCache>
                <c:ptCount val="1"/>
                <c:pt idx="0">
                  <c:v>MD</c:v>
                </c:pt>
              </c:strCache>
            </c:strRef>
          </c:tx>
          <c:spPr>
            <a:solidFill>
              <a:schemeClr val="accent2"/>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679-48A1-887D-0CD35551430B}"/>
              </c:ext>
            </c:extLst>
          </c:dPt>
          <c:dPt>
            <c:idx val="1"/>
            <c:invertIfNegative val="0"/>
            <c:bubble3D val="0"/>
            <c:spPr>
              <a:solidFill>
                <a:srgbClr val="0070C0"/>
              </a:solidFill>
              <a:ln>
                <a:noFill/>
              </a:ln>
              <a:effectLst/>
            </c:spPr>
            <c:extLst>
              <c:ext xmlns:c16="http://schemas.microsoft.com/office/drawing/2014/chart" uri="{C3380CC4-5D6E-409C-BE32-E72D297353CC}">
                <c16:uniqueId val="{00000001-8679-48A1-887D-0CD35551430B}"/>
              </c:ext>
            </c:extLst>
          </c:dPt>
          <c:dPt>
            <c:idx val="2"/>
            <c:invertIfNegative val="0"/>
            <c:bubble3D val="0"/>
            <c:spPr>
              <a:solidFill>
                <a:srgbClr val="0070C0"/>
              </a:solidFill>
              <a:ln>
                <a:noFill/>
              </a:ln>
              <a:effectLst/>
            </c:spPr>
            <c:extLst>
              <c:ext xmlns:c16="http://schemas.microsoft.com/office/drawing/2014/chart" uri="{C3380CC4-5D6E-409C-BE32-E72D297353CC}">
                <c16:uniqueId val="{00000002-8679-48A1-887D-0CD35551430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19372</c:v>
                </c:pt>
                <c:pt idx="1">
                  <c:v>23134</c:v>
                </c:pt>
                <c:pt idx="2">
                  <c:v>2275</c:v>
                </c:pt>
              </c:numCache>
            </c:numRef>
          </c:val>
          <c:extLst>
            <c:ext xmlns:c16="http://schemas.microsoft.com/office/drawing/2014/chart" uri="{C3380CC4-5D6E-409C-BE32-E72D297353CC}">
              <c16:uniqueId val="{00000003-1BBD-4611-9FD8-F492149A78CA}"/>
            </c:ext>
          </c:extLst>
        </c:ser>
        <c:dLbls>
          <c:dLblPos val="outEnd"/>
          <c:showLegendKey val="0"/>
          <c:showVal val="1"/>
          <c:showCatName val="0"/>
          <c:showSerName val="0"/>
          <c:showPercent val="0"/>
          <c:showBubbleSize val="0"/>
        </c:dLbls>
        <c:gapWidth val="219"/>
        <c:overlap val="-27"/>
        <c:axId val="1262722664"/>
        <c:axId val="1262717744"/>
      </c:barChart>
      <c:catAx>
        <c:axId val="12627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crossAx val="1262717744"/>
        <c:crosses val="autoZero"/>
        <c:auto val="1"/>
        <c:lblAlgn val="ctr"/>
        <c:lblOffset val="100"/>
        <c:noMultiLvlLbl val="0"/>
      </c:catAx>
      <c:valAx>
        <c:axId val="1262717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62722664"/>
        <c:crosses val="autoZero"/>
        <c:crossBetween val="between"/>
      </c:valAx>
      <c:spPr>
        <a:noFill/>
        <a:ln>
          <a:solidFill>
            <a:schemeClr val="bg1"/>
          </a:solidFill>
        </a:ln>
        <a:effectLst/>
      </c:spPr>
    </c:plotArea>
    <c:legend>
      <c:legendPos val="b"/>
      <c:layout>
        <c:manualLayout>
          <c:xMode val="edge"/>
          <c:yMode val="edge"/>
          <c:x val="0.29590335901215492"/>
          <c:y val="0.92461224253535002"/>
          <c:w val="0.42552254807940998"/>
          <c:h val="5.8929717690621684E-2"/>
        </c:manualLayout>
      </c:layout>
      <c:overlay val="0"/>
      <c:spPr>
        <a:noFill/>
        <a:ln>
          <a:solidFill>
            <a:schemeClr val="bg1"/>
          </a:solid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DO</c:v>
                </c:pt>
              </c:strCache>
            </c:strRef>
          </c:tx>
          <c:spPr>
            <a:solidFill>
              <a:schemeClr val="accent1">
                <a:lumMod val="75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Sheet1!$B$2:$B$4</c:f>
              <c:numCache>
                <c:formatCode>General</c:formatCode>
                <c:ptCount val="3"/>
                <c:pt idx="0">
                  <c:v>11403</c:v>
                </c:pt>
                <c:pt idx="1">
                  <c:v>14532</c:v>
                </c:pt>
                <c:pt idx="2">
                  <c:v>1623</c:v>
                </c:pt>
              </c:numCache>
            </c:numRef>
          </c:val>
          <c:extLst>
            <c:ext xmlns:c16="http://schemas.microsoft.com/office/drawing/2014/chart" uri="{C3380CC4-5D6E-409C-BE32-E72D297353CC}">
              <c16:uniqueId val="{00000000-1BBD-4611-9FD8-F492149A78CA}"/>
            </c:ext>
          </c:extLst>
        </c:ser>
        <c:ser>
          <c:idx val="1"/>
          <c:order val="1"/>
          <c:tx>
            <c:strRef>
              <c:f>Sheet1!$C$1</c:f>
              <c:strCache>
                <c:ptCount val="1"/>
                <c:pt idx="0">
                  <c:v>MD</c:v>
                </c:pt>
              </c:strCache>
            </c:strRef>
          </c:tx>
          <c:spPr>
            <a:solidFill>
              <a:srgbClr val="0070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2021-2022</c:v>
                </c:pt>
                <c:pt idx="1">
                  <c:v>2022-2023</c:v>
                </c:pt>
                <c:pt idx="2">
                  <c:v>2023-2024*</c:v>
                </c:pt>
              </c:strCache>
            </c:strRef>
          </c:cat>
          <c:val>
            <c:numRef>
              <c:f>Sheet1!$C$2:$C$4</c:f>
              <c:numCache>
                <c:formatCode>General</c:formatCode>
                <c:ptCount val="3"/>
                <c:pt idx="0">
                  <c:v>10002</c:v>
                </c:pt>
                <c:pt idx="1">
                  <c:v>13616</c:v>
                </c:pt>
                <c:pt idx="2">
                  <c:v>1569</c:v>
                </c:pt>
              </c:numCache>
            </c:numRef>
          </c:val>
          <c:extLst>
            <c:ext xmlns:c16="http://schemas.microsoft.com/office/drawing/2014/chart" uri="{C3380CC4-5D6E-409C-BE32-E72D297353CC}">
              <c16:uniqueId val="{00000003-1BBD-4611-9FD8-F492149A78CA}"/>
            </c:ext>
          </c:extLst>
        </c:ser>
        <c:dLbls>
          <c:dLblPos val="outEnd"/>
          <c:showLegendKey val="0"/>
          <c:showVal val="1"/>
          <c:showCatName val="0"/>
          <c:showSerName val="0"/>
          <c:showPercent val="0"/>
          <c:showBubbleSize val="0"/>
        </c:dLbls>
        <c:gapWidth val="219"/>
        <c:overlap val="-27"/>
        <c:axId val="1262722664"/>
        <c:axId val="1262717744"/>
      </c:barChart>
      <c:catAx>
        <c:axId val="12627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crossAx val="1262717744"/>
        <c:crosses val="autoZero"/>
        <c:auto val="1"/>
        <c:lblAlgn val="ctr"/>
        <c:lblOffset val="100"/>
        <c:noMultiLvlLbl val="0"/>
      </c:catAx>
      <c:valAx>
        <c:axId val="1262717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262722664"/>
        <c:crosses val="autoZero"/>
        <c:crossBetween val="between"/>
      </c:valAx>
      <c:spPr>
        <a:noFill/>
        <a:ln>
          <a:solidFill>
            <a:schemeClr val="bg1"/>
          </a:solidFill>
        </a:ln>
        <a:effectLst/>
      </c:spPr>
    </c:plotArea>
    <c:legend>
      <c:legendPos val="b"/>
      <c:layout>
        <c:manualLayout>
          <c:xMode val="edge"/>
          <c:yMode val="edge"/>
          <c:x val="0.30220491032259844"/>
          <c:y val="0.92461224253535024"/>
          <c:w val="0.4176456089413555"/>
          <c:h val="5.892971769062168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0070C0"/>
              </a:solidFill>
              <a:ln w="19050">
                <a:solidFill>
                  <a:schemeClr val="lt1"/>
                </a:solidFill>
              </a:ln>
              <a:effectLst/>
            </c:spPr>
            <c:extLst>
              <c:ext xmlns:c16="http://schemas.microsoft.com/office/drawing/2014/chart" uri="{C3380CC4-5D6E-409C-BE32-E72D297353CC}">
                <c16:uniqueId val="{00000001-5B1A-4F47-9A08-2405122CD7EF}"/>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2-5B1A-4F47-9A08-2405122CD7EF}"/>
              </c:ext>
            </c:extLst>
          </c:dPt>
          <c:dLbls>
            <c:dLbl>
              <c:idx val="0"/>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B1A-4F47-9A08-2405122CD7EF}"/>
                </c:ext>
              </c:extLst>
            </c:dLbl>
            <c:dLbl>
              <c:idx val="1"/>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5B1A-4F47-9A08-2405122CD7E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MD</c:v>
                </c:pt>
                <c:pt idx="1">
                  <c:v>DO</c:v>
                </c:pt>
              </c:strCache>
            </c:strRef>
          </c:cat>
          <c:val>
            <c:numRef>
              <c:f>Sheet1!$B$2:$B$3</c:f>
              <c:numCache>
                <c:formatCode>General</c:formatCode>
                <c:ptCount val="2"/>
                <c:pt idx="0">
                  <c:v>3836</c:v>
                </c:pt>
                <c:pt idx="1">
                  <c:v>2554</c:v>
                </c:pt>
              </c:numCache>
            </c:numRef>
          </c:val>
          <c:extLst>
            <c:ext xmlns:c16="http://schemas.microsoft.com/office/drawing/2014/chart" uri="{C3380CC4-5D6E-409C-BE32-E72D297353CC}">
              <c16:uniqueId val="{00000000-5B1A-4F47-9A08-2405122CD7EF}"/>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893783150083089E-2"/>
          <c:y val="9.6785514703698811E-2"/>
          <c:w val="0.44777880215802773"/>
          <c:h val="0.81697841164874263"/>
        </c:manualLayout>
      </c:layout>
      <c:pieChart>
        <c:varyColors val="1"/>
        <c:ser>
          <c:idx val="0"/>
          <c:order val="0"/>
          <c:dPt>
            <c:idx val="0"/>
            <c:bubble3D val="0"/>
            <c:spPr>
              <a:solidFill>
                <a:schemeClr val="accent2">
                  <a:lumMod val="40000"/>
                  <a:lumOff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566-4129-82D1-A5F09687792B}"/>
              </c:ext>
            </c:extLst>
          </c:dPt>
          <c:dPt>
            <c:idx val="1"/>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D566-4129-82D1-A5F09687792B}"/>
              </c:ext>
            </c:extLst>
          </c:dPt>
          <c:dPt>
            <c:idx val="2"/>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D566-4129-82D1-A5F09687792B}"/>
              </c:ext>
            </c:extLst>
          </c:dPt>
          <c:dPt>
            <c:idx val="3"/>
            <c:bubble3D val="0"/>
            <c:spPr>
              <a:solidFill>
                <a:schemeClr val="accent1">
                  <a:lumMod val="7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566-4129-82D1-A5F09687792B}"/>
              </c:ext>
            </c:extLst>
          </c:dPt>
          <c:dPt>
            <c:idx val="4"/>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D566-4129-82D1-A5F09687792B}"/>
              </c:ext>
            </c:extLst>
          </c:dPt>
          <c:dPt>
            <c:idx val="5"/>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D566-4129-82D1-A5F09687792B}"/>
              </c:ext>
            </c:extLst>
          </c:dPt>
          <c:dLbls>
            <c:dLbl>
              <c:idx val="0"/>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2">
                          <a:lumMod val="40000"/>
                          <a:lumOff val="60000"/>
                        </a:schemeClr>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D566-4129-82D1-A5F09687792B}"/>
                </c:ext>
              </c:extLst>
            </c:dLbl>
            <c:dLbl>
              <c:idx val="1"/>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2-D566-4129-82D1-A5F09687792B}"/>
                </c:ext>
              </c:extLst>
            </c:dLbl>
            <c:dLbl>
              <c:idx val="2"/>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5"/>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4-D566-4129-82D1-A5F09687792B}"/>
                </c:ext>
              </c:extLst>
            </c:dLbl>
            <c:dLbl>
              <c:idx val="3"/>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D566-4129-82D1-A5F09687792B}"/>
                </c:ext>
              </c:extLst>
            </c:dLbl>
            <c:dLbl>
              <c:idx val="4"/>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6-D566-4129-82D1-A5F09687792B}"/>
                </c:ext>
              </c:extLst>
            </c:dLbl>
            <c:dLbl>
              <c:idx val="5"/>
              <c:spPr>
                <a:noFill/>
                <a:ln>
                  <a:noFill/>
                </a:ln>
                <a:effectLst/>
              </c:spPr>
              <c:txPr>
                <a:bodyPr rot="0" spcFirstLastPara="1" vertOverflow="overflow" horzOverflow="overflow" vert="horz" wrap="square" lIns="38100" tIns="19050" rIns="38100" bIns="19050" anchor="ctr" anchorCtr="1">
                  <a:normAutofit/>
                </a:bodyPr>
                <a:lstStyle/>
                <a:p>
                  <a:pPr>
                    <a:defRPr sz="160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7-D566-4129-82D1-A5F09687792B}"/>
                </c:ext>
              </c:extLst>
            </c:dLbl>
            <c:spPr>
              <a:solidFill>
                <a:srgbClr val="FFFFFF"/>
              </a:solidFill>
              <a:ln>
                <a:solidFill>
                  <a:srgbClr val="FEBC67"/>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Sheet1!$A$2:$A$7</c:f>
              <c:strCache>
                <c:ptCount val="6"/>
                <c:pt idx="0">
                  <c:v>Discussion with my advisors</c:v>
                </c:pt>
                <c:pt idx="1">
                  <c:v>Discussions with my friends/colleagues</c:v>
                </c:pt>
                <c:pt idx="2">
                  <c:v>Geographical Location</c:v>
                </c:pt>
                <c:pt idx="3">
                  <c:v>Type of work setting</c:v>
                </c:pt>
                <c:pt idx="4">
                  <c:v>Alignment with my professional goals</c:v>
                </c:pt>
                <c:pt idx="5">
                  <c:v>Other</c:v>
                </c:pt>
              </c:strCache>
            </c:strRef>
          </c:cat>
          <c:val>
            <c:numRef>
              <c:f>Sheet1!$B$2:$B$7</c:f>
              <c:numCache>
                <c:formatCode>General</c:formatCode>
                <c:ptCount val="6"/>
                <c:pt idx="0">
                  <c:v>2309</c:v>
                </c:pt>
                <c:pt idx="1">
                  <c:v>2890</c:v>
                </c:pt>
                <c:pt idx="2">
                  <c:v>5208</c:v>
                </c:pt>
                <c:pt idx="3">
                  <c:v>2634</c:v>
                </c:pt>
                <c:pt idx="4">
                  <c:v>4737</c:v>
                </c:pt>
                <c:pt idx="5">
                  <c:v>267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Overall</c:v>
                      </c:pt>
                    </c:strCache>
                  </c:strRef>
                </c15:tx>
              </c15:filteredSeriesTitle>
            </c:ext>
            <c:ext xmlns:c16="http://schemas.microsoft.com/office/drawing/2014/chart" uri="{C3380CC4-5D6E-409C-BE32-E72D297353CC}">
              <c16:uniqueId val="{00000000-D566-4129-82D1-A5F09687792B}"/>
            </c:ext>
          </c:extLst>
        </c:ser>
        <c:dLbls>
          <c:dLblPos val="outEnd"/>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1"/>
                <c:order val="1"/>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D566-4129-82D1-A5F09687792B}"/>
                    </c:ext>
                  </c:extLst>
                </c:dPt>
                <c:dPt>
                  <c:idx val="1"/>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D566-4129-82D1-A5F09687792B}"/>
                    </c:ext>
                  </c:extLst>
                </c:dPt>
                <c:dPt>
                  <c:idx val="2"/>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A-D566-4129-82D1-A5F09687792B}"/>
                    </c:ext>
                  </c:extLst>
                </c:dPt>
                <c:dPt>
                  <c:idx val="3"/>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D566-4129-82D1-A5F09687792B}"/>
                    </c:ext>
                  </c:extLst>
                </c:dPt>
                <c:dPt>
                  <c:idx val="4"/>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C-D566-4129-82D1-A5F09687792B}"/>
                    </c:ext>
                  </c:extLst>
                </c:dPt>
                <c:dPt>
                  <c:idx val="5"/>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D566-4129-82D1-A5F09687792B}"/>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8-D566-4129-82D1-A5F09687792B}"/>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D566-4129-82D1-A5F09687792B}"/>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A-D566-4129-82D1-A5F09687792B}"/>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B-D566-4129-82D1-A5F09687792B}"/>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C-D566-4129-82D1-A5F09687792B}"/>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D-D566-4129-82D1-A5F09687792B}"/>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Sheet1!$A$2:$A$7</c15:sqref>
                        </c15:formulaRef>
                      </c:ext>
                    </c:extLst>
                    <c:strCache>
                      <c:ptCount val="6"/>
                      <c:pt idx="0">
                        <c:v>Discussion with my advisors</c:v>
                      </c:pt>
                      <c:pt idx="1">
                        <c:v>Discussions with my friends/colleagues</c:v>
                      </c:pt>
                      <c:pt idx="2">
                        <c:v>Geographical Location</c:v>
                      </c:pt>
                      <c:pt idx="3">
                        <c:v>Type of work setting</c:v>
                      </c:pt>
                      <c:pt idx="4">
                        <c:v>Alignment with my professional goals</c:v>
                      </c:pt>
                      <c:pt idx="5">
                        <c:v>Other</c:v>
                      </c:pt>
                    </c:strCache>
                  </c:strRef>
                </c:cat>
                <c:val>
                  <c:numRef>
                    <c:extLst>
                      <c:ext uri="{02D57815-91ED-43cb-92C2-25804820EDAC}">
                        <c15:formulaRef>
                          <c15:sqref>Sheet1!$C$2:$C$7</c15:sqref>
                        </c15:formulaRef>
                      </c:ext>
                    </c:extLst>
                    <c:numCache>
                      <c:formatCode>General</c:formatCode>
                      <c:ptCount val="6"/>
                      <c:pt idx="0">
                        <c:v>471</c:v>
                      </c:pt>
                      <c:pt idx="1">
                        <c:v>1015</c:v>
                      </c:pt>
                      <c:pt idx="2">
                        <c:v>1991</c:v>
                      </c:pt>
                      <c:pt idx="3">
                        <c:v>1146</c:v>
                      </c:pt>
                      <c:pt idx="4">
                        <c:v>1959</c:v>
                      </c:pt>
                      <c:pt idx="5">
                        <c:v>111</c:v>
                      </c:pt>
                    </c:numCache>
                  </c:numRef>
                </c:val>
                <c:extLst>
                  <c:ext uri="{02D57815-91ED-43cb-92C2-25804820EDAC}">
                    <c15:filteredSeriesTitle>
                      <c15:tx>
                        <c:strRef>
                          <c:extLst>
                            <c:ext uri="{02D57815-91ED-43cb-92C2-25804820EDAC}">
                              <c15:formulaRef>
                                <c15:sqref>Sheet1!$C$1</c15:sqref>
                              </c15:formulaRef>
                            </c:ext>
                          </c:extLst>
                          <c:strCache>
                            <c:ptCount val="1"/>
                            <c:pt idx="0">
                              <c:v>DO</c:v>
                            </c:pt>
                          </c:strCache>
                        </c:strRef>
                      </c15:tx>
                    </c15:filteredSeriesTitle>
                  </c:ext>
                  <c:ext xmlns:c16="http://schemas.microsoft.com/office/drawing/2014/chart" uri="{C3380CC4-5D6E-409C-BE32-E72D297353CC}">
                    <c16:uniqueId val="{00000001-D566-4129-82D1-A5F09687792B}"/>
                  </c:ext>
                </c:extLst>
              </c15:ser>
            </c15:filteredPieSeries>
          </c:ext>
        </c:extLst>
      </c:pieChart>
      <c:spPr>
        <a:noFill/>
        <a:ln>
          <a:noFill/>
        </a:ln>
        <a:effectLst/>
      </c:spPr>
    </c:plotArea>
    <c:legend>
      <c:legendPos val="r"/>
      <c:layout>
        <c:manualLayout>
          <c:xMode val="edge"/>
          <c:yMode val="edge"/>
          <c:x val="0.5634091420627455"/>
          <c:y val="0.21278679475792461"/>
          <c:w val="0.43659086252817048"/>
          <c:h val="0.54014051938553242"/>
        </c:manualLayout>
      </c:layout>
      <c:overlay val="0"/>
      <c:spPr>
        <a:noFill/>
        <a:ln>
          <a:noFill/>
        </a:ln>
        <a:effectLst/>
      </c:spPr>
      <c:txPr>
        <a:bodyPr rot="0" spcFirstLastPara="1" vertOverflow="ellipsis" vert="horz" wrap="square" anchor="b" anchorCtr="1"/>
        <a:lstStyle/>
        <a:p>
          <a:pPr>
            <a:defRPr sz="14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63D5A-2631-4EED-9757-97F692D7098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B3E8FFF-E097-4F3D-9FD7-8D362FB2A6B2}">
      <dgm:prSet phldrT="[Text]"/>
      <dgm:spPr/>
      <dgm:t>
        <a:bodyPr/>
        <a:lstStyle/>
        <a:p>
          <a:r>
            <a:rPr lang="en-US"/>
            <a:t>1</a:t>
          </a:r>
        </a:p>
      </dgm:t>
    </dgm:pt>
    <dgm:pt modelId="{43B86806-CEDE-40B5-81E4-C05D50D7C07D}" type="parTrans" cxnId="{14F65D84-946B-4252-9FFD-A7A7460B149F}">
      <dgm:prSet/>
      <dgm:spPr/>
      <dgm:t>
        <a:bodyPr/>
        <a:lstStyle/>
        <a:p>
          <a:endParaRPr lang="en-US"/>
        </a:p>
      </dgm:t>
    </dgm:pt>
    <dgm:pt modelId="{55CBA238-1D86-4D99-95E1-B070F230E940}" type="sibTrans" cxnId="{14F65D84-946B-4252-9FFD-A7A7460B149F}">
      <dgm:prSet/>
      <dgm:spPr/>
      <dgm:t>
        <a:bodyPr/>
        <a:lstStyle/>
        <a:p>
          <a:endParaRPr lang="en-US"/>
        </a:p>
      </dgm:t>
    </dgm:pt>
    <dgm:pt modelId="{5F5E9FB7-8155-4415-A0DC-CEAE7AF4618C}">
      <dgm:prSet phldrT="[Text]"/>
      <dgm:spPr/>
      <dgm:t>
        <a:bodyPr/>
        <a:lstStyle/>
        <a:p>
          <a:pPr>
            <a:buNone/>
          </a:pPr>
          <a:r>
            <a:rPr lang="en-US" dirty="0">
              <a:solidFill>
                <a:schemeClr val="bg1"/>
              </a:solidFill>
            </a:rPr>
            <a:t>Explore Residency</a:t>
          </a:r>
        </a:p>
      </dgm:t>
    </dgm:pt>
    <dgm:pt modelId="{A8469D2E-E862-480A-AC2F-384B12AEC89E}" type="parTrans" cxnId="{8CA29492-91B1-4E30-8086-8AB9C66C37F0}">
      <dgm:prSet/>
      <dgm:spPr/>
      <dgm:t>
        <a:bodyPr/>
        <a:lstStyle/>
        <a:p>
          <a:endParaRPr lang="en-US"/>
        </a:p>
      </dgm:t>
    </dgm:pt>
    <dgm:pt modelId="{19178496-2F26-49AE-9288-2E7B55BF4904}" type="sibTrans" cxnId="{8CA29492-91B1-4E30-8086-8AB9C66C37F0}">
      <dgm:prSet/>
      <dgm:spPr/>
      <dgm:t>
        <a:bodyPr/>
        <a:lstStyle/>
        <a:p>
          <a:endParaRPr lang="en-US"/>
        </a:p>
      </dgm:t>
    </dgm:pt>
    <dgm:pt modelId="{90D58EBE-BD4C-43DC-8604-6DA0A8B4C215}">
      <dgm:prSet phldrT="[Text]"/>
      <dgm:spPr/>
      <dgm:t>
        <a:bodyPr/>
        <a:lstStyle/>
        <a:p>
          <a:r>
            <a:rPr lang="en-US"/>
            <a:t>2</a:t>
          </a:r>
        </a:p>
      </dgm:t>
    </dgm:pt>
    <dgm:pt modelId="{C9FA28FD-BE3C-4566-8D06-63F2611ACB88}" type="parTrans" cxnId="{7D4E5066-B8C1-4632-BDCF-4C16252D9CD7}">
      <dgm:prSet/>
      <dgm:spPr/>
      <dgm:t>
        <a:bodyPr/>
        <a:lstStyle/>
        <a:p>
          <a:endParaRPr lang="en-US"/>
        </a:p>
      </dgm:t>
    </dgm:pt>
    <dgm:pt modelId="{C55036DD-F3ED-47D1-A79E-6A1539D1ECD4}" type="sibTrans" cxnId="{7D4E5066-B8C1-4632-BDCF-4C16252D9CD7}">
      <dgm:prSet/>
      <dgm:spPr/>
      <dgm:t>
        <a:bodyPr/>
        <a:lstStyle/>
        <a:p>
          <a:endParaRPr lang="en-US"/>
        </a:p>
      </dgm:t>
    </dgm:pt>
    <dgm:pt modelId="{0D74797F-DB6A-4ED7-8067-BA1BA6B69397}">
      <dgm:prSet phldrT="[Text]"/>
      <dgm:spPr/>
      <dgm:t>
        <a:bodyPr/>
        <a:lstStyle/>
        <a:p>
          <a:pPr>
            <a:buNone/>
          </a:pPr>
          <a:r>
            <a:rPr lang="en-US" dirty="0">
              <a:solidFill>
                <a:schemeClr val="bg1"/>
              </a:solidFill>
            </a:rPr>
            <a:t>LOR/LOE</a:t>
          </a:r>
        </a:p>
      </dgm:t>
    </dgm:pt>
    <dgm:pt modelId="{55DC4D03-5DD4-4CA3-A237-87030360FA33}" type="parTrans" cxnId="{933F8D85-7D2A-429E-96DD-B771A137D62D}">
      <dgm:prSet/>
      <dgm:spPr/>
      <dgm:t>
        <a:bodyPr/>
        <a:lstStyle/>
        <a:p>
          <a:endParaRPr lang="en-US"/>
        </a:p>
      </dgm:t>
    </dgm:pt>
    <dgm:pt modelId="{7382B779-3AF7-49A6-BF3C-DAF8D91F81C1}" type="sibTrans" cxnId="{933F8D85-7D2A-429E-96DD-B771A137D62D}">
      <dgm:prSet/>
      <dgm:spPr/>
      <dgm:t>
        <a:bodyPr/>
        <a:lstStyle/>
        <a:p>
          <a:endParaRPr lang="en-US"/>
        </a:p>
      </dgm:t>
    </dgm:pt>
    <dgm:pt modelId="{BBC5FEA8-55A9-4C9F-8AC1-E9426A0C25EF}">
      <dgm:prSet phldrT="[Text]"/>
      <dgm:spPr/>
      <dgm:t>
        <a:bodyPr/>
        <a:lstStyle/>
        <a:p>
          <a:r>
            <a:rPr lang="en-US"/>
            <a:t>3</a:t>
          </a:r>
        </a:p>
      </dgm:t>
    </dgm:pt>
    <dgm:pt modelId="{C25B7753-606F-40D7-ACE8-61FC69C27538}" type="parTrans" cxnId="{327C610F-E302-46B8-9F0D-78D6FE3166C1}">
      <dgm:prSet/>
      <dgm:spPr/>
      <dgm:t>
        <a:bodyPr/>
        <a:lstStyle/>
        <a:p>
          <a:endParaRPr lang="en-US"/>
        </a:p>
      </dgm:t>
    </dgm:pt>
    <dgm:pt modelId="{D50A005F-D24E-4304-BE8D-9A05208FBF9C}" type="sibTrans" cxnId="{327C610F-E302-46B8-9F0D-78D6FE3166C1}">
      <dgm:prSet/>
      <dgm:spPr/>
      <dgm:t>
        <a:bodyPr/>
        <a:lstStyle/>
        <a:p>
          <a:endParaRPr lang="en-US"/>
        </a:p>
      </dgm:t>
    </dgm:pt>
    <dgm:pt modelId="{8B6BE276-B051-48FD-A2AE-A78D744A9A2E}">
      <dgm:prSet phldrT="[Text]"/>
      <dgm:spPr/>
      <dgm:t>
        <a:bodyPr/>
        <a:lstStyle/>
        <a:p>
          <a:r>
            <a:rPr lang="en-US"/>
            <a:t>4</a:t>
          </a:r>
        </a:p>
      </dgm:t>
    </dgm:pt>
    <dgm:pt modelId="{D63DE016-00F4-4A55-AD3C-8C59B34B3341}" type="parTrans" cxnId="{5FC3E44F-578F-4661-B96C-7EA1B0487E76}">
      <dgm:prSet/>
      <dgm:spPr/>
      <dgm:t>
        <a:bodyPr/>
        <a:lstStyle/>
        <a:p>
          <a:endParaRPr lang="en-US"/>
        </a:p>
      </dgm:t>
    </dgm:pt>
    <dgm:pt modelId="{4584CA3F-DF75-4C1C-9734-89F245AC3FE7}" type="sibTrans" cxnId="{5FC3E44F-578F-4661-B96C-7EA1B0487E76}">
      <dgm:prSet/>
      <dgm:spPr/>
      <dgm:t>
        <a:bodyPr/>
        <a:lstStyle/>
        <a:p>
          <a:endParaRPr lang="en-US"/>
        </a:p>
      </dgm:t>
    </dgm:pt>
    <dgm:pt modelId="{C4DFA1BA-E2B8-4B5E-8EF6-38FDD07080D5}">
      <dgm:prSet phldrT="[Text]"/>
      <dgm:spPr/>
      <dgm:t>
        <a:bodyPr/>
        <a:lstStyle/>
        <a:p>
          <a:r>
            <a:rPr lang="en-US"/>
            <a:t>5</a:t>
          </a:r>
        </a:p>
      </dgm:t>
    </dgm:pt>
    <dgm:pt modelId="{41265440-0A52-49AD-A03A-5161E66202E0}" type="parTrans" cxnId="{7A9AA1F3-FE96-40DD-9CEE-03E9B7A4BE6B}">
      <dgm:prSet/>
      <dgm:spPr/>
      <dgm:t>
        <a:bodyPr/>
        <a:lstStyle/>
        <a:p>
          <a:endParaRPr lang="en-US"/>
        </a:p>
      </dgm:t>
    </dgm:pt>
    <dgm:pt modelId="{8F97655E-AFEA-49A0-8D58-56B07CF0FCF5}" type="sibTrans" cxnId="{7A9AA1F3-FE96-40DD-9CEE-03E9B7A4BE6B}">
      <dgm:prSet/>
      <dgm:spPr/>
      <dgm:t>
        <a:bodyPr/>
        <a:lstStyle/>
        <a:p>
          <a:endParaRPr lang="en-US"/>
        </a:p>
      </dgm:t>
    </dgm:pt>
    <dgm:pt modelId="{42F0A0D9-FEEA-4665-9BB2-A35F7D8FB5CA}">
      <dgm:prSet phldrT="[Text]"/>
      <dgm:spPr/>
      <dgm:t>
        <a:bodyPr/>
        <a:lstStyle/>
        <a:p>
          <a:pPr>
            <a:buNone/>
          </a:pPr>
          <a:r>
            <a:rPr lang="en-US" dirty="0">
              <a:solidFill>
                <a:schemeClr val="bg1"/>
              </a:solidFill>
            </a:rPr>
            <a:t>Meet specialty and degree requirements</a:t>
          </a:r>
        </a:p>
      </dgm:t>
    </dgm:pt>
    <dgm:pt modelId="{C99269DF-322C-4C5A-B27A-C38CDB7F1E45}" type="parTrans" cxnId="{4C1B014F-F30C-4230-889D-F00E817B0D66}">
      <dgm:prSet/>
      <dgm:spPr/>
      <dgm:t>
        <a:bodyPr/>
        <a:lstStyle/>
        <a:p>
          <a:endParaRPr lang="en-US"/>
        </a:p>
      </dgm:t>
    </dgm:pt>
    <dgm:pt modelId="{B163BFB1-6FFF-4EA4-90B3-623DB3A806CC}" type="sibTrans" cxnId="{4C1B014F-F30C-4230-889D-F00E817B0D66}">
      <dgm:prSet/>
      <dgm:spPr/>
      <dgm:t>
        <a:bodyPr/>
        <a:lstStyle/>
        <a:p>
          <a:endParaRPr lang="en-US"/>
        </a:p>
      </dgm:t>
    </dgm:pt>
    <dgm:pt modelId="{E2C31CA9-55BC-438D-8ACF-E21D3A308E89}">
      <dgm:prSet phldrT="[Text]"/>
      <dgm:spPr/>
      <dgm:t>
        <a:bodyPr/>
        <a:lstStyle/>
        <a:p>
          <a:pPr>
            <a:buNone/>
          </a:pPr>
          <a:r>
            <a:rPr lang="en-US" dirty="0">
              <a:solidFill>
                <a:schemeClr val="bg1"/>
              </a:solidFill>
            </a:rPr>
            <a:t>Explore a specialty not at my institution</a:t>
          </a:r>
        </a:p>
      </dgm:t>
    </dgm:pt>
    <dgm:pt modelId="{2C28D99C-6EC0-4B54-A3EA-92B3237DEBF1}" type="parTrans" cxnId="{1A1DA213-AFB8-4516-AAB9-C9B461FD31D6}">
      <dgm:prSet/>
      <dgm:spPr/>
      <dgm:t>
        <a:bodyPr/>
        <a:lstStyle/>
        <a:p>
          <a:endParaRPr lang="en-US"/>
        </a:p>
      </dgm:t>
    </dgm:pt>
    <dgm:pt modelId="{27316816-879C-42E0-98E2-6B6CBDA56D4D}" type="sibTrans" cxnId="{1A1DA213-AFB8-4516-AAB9-C9B461FD31D6}">
      <dgm:prSet/>
      <dgm:spPr/>
      <dgm:t>
        <a:bodyPr/>
        <a:lstStyle/>
        <a:p>
          <a:endParaRPr lang="en-US"/>
        </a:p>
      </dgm:t>
    </dgm:pt>
    <dgm:pt modelId="{5458E0E7-89A6-4610-96D8-766744587B49}">
      <dgm:prSet phldrT="[Text]"/>
      <dgm:spPr/>
      <dgm:t>
        <a:bodyPr/>
        <a:lstStyle/>
        <a:p>
          <a:pPr>
            <a:buNone/>
          </a:pPr>
          <a:r>
            <a:rPr lang="en-US" dirty="0">
              <a:solidFill>
                <a:schemeClr val="bg1"/>
              </a:solidFill>
            </a:rPr>
            <a:t>Explore a specialty other than my</a:t>
          </a:r>
        </a:p>
      </dgm:t>
    </dgm:pt>
    <dgm:pt modelId="{0BDE08BE-CFEC-4E03-825D-B8ED33E266E0}" type="parTrans" cxnId="{DC1C3B09-98D0-44D8-B989-CD18CEDA5688}">
      <dgm:prSet/>
      <dgm:spPr/>
      <dgm:t>
        <a:bodyPr/>
        <a:lstStyle/>
        <a:p>
          <a:endParaRPr lang="en-US"/>
        </a:p>
      </dgm:t>
    </dgm:pt>
    <dgm:pt modelId="{59EECEE6-30FC-4548-9F4C-C3D213ACE088}" type="sibTrans" cxnId="{DC1C3B09-98D0-44D8-B989-CD18CEDA5688}">
      <dgm:prSet/>
      <dgm:spPr/>
      <dgm:t>
        <a:bodyPr/>
        <a:lstStyle/>
        <a:p>
          <a:endParaRPr lang="en-US"/>
        </a:p>
      </dgm:t>
    </dgm:pt>
    <dgm:pt modelId="{389FABC6-26F5-4FFE-8185-50BAF1E07724}">
      <dgm:prSet phldrT="[Text]"/>
      <dgm:spPr/>
      <dgm:t>
        <a:bodyPr/>
        <a:lstStyle/>
        <a:p>
          <a:pPr>
            <a:buNone/>
          </a:pPr>
          <a:r>
            <a:rPr lang="en-US" dirty="0">
              <a:solidFill>
                <a:schemeClr val="bg1"/>
              </a:solidFill>
            </a:rPr>
            <a:t>intended specialty</a:t>
          </a:r>
        </a:p>
      </dgm:t>
    </dgm:pt>
    <dgm:pt modelId="{ACA86A6D-6048-422B-BF1F-9D55324580EF}" type="parTrans" cxnId="{827697FA-F0BE-424D-9323-50D347DB3DF3}">
      <dgm:prSet/>
      <dgm:spPr/>
      <dgm:t>
        <a:bodyPr/>
        <a:lstStyle/>
        <a:p>
          <a:endParaRPr lang="en-US"/>
        </a:p>
      </dgm:t>
    </dgm:pt>
    <dgm:pt modelId="{AE670D40-61E7-4EB1-AA37-94D57363C982}" type="sibTrans" cxnId="{827697FA-F0BE-424D-9323-50D347DB3DF3}">
      <dgm:prSet/>
      <dgm:spPr/>
      <dgm:t>
        <a:bodyPr/>
        <a:lstStyle/>
        <a:p>
          <a:endParaRPr lang="en-US"/>
        </a:p>
      </dgm:t>
    </dgm:pt>
    <dgm:pt modelId="{ACB7F470-E4E8-4053-B14E-262CB930D6D8}" type="pres">
      <dgm:prSet presAssocID="{14963D5A-2631-4EED-9757-97F692D70986}" presName="linearFlow" presStyleCnt="0">
        <dgm:presLayoutVars>
          <dgm:dir/>
          <dgm:animLvl val="lvl"/>
          <dgm:resizeHandles val="exact"/>
        </dgm:presLayoutVars>
      </dgm:prSet>
      <dgm:spPr/>
    </dgm:pt>
    <dgm:pt modelId="{F4A3103D-F55E-4F53-8CBC-816E663AF692}" type="pres">
      <dgm:prSet presAssocID="{AB3E8FFF-E097-4F3D-9FD7-8D362FB2A6B2}" presName="composite" presStyleCnt="0"/>
      <dgm:spPr/>
    </dgm:pt>
    <dgm:pt modelId="{38916B5E-D362-48C8-A4BC-C99AC30632EB}" type="pres">
      <dgm:prSet presAssocID="{AB3E8FFF-E097-4F3D-9FD7-8D362FB2A6B2}" presName="parentText" presStyleLbl="alignNode1" presStyleIdx="0" presStyleCnt="5">
        <dgm:presLayoutVars>
          <dgm:chMax val="1"/>
          <dgm:bulletEnabled val="1"/>
        </dgm:presLayoutVars>
      </dgm:prSet>
      <dgm:spPr/>
    </dgm:pt>
    <dgm:pt modelId="{99C39FFE-1444-4DB6-A88B-78DEB9CB1AC8}" type="pres">
      <dgm:prSet presAssocID="{AB3E8FFF-E097-4F3D-9FD7-8D362FB2A6B2}" presName="descendantText" presStyleLbl="alignAcc1" presStyleIdx="0" presStyleCnt="5">
        <dgm:presLayoutVars>
          <dgm:bulletEnabled val="1"/>
        </dgm:presLayoutVars>
      </dgm:prSet>
      <dgm:spPr/>
    </dgm:pt>
    <dgm:pt modelId="{B0BBA8FB-511A-4C13-8CA1-6681F2E41192}" type="pres">
      <dgm:prSet presAssocID="{55CBA238-1D86-4D99-95E1-B070F230E940}" presName="sp" presStyleCnt="0"/>
      <dgm:spPr/>
    </dgm:pt>
    <dgm:pt modelId="{90C001E4-3529-48B4-A03F-D74DE66FEE57}" type="pres">
      <dgm:prSet presAssocID="{90D58EBE-BD4C-43DC-8604-6DA0A8B4C215}" presName="composite" presStyleCnt="0"/>
      <dgm:spPr/>
    </dgm:pt>
    <dgm:pt modelId="{460DA07F-D364-40DC-8FBD-90CEBF779DC0}" type="pres">
      <dgm:prSet presAssocID="{90D58EBE-BD4C-43DC-8604-6DA0A8B4C215}" presName="parentText" presStyleLbl="alignNode1" presStyleIdx="1" presStyleCnt="5">
        <dgm:presLayoutVars>
          <dgm:chMax val="1"/>
          <dgm:bulletEnabled val="1"/>
        </dgm:presLayoutVars>
      </dgm:prSet>
      <dgm:spPr/>
    </dgm:pt>
    <dgm:pt modelId="{032ECA1B-A080-476C-B6A7-DF5C9B081BE7}" type="pres">
      <dgm:prSet presAssocID="{90D58EBE-BD4C-43DC-8604-6DA0A8B4C215}" presName="descendantText" presStyleLbl="alignAcc1" presStyleIdx="1" presStyleCnt="5">
        <dgm:presLayoutVars>
          <dgm:bulletEnabled val="1"/>
        </dgm:presLayoutVars>
      </dgm:prSet>
      <dgm:spPr/>
    </dgm:pt>
    <dgm:pt modelId="{42F18362-4E3B-4DF8-A1B0-F1A5C9527255}" type="pres">
      <dgm:prSet presAssocID="{C55036DD-F3ED-47D1-A79E-6A1539D1ECD4}" presName="sp" presStyleCnt="0"/>
      <dgm:spPr/>
    </dgm:pt>
    <dgm:pt modelId="{A9461FF6-C59E-445E-9D42-B47620C84631}" type="pres">
      <dgm:prSet presAssocID="{BBC5FEA8-55A9-4C9F-8AC1-E9426A0C25EF}" presName="composite" presStyleCnt="0"/>
      <dgm:spPr/>
    </dgm:pt>
    <dgm:pt modelId="{122330FD-120B-453E-82E0-48EF8F17A95B}" type="pres">
      <dgm:prSet presAssocID="{BBC5FEA8-55A9-4C9F-8AC1-E9426A0C25EF}" presName="parentText" presStyleLbl="alignNode1" presStyleIdx="2" presStyleCnt="5">
        <dgm:presLayoutVars>
          <dgm:chMax val="1"/>
          <dgm:bulletEnabled val="1"/>
        </dgm:presLayoutVars>
      </dgm:prSet>
      <dgm:spPr/>
    </dgm:pt>
    <dgm:pt modelId="{B176EDB5-3E54-465A-83F6-E55D31B60FBE}" type="pres">
      <dgm:prSet presAssocID="{BBC5FEA8-55A9-4C9F-8AC1-E9426A0C25EF}" presName="descendantText" presStyleLbl="alignAcc1" presStyleIdx="2" presStyleCnt="5">
        <dgm:presLayoutVars>
          <dgm:bulletEnabled val="1"/>
        </dgm:presLayoutVars>
      </dgm:prSet>
      <dgm:spPr/>
    </dgm:pt>
    <dgm:pt modelId="{2A1F6310-98E7-4323-9D20-160E6282A297}" type="pres">
      <dgm:prSet presAssocID="{D50A005F-D24E-4304-BE8D-9A05208FBF9C}" presName="sp" presStyleCnt="0"/>
      <dgm:spPr/>
    </dgm:pt>
    <dgm:pt modelId="{57D8C695-4E0E-4D35-BF8A-244FD912140E}" type="pres">
      <dgm:prSet presAssocID="{8B6BE276-B051-48FD-A2AE-A78D744A9A2E}" presName="composite" presStyleCnt="0"/>
      <dgm:spPr/>
    </dgm:pt>
    <dgm:pt modelId="{0A50A16A-4C73-479F-844C-537396B0BD98}" type="pres">
      <dgm:prSet presAssocID="{8B6BE276-B051-48FD-A2AE-A78D744A9A2E}" presName="parentText" presStyleLbl="alignNode1" presStyleIdx="3" presStyleCnt="5">
        <dgm:presLayoutVars>
          <dgm:chMax val="1"/>
          <dgm:bulletEnabled val="1"/>
        </dgm:presLayoutVars>
      </dgm:prSet>
      <dgm:spPr/>
    </dgm:pt>
    <dgm:pt modelId="{55F6E87A-1383-475B-A4F8-BE5F2DD404E4}" type="pres">
      <dgm:prSet presAssocID="{8B6BE276-B051-48FD-A2AE-A78D744A9A2E}" presName="descendantText" presStyleLbl="alignAcc1" presStyleIdx="3" presStyleCnt="5">
        <dgm:presLayoutVars>
          <dgm:bulletEnabled val="1"/>
        </dgm:presLayoutVars>
      </dgm:prSet>
      <dgm:spPr/>
    </dgm:pt>
    <dgm:pt modelId="{0F27B834-29BD-461B-879A-B9C7EBDB6F49}" type="pres">
      <dgm:prSet presAssocID="{4584CA3F-DF75-4C1C-9734-89F245AC3FE7}" presName="sp" presStyleCnt="0"/>
      <dgm:spPr/>
    </dgm:pt>
    <dgm:pt modelId="{1DC90550-0CF4-44C3-AFDC-1CB915B37B99}" type="pres">
      <dgm:prSet presAssocID="{C4DFA1BA-E2B8-4B5E-8EF6-38FDD07080D5}" presName="composite" presStyleCnt="0"/>
      <dgm:spPr/>
    </dgm:pt>
    <dgm:pt modelId="{59D2EF3C-4570-45E4-AF5A-85DD36A8AC7C}" type="pres">
      <dgm:prSet presAssocID="{C4DFA1BA-E2B8-4B5E-8EF6-38FDD07080D5}" presName="parentText" presStyleLbl="alignNode1" presStyleIdx="4" presStyleCnt="5">
        <dgm:presLayoutVars>
          <dgm:chMax val="1"/>
          <dgm:bulletEnabled val="1"/>
        </dgm:presLayoutVars>
      </dgm:prSet>
      <dgm:spPr/>
    </dgm:pt>
    <dgm:pt modelId="{24F37D1C-85FF-46B2-B66D-B9C358B5DC55}" type="pres">
      <dgm:prSet presAssocID="{C4DFA1BA-E2B8-4B5E-8EF6-38FDD07080D5}" presName="descendantText" presStyleLbl="alignAcc1" presStyleIdx="4" presStyleCnt="5">
        <dgm:presLayoutVars>
          <dgm:bulletEnabled val="1"/>
        </dgm:presLayoutVars>
      </dgm:prSet>
      <dgm:spPr/>
    </dgm:pt>
  </dgm:ptLst>
  <dgm:cxnLst>
    <dgm:cxn modelId="{E5557300-0A41-4991-A012-D676E1D6198A}" type="presOf" srcId="{5F5E9FB7-8155-4415-A0DC-CEAE7AF4618C}" destId="{99C39FFE-1444-4DB6-A88B-78DEB9CB1AC8}" srcOrd="0" destOrd="0" presId="urn:microsoft.com/office/officeart/2005/8/layout/chevron2"/>
    <dgm:cxn modelId="{DC1C3B09-98D0-44D8-B989-CD18CEDA5688}" srcId="{C4DFA1BA-E2B8-4B5E-8EF6-38FDD07080D5}" destId="{5458E0E7-89A6-4610-96D8-766744587B49}" srcOrd="0" destOrd="0" parTransId="{0BDE08BE-CFEC-4E03-825D-B8ED33E266E0}" sibTransId="{59EECEE6-30FC-4548-9F4C-C3D213ACE088}"/>
    <dgm:cxn modelId="{327C610F-E302-46B8-9F0D-78D6FE3166C1}" srcId="{14963D5A-2631-4EED-9757-97F692D70986}" destId="{BBC5FEA8-55A9-4C9F-8AC1-E9426A0C25EF}" srcOrd="2" destOrd="0" parTransId="{C25B7753-606F-40D7-ACE8-61FC69C27538}" sibTransId="{D50A005F-D24E-4304-BE8D-9A05208FBF9C}"/>
    <dgm:cxn modelId="{1A1DA213-AFB8-4516-AAB9-C9B461FD31D6}" srcId="{8B6BE276-B051-48FD-A2AE-A78D744A9A2E}" destId="{E2C31CA9-55BC-438D-8ACF-E21D3A308E89}" srcOrd="0" destOrd="0" parTransId="{2C28D99C-6EC0-4B54-A3EA-92B3237DEBF1}" sibTransId="{27316816-879C-42E0-98E2-6B6CBDA56D4D}"/>
    <dgm:cxn modelId="{9B776F1E-4DD0-47CE-97FF-C855AFCC95D7}" type="presOf" srcId="{E2C31CA9-55BC-438D-8ACF-E21D3A308E89}" destId="{55F6E87A-1383-475B-A4F8-BE5F2DD404E4}" srcOrd="0" destOrd="0" presId="urn:microsoft.com/office/officeart/2005/8/layout/chevron2"/>
    <dgm:cxn modelId="{46CE033E-BA61-4E6F-801B-1D4A0528FDC9}" type="presOf" srcId="{BBC5FEA8-55A9-4C9F-8AC1-E9426A0C25EF}" destId="{122330FD-120B-453E-82E0-48EF8F17A95B}" srcOrd="0" destOrd="0" presId="urn:microsoft.com/office/officeart/2005/8/layout/chevron2"/>
    <dgm:cxn modelId="{426F8363-8F40-450A-BD61-410A9870D691}" type="presOf" srcId="{14963D5A-2631-4EED-9757-97F692D70986}" destId="{ACB7F470-E4E8-4053-B14E-262CB930D6D8}" srcOrd="0" destOrd="0" presId="urn:microsoft.com/office/officeart/2005/8/layout/chevron2"/>
    <dgm:cxn modelId="{7D4E5066-B8C1-4632-BDCF-4C16252D9CD7}" srcId="{14963D5A-2631-4EED-9757-97F692D70986}" destId="{90D58EBE-BD4C-43DC-8604-6DA0A8B4C215}" srcOrd="1" destOrd="0" parTransId="{C9FA28FD-BE3C-4566-8D06-63F2611ACB88}" sibTransId="{C55036DD-F3ED-47D1-A79E-6A1539D1ECD4}"/>
    <dgm:cxn modelId="{27FBCB46-7A5E-414E-8AAF-02A2CE34696D}" type="presOf" srcId="{AB3E8FFF-E097-4F3D-9FD7-8D362FB2A6B2}" destId="{38916B5E-D362-48C8-A4BC-C99AC30632EB}" srcOrd="0" destOrd="0" presId="urn:microsoft.com/office/officeart/2005/8/layout/chevron2"/>
    <dgm:cxn modelId="{78309A49-A3E5-455B-B64C-C69DC77975EB}" type="presOf" srcId="{90D58EBE-BD4C-43DC-8604-6DA0A8B4C215}" destId="{460DA07F-D364-40DC-8FBD-90CEBF779DC0}" srcOrd="0" destOrd="0" presId="urn:microsoft.com/office/officeart/2005/8/layout/chevron2"/>
    <dgm:cxn modelId="{4C1B014F-F30C-4230-889D-F00E817B0D66}" srcId="{BBC5FEA8-55A9-4C9F-8AC1-E9426A0C25EF}" destId="{42F0A0D9-FEEA-4665-9BB2-A35F7D8FB5CA}" srcOrd="0" destOrd="0" parTransId="{C99269DF-322C-4C5A-B27A-C38CDB7F1E45}" sibTransId="{B163BFB1-6FFF-4EA4-90B3-623DB3A806CC}"/>
    <dgm:cxn modelId="{5FC3E44F-578F-4661-B96C-7EA1B0487E76}" srcId="{14963D5A-2631-4EED-9757-97F692D70986}" destId="{8B6BE276-B051-48FD-A2AE-A78D744A9A2E}" srcOrd="3" destOrd="0" parTransId="{D63DE016-00F4-4A55-AD3C-8C59B34B3341}" sibTransId="{4584CA3F-DF75-4C1C-9734-89F245AC3FE7}"/>
    <dgm:cxn modelId="{14F65D84-946B-4252-9FFD-A7A7460B149F}" srcId="{14963D5A-2631-4EED-9757-97F692D70986}" destId="{AB3E8FFF-E097-4F3D-9FD7-8D362FB2A6B2}" srcOrd="0" destOrd="0" parTransId="{43B86806-CEDE-40B5-81E4-C05D50D7C07D}" sibTransId="{55CBA238-1D86-4D99-95E1-B070F230E940}"/>
    <dgm:cxn modelId="{933F8D85-7D2A-429E-96DD-B771A137D62D}" srcId="{90D58EBE-BD4C-43DC-8604-6DA0A8B4C215}" destId="{0D74797F-DB6A-4ED7-8067-BA1BA6B69397}" srcOrd="0" destOrd="0" parTransId="{55DC4D03-5DD4-4CA3-A237-87030360FA33}" sibTransId="{7382B779-3AF7-49A6-BF3C-DAF8D91F81C1}"/>
    <dgm:cxn modelId="{8CA29492-91B1-4E30-8086-8AB9C66C37F0}" srcId="{AB3E8FFF-E097-4F3D-9FD7-8D362FB2A6B2}" destId="{5F5E9FB7-8155-4415-A0DC-CEAE7AF4618C}" srcOrd="0" destOrd="0" parTransId="{A8469D2E-E862-480A-AC2F-384B12AEC89E}" sibTransId="{19178496-2F26-49AE-9288-2E7B55BF4904}"/>
    <dgm:cxn modelId="{DCFC2893-1F4A-406D-9E23-B0F589F068F6}" type="presOf" srcId="{0D74797F-DB6A-4ED7-8067-BA1BA6B69397}" destId="{032ECA1B-A080-476C-B6A7-DF5C9B081BE7}" srcOrd="0" destOrd="0" presId="urn:microsoft.com/office/officeart/2005/8/layout/chevron2"/>
    <dgm:cxn modelId="{D46801A8-6EE2-4386-A9AE-4E2B001665E5}" type="presOf" srcId="{42F0A0D9-FEEA-4665-9BB2-A35F7D8FB5CA}" destId="{B176EDB5-3E54-465A-83F6-E55D31B60FBE}" srcOrd="0" destOrd="0" presId="urn:microsoft.com/office/officeart/2005/8/layout/chevron2"/>
    <dgm:cxn modelId="{BDC136C5-5273-4AEE-913B-5957C0F50F53}" type="presOf" srcId="{8B6BE276-B051-48FD-A2AE-A78D744A9A2E}" destId="{0A50A16A-4C73-479F-844C-537396B0BD98}" srcOrd="0" destOrd="0" presId="urn:microsoft.com/office/officeart/2005/8/layout/chevron2"/>
    <dgm:cxn modelId="{FB0630D3-47F6-467B-9F10-E406E1659DF9}" type="presOf" srcId="{C4DFA1BA-E2B8-4B5E-8EF6-38FDD07080D5}" destId="{59D2EF3C-4570-45E4-AF5A-85DD36A8AC7C}" srcOrd="0" destOrd="0" presId="urn:microsoft.com/office/officeart/2005/8/layout/chevron2"/>
    <dgm:cxn modelId="{6CC9B5D5-667E-48FF-AA72-3615A044CA5B}" type="presOf" srcId="{389FABC6-26F5-4FFE-8185-50BAF1E07724}" destId="{24F37D1C-85FF-46B2-B66D-B9C358B5DC55}" srcOrd="0" destOrd="1" presId="urn:microsoft.com/office/officeart/2005/8/layout/chevron2"/>
    <dgm:cxn modelId="{7A9AA1F3-FE96-40DD-9CEE-03E9B7A4BE6B}" srcId="{14963D5A-2631-4EED-9757-97F692D70986}" destId="{C4DFA1BA-E2B8-4B5E-8EF6-38FDD07080D5}" srcOrd="4" destOrd="0" parTransId="{41265440-0A52-49AD-A03A-5161E66202E0}" sibTransId="{8F97655E-AFEA-49A0-8D58-56B07CF0FCF5}"/>
    <dgm:cxn modelId="{827697FA-F0BE-424D-9323-50D347DB3DF3}" srcId="{C4DFA1BA-E2B8-4B5E-8EF6-38FDD07080D5}" destId="{389FABC6-26F5-4FFE-8185-50BAF1E07724}" srcOrd="1" destOrd="0" parTransId="{ACA86A6D-6048-422B-BF1F-9D55324580EF}" sibTransId="{AE670D40-61E7-4EB1-AA37-94D57363C982}"/>
    <dgm:cxn modelId="{561005FF-B5ED-4BB3-A7C9-2A05A484BF5A}" type="presOf" srcId="{5458E0E7-89A6-4610-96D8-766744587B49}" destId="{24F37D1C-85FF-46B2-B66D-B9C358B5DC55}" srcOrd="0" destOrd="0" presId="urn:microsoft.com/office/officeart/2005/8/layout/chevron2"/>
    <dgm:cxn modelId="{B55B31AF-3450-4240-832C-8DE024B535E0}" type="presParOf" srcId="{ACB7F470-E4E8-4053-B14E-262CB930D6D8}" destId="{F4A3103D-F55E-4F53-8CBC-816E663AF692}" srcOrd="0" destOrd="0" presId="urn:microsoft.com/office/officeart/2005/8/layout/chevron2"/>
    <dgm:cxn modelId="{4B1EC577-DB0D-469F-9650-8D6F776D24CF}" type="presParOf" srcId="{F4A3103D-F55E-4F53-8CBC-816E663AF692}" destId="{38916B5E-D362-48C8-A4BC-C99AC30632EB}" srcOrd="0" destOrd="0" presId="urn:microsoft.com/office/officeart/2005/8/layout/chevron2"/>
    <dgm:cxn modelId="{03741AA5-0947-43F3-BC96-41153FA0A2A5}" type="presParOf" srcId="{F4A3103D-F55E-4F53-8CBC-816E663AF692}" destId="{99C39FFE-1444-4DB6-A88B-78DEB9CB1AC8}" srcOrd="1" destOrd="0" presId="urn:microsoft.com/office/officeart/2005/8/layout/chevron2"/>
    <dgm:cxn modelId="{E9C7864F-7881-41B0-B4C2-D5CAC74FE317}" type="presParOf" srcId="{ACB7F470-E4E8-4053-B14E-262CB930D6D8}" destId="{B0BBA8FB-511A-4C13-8CA1-6681F2E41192}" srcOrd="1" destOrd="0" presId="urn:microsoft.com/office/officeart/2005/8/layout/chevron2"/>
    <dgm:cxn modelId="{A48E6FAC-5C43-4266-8552-6C6AF3588DD9}" type="presParOf" srcId="{ACB7F470-E4E8-4053-B14E-262CB930D6D8}" destId="{90C001E4-3529-48B4-A03F-D74DE66FEE57}" srcOrd="2" destOrd="0" presId="urn:microsoft.com/office/officeart/2005/8/layout/chevron2"/>
    <dgm:cxn modelId="{9D409555-5FD7-4972-BADD-378FE4D3DED2}" type="presParOf" srcId="{90C001E4-3529-48B4-A03F-D74DE66FEE57}" destId="{460DA07F-D364-40DC-8FBD-90CEBF779DC0}" srcOrd="0" destOrd="0" presId="urn:microsoft.com/office/officeart/2005/8/layout/chevron2"/>
    <dgm:cxn modelId="{D5561B12-FE4C-4129-80D4-2CDC0480AFB8}" type="presParOf" srcId="{90C001E4-3529-48B4-A03F-D74DE66FEE57}" destId="{032ECA1B-A080-476C-B6A7-DF5C9B081BE7}" srcOrd="1" destOrd="0" presId="urn:microsoft.com/office/officeart/2005/8/layout/chevron2"/>
    <dgm:cxn modelId="{A111A122-35D5-4064-8090-6F9B76AA0548}" type="presParOf" srcId="{ACB7F470-E4E8-4053-B14E-262CB930D6D8}" destId="{42F18362-4E3B-4DF8-A1B0-F1A5C9527255}" srcOrd="3" destOrd="0" presId="urn:microsoft.com/office/officeart/2005/8/layout/chevron2"/>
    <dgm:cxn modelId="{D7408456-A4DC-4EF2-A5C3-4558394A31F9}" type="presParOf" srcId="{ACB7F470-E4E8-4053-B14E-262CB930D6D8}" destId="{A9461FF6-C59E-445E-9D42-B47620C84631}" srcOrd="4" destOrd="0" presId="urn:microsoft.com/office/officeart/2005/8/layout/chevron2"/>
    <dgm:cxn modelId="{86CE5833-2B63-4DB4-AC62-1A216D4C39B1}" type="presParOf" srcId="{A9461FF6-C59E-445E-9D42-B47620C84631}" destId="{122330FD-120B-453E-82E0-48EF8F17A95B}" srcOrd="0" destOrd="0" presId="urn:microsoft.com/office/officeart/2005/8/layout/chevron2"/>
    <dgm:cxn modelId="{577D292F-0493-44B0-9405-32356FEEEBB2}" type="presParOf" srcId="{A9461FF6-C59E-445E-9D42-B47620C84631}" destId="{B176EDB5-3E54-465A-83F6-E55D31B60FBE}" srcOrd="1" destOrd="0" presId="urn:microsoft.com/office/officeart/2005/8/layout/chevron2"/>
    <dgm:cxn modelId="{AB0D5AA1-3A25-47A8-B412-C7792DDE69AB}" type="presParOf" srcId="{ACB7F470-E4E8-4053-B14E-262CB930D6D8}" destId="{2A1F6310-98E7-4323-9D20-160E6282A297}" srcOrd="5" destOrd="0" presId="urn:microsoft.com/office/officeart/2005/8/layout/chevron2"/>
    <dgm:cxn modelId="{3C47A2CE-BAB2-4722-83A8-BBF58A5DCB29}" type="presParOf" srcId="{ACB7F470-E4E8-4053-B14E-262CB930D6D8}" destId="{57D8C695-4E0E-4D35-BF8A-244FD912140E}" srcOrd="6" destOrd="0" presId="urn:microsoft.com/office/officeart/2005/8/layout/chevron2"/>
    <dgm:cxn modelId="{B0D288CF-8CD3-403A-8D69-2C931D67FDD0}" type="presParOf" srcId="{57D8C695-4E0E-4D35-BF8A-244FD912140E}" destId="{0A50A16A-4C73-479F-844C-537396B0BD98}" srcOrd="0" destOrd="0" presId="urn:microsoft.com/office/officeart/2005/8/layout/chevron2"/>
    <dgm:cxn modelId="{AB81EC31-5177-4EAF-99A4-5EEEBB17157E}" type="presParOf" srcId="{57D8C695-4E0E-4D35-BF8A-244FD912140E}" destId="{55F6E87A-1383-475B-A4F8-BE5F2DD404E4}" srcOrd="1" destOrd="0" presId="urn:microsoft.com/office/officeart/2005/8/layout/chevron2"/>
    <dgm:cxn modelId="{0495A642-40D3-41A7-9691-1F79BA4ADD30}" type="presParOf" srcId="{ACB7F470-E4E8-4053-B14E-262CB930D6D8}" destId="{0F27B834-29BD-461B-879A-B9C7EBDB6F49}" srcOrd="7" destOrd="0" presId="urn:microsoft.com/office/officeart/2005/8/layout/chevron2"/>
    <dgm:cxn modelId="{9070FD32-2068-4DD6-BA77-9A2ADF9B95D3}" type="presParOf" srcId="{ACB7F470-E4E8-4053-B14E-262CB930D6D8}" destId="{1DC90550-0CF4-44C3-AFDC-1CB915B37B99}" srcOrd="8" destOrd="0" presId="urn:microsoft.com/office/officeart/2005/8/layout/chevron2"/>
    <dgm:cxn modelId="{009ED9A7-6340-4EEF-8E41-2DC251164306}" type="presParOf" srcId="{1DC90550-0CF4-44C3-AFDC-1CB915B37B99}" destId="{59D2EF3C-4570-45E4-AF5A-85DD36A8AC7C}" srcOrd="0" destOrd="0" presId="urn:microsoft.com/office/officeart/2005/8/layout/chevron2"/>
    <dgm:cxn modelId="{3A77A3BF-1113-42F0-A0B9-16156CBE968E}" type="presParOf" srcId="{1DC90550-0CF4-44C3-AFDC-1CB915B37B99}" destId="{24F37D1C-85FF-46B2-B66D-B9C358B5DC5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963D5A-2631-4EED-9757-97F692D7098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B3E8FFF-E097-4F3D-9FD7-8D362FB2A6B2}">
      <dgm:prSet phldrT="[Text]"/>
      <dgm:spPr/>
      <dgm:t>
        <a:bodyPr/>
        <a:lstStyle/>
        <a:p>
          <a:r>
            <a:rPr lang="en-US"/>
            <a:t>1</a:t>
          </a:r>
        </a:p>
      </dgm:t>
    </dgm:pt>
    <dgm:pt modelId="{43B86806-CEDE-40B5-81E4-C05D50D7C07D}" type="parTrans" cxnId="{14F65D84-946B-4252-9FFD-A7A7460B149F}">
      <dgm:prSet/>
      <dgm:spPr/>
      <dgm:t>
        <a:bodyPr/>
        <a:lstStyle/>
        <a:p>
          <a:endParaRPr lang="en-US"/>
        </a:p>
      </dgm:t>
    </dgm:pt>
    <dgm:pt modelId="{55CBA238-1D86-4D99-95E1-B070F230E940}" type="sibTrans" cxnId="{14F65D84-946B-4252-9FFD-A7A7460B149F}">
      <dgm:prSet/>
      <dgm:spPr/>
      <dgm:t>
        <a:bodyPr/>
        <a:lstStyle/>
        <a:p>
          <a:endParaRPr lang="en-US"/>
        </a:p>
      </dgm:t>
    </dgm:pt>
    <dgm:pt modelId="{5F5E9FB7-8155-4415-A0DC-CEAE7AF4618C}">
      <dgm:prSet phldrT="[Text]"/>
      <dgm:spPr/>
      <dgm:t>
        <a:bodyPr/>
        <a:lstStyle/>
        <a:p>
          <a:pPr>
            <a:buNone/>
          </a:pPr>
          <a:r>
            <a:rPr lang="en-US" dirty="0">
              <a:solidFill>
                <a:schemeClr val="bg1"/>
              </a:solidFill>
            </a:rPr>
            <a:t>Explore Residency</a:t>
          </a:r>
        </a:p>
      </dgm:t>
    </dgm:pt>
    <dgm:pt modelId="{A8469D2E-E862-480A-AC2F-384B12AEC89E}" type="parTrans" cxnId="{8CA29492-91B1-4E30-8086-8AB9C66C37F0}">
      <dgm:prSet/>
      <dgm:spPr/>
      <dgm:t>
        <a:bodyPr/>
        <a:lstStyle/>
        <a:p>
          <a:endParaRPr lang="en-US"/>
        </a:p>
      </dgm:t>
    </dgm:pt>
    <dgm:pt modelId="{19178496-2F26-49AE-9288-2E7B55BF4904}" type="sibTrans" cxnId="{8CA29492-91B1-4E30-8086-8AB9C66C37F0}">
      <dgm:prSet/>
      <dgm:spPr/>
      <dgm:t>
        <a:bodyPr/>
        <a:lstStyle/>
        <a:p>
          <a:endParaRPr lang="en-US"/>
        </a:p>
      </dgm:t>
    </dgm:pt>
    <dgm:pt modelId="{90D58EBE-BD4C-43DC-8604-6DA0A8B4C215}">
      <dgm:prSet phldrT="[Text]"/>
      <dgm:spPr/>
      <dgm:t>
        <a:bodyPr/>
        <a:lstStyle/>
        <a:p>
          <a:r>
            <a:rPr lang="en-US"/>
            <a:t>2</a:t>
          </a:r>
        </a:p>
      </dgm:t>
    </dgm:pt>
    <dgm:pt modelId="{C9FA28FD-BE3C-4566-8D06-63F2611ACB88}" type="parTrans" cxnId="{7D4E5066-B8C1-4632-BDCF-4C16252D9CD7}">
      <dgm:prSet/>
      <dgm:spPr/>
      <dgm:t>
        <a:bodyPr/>
        <a:lstStyle/>
        <a:p>
          <a:endParaRPr lang="en-US"/>
        </a:p>
      </dgm:t>
    </dgm:pt>
    <dgm:pt modelId="{C55036DD-F3ED-47D1-A79E-6A1539D1ECD4}" type="sibTrans" cxnId="{7D4E5066-B8C1-4632-BDCF-4C16252D9CD7}">
      <dgm:prSet/>
      <dgm:spPr/>
      <dgm:t>
        <a:bodyPr/>
        <a:lstStyle/>
        <a:p>
          <a:endParaRPr lang="en-US"/>
        </a:p>
      </dgm:t>
    </dgm:pt>
    <dgm:pt modelId="{0D74797F-DB6A-4ED7-8067-BA1BA6B69397}">
      <dgm:prSet phldrT="[Text]"/>
      <dgm:spPr/>
      <dgm:t>
        <a:bodyPr/>
        <a:lstStyle/>
        <a:p>
          <a:pPr>
            <a:buNone/>
          </a:pPr>
          <a:r>
            <a:rPr lang="en-US" dirty="0">
              <a:solidFill>
                <a:schemeClr val="bg1"/>
              </a:solidFill>
            </a:rPr>
            <a:t>LOR/LOE</a:t>
          </a:r>
        </a:p>
      </dgm:t>
    </dgm:pt>
    <dgm:pt modelId="{55DC4D03-5DD4-4CA3-A237-87030360FA33}" type="parTrans" cxnId="{933F8D85-7D2A-429E-96DD-B771A137D62D}">
      <dgm:prSet/>
      <dgm:spPr/>
      <dgm:t>
        <a:bodyPr/>
        <a:lstStyle/>
        <a:p>
          <a:endParaRPr lang="en-US"/>
        </a:p>
      </dgm:t>
    </dgm:pt>
    <dgm:pt modelId="{7382B779-3AF7-49A6-BF3C-DAF8D91F81C1}" type="sibTrans" cxnId="{933F8D85-7D2A-429E-96DD-B771A137D62D}">
      <dgm:prSet/>
      <dgm:spPr/>
      <dgm:t>
        <a:bodyPr/>
        <a:lstStyle/>
        <a:p>
          <a:endParaRPr lang="en-US"/>
        </a:p>
      </dgm:t>
    </dgm:pt>
    <dgm:pt modelId="{BBC5FEA8-55A9-4C9F-8AC1-E9426A0C25EF}">
      <dgm:prSet phldrT="[Text]"/>
      <dgm:spPr/>
      <dgm:t>
        <a:bodyPr/>
        <a:lstStyle/>
        <a:p>
          <a:r>
            <a:rPr lang="en-US"/>
            <a:t>3</a:t>
          </a:r>
        </a:p>
      </dgm:t>
    </dgm:pt>
    <dgm:pt modelId="{C25B7753-606F-40D7-ACE8-61FC69C27538}" type="parTrans" cxnId="{327C610F-E302-46B8-9F0D-78D6FE3166C1}">
      <dgm:prSet/>
      <dgm:spPr/>
      <dgm:t>
        <a:bodyPr/>
        <a:lstStyle/>
        <a:p>
          <a:endParaRPr lang="en-US"/>
        </a:p>
      </dgm:t>
    </dgm:pt>
    <dgm:pt modelId="{D50A005F-D24E-4304-BE8D-9A05208FBF9C}" type="sibTrans" cxnId="{327C610F-E302-46B8-9F0D-78D6FE3166C1}">
      <dgm:prSet/>
      <dgm:spPr/>
      <dgm:t>
        <a:bodyPr/>
        <a:lstStyle/>
        <a:p>
          <a:endParaRPr lang="en-US"/>
        </a:p>
      </dgm:t>
    </dgm:pt>
    <dgm:pt modelId="{8B6BE276-B051-48FD-A2AE-A78D744A9A2E}">
      <dgm:prSet phldrT="[Text]"/>
      <dgm:spPr/>
      <dgm:t>
        <a:bodyPr/>
        <a:lstStyle/>
        <a:p>
          <a:r>
            <a:rPr lang="en-US"/>
            <a:t>4</a:t>
          </a:r>
        </a:p>
      </dgm:t>
    </dgm:pt>
    <dgm:pt modelId="{D63DE016-00F4-4A55-AD3C-8C59B34B3341}" type="parTrans" cxnId="{5FC3E44F-578F-4661-B96C-7EA1B0487E76}">
      <dgm:prSet/>
      <dgm:spPr/>
      <dgm:t>
        <a:bodyPr/>
        <a:lstStyle/>
        <a:p>
          <a:endParaRPr lang="en-US"/>
        </a:p>
      </dgm:t>
    </dgm:pt>
    <dgm:pt modelId="{4584CA3F-DF75-4C1C-9734-89F245AC3FE7}" type="sibTrans" cxnId="{5FC3E44F-578F-4661-B96C-7EA1B0487E76}">
      <dgm:prSet/>
      <dgm:spPr/>
      <dgm:t>
        <a:bodyPr/>
        <a:lstStyle/>
        <a:p>
          <a:endParaRPr lang="en-US"/>
        </a:p>
      </dgm:t>
    </dgm:pt>
    <dgm:pt modelId="{C4DFA1BA-E2B8-4B5E-8EF6-38FDD07080D5}">
      <dgm:prSet phldrT="[Text]"/>
      <dgm:spPr/>
      <dgm:t>
        <a:bodyPr/>
        <a:lstStyle/>
        <a:p>
          <a:r>
            <a:rPr lang="en-US"/>
            <a:t>5</a:t>
          </a:r>
        </a:p>
      </dgm:t>
    </dgm:pt>
    <dgm:pt modelId="{41265440-0A52-49AD-A03A-5161E66202E0}" type="parTrans" cxnId="{7A9AA1F3-FE96-40DD-9CEE-03E9B7A4BE6B}">
      <dgm:prSet/>
      <dgm:spPr/>
      <dgm:t>
        <a:bodyPr/>
        <a:lstStyle/>
        <a:p>
          <a:endParaRPr lang="en-US"/>
        </a:p>
      </dgm:t>
    </dgm:pt>
    <dgm:pt modelId="{8F97655E-AFEA-49A0-8D58-56B07CF0FCF5}" type="sibTrans" cxnId="{7A9AA1F3-FE96-40DD-9CEE-03E9B7A4BE6B}">
      <dgm:prSet/>
      <dgm:spPr/>
      <dgm:t>
        <a:bodyPr/>
        <a:lstStyle/>
        <a:p>
          <a:endParaRPr lang="en-US"/>
        </a:p>
      </dgm:t>
    </dgm:pt>
    <dgm:pt modelId="{42F0A0D9-FEEA-4665-9BB2-A35F7D8FB5CA}">
      <dgm:prSet phldrT="[Text]"/>
      <dgm:spPr/>
      <dgm:t>
        <a:bodyPr/>
        <a:lstStyle/>
        <a:p>
          <a:pPr>
            <a:buNone/>
          </a:pPr>
          <a:r>
            <a:rPr lang="en-US" dirty="0">
              <a:solidFill>
                <a:schemeClr val="bg1"/>
              </a:solidFill>
            </a:rPr>
            <a:t>Explore a specialty not at my institution</a:t>
          </a:r>
        </a:p>
      </dgm:t>
    </dgm:pt>
    <dgm:pt modelId="{C99269DF-322C-4C5A-B27A-C38CDB7F1E45}" type="parTrans" cxnId="{4C1B014F-F30C-4230-889D-F00E817B0D66}">
      <dgm:prSet/>
      <dgm:spPr/>
      <dgm:t>
        <a:bodyPr/>
        <a:lstStyle/>
        <a:p>
          <a:endParaRPr lang="en-US"/>
        </a:p>
      </dgm:t>
    </dgm:pt>
    <dgm:pt modelId="{B163BFB1-6FFF-4EA4-90B3-623DB3A806CC}" type="sibTrans" cxnId="{4C1B014F-F30C-4230-889D-F00E817B0D66}">
      <dgm:prSet/>
      <dgm:spPr/>
      <dgm:t>
        <a:bodyPr/>
        <a:lstStyle/>
        <a:p>
          <a:endParaRPr lang="en-US"/>
        </a:p>
      </dgm:t>
    </dgm:pt>
    <dgm:pt modelId="{5458E0E7-89A6-4610-96D8-766744587B49}">
      <dgm:prSet phldrT="[Text]"/>
      <dgm:spPr/>
      <dgm:t>
        <a:bodyPr/>
        <a:lstStyle/>
        <a:p>
          <a:pPr>
            <a:buNone/>
          </a:pPr>
          <a:r>
            <a:rPr lang="en-US" dirty="0">
              <a:solidFill>
                <a:schemeClr val="bg1"/>
              </a:solidFill>
            </a:rPr>
            <a:t>Explore a specialty other than my</a:t>
          </a:r>
        </a:p>
      </dgm:t>
    </dgm:pt>
    <dgm:pt modelId="{0BDE08BE-CFEC-4E03-825D-B8ED33E266E0}" type="parTrans" cxnId="{DC1C3B09-98D0-44D8-B989-CD18CEDA5688}">
      <dgm:prSet/>
      <dgm:spPr/>
      <dgm:t>
        <a:bodyPr/>
        <a:lstStyle/>
        <a:p>
          <a:endParaRPr lang="en-US"/>
        </a:p>
      </dgm:t>
    </dgm:pt>
    <dgm:pt modelId="{59EECEE6-30FC-4548-9F4C-C3D213ACE088}" type="sibTrans" cxnId="{DC1C3B09-98D0-44D8-B989-CD18CEDA5688}">
      <dgm:prSet/>
      <dgm:spPr/>
      <dgm:t>
        <a:bodyPr/>
        <a:lstStyle/>
        <a:p>
          <a:endParaRPr lang="en-US"/>
        </a:p>
      </dgm:t>
    </dgm:pt>
    <dgm:pt modelId="{32FD60B9-D93E-4484-BD26-9F6B4A1B489E}">
      <dgm:prSet phldrT="[Text]"/>
      <dgm:spPr/>
      <dgm:t>
        <a:bodyPr/>
        <a:lstStyle/>
        <a:p>
          <a:pPr>
            <a:buNone/>
          </a:pPr>
          <a:r>
            <a:rPr lang="en-US" dirty="0">
              <a:solidFill>
                <a:schemeClr val="bg1"/>
              </a:solidFill>
            </a:rPr>
            <a:t>Meet specialty and degree requirements</a:t>
          </a:r>
          <a:endParaRPr lang="en-US" dirty="0"/>
        </a:p>
      </dgm:t>
    </dgm:pt>
    <dgm:pt modelId="{BB61EC05-5EE9-4A60-9660-EB8E2655925F}" type="parTrans" cxnId="{F612CE1E-8CB9-4440-8D4D-EDEF9194E055}">
      <dgm:prSet/>
      <dgm:spPr/>
      <dgm:t>
        <a:bodyPr/>
        <a:lstStyle/>
        <a:p>
          <a:endParaRPr lang="en-US"/>
        </a:p>
      </dgm:t>
    </dgm:pt>
    <dgm:pt modelId="{D4D6C773-09AF-48F5-B97F-6787E001653C}" type="sibTrans" cxnId="{F612CE1E-8CB9-4440-8D4D-EDEF9194E055}">
      <dgm:prSet/>
      <dgm:spPr/>
      <dgm:t>
        <a:bodyPr/>
        <a:lstStyle/>
        <a:p>
          <a:endParaRPr lang="en-US"/>
        </a:p>
      </dgm:t>
    </dgm:pt>
    <dgm:pt modelId="{A635862E-E15A-41A5-B42D-CDF5A829F9FC}">
      <dgm:prSet phldrT="[Text]"/>
      <dgm:spPr/>
      <dgm:t>
        <a:bodyPr/>
        <a:lstStyle/>
        <a:p>
          <a:pPr>
            <a:buNone/>
          </a:pPr>
          <a:r>
            <a:rPr lang="en-US" dirty="0">
              <a:solidFill>
                <a:schemeClr val="bg1"/>
              </a:solidFill>
            </a:rPr>
            <a:t>intended specialty</a:t>
          </a:r>
        </a:p>
      </dgm:t>
    </dgm:pt>
    <dgm:pt modelId="{C786F7E3-37EE-4D33-92FA-61C3FC8BB9CA}" type="parTrans" cxnId="{B7B102AC-9B1E-4802-98C6-194949D43C1F}">
      <dgm:prSet/>
      <dgm:spPr/>
      <dgm:t>
        <a:bodyPr/>
        <a:lstStyle/>
        <a:p>
          <a:endParaRPr lang="en-US"/>
        </a:p>
      </dgm:t>
    </dgm:pt>
    <dgm:pt modelId="{1CFBCE02-109E-4268-BC55-9D88E865C46D}" type="sibTrans" cxnId="{B7B102AC-9B1E-4802-98C6-194949D43C1F}">
      <dgm:prSet/>
      <dgm:spPr/>
      <dgm:t>
        <a:bodyPr/>
        <a:lstStyle/>
        <a:p>
          <a:endParaRPr lang="en-US"/>
        </a:p>
      </dgm:t>
    </dgm:pt>
    <dgm:pt modelId="{ACB7F470-E4E8-4053-B14E-262CB930D6D8}" type="pres">
      <dgm:prSet presAssocID="{14963D5A-2631-4EED-9757-97F692D70986}" presName="linearFlow" presStyleCnt="0">
        <dgm:presLayoutVars>
          <dgm:dir/>
          <dgm:animLvl val="lvl"/>
          <dgm:resizeHandles val="exact"/>
        </dgm:presLayoutVars>
      </dgm:prSet>
      <dgm:spPr/>
    </dgm:pt>
    <dgm:pt modelId="{F4A3103D-F55E-4F53-8CBC-816E663AF692}" type="pres">
      <dgm:prSet presAssocID="{AB3E8FFF-E097-4F3D-9FD7-8D362FB2A6B2}" presName="composite" presStyleCnt="0"/>
      <dgm:spPr/>
    </dgm:pt>
    <dgm:pt modelId="{38916B5E-D362-48C8-A4BC-C99AC30632EB}" type="pres">
      <dgm:prSet presAssocID="{AB3E8FFF-E097-4F3D-9FD7-8D362FB2A6B2}" presName="parentText" presStyleLbl="alignNode1" presStyleIdx="0" presStyleCnt="5">
        <dgm:presLayoutVars>
          <dgm:chMax val="1"/>
          <dgm:bulletEnabled val="1"/>
        </dgm:presLayoutVars>
      </dgm:prSet>
      <dgm:spPr/>
    </dgm:pt>
    <dgm:pt modelId="{99C39FFE-1444-4DB6-A88B-78DEB9CB1AC8}" type="pres">
      <dgm:prSet presAssocID="{AB3E8FFF-E097-4F3D-9FD7-8D362FB2A6B2}" presName="descendantText" presStyleLbl="alignAcc1" presStyleIdx="0" presStyleCnt="5">
        <dgm:presLayoutVars>
          <dgm:bulletEnabled val="1"/>
        </dgm:presLayoutVars>
      </dgm:prSet>
      <dgm:spPr/>
    </dgm:pt>
    <dgm:pt modelId="{B0BBA8FB-511A-4C13-8CA1-6681F2E41192}" type="pres">
      <dgm:prSet presAssocID="{55CBA238-1D86-4D99-95E1-B070F230E940}" presName="sp" presStyleCnt="0"/>
      <dgm:spPr/>
    </dgm:pt>
    <dgm:pt modelId="{90C001E4-3529-48B4-A03F-D74DE66FEE57}" type="pres">
      <dgm:prSet presAssocID="{90D58EBE-BD4C-43DC-8604-6DA0A8B4C215}" presName="composite" presStyleCnt="0"/>
      <dgm:spPr/>
    </dgm:pt>
    <dgm:pt modelId="{460DA07F-D364-40DC-8FBD-90CEBF779DC0}" type="pres">
      <dgm:prSet presAssocID="{90D58EBE-BD4C-43DC-8604-6DA0A8B4C215}" presName="parentText" presStyleLbl="alignNode1" presStyleIdx="1" presStyleCnt="5">
        <dgm:presLayoutVars>
          <dgm:chMax val="1"/>
          <dgm:bulletEnabled val="1"/>
        </dgm:presLayoutVars>
      </dgm:prSet>
      <dgm:spPr/>
    </dgm:pt>
    <dgm:pt modelId="{032ECA1B-A080-476C-B6A7-DF5C9B081BE7}" type="pres">
      <dgm:prSet presAssocID="{90D58EBE-BD4C-43DC-8604-6DA0A8B4C215}" presName="descendantText" presStyleLbl="alignAcc1" presStyleIdx="1" presStyleCnt="5">
        <dgm:presLayoutVars>
          <dgm:bulletEnabled val="1"/>
        </dgm:presLayoutVars>
      </dgm:prSet>
      <dgm:spPr/>
    </dgm:pt>
    <dgm:pt modelId="{42F18362-4E3B-4DF8-A1B0-F1A5C9527255}" type="pres">
      <dgm:prSet presAssocID="{C55036DD-F3ED-47D1-A79E-6A1539D1ECD4}" presName="sp" presStyleCnt="0"/>
      <dgm:spPr/>
    </dgm:pt>
    <dgm:pt modelId="{A9461FF6-C59E-445E-9D42-B47620C84631}" type="pres">
      <dgm:prSet presAssocID="{BBC5FEA8-55A9-4C9F-8AC1-E9426A0C25EF}" presName="composite" presStyleCnt="0"/>
      <dgm:spPr/>
    </dgm:pt>
    <dgm:pt modelId="{122330FD-120B-453E-82E0-48EF8F17A95B}" type="pres">
      <dgm:prSet presAssocID="{BBC5FEA8-55A9-4C9F-8AC1-E9426A0C25EF}" presName="parentText" presStyleLbl="alignNode1" presStyleIdx="2" presStyleCnt="5">
        <dgm:presLayoutVars>
          <dgm:chMax val="1"/>
          <dgm:bulletEnabled val="1"/>
        </dgm:presLayoutVars>
      </dgm:prSet>
      <dgm:spPr/>
    </dgm:pt>
    <dgm:pt modelId="{B176EDB5-3E54-465A-83F6-E55D31B60FBE}" type="pres">
      <dgm:prSet presAssocID="{BBC5FEA8-55A9-4C9F-8AC1-E9426A0C25EF}" presName="descendantText" presStyleLbl="alignAcc1" presStyleIdx="2" presStyleCnt="5">
        <dgm:presLayoutVars>
          <dgm:bulletEnabled val="1"/>
        </dgm:presLayoutVars>
      </dgm:prSet>
      <dgm:spPr/>
    </dgm:pt>
    <dgm:pt modelId="{2A1F6310-98E7-4323-9D20-160E6282A297}" type="pres">
      <dgm:prSet presAssocID="{D50A005F-D24E-4304-BE8D-9A05208FBF9C}" presName="sp" presStyleCnt="0"/>
      <dgm:spPr/>
    </dgm:pt>
    <dgm:pt modelId="{57D8C695-4E0E-4D35-BF8A-244FD912140E}" type="pres">
      <dgm:prSet presAssocID="{8B6BE276-B051-48FD-A2AE-A78D744A9A2E}" presName="composite" presStyleCnt="0"/>
      <dgm:spPr/>
    </dgm:pt>
    <dgm:pt modelId="{0A50A16A-4C73-479F-844C-537396B0BD98}" type="pres">
      <dgm:prSet presAssocID="{8B6BE276-B051-48FD-A2AE-A78D744A9A2E}" presName="parentText" presStyleLbl="alignNode1" presStyleIdx="3" presStyleCnt="5">
        <dgm:presLayoutVars>
          <dgm:chMax val="1"/>
          <dgm:bulletEnabled val="1"/>
        </dgm:presLayoutVars>
      </dgm:prSet>
      <dgm:spPr/>
    </dgm:pt>
    <dgm:pt modelId="{55F6E87A-1383-475B-A4F8-BE5F2DD404E4}" type="pres">
      <dgm:prSet presAssocID="{8B6BE276-B051-48FD-A2AE-A78D744A9A2E}" presName="descendantText" presStyleLbl="alignAcc1" presStyleIdx="3" presStyleCnt="5">
        <dgm:presLayoutVars>
          <dgm:bulletEnabled val="1"/>
        </dgm:presLayoutVars>
      </dgm:prSet>
      <dgm:spPr/>
    </dgm:pt>
    <dgm:pt modelId="{0F27B834-29BD-461B-879A-B9C7EBDB6F49}" type="pres">
      <dgm:prSet presAssocID="{4584CA3F-DF75-4C1C-9734-89F245AC3FE7}" presName="sp" presStyleCnt="0"/>
      <dgm:spPr/>
    </dgm:pt>
    <dgm:pt modelId="{1DC90550-0CF4-44C3-AFDC-1CB915B37B99}" type="pres">
      <dgm:prSet presAssocID="{C4DFA1BA-E2B8-4B5E-8EF6-38FDD07080D5}" presName="composite" presStyleCnt="0"/>
      <dgm:spPr/>
    </dgm:pt>
    <dgm:pt modelId="{59D2EF3C-4570-45E4-AF5A-85DD36A8AC7C}" type="pres">
      <dgm:prSet presAssocID="{C4DFA1BA-E2B8-4B5E-8EF6-38FDD07080D5}" presName="parentText" presStyleLbl="alignNode1" presStyleIdx="4" presStyleCnt="5">
        <dgm:presLayoutVars>
          <dgm:chMax val="1"/>
          <dgm:bulletEnabled val="1"/>
        </dgm:presLayoutVars>
      </dgm:prSet>
      <dgm:spPr/>
    </dgm:pt>
    <dgm:pt modelId="{24F37D1C-85FF-46B2-B66D-B9C358B5DC55}" type="pres">
      <dgm:prSet presAssocID="{C4DFA1BA-E2B8-4B5E-8EF6-38FDD07080D5}" presName="descendantText" presStyleLbl="alignAcc1" presStyleIdx="4" presStyleCnt="5">
        <dgm:presLayoutVars>
          <dgm:bulletEnabled val="1"/>
        </dgm:presLayoutVars>
      </dgm:prSet>
      <dgm:spPr/>
    </dgm:pt>
  </dgm:ptLst>
  <dgm:cxnLst>
    <dgm:cxn modelId="{E5557300-0A41-4991-A012-D676E1D6198A}" type="presOf" srcId="{5F5E9FB7-8155-4415-A0DC-CEAE7AF4618C}" destId="{99C39FFE-1444-4DB6-A88B-78DEB9CB1AC8}" srcOrd="0" destOrd="0" presId="urn:microsoft.com/office/officeart/2005/8/layout/chevron2"/>
    <dgm:cxn modelId="{DC1C3B09-98D0-44D8-B989-CD18CEDA5688}" srcId="{C4DFA1BA-E2B8-4B5E-8EF6-38FDD07080D5}" destId="{5458E0E7-89A6-4610-96D8-766744587B49}" srcOrd="0" destOrd="0" parTransId="{0BDE08BE-CFEC-4E03-825D-B8ED33E266E0}" sibTransId="{59EECEE6-30FC-4548-9F4C-C3D213ACE088}"/>
    <dgm:cxn modelId="{327C610F-E302-46B8-9F0D-78D6FE3166C1}" srcId="{14963D5A-2631-4EED-9757-97F692D70986}" destId="{BBC5FEA8-55A9-4C9F-8AC1-E9426A0C25EF}" srcOrd="2" destOrd="0" parTransId="{C25B7753-606F-40D7-ACE8-61FC69C27538}" sibTransId="{D50A005F-D24E-4304-BE8D-9A05208FBF9C}"/>
    <dgm:cxn modelId="{F612CE1E-8CB9-4440-8D4D-EDEF9194E055}" srcId="{8B6BE276-B051-48FD-A2AE-A78D744A9A2E}" destId="{32FD60B9-D93E-4484-BD26-9F6B4A1B489E}" srcOrd="0" destOrd="0" parTransId="{BB61EC05-5EE9-4A60-9660-EB8E2655925F}" sibTransId="{D4D6C773-09AF-48F5-B97F-6787E001653C}"/>
    <dgm:cxn modelId="{46CE033E-BA61-4E6F-801B-1D4A0528FDC9}" type="presOf" srcId="{BBC5FEA8-55A9-4C9F-8AC1-E9426A0C25EF}" destId="{122330FD-120B-453E-82E0-48EF8F17A95B}" srcOrd="0" destOrd="0" presId="urn:microsoft.com/office/officeart/2005/8/layout/chevron2"/>
    <dgm:cxn modelId="{426F8363-8F40-450A-BD61-410A9870D691}" type="presOf" srcId="{14963D5A-2631-4EED-9757-97F692D70986}" destId="{ACB7F470-E4E8-4053-B14E-262CB930D6D8}" srcOrd="0" destOrd="0" presId="urn:microsoft.com/office/officeart/2005/8/layout/chevron2"/>
    <dgm:cxn modelId="{7D4E5066-B8C1-4632-BDCF-4C16252D9CD7}" srcId="{14963D5A-2631-4EED-9757-97F692D70986}" destId="{90D58EBE-BD4C-43DC-8604-6DA0A8B4C215}" srcOrd="1" destOrd="0" parTransId="{C9FA28FD-BE3C-4566-8D06-63F2611ACB88}" sibTransId="{C55036DD-F3ED-47D1-A79E-6A1539D1ECD4}"/>
    <dgm:cxn modelId="{27FBCB46-7A5E-414E-8AAF-02A2CE34696D}" type="presOf" srcId="{AB3E8FFF-E097-4F3D-9FD7-8D362FB2A6B2}" destId="{38916B5E-D362-48C8-A4BC-C99AC30632EB}" srcOrd="0" destOrd="0" presId="urn:microsoft.com/office/officeart/2005/8/layout/chevron2"/>
    <dgm:cxn modelId="{78309A49-A3E5-455B-B64C-C69DC77975EB}" type="presOf" srcId="{90D58EBE-BD4C-43DC-8604-6DA0A8B4C215}" destId="{460DA07F-D364-40DC-8FBD-90CEBF779DC0}" srcOrd="0" destOrd="0" presId="urn:microsoft.com/office/officeart/2005/8/layout/chevron2"/>
    <dgm:cxn modelId="{4C1B014F-F30C-4230-889D-F00E817B0D66}" srcId="{BBC5FEA8-55A9-4C9F-8AC1-E9426A0C25EF}" destId="{42F0A0D9-FEEA-4665-9BB2-A35F7D8FB5CA}" srcOrd="0" destOrd="0" parTransId="{C99269DF-322C-4C5A-B27A-C38CDB7F1E45}" sibTransId="{B163BFB1-6FFF-4EA4-90B3-623DB3A806CC}"/>
    <dgm:cxn modelId="{5FC3E44F-578F-4661-B96C-7EA1B0487E76}" srcId="{14963D5A-2631-4EED-9757-97F692D70986}" destId="{8B6BE276-B051-48FD-A2AE-A78D744A9A2E}" srcOrd="3" destOrd="0" parTransId="{D63DE016-00F4-4A55-AD3C-8C59B34B3341}" sibTransId="{4584CA3F-DF75-4C1C-9734-89F245AC3FE7}"/>
    <dgm:cxn modelId="{14F65D84-946B-4252-9FFD-A7A7460B149F}" srcId="{14963D5A-2631-4EED-9757-97F692D70986}" destId="{AB3E8FFF-E097-4F3D-9FD7-8D362FB2A6B2}" srcOrd="0" destOrd="0" parTransId="{43B86806-CEDE-40B5-81E4-C05D50D7C07D}" sibTransId="{55CBA238-1D86-4D99-95E1-B070F230E940}"/>
    <dgm:cxn modelId="{933F8D85-7D2A-429E-96DD-B771A137D62D}" srcId="{90D58EBE-BD4C-43DC-8604-6DA0A8B4C215}" destId="{0D74797F-DB6A-4ED7-8067-BA1BA6B69397}" srcOrd="0" destOrd="0" parTransId="{55DC4D03-5DD4-4CA3-A237-87030360FA33}" sibTransId="{7382B779-3AF7-49A6-BF3C-DAF8D91F81C1}"/>
    <dgm:cxn modelId="{8CA29492-91B1-4E30-8086-8AB9C66C37F0}" srcId="{AB3E8FFF-E097-4F3D-9FD7-8D362FB2A6B2}" destId="{5F5E9FB7-8155-4415-A0DC-CEAE7AF4618C}" srcOrd="0" destOrd="0" parTransId="{A8469D2E-E862-480A-AC2F-384B12AEC89E}" sibTransId="{19178496-2F26-49AE-9288-2E7B55BF4904}"/>
    <dgm:cxn modelId="{DCFC2893-1F4A-406D-9E23-B0F589F068F6}" type="presOf" srcId="{0D74797F-DB6A-4ED7-8067-BA1BA6B69397}" destId="{032ECA1B-A080-476C-B6A7-DF5C9B081BE7}" srcOrd="0" destOrd="0" presId="urn:microsoft.com/office/officeart/2005/8/layout/chevron2"/>
    <dgm:cxn modelId="{D46801A8-6EE2-4386-A9AE-4E2B001665E5}" type="presOf" srcId="{42F0A0D9-FEEA-4665-9BB2-A35F7D8FB5CA}" destId="{B176EDB5-3E54-465A-83F6-E55D31B60FBE}" srcOrd="0" destOrd="0" presId="urn:microsoft.com/office/officeart/2005/8/layout/chevron2"/>
    <dgm:cxn modelId="{B7B102AC-9B1E-4802-98C6-194949D43C1F}" srcId="{C4DFA1BA-E2B8-4B5E-8EF6-38FDD07080D5}" destId="{A635862E-E15A-41A5-B42D-CDF5A829F9FC}" srcOrd="1" destOrd="0" parTransId="{C786F7E3-37EE-4D33-92FA-61C3FC8BB9CA}" sibTransId="{1CFBCE02-109E-4268-BC55-9D88E865C46D}"/>
    <dgm:cxn modelId="{D28E58C0-6BA7-4B78-B95B-364E0498F1D0}" type="presOf" srcId="{32FD60B9-D93E-4484-BD26-9F6B4A1B489E}" destId="{55F6E87A-1383-475B-A4F8-BE5F2DD404E4}" srcOrd="0" destOrd="0" presId="urn:microsoft.com/office/officeart/2005/8/layout/chevron2"/>
    <dgm:cxn modelId="{BDC136C5-5273-4AEE-913B-5957C0F50F53}" type="presOf" srcId="{8B6BE276-B051-48FD-A2AE-A78D744A9A2E}" destId="{0A50A16A-4C73-479F-844C-537396B0BD98}" srcOrd="0" destOrd="0" presId="urn:microsoft.com/office/officeart/2005/8/layout/chevron2"/>
    <dgm:cxn modelId="{FB0630D3-47F6-467B-9F10-E406E1659DF9}" type="presOf" srcId="{C4DFA1BA-E2B8-4B5E-8EF6-38FDD07080D5}" destId="{59D2EF3C-4570-45E4-AF5A-85DD36A8AC7C}" srcOrd="0" destOrd="0" presId="urn:microsoft.com/office/officeart/2005/8/layout/chevron2"/>
    <dgm:cxn modelId="{EDF106E6-16D0-40E7-B01A-838A07464194}" type="presOf" srcId="{A635862E-E15A-41A5-B42D-CDF5A829F9FC}" destId="{24F37D1C-85FF-46B2-B66D-B9C358B5DC55}" srcOrd="0" destOrd="1" presId="urn:microsoft.com/office/officeart/2005/8/layout/chevron2"/>
    <dgm:cxn modelId="{7A9AA1F3-FE96-40DD-9CEE-03E9B7A4BE6B}" srcId="{14963D5A-2631-4EED-9757-97F692D70986}" destId="{C4DFA1BA-E2B8-4B5E-8EF6-38FDD07080D5}" srcOrd="4" destOrd="0" parTransId="{41265440-0A52-49AD-A03A-5161E66202E0}" sibTransId="{8F97655E-AFEA-49A0-8D58-56B07CF0FCF5}"/>
    <dgm:cxn modelId="{561005FF-B5ED-4BB3-A7C9-2A05A484BF5A}" type="presOf" srcId="{5458E0E7-89A6-4610-96D8-766744587B49}" destId="{24F37D1C-85FF-46B2-B66D-B9C358B5DC55}" srcOrd="0" destOrd="0" presId="urn:microsoft.com/office/officeart/2005/8/layout/chevron2"/>
    <dgm:cxn modelId="{B55B31AF-3450-4240-832C-8DE024B535E0}" type="presParOf" srcId="{ACB7F470-E4E8-4053-B14E-262CB930D6D8}" destId="{F4A3103D-F55E-4F53-8CBC-816E663AF692}" srcOrd="0" destOrd="0" presId="urn:microsoft.com/office/officeart/2005/8/layout/chevron2"/>
    <dgm:cxn modelId="{4B1EC577-DB0D-469F-9650-8D6F776D24CF}" type="presParOf" srcId="{F4A3103D-F55E-4F53-8CBC-816E663AF692}" destId="{38916B5E-D362-48C8-A4BC-C99AC30632EB}" srcOrd="0" destOrd="0" presId="urn:microsoft.com/office/officeart/2005/8/layout/chevron2"/>
    <dgm:cxn modelId="{03741AA5-0947-43F3-BC96-41153FA0A2A5}" type="presParOf" srcId="{F4A3103D-F55E-4F53-8CBC-816E663AF692}" destId="{99C39FFE-1444-4DB6-A88B-78DEB9CB1AC8}" srcOrd="1" destOrd="0" presId="urn:microsoft.com/office/officeart/2005/8/layout/chevron2"/>
    <dgm:cxn modelId="{E9C7864F-7881-41B0-B4C2-D5CAC74FE317}" type="presParOf" srcId="{ACB7F470-E4E8-4053-B14E-262CB930D6D8}" destId="{B0BBA8FB-511A-4C13-8CA1-6681F2E41192}" srcOrd="1" destOrd="0" presId="urn:microsoft.com/office/officeart/2005/8/layout/chevron2"/>
    <dgm:cxn modelId="{A48E6FAC-5C43-4266-8552-6C6AF3588DD9}" type="presParOf" srcId="{ACB7F470-E4E8-4053-B14E-262CB930D6D8}" destId="{90C001E4-3529-48B4-A03F-D74DE66FEE57}" srcOrd="2" destOrd="0" presId="urn:microsoft.com/office/officeart/2005/8/layout/chevron2"/>
    <dgm:cxn modelId="{9D409555-5FD7-4972-BADD-378FE4D3DED2}" type="presParOf" srcId="{90C001E4-3529-48B4-A03F-D74DE66FEE57}" destId="{460DA07F-D364-40DC-8FBD-90CEBF779DC0}" srcOrd="0" destOrd="0" presId="urn:microsoft.com/office/officeart/2005/8/layout/chevron2"/>
    <dgm:cxn modelId="{D5561B12-FE4C-4129-80D4-2CDC0480AFB8}" type="presParOf" srcId="{90C001E4-3529-48B4-A03F-D74DE66FEE57}" destId="{032ECA1B-A080-476C-B6A7-DF5C9B081BE7}" srcOrd="1" destOrd="0" presId="urn:microsoft.com/office/officeart/2005/8/layout/chevron2"/>
    <dgm:cxn modelId="{A111A122-35D5-4064-8090-6F9B76AA0548}" type="presParOf" srcId="{ACB7F470-E4E8-4053-B14E-262CB930D6D8}" destId="{42F18362-4E3B-4DF8-A1B0-F1A5C9527255}" srcOrd="3" destOrd="0" presId="urn:microsoft.com/office/officeart/2005/8/layout/chevron2"/>
    <dgm:cxn modelId="{D7408456-A4DC-4EF2-A5C3-4558394A31F9}" type="presParOf" srcId="{ACB7F470-E4E8-4053-B14E-262CB930D6D8}" destId="{A9461FF6-C59E-445E-9D42-B47620C84631}" srcOrd="4" destOrd="0" presId="urn:microsoft.com/office/officeart/2005/8/layout/chevron2"/>
    <dgm:cxn modelId="{86CE5833-2B63-4DB4-AC62-1A216D4C39B1}" type="presParOf" srcId="{A9461FF6-C59E-445E-9D42-B47620C84631}" destId="{122330FD-120B-453E-82E0-48EF8F17A95B}" srcOrd="0" destOrd="0" presId="urn:microsoft.com/office/officeart/2005/8/layout/chevron2"/>
    <dgm:cxn modelId="{577D292F-0493-44B0-9405-32356FEEEBB2}" type="presParOf" srcId="{A9461FF6-C59E-445E-9D42-B47620C84631}" destId="{B176EDB5-3E54-465A-83F6-E55D31B60FBE}" srcOrd="1" destOrd="0" presId="urn:microsoft.com/office/officeart/2005/8/layout/chevron2"/>
    <dgm:cxn modelId="{AB0D5AA1-3A25-47A8-B412-C7792DDE69AB}" type="presParOf" srcId="{ACB7F470-E4E8-4053-B14E-262CB930D6D8}" destId="{2A1F6310-98E7-4323-9D20-160E6282A297}" srcOrd="5" destOrd="0" presId="urn:microsoft.com/office/officeart/2005/8/layout/chevron2"/>
    <dgm:cxn modelId="{3C47A2CE-BAB2-4722-83A8-BBF58A5DCB29}" type="presParOf" srcId="{ACB7F470-E4E8-4053-B14E-262CB930D6D8}" destId="{57D8C695-4E0E-4D35-BF8A-244FD912140E}" srcOrd="6" destOrd="0" presId="urn:microsoft.com/office/officeart/2005/8/layout/chevron2"/>
    <dgm:cxn modelId="{B0D288CF-8CD3-403A-8D69-2C931D67FDD0}" type="presParOf" srcId="{57D8C695-4E0E-4D35-BF8A-244FD912140E}" destId="{0A50A16A-4C73-479F-844C-537396B0BD98}" srcOrd="0" destOrd="0" presId="urn:microsoft.com/office/officeart/2005/8/layout/chevron2"/>
    <dgm:cxn modelId="{AB81EC31-5177-4EAF-99A4-5EEEBB17157E}" type="presParOf" srcId="{57D8C695-4E0E-4D35-BF8A-244FD912140E}" destId="{55F6E87A-1383-475B-A4F8-BE5F2DD404E4}" srcOrd="1" destOrd="0" presId="urn:microsoft.com/office/officeart/2005/8/layout/chevron2"/>
    <dgm:cxn modelId="{0495A642-40D3-41A7-9691-1F79BA4ADD30}" type="presParOf" srcId="{ACB7F470-E4E8-4053-B14E-262CB930D6D8}" destId="{0F27B834-29BD-461B-879A-B9C7EBDB6F49}" srcOrd="7" destOrd="0" presId="urn:microsoft.com/office/officeart/2005/8/layout/chevron2"/>
    <dgm:cxn modelId="{9070FD32-2068-4DD6-BA77-9A2ADF9B95D3}" type="presParOf" srcId="{ACB7F470-E4E8-4053-B14E-262CB930D6D8}" destId="{1DC90550-0CF4-44C3-AFDC-1CB915B37B99}" srcOrd="8" destOrd="0" presId="urn:microsoft.com/office/officeart/2005/8/layout/chevron2"/>
    <dgm:cxn modelId="{009ED9A7-6340-4EEF-8E41-2DC251164306}" type="presParOf" srcId="{1DC90550-0CF4-44C3-AFDC-1CB915B37B99}" destId="{59D2EF3C-4570-45E4-AF5A-85DD36A8AC7C}" srcOrd="0" destOrd="0" presId="urn:microsoft.com/office/officeart/2005/8/layout/chevron2"/>
    <dgm:cxn modelId="{3A77A3BF-1113-42F0-A0B9-16156CBE968E}" type="presParOf" srcId="{1DC90550-0CF4-44C3-AFDC-1CB915B37B99}" destId="{24F37D1C-85FF-46B2-B66D-B9C358B5DC55}"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963D5A-2631-4EED-9757-97F692D7098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B3E8FFF-E097-4F3D-9FD7-8D362FB2A6B2}">
      <dgm:prSet phldrT="[Text]" custT="1"/>
      <dgm:spPr>
        <a:solidFill>
          <a:schemeClr val="bg1">
            <a:lumMod val="60000"/>
            <a:lumOff val="40000"/>
          </a:schemeClr>
        </a:solidFill>
      </dgm:spPr>
      <dgm:t>
        <a:bodyPr/>
        <a:lstStyle/>
        <a:p>
          <a:r>
            <a:rPr lang="en-US" sz="2000" b="1" dirty="0"/>
            <a:t>1</a:t>
          </a:r>
          <a:endParaRPr lang="en-US" sz="1900" b="1" dirty="0"/>
        </a:p>
      </dgm:t>
    </dgm:pt>
    <dgm:pt modelId="{43B86806-CEDE-40B5-81E4-C05D50D7C07D}" type="parTrans" cxnId="{14F65D84-946B-4252-9FFD-A7A7460B149F}">
      <dgm:prSet/>
      <dgm:spPr/>
      <dgm:t>
        <a:bodyPr/>
        <a:lstStyle/>
        <a:p>
          <a:endParaRPr lang="en-US"/>
        </a:p>
      </dgm:t>
    </dgm:pt>
    <dgm:pt modelId="{55CBA238-1D86-4D99-95E1-B070F230E940}" type="sibTrans" cxnId="{14F65D84-946B-4252-9FFD-A7A7460B149F}">
      <dgm:prSet/>
      <dgm:spPr/>
      <dgm:t>
        <a:bodyPr/>
        <a:lstStyle/>
        <a:p>
          <a:endParaRPr lang="en-US"/>
        </a:p>
      </dgm:t>
    </dgm:pt>
    <dgm:pt modelId="{5F5E9FB7-8155-4415-A0DC-CEAE7AF4618C}">
      <dgm:prSet phldrT="[Text]" custT="1"/>
      <dgm:spPr>
        <a:ln>
          <a:solidFill>
            <a:schemeClr val="bg1">
              <a:lumMod val="60000"/>
              <a:lumOff val="40000"/>
            </a:schemeClr>
          </a:solidFill>
        </a:ln>
      </dgm:spPr>
      <dgm:t>
        <a:bodyPr/>
        <a:lstStyle/>
        <a:p>
          <a:pPr>
            <a:buNone/>
          </a:pPr>
          <a:r>
            <a:rPr lang="en-US" sz="2400" b="1" dirty="0">
              <a:solidFill>
                <a:schemeClr val="bg1"/>
              </a:solidFill>
            </a:rPr>
            <a:t>Housing</a:t>
          </a:r>
          <a:endParaRPr lang="en-US" sz="1900" b="1" dirty="0">
            <a:solidFill>
              <a:schemeClr val="bg1"/>
            </a:solidFill>
          </a:endParaRPr>
        </a:p>
      </dgm:t>
    </dgm:pt>
    <dgm:pt modelId="{A8469D2E-E862-480A-AC2F-384B12AEC89E}" type="parTrans" cxnId="{8CA29492-91B1-4E30-8086-8AB9C66C37F0}">
      <dgm:prSet/>
      <dgm:spPr/>
      <dgm:t>
        <a:bodyPr/>
        <a:lstStyle/>
        <a:p>
          <a:endParaRPr lang="en-US"/>
        </a:p>
      </dgm:t>
    </dgm:pt>
    <dgm:pt modelId="{19178496-2F26-49AE-9288-2E7B55BF4904}" type="sibTrans" cxnId="{8CA29492-91B1-4E30-8086-8AB9C66C37F0}">
      <dgm:prSet/>
      <dgm:spPr/>
      <dgm:t>
        <a:bodyPr/>
        <a:lstStyle/>
        <a:p>
          <a:endParaRPr lang="en-US"/>
        </a:p>
      </dgm:t>
    </dgm:pt>
    <dgm:pt modelId="{90D58EBE-BD4C-43DC-8604-6DA0A8B4C215}">
      <dgm:prSet phldrT="[Text]" custT="1"/>
      <dgm:spPr>
        <a:solidFill>
          <a:schemeClr val="bg1">
            <a:lumMod val="60000"/>
            <a:lumOff val="40000"/>
          </a:schemeClr>
        </a:solidFill>
      </dgm:spPr>
      <dgm:t>
        <a:bodyPr/>
        <a:lstStyle/>
        <a:p>
          <a:r>
            <a:rPr lang="en-US" sz="2000" b="1" dirty="0"/>
            <a:t>2</a:t>
          </a:r>
        </a:p>
      </dgm:t>
    </dgm:pt>
    <dgm:pt modelId="{C9FA28FD-BE3C-4566-8D06-63F2611ACB88}" type="parTrans" cxnId="{7D4E5066-B8C1-4632-BDCF-4C16252D9CD7}">
      <dgm:prSet/>
      <dgm:spPr/>
      <dgm:t>
        <a:bodyPr/>
        <a:lstStyle/>
        <a:p>
          <a:endParaRPr lang="en-US"/>
        </a:p>
      </dgm:t>
    </dgm:pt>
    <dgm:pt modelId="{C55036DD-F3ED-47D1-A79E-6A1539D1ECD4}" type="sibTrans" cxnId="{7D4E5066-B8C1-4632-BDCF-4C16252D9CD7}">
      <dgm:prSet/>
      <dgm:spPr/>
      <dgm:t>
        <a:bodyPr/>
        <a:lstStyle/>
        <a:p>
          <a:endParaRPr lang="en-US"/>
        </a:p>
      </dgm:t>
    </dgm:pt>
    <dgm:pt modelId="{0D74797F-DB6A-4ED7-8067-BA1BA6B69397}">
      <dgm:prSet phldrT="[Text]" custT="1"/>
      <dgm:spPr>
        <a:ln>
          <a:solidFill>
            <a:schemeClr val="bg1">
              <a:lumMod val="60000"/>
              <a:lumOff val="40000"/>
            </a:schemeClr>
          </a:solidFill>
        </a:ln>
      </dgm:spPr>
      <dgm:t>
        <a:bodyPr/>
        <a:lstStyle/>
        <a:p>
          <a:pPr>
            <a:buNone/>
          </a:pPr>
          <a:r>
            <a:rPr lang="en-US" sz="2400" b="1" dirty="0">
              <a:solidFill>
                <a:schemeClr val="bg1"/>
              </a:solidFill>
            </a:rPr>
            <a:t>Flight/Transportation</a:t>
          </a:r>
        </a:p>
      </dgm:t>
    </dgm:pt>
    <dgm:pt modelId="{55DC4D03-5DD4-4CA3-A237-87030360FA33}" type="parTrans" cxnId="{933F8D85-7D2A-429E-96DD-B771A137D62D}">
      <dgm:prSet/>
      <dgm:spPr/>
      <dgm:t>
        <a:bodyPr/>
        <a:lstStyle/>
        <a:p>
          <a:endParaRPr lang="en-US"/>
        </a:p>
      </dgm:t>
    </dgm:pt>
    <dgm:pt modelId="{7382B779-3AF7-49A6-BF3C-DAF8D91F81C1}" type="sibTrans" cxnId="{933F8D85-7D2A-429E-96DD-B771A137D62D}">
      <dgm:prSet/>
      <dgm:spPr/>
      <dgm:t>
        <a:bodyPr/>
        <a:lstStyle/>
        <a:p>
          <a:endParaRPr lang="en-US"/>
        </a:p>
      </dgm:t>
    </dgm:pt>
    <dgm:pt modelId="{BBC5FEA8-55A9-4C9F-8AC1-E9426A0C25EF}">
      <dgm:prSet phldrT="[Text]" custT="1"/>
      <dgm:spPr>
        <a:solidFill>
          <a:schemeClr val="bg1">
            <a:lumMod val="60000"/>
            <a:lumOff val="40000"/>
          </a:schemeClr>
        </a:solidFill>
      </dgm:spPr>
      <dgm:t>
        <a:bodyPr/>
        <a:lstStyle/>
        <a:p>
          <a:r>
            <a:rPr lang="en-US" sz="2000" b="1" dirty="0"/>
            <a:t>3</a:t>
          </a:r>
        </a:p>
      </dgm:t>
    </dgm:pt>
    <dgm:pt modelId="{C25B7753-606F-40D7-ACE8-61FC69C27538}" type="parTrans" cxnId="{327C610F-E302-46B8-9F0D-78D6FE3166C1}">
      <dgm:prSet/>
      <dgm:spPr/>
      <dgm:t>
        <a:bodyPr/>
        <a:lstStyle/>
        <a:p>
          <a:endParaRPr lang="en-US"/>
        </a:p>
      </dgm:t>
    </dgm:pt>
    <dgm:pt modelId="{D50A005F-D24E-4304-BE8D-9A05208FBF9C}" type="sibTrans" cxnId="{327C610F-E302-46B8-9F0D-78D6FE3166C1}">
      <dgm:prSet/>
      <dgm:spPr/>
      <dgm:t>
        <a:bodyPr/>
        <a:lstStyle/>
        <a:p>
          <a:endParaRPr lang="en-US"/>
        </a:p>
      </dgm:t>
    </dgm:pt>
    <dgm:pt modelId="{8B6BE276-B051-48FD-A2AE-A78D744A9A2E}">
      <dgm:prSet phldrT="[Text]" custT="1"/>
      <dgm:spPr>
        <a:solidFill>
          <a:schemeClr val="bg1">
            <a:lumMod val="60000"/>
            <a:lumOff val="40000"/>
          </a:schemeClr>
        </a:solidFill>
      </dgm:spPr>
      <dgm:t>
        <a:bodyPr/>
        <a:lstStyle/>
        <a:p>
          <a:r>
            <a:rPr lang="en-US" sz="2000" b="1" dirty="0"/>
            <a:t>4</a:t>
          </a:r>
        </a:p>
      </dgm:t>
    </dgm:pt>
    <dgm:pt modelId="{D63DE016-00F4-4A55-AD3C-8C59B34B3341}" type="parTrans" cxnId="{5FC3E44F-578F-4661-B96C-7EA1B0487E76}">
      <dgm:prSet/>
      <dgm:spPr/>
      <dgm:t>
        <a:bodyPr/>
        <a:lstStyle/>
        <a:p>
          <a:endParaRPr lang="en-US"/>
        </a:p>
      </dgm:t>
    </dgm:pt>
    <dgm:pt modelId="{4584CA3F-DF75-4C1C-9734-89F245AC3FE7}" type="sibTrans" cxnId="{5FC3E44F-578F-4661-B96C-7EA1B0487E76}">
      <dgm:prSet/>
      <dgm:spPr/>
      <dgm:t>
        <a:bodyPr/>
        <a:lstStyle/>
        <a:p>
          <a:endParaRPr lang="en-US"/>
        </a:p>
      </dgm:t>
    </dgm:pt>
    <dgm:pt modelId="{42F0A0D9-FEEA-4665-9BB2-A35F7D8FB5CA}">
      <dgm:prSet phldrT="[Text]"/>
      <dgm:spPr>
        <a:ln>
          <a:solidFill>
            <a:schemeClr val="bg1">
              <a:lumMod val="60000"/>
              <a:lumOff val="40000"/>
            </a:schemeClr>
          </a:solidFill>
        </a:ln>
      </dgm:spPr>
      <dgm:t>
        <a:bodyPr/>
        <a:lstStyle/>
        <a:p>
          <a:pPr>
            <a:buNone/>
          </a:pPr>
          <a:r>
            <a:rPr lang="en-US" b="1" dirty="0">
              <a:solidFill>
                <a:schemeClr val="bg1"/>
              </a:solidFill>
            </a:rPr>
            <a:t>Application Costs</a:t>
          </a:r>
        </a:p>
      </dgm:t>
    </dgm:pt>
    <dgm:pt modelId="{C99269DF-322C-4C5A-B27A-C38CDB7F1E45}" type="parTrans" cxnId="{4C1B014F-F30C-4230-889D-F00E817B0D66}">
      <dgm:prSet/>
      <dgm:spPr/>
      <dgm:t>
        <a:bodyPr/>
        <a:lstStyle/>
        <a:p>
          <a:endParaRPr lang="en-US"/>
        </a:p>
      </dgm:t>
    </dgm:pt>
    <dgm:pt modelId="{B163BFB1-6FFF-4EA4-90B3-623DB3A806CC}" type="sibTrans" cxnId="{4C1B014F-F30C-4230-889D-F00E817B0D66}">
      <dgm:prSet/>
      <dgm:spPr/>
      <dgm:t>
        <a:bodyPr/>
        <a:lstStyle/>
        <a:p>
          <a:endParaRPr lang="en-US"/>
        </a:p>
      </dgm:t>
    </dgm:pt>
    <dgm:pt modelId="{E2C31CA9-55BC-438D-8ACF-E21D3A308E89}">
      <dgm:prSet phldrT="[Text]"/>
      <dgm:spPr>
        <a:ln>
          <a:solidFill>
            <a:schemeClr val="bg1">
              <a:lumMod val="60000"/>
              <a:lumOff val="40000"/>
            </a:schemeClr>
          </a:solidFill>
        </a:ln>
      </dgm:spPr>
      <dgm:t>
        <a:bodyPr/>
        <a:lstStyle/>
        <a:p>
          <a:pPr>
            <a:buNone/>
          </a:pPr>
          <a:r>
            <a:rPr lang="en-US" b="1" dirty="0">
              <a:solidFill>
                <a:schemeClr val="bg1"/>
              </a:solidFill>
            </a:rPr>
            <a:t>Tuition for away rotation</a:t>
          </a:r>
        </a:p>
      </dgm:t>
    </dgm:pt>
    <dgm:pt modelId="{2C28D99C-6EC0-4B54-A3EA-92B3237DEBF1}" type="parTrans" cxnId="{1A1DA213-AFB8-4516-AAB9-C9B461FD31D6}">
      <dgm:prSet/>
      <dgm:spPr/>
      <dgm:t>
        <a:bodyPr/>
        <a:lstStyle/>
        <a:p>
          <a:endParaRPr lang="en-US"/>
        </a:p>
      </dgm:t>
    </dgm:pt>
    <dgm:pt modelId="{27316816-879C-42E0-98E2-6B6CBDA56D4D}" type="sibTrans" cxnId="{1A1DA213-AFB8-4516-AAB9-C9B461FD31D6}">
      <dgm:prSet/>
      <dgm:spPr/>
      <dgm:t>
        <a:bodyPr/>
        <a:lstStyle/>
        <a:p>
          <a:endParaRPr lang="en-US"/>
        </a:p>
      </dgm:t>
    </dgm:pt>
    <dgm:pt modelId="{ACB7F470-E4E8-4053-B14E-262CB930D6D8}" type="pres">
      <dgm:prSet presAssocID="{14963D5A-2631-4EED-9757-97F692D70986}" presName="linearFlow" presStyleCnt="0">
        <dgm:presLayoutVars>
          <dgm:dir/>
          <dgm:animLvl val="lvl"/>
          <dgm:resizeHandles val="exact"/>
        </dgm:presLayoutVars>
      </dgm:prSet>
      <dgm:spPr/>
    </dgm:pt>
    <dgm:pt modelId="{F4A3103D-F55E-4F53-8CBC-816E663AF692}" type="pres">
      <dgm:prSet presAssocID="{AB3E8FFF-E097-4F3D-9FD7-8D362FB2A6B2}" presName="composite" presStyleCnt="0"/>
      <dgm:spPr/>
    </dgm:pt>
    <dgm:pt modelId="{38916B5E-D362-48C8-A4BC-C99AC30632EB}" type="pres">
      <dgm:prSet presAssocID="{AB3E8FFF-E097-4F3D-9FD7-8D362FB2A6B2}" presName="parentText" presStyleLbl="alignNode1" presStyleIdx="0" presStyleCnt="4">
        <dgm:presLayoutVars>
          <dgm:chMax val="1"/>
          <dgm:bulletEnabled val="1"/>
        </dgm:presLayoutVars>
      </dgm:prSet>
      <dgm:spPr/>
    </dgm:pt>
    <dgm:pt modelId="{99C39FFE-1444-4DB6-A88B-78DEB9CB1AC8}" type="pres">
      <dgm:prSet presAssocID="{AB3E8FFF-E097-4F3D-9FD7-8D362FB2A6B2}" presName="descendantText" presStyleLbl="alignAcc1" presStyleIdx="0" presStyleCnt="4">
        <dgm:presLayoutVars>
          <dgm:bulletEnabled val="1"/>
        </dgm:presLayoutVars>
      </dgm:prSet>
      <dgm:spPr/>
    </dgm:pt>
    <dgm:pt modelId="{B0BBA8FB-511A-4C13-8CA1-6681F2E41192}" type="pres">
      <dgm:prSet presAssocID="{55CBA238-1D86-4D99-95E1-B070F230E940}" presName="sp" presStyleCnt="0"/>
      <dgm:spPr/>
    </dgm:pt>
    <dgm:pt modelId="{90C001E4-3529-48B4-A03F-D74DE66FEE57}" type="pres">
      <dgm:prSet presAssocID="{90D58EBE-BD4C-43DC-8604-6DA0A8B4C215}" presName="composite" presStyleCnt="0"/>
      <dgm:spPr/>
    </dgm:pt>
    <dgm:pt modelId="{460DA07F-D364-40DC-8FBD-90CEBF779DC0}" type="pres">
      <dgm:prSet presAssocID="{90D58EBE-BD4C-43DC-8604-6DA0A8B4C215}" presName="parentText" presStyleLbl="alignNode1" presStyleIdx="1" presStyleCnt="4">
        <dgm:presLayoutVars>
          <dgm:chMax val="1"/>
          <dgm:bulletEnabled val="1"/>
        </dgm:presLayoutVars>
      </dgm:prSet>
      <dgm:spPr/>
    </dgm:pt>
    <dgm:pt modelId="{032ECA1B-A080-476C-B6A7-DF5C9B081BE7}" type="pres">
      <dgm:prSet presAssocID="{90D58EBE-BD4C-43DC-8604-6DA0A8B4C215}" presName="descendantText" presStyleLbl="alignAcc1" presStyleIdx="1" presStyleCnt="4">
        <dgm:presLayoutVars>
          <dgm:bulletEnabled val="1"/>
        </dgm:presLayoutVars>
      </dgm:prSet>
      <dgm:spPr/>
    </dgm:pt>
    <dgm:pt modelId="{42F18362-4E3B-4DF8-A1B0-F1A5C9527255}" type="pres">
      <dgm:prSet presAssocID="{C55036DD-F3ED-47D1-A79E-6A1539D1ECD4}" presName="sp" presStyleCnt="0"/>
      <dgm:spPr/>
    </dgm:pt>
    <dgm:pt modelId="{A9461FF6-C59E-445E-9D42-B47620C84631}" type="pres">
      <dgm:prSet presAssocID="{BBC5FEA8-55A9-4C9F-8AC1-E9426A0C25EF}" presName="composite" presStyleCnt="0"/>
      <dgm:spPr/>
    </dgm:pt>
    <dgm:pt modelId="{122330FD-120B-453E-82E0-48EF8F17A95B}" type="pres">
      <dgm:prSet presAssocID="{BBC5FEA8-55A9-4C9F-8AC1-E9426A0C25EF}" presName="parentText" presStyleLbl="alignNode1" presStyleIdx="2" presStyleCnt="4">
        <dgm:presLayoutVars>
          <dgm:chMax val="1"/>
          <dgm:bulletEnabled val="1"/>
        </dgm:presLayoutVars>
      </dgm:prSet>
      <dgm:spPr/>
    </dgm:pt>
    <dgm:pt modelId="{B176EDB5-3E54-465A-83F6-E55D31B60FBE}" type="pres">
      <dgm:prSet presAssocID="{BBC5FEA8-55A9-4C9F-8AC1-E9426A0C25EF}" presName="descendantText" presStyleLbl="alignAcc1" presStyleIdx="2" presStyleCnt="4">
        <dgm:presLayoutVars>
          <dgm:bulletEnabled val="1"/>
        </dgm:presLayoutVars>
      </dgm:prSet>
      <dgm:spPr/>
    </dgm:pt>
    <dgm:pt modelId="{2A1F6310-98E7-4323-9D20-160E6282A297}" type="pres">
      <dgm:prSet presAssocID="{D50A005F-D24E-4304-BE8D-9A05208FBF9C}" presName="sp" presStyleCnt="0"/>
      <dgm:spPr/>
    </dgm:pt>
    <dgm:pt modelId="{57D8C695-4E0E-4D35-BF8A-244FD912140E}" type="pres">
      <dgm:prSet presAssocID="{8B6BE276-B051-48FD-A2AE-A78D744A9A2E}" presName="composite" presStyleCnt="0"/>
      <dgm:spPr/>
    </dgm:pt>
    <dgm:pt modelId="{0A50A16A-4C73-479F-844C-537396B0BD98}" type="pres">
      <dgm:prSet presAssocID="{8B6BE276-B051-48FD-A2AE-A78D744A9A2E}" presName="parentText" presStyleLbl="alignNode1" presStyleIdx="3" presStyleCnt="4">
        <dgm:presLayoutVars>
          <dgm:chMax val="1"/>
          <dgm:bulletEnabled val="1"/>
        </dgm:presLayoutVars>
      </dgm:prSet>
      <dgm:spPr/>
    </dgm:pt>
    <dgm:pt modelId="{55F6E87A-1383-475B-A4F8-BE5F2DD404E4}" type="pres">
      <dgm:prSet presAssocID="{8B6BE276-B051-48FD-A2AE-A78D744A9A2E}" presName="descendantText" presStyleLbl="alignAcc1" presStyleIdx="3" presStyleCnt="4">
        <dgm:presLayoutVars>
          <dgm:bulletEnabled val="1"/>
        </dgm:presLayoutVars>
      </dgm:prSet>
      <dgm:spPr/>
    </dgm:pt>
  </dgm:ptLst>
  <dgm:cxnLst>
    <dgm:cxn modelId="{E5557300-0A41-4991-A012-D676E1D6198A}" type="presOf" srcId="{5F5E9FB7-8155-4415-A0DC-CEAE7AF4618C}" destId="{99C39FFE-1444-4DB6-A88B-78DEB9CB1AC8}" srcOrd="0" destOrd="0" presId="urn:microsoft.com/office/officeart/2005/8/layout/chevron2"/>
    <dgm:cxn modelId="{327C610F-E302-46B8-9F0D-78D6FE3166C1}" srcId="{14963D5A-2631-4EED-9757-97F692D70986}" destId="{BBC5FEA8-55A9-4C9F-8AC1-E9426A0C25EF}" srcOrd="2" destOrd="0" parTransId="{C25B7753-606F-40D7-ACE8-61FC69C27538}" sibTransId="{D50A005F-D24E-4304-BE8D-9A05208FBF9C}"/>
    <dgm:cxn modelId="{1A1DA213-AFB8-4516-AAB9-C9B461FD31D6}" srcId="{8B6BE276-B051-48FD-A2AE-A78D744A9A2E}" destId="{E2C31CA9-55BC-438D-8ACF-E21D3A308E89}" srcOrd="0" destOrd="0" parTransId="{2C28D99C-6EC0-4B54-A3EA-92B3237DEBF1}" sibTransId="{27316816-879C-42E0-98E2-6B6CBDA56D4D}"/>
    <dgm:cxn modelId="{9B776F1E-4DD0-47CE-97FF-C855AFCC95D7}" type="presOf" srcId="{E2C31CA9-55BC-438D-8ACF-E21D3A308E89}" destId="{55F6E87A-1383-475B-A4F8-BE5F2DD404E4}" srcOrd="0" destOrd="0" presId="urn:microsoft.com/office/officeart/2005/8/layout/chevron2"/>
    <dgm:cxn modelId="{46CE033E-BA61-4E6F-801B-1D4A0528FDC9}" type="presOf" srcId="{BBC5FEA8-55A9-4C9F-8AC1-E9426A0C25EF}" destId="{122330FD-120B-453E-82E0-48EF8F17A95B}" srcOrd="0" destOrd="0" presId="urn:microsoft.com/office/officeart/2005/8/layout/chevron2"/>
    <dgm:cxn modelId="{426F8363-8F40-450A-BD61-410A9870D691}" type="presOf" srcId="{14963D5A-2631-4EED-9757-97F692D70986}" destId="{ACB7F470-E4E8-4053-B14E-262CB930D6D8}" srcOrd="0" destOrd="0" presId="urn:microsoft.com/office/officeart/2005/8/layout/chevron2"/>
    <dgm:cxn modelId="{7D4E5066-B8C1-4632-BDCF-4C16252D9CD7}" srcId="{14963D5A-2631-4EED-9757-97F692D70986}" destId="{90D58EBE-BD4C-43DC-8604-6DA0A8B4C215}" srcOrd="1" destOrd="0" parTransId="{C9FA28FD-BE3C-4566-8D06-63F2611ACB88}" sibTransId="{C55036DD-F3ED-47D1-A79E-6A1539D1ECD4}"/>
    <dgm:cxn modelId="{27FBCB46-7A5E-414E-8AAF-02A2CE34696D}" type="presOf" srcId="{AB3E8FFF-E097-4F3D-9FD7-8D362FB2A6B2}" destId="{38916B5E-D362-48C8-A4BC-C99AC30632EB}" srcOrd="0" destOrd="0" presId="urn:microsoft.com/office/officeart/2005/8/layout/chevron2"/>
    <dgm:cxn modelId="{78309A49-A3E5-455B-B64C-C69DC77975EB}" type="presOf" srcId="{90D58EBE-BD4C-43DC-8604-6DA0A8B4C215}" destId="{460DA07F-D364-40DC-8FBD-90CEBF779DC0}" srcOrd="0" destOrd="0" presId="urn:microsoft.com/office/officeart/2005/8/layout/chevron2"/>
    <dgm:cxn modelId="{4C1B014F-F30C-4230-889D-F00E817B0D66}" srcId="{BBC5FEA8-55A9-4C9F-8AC1-E9426A0C25EF}" destId="{42F0A0D9-FEEA-4665-9BB2-A35F7D8FB5CA}" srcOrd="0" destOrd="0" parTransId="{C99269DF-322C-4C5A-B27A-C38CDB7F1E45}" sibTransId="{B163BFB1-6FFF-4EA4-90B3-623DB3A806CC}"/>
    <dgm:cxn modelId="{5FC3E44F-578F-4661-B96C-7EA1B0487E76}" srcId="{14963D5A-2631-4EED-9757-97F692D70986}" destId="{8B6BE276-B051-48FD-A2AE-A78D744A9A2E}" srcOrd="3" destOrd="0" parTransId="{D63DE016-00F4-4A55-AD3C-8C59B34B3341}" sibTransId="{4584CA3F-DF75-4C1C-9734-89F245AC3FE7}"/>
    <dgm:cxn modelId="{14F65D84-946B-4252-9FFD-A7A7460B149F}" srcId="{14963D5A-2631-4EED-9757-97F692D70986}" destId="{AB3E8FFF-E097-4F3D-9FD7-8D362FB2A6B2}" srcOrd="0" destOrd="0" parTransId="{43B86806-CEDE-40B5-81E4-C05D50D7C07D}" sibTransId="{55CBA238-1D86-4D99-95E1-B070F230E940}"/>
    <dgm:cxn modelId="{933F8D85-7D2A-429E-96DD-B771A137D62D}" srcId="{90D58EBE-BD4C-43DC-8604-6DA0A8B4C215}" destId="{0D74797F-DB6A-4ED7-8067-BA1BA6B69397}" srcOrd="0" destOrd="0" parTransId="{55DC4D03-5DD4-4CA3-A237-87030360FA33}" sibTransId="{7382B779-3AF7-49A6-BF3C-DAF8D91F81C1}"/>
    <dgm:cxn modelId="{8CA29492-91B1-4E30-8086-8AB9C66C37F0}" srcId="{AB3E8FFF-E097-4F3D-9FD7-8D362FB2A6B2}" destId="{5F5E9FB7-8155-4415-A0DC-CEAE7AF4618C}" srcOrd="0" destOrd="0" parTransId="{A8469D2E-E862-480A-AC2F-384B12AEC89E}" sibTransId="{19178496-2F26-49AE-9288-2E7B55BF4904}"/>
    <dgm:cxn modelId="{DCFC2893-1F4A-406D-9E23-B0F589F068F6}" type="presOf" srcId="{0D74797F-DB6A-4ED7-8067-BA1BA6B69397}" destId="{032ECA1B-A080-476C-B6A7-DF5C9B081BE7}" srcOrd="0" destOrd="0" presId="urn:microsoft.com/office/officeart/2005/8/layout/chevron2"/>
    <dgm:cxn modelId="{D46801A8-6EE2-4386-A9AE-4E2B001665E5}" type="presOf" srcId="{42F0A0D9-FEEA-4665-9BB2-A35F7D8FB5CA}" destId="{B176EDB5-3E54-465A-83F6-E55D31B60FBE}" srcOrd="0" destOrd="0" presId="urn:microsoft.com/office/officeart/2005/8/layout/chevron2"/>
    <dgm:cxn modelId="{BDC136C5-5273-4AEE-913B-5957C0F50F53}" type="presOf" srcId="{8B6BE276-B051-48FD-A2AE-A78D744A9A2E}" destId="{0A50A16A-4C73-479F-844C-537396B0BD98}" srcOrd="0" destOrd="0" presId="urn:microsoft.com/office/officeart/2005/8/layout/chevron2"/>
    <dgm:cxn modelId="{B55B31AF-3450-4240-832C-8DE024B535E0}" type="presParOf" srcId="{ACB7F470-E4E8-4053-B14E-262CB930D6D8}" destId="{F4A3103D-F55E-4F53-8CBC-816E663AF692}" srcOrd="0" destOrd="0" presId="urn:microsoft.com/office/officeart/2005/8/layout/chevron2"/>
    <dgm:cxn modelId="{4B1EC577-DB0D-469F-9650-8D6F776D24CF}" type="presParOf" srcId="{F4A3103D-F55E-4F53-8CBC-816E663AF692}" destId="{38916B5E-D362-48C8-A4BC-C99AC30632EB}" srcOrd="0" destOrd="0" presId="urn:microsoft.com/office/officeart/2005/8/layout/chevron2"/>
    <dgm:cxn modelId="{03741AA5-0947-43F3-BC96-41153FA0A2A5}" type="presParOf" srcId="{F4A3103D-F55E-4F53-8CBC-816E663AF692}" destId="{99C39FFE-1444-4DB6-A88B-78DEB9CB1AC8}" srcOrd="1" destOrd="0" presId="urn:microsoft.com/office/officeart/2005/8/layout/chevron2"/>
    <dgm:cxn modelId="{E9C7864F-7881-41B0-B4C2-D5CAC74FE317}" type="presParOf" srcId="{ACB7F470-E4E8-4053-B14E-262CB930D6D8}" destId="{B0BBA8FB-511A-4C13-8CA1-6681F2E41192}" srcOrd="1" destOrd="0" presId="urn:microsoft.com/office/officeart/2005/8/layout/chevron2"/>
    <dgm:cxn modelId="{A48E6FAC-5C43-4266-8552-6C6AF3588DD9}" type="presParOf" srcId="{ACB7F470-E4E8-4053-B14E-262CB930D6D8}" destId="{90C001E4-3529-48B4-A03F-D74DE66FEE57}" srcOrd="2" destOrd="0" presId="urn:microsoft.com/office/officeart/2005/8/layout/chevron2"/>
    <dgm:cxn modelId="{9D409555-5FD7-4972-BADD-378FE4D3DED2}" type="presParOf" srcId="{90C001E4-3529-48B4-A03F-D74DE66FEE57}" destId="{460DA07F-D364-40DC-8FBD-90CEBF779DC0}" srcOrd="0" destOrd="0" presId="urn:microsoft.com/office/officeart/2005/8/layout/chevron2"/>
    <dgm:cxn modelId="{D5561B12-FE4C-4129-80D4-2CDC0480AFB8}" type="presParOf" srcId="{90C001E4-3529-48B4-A03F-D74DE66FEE57}" destId="{032ECA1B-A080-476C-B6A7-DF5C9B081BE7}" srcOrd="1" destOrd="0" presId="urn:microsoft.com/office/officeart/2005/8/layout/chevron2"/>
    <dgm:cxn modelId="{A111A122-35D5-4064-8090-6F9B76AA0548}" type="presParOf" srcId="{ACB7F470-E4E8-4053-B14E-262CB930D6D8}" destId="{42F18362-4E3B-4DF8-A1B0-F1A5C9527255}" srcOrd="3" destOrd="0" presId="urn:microsoft.com/office/officeart/2005/8/layout/chevron2"/>
    <dgm:cxn modelId="{D7408456-A4DC-4EF2-A5C3-4558394A31F9}" type="presParOf" srcId="{ACB7F470-E4E8-4053-B14E-262CB930D6D8}" destId="{A9461FF6-C59E-445E-9D42-B47620C84631}" srcOrd="4" destOrd="0" presId="urn:microsoft.com/office/officeart/2005/8/layout/chevron2"/>
    <dgm:cxn modelId="{86CE5833-2B63-4DB4-AC62-1A216D4C39B1}" type="presParOf" srcId="{A9461FF6-C59E-445E-9D42-B47620C84631}" destId="{122330FD-120B-453E-82E0-48EF8F17A95B}" srcOrd="0" destOrd="0" presId="urn:microsoft.com/office/officeart/2005/8/layout/chevron2"/>
    <dgm:cxn modelId="{577D292F-0493-44B0-9405-32356FEEEBB2}" type="presParOf" srcId="{A9461FF6-C59E-445E-9D42-B47620C84631}" destId="{B176EDB5-3E54-465A-83F6-E55D31B60FBE}" srcOrd="1" destOrd="0" presId="urn:microsoft.com/office/officeart/2005/8/layout/chevron2"/>
    <dgm:cxn modelId="{AB0D5AA1-3A25-47A8-B412-C7792DDE69AB}" type="presParOf" srcId="{ACB7F470-E4E8-4053-B14E-262CB930D6D8}" destId="{2A1F6310-98E7-4323-9D20-160E6282A297}" srcOrd="5" destOrd="0" presId="urn:microsoft.com/office/officeart/2005/8/layout/chevron2"/>
    <dgm:cxn modelId="{3C47A2CE-BAB2-4722-83A8-BBF58A5DCB29}" type="presParOf" srcId="{ACB7F470-E4E8-4053-B14E-262CB930D6D8}" destId="{57D8C695-4E0E-4D35-BF8A-244FD912140E}" srcOrd="6" destOrd="0" presId="urn:microsoft.com/office/officeart/2005/8/layout/chevron2"/>
    <dgm:cxn modelId="{B0D288CF-8CD3-403A-8D69-2C931D67FDD0}" type="presParOf" srcId="{57D8C695-4E0E-4D35-BF8A-244FD912140E}" destId="{0A50A16A-4C73-479F-844C-537396B0BD98}" srcOrd="0" destOrd="0" presId="urn:microsoft.com/office/officeart/2005/8/layout/chevron2"/>
    <dgm:cxn modelId="{AB81EC31-5177-4EAF-99A4-5EEEBB17157E}" type="presParOf" srcId="{57D8C695-4E0E-4D35-BF8A-244FD912140E}" destId="{55F6E87A-1383-475B-A4F8-BE5F2DD404E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16B5E-D362-48C8-A4BC-C99AC30632EB}">
      <dsp:nvSpPr>
        <dsp:cNvPr id="0" name=""/>
        <dsp:cNvSpPr/>
      </dsp:nvSpPr>
      <dsp:spPr>
        <a:xfrm rot="5400000">
          <a:off x="-112097" y="113476"/>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1</a:t>
          </a:r>
        </a:p>
      </dsp:txBody>
      <dsp:txXfrm rot="-5400000">
        <a:off x="1" y="262939"/>
        <a:ext cx="523119" cy="224194"/>
      </dsp:txXfrm>
    </dsp:sp>
    <dsp:sp modelId="{99C39FFE-1444-4DB6-A88B-78DEB9CB1AC8}">
      <dsp:nvSpPr>
        <dsp:cNvPr id="0" name=""/>
        <dsp:cNvSpPr/>
      </dsp:nvSpPr>
      <dsp:spPr>
        <a:xfrm rot="5400000">
          <a:off x="2124170" y="-1599671"/>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Residency</a:t>
          </a:r>
        </a:p>
      </dsp:txBody>
      <dsp:txXfrm rot="-5400000">
        <a:off x="523120" y="25092"/>
        <a:ext cx="3664142" cy="438328"/>
      </dsp:txXfrm>
    </dsp:sp>
    <dsp:sp modelId="{460DA07F-D364-40DC-8FBD-90CEBF779DC0}">
      <dsp:nvSpPr>
        <dsp:cNvPr id="0" name=""/>
        <dsp:cNvSpPr/>
      </dsp:nvSpPr>
      <dsp:spPr>
        <a:xfrm rot="5400000">
          <a:off x="-112097" y="737463"/>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2</a:t>
          </a:r>
        </a:p>
      </dsp:txBody>
      <dsp:txXfrm rot="-5400000">
        <a:off x="1" y="886926"/>
        <a:ext cx="523119" cy="224194"/>
      </dsp:txXfrm>
    </dsp:sp>
    <dsp:sp modelId="{032ECA1B-A080-476C-B6A7-DF5C9B081BE7}">
      <dsp:nvSpPr>
        <dsp:cNvPr id="0" name=""/>
        <dsp:cNvSpPr/>
      </dsp:nvSpPr>
      <dsp:spPr>
        <a:xfrm rot="5400000">
          <a:off x="2124170" y="-975684"/>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LOR/LOE</a:t>
          </a:r>
        </a:p>
      </dsp:txBody>
      <dsp:txXfrm rot="-5400000">
        <a:off x="523120" y="649079"/>
        <a:ext cx="3664142" cy="438328"/>
      </dsp:txXfrm>
    </dsp:sp>
    <dsp:sp modelId="{122330FD-120B-453E-82E0-48EF8F17A95B}">
      <dsp:nvSpPr>
        <dsp:cNvPr id="0" name=""/>
        <dsp:cNvSpPr/>
      </dsp:nvSpPr>
      <dsp:spPr>
        <a:xfrm rot="5400000">
          <a:off x="-112097" y="1361450"/>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3</a:t>
          </a:r>
        </a:p>
      </dsp:txBody>
      <dsp:txXfrm rot="-5400000">
        <a:off x="1" y="1510913"/>
        <a:ext cx="523119" cy="224194"/>
      </dsp:txXfrm>
    </dsp:sp>
    <dsp:sp modelId="{B176EDB5-3E54-465A-83F6-E55D31B60FBE}">
      <dsp:nvSpPr>
        <dsp:cNvPr id="0" name=""/>
        <dsp:cNvSpPr/>
      </dsp:nvSpPr>
      <dsp:spPr>
        <a:xfrm rot="5400000">
          <a:off x="2124170" y="-351697"/>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Meet specialty and degree requirements</a:t>
          </a:r>
        </a:p>
      </dsp:txBody>
      <dsp:txXfrm rot="-5400000">
        <a:off x="523120" y="1273066"/>
        <a:ext cx="3664142" cy="438328"/>
      </dsp:txXfrm>
    </dsp:sp>
    <dsp:sp modelId="{0A50A16A-4C73-479F-844C-537396B0BD98}">
      <dsp:nvSpPr>
        <dsp:cNvPr id="0" name=""/>
        <dsp:cNvSpPr/>
      </dsp:nvSpPr>
      <dsp:spPr>
        <a:xfrm rot="5400000">
          <a:off x="-112097" y="1985437"/>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4</a:t>
          </a:r>
        </a:p>
      </dsp:txBody>
      <dsp:txXfrm rot="-5400000">
        <a:off x="1" y="2134900"/>
        <a:ext cx="523119" cy="224194"/>
      </dsp:txXfrm>
    </dsp:sp>
    <dsp:sp modelId="{55F6E87A-1383-475B-A4F8-BE5F2DD404E4}">
      <dsp:nvSpPr>
        <dsp:cNvPr id="0" name=""/>
        <dsp:cNvSpPr/>
      </dsp:nvSpPr>
      <dsp:spPr>
        <a:xfrm rot="5400000">
          <a:off x="2124170" y="272290"/>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a specialty not at my institution</a:t>
          </a:r>
        </a:p>
      </dsp:txBody>
      <dsp:txXfrm rot="-5400000">
        <a:off x="523120" y="1897054"/>
        <a:ext cx="3664142" cy="438328"/>
      </dsp:txXfrm>
    </dsp:sp>
    <dsp:sp modelId="{59D2EF3C-4570-45E4-AF5A-85DD36A8AC7C}">
      <dsp:nvSpPr>
        <dsp:cNvPr id="0" name=""/>
        <dsp:cNvSpPr/>
      </dsp:nvSpPr>
      <dsp:spPr>
        <a:xfrm rot="5400000">
          <a:off x="-112097" y="2609425"/>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5</a:t>
          </a:r>
        </a:p>
      </dsp:txBody>
      <dsp:txXfrm rot="-5400000">
        <a:off x="1" y="2758888"/>
        <a:ext cx="523119" cy="224194"/>
      </dsp:txXfrm>
    </dsp:sp>
    <dsp:sp modelId="{24F37D1C-85FF-46B2-B66D-B9C358B5DC55}">
      <dsp:nvSpPr>
        <dsp:cNvPr id="0" name=""/>
        <dsp:cNvSpPr/>
      </dsp:nvSpPr>
      <dsp:spPr>
        <a:xfrm rot="5400000">
          <a:off x="2124170" y="896277"/>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a specialty other than my</a:t>
          </a:r>
        </a:p>
        <a:p>
          <a:pPr marL="114300" lvl="1" indent="-114300" algn="l" defTabSz="622300">
            <a:lnSpc>
              <a:spcPct val="90000"/>
            </a:lnSpc>
            <a:spcBef>
              <a:spcPct val="0"/>
            </a:spcBef>
            <a:spcAft>
              <a:spcPct val="15000"/>
            </a:spcAft>
            <a:buNone/>
          </a:pPr>
          <a:r>
            <a:rPr lang="en-US" sz="1400" kern="1200" dirty="0">
              <a:solidFill>
                <a:schemeClr val="bg1"/>
              </a:solidFill>
            </a:rPr>
            <a:t>intended specialty</a:t>
          </a:r>
        </a:p>
      </dsp:txBody>
      <dsp:txXfrm rot="-5400000">
        <a:off x="523120" y="2521041"/>
        <a:ext cx="3664142" cy="4383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16B5E-D362-48C8-A4BC-C99AC30632EB}">
      <dsp:nvSpPr>
        <dsp:cNvPr id="0" name=""/>
        <dsp:cNvSpPr/>
      </dsp:nvSpPr>
      <dsp:spPr>
        <a:xfrm rot="5400000">
          <a:off x="-112097" y="113476"/>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1</a:t>
          </a:r>
        </a:p>
      </dsp:txBody>
      <dsp:txXfrm rot="-5400000">
        <a:off x="1" y="262939"/>
        <a:ext cx="523119" cy="224194"/>
      </dsp:txXfrm>
    </dsp:sp>
    <dsp:sp modelId="{99C39FFE-1444-4DB6-A88B-78DEB9CB1AC8}">
      <dsp:nvSpPr>
        <dsp:cNvPr id="0" name=""/>
        <dsp:cNvSpPr/>
      </dsp:nvSpPr>
      <dsp:spPr>
        <a:xfrm rot="5400000">
          <a:off x="2124170" y="-1599671"/>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Residency</a:t>
          </a:r>
        </a:p>
      </dsp:txBody>
      <dsp:txXfrm rot="-5400000">
        <a:off x="523120" y="25092"/>
        <a:ext cx="3664142" cy="438328"/>
      </dsp:txXfrm>
    </dsp:sp>
    <dsp:sp modelId="{460DA07F-D364-40DC-8FBD-90CEBF779DC0}">
      <dsp:nvSpPr>
        <dsp:cNvPr id="0" name=""/>
        <dsp:cNvSpPr/>
      </dsp:nvSpPr>
      <dsp:spPr>
        <a:xfrm rot="5400000">
          <a:off x="-112097" y="737463"/>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2</a:t>
          </a:r>
        </a:p>
      </dsp:txBody>
      <dsp:txXfrm rot="-5400000">
        <a:off x="1" y="886926"/>
        <a:ext cx="523119" cy="224194"/>
      </dsp:txXfrm>
    </dsp:sp>
    <dsp:sp modelId="{032ECA1B-A080-476C-B6A7-DF5C9B081BE7}">
      <dsp:nvSpPr>
        <dsp:cNvPr id="0" name=""/>
        <dsp:cNvSpPr/>
      </dsp:nvSpPr>
      <dsp:spPr>
        <a:xfrm rot="5400000">
          <a:off x="2124170" y="-975684"/>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LOR/LOE</a:t>
          </a:r>
        </a:p>
      </dsp:txBody>
      <dsp:txXfrm rot="-5400000">
        <a:off x="523120" y="649079"/>
        <a:ext cx="3664142" cy="438328"/>
      </dsp:txXfrm>
    </dsp:sp>
    <dsp:sp modelId="{122330FD-120B-453E-82E0-48EF8F17A95B}">
      <dsp:nvSpPr>
        <dsp:cNvPr id="0" name=""/>
        <dsp:cNvSpPr/>
      </dsp:nvSpPr>
      <dsp:spPr>
        <a:xfrm rot="5400000">
          <a:off x="-112097" y="1361450"/>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3</a:t>
          </a:r>
        </a:p>
      </dsp:txBody>
      <dsp:txXfrm rot="-5400000">
        <a:off x="1" y="1510913"/>
        <a:ext cx="523119" cy="224194"/>
      </dsp:txXfrm>
    </dsp:sp>
    <dsp:sp modelId="{B176EDB5-3E54-465A-83F6-E55D31B60FBE}">
      <dsp:nvSpPr>
        <dsp:cNvPr id="0" name=""/>
        <dsp:cNvSpPr/>
      </dsp:nvSpPr>
      <dsp:spPr>
        <a:xfrm rot="5400000">
          <a:off x="2124170" y="-351697"/>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a specialty not at my institution</a:t>
          </a:r>
        </a:p>
      </dsp:txBody>
      <dsp:txXfrm rot="-5400000">
        <a:off x="523120" y="1273066"/>
        <a:ext cx="3664142" cy="438328"/>
      </dsp:txXfrm>
    </dsp:sp>
    <dsp:sp modelId="{0A50A16A-4C73-479F-844C-537396B0BD98}">
      <dsp:nvSpPr>
        <dsp:cNvPr id="0" name=""/>
        <dsp:cNvSpPr/>
      </dsp:nvSpPr>
      <dsp:spPr>
        <a:xfrm rot="5400000">
          <a:off x="-112097" y="1985437"/>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4</a:t>
          </a:r>
        </a:p>
      </dsp:txBody>
      <dsp:txXfrm rot="-5400000">
        <a:off x="1" y="2134900"/>
        <a:ext cx="523119" cy="224194"/>
      </dsp:txXfrm>
    </dsp:sp>
    <dsp:sp modelId="{55F6E87A-1383-475B-A4F8-BE5F2DD404E4}">
      <dsp:nvSpPr>
        <dsp:cNvPr id="0" name=""/>
        <dsp:cNvSpPr/>
      </dsp:nvSpPr>
      <dsp:spPr>
        <a:xfrm rot="5400000">
          <a:off x="2124170" y="272290"/>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Meet specialty and degree requirements</a:t>
          </a:r>
          <a:endParaRPr lang="en-US" sz="1400" kern="1200" dirty="0"/>
        </a:p>
      </dsp:txBody>
      <dsp:txXfrm rot="-5400000">
        <a:off x="523120" y="1897054"/>
        <a:ext cx="3664142" cy="438328"/>
      </dsp:txXfrm>
    </dsp:sp>
    <dsp:sp modelId="{59D2EF3C-4570-45E4-AF5A-85DD36A8AC7C}">
      <dsp:nvSpPr>
        <dsp:cNvPr id="0" name=""/>
        <dsp:cNvSpPr/>
      </dsp:nvSpPr>
      <dsp:spPr>
        <a:xfrm rot="5400000">
          <a:off x="-112097" y="2609425"/>
          <a:ext cx="747313" cy="523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5</a:t>
          </a:r>
        </a:p>
      </dsp:txBody>
      <dsp:txXfrm rot="-5400000">
        <a:off x="1" y="2758888"/>
        <a:ext cx="523119" cy="224194"/>
      </dsp:txXfrm>
    </dsp:sp>
    <dsp:sp modelId="{24F37D1C-85FF-46B2-B66D-B9C358B5DC55}">
      <dsp:nvSpPr>
        <dsp:cNvPr id="0" name=""/>
        <dsp:cNvSpPr/>
      </dsp:nvSpPr>
      <dsp:spPr>
        <a:xfrm rot="5400000">
          <a:off x="2124170" y="896277"/>
          <a:ext cx="485754" cy="36878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None/>
          </a:pPr>
          <a:r>
            <a:rPr lang="en-US" sz="1400" kern="1200" dirty="0">
              <a:solidFill>
                <a:schemeClr val="bg1"/>
              </a:solidFill>
            </a:rPr>
            <a:t>Explore a specialty other than my</a:t>
          </a:r>
        </a:p>
        <a:p>
          <a:pPr marL="114300" lvl="1" indent="-114300" algn="l" defTabSz="622300">
            <a:lnSpc>
              <a:spcPct val="90000"/>
            </a:lnSpc>
            <a:spcBef>
              <a:spcPct val="0"/>
            </a:spcBef>
            <a:spcAft>
              <a:spcPct val="15000"/>
            </a:spcAft>
            <a:buNone/>
          </a:pPr>
          <a:r>
            <a:rPr lang="en-US" sz="1400" kern="1200" dirty="0">
              <a:solidFill>
                <a:schemeClr val="bg1"/>
              </a:solidFill>
            </a:rPr>
            <a:t>intended specialty</a:t>
          </a:r>
        </a:p>
      </dsp:txBody>
      <dsp:txXfrm rot="-5400000">
        <a:off x="523120" y="2521041"/>
        <a:ext cx="3664142" cy="4383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16B5E-D362-48C8-A4BC-C99AC30632EB}">
      <dsp:nvSpPr>
        <dsp:cNvPr id="0" name=""/>
        <dsp:cNvSpPr/>
      </dsp:nvSpPr>
      <dsp:spPr>
        <a:xfrm rot="5400000">
          <a:off x="-138707" y="141184"/>
          <a:ext cx="924719" cy="647303"/>
        </a:xfrm>
        <a:prstGeom prst="chevron">
          <a:avLst/>
        </a:prstGeom>
        <a:solidFill>
          <a:schemeClr val="bg1">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1</a:t>
          </a:r>
          <a:endParaRPr lang="en-US" sz="1900" b="1" kern="1200" dirty="0"/>
        </a:p>
      </dsp:txBody>
      <dsp:txXfrm rot="-5400000">
        <a:off x="2" y="326128"/>
        <a:ext cx="647303" cy="277416"/>
      </dsp:txXfrm>
    </dsp:sp>
    <dsp:sp modelId="{99C39FFE-1444-4DB6-A88B-78DEB9CB1AC8}">
      <dsp:nvSpPr>
        <dsp:cNvPr id="0" name=""/>
        <dsp:cNvSpPr/>
      </dsp:nvSpPr>
      <dsp:spPr>
        <a:xfrm rot="5400000">
          <a:off x="2128447" y="-1478666"/>
          <a:ext cx="601383" cy="3563671"/>
        </a:xfrm>
        <a:prstGeom prst="round2SameRect">
          <a:avLst/>
        </a:prstGeom>
        <a:solidFill>
          <a:schemeClr val="lt1">
            <a:alpha val="90000"/>
            <a:hueOff val="0"/>
            <a:satOff val="0"/>
            <a:lumOff val="0"/>
            <a:alphaOff val="0"/>
          </a:schemeClr>
        </a:solidFill>
        <a:ln w="25400" cap="flat" cmpd="sng" algn="ctr">
          <a:solidFill>
            <a:schemeClr val="bg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en-US" sz="2400" b="1" kern="1200" dirty="0">
              <a:solidFill>
                <a:schemeClr val="bg1"/>
              </a:solidFill>
            </a:rPr>
            <a:t>Housing</a:t>
          </a:r>
          <a:endParaRPr lang="en-US" sz="1900" b="1" kern="1200" dirty="0">
            <a:solidFill>
              <a:schemeClr val="bg1"/>
            </a:solidFill>
          </a:endParaRPr>
        </a:p>
      </dsp:txBody>
      <dsp:txXfrm rot="-5400000">
        <a:off x="647304" y="31834"/>
        <a:ext cx="3534314" cy="542669"/>
      </dsp:txXfrm>
    </dsp:sp>
    <dsp:sp modelId="{460DA07F-D364-40DC-8FBD-90CEBF779DC0}">
      <dsp:nvSpPr>
        <dsp:cNvPr id="0" name=""/>
        <dsp:cNvSpPr/>
      </dsp:nvSpPr>
      <dsp:spPr>
        <a:xfrm rot="5400000">
          <a:off x="-138707" y="913300"/>
          <a:ext cx="924719" cy="647303"/>
        </a:xfrm>
        <a:prstGeom prst="chevron">
          <a:avLst/>
        </a:prstGeom>
        <a:solidFill>
          <a:schemeClr val="bg1">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2</a:t>
          </a:r>
        </a:p>
      </dsp:txBody>
      <dsp:txXfrm rot="-5400000">
        <a:off x="2" y="1098244"/>
        <a:ext cx="647303" cy="277416"/>
      </dsp:txXfrm>
    </dsp:sp>
    <dsp:sp modelId="{032ECA1B-A080-476C-B6A7-DF5C9B081BE7}">
      <dsp:nvSpPr>
        <dsp:cNvPr id="0" name=""/>
        <dsp:cNvSpPr/>
      </dsp:nvSpPr>
      <dsp:spPr>
        <a:xfrm rot="5400000">
          <a:off x="2128605" y="-706709"/>
          <a:ext cx="601067" cy="3563671"/>
        </a:xfrm>
        <a:prstGeom prst="round2SameRect">
          <a:avLst/>
        </a:prstGeom>
        <a:solidFill>
          <a:schemeClr val="lt1">
            <a:alpha val="90000"/>
            <a:hueOff val="0"/>
            <a:satOff val="0"/>
            <a:lumOff val="0"/>
            <a:alphaOff val="0"/>
          </a:schemeClr>
        </a:solidFill>
        <a:ln w="25400" cap="flat" cmpd="sng" algn="ctr">
          <a:solidFill>
            <a:schemeClr val="bg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en-US" sz="2400" b="1" kern="1200" dirty="0">
              <a:solidFill>
                <a:schemeClr val="bg1"/>
              </a:solidFill>
            </a:rPr>
            <a:t>Flight/Transportation</a:t>
          </a:r>
        </a:p>
      </dsp:txBody>
      <dsp:txXfrm rot="-5400000">
        <a:off x="647303" y="803935"/>
        <a:ext cx="3534329" cy="542383"/>
      </dsp:txXfrm>
    </dsp:sp>
    <dsp:sp modelId="{122330FD-120B-453E-82E0-48EF8F17A95B}">
      <dsp:nvSpPr>
        <dsp:cNvPr id="0" name=""/>
        <dsp:cNvSpPr/>
      </dsp:nvSpPr>
      <dsp:spPr>
        <a:xfrm rot="5400000">
          <a:off x="-138707" y="1685416"/>
          <a:ext cx="924719" cy="647303"/>
        </a:xfrm>
        <a:prstGeom prst="chevron">
          <a:avLst/>
        </a:prstGeom>
        <a:solidFill>
          <a:schemeClr val="bg1">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3</a:t>
          </a:r>
        </a:p>
      </dsp:txBody>
      <dsp:txXfrm rot="-5400000">
        <a:off x="2" y="1870360"/>
        <a:ext cx="647303" cy="277416"/>
      </dsp:txXfrm>
    </dsp:sp>
    <dsp:sp modelId="{B176EDB5-3E54-465A-83F6-E55D31B60FBE}">
      <dsp:nvSpPr>
        <dsp:cNvPr id="0" name=""/>
        <dsp:cNvSpPr/>
      </dsp:nvSpPr>
      <dsp:spPr>
        <a:xfrm rot="5400000">
          <a:off x="2128605" y="65406"/>
          <a:ext cx="601067" cy="3563671"/>
        </a:xfrm>
        <a:prstGeom prst="round2SameRect">
          <a:avLst/>
        </a:prstGeom>
        <a:solidFill>
          <a:schemeClr val="lt1">
            <a:alpha val="90000"/>
            <a:hueOff val="0"/>
            <a:satOff val="0"/>
            <a:lumOff val="0"/>
            <a:alphaOff val="0"/>
          </a:schemeClr>
        </a:solidFill>
        <a:ln w="25400" cap="flat" cmpd="sng" algn="ctr">
          <a:solidFill>
            <a:schemeClr val="bg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None/>
          </a:pPr>
          <a:r>
            <a:rPr lang="en-US" sz="2200" b="1" kern="1200" dirty="0">
              <a:solidFill>
                <a:schemeClr val="bg1"/>
              </a:solidFill>
            </a:rPr>
            <a:t>Application Costs</a:t>
          </a:r>
        </a:p>
      </dsp:txBody>
      <dsp:txXfrm rot="-5400000">
        <a:off x="647303" y="1576050"/>
        <a:ext cx="3534329" cy="542383"/>
      </dsp:txXfrm>
    </dsp:sp>
    <dsp:sp modelId="{0A50A16A-4C73-479F-844C-537396B0BD98}">
      <dsp:nvSpPr>
        <dsp:cNvPr id="0" name=""/>
        <dsp:cNvSpPr/>
      </dsp:nvSpPr>
      <dsp:spPr>
        <a:xfrm rot="5400000">
          <a:off x="-138707" y="2457532"/>
          <a:ext cx="924719" cy="647303"/>
        </a:xfrm>
        <a:prstGeom prst="chevron">
          <a:avLst/>
        </a:prstGeom>
        <a:solidFill>
          <a:schemeClr val="bg1">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4</a:t>
          </a:r>
        </a:p>
      </dsp:txBody>
      <dsp:txXfrm rot="-5400000">
        <a:off x="2" y="2642476"/>
        <a:ext cx="647303" cy="277416"/>
      </dsp:txXfrm>
    </dsp:sp>
    <dsp:sp modelId="{55F6E87A-1383-475B-A4F8-BE5F2DD404E4}">
      <dsp:nvSpPr>
        <dsp:cNvPr id="0" name=""/>
        <dsp:cNvSpPr/>
      </dsp:nvSpPr>
      <dsp:spPr>
        <a:xfrm rot="5400000">
          <a:off x="2128605" y="837522"/>
          <a:ext cx="601067" cy="3563671"/>
        </a:xfrm>
        <a:prstGeom prst="round2SameRect">
          <a:avLst/>
        </a:prstGeom>
        <a:solidFill>
          <a:schemeClr val="lt1">
            <a:alpha val="90000"/>
            <a:hueOff val="0"/>
            <a:satOff val="0"/>
            <a:lumOff val="0"/>
            <a:alphaOff val="0"/>
          </a:schemeClr>
        </a:solidFill>
        <a:ln w="25400" cap="flat" cmpd="sng" algn="ctr">
          <a:solidFill>
            <a:schemeClr val="bg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None/>
          </a:pPr>
          <a:r>
            <a:rPr lang="en-US" sz="2200" b="1" kern="1200" dirty="0">
              <a:solidFill>
                <a:schemeClr val="bg1"/>
              </a:solidFill>
            </a:rPr>
            <a:t>Tuition for away rotation</a:t>
          </a:r>
        </a:p>
      </dsp:txBody>
      <dsp:txXfrm rot="-5400000">
        <a:off x="647303" y="2348166"/>
        <a:ext cx="3534329" cy="5423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0.42376</cdr:x>
      <cdr:y>0.1362</cdr:y>
    </cdr:from>
    <cdr:to>
      <cdr:x>0.57624</cdr:x>
      <cdr:y>0.23542</cdr:y>
    </cdr:to>
    <cdr:sp macro="" textlink="">
      <cdr:nvSpPr>
        <cdr:cNvPr id="2" name="TextBox 4">
          <a:extLst xmlns:a="http://schemas.openxmlformats.org/drawingml/2006/main">
            <a:ext uri="{FF2B5EF4-FFF2-40B4-BE49-F238E27FC236}">
              <a16:creationId xmlns:a16="http://schemas.microsoft.com/office/drawing/2014/main" id="{B9FEA5F7-DBB0-FCD4-270A-9BE732F59C89}"/>
            </a:ext>
          </a:extLst>
        </cdr:cNvPr>
        <cdr:cNvSpPr txBox="1"/>
      </cdr:nvSpPr>
      <cdr:spPr>
        <a:xfrm xmlns:a="http://schemas.openxmlformats.org/drawingml/2006/main">
          <a:off x="1975281" y="359102"/>
          <a:ext cx="710795"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b="1" kern="1200">
              <a:solidFill>
                <a:schemeClr val="bg1"/>
              </a:solidFill>
              <a:latin typeface="Arial" charset="0"/>
              <a:ea typeface="+mn-ea"/>
              <a:cs typeface="+mn-cs"/>
            </a:defRPr>
          </a:lvl1pPr>
          <a:lvl2pPr marL="457200" algn="l" rtl="0" eaLnBrk="0" fontAlgn="base" hangingPunct="0">
            <a:spcBef>
              <a:spcPct val="0"/>
            </a:spcBef>
            <a:spcAft>
              <a:spcPct val="0"/>
            </a:spcAft>
            <a:defRPr sz="2000" b="1" kern="1200">
              <a:solidFill>
                <a:schemeClr val="bg1"/>
              </a:solidFill>
              <a:latin typeface="Arial" charset="0"/>
              <a:ea typeface="+mn-ea"/>
              <a:cs typeface="+mn-cs"/>
            </a:defRPr>
          </a:lvl2pPr>
          <a:lvl3pPr marL="914400" algn="l" rtl="0" eaLnBrk="0" fontAlgn="base" hangingPunct="0">
            <a:spcBef>
              <a:spcPct val="0"/>
            </a:spcBef>
            <a:spcAft>
              <a:spcPct val="0"/>
            </a:spcAft>
            <a:defRPr sz="2000" b="1" kern="1200">
              <a:solidFill>
                <a:schemeClr val="bg1"/>
              </a:solidFill>
              <a:latin typeface="Arial" charset="0"/>
              <a:ea typeface="+mn-ea"/>
              <a:cs typeface="+mn-cs"/>
            </a:defRPr>
          </a:lvl3pPr>
          <a:lvl4pPr marL="1371600" algn="l" rtl="0" eaLnBrk="0" fontAlgn="base" hangingPunct="0">
            <a:spcBef>
              <a:spcPct val="0"/>
            </a:spcBef>
            <a:spcAft>
              <a:spcPct val="0"/>
            </a:spcAft>
            <a:defRPr sz="2000" b="1" kern="1200">
              <a:solidFill>
                <a:schemeClr val="bg1"/>
              </a:solidFill>
              <a:latin typeface="Arial" charset="0"/>
              <a:ea typeface="+mn-ea"/>
              <a:cs typeface="+mn-cs"/>
            </a:defRPr>
          </a:lvl4pPr>
          <a:lvl5pPr marL="1828800" algn="l" rtl="0" eaLnBrk="0" fontAlgn="base" hangingPunct="0">
            <a:spcBef>
              <a:spcPct val="0"/>
            </a:spcBef>
            <a:spcAft>
              <a:spcPct val="0"/>
            </a:spcAft>
            <a:defRPr sz="2000" b="1" kern="1200">
              <a:solidFill>
                <a:schemeClr val="bg1"/>
              </a:solidFill>
              <a:latin typeface="Arial" charset="0"/>
              <a:ea typeface="+mn-ea"/>
              <a:cs typeface="+mn-cs"/>
            </a:defRPr>
          </a:lvl5pPr>
          <a:lvl6pPr marL="2286000" algn="l" defTabSz="914400" rtl="0" eaLnBrk="1" latinLnBrk="0" hangingPunct="1">
            <a:defRPr sz="2000" b="1" kern="1200">
              <a:solidFill>
                <a:schemeClr val="bg1"/>
              </a:solidFill>
              <a:latin typeface="Arial" charset="0"/>
              <a:ea typeface="+mn-ea"/>
              <a:cs typeface="+mn-cs"/>
            </a:defRPr>
          </a:lvl6pPr>
          <a:lvl7pPr marL="2743200" algn="l" defTabSz="914400" rtl="0" eaLnBrk="1" latinLnBrk="0" hangingPunct="1">
            <a:defRPr sz="2000" b="1" kern="1200">
              <a:solidFill>
                <a:schemeClr val="bg1"/>
              </a:solidFill>
              <a:latin typeface="Arial" charset="0"/>
              <a:ea typeface="+mn-ea"/>
              <a:cs typeface="+mn-cs"/>
            </a:defRPr>
          </a:lvl7pPr>
          <a:lvl8pPr marL="3200400" algn="l" defTabSz="914400" rtl="0" eaLnBrk="1" latinLnBrk="0" hangingPunct="1">
            <a:defRPr sz="2000" b="1" kern="1200">
              <a:solidFill>
                <a:schemeClr val="bg1"/>
              </a:solidFill>
              <a:latin typeface="Arial" charset="0"/>
              <a:ea typeface="+mn-ea"/>
              <a:cs typeface="+mn-cs"/>
            </a:defRPr>
          </a:lvl8pPr>
          <a:lvl9pPr marL="3657600" algn="l" defTabSz="914400" rtl="0" eaLnBrk="1" latinLnBrk="0" hangingPunct="1">
            <a:defRPr sz="2000" b="1" kern="1200">
              <a:solidFill>
                <a:schemeClr val="bg1"/>
              </a:solidFill>
              <a:latin typeface="Arial" charset="0"/>
              <a:ea typeface="+mn-ea"/>
              <a:cs typeface="+mn-cs"/>
            </a:defRPr>
          </a:lvl9pPr>
        </a:lstStyle>
        <a:p xmlns:a="http://schemas.openxmlformats.org/drawingml/2006/main">
          <a:r>
            <a:rPr lang="en-US" sz="1100" dirty="0"/>
            <a:t>185,662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0050" name="Rectangle 2"/>
          <p:cNvSpPr>
            <a:spLocks noGrp="1" noChangeArrowheads="1"/>
          </p:cNvSpPr>
          <p:nvPr>
            <p:ph type="hdr" sz="quarter"/>
          </p:nvPr>
        </p:nvSpPr>
        <p:spPr bwMode="auto">
          <a:xfrm>
            <a:off x="0" y="-14288"/>
            <a:ext cx="760413" cy="274638"/>
          </a:xfrm>
          <a:prstGeom prst="rect">
            <a:avLst/>
          </a:prstGeom>
          <a:noFill/>
          <a:ln w="9525">
            <a:noFill/>
            <a:miter lim="800000"/>
            <a:headEnd/>
            <a:tailEnd/>
          </a:ln>
          <a:effectLst/>
        </p:spPr>
        <p:txBody>
          <a:bodyPr vert="horz" wrap="none" lIns="93177" tIns="46589" rIns="93177" bIns="46589" numCol="1" anchor="t" anchorCtr="0" compatLnSpc="1">
            <a:prstTxWarp prst="textNoShape">
              <a:avLst/>
            </a:prstTxWarp>
            <a:spAutoFit/>
          </a:bodyPr>
          <a:lstStyle>
            <a:lvl1pPr defTabSz="931863">
              <a:defRPr sz="1200" b="0">
                <a:solidFill>
                  <a:srgbClr val="474747"/>
                </a:solidFill>
              </a:defRPr>
            </a:lvl1pPr>
          </a:lstStyle>
          <a:p>
            <a:endParaRPr lang="en-US"/>
          </a:p>
        </p:txBody>
      </p:sp>
      <p:sp>
        <p:nvSpPr>
          <p:cNvPr id="1410051" name="Rectangle 3"/>
          <p:cNvSpPr>
            <a:spLocks noGrp="1" noChangeArrowheads="1"/>
          </p:cNvSpPr>
          <p:nvPr>
            <p:ph type="dt" sz="quarter" idx="1"/>
          </p:nvPr>
        </p:nvSpPr>
        <p:spPr bwMode="auto">
          <a:xfrm>
            <a:off x="5943600" y="-14288"/>
            <a:ext cx="914400" cy="274638"/>
          </a:xfrm>
          <a:prstGeom prst="rect">
            <a:avLst/>
          </a:prstGeom>
          <a:noFill/>
          <a:ln w="9525">
            <a:noFill/>
            <a:miter lim="800000"/>
            <a:headEnd/>
            <a:tailEnd/>
          </a:ln>
          <a:effectLst/>
        </p:spPr>
        <p:txBody>
          <a:bodyPr vert="horz" wrap="none" lIns="93177" tIns="46589" rIns="93177" bIns="46589" numCol="1" anchor="t" anchorCtr="0" compatLnSpc="1">
            <a:prstTxWarp prst="textNoShape">
              <a:avLst/>
            </a:prstTxWarp>
            <a:spAutoFit/>
          </a:bodyPr>
          <a:lstStyle>
            <a:lvl1pPr algn="r" defTabSz="931863">
              <a:defRPr sz="1200" b="0">
                <a:solidFill>
                  <a:srgbClr val="474747"/>
                </a:solidFill>
              </a:defRPr>
            </a:lvl1pPr>
          </a:lstStyle>
          <a:p>
            <a:endParaRPr lang="en-US"/>
          </a:p>
        </p:txBody>
      </p:sp>
      <p:sp>
        <p:nvSpPr>
          <p:cNvPr id="1410052" name="Rectangle 4"/>
          <p:cNvSpPr>
            <a:spLocks noGrp="1" noChangeArrowheads="1"/>
          </p:cNvSpPr>
          <p:nvPr>
            <p:ph type="ftr" sz="quarter" idx="2"/>
          </p:nvPr>
        </p:nvSpPr>
        <p:spPr bwMode="auto">
          <a:xfrm>
            <a:off x="0" y="9021763"/>
            <a:ext cx="677863" cy="274637"/>
          </a:xfrm>
          <a:prstGeom prst="rect">
            <a:avLst/>
          </a:prstGeom>
          <a:noFill/>
          <a:ln w="9525">
            <a:noFill/>
            <a:miter lim="800000"/>
            <a:headEnd/>
            <a:tailEnd/>
          </a:ln>
          <a:effectLst/>
        </p:spPr>
        <p:txBody>
          <a:bodyPr vert="horz" wrap="none" lIns="93177" tIns="46589" rIns="93177" bIns="46589" numCol="1" anchor="b" anchorCtr="0" compatLnSpc="1">
            <a:prstTxWarp prst="textNoShape">
              <a:avLst/>
            </a:prstTxWarp>
            <a:spAutoFit/>
          </a:bodyPr>
          <a:lstStyle>
            <a:lvl1pPr defTabSz="931863">
              <a:defRPr sz="1200" b="0">
                <a:solidFill>
                  <a:srgbClr val="474747"/>
                </a:solidFill>
              </a:defRPr>
            </a:lvl1pPr>
          </a:lstStyle>
          <a:p>
            <a:endParaRPr lang="en-US"/>
          </a:p>
        </p:txBody>
      </p:sp>
      <p:sp>
        <p:nvSpPr>
          <p:cNvPr id="1410053" name="Rectangle 5"/>
          <p:cNvSpPr>
            <a:spLocks noGrp="1" noChangeArrowheads="1"/>
          </p:cNvSpPr>
          <p:nvPr>
            <p:ph type="sldNum" sz="quarter" idx="3"/>
          </p:nvPr>
        </p:nvSpPr>
        <p:spPr bwMode="auto">
          <a:xfrm>
            <a:off x="6484938" y="9021763"/>
            <a:ext cx="373062" cy="274637"/>
          </a:xfrm>
          <a:prstGeom prst="rect">
            <a:avLst/>
          </a:prstGeom>
          <a:noFill/>
          <a:ln w="9525">
            <a:noFill/>
            <a:miter lim="800000"/>
            <a:headEnd/>
            <a:tailEnd/>
          </a:ln>
          <a:effectLst/>
        </p:spPr>
        <p:txBody>
          <a:bodyPr vert="horz" wrap="none" lIns="93177" tIns="46589" rIns="93177" bIns="46589" numCol="1" anchor="b" anchorCtr="0" compatLnSpc="1">
            <a:prstTxWarp prst="textNoShape">
              <a:avLst/>
            </a:prstTxWarp>
            <a:spAutoFit/>
          </a:bodyPr>
          <a:lstStyle>
            <a:lvl1pPr algn="r" defTabSz="931863">
              <a:defRPr sz="1200" b="0">
                <a:solidFill>
                  <a:srgbClr val="474747"/>
                </a:solidFill>
              </a:defRPr>
            </a:lvl1pPr>
          </a:lstStyle>
          <a:p>
            <a:fld id="{0E97934E-6B98-43C6-AEA0-52EAD391FE92}" type="slidenum">
              <a:rPr lang="en-US"/>
              <a:pPr/>
              <a:t>‹#›</a:t>
            </a:fld>
            <a:endParaRPr lang="en-US"/>
          </a:p>
        </p:txBody>
      </p:sp>
    </p:spTree>
    <p:extLst>
      <p:ext uri="{BB962C8B-B14F-4D97-AF65-F5344CB8AC3E}">
        <p14:creationId xmlns:p14="http://schemas.microsoft.com/office/powerpoint/2010/main" val="2182335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rgbClr val="000052"/>
                </a:solidFill>
              </a:defRPr>
            </a:lvl1pPr>
          </a:lstStyle>
          <a:p>
            <a:endParaRPr lang="en-US"/>
          </a:p>
        </p:txBody>
      </p:sp>
      <p:sp>
        <p:nvSpPr>
          <p:cNvPr id="78851"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rgbClr val="000052"/>
                </a:solidFill>
              </a:defRPr>
            </a:lvl1pPr>
          </a:lstStyle>
          <a:p>
            <a:endParaRPr lang="en-US"/>
          </a:p>
        </p:txBody>
      </p:sp>
      <p:sp>
        <p:nvSpPr>
          <p:cNvPr id="7885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788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4"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rgbClr val="000052"/>
                </a:solidFill>
              </a:defRPr>
            </a:lvl1pPr>
          </a:lstStyle>
          <a:p>
            <a:endParaRPr lang="en-US"/>
          </a:p>
        </p:txBody>
      </p:sp>
      <p:sp>
        <p:nvSpPr>
          <p:cNvPr id="78855"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rgbClr val="000052"/>
                </a:solidFill>
              </a:defRPr>
            </a:lvl1pPr>
          </a:lstStyle>
          <a:p>
            <a:fld id="{B60810FE-85F6-4E9B-AC00-284CD00EF874}" type="slidenum">
              <a:rPr lang="en-US"/>
              <a:pPr/>
              <a:t>‹#›</a:t>
            </a:fld>
            <a:endParaRPr lang="en-US"/>
          </a:p>
        </p:txBody>
      </p:sp>
    </p:spTree>
    <p:extLst>
      <p:ext uri="{BB962C8B-B14F-4D97-AF65-F5344CB8AC3E}">
        <p14:creationId xmlns:p14="http://schemas.microsoft.com/office/powerpoint/2010/main" val="360839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3B2FF-E6E8-4E8B-AEE4-5884C080918C}" type="slidenum">
              <a:rPr lang="en-US"/>
              <a:pPr/>
              <a:t>1</a:t>
            </a:fld>
            <a:endParaRPr lang="en-US"/>
          </a:p>
        </p:txBody>
      </p:sp>
      <p:sp>
        <p:nvSpPr>
          <p:cNvPr id="9591810" name="Rectangle 2"/>
          <p:cNvSpPr>
            <a:spLocks noGrp="1" noRot="1" noChangeAspect="1" noChangeArrowheads="1" noTextEdit="1"/>
          </p:cNvSpPr>
          <p:nvPr>
            <p:ph type="sldImg"/>
          </p:nvPr>
        </p:nvSpPr>
        <p:spPr>
          <a:ln/>
        </p:spPr>
      </p:sp>
      <p:sp>
        <p:nvSpPr>
          <p:cNvPr id="959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5443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ranking for overall, and for DO students</a:t>
            </a:r>
          </a:p>
        </p:txBody>
      </p:sp>
      <p:sp>
        <p:nvSpPr>
          <p:cNvPr id="4" name="Slide Number Placeholder 3"/>
          <p:cNvSpPr>
            <a:spLocks noGrp="1"/>
          </p:cNvSpPr>
          <p:nvPr>
            <p:ph type="sldNum" sz="quarter" idx="5"/>
          </p:nvPr>
        </p:nvSpPr>
        <p:spPr/>
        <p:txBody>
          <a:bodyPr/>
          <a:lstStyle/>
          <a:p>
            <a:fld id="{B60810FE-85F6-4E9B-AC00-284CD00EF874}" type="slidenum">
              <a:rPr lang="en-US" smtClean="0"/>
              <a:pPr/>
              <a:t>22</a:t>
            </a:fld>
            <a:endParaRPr lang="en-US"/>
          </a:p>
        </p:txBody>
      </p:sp>
    </p:spTree>
    <p:extLst>
      <p:ext uri="{BB962C8B-B14F-4D97-AF65-F5344CB8AC3E}">
        <p14:creationId xmlns:p14="http://schemas.microsoft.com/office/powerpoint/2010/main" val="1467570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810FE-85F6-4E9B-AC00-284CD00EF874}" type="slidenum">
              <a:rPr lang="en-US" smtClean="0"/>
              <a:pPr/>
              <a:t>23</a:t>
            </a:fld>
            <a:endParaRPr lang="en-US"/>
          </a:p>
        </p:txBody>
      </p:sp>
    </p:spTree>
    <p:extLst>
      <p:ext uri="{BB962C8B-B14F-4D97-AF65-F5344CB8AC3E}">
        <p14:creationId xmlns:p14="http://schemas.microsoft.com/office/powerpoint/2010/main" val="399096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810FE-85F6-4E9B-AC00-284CD00EF874}" type="slidenum">
              <a:rPr lang="en-US" smtClean="0"/>
              <a:pPr/>
              <a:t>24</a:t>
            </a:fld>
            <a:endParaRPr lang="en-US"/>
          </a:p>
        </p:txBody>
      </p:sp>
    </p:spTree>
    <p:extLst>
      <p:ext uri="{BB962C8B-B14F-4D97-AF65-F5344CB8AC3E}">
        <p14:creationId xmlns:p14="http://schemas.microsoft.com/office/powerpoint/2010/main" val="1736246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3B2FF-E6E8-4E8B-AEE4-5884C080918C}" type="slidenum">
              <a:rPr lang="en-US"/>
              <a:pPr/>
              <a:t>39</a:t>
            </a:fld>
            <a:endParaRPr lang="en-US"/>
          </a:p>
        </p:txBody>
      </p:sp>
      <p:sp>
        <p:nvSpPr>
          <p:cNvPr id="9591810" name="Rectangle 2"/>
          <p:cNvSpPr>
            <a:spLocks noGrp="1" noRot="1" noChangeAspect="1" noChangeArrowheads="1" noTextEdit="1"/>
          </p:cNvSpPr>
          <p:nvPr>
            <p:ph type="sldImg"/>
          </p:nvPr>
        </p:nvSpPr>
        <p:spPr>
          <a:ln/>
        </p:spPr>
      </p:sp>
      <p:sp>
        <p:nvSpPr>
          <p:cNvPr id="959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287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Additionally, there are 13 institutions who have not entered in dates, and 74 who have dates that need updating.</a:t>
            </a:r>
          </a:p>
        </p:txBody>
      </p:sp>
      <p:sp>
        <p:nvSpPr>
          <p:cNvPr id="4" name="Slide Number Placeholder 3"/>
          <p:cNvSpPr>
            <a:spLocks noGrp="1"/>
          </p:cNvSpPr>
          <p:nvPr>
            <p:ph type="sldNum" sz="quarter" idx="5"/>
          </p:nvPr>
        </p:nvSpPr>
        <p:spPr/>
        <p:txBody>
          <a:bodyPr/>
          <a:lstStyle/>
          <a:p>
            <a:fld id="{B60810FE-85F6-4E9B-AC00-284CD00EF874}" type="slidenum">
              <a:rPr lang="en-US" smtClean="0"/>
              <a:pPr/>
              <a:t>3</a:t>
            </a:fld>
            <a:endParaRPr lang="en-US"/>
          </a:p>
        </p:txBody>
      </p:sp>
    </p:spTree>
    <p:extLst>
      <p:ext uri="{BB962C8B-B14F-4D97-AF65-F5344CB8AC3E}">
        <p14:creationId xmlns:p14="http://schemas.microsoft.com/office/powerpoint/2010/main" val="257495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By academic year</a:t>
            </a:r>
          </a:p>
        </p:txBody>
      </p:sp>
      <p:sp>
        <p:nvSpPr>
          <p:cNvPr id="4" name="Slide Number Placeholder 3"/>
          <p:cNvSpPr>
            <a:spLocks noGrp="1"/>
          </p:cNvSpPr>
          <p:nvPr>
            <p:ph type="sldNum" sz="quarter" idx="5"/>
          </p:nvPr>
        </p:nvSpPr>
        <p:spPr/>
        <p:txBody>
          <a:bodyPr/>
          <a:lstStyle/>
          <a:p>
            <a:fld id="{B60810FE-85F6-4E9B-AC00-284CD00EF874}" type="slidenum">
              <a:rPr lang="en-US" smtClean="0"/>
              <a:pPr/>
              <a:t>7</a:t>
            </a:fld>
            <a:endParaRPr lang="en-US"/>
          </a:p>
        </p:txBody>
      </p:sp>
    </p:spTree>
    <p:extLst>
      <p:ext uri="{BB962C8B-B14F-4D97-AF65-F5344CB8AC3E}">
        <p14:creationId xmlns:p14="http://schemas.microsoft.com/office/powerpoint/2010/main" val="3705893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By academic year</a:t>
            </a:r>
          </a:p>
        </p:txBody>
      </p:sp>
      <p:sp>
        <p:nvSpPr>
          <p:cNvPr id="4" name="Slide Number Placeholder 3"/>
          <p:cNvSpPr>
            <a:spLocks noGrp="1"/>
          </p:cNvSpPr>
          <p:nvPr>
            <p:ph type="sldNum" sz="quarter" idx="5"/>
          </p:nvPr>
        </p:nvSpPr>
        <p:spPr/>
        <p:txBody>
          <a:bodyPr/>
          <a:lstStyle/>
          <a:p>
            <a:fld id="{B60810FE-85F6-4E9B-AC00-284CD00EF874}" type="slidenum">
              <a:rPr lang="en-US" smtClean="0"/>
              <a:pPr/>
              <a:t>8</a:t>
            </a:fld>
            <a:endParaRPr lang="en-US"/>
          </a:p>
        </p:txBody>
      </p:sp>
    </p:spTree>
    <p:extLst>
      <p:ext uri="{BB962C8B-B14F-4D97-AF65-F5344CB8AC3E}">
        <p14:creationId xmlns:p14="http://schemas.microsoft.com/office/powerpoint/2010/main" val="379166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By academic year</a:t>
            </a:r>
          </a:p>
        </p:txBody>
      </p:sp>
      <p:sp>
        <p:nvSpPr>
          <p:cNvPr id="4" name="Slide Number Placeholder 3"/>
          <p:cNvSpPr>
            <a:spLocks noGrp="1"/>
          </p:cNvSpPr>
          <p:nvPr>
            <p:ph type="sldNum" sz="quarter" idx="5"/>
          </p:nvPr>
        </p:nvSpPr>
        <p:spPr/>
        <p:txBody>
          <a:bodyPr/>
          <a:lstStyle/>
          <a:p>
            <a:fld id="{B60810FE-85F6-4E9B-AC00-284CD00EF874}" type="slidenum">
              <a:rPr lang="en-US" smtClean="0"/>
              <a:pPr/>
              <a:t>9</a:t>
            </a:fld>
            <a:endParaRPr lang="en-US"/>
          </a:p>
        </p:txBody>
      </p:sp>
    </p:spTree>
    <p:extLst>
      <p:ext uri="{BB962C8B-B14F-4D97-AF65-F5344CB8AC3E}">
        <p14:creationId xmlns:p14="http://schemas.microsoft.com/office/powerpoint/2010/main" val="333387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academic year</a:t>
            </a:r>
          </a:p>
        </p:txBody>
      </p:sp>
      <p:sp>
        <p:nvSpPr>
          <p:cNvPr id="4" name="Slide Number Placeholder 3"/>
          <p:cNvSpPr>
            <a:spLocks noGrp="1"/>
          </p:cNvSpPr>
          <p:nvPr>
            <p:ph type="sldNum" sz="quarter" idx="5"/>
          </p:nvPr>
        </p:nvSpPr>
        <p:spPr/>
        <p:txBody>
          <a:bodyPr/>
          <a:lstStyle/>
          <a:p>
            <a:fld id="{B60810FE-85F6-4E9B-AC00-284CD00EF874}" type="slidenum">
              <a:rPr lang="en-US" smtClean="0"/>
              <a:pPr/>
              <a:t>10</a:t>
            </a:fld>
            <a:endParaRPr lang="en-US"/>
          </a:p>
        </p:txBody>
      </p:sp>
    </p:spTree>
    <p:extLst>
      <p:ext uri="{BB962C8B-B14F-4D97-AF65-F5344CB8AC3E}">
        <p14:creationId xmlns:p14="http://schemas.microsoft.com/office/powerpoint/2010/main" val="351713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Intended Specialties is based on survey responses</a:t>
            </a:r>
          </a:p>
          <a:p>
            <a:r>
              <a:rPr lang="en-US"/>
              <a:t>Applied to is for the 2022-23 academic year</a:t>
            </a:r>
          </a:p>
        </p:txBody>
      </p:sp>
      <p:sp>
        <p:nvSpPr>
          <p:cNvPr id="4" name="Slide Number Placeholder 3"/>
          <p:cNvSpPr>
            <a:spLocks noGrp="1"/>
          </p:cNvSpPr>
          <p:nvPr>
            <p:ph type="sldNum" sz="quarter" idx="5"/>
          </p:nvPr>
        </p:nvSpPr>
        <p:spPr/>
        <p:txBody>
          <a:bodyPr/>
          <a:lstStyle/>
          <a:p>
            <a:fld id="{B60810FE-85F6-4E9B-AC00-284CD00EF874}" type="slidenum">
              <a:rPr lang="en-US" smtClean="0"/>
              <a:pPr/>
              <a:t>14</a:t>
            </a:fld>
            <a:endParaRPr lang="en-US"/>
          </a:p>
        </p:txBody>
      </p:sp>
    </p:spTree>
    <p:extLst>
      <p:ext uri="{BB962C8B-B14F-4D97-AF65-F5344CB8AC3E}">
        <p14:creationId xmlns:p14="http://schemas.microsoft.com/office/powerpoint/2010/main" val="342602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810FE-85F6-4E9B-AC00-284CD00EF874}" type="slidenum">
              <a:rPr lang="en-US" smtClean="0"/>
              <a:pPr/>
              <a:t>20</a:t>
            </a:fld>
            <a:endParaRPr lang="en-US"/>
          </a:p>
        </p:txBody>
      </p:sp>
    </p:spTree>
    <p:extLst>
      <p:ext uri="{BB962C8B-B14F-4D97-AF65-F5344CB8AC3E}">
        <p14:creationId xmlns:p14="http://schemas.microsoft.com/office/powerpoint/2010/main" val="1492848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810FE-85F6-4E9B-AC00-284CD00EF874}" type="slidenum">
              <a:rPr lang="en-US" smtClean="0"/>
              <a:pPr/>
              <a:t>21</a:t>
            </a:fld>
            <a:endParaRPr lang="en-US"/>
          </a:p>
        </p:txBody>
      </p:sp>
    </p:spTree>
    <p:extLst>
      <p:ext uri="{BB962C8B-B14F-4D97-AF65-F5344CB8AC3E}">
        <p14:creationId xmlns:p14="http://schemas.microsoft.com/office/powerpoint/2010/main" val="3353432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38" descr="AAMC_revPPTtitle_wh"/>
          <p:cNvPicPr>
            <a:picLocks noChangeAspect="1" noChangeArrowheads="1"/>
          </p:cNvPicPr>
          <p:nvPr userDrawn="1"/>
        </p:nvPicPr>
        <p:blipFill>
          <a:blip r:embed="rId2" cstate="print"/>
          <a:srcRect/>
          <a:stretch>
            <a:fillRect/>
          </a:stretch>
        </p:blipFill>
        <p:spPr bwMode="auto">
          <a:xfrm>
            <a:off x="1588" y="1588"/>
            <a:ext cx="9139237" cy="6853237"/>
          </a:xfrm>
          <a:prstGeom prst="rect">
            <a:avLst/>
          </a:prstGeom>
          <a:noFill/>
        </p:spPr>
      </p:pic>
      <p:sp>
        <p:nvSpPr>
          <p:cNvPr id="4060162" name="Rectangle 2"/>
          <p:cNvSpPr>
            <a:spLocks noGrp="1" noChangeArrowheads="1"/>
          </p:cNvSpPr>
          <p:nvPr>
            <p:ph type="ctrTitle"/>
          </p:nvPr>
        </p:nvSpPr>
        <p:spPr>
          <a:xfrm>
            <a:off x="873125" y="2535238"/>
            <a:ext cx="7304088" cy="1187450"/>
          </a:xfrm>
        </p:spPr>
        <p:txBody>
          <a:bodyPr anchor="t"/>
          <a:lstStyle>
            <a:lvl1pPr>
              <a:lnSpc>
                <a:spcPct val="80000"/>
              </a:lnSpc>
              <a:defRPr b="1">
                <a:solidFill>
                  <a:srgbClr val="01267F"/>
                </a:solidFill>
                <a:latin typeface="+mn-lt"/>
              </a:defRPr>
            </a:lvl1pPr>
          </a:lstStyle>
          <a:p>
            <a:r>
              <a:rPr lang="en-US"/>
              <a:t>Click to edit Master title style</a:t>
            </a:r>
          </a:p>
        </p:txBody>
      </p:sp>
      <p:sp>
        <p:nvSpPr>
          <p:cNvPr id="4060163" name="Rectangle 3"/>
          <p:cNvSpPr>
            <a:spLocks noGrp="1" noChangeArrowheads="1"/>
          </p:cNvSpPr>
          <p:nvPr>
            <p:ph type="subTitle" idx="1"/>
          </p:nvPr>
        </p:nvSpPr>
        <p:spPr>
          <a:xfrm>
            <a:off x="873125" y="4681538"/>
            <a:ext cx="7304088" cy="1273175"/>
          </a:xfrm>
        </p:spPr>
        <p:txBody>
          <a:bodyPr/>
          <a:lstStyle>
            <a:lvl1pPr>
              <a:defRPr sz="2600">
                <a:solidFill>
                  <a:schemeClr val="bg1"/>
                </a:solidFill>
              </a:defRPr>
            </a:lvl1pPr>
          </a:lstStyle>
          <a:p>
            <a:r>
              <a:rPr lang="en-US"/>
              <a:t>Click to edit Master subtitle style</a:t>
            </a:r>
          </a:p>
        </p:txBody>
      </p:sp>
      <p:sp>
        <p:nvSpPr>
          <p:cNvPr id="4060164" name="Text Box 4"/>
          <p:cNvSpPr txBox="1">
            <a:spLocks noChangeArrowheads="1"/>
          </p:cNvSpPr>
          <p:nvPr/>
        </p:nvSpPr>
        <p:spPr bwMode="auto">
          <a:xfrm>
            <a:off x="1085850" y="4740275"/>
            <a:ext cx="1282700" cy="365125"/>
          </a:xfrm>
          <a:prstGeom prst="rect">
            <a:avLst/>
          </a:prstGeom>
          <a:noFill/>
          <a:ln w="9525">
            <a:noFill/>
            <a:miter lim="800000"/>
            <a:headEnd/>
            <a:tailEnd/>
          </a:ln>
          <a:effectLst/>
        </p:spPr>
        <p:txBody>
          <a:bodyPr lIns="0" tIns="0" rIns="0" bIns="0"/>
          <a:lstStyle/>
          <a:p>
            <a:pPr defTabSz="1066800">
              <a:spcBef>
                <a:spcPct val="50000"/>
              </a:spcBef>
            </a:pPr>
            <a:endParaRPr lang="en-US" b="0">
              <a:solidFill>
                <a:srgbClr val="474747"/>
              </a:solidFill>
            </a:endParaRPr>
          </a:p>
        </p:txBody>
      </p:sp>
      <p:sp>
        <p:nvSpPr>
          <p:cNvPr id="7" name="Text Box 79"/>
          <p:cNvSpPr txBox="1">
            <a:spLocks noChangeArrowheads="1"/>
          </p:cNvSpPr>
          <p:nvPr userDrawn="1"/>
        </p:nvSpPr>
        <p:spPr bwMode="auto">
          <a:xfrm>
            <a:off x="394758" y="6439694"/>
            <a:ext cx="751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r>
              <a:rPr lang="en-US" altLang="en-US" sz="800" b="0">
                <a:solidFill>
                  <a:schemeClr val="bg1"/>
                </a:solidFill>
              </a:rPr>
              <a:t>© AAMC. May not be reproduced without permission.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075" y="1127362"/>
            <a:ext cx="7988300"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title"/>
          </p:nvPr>
        </p:nvSpPr>
        <p:spPr bwMode="auto">
          <a:xfrm>
            <a:off x="576466" y="301937"/>
            <a:ext cx="8386762" cy="62071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4" name="Slide Number Placeholder 1"/>
          <p:cNvSpPr>
            <a:spLocks noGrp="1"/>
          </p:cNvSpPr>
          <p:nvPr>
            <p:ph type="sldNum" sz="quarter" idx="4"/>
          </p:nvPr>
        </p:nvSpPr>
        <p:spPr>
          <a:xfrm>
            <a:off x="175683" y="6356351"/>
            <a:ext cx="2057400" cy="365125"/>
          </a:xfrm>
          <a:prstGeom prst="rect">
            <a:avLst/>
          </a:prstGeom>
        </p:spPr>
        <p:txBody>
          <a:bodyPr vert="horz" lIns="91440" tIns="45720" rIns="91440" bIns="45720" rtlCol="0" anchor="ctr"/>
          <a:lstStyle>
            <a:lvl1pPr algn="l">
              <a:defRPr sz="1200" b="0">
                <a:solidFill>
                  <a:schemeClr val="bg1"/>
                </a:solidFill>
              </a:defRPr>
            </a:lvl1pPr>
          </a:lstStyle>
          <a:p>
            <a:fld id="{D3BE33DB-A185-4F36-80FA-39E00C7F45A4}"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1025" y="1100323"/>
            <a:ext cx="3917950"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100323"/>
            <a:ext cx="3917950"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title"/>
          </p:nvPr>
        </p:nvSpPr>
        <p:spPr bwMode="auto">
          <a:xfrm>
            <a:off x="576466" y="301937"/>
            <a:ext cx="8386762" cy="62071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7" name="Slide Number Placeholder 1"/>
          <p:cNvSpPr>
            <a:spLocks noGrp="1"/>
          </p:cNvSpPr>
          <p:nvPr>
            <p:ph type="sldNum" sz="quarter" idx="4"/>
          </p:nvPr>
        </p:nvSpPr>
        <p:spPr>
          <a:xfrm>
            <a:off x="158750" y="6353176"/>
            <a:ext cx="2057400" cy="365125"/>
          </a:xfrm>
          <a:prstGeom prst="rect">
            <a:avLst/>
          </a:prstGeom>
        </p:spPr>
        <p:txBody>
          <a:bodyPr vert="horz" lIns="91440" tIns="45720" rIns="91440" bIns="45720" rtlCol="0" anchor="ctr"/>
          <a:lstStyle>
            <a:lvl1pPr algn="l">
              <a:defRPr sz="1200" b="0">
                <a:solidFill>
                  <a:schemeClr val="bg1"/>
                </a:solidFill>
              </a:defRPr>
            </a:lvl1pPr>
          </a:lstStyle>
          <a:p>
            <a:fld id="{D3BE33DB-A185-4F36-80FA-39E00C7F45A4}"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576466" y="301937"/>
            <a:ext cx="8386762" cy="62071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5" name="Slide Number Placeholder 1"/>
          <p:cNvSpPr>
            <a:spLocks noGrp="1"/>
          </p:cNvSpPr>
          <p:nvPr>
            <p:ph type="sldNum" sz="quarter" idx="4"/>
          </p:nvPr>
        </p:nvSpPr>
        <p:spPr>
          <a:xfrm>
            <a:off x="158750" y="6353176"/>
            <a:ext cx="2057400" cy="365125"/>
          </a:xfrm>
          <a:prstGeom prst="rect">
            <a:avLst/>
          </a:prstGeom>
        </p:spPr>
        <p:txBody>
          <a:bodyPr vert="horz" lIns="91440" tIns="45720" rIns="91440" bIns="45720" rtlCol="0" anchor="ctr"/>
          <a:lstStyle>
            <a:lvl1pPr algn="l">
              <a:defRPr sz="1200" b="0">
                <a:solidFill>
                  <a:schemeClr val="bg1"/>
                </a:solidFill>
              </a:defRPr>
            </a:lvl1pPr>
          </a:lstStyle>
          <a:p>
            <a:fld id="{D3BE33DB-A185-4F36-80FA-39E00C7F45A4}"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1"/>
          <p:cNvSpPr>
            <a:spLocks noGrp="1"/>
          </p:cNvSpPr>
          <p:nvPr>
            <p:ph type="sldNum" sz="quarter" idx="4"/>
          </p:nvPr>
        </p:nvSpPr>
        <p:spPr>
          <a:xfrm>
            <a:off x="158750" y="6353176"/>
            <a:ext cx="2057400" cy="365125"/>
          </a:xfrm>
          <a:prstGeom prst="rect">
            <a:avLst/>
          </a:prstGeom>
        </p:spPr>
        <p:txBody>
          <a:bodyPr vert="horz" lIns="91440" tIns="45720" rIns="91440" bIns="45720" rtlCol="0" anchor="ctr"/>
          <a:lstStyle>
            <a:lvl1pPr algn="l">
              <a:defRPr sz="1200" b="0">
                <a:solidFill>
                  <a:schemeClr val="bg1"/>
                </a:solidFill>
              </a:defRPr>
            </a:lvl1pPr>
          </a:lstStyle>
          <a:p>
            <a:fld id="{D3BE33DB-A185-4F36-80FA-39E00C7F45A4}"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6466" y="301937"/>
            <a:ext cx="8386762" cy="62071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55" name="Rectangle 31"/>
          <p:cNvSpPr>
            <a:spLocks noGrp="1" noChangeArrowheads="1"/>
          </p:cNvSpPr>
          <p:nvPr>
            <p:ph type="body" idx="1"/>
          </p:nvPr>
        </p:nvSpPr>
        <p:spPr bwMode="auto">
          <a:xfrm>
            <a:off x="581025" y="1073769"/>
            <a:ext cx="7988300" cy="47672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8" name="Text Box 54"/>
          <p:cNvSpPr txBox="1">
            <a:spLocks noChangeArrowheads="1"/>
          </p:cNvSpPr>
          <p:nvPr/>
        </p:nvSpPr>
        <p:spPr bwMode="auto">
          <a:xfrm>
            <a:off x="1085850" y="4740275"/>
            <a:ext cx="1282700" cy="365125"/>
          </a:xfrm>
          <a:prstGeom prst="rect">
            <a:avLst/>
          </a:prstGeom>
          <a:noFill/>
          <a:ln w="9525">
            <a:noFill/>
            <a:miter lim="800000"/>
            <a:headEnd/>
            <a:tailEnd/>
          </a:ln>
          <a:effectLst/>
        </p:spPr>
        <p:txBody>
          <a:bodyPr lIns="0" tIns="0" rIns="0" bIns="0"/>
          <a:lstStyle/>
          <a:p>
            <a:pPr defTabSz="1066800">
              <a:spcBef>
                <a:spcPct val="50000"/>
              </a:spcBef>
            </a:pPr>
            <a:endParaRPr lang="en-US" b="0">
              <a:solidFill>
                <a:srgbClr val="474747"/>
              </a:solidFill>
            </a:endParaRPr>
          </a:p>
        </p:txBody>
      </p:sp>
      <p:sp>
        <p:nvSpPr>
          <p:cNvPr id="2" name="Slide Number Placeholder 1"/>
          <p:cNvSpPr>
            <a:spLocks noGrp="1"/>
          </p:cNvSpPr>
          <p:nvPr>
            <p:ph type="sldNum" sz="quarter" idx="4"/>
          </p:nvPr>
        </p:nvSpPr>
        <p:spPr>
          <a:xfrm>
            <a:off x="158750" y="6353176"/>
            <a:ext cx="2057400" cy="365125"/>
          </a:xfrm>
          <a:prstGeom prst="rect">
            <a:avLst/>
          </a:prstGeom>
        </p:spPr>
        <p:txBody>
          <a:bodyPr vert="horz" lIns="91440" tIns="45720" rIns="91440" bIns="45720" rtlCol="0" anchor="ctr"/>
          <a:lstStyle>
            <a:lvl1pPr algn="l">
              <a:defRPr sz="1200" b="0">
                <a:solidFill>
                  <a:schemeClr val="bg1"/>
                </a:solidFill>
              </a:defRPr>
            </a:lvl1pPr>
          </a:lstStyle>
          <a:p>
            <a:fld id="{D3BE33DB-A185-4F36-80FA-39E00C7F45A4}" type="slidenum">
              <a:rPr lang="en-US" smtClean="0"/>
              <a:pPr/>
              <a:t>‹#›</a:t>
            </a:fld>
            <a:endParaRPr lang="en-US"/>
          </a:p>
        </p:txBody>
      </p:sp>
      <p:sp>
        <p:nvSpPr>
          <p:cNvPr id="7" name="Text Box 79"/>
          <p:cNvSpPr txBox="1">
            <a:spLocks noChangeArrowheads="1"/>
          </p:cNvSpPr>
          <p:nvPr userDrawn="1"/>
        </p:nvSpPr>
        <p:spPr bwMode="auto">
          <a:xfrm>
            <a:off x="394758" y="6439694"/>
            <a:ext cx="751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r>
              <a:rPr lang="en-US" altLang="en-US" sz="800" b="0">
                <a:solidFill>
                  <a:schemeClr val="bg1"/>
                </a:solidFill>
              </a:rPr>
              <a:t>© AAMC. May not be reproduced without permission.</a:t>
            </a:r>
          </a:p>
        </p:txBody>
      </p:sp>
      <p:pic>
        <p:nvPicPr>
          <p:cNvPr id="9" name="Picture 81" descr="AAMCsymbol"/>
          <p:cNvPicPr>
            <a:picLocks noChangeAspect="1" noChangeArrowheads="1"/>
          </p:cNvPicPr>
          <p:nvPr userDrawn="1"/>
        </p:nvPicPr>
        <p:blipFill>
          <a:blip r:embed="rId7" cstate="print"/>
          <a:srcRect/>
          <a:stretch>
            <a:fillRect/>
          </a:stretch>
        </p:blipFill>
        <p:spPr bwMode="auto">
          <a:xfrm>
            <a:off x="7986713" y="6022975"/>
            <a:ext cx="1023937" cy="768350"/>
          </a:xfrm>
          <a:prstGeom prst="rect">
            <a:avLst/>
          </a:prstGeom>
          <a:noFill/>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hf hdr="0" ftr="0" dt="0"/>
  <p:txStyles>
    <p:titleStyle>
      <a:lvl1pPr algn="l" defTabSz="889000" rtl="0" eaLnBrk="1" fontAlgn="base" hangingPunct="1">
        <a:lnSpc>
          <a:spcPct val="85000"/>
        </a:lnSpc>
        <a:spcBef>
          <a:spcPct val="0"/>
        </a:spcBef>
        <a:spcAft>
          <a:spcPct val="0"/>
        </a:spcAft>
        <a:buClr>
          <a:srgbClr val="DADDFE"/>
        </a:buClr>
        <a:defRPr sz="3600" b="1">
          <a:solidFill>
            <a:schemeClr val="bg1"/>
          </a:solidFill>
          <a:latin typeface="+mn-lt"/>
          <a:ea typeface="+mj-ea"/>
          <a:cs typeface="+mj-cs"/>
        </a:defRPr>
      </a:lvl1pPr>
      <a:lvl2pPr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2pPr>
      <a:lvl3pPr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3pPr>
      <a:lvl4pPr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4pPr>
      <a:lvl5pPr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5pPr>
      <a:lvl6pPr marL="4572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6pPr>
      <a:lvl7pPr marL="9144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7pPr>
      <a:lvl8pPr marL="13716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8pPr>
      <a:lvl9pPr marL="18288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9pPr>
    </p:titleStyle>
    <p:bodyStyle>
      <a:lvl1pPr algn="l" defTabSz="889000" rtl="0" eaLnBrk="1" fontAlgn="base" hangingPunct="1">
        <a:lnSpc>
          <a:spcPct val="88000"/>
        </a:lnSpc>
        <a:spcBef>
          <a:spcPct val="50000"/>
        </a:spcBef>
        <a:spcAft>
          <a:spcPct val="0"/>
        </a:spcAft>
        <a:buClr>
          <a:schemeClr val="tx1"/>
        </a:buClr>
        <a:buSzPct val="90000"/>
        <a:defRPr sz="2800">
          <a:solidFill>
            <a:schemeClr val="bg1"/>
          </a:solidFill>
          <a:latin typeface="+mn-lt"/>
          <a:ea typeface="+mn-ea"/>
          <a:cs typeface="+mn-cs"/>
        </a:defRPr>
      </a:lvl1pPr>
      <a:lvl2pPr marL="571500" indent="-457200" algn="l" defTabSz="889000" rtl="0" eaLnBrk="1" fontAlgn="base" hangingPunct="1">
        <a:lnSpc>
          <a:spcPct val="88000"/>
        </a:lnSpc>
        <a:spcBef>
          <a:spcPct val="35000"/>
        </a:spcBef>
        <a:spcAft>
          <a:spcPct val="0"/>
        </a:spcAft>
        <a:buClr>
          <a:schemeClr val="bg1"/>
        </a:buClr>
        <a:buSzPct val="80000"/>
        <a:buFont typeface="Arial" charset="0"/>
        <a:buChar char="•"/>
        <a:defRPr sz="2800">
          <a:solidFill>
            <a:schemeClr val="bg1"/>
          </a:solidFill>
          <a:latin typeface="+mn-lt"/>
        </a:defRPr>
      </a:lvl2pPr>
      <a:lvl3pPr marL="969963" indent="-457200" algn="l" defTabSz="889000" rtl="0" eaLnBrk="1" fontAlgn="base" hangingPunct="1">
        <a:lnSpc>
          <a:spcPct val="88000"/>
        </a:lnSpc>
        <a:spcBef>
          <a:spcPct val="25000"/>
        </a:spcBef>
        <a:spcAft>
          <a:spcPct val="0"/>
        </a:spcAft>
        <a:buClr>
          <a:schemeClr val="accent2"/>
        </a:buClr>
        <a:buSzPct val="80000"/>
        <a:buFont typeface="Wingdings" charset="2"/>
        <a:buChar char="§"/>
        <a:defRPr sz="2800">
          <a:solidFill>
            <a:schemeClr val="accent2"/>
          </a:solidFill>
          <a:latin typeface="+mn-lt"/>
        </a:defRPr>
      </a:lvl3pPr>
      <a:lvl4pPr marL="1376363" indent="-457200" algn="l" defTabSz="889000" rtl="0" eaLnBrk="1" fontAlgn="base" hangingPunct="1">
        <a:lnSpc>
          <a:spcPct val="88000"/>
        </a:lnSpc>
        <a:spcBef>
          <a:spcPct val="15000"/>
        </a:spcBef>
        <a:spcAft>
          <a:spcPct val="0"/>
        </a:spcAft>
        <a:buClr>
          <a:srgbClr val="339866"/>
        </a:buClr>
        <a:buSzPct val="80000"/>
        <a:buFont typeface="Arial" charset="0"/>
        <a:buChar char="•"/>
        <a:defRPr sz="2800">
          <a:solidFill>
            <a:srgbClr val="339866"/>
          </a:solidFill>
          <a:latin typeface="+mn-lt"/>
        </a:defRPr>
      </a:lvl4pPr>
      <a:lvl5pPr marL="1773237" indent="-457200" algn="l" defTabSz="889000" rtl="0" eaLnBrk="1" fontAlgn="base" hangingPunct="1">
        <a:lnSpc>
          <a:spcPct val="88000"/>
        </a:lnSpc>
        <a:spcBef>
          <a:spcPct val="5000"/>
        </a:spcBef>
        <a:spcAft>
          <a:spcPct val="0"/>
        </a:spcAft>
        <a:buClr>
          <a:schemeClr val="accent1">
            <a:lumMod val="75000"/>
          </a:schemeClr>
        </a:buClr>
        <a:buSzPct val="80000"/>
        <a:buFont typeface="Courier New" charset="0"/>
        <a:buChar char="o"/>
        <a:defRPr sz="2800">
          <a:solidFill>
            <a:srgbClr val="FF8000"/>
          </a:solidFill>
          <a:latin typeface="+mn-lt"/>
        </a:defRPr>
      </a:lvl5pPr>
      <a:lvl6pPr marL="20574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6pPr>
      <a:lvl7pPr marL="25146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7pPr>
      <a:lvl8pPr marL="29718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8pPr>
      <a:lvl9pPr marL="34290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amc.org/career-development/affinity-groups/gsa/clinical-training-affiliation-agreement" TargetMode="External"/><Relationship Id="rId2" Type="http://schemas.openxmlformats.org/officeDocument/2006/relationships/hyperlink" Target="https://www.aamc.org/professional-development/affinity-groups/gsa/cosr/immunization-form" TargetMode="External"/><Relationship Id="rId1" Type="http://schemas.openxmlformats.org/officeDocument/2006/relationships/slideLayout" Target="../slideLayouts/slideLayout2.xml"/><Relationship Id="rId5" Type="http://schemas.openxmlformats.org/officeDocument/2006/relationships/hyperlink" Target="https://www.aamc.org/services/vslo-institutions/current-vslo-users" TargetMode="External"/><Relationship Id="rId4" Type="http://schemas.openxmlformats.org/officeDocument/2006/relationships/hyperlink" Target="https://students-residents.aamc.org/students/explore-urim-opportunities-visiting-student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0791" name="Rectangle 7"/>
          <p:cNvSpPr>
            <a:spLocks noChangeArrowheads="1"/>
          </p:cNvSpPr>
          <p:nvPr/>
        </p:nvSpPr>
        <p:spPr bwMode="auto">
          <a:xfrm>
            <a:off x="614363" y="2393950"/>
            <a:ext cx="5556250" cy="2078038"/>
          </a:xfrm>
          <a:prstGeom prst="rect">
            <a:avLst/>
          </a:prstGeom>
          <a:noFill/>
          <a:ln w="9525">
            <a:noFill/>
            <a:miter lim="800000"/>
            <a:headEnd/>
            <a:tailEnd/>
          </a:ln>
          <a:effectLst/>
        </p:spPr>
        <p:txBody>
          <a:bodyPr lIns="0" tIns="0" rIns="0" bIns="0"/>
          <a:lstStyle/>
          <a:p>
            <a:pPr defTabSz="889000">
              <a:lnSpc>
                <a:spcPct val="80000"/>
              </a:lnSpc>
              <a:buClr>
                <a:srgbClr val="DADDFE"/>
              </a:buClr>
            </a:pPr>
            <a:r>
              <a:rPr lang="en-US" sz="3600" b="0" dirty="0">
                <a:solidFill>
                  <a:schemeClr val="tx1"/>
                </a:solidFill>
                <a:latin typeface="Arial Black" pitchFamily="34" charset="0"/>
              </a:rPr>
              <a:t>Presentation title goes here</a:t>
            </a:r>
            <a:br>
              <a:rPr lang="en-US" sz="3600" b="0" dirty="0">
                <a:solidFill>
                  <a:schemeClr val="tx1"/>
                </a:solidFill>
                <a:latin typeface="Arial Black" pitchFamily="34" charset="0"/>
              </a:rPr>
            </a:br>
            <a:br>
              <a:rPr lang="en-US" sz="3600" b="0" dirty="0">
                <a:solidFill>
                  <a:schemeClr val="tx1"/>
                </a:solidFill>
                <a:latin typeface="Arial Black" pitchFamily="34" charset="0"/>
              </a:rPr>
            </a:br>
            <a:r>
              <a:rPr lang="en-US" sz="2800" b="0" dirty="0">
                <a:solidFill>
                  <a:schemeClr val="tx1"/>
                </a:solidFill>
              </a:rPr>
              <a:t>Subtitle of Presentation</a:t>
            </a:r>
            <a:br>
              <a:rPr lang="en-US" sz="3600" b="0" dirty="0">
                <a:solidFill>
                  <a:schemeClr val="tx1"/>
                </a:solidFill>
              </a:rPr>
            </a:br>
            <a:endParaRPr lang="en-US" sz="3600" b="0" dirty="0">
              <a:solidFill>
                <a:schemeClr val="tx1"/>
              </a:solidFill>
              <a:latin typeface="Arial Black" pitchFamily="34" charset="0"/>
            </a:endParaRPr>
          </a:p>
        </p:txBody>
      </p:sp>
      <p:sp>
        <p:nvSpPr>
          <p:cNvPr id="4" name="Title 1">
            <a:extLst>
              <a:ext uri="{FF2B5EF4-FFF2-40B4-BE49-F238E27FC236}">
                <a16:creationId xmlns:a16="http://schemas.microsoft.com/office/drawing/2014/main" id="{B55CB13C-CE20-414B-B8C8-1EA1DA8D9B9B}"/>
              </a:ext>
            </a:extLst>
          </p:cNvPr>
          <p:cNvSpPr>
            <a:spLocks noGrp="1"/>
          </p:cNvSpPr>
          <p:nvPr>
            <p:ph type="ctrTitle"/>
          </p:nvPr>
        </p:nvSpPr>
        <p:spPr>
          <a:xfrm>
            <a:off x="216816" y="1893211"/>
            <a:ext cx="6117996" cy="2484056"/>
          </a:xfrm>
        </p:spPr>
        <p:txBody>
          <a:bodyPr/>
          <a:lstStyle/>
          <a:p>
            <a:pPr algn="ctr"/>
            <a:r>
              <a:rPr lang="en-US" sz="3600" dirty="0">
                <a:effectLst/>
                <a:latin typeface="Calibri" panose="020F0502020204030204" pitchFamily="34" charset="0"/>
                <a:ea typeface="Calibri" panose="020F0502020204030204" pitchFamily="34" charset="0"/>
              </a:rPr>
              <a:t>A Post-Pandemic Update on the AAMC’s Visiting Student Learning Opportunities (VSLO) Program</a:t>
            </a:r>
            <a:endParaRPr lang="en-US" altLang="en-US" dirty="0"/>
          </a:p>
        </p:txBody>
      </p:sp>
      <p:sp>
        <p:nvSpPr>
          <p:cNvPr id="9590792" name="Rectangle 8"/>
          <p:cNvSpPr>
            <a:spLocks noGrp="1" noChangeArrowheads="1"/>
          </p:cNvSpPr>
          <p:nvPr>
            <p:ph type="subTitle" idx="1"/>
          </p:nvPr>
        </p:nvSpPr>
        <p:spPr>
          <a:xfrm>
            <a:off x="614363" y="4972727"/>
            <a:ext cx="5075237" cy="1700213"/>
          </a:xfrm>
          <a:noFill/>
          <a:ln/>
        </p:spPr>
        <p:txBody>
          <a:bodyPr/>
          <a:lstStyle/>
          <a:p>
            <a:pPr>
              <a:spcBef>
                <a:spcPct val="0"/>
              </a:spcBef>
            </a:pPr>
            <a:r>
              <a:rPr lang="en-US" sz="2400"/>
              <a:t>Robin Carle </a:t>
            </a:r>
          </a:p>
          <a:p>
            <a:pPr>
              <a:spcBef>
                <a:spcPct val="0"/>
              </a:spcBef>
            </a:pPr>
            <a:r>
              <a:rPr lang="en-US" sz="2400"/>
              <a:t>Senior Director - VSLO </a:t>
            </a:r>
          </a:p>
          <a:p>
            <a:pPr>
              <a:spcBef>
                <a:spcPct val="0"/>
              </a:spcBef>
            </a:pPr>
            <a:r>
              <a:rPr lang="en-US" sz="2400"/>
              <a:t>April 28, 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Total Acceptances</a:t>
            </a:r>
          </a:p>
        </p:txBody>
      </p:sp>
      <p:sp>
        <p:nvSpPr>
          <p:cNvPr id="4" name="Slide Number Placeholder 3"/>
          <p:cNvSpPr>
            <a:spLocks noGrp="1"/>
          </p:cNvSpPr>
          <p:nvPr>
            <p:ph type="sldNum" sz="quarter" idx="4"/>
          </p:nvPr>
        </p:nvSpPr>
        <p:spPr/>
        <p:txBody>
          <a:bodyPr/>
          <a:lstStyle/>
          <a:p>
            <a:fld id="{D3BE33DB-A185-4F36-80FA-39E00C7F45A4}" type="slidenum">
              <a:rPr lang="en-US" smtClean="0"/>
              <a:pPr/>
              <a:t>10</a:t>
            </a:fld>
            <a:endParaRPr lang="en-US"/>
          </a:p>
        </p:txBody>
      </p:sp>
      <p:graphicFrame>
        <p:nvGraphicFramePr>
          <p:cNvPr id="7" name="Chart 6">
            <a:extLst>
              <a:ext uri="{FF2B5EF4-FFF2-40B4-BE49-F238E27FC236}">
                <a16:creationId xmlns:a16="http://schemas.microsoft.com/office/drawing/2014/main" id="{89C42466-9F40-FB75-B3BA-71C912F8FAEA}"/>
              </a:ext>
            </a:extLst>
          </p:cNvPr>
          <p:cNvGraphicFramePr/>
          <p:nvPr>
            <p:extLst>
              <p:ext uri="{D42A27DB-BD31-4B8C-83A1-F6EECF244321}">
                <p14:modId xmlns:p14="http://schemas.microsoft.com/office/powerpoint/2010/main" val="1340722615"/>
              </p:ext>
            </p:extLst>
          </p:nvPr>
        </p:nvGraphicFramePr>
        <p:xfrm>
          <a:off x="576465" y="1154097"/>
          <a:ext cx="8061507" cy="462995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1CA9867-DDC3-E406-8338-10EED70D1BDE}"/>
              </a:ext>
            </a:extLst>
          </p:cNvPr>
          <p:cNvSpPr txBox="1"/>
          <p:nvPr/>
        </p:nvSpPr>
        <p:spPr>
          <a:xfrm>
            <a:off x="6702641" y="5784053"/>
            <a:ext cx="2068497" cy="261610"/>
          </a:xfrm>
          <a:prstGeom prst="rect">
            <a:avLst/>
          </a:prstGeom>
          <a:noFill/>
        </p:spPr>
        <p:txBody>
          <a:bodyPr wrap="square" rtlCol="0">
            <a:spAutoFit/>
          </a:bodyPr>
          <a:lstStyle/>
          <a:p>
            <a:r>
              <a:rPr lang="en-US" sz="1100"/>
              <a:t>* Data as of March 29, 2023</a:t>
            </a:r>
          </a:p>
        </p:txBody>
      </p:sp>
      <p:sp>
        <p:nvSpPr>
          <p:cNvPr id="5" name="TextBox 4">
            <a:extLst>
              <a:ext uri="{FF2B5EF4-FFF2-40B4-BE49-F238E27FC236}">
                <a16:creationId xmlns:a16="http://schemas.microsoft.com/office/drawing/2014/main" id="{F0D8E2A2-72F1-06FA-2E98-3FF616B78EC4}"/>
              </a:ext>
            </a:extLst>
          </p:cNvPr>
          <p:cNvSpPr txBox="1"/>
          <p:nvPr/>
        </p:nvSpPr>
        <p:spPr>
          <a:xfrm>
            <a:off x="1846316" y="2880242"/>
            <a:ext cx="492443" cy="2107436"/>
          </a:xfrm>
          <a:prstGeom prst="rect">
            <a:avLst/>
          </a:prstGeom>
          <a:noFill/>
        </p:spPr>
        <p:txBody>
          <a:bodyPr vert="vert" wrap="none" rtlCol="0">
            <a:spAutoFit/>
          </a:bodyPr>
          <a:lstStyle/>
          <a:p>
            <a:r>
              <a:rPr lang="en-US" dirty="0"/>
              <a:t>61% Acceptance</a:t>
            </a:r>
          </a:p>
        </p:txBody>
      </p:sp>
      <p:sp>
        <p:nvSpPr>
          <p:cNvPr id="6" name="TextBox 5">
            <a:extLst>
              <a:ext uri="{FF2B5EF4-FFF2-40B4-BE49-F238E27FC236}">
                <a16:creationId xmlns:a16="http://schemas.microsoft.com/office/drawing/2014/main" id="{54264196-9D69-17CE-8341-786C15D8946E}"/>
              </a:ext>
            </a:extLst>
          </p:cNvPr>
          <p:cNvSpPr txBox="1"/>
          <p:nvPr/>
        </p:nvSpPr>
        <p:spPr>
          <a:xfrm>
            <a:off x="4282250" y="2812842"/>
            <a:ext cx="492443" cy="2107436"/>
          </a:xfrm>
          <a:prstGeom prst="rect">
            <a:avLst/>
          </a:prstGeom>
          <a:noFill/>
        </p:spPr>
        <p:txBody>
          <a:bodyPr vert="vert" wrap="none" rtlCol="0">
            <a:spAutoFit/>
          </a:bodyPr>
          <a:lstStyle/>
          <a:p>
            <a:r>
              <a:rPr lang="en-US" dirty="0"/>
              <a:t>67% Acceptance</a:t>
            </a:r>
          </a:p>
        </p:txBody>
      </p:sp>
      <p:sp>
        <p:nvSpPr>
          <p:cNvPr id="8" name="TextBox 7">
            <a:extLst>
              <a:ext uri="{FF2B5EF4-FFF2-40B4-BE49-F238E27FC236}">
                <a16:creationId xmlns:a16="http://schemas.microsoft.com/office/drawing/2014/main" id="{0EA5C575-F712-D1DB-F4A8-E4B01B0E3EBF}"/>
              </a:ext>
            </a:extLst>
          </p:cNvPr>
          <p:cNvSpPr txBox="1"/>
          <p:nvPr/>
        </p:nvSpPr>
        <p:spPr>
          <a:xfrm>
            <a:off x="2560612" y="2905283"/>
            <a:ext cx="492443" cy="2107436"/>
          </a:xfrm>
          <a:prstGeom prst="rect">
            <a:avLst/>
          </a:prstGeom>
          <a:noFill/>
        </p:spPr>
        <p:txBody>
          <a:bodyPr vert="vert" wrap="none" rtlCol="0">
            <a:spAutoFit/>
          </a:bodyPr>
          <a:lstStyle/>
          <a:p>
            <a:r>
              <a:rPr lang="en-US" dirty="0">
                <a:solidFill>
                  <a:schemeClr val="tx1"/>
                </a:solidFill>
              </a:rPr>
              <a:t>52% Acceptance</a:t>
            </a:r>
          </a:p>
        </p:txBody>
      </p:sp>
      <p:sp>
        <p:nvSpPr>
          <p:cNvPr id="9" name="TextBox 8">
            <a:extLst>
              <a:ext uri="{FF2B5EF4-FFF2-40B4-BE49-F238E27FC236}">
                <a16:creationId xmlns:a16="http://schemas.microsoft.com/office/drawing/2014/main" id="{CD0C7870-4C50-E960-A7AF-8CE6A133200E}"/>
              </a:ext>
            </a:extLst>
          </p:cNvPr>
          <p:cNvSpPr txBox="1"/>
          <p:nvPr/>
        </p:nvSpPr>
        <p:spPr>
          <a:xfrm>
            <a:off x="4952701" y="2905283"/>
            <a:ext cx="492443" cy="2107436"/>
          </a:xfrm>
          <a:prstGeom prst="rect">
            <a:avLst/>
          </a:prstGeom>
          <a:noFill/>
        </p:spPr>
        <p:txBody>
          <a:bodyPr vert="vert" wrap="none" rtlCol="0">
            <a:spAutoFit/>
          </a:bodyPr>
          <a:lstStyle/>
          <a:p>
            <a:r>
              <a:rPr lang="en-US" dirty="0">
                <a:solidFill>
                  <a:schemeClr val="tx1"/>
                </a:solidFill>
              </a:rPr>
              <a:t>59% Acceptance</a:t>
            </a:r>
          </a:p>
        </p:txBody>
      </p:sp>
    </p:spTree>
    <p:extLst>
      <p:ext uri="{BB962C8B-B14F-4D97-AF65-F5344CB8AC3E}">
        <p14:creationId xmlns:p14="http://schemas.microsoft.com/office/powerpoint/2010/main" val="20705993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sz="4000" dirty="0"/>
          </a:p>
          <a:p>
            <a:pPr algn="ctr"/>
            <a:endParaRPr lang="en-US" sz="4000" dirty="0"/>
          </a:p>
          <a:p>
            <a:pPr algn="ctr"/>
            <a:r>
              <a:rPr lang="en-US" sz="4000" b="1" dirty="0"/>
              <a:t>VSLO Student </a:t>
            </a:r>
          </a:p>
          <a:p>
            <a:pPr algn="ctr"/>
            <a:r>
              <a:rPr lang="en-US" sz="4000" b="1" dirty="0"/>
              <a:t>Post Rotation Survey</a:t>
            </a:r>
          </a:p>
        </p:txBody>
      </p:sp>
      <p:sp>
        <p:nvSpPr>
          <p:cNvPr id="4" name="Slide Number Placeholder 3"/>
          <p:cNvSpPr>
            <a:spLocks noGrp="1"/>
          </p:cNvSpPr>
          <p:nvPr>
            <p:ph type="sldNum" sz="quarter" idx="4"/>
          </p:nvPr>
        </p:nvSpPr>
        <p:spPr/>
        <p:txBody>
          <a:bodyPr/>
          <a:lstStyle/>
          <a:p>
            <a:fld id="{D3BE33DB-A185-4F36-80FA-39E00C7F45A4}" type="slidenum">
              <a:rPr lang="en-US" smtClean="0"/>
              <a:pPr/>
              <a:t>11</a:t>
            </a:fld>
            <a:endParaRPr lang="en-US"/>
          </a:p>
        </p:txBody>
      </p:sp>
    </p:spTree>
    <p:extLst>
      <p:ext uri="{BB962C8B-B14F-4D97-AF65-F5344CB8AC3E}">
        <p14:creationId xmlns:p14="http://schemas.microsoft.com/office/powerpoint/2010/main" val="22017228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174E3C-B1FD-4A63-A942-22E4CC8ED953}"/>
              </a:ext>
            </a:extLst>
          </p:cNvPr>
          <p:cNvSpPr>
            <a:spLocks noGrp="1"/>
          </p:cNvSpPr>
          <p:nvPr>
            <p:ph idx="1"/>
          </p:nvPr>
        </p:nvSpPr>
        <p:spPr/>
        <p:txBody>
          <a:bodyPr/>
          <a:lstStyle/>
          <a:p>
            <a:r>
              <a:rPr lang="en-US"/>
              <a:t> </a:t>
            </a:r>
          </a:p>
        </p:txBody>
      </p:sp>
      <p:sp>
        <p:nvSpPr>
          <p:cNvPr id="3" name="Title 2">
            <a:extLst>
              <a:ext uri="{FF2B5EF4-FFF2-40B4-BE49-F238E27FC236}">
                <a16:creationId xmlns:a16="http://schemas.microsoft.com/office/drawing/2014/main" id="{D471B605-23EE-4D57-A090-7D90C13C769D}"/>
              </a:ext>
            </a:extLst>
          </p:cNvPr>
          <p:cNvSpPr>
            <a:spLocks noGrp="1"/>
          </p:cNvSpPr>
          <p:nvPr>
            <p:ph type="title"/>
          </p:nvPr>
        </p:nvSpPr>
        <p:spPr>
          <a:xfrm>
            <a:off x="424206" y="301937"/>
            <a:ext cx="8539022" cy="620712"/>
          </a:xfrm>
        </p:spPr>
        <p:txBody>
          <a:bodyPr/>
          <a:lstStyle/>
          <a:p>
            <a:r>
              <a:rPr lang="en-US" sz="3200" u="sng" dirty="0"/>
              <a:t>VSLO Student Post Rotation Survey - Goals</a:t>
            </a:r>
          </a:p>
        </p:txBody>
      </p:sp>
      <p:sp>
        <p:nvSpPr>
          <p:cNvPr id="4" name="Slide Number Placeholder 3">
            <a:extLst>
              <a:ext uri="{FF2B5EF4-FFF2-40B4-BE49-F238E27FC236}">
                <a16:creationId xmlns:a16="http://schemas.microsoft.com/office/drawing/2014/main" id="{54AB225E-15ED-4997-8AB0-9734311203AF}"/>
              </a:ext>
            </a:extLst>
          </p:cNvPr>
          <p:cNvSpPr>
            <a:spLocks noGrp="1"/>
          </p:cNvSpPr>
          <p:nvPr>
            <p:ph type="sldNum" sz="quarter" idx="4"/>
          </p:nvPr>
        </p:nvSpPr>
        <p:spPr/>
        <p:txBody>
          <a:bodyPr/>
          <a:lstStyle/>
          <a:p>
            <a:fld id="{D3BE33DB-A185-4F36-80FA-39E00C7F45A4}" type="slidenum">
              <a:rPr lang="en-US" smtClean="0"/>
              <a:pPr/>
              <a:t>12</a:t>
            </a:fld>
            <a:endParaRPr lang="en-US"/>
          </a:p>
        </p:txBody>
      </p:sp>
      <p:sp>
        <p:nvSpPr>
          <p:cNvPr id="6" name="TextBox 5">
            <a:extLst>
              <a:ext uri="{FF2B5EF4-FFF2-40B4-BE49-F238E27FC236}">
                <a16:creationId xmlns:a16="http://schemas.microsoft.com/office/drawing/2014/main" id="{7DC7BD99-606A-4A55-8EC2-B82908AFE1FC}"/>
              </a:ext>
            </a:extLst>
          </p:cNvPr>
          <p:cNvSpPr txBox="1"/>
          <p:nvPr/>
        </p:nvSpPr>
        <p:spPr>
          <a:xfrm>
            <a:off x="347133" y="963376"/>
            <a:ext cx="8305800" cy="4095480"/>
          </a:xfrm>
          <a:prstGeom prst="rect">
            <a:avLst/>
          </a:prstGeom>
          <a:noFill/>
        </p:spPr>
        <p:txBody>
          <a:bodyPr wrap="square">
            <a:spAutoFit/>
          </a:bodyPr>
          <a:lstStyle/>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371400"/>
              </a:solidFill>
              <a:effectLst/>
              <a:uLnTx/>
              <a:uFillTx/>
              <a:latin typeface="Arial"/>
              <a:ea typeface="+mn-ea"/>
              <a:cs typeface="Arial"/>
            </a:endParaRPr>
          </a:p>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371400"/>
              </a:solidFill>
              <a:effectLst/>
              <a:uLnTx/>
              <a:uFillTx/>
              <a:latin typeface="Arial"/>
              <a:ea typeface="+mn-ea"/>
              <a:cs typeface="Arial"/>
            </a:endParaRPr>
          </a:p>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371400"/>
                </a:solidFill>
                <a:effectLst/>
                <a:uLnTx/>
                <a:uFillTx/>
                <a:latin typeface="Arial"/>
                <a:ea typeface="+mn-ea"/>
                <a:cs typeface="Arial"/>
              </a:rPr>
              <a:t>To gather data to help better assess the decisions students make regarding their away rotation opportunities and how those decisions and experiences inform residency decisions. Focused on the following areas:</a:t>
            </a:r>
          </a:p>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371400"/>
              </a:solidFill>
              <a:effectLst/>
              <a:uLnTx/>
              <a:uFillTx/>
              <a:latin typeface="Arial"/>
              <a:ea typeface="+mn-ea"/>
              <a:cs typeface="Arial"/>
            </a:endParaRP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71400"/>
                </a:solidFill>
                <a:effectLst/>
                <a:uLnTx/>
                <a:uFillTx/>
                <a:latin typeface="Arial"/>
                <a:ea typeface="+mn-ea"/>
                <a:cs typeface="Arial"/>
              </a:rPr>
              <a:t>Students' decision process when applying for an away rotation.</a:t>
            </a:r>
          </a:p>
          <a:p>
            <a:pPr marL="685800" marR="0" lvl="2"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371400"/>
              </a:solidFill>
              <a:effectLst/>
              <a:uLnTx/>
              <a:uFillTx/>
              <a:latin typeface="Arial" panose="020B0604020202020204" pitchFamily="34" charset="0"/>
              <a:ea typeface="+mn-ea"/>
              <a:cs typeface="Arial" panose="020B0604020202020204" pitchFamily="34" charset="0"/>
            </a:endParaRP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71400"/>
                </a:solidFill>
                <a:effectLst/>
                <a:uLnTx/>
                <a:uFillTx/>
                <a:latin typeface="Arial"/>
                <a:ea typeface="+mn-ea"/>
                <a:cs typeface="Arial"/>
              </a:rPr>
              <a:t>The benefits they hope to derive from their rotation experience. </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371400"/>
              </a:solidFill>
              <a:effectLst/>
              <a:uLnTx/>
              <a:uFillTx/>
              <a:latin typeface="Arial"/>
              <a:ea typeface="+mn-ea"/>
              <a:cs typeface="Arial"/>
            </a:endParaRP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71400"/>
                </a:solidFill>
                <a:effectLst/>
                <a:uLnTx/>
                <a:uFillTx/>
                <a:latin typeface="Arial"/>
                <a:ea typeface="+mn-ea"/>
                <a:cs typeface="Arial"/>
              </a:rPr>
              <a:t>The costs they incurred associated with the away rotation. </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371400"/>
              </a:solidFill>
              <a:effectLst/>
              <a:uLnTx/>
              <a:uFillTx/>
              <a:latin typeface="Arial"/>
              <a:ea typeface="+mn-ea"/>
              <a:cs typeface="Arial"/>
            </a:endParaRP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71400"/>
                </a:solidFill>
                <a:effectLst/>
                <a:uLnTx/>
                <a:uFillTx/>
                <a:latin typeface="Arial"/>
                <a:ea typeface="+mn-ea"/>
                <a:cs typeface="Arial"/>
              </a:rPr>
              <a:t>The scope/availability of away rotation opportunities they found in the VSLO application service.</a:t>
            </a:r>
          </a:p>
        </p:txBody>
      </p:sp>
    </p:spTree>
    <p:extLst>
      <p:ext uri="{BB962C8B-B14F-4D97-AF65-F5344CB8AC3E}">
        <p14:creationId xmlns:p14="http://schemas.microsoft.com/office/powerpoint/2010/main" val="2213910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2F174B95-3669-386D-5013-38D66F3A604E}"/>
              </a:ext>
            </a:extLst>
          </p:cNvPr>
          <p:cNvSpPr>
            <a:spLocks noGrp="1"/>
          </p:cNvSpPr>
          <p:nvPr>
            <p:ph type="title"/>
          </p:nvPr>
        </p:nvSpPr>
        <p:spPr/>
        <p:txBody>
          <a:bodyPr/>
          <a:lstStyle/>
          <a:p>
            <a:pPr algn="ctr"/>
            <a:r>
              <a:rPr lang="en-US" u="sng" dirty="0"/>
              <a:t>Student Survey 2022</a:t>
            </a:r>
          </a:p>
        </p:txBody>
      </p:sp>
      <p:sp>
        <p:nvSpPr>
          <p:cNvPr id="4" name="Slide Number Placeholder 3"/>
          <p:cNvSpPr>
            <a:spLocks noGrp="1"/>
          </p:cNvSpPr>
          <p:nvPr>
            <p:ph type="sldNum" sz="quarter" idx="4"/>
          </p:nvPr>
        </p:nvSpPr>
        <p:spPr/>
        <p:txBody>
          <a:bodyPr/>
          <a:lstStyle/>
          <a:p>
            <a:fld id="{D3BE33DB-A185-4F36-80FA-39E00C7F45A4}" type="slidenum">
              <a:rPr lang="en-US" smtClean="0"/>
              <a:pPr/>
              <a:t>13</a:t>
            </a:fld>
            <a:endParaRPr lang="en-US"/>
          </a:p>
        </p:txBody>
      </p:sp>
      <p:grpSp>
        <p:nvGrpSpPr>
          <p:cNvPr id="6" name="Group 5">
            <a:extLst>
              <a:ext uri="{FF2B5EF4-FFF2-40B4-BE49-F238E27FC236}">
                <a16:creationId xmlns:a16="http://schemas.microsoft.com/office/drawing/2014/main" id="{36488C65-AE55-2442-AD00-091CF96D9A39}"/>
              </a:ext>
            </a:extLst>
          </p:cNvPr>
          <p:cNvGrpSpPr/>
          <p:nvPr/>
        </p:nvGrpSpPr>
        <p:grpSpPr>
          <a:xfrm>
            <a:off x="576466" y="1503362"/>
            <a:ext cx="4483731" cy="3704094"/>
            <a:chOff x="576466" y="1139125"/>
            <a:chExt cx="3933541" cy="3561759"/>
          </a:xfrm>
        </p:grpSpPr>
        <p:sp>
          <p:nvSpPr>
            <p:cNvPr id="7" name="Rectangle: Rounded Corners 6">
              <a:extLst>
                <a:ext uri="{FF2B5EF4-FFF2-40B4-BE49-F238E27FC236}">
                  <a16:creationId xmlns:a16="http://schemas.microsoft.com/office/drawing/2014/main" id="{B1765EED-0599-EA4C-45D7-28DF035DBF06}"/>
                </a:ext>
              </a:extLst>
            </p:cNvPr>
            <p:cNvSpPr/>
            <p:nvPr/>
          </p:nvSpPr>
          <p:spPr bwMode="auto">
            <a:xfrm>
              <a:off x="576466" y="1139125"/>
              <a:ext cx="3933541" cy="953146"/>
            </a:xfrm>
            <a:prstGeom prst="roundRect">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effectLst/>
                  <a:latin typeface="Arial" charset="0"/>
                </a:rPr>
                <a:t>Total Invited</a:t>
              </a:r>
            </a:p>
            <a:p>
              <a:pPr marL="0" marR="0" indent="0" algn="ctr" defTabSz="914400" rtl="0" eaLnBrk="0" fontAlgn="base" latinLnBrk="0" hangingPunct="0">
                <a:lnSpc>
                  <a:spcPct val="100000"/>
                </a:lnSpc>
                <a:spcBef>
                  <a:spcPct val="0"/>
                </a:spcBef>
                <a:spcAft>
                  <a:spcPct val="0"/>
                </a:spcAft>
                <a:buClrTx/>
                <a:buSzTx/>
                <a:buFontTx/>
                <a:buNone/>
                <a:tabLst/>
              </a:pPr>
              <a:r>
                <a:rPr lang="en-US"/>
                <a:t>29,494</a:t>
              </a:r>
              <a:endParaRPr kumimoji="0" lang="en-US" sz="2000" b="1" i="0" u="none" strike="noStrike" cap="none" normalizeH="0" baseline="0">
                <a:ln>
                  <a:noFill/>
                </a:ln>
                <a:effectLst/>
                <a:latin typeface="Arial" charset="0"/>
              </a:endParaRPr>
            </a:p>
          </p:txBody>
        </p:sp>
        <p:sp>
          <p:nvSpPr>
            <p:cNvPr id="8" name="Rectangle: Rounded Corners 7">
              <a:extLst>
                <a:ext uri="{FF2B5EF4-FFF2-40B4-BE49-F238E27FC236}">
                  <a16:creationId xmlns:a16="http://schemas.microsoft.com/office/drawing/2014/main" id="{CB1F6821-98FD-B8D7-8022-BFBD589F4A49}"/>
                </a:ext>
              </a:extLst>
            </p:cNvPr>
            <p:cNvSpPr/>
            <p:nvPr/>
          </p:nvSpPr>
          <p:spPr bwMode="auto">
            <a:xfrm>
              <a:off x="1165213" y="2411920"/>
              <a:ext cx="2685928" cy="953146"/>
            </a:xfrm>
            <a:prstGeom prst="roundRect">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effectLst/>
                  <a:latin typeface="Arial" charset="0"/>
                </a:rPr>
                <a:t>Total Responses</a:t>
              </a:r>
            </a:p>
            <a:p>
              <a:pPr marL="0" marR="0" indent="0" algn="ctr" defTabSz="914400" rtl="0" eaLnBrk="0" fontAlgn="base" latinLnBrk="0" hangingPunct="0">
                <a:lnSpc>
                  <a:spcPct val="100000"/>
                </a:lnSpc>
                <a:spcBef>
                  <a:spcPct val="0"/>
                </a:spcBef>
                <a:spcAft>
                  <a:spcPct val="0"/>
                </a:spcAft>
                <a:buClrTx/>
                <a:buSzTx/>
                <a:buFontTx/>
                <a:buNone/>
                <a:tabLst/>
              </a:pPr>
              <a:r>
                <a:rPr lang="en-US" sz="1800"/>
                <a:t>6,390</a:t>
              </a:r>
            </a:p>
            <a:p>
              <a:pPr marL="0" marR="0" indent="0" algn="ctr" defTabSz="914400" rtl="0" eaLnBrk="0" fontAlgn="base" latinLnBrk="0" hangingPunct="0">
                <a:lnSpc>
                  <a:spcPct val="100000"/>
                </a:lnSpc>
                <a:spcBef>
                  <a:spcPct val="0"/>
                </a:spcBef>
                <a:spcAft>
                  <a:spcPct val="0"/>
                </a:spcAft>
                <a:buClrTx/>
                <a:buSzTx/>
                <a:buFontTx/>
                <a:buNone/>
                <a:tabLst/>
              </a:pPr>
              <a:r>
                <a:rPr lang="en-US" sz="1800"/>
                <a:t>21.67%</a:t>
              </a:r>
              <a:endParaRPr kumimoji="0" lang="en-US" sz="1800" b="1" i="0" u="none" strike="noStrike" cap="none" normalizeH="0" baseline="0">
                <a:ln>
                  <a:noFill/>
                </a:ln>
                <a:effectLst/>
                <a:latin typeface="Arial" charset="0"/>
              </a:endParaRPr>
            </a:p>
          </p:txBody>
        </p:sp>
        <p:sp>
          <p:nvSpPr>
            <p:cNvPr id="9" name="Rectangle: Rounded Corners 8">
              <a:extLst>
                <a:ext uri="{FF2B5EF4-FFF2-40B4-BE49-F238E27FC236}">
                  <a16:creationId xmlns:a16="http://schemas.microsoft.com/office/drawing/2014/main" id="{6CA974B4-3A2D-C980-AF5C-EEBBC2960E2F}"/>
                </a:ext>
              </a:extLst>
            </p:cNvPr>
            <p:cNvSpPr/>
            <p:nvPr/>
          </p:nvSpPr>
          <p:spPr bwMode="auto">
            <a:xfrm>
              <a:off x="576466" y="3747738"/>
              <a:ext cx="1919617" cy="953146"/>
            </a:xfrm>
            <a:prstGeom prst="roundRect">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effectLst/>
                  <a:latin typeface="Arial" charset="0"/>
                </a:rPr>
                <a:t>MD Completed</a:t>
              </a:r>
            </a:p>
            <a:p>
              <a:pPr marL="0" marR="0" indent="0" algn="ctr" defTabSz="914400" rtl="0" eaLnBrk="0" fontAlgn="base" latinLnBrk="0" hangingPunct="0">
                <a:lnSpc>
                  <a:spcPct val="100000"/>
                </a:lnSpc>
                <a:spcBef>
                  <a:spcPct val="0"/>
                </a:spcBef>
                <a:spcAft>
                  <a:spcPct val="0"/>
                </a:spcAft>
                <a:buClrTx/>
                <a:buSzTx/>
                <a:buFontTx/>
                <a:buNone/>
                <a:tabLst/>
              </a:pPr>
              <a:r>
                <a:rPr lang="en-US" sz="1600"/>
                <a:t>3,836</a:t>
              </a:r>
            </a:p>
            <a:p>
              <a:pPr marL="0" marR="0" indent="0" algn="ctr" defTabSz="914400" rtl="0" eaLnBrk="0" fontAlgn="base" latinLnBrk="0" hangingPunct="0">
                <a:lnSpc>
                  <a:spcPct val="100000"/>
                </a:lnSpc>
                <a:spcBef>
                  <a:spcPct val="0"/>
                </a:spcBef>
                <a:spcAft>
                  <a:spcPct val="0"/>
                </a:spcAft>
                <a:buClrTx/>
                <a:buSzTx/>
                <a:buFontTx/>
                <a:buNone/>
                <a:tabLst/>
              </a:pPr>
              <a:r>
                <a:rPr lang="en-US" sz="1600"/>
                <a:t>13.01%</a:t>
              </a:r>
              <a:endParaRPr kumimoji="0" lang="en-US" sz="1600" b="1" i="0" u="none" strike="noStrike" cap="none" normalizeH="0" baseline="0">
                <a:ln>
                  <a:noFill/>
                </a:ln>
                <a:effectLst/>
                <a:latin typeface="Arial" charset="0"/>
              </a:endParaRPr>
            </a:p>
          </p:txBody>
        </p:sp>
        <p:sp>
          <p:nvSpPr>
            <p:cNvPr id="10" name="Rectangle: Rounded Corners 9">
              <a:extLst>
                <a:ext uri="{FF2B5EF4-FFF2-40B4-BE49-F238E27FC236}">
                  <a16:creationId xmlns:a16="http://schemas.microsoft.com/office/drawing/2014/main" id="{723A073E-F524-E584-4D81-757A786A469C}"/>
                </a:ext>
              </a:extLst>
            </p:cNvPr>
            <p:cNvSpPr/>
            <p:nvPr/>
          </p:nvSpPr>
          <p:spPr bwMode="auto">
            <a:xfrm>
              <a:off x="2508178" y="3747738"/>
              <a:ext cx="2001829" cy="953146"/>
            </a:xfrm>
            <a:prstGeom prst="roundRect">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t>DO</a:t>
              </a:r>
              <a:r>
                <a:rPr kumimoji="0" lang="en-US" sz="1600" b="1" i="0" u="none" strike="noStrike" cap="none" normalizeH="0" baseline="0">
                  <a:ln>
                    <a:noFill/>
                  </a:ln>
                  <a:effectLst/>
                  <a:latin typeface="Arial" charset="0"/>
                </a:rPr>
                <a:t> Completed</a:t>
              </a:r>
            </a:p>
            <a:p>
              <a:pPr marL="0" marR="0" indent="0" algn="ctr" defTabSz="914400" rtl="0" eaLnBrk="0" fontAlgn="base" latinLnBrk="0" hangingPunct="0">
                <a:lnSpc>
                  <a:spcPct val="100000"/>
                </a:lnSpc>
                <a:spcBef>
                  <a:spcPct val="0"/>
                </a:spcBef>
                <a:spcAft>
                  <a:spcPct val="0"/>
                </a:spcAft>
                <a:buClrTx/>
                <a:buSzTx/>
                <a:buFontTx/>
                <a:buNone/>
                <a:tabLst/>
              </a:pPr>
              <a:r>
                <a:rPr lang="en-US" sz="1600"/>
                <a:t>2,554</a:t>
              </a:r>
            </a:p>
            <a:p>
              <a:pPr marL="0" marR="0" indent="0" algn="ctr" defTabSz="914400" rtl="0" eaLnBrk="0" fontAlgn="base" latinLnBrk="0" hangingPunct="0">
                <a:lnSpc>
                  <a:spcPct val="100000"/>
                </a:lnSpc>
                <a:spcBef>
                  <a:spcPct val="0"/>
                </a:spcBef>
                <a:spcAft>
                  <a:spcPct val="0"/>
                </a:spcAft>
                <a:buClrTx/>
                <a:buSzTx/>
                <a:buFontTx/>
                <a:buNone/>
                <a:tabLst/>
              </a:pPr>
              <a:r>
                <a:rPr lang="en-US" sz="1600"/>
                <a:t>8.66%</a:t>
              </a:r>
              <a:endParaRPr kumimoji="0" lang="en-US" sz="1600" b="1" i="0" u="none" strike="noStrike" cap="none" normalizeH="0" baseline="0">
                <a:ln>
                  <a:noFill/>
                </a:ln>
                <a:effectLst/>
                <a:latin typeface="Arial" charset="0"/>
              </a:endParaRPr>
            </a:p>
          </p:txBody>
        </p:sp>
      </p:grpSp>
      <p:graphicFrame>
        <p:nvGraphicFramePr>
          <p:cNvPr id="18" name="Chart 17">
            <a:extLst>
              <a:ext uri="{FF2B5EF4-FFF2-40B4-BE49-F238E27FC236}">
                <a16:creationId xmlns:a16="http://schemas.microsoft.com/office/drawing/2014/main" id="{2994FEC0-47C6-1E76-6391-FF9BB20B16A5}"/>
              </a:ext>
            </a:extLst>
          </p:cNvPr>
          <p:cNvGraphicFramePr/>
          <p:nvPr>
            <p:extLst>
              <p:ext uri="{D42A27DB-BD31-4B8C-83A1-F6EECF244321}">
                <p14:modId xmlns:p14="http://schemas.microsoft.com/office/powerpoint/2010/main" val="145905232"/>
              </p:ext>
            </p:extLst>
          </p:nvPr>
        </p:nvGraphicFramePr>
        <p:xfrm>
          <a:off x="41679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A919C147-52CF-4E95-B89C-6C4EF7750E1C}"/>
              </a:ext>
            </a:extLst>
          </p:cNvPr>
          <p:cNvSpPr txBox="1"/>
          <p:nvPr/>
        </p:nvSpPr>
        <p:spPr>
          <a:xfrm>
            <a:off x="6030979" y="1397000"/>
            <a:ext cx="2705493" cy="307777"/>
          </a:xfrm>
          <a:prstGeom prst="rect">
            <a:avLst/>
          </a:prstGeom>
          <a:noFill/>
        </p:spPr>
        <p:txBody>
          <a:bodyPr wrap="square" rtlCol="0">
            <a:spAutoFit/>
          </a:bodyPr>
          <a:lstStyle/>
          <a:p>
            <a:r>
              <a:rPr lang="en-US" sz="1400" u="sng" dirty="0"/>
              <a:t>Student Survey Responses</a:t>
            </a:r>
          </a:p>
        </p:txBody>
      </p:sp>
    </p:spTree>
    <p:extLst>
      <p:ext uri="{BB962C8B-B14F-4D97-AF65-F5344CB8AC3E}">
        <p14:creationId xmlns:p14="http://schemas.microsoft.com/office/powerpoint/2010/main" val="323062716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Top 10 Specialties for DO Students</a:t>
            </a:r>
          </a:p>
        </p:txBody>
      </p:sp>
      <p:sp>
        <p:nvSpPr>
          <p:cNvPr id="4" name="Slide Number Placeholder 3"/>
          <p:cNvSpPr>
            <a:spLocks noGrp="1"/>
          </p:cNvSpPr>
          <p:nvPr>
            <p:ph type="sldNum" sz="quarter" idx="4"/>
          </p:nvPr>
        </p:nvSpPr>
        <p:spPr/>
        <p:txBody>
          <a:bodyPr/>
          <a:lstStyle/>
          <a:p>
            <a:fld id="{D3BE33DB-A185-4F36-80FA-39E00C7F45A4}" type="slidenum">
              <a:rPr lang="en-US" smtClean="0"/>
              <a:pPr/>
              <a:t>14</a:t>
            </a:fld>
            <a:endParaRPr lang="en-US"/>
          </a:p>
        </p:txBody>
      </p:sp>
      <p:graphicFrame>
        <p:nvGraphicFramePr>
          <p:cNvPr id="2" name="Table 5">
            <a:extLst>
              <a:ext uri="{FF2B5EF4-FFF2-40B4-BE49-F238E27FC236}">
                <a16:creationId xmlns:a16="http://schemas.microsoft.com/office/drawing/2014/main" id="{23E771FE-100E-DCD4-0DFE-B5FF52B90F5D}"/>
              </a:ext>
            </a:extLst>
          </p:cNvPr>
          <p:cNvGraphicFramePr>
            <a:graphicFrameLocks noGrp="1"/>
          </p:cNvGraphicFramePr>
          <p:nvPr>
            <p:extLst>
              <p:ext uri="{D42A27DB-BD31-4B8C-83A1-F6EECF244321}">
                <p14:modId xmlns:p14="http://schemas.microsoft.com/office/powerpoint/2010/main" val="2703937768"/>
              </p:ext>
            </p:extLst>
          </p:nvPr>
        </p:nvGraphicFramePr>
        <p:xfrm>
          <a:off x="576466" y="1262777"/>
          <a:ext cx="4079846" cy="4079240"/>
        </p:xfrm>
        <a:graphic>
          <a:graphicData uri="http://schemas.openxmlformats.org/drawingml/2006/table">
            <a:tbl>
              <a:tblPr firstRow="1" bandRow="1">
                <a:tableStyleId>{3C2FFA5D-87B4-456A-9821-1D502468CF0F}</a:tableStyleId>
              </a:tblPr>
              <a:tblGrid>
                <a:gridCol w="4079846">
                  <a:extLst>
                    <a:ext uri="{9D8B030D-6E8A-4147-A177-3AD203B41FA5}">
                      <a16:colId xmlns:a16="http://schemas.microsoft.com/office/drawing/2014/main" val="2833219568"/>
                    </a:ext>
                  </a:extLst>
                </a:gridCol>
              </a:tblGrid>
              <a:tr h="370840">
                <a:tc>
                  <a:txBody>
                    <a:bodyPr/>
                    <a:lstStyle/>
                    <a:p>
                      <a:r>
                        <a:rPr lang="en-US" dirty="0"/>
                        <a:t>Intended Specialties</a:t>
                      </a:r>
                    </a:p>
                  </a:txBody>
                  <a:tcPr/>
                </a:tc>
                <a:extLst>
                  <a:ext uri="{0D108BD9-81ED-4DB2-BD59-A6C34878D82A}">
                    <a16:rowId xmlns:a16="http://schemas.microsoft.com/office/drawing/2014/main" val="2244412804"/>
                  </a:ext>
                </a:extLst>
              </a:tr>
              <a:tr h="370840">
                <a:tc>
                  <a:txBody>
                    <a:bodyPr/>
                    <a:lstStyle/>
                    <a:p>
                      <a:r>
                        <a:rPr lang="en-US">
                          <a:solidFill>
                            <a:schemeClr val="accent6">
                              <a:lumMod val="50000"/>
                            </a:schemeClr>
                          </a:solidFill>
                        </a:rPr>
                        <a:t>Internal Medicine</a:t>
                      </a:r>
                    </a:p>
                  </a:txBody>
                  <a:tcPr/>
                </a:tc>
                <a:extLst>
                  <a:ext uri="{0D108BD9-81ED-4DB2-BD59-A6C34878D82A}">
                    <a16:rowId xmlns:a16="http://schemas.microsoft.com/office/drawing/2014/main" val="2310017471"/>
                  </a:ext>
                </a:extLst>
              </a:tr>
              <a:tr h="370840">
                <a:tc>
                  <a:txBody>
                    <a:bodyPr/>
                    <a:lstStyle/>
                    <a:p>
                      <a:r>
                        <a:rPr lang="en-US">
                          <a:solidFill>
                            <a:schemeClr val="accent6">
                              <a:lumMod val="50000"/>
                            </a:schemeClr>
                          </a:solidFill>
                        </a:rPr>
                        <a:t>Emergency Medicine</a:t>
                      </a:r>
                    </a:p>
                  </a:txBody>
                  <a:tcPr/>
                </a:tc>
                <a:extLst>
                  <a:ext uri="{0D108BD9-81ED-4DB2-BD59-A6C34878D82A}">
                    <a16:rowId xmlns:a16="http://schemas.microsoft.com/office/drawing/2014/main" val="2094595829"/>
                  </a:ext>
                </a:extLst>
              </a:tr>
              <a:tr h="370840">
                <a:tc>
                  <a:txBody>
                    <a:bodyPr/>
                    <a:lstStyle/>
                    <a:p>
                      <a:r>
                        <a:rPr lang="en-US">
                          <a:solidFill>
                            <a:schemeClr val="accent6">
                              <a:lumMod val="50000"/>
                            </a:schemeClr>
                          </a:solidFill>
                        </a:rPr>
                        <a:t>Pediatrics</a:t>
                      </a:r>
                    </a:p>
                  </a:txBody>
                  <a:tcPr/>
                </a:tc>
                <a:extLst>
                  <a:ext uri="{0D108BD9-81ED-4DB2-BD59-A6C34878D82A}">
                    <a16:rowId xmlns:a16="http://schemas.microsoft.com/office/drawing/2014/main" val="3506614670"/>
                  </a:ext>
                </a:extLst>
              </a:tr>
              <a:tr h="370840">
                <a:tc>
                  <a:txBody>
                    <a:bodyPr/>
                    <a:lstStyle/>
                    <a:p>
                      <a:r>
                        <a:rPr lang="en-US">
                          <a:solidFill>
                            <a:schemeClr val="accent6">
                              <a:lumMod val="50000"/>
                            </a:schemeClr>
                          </a:solidFill>
                        </a:rPr>
                        <a:t>Family Medicine</a:t>
                      </a:r>
                    </a:p>
                  </a:txBody>
                  <a:tcPr/>
                </a:tc>
                <a:extLst>
                  <a:ext uri="{0D108BD9-81ED-4DB2-BD59-A6C34878D82A}">
                    <a16:rowId xmlns:a16="http://schemas.microsoft.com/office/drawing/2014/main" val="2855976864"/>
                  </a:ext>
                </a:extLst>
              </a:tr>
              <a:tr h="370840">
                <a:tc>
                  <a:txBody>
                    <a:bodyPr/>
                    <a:lstStyle/>
                    <a:p>
                      <a:r>
                        <a:rPr lang="en-US">
                          <a:solidFill>
                            <a:schemeClr val="accent6">
                              <a:lumMod val="50000"/>
                            </a:schemeClr>
                          </a:solidFill>
                        </a:rPr>
                        <a:t>Anesthesiology</a:t>
                      </a:r>
                    </a:p>
                  </a:txBody>
                  <a:tcPr/>
                </a:tc>
                <a:extLst>
                  <a:ext uri="{0D108BD9-81ED-4DB2-BD59-A6C34878D82A}">
                    <a16:rowId xmlns:a16="http://schemas.microsoft.com/office/drawing/2014/main" val="208775422"/>
                  </a:ext>
                </a:extLst>
              </a:tr>
              <a:tr h="370840">
                <a:tc>
                  <a:txBody>
                    <a:bodyPr/>
                    <a:lstStyle/>
                    <a:p>
                      <a:r>
                        <a:rPr lang="en-US">
                          <a:solidFill>
                            <a:schemeClr val="accent6">
                              <a:lumMod val="50000"/>
                            </a:schemeClr>
                          </a:solidFill>
                        </a:rPr>
                        <a:t>Obstetrics and Gynecology</a:t>
                      </a:r>
                    </a:p>
                  </a:txBody>
                  <a:tcPr/>
                </a:tc>
                <a:extLst>
                  <a:ext uri="{0D108BD9-81ED-4DB2-BD59-A6C34878D82A}">
                    <a16:rowId xmlns:a16="http://schemas.microsoft.com/office/drawing/2014/main" val="3488579769"/>
                  </a:ext>
                </a:extLst>
              </a:tr>
              <a:tr h="370840">
                <a:tc>
                  <a:txBody>
                    <a:bodyPr/>
                    <a:lstStyle/>
                    <a:p>
                      <a:r>
                        <a:rPr lang="en-US">
                          <a:solidFill>
                            <a:schemeClr val="accent6">
                              <a:lumMod val="50000"/>
                            </a:schemeClr>
                          </a:solidFill>
                        </a:rPr>
                        <a:t>Surgery – General</a:t>
                      </a:r>
                    </a:p>
                  </a:txBody>
                  <a:tcPr/>
                </a:tc>
                <a:extLst>
                  <a:ext uri="{0D108BD9-81ED-4DB2-BD59-A6C34878D82A}">
                    <a16:rowId xmlns:a16="http://schemas.microsoft.com/office/drawing/2014/main" val="413008081"/>
                  </a:ext>
                </a:extLst>
              </a:tr>
              <a:tr h="370840">
                <a:tc>
                  <a:txBody>
                    <a:bodyPr/>
                    <a:lstStyle/>
                    <a:p>
                      <a:r>
                        <a:rPr lang="en-US">
                          <a:solidFill>
                            <a:schemeClr val="accent6">
                              <a:lumMod val="50000"/>
                            </a:schemeClr>
                          </a:solidFill>
                        </a:rPr>
                        <a:t>Psychiatry</a:t>
                      </a:r>
                    </a:p>
                  </a:txBody>
                  <a:tcPr/>
                </a:tc>
                <a:extLst>
                  <a:ext uri="{0D108BD9-81ED-4DB2-BD59-A6C34878D82A}">
                    <a16:rowId xmlns:a16="http://schemas.microsoft.com/office/drawing/2014/main" val="708476414"/>
                  </a:ext>
                </a:extLst>
              </a:tr>
              <a:tr h="370840">
                <a:tc>
                  <a:txBody>
                    <a:bodyPr/>
                    <a:lstStyle/>
                    <a:p>
                      <a:r>
                        <a:rPr lang="en-US">
                          <a:solidFill>
                            <a:schemeClr val="accent6">
                              <a:lumMod val="50000"/>
                            </a:schemeClr>
                          </a:solidFill>
                        </a:rPr>
                        <a:t>Physical Medicine and Rehabilitation</a:t>
                      </a:r>
                    </a:p>
                  </a:txBody>
                  <a:tcPr/>
                </a:tc>
                <a:extLst>
                  <a:ext uri="{0D108BD9-81ED-4DB2-BD59-A6C34878D82A}">
                    <a16:rowId xmlns:a16="http://schemas.microsoft.com/office/drawing/2014/main" val="2854714835"/>
                  </a:ext>
                </a:extLst>
              </a:tr>
              <a:tr h="370840">
                <a:tc>
                  <a:txBody>
                    <a:bodyPr/>
                    <a:lstStyle/>
                    <a:p>
                      <a:r>
                        <a:rPr lang="en-US" dirty="0" err="1">
                          <a:solidFill>
                            <a:schemeClr val="accent6">
                              <a:lumMod val="50000"/>
                            </a:schemeClr>
                          </a:solidFill>
                        </a:rPr>
                        <a:t>Orthopaedic</a:t>
                      </a:r>
                      <a:r>
                        <a:rPr lang="en-US" dirty="0">
                          <a:solidFill>
                            <a:schemeClr val="accent6">
                              <a:lumMod val="50000"/>
                            </a:schemeClr>
                          </a:solidFill>
                        </a:rPr>
                        <a:t> Surgery</a:t>
                      </a:r>
                    </a:p>
                  </a:txBody>
                  <a:tcPr/>
                </a:tc>
                <a:extLst>
                  <a:ext uri="{0D108BD9-81ED-4DB2-BD59-A6C34878D82A}">
                    <a16:rowId xmlns:a16="http://schemas.microsoft.com/office/drawing/2014/main" val="782972625"/>
                  </a:ext>
                </a:extLst>
              </a:tr>
            </a:tbl>
          </a:graphicData>
        </a:graphic>
      </p:graphicFrame>
      <p:graphicFrame>
        <p:nvGraphicFramePr>
          <p:cNvPr id="6" name="Table 5">
            <a:extLst>
              <a:ext uri="{FF2B5EF4-FFF2-40B4-BE49-F238E27FC236}">
                <a16:creationId xmlns:a16="http://schemas.microsoft.com/office/drawing/2014/main" id="{D962053C-FE68-5F88-41F0-EF2C43715DEA}"/>
              </a:ext>
            </a:extLst>
          </p:cNvPr>
          <p:cNvGraphicFramePr>
            <a:graphicFrameLocks noGrp="1"/>
          </p:cNvGraphicFramePr>
          <p:nvPr>
            <p:extLst>
              <p:ext uri="{D42A27DB-BD31-4B8C-83A1-F6EECF244321}">
                <p14:modId xmlns:p14="http://schemas.microsoft.com/office/powerpoint/2010/main" val="3274179638"/>
              </p:ext>
            </p:extLst>
          </p:nvPr>
        </p:nvGraphicFramePr>
        <p:xfrm>
          <a:off x="4769847" y="1262777"/>
          <a:ext cx="4079846" cy="4079240"/>
        </p:xfrm>
        <a:graphic>
          <a:graphicData uri="http://schemas.openxmlformats.org/drawingml/2006/table">
            <a:tbl>
              <a:tblPr firstRow="1" bandRow="1">
                <a:tableStyleId>{284E427A-3D55-4303-BF80-6455036E1DE7}</a:tableStyleId>
              </a:tblPr>
              <a:tblGrid>
                <a:gridCol w="4079846">
                  <a:extLst>
                    <a:ext uri="{9D8B030D-6E8A-4147-A177-3AD203B41FA5}">
                      <a16:colId xmlns:a16="http://schemas.microsoft.com/office/drawing/2014/main" val="2833219568"/>
                    </a:ext>
                  </a:extLst>
                </a:gridCol>
              </a:tblGrid>
              <a:tr h="370840">
                <a:tc>
                  <a:txBody>
                    <a:bodyPr/>
                    <a:lstStyle/>
                    <a:p>
                      <a:r>
                        <a:rPr lang="en-US"/>
                        <a:t>Applied To</a:t>
                      </a:r>
                    </a:p>
                  </a:txBody>
                  <a:tcPr/>
                </a:tc>
                <a:extLst>
                  <a:ext uri="{0D108BD9-81ED-4DB2-BD59-A6C34878D82A}">
                    <a16:rowId xmlns:a16="http://schemas.microsoft.com/office/drawing/2014/main" val="2244412804"/>
                  </a:ext>
                </a:extLst>
              </a:tr>
              <a:tr h="370840">
                <a:tc>
                  <a:txBody>
                    <a:bodyPr/>
                    <a:lstStyle/>
                    <a:p>
                      <a:r>
                        <a:rPr lang="en-US">
                          <a:solidFill>
                            <a:schemeClr val="accent6">
                              <a:lumMod val="50000"/>
                            </a:schemeClr>
                          </a:solidFill>
                        </a:rPr>
                        <a:t>Internal Medicine</a:t>
                      </a:r>
                    </a:p>
                  </a:txBody>
                  <a:tcPr/>
                </a:tc>
                <a:extLst>
                  <a:ext uri="{0D108BD9-81ED-4DB2-BD59-A6C34878D82A}">
                    <a16:rowId xmlns:a16="http://schemas.microsoft.com/office/drawing/2014/main" val="2310017471"/>
                  </a:ext>
                </a:extLst>
              </a:tr>
              <a:tr h="370840">
                <a:tc>
                  <a:txBody>
                    <a:bodyPr/>
                    <a:lstStyle/>
                    <a:p>
                      <a:r>
                        <a:rPr lang="en-US">
                          <a:solidFill>
                            <a:schemeClr val="accent6">
                              <a:lumMod val="50000"/>
                            </a:schemeClr>
                          </a:solidFill>
                        </a:rPr>
                        <a:t>Pediatrics</a:t>
                      </a:r>
                    </a:p>
                  </a:txBody>
                  <a:tcPr/>
                </a:tc>
                <a:extLst>
                  <a:ext uri="{0D108BD9-81ED-4DB2-BD59-A6C34878D82A}">
                    <a16:rowId xmlns:a16="http://schemas.microsoft.com/office/drawing/2014/main" val="2094595829"/>
                  </a:ext>
                </a:extLst>
              </a:tr>
              <a:tr h="370840">
                <a:tc>
                  <a:txBody>
                    <a:bodyPr/>
                    <a:lstStyle/>
                    <a:p>
                      <a:r>
                        <a:rPr lang="en-US">
                          <a:solidFill>
                            <a:schemeClr val="accent6">
                              <a:lumMod val="50000"/>
                            </a:schemeClr>
                          </a:solidFill>
                        </a:rPr>
                        <a:t>Anesthesiology</a:t>
                      </a:r>
                    </a:p>
                  </a:txBody>
                  <a:tcPr/>
                </a:tc>
                <a:extLst>
                  <a:ext uri="{0D108BD9-81ED-4DB2-BD59-A6C34878D82A}">
                    <a16:rowId xmlns:a16="http://schemas.microsoft.com/office/drawing/2014/main" val="3506614670"/>
                  </a:ext>
                </a:extLst>
              </a:tr>
              <a:tr h="370840">
                <a:tc>
                  <a:txBody>
                    <a:bodyPr/>
                    <a:lstStyle/>
                    <a:p>
                      <a:r>
                        <a:rPr lang="en-US">
                          <a:solidFill>
                            <a:schemeClr val="accent6">
                              <a:lumMod val="50000"/>
                            </a:schemeClr>
                          </a:solidFill>
                        </a:rPr>
                        <a:t>Obstetrics and Gynecology</a:t>
                      </a:r>
                    </a:p>
                  </a:txBody>
                  <a:tcPr/>
                </a:tc>
                <a:extLst>
                  <a:ext uri="{0D108BD9-81ED-4DB2-BD59-A6C34878D82A}">
                    <a16:rowId xmlns:a16="http://schemas.microsoft.com/office/drawing/2014/main" val="2855976864"/>
                  </a:ext>
                </a:extLst>
              </a:tr>
              <a:tr h="370840">
                <a:tc>
                  <a:txBody>
                    <a:bodyPr/>
                    <a:lstStyle/>
                    <a:p>
                      <a:r>
                        <a:rPr lang="en-US">
                          <a:solidFill>
                            <a:schemeClr val="accent6">
                              <a:lumMod val="50000"/>
                            </a:schemeClr>
                          </a:solidFill>
                        </a:rPr>
                        <a:t>Psychiatry</a:t>
                      </a:r>
                    </a:p>
                  </a:txBody>
                  <a:tcPr/>
                </a:tc>
                <a:extLst>
                  <a:ext uri="{0D108BD9-81ED-4DB2-BD59-A6C34878D82A}">
                    <a16:rowId xmlns:a16="http://schemas.microsoft.com/office/drawing/2014/main" val="208775422"/>
                  </a:ext>
                </a:extLst>
              </a:tr>
              <a:tr h="370840">
                <a:tc>
                  <a:txBody>
                    <a:bodyPr/>
                    <a:lstStyle/>
                    <a:p>
                      <a:r>
                        <a:rPr lang="en-US">
                          <a:solidFill>
                            <a:schemeClr val="accent6">
                              <a:lumMod val="50000"/>
                            </a:schemeClr>
                          </a:solidFill>
                        </a:rPr>
                        <a:t>Surgery – General</a:t>
                      </a:r>
                    </a:p>
                  </a:txBody>
                  <a:tcPr/>
                </a:tc>
                <a:extLst>
                  <a:ext uri="{0D108BD9-81ED-4DB2-BD59-A6C34878D82A}">
                    <a16:rowId xmlns:a16="http://schemas.microsoft.com/office/drawing/2014/main" val="3488579769"/>
                  </a:ext>
                </a:extLst>
              </a:tr>
              <a:tr h="370840">
                <a:tc>
                  <a:txBody>
                    <a:bodyPr/>
                    <a:lstStyle/>
                    <a:p>
                      <a:r>
                        <a:rPr lang="en-US">
                          <a:solidFill>
                            <a:schemeClr val="accent6">
                              <a:lumMod val="50000"/>
                            </a:schemeClr>
                          </a:solidFill>
                        </a:rPr>
                        <a:t>Emergency Medicine</a:t>
                      </a:r>
                    </a:p>
                  </a:txBody>
                  <a:tcPr/>
                </a:tc>
                <a:extLst>
                  <a:ext uri="{0D108BD9-81ED-4DB2-BD59-A6C34878D82A}">
                    <a16:rowId xmlns:a16="http://schemas.microsoft.com/office/drawing/2014/main" val="413008081"/>
                  </a:ext>
                </a:extLst>
              </a:tr>
              <a:tr h="370840">
                <a:tc>
                  <a:txBody>
                    <a:bodyPr/>
                    <a:lstStyle/>
                    <a:p>
                      <a:r>
                        <a:rPr lang="en-US">
                          <a:solidFill>
                            <a:schemeClr val="accent6">
                              <a:lumMod val="50000"/>
                            </a:schemeClr>
                          </a:solidFill>
                        </a:rPr>
                        <a:t>Family Medicine</a:t>
                      </a:r>
                    </a:p>
                  </a:txBody>
                  <a:tcPr/>
                </a:tc>
                <a:extLst>
                  <a:ext uri="{0D108BD9-81ED-4DB2-BD59-A6C34878D82A}">
                    <a16:rowId xmlns:a16="http://schemas.microsoft.com/office/drawing/2014/main" val="708476414"/>
                  </a:ext>
                </a:extLst>
              </a:tr>
              <a:tr h="370840">
                <a:tc>
                  <a:txBody>
                    <a:bodyPr/>
                    <a:lstStyle/>
                    <a:p>
                      <a:r>
                        <a:rPr lang="en-US">
                          <a:solidFill>
                            <a:schemeClr val="accent6">
                              <a:lumMod val="50000"/>
                            </a:schemeClr>
                          </a:solidFill>
                        </a:rPr>
                        <a:t>Radiology – Diagnostic</a:t>
                      </a:r>
                    </a:p>
                  </a:txBody>
                  <a:tcPr/>
                </a:tc>
                <a:extLst>
                  <a:ext uri="{0D108BD9-81ED-4DB2-BD59-A6C34878D82A}">
                    <a16:rowId xmlns:a16="http://schemas.microsoft.com/office/drawing/2014/main" val="2854714835"/>
                  </a:ext>
                </a:extLst>
              </a:tr>
              <a:tr h="370840">
                <a:tc>
                  <a:txBody>
                    <a:bodyPr/>
                    <a:lstStyle/>
                    <a:p>
                      <a:r>
                        <a:rPr lang="en-US">
                          <a:solidFill>
                            <a:schemeClr val="accent6">
                              <a:lumMod val="50000"/>
                            </a:schemeClr>
                          </a:solidFill>
                        </a:rPr>
                        <a:t>Physical Medicine and Rehabilitation</a:t>
                      </a:r>
                    </a:p>
                  </a:txBody>
                  <a:tcPr/>
                </a:tc>
                <a:extLst>
                  <a:ext uri="{0D108BD9-81ED-4DB2-BD59-A6C34878D82A}">
                    <a16:rowId xmlns:a16="http://schemas.microsoft.com/office/drawing/2014/main" val="782972625"/>
                  </a:ext>
                </a:extLst>
              </a:tr>
            </a:tbl>
          </a:graphicData>
        </a:graphic>
      </p:graphicFrame>
    </p:spTree>
    <p:extLst>
      <p:ext uri="{BB962C8B-B14F-4D97-AF65-F5344CB8AC3E}">
        <p14:creationId xmlns:p14="http://schemas.microsoft.com/office/powerpoint/2010/main" val="39264538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EBAFDC45-5E28-CCCF-AD7A-69538D7E45DE}"/>
              </a:ext>
            </a:extLst>
          </p:cNvPr>
          <p:cNvGraphicFramePr>
            <a:graphicFrameLocks noGrp="1"/>
          </p:cNvGraphicFramePr>
          <p:nvPr>
            <p:ph idx="1"/>
            <p:extLst>
              <p:ext uri="{D42A27DB-BD31-4B8C-83A1-F6EECF244321}">
                <p14:modId xmlns:p14="http://schemas.microsoft.com/office/powerpoint/2010/main" val="61192384"/>
              </p:ext>
            </p:extLst>
          </p:nvPr>
        </p:nvGraphicFramePr>
        <p:xfrm>
          <a:off x="-282803" y="1136525"/>
          <a:ext cx="9426803" cy="4815421"/>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pPr algn="ctr"/>
            <a:r>
              <a:rPr lang="en-US" sz="2400" dirty="0"/>
              <a:t>How Did You Decide to Apply For This Away Rotation? </a:t>
            </a:r>
            <a:r>
              <a:rPr lang="en-US" sz="2400" u="sng" dirty="0"/>
              <a:t>(All Responses)</a:t>
            </a:r>
          </a:p>
        </p:txBody>
      </p:sp>
      <p:sp>
        <p:nvSpPr>
          <p:cNvPr id="4" name="Slide Number Placeholder 3"/>
          <p:cNvSpPr>
            <a:spLocks noGrp="1"/>
          </p:cNvSpPr>
          <p:nvPr>
            <p:ph type="sldNum" sz="quarter" idx="4"/>
          </p:nvPr>
        </p:nvSpPr>
        <p:spPr/>
        <p:txBody>
          <a:bodyPr/>
          <a:lstStyle/>
          <a:p>
            <a:fld id="{D3BE33DB-A185-4F36-80FA-39E00C7F45A4}" type="slidenum">
              <a:rPr lang="en-US" smtClean="0"/>
              <a:pPr/>
              <a:t>15</a:t>
            </a:fld>
            <a:endParaRPr lang="en-US"/>
          </a:p>
        </p:txBody>
      </p:sp>
    </p:spTree>
    <p:extLst>
      <p:ext uri="{BB962C8B-B14F-4D97-AF65-F5344CB8AC3E}">
        <p14:creationId xmlns:p14="http://schemas.microsoft.com/office/powerpoint/2010/main" val="340140650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EBAFDC45-5E28-CCCF-AD7A-69538D7E45DE}"/>
              </a:ext>
            </a:extLst>
          </p:cNvPr>
          <p:cNvGraphicFramePr>
            <a:graphicFrameLocks noGrp="1"/>
          </p:cNvGraphicFramePr>
          <p:nvPr>
            <p:ph idx="1"/>
            <p:extLst>
              <p:ext uri="{D42A27DB-BD31-4B8C-83A1-F6EECF244321}">
                <p14:modId xmlns:p14="http://schemas.microsoft.com/office/powerpoint/2010/main" val="66317123"/>
              </p:ext>
            </p:extLst>
          </p:nvPr>
        </p:nvGraphicFramePr>
        <p:xfrm>
          <a:off x="0" y="1219404"/>
          <a:ext cx="9144000" cy="503878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pPr algn="ctr"/>
            <a:r>
              <a:rPr lang="en-US" sz="2400" dirty="0"/>
              <a:t>How Did You Decide to Apply For This Away Rotation? </a:t>
            </a:r>
            <a:r>
              <a:rPr lang="en-US" sz="2400" u="sng" dirty="0"/>
              <a:t>(DO Responses)</a:t>
            </a:r>
          </a:p>
        </p:txBody>
      </p:sp>
      <p:sp>
        <p:nvSpPr>
          <p:cNvPr id="4" name="Slide Number Placeholder 3"/>
          <p:cNvSpPr>
            <a:spLocks noGrp="1"/>
          </p:cNvSpPr>
          <p:nvPr>
            <p:ph type="sldNum" sz="quarter" idx="4"/>
          </p:nvPr>
        </p:nvSpPr>
        <p:spPr/>
        <p:txBody>
          <a:bodyPr/>
          <a:lstStyle/>
          <a:p>
            <a:fld id="{D3BE33DB-A185-4F36-80FA-39E00C7F45A4}" type="slidenum">
              <a:rPr lang="en-US" smtClean="0"/>
              <a:pPr/>
              <a:t>16</a:t>
            </a:fld>
            <a:endParaRPr lang="en-US"/>
          </a:p>
        </p:txBody>
      </p:sp>
    </p:spTree>
    <p:extLst>
      <p:ext uri="{BB962C8B-B14F-4D97-AF65-F5344CB8AC3E}">
        <p14:creationId xmlns:p14="http://schemas.microsoft.com/office/powerpoint/2010/main" val="25171700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The Goal of my Rotation Was….</a:t>
            </a:r>
          </a:p>
        </p:txBody>
      </p:sp>
      <p:sp>
        <p:nvSpPr>
          <p:cNvPr id="4" name="Slide Number Placeholder 3"/>
          <p:cNvSpPr>
            <a:spLocks noGrp="1"/>
          </p:cNvSpPr>
          <p:nvPr>
            <p:ph type="sldNum" sz="quarter" idx="4"/>
          </p:nvPr>
        </p:nvSpPr>
        <p:spPr/>
        <p:txBody>
          <a:bodyPr/>
          <a:lstStyle/>
          <a:p>
            <a:fld id="{D3BE33DB-A185-4F36-80FA-39E00C7F45A4}" type="slidenum">
              <a:rPr lang="en-US" smtClean="0"/>
              <a:pPr/>
              <a:t>17</a:t>
            </a:fld>
            <a:endParaRPr lang="en-US"/>
          </a:p>
        </p:txBody>
      </p:sp>
      <p:graphicFrame>
        <p:nvGraphicFramePr>
          <p:cNvPr id="10" name="Diagram 9">
            <a:extLst>
              <a:ext uri="{FF2B5EF4-FFF2-40B4-BE49-F238E27FC236}">
                <a16:creationId xmlns:a16="http://schemas.microsoft.com/office/drawing/2014/main" id="{0A39BD23-7601-59B9-F670-A7B8FE6B4FC0}"/>
              </a:ext>
            </a:extLst>
          </p:cNvPr>
          <p:cNvGraphicFramePr/>
          <p:nvPr>
            <p:extLst>
              <p:ext uri="{D42A27DB-BD31-4B8C-83A1-F6EECF244321}">
                <p14:modId xmlns:p14="http://schemas.microsoft.com/office/powerpoint/2010/main" val="2999485961"/>
              </p:ext>
            </p:extLst>
          </p:nvPr>
        </p:nvGraphicFramePr>
        <p:xfrm>
          <a:off x="361025" y="1851019"/>
          <a:ext cx="4210975" cy="3246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a:extLst>
              <a:ext uri="{FF2B5EF4-FFF2-40B4-BE49-F238E27FC236}">
                <a16:creationId xmlns:a16="http://schemas.microsoft.com/office/drawing/2014/main" id="{64169EA9-2F27-56A9-872E-9A4D765DC161}"/>
              </a:ext>
            </a:extLst>
          </p:cNvPr>
          <p:cNvGraphicFramePr/>
          <p:nvPr>
            <p:extLst>
              <p:ext uri="{D42A27DB-BD31-4B8C-83A1-F6EECF244321}">
                <p14:modId xmlns:p14="http://schemas.microsoft.com/office/powerpoint/2010/main" val="2416840066"/>
              </p:ext>
            </p:extLst>
          </p:nvPr>
        </p:nvGraphicFramePr>
        <p:xfrm>
          <a:off x="4769847" y="1851019"/>
          <a:ext cx="4210975" cy="32460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a:extLst>
              <a:ext uri="{FF2B5EF4-FFF2-40B4-BE49-F238E27FC236}">
                <a16:creationId xmlns:a16="http://schemas.microsoft.com/office/drawing/2014/main" id="{048B68D3-05C2-BC62-6796-F23C2A747D87}"/>
              </a:ext>
            </a:extLst>
          </p:cNvPr>
          <p:cNvSpPr txBox="1"/>
          <p:nvPr/>
        </p:nvSpPr>
        <p:spPr>
          <a:xfrm>
            <a:off x="1642718" y="1352249"/>
            <a:ext cx="1180730" cy="400110"/>
          </a:xfrm>
          <a:prstGeom prst="rect">
            <a:avLst/>
          </a:prstGeom>
          <a:noFill/>
        </p:spPr>
        <p:txBody>
          <a:bodyPr wrap="square" rtlCol="0">
            <a:spAutoFit/>
          </a:bodyPr>
          <a:lstStyle/>
          <a:p>
            <a:pPr algn="ctr"/>
            <a:r>
              <a:rPr lang="en-US"/>
              <a:t>Overall</a:t>
            </a:r>
          </a:p>
        </p:txBody>
      </p:sp>
      <p:sp>
        <p:nvSpPr>
          <p:cNvPr id="15" name="TextBox 14">
            <a:extLst>
              <a:ext uri="{FF2B5EF4-FFF2-40B4-BE49-F238E27FC236}">
                <a16:creationId xmlns:a16="http://schemas.microsoft.com/office/drawing/2014/main" id="{9D33D885-4254-DF42-11D3-3B98C2B1B7B0}"/>
              </a:ext>
            </a:extLst>
          </p:cNvPr>
          <p:cNvSpPr txBox="1"/>
          <p:nvPr/>
        </p:nvSpPr>
        <p:spPr>
          <a:xfrm>
            <a:off x="6515788" y="1352249"/>
            <a:ext cx="1779800" cy="400110"/>
          </a:xfrm>
          <a:prstGeom prst="rect">
            <a:avLst/>
          </a:prstGeom>
          <a:noFill/>
        </p:spPr>
        <p:txBody>
          <a:bodyPr wrap="square" rtlCol="0">
            <a:spAutoFit/>
          </a:bodyPr>
          <a:lstStyle/>
          <a:p>
            <a:pPr algn="ctr"/>
            <a:r>
              <a:rPr lang="en-US" dirty="0"/>
              <a:t>DO Students</a:t>
            </a:r>
          </a:p>
        </p:txBody>
      </p:sp>
      <p:sp>
        <p:nvSpPr>
          <p:cNvPr id="16" name="TextBox 15">
            <a:extLst>
              <a:ext uri="{FF2B5EF4-FFF2-40B4-BE49-F238E27FC236}">
                <a16:creationId xmlns:a16="http://schemas.microsoft.com/office/drawing/2014/main" id="{7F81D41D-6544-815B-E147-A7F9A33D5FBF}"/>
              </a:ext>
            </a:extLst>
          </p:cNvPr>
          <p:cNvSpPr txBox="1"/>
          <p:nvPr/>
        </p:nvSpPr>
        <p:spPr>
          <a:xfrm>
            <a:off x="3475608" y="5117058"/>
            <a:ext cx="2192784" cy="1323439"/>
          </a:xfrm>
          <a:prstGeom prst="rect">
            <a:avLst/>
          </a:prstGeom>
          <a:noFill/>
        </p:spPr>
        <p:txBody>
          <a:bodyPr wrap="square" rtlCol="0">
            <a:spAutoFit/>
          </a:bodyPr>
          <a:lstStyle/>
          <a:p>
            <a:pPr algn="ctr"/>
            <a:r>
              <a:rPr lang="en-US"/>
              <a:t>Ranked</a:t>
            </a:r>
          </a:p>
          <a:p>
            <a:pPr algn="ctr"/>
            <a:r>
              <a:rPr lang="en-US"/>
              <a:t>Most Important </a:t>
            </a:r>
          </a:p>
          <a:p>
            <a:pPr algn="ctr"/>
            <a:r>
              <a:rPr lang="en-US"/>
              <a:t>To </a:t>
            </a:r>
          </a:p>
          <a:p>
            <a:pPr algn="ctr"/>
            <a:r>
              <a:rPr lang="en-US"/>
              <a:t>Least Important</a:t>
            </a:r>
          </a:p>
        </p:txBody>
      </p:sp>
    </p:spTree>
    <p:extLst>
      <p:ext uri="{BB962C8B-B14F-4D97-AF65-F5344CB8AC3E}">
        <p14:creationId xmlns:p14="http://schemas.microsoft.com/office/powerpoint/2010/main" val="16112096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Did your away rotation help affirm your intended </a:t>
            </a:r>
            <a:r>
              <a:rPr lang="en-US" sz="2400" u="sng" dirty="0"/>
              <a:t>specialty choice?</a:t>
            </a:r>
          </a:p>
        </p:txBody>
      </p:sp>
      <p:sp>
        <p:nvSpPr>
          <p:cNvPr id="4" name="Slide Number Placeholder 3"/>
          <p:cNvSpPr>
            <a:spLocks noGrp="1"/>
          </p:cNvSpPr>
          <p:nvPr>
            <p:ph type="sldNum" sz="quarter" idx="4"/>
          </p:nvPr>
        </p:nvSpPr>
        <p:spPr/>
        <p:txBody>
          <a:bodyPr/>
          <a:lstStyle/>
          <a:p>
            <a:fld id="{D3BE33DB-A185-4F36-80FA-39E00C7F45A4}" type="slidenum">
              <a:rPr lang="en-US" smtClean="0"/>
              <a:pPr/>
              <a:t>18</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3523157237"/>
              </p:ext>
            </p:extLst>
          </p:nvPr>
        </p:nvGraphicFramePr>
        <p:xfrm>
          <a:off x="-804564" y="1419945"/>
          <a:ext cx="5803777" cy="44391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3054241841"/>
              </p:ext>
            </p:extLst>
          </p:nvPr>
        </p:nvGraphicFramePr>
        <p:xfrm>
          <a:off x="3773011" y="1366887"/>
          <a:ext cx="6063448" cy="44391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72876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Do you intend to apply for the residency program where </a:t>
            </a:r>
            <a:r>
              <a:rPr lang="en-US" sz="2400" u="sng" dirty="0"/>
              <a:t>you completed your rotation?</a:t>
            </a:r>
          </a:p>
        </p:txBody>
      </p:sp>
      <p:sp>
        <p:nvSpPr>
          <p:cNvPr id="4" name="Slide Number Placeholder 3"/>
          <p:cNvSpPr>
            <a:spLocks noGrp="1"/>
          </p:cNvSpPr>
          <p:nvPr>
            <p:ph type="sldNum" sz="quarter" idx="4"/>
          </p:nvPr>
        </p:nvSpPr>
        <p:spPr/>
        <p:txBody>
          <a:bodyPr/>
          <a:lstStyle/>
          <a:p>
            <a:fld id="{D3BE33DB-A185-4F36-80FA-39E00C7F45A4}" type="slidenum">
              <a:rPr lang="en-US" smtClean="0"/>
              <a:pPr/>
              <a:t>19</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1379747000"/>
              </p:ext>
            </p:extLst>
          </p:nvPr>
        </p:nvGraphicFramePr>
        <p:xfrm>
          <a:off x="-842271" y="1689963"/>
          <a:ext cx="5803777" cy="4324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1388692594"/>
              </p:ext>
            </p:extLst>
          </p:nvPr>
        </p:nvGraphicFramePr>
        <p:xfrm>
          <a:off x="3773011" y="1689963"/>
          <a:ext cx="6063448" cy="4324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380164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DC48D-2B27-4F47-94BD-B19D84AD5EFA}"/>
              </a:ext>
            </a:extLst>
          </p:cNvPr>
          <p:cNvSpPr>
            <a:spLocks noGrp="1"/>
          </p:cNvSpPr>
          <p:nvPr>
            <p:ph idx="1"/>
          </p:nvPr>
        </p:nvSpPr>
        <p:spPr>
          <a:xfrm>
            <a:off x="561075" y="1786466"/>
            <a:ext cx="7988300" cy="4108157"/>
          </a:xfrm>
        </p:spPr>
        <p:txBody>
          <a:bodyPr/>
          <a:lstStyle/>
          <a:p>
            <a:endParaRPr lang="en-US" sz="1800" dirty="0">
              <a:effectLst/>
              <a:latin typeface="Arial" panose="020B0604020202020204" pitchFamily="34" charset="0"/>
              <a:ea typeface="+mn-ea"/>
              <a:cs typeface="+mn-cs"/>
            </a:endParaRPr>
          </a:p>
          <a:p>
            <a:endParaRPr lang="en-US" sz="1800" dirty="0">
              <a:latin typeface="Arial" panose="020B0604020202020204" pitchFamily="34" charset="0"/>
            </a:endParaRPr>
          </a:p>
          <a:p>
            <a:pPr algn="just"/>
            <a:r>
              <a:rPr lang="en-US" dirty="0">
                <a:effectLst/>
                <a:latin typeface="Calibri"/>
                <a:cs typeface="Calibri"/>
              </a:rPr>
              <a:t>The VSLO program provides the platform for participating medical schools, qualifying clinical sites</a:t>
            </a:r>
            <a:r>
              <a:rPr lang="en-US" dirty="0">
                <a:latin typeface="Calibri"/>
                <a:cs typeface="Calibri"/>
              </a:rPr>
              <a:t>, </a:t>
            </a:r>
            <a:r>
              <a:rPr lang="en-US" dirty="0">
                <a:effectLst/>
                <a:latin typeface="Calibri"/>
                <a:cs typeface="Calibri"/>
              </a:rPr>
              <a:t>and non-profit organizations located in the United States and around the globe to offer medical students short term learning opportunities that can enhance their medical education.</a:t>
            </a:r>
            <a:endParaRPr lang="en-US" dirty="0">
              <a:effectLst/>
              <a:latin typeface="Calibri"/>
              <a:ea typeface="Times New Roman" panose="02020603050405020304" pitchFamily="18" charset="0"/>
              <a:cs typeface="Calibri"/>
            </a:endParaRPr>
          </a:p>
          <a:p>
            <a:endParaRPr lang="en-US" dirty="0"/>
          </a:p>
        </p:txBody>
      </p:sp>
      <p:sp>
        <p:nvSpPr>
          <p:cNvPr id="3" name="Title 2">
            <a:extLst>
              <a:ext uri="{FF2B5EF4-FFF2-40B4-BE49-F238E27FC236}">
                <a16:creationId xmlns:a16="http://schemas.microsoft.com/office/drawing/2014/main" id="{5723C13F-3A72-4166-B220-AE408CE76191}"/>
              </a:ext>
            </a:extLst>
          </p:cNvPr>
          <p:cNvSpPr>
            <a:spLocks noGrp="1"/>
          </p:cNvSpPr>
          <p:nvPr>
            <p:ph type="title"/>
          </p:nvPr>
        </p:nvSpPr>
        <p:spPr>
          <a:xfrm>
            <a:off x="576466" y="301936"/>
            <a:ext cx="8386762" cy="1145863"/>
          </a:xfrm>
        </p:spPr>
        <p:txBody>
          <a:bodyPr/>
          <a:lstStyle/>
          <a:p>
            <a:pPr algn="ctr"/>
            <a:r>
              <a:rPr lang="en-US" dirty="0">
                <a:latin typeface="Calibri" panose="020F0502020204030204" pitchFamily="34" charset="0"/>
                <a:cs typeface="Calibri" panose="020F0502020204030204" pitchFamily="34" charset="0"/>
              </a:rPr>
              <a:t>V</a:t>
            </a:r>
            <a:r>
              <a:rPr lang="en-US" b="0" dirty="0">
                <a:latin typeface="Calibri" panose="020F0502020204030204" pitchFamily="34" charset="0"/>
                <a:cs typeface="Calibri" panose="020F0502020204030204" pitchFamily="34" charset="0"/>
              </a:rPr>
              <a:t>isiting </a:t>
            </a:r>
            <a:r>
              <a:rPr lang="en-US" dirty="0">
                <a:latin typeface="Calibri" panose="020F0502020204030204" pitchFamily="34" charset="0"/>
                <a:cs typeface="Calibri" panose="020F0502020204030204" pitchFamily="34" charset="0"/>
              </a:rPr>
              <a:t>S</a:t>
            </a:r>
            <a:r>
              <a:rPr lang="en-US" b="0" dirty="0">
                <a:latin typeface="Calibri" panose="020F0502020204030204" pitchFamily="34" charset="0"/>
                <a:cs typeface="Calibri" panose="020F0502020204030204" pitchFamily="34" charset="0"/>
              </a:rPr>
              <a:t>tudents </a:t>
            </a:r>
            <a:r>
              <a:rPr lang="en-US" dirty="0"/>
              <a:t>L</a:t>
            </a:r>
            <a:r>
              <a:rPr lang="en-US" b="0" dirty="0"/>
              <a:t>earning </a:t>
            </a:r>
            <a:r>
              <a:rPr lang="en-US" dirty="0">
                <a:latin typeface="Calibri" panose="020F0502020204030204" pitchFamily="34" charset="0"/>
                <a:cs typeface="Calibri" panose="020F0502020204030204" pitchFamily="34" charset="0"/>
              </a:rPr>
              <a:t>O</a:t>
            </a:r>
            <a:r>
              <a:rPr lang="en-US" b="0" dirty="0">
                <a:latin typeface="Calibri" panose="020F0502020204030204" pitchFamily="34" charset="0"/>
                <a:cs typeface="Calibri" panose="020F0502020204030204" pitchFamily="34" charset="0"/>
              </a:rPr>
              <a:t>pportunities </a:t>
            </a:r>
            <a:r>
              <a:rPr lang="en-US" b="0" u="sng" dirty="0">
                <a:latin typeface="Calibri" panose="020F0502020204030204" pitchFamily="34" charset="0"/>
                <a:cs typeface="Calibri" panose="020F0502020204030204" pitchFamily="34" charset="0"/>
              </a:rPr>
              <a:t>(</a:t>
            </a:r>
            <a:r>
              <a:rPr lang="en-US" u="sng" dirty="0">
                <a:latin typeface="Calibri" panose="020F0502020204030204" pitchFamily="34" charset="0"/>
                <a:cs typeface="Calibri" panose="020F0502020204030204" pitchFamily="34" charset="0"/>
              </a:rPr>
              <a:t>VSLO</a:t>
            </a:r>
            <a:r>
              <a:rPr lang="en-US" b="0" u="sng" dirty="0">
                <a:latin typeface="Calibri" panose="020F0502020204030204" pitchFamily="34" charset="0"/>
                <a:cs typeface="Calibri" panose="020F0502020204030204" pitchFamily="34" charset="0"/>
              </a:rPr>
              <a:t>) Program </a:t>
            </a:r>
          </a:p>
        </p:txBody>
      </p:sp>
      <p:sp>
        <p:nvSpPr>
          <p:cNvPr id="4" name="Slide Number Placeholder 3">
            <a:extLst>
              <a:ext uri="{FF2B5EF4-FFF2-40B4-BE49-F238E27FC236}">
                <a16:creationId xmlns:a16="http://schemas.microsoft.com/office/drawing/2014/main" id="{D54FD296-61A8-4961-861B-9F96C6C968A5}"/>
              </a:ext>
            </a:extLst>
          </p:cNvPr>
          <p:cNvSpPr>
            <a:spLocks noGrp="1"/>
          </p:cNvSpPr>
          <p:nvPr>
            <p:ph type="sldNum" sz="quarter" idx="4"/>
          </p:nvPr>
        </p:nvSpPr>
        <p:spPr/>
        <p:txBody>
          <a:bodyPr/>
          <a:lstStyle/>
          <a:p>
            <a:fld id="{D3BE33DB-A185-4F36-80FA-39E00C7F45A4}" type="slidenum">
              <a:rPr lang="en-US" smtClean="0"/>
              <a:pPr/>
              <a:t>2</a:t>
            </a:fld>
            <a:endParaRPr lang="en-US"/>
          </a:p>
        </p:txBody>
      </p:sp>
    </p:spTree>
    <p:extLst>
      <p:ext uri="{BB962C8B-B14F-4D97-AF65-F5344CB8AC3E}">
        <p14:creationId xmlns:p14="http://schemas.microsoft.com/office/powerpoint/2010/main" val="219322756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Would you rank this away rotation as one of your top </a:t>
            </a:r>
            <a:r>
              <a:rPr lang="en-US" sz="2400" u="sng" dirty="0"/>
              <a:t>three choices when applying for residency? </a:t>
            </a:r>
          </a:p>
        </p:txBody>
      </p:sp>
      <p:sp>
        <p:nvSpPr>
          <p:cNvPr id="4" name="Slide Number Placeholder 3"/>
          <p:cNvSpPr>
            <a:spLocks noGrp="1"/>
          </p:cNvSpPr>
          <p:nvPr>
            <p:ph type="sldNum" sz="quarter" idx="4"/>
          </p:nvPr>
        </p:nvSpPr>
        <p:spPr/>
        <p:txBody>
          <a:bodyPr/>
          <a:lstStyle/>
          <a:p>
            <a:fld id="{D3BE33DB-A185-4F36-80FA-39E00C7F45A4}" type="slidenum">
              <a:rPr lang="en-US" smtClean="0"/>
              <a:pPr/>
              <a:t>20</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1894024336"/>
              </p:ext>
            </p:extLst>
          </p:nvPr>
        </p:nvGraphicFramePr>
        <p:xfrm>
          <a:off x="-842271" y="1689963"/>
          <a:ext cx="5803777" cy="42300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3308770596"/>
              </p:ext>
            </p:extLst>
          </p:nvPr>
        </p:nvGraphicFramePr>
        <p:xfrm>
          <a:off x="3773011" y="1689963"/>
          <a:ext cx="6063448" cy="4230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883852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Did you connect with anyone who you believe may be a </a:t>
            </a:r>
            <a:r>
              <a:rPr lang="en-US" sz="2400" u="sng" dirty="0"/>
              <a:t>professional mentor for you in the future? </a:t>
            </a:r>
          </a:p>
        </p:txBody>
      </p:sp>
      <p:sp>
        <p:nvSpPr>
          <p:cNvPr id="4" name="Slide Number Placeholder 3"/>
          <p:cNvSpPr>
            <a:spLocks noGrp="1"/>
          </p:cNvSpPr>
          <p:nvPr>
            <p:ph type="sldNum" sz="quarter" idx="4"/>
          </p:nvPr>
        </p:nvSpPr>
        <p:spPr/>
        <p:txBody>
          <a:bodyPr/>
          <a:lstStyle/>
          <a:p>
            <a:fld id="{D3BE33DB-A185-4F36-80FA-39E00C7F45A4}" type="slidenum">
              <a:rPr lang="en-US" smtClean="0"/>
              <a:pPr/>
              <a:t>21</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258176680"/>
              </p:ext>
            </p:extLst>
          </p:nvPr>
        </p:nvGraphicFramePr>
        <p:xfrm>
          <a:off x="-842271" y="1689963"/>
          <a:ext cx="5803777" cy="41160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2735656721"/>
              </p:ext>
            </p:extLst>
          </p:nvPr>
        </p:nvGraphicFramePr>
        <p:xfrm>
          <a:off x="3773011" y="1689963"/>
          <a:ext cx="6063448" cy="41160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93823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What was the biggest financial decision in committing to </a:t>
            </a:r>
            <a:r>
              <a:rPr lang="en-US" sz="2400" u="sng" dirty="0"/>
              <a:t>the away rotation?</a:t>
            </a:r>
          </a:p>
        </p:txBody>
      </p:sp>
      <p:sp>
        <p:nvSpPr>
          <p:cNvPr id="4" name="Slide Number Placeholder 3"/>
          <p:cNvSpPr>
            <a:spLocks noGrp="1"/>
          </p:cNvSpPr>
          <p:nvPr>
            <p:ph type="sldNum" sz="quarter" idx="4"/>
          </p:nvPr>
        </p:nvSpPr>
        <p:spPr/>
        <p:txBody>
          <a:bodyPr/>
          <a:lstStyle/>
          <a:p>
            <a:fld id="{D3BE33DB-A185-4F36-80FA-39E00C7F45A4}" type="slidenum">
              <a:rPr lang="en-US" smtClean="0"/>
              <a:pPr/>
              <a:t>22</a:t>
            </a:fld>
            <a:endParaRPr lang="en-US"/>
          </a:p>
        </p:txBody>
      </p:sp>
      <p:graphicFrame>
        <p:nvGraphicFramePr>
          <p:cNvPr id="10" name="Diagram 9">
            <a:extLst>
              <a:ext uri="{FF2B5EF4-FFF2-40B4-BE49-F238E27FC236}">
                <a16:creationId xmlns:a16="http://schemas.microsoft.com/office/drawing/2014/main" id="{0A39BD23-7601-59B9-F670-A7B8FE6B4FC0}"/>
              </a:ext>
            </a:extLst>
          </p:cNvPr>
          <p:cNvGraphicFramePr/>
          <p:nvPr>
            <p:extLst>
              <p:ext uri="{D42A27DB-BD31-4B8C-83A1-F6EECF244321}">
                <p14:modId xmlns:p14="http://schemas.microsoft.com/office/powerpoint/2010/main" val="439255566"/>
              </p:ext>
            </p:extLst>
          </p:nvPr>
        </p:nvGraphicFramePr>
        <p:xfrm>
          <a:off x="576466" y="2016489"/>
          <a:ext cx="4210975" cy="32460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7F81D41D-6544-815B-E147-A7F9A33D5FBF}"/>
              </a:ext>
            </a:extLst>
          </p:cNvPr>
          <p:cNvSpPr txBox="1"/>
          <p:nvPr/>
        </p:nvSpPr>
        <p:spPr>
          <a:xfrm>
            <a:off x="5530788" y="2613392"/>
            <a:ext cx="2947386" cy="1631216"/>
          </a:xfrm>
          <a:prstGeom prst="rect">
            <a:avLst/>
          </a:prstGeom>
          <a:noFill/>
        </p:spPr>
        <p:txBody>
          <a:bodyPr wrap="square" rtlCol="0">
            <a:spAutoFit/>
          </a:bodyPr>
          <a:lstStyle/>
          <a:p>
            <a:pPr algn="ctr"/>
            <a:r>
              <a:rPr lang="en-US" dirty="0"/>
              <a:t>Ranked</a:t>
            </a:r>
          </a:p>
          <a:p>
            <a:pPr algn="ctr"/>
            <a:r>
              <a:rPr lang="en-US" dirty="0"/>
              <a:t>Biggest</a:t>
            </a:r>
          </a:p>
          <a:p>
            <a:pPr algn="ctr"/>
            <a:r>
              <a:rPr lang="en-US" dirty="0"/>
              <a:t>To </a:t>
            </a:r>
          </a:p>
          <a:p>
            <a:pPr algn="ctr"/>
            <a:r>
              <a:rPr lang="en-US" dirty="0"/>
              <a:t>Smallest </a:t>
            </a:r>
          </a:p>
          <a:p>
            <a:pPr algn="ctr"/>
            <a:r>
              <a:rPr lang="en-US" dirty="0"/>
              <a:t>Financial Challenges</a:t>
            </a:r>
          </a:p>
        </p:txBody>
      </p:sp>
    </p:spTree>
    <p:extLst>
      <p:ext uri="{BB962C8B-B14F-4D97-AF65-F5344CB8AC3E}">
        <p14:creationId xmlns:p14="http://schemas.microsoft.com/office/powerpoint/2010/main" val="13031135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What range best represents the total cost for your away </a:t>
            </a:r>
            <a:r>
              <a:rPr lang="en-US" sz="2400" u="sng" dirty="0"/>
              <a:t>rotation?</a:t>
            </a:r>
          </a:p>
        </p:txBody>
      </p:sp>
      <p:sp>
        <p:nvSpPr>
          <p:cNvPr id="4" name="Slide Number Placeholder 3"/>
          <p:cNvSpPr>
            <a:spLocks noGrp="1"/>
          </p:cNvSpPr>
          <p:nvPr>
            <p:ph type="sldNum" sz="quarter" idx="4"/>
          </p:nvPr>
        </p:nvSpPr>
        <p:spPr/>
        <p:txBody>
          <a:bodyPr/>
          <a:lstStyle/>
          <a:p>
            <a:fld id="{D3BE33DB-A185-4F36-80FA-39E00C7F45A4}" type="slidenum">
              <a:rPr lang="en-US" smtClean="0"/>
              <a:pPr/>
              <a:t>23</a:t>
            </a:fld>
            <a:endParaRPr lang="en-US"/>
          </a:p>
        </p:txBody>
      </p:sp>
      <p:graphicFrame>
        <p:nvGraphicFramePr>
          <p:cNvPr id="7" name="Chart 6">
            <a:extLst>
              <a:ext uri="{FF2B5EF4-FFF2-40B4-BE49-F238E27FC236}">
                <a16:creationId xmlns:a16="http://schemas.microsoft.com/office/drawing/2014/main" id="{8DFDFA72-CC17-8100-9E36-2FA744DFCE1B}"/>
              </a:ext>
            </a:extLst>
          </p:cNvPr>
          <p:cNvGraphicFramePr/>
          <p:nvPr>
            <p:extLst>
              <p:ext uri="{D42A27DB-BD31-4B8C-83A1-F6EECF244321}">
                <p14:modId xmlns:p14="http://schemas.microsoft.com/office/powerpoint/2010/main" val="4260313549"/>
              </p:ext>
            </p:extLst>
          </p:nvPr>
        </p:nvGraphicFramePr>
        <p:xfrm>
          <a:off x="0" y="1307533"/>
          <a:ext cx="8963228" cy="49157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863033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Were all or some of your rotation expenses included in </a:t>
            </a:r>
            <a:r>
              <a:rPr lang="en-US" sz="2400" u="sng" dirty="0"/>
              <a:t>your Home Institution fee?</a:t>
            </a:r>
          </a:p>
        </p:txBody>
      </p:sp>
      <p:sp>
        <p:nvSpPr>
          <p:cNvPr id="4" name="Slide Number Placeholder 3"/>
          <p:cNvSpPr>
            <a:spLocks noGrp="1"/>
          </p:cNvSpPr>
          <p:nvPr>
            <p:ph type="sldNum" sz="quarter" idx="4"/>
          </p:nvPr>
        </p:nvSpPr>
        <p:spPr/>
        <p:txBody>
          <a:bodyPr/>
          <a:lstStyle/>
          <a:p>
            <a:fld id="{D3BE33DB-A185-4F36-80FA-39E00C7F45A4}" type="slidenum">
              <a:rPr lang="en-US" smtClean="0"/>
              <a:pPr/>
              <a:t>24</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4053749109"/>
              </p:ext>
            </p:extLst>
          </p:nvPr>
        </p:nvGraphicFramePr>
        <p:xfrm>
          <a:off x="-842271" y="1689963"/>
          <a:ext cx="5803777" cy="41160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3723777721"/>
              </p:ext>
            </p:extLst>
          </p:nvPr>
        </p:nvGraphicFramePr>
        <p:xfrm>
          <a:off x="3773011" y="1689963"/>
          <a:ext cx="6063448" cy="41160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101855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Were there enough opportunities available in your </a:t>
            </a:r>
            <a:r>
              <a:rPr lang="en-US" sz="2400" u="sng" dirty="0"/>
              <a:t>specialty area of interest?</a:t>
            </a:r>
          </a:p>
        </p:txBody>
      </p:sp>
      <p:sp>
        <p:nvSpPr>
          <p:cNvPr id="4" name="Slide Number Placeholder 3"/>
          <p:cNvSpPr>
            <a:spLocks noGrp="1"/>
          </p:cNvSpPr>
          <p:nvPr>
            <p:ph type="sldNum" sz="quarter" idx="4"/>
          </p:nvPr>
        </p:nvSpPr>
        <p:spPr/>
        <p:txBody>
          <a:bodyPr/>
          <a:lstStyle/>
          <a:p>
            <a:fld id="{D3BE33DB-A185-4F36-80FA-39E00C7F45A4}" type="slidenum">
              <a:rPr lang="en-US" smtClean="0"/>
              <a:pPr/>
              <a:t>25</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1393542521"/>
              </p:ext>
            </p:extLst>
          </p:nvPr>
        </p:nvGraphicFramePr>
        <p:xfrm>
          <a:off x="-842271" y="1689963"/>
          <a:ext cx="5803777" cy="41160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448846473"/>
              </p:ext>
            </p:extLst>
          </p:nvPr>
        </p:nvGraphicFramePr>
        <p:xfrm>
          <a:off x="3773011" y="1689963"/>
          <a:ext cx="6063448" cy="41160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743578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Were there enough sites/locations offering the specialty </a:t>
            </a:r>
            <a:r>
              <a:rPr lang="en-US" sz="2400" u="sng" dirty="0"/>
              <a:t>to which you were applying?</a:t>
            </a:r>
          </a:p>
        </p:txBody>
      </p:sp>
      <p:sp>
        <p:nvSpPr>
          <p:cNvPr id="4" name="Slide Number Placeholder 3"/>
          <p:cNvSpPr>
            <a:spLocks noGrp="1"/>
          </p:cNvSpPr>
          <p:nvPr>
            <p:ph type="sldNum" sz="quarter" idx="4"/>
          </p:nvPr>
        </p:nvSpPr>
        <p:spPr/>
        <p:txBody>
          <a:bodyPr/>
          <a:lstStyle/>
          <a:p>
            <a:fld id="{D3BE33DB-A185-4F36-80FA-39E00C7F45A4}" type="slidenum">
              <a:rPr lang="en-US" smtClean="0"/>
              <a:pPr/>
              <a:t>26</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2825388847"/>
              </p:ext>
            </p:extLst>
          </p:nvPr>
        </p:nvGraphicFramePr>
        <p:xfrm>
          <a:off x="-842271" y="1689963"/>
          <a:ext cx="5803777" cy="41160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3382699522"/>
              </p:ext>
            </p:extLst>
          </p:nvPr>
        </p:nvGraphicFramePr>
        <p:xfrm>
          <a:off x="3773011" y="1689963"/>
          <a:ext cx="6063448" cy="41160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561491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dirty="0"/>
              <a:t>Were there enough dates available to fit your rotation </a:t>
            </a:r>
            <a:r>
              <a:rPr lang="en-US" sz="2400" u="sng" dirty="0"/>
              <a:t>schedule?</a:t>
            </a:r>
          </a:p>
        </p:txBody>
      </p:sp>
      <p:sp>
        <p:nvSpPr>
          <p:cNvPr id="4" name="Slide Number Placeholder 3"/>
          <p:cNvSpPr>
            <a:spLocks noGrp="1"/>
          </p:cNvSpPr>
          <p:nvPr>
            <p:ph type="sldNum" sz="quarter" idx="4"/>
          </p:nvPr>
        </p:nvSpPr>
        <p:spPr/>
        <p:txBody>
          <a:bodyPr/>
          <a:lstStyle/>
          <a:p>
            <a:fld id="{D3BE33DB-A185-4F36-80FA-39E00C7F45A4}" type="slidenum">
              <a:rPr lang="en-US" smtClean="0"/>
              <a:pPr/>
              <a:t>27</a:t>
            </a:fld>
            <a:endParaRPr lang="en-US"/>
          </a:p>
        </p:txBody>
      </p:sp>
      <p:graphicFrame>
        <p:nvGraphicFramePr>
          <p:cNvPr id="7" name="Chart 6">
            <a:extLst>
              <a:ext uri="{FF2B5EF4-FFF2-40B4-BE49-F238E27FC236}">
                <a16:creationId xmlns:a16="http://schemas.microsoft.com/office/drawing/2014/main" id="{6B25469F-E7DF-DC22-2A5E-296689D13383}"/>
              </a:ext>
            </a:extLst>
          </p:cNvPr>
          <p:cNvGraphicFramePr/>
          <p:nvPr>
            <p:extLst>
              <p:ext uri="{D42A27DB-BD31-4B8C-83A1-F6EECF244321}">
                <p14:modId xmlns:p14="http://schemas.microsoft.com/office/powerpoint/2010/main" val="3059668702"/>
              </p:ext>
            </p:extLst>
          </p:nvPr>
        </p:nvGraphicFramePr>
        <p:xfrm>
          <a:off x="-842271" y="1689963"/>
          <a:ext cx="5803777" cy="41160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29BD40E9-A22A-9793-970A-A1DCCC2A5F14}"/>
              </a:ext>
            </a:extLst>
          </p:cNvPr>
          <p:cNvGraphicFramePr/>
          <p:nvPr>
            <p:extLst>
              <p:ext uri="{D42A27DB-BD31-4B8C-83A1-F6EECF244321}">
                <p14:modId xmlns:p14="http://schemas.microsoft.com/office/powerpoint/2010/main" val="247318375"/>
              </p:ext>
            </p:extLst>
          </p:nvPr>
        </p:nvGraphicFramePr>
        <p:xfrm>
          <a:off x="3773011" y="1689963"/>
          <a:ext cx="6063448" cy="41160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593465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873B02-D8DD-4843-8875-E3F43F4A559F}"/>
              </a:ext>
            </a:extLst>
          </p:cNvPr>
          <p:cNvSpPr>
            <a:spLocks noGrp="1"/>
          </p:cNvSpPr>
          <p:nvPr>
            <p:ph idx="1"/>
          </p:nvPr>
        </p:nvSpPr>
        <p:spPr/>
        <p:txBody>
          <a:bodyPr/>
          <a:lstStyle/>
          <a:p>
            <a:pPr algn="ctr"/>
            <a:endParaRPr lang="en-US" sz="4400" b="1" dirty="0">
              <a:latin typeface="Calibri" panose="020F0502020204030204" pitchFamily="34" charset="0"/>
              <a:cs typeface="Calibri" panose="020F0502020204030204" pitchFamily="34" charset="0"/>
            </a:endParaRPr>
          </a:p>
          <a:p>
            <a:pPr algn="ctr"/>
            <a:r>
              <a:rPr lang="en-US" sz="4800" b="1" dirty="0">
                <a:latin typeface="Calibri" panose="020F0502020204030204" pitchFamily="34" charset="0"/>
                <a:cs typeface="Calibri" panose="020F0502020204030204" pitchFamily="34" charset="0"/>
              </a:rPr>
              <a:t>VSLO Priorities </a:t>
            </a:r>
          </a:p>
          <a:p>
            <a:pPr algn="ctr"/>
            <a:r>
              <a:rPr lang="en-US" sz="4800" b="1" dirty="0">
                <a:latin typeface="Calibri" panose="020F0502020204030204" pitchFamily="34" charset="0"/>
                <a:cs typeface="Calibri" panose="020F0502020204030204" pitchFamily="34" charset="0"/>
              </a:rPr>
              <a:t>2023-2024</a:t>
            </a:r>
          </a:p>
        </p:txBody>
      </p:sp>
      <p:sp>
        <p:nvSpPr>
          <p:cNvPr id="4" name="Slide Number Placeholder 3">
            <a:extLst>
              <a:ext uri="{FF2B5EF4-FFF2-40B4-BE49-F238E27FC236}">
                <a16:creationId xmlns:a16="http://schemas.microsoft.com/office/drawing/2014/main" id="{D54BD0BD-552D-4ACB-99A7-DF8A0E54C7D6}"/>
              </a:ext>
            </a:extLst>
          </p:cNvPr>
          <p:cNvSpPr>
            <a:spLocks noGrp="1"/>
          </p:cNvSpPr>
          <p:nvPr>
            <p:ph type="sldNum" sz="quarter" idx="4"/>
          </p:nvPr>
        </p:nvSpPr>
        <p:spPr/>
        <p:txBody>
          <a:bodyPr/>
          <a:lstStyle/>
          <a:p>
            <a:fld id="{D3BE33DB-A185-4F36-80FA-39E00C7F45A4}" type="slidenum">
              <a:rPr lang="en-US" smtClean="0"/>
              <a:pPr/>
              <a:t>28</a:t>
            </a:fld>
            <a:endParaRPr lang="en-US"/>
          </a:p>
        </p:txBody>
      </p:sp>
    </p:spTree>
    <p:extLst>
      <p:ext uri="{BB962C8B-B14F-4D97-AF65-F5344CB8AC3E}">
        <p14:creationId xmlns:p14="http://schemas.microsoft.com/office/powerpoint/2010/main" val="308369693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190FD25-E53D-41E2-93A0-22ED5FCBA6A7}"/>
              </a:ext>
            </a:extLst>
          </p:cNvPr>
          <p:cNvSpPr>
            <a:spLocks noGrp="1"/>
          </p:cNvSpPr>
          <p:nvPr>
            <p:ph idx="1"/>
          </p:nvPr>
        </p:nvSpPr>
        <p:spPr>
          <a:xfrm>
            <a:off x="576466" y="1255869"/>
            <a:ext cx="7988300" cy="4767262"/>
          </a:xfrm>
        </p:spPr>
        <p:txBody>
          <a:bodyPr/>
          <a:lstStyle/>
          <a:p>
            <a:pPr marL="457200" indent="-457200">
              <a:buClr>
                <a:schemeClr val="bg1">
                  <a:lumMod val="75000"/>
                </a:schemeClr>
              </a:buClr>
              <a:buFont typeface="Arial" panose="020B0604020202020204" pitchFamily="34" charset="0"/>
              <a:buChar char="•"/>
            </a:pPr>
            <a:r>
              <a:rPr lang="en-US" sz="2400" dirty="0">
                <a:latin typeface="Calibri" panose="020F0502020204030204" pitchFamily="34" charset="0"/>
                <a:cs typeface="Calibri" panose="020F0502020204030204" pitchFamily="34" charset="0"/>
              </a:rPr>
              <a:t>Adding New Host Sites </a:t>
            </a:r>
          </a:p>
          <a:p>
            <a:pPr marL="457200" indent="-457200">
              <a:buClr>
                <a:schemeClr val="bg1">
                  <a:lumMod val="75000"/>
                </a:schemeClr>
              </a:buClr>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457200" indent="-457200">
              <a:buClr>
                <a:schemeClr val="bg1">
                  <a:lumMod val="75000"/>
                </a:schemeClr>
              </a:buClr>
              <a:buFont typeface="Arial" panose="020B0604020202020204" pitchFamily="34" charset="0"/>
              <a:buChar char="•"/>
            </a:pPr>
            <a:r>
              <a:rPr lang="en-US" sz="2400" dirty="0">
                <a:latin typeface="Calibri" panose="020F0502020204030204" pitchFamily="34" charset="0"/>
                <a:cs typeface="Calibri" panose="020F0502020204030204" pitchFamily="34" charset="0"/>
              </a:rPr>
              <a:t>Expanded Offerings by Current Hosts </a:t>
            </a:r>
          </a:p>
          <a:p>
            <a:pPr marL="1028700" lvl="1">
              <a:buClr>
                <a:schemeClr val="bg1">
                  <a:lumMod val="75000"/>
                </a:schemeClr>
              </a:buClr>
              <a:buFont typeface="Arial" panose="020B0604020202020204" pitchFamily="34" charset="0"/>
              <a:buChar char="•"/>
            </a:pPr>
            <a:r>
              <a:rPr lang="en-US" sz="2400" dirty="0">
                <a:latin typeface="Calibri" panose="020F0502020204030204" pitchFamily="34" charset="0"/>
                <a:cs typeface="Calibri" panose="020F0502020204030204" pitchFamily="34" charset="0"/>
              </a:rPr>
              <a:t>Data is being used to prioritize by specialty/location</a:t>
            </a:r>
          </a:p>
          <a:p>
            <a:pPr lvl="1" indent="0">
              <a:buClr>
                <a:schemeClr val="bg1">
                  <a:lumMod val="75000"/>
                </a:schemeClr>
              </a:buClr>
              <a:buNone/>
            </a:pPr>
            <a:endParaRPr lang="en-US" sz="2400" dirty="0">
              <a:latin typeface="Calibri" panose="020F0502020204030204" pitchFamily="34" charset="0"/>
              <a:cs typeface="Calibri" panose="020F0502020204030204" pitchFamily="34" charset="0"/>
            </a:endParaRPr>
          </a:p>
          <a:p>
            <a:pPr marL="457200" indent="-457200">
              <a:buClr>
                <a:schemeClr val="bg1">
                  <a:lumMod val="75000"/>
                </a:schemeClr>
              </a:buClr>
              <a:buFont typeface="Arial" panose="020B0604020202020204" pitchFamily="34" charset="0"/>
              <a:buChar char="•"/>
            </a:pPr>
            <a:r>
              <a:rPr lang="en-US" sz="2400" dirty="0">
                <a:latin typeface="Calibri" panose="020F0502020204030204" pitchFamily="34" charset="0"/>
                <a:cs typeface="Calibri" panose="020F0502020204030204" pitchFamily="34" charset="0"/>
              </a:rPr>
              <a:t>New VSLO Team Members </a:t>
            </a:r>
          </a:p>
          <a:p>
            <a:pPr>
              <a:buClr>
                <a:schemeClr val="bg1">
                  <a:lumMod val="75000"/>
                </a:schemeClr>
              </a:buClr>
            </a:pPr>
            <a:endParaRPr lang="en-US" sz="2400" dirty="0">
              <a:latin typeface="Calibri" panose="020F0502020204030204" pitchFamily="34" charset="0"/>
              <a:cs typeface="Calibri" panose="020F0502020204030204" pitchFamily="34" charset="0"/>
            </a:endParaRPr>
          </a:p>
          <a:p>
            <a:pPr marL="457200" indent="-457200">
              <a:buClr>
                <a:schemeClr val="bg1">
                  <a:lumMod val="75000"/>
                </a:schemeClr>
              </a:buClr>
              <a:buFont typeface="Arial" panose="020B0604020202020204" pitchFamily="34" charset="0"/>
              <a:buChar char="•"/>
            </a:pPr>
            <a:r>
              <a:rPr lang="en-US" sz="2400" dirty="0">
                <a:latin typeface="Calibri" panose="020F0502020204030204" pitchFamily="34" charset="0"/>
                <a:cs typeface="Calibri" panose="020F0502020204030204" pitchFamily="34" charset="0"/>
              </a:rPr>
              <a:t>Expanded Definition of a Host </a:t>
            </a:r>
          </a:p>
        </p:txBody>
      </p:sp>
      <p:sp>
        <p:nvSpPr>
          <p:cNvPr id="3" name="Title 2">
            <a:extLst>
              <a:ext uri="{FF2B5EF4-FFF2-40B4-BE49-F238E27FC236}">
                <a16:creationId xmlns:a16="http://schemas.microsoft.com/office/drawing/2014/main" id="{F268B4C1-7781-437E-BEE9-F41D70799D9D}"/>
              </a:ext>
            </a:extLst>
          </p:cNvPr>
          <p:cNvSpPr>
            <a:spLocks noGrp="1"/>
          </p:cNvSpPr>
          <p:nvPr>
            <p:ph type="title"/>
          </p:nvPr>
        </p:nvSpPr>
        <p:spPr/>
        <p:txBody>
          <a:bodyPr/>
          <a:lstStyle/>
          <a:p>
            <a:r>
              <a:rPr lang="en-US" u="sng" dirty="0"/>
              <a:t>Expansion of Rotation Opportunities</a:t>
            </a:r>
          </a:p>
        </p:txBody>
      </p:sp>
      <p:sp>
        <p:nvSpPr>
          <p:cNvPr id="4" name="Slide Number Placeholder 3">
            <a:extLst>
              <a:ext uri="{FF2B5EF4-FFF2-40B4-BE49-F238E27FC236}">
                <a16:creationId xmlns:a16="http://schemas.microsoft.com/office/drawing/2014/main" id="{530F1467-DFA1-4697-A9D7-0B6149FC72E4}"/>
              </a:ext>
            </a:extLst>
          </p:cNvPr>
          <p:cNvSpPr>
            <a:spLocks noGrp="1"/>
          </p:cNvSpPr>
          <p:nvPr>
            <p:ph type="sldNum" sz="quarter" idx="4"/>
          </p:nvPr>
        </p:nvSpPr>
        <p:spPr/>
        <p:txBody>
          <a:bodyPr/>
          <a:lstStyle/>
          <a:p>
            <a:fld id="{D3BE33DB-A185-4F36-80FA-39E00C7F45A4}" type="slidenum">
              <a:rPr lang="en-US" smtClean="0"/>
              <a:pPr/>
              <a:t>29</a:t>
            </a:fld>
            <a:endParaRPr lang="en-US"/>
          </a:p>
        </p:txBody>
      </p:sp>
    </p:spTree>
    <p:extLst>
      <p:ext uri="{BB962C8B-B14F-4D97-AF65-F5344CB8AC3E}">
        <p14:creationId xmlns:p14="http://schemas.microsoft.com/office/powerpoint/2010/main" val="29381193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E0A83A-820B-4814-B18E-B038829F20B4}"/>
              </a:ext>
            </a:extLst>
          </p:cNvPr>
          <p:cNvSpPr>
            <a:spLocks noGrp="1"/>
          </p:cNvSpPr>
          <p:nvPr>
            <p:ph type="title"/>
          </p:nvPr>
        </p:nvSpPr>
        <p:spPr/>
        <p:txBody>
          <a:bodyPr/>
          <a:lstStyle/>
          <a:p>
            <a:pPr algn="ctr"/>
            <a:r>
              <a:rPr lang="en-US" u="sng" dirty="0"/>
              <a:t>VSLO Catalog Statuses (2023 CY)</a:t>
            </a:r>
          </a:p>
        </p:txBody>
      </p:sp>
      <p:sp>
        <p:nvSpPr>
          <p:cNvPr id="4" name="Slide Number Placeholder 3">
            <a:extLst>
              <a:ext uri="{FF2B5EF4-FFF2-40B4-BE49-F238E27FC236}">
                <a16:creationId xmlns:a16="http://schemas.microsoft.com/office/drawing/2014/main" id="{EA18025A-0615-44E6-87C7-62E4FE5FAA06}"/>
              </a:ext>
            </a:extLst>
          </p:cNvPr>
          <p:cNvSpPr>
            <a:spLocks noGrp="1"/>
          </p:cNvSpPr>
          <p:nvPr>
            <p:ph type="sldNum" sz="quarter" idx="4"/>
          </p:nvPr>
        </p:nvSpPr>
        <p:spPr/>
        <p:txBody>
          <a:bodyPr/>
          <a:lstStyle/>
          <a:p>
            <a:fld id="{D3BE33DB-A185-4F36-80FA-39E00C7F45A4}" type="slidenum">
              <a:rPr lang="en-US" smtClean="0"/>
              <a:pPr/>
              <a:t>3</a:t>
            </a:fld>
            <a:endParaRPr lang="en-US"/>
          </a:p>
        </p:txBody>
      </p:sp>
      <p:pic>
        <p:nvPicPr>
          <p:cNvPr id="5" name="Picture 4">
            <a:extLst>
              <a:ext uri="{FF2B5EF4-FFF2-40B4-BE49-F238E27FC236}">
                <a16:creationId xmlns:a16="http://schemas.microsoft.com/office/drawing/2014/main" id="{8C2C1DF4-49FD-479C-BD77-F148AB162BC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8313" y="1690510"/>
            <a:ext cx="8687373" cy="3720476"/>
          </a:xfrm>
          <a:prstGeom prst="rect">
            <a:avLst/>
          </a:prstGeom>
        </p:spPr>
      </p:pic>
    </p:spTree>
    <p:extLst>
      <p:ext uri="{BB962C8B-B14F-4D97-AF65-F5344CB8AC3E}">
        <p14:creationId xmlns:p14="http://schemas.microsoft.com/office/powerpoint/2010/main" val="181585932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C43227-4F6C-4977-856B-9FA0B5C5B077}"/>
              </a:ext>
            </a:extLst>
          </p:cNvPr>
          <p:cNvSpPr>
            <a:spLocks noGrp="1"/>
          </p:cNvSpPr>
          <p:nvPr>
            <p:ph idx="1"/>
          </p:nvPr>
        </p:nvSpPr>
        <p:spPr>
          <a:xfrm>
            <a:off x="245097" y="1255869"/>
            <a:ext cx="8386762" cy="4767262"/>
          </a:xfrm>
          <a:ln w="38100">
            <a:noFill/>
          </a:ln>
        </p:spPr>
        <p:txBody>
          <a:bodyPr/>
          <a:lstStyle/>
          <a:p>
            <a:r>
              <a:rPr lang="en-US" sz="2400" b="1" dirty="0">
                <a:solidFill>
                  <a:srgbClr val="092F6D"/>
                </a:solidFill>
                <a:latin typeface="Calibri"/>
                <a:cs typeface="Segoe UI"/>
              </a:rPr>
              <a:t>To qualify for VSLO access as a Host institution, a site must be an: </a:t>
            </a:r>
          </a:p>
          <a:p>
            <a:r>
              <a:rPr lang="en-US" sz="2400" b="1" dirty="0">
                <a:solidFill>
                  <a:srgbClr val="092F6D"/>
                </a:solidFill>
                <a:latin typeface="Calibri"/>
                <a:cs typeface="Segoe UI"/>
              </a:rPr>
              <a:t>​</a:t>
            </a:r>
          </a:p>
          <a:p>
            <a:pPr lvl="1">
              <a:buChar char="•"/>
            </a:pPr>
            <a:r>
              <a:rPr lang="en-US" sz="2400" b="0" dirty="0">
                <a:solidFill>
                  <a:srgbClr val="092F6D"/>
                </a:solidFill>
                <a:latin typeface="Calibri"/>
                <a:cs typeface="Arial"/>
              </a:rPr>
              <a:t>AAMC member ​</a:t>
            </a:r>
          </a:p>
          <a:p>
            <a:pPr marL="114300" lvl="1" indent="0">
              <a:buNone/>
            </a:pPr>
            <a:endParaRPr lang="en-US" sz="2400" b="0" dirty="0">
              <a:solidFill>
                <a:srgbClr val="092F6D"/>
              </a:solidFill>
              <a:latin typeface="Calibri"/>
              <a:cs typeface="Arial"/>
            </a:endParaRPr>
          </a:p>
          <a:p>
            <a:pPr lvl="1">
              <a:buChar char="•"/>
            </a:pPr>
            <a:r>
              <a:rPr lang="en-US" sz="2400" b="0" dirty="0">
                <a:solidFill>
                  <a:srgbClr val="092F6D"/>
                </a:solidFill>
                <a:latin typeface="Calibri"/>
                <a:cs typeface="Segoe UI"/>
              </a:rPr>
              <a:t>ACGME accredited Sponsoring Organization</a:t>
            </a:r>
          </a:p>
          <a:p>
            <a:pPr marL="114300" lvl="1" indent="0">
              <a:buNone/>
            </a:pPr>
            <a:endParaRPr lang="en-US" sz="2400" b="0" dirty="0">
              <a:solidFill>
                <a:srgbClr val="FFFFFF"/>
              </a:solidFill>
              <a:latin typeface="Calibri"/>
              <a:cs typeface="Arial" charset="0"/>
            </a:endParaRPr>
          </a:p>
          <a:p>
            <a:pPr lvl="1">
              <a:buChar char="•"/>
            </a:pPr>
            <a:r>
              <a:rPr lang="en-US" sz="2400" b="0" dirty="0">
                <a:solidFill>
                  <a:srgbClr val="339866"/>
                </a:solidFill>
                <a:latin typeface="Calibri"/>
                <a:cs typeface="Segoe UI"/>
              </a:rPr>
              <a:t>ACGME Sponsoring Organization’s Participating Site </a:t>
            </a:r>
          </a:p>
          <a:p>
            <a:pPr marL="1257300" lvl="2" indent="-342900" algn="just">
              <a:buFont typeface="Arial" panose="020B0604020202020204" pitchFamily="34" charset="0"/>
              <a:buChar char="•"/>
            </a:pPr>
            <a:r>
              <a:rPr lang="en-US" sz="1800" b="0" dirty="0">
                <a:solidFill>
                  <a:schemeClr val="bg1">
                    <a:lumMod val="75000"/>
                  </a:schemeClr>
                </a:solidFill>
                <a:effectLst/>
                <a:latin typeface="Calibri" panose="020F0502020204030204" pitchFamily="34" charset="0"/>
                <a:ea typeface="Calibri" panose="020F0502020204030204" pitchFamily="34" charset="0"/>
                <a:cs typeface="Calibri" panose="020F0502020204030204" pitchFamily="34" charset="0"/>
              </a:rPr>
              <a:t>Sponsoring Organizations create formal relationships with Participating Sites to ensure the education and supervision of the residents/fellows rotating at a Participating Site. </a:t>
            </a:r>
          </a:p>
        </p:txBody>
      </p:sp>
      <p:sp>
        <p:nvSpPr>
          <p:cNvPr id="3" name="Title 2">
            <a:extLst>
              <a:ext uri="{FF2B5EF4-FFF2-40B4-BE49-F238E27FC236}">
                <a16:creationId xmlns:a16="http://schemas.microsoft.com/office/drawing/2014/main" id="{02628589-9D96-45BB-AA49-451C07DBD505}"/>
              </a:ext>
            </a:extLst>
          </p:cNvPr>
          <p:cNvSpPr>
            <a:spLocks noGrp="1"/>
          </p:cNvSpPr>
          <p:nvPr>
            <p:ph type="title"/>
          </p:nvPr>
        </p:nvSpPr>
        <p:spPr/>
        <p:txBody>
          <a:bodyPr/>
          <a:lstStyle/>
          <a:p>
            <a:pPr algn="ctr"/>
            <a:r>
              <a:rPr lang="en-US" u="sng" dirty="0"/>
              <a:t>Expanded VSLO Host Definition</a:t>
            </a:r>
          </a:p>
        </p:txBody>
      </p:sp>
      <p:sp>
        <p:nvSpPr>
          <p:cNvPr id="4" name="Slide Number Placeholder 3">
            <a:extLst>
              <a:ext uri="{FF2B5EF4-FFF2-40B4-BE49-F238E27FC236}">
                <a16:creationId xmlns:a16="http://schemas.microsoft.com/office/drawing/2014/main" id="{F5117E47-AA08-462E-9EB3-F92C5411BC8F}"/>
              </a:ext>
            </a:extLst>
          </p:cNvPr>
          <p:cNvSpPr>
            <a:spLocks noGrp="1"/>
          </p:cNvSpPr>
          <p:nvPr>
            <p:ph type="sldNum" sz="quarter" idx="4"/>
          </p:nvPr>
        </p:nvSpPr>
        <p:spPr/>
        <p:txBody>
          <a:bodyPr/>
          <a:lstStyle/>
          <a:p>
            <a:fld id="{D3BE33DB-A185-4F36-80FA-39E00C7F45A4}" type="slidenum">
              <a:rPr lang="en-US" smtClean="0"/>
              <a:pPr/>
              <a:t>30</a:t>
            </a:fld>
            <a:endParaRPr lang="en-US"/>
          </a:p>
        </p:txBody>
      </p:sp>
    </p:spTree>
    <p:extLst>
      <p:ext uri="{BB962C8B-B14F-4D97-AF65-F5344CB8AC3E}">
        <p14:creationId xmlns:p14="http://schemas.microsoft.com/office/powerpoint/2010/main" val="166506903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5D3ACB-D12E-4560-83CF-F93CD55FE97E}"/>
              </a:ext>
            </a:extLst>
          </p:cNvPr>
          <p:cNvSpPr>
            <a:spLocks noGrp="1"/>
          </p:cNvSpPr>
          <p:nvPr>
            <p:ph idx="1"/>
          </p:nvPr>
        </p:nvSpPr>
        <p:spPr>
          <a:xfrm>
            <a:off x="292231" y="1127362"/>
            <a:ext cx="8257144" cy="4767262"/>
          </a:xfrm>
        </p:spPr>
        <p:txBody>
          <a:bodyPr/>
          <a:lstStyle/>
          <a:p>
            <a:r>
              <a:rPr lang="en-US" b="1" dirty="0">
                <a:solidFill>
                  <a:srgbClr val="01267F"/>
                </a:solidFill>
                <a:latin typeface="Calibri" panose="020F0502020204030204" pitchFamily="34" charset="0"/>
                <a:cs typeface="Calibri" panose="020F0502020204030204" pitchFamily="34" charset="0"/>
              </a:rPr>
              <a:t>Modernization is . . . </a:t>
            </a:r>
          </a:p>
          <a:p>
            <a:r>
              <a:rPr lang="en-US" sz="1800" dirty="0">
                <a:latin typeface="Calibri" panose="020F0502020204030204" pitchFamily="34" charset="0"/>
                <a:cs typeface="Calibri" panose="020F0502020204030204" pitchFamily="34" charset="0"/>
              </a:rPr>
              <a:t>Rebuilding the entire VSLO Software from the ground up.</a:t>
            </a:r>
          </a:p>
          <a:p>
            <a:r>
              <a:rPr lang="en-US" sz="1800" dirty="0">
                <a:latin typeface="Calibri" panose="020F0502020204030204" pitchFamily="34" charset="0"/>
                <a:cs typeface="Calibri" panose="020F0502020204030204" pitchFamily="34" charset="0"/>
              </a:rPr>
              <a:t> A multi-year project to implement new technology.</a:t>
            </a:r>
          </a:p>
          <a:p>
            <a:r>
              <a:rPr lang="en-US" sz="1800" dirty="0">
                <a:latin typeface="Calibri" panose="020F0502020204030204" pitchFamily="34" charset="0"/>
                <a:cs typeface="Calibri" panose="020F0502020204030204" pitchFamily="34" charset="0"/>
              </a:rPr>
              <a:t>The project development phase completed, the project phase launched in January 2023, and it is expected to be in development through  the end of 2024 (subject to change).</a:t>
            </a:r>
          </a:p>
          <a:p>
            <a:endParaRPr lang="en-US" b="1" dirty="0">
              <a:solidFill>
                <a:schemeClr val="accent1">
                  <a:lumMod val="75000"/>
                </a:schemeClr>
              </a:solidFill>
              <a:latin typeface="Calibri" panose="020F0502020204030204" pitchFamily="34" charset="0"/>
              <a:cs typeface="Calibri" panose="020F0502020204030204" pitchFamily="34" charset="0"/>
            </a:endParaRPr>
          </a:p>
          <a:p>
            <a:r>
              <a:rPr lang="en-US" b="1" dirty="0">
                <a:solidFill>
                  <a:srgbClr val="01267F"/>
                </a:solidFill>
                <a:latin typeface="Calibri" panose="020F0502020204030204" pitchFamily="34" charset="0"/>
                <a:cs typeface="Calibri" panose="020F0502020204030204" pitchFamily="34" charset="0"/>
              </a:rPr>
              <a:t>Modernization will . . . </a:t>
            </a:r>
          </a:p>
          <a:p>
            <a:r>
              <a:rPr lang="en-US" sz="1800" dirty="0">
                <a:latin typeface="Calibri" panose="020F0502020204030204" pitchFamily="34" charset="0"/>
                <a:cs typeface="Calibri" panose="020F0502020204030204" pitchFamily="34" charset="0"/>
              </a:rPr>
              <a:t>Address pain points and user requested features.</a:t>
            </a:r>
          </a:p>
          <a:p>
            <a:r>
              <a:rPr lang="en-US" sz="1800" dirty="0">
                <a:latin typeface="Calibri" panose="020F0502020204030204" pitchFamily="34" charset="0"/>
                <a:cs typeface="Calibri" panose="020F0502020204030204" pitchFamily="34" charset="0"/>
              </a:rPr>
              <a:t>Allow for a faster time to market for future enhancement and software changes.</a:t>
            </a:r>
          </a:p>
          <a:p>
            <a:r>
              <a:rPr lang="en-US" sz="1800" dirty="0">
                <a:latin typeface="Calibri" panose="020F0502020204030204" pitchFamily="34" charset="0"/>
                <a:cs typeface="Calibri" panose="020F0502020204030204" pitchFamily="34" charset="0"/>
              </a:rPr>
              <a:t>Create a more stable technical foundation to support VSLO’s current and future needs.</a:t>
            </a:r>
          </a:p>
          <a:p>
            <a:r>
              <a:rPr lang="en-US" sz="1800" dirty="0">
                <a:latin typeface="Calibri" panose="020F0502020204030204" pitchFamily="34" charset="0"/>
                <a:cs typeface="Calibri" panose="020F0502020204030204" pitchFamily="34" charset="0"/>
              </a:rPr>
              <a:t>Involve end user testing throughout the process, utilizing the support of the VSLO Community.</a:t>
            </a:r>
          </a:p>
          <a:p>
            <a:endParaRPr lang="en-US" dirty="0"/>
          </a:p>
        </p:txBody>
      </p:sp>
      <p:sp>
        <p:nvSpPr>
          <p:cNvPr id="3" name="Title 2">
            <a:extLst>
              <a:ext uri="{FF2B5EF4-FFF2-40B4-BE49-F238E27FC236}">
                <a16:creationId xmlns:a16="http://schemas.microsoft.com/office/drawing/2014/main" id="{2C123886-6D38-4EE8-84F4-FBDB35FC6C57}"/>
              </a:ext>
            </a:extLst>
          </p:cNvPr>
          <p:cNvSpPr>
            <a:spLocks noGrp="1"/>
          </p:cNvSpPr>
          <p:nvPr>
            <p:ph type="title"/>
          </p:nvPr>
        </p:nvSpPr>
        <p:spPr/>
        <p:txBody>
          <a:bodyPr/>
          <a:lstStyle/>
          <a:p>
            <a:pPr algn="ctr"/>
            <a:r>
              <a:rPr lang="en-US" u="sng" dirty="0"/>
              <a:t>VSLO Modernization </a:t>
            </a:r>
          </a:p>
        </p:txBody>
      </p:sp>
      <p:sp>
        <p:nvSpPr>
          <p:cNvPr id="4" name="Slide Number Placeholder 3">
            <a:extLst>
              <a:ext uri="{FF2B5EF4-FFF2-40B4-BE49-F238E27FC236}">
                <a16:creationId xmlns:a16="http://schemas.microsoft.com/office/drawing/2014/main" id="{A8838683-775A-403C-8B4C-A36551C61941}"/>
              </a:ext>
            </a:extLst>
          </p:cNvPr>
          <p:cNvSpPr>
            <a:spLocks noGrp="1"/>
          </p:cNvSpPr>
          <p:nvPr>
            <p:ph type="sldNum" sz="quarter" idx="4"/>
          </p:nvPr>
        </p:nvSpPr>
        <p:spPr/>
        <p:txBody>
          <a:bodyPr/>
          <a:lstStyle/>
          <a:p>
            <a:fld id="{D3BE33DB-A185-4F36-80FA-39E00C7F45A4}" type="slidenum">
              <a:rPr lang="en-US" smtClean="0"/>
              <a:pPr/>
              <a:t>31</a:t>
            </a:fld>
            <a:endParaRPr lang="en-US"/>
          </a:p>
        </p:txBody>
      </p:sp>
    </p:spTree>
    <p:extLst>
      <p:ext uri="{BB962C8B-B14F-4D97-AF65-F5344CB8AC3E}">
        <p14:creationId xmlns:p14="http://schemas.microsoft.com/office/powerpoint/2010/main" val="425688676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C3CF3F-39CD-44A8-8158-9E7223003568}"/>
              </a:ext>
            </a:extLst>
          </p:cNvPr>
          <p:cNvSpPr>
            <a:spLocks noGrp="1"/>
          </p:cNvSpPr>
          <p:nvPr>
            <p:ph idx="1"/>
          </p:nvPr>
        </p:nvSpPr>
        <p:spPr>
          <a:xfrm>
            <a:off x="495087" y="922649"/>
            <a:ext cx="7988300" cy="4767262"/>
          </a:xfrm>
          <a:noFill/>
        </p:spPr>
        <p:txBody>
          <a:bodyPr/>
          <a:lstStyle/>
          <a:p>
            <a:pPr algn="l" rtl="0" fontAlgn="base"/>
            <a:endParaRPr lang="en-US" sz="1800" b="1" dirty="0">
              <a:solidFill>
                <a:srgbClr val="371400"/>
              </a:solidFill>
              <a:latin typeface="Arial" panose="020B0604020202020204" pitchFamily="34" charset="0"/>
            </a:endParaRPr>
          </a:p>
          <a:p>
            <a:pPr marL="457200" indent="-457200" algn="just" rtl="0" fontAlgn="base">
              <a:buClr>
                <a:schemeClr val="bg1">
                  <a:lumMod val="75000"/>
                </a:schemeClr>
              </a:buClr>
              <a:buFont typeface="Arial" panose="020B0604020202020204" pitchFamily="34" charset="0"/>
              <a:buChar char="•"/>
            </a:pPr>
            <a:r>
              <a:rPr lang="en-US" dirty="0">
                <a:latin typeface="Calibri" panose="020F0502020204030204" pitchFamily="34" charset="0"/>
                <a:cs typeface="Calibri" panose="020F0502020204030204" pitchFamily="34" charset="0"/>
              </a:rPr>
              <a:t>Utilizing existing data, provide information that allows I</a:t>
            </a:r>
            <a:r>
              <a:rPr lang="en-US" i="0" u="none" strike="noStrike" dirty="0">
                <a:effectLst/>
                <a:latin typeface="Calibri" panose="020F0502020204030204" pitchFamily="34" charset="0"/>
                <a:cs typeface="Calibri" panose="020F0502020204030204" pitchFamily="34" charset="0"/>
              </a:rPr>
              <a:t>nstitutions and Students and </a:t>
            </a:r>
            <a:r>
              <a:rPr lang="en-US" dirty="0">
                <a:latin typeface="Calibri" panose="020F0502020204030204" pitchFamily="34" charset="0"/>
                <a:cs typeface="Calibri" panose="020F0502020204030204" pitchFamily="34" charset="0"/>
              </a:rPr>
              <a:t>t</a:t>
            </a:r>
            <a:r>
              <a:rPr lang="en-US" i="0" u="none" strike="noStrike" dirty="0">
                <a:effectLst/>
                <a:latin typeface="Calibri" panose="020F0502020204030204" pitchFamily="34" charset="0"/>
                <a:cs typeface="Calibri" panose="020F0502020204030204" pitchFamily="34" charset="0"/>
              </a:rPr>
              <a:t>heir </a:t>
            </a:r>
            <a:r>
              <a:rPr lang="en-US" dirty="0">
                <a:latin typeface="Calibri" panose="020F0502020204030204" pitchFamily="34" charset="0"/>
                <a:cs typeface="Calibri" panose="020F0502020204030204" pitchFamily="34" charset="0"/>
              </a:rPr>
              <a:t>A</a:t>
            </a:r>
            <a:r>
              <a:rPr lang="en-US" i="0" u="none" strike="noStrike" dirty="0">
                <a:effectLst/>
                <a:latin typeface="Calibri" panose="020F0502020204030204" pitchFamily="34" charset="0"/>
                <a:cs typeface="Calibri" panose="020F0502020204030204" pitchFamily="34" charset="0"/>
              </a:rPr>
              <a:t>dvisors to make more informed decisions about </a:t>
            </a:r>
            <a:r>
              <a:rPr lang="en-US" dirty="0">
                <a:latin typeface="Calibri" panose="020F0502020204030204" pitchFamily="34" charset="0"/>
                <a:cs typeface="Calibri" panose="020F0502020204030204" pitchFamily="34" charset="0"/>
              </a:rPr>
              <a:t>A</a:t>
            </a:r>
            <a:r>
              <a:rPr lang="en-US" i="0" u="none" strike="noStrike" dirty="0">
                <a:effectLst/>
                <a:latin typeface="Calibri" panose="020F0502020204030204" pitchFamily="34" charset="0"/>
                <a:cs typeface="Calibri" panose="020F0502020204030204" pitchFamily="34" charset="0"/>
              </a:rPr>
              <a:t>way Rotations</a:t>
            </a:r>
          </a:p>
          <a:p>
            <a:pPr marL="457200" indent="-457200" algn="just" rtl="0" fontAlgn="base">
              <a:buClr>
                <a:schemeClr val="bg1">
                  <a:lumMod val="75000"/>
                </a:schemeClr>
              </a:buClr>
              <a:buFont typeface="Arial" panose="020B0604020202020204" pitchFamily="34" charset="0"/>
              <a:buChar char="•"/>
            </a:pPr>
            <a:r>
              <a:rPr lang="en-US" dirty="0">
                <a:latin typeface="Calibri" panose="020F0502020204030204" pitchFamily="34" charset="0"/>
                <a:cs typeface="Calibri" panose="020F0502020204030204" pitchFamily="34" charset="0"/>
              </a:rPr>
              <a:t>Focus will be on data at following levels:</a:t>
            </a:r>
            <a:endParaRPr lang="en-US" i="0" u="none" strike="noStrike" dirty="0">
              <a:effectLst/>
              <a:latin typeface="Calibri" panose="020F0502020204030204" pitchFamily="34" charset="0"/>
              <a:cs typeface="Calibri" panose="020F0502020204030204" pitchFamily="34" charset="0"/>
            </a:endParaRPr>
          </a:p>
          <a:p>
            <a:pPr marL="1427163" lvl="2">
              <a:buClr>
                <a:schemeClr val="bg1">
                  <a:lumMod val="75000"/>
                </a:schemeClr>
              </a:buClr>
              <a:buFont typeface="Arial" panose="020B0604020202020204" pitchFamily="34" charset="0"/>
              <a:buChar char="•"/>
            </a:pPr>
            <a:r>
              <a:rPr lang="en-US" dirty="0">
                <a:solidFill>
                  <a:schemeClr val="bg1">
                    <a:lumMod val="75000"/>
                  </a:schemeClr>
                </a:solidFill>
                <a:latin typeface="Calibri" panose="020F0502020204030204" pitchFamily="34" charset="0"/>
                <a:cs typeface="Calibri" panose="020F0502020204030204" pitchFamily="34" charset="0"/>
              </a:rPr>
              <a:t>National</a:t>
            </a:r>
          </a:p>
          <a:p>
            <a:pPr marL="1427163" lvl="2">
              <a:buClr>
                <a:srgbClr val="01267F"/>
              </a:buClr>
              <a:buFont typeface="Arial" panose="020B0604020202020204" pitchFamily="34" charset="0"/>
              <a:buChar char="•"/>
            </a:pPr>
            <a:r>
              <a:rPr lang="en-US" dirty="0">
                <a:solidFill>
                  <a:schemeClr val="bg1">
                    <a:lumMod val="75000"/>
                  </a:schemeClr>
                </a:solidFill>
                <a:latin typeface="Calibri" panose="020F0502020204030204" pitchFamily="34" charset="0"/>
                <a:cs typeface="Calibri" panose="020F0502020204030204" pitchFamily="34" charset="0"/>
              </a:rPr>
              <a:t>Institution	</a:t>
            </a:r>
          </a:p>
          <a:p>
            <a:pPr marL="1427163" lvl="2">
              <a:buClr>
                <a:srgbClr val="01267F"/>
              </a:buClr>
              <a:buFont typeface="Arial" panose="020B0604020202020204" pitchFamily="34" charset="0"/>
              <a:buChar char="•"/>
            </a:pPr>
            <a:r>
              <a:rPr lang="en-US" i="0" u="none" strike="noStrike" dirty="0">
                <a:solidFill>
                  <a:schemeClr val="bg1">
                    <a:lumMod val="75000"/>
                  </a:schemeClr>
                </a:solidFill>
                <a:effectLst/>
                <a:latin typeface="Calibri" panose="020F0502020204030204" pitchFamily="34" charset="0"/>
                <a:cs typeface="Calibri" panose="020F0502020204030204" pitchFamily="34" charset="0"/>
              </a:rPr>
              <a:t>Specialty</a:t>
            </a:r>
          </a:p>
          <a:p>
            <a:pPr marL="457200" indent="-457200" algn="l" rtl="0" fontAlgn="base">
              <a:buClr>
                <a:schemeClr val="bg1">
                  <a:lumMod val="75000"/>
                </a:schemeClr>
              </a:buClr>
              <a:buFont typeface="Arial" panose="020B0604020202020204" pitchFamily="34" charset="0"/>
              <a:buChar char="•"/>
            </a:pPr>
            <a:r>
              <a:rPr lang="en-US" i="0" u="none" strike="noStrike" dirty="0">
                <a:effectLst/>
                <a:latin typeface="Calibri" panose="020F0502020204030204" pitchFamily="34" charset="0"/>
                <a:cs typeface="Calibri" panose="020F0502020204030204" pitchFamily="34" charset="0"/>
              </a:rPr>
              <a:t>Iterative </a:t>
            </a:r>
            <a:r>
              <a:rPr lang="en-US" dirty="0">
                <a:latin typeface="Calibri" panose="020F0502020204030204" pitchFamily="34" charset="0"/>
                <a:cs typeface="Calibri" panose="020F0502020204030204" pitchFamily="34" charset="0"/>
              </a:rPr>
              <a:t>P</a:t>
            </a:r>
            <a:r>
              <a:rPr lang="en-US" i="0" u="none" strike="noStrike" dirty="0">
                <a:effectLst/>
                <a:latin typeface="Calibri" panose="020F0502020204030204" pitchFamily="34" charset="0"/>
                <a:cs typeface="Calibri" panose="020F0502020204030204" pitchFamily="34" charset="0"/>
              </a:rPr>
              <a:t>rocess Maturing </a:t>
            </a:r>
            <a:r>
              <a:rPr lang="en-US" dirty="0">
                <a:latin typeface="Calibri" panose="020F0502020204030204" pitchFamily="34" charset="0"/>
                <a:cs typeface="Calibri" panose="020F0502020204030204" pitchFamily="34" charset="0"/>
              </a:rPr>
              <a:t>in 2024</a:t>
            </a:r>
            <a:endParaRPr lang="en-US" i="0" u="none" strike="noStrike" dirty="0">
              <a:effectLst/>
              <a:latin typeface="Calibri" panose="020F0502020204030204" pitchFamily="34" charset="0"/>
              <a:cs typeface="Calibri" panose="020F0502020204030204" pitchFamily="34" charset="0"/>
            </a:endParaRPr>
          </a:p>
          <a:p>
            <a:pPr algn="l" rtl="0" fontAlgn="base"/>
            <a:endParaRPr lang="en-US" sz="1800" dirty="0">
              <a:solidFill>
                <a:srgbClr val="371400"/>
              </a:solidFill>
              <a:latin typeface="Arial" panose="020B0604020202020204" pitchFamily="34" charset="0"/>
            </a:endParaRPr>
          </a:p>
          <a:p>
            <a:endParaRPr lang="en-US" dirty="0"/>
          </a:p>
        </p:txBody>
      </p:sp>
      <p:sp>
        <p:nvSpPr>
          <p:cNvPr id="3" name="Title 2">
            <a:extLst>
              <a:ext uri="{FF2B5EF4-FFF2-40B4-BE49-F238E27FC236}">
                <a16:creationId xmlns:a16="http://schemas.microsoft.com/office/drawing/2014/main" id="{4F36462D-75FA-4DE5-9740-4137B51BE41E}"/>
              </a:ext>
            </a:extLst>
          </p:cNvPr>
          <p:cNvSpPr>
            <a:spLocks noGrp="1"/>
          </p:cNvSpPr>
          <p:nvPr>
            <p:ph type="title"/>
          </p:nvPr>
        </p:nvSpPr>
        <p:spPr/>
        <p:txBody>
          <a:bodyPr/>
          <a:lstStyle/>
          <a:p>
            <a:pPr algn="ctr"/>
            <a:r>
              <a:rPr lang="en-US" u="sng" dirty="0"/>
              <a:t>Improving Utilization of VSLO Data</a:t>
            </a:r>
          </a:p>
        </p:txBody>
      </p:sp>
      <p:sp>
        <p:nvSpPr>
          <p:cNvPr id="4" name="Slide Number Placeholder 3">
            <a:extLst>
              <a:ext uri="{FF2B5EF4-FFF2-40B4-BE49-F238E27FC236}">
                <a16:creationId xmlns:a16="http://schemas.microsoft.com/office/drawing/2014/main" id="{366B0F92-0F9A-4B21-B585-1140510F8884}"/>
              </a:ext>
            </a:extLst>
          </p:cNvPr>
          <p:cNvSpPr>
            <a:spLocks noGrp="1"/>
          </p:cNvSpPr>
          <p:nvPr>
            <p:ph type="sldNum" sz="quarter" idx="4"/>
          </p:nvPr>
        </p:nvSpPr>
        <p:spPr/>
        <p:txBody>
          <a:bodyPr/>
          <a:lstStyle/>
          <a:p>
            <a:fld id="{D3BE33DB-A185-4F36-80FA-39E00C7F45A4}" type="slidenum">
              <a:rPr lang="en-US" smtClean="0"/>
              <a:pPr/>
              <a:t>32</a:t>
            </a:fld>
            <a:endParaRPr lang="en-US"/>
          </a:p>
        </p:txBody>
      </p:sp>
    </p:spTree>
    <p:extLst>
      <p:ext uri="{BB962C8B-B14F-4D97-AF65-F5344CB8AC3E}">
        <p14:creationId xmlns:p14="http://schemas.microsoft.com/office/powerpoint/2010/main" val="370651086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466F86-C66E-45C3-98CE-4A53BE0B2692}"/>
              </a:ext>
            </a:extLst>
          </p:cNvPr>
          <p:cNvSpPr>
            <a:spLocks noGrp="1"/>
          </p:cNvSpPr>
          <p:nvPr>
            <p:ph type="title"/>
          </p:nvPr>
        </p:nvSpPr>
        <p:spPr>
          <a:xfrm>
            <a:off x="175683" y="301937"/>
            <a:ext cx="8787545" cy="620712"/>
          </a:xfrm>
        </p:spPr>
        <p:txBody>
          <a:bodyPr/>
          <a:lstStyle/>
          <a:p>
            <a:pPr algn="ctr"/>
            <a:r>
              <a:rPr lang="en-US" u="sng" dirty="0"/>
              <a:t>Analyzing Data at the Institution Levels</a:t>
            </a:r>
          </a:p>
        </p:txBody>
      </p:sp>
      <p:sp>
        <p:nvSpPr>
          <p:cNvPr id="4" name="Slide Number Placeholder 3">
            <a:extLst>
              <a:ext uri="{FF2B5EF4-FFF2-40B4-BE49-F238E27FC236}">
                <a16:creationId xmlns:a16="http://schemas.microsoft.com/office/drawing/2014/main" id="{521C2BBF-BA11-4F17-B940-E7FE5817301A}"/>
              </a:ext>
            </a:extLst>
          </p:cNvPr>
          <p:cNvSpPr>
            <a:spLocks noGrp="1"/>
          </p:cNvSpPr>
          <p:nvPr>
            <p:ph type="sldNum" sz="quarter" idx="4"/>
          </p:nvPr>
        </p:nvSpPr>
        <p:spPr/>
        <p:txBody>
          <a:bodyPr/>
          <a:lstStyle/>
          <a:p>
            <a:fld id="{D3BE33DB-A185-4F36-80FA-39E00C7F45A4}" type="slidenum">
              <a:rPr lang="en-US" smtClean="0"/>
              <a:pPr/>
              <a:t>33</a:t>
            </a:fld>
            <a:endParaRPr lang="en-US"/>
          </a:p>
        </p:txBody>
      </p:sp>
      <p:pic>
        <p:nvPicPr>
          <p:cNvPr id="8" name="Picture 7">
            <a:extLst>
              <a:ext uri="{FF2B5EF4-FFF2-40B4-BE49-F238E27FC236}">
                <a16:creationId xmlns:a16="http://schemas.microsoft.com/office/drawing/2014/main" id="{60431FCB-5C42-B265-DCAE-8B555893A016}"/>
              </a:ext>
            </a:extLst>
          </p:cNvPr>
          <p:cNvPicPr>
            <a:picLocks noChangeAspect="1"/>
          </p:cNvPicPr>
          <p:nvPr/>
        </p:nvPicPr>
        <p:blipFill>
          <a:blip r:embed="rId2"/>
          <a:stretch>
            <a:fillRect/>
          </a:stretch>
        </p:blipFill>
        <p:spPr>
          <a:xfrm>
            <a:off x="976544" y="1153454"/>
            <a:ext cx="7022237" cy="4444337"/>
          </a:xfrm>
          <a:prstGeom prst="rect">
            <a:avLst/>
          </a:prstGeom>
        </p:spPr>
      </p:pic>
    </p:spTree>
    <p:extLst>
      <p:ext uri="{BB962C8B-B14F-4D97-AF65-F5344CB8AC3E}">
        <p14:creationId xmlns:p14="http://schemas.microsoft.com/office/powerpoint/2010/main" val="204599306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F8608A-149B-4F78-8E7E-AD0F621851D0}"/>
              </a:ext>
            </a:extLst>
          </p:cNvPr>
          <p:cNvSpPr>
            <a:spLocks noGrp="1"/>
          </p:cNvSpPr>
          <p:nvPr>
            <p:ph type="title"/>
          </p:nvPr>
        </p:nvSpPr>
        <p:spPr>
          <a:xfrm>
            <a:off x="576466" y="301937"/>
            <a:ext cx="8386762" cy="874930"/>
          </a:xfrm>
        </p:spPr>
        <p:txBody>
          <a:bodyPr/>
          <a:lstStyle/>
          <a:p>
            <a:pPr algn="ctr"/>
            <a:r>
              <a:rPr lang="en-US" i="0" dirty="0">
                <a:solidFill>
                  <a:schemeClr val="bg1">
                    <a:lumMod val="75000"/>
                  </a:schemeClr>
                </a:solidFill>
                <a:effectLst/>
                <a:latin typeface="Arial" panose="020B0604020202020204" pitchFamily="34" charset="0"/>
              </a:rPr>
              <a:t>Deeper Dives into Specialty Data</a:t>
            </a:r>
            <a:br>
              <a:rPr lang="en-US" b="0" i="0" dirty="0">
                <a:solidFill>
                  <a:schemeClr val="bg1">
                    <a:lumMod val="75000"/>
                  </a:schemeClr>
                </a:solidFill>
                <a:effectLst/>
                <a:latin typeface="Arial" panose="020B0604020202020204" pitchFamily="34" charset="0"/>
              </a:rPr>
            </a:br>
            <a:r>
              <a:rPr lang="en-US" sz="1800" b="0" i="0" u="sng" dirty="0">
                <a:solidFill>
                  <a:schemeClr val="bg1">
                    <a:lumMod val="75000"/>
                  </a:schemeClr>
                </a:solidFill>
                <a:effectLst/>
                <a:latin typeface="Arial" panose="020B0604020202020204" pitchFamily="34" charset="0"/>
              </a:rPr>
              <a:t>OBGYN VSLO Data </a:t>
            </a:r>
            <a:endParaRPr lang="en-US" sz="1800" u="sng" dirty="0">
              <a:solidFill>
                <a:schemeClr val="bg1">
                  <a:lumMod val="75000"/>
                </a:schemeClr>
              </a:solidFill>
            </a:endParaRPr>
          </a:p>
        </p:txBody>
      </p:sp>
      <p:sp>
        <p:nvSpPr>
          <p:cNvPr id="4" name="Slide Number Placeholder 3">
            <a:extLst>
              <a:ext uri="{FF2B5EF4-FFF2-40B4-BE49-F238E27FC236}">
                <a16:creationId xmlns:a16="http://schemas.microsoft.com/office/drawing/2014/main" id="{E10B6017-2413-44FE-8A45-BF87D8AFE3AA}"/>
              </a:ext>
            </a:extLst>
          </p:cNvPr>
          <p:cNvSpPr>
            <a:spLocks noGrp="1"/>
          </p:cNvSpPr>
          <p:nvPr>
            <p:ph type="sldNum" sz="quarter" idx="4"/>
          </p:nvPr>
        </p:nvSpPr>
        <p:spPr/>
        <p:txBody>
          <a:bodyPr/>
          <a:lstStyle/>
          <a:p>
            <a:fld id="{D3BE33DB-A185-4F36-80FA-39E00C7F45A4}" type="slidenum">
              <a:rPr lang="en-US" smtClean="0"/>
              <a:pPr/>
              <a:t>34</a:t>
            </a:fld>
            <a:endParaRPr lang="en-US"/>
          </a:p>
        </p:txBody>
      </p:sp>
      <p:pic>
        <p:nvPicPr>
          <p:cNvPr id="1026" name="Picture 2">
            <a:extLst>
              <a:ext uri="{FF2B5EF4-FFF2-40B4-BE49-F238E27FC236}">
                <a16:creationId xmlns:a16="http://schemas.microsoft.com/office/drawing/2014/main" id="{207C75C5-CA5C-4897-AE4E-60313EF849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3468" y="1803400"/>
            <a:ext cx="5979807" cy="35983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7F47A3B-0412-4127-96E4-94A38724D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0200" y="2353733"/>
            <a:ext cx="1866676" cy="2387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1522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2434BC-09C0-44E3-9FC0-48AD704DC7F9}"/>
              </a:ext>
            </a:extLst>
          </p:cNvPr>
          <p:cNvSpPr>
            <a:spLocks noGrp="1"/>
          </p:cNvSpPr>
          <p:nvPr>
            <p:ph idx="1"/>
          </p:nvPr>
        </p:nvSpPr>
        <p:spPr>
          <a:xfrm>
            <a:off x="325405" y="1045369"/>
            <a:ext cx="7988300" cy="4767262"/>
          </a:xfrm>
        </p:spPr>
        <p:txBody>
          <a:bodyPr/>
          <a:lstStyle/>
          <a:p>
            <a:pPr marL="285750" indent="-285750" algn="just">
              <a:buClr>
                <a:schemeClr val="bg1">
                  <a:lumMod val="75000"/>
                </a:schemeClr>
              </a:buClr>
              <a:buFont typeface="Arial" panose="020B0604020202020204" pitchFamily="34" charset="0"/>
              <a:buChar char="•"/>
            </a:pPr>
            <a:r>
              <a:rPr lang="en-US" sz="2000" b="0" i="0" u="none" strike="noStrike" dirty="0">
                <a:solidFill>
                  <a:srgbClr val="371400"/>
                </a:solidFill>
                <a:effectLst/>
                <a:latin typeface="Calibri" panose="020F0502020204030204" pitchFamily="34" charset="0"/>
                <a:cs typeface="Calibri" panose="020F0502020204030204" pitchFamily="34" charset="0"/>
              </a:rPr>
              <a:t>The limited number of available opportunities for students in the VSLO Global Network is a historical issue. COVID continues to impact the network. </a:t>
            </a:r>
          </a:p>
          <a:p>
            <a:pPr marL="285750" indent="-285750" algn="just">
              <a:buClr>
                <a:schemeClr val="bg1">
                  <a:lumMod val="75000"/>
                </a:schemeClr>
              </a:buClr>
              <a:buFont typeface="Arial" panose="020B0604020202020204" pitchFamily="34" charset="0"/>
              <a:buChar char="•"/>
            </a:pPr>
            <a:r>
              <a:rPr lang="en-US" sz="2000" b="0" i="0" u="none" strike="noStrike" dirty="0">
                <a:solidFill>
                  <a:srgbClr val="371400"/>
                </a:solidFill>
                <a:effectLst/>
                <a:latin typeface="Calibri" panose="020F0502020204030204" pitchFamily="34" charset="0"/>
                <a:cs typeface="Calibri" panose="020F0502020204030204" pitchFamily="34" charset="0"/>
              </a:rPr>
              <a:t>VSLO is identifying ways to restructure the current VSLO Global Program model to better support institutions and students in our global network space. </a:t>
            </a:r>
            <a:r>
              <a:rPr lang="en-US" sz="2000" b="0" i="0" dirty="0">
                <a:solidFill>
                  <a:srgbClr val="371400"/>
                </a:solidFill>
                <a:effectLst/>
                <a:latin typeface="Calibri" panose="020F0502020204030204" pitchFamily="34" charset="0"/>
                <a:cs typeface="Calibri" panose="020F0502020204030204" pitchFamily="34" charset="0"/>
              </a:rPr>
              <a:t>​</a:t>
            </a:r>
          </a:p>
          <a:p>
            <a:pPr marL="285750" indent="-285750" algn="just">
              <a:buClr>
                <a:schemeClr val="bg1">
                  <a:lumMod val="75000"/>
                </a:schemeClr>
              </a:buClr>
              <a:buFont typeface="Arial" panose="020B0604020202020204" pitchFamily="34" charset="0"/>
              <a:buChar char="•"/>
            </a:pPr>
            <a:r>
              <a:rPr lang="en-US" sz="2000" dirty="0">
                <a:solidFill>
                  <a:schemeClr val="bg1">
                    <a:lumMod val="50000"/>
                  </a:schemeClr>
                </a:solidFill>
                <a:latin typeface="Calibri" panose="020F0502020204030204" pitchFamily="34" charset="0"/>
                <a:cs typeface="Calibri" panose="020F0502020204030204" pitchFamily="34" charset="0"/>
              </a:rPr>
              <a:t>Currently, students at schools in the Global Network can apply for  available opportunities.</a:t>
            </a:r>
          </a:p>
          <a:p>
            <a:pPr marL="285750" indent="-285750" algn="just" rtl="0" fontAlgn="base">
              <a:buClr>
                <a:schemeClr val="bg1">
                  <a:lumMod val="75000"/>
                </a:schemeClr>
              </a:buClr>
              <a:buFont typeface="Arial" panose="020B0604020202020204" pitchFamily="34" charset="0"/>
              <a:buChar char="•"/>
            </a:pPr>
            <a:r>
              <a:rPr lang="en-US" sz="2000" dirty="0">
                <a:solidFill>
                  <a:schemeClr val="bg1">
                    <a:lumMod val="50000"/>
                  </a:schemeClr>
                </a:solidFill>
                <a:latin typeface="Calibri" panose="020F0502020204030204" pitchFamily="34" charset="0"/>
                <a:cs typeface="Calibri" panose="020F0502020204030204" pitchFamily="34" charset="0"/>
              </a:rPr>
              <a:t>N</a:t>
            </a:r>
            <a:r>
              <a:rPr lang="en-US" sz="2000" b="0" i="0" u="none" strike="noStrike" dirty="0">
                <a:solidFill>
                  <a:schemeClr val="bg1">
                    <a:lumMod val="50000"/>
                  </a:schemeClr>
                </a:solidFill>
                <a:effectLst/>
                <a:latin typeface="Calibri" panose="020F0502020204030204" pitchFamily="34" charset="0"/>
                <a:cs typeface="Calibri" panose="020F0502020204030204" pitchFamily="34" charset="0"/>
              </a:rPr>
              <a:t>ew institutions from outside </a:t>
            </a:r>
            <a:r>
              <a:rPr lang="en-US" sz="2000" b="0" i="0" u="none" strike="noStrike" dirty="0">
                <a:solidFill>
                  <a:srgbClr val="371400"/>
                </a:solidFill>
                <a:effectLst/>
                <a:latin typeface="Calibri" panose="020F0502020204030204" pitchFamily="34" charset="0"/>
                <a:cs typeface="Calibri" panose="020F0502020204030204" pitchFamily="34" charset="0"/>
              </a:rPr>
              <a:t>the U.S. are not being accepted into the VSLO Global Network currently.  </a:t>
            </a:r>
            <a:r>
              <a:rPr lang="en-US" sz="2000" b="0" i="0" dirty="0">
                <a:solidFill>
                  <a:srgbClr val="371400"/>
                </a:solidFill>
                <a:effectLst/>
                <a:latin typeface="Calibri" panose="020F0502020204030204" pitchFamily="34" charset="0"/>
                <a:cs typeface="Calibri" panose="020F0502020204030204" pitchFamily="34" charset="0"/>
              </a:rPr>
              <a:t>​</a:t>
            </a:r>
          </a:p>
          <a:p>
            <a:pPr marL="857250" lvl="1" indent="-285750" algn="just">
              <a:buClr>
                <a:schemeClr val="bg1">
                  <a:lumMod val="75000"/>
                </a:schemeClr>
              </a:buClr>
              <a:buFont typeface="Arial" panose="020B0604020202020204" pitchFamily="34" charset="0"/>
              <a:buChar char="•"/>
            </a:pPr>
            <a:r>
              <a:rPr lang="en-US" sz="2000" b="0" i="0" u="none" strike="noStrike" dirty="0">
                <a:solidFill>
                  <a:srgbClr val="371400"/>
                </a:solidFill>
                <a:effectLst/>
                <a:latin typeface="Calibri" panose="020F0502020204030204" pitchFamily="34" charset="0"/>
                <a:cs typeface="Calibri" panose="020F0502020204030204" pitchFamily="34" charset="0"/>
              </a:rPr>
              <a:t>Exception: If a U.S. institution is a Host/Home in the VSLO Global Network and has a formal, existing relationship with an accredited institution outside the U.S. not currently in the VSLO program, we will add that institution to our Global Network for purposes of allowing each site’s students to complete their away rotations at the partner institution. </a:t>
            </a:r>
            <a:endParaRPr lang="en-US" sz="2000" b="0" i="0" dirty="0">
              <a:solidFill>
                <a:srgbClr val="000000"/>
              </a:solidFill>
              <a:effectLst/>
              <a:latin typeface="Calibri" panose="020F0502020204030204" pitchFamily="34" charset="0"/>
              <a:cs typeface="Calibri" panose="020F0502020204030204" pitchFamily="34" charset="0"/>
            </a:endParaRPr>
          </a:p>
          <a:p>
            <a:pPr algn="just" rtl="0" fontAlgn="base"/>
            <a:endParaRPr lang="en-US" sz="1800" b="0" i="0" u="none" strike="noStrike" dirty="0">
              <a:solidFill>
                <a:srgbClr val="371400"/>
              </a:solidFill>
              <a:effectLst/>
              <a:latin typeface="Arial" panose="020B0604020202020204" pitchFamily="34" charset="0"/>
            </a:endParaRPr>
          </a:p>
          <a:p>
            <a:pPr algn="just" rtl="0" fontAlgn="base"/>
            <a:r>
              <a:rPr lang="en-US" sz="1800" b="0" i="0" dirty="0">
                <a:solidFill>
                  <a:srgbClr val="3714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endParaRPr lang="en-US" dirty="0"/>
          </a:p>
        </p:txBody>
      </p:sp>
      <p:sp>
        <p:nvSpPr>
          <p:cNvPr id="3" name="Title 2">
            <a:extLst>
              <a:ext uri="{FF2B5EF4-FFF2-40B4-BE49-F238E27FC236}">
                <a16:creationId xmlns:a16="http://schemas.microsoft.com/office/drawing/2014/main" id="{88D67963-DA17-4992-951F-366C2C7FB14D}"/>
              </a:ext>
            </a:extLst>
          </p:cNvPr>
          <p:cNvSpPr>
            <a:spLocks noGrp="1"/>
          </p:cNvSpPr>
          <p:nvPr>
            <p:ph type="title"/>
          </p:nvPr>
        </p:nvSpPr>
        <p:spPr>
          <a:xfrm>
            <a:off x="561075" y="136524"/>
            <a:ext cx="8386762" cy="620712"/>
          </a:xfrm>
        </p:spPr>
        <p:txBody>
          <a:bodyPr/>
          <a:lstStyle/>
          <a:p>
            <a:pPr algn="ctr"/>
            <a:br>
              <a:rPr lang="en-US" dirty="0"/>
            </a:br>
            <a:r>
              <a:rPr lang="en-US" u="sng" dirty="0"/>
              <a:t>Global Network</a:t>
            </a:r>
          </a:p>
        </p:txBody>
      </p:sp>
      <p:sp>
        <p:nvSpPr>
          <p:cNvPr id="4" name="Slide Number Placeholder 3">
            <a:extLst>
              <a:ext uri="{FF2B5EF4-FFF2-40B4-BE49-F238E27FC236}">
                <a16:creationId xmlns:a16="http://schemas.microsoft.com/office/drawing/2014/main" id="{E0A28897-601E-4BCF-A8A4-4B0A96B271D6}"/>
              </a:ext>
            </a:extLst>
          </p:cNvPr>
          <p:cNvSpPr>
            <a:spLocks noGrp="1"/>
          </p:cNvSpPr>
          <p:nvPr>
            <p:ph type="sldNum" sz="quarter" idx="4"/>
          </p:nvPr>
        </p:nvSpPr>
        <p:spPr/>
        <p:txBody>
          <a:bodyPr/>
          <a:lstStyle/>
          <a:p>
            <a:fld id="{D3BE33DB-A185-4F36-80FA-39E00C7F45A4}" type="slidenum">
              <a:rPr lang="en-US" smtClean="0"/>
              <a:pPr/>
              <a:t>35</a:t>
            </a:fld>
            <a:endParaRPr lang="en-US"/>
          </a:p>
        </p:txBody>
      </p:sp>
    </p:spTree>
    <p:extLst>
      <p:ext uri="{BB962C8B-B14F-4D97-AF65-F5344CB8AC3E}">
        <p14:creationId xmlns:p14="http://schemas.microsoft.com/office/powerpoint/2010/main" val="104734611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4F6B6D-327C-439F-A3AA-AB2B37DE5372}"/>
              </a:ext>
            </a:extLst>
          </p:cNvPr>
          <p:cNvSpPr>
            <a:spLocks noGrp="1"/>
          </p:cNvSpPr>
          <p:nvPr>
            <p:ph idx="1"/>
          </p:nvPr>
        </p:nvSpPr>
        <p:spPr>
          <a:xfrm>
            <a:off x="561075" y="847235"/>
            <a:ext cx="7988300" cy="4971975"/>
          </a:xfrm>
        </p:spPr>
        <p:txBody>
          <a:bodyPr/>
          <a:lstStyle/>
          <a:p>
            <a:pPr algn="l" rtl="0" fontAlgn="base"/>
            <a:r>
              <a:rPr lang="en-US" sz="1800" b="0" i="0" u="none" strike="noStrike" dirty="0">
                <a:solidFill>
                  <a:srgbClr val="371400"/>
                </a:solidFill>
                <a:effectLst/>
                <a:latin typeface="Calibri" panose="020F0502020204030204" pitchFamily="34" charset="0"/>
                <a:cs typeface="Calibri" panose="020F0502020204030204" pitchFamily="34" charset="0"/>
              </a:rPr>
              <a:t>Charged with ensuring the VSLO program is responsive to the needs of the institutions that send and receive medical and public health students for short-term learning opportunities.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Petra Bricker</a:t>
            </a:r>
            <a:r>
              <a:rPr lang="en-US" sz="1800" b="1" i="0" u="none" strike="noStrike" dirty="0">
                <a:solidFill>
                  <a:srgbClr val="371400"/>
                </a:solidFill>
                <a:effectLst/>
                <a:latin typeface="Calibri" panose="020F0502020204030204" pitchFamily="34" charset="0"/>
                <a:cs typeface="Calibri" panose="020F0502020204030204" pitchFamily="34" charset="0"/>
              </a:rPr>
              <a:t>,</a:t>
            </a:r>
            <a:r>
              <a:rPr lang="en-US" sz="1800" b="0" i="0" u="none" strike="noStrike" dirty="0">
                <a:solidFill>
                  <a:srgbClr val="371400"/>
                </a:solidFill>
                <a:effectLst/>
                <a:latin typeface="Calibri" panose="020F0502020204030204" pitchFamily="34" charset="0"/>
                <a:cs typeface="Calibri" panose="020F0502020204030204" pitchFamily="34" charset="0"/>
              </a:rPr>
              <a:t> Manager of the Office of Career Services, University of Missouri-Kansas City School of Medicine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Gary Chien, MD</a:t>
            </a:r>
            <a:r>
              <a:rPr lang="en-US" sz="1800" b="0" i="0" u="none" strike="noStrike" dirty="0">
                <a:solidFill>
                  <a:srgbClr val="371400"/>
                </a:solidFill>
                <a:effectLst/>
                <a:latin typeface="Calibri" panose="020F0502020204030204" pitchFamily="34" charset="0"/>
                <a:cs typeface="Calibri" panose="020F0502020204030204" pitchFamily="34" charset="0"/>
              </a:rPr>
              <a:t>, Assistant Area </a:t>
            </a:r>
            <a:r>
              <a:rPr lang="en-US" sz="1800" dirty="0">
                <a:solidFill>
                  <a:srgbClr val="371400"/>
                </a:solidFill>
                <a:latin typeface="Calibri" panose="020F0502020204030204" pitchFamily="34" charset="0"/>
                <a:cs typeface="Calibri" panose="020F0502020204030204" pitchFamily="34" charset="0"/>
              </a:rPr>
              <a:t>M</a:t>
            </a:r>
            <a:r>
              <a:rPr lang="en-US" sz="1800" b="0" i="0" u="none" strike="noStrike" dirty="0">
                <a:solidFill>
                  <a:srgbClr val="371400"/>
                </a:solidFill>
                <a:effectLst/>
                <a:latin typeface="Calibri" panose="020F0502020204030204" pitchFamily="34" charset="0"/>
                <a:cs typeface="Calibri" panose="020F0502020204030204" pitchFamily="34" charset="0"/>
              </a:rPr>
              <a:t>edical </a:t>
            </a:r>
            <a:r>
              <a:rPr lang="en-US" sz="1800" dirty="0">
                <a:solidFill>
                  <a:srgbClr val="371400"/>
                </a:solidFill>
                <a:latin typeface="Calibri" panose="020F0502020204030204" pitchFamily="34" charset="0"/>
                <a:cs typeface="Calibri" panose="020F0502020204030204" pitchFamily="34" charset="0"/>
              </a:rPr>
              <a:t>D</a:t>
            </a:r>
            <a:r>
              <a:rPr lang="en-US" sz="1800" b="0" i="0" u="none" strike="noStrike" dirty="0">
                <a:solidFill>
                  <a:srgbClr val="371400"/>
                </a:solidFill>
                <a:effectLst/>
                <a:latin typeface="Calibri" panose="020F0502020204030204" pitchFamily="34" charset="0"/>
                <a:cs typeface="Calibri" panose="020F0502020204030204" pitchFamily="34" charset="0"/>
              </a:rPr>
              <a:t>irector, Kaiser Permanente Los Angeles Medical Center</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Robert Hyde, MD</a:t>
            </a:r>
            <a:r>
              <a:rPr lang="en-US" sz="1800" b="1" i="0" u="none" strike="noStrike" dirty="0">
                <a:solidFill>
                  <a:srgbClr val="371400"/>
                </a:solidFill>
                <a:effectLst/>
                <a:latin typeface="Calibri" panose="020F0502020204030204" pitchFamily="34" charset="0"/>
                <a:cs typeface="Calibri" panose="020F0502020204030204" pitchFamily="34" charset="0"/>
              </a:rPr>
              <a:t>,</a:t>
            </a:r>
            <a:r>
              <a:rPr lang="en-US" sz="1800" b="0" i="0" u="none" strike="noStrike" dirty="0">
                <a:solidFill>
                  <a:srgbClr val="371400"/>
                </a:solidFill>
                <a:effectLst/>
                <a:latin typeface="Calibri" panose="020F0502020204030204" pitchFamily="34" charset="0"/>
                <a:cs typeface="Calibri" panose="020F0502020204030204" pitchFamily="34" charset="0"/>
              </a:rPr>
              <a:t> Director of Undergraduate </a:t>
            </a:r>
            <a:r>
              <a:rPr lang="en-US" sz="1800" dirty="0">
                <a:solidFill>
                  <a:srgbClr val="371400"/>
                </a:solidFill>
                <a:latin typeface="Calibri" panose="020F0502020204030204" pitchFamily="34" charset="0"/>
                <a:cs typeface="Calibri" panose="020F0502020204030204" pitchFamily="34" charset="0"/>
              </a:rPr>
              <a:t>M</a:t>
            </a:r>
            <a:r>
              <a:rPr lang="en-US" sz="1800" b="0" i="0" u="none" strike="noStrike" dirty="0">
                <a:solidFill>
                  <a:srgbClr val="371400"/>
                </a:solidFill>
                <a:effectLst/>
                <a:latin typeface="Calibri" panose="020F0502020204030204" pitchFamily="34" charset="0"/>
                <a:cs typeface="Calibri" panose="020F0502020204030204" pitchFamily="34" charset="0"/>
              </a:rPr>
              <a:t>edical </a:t>
            </a:r>
            <a:r>
              <a:rPr lang="en-US" sz="1800" dirty="0">
                <a:solidFill>
                  <a:srgbClr val="371400"/>
                </a:solidFill>
                <a:latin typeface="Calibri" panose="020F0502020204030204" pitchFamily="34" charset="0"/>
                <a:cs typeface="Calibri" panose="020F0502020204030204" pitchFamily="34" charset="0"/>
              </a:rPr>
              <a:t>E</a:t>
            </a:r>
            <a:r>
              <a:rPr lang="en-US" sz="1800" b="0" i="0" u="none" strike="noStrike" dirty="0">
                <a:solidFill>
                  <a:srgbClr val="371400"/>
                </a:solidFill>
                <a:effectLst/>
                <a:latin typeface="Calibri" panose="020F0502020204030204" pitchFamily="34" charset="0"/>
                <a:cs typeface="Calibri" panose="020F0502020204030204" pitchFamily="34" charset="0"/>
              </a:rPr>
              <a:t>ducation for Emergency </a:t>
            </a:r>
            <a:r>
              <a:rPr lang="en-US" sz="1800" dirty="0">
                <a:solidFill>
                  <a:srgbClr val="371400"/>
                </a:solidFill>
                <a:latin typeface="Calibri" panose="020F0502020204030204" pitchFamily="34" charset="0"/>
                <a:cs typeface="Calibri" panose="020F0502020204030204" pitchFamily="34" charset="0"/>
              </a:rPr>
              <a:t>M</a:t>
            </a:r>
            <a:r>
              <a:rPr lang="en-US" sz="1800" b="0" i="0" u="none" strike="noStrike" dirty="0">
                <a:solidFill>
                  <a:srgbClr val="371400"/>
                </a:solidFill>
                <a:effectLst/>
                <a:latin typeface="Calibri" panose="020F0502020204030204" pitchFamily="34" charset="0"/>
                <a:cs typeface="Calibri" panose="020F0502020204030204" pitchFamily="34" charset="0"/>
              </a:rPr>
              <a:t>edicine, Mayo Clinic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Wendy Finch</a:t>
            </a:r>
            <a:r>
              <a:rPr lang="en-US" sz="1800" b="1" i="0" u="none" strike="noStrike" dirty="0">
                <a:solidFill>
                  <a:srgbClr val="371400"/>
                </a:solidFill>
                <a:effectLst/>
                <a:latin typeface="Calibri" panose="020F0502020204030204" pitchFamily="34" charset="0"/>
                <a:cs typeface="Calibri" panose="020F0502020204030204" pitchFamily="34" charset="0"/>
              </a:rPr>
              <a:t>,</a:t>
            </a:r>
            <a:r>
              <a:rPr lang="en-US" sz="1800" b="0" i="0" u="none" strike="noStrike" dirty="0">
                <a:solidFill>
                  <a:srgbClr val="371400"/>
                </a:solidFill>
                <a:effectLst/>
                <a:latin typeface="Calibri" panose="020F0502020204030204" pitchFamily="34" charset="0"/>
                <a:cs typeface="Calibri" panose="020F0502020204030204" pitchFamily="34" charset="0"/>
              </a:rPr>
              <a:t> Clinical Career Advisor, Rocky Vista University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Sandy Saintonge, MD</a:t>
            </a:r>
            <a:r>
              <a:rPr lang="en-US" sz="1800" b="1" i="0" u="none" strike="noStrike" dirty="0">
                <a:solidFill>
                  <a:srgbClr val="371400"/>
                </a:solidFill>
                <a:effectLst/>
                <a:latin typeface="Calibri" panose="020F0502020204030204" pitchFamily="34" charset="0"/>
                <a:cs typeface="Calibri" panose="020F0502020204030204" pitchFamily="34" charset="0"/>
              </a:rPr>
              <a:t>,</a:t>
            </a:r>
            <a:r>
              <a:rPr lang="en-US" sz="1800" b="0" i="0" u="none" strike="noStrike" dirty="0">
                <a:solidFill>
                  <a:srgbClr val="371400"/>
                </a:solidFill>
                <a:effectLst/>
                <a:latin typeface="Calibri" panose="020F0502020204030204" pitchFamily="34" charset="0"/>
                <a:cs typeface="Calibri" panose="020F0502020204030204" pitchFamily="34" charset="0"/>
              </a:rPr>
              <a:t> Clinical Professor and Medical Student Advisor, CUNY School of Medicine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lgn="l" rtl="0" fontAlgn="base">
              <a:buClr>
                <a:schemeClr val="bg1">
                  <a:lumMod val="50000"/>
                </a:schemeClr>
              </a:buClr>
              <a:buFont typeface="Arial" panose="020B0604020202020204" pitchFamily="34" charset="0"/>
              <a:buChar char="•"/>
            </a:pPr>
            <a:r>
              <a:rPr lang="en-US" sz="1800" b="1" i="1" u="none" strike="noStrike" dirty="0">
                <a:solidFill>
                  <a:srgbClr val="371400"/>
                </a:solidFill>
                <a:effectLst/>
                <a:latin typeface="Calibri" panose="020F0502020204030204" pitchFamily="34" charset="0"/>
                <a:cs typeface="Calibri" panose="020F0502020204030204" pitchFamily="34" charset="0"/>
              </a:rPr>
              <a:t>Carolina Quezada, MD</a:t>
            </a:r>
            <a:r>
              <a:rPr lang="en-US" sz="1800" b="0" i="1" u="none" strike="noStrike" dirty="0">
                <a:solidFill>
                  <a:srgbClr val="371400"/>
                </a:solidFill>
                <a:effectLst/>
                <a:latin typeface="Calibri" panose="020F0502020204030204" pitchFamily="34" charset="0"/>
                <a:cs typeface="Calibri" panose="020F0502020204030204" pitchFamily="34" charset="0"/>
              </a:rPr>
              <a:t>, </a:t>
            </a:r>
            <a:r>
              <a:rPr lang="en-US" sz="1800" b="0" i="0" u="none" strike="noStrike" dirty="0">
                <a:solidFill>
                  <a:srgbClr val="371400"/>
                </a:solidFill>
                <a:effectLst/>
                <a:latin typeface="Calibri" panose="020F0502020204030204" pitchFamily="34" charset="0"/>
                <a:cs typeface="Calibri" panose="020F0502020204030204" pitchFamily="34" charset="0"/>
              </a:rPr>
              <a:t>Assistant Dean of Clinical Education, A.T. Still University School of Osteopathic Medicine. </a:t>
            </a:r>
            <a:r>
              <a:rPr lang="en-US" sz="1800" b="0" i="0" dirty="0">
                <a:solidFill>
                  <a:srgbClr val="371400"/>
                </a:solidFill>
                <a:effectLst/>
                <a:latin typeface="Calibri" panose="020F0502020204030204" pitchFamily="34" charset="0"/>
                <a:cs typeface="Calibri" panose="020F0502020204030204" pitchFamily="34" charset="0"/>
              </a:rPr>
              <a:t>​</a:t>
            </a:r>
            <a:endParaRPr lang="en-US" sz="1800" b="0" i="0" dirty="0">
              <a:solidFill>
                <a:srgbClr val="000000"/>
              </a:solidFill>
              <a:effectLst/>
              <a:latin typeface="Calibri" panose="020F0502020204030204" pitchFamily="34" charset="0"/>
              <a:cs typeface="Calibri" panose="020F0502020204030204" pitchFamily="34" charset="0"/>
            </a:endParaRPr>
          </a:p>
          <a:p>
            <a:pPr algn="l" rtl="0" fontAlgn="base"/>
            <a:r>
              <a:rPr lang="en-US" sz="1800" b="0" i="0" dirty="0">
                <a:solidFill>
                  <a:srgbClr val="371400"/>
                </a:solidFill>
                <a:effectLst/>
                <a:latin typeface="Arial" panose="020B0604020202020204" pitchFamily="34" charset="0"/>
              </a:rPr>
              <a:t>​</a:t>
            </a:r>
            <a:r>
              <a:rPr lang="en-US" sz="1800" b="0" i="0" u="none" strike="noStrike" dirty="0">
                <a:solidFill>
                  <a:srgbClr val="371400"/>
                </a:solidFill>
                <a:effectLst/>
                <a:latin typeface="Calibri" panose="020F0502020204030204" pitchFamily="34" charset="0"/>
                <a:cs typeface="Calibri" panose="020F0502020204030204" pitchFamily="34" charset="0"/>
              </a:rPr>
              <a:t>Each of the committee members brings a wealth of knowledge and experience from their work in undergraduate and graduate medical education. We are grateful for their commitment to helping us shape the future of the VSLO program. </a:t>
            </a:r>
            <a:endParaRPr lang="en-US" sz="1800" b="0" i="0" dirty="0">
              <a:solidFill>
                <a:srgbClr val="000000"/>
              </a:solidFill>
              <a:effectLst/>
              <a:latin typeface="Calibri" panose="020F0502020204030204" pitchFamily="34" charset="0"/>
              <a:cs typeface="Calibri" panose="020F0502020204030204" pitchFamily="34" charset="0"/>
            </a:endParaRPr>
          </a:p>
          <a:p>
            <a:endParaRPr lang="en-US" dirty="0"/>
          </a:p>
        </p:txBody>
      </p:sp>
      <p:sp>
        <p:nvSpPr>
          <p:cNvPr id="3" name="Title 2">
            <a:extLst>
              <a:ext uri="{FF2B5EF4-FFF2-40B4-BE49-F238E27FC236}">
                <a16:creationId xmlns:a16="http://schemas.microsoft.com/office/drawing/2014/main" id="{00403D0A-4271-4AD2-A980-425E11D85507}"/>
              </a:ext>
            </a:extLst>
          </p:cNvPr>
          <p:cNvSpPr>
            <a:spLocks noGrp="1"/>
          </p:cNvSpPr>
          <p:nvPr>
            <p:ph type="title"/>
          </p:nvPr>
        </p:nvSpPr>
        <p:spPr>
          <a:xfrm>
            <a:off x="561075" y="71074"/>
            <a:ext cx="8386762" cy="620712"/>
          </a:xfrm>
        </p:spPr>
        <p:txBody>
          <a:bodyPr/>
          <a:lstStyle/>
          <a:p>
            <a:pPr algn="ctr"/>
            <a:r>
              <a:rPr lang="en-US" u="sng" dirty="0"/>
              <a:t>VSLO Advisory Committee </a:t>
            </a:r>
          </a:p>
        </p:txBody>
      </p:sp>
      <p:sp>
        <p:nvSpPr>
          <p:cNvPr id="4" name="Slide Number Placeholder 3">
            <a:extLst>
              <a:ext uri="{FF2B5EF4-FFF2-40B4-BE49-F238E27FC236}">
                <a16:creationId xmlns:a16="http://schemas.microsoft.com/office/drawing/2014/main" id="{1458B2C6-4BA6-4FE0-AB6D-8182FBCF8F20}"/>
              </a:ext>
            </a:extLst>
          </p:cNvPr>
          <p:cNvSpPr>
            <a:spLocks noGrp="1"/>
          </p:cNvSpPr>
          <p:nvPr>
            <p:ph type="sldNum" sz="quarter" idx="4"/>
          </p:nvPr>
        </p:nvSpPr>
        <p:spPr/>
        <p:txBody>
          <a:bodyPr/>
          <a:lstStyle/>
          <a:p>
            <a:fld id="{D3BE33DB-A185-4F36-80FA-39E00C7F45A4}" type="slidenum">
              <a:rPr lang="en-US" smtClean="0"/>
              <a:pPr/>
              <a:t>36</a:t>
            </a:fld>
            <a:endParaRPr lang="en-US"/>
          </a:p>
        </p:txBody>
      </p:sp>
    </p:spTree>
    <p:extLst>
      <p:ext uri="{BB962C8B-B14F-4D97-AF65-F5344CB8AC3E}">
        <p14:creationId xmlns:p14="http://schemas.microsoft.com/office/powerpoint/2010/main" val="330584828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831F-E58A-48BE-A9CD-908C092768D7}"/>
              </a:ext>
            </a:extLst>
          </p:cNvPr>
          <p:cNvSpPr>
            <a:spLocks noGrp="1"/>
          </p:cNvSpPr>
          <p:nvPr>
            <p:ph type="title"/>
          </p:nvPr>
        </p:nvSpPr>
        <p:spPr/>
        <p:txBody>
          <a:bodyPr/>
          <a:lstStyle/>
          <a:p>
            <a:pPr algn="ctr"/>
            <a:r>
              <a:rPr lang="en-US" sz="3300" u="sng" dirty="0">
                <a:solidFill>
                  <a:schemeClr val="bg1">
                    <a:lumMod val="75000"/>
                  </a:schemeClr>
                </a:solidFill>
              </a:rPr>
              <a:t>Useful Links</a:t>
            </a:r>
            <a:endParaRPr lang="en-US" u="sng" dirty="0">
              <a:solidFill>
                <a:schemeClr val="bg1">
                  <a:lumMod val="75000"/>
                </a:schemeClr>
              </a:solidFill>
            </a:endParaRPr>
          </a:p>
        </p:txBody>
      </p:sp>
      <p:sp>
        <p:nvSpPr>
          <p:cNvPr id="3" name="Content Placeholder 2">
            <a:extLst>
              <a:ext uri="{FF2B5EF4-FFF2-40B4-BE49-F238E27FC236}">
                <a16:creationId xmlns:a16="http://schemas.microsoft.com/office/drawing/2014/main" id="{6FF0643D-E3C9-40A1-B922-4BA3651D1F4D}"/>
              </a:ext>
            </a:extLst>
          </p:cNvPr>
          <p:cNvSpPr>
            <a:spLocks noGrp="1"/>
          </p:cNvSpPr>
          <p:nvPr>
            <p:ph idx="1"/>
          </p:nvPr>
        </p:nvSpPr>
        <p:spPr>
          <a:xfrm>
            <a:off x="628650" y="1295400"/>
            <a:ext cx="7886700" cy="4194573"/>
          </a:xfrm>
        </p:spPr>
        <p:txBody>
          <a:bodyPr>
            <a:normAutofit fontScale="92500"/>
          </a:bodyPr>
          <a:lstStyle/>
          <a:p>
            <a:endParaRPr lang="en-US" dirty="0">
              <a:solidFill>
                <a:srgbClr val="0563C1"/>
              </a:solidFill>
              <a:hlinkClick r:id="rId2">
                <a:extLst>
                  <a:ext uri="{A12FA001-AC4F-418D-AE19-62706E023703}">
                    <ahyp:hlinkClr xmlns:ahyp="http://schemas.microsoft.com/office/drawing/2018/hyperlinkcolor" val="tx"/>
                  </a:ext>
                </a:extLst>
              </a:hlinkClick>
            </a:endParaRPr>
          </a:p>
          <a:p>
            <a:r>
              <a:rPr lang="en-US" dirty="0">
                <a:hlinkClick r:id="rId2">
                  <a:extLst>
                    <a:ext uri="{A12FA001-AC4F-418D-AE19-62706E023703}">
                      <ahyp:hlinkClr xmlns:ahyp="http://schemas.microsoft.com/office/drawing/2018/hyperlinkcolor" val="tx"/>
                    </a:ext>
                  </a:extLst>
                </a:hlinkClick>
              </a:rPr>
              <a:t>AAMC Standardized Immunization Form</a:t>
            </a:r>
          </a:p>
          <a:p>
            <a:r>
              <a:rPr lang="en-US" dirty="0">
                <a:hlinkClick r:id="rId2">
                  <a:extLst>
                    <a:ext uri="{A12FA001-AC4F-418D-AE19-62706E023703}">
                      <ahyp:hlinkClr xmlns:ahyp="http://schemas.microsoft.com/office/drawing/2018/hyperlinkcolor" val="tx"/>
                    </a:ext>
                  </a:extLst>
                </a:hlinkClick>
              </a:rPr>
              <a:t> </a:t>
            </a:r>
            <a:endParaRPr lang="en-US" dirty="0"/>
          </a:p>
          <a:p>
            <a:r>
              <a:rPr lang="en-US" dirty="0">
                <a:solidFill>
                  <a:srgbClr val="01267F"/>
                </a:solidFill>
                <a:hlinkClick r:id="rId3">
                  <a:extLst>
                    <a:ext uri="{A12FA001-AC4F-418D-AE19-62706E023703}">
                      <ahyp:hlinkClr xmlns:ahyp="http://schemas.microsoft.com/office/drawing/2018/hyperlinkcolor" val="tx"/>
                    </a:ext>
                  </a:extLst>
                </a:hlinkClick>
              </a:rPr>
              <a:t>AAMC Uniform Clinical Training Affiliation Agreement</a:t>
            </a:r>
            <a:endParaRPr lang="en-US" dirty="0">
              <a:solidFill>
                <a:srgbClr val="01267F"/>
              </a:solidFill>
            </a:endParaRPr>
          </a:p>
          <a:p>
            <a:endParaRPr lang="en-US" dirty="0"/>
          </a:p>
          <a:p>
            <a:r>
              <a:rPr lang="en-US" dirty="0" err="1">
                <a:hlinkClick r:id="rId4">
                  <a:extLst>
                    <a:ext uri="{A12FA001-AC4F-418D-AE19-62706E023703}">
                      <ahyp:hlinkClr xmlns:ahyp="http://schemas.microsoft.com/office/drawing/2018/hyperlinkcolor" val="tx"/>
                    </a:ext>
                  </a:extLst>
                </a:hlinkClick>
              </a:rPr>
              <a:t>URiM</a:t>
            </a:r>
            <a:r>
              <a:rPr lang="en-US" dirty="0">
                <a:hlinkClick r:id="rId4">
                  <a:extLst>
                    <a:ext uri="{A12FA001-AC4F-418D-AE19-62706E023703}">
                      <ahyp:hlinkClr xmlns:ahyp="http://schemas.microsoft.com/office/drawing/2018/hyperlinkcolor" val="tx"/>
                    </a:ext>
                  </a:extLst>
                </a:hlinkClick>
              </a:rPr>
              <a:t> Opportunities for Visiting Students </a:t>
            </a:r>
            <a:endParaRPr lang="en-US" dirty="0"/>
          </a:p>
          <a:p>
            <a:endParaRPr lang="en-US" dirty="0"/>
          </a:p>
          <a:p>
            <a:r>
              <a:rPr lang="en-US" dirty="0">
                <a:solidFill>
                  <a:srgbClr val="01267F"/>
                </a:solidFill>
                <a:hlinkClick r:id="rId5">
                  <a:extLst>
                    <a:ext uri="{A12FA001-AC4F-418D-AE19-62706E023703}">
                      <ahyp:hlinkClr xmlns:ahyp="http://schemas.microsoft.com/office/drawing/2018/hyperlinkcolor" val="tx"/>
                    </a:ext>
                  </a:extLst>
                </a:hlinkClick>
              </a:rPr>
              <a:t>VSLO Updates and Resources </a:t>
            </a:r>
            <a:endParaRPr lang="en-US" i="0" dirty="0">
              <a:solidFill>
                <a:srgbClr val="01267F"/>
              </a:solidFill>
              <a:effectLst/>
            </a:endParaRPr>
          </a:p>
          <a:p>
            <a:endParaRPr lang="en-US" dirty="0">
              <a:solidFill>
                <a:schemeClr val="accent1">
                  <a:lumMod val="75000"/>
                </a:schemeClr>
              </a:solidFill>
            </a:endParaRPr>
          </a:p>
        </p:txBody>
      </p:sp>
    </p:spTree>
    <p:extLst>
      <p:ext uri="{BB962C8B-B14F-4D97-AF65-F5344CB8AC3E}">
        <p14:creationId xmlns:p14="http://schemas.microsoft.com/office/powerpoint/2010/main" val="349767460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4F4280-E7F3-4109-BD46-1E8C431859DF}"/>
              </a:ext>
            </a:extLst>
          </p:cNvPr>
          <p:cNvSpPr>
            <a:spLocks noGrp="1"/>
          </p:cNvSpPr>
          <p:nvPr>
            <p:ph idx="1"/>
          </p:nvPr>
        </p:nvSpPr>
        <p:spPr/>
        <p:txBody>
          <a:bodyPr/>
          <a:lstStyle/>
          <a:p>
            <a:pPr marL="457200" marR="0" lvl="0" indent="-457200" algn="l" defTabSz="9144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effectLst/>
                <a:uLnTx/>
                <a:uFillTx/>
                <a:latin typeface="Arial" charset="0"/>
                <a:ea typeface="+mn-ea"/>
                <a:cs typeface="+mn-cs"/>
              </a:rPr>
              <a:t>Email: </a:t>
            </a:r>
            <a:r>
              <a:rPr kumimoji="0" lang="en-US" sz="3200" b="0" i="0" u="none" strike="noStrike" kern="1200" cap="none" spc="0" normalizeH="0" baseline="0" noProof="0" dirty="0">
                <a:ln>
                  <a:noFill/>
                </a:ln>
                <a:effectLst/>
                <a:uLnTx/>
                <a:uFillTx/>
                <a:latin typeface="Arial" charset="0"/>
                <a:ea typeface="+mn-ea"/>
                <a:cs typeface="+mn-cs"/>
              </a:rPr>
              <a:t>visitingstudents@aamc.org</a:t>
            </a:r>
          </a:p>
          <a:p>
            <a:pPr marL="457200" marR="0" lvl="0" indent="-457200" algn="l" defTabSz="9144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effectLst/>
                <a:uLnTx/>
                <a:uFillTx/>
                <a:latin typeface="Arial" charset="0"/>
                <a:ea typeface="+mn-ea"/>
                <a:cs typeface="+mn-cs"/>
              </a:rPr>
              <a:t>Website: </a:t>
            </a:r>
            <a:r>
              <a:rPr kumimoji="0" lang="en-US" sz="3200" b="0" i="0" u="none" strike="noStrike" kern="1200" cap="none" spc="0" normalizeH="0" baseline="0" noProof="0" dirty="0">
                <a:ln>
                  <a:noFill/>
                </a:ln>
                <a:effectLst/>
                <a:uLnTx/>
                <a:uFillTx/>
                <a:latin typeface="Arial" charset="0"/>
                <a:ea typeface="+mn-ea"/>
                <a:cs typeface="+mn-cs"/>
              </a:rPr>
              <a:t>aamc.org/</a:t>
            </a:r>
            <a:r>
              <a:rPr kumimoji="0" lang="en-US" sz="3200" b="0" i="0" u="none" strike="noStrike" kern="1200" cap="none" spc="0" normalizeH="0" baseline="0" noProof="0" dirty="0" err="1">
                <a:ln>
                  <a:noFill/>
                </a:ln>
                <a:effectLst/>
                <a:uLnTx/>
                <a:uFillTx/>
                <a:latin typeface="Arial" charset="0"/>
                <a:ea typeface="+mn-ea"/>
                <a:cs typeface="+mn-cs"/>
              </a:rPr>
              <a:t>vslo</a:t>
            </a:r>
            <a:endParaRPr kumimoji="0" lang="en-US" sz="3200" b="0" i="0" u="none" strike="noStrike" kern="1200" cap="none" spc="0" normalizeH="0" baseline="0" noProof="0" dirty="0">
              <a:ln>
                <a:noFill/>
              </a:ln>
              <a:effectLst/>
              <a:uLnTx/>
              <a:uFillTx/>
              <a:latin typeface="Arial" charset="0"/>
              <a:ea typeface="+mn-ea"/>
              <a:cs typeface="+mn-cs"/>
            </a:endParaRPr>
          </a:p>
          <a:p>
            <a:pPr marL="457200" marR="0" lvl="0" indent="-457200" algn="l" defTabSz="9144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effectLst/>
                <a:uLnTx/>
                <a:uFillTx/>
                <a:latin typeface="Arial" charset="0"/>
                <a:ea typeface="+mn-ea"/>
                <a:cs typeface="+mn-cs"/>
              </a:rPr>
              <a:t>Phone: </a:t>
            </a:r>
            <a:r>
              <a:rPr kumimoji="0" lang="en-US" sz="3200" b="0" i="0" u="none" strike="noStrike" kern="1200" cap="none" spc="0" normalizeH="0" baseline="0" noProof="0" dirty="0">
                <a:ln>
                  <a:noFill/>
                </a:ln>
                <a:effectLst/>
                <a:uLnTx/>
                <a:uFillTx/>
                <a:latin typeface="Arial" charset="0"/>
                <a:ea typeface="+mn-ea"/>
                <a:cs typeface="+mn-cs"/>
              </a:rPr>
              <a:t>(202) 478-9878</a:t>
            </a:r>
          </a:p>
          <a:p>
            <a:pPr marL="457200" marR="0" lvl="0" indent="-457200" algn="l" defTabSz="914400" rtl="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3200" b="1" i="0" u="none" strike="noStrike" kern="1200" cap="none" spc="0" normalizeH="0" baseline="0" noProof="0" dirty="0">
                <a:ln>
                  <a:noFill/>
                </a:ln>
                <a:effectLst/>
                <a:uLnTx/>
                <a:uFillTx/>
                <a:latin typeface="Arial" charset="0"/>
                <a:ea typeface="+mn-ea"/>
                <a:cs typeface="+mn-cs"/>
              </a:rPr>
              <a:t>Client Support team hours: </a:t>
            </a:r>
          </a:p>
          <a:p>
            <a:pPr marL="1028700" lvl="1" defTabSz="914400" eaLnBrk="0" hangingPunct="0">
              <a:lnSpc>
                <a:spcPct val="150000"/>
              </a:lnSpc>
              <a:spcBef>
                <a:spcPct val="0"/>
              </a:spcBef>
              <a:buClrTx/>
              <a:buSzTx/>
              <a:buFont typeface="Arial" panose="020B0604020202020204" pitchFamily="34" charset="0"/>
              <a:buChar char="•"/>
              <a:defRPr/>
            </a:pPr>
            <a:r>
              <a:rPr kumimoji="0" lang="en-US" sz="3200" b="0" i="0" u="none" strike="noStrike" kern="1200" cap="none" spc="0" normalizeH="0" baseline="0" noProof="0" dirty="0">
                <a:ln>
                  <a:noFill/>
                </a:ln>
                <a:effectLst/>
                <a:uLnTx/>
                <a:uFillTx/>
                <a:latin typeface="Arial" charset="0"/>
                <a:ea typeface="+mn-ea"/>
                <a:cs typeface="+mn-cs"/>
              </a:rPr>
              <a:t>Monday - Friday 8:00am-6:00pm ET</a:t>
            </a:r>
          </a:p>
          <a:p>
            <a:endParaRPr lang="en-US" dirty="0"/>
          </a:p>
        </p:txBody>
      </p:sp>
      <p:sp>
        <p:nvSpPr>
          <p:cNvPr id="3" name="Title 2">
            <a:extLst>
              <a:ext uri="{FF2B5EF4-FFF2-40B4-BE49-F238E27FC236}">
                <a16:creationId xmlns:a16="http://schemas.microsoft.com/office/drawing/2014/main" id="{E2E7A276-EC33-4210-A83A-A2E27BB82CA5}"/>
              </a:ext>
            </a:extLst>
          </p:cNvPr>
          <p:cNvSpPr>
            <a:spLocks noGrp="1"/>
          </p:cNvSpPr>
          <p:nvPr>
            <p:ph type="title"/>
          </p:nvPr>
        </p:nvSpPr>
        <p:spPr/>
        <p:txBody>
          <a:bodyPr/>
          <a:lstStyle/>
          <a:p>
            <a:pPr algn="ctr"/>
            <a:r>
              <a:rPr lang="en-US" u="sng" dirty="0"/>
              <a:t>Contact Information</a:t>
            </a:r>
          </a:p>
        </p:txBody>
      </p:sp>
      <p:sp>
        <p:nvSpPr>
          <p:cNvPr id="4" name="Slide Number Placeholder 3">
            <a:extLst>
              <a:ext uri="{FF2B5EF4-FFF2-40B4-BE49-F238E27FC236}">
                <a16:creationId xmlns:a16="http://schemas.microsoft.com/office/drawing/2014/main" id="{E2C3CB66-DFBB-442D-AA9D-3EF141CECFDB}"/>
              </a:ext>
            </a:extLst>
          </p:cNvPr>
          <p:cNvSpPr>
            <a:spLocks noGrp="1"/>
          </p:cNvSpPr>
          <p:nvPr>
            <p:ph type="sldNum" sz="quarter" idx="4"/>
          </p:nvPr>
        </p:nvSpPr>
        <p:spPr/>
        <p:txBody>
          <a:bodyPr/>
          <a:lstStyle/>
          <a:p>
            <a:fld id="{D3BE33DB-A185-4F36-80FA-39E00C7F45A4}" type="slidenum">
              <a:rPr lang="en-US" smtClean="0"/>
              <a:pPr/>
              <a:t>38</a:t>
            </a:fld>
            <a:endParaRPr lang="en-US"/>
          </a:p>
        </p:txBody>
      </p:sp>
    </p:spTree>
    <p:extLst>
      <p:ext uri="{BB962C8B-B14F-4D97-AF65-F5344CB8AC3E}">
        <p14:creationId xmlns:p14="http://schemas.microsoft.com/office/powerpoint/2010/main" val="126016027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0791" name="Rectangle 7"/>
          <p:cNvSpPr>
            <a:spLocks noChangeArrowheads="1"/>
          </p:cNvSpPr>
          <p:nvPr/>
        </p:nvSpPr>
        <p:spPr bwMode="auto">
          <a:xfrm>
            <a:off x="614363" y="2393950"/>
            <a:ext cx="5556250" cy="2078038"/>
          </a:xfrm>
          <a:prstGeom prst="rect">
            <a:avLst/>
          </a:prstGeom>
          <a:noFill/>
          <a:ln w="9525">
            <a:noFill/>
            <a:miter lim="800000"/>
            <a:headEnd/>
            <a:tailEnd/>
          </a:ln>
          <a:effectLst/>
        </p:spPr>
        <p:txBody>
          <a:bodyPr lIns="0" tIns="0" rIns="0" bIns="0"/>
          <a:lstStyle/>
          <a:p>
            <a:pPr defTabSz="889000">
              <a:lnSpc>
                <a:spcPct val="80000"/>
              </a:lnSpc>
              <a:buClr>
                <a:srgbClr val="DADDFE"/>
              </a:buClr>
            </a:pPr>
            <a:r>
              <a:rPr lang="en-US" sz="3600" b="0" dirty="0">
                <a:solidFill>
                  <a:schemeClr val="tx1"/>
                </a:solidFill>
                <a:latin typeface="Arial Black" pitchFamily="34" charset="0"/>
              </a:rPr>
              <a:t>Presentation title goes here</a:t>
            </a:r>
            <a:br>
              <a:rPr lang="en-US" sz="3600" b="0" dirty="0">
                <a:solidFill>
                  <a:schemeClr val="tx1"/>
                </a:solidFill>
                <a:latin typeface="Arial Black" pitchFamily="34" charset="0"/>
              </a:rPr>
            </a:br>
            <a:br>
              <a:rPr lang="en-US" sz="3600" b="0" dirty="0">
                <a:solidFill>
                  <a:schemeClr val="tx1"/>
                </a:solidFill>
                <a:latin typeface="Arial Black" pitchFamily="34" charset="0"/>
              </a:rPr>
            </a:br>
            <a:r>
              <a:rPr lang="en-US" sz="2800" b="0" dirty="0">
                <a:solidFill>
                  <a:schemeClr val="tx1"/>
                </a:solidFill>
              </a:rPr>
              <a:t>Subtitle of Presentation</a:t>
            </a:r>
            <a:br>
              <a:rPr lang="en-US" sz="3600" b="0" dirty="0">
                <a:solidFill>
                  <a:schemeClr val="tx1"/>
                </a:solidFill>
              </a:rPr>
            </a:br>
            <a:endParaRPr lang="en-US" sz="3600" b="0" dirty="0">
              <a:solidFill>
                <a:schemeClr val="tx1"/>
              </a:solidFill>
              <a:latin typeface="Arial Black" pitchFamily="34" charset="0"/>
            </a:endParaRPr>
          </a:p>
        </p:txBody>
      </p:sp>
      <p:sp>
        <p:nvSpPr>
          <p:cNvPr id="4" name="Title 1">
            <a:extLst>
              <a:ext uri="{FF2B5EF4-FFF2-40B4-BE49-F238E27FC236}">
                <a16:creationId xmlns:a16="http://schemas.microsoft.com/office/drawing/2014/main" id="{B55CB13C-CE20-414B-B8C8-1EA1DA8D9B9B}"/>
              </a:ext>
            </a:extLst>
          </p:cNvPr>
          <p:cNvSpPr>
            <a:spLocks noGrp="1"/>
          </p:cNvSpPr>
          <p:nvPr>
            <p:ph type="ctrTitle"/>
          </p:nvPr>
        </p:nvSpPr>
        <p:spPr>
          <a:xfrm>
            <a:off x="216816" y="1893211"/>
            <a:ext cx="6117996" cy="2484056"/>
          </a:xfrm>
        </p:spPr>
        <p:txBody>
          <a:bodyPr/>
          <a:lstStyle/>
          <a:p>
            <a:pPr algn="ctr"/>
            <a:r>
              <a:rPr lang="en-US" sz="3600" dirty="0">
                <a:effectLst/>
                <a:latin typeface="Calibri" panose="020F0502020204030204" pitchFamily="34" charset="0"/>
                <a:ea typeface="Calibri" panose="020F0502020204030204" pitchFamily="34" charset="0"/>
              </a:rPr>
              <a:t>A Post-Pandemic Update on the AAMC’s Visiting Student Learning Opportunities (VSLO) Program</a:t>
            </a:r>
            <a:endParaRPr lang="en-US" altLang="en-US" dirty="0"/>
          </a:p>
        </p:txBody>
      </p:sp>
      <p:sp>
        <p:nvSpPr>
          <p:cNvPr id="9590792" name="Rectangle 8"/>
          <p:cNvSpPr>
            <a:spLocks noGrp="1" noChangeArrowheads="1"/>
          </p:cNvSpPr>
          <p:nvPr>
            <p:ph type="subTitle" idx="1"/>
          </p:nvPr>
        </p:nvSpPr>
        <p:spPr>
          <a:xfrm>
            <a:off x="614363" y="4972727"/>
            <a:ext cx="5075237" cy="1700213"/>
          </a:xfrm>
          <a:noFill/>
          <a:ln/>
        </p:spPr>
        <p:txBody>
          <a:bodyPr/>
          <a:lstStyle/>
          <a:p>
            <a:pPr>
              <a:spcBef>
                <a:spcPct val="0"/>
              </a:spcBef>
            </a:pPr>
            <a:r>
              <a:rPr lang="en-US" sz="2400"/>
              <a:t>Robin Carle </a:t>
            </a:r>
          </a:p>
          <a:p>
            <a:pPr>
              <a:spcBef>
                <a:spcPct val="0"/>
              </a:spcBef>
            </a:pPr>
            <a:r>
              <a:rPr lang="en-US" sz="2400"/>
              <a:t>Senior Director - VSLO </a:t>
            </a:r>
          </a:p>
          <a:p>
            <a:pPr>
              <a:spcBef>
                <a:spcPct val="0"/>
              </a:spcBef>
            </a:pPr>
            <a:r>
              <a:rPr lang="en-US" sz="2400"/>
              <a:t>April 28, 2023</a:t>
            </a:r>
          </a:p>
        </p:txBody>
      </p:sp>
    </p:spTree>
    <p:extLst>
      <p:ext uri="{BB962C8B-B14F-4D97-AF65-F5344CB8AC3E}">
        <p14:creationId xmlns:p14="http://schemas.microsoft.com/office/powerpoint/2010/main" val="21391479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A4D033-B50C-4872-B0B7-1E1094A553B3}"/>
              </a:ext>
            </a:extLst>
          </p:cNvPr>
          <p:cNvSpPr>
            <a:spLocks noGrp="1"/>
          </p:cNvSpPr>
          <p:nvPr>
            <p:ph type="title"/>
          </p:nvPr>
        </p:nvSpPr>
        <p:spPr>
          <a:xfrm>
            <a:off x="263951" y="301937"/>
            <a:ext cx="8699277" cy="620712"/>
          </a:xfrm>
        </p:spPr>
        <p:txBody>
          <a:bodyPr/>
          <a:lstStyle/>
          <a:p>
            <a:pPr algn="ctr"/>
            <a:r>
              <a:rPr lang="en-US" sz="2400" u="sng" dirty="0"/>
              <a:t>Applications Submitted By Month 2022-2023 Academic Year</a:t>
            </a:r>
          </a:p>
        </p:txBody>
      </p:sp>
      <p:sp>
        <p:nvSpPr>
          <p:cNvPr id="4" name="Slide Number Placeholder 3">
            <a:extLst>
              <a:ext uri="{FF2B5EF4-FFF2-40B4-BE49-F238E27FC236}">
                <a16:creationId xmlns:a16="http://schemas.microsoft.com/office/drawing/2014/main" id="{8960139C-5BC9-4545-AC3A-6B584E1CEABA}"/>
              </a:ext>
            </a:extLst>
          </p:cNvPr>
          <p:cNvSpPr>
            <a:spLocks noGrp="1"/>
          </p:cNvSpPr>
          <p:nvPr>
            <p:ph type="sldNum" sz="quarter" idx="4"/>
          </p:nvPr>
        </p:nvSpPr>
        <p:spPr/>
        <p:txBody>
          <a:bodyPr/>
          <a:lstStyle/>
          <a:p>
            <a:fld id="{D3BE33DB-A185-4F36-80FA-39E00C7F45A4}" type="slidenum">
              <a:rPr lang="en-US" smtClean="0"/>
              <a:pPr/>
              <a:t>4</a:t>
            </a:fld>
            <a:endParaRPr lang="en-US"/>
          </a:p>
        </p:txBody>
      </p:sp>
      <p:graphicFrame>
        <p:nvGraphicFramePr>
          <p:cNvPr id="9" name="Chart 8">
            <a:extLst>
              <a:ext uri="{FF2B5EF4-FFF2-40B4-BE49-F238E27FC236}">
                <a16:creationId xmlns:a16="http://schemas.microsoft.com/office/drawing/2014/main" id="{CAF2112A-E4E5-B0DE-308F-358E2F37D8B7}"/>
              </a:ext>
            </a:extLst>
          </p:cNvPr>
          <p:cNvGraphicFramePr/>
          <p:nvPr>
            <p:extLst>
              <p:ext uri="{D42A27DB-BD31-4B8C-83A1-F6EECF244321}">
                <p14:modId xmlns:p14="http://schemas.microsoft.com/office/powerpoint/2010/main" val="4066514875"/>
              </p:ext>
            </p:extLst>
          </p:nvPr>
        </p:nvGraphicFramePr>
        <p:xfrm>
          <a:off x="358219" y="1233379"/>
          <a:ext cx="8493550" cy="457261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5AA48A6B-189A-A659-9FD1-E4197D5231CA}"/>
              </a:ext>
            </a:extLst>
          </p:cNvPr>
          <p:cNvSpPr txBox="1"/>
          <p:nvPr/>
        </p:nvSpPr>
        <p:spPr>
          <a:xfrm>
            <a:off x="1607177" y="5869305"/>
            <a:ext cx="6325340" cy="307777"/>
          </a:xfrm>
          <a:prstGeom prst="rect">
            <a:avLst/>
          </a:prstGeom>
          <a:noFill/>
        </p:spPr>
        <p:txBody>
          <a:bodyPr wrap="square" rtlCol="0">
            <a:spAutoFit/>
          </a:bodyPr>
          <a:lstStyle/>
          <a:p>
            <a:r>
              <a:rPr lang="en-US" sz="1400"/>
              <a:t>Applications are counted as an Elective and Unique Date Combination</a:t>
            </a:r>
          </a:p>
        </p:txBody>
      </p:sp>
      <p:sp>
        <p:nvSpPr>
          <p:cNvPr id="11" name="TextBox 10">
            <a:extLst>
              <a:ext uri="{FF2B5EF4-FFF2-40B4-BE49-F238E27FC236}">
                <a16:creationId xmlns:a16="http://schemas.microsoft.com/office/drawing/2014/main" id="{E94DCEC7-4BE2-3C83-0FAF-7266A458EA01}"/>
              </a:ext>
            </a:extLst>
          </p:cNvPr>
          <p:cNvSpPr txBox="1"/>
          <p:nvPr/>
        </p:nvSpPr>
        <p:spPr>
          <a:xfrm>
            <a:off x="6542842" y="1526693"/>
            <a:ext cx="1713391" cy="523220"/>
          </a:xfrm>
          <a:prstGeom prst="rect">
            <a:avLst/>
          </a:prstGeom>
          <a:noFill/>
        </p:spPr>
        <p:txBody>
          <a:bodyPr wrap="square" rtlCol="0">
            <a:spAutoFit/>
          </a:bodyPr>
          <a:lstStyle/>
          <a:p>
            <a:pPr algn="ctr"/>
            <a:r>
              <a:rPr lang="en-US" sz="1400" dirty="0"/>
              <a:t>Total Applications</a:t>
            </a:r>
          </a:p>
          <a:p>
            <a:pPr algn="ctr"/>
            <a:r>
              <a:rPr lang="en-US" sz="1400" dirty="0"/>
              <a:t>452,580</a:t>
            </a:r>
          </a:p>
        </p:txBody>
      </p:sp>
    </p:spTree>
    <p:extLst>
      <p:ext uri="{BB962C8B-B14F-4D97-AF65-F5344CB8AC3E}">
        <p14:creationId xmlns:p14="http://schemas.microsoft.com/office/powerpoint/2010/main" val="15354496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5ADC6B-6CA7-43D4-8FF7-2A176C9774CB}"/>
              </a:ext>
            </a:extLst>
          </p:cNvPr>
          <p:cNvSpPr>
            <a:spLocks noGrp="1"/>
          </p:cNvSpPr>
          <p:nvPr>
            <p:ph idx="1"/>
          </p:nvPr>
        </p:nvSpPr>
        <p:spPr/>
        <p:txBody>
          <a:bodyPr/>
          <a:lstStyle/>
          <a:p>
            <a:r>
              <a:rPr lang="en-US" dirty="0"/>
              <a:t> </a:t>
            </a:r>
          </a:p>
        </p:txBody>
      </p:sp>
      <p:sp>
        <p:nvSpPr>
          <p:cNvPr id="3" name="Title 2">
            <a:extLst>
              <a:ext uri="{FF2B5EF4-FFF2-40B4-BE49-F238E27FC236}">
                <a16:creationId xmlns:a16="http://schemas.microsoft.com/office/drawing/2014/main" id="{644DD07A-82D6-4A81-A20E-7DAA25B01899}"/>
              </a:ext>
            </a:extLst>
          </p:cNvPr>
          <p:cNvSpPr>
            <a:spLocks noGrp="1"/>
          </p:cNvSpPr>
          <p:nvPr>
            <p:ph type="title"/>
          </p:nvPr>
        </p:nvSpPr>
        <p:spPr>
          <a:xfrm>
            <a:off x="576466" y="301936"/>
            <a:ext cx="8386762" cy="661439"/>
          </a:xfrm>
        </p:spPr>
        <p:txBody>
          <a:bodyPr/>
          <a:lstStyle/>
          <a:p>
            <a:pPr algn="ctr"/>
            <a:r>
              <a:rPr lang="en-US" sz="2400" u="sng" dirty="0"/>
              <a:t>Time Between Application Date and Elective Start Date </a:t>
            </a:r>
            <a:r>
              <a:rPr lang="en-US" sz="2000" b="0" dirty="0"/>
              <a:t>Academic Year 2022-2023</a:t>
            </a:r>
            <a:endParaRPr lang="en-US" sz="2400" b="0" dirty="0"/>
          </a:p>
        </p:txBody>
      </p:sp>
      <p:sp>
        <p:nvSpPr>
          <p:cNvPr id="4" name="Slide Number Placeholder 3">
            <a:extLst>
              <a:ext uri="{FF2B5EF4-FFF2-40B4-BE49-F238E27FC236}">
                <a16:creationId xmlns:a16="http://schemas.microsoft.com/office/drawing/2014/main" id="{9016D44D-D3B0-4660-AEF2-EBAEC9A376AD}"/>
              </a:ext>
            </a:extLst>
          </p:cNvPr>
          <p:cNvSpPr>
            <a:spLocks noGrp="1"/>
          </p:cNvSpPr>
          <p:nvPr>
            <p:ph type="sldNum" sz="quarter" idx="4"/>
          </p:nvPr>
        </p:nvSpPr>
        <p:spPr/>
        <p:txBody>
          <a:bodyPr/>
          <a:lstStyle/>
          <a:p>
            <a:fld id="{D3BE33DB-A185-4F36-80FA-39E00C7F45A4}" type="slidenum">
              <a:rPr lang="en-US" smtClean="0"/>
              <a:pPr/>
              <a:t>5</a:t>
            </a:fld>
            <a:endParaRPr lang="en-US"/>
          </a:p>
        </p:txBody>
      </p:sp>
      <p:pic>
        <p:nvPicPr>
          <p:cNvPr id="5" name="Picture 4">
            <a:extLst>
              <a:ext uri="{FF2B5EF4-FFF2-40B4-BE49-F238E27FC236}">
                <a16:creationId xmlns:a16="http://schemas.microsoft.com/office/drawing/2014/main" id="{D435D8A1-9A4A-4AB6-BD21-EBD3A129774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7024" y="1664437"/>
            <a:ext cx="8796402" cy="3693112"/>
          </a:xfrm>
          <a:prstGeom prst="rect">
            <a:avLst/>
          </a:prstGeom>
        </p:spPr>
      </p:pic>
    </p:spTree>
    <p:extLst>
      <p:ext uri="{BB962C8B-B14F-4D97-AF65-F5344CB8AC3E}">
        <p14:creationId xmlns:p14="http://schemas.microsoft.com/office/powerpoint/2010/main" val="19670830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Total Applicants</a:t>
            </a:r>
          </a:p>
        </p:txBody>
      </p:sp>
      <p:sp>
        <p:nvSpPr>
          <p:cNvPr id="4" name="Slide Number Placeholder 3"/>
          <p:cNvSpPr>
            <a:spLocks noGrp="1"/>
          </p:cNvSpPr>
          <p:nvPr>
            <p:ph type="sldNum" sz="quarter" idx="4"/>
          </p:nvPr>
        </p:nvSpPr>
        <p:spPr/>
        <p:txBody>
          <a:bodyPr/>
          <a:lstStyle/>
          <a:p>
            <a:fld id="{D3BE33DB-A185-4F36-80FA-39E00C7F45A4}" type="slidenum">
              <a:rPr lang="en-US" smtClean="0"/>
              <a:pPr/>
              <a:t>6</a:t>
            </a:fld>
            <a:endParaRPr lang="en-US"/>
          </a:p>
        </p:txBody>
      </p:sp>
      <p:graphicFrame>
        <p:nvGraphicFramePr>
          <p:cNvPr id="8" name="Chart 7">
            <a:extLst>
              <a:ext uri="{FF2B5EF4-FFF2-40B4-BE49-F238E27FC236}">
                <a16:creationId xmlns:a16="http://schemas.microsoft.com/office/drawing/2014/main" id="{4B584FD1-4DCF-8350-E45B-81A6B9817808}"/>
              </a:ext>
            </a:extLst>
          </p:cNvPr>
          <p:cNvGraphicFramePr/>
          <p:nvPr>
            <p:extLst>
              <p:ext uri="{D42A27DB-BD31-4B8C-83A1-F6EECF244321}">
                <p14:modId xmlns:p14="http://schemas.microsoft.com/office/powerpoint/2010/main" val="1013873641"/>
              </p:ext>
            </p:extLst>
          </p:nvPr>
        </p:nvGraphicFramePr>
        <p:xfrm>
          <a:off x="889415" y="1368216"/>
          <a:ext cx="6758866" cy="436460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00F3D1BB-6BC4-CC98-8F4B-7DC01D22C608}"/>
              </a:ext>
            </a:extLst>
          </p:cNvPr>
          <p:cNvSpPr txBox="1"/>
          <p:nvPr/>
        </p:nvSpPr>
        <p:spPr>
          <a:xfrm>
            <a:off x="2155031" y="1522104"/>
            <a:ext cx="767569" cy="307777"/>
          </a:xfrm>
          <a:prstGeom prst="rect">
            <a:avLst/>
          </a:prstGeom>
          <a:noFill/>
        </p:spPr>
        <p:txBody>
          <a:bodyPr wrap="square" rtlCol="0">
            <a:spAutoFit/>
          </a:bodyPr>
          <a:lstStyle/>
          <a:p>
            <a:r>
              <a:rPr lang="en-US" sz="1400" dirty="0"/>
              <a:t>18,387</a:t>
            </a:r>
          </a:p>
        </p:txBody>
      </p:sp>
      <p:sp>
        <p:nvSpPr>
          <p:cNvPr id="10" name="TextBox 9">
            <a:extLst>
              <a:ext uri="{FF2B5EF4-FFF2-40B4-BE49-F238E27FC236}">
                <a16:creationId xmlns:a16="http://schemas.microsoft.com/office/drawing/2014/main" id="{275915BC-AA09-D77B-F9D8-4B021495A653}"/>
              </a:ext>
            </a:extLst>
          </p:cNvPr>
          <p:cNvSpPr txBox="1"/>
          <p:nvPr/>
        </p:nvSpPr>
        <p:spPr>
          <a:xfrm>
            <a:off x="4188215" y="1368216"/>
            <a:ext cx="767569" cy="307777"/>
          </a:xfrm>
          <a:prstGeom prst="rect">
            <a:avLst/>
          </a:prstGeom>
          <a:noFill/>
        </p:spPr>
        <p:txBody>
          <a:bodyPr wrap="square" rtlCol="0">
            <a:spAutoFit/>
          </a:bodyPr>
          <a:lstStyle/>
          <a:p>
            <a:r>
              <a:rPr lang="en-US" sz="1400" dirty="0"/>
              <a:t>19,042</a:t>
            </a:r>
          </a:p>
        </p:txBody>
      </p:sp>
      <p:sp>
        <p:nvSpPr>
          <p:cNvPr id="11" name="TextBox 10">
            <a:extLst>
              <a:ext uri="{FF2B5EF4-FFF2-40B4-BE49-F238E27FC236}">
                <a16:creationId xmlns:a16="http://schemas.microsoft.com/office/drawing/2014/main" id="{FF24E5D9-588A-4AE8-27EC-8596122A8F25}"/>
              </a:ext>
            </a:extLst>
          </p:cNvPr>
          <p:cNvSpPr txBox="1"/>
          <p:nvPr/>
        </p:nvSpPr>
        <p:spPr>
          <a:xfrm>
            <a:off x="6126277" y="2761746"/>
            <a:ext cx="767569" cy="307777"/>
          </a:xfrm>
          <a:prstGeom prst="rect">
            <a:avLst/>
          </a:prstGeom>
          <a:noFill/>
        </p:spPr>
        <p:txBody>
          <a:bodyPr wrap="square" rtlCol="0">
            <a:spAutoFit/>
          </a:bodyPr>
          <a:lstStyle/>
          <a:p>
            <a:r>
              <a:rPr lang="en-US" sz="1400" dirty="0"/>
              <a:t>10,848</a:t>
            </a:r>
          </a:p>
        </p:txBody>
      </p:sp>
    </p:spTree>
    <p:extLst>
      <p:ext uri="{BB962C8B-B14F-4D97-AF65-F5344CB8AC3E}">
        <p14:creationId xmlns:p14="http://schemas.microsoft.com/office/powerpoint/2010/main" val="288292614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5911" y="167322"/>
            <a:ext cx="8386762" cy="620712"/>
          </a:xfrm>
        </p:spPr>
        <p:txBody>
          <a:bodyPr/>
          <a:lstStyle/>
          <a:p>
            <a:pPr algn="ctr"/>
            <a:r>
              <a:rPr lang="en-US" u="sng" dirty="0"/>
              <a:t>Unique Electives and Applications</a:t>
            </a:r>
          </a:p>
        </p:txBody>
      </p:sp>
      <p:sp>
        <p:nvSpPr>
          <p:cNvPr id="4" name="Slide Number Placeholder 3"/>
          <p:cNvSpPr>
            <a:spLocks noGrp="1"/>
          </p:cNvSpPr>
          <p:nvPr>
            <p:ph type="sldNum" sz="quarter" idx="4"/>
          </p:nvPr>
        </p:nvSpPr>
        <p:spPr/>
        <p:txBody>
          <a:bodyPr/>
          <a:lstStyle/>
          <a:p>
            <a:fld id="{D3BE33DB-A185-4F36-80FA-39E00C7F45A4}" type="slidenum">
              <a:rPr lang="en-US" smtClean="0"/>
              <a:pPr/>
              <a:t>7</a:t>
            </a:fld>
            <a:endParaRPr lang="en-US"/>
          </a:p>
        </p:txBody>
      </p:sp>
      <p:graphicFrame>
        <p:nvGraphicFramePr>
          <p:cNvPr id="7" name="Chart 6">
            <a:extLst>
              <a:ext uri="{FF2B5EF4-FFF2-40B4-BE49-F238E27FC236}">
                <a16:creationId xmlns:a16="http://schemas.microsoft.com/office/drawing/2014/main" id="{89C42466-9F40-FB75-B3BA-71C912F8FAEA}"/>
              </a:ext>
            </a:extLst>
          </p:cNvPr>
          <p:cNvGraphicFramePr/>
          <p:nvPr>
            <p:extLst>
              <p:ext uri="{D42A27DB-BD31-4B8C-83A1-F6EECF244321}">
                <p14:modId xmlns:p14="http://schemas.microsoft.com/office/powerpoint/2010/main" val="2257358818"/>
              </p:ext>
            </p:extLst>
          </p:nvPr>
        </p:nvGraphicFramePr>
        <p:xfrm>
          <a:off x="-178136" y="922649"/>
          <a:ext cx="4661359" cy="26366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1CA9867-DDC3-E406-8338-10EED70D1BDE}"/>
              </a:ext>
            </a:extLst>
          </p:cNvPr>
          <p:cNvSpPr txBox="1"/>
          <p:nvPr/>
        </p:nvSpPr>
        <p:spPr>
          <a:xfrm>
            <a:off x="117904" y="6079352"/>
            <a:ext cx="2408479" cy="276999"/>
          </a:xfrm>
          <a:prstGeom prst="rect">
            <a:avLst/>
          </a:prstGeom>
          <a:noFill/>
        </p:spPr>
        <p:txBody>
          <a:bodyPr wrap="square" rtlCol="0">
            <a:spAutoFit/>
          </a:bodyPr>
          <a:lstStyle/>
          <a:p>
            <a:r>
              <a:rPr lang="en-US" sz="1100" dirty="0"/>
              <a:t>* </a:t>
            </a:r>
            <a:r>
              <a:rPr lang="en-US" sz="1200" dirty="0"/>
              <a:t>Data as of March 29, 2023</a:t>
            </a:r>
            <a:endParaRPr lang="en-US" sz="1100" dirty="0"/>
          </a:p>
        </p:txBody>
      </p:sp>
      <p:graphicFrame>
        <p:nvGraphicFramePr>
          <p:cNvPr id="2" name="Chart 1">
            <a:extLst>
              <a:ext uri="{FF2B5EF4-FFF2-40B4-BE49-F238E27FC236}">
                <a16:creationId xmlns:a16="http://schemas.microsoft.com/office/drawing/2014/main" id="{52FFA387-EA53-57A8-19A5-6074622DECDD}"/>
              </a:ext>
            </a:extLst>
          </p:cNvPr>
          <p:cNvGraphicFramePr/>
          <p:nvPr>
            <p:extLst>
              <p:ext uri="{D42A27DB-BD31-4B8C-83A1-F6EECF244321}">
                <p14:modId xmlns:p14="http://schemas.microsoft.com/office/powerpoint/2010/main" val="2086674553"/>
              </p:ext>
            </p:extLst>
          </p:nvPr>
        </p:nvGraphicFramePr>
        <p:xfrm>
          <a:off x="3972070" y="3155721"/>
          <a:ext cx="5071762" cy="32006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B9FEA5F7-DBB0-FCD4-270A-9BE732F59C89}"/>
              </a:ext>
            </a:extLst>
          </p:cNvPr>
          <p:cNvSpPr txBox="1"/>
          <p:nvPr/>
        </p:nvSpPr>
        <p:spPr>
          <a:xfrm>
            <a:off x="327892" y="1543361"/>
            <a:ext cx="710795" cy="261610"/>
          </a:xfrm>
          <a:prstGeom prst="rect">
            <a:avLst/>
          </a:prstGeom>
          <a:noFill/>
        </p:spPr>
        <p:txBody>
          <a:bodyPr wrap="square" rtlCol="0">
            <a:spAutoFit/>
          </a:bodyPr>
          <a:lstStyle/>
          <a:p>
            <a:r>
              <a:rPr lang="en-US" sz="1100"/>
              <a:t>153,119</a:t>
            </a:r>
          </a:p>
        </p:txBody>
      </p:sp>
      <p:sp>
        <p:nvSpPr>
          <p:cNvPr id="6" name="TextBox 5">
            <a:extLst>
              <a:ext uri="{FF2B5EF4-FFF2-40B4-BE49-F238E27FC236}">
                <a16:creationId xmlns:a16="http://schemas.microsoft.com/office/drawing/2014/main" id="{5DB7EFB6-12AA-15C0-E506-4D708F866259}"/>
              </a:ext>
            </a:extLst>
          </p:cNvPr>
          <p:cNvSpPr txBox="1"/>
          <p:nvPr/>
        </p:nvSpPr>
        <p:spPr>
          <a:xfrm>
            <a:off x="3307279" y="2190361"/>
            <a:ext cx="710795" cy="261610"/>
          </a:xfrm>
          <a:prstGeom prst="rect">
            <a:avLst/>
          </a:prstGeom>
          <a:noFill/>
        </p:spPr>
        <p:txBody>
          <a:bodyPr wrap="square" rtlCol="0">
            <a:spAutoFit/>
          </a:bodyPr>
          <a:lstStyle/>
          <a:p>
            <a:r>
              <a:rPr lang="en-US" sz="1100"/>
              <a:t>55,828</a:t>
            </a:r>
          </a:p>
        </p:txBody>
      </p:sp>
      <p:sp>
        <p:nvSpPr>
          <p:cNvPr id="8" name="TextBox 7">
            <a:extLst>
              <a:ext uri="{FF2B5EF4-FFF2-40B4-BE49-F238E27FC236}">
                <a16:creationId xmlns:a16="http://schemas.microsoft.com/office/drawing/2014/main" id="{699BC1A3-9630-5A8E-79F4-4D9155CC7552}"/>
              </a:ext>
            </a:extLst>
          </p:cNvPr>
          <p:cNvSpPr txBox="1"/>
          <p:nvPr/>
        </p:nvSpPr>
        <p:spPr>
          <a:xfrm>
            <a:off x="5028398" y="4013518"/>
            <a:ext cx="897974" cy="261610"/>
          </a:xfrm>
          <a:prstGeom prst="rect">
            <a:avLst/>
          </a:prstGeom>
          <a:noFill/>
        </p:spPr>
        <p:txBody>
          <a:bodyPr wrap="square" rtlCol="0">
            <a:spAutoFit/>
          </a:bodyPr>
          <a:lstStyle/>
          <a:p>
            <a:r>
              <a:rPr lang="en-US" sz="1100" dirty="0"/>
              <a:t>338,434</a:t>
            </a:r>
          </a:p>
        </p:txBody>
      </p:sp>
      <p:sp>
        <p:nvSpPr>
          <p:cNvPr id="9" name="TextBox 8">
            <a:extLst>
              <a:ext uri="{FF2B5EF4-FFF2-40B4-BE49-F238E27FC236}">
                <a16:creationId xmlns:a16="http://schemas.microsoft.com/office/drawing/2014/main" id="{99CF6015-9FA5-D0A1-D65A-8E796046DF96}"/>
              </a:ext>
            </a:extLst>
          </p:cNvPr>
          <p:cNvSpPr txBox="1"/>
          <p:nvPr/>
        </p:nvSpPr>
        <p:spPr>
          <a:xfrm>
            <a:off x="6445420" y="3559317"/>
            <a:ext cx="745066" cy="261610"/>
          </a:xfrm>
          <a:prstGeom prst="rect">
            <a:avLst/>
          </a:prstGeom>
          <a:noFill/>
        </p:spPr>
        <p:txBody>
          <a:bodyPr wrap="square" rtlCol="0">
            <a:spAutoFit/>
          </a:bodyPr>
          <a:lstStyle/>
          <a:p>
            <a:r>
              <a:rPr lang="en-US" sz="1100" dirty="0"/>
              <a:t>452,580</a:t>
            </a:r>
          </a:p>
        </p:txBody>
      </p:sp>
      <p:sp>
        <p:nvSpPr>
          <p:cNvPr id="11" name="TextBox 10">
            <a:extLst>
              <a:ext uri="{FF2B5EF4-FFF2-40B4-BE49-F238E27FC236}">
                <a16:creationId xmlns:a16="http://schemas.microsoft.com/office/drawing/2014/main" id="{4A3171B4-0192-4AD1-620E-43F488BCAF9D}"/>
              </a:ext>
            </a:extLst>
          </p:cNvPr>
          <p:cNvSpPr txBox="1"/>
          <p:nvPr/>
        </p:nvSpPr>
        <p:spPr>
          <a:xfrm>
            <a:off x="7894598" y="4756036"/>
            <a:ext cx="897467" cy="261610"/>
          </a:xfrm>
          <a:prstGeom prst="rect">
            <a:avLst/>
          </a:prstGeom>
          <a:noFill/>
        </p:spPr>
        <p:txBody>
          <a:bodyPr wrap="square" rtlCol="0">
            <a:spAutoFit/>
          </a:bodyPr>
          <a:lstStyle/>
          <a:p>
            <a:r>
              <a:rPr lang="en-US" sz="1100" dirty="0"/>
              <a:t>155,040</a:t>
            </a:r>
          </a:p>
        </p:txBody>
      </p:sp>
      <p:graphicFrame>
        <p:nvGraphicFramePr>
          <p:cNvPr id="13" name="Table 13">
            <a:extLst>
              <a:ext uri="{FF2B5EF4-FFF2-40B4-BE49-F238E27FC236}">
                <a16:creationId xmlns:a16="http://schemas.microsoft.com/office/drawing/2014/main" id="{487DD9D4-B5D1-4579-CBB0-89D6E2C229C7}"/>
              </a:ext>
            </a:extLst>
          </p:cNvPr>
          <p:cNvGraphicFramePr>
            <a:graphicFrameLocks noGrp="1"/>
          </p:cNvGraphicFramePr>
          <p:nvPr>
            <p:extLst>
              <p:ext uri="{D42A27DB-BD31-4B8C-83A1-F6EECF244321}">
                <p14:modId xmlns:p14="http://schemas.microsoft.com/office/powerpoint/2010/main" val="2662345101"/>
              </p:ext>
            </p:extLst>
          </p:nvPr>
        </p:nvGraphicFramePr>
        <p:xfrm>
          <a:off x="54164" y="3938104"/>
          <a:ext cx="3838113" cy="1828800"/>
        </p:xfrm>
        <a:graphic>
          <a:graphicData uri="http://schemas.openxmlformats.org/drawingml/2006/table">
            <a:tbl>
              <a:tblPr firstRow="1" bandRow="1">
                <a:tableStyleId>{5C22544A-7EE6-4342-B048-85BDC9FD1C3A}</a:tableStyleId>
              </a:tblPr>
              <a:tblGrid>
                <a:gridCol w="1428407">
                  <a:extLst>
                    <a:ext uri="{9D8B030D-6E8A-4147-A177-3AD203B41FA5}">
                      <a16:colId xmlns:a16="http://schemas.microsoft.com/office/drawing/2014/main" val="1674518978"/>
                    </a:ext>
                  </a:extLst>
                </a:gridCol>
                <a:gridCol w="1130335">
                  <a:extLst>
                    <a:ext uri="{9D8B030D-6E8A-4147-A177-3AD203B41FA5}">
                      <a16:colId xmlns:a16="http://schemas.microsoft.com/office/drawing/2014/main" val="3693653815"/>
                    </a:ext>
                  </a:extLst>
                </a:gridCol>
                <a:gridCol w="1279371">
                  <a:extLst>
                    <a:ext uri="{9D8B030D-6E8A-4147-A177-3AD203B41FA5}">
                      <a16:colId xmlns:a16="http://schemas.microsoft.com/office/drawing/2014/main" val="3253653156"/>
                    </a:ext>
                  </a:extLst>
                </a:gridCol>
              </a:tblGrid>
              <a:tr h="341364">
                <a:tc>
                  <a:txBody>
                    <a:bodyPr/>
                    <a:lstStyle/>
                    <a:p>
                      <a:pPr algn="ctr"/>
                      <a:r>
                        <a:rPr lang="en-US" dirty="0"/>
                        <a:t>Average Application</a:t>
                      </a:r>
                    </a:p>
                  </a:txBody>
                  <a:tcPr>
                    <a:solidFill>
                      <a:srgbClr val="0070C0"/>
                    </a:solidFill>
                  </a:tcPr>
                </a:tc>
                <a:tc>
                  <a:txBody>
                    <a:bodyPr/>
                    <a:lstStyle/>
                    <a:p>
                      <a:pPr algn="ctr"/>
                      <a:r>
                        <a:rPr lang="en-US" dirty="0"/>
                        <a:t>DO</a:t>
                      </a:r>
                    </a:p>
                  </a:txBody>
                  <a:tcPr>
                    <a:solidFill>
                      <a:srgbClr val="0070C0"/>
                    </a:solidFill>
                  </a:tcPr>
                </a:tc>
                <a:tc>
                  <a:txBody>
                    <a:bodyPr/>
                    <a:lstStyle/>
                    <a:p>
                      <a:pPr algn="ctr"/>
                      <a:r>
                        <a:rPr lang="en-US" dirty="0"/>
                        <a:t>MD</a:t>
                      </a:r>
                    </a:p>
                  </a:txBody>
                  <a:tcPr>
                    <a:solidFill>
                      <a:srgbClr val="0070C0"/>
                    </a:solidFill>
                  </a:tcPr>
                </a:tc>
                <a:extLst>
                  <a:ext uri="{0D108BD9-81ED-4DB2-BD59-A6C34878D82A}">
                    <a16:rowId xmlns:a16="http://schemas.microsoft.com/office/drawing/2014/main" val="1656812360"/>
                  </a:ext>
                </a:extLst>
              </a:tr>
              <a:tr h="341364">
                <a:tc>
                  <a:txBody>
                    <a:bodyPr/>
                    <a:lstStyle/>
                    <a:p>
                      <a:r>
                        <a:rPr lang="en-US" dirty="0">
                          <a:solidFill>
                            <a:schemeClr val="bg1"/>
                          </a:solidFill>
                        </a:rPr>
                        <a:t>2021-2022</a:t>
                      </a:r>
                    </a:p>
                  </a:txBody>
                  <a:tcPr>
                    <a:solidFill>
                      <a:schemeClr val="bg1">
                        <a:lumMod val="20000"/>
                        <a:lumOff val="80000"/>
                      </a:schemeClr>
                    </a:solidFill>
                  </a:tcPr>
                </a:tc>
                <a:tc>
                  <a:txBody>
                    <a:bodyPr/>
                    <a:lstStyle/>
                    <a:p>
                      <a:pPr algn="ctr"/>
                      <a:r>
                        <a:rPr lang="en-US" sz="2000" b="1" dirty="0">
                          <a:solidFill>
                            <a:schemeClr val="bg1"/>
                          </a:solidFill>
                        </a:rPr>
                        <a:t>29</a:t>
                      </a:r>
                    </a:p>
                  </a:txBody>
                  <a:tcPr>
                    <a:solidFill>
                      <a:schemeClr val="bg1">
                        <a:lumMod val="20000"/>
                        <a:lumOff val="80000"/>
                      </a:schemeClr>
                    </a:solidFill>
                  </a:tcPr>
                </a:tc>
                <a:tc>
                  <a:txBody>
                    <a:bodyPr/>
                    <a:lstStyle/>
                    <a:p>
                      <a:pPr algn="ctr"/>
                      <a:r>
                        <a:rPr lang="en-US" sz="2000" b="1" dirty="0">
                          <a:solidFill>
                            <a:schemeClr val="bg1"/>
                          </a:solidFill>
                        </a:rPr>
                        <a:t>12</a:t>
                      </a:r>
                    </a:p>
                  </a:txBody>
                  <a:tcPr>
                    <a:solidFill>
                      <a:schemeClr val="bg1">
                        <a:lumMod val="20000"/>
                        <a:lumOff val="80000"/>
                      </a:schemeClr>
                    </a:solidFill>
                  </a:tcPr>
                </a:tc>
                <a:extLst>
                  <a:ext uri="{0D108BD9-81ED-4DB2-BD59-A6C34878D82A}">
                    <a16:rowId xmlns:a16="http://schemas.microsoft.com/office/drawing/2014/main" val="476581034"/>
                  </a:ext>
                </a:extLst>
              </a:tr>
              <a:tr h="341364">
                <a:tc>
                  <a:txBody>
                    <a:bodyPr/>
                    <a:lstStyle/>
                    <a:p>
                      <a:r>
                        <a:rPr lang="en-US">
                          <a:solidFill>
                            <a:schemeClr val="bg1"/>
                          </a:solidFill>
                        </a:rPr>
                        <a:t>2022-2023</a:t>
                      </a:r>
                    </a:p>
                  </a:txBody>
                  <a:tcPr>
                    <a:solidFill>
                      <a:schemeClr val="bg1">
                        <a:lumMod val="20000"/>
                        <a:lumOff val="80000"/>
                      </a:schemeClr>
                    </a:solidFill>
                  </a:tcPr>
                </a:tc>
                <a:tc>
                  <a:txBody>
                    <a:bodyPr/>
                    <a:lstStyle/>
                    <a:p>
                      <a:pPr algn="ctr"/>
                      <a:r>
                        <a:rPr lang="en-US" sz="2000" b="1" dirty="0">
                          <a:solidFill>
                            <a:schemeClr val="bg1"/>
                          </a:solidFill>
                        </a:rPr>
                        <a:t>37</a:t>
                      </a:r>
                    </a:p>
                  </a:txBody>
                  <a:tcPr>
                    <a:solidFill>
                      <a:schemeClr val="bg1">
                        <a:lumMod val="20000"/>
                        <a:lumOff val="80000"/>
                      </a:schemeClr>
                    </a:solidFill>
                  </a:tcPr>
                </a:tc>
                <a:tc>
                  <a:txBody>
                    <a:bodyPr/>
                    <a:lstStyle/>
                    <a:p>
                      <a:pPr algn="ctr"/>
                      <a:r>
                        <a:rPr lang="en-US" sz="2000" b="1" dirty="0">
                          <a:solidFill>
                            <a:schemeClr val="bg1"/>
                          </a:solidFill>
                        </a:rPr>
                        <a:t>15.5</a:t>
                      </a:r>
                    </a:p>
                  </a:txBody>
                  <a:tcPr>
                    <a:solidFill>
                      <a:schemeClr val="bg1">
                        <a:lumMod val="20000"/>
                        <a:lumOff val="80000"/>
                      </a:schemeClr>
                    </a:solidFill>
                  </a:tcPr>
                </a:tc>
                <a:extLst>
                  <a:ext uri="{0D108BD9-81ED-4DB2-BD59-A6C34878D82A}">
                    <a16:rowId xmlns:a16="http://schemas.microsoft.com/office/drawing/2014/main" val="2972895911"/>
                  </a:ext>
                </a:extLst>
              </a:tr>
              <a:tr h="341364">
                <a:tc>
                  <a:txBody>
                    <a:bodyPr/>
                    <a:lstStyle/>
                    <a:p>
                      <a:r>
                        <a:rPr lang="en-US">
                          <a:solidFill>
                            <a:schemeClr val="bg1"/>
                          </a:solidFill>
                        </a:rPr>
                        <a:t>2023-2024*</a:t>
                      </a:r>
                    </a:p>
                  </a:txBody>
                  <a:tcPr>
                    <a:solidFill>
                      <a:schemeClr val="bg1">
                        <a:lumMod val="20000"/>
                        <a:lumOff val="80000"/>
                      </a:schemeClr>
                    </a:solidFill>
                  </a:tcPr>
                </a:tc>
                <a:tc>
                  <a:txBody>
                    <a:bodyPr/>
                    <a:lstStyle/>
                    <a:p>
                      <a:pPr algn="ctr"/>
                      <a:r>
                        <a:rPr lang="en-US" sz="2000" b="1">
                          <a:solidFill>
                            <a:schemeClr val="bg1"/>
                          </a:solidFill>
                        </a:rPr>
                        <a:t>19.5</a:t>
                      </a:r>
                    </a:p>
                  </a:txBody>
                  <a:tcPr>
                    <a:solidFill>
                      <a:schemeClr val="bg1">
                        <a:lumMod val="20000"/>
                        <a:lumOff val="80000"/>
                      </a:schemeClr>
                    </a:solidFill>
                  </a:tcPr>
                </a:tc>
                <a:tc>
                  <a:txBody>
                    <a:bodyPr/>
                    <a:lstStyle/>
                    <a:p>
                      <a:pPr algn="ctr"/>
                      <a:r>
                        <a:rPr lang="en-US" sz="2000" b="1" dirty="0">
                          <a:solidFill>
                            <a:schemeClr val="bg1"/>
                          </a:solidFill>
                        </a:rPr>
                        <a:t>10.7</a:t>
                      </a:r>
                    </a:p>
                  </a:txBody>
                  <a:tcPr>
                    <a:solidFill>
                      <a:schemeClr val="bg1">
                        <a:lumMod val="20000"/>
                        <a:lumOff val="80000"/>
                      </a:schemeClr>
                    </a:solidFill>
                  </a:tcPr>
                </a:tc>
                <a:extLst>
                  <a:ext uri="{0D108BD9-81ED-4DB2-BD59-A6C34878D82A}">
                    <a16:rowId xmlns:a16="http://schemas.microsoft.com/office/drawing/2014/main" val="1478471917"/>
                  </a:ext>
                </a:extLst>
              </a:tr>
            </a:tbl>
          </a:graphicData>
        </a:graphic>
      </p:graphicFrame>
      <p:graphicFrame>
        <p:nvGraphicFramePr>
          <p:cNvPr id="14" name="Table 13">
            <a:extLst>
              <a:ext uri="{FF2B5EF4-FFF2-40B4-BE49-F238E27FC236}">
                <a16:creationId xmlns:a16="http://schemas.microsoft.com/office/drawing/2014/main" id="{0578503A-FFA8-5F6C-CB19-B652BC5CAD20}"/>
              </a:ext>
            </a:extLst>
          </p:cNvPr>
          <p:cNvGraphicFramePr>
            <a:graphicFrameLocks noGrp="1"/>
          </p:cNvGraphicFramePr>
          <p:nvPr>
            <p:extLst>
              <p:ext uri="{D42A27DB-BD31-4B8C-83A1-F6EECF244321}">
                <p14:modId xmlns:p14="http://schemas.microsoft.com/office/powerpoint/2010/main" val="3262782011"/>
              </p:ext>
            </p:extLst>
          </p:nvPr>
        </p:nvGraphicFramePr>
        <p:xfrm>
          <a:off x="4749292" y="1090073"/>
          <a:ext cx="3838113" cy="1828800"/>
        </p:xfrm>
        <a:graphic>
          <a:graphicData uri="http://schemas.openxmlformats.org/drawingml/2006/table">
            <a:tbl>
              <a:tblPr firstRow="1" bandRow="1">
                <a:tableStyleId>{5C22544A-7EE6-4342-B048-85BDC9FD1C3A}</a:tableStyleId>
              </a:tblPr>
              <a:tblGrid>
                <a:gridCol w="1632654">
                  <a:extLst>
                    <a:ext uri="{9D8B030D-6E8A-4147-A177-3AD203B41FA5}">
                      <a16:colId xmlns:a16="http://schemas.microsoft.com/office/drawing/2014/main" val="1674518978"/>
                    </a:ext>
                  </a:extLst>
                </a:gridCol>
                <a:gridCol w="926088">
                  <a:extLst>
                    <a:ext uri="{9D8B030D-6E8A-4147-A177-3AD203B41FA5}">
                      <a16:colId xmlns:a16="http://schemas.microsoft.com/office/drawing/2014/main" val="3693653815"/>
                    </a:ext>
                  </a:extLst>
                </a:gridCol>
                <a:gridCol w="1279371">
                  <a:extLst>
                    <a:ext uri="{9D8B030D-6E8A-4147-A177-3AD203B41FA5}">
                      <a16:colId xmlns:a16="http://schemas.microsoft.com/office/drawing/2014/main" val="3253653156"/>
                    </a:ext>
                  </a:extLst>
                </a:gridCol>
              </a:tblGrid>
              <a:tr h="341364">
                <a:tc>
                  <a:txBody>
                    <a:bodyPr/>
                    <a:lstStyle/>
                    <a:p>
                      <a:pPr algn="ctr"/>
                      <a:r>
                        <a:rPr lang="en-US" dirty="0"/>
                        <a:t>Average Electives</a:t>
                      </a:r>
                    </a:p>
                  </a:txBody>
                  <a:tcPr>
                    <a:solidFill>
                      <a:schemeClr val="accent1">
                        <a:lumMod val="75000"/>
                      </a:schemeClr>
                    </a:solidFill>
                  </a:tcPr>
                </a:tc>
                <a:tc>
                  <a:txBody>
                    <a:bodyPr/>
                    <a:lstStyle/>
                    <a:p>
                      <a:pPr algn="ctr"/>
                      <a:r>
                        <a:rPr lang="en-US" dirty="0"/>
                        <a:t>DO</a:t>
                      </a:r>
                    </a:p>
                  </a:txBody>
                  <a:tcPr>
                    <a:solidFill>
                      <a:schemeClr val="accent1">
                        <a:lumMod val="75000"/>
                      </a:schemeClr>
                    </a:solidFill>
                  </a:tcPr>
                </a:tc>
                <a:tc>
                  <a:txBody>
                    <a:bodyPr/>
                    <a:lstStyle/>
                    <a:p>
                      <a:pPr algn="ctr"/>
                      <a:r>
                        <a:rPr lang="en-US" dirty="0"/>
                        <a:t>MD</a:t>
                      </a:r>
                    </a:p>
                  </a:txBody>
                  <a:tcPr>
                    <a:solidFill>
                      <a:schemeClr val="accent1">
                        <a:lumMod val="75000"/>
                      </a:schemeClr>
                    </a:solidFill>
                  </a:tcPr>
                </a:tc>
                <a:extLst>
                  <a:ext uri="{0D108BD9-81ED-4DB2-BD59-A6C34878D82A}">
                    <a16:rowId xmlns:a16="http://schemas.microsoft.com/office/drawing/2014/main" val="1656812360"/>
                  </a:ext>
                </a:extLst>
              </a:tr>
              <a:tr h="341364">
                <a:tc>
                  <a:txBody>
                    <a:bodyPr/>
                    <a:lstStyle/>
                    <a:p>
                      <a:r>
                        <a:rPr lang="en-US" sz="2000" b="1" dirty="0">
                          <a:solidFill>
                            <a:schemeClr val="bg1"/>
                          </a:solidFill>
                        </a:rPr>
                        <a:t>2021-2022</a:t>
                      </a:r>
                    </a:p>
                  </a:txBody>
                  <a:tcPr>
                    <a:solidFill>
                      <a:schemeClr val="accent1">
                        <a:lumMod val="60000"/>
                        <a:lumOff val="40000"/>
                      </a:schemeClr>
                    </a:solidFill>
                  </a:tcPr>
                </a:tc>
                <a:tc>
                  <a:txBody>
                    <a:bodyPr/>
                    <a:lstStyle/>
                    <a:p>
                      <a:pPr algn="ctr"/>
                      <a:r>
                        <a:rPr lang="en-US" sz="2000" b="1">
                          <a:solidFill>
                            <a:schemeClr val="bg1"/>
                          </a:solidFill>
                        </a:rPr>
                        <a:t>11</a:t>
                      </a:r>
                    </a:p>
                  </a:txBody>
                  <a:tcPr>
                    <a:solidFill>
                      <a:schemeClr val="accent1">
                        <a:lumMod val="60000"/>
                        <a:lumOff val="40000"/>
                      </a:schemeClr>
                    </a:solidFill>
                  </a:tcPr>
                </a:tc>
                <a:tc>
                  <a:txBody>
                    <a:bodyPr/>
                    <a:lstStyle/>
                    <a:p>
                      <a:pPr algn="ctr"/>
                      <a:r>
                        <a:rPr lang="en-US" sz="2000" b="1">
                          <a:solidFill>
                            <a:schemeClr val="bg1"/>
                          </a:solidFill>
                        </a:rPr>
                        <a:t>6.5</a:t>
                      </a:r>
                    </a:p>
                  </a:txBody>
                  <a:tcPr>
                    <a:solidFill>
                      <a:schemeClr val="accent1">
                        <a:lumMod val="60000"/>
                        <a:lumOff val="40000"/>
                      </a:schemeClr>
                    </a:solidFill>
                  </a:tcPr>
                </a:tc>
                <a:extLst>
                  <a:ext uri="{0D108BD9-81ED-4DB2-BD59-A6C34878D82A}">
                    <a16:rowId xmlns:a16="http://schemas.microsoft.com/office/drawing/2014/main" val="476581034"/>
                  </a:ext>
                </a:extLst>
              </a:tr>
              <a:tr h="341364">
                <a:tc>
                  <a:txBody>
                    <a:bodyPr/>
                    <a:lstStyle/>
                    <a:p>
                      <a:r>
                        <a:rPr lang="en-US" sz="2000" b="1">
                          <a:solidFill>
                            <a:schemeClr val="bg1"/>
                          </a:solidFill>
                        </a:rPr>
                        <a:t>2022-2023</a:t>
                      </a:r>
                    </a:p>
                  </a:txBody>
                  <a:tcPr>
                    <a:solidFill>
                      <a:schemeClr val="accent1">
                        <a:lumMod val="60000"/>
                        <a:lumOff val="40000"/>
                      </a:schemeClr>
                    </a:solidFill>
                  </a:tcPr>
                </a:tc>
                <a:tc>
                  <a:txBody>
                    <a:bodyPr/>
                    <a:lstStyle/>
                    <a:p>
                      <a:pPr algn="ctr"/>
                      <a:r>
                        <a:rPr lang="en-US" sz="2000" b="1">
                          <a:solidFill>
                            <a:schemeClr val="bg1"/>
                          </a:solidFill>
                        </a:rPr>
                        <a:t>13</a:t>
                      </a:r>
                    </a:p>
                  </a:txBody>
                  <a:tcPr>
                    <a:solidFill>
                      <a:schemeClr val="accent1">
                        <a:lumMod val="60000"/>
                        <a:lumOff val="40000"/>
                      </a:schemeClr>
                    </a:solidFill>
                  </a:tcPr>
                </a:tc>
                <a:tc>
                  <a:txBody>
                    <a:bodyPr/>
                    <a:lstStyle/>
                    <a:p>
                      <a:pPr algn="ctr"/>
                      <a:r>
                        <a:rPr lang="en-US" sz="2000" b="1">
                          <a:solidFill>
                            <a:schemeClr val="bg1"/>
                          </a:solidFill>
                        </a:rPr>
                        <a:t>7.5</a:t>
                      </a:r>
                    </a:p>
                  </a:txBody>
                  <a:tcPr>
                    <a:solidFill>
                      <a:schemeClr val="accent1">
                        <a:lumMod val="60000"/>
                        <a:lumOff val="40000"/>
                      </a:schemeClr>
                    </a:solidFill>
                  </a:tcPr>
                </a:tc>
                <a:extLst>
                  <a:ext uri="{0D108BD9-81ED-4DB2-BD59-A6C34878D82A}">
                    <a16:rowId xmlns:a16="http://schemas.microsoft.com/office/drawing/2014/main" val="2972895911"/>
                  </a:ext>
                </a:extLst>
              </a:tr>
              <a:tr h="341364">
                <a:tc>
                  <a:txBody>
                    <a:bodyPr/>
                    <a:lstStyle/>
                    <a:p>
                      <a:r>
                        <a:rPr lang="en-US" sz="2000" b="1">
                          <a:solidFill>
                            <a:schemeClr val="bg1"/>
                          </a:solidFill>
                        </a:rPr>
                        <a:t>2023-2024*</a:t>
                      </a:r>
                    </a:p>
                  </a:txBody>
                  <a:tcPr>
                    <a:solidFill>
                      <a:schemeClr val="accent1">
                        <a:lumMod val="60000"/>
                        <a:lumOff val="40000"/>
                      </a:schemeClr>
                    </a:solidFill>
                  </a:tcPr>
                </a:tc>
                <a:tc>
                  <a:txBody>
                    <a:bodyPr/>
                    <a:lstStyle/>
                    <a:p>
                      <a:pPr algn="ctr"/>
                      <a:r>
                        <a:rPr lang="en-US" sz="2000" b="1">
                          <a:solidFill>
                            <a:schemeClr val="bg1"/>
                          </a:solidFill>
                        </a:rPr>
                        <a:t>6</a:t>
                      </a:r>
                    </a:p>
                  </a:txBody>
                  <a:tcPr>
                    <a:solidFill>
                      <a:schemeClr val="accent1">
                        <a:lumMod val="60000"/>
                        <a:lumOff val="40000"/>
                      </a:schemeClr>
                    </a:solidFill>
                  </a:tcPr>
                </a:tc>
                <a:tc>
                  <a:txBody>
                    <a:bodyPr/>
                    <a:lstStyle/>
                    <a:p>
                      <a:pPr algn="ctr"/>
                      <a:r>
                        <a:rPr lang="en-US" sz="2000" b="1" dirty="0">
                          <a:solidFill>
                            <a:schemeClr val="bg1"/>
                          </a:solidFill>
                        </a:rPr>
                        <a:t>4.6</a:t>
                      </a:r>
                    </a:p>
                  </a:txBody>
                  <a:tcPr>
                    <a:solidFill>
                      <a:schemeClr val="accent1">
                        <a:lumMod val="60000"/>
                        <a:lumOff val="40000"/>
                      </a:schemeClr>
                    </a:solidFill>
                  </a:tcPr>
                </a:tc>
                <a:extLst>
                  <a:ext uri="{0D108BD9-81ED-4DB2-BD59-A6C34878D82A}">
                    <a16:rowId xmlns:a16="http://schemas.microsoft.com/office/drawing/2014/main" val="1478471917"/>
                  </a:ext>
                </a:extLst>
              </a:tr>
            </a:tbl>
          </a:graphicData>
        </a:graphic>
      </p:graphicFrame>
    </p:spTree>
    <p:extLst>
      <p:ext uri="{BB962C8B-B14F-4D97-AF65-F5344CB8AC3E}">
        <p14:creationId xmlns:p14="http://schemas.microsoft.com/office/powerpoint/2010/main" val="8104830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Total Applications Submitted</a:t>
            </a:r>
          </a:p>
        </p:txBody>
      </p:sp>
      <p:sp>
        <p:nvSpPr>
          <p:cNvPr id="4" name="Slide Number Placeholder 3"/>
          <p:cNvSpPr>
            <a:spLocks noGrp="1"/>
          </p:cNvSpPr>
          <p:nvPr>
            <p:ph type="sldNum" sz="quarter" idx="4"/>
          </p:nvPr>
        </p:nvSpPr>
        <p:spPr/>
        <p:txBody>
          <a:bodyPr/>
          <a:lstStyle/>
          <a:p>
            <a:fld id="{D3BE33DB-A185-4F36-80FA-39E00C7F45A4}" type="slidenum">
              <a:rPr lang="en-US" smtClean="0"/>
              <a:pPr/>
              <a:t>8</a:t>
            </a:fld>
            <a:endParaRPr lang="en-US"/>
          </a:p>
        </p:txBody>
      </p:sp>
      <p:graphicFrame>
        <p:nvGraphicFramePr>
          <p:cNvPr id="7" name="Chart 6">
            <a:extLst>
              <a:ext uri="{FF2B5EF4-FFF2-40B4-BE49-F238E27FC236}">
                <a16:creationId xmlns:a16="http://schemas.microsoft.com/office/drawing/2014/main" id="{89C42466-9F40-FB75-B3BA-71C912F8FAEA}"/>
              </a:ext>
            </a:extLst>
          </p:cNvPr>
          <p:cNvGraphicFramePr/>
          <p:nvPr>
            <p:extLst>
              <p:ext uri="{D42A27DB-BD31-4B8C-83A1-F6EECF244321}">
                <p14:modId xmlns:p14="http://schemas.microsoft.com/office/powerpoint/2010/main" val="733801912"/>
              </p:ext>
            </p:extLst>
          </p:nvPr>
        </p:nvGraphicFramePr>
        <p:xfrm>
          <a:off x="576466" y="1154097"/>
          <a:ext cx="8194672" cy="458087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1CA9867-DDC3-E406-8338-10EED70D1BDE}"/>
              </a:ext>
            </a:extLst>
          </p:cNvPr>
          <p:cNvSpPr txBox="1"/>
          <p:nvPr/>
        </p:nvSpPr>
        <p:spPr>
          <a:xfrm>
            <a:off x="6702641" y="5784053"/>
            <a:ext cx="2068497" cy="261610"/>
          </a:xfrm>
          <a:prstGeom prst="rect">
            <a:avLst/>
          </a:prstGeom>
          <a:noFill/>
        </p:spPr>
        <p:txBody>
          <a:bodyPr wrap="square" rtlCol="0">
            <a:spAutoFit/>
          </a:bodyPr>
          <a:lstStyle/>
          <a:p>
            <a:r>
              <a:rPr lang="en-US" sz="1100"/>
              <a:t>* Data as of March 29, 2023</a:t>
            </a:r>
          </a:p>
        </p:txBody>
      </p:sp>
      <p:sp>
        <p:nvSpPr>
          <p:cNvPr id="2" name="TextBox 1">
            <a:extLst>
              <a:ext uri="{FF2B5EF4-FFF2-40B4-BE49-F238E27FC236}">
                <a16:creationId xmlns:a16="http://schemas.microsoft.com/office/drawing/2014/main" id="{29D0CD90-E4D0-1C92-57D1-994250732FA1}"/>
              </a:ext>
            </a:extLst>
          </p:cNvPr>
          <p:cNvSpPr txBox="1"/>
          <p:nvPr/>
        </p:nvSpPr>
        <p:spPr>
          <a:xfrm>
            <a:off x="2109896" y="2157458"/>
            <a:ext cx="927366" cy="338554"/>
          </a:xfrm>
          <a:prstGeom prst="rect">
            <a:avLst/>
          </a:prstGeom>
          <a:noFill/>
        </p:spPr>
        <p:txBody>
          <a:bodyPr wrap="square" rtlCol="0">
            <a:spAutoFit/>
          </a:bodyPr>
          <a:lstStyle/>
          <a:p>
            <a:r>
              <a:rPr lang="en-US" sz="1600" dirty="0"/>
              <a:t>338,434</a:t>
            </a:r>
          </a:p>
        </p:txBody>
      </p:sp>
      <p:sp>
        <p:nvSpPr>
          <p:cNvPr id="5" name="TextBox 4">
            <a:extLst>
              <a:ext uri="{FF2B5EF4-FFF2-40B4-BE49-F238E27FC236}">
                <a16:creationId xmlns:a16="http://schemas.microsoft.com/office/drawing/2014/main" id="{FC3CF347-9D28-13AE-DE6F-A078F850BA10}"/>
              </a:ext>
            </a:extLst>
          </p:cNvPr>
          <p:cNvSpPr txBox="1"/>
          <p:nvPr/>
        </p:nvSpPr>
        <p:spPr>
          <a:xfrm>
            <a:off x="4562457" y="1338347"/>
            <a:ext cx="927366" cy="338554"/>
          </a:xfrm>
          <a:prstGeom prst="rect">
            <a:avLst/>
          </a:prstGeom>
          <a:noFill/>
        </p:spPr>
        <p:txBody>
          <a:bodyPr wrap="square" rtlCol="0">
            <a:spAutoFit/>
          </a:bodyPr>
          <a:lstStyle/>
          <a:p>
            <a:r>
              <a:rPr lang="en-US" sz="1600" dirty="0"/>
              <a:t>452,580</a:t>
            </a:r>
          </a:p>
        </p:txBody>
      </p:sp>
      <p:sp>
        <p:nvSpPr>
          <p:cNvPr id="6" name="TextBox 5">
            <a:extLst>
              <a:ext uri="{FF2B5EF4-FFF2-40B4-BE49-F238E27FC236}">
                <a16:creationId xmlns:a16="http://schemas.microsoft.com/office/drawing/2014/main" id="{0A7A47E5-CEC1-C9E0-EC36-CF119242D793}"/>
              </a:ext>
            </a:extLst>
          </p:cNvPr>
          <p:cNvSpPr txBox="1"/>
          <p:nvPr/>
        </p:nvSpPr>
        <p:spPr>
          <a:xfrm>
            <a:off x="6956935" y="3553737"/>
            <a:ext cx="927366" cy="338554"/>
          </a:xfrm>
          <a:prstGeom prst="rect">
            <a:avLst/>
          </a:prstGeom>
          <a:noFill/>
        </p:spPr>
        <p:txBody>
          <a:bodyPr wrap="square" rtlCol="0">
            <a:spAutoFit/>
          </a:bodyPr>
          <a:lstStyle/>
          <a:p>
            <a:r>
              <a:rPr lang="en-US" sz="1600" dirty="0"/>
              <a:t>155,040</a:t>
            </a:r>
          </a:p>
        </p:txBody>
      </p:sp>
    </p:spTree>
    <p:extLst>
      <p:ext uri="{BB962C8B-B14F-4D97-AF65-F5344CB8AC3E}">
        <p14:creationId xmlns:p14="http://schemas.microsoft.com/office/powerpoint/2010/main" val="28492180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Total Offers</a:t>
            </a:r>
          </a:p>
        </p:txBody>
      </p:sp>
      <p:sp>
        <p:nvSpPr>
          <p:cNvPr id="4" name="Slide Number Placeholder 3"/>
          <p:cNvSpPr>
            <a:spLocks noGrp="1"/>
          </p:cNvSpPr>
          <p:nvPr>
            <p:ph type="sldNum" sz="quarter" idx="4"/>
          </p:nvPr>
        </p:nvSpPr>
        <p:spPr>
          <a:xfrm>
            <a:off x="185110" y="6373500"/>
            <a:ext cx="2057400" cy="365125"/>
          </a:xfrm>
        </p:spPr>
        <p:txBody>
          <a:bodyPr/>
          <a:lstStyle/>
          <a:p>
            <a:fld id="{D3BE33DB-A185-4F36-80FA-39E00C7F45A4}" type="slidenum">
              <a:rPr lang="en-US" smtClean="0"/>
              <a:pPr/>
              <a:t>9</a:t>
            </a:fld>
            <a:endParaRPr lang="en-US"/>
          </a:p>
        </p:txBody>
      </p:sp>
      <p:graphicFrame>
        <p:nvGraphicFramePr>
          <p:cNvPr id="7" name="Chart 6">
            <a:extLst>
              <a:ext uri="{FF2B5EF4-FFF2-40B4-BE49-F238E27FC236}">
                <a16:creationId xmlns:a16="http://schemas.microsoft.com/office/drawing/2014/main" id="{89C42466-9F40-FB75-B3BA-71C912F8FAEA}"/>
              </a:ext>
            </a:extLst>
          </p:cNvPr>
          <p:cNvGraphicFramePr/>
          <p:nvPr>
            <p:extLst>
              <p:ext uri="{D42A27DB-BD31-4B8C-83A1-F6EECF244321}">
                <p14:modId xmlns:p14="http://schemas.microsoft.com/office/powerpoint/2010/main" val="1829756550"/>
              </p:ext>
            </p:extLst>
          </p:nvPr>
        </p:nvGraphicFramePr>
        <p:xfrm>
          <a:off x="576465" y="1154097"/>
          <a:ext cx="8061507" cy="462995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1CA9867-DDC3-E406-8338-10EED70D1BDE}"/>
              </a:ext>
            </a:extLst>
          </p:cNvPr>
          <p:cNvSpPr txBox="1"/>
          <p:nvPr/>
        </p:nvSpPr>
        <p:spPr>
          <a:xfrm>
            <a:off x="6702641" y="5784053"/>
            <a:ext cx="2068497" cy="261610"/>
          </a:xfrm>
          <a:prstGeom prst="rect">
            <a:avLst/>
          </a:prstGeom>
          <a:noFill/>
        </p:spPr>
        <p:txBody>
          <a:bodyPr wrap="square" rtlCol="0">
            <a:spAutoFit/>
          </a:bodyPr>
          <a:lstStyle/>
          <a:p>
            <a:r>
              <a:rPr lang="en-US" sz="1100"/>
              <a:t>* Data as of March 29, 2023</a:t>
            </a:r>
          </a:p>
        </p:txBody>
      </p:sp>
      <p:sp>
        <p:nvSpPr>
          <p:cNvPr id="5" name="TextBox 4">
            <a:extLst>
              <a:ext uri="{FF2B5EF4-FFF2-40B4-BE49-F238E27FC236}">
                <a16:creationId xmlns:a16="http://schemas.microsoft.com/office/drawing/2014/main" id="{F0D8E2A2-72F1-06FA-2E98-3FF616B78EC4}"/>
              </a:ext>
            </a:extLst>
          </p:cNvPr>
          <p:cNvSpPr txBox="1"/>
          <p:nvPr/>
        </p:nvSpPr>
        <p:spPr>
          <a:xfrm>
            <a:off x="1891561" y="2689298"/>
            <a:ext cx="492443" cy="2336794"/>
          </a:xfrm>
          <a:prstGeom prst="rect">
            <a:avLst/>
          </a:prstGeom>
          <a:noFill/>
        </p:spPr>
        <p:txBody>
          <a:bodyPr vert="vert" wrap="none" rtlCol="0">
            <a:spAutoFit/>
          </a:bodyPr>
          <a:lstStyle/>
          <a:p>
            <a:r>
              <a:rPr lang="en-US" dirty="0"/>
              <a:t>2.7 Average Offers</a:t>
            </a:r>
          </a:p>
        </p:txBody>
      </p:sp>
      <p:sp>
        <p:nvSpPr>
          <p:cNvPr id="6" name="TextBox 5">
            <a:extLst>
              <a:ext uri="{FF2B5EF4-FFF2-40B4-BE49-F238E27FC236}">
                <a16:creationId xmlns:a16="http://schemas.microsoft.com/office/drawing/2014/main" id="{54264196-9D69-17CE-8341-786C15D8946E}"/>
              </a:ext>
            </a:extLst>
          </p:cNvPr>
          <p:cNvSpPr txBox="1"/>
          <p:nvPr/>
        </p:nvSpPr>
        <p:spPr>
          <a:xfrm>
            <a:off x="4291072" y="2689298"/>
            <a:ext cx="492443" cy="2336794"/>
          </a:xfrm>
          <a:prstGeom prst="rect">
            <a:avLst/>
          </a:prstGeom>
          <a:noFill/>
        </p:spPr>
        <p:txBody>
          <a:bodyPr vert="vert" wrap="none" rtlCol="0">
            <a:spAutoFit/>
          </a:bodyPr>
          <a:lstStyle/>
          <a:p>
            <a:r>
              <a:rPr lang="en-US"/>
              <a:t>2.9 Average Offers</a:t>
            </a:r>
          </a:p>
        </p:txBody>
      </p:sp>
      <p:sp>
        <p:nvSpPr>
          <p:cNvPr id="8" name="TextBox 7">
            <a:extLst>
              <a:ext uri="{FF2B5EF4-FFF2-40B4-BE49-F238E27FC236}">
                <a16:creationId xmlns:a16="http://schemas.microsoft.com/office/drawing/2014/main" id="{0EA5C575-F712-D1DB-F4A8-E4B01B0E3EBF}"/>
              </a:ext>
            </a:extLst>
          </p:cNvPr>
          <p:cNvSpPr txBox="1"/>
          <p:nvPr/>
        </p:nvSpPr>
        <p:spPr>
          <a:xfrm>
            <a:off x="2577036" y="2689298"/>
            <a:ext cx="492443" cy="2336794"/>
          </a:xfrm>
          <a:prstGeom prst="rect">
            <a:avLst/>
          </a:prstGeom>
          <a:noFill/>
        </p:spPr>
        <p:txBody>
          <a:bodyPr vert="vert" wrap="none" rtlCol="0">
            <a:spAutoFit/>
          </a:bodyPr>
          <a:lstStyle/>
          <a:p>
            <a:r>
              <a:rPr lang="en-US">
                <a:solidFill>
                  <a:schemeClr val="tx1"/>
                </a:solidFill>
              </a:rPr>
              <a:t>1.7 Average Offers</a:t>
            </a:r>
          </a:p>
        </p:txBody>
      </p:sp>
      <p:sp>
        <p:nvSpPr>
          <p:cNvPr id="9" name="TextBox 8">
            <a:extLst>
              <a:ext uri="{FF2B5EF4-FFF2-40B4-BE49-F238E27FC236}">
                <a16:creationId xmlns:a16="http://schemas.microsoft.com/office/drawing/2014/main" id="{CD0C7870-4C50-E960-A7AF-8CE6A133200E}"/>
              </a:ext>
            </a:extLst>
          </p:cNvPr>
          <p:cNvSpPr txBox="1"/>
          <p:nvPr/>
        </p:nvSpPr>
        <p:spPr>
          <a:xfrm>
            <a:off x="4975488" y="2689298"/>
            <a:ext cx="492443" cy="2336794"/>
          </a:xfrm>
          <a:prstGeom prst="rect">
            <a:avLst/>
          </a:prstGeom>
          <a:noFill/>
        </p:spPr>
        <p:txBody>
          <a:bodyPr vert="vert" wrap="none" rtlCol="0">
            <a:spAutoFit/>
          </a:bodyPr>
          <a:lstStyle/>
          <a:p>
            <a:r>
              <a:rPr lang="en-US">
                <a:solidFill>
                  <a:schemeClr val="tx1"/>
                </a:solidFill>
              </a:rPr>
              <a:t>1.9 Average Offers</a:t>
            </a:r>
          </a:p>
        </p:txBody>
      </p:sp>
    </p:spTree>
    <p:extLst>
      <p:ext uri="{BB962C8B-B14F-4D97-AF65-F5344CB8AC3E}">
        <p14:creationId xmlns:p14="http://schemas.microsoft.com/office/powerpoint/2010/main" val="187411592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DVSETTINGS" val="1"/>
  <p:tag name="ADVSHOWMETER" val="0"/>
  <p:tag name="ADVGLOBALTRANSITION" val="-1"/>
  <p:tag name="ADVSCREENWIDTH" val="800"/>
  <p:tag name="ADVSCREENHEIGHT" val="600"/>
  <p:tag name="ADVFASTTRANSITIONS" val="1"/>
  <p:tag name="ADVGAMMA" val="0.000000"/>
  <p:tag name="ADVDIMBULLETS" val="0"/>
  <p:tag name="ADVPANSCAN" val="0"/>
  <p:tag name="ADVBEVELING" val="0"/>
  <p:tag name="ADVSHADOWS" val="1"/>
  <p:tag name="ADVAATEXT" val="1"/>
  <p:tag name="ADVAASHAPES" val="1"/>
  <p:tag name="MMPROD_NEXTUNIQUEID" val="10011"/>
  <p:tag name="MMPROD_UIDATA" val="&lt;database version=&quot;7.0&quot;&gt;&lt;object type=&quot;1&quot; unique_id=&quot;10001&quot;&gt;&lt;object type=&quot;8&quot; unique_id=&quot;61665&quot;&gt;&lt;/object&gt;&lt;object type=&quot;2&quot; unique_id=&quot;61666&quot;&gt;&lt;object type=&quot;3&quot; unique_id=&quot;61667&quot;&gt;&lt;property id=&quot;20148&quot; value=&quot;5&quot;/&gt;&lt;property id=&quot;20300&quot; value=&quot;Slide 1&quot;/&gt;&lt;property id=&quot;20307&quot; value=&quot;567&quot;/&gt;&lt;/object&gt;&lt;object type=&quot;3&quot; unique_id=&quot;61668&quot;&gt;&lt;property id=&quot;20148&quot; value=&quot;5&quot;/&gt;&lt;property id=&quot;20300&quot; value=&quot;Slide 2 - &amp;quot;Click to edit&amp;quot;&quot;/&gt;&lt;property id=&quot;20307&quot; value=&quot;564&quot;/&gt;&lt;/object&gt;&lt;object type=&quot;3&quot; unique_id=&quot;61669&quot;&gt;&lt;property id=&quot;20148&quot; value=&quot;5&quot;/&gt;&lt;property id=&quot;20300&quot; value=&quot;Slide 3 - &amp;quot;Click to add a chart title&amp;quot;&quot;/&gt;&lt;property id=&quot;20307&quot; value=&quot;568&quot;/&gt;&lt;/object&gt;&lt;object type=&quot;3&quot; unique_id=&quot;61670&quot;&gt;&lt;property id=&quot;20148&quot; value=&quot;5&quot;/&gt;&lt;property id=&quot;20300&quot; value=&quot;Slide 4&quot;/&gt;&lt;property id=&quot;20307&quot; value=&quot;561&quot;/&gt;&lt;/object&gt;&lt;/object&gt;&lt;/object&gt;&lt;/database&gt;"/>
  <p:tag name="SECTOMILLISECCONVERTED" val="1"/>
  <p:tag name="ARTICULATE_PROJECT_OPEN" val="0"/>
</p:tagLst>
</file>

<file path=ppt/theme/theme1.xml><?xml version="1.0" encoding="utf-8"?>
<a:theme xmlns:a="http://schemas.openxmlformats.org/drawingml/2006/main" name="AAMC Blue template">
  <a:themeElements>
    <a:clrScheme name="AAMC Blue PPT">
      <a:dk1>
        <a:srgbClr val="FFFFFF"/>
      </a:dk1>
      <a:lt1>
        <a:srgbClr val="FFFFFF"/>
      </a:lt1>
      <a:dk2>
        <a:srgbClr val="092F6D"/>
      </a:dk2>
      <a:lt2>
        <a:srgbClr val="FFFFFF"/>
      </a:lt2>
      <a:accent1>
        <a:srgbClr val="FEBC67"/>
      </a:accent1>
      <a:accent2>
        <a:srgbClr val="8E0000"/>
      </a:accent2>
      <a:accent3>
        <a:srgbClr val="809195"/>
      </a:accent3>
      <a:accent4>
        <a:srgbClr val="FFFFFF"/>
      </a:accent4>
      <a:accent5>
        <a:srgbClr val="C1C83F"/>
      </a:accent5>
      <a:accent6>
        <a:srgbClr val="968885"/>
      </a:accent6>
      <a:hlink>
        <a:srgbClr val="FFFFFF"/>
      </a:hlink>
      <a:folHlink>
        <a:srgbClr val="CCD3D4"/>
      </a:folHlink>
    </a:clrScheme>
    <a:fontScheme name="AAMC Blue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tx2"/>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lnDef>
  </a:objectDefaults>
  <a:extraClrSchemeLst>
    <a:extraClrScheme>
      <a:clrScheme name="AAMC Blue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AMC Blue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AMC Blue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AMC Blue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AMC Blue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AMC Blue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AMC Blue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AMC Blue template 8">
        <a:dk1>
          <a:srgbClr val="339866"/>
        </a:dk1>
        <a:lt1>
          <a:srgbClr val="FAFAFA"/>
        </a:lt1>
        <a:dk2>
          <a:srgbClr val="092F6D"/>
        </a:dk2>
        <a:lt2>
          <a:srgbClr val="FEBD67"/>
        </a:lt2>
        <a:accent1>
          <a:srgbClr val="C2C93F"/>
        </a:accent1>
        <a:accent2>
          <a:srgbClr val="54609E"/>
        </a:accent2>
        <a:accent3>
          <a:srgbClr val="AAADBA"/>
        </a:accent3>
        <a:accent4>
          <a:srgbClr val="D6D6D6"/>
        </a:accent4>
        <a:accent5>
          <a:srgbClr val="DDE1AF"/>
        </a:accent5>
        <a:accent6>
          <a:srgbClr val="4B568F"/>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AAMC Blue template 9">
        <a:dk1>
          <a:srgbClr val="339866"/>
        </a:dk1>
        <a:lt1>
          <a:srgbClr val="FAFAFA"/>
        </a:lt1>
        <a:dk2>
          <a:srgbClr val="092F6D"/>
        </a:dk2>
        <a:lt2>
          <a:srgbClr val="FEBD67"/>
        </a:lt2>
        <a:accent1>
          <a:srgbClr val="339866"/>
        </a:accent1>
        <a:accent2>
          <a:srgbClr val="C1C83F"/>
        </a:accent2>
        <a:accent3>
          <a:srgbClr val="AAADBA"/>
        </a:accent3>
        <a:accent4>
          <a:srgbClr val="D6D6D6"/>
        </a:accent4>
        <a:accent5>
          <a:srgbClr val="ADCAB8"/>
        </a:accent5>
        <a:accent6>
          <a:srgbClr val="AFB538"/>
        </a:accent6>
        <a:hlink>
          <a:srgbClr val="FFFFFF"/>
        </a:hlink>
        <a:folHlink>
          <a:srgbClr val="54609D"/>
        </a:folHlink>
      </a:clrScheme>
      <a:clrMap bg1="dk2" tx1="lt1" bg2="dk1" tx2="lt2" accent1="accent1" accent2="accent2" accent3="accent3" accent4="accent4" accent5="accent5" accent6="accent6" hlink="hlink" folHlink="folHlink"/>
    </a:extraClrScheme>
    <a:extraClrScheme>
      <a:clrScheme name="AAMC Blue template 10">
        <a:dk1>
          <a:srgbClr val="8E0000"/>
        </a:dk1>
        <a:lt1>
          <a:srgbClr val="FAFAFA"/>
        </a:lt1>
        <a:dk2>
          <a:srgbClr val="092F6D"/>
        </a:dk2>
        <a:lt2>
          <a:srgbClr val="FEBD67"/>
        </a:lt2>
        <a:accent1>
          <a:srgbClr val="339866"/>
        </a:accent1>
        <a:accent2>
          <a:srgbClr val="C1C83F"/>
        </a:accent2>
        <a:accent3>
          <a:srgbClr val="AAADBA"/>
        </a:accent3>
        <a:accent4>
          <a:srgbClr val="D6D6D6"/>
        </a:accent4>
        <a:accent5>
          <a:srgbClr val="ADCAB8"/>
        </a:accent5>
        <a:accent6>
          <a:srgbClr val="AFB538"/>
        </a:accent6>
        <a:hlink>
          <a:srgbClr val="FFFFFF"/>
        </a:hlink>
        <a:folHlink>
          <a:srgbClr val="54609D"/>
        </a:folHlink>
      </a:clrScheme>
      <a:clrMap bg1="dk2" tx1="lt1" bg2="dk1" tx2="lt2" accent1="accent1" accent2="accent2" accent3="accent3" accent4="accent4" accent5="accent5" accent6="accent6" hlink="hlink" folHlink="folHlink"/>
    </a:extraClrScheme>
    <a:extraClrScheme>
      <a:clrScheme name="AAMC Blue template 11">
        <a:dk1>
          <a:srgbClr val="809195"/>
        </a:dk1>
        <a:lt1>
          <a:srgbClr val="FAFAFA"/>
        </a:lt1>
        <a:dk2>
          <a:srgbClr val="092F6D"/>
        </a:dk2>
        <a:lt2>
          <a:srgbClr val="FEBD67"/>
        </a:lt2>
        <a:accent1>
          <a:srgbClr val="FDBC67"/>
        </a:accent1>
        <a:accent2>
          <a:srgbClr val="8E0000"/>
        </a:accent2>
        <a:accent3>
          <a:srgbClr val="AAADBA"/>
        </a:accent3>
        <a:accent4>
          <a:srgbClr val="D6D6D6"/>
        </a:accent4>
        <a:accent5>
          <a:srgbClr val="FEDAB8"/>
        </a:accent5>
        <a:accent6>
          <a:srgbClr val="800000"/>
        </a:accent6>
        <a:hlink>
          <a:srgbClr val="FFFFFF"/>
        </a:hlink>
        <a:folHlink>
          <a:srgbClr val="809195"/>
        </a:folHlink>
      </a:clrScheme>
      <a:clrMap bg1="dk2" tx1="lt1" bg2="dk1" tx2="lt2" accent1="accent1" accent2="accent2" accent3="accent3" accent4="accent4" accent5="accent5" accent6="accent6" hlink="hlink" folHlink="folHlink"/>
    </a:extraClrScheme>
    <a:extraClrScheme>
      <a:clrScheme name="AAMC Blue template 12">
        <a:dk1>
          <a:srgbClr val="809195"/>
        </a:dk1>
        <a:lt1>
          <a:srgbClr val="FAFAFA"/>
        </a:lt1>
        <a:dk2>
          <a:srgbClr val="092F6D"/>
        </a:dk2>
        <a:lt2>
          <a:srgbClr val="FEBD67"/>
        </a:lt2>
        <a:accent1>
          <a:srgbClr val="FEBD67"/>
        </a:accent1>
        <a:accent2>
          <a:srgbClr val="8E0000"/>
        </a:accent2>
        <a:accent3>
          <a:srgbClr val="AAADBA"/>
        </a:accent3>
        <a:accent4>
          <a:srgbClr val="D6D6D6"/>
        </a:accent4>
        <a:accent5>
          <a:srgbClr val="FEDBB8"/>
        </a:accent5>
        <a:accent6>
          <a:srgbClr val="800000"/>
        </a:accent6>
        <a:hlink>
          <a:srgbClr val="FAFAFA"/>
        </a:hlink>
        <a:folHlink>
          <a:srgbClr val="80919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6" id="{C053C504-90EA-1A48-9D60-3E3472BE885A}" vid="{5222ABD2-EEBA-0E4D-AFAA-C6196776C2C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8F4778360D1647BE0B158909AFE128" ma:contentTypeVersion="16" ma:contentTypeDescription="Create a new document." ma:contentTypeScope="" ma:versionID="926bfc4e6af6d9e62b5d879c4ee2dd85">
  <xsd:schema xmlns:xsd="http://www.w3.org/2001/XMLSchema" xmlns:xs="http://www.w3.org/2001/XMLSchema" xmlns:p="http://schemas.microsoft.com/office/2006/metadata/properties" xmlns:ns2="f3dc84b6-8eb6-46cd-aef2-61201f9fffe1" xmlns:ns3="7a4d3e54-d8a9-4f7c-9303-3f0cab76cd94" targetNamespace="http://schemas.microsoft.com/office/2006/metadata/properties" ma:root="true" ma:fieldsID="bedb79078816aee4ea7022b6cec70b45" ns2:_="" ns3:_="">
    <xsd:import namespace="f3dc84b6-8eb6-46cd-aef2-61201f9fffe1"/>
    <xsd:import namespace="7a4d3e54-d8a9-4f7c-9303-3f0cab76cd94"/>
    <xsd:element name="properties">
      <xsd:complexType>
        <xsd:sequence>
          <xsd:element name="documentManagement">
            <xsd:complexType>
              <xsd:all>
                <xsd:element ref="ns2:MediaServiceMetadata" minOccurs="0"/>
                <xsd:element ref="ns2:MediaServiceFastMetadata" minOccurs="0"/>
                <xsd:element ref="ns2:_Flow_SignoffStatus"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dc84b6-8eb6-46cd-aef2-61201f9ff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Flow_SignoffStatus" ma:index="10" nillable="true" ma:displayName="Sign-off status" ma:internalName="Sign_x002d_off_x0020_status">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da1ba52-7d3b-4811-9808-5c9985ea51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4d3e54-d8a9-4f7c-9303-3f0cab76cd9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436c2c2-481e-434b-88e6-461332af9c83}" ma:internalName="TaxCatchAll" ma:showField="CatchAllData" ma:web="7a4d3e54-d8a9-4f7c-9303-3f0cab76cd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f3dc84b6-8eb6-46cd-aef2-61201f9fffe1" xsi:nil="true"/>
    <TaxCatchAll xmlns="7a4d3e54-d8a9-4f7c-9303-3f0cab76cd94" xsi:nil="true"/>
    <lcf76f155ced4ddcb4097134ff3c332f xmlns="f3dc84b6-8eb6-46cd-aef2-61201f9fffe1">
      <Terms xmlns="http://schemas.microsoft.com/office/infopath/2007/PartnerControls"/>
    </lcf76f155ced4ddcb4097134ff3c332f>
    <SharedWithUsers xmlns="7a4d3e54-d8a9-4f7c-9303-3f0cab76cd94">
      <UserInfo>
        <DisplayName>Robin Carle</DisplayName>
        <AccountId>38</AccountId>
        <AccountType/>
      </UserInfo>
    </SharedWithUsers>
  </documentManagement>
</p:properties>
</file>

<file path=customXml/itemProps1.xml><?xml version="1.0" encoding="utf-8"?>
<ds:datastoreItem xmlns:ds="http://schemas.openxmlformats.org/officeDocument/2006/customXml" ds:itemID="{FD140AF4-4F80-463F-9403-C3FDB2F8EB1E}">
  <ds:schemaRefs>
    <ds:schemaRef ds:uri="http://schemas.microsoft.com/sharepoint/v3/contenttype/forms"/>
  </ds:schemaRefs>
</ds:datastoreItem>
</file>

<file path=customXml/itemProps2.xml><?xml version="1.0" encoding="utf-8"?>
<ds:datastoreItem xmlns:ds="http://schemas.openxmlformats.org/officeDocument/2006/customXml" ds:itemID="{48133AF4-FADA-465B-8475-9A5C785049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dc84b6-8eb6-46cd-aef2-61201f9fffe1"/>
    <ds:schemaRef ds:uri="7a4d3e54-d8a9-4f7c-9303-3f0cab76c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1F511A-7EFC-4432-889E-751D5B3C8976}">
  <ds:schemaRefs>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f3dc84b6-8eb6-46cd-aef2-61201f9fffe1"/>
    <ds:schemaRef ds:uri="http://www.w3.org/XML/1998/namespace"/>
    <ds:schemaRef ds:uri="7a4d3e54-d8a9-4f7c-9303-3f0cab76cd9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212</TotalTime>
  <Words>1520</Words>
  <Application>Microsoft Office PowerPoint</Application>
  <PresentationFormat>On-screen Show (4:3)</PresentationFormat>
  <Paragraphs>344</Paragraphs>
  <Slides>39</Slides>
  <Notes>13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AAMC Blue template</vt:lpstr>
      <vt:lpstr>A Post-Pandemic Update on the AAMC’s Visiting Student Learning Opportunities (VSLO) Program</vt:lpstr>
      <vt:lpstr>Visiting Students Learning Opportunities (VSLO) Program </vt:lpstr>
      <vt:lpstr>VSLO Catalog Statuses (2023 CY)</vt:lpstr>
      <vt:lpstr>Applications Submitted By Month 2022-2023 Academic Year</vt:lpstr>
      <vt:lpstr>Time Between Application Date and Elective Start Date Academic Year 2022-2023</vt:lpstr>
      <vt:lpstr>Total Applicants</vt:lpstr>
      <vt:lpstr>Unique Electives and Applications</vt:lpstr>
      <vt:lpstr>Total Applications Submitted</vt:lpstr>
      <vt:lpstr>Total Offers</vt:lpstr>
      <vt:lpstr>Total Acceptances</vt:lpstr>
      <vt:lpstr>PowerPoint Presentation</vt:lpstr>
      <vt:lpstr>VSLO Student Post Rotation Survey - Goals</vt:lpstr>
      <vt:lpstr>Student Survey 2022</vt:lpstr>
      <vt:lpstr>Top 10 Specialties for DO Students</vt:lpstr>
      <vt:lpstr>How Did You Decide to Apply For This Away Rotation? (All Responses)</vt:lpstr>
      <vt:lpstr>How Did You Decide to Apply For This Away Rotation? (DO Responses)</vt:lpstr>
      <vt:lpstr>The Goal of my Rotation Was….</vt:lpstr>
      <vt:lpstr>Did your away rotation help affirm your intended specialty choice?</vt:lpstr>
      <vt:lpstr>Do you intend to apply for the residency program where you completed your rotation?</vt:lpstr>
      <vt:lpstr>Would you rank this away rotation as one of your top three choices when applying for residency? </vt:lpstr>
      <vt:lpstr>Did you connect with anyone who you believe may be a professional mentor for you in the future? </vt:lpstr>
      <vt:lpstr>What was the biggest financial decision in committing to the away rotation?</vt:lpstr>
      <vt:lpstr>What range best represents the total cost for your away rotation?</vt:lpstr>
      <vt:lpstr>Were all or some of your rotation expenses included in your Home Institution fee?</vt:lpstr>
      <vt:lpstr>Were there enough opportunities available in your specialty area of interest?</vt:lpstr>
      <vt:lpstr>Were there enough sites/locations offering the specialty to which you were applying?</vt:lpstr>
      <vt:lpstr>Were there enough dates available to fit your rotation schedule?</vt:lpstr>
      <vt:lpstr>PowerPoint Presentation</vt:lpstr>
      <vt:lpstr>Expansion of Rotation Opportunities</vt:lpstr>
      <vt:lpstr>Expanded VSLO Host Definition</vt:lpstr>
      <vt:lpstr>VSLO Modernization </vt:lpstr>
      <vt:lpstr>Improving Utilization of VSLO Data</vt:lpstr>
      <vt:lpstr>Analyzing Data at the Institution Levels</vt:lpstr>
      <vt:lpstr>Deeper Dives into Specialty Data OBGYN VSLO Data </vt:lpstr>
      <vt:lpstr> Global Network</vt:lpstr>
      <vt:lpstr>VSLO Advisory Committee </vt:lpstr>
      <vt:lpstr>Useful Links</vt:lpstr>
      <vt:lpstr>Contact Information</vt:lpstr>
      <vt:lpstr>A Post-Pandemic Update on the AAMC’s Visiting Student Learning Opportunities (VSLO)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subject/>
  <dc:creator>Jesse Whitney</dc:creator>
  <cp:keywords/>
  <dc:description/>
  <cp:lastModifiedBy>Ken Self</cp:lastModifiedBy>
  <cp:revision>5</cp:revision>
  <cp:lastPrinted>2012-04-05T14:11:45Z</cp:lastPrinted>
  <dcterms:created xsi:type="dcterms:W3CDTF">2023-04-05T14:54:35Z</dcterms:created>
  <dcterms:modified xsi:type="dcterms:W3CDTF">2023-04-21T14:04:57Z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0x010100728F4778360D1647BE0B158909AFE128</vt:lpwstr>
  </property>
  <property fmtid="{D5CDD505-2E9C-101B-9397-08002B2CF9AE}" pid="3" name="MediaServiceImageTags">
    <vt:lpwstr/>
  </property>
</Properties>
</file>