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497" r:id="rId5"/>
    <p:sldId id="260" r:id="rId6"/>
    <p:sldId id="499" r:id="rId7"/>
    <p:sldId id="259" r:id="rId8"/>
    <p:sldId id="500" r:id="rId9"/>
    <p:sldId id="502" r:id="rId10"/>
    <p:sldId id="506" r:id="rId11"/>
    <p:sldId id="498" r:id="rId12"/>
    <p:sldId id="503" r:id="rId13"/>
    <p:sldId id="501" r:id="rId14"/>
    <p:sldId id="504" r:id="rId15"/>
    <p:sldId id="505" r:id="rId16"/>
    <p:sldId id="257" r:id="rId17"/>
    <p:sldId id="508" r:id="rId18"/>
    <p:sldId id="512" r:id="rId19"/>
    <p:sldId id="521" r:id="rId20"/>
    <p:sldId id="522" r:id="rId21"/>
    <p:sldId id="509" r:id="rId22"/>
    <p:sldId id="510" r:id="rId23"/>
    <p:sldId id="511" r:id="rId24"/>
    <p:sldId id="520" r:id="rId25"/>
    <p:sldId id="514" r:id="rId26"/>
    <p:sldId id="513" r:id="rId27"/>
    <p:sldId id="516" r:id="rId28"/>
    <p:sldId id="517" r:id="rId29"/>
    <p:sldId id="518" r:id="rId30"/>
    <p:sldId id="519" r:id="rId31"/>
    <p:sldId id="5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00"/>
    <a:srgbClr val="B1B1B1"/>
    <a:srgbClr val="231F20"/>
    <a:srgbClr val="211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20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F9E0-2C45-414A-8969-5DB7F046A2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8024B-5336-4A31-BB60-F0DFCBF5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4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50E3-5F89-44AF-887D-55E2481561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3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50E3-5F89-44AF-887D-55E2481561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8718-F25B-76BE-520F-88169868D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671" y="2931090"/>
            <a:ext cx="11110587" cy="2875659"/>
          </a:xfrm>
        </p:spPr>
        <p:txBody>
          <a:bodyPr anchor="b">
            <a:normAutofit/>
          </a:bodyPr>
          <a:lstStyle>
            <a:lvl1pPr algn="ctr">
              <a:defRPr sz="4200">
                <a:solidFill>
                  <a:schemeClr val="bg1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32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5C34-C46E-EE25-4EA0-CE4C575D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aseline="0">
                <a:solidFill>
                  <a:srgbClr val="21126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DD66-90B1-F888-7AC2-B692232A3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sz="280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2pPr>
            <a:lvl3pPr>
              <a:defRPr sz="240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3pPr>
            <a:lvl4pPr>
              <a:defRPr sz="220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4pPr>
            <a:lvl5pPr>
              <a:defRPr sz="200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73DF5-AE40-F3D9-3C15-DB102FBB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fld id="{F13D623F-6144-D942-89E1-D529FCD01FF9}" type="datetimeFigureOut">
              <a:rPr lang="en-US" smtClean="0"/>
              <a:pPr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D7FD-74F0-DD79-296D-B622F735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57F80-F576-BBA1-E736-6647A8E7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80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fld id="{F22EFA81-B887-A847-A5C9-A2C08FD255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7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ACAE-AFAF-80E3-6406-75066F16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513568"/>
            <a:ext cx="7866345" cy="4233796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04F0-F509-79E6-BA60-81579BAAF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89" y="4885151"/>
            <a:ext cx="7866345" cy="164090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2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3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ACAE-AFAF-80E3-6406-75066F16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513568"/>
            <a:ext cx="11239763" cy="239588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04F0-F509-79E6-BA60-81579BAAF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89" y="3008850"/>
            <a:ext cx="11239763" cy="1377951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11261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5CC0CD-F56D-3F25-B7E4-538D6A6AA1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250" y="4738296"/>
            <a:ext cx="3600450" cy="1377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BA9C61E-76A5-A6E7-0771-C2E139FB60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5775" y="4738296"/>
            <a:ext cx="3600450" cy="1377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9E4AE60-5ABD-9B34-04E7-E6B097D098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5302" y="4738296"/>
            <a:ext cx="3600450" cy="1377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8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25A79-A116-2742-AE2D-6D76AFD3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A213B-9172-F05A-1532-19C4E8CE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8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4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11261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54C8E8"/>
        </a:buClr>
        <a:buFont typeface="Arial" panose="020B0604020202020204" pitchFamily="34" charset="0"/>
        <a:buChar char="•"/>
        <a:defRPr sz="2800" b="0" i="0" kern="1200">
          <a:solidFill>
            <a:srgbClr val="231F20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2400" b="0" i="0" kern="1200">
          <a:solidFill>
            <a:srgbClr val="231F20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2000" b="0" i="0" kern="1200">
          <a:solidFill>
            <a:srgbClr val="231F20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1800" b="0" i="0" kern="1200">
          <a:solidFill>
            <a:srgbClr val="231F20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1800" b="0" i="0" kern="1200">
          <a:solidFill>
            <a:srgbClr val="231F20"/>
          </a:solidFill>
          <a:latin typeface="Urbanist" panose="020B0A04040200000203" pitchFamily="34" charset="0"/>
          <a:ea typeface="Urbanist" panose="020B0A04040200000203" pitchFamily="34" charset="0"/>
          <a:cs typeface="Urbanist" panose="020B0A0404020000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aamc.org/media/23171/download?attachment" TargetMode="External"/><Relationship Id="rId7" Type="http://schemas.openxmlformats.org/officeDocument/2006/relationships/hyperlink" Target="https://www.aamc.org/services/vslo-institutions/vslo-annual-summary-dashboard?check_logged_in=1" TargetMode="External"/><Relationship Id="rId2" Type="http://schemas.openxmlformats.org/officeDocument/2006/relationships/hyperlink" Target="https://www.aamc.org/media/23441/download?attach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ents-residents.aamc.org/media/15621/download?attachment" TargetMode="External"/><Relationship Id="rId5" Type="http://schemas.openxmlformats.org/officeDocument/2006/relationships/hyperlink" Target="https://students-residents.aamc.org/visiting-student-learning-opportunities/vslo-news-and-announcements" TargetMode="External"/><Relationship Id="rId4" Type="http://schemas.openxmlformats.org/officeDocument/2006/relationships/hyperlink" Target="https://students-residents.aamc.org/students/exploring-visiting-scholars-resources-databas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89DF-855C-4466-BE7B-30E26223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771907"/>
            <a:ext cx="11239763" cy="1519194"/>
          </a:xfrm>
        </p:spPr>
        <p:txBody>
          <a:bodyPr>
            <a:noAutofit/>
          </a:bodyPr>
          <a:lstStyle/>
          <a:p>
            <a:pPr algn="ctr"/>
            <a:r>
              <a:rPr lang="en-US" sz="4200" dirty="0">
                <a:latin typeface="Urbanist Medium"/>
              </a:rPr>
              <a:t>The Use of VSLO by DO Students and Colleges of Osteopathic Medicine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986FD8-D2CE-783B-406E-BA6FD436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012" y="3008850"/>
            <a:ext cx="4366599" cy="1377951"/>
          </a:xfrm>
        </p:spPr>
        <p:txBody>
          <a:bodyPr>
            <a:noAutofit/>
          </a:bodyPr>
          <a:lstStyle/>
          <a:p>
            <a:r>
              <a:rPr lang="en-US" sz="2400" i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Presenter:</a:t>
            </a:r>
          </a:p>
          <a:p>
            <a:r>
              <a:rPr lang="en-US" sz="2400" b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Robin H. Carle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Senior Director, VSLO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Association of American Medical Colleges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B2D23-C787-0F2A-5507-64D82BF4D90D}"/>
              </a:ext>
            </a:extLst>
          </p:cNvPr>
          <p:cNvSpPr txBox="1"/>
          <p:nvPr/>
        </p:nvSpPr>
        <p:spPr>
          <a:xfrm>
            <a:off x="-406012" y="5026642"/>
            <a:ext cx="1300376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rgbClr val="22355A"/>
                </a:solidFill>
                <a:effectLst/>
                <a:latin typeface="chivobold"/>
              </a:rPr>
              <a:t>Visiting Student Learning Opportunities</a:t>
            </a:r>
            <a:r>
              <a:rPr lang="en-US" sz="4400" b="0" i="0" baseline="30000" dirty="0">
                <a:solidFill>
                  <a:srgbClr val="22355A"/>
                </a:solidFill>
                <a:effectLst/>
                <a:latin typeface="chivobold"/>
              </a:rPr>
              <a:t>™</a:t>
            </a:r>
            <a:r>
              <a:rPr lang="en-US" sz="4400" b="0" i="0" dirty="0">
                <a:solidFill>
                  <a:srgbClr val="22355A"/>
                </a:solidFill>
                <a:effectLst/>
                <a:latin typeface="chivobold"/>
              </a:rPr>
              <a:t> (VSLO</a:t>
            </a:r>
            <a:r>
              <a:rPr lang="en-US" sz="4400" b="0" i="0" baseline="30000" dirty="0">
                <a:solidFill>
                  <a:srgbClr val="22355A"/>
                </a:solidFill>
                <a:effectLst/>
                <a:latin typeface="chivobold"/>
              </a:rPr>
              <a:t>®</a:t>
            </a:r>
            <a:r>
              <a:rPr lang="en-US" sz="4400" b="0" i="0" dirty="0">
                <a:solidFill>
                  <a:srgbClr val="22355A"/>
                </a:solidFill>
                <a:effectLst/>
                <a:latin typeface="chivobold"/>
              </a:rPr>
              <a:t>)</a:t>
            </a:r>
          </a:p>
          <a:p>
            <a:pPr algn="ctr"/>
            <a:endParaRPr lang="en-US" sz="4300" b="1" dirty="0">
              <a:latin typeface="Urbanist" panose="020B0A04040200000203" pitchFamily="34" charset="0"/>
              <a:ea typeface="Urbanist" panose="020B0A04040200000203" pitchFamily="34" charset="0"/>
              <a:cs typeface="Urbanist" panose="020B0A04040200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8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3131-99A4-5A8E-0F10-473EA7F5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396"/>
            <a:ext cx="10515600" cy="7070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Time Between Application Date and Elective Start Date</a:t>
            </a:r>
            <a:br>
              <a:rPr lang="en-US" sz="3200" dirty="0"/>
            </a:br>
            <a:r>
              <a:rPr lang="en-US" sz="2200" b="0" i="1" u="sng" dirty="0"/>
              <a:t>(Academic Year 2023-2024)*</a:t>
            </a:r>
            <a:endParaRPr lang="en-US" sz="3200" b="0" i="1" u="sng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44BAA4-748F-7A97-698A-BFF3FB71A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368" y="1044013"/>
            <a:ext cx="10735037" cy="476997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BF47DD-B5A9-3DB9-4EFA-FB6EEED4E827}"/>
              </a:ext>
            </a:extLst>
          </p:cNvPr>
          <p:cNvSpPr txBox="1"/>
          <p:nvPr/>
        </p:nvSpPr>
        <p:spPr>
          <a:xfrm>
            <a:off x="8593493" y="1462989"/>
            <a:ext cx="265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MD Average= 144 Days</a:t>
            </a:r>
          </a:p>
          <a:p>
            <a:r>
              <a:rPr lang="en-US" sz="1400" b="1" dirty="0"/>
              <a:t>DO Average = 166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8F446-FE55-2CA4-CC53-0A8AA1FF66BE}"/>
              </a:ext>
            </a:extLst>
          </p:cNvPr>
          <p:cNvSpPr txBox="1"/>
          <p:nvPr/>
        </p:nvSpPr>
        <p:spPr>
          <a:xfrm>
            <a:off x="1002336" y="5576742"/>
            <a:ext cx="283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as of April 9, 2024</a:t>
            </a:r>
          </a:p>
        </p:txBody>
      </p:sp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2143FF80-FF11-8CC3-FD75-4270B5B266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00A74-EA46-BA56-09BA-02D602C84F82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2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3131-99A4-5A8E-0F10-473EA7F5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4" y="391466"/>
            <a:ext cx="10515600" cy="707068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Total Offers</a:t>
            </a:r>
            <a:endParaRPr lang="en-US" sz="4000" b="0" i="1" u="sng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B061D4-9695-C9B9-1312-A4BE204BD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1977" r="1901" b="21224"/>
          <a:stretch/>
        </p:blipFill>
        <p:spPr>
          <a:xfrm>
            <a:off x="1427583" y="1098534"/>
            <a:ext cx="9032562" cy="4690893"/>
          </a:xfrm>
        </p:spPr>
      </p:pic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9E0C2802-D663-55B4-B207-ADCE62372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47C22C-D3AF-A97C-5C8B-9461FC91FA05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838D1-D091-0038-F04B-4EE4E70E9057}"/>
              </a:ext>
            </a:extLst>
          </p:cNvPr>
          <p:cNvSpPr txBox="1"/>
          <p:nvPr/>
        </p:nvSpPr>
        <p:spPr>
          <a:xfrm>
            <a:off x="2286000" y="5755114"/>
            <a:ext cx="282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of April 9, 2024</a:t>
            </a:r>
          </a:p>
        </p:txBody>
      </p:sp>
    </p:spTree>
    <p:extLst>
      <p:ext uri="{BB962C8B-B14F-4D97-AF65-F5344CB8AC3E}">
        <p14:creationId xmlns:p14="http://schemas.microsoft.com/office/powerpoint/2010/main" val="35228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3131-99A4-5A8E-0F10-473EA7F5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4" y="375428"/>
            <a:ext cx="10515600" cy="707068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Total Acceptances</a:t>
            </a:r>
            <a:endParaRPr lang="en-US" sz="4000" b="0" i="1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9D95CA-BBC5-43D4-0ED6-68E725EA8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770" y="990667"/>
            <a:ext cx="8050459" cy="4822259"/>
          </a:xfrm>
          <a:prstGeom prst="rect">
            <a:avLst/>
          </a:prstGeom>
        </p:spPr>
      </p:pic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9D018F7A-3381-C59C-114B-82C54E785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F48F62-1377-C107-6DBC-CD3F3FC960C2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46BAB-4D06-7A8A-6DB6-AFF82965E47F}"/>
              </a:ext>
            </a:extLst>
          </p:cNvPr>
          <p:cNvSpPr txBox="1"/>
          <p:nvPr/>
        </p:nvSpPr>
        <p:spPr>
          <a:xfrm>
            <a:off x="2220686" y="5755114"/>
            <a:ext cx="289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of April 9, 2024</a:t>
            </a:r>
          </a:p>
        </p:txBody>
      </p:sp>
    </p:spTree>
    <p:extLst>
      <p:ext uri="{BB962C8B-B14F-4D97-AF65-F5344CB8AC3E}">
        <p14:creationId xmlns:p14="http://schemas.microsoft.com/office/powerpoint/2010/main" val="64692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9E53-04EC-5328-64BD-1D6F7BD9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2776"/>
            <a:ext cx="7866345" cy="164027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VSLO Student </a:t>
            </a:r>
            <a:br>
              <a:rPr lang="en-US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</a:br>
            <a:r>
              <a:rPr lang="en-US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Post Rotation Survey</a:t>
            </a:r>
          </a:p>
        </p:txBody>
      </p:sp>
    </p:spTree>
    <p:extLst>
      <p:ext uri="{BB962C8B-B14F-4D97-AF65-F5344CB8AC3E}">
        <p14:creationId xmlns:p14="http://schemas.microsoft.com/office/powerpoint/2010/main" val="307753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8ADDB-D1A5-92A7-3AEE-197563D48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280"/>
          <a:stretch/>
        </p:blipFill>
        <p:spPr>
          <a:xfrm>
            <a:off x="1847066" y="358662"/>
            <a:ext cx="8497868" cy="4801167"/>
          </a:xfrm>
          <a:prstGeom prst="rect">
            <a:avLst/>
          </a:prstGeom>
        </p:spPr>
      </p:pic>
      <p:pic>
        <p:nvPicPr>
          <p:cNvPr id="2" name="Picture 1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AB16740D-3D9D-2A6D-C9FD-9C29E70A8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3E3758-2300-F168-5366-EF0B740EE5AD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0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E904B2B-3126-D623-97F1-6D98C93A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5104" y="395243"/>
            <a:ext cx="12702208" cy="620712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>
                <a:solidFill>
                  <a:srgbClr val="092F6D"/>
                </a:solidFill>
              </a:rPr>
              <a:t>Were there enough opportunities available in your specialty area of interest?</a:t>
            </a:r>
            <a:endParaRPr lang="en-US" sz="2800" dirty="0"/>
          </a:p>
        </p:txBody>
      </p:sp>
      <p:pic>
        <p:nvPicPr>
          <p:cNvPr id="10" name="Picture 9" descr="A blue and orange pie chart&#10;&#10;Description automatically generated">
            <a:extLst>
              <a:ext uri="{FF2B5EF4-FFF2-40B4-BE49-F238E27FC236}">
                <a16:creationId xmlns:a16="http://schemas.microsoft.com/office/drawing/2014/main" id="{DD0F7116-2890-72F5-8230-80002B2A7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4165" y="977295"/>
            <a:ext cx="7317000" cy="4788765"/>
          </a:xfrm>
          <a:prstGeom prst="rect">
            <a:avLst/>
          </a:prstGeom>
        </p:spPr>
      </p:pic>
      <p:pic>
        <p:nvPicPr>
          <p:cNvPr id="11" name="Picture 10" descr="A blue and orange pie chart&#10;&#10;Description automatically generated">
            <a:extLst>
              <a:ext uri="{FF2B5EF4-FFF2-40B4-BE49-F238E27FC236}">
                <a16:creationId xmlns:a16="http://schemas.microsoft.com/office/drawing/2014/main" id="{BFB7154B-58EB-5AA1-4A3E-7EA4334E5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987" y="924734"/>
            <a:ext cx="6615000" cy="48026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F331A8-0BD5-726A-42EF-99BB6978C321}"/>
              </a:ext>
            </a:extLst>
          </p:cNvPr>
          <p:cNvSpPr txBox="1"/>
          <p:nvPr/>
        </p:nvSpPr>
        <p:spPr>
          <a:xfrm>
            <a:off x="4126158" y="5633955"/>
            <a:ext cx="359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Survey Results from 2022-2023 CY</a:t>
            </a:r>
          </a:p>
        </p:txBody>
      </p:sp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084B89A0-2F14-F708-D6B3-D60CE7278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600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837131-E90D-E08D-72DD-A031342B7CE9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4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E904B2B-3126-D623-97F1-6D98C93A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5104" y="395243"/>
            <a:ext cx="12702208" cy="620712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>
                <a:solidFill>
                  <a:srgbClr val="092F6D"/>
                </a:solidFill>
              </a:rPr>
              <a:t>Were there enough dates available to fit your rotation schedule?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331A8-0BD5-726A-42EF-99BB6978C321}"/>
              </a:ext>
            </a:extLst>
          </p:cNvPr>
          <p:cNvSpPr txBox="1"/>
          <p:nvPr/>
        </p:nvSpPr>
        <p:spPr>
          <a:xfrm>
            <a:off x="4221049" y="5339972"/>
            <a:ext cx="359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Survey Results from 2022-2023 CY</a:t>
            </a:r>
          </a:p>
        </p:txBody>
      </p:sp>
      <p:pic>
        <p:nvPicPr>
          <p:cNvPr id="5" name="Picture 4" descr="A blue and orange pie chart&#10;&#10;Description automatically generated">
            <a:extLst>
              <a:ext uri="{FF2B5EF4-FFF2-40B4-BE49-F238E27FC236}">
                <a16:creationId xmlns:a16="http://schemas.microsoft.com/office/drawing/2014/main" id="{4C003FC9-5919-FD9E-4806-84B597E2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6000" y="1015955"/>
            <a:ext cx="7002000" cy="4381998"/>
          </a:xfrm>
          <a:prstGeom prst="rect">
            <a:avLst/>
          </a:prstGeom>
        </p:spPr>
      </p:pic>
      <p:pic>
        <p:nvPicPr>
          <p:cNvPr id="6" name="Picture 5" descr="A blue and orange pie chart&#10;&#10;Description automatically generated">
            <a:extLst>
              <a:ext uri="{FF2B5EF4-FFF2-40B4-BE49-F238E27FC236}">
                <a16:creationId xmlns:a16="http://schemas.microsoft.com/office/drawing/2014/main" id="{359FF419-957A-BF9C-3D89-ED41D446F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04" y="962189"/>
            <a:ext cx="7002000" cy="4649629"/>
          </a:xfrm>
          <a:prstGeom prst="rect">
            <a:avLst/>
          </a:prstGeom>
        </p:spPr>
      </p:pic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76BE57BA-20B1-6B4B-0FDB-D4A0A40E7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98B537-5B66-FCDF-100C-EA8E31852FB0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58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E904B2B-3126-D623-97F1-6D98C93A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5104" y="395243"/>
            <a:ext cx="12702208" cy="620712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>
                <a:solidFill>
                  <a:srgbClr val="092F6D"/>
                </a:solidFill>
              </a:rPr>
              <a:t>Were there enough sites/locations offering the specialty to which you were applying?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331A8-0BD5-726A-42EF-99BB6978C321}"/>
              </a:ext>
            </a:extLst>
          </p:cNvPr>
          <p:cNvSpPr txBox="1"/>
          <p:nvPr/>
        </p:nvSpPr>
        <p:spPr>
          <a:xfrm>
            <a:off x="4547620" y="5688929"/>
            <a:ext cx="359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Survey Results from 2022-2023 CY</a:t>
            </a:r>
          </a:p>
        </p:txBody>
      </p:sp>
      <p:pic>
        <p:nvPicPr>
          <p:cNvPr id="3" name="Picture 2" descr="A blue circle with a orange triangle in the middle&#10;&#10;Description automatically generated">
            <a:extLst>
              <a:ext uri="{FF2B5EF4-FFF2-40B4-BE49-F238E27FC236}">
                <a16:creationId xmlns:a16="http://schemas.microsoft.com/office/drawing/2014/main" id="{69103108-FA5A-BEC0-86E8-BF44535B2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7791" y="977191"/>
            <a:ext cx="7812000" cy="4896404"/>
          </a:xfrm>
          <a:prstGeom prst="rect">
            <a:avLst/>
          </a:prstGeom>
        </p:spPr>
      </p:pic>
      <p:pic>
        <p:nvPicPr>
          <p:cNvPr id="4" name="Picture 3" descr="A blue and orange pie chart&#10;&#10;Description automatically generated">
            <a:extLst>
              <a:ext uri="{FF2B5EF4-FFF2-40B4-BE49-F238E27FC236}">
                <a16:creationId xmlns:a16="http://schemas.microsoft.com/office/drawing/2014/main" id="{2946874A-A8DD-C6EB-6F7C-739EC17E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0" y="932058"/>
            <a:ext cx="7542000" cy="4812507"/>
          </a:xfrm>
          <a:prstGeom prst="rect">
            <a:avLst/>
          </a:prstGeom>
        </p:spPr>
      </p:pic>
      <p:pic>
        <p:nvPicPr>
          <p:cNvPr id="5" name="Picture 4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3CF1EBBA-0C4F-BA32-BB55-D6A302DB2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B0E9FD-2B8F-98AE-55C5-1BBDFC7889B4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6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9E53-04EC-5328-64BD-1D6F7BD9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2776"/>
            <a:ext cx="7866345" cy="164027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VSLO Priorities</a:t>
            </a:r>
            <a:br>
              <a:rPr lang="en-US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</a:br>
            <a:r>
              <a:rPr lang="en-US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1097153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A1492-7FDF-431E-0B80-02BDF6C39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3" b="32417"/>
          <a:stretch/>
        </p:blipFill>
        <p:spPr>
          <a:xfrm>
            <a:off x="1704751" y="329697"/>
            <a:ext cx="8408144" cy="4279625"/>
          </a:xfrm>
          <a:prstGeom prst="rect">
            <a:avLst/>
          </a:prstGeom>
        </p:spPr>
      </p:pic>
      <p:pic>
        <p:nvPicPr>
          <p:cNvPr id="2" name="Picture 1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66B5E120-B8EC-64EC-CEEA-9173926C8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840A1-E53D-18AF-12CA-35AE9818361A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6058-716B-E7B5-4B67-C6228693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Disclosure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22DBB-19A7-F890-D5A2-7FF294C46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The presenter(s) have no interest or potential conflict(s) of interest in relation to this presentation.</a:t>
            </a:r>
          </a:p>
          <a:p>
            <a:endParaRPr lang="en-US" b="0" i="0" u="none" strike="noStrike" baseline="0" dirty="0">
              <a:solidFill>
                <a:srgbClr val="000000"/>
              </a:solidFill>
              <a:latin typeface="Urbanist" panose="020B0A04040200000203" pitchFamily="34" charset="0"/>
              <a:ea typeface="Urbanist" panose="020B0A04040200000203" pitchFamily="34" charset="0"/>
              <a:cs typeface="Urbanist" panose="020B0A04040200000203" pitchFamily="34" charset="0"/>
            </a:endParaRP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The content of this presentation does not relate to any product of a commercial interest. Therefore, there are no relevant financial relationships to disclose. </a:t>
            </a:r>
          </a:p>
          <a:p>
            <a:endParaRPr lang="en-US" dirty="0"/>
          </a:p>
        </p:txBody>
      </p:sp>
      <p:pic>
        <p:nvPicPr>
          <p:cNvPr id="5" name="Picture 4" descr="A blue circle with a white symbol on it&#10;&#10;Description automatically generated">
            <a:extLst>
              <a:ext uri="{FF2B5EF4-FFF2-40B4-BE49-F238E27FC236}">
                <a16:creationId xmlns:a16="http://schemas.microsoft.com/office/drawing/2014/main" id="{C1B28DEE-8403-2B7B-B53C-46E7082E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76" y="492964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9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E904B2B-3126-D623-97F1-6D98C93A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63" y="395243"/>
            <a:ext cx="8386762" cy="62071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092F6D"/>
                </a:solidFill>
              </a:rPr>
              <a:t>VSLO Domestic Program Expansion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3A712-2212-0047-0DBF-EC46636C523D}"/>
              </a:ext>
            </a:extLst>
          </p:cNvPr>
          <p:cNvSpPr txBox="1"/>
          <p:nvPr/>
        </p:nvSpPr>
        <p:spPr>
          <a:xfrm>
            <a:off x="154520" y="1024204"/>
            <a:ext cx="714025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 indent="-346075">
              <a:buFont typeface="Arial" panose="020B0604020202020204" pitchFamily="34" charset="0"/>
              <a:buChar char="•"/>
            </a:pPr>
            <a:r>
              <a:rPr lang="en-US" sz="1900" b="0" kern="0" dirty="0">
                <a:latin typeface="Arial"/>
                <a:cs typeface="Arial"/>
              </a:rPr>
              <a:t>Active outreach started in June 2023, adding:</a:t>
            </a:r>
          </a:p>
          <a:p>
            <a:pPr marL="516890" indent="-342900">
              <a:buFont typeface="Arial" panose="020B0604020202020204" pitchFamily="34" charset="0"/>
              <a:buChar char="•"/>
            </a:pPr>
            <a:endParaRPr lang="en-US" sz="1900" b="0" kern="0" dirty="0">
              <a:latin typeface="Arial"/>
              <a:cs typeface="Arial"/>
            </a:endParaRPr>
          </a:p>
          <a:p>
            <a:pPr marL="402590" indent="-342900">
              <a:buClr>
                <a:srgbClr val="092F6D"/>
              </a:buClr>
              <a:buFont typeface="Arial" panose="020B0604020202020204" pitchFamily="34" charset="0"/>
              <a:buChar char="•"/>
            </a:pPr>
            <a:r>
              <a:rPr lang="en-US" sz="1900" kern="0" dirty="0">
                <a:latin typeface="Arial"/>
                <a:cs typeface="Arial"/>
              </a:rPr>
              <a:t>46</a:t>
            </a:r>
            <a:r>
              <a:rPr lang="en-US" sz="1900" b="1" kern="0" dirty="0">
                <a:latin typeface="Arial"/>
                <a:cs typeface="Arial"/>
              </a:rPr>
              <a:t> new Hosts </a:t>
            </a:r>
            <a:r>
              <a:rPr lang="en-US" sz="1900" b="0" kern="0" dirty="0">
                <a:latin typeface="Arial"/>
                <a:cs typeface="Arial"/>
              </a:rPr>
              <a:t>(Institutions and/or Teaching Hospitals) </a:t>
            </a:r>
          </a:p>
          <a:p>
            <a:pPr marL="859790" lvl="1" indent="-342900">
              <a:buClr>
                <a:srgbClr val="092F6D"/>
              </a:buClr>
              <a:buFont typeface="Arial" panose="020B0604020202020204" pitchFamily="34" charset="0"/>
              <a:buChar char="•"/>
            </a:pPr>
            <a:r>
              <a:rPr lang="en-US" sz="1900" b="0" i="1" kern="0" dirty="0">
                <a:latin typeface="Arial"/>
                <a:cs typeface="Arial"/>
              </a:rPr>
              <a:t>19 are still in the Participation Agreement/Application process</a:t>
            </a:r>
            <a:endParaRPr lang="en-US" sz="1900" i="1" kern="0" dirty="0">
              <a:latin typeface="Arial"/>
              <a:cs typeface="Arial"/>
            </a:endParaRPr>
          </a:p>
          <a:p>
            <a:pPr marL="727075" lvl="1" indent="-210185"/>
            <a:endParaRPr lang="en-US" sz="1900" b="0" kern="0" dirty="0">
              <a:latin typeface="Arial"/>
              <a:cs typeface="Arial"/>
            </a:endParaRPr>
          </a:p>
          <a:p>
            <a:pPr marL="402590" indent="-342900">
              <a:buFont typeface="Arial" panose="020B0604020202020204" pitchFamily="34" charset="0"/>
              <a:buChar char="•"/>
            </a:pPr>
            <a:r>
              <a:rPr lang="en-US" sz="1900" b="0" kern="0" dirty="0">
                <a:latin typeface="Arial"/>
                <a:cs typeface="Arial"/>
              </a:rPr>
              <a:t>New opportunities in </a:t>
            </a:r>
            <a:r>
              <a:rPr lang="en-US" sz="1900" kern="0" dirty="0">
                <a:latin typeface="Arial"/>
                <a:cs typeface="Arial"/>
              </a:rPr>
              <a:t>20</a:t>
            </a:r>
            <a:r>
              <a:rPr lang="en-US" sz="1900" b="1" kern="0" dirty="0">
                <a:latin typeface="Arial"/>
                <a:cs typeface="Arial"/>
              </a:rPr>
              <a:t> states</a:t>
            </a:r>
          </a:p>
          <a:p>
            <a:pPr marL="727075" lvl="1" indent="-210185"/>
            <a:endParaRPr lang="en-US" sz="1900" b="1" kern="0" dirty="0">
              <a:latin typeface="Arial"/>
              <a:cs typeface="Arial"/>
            </a:endParaRPr>
          </a:p>
          <a:p>
            <a:pPr marL="402590" indent="-342900">
              <a:buFont typeface="Arial" panose="020B0604020202020204" pitchFamily="34" charset="0"/>
              <a:buChar char="•"/>
            </a:pPr>
            <a:r>
              <a:rPr lang="en-US" sz="1900" b="1" kern="0" dirty="0">
                <a:latin typeface="Arial"/>
                <a:cs typeface="Arial"/>
              </a:rPr>
              <a:t>Specialties</a:t>
            </a:r>
            <a:r>
              <a:rPr lang="en-US" sz="1900" b="0" kern="0" dirty="0">
                <a:latin typeface="Arial"/>
                <a:cs typeface="Arial"/>
              </a:rPr>
              <a:t> include:</a:t>
            </a:r>
          </a:p>
          <a:p>
            <a:pPr marL="1202690" lvl="2" indent="-342900">
              <a:buFont typeface="Arial" panose="020B0604020202020204" pitchFamily="34" charset="0"/>
              <a:buChar char="•"/>
            </a:pPr>
            <a:r>
              <a:rPr lang="en-US" sz="1900" b="0" kern="0" dirty="0">
                <a:latin typeface="Arial"/>
                <a:cs typeface="Arial"/>
              </a:rPr>
              <a:t>Internal Medicine</a:t>
            </a:r>
          </a:p>
          <a:p>
            <a:pPr marL="1202690" lvl="2" indent="-342900">
              <a:buFont typeface="Arial" panose="020B0604020202020204" pitchFamily="34" charset="0"/>
              <a:buChar char="•"/>
            </a:pPr>
            <a:r>
              <a:rPr lang="en-US" sz="1900" b="0" kern="0" dirty="0">
                <a:latin typeface="Arial"/>
                <a:cs typeface="Arial"/>
              </a:rPr>
              <a:t>Emergency Medicine </a:t>
            </a:r>
            <a:endParaRPr lang="en-US" sz="1900" b="0" kern="0" dirty="0">
              <a:cs typeface="Arial"/>
            </a:endParaRPr>
          </a:p>
          <a:p>
            <a:pPr marL="1202690" lvl="2" indent="-342900">
              <a:buFont typeface="Arial" panose="020B0604020202020204" pitchFamily="34" charset="0"/>
              <a:buChar char="•"/>
            </a:pPr>
            <a:r>
              <a:rPr lang="en-US" sz="1900" b="0" kern="0" dirty="0">
                <a:latin typeface="Arial"/>
                <a:cs typeface="Arial"/>
              </a:rPr>
              <a:t>Family Medicine</a:t>
            </a:r>
          </a:p>
          <a:p>
            <a:pPr marL="1202690" lvl="2" indent="-342900">
              <a:buFont typeface="Arial" panose="020B0604020202020204" pitchFamily="34" charset="0"/>
              <a:buChar char="•"/>
            </a:pPr>
            <a:r>
              <a:rPr lang="en-US" sz="1900" b="0" kern="0" dirty="0">
                <a:latin typeface="Arial"/>
                <a:cs typeface="Arial"/>
              </a:rPr>
              <a:t>OB/GYN</a:t>
            </a:r>
          </a:p>
          <a:p>
            <a:pPr marL="1202690" lvl="2" indent="-342900">
              <a:buFont typeface="Arial" panose="020B0604020202020204" pitchFamily="34" charset="0"/>
              <a:buChar char="•"/>
            </a:pPr>
            <a:r>
              <a:rPr lang="en-US" sz="1900" b="0" kern="0" dirty="0">
                <a:latin typeface="Arial"/>
                <a:cs typeface="Arial"/>
              </a:rPr>
              <a:t>Pediatrics</a:t>
            </a:r>
          </a:p>
          <a:p>
            <a:pPr marL="1202690" lvl="2" indent="-342900">
              <a:buFont typeface="Arial" panose="020B0604020202020204" pitchFamily="34" charset="0"/>
              <a:buChar char="•"/>
            </a:pPr>
            <a:r>
              <a:rPr lang="en-US" sz="1900" b="0" kern="0" dirty="0">
                <a:latin typeface="Arial"/>
                <a:cs typeface="Arial"/>
              </a:rPr>
              <a:t>Urology</a:t>
            </a:r>
            <a:endParaRPr lang="en-US" sz="1900" b="0" kern="0" dirty="0">
              <a:cs typeface="Arial"/>
            </a:endParaRPr>
          </a:p>
        </p:txBody>
      </p:sp>
      <p:pic>
        <p:nvPicPr>
          <p:cNvPr id="8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D70C3145-6A76-C616-699D-7DF24651D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252" y="1891273"/>
            <a:ext cx="5430458" cy="3619329"/>
          </a:xfrm>
        </p:spPr>
      </p:pic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B12D0AED-A429-1C68-A9D9-0DD187B9F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51919-F4B8-D63E-D867-51AE4AD2B3AE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72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E904B2B-3126-D623-97F1-6D98C93A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63" y="395243"/>
            <a:ext cx="8386762" cy="62071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092F6D"/>
                </a:solidFill>
              </a:rPr>
              <a:t>Improving Utilization of VSLO Data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70ED7-1921-24AD-4E88-A501FD6A2C32}"/>
              </a:ext>
            </a:extLst>
          </p:cNvPr>
          <p:cNvSpPr txBox="1"/>
          <p:nvPr/>
        </p:nvSpPr>
        <p:spPr>
          <a:xfrm>
            <a:off x="1722063" y="1286542"/>
            <a:ext cx="7785831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just" rtl="0" fontAlgn="base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Calibri"/>
              </a:rPr>
              <a:t>Utilizing existing data, provide information that allows I</a:t>
            </a:r>
            <a:r>
              <a:rPr lang="en-US" sz="2400" i="0" u="none" strike="noStrike" dirty="0">
                <a:effectLst/>
                <a:latin typeface="Arial"/>
                <a:cs typeface="Calibri"/>
              </a:rPr>
              <a:t>nstitutions and Students and </a:t>
            </a:r>
            <a:r>
              <a:rPr lang="en-US" sz="2400" dirty="0">
                <a:latin typeface="Arial"/>
                <a:cs typeface="Calibri"/>
              </a:rPr>
              <a:t>t</a:t>
            </a:r>
            <a:r>
              <a:rPr lang="en-US" sz="2400" i="0" u="none" strike="noStrike" dirty="0">
                <a:effectLst/>
                <a:latin typeface="Arial"/>
                <a:cs typeface="Calibri"/>
              </a:rPr>
              <a:t>heir </a:t>
            </a:r>
            <a:r>
              <a:rPr lang="en-US" sz="2400" dirty="0">
                <a:latin typeface="Arial"/>
                <a:cs typeface="Calibri"/>
              </a:rPr>
              <a:t>A</a:t>
            </a:r>
            <a:r>
              <a:rPr lang="en-US" sz="2400" i="0" u="none" strike="noStrike" dirty="0">
                <a:effectLst/>
                <a:latin typeface="Arial"/>
                <a:cs typeface="Calibri"/>
              </a:rPr>
              <a:t>dvisors to make more informed decisions about </a:t>
            </a:r>
            <a:r>
              <a:rPr lang="en-US" sz="2400" dirty="0">
                <a:latin typeface="Arial"/>
                <a:cs typeface="Calibri"/>
              </a:rPr>
              <a:t>A</a:t>
            </a:r>
            <a:r>
              <a:rPr lang="en-US" sz="2400" i="0" u="none" strike="noStrike" dirty="0">
                <a:effectLst/>
                <a:latin typeface="Arial"/>
                <a:cs typeface="Calibri"/>
              </a:rPr>
              <a:t>way Rotations</a:t>
            </a:r>
          </a:p>
          <a:p>
            <a:pPr algn="just" rtl="0" fontAlgn="base">
              <a:buClr>
                <a:schemeClr val="bg1">
                  <a:lumMod val="75000"/>
                </a:schemeClr>
              </a:buClr>
            </a:pPr>
            <a:endParaRPr lang="en-US" sz="2400" i="0" u="none" strike="noStrike" dirty="0">
              <a:effectLst/>
              <a:latin typeface="Arial"/>
              <a:cs typeface="Calibri"/>
            </a:endParaRPr>
          </a:p>
          <a:p>
            <a:pPr marL="457200" indent="-457200" algn="just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Calibri"/>
              </a:rPr>
              <a:t>Focus is on data at following levels:</a:t>
            </a:r>
          </a:p>
          <a:p>
            <a:pPr marL="1828800" lvl="3" indent="-457200" algn="just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Calibri"/>
              </a:rPr>
              <a:t>National</a:t>
            </a:r>
          </a:p>
          <a:p>
            <a:pPr marL="1828800" lvl="3" indent="-457200" algn="just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Calibri"/>
              </a:rPr>
              <a:t>Institution	</a:t>
            </a:r>
          </a:p>
          <a:p>
            <a:pPr marL="1828800" lvl="3" indent="-457200" algn="just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  <a:latin typeface="Arial"/>
                <a:cs typeface="Calibri"/>
              </a:rPr>
              <a:t>Specialty</a:t>
            </a:r>
          </a:p>
          <a:p>
            <a:pPr marL="1426845" lvl="2">
              <a:buClr>
                <a:srgbClr val="01267F"/>
              </a:buClr>
            </a:pPr>
            <a:endParaRPr lang="en-US" sz="2400" i="0" u="none" strike="noStrike" dirty="0">
              <a:solidFill>
                <a:schemeClr val="bg1">
                  <a:lumMod val="75000"/>
                </a:schemeClr>
              </a:solidFill>
              <a:effectLst/>
              <a:latin typeface="Arial"/>
              <a:cs typeface="Calibri"/>
            </a:endParaRPr>
          </a:p>
          <a:p>
            <a:pPr marL="457200" indent="-457200" algn="l" rtl="0" fontAlgn="base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effectLst/>
                <a:latin typeface="Arial"/>
                <a:cs typeface="Calibri"/>
              </a:rPr>
              <a:t>Iterative </a:t>
            </a:r>
            <a:r>
              <a:rPr lang="en-US" sz="2400" dirty="0">
                <a:latin typeface="Arial"/>
                <a:cs typeface="Calibri"/>
              </a:rPr>
              <a:t>P</a:t>
            </a:r>
            <a:r>
              <a:rPr lang="en-US" sz="2400" i="0" u="none" strike="noStrike" dirty="0">
                <a:effectLst/>
                <a:latin typeface="Arial"/>
                <a:cs typeface="Calibri"/>
              </a:rPr>
              <a:t>rocess Maturing </a:t>
            </a:r>
            <a:r>
              <a:rPr lang="en-US" sz="2400" dirty="0">
                <a:latin typeface="Arial"/>
                <a:cs typeface="Calibri"/>
              </a:rPr>
              <a:t>in 2025</a:t>
            </a:r>
            <a:endParaRPr lang="en-US" sz="2400" i="0" u="none" strike="noStrike" dirty="0">
              <a:effectLst/>
              <a:latin typeface="Arial"/>
              <a:cs typeface="Calibri"/>
            </a:endParaRPr>
          </a:p>
        </p:txBody>
      </p:sp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439ADEE3-E41C-E72C-98C2-0D0E1D018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CAC0D0-E74B-A7EB-056F-7A2D75AF7A4C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90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E904B2B-3126-D623-97F1-6D98C93A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63" y="395243"/>
            <a:ext cx="8386762" cy="62071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092F6D"/>
                </a:solidFill>
              </a:rPr>
              <a:t>VSLO Annual Survey Dashboard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70ED7-1921-24AD-4E88-A501FD6A2C32}"/>
              </a:ext>
            </a:extLst>
          </p:cNvPr>
          <p:cNvSpPr txBox="1"/>
          <p:nvPr/>
        </p:nvSpPr>
        <p:spPr>
          <a:xfrm>
            <a:off x="1722063" y="1286542"/>
            <a:ext cx="7785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0" fontAlgn="base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Calibri"/>
              </a:rPr>
              <a:t> </a:t>
            </a:r>
            <a:endParaRPr lang="en-US" sz="2400" i="0" u="none" strike="noStrike" dirty="0">
              <a:effectLst/>
              <a:latin typeface="Arial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015C8-3CE4-08A2-9CE3-903A354DF6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18" y="1015954"/>
            <a:ext cx="8457307" cy="4833599"/>
          </a:xfrm>
          <a:prstGeom prst="rect">
            <a:avLst/>
          </a:prstGeom>
        </p:spPr>
      </p:pic>
      <p:pic>
        <p:nvPicPr>
          <p:cNvPr id="4" name="Picture 3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959F6969-3A3E-7EB8-1D2A-AEE6FAB34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B5576-F58A-BF23-1E38-CAC7720AB7DA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73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E904B2B-3126-D623-97F1-6D98C93A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63" y="395243"/>
            <a:ext cx="8386762" cy="62071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092F6D"/>
                </a:solidFill>
              </a:rPr>
              <a:t>VSLO Student Infographic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70ED7-1921-24AD-4E88-A501FD6A2C32}"/>
              </a:ext>
            </a:extLst>
          </p:cNvPr>
          <p:cNvSpPr txBox="1"/>
          <p:nvPr/>
        </p:nvSpPr>
        <p:spPr>
          <a:xfrm>
            <a:off x="1722063" y="1286542"/>
            <a:ext cx="7785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0" fontAlgn="base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Calibri"/>
              </a:rPr>
              <a:t> </a:t>
            </a:r>
            <a:endParaRPr lang="en-US" sz="2400" i="0" u="none" strike="noStrike" dirty="0">
              <a:effectLst/>
              <a:latin typeface="Arial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0B15A-1D52-9BE3-2E92-B687C2D04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30" y="1136744"/>
            <a:ext cx="5245370" cy="4483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68CCE6-8589-23A9-4D2C-2165AE864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911" y="2006721"/>
            <a:ext cx="4826248" cy="2914800"/>
          </a:xfrm>
          <a:prstGeom prst="rect">
            <a:avLst/>
          </a:prstGeom>
        </p:spPr>
      </p:pic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A5B812C3-26D8-E661-B601-7ADE3A32B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BDCDC2-6C07-D9BE-4011-08324B9F0AD0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1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E904B2B-3126-D623-97F1-6D98C93A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63" y="395243"/>
            <a:ext cx="8386762" cy="62071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092F6D"/>
                </a:solidFill>
              </a:rPr>
              <a:t>VSLO Elective Data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62C6B-EB13-5289-F42D-A0882B983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9697" y="1218117"/>
            <a:ext cx="7072605" cy="45396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D2CE74BA-A1EE-F8AD-F40A-FC553AAA8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B7124-D5B1-4487-9EBA-D958255D0CEA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87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E904B2B-3126-D623-97F1-6D98C93A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63" y="395243"/>
            <a:ext cx="8386762" cy="62071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092F6D"/>
                </a:solidFill>
              </a:rPr>
              <a:t>Useful Links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E4ECD-D41B-1A4B-D2DA-EE0C95F1E5D6}"/>
              </a:ext>
            </a:extLst>
          </p:cNvPr>
          <p:cNvSpPr txBox="1"/>
          <p:nvPr/>
        </p:nvSpPr>
        <p:spPr>
          <a:xfrm>
            <a:off x="1808922" y="1262271"/>
            <a:ext cx="8458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AAMC Standardized Immunization Form</a:t>
            </a:r>
            <a:endParaRPr lang="en-US" sz="2400" dirty="0"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400" dirty="0"/>
          </a:p>
          <a:p>
            <a:r>
              <a:rPr lang="en-US" sz="2400" dirty="0">
                <a:solidFill>
                  <a:srgbClr val="01267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AAMC Uniform Clinical Training Affiliation Agreement</a:t>
            </a:r>
          </a:p>
          <a:p>
            <a:endParaRPr lang="en-US" sz="2400" dirty="0"/>
          </a:p>
          <a:p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Visiting Scholars Resources Database </a:t>
            </a:r>
            <a:r>
              <a:rPr lang="en-US" sz="2400" dirty="0"/>
              <a:t>  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1267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VSLO News and Announcements </a:t>
            </a:r>
            <a:r>
              <a:rPr lang="en-US" sz="2400" dirty="0">
                <a:solidFill>
                  <a:srgbClr val="01267F"/>
                </a:solidFill>
              </a:rPr>
              <a:t>  </a:t>
            </a:r>
          </a:p>
          <a:p>
            <a:endParaRPr lang="en-US" sz="2400" i="0" dirty="0">
              <a:solidFill>
                <a:srgbClr val="01267F"/>
              </a:solidFill>
              <a:effectLst/>
            </a:endParaRPr>
          </a:p>
          <a:p>
            <a:r>
              <a:rPr lang="en-US" sz="2400" dirty="0">
                <a:solidFill>
                  <a:srgbClr val="01267F"/>
                </a:solidFill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Infographic </a:t>
            </a:r>
            <a:r>
              <a:rPr lang="en-US" sz="2400" dirty="0">
                <a:solidFill>
                  <a:srgbClr val="01267F"/>
                </a:solidFill>
                <a:cs typeface="Arial"/>
              </a:rPr>
              <a:t>  </a:t>
            </a:r>
          </a:p>
          <a:p>
            <a:endParaRPr lang="en-US" sz="2400" dirty="0">
              <a:solidFill>
                <a:srgbClr val="01267F"/>
              </a:solidFill>
              <a:cs typeface="Arial"/>
            </a:endParaRPr>
          </a:p>
          <a:p>
            <a:r>
              <a:rPr lang="en-US" sz="2400" dirty="0">
                <a:hlinkClick r:id="rId7"/>
              </a:rPr>
              <a:t>VSLO® Annual Summary Dashboard | AAMC</a:t>
            </a:r>
            <a:endParaRPr lang="en-US" sz="2400" dirty="0">
              <a:cs typeface="Arial"/>
            </a:endParaRPr>
          </a:p>
        </p:txBody>
      </p:sp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8972AFC4-307B-4F41-4D9E-7EE5E1D9FB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7DF9A7-5A06-2D7C-5D2D-C8BA0A7B3DA2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6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E904B2B-3126-D623-97F1-6D98C93A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220" y="226278"/>
            <a:ext cx="8386762" cy="62071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092F6D"/>
                </a:solidFill>
              </a:rPr>
              <a:t>VSLO Advisory Committee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E4ECD-D41B-1A4B-D2DA-EE0C95F1E5D6}"/>
              </a:ext>
            </a:extLst>
          </p:cNvPr>
          <p:cNvSpPr txBox="1"/>
          <p:nvPr/>
        </p:nvSpPr>
        <p:spPr>
          <a:xfrm>
            <a:off x="1413845" y="709468"/>
            <a:ext cx="984719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Charged with ensuring the VSLO program is responsive to the needs of the institutions that send and receive medical and public health students for short-term learning opportunities. </a:t>
            </a:r>
            <a:r>
              <a:rPr lang="en-US" sz="1600" b="0" i="0" dirty="0">
                <a:effectLst/>
                <a:latin typeface="Arial"/>
                <a:ea typeface="Calibri"/>
                <a:cs typeface="Calibri"/>
              </a:rPr>
              <a:t>​</a:t>
            </a:r>
          </a:p>
          <a:p>
            <a:pPr algn="l" rtl="0" fontAlgn="base"/>
            <a:endParaRPr lang="en-US" sz="1600" b="0" i="0" dirty="0">
              <a:effectLst/>
              <a:latin typeface="Arial"/>
              <a:ea typeface="Calibri"/>
              <a:cs typeface="Calibri"/>
            </a:endParaRPr>
          </a:p>
          <a:p>
            <a:pPr marL="285750" indent="-285750" algn="l" rtl="0" fontAlgn="base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i="1" u="none" strike="noStrike" dirty="0">
                <a:effectLst/>
                <a:latin typeface="Arial"/>
                <a:ea typeface="Calibri"/>
                <a:cs typeface="Calibri"/>
              </a:rPr>
              <a:t>Petra Bricker</a:t>
            </a:r>
            <a:r>
              <a:rPr lang="en-US" sz="1600" b="1" i="0" u="none" strike="noStrike" dirty="0">
                <a:effectLst/>
                <a:latin typeface="Arial"/>
                <a:ea typeface="Calibri"/>
                <a:cs typeface="Calibri"/>
              </a:rPr>
              <a:t>,</a:t>
            </a:r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 Manager of the Office of Career Services, University of Missouri-Kansas City School of Medicine </a:t>
            </a:r>
            <a:r>
              <a:rPr lang="en-US" sz="1600" b="0" i="0" dirty="0">
                <a:effectLst/>
                <a:latin typeface="Arial"/>
                <a:ea typeface="Calibri"/>
                <a:cs typeface="Calibri"/>
              </a:rPr>
              <a:t>​</a:t>
            </a:r>
          </a:p>
          <a:p>
            <a:pPr marL="285750" indent="-285750" algn="l" rtl="0" fontAlgn="base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Arial"/>
              <a:ea typeface="Calibri"/>
              <a:cs typeface="Calibri"/>
            </a:endParaRPr>
          </a:p>
          <a:p>
            <a:pPr marL="285750" indent="-285750" algn="l" rtl="0" fontAlgn="base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i="1" u="none" strike="noStrike" dirty="0">
                <a:effectLst/>
                <a:latin typeface="Arial"/>
                <a:ea typeface="Calibri"/>
                <a:cs typeface="Calibri"/>
              </a:rPr>
              <a:t>Gary Chien, MD</a:t>
            </a:r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, Assistant Area </a:t>
            </a:r>
            <a:r>
              <a:rPr lang="en-US" sz="1600" dirty="0">
                <a:latin typeface="Arial"/>
                <a:ea typeface="Calibri"/>
                <a:cs typeface="Calibri"/>
              </a:rPr>
              <a:t>M</a:t>
            </a:r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edical </a:t>
            </a:r>
            <a:r>
              <a:rPr lang="en-US" sz="1600" dirty="0">
                <a:latin typeface="Arial"/>
                <a:ea typeface="Calibri"/>
                <a:cs typeface="Calibri"/>
              </a:rPr>
              <a:t>D</a:t>
            </a:r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irector, Kaiser Permanente Los Angeles Medical Center</a:t>
            </a:r>
            <a:r>
              <a:rPr lang="en-US" sz="1600" b="0" i="0" dirty="0">
                <a:effectLst/>
                <a:latin typeface="Arial"/>
                <a:ea typeface="Calibri"/>
                <a:cs typeface="Calibri"/>
              </a:rPr>
              <a:t>​</a:t>
            </a:r>
          </a:p>
          <a:p>
            <a:pPr marL="285750" indent="-285750" algn="l" rtl="0" fontAlgn="base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Arial"/>
              <a:ea typeface="Calibri"/>
              <a:cs typeface="Calibri"/>
            </a:endParaRPr>
          </a:p>
          <a:p>
            <a:pPr marL="285750" indent="-285750" algn="l" rtl="0" fontAlgn="base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i="1" u="none" strike="noStrike" dirty="0">
                <a:effectLst/>
                <a:latin typeface="Arial"/>
                <a:ea typeface="Calibri"/>
                <a:cs typeface="Calibri"/>
              </a:rPr>
              <a:t>Robert Hyde, MD</a:t>
            </a:r>
            <a:r>
              <a:rPr lang="en-US" sz="1600" b="1" i="0" u="none" strike="noStrike" dirty="0">
                <a:effectLst/>
                <a:latin typeface="Arial"/>
                <a:ea typeface="Calibri"/>
                <a:cs typeface="Calibri"/>
              </a:rPr>
              <a:t>,</a:t>
            </a:r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 Director of Undergraduate </a:t>
            </a:r>
            <a:r>
              <a:rPr lang="en-US" sz="1600" dirty="0">
                <a:latin typeface="Arial"/>
                <a:ea typeface="Calibri"/>
                <a:cs typeface="Calibri"/>
              </a:rPr>
              <a:t>M</a:t>
            </a:r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edical </a:t>
            </a:r>
            <a:r>
              <a:rPr lang="en-US" sz="1600" dirty="0">
                <a:latin typeface="Arial"/>
                <a:ea typeface="Calibri"/>
                <a:cs typeface="Calibri"/>
              </a:rPr>
              <a:t>E</a:t>
            </a:r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ducation for Emergency </a:t>
            </a:r>
            <a:r>
              <a:rPr lang="en-US" sz="1600" dirty="0">
                <a:latin typeface="Arial"/>
                <a:ea typeface="Calibri"/>
                <a:cs typeface="Calibri"/>
              </a:rPr>
              <a:t>M</a:t>
            </a:r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edicine, Mayo Clinic </a:t>
            </a:r>
            <a:r>
              <a:rPr lang="en-US" sz="1600" b="0" i="0" dirty="0">
                <a:effectLst/>
                <a:latin typeface="Arial"/>
                <a:ea typeface="Calibri"/>
                <a:cs typeface="Calibri"/>
              </a:rPr>
              <a:t>​</a:t>
            </a:r>
          </a:p>
          <a:p>
            <a:pPr marL="285750" indent="-285750" algn="l" rtl="0" fontAlgn="base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Arial"/>
              <a:ea typeface="Calibri"/>
              <a:cs typeface="Calibri"/>
            </a:endParaRPr>
          </a:p>
          <a:p>
            <a:pPr marL="285750" indent="-285750" algn="l" rtl="0" fontAlgn="base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i="1" u="none" strike="noStrike" dirty="0">
                <a:effectLst/>
                <a:latin typeface="Arial"/>
                <a:ea typeface="Calibri"/>
                <a:cs typeface="Calibri"/>
              </a:rPr>
              <a:t>Wendy Finch</a:t>
            </a:r>
            <a:r>
              <a:rPr lang="en-US" sz="1600" b="1" i="0" u="none" strike="noStrike" dirty="0">
                <a:effectLst/>
                <a:latin typeface="Arial"/>
                <a:ea typeface="Calibri"/>
                <a:cs typeface="Calibri"/>
              </a:rPr>
              <a:t>,</a:t>
            </a:r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 Clinical Career Advisor, Rocky Vista University College of Osteopathic Medicine </a:t>
            </a:r>
            <a:r>
              <a:rPr lang="en-US" sz="1600" b="0" i="0" dirty="0">
                <a:effectLst/>
                <a:latin typeface="Arial"/>
                <a:ea typeface="Calibri"/>
                <a:cs typeface="Calibri"/>
              </a:rPr>
              <a:t>​</a:t>
            </a:r>
          </a:p>
          <a:p>
            <a:pPr marL="285750" indent="-285750" algn="l" rtl="0" fontAlgn="base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Arial"/>
              <a:ea typeface="Calibri"/>
              <a:cs typeface="Calibri"/>
            </a:endParaRPr>
          </a:p>
          <a:p>
            <a:pPr marL="285750" indent="-285750" algn="l" rtl="0" fontAlgn="base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i="1" u="none" strike="noStrike" dirty="0">
                <a:effectLst/>
                <a:latin typeface="Arial"/>
                <a:ea typeface="Calibri"/>
                <a:cs typeface="Calibri"/>
              </a:rPr>
              <a:t>Carolina Quezada, MD</a:t>
            </a:r>
            <a:r>
              <a:rPr lang="en-US" sz="1600" b="0" i="1" u="none" strike="noStrike" dirty="0">
                <a:effectLst/>
                <a:latin typeface="Arial"/>
                <a:ea typeface="Calibri"/>
                <a:cs typeface="Calibri"/>
              </a:rPr>
              <a:t>, </a:t>
            </a:r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Assistant Dean of Clinical Education, A.T. Still University School of Osteopathic Medicine</a:t>
            </a:r>
            <a:endParaRPr lang="en-US" sz="1600" b="0" i="0" dirty="0">
              <a:effectLst/>
              <a:latin typeface="Arial"/>
              <a:ea typeface="Calibri"/>
              <a:cs typeface="Calibri"/>
            </a:endParaRPr>
          </a:p>
          <a:p>
            <a:pPr marL="285750" indent="-285750" algn="l" rtl="0" fontAlgn="base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Arial"/>
              <a:ea typeface="Calibri"/>
              <a:cs typeface="Calibri"/>
            </a:endParaRPr>
          </a:p>
          <a:p>
            <a:pPr marL="285750" indent="-285750">
              <a:buClr>
                <a:srgbClr val="041837"/>
              </a:buClr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Arial"/>
                <a:ea typeface="Calibri"/>
                <a:cs typeface="Calibri"/>
              </a:rPr>
              <a:t>Allison </a:t>
            </a:r>
            <a:r>
              <a:rPr lang="en-US" sz="1600" b="1" i="1" dirty="0" err="1">
                <a:latin typeface="Arial"/>
                <a:ea typeface="Calibri"/>
                <a:cs typeface="Calibri"/>
              </a:rPr>
              <a:t>Macerollo</a:t>
            </a:r>
            <a:r>
              <a:rPr lang="en-US" sz="1600" b="1" i="1" dirty="0">
                <a:latin typeface="Arial"/>
                <a:ea typeface="Calibri"/>
                <a:cs typeface="Calibri"/>
              </a:rPr>
              <a:t>, MD, </a:t>
            </a:r>
            <a:r>
              <a:rPr lang="en-US" sz="1600" dirty="0">
                <a:latin typeface="Arial"/>
                <a:ea typeface="Calibri"/>
                <a:cs typeface="Calibri"/>
              </a:rPr>
              <a:t>Associate Professor, Wexner Medical Center of The Ohio State University</a:t>
            </a:r>
          </a:p>
          <a:p>
            <a:pPr marL="285750" indent="-285750">
              <a:buClr>
                <a:srgbClr val="041837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ea typeface="Calibri"/>
              <a:cs typeface="Calibri"/>
            </a:endParaRPr>
          </a:p>
          <a:p>
            <a:pPr algn="l" rtl="0" fontAlgn="base"/>
            <a:r>
              <a:rPr lang="en-US" sz="1600" b="0" i="0" dirty="0">
                <a:effectLst/>
                <a:latin typeface="Arial"/>
                <a:cs typeface="Arial"/>
              </a:rPr>
              <a:t>​</a:t>
            </a:r>
            <a:r>
              <a:rPr lang="en-US" sz="1600" b="0" i="0" u="none" strike="noStrike" dirty="0">
                <a:effectLst/>
                <a:latin typeface="Arial"/>
                <a:ea typeface="Calibri"/>
                <a:cs typeface="Calibri"/>
              </a:rPr>
              <a:t>Each of the committee members brings a wealth of knowledge and experience from their work in undergraduate and graduate medical education. We are grateful for their commitment to helping us shape the future of the VSLO program. </a:t>
            </a:r>
            <a:endParaRPr lang="en-US" sz="1600" b="0" i="0" dirty="0">
              <a:effectLst/>
              <a:latin typeface="Arial"/>
              <a:ea typeface="Calibri"/>
              <a:cs typeface="Calibri"/>
            </a:endParaRPr>
          </a:p>
          <a:p>
            <a:endParaRPr lang="en-US" sz="2400" dirty="0">
              <a:cs typeface="Arial"/>
            </a:endParaRPr>
          </a:p>
        </p:txBody>
      </p:sp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60582888-D863-9410-F2AE-4E9E82734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F3305-C8EA-AAF4-3DC4-9F4737865153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80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E904B2B-3126-D623-97F1-6D98C93A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63" y="395243"/>
            <a:ext cx="8386762" cy="62071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092F6D"/>
                </a:solidFill>
              </a:rPr>
              <a:t>Contact Information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E4ECD-D41B-1A4B-D2DA-EE0C95F1E5D6}"/>
              </a:ext>
            </a:extLst>
          </p:cNvPr>
          <p:cNvSpPr txBox="1"/>
          <p:nvPr/>
        </p:nvSpPr>
        <p:spPr>
          <a:xfrm>
            <a:off x="1808922" y="1262271"/>
            <a:ext cx="8458200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Email: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visitingstudents@aamc.org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Website: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aamc.org/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vslo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Phone: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(202) 478-9878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Client Support team hours: </a:t>
            </a:r>
          </a:p>
          <a:p>
            <a:pPr marL="1028700" lvl="1" defTabSz="914400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Monday - Friday 8:00am-6:00pm ET</a:t>
            </a:r>
          </a:p>
        </p:txBody>
      </p:sp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68779B05-3A7B-D084-8353-66074B18D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20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89DF-855C-4466-BE7B-30E26223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771907"/>
            <a:ext cx="11239763" cy="1519194"/>
          </a:xfrm>
        </p:spPr>
        <p:txBody>
          <a:bodyPr>
            <a:noAutofit/>
          </a:bodyPr>
          <a:lstStyle/>
          <a:p>
            <a:pPr algn="ctr"/>
            <a:r>
              <a:rPr lang="en-US" sz="4200">
                <a:latin typeface="Urbanist Medium"/>
              </a:rPr>
              <a:t>The Use of VSLO by DO Students and Colleges of </a:t>
            </a:r>
            <a:r>
              <a:rPr lang="en-US" sz="4200" dirty="0">
                <a:latin typeface="Urbanist Medium"/>
              </a:rPr>
              <a:t>Osteopathic Medicine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986FD8-D2CE-783B-406E-BA6FD436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012" y="3008850"/>
            <a:ext cx="4366599" cy="1377951"/>
          </a:xfrm>
        </p:spPr>
        <p:txBody>
          <a:bodyPr>
            <a:noAutofit/>
          </a:bodyPr>
          <a:lstStyle/>
          <a:p>
            <a:r>
              <a:rPr lang="en-US" sz="2400" i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Presenter:</a:t>
            </a:r>
          </a:p>
          <a:p>
            <a:r>
              <a:rPr lang="en-US" sz="2400" b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Robin H. Carle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Senior Director, VSLO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Association of American Medical Colleges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B2D23-C787-0F2A-5507-64D82BF4D90D}"/>
              </a:ext>
            </a:extLst>
          </p:cNvPr>
          <p:cNvSpPr txBox="1"/>
          <p:nvPr/>
        </p:nvSpPr>
        <p:spPr>
          <a:xfrm>
            <a:off x="-406012" y="5026642"/>
            <a:ext cx="1300376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rgbClr val="22355A"/>
                </a:solidFill>
                <a:effectLst/>
                <a:latin typeface="chivobold"/>
              </a:rPr>
              <a:t>Visiting Student Learning Opportunities</a:t>
            </a:r>
            <a:r>
              <a:rPr lang="en-US" sz="4400" b="0" i="0" baseline="30000" dirty="0">
                <a:solidFill>
                  <a:srgbClr val="22355A"/>
                </a:solidFill>
                <a:effectLst/>
                <a:latin typeface="chivobold"/>
              </a:rPr>
              <a:t>™</a:t>
            </a:r>
            <a:r>
              <a:rPr lang="en-US" sz="4400" b="0" i="0" dirty="0">
                <a:solidFill>
                  <a:srgbClr val="22355A"/>
                </a:solidFill>
                <a:effectLst/>
                <a:latin typeface="chivobold"/>
              </a:rPr>
              <a:t> (VSLO</a:t>
            </a:r>
            <a:r>
              <a:rPr lang="en-US" sz="4400" b="0" i="0" baseline="30000" dirty="0">
                <a:solidFill>
                  <a:srgbClr val="22355A"/>
                </a:solidFill>
                <a:effectLst/>
                <a:latin typeface="chivobold"/>
              </a:rPr>
              <a:t>®</a:t>
            </a:r>
            <a:r>
              <a:rPr lang="en-US" sz="4400" b="0" i="0" dirty="0">
                <a:solidFill>
                  <a:srgbClr val="22355A"/>
                </a:solidFill>
                <a:effectLst/>
                <a:latin typeface="chivobold"/>
              </a:rPr>
              <a:t>)</a:t>
            </a:r>
          </a:p>
          <a:p>
            <a:pPr algn="ctr"/>
            <a:endParaRPr lang="en-US" sz="4300" b="1" dirty="0">
              <a:latin typeface="Urbanist" panose="020B0A04040200000203" pitchFamily="34" charset="0"/>
              <a:ea typeface="Urbanist" panose="020B0A04040200000203" pitchFamily="34" charset="0"/>
              <a:cs typeface="Urbanist" panose="020B0A04040200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6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1475D-8031-437F-A805-469F141B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44" y="742250"/>
            <a:ext cx="8506712" cy="4706827"/>
          </a:xfrm>
          <a:prstGeom prst="rect">
            <a:avLst/>
          </a:prstGeom>
        </p:spPr>
      </p:pic>
      <p:pic>
        <p:nvPicPr>
          <p:cNvPr id="5" name="Picture 4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2A8EC86D-00F8-7BB3-499E-486998065D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246" y="5756987"/>
            <a:ext cx="1365280" cy="1038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36B05-FD2B-0D8F-8212-2DAA1026805C}"/>
              </a:ext>
            </a:extLst>
          </p:cNvPr>
          <p:cNvSpPr txBox="1"/>
          <p:nvPr/>
        </p:nvSpPr>
        <p:spPr>
          <a:xfrm>
            <a:off x="216024" y="6242592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4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3131-99A4-5A8E-0F10-473EA7F5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V</a:t>
            </a:r>
            <a:r>
              <a:rPr lang="en-US" sz="3200" b="0" dirty="0"/>
              <a:t>isiting</a:t>
            </a:r>
            <a:r>
              <a:rPr lang="en-US" sz="3200" dirty="0"/>
              <a:t> </a:t>
            </a:r>
            <a:r>
              <a:rPr lang="en-US" sz="3200" u="sng" dirty="0"/>
              <a:t>S</a:t>
            </a:r>
            <a:r>
              <a:rPr lang="en-US" sz="3200" b="0" dirty="0"/>
              <a:t>tudents</a:t>
            </a:r>
            <a:r>
              <a:rPr lang="en-US" sz="3200" dirty="0"/>
              <a:t> </a:t>
            </a:r>
            <a:r>
              <a:rPr lang="en-US" sz="3200" u="sng" dirty="0"/>
              <a:t>L</a:t>
            </a:r>
            <a:r>
              <a:rPr lang="en-US" sz="3200" b="0" dirty="0"/>
              <a:t>earning</a:t>
            </a:r>
            <a:r>
              <a:rPr lang="en-US" sz="3200" dirty="0"/>
              <a:t> </a:t>
            </a:r>
            <a:r>
              <a:rPr lang="en-US" sz="3200" u="sng" dirty="0"/>
              <a:t>O</a:t>
            </a:r>
            <a:r>
              <a:rPr lang="en-US" sz="3200" b="0" dirty="0"/>
              <a:t>pportunities</a:t>
            </a:r>
            <a:r>
              <a:rPr lang="en-US" sz="3200" dirty="0"/>
              <a:t> (VSLO) </a:t>
            </a:r>
            <a:r>
              <a:rPr lang="en-US" sz="3200" b="0" dirty="0"/>
              <a:t>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384E1-529F-A166-E6A2-C6D5C8B0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4"/>
            <a:ext cx="10515600" cy="47889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0" i="0" u="none" strike="noStrike" dirty="0">
                <a:solidFill>
                  <a:srgbClr val="092F6D"/>
                </a:solidFill>
                <a:effectLst/>
                <a:latin typeface="Arial" panose="020B0604020202020204" pitchFamily="34" charset="0"/>
              </a:rPr>
              <a:t>The VSLO program provides the platform for participating medical schools, qualifying clinical sites, and non-profit organizations located in the United States and around the globe to offer medical students short term learning opportunities that can enhance their medical education.</a:t>
            </a:r>
            <a:endParaRPr lang="en-US" sz="4000" dirty="0"/>
          </a:p>
        </p:txBody>
      </p:sp>
      <p:pic>
        <p:nvPicPr>
          <p:cNvPr id="4" name="Picture 3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AD547476-72DD-67DF-D667-F7D57ADD99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355" y="5449077"/>
            <a:ext cx="1770171" cy="13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5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3131-99A4-5A8E-0F10-473EA7F5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855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Securing an Away Rotation- VSLO Process</a:t>
            </a:r>
            <a:endParaRPr lang="en-US" sz="3600" b="0" dirty="0"/>
          </a:p>
        </p:txBody>
      </p:sp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A428D765-E925-F22A-3010-A3B3AE37B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41217-9698-1E74-FE61-8B145C7B9E9B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A4858-7BB2-BCE3-A1EE-1E9A26260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833" y="1333163"/>
            <a:ext cx="7996334" cy="39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5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3131-99A4-5A8E-0F10-473EA7F5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396"/>
            <a:ext cx="10515600" cy="707068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Total Applicants</a:t>
            </a:r>
            <a:endParaRPr lang="en-US" sz="4000" b="0" i="1" u="sng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777A19E-395D-4B6A-3FA3-52A3B6F0D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86"/>
          <a:stretch/>
        </p:blipFill>
        <p:spPr>
          <a:xfrm>
            <a:off x="1442065" y="882582"/>
            <a:ext cx="9669788" cy="4902398"/>
          </a:xfrm>
        </p:spPr>
      </p:pic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51194E78-C2B8-027C-DAA8-A5080B46A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0F43F-E95C-5795-3888-723D6373BA66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EC26C-2343-2F12-AF37-D455C34F7950}"/>
              </a:ext>
            </a:extLst>
          </p:cNvPr>
          <p:cNvSpPr txBox="1"/>
          <p:nvPr/>
        </p:nvSpPr>
        <p:spPr>
          <a:xfrm>
            <a:off x="2127379" y="5784979"/>
            <a:ext cx="282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of April 9, 2024</a:t>
            </a:r>
          </a:p>
        </p:txBody>
      </p:sp>
    </p:spTree>
    <p:extLst>
      <p:ext uri="{BB962C8B-B14F-4D97-AF65-F5344CB8AC3E}">
        <p14:creationId xmlns:p14="http://schemas.microsoft.com/office/powerpoint/2010/main" val="316235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3131-99A4-5A8E-0F10-473EA7F5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4" y="391466"/>
            <a:ext cx="10515600" cy="707068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Top 10 Specialties- Combined Student Type </a:t>
            </a:r>
            <a:endParaRPr lang="en-US" sz="4000" b="0" i="1" u="sng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B38F960-12A3-FDE2-89DE-EE5B6E5F6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86907"/>
              </p:ext>
            </p:extLst>
          </p:nvPr>
        </p:nvGraphicFramePr>
        <p:xfrm>
          <a:off x="1948024" y="1490420"/>
          <a:ext cx="8128000" cy="408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086923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Applied To:  AY 2023-204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037710"/>
                  </a:ext>
                </a:extLst>
              </a:tr>
              <a:tr h="378087">
                <a:tc>
                  <a:txBody>
                    <a:bodyPr/>
                    <a:lstStyle/>
                    <a:p>
                      <a:r>
                        <a:rPr lang="en-US" b="0" i="1" dirty="0"/>
                        <a:t>Internal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43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Obstetrics and Gynecology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53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Anesthesiology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3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Pediatrics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4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Surgery- 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48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Psychiatry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2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Emergency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83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Orthopedic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75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Dermatology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50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Radiology- Diagnostic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67994"/>
                  </a:ext>
                </a:extLst>
              </a:tr>
            </a:tbl>
          </a:graphicData>
        </a:graphic>
      </p:graphicFrame>
      <p:pic>
        <p:nvPicPr>
          <p:cNvPr id="5" name="Picture 4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A9F855C6-1FBB-CCE5-37AD-B7711F30F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B4C160-9ABD-DA3C-8A60-D455B754B10E}"/>
              </a:ext>
            </a:extLst>
          </p:cNvPr>
          <p:cNvSpPr txBox="1"/>
          <p:nvPr/>
        </p:nvSpPr>
        <p:spPr>
          <a:xfrm>
            <a:off x="157966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0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3131-99A4-5A8E-0F10-473EA7F5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396"/>
            <a:ext cx="10515600" cy="7070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Applications Submitted by Month 2023-2024 Year*</a:t>
            </a:r>
            <a:br>
              <a:rPr lang="en-US" sz="3200" dirty="0"/>
            </a:br>
            <a:r>
              <a:rPr lang="en-US" sz="2200" b="0" i="1" u="sng" dirty="0"/>
              <a:t>(Applications are counted as an Elective and Unique Data Combination) </a:t>
            </a:r>
            <a:endParaRPr lang="en-US" sz="3200" b="0" i="1" u="sn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EAD920-563C-395D-4A0F-29078870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520" y="910478"/>
            <a:ext cx="11068663" cy="5037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BF47DD-B5A9-3DB9-4EFA-FB6EEED4E827}"/>
              </a:ext>
            </a:extLst>
          </p:cNvPr>
          <p:cNvSpPr txBox="1"/>
          <p:nvPr/>
        </p:nvSpPr>
        <p:spPr>
          <a:xfrm>
            <a:off x="8920065" y="1538529"/>
            <a:ext cx="265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Total Applications= 519,180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9B759-2BC5-9DA7-8BB0-A8B354048041}"/>
              </a:ext>
            </a:extLst>
          </p:cNvPr>
          <p:cNvSpPr txBox="1"/>
          <p:nvPr/>
        </p:nvSpPr>
        <p:spPr>
          <a:xfrm>
            <a:off x="838200" y="5755114"/>
            <a:ext cx="283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as of April 9, 2024</a:t>
            </a:r>
          </a:p>
        </p:txBody>
      </p:sp>
      <p:pic>
        <p:nvPicPr>
          <p:cNvPr id="4" name="Picture 3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B38502D2-19E0-F230-4F52-F564D1140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76C37-05BE-28A5-CB8F-CC67C251B2A2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2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3131-99A4-5A8E-0F10-473EA7F5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21560" y="1056533"/>
            <a:ext cx="10515600" cy="707068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/>
              <a:t>Average Electives</a:t>
            </a:r>
            <a:endParaRPr lang="en-US" sz="3200" u="sng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83E7B7-381A-C3CA-2AF1-F87C19D96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99" y="1859998"/>
            <a:ext cx="4796950" cy="236170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4C32099-F85E-01EC-C321-21A27B2787AA}"/>
              </a:ext>
            </a:extLst>
          </p:cNvPr>
          <p:cNvSpPr txBox="1">
            <a:spLocks/>
          </p:cNvSpPr>
          <p:nvPr/>
        </p:nvSpPr>
        <p:spPr>
          <a:xfrm>
            <a:off x="426499" y="3614894"/>
            <a:ext cx="10515600" cy="707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solidFill>
                  <a:srgbClr val="21126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algn="ctr"/>
            <a:endParaRPr lang="en-US" sz="3200" b="0" i="1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5992B-D02F-E1E4-C2B2-BCCA7EAB2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01" y="1566720"/>
            <a:ext cx="4926683" cy="26588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24AE77-D1CC-9979-F91C-506CB207DB84}"/>
              </a:ext>
            </a:extLst>
          </p:cNvPr>
          <p:cNvSpPr txBox="1">
            <a:spLocks/>
          </p:cNvSpPr>
          <p:nvPr/>
        </p:nvSpPr>
        <p:spPr>
          <a:xfrm>
            <a:off x="6736273" y="1040051"/>
            <a:ext cx="4703163" cy="707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solidFill>
                  <a:srgbClr val="21126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algn="ctr"/>
            <a:r>
              <a:rPr lang="en-US" sz="2800" u="sng" dirty="0"/>
              <a:t>Average Applications</a:t>
            </a:r>
            <a:endParaRPr lang="en-US" sz="3200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3A906B-A244-0281-275F-DD90B60A3575}"/>
              </a:ext>
            </a:extLst>
          </p:cNvPr>
          <p:cNvSpPr txBox="1"/>
          <p:nvPr/>
        </p:nvSpPr>
        <p:spPr>
          <a:xfrm>
            <a:off x="4193124" y="4426713"/>
            <a:ext cx="35979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Results as of April 9, 2024</a:t>
            </a:r>
          </a:p>
        </p:txBody>
      </p:sp>
      <p:pic>
        <p:nvPicPr>
          <p:cNvPr id="3" name="Picture 2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70FA8772-F4AE-3448-83D4-590186005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139" y="5909003"/>
            <a:ext cx="1165387" cy="88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5E7A6-9DEE-3AAA-76D3-69EEFE087036}"/>
              </a:ext>
            </a:extLst>
          </p:cNvPr>
          <p:cNvSpPr txBox="1"/>
          <p:nvPr/>
        </p:nvSpPr>
        <p:spPr>
          <a:xfrm>
            <a:off x="216024" y="6352129"/>
            <a:ext cx="546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AAMC  May not be reproduced without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COM color palette">
      <a:dk1>
        <a:srgbClr val="000000"/>
      </a:dk1>
      <a:lt1>
        <a:srgbClr val="FFFFFF"/>
      </a:lt1>
      <a:dk2>
        <a:srgbClr val="201261"/>
      </a:dk2>
      <a:lt2>
        <a:srgbClr val="54C8E8"/>
      </a:lt2>
      <a:accent1>
        <a:srgbClr val="FFA300"/>
      </a:accent1>
      <a:accent2>
        <a:srgbClr val="FF5959"/>
      </a:accent2>
      <a:accent3>
        <a:srgbClr val="B1B1B1"/>
      </a:accent3>
      <a:accent4>
        <a:srgbClr val="231F20"/>
      </a:accent4>
      <a:accent5>
        <a:srgbClr val="5B9BD5"/>
      </a:accent5>
      <a:accent6>
        <a:srgbClr val="70AD47"/>
      </a:accent6>
      <a:hlink>
        <a:srgbClr val="0563C1"/>
      </a:hlink>
      <a:folHlink>
        <a:srgbClr val="5B9B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dc84b6-8eb6-46cd-aef2-61201f9fffe1">
      <Terms xmlns="http://schemas.microsoft.com/office/infopath/2007/PartnerControls"/>
    </lcf76f155ced4ddcb4097134ff3c332f>
    <TaxCatchAll xmlns="7a4d3e54-d8a9-4f7c-9303-3f0cab76cd94" xsi:nil="true"/>
    <_Flow_SignoffStatus xmlns="f3dc84b6-8eb6-46cd-aef2-61201f9fff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F4778360D1647BE0B158909AFE128" ma:contentTypeVersion="18" ma:contentTypeDescription="Create a new document." ma:contentTypeScope="" ma:versionID="0270b2067967ecdfe456c871be04d29f">
  <xsd:schema xmlns:xsd="http://www.w3.org/2001/XMLSchema" xmlns:xs="http://www.w3.org/2001/XMLSchema" xmlns:p="http://schemas.microsoft.com/office/2006/metadata/properties" xmlns:ns2="f3dc84b6-8eb6-46cd-aef2-61201f9fffe1" xmlns:ns3="7a4d3e54-d8a9-4f7c-9303-3f0cab76cd94" targetNamespace="http://schemas.microsoft.com/office/2006/metadata/properties" ma:root="true" ma:fieldsID="104ee7853c9d2c7075252c5bcc9fdbe6" ns2:_="" ns3:_="">
    <xsd:import namespace="f3dc84b6-8eb6-46cd-aef2-61201f9fffe1"/>
    <xsd:import namespace="7a4d3e54-d8a9-4f7c-9303-3f0cab76cd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c84b6-8eb6-46cd-aef2-61201f9ff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a1ba52-7d3b-4811-9808-5c9985ea51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d3e54-d8a9-4f7c-9303-3f0cab76cd9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36c2c2-481e-434b-88e6-461332af9c83}" ma:internalName="TaxCatchAll" ma:showField="CatchAllData" ma:web="7a4d3e54-d8a9-4f7c-9303-3f0cab76cd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CC14A-38DB-49CF-9E25-CD59722DA160}">
  <ds:schemaRefs>
    <ds:schemaRef ds:uri="7a4d3e54-d8a9-4f7c-9303-3f0cab76cd94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f3dc84b6-8eb6-46cd-aef2-61201f9fffe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BFB1C7-A44B-4372-B3D8-E7B5B4E2BF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B4D65-FCC8-4789-89EF-CF40A00DB0AB}">
  <ds:schemaRefs>
    <ds:schemaRef ds:uri="7a4d3e54-d8a9-4f7c-9303-3f0cab76cd94"/>
    <ds:schemaRef ds:uri="f3dc84b6-8eb6-46cd-aef2-61201f9fff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889</Words>
  <Application>Microsoft Office PowerPoint</Application>
  <PresentationFormat>Widescreen</PresentationFormat>
  <Paragraphs>143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chivobold</vt:lpstr>
      <vt:lpstr>Times New Roman</vt:lpstr>
      <vt:lpstr>Urbanist</vt:lpstr>
      <vt:lpstr>Urbanist Medium</vt:lpstr>
      <vt:lpstr>Office Theme</vt:lpstr>
      <vt:lpstr>The Use of VSLO by DO Students and Colleges of Osteopathic Medicine</vt:lpstr>
      <vt:lpstr>Disclosure</vt:lpstr>
      <vt:lpstr>PowerPoint Presentation</vt:lpstr>
      <vt:lpstr>Visiting Students Learning Opportunities (VSLO) Program</vt:lpstr>
      <vt:lpstr>Securing an Away Rotation- VSLO Process</vt:lpstr>
      <vt:lpstr>Total Applicants</vt:lpstr>
      <vt:lpstr>Top 10 Specialties- Combined Student Type </vt:lpstr>
      <vt:lpstr>Applications Submitted by Month 2023-2024 Year* (Applications are counted as an Elective and Unique Data Combination) </vt:lpstr>
      <vt:lpstr>Average Electives</vt:lpstr>
      <vt:lpstr>Time Between Application Date and Elective Start Date (Academic Year 2023-2024)*</vt:lpstr>
      <vt:lpstr>Total Offers</vt:lpstr>
      <vt:lpstr>Total Acceptances</vt:lpstr>
      <vt:lpstr>VSLO Student  Post Rotation Survey</vt:lpstr>
      <vt:lpstr>PowerPoint Presentation</vt:lpstr>
      <vt:lpstr>Were there enough opportunities available in your specialty area of interest?</vt:lpstr>
      <vt:lpstr>Were there enough dates available to fit your rotation schedule?</vt:lpstr>
      <vt:lpstr>Were there enough sites/locations offering the specialty to which you were applying?</vt:lpstr>
      <vt:lpstr>VSLO Priorities 2024-2025</vt:lpstr>
      <vt:lpstr>PowerPoint Presentation</vt:lpstr>
      <vt:lpstr>VSLO Domestic Program Expansion</vt:lpstr>
      <vt:lpstr>Improving Utilization of VSLO Data</vt:lpstr>
      <vt:lpstr>VSLO Annual Survey Dashboard</vt:lpstr>
      <vt:lpstr>VSLO Student Infographic</vt:lpstr>
      <vt:lpstr>VSLO Elective Data</vt:lpstr>
      <vt:lpstr>Useful Links </vt:lpstr>
      <vt:lpstr>VSLO Advisory Committee </vt:lpstr>
      <vt:lpstr>Contact Information </vt:lpstr>
      <vt:lpstr>The Use of VSLO by DO Students and Colleges of Osteopathic Medicine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RaShonda Riddle</dc:creator>
  <cp:lastModifiedBy>Jena Wimsatt</cp:lastModifiedBy>
  <cp:revision>22</cp:revision>
  <dcterms:created xsi:type="dcterms:W3CDTF">2022-07-26T13:46:17Z</dcterms:created>
  <dcterms:modified xsi:type="dcterms:W3CDTF">2024-05-16T01:35:37Z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0x010100728F4778360D1647BE0B158909AFE128</vt:lpwstr>
  </property>
  <property fmtid="{D5CDD505-2E9C-101B-9397-08002B2CF9AE}" pid="3" name="MediaServiceImageTags">
    <vt:lpwstr/>
  </property>
</Properties>
</file>