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2"/>
  </p:notesMasterIdLst>
  <p:handoutMasterIdLst>
    <p:handoutMasterId r:id="rId73"/>
  </p:handoutMasterIdLst>
  <p:sldIdLst>
    <p:sldId id="569" r:id="rId2"/>
    <p:sldId id="610" r:id="rId3"/>
    <p:sldId id="2634" r:id="rId4"/>
    <p:sldId id="605" r:id="rId5"/>
    <p:sldId id="2654" r:id="rId6"/>
    <p:sldId id="2632" r:id="rId7"/>
    <p:sldId id="2635" r:id="rId8"/>
    <p:sldId id="2636" r:id="rId9"/>
    <p:sldId id="613" r:id="rId10"/>
    <p:sldId id="614" r:id="rId11"/>
    <p:sldId id="617" r:id="rId12"/>
    <p:sldId id="2626" r:id="rId13"/>
    <p:sldId id="2627" r:id="rId14"/>
    <p:sldId id="2628" r:id="rId15"/>
    <p:sldId id="2629" r:id="rId16"/>
    <p:sldId id="2616" r:id="rId17"/>
    <p:sldId id="2613" r:id="rId18"/>
    <p:sldId id="2610" r:id="rId19"/>
    <p:sldId id="2637" r:id="rId20"/>
    <p:sldId id="608" r:id="rId21"/>
    <p:sldId id="570" r:id="rId22"/>
    <p:sldId id="572" r:id="rId23"/>
    <p:sldId id="573" r:id="rId24"/>
    <p:sldId id="574" r:id="rId25"/>
    <p:sldId id="575" r:id="rId26"/>
    <p:sldId id="609" r:id="rId27"/>
    <p:sldId id="2656" r:id="rId28"/>
    <p:sldId id="2657" r:id="rId29"/>
    <p:sldId id="2638" r:id="rId30"/>
    <p:sldId id="576" r:id="rId31"/>
    <p:sldId id="2646" r:id="rId32"/>
    <p:sldId id="577" r:id="rId33"/>
    <p:sldId id="578" r:id="rId34"/>
    <p:sldId id="2639" r:id="rId35"/>
    <p:sldId id="580" r:id="rId36"/>
    <p:sldId id="581" r:id="rId37"/>
    <p:sldId id="582" r:id="rId38"/>
    <p:sldId id="584" r:id="rId39"/>
    <p:sldId id="586" r:id="rId40"/>
    <p:sldId id="587" r:id="rId41"/>
    <p:sldId id="588" r:id="rId42"/>
    <p:sldId id="2640" r:id="rId43"/>
    <p:sldId id="590" r:id="rId44"/>
    <p:sldId id="2647" r:id="rId45"/>
    <p:sldId id="591" r:id="rId46"/>
    <p:sldId id="2648" r:id="rId47"/>
    <p:sldId id="2649" r:id="rId48"/>
    <p:sldId id="592" r:id="rId49"/>
    <p:sldId id="593" r:id="rId50"/>
    <p:sldId id="2641" r:id="rId51"/>
    <p:sldId id="594" r:id="rId52"/>
    <p:sldId id="2642" r:id="rId53"/>
    <p:sldId id="595" r:id="rId54"/>
    <p:sldId id="596" r:id="rId55"/>
    <p:sldId id="2650" r:id="rId56"/>
    <p:sldId id="597" r:id="rId57"/>
    <p:sldId id="2643" r:id="rId58"/>
    <p:sldId id="599" r:id="rId59"/>
    <p:sldId id="2651" r:id="rId60"/>
    <p:sldId id="600" r:id="rId61"/>
    <p:sldId id="2652" r:id="rId62"/>
    <p:sldId id="2644" r:id="rId63"/>
    <p:sldId id="601" r:id="rId64"/>
    <p:sldId id="602" r:id="rId65"/>
    <p:sldId id="2653" r:id="rId66"/>
    <p:sldId id="603" r:id="rId67"/>
    <p:sldId id="2645" r:id="rId68"/>
    <p:sldId id="598" r:id="rId69"/>
    <p:sldId id="2630" r:id="rId70"/>
    <p:sldId id="2624" r:id="rId71"/>
  </p:sldIdLst>
  <p:sldSz cx="12192000" cy="6858000"/>
  <p:notesSz cx="6858000" cy="9296400"/>
  <p:custDataLst>
    <p:tags r:id="rId74"/>
  </p:custDataLst>
  <p:defaultTextStyle>
    <a:defPPr>
      <a:defRPr lang="en-US"/>
    </a:defPPr>
    <a:lvl1pPr algn="l" rtl="0" eaLnBrk="0" fontAlgn="base" hangingPunct="0">
      <a:spcBef>
        <a:spcPct val="0"/>
      </a:spcBef>
      <a:spcAft>
        <a:spcPct val="0"/>
      </a:spcAft>
      <a:defRPr sz="2000" b="1" kern="1200">
        <a:solidFill>
          <a:schemeClr val="bg1"/>
        </a:solidFill>
        <a:latin typeface="Arial" charset="0"/>
        <a:ea typeface="+mn-ea"/>
        <a:cs typeface="+mn-cs"/>
      </a:defRPr>
    </a:lvl1pPr>
    <a:lvl2pPr marL="457200" algn="l" rtl="0" eaLnBrk="0" fontAlgn="base" hangingPunct="0">
      <a:spcBef>
        <a:spcPct val="0"/>
      </a:spcBef>
      <a:spcAft>
        <a:spcPct val="0"/>
      </a:spcAft>
      <a:defRPr sz="2000" b="1" kern="1200">
        <a:solidFill>
          <a:schemeClr val="bg1"/>
        </a:solidFill>
        <a:latin typeface="Arial" charset="0"/>
        <a:ea typeface="+mn-ea"/>
        <a:cs typeface="+mn-cs"/>
      </a:defRPr>
    </a:lvl2pPr>
    <a:lvl3pPr marL="914400" algn="l" rtl="0" eaLnBrk="0" fontAlgn="base" hangingPunct="0">
      <a:spcBef>
        <a:spcPct val="0"/>
      </a:spcBef>
      <a:spcAft>
        <a:spcPct val="0"/>
      </a:spcAft>
      <a:defRPr sz="2000" b="1" kern="1200">
        <a:solidFill>
          <a:schemeClr val="bg1"/>
        </a:solidFill>
        <a:latin typeface="Arial" charset="0"/>
        <a:ea typeface="+mn-ea"/>
        <a:cs typeface="+mn-cs"/>
      </a:defRPr>
    </a:lvl3pPr>
    <a:lvl4pPr marL="1371600" algn="l" rtl="0" eaLnBrk="0" fontAlgn="base" hangingPunct="0">
      <a:spcBef>
        <a:spcPct val="0"/>
      </a:spcBef>
      <a:spcAft>
        <a:spcPct val="0"/>
      </a:spcAft>
      <a:defRPr sz="2000" b="1" kern="1200">
        <a:solidFill>
          <a:schemeClr val="bg1"/>
        </a:solidFill>
        <a:latin typeface="Arial" charset="0"/>
        <a:ea typeface="+mn-ea"/>
        <a:cs typeface="+mn-cs"/>
      </a:defRPr>
    </a:lvl4pPr>
    <a:lvl5pPr marL="1828800" algn="l" rtl="0" eaLnBrk="0" fontAlgn="base" hangingPunct="0">
      <a:spcBef>
        <a:spcPct val="0"/>
      </a:spcBef>
      <a:spcAft>
        <a:spcPct val="0"/>
      </a:spcAft>
      <a:defRPr sz="2000" b="1" kern="1200">
        <a:solidFill>
          <a:schemeClr val="bg1"/>
        </a:solidFill>
        <a:latin typeface="Arial" charset="0"/>
        <a:ea typeface="+mn-ea"/>
        <a:cs typeface="+mn-cs"/>
      </a:defRPr>
    </a:lvl5pPr>
    <a:lvl6pPr marL="2286000" algn="l" defTabSz="914400" rtl="0" eaLnBrk="1" latinLnBrk="0" hangingPunct="1">
      <a:defRPr sz="2000" b="1" kern="1200">
        <a:solidFill>
          <a:schemeClr val="bg1"/>
        </a:solidFill>
        <a:latin typeface="Arial" charset="0"/>
        <a:ea typeface="+mn-ea"/>
        <a:cs typeface="+mn-cs"/>
      </a:defRPr>
    </a:lvl6pPr>
    <a:lvl7pPr marL="2743200" algn="l" defTabSz="914400" rtl="0" eaLnBrk="1" latinLnBrk="0" hangingPunct="1">
      <a:defRPr sz="2000" b="1" kern="1200">
        <a:solidFill>
          <a:schemeClr val="bg1"/>
        </a:solidFill>
        <a:latin typeface="Arial" charset="0"/>
        <a:ea typeface="+mn-ea"/>
        <a:cs typeface="+mn-cs"/>
      </a:defRPr>
    </a:lvl7pPr>
    <a:lvl8pPr marL="3200400" algn="l" defTabSz="914400" rtl="0" eaLnBrk="1" latinLnBrk="0" hangingPunct="1">
      <a:defRPr sz="2000" b="1" kern="1200">
        <a:solidFill>
          <a:schemeClr val="bg1"/>
        </a:solidFill>
        <a:latin typeface="Arial" charset="0"/>
        <a:ea typeface="+mn-ea"/>
        <a:cs typeface="+mn-cs"/>
      </a:defRPr>
    </a:lvl8pPr>
    <a:lvl9pPr marL="3657600" algn="l" defTabSz="914400" rtl="0" eaLnBrk="1" latinLnBrk="0" hangingPunct="1">
      <a:defRPr sz="2000" b="1" kern="1200">
        <a:solidFill>
          <a:schemeClr val="bg1"/>
        </a:solidFill>
        <a:latin typeface="Arial"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809FA1"/>
    <a:srgbClr val="829995"/>
    <a:srgbClr val="FFFF66"/>
    <a:srgbClr val="5D5DD7"/>
    <a:srgbClr val="FF0000"/>
    <a:srgbClr val="526AE2"/>
    <a:srgbClr val="7286E8"/>
    <a:srgbClr val="819687"/>
    <a:srgbClr val="FF8000"/>
    <a:srgbClr val="CBCB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595" autoAdjust="0"/>
  </p:normalViewPr>
  <p:slideViewPr>
    <p:cSldViewPr snapToGrid="0">
      <p:cViewPr varScale="1">
        <p:scale>
          <a:sx n="87" d="100"/>
          <a:sy n="87" d="100"/>
        </p:scale>
        <p:origin x="51" y="18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Bolt" userId="a3ed617a-39dd-4910-b873-f7c3e89df7ce" providerId="ADAL" clId="{AC545166-0641-4146-8106-6263C8447D13}"/>
    <pc:docChg chg="custSel modSld">
      <pc:chgData name="Alexander Bolt" userId="a3ed617a-39dd-4910-b873-f7c3e89df7ce" providerId="ADAL" clId="{AC545166-0641-4146-8106-6263C8447D13}" dt="2023-04-27T19:44:27.879" v="60" actId="1076"/>
      <pc:docMkLst>
        <pc:docMk/>
      </pc:docMkLst>
      <pc:sldChg chg="modSp mod">
        <pc:chgData name="Alexander Bolt" userId="a3ed617a-39dd-4910-b873-f7c3e89df7ce" providerId="ADAL" clId="{AC545166-0641-4146-8106-6263C8447D13}" dt="2023-04-27T19:30:43.264" v="5" actId="1076"/>
        <pc:sldMkLst>
          <pc:docMk/>
          <pc:sldMk cId="3013437187" sldId="2638"/>
        </pc:sldMkLst>
        <pc:picChg chg="mod">
          <ac:chgData name="Alexander Bolt" userId="a3ed617a-39dd-4910-b873-f7c3e89df7ce" providerId="ADAL" clId="{AC545166-0641-4146-8106-6263C8447D13}" dt="2023-04-27T19:30:43.264" v="5" actId="1076"/>
          <ac:picMkLst>
            <pc:docMk/>
            <pc:sldMk cId="3013437187" sldId="2638"/>
            <ac:picMk id="8" creationId="{B35895ED-D8CB-43C0-B4A9-6550F82E54C2}"/>
          </ac:picMkLst>
        </pc:picChg>
        <pc:picChg chg="mod">
          <ac:chgData name="Alexander Bolt" userId="a3ed617a-39dd-4910-b873-f7c3e89df7ce" providerId="ADAL" clId="{AC545166-0641-4146-8106-6263C8447D13}" dt="2023-04-27T19:30:39.999" v="4" actId="1076"/>
          <ac:picMkLst>
            <pc:docMk/>
            <pc:sldMk cId="3013437187" sldId="2638"/>
            <ac:picMk id="11" creationId="{746ACD06-8D5A-4185-AFBF-02EEEC3C79F2}"/>
          </ac:picMkLst>
        </pc:picChg>
        <pc:picChg chg="mod">
          <ac:chgData name="Alexander Bolt" userId="a3ed617a-39dd-4910-b873-f7c3e89df7ce" providerId="ADAL" clId="{AC545166-0641-4146-8106-6263C8447D13}" dt="2023-04-27T19:30:25.695" v="2" actId="1076"/>
          <ac:picMkLst>
            <pc:docMk/>
            <pc:sldMk cId="3013437187" sldId="2638"/>
            <ac:picMk id="12" creationId="{90B9294A-2C23-4D37-AA2C-D28081411669}"/>
          </ac:picMkLst>
        </pc:picChg>
      </pc:sldChg>
      <pc:sldChg chg="modSp mod">
        <pc:chgData name="Alexander Bolt" userId="a3ed617a-39dd-4910-b873-f7c3e89df7ce" providerId="ADAL" clId="{AC545166-0641-4146-8106-6263C8447D13}" dt="2023-04-27T19:31:40.034" v="19" actId="1076"/>
        <pc:sldMkLst>
          <pc:docMk/>
          <pc:sldMk cId="1165018212" sldId="2640"/>
        </pc:sldMkLst>
        <pc:spChg chg="mod">
          <ac:chgData name="Alexander Bolt" userId="a3ed617a-39dd-4910-b873-f7c3e89df7ce" providerId="ADAL" clId="{AC545166-0641-4146-8106-6263C8447D13}" dt="2023-04-27T19:31:20.474" v="13" actId="14100"/>
          <ac:spMkLst>
            <pc:docMk/>
            <pc:sldMk cId="1165018212" sldId="2640"/>
            <ac:spMk id="2" creationId="{F0AD0136-1B56-4B9F-8C47-7F0D8E821035}"/>
          </ac:spMkLst>
        </pc:spChg>
        <pc:spChg chg="mod">
          <ac:chgData name="Alexander Bolt" userId="a3ed617a-39dd-4910-b873-f7c3e89df7ce" providerId="ADAL" clId="{AC545166-0641-4146-8106-6263C8447D13}" dt="2023-04-27T19:31:33.192" v="17" actId="1076"/>
          <ac:spMkLst>
            <pc:docMk/>
            <pc:sldMk cId="1165018212" sldId="2640"/>
            <ac:spMk id="8" creationId="{DEF09C3D-B3EB-4CD8-A80F-B526F78F21B4}"/>
          </ac:spMkLst>
        </pc:spChg>
        <pc:spChg chg="mod">
          <ac:chgData name="Alexander Bolt" userId="a3ed617a-39dd-4910-b873-f7c3e89df7ce" providerId="ADAL" clId="{AC545166-0641-4146-8106-6263C8447D13}" dt="2023-04-27T19:31:40.034" v="19" actId="1076"/>
          <ac:spMkLst>
            <pc:docMk/>
            <pc:sldMk cId="1165018212" sldId="2640"/>
            <ac:spMk id="10" creationId="{23204C72-E143-4063-B8C8-2A6DEC2093CE}"/>
          </ac:spMkLst>
        </pc:spChg>
        <pc:spChg chg="mod">
          <ac:chgData name="Alexander Bolt" userId="a3ed617a-39dd-4910-b873-f7c3e89df7ce" providerId="ADAL" clId="{AC545166-0641-4146-8106-6263C8447D13}" dt="2023-04-27T19:31:28.902" v="16" actId="1076"/>
          <ac:spMkLst>
            <pc:docMk/>
            <pc:sldMk cId="1165018212" sldId="2640"/>
            <ac:spMk id="19" creationId="{EC57525C-945C-4942-BEC3-EEA50B66E7C0}"/>
          </ac:spMkLst>
        </pc:spChg>
        <pc:picChg chg="mod">
          <ac:chgData name="Alexander Bolt" userId="a3ed617a-39dd-4910-b873-f7c3e89df7ce" providerId="ADAL" clId="{AC545166-0641-4146-8106-6263C8447D13}" dt="2023-04-27T19:31:22.228" v="14" actId="1076"/>
          <ac:picMkLst>
            <pc:docMk/>
            <pc:sldMk cId="1165018212" sldId="2640"/>
            <ac:picMk id="6" creationId="{D71B69FD-B590-4A69-AD8A-A7A8EAA75AD8}"/>
          </ac:picMkLst>
        </pc:picChg>
        <pc:picChg chg="mod">
          <ac:chgData name="Alexander Bolt" userId="a3ed617a-39dd-4910-b873-f7c3e89df7ce" providerId="ADAL" clId="{AC545166-0641-4146-8106-6263C8447D13}" dt="2023-04-27T19:31:36.904" v="18" actId="1076"/>
          <ac:picMkLst>
            <pc:docMk/>
            <pc:sldMk cId="1165018212" sldId="2640"/>
            <ac:picMk id="11" creationId="{1A1A6A00-F564-425D-A387-143F484EEA04}"/>
          </ac:picMkLst>
        </pc:picChg>
        <pc:picChg chg="mod">
          <ac:chgData name="Alexander Bolt" userId="a3ed617a-39dd-4910-b873-f7c3e89df7ce" providerId="ADAL" clId="{AC545166-0641-4146-8106-6263C8447D13}" dt="2023-04-27T19:31:24.547" v="15" actId="1076"/>
          <ac:picMkLst>
            <pc:docMk/>
            <pc:sldMk cId="1165018212" sldId="2640"/>
            <ac:picMk id="17" creationId="{2F430CFA-51BB-47FE-86C1-4F7DDD363450}"/>
          </ac:picMkLst>
        </pc:picChg>
      </pc:sldChg>
      <pc:sldChg chg="modSp mod">
        <pc:chgData name="Alexander Bolt" userId="a3ed617a-39dd-4910-b873-f7c3e89df7ce" providerId="ADAL" clId="{AC545166-0641-4146-8106-6263C8447D13}" dt="2023-04-27T19:32:31.066" v="24" actId="1076"/>
        <pc:sldMkLst>
          <pc:docMk/>
          <pc:sldMk cId="4281447640" sldId="2641"/>
        </pc:sldMkLst>
        <pc:spChg chg="mod">
          <ac:chgData name="Alexander Bolt" userId="a3ed617a-39dd-4910-b873-f7c3e89df7ce" providerId="ADAL" clId="{AC545166-0641-4146-8106-6263C8447D13}" dt="2023-04-27T19:32:18.896" v="21" actId="1076"/>
          <ac:spMkLst>
            <pc:docMk/>
            <pc:sldMk cId="4281447640" sldId="2641"/>
            <ac:spMk id="2" creationId="{E8C6E6AE-40E5-4C30-93E9-0497A888BAF0}"/>
          </ac:spMkLst>
        </pc:spChg>
        <pc:spChg chg="mod">
          <ac:chgData name="Alexander Bolt" userId="a3ed617a-39dd-4910-b873-f7c3e89df7ce" providerId="ADAL" clId="{AC545166-0641-4146-8106-6263C8447D13}" dt="2023-04-27T19:32:31.066" v="24" actId="1076"/>
          <ac:spMkLst>
            <pc:docMk/>
            <pc:sldMk cId="4281447640" sldId="2641"/>
            <ac:spMk id="8" creationId="{10038223-7EB6-46F4-8617-4DF8BC8ADF59}"/>
          </ac:spMkLst>
        </pc:spChg>
        <pc:picChg chg="mod">
          <ac:chgData name="Alexander Bolt" userId="a3ed617a-39dd-4910-b873-f7c3e89df7ce" providerId="ADAL" clId="{AC545166-0641-4146-8106-6263C8447D13}" dt="2023-04-27T19:32:20.288" v="22" actId="1076"/>
          <ac:picMkLst>
            <pc:docMk/>
            <pc:sldMk cId="4281447640" sldId="2641"/>
            <ac:picMk id="5" creationId="{8D739ED4-E93B-4268-9267-497F1E6607FD}"/>
          </ac:picMkLst>
        </pc:picChg>
        <pc:picChg chg="mod">
          <ac:chgData name="Alexander Bolt" userId="a3ed617a-39dd-4910-b873-f7c3e89df7ce" providerId="ADAL" clId="{AC545166-0641-4146-8106-6263C8447D13}" dt="2023-04-27T19:32:26.798" v="23" actId="1076"/>
          <ac:picMkLst>
            <pc:docMk/>
            <pc:sldMk cId="4281447640" sldId="2641"/>
            <ac:picMk id="6" creationId="{ED00209F-BE4E-4A7B-8E60-6A2F16F93B4C}"/>
          </ac:picMkLst>
        </pc:picChg>
      </pc:sldChg>
      <pc:sldChg chg="addSp delSp modSp mod">
        <pc:chgData name="Alexander Bolt" userId="a3ed617a-39dd-4910-b873-f7c3e89df7ce" providerId="ADAL" clId="{AC545166-0641-4146-8106-6263C8447D13}" dt="2023-04-27T19:44:27.879" v="60" actId="1076"/>
        <pc:sldMkLst>
          <pc:docMk/>
          <pc:sldMk cId="419744171" sldId="2644"/>
        </pc:sldMkLst>
        <pc:spChg chg="mod">
          <ac:chgData name="Alexander Bolt" userId="a3ed617a-39dd-4910-b873-f7c3e89df7ce" providerId="ADAL" clId="{AC545166-0641-4146-8106-6263C8447D13}" dt="2023-04-27T19:43:40.475" v="56" actId="1076"/>
          <ac:spMkLst>
            <pc:docMk/>
            <pc:sldMk cId="419744171" sldId="2644"/>
            <ac:spMk id="5" creationId="{DEA866A3-64C9-4025-A93D-D12F68977BCB}"/>
          </ac:spMkLst>
        </pc:spChg>
        <pc:spChg chg="mod">
          <ac:chgData name="Alexander Bolt" userId="a3ed617a-39dd-4910-b873-f7c3e89df7ce" providerId="ADAL" clId="{AC545166-0641-4146-8106-6263C8447D13}" dt="2023-04-27T19:43:30.028" v="54" actId="20577"/>
          <ac:spMkLst>
            <pc:docMk/>
            <pc:sldMk cId="419744171" sldId="2644"/>
            <ac:spMk id="8" creationId="{32AAF203-EB5A-488C-A7BA-CA066D0D7BEC}"/>
          </ac:spMkLst>
        </pc:spChg>
        <pc:spChg chg="mod">
          <ac:chgData name="Alexander Bolt" userId="a3ed617a-39dd-4910-b873-f7c3e89df7ce" providerId="ADAL" clId="{AC545166-0641-4146-8106-6263C8447D13}" dt="2023-04-27T19:43:49.157" v="58" actId="1076"/>
          <ac:spMkLst>
            <pc:docMk/>
            <pc:sldMk cId="419744171" sldId="2644"/>
            <ac:spMk id="10" creationId="{4371EAF1-E83E-4C01-AE1E-4F951D230EA3}"/>
          </ac:spMkLst>
        </pc:spChg>
        <pc:picChg chg="del">
          <ac:chgData name="Alexander Bolt" userId="a3ed617a-39dd-4910-b873-f7c3e89df7ce" providerId="ADAL" clId="{AC545166-0641-4146-8106-6263C8447D13}" dt="2023-04-27T19:33:05.515" v="25" actId="478"/>
          <ac:picMkLst>
            <pc:docMk/>
            <pc:sldMk cId="419744171" sldId="2644"/>
            <ac:picMk id="6" creationId="{C7D0965D-3912-4B39-A47E-46F66EA8F6E0}"/>
          </ac:picMkLst>
        </pc:picChg>
        <pc:picChg chg="mod">
          <ac:chgData name="Alexander Bolt" userId="a3ed617a-39dd-4910-b873-f7c3e89df7ce" providerId="ADAL" clId="{AC545166-0641-4146-8106-6263C8447D13}" dt="2023-04-27T19:42:15.081" v="40" actId="14100"/>
          <ac:picMkLst>
            <pc:docMk/>
            <pc:sldMk cId="419744171" sldId="2644"/>
            <ac:picMk id="7" creationId="{C16A408C-258E-4419-88E2-8A5509CFDFD6}"/>
          </ac:picMkLst>
        </pc:picChg>
        <pc:picChg chg="add mod">
          <ac:chgData name="Alexander Bolt" userId="a3ed617a-39dd-4910-b873-f7c3e89df7ce" providerId="ADAL" clId="{AC545166-0641-4146-8106-6263C8447D13}" dt="2023-04-27T19:44:27.879" v="60" actId="1076"/>
          <ac:picMkLst>
            <pc:docMk/>
            <pc:sldMk cId="419744171" sldId="2644"/>
            <ac:picMk id="9" creationId="{4DF8095E-6053-4A23-9E3A-FBE46A4DB2DE}"/>
          </ac:picMkLst>
        </pc:picChg>
        <pc:picChg chg="mod">
          <ac:chgData name="Alexander Bolt" userId="a3ed617a-39dd-4910-b873-f7c3e89df7ce" providerId="ADAL" clId="{AC545166-0641-4146-8106-6263C8447D13}" dt="2023-04-27T19:43:52.082" v="59" actId="1076"/>
          <ac:picMkLst>
            <pc:docMk/>
            <pc:sldMk cId="419744171" sldId="2644"/>
            <ac:picMk id="12" creationId="{BE11A6E2-42E8-444E-80FE-B2B0216E180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hdr" sz="quarter"/>
          </p:nvPr>
        </p:nvSpPr>
        <p:spPr bwMode="auto">
          <a:xfrm>
            <a:off x="0" y="-14288"/>
            <a:ext cx="760413" cy="274638"/>
          </a:xfrm>
          <a:prstGeom prst="rect">
            <a:avLst/>
          </a:prstGeom>
          <a:noFill/>
          <a:ln w="9525">
            <a:noFill/>
            <a:miter lim="800000"/>
            <a:headEnd/>
            <a:tailEnd/>
          </a:ln>
          <a:effectLst/>
        </p:spPr>
        <p:txBody>
          <a:bodyPr vert="horz" wrap="none" lIns="93177" tIns="46589" rIns="93177" bIns="46589" numCol="1" anchor="t" anchorCtr="0" compatLnSpc="1">
            <a:prstTxWarp prst="textNoShape">
              <a:avLst/>
            </a:prstTxWarp>
            <a:spAutoFit/>
          </a:bodyPr>
          <a:lstStyle>
            <a:lvl1pPr defTabSz="931863">
              <a:defRPr sz="1200" b="0">
                <a:solidFill>
                  <a:srgbClr val="474747"/>
                </a:solidFill>
              </a:defRPr>
            </a:lvl1pPr>
          </a:lstStyle>
          <a:p>
            <a:pPr>
              <a:defRPr/>
            </a:pPr>
            <a:endParaRPr lang="en-US"/>
          </a:p>
        </p:txBody>
      </p:sp>
      <p:sp>
        <p:nvSpPr>
          <p:cNvPr id="1410051" name="Rectangle 3"/>
          <p:cNvSpPr>
            <a:spLocks noGrp="1" noChangeArrowheads="1"/>
          </p:cNvSpPr>
          <p:nvPr>
            <p:ph type="dt" sz="quarter" idx="1"/>
          </p:nvPr>
        </p:nvSpPr>
        <p:spPr bwMode="auto">
          <a:xfrm>
            <a:off x="5943600" y="-14288"/>
            <a:ext cx="914400" cy="274638"/>
          </a:xfrm>
          <a:prstGeom prst="rect">
            <a:avLst/>
          </a:prstGeom>
          <a:noFill/>
          <a:ln w="9525">
            <a:noFill/>
            <a:miter lim="800000"/>
            <a:headEnd/>
            <a:tailEnd/>
          </a:ln>
          <a:effectLst/>
        </p:spPr>
        <p:txBody>
          <a:bodyPr vert="horz" wrap="none" lIns="93177" tIns="46589" rIns="93177" bIns="46589" numCol="1" anchor="t" anchorCtr="0" compatLnSpc="1">
            <a:prstTxWarp prst="textNoShape">
              <a:avLst/>
            </a:prstTxWarp>
            <a:spAutoFit/>
          </a:bodyPr>
          <a:lstStyle>
            <a:lvl1pPr algn="r" defTabSz="931863">
              <a:defRPr sz="1200" b="0">
                <a:solidFill>
                  <a:srgbClr val="474747"/>
                </a:solidFill>
              </a:defRPr>
            </a:lvl1pPr>
          </a:lstStyle>
          <a:p>
            <a:pPr>
              <a:defRPr/>
            </a:pPr>
            <a:endParaRPr lang="en-US"/>
          </a:p>
        </p:txBody>
      </p:sp>
      <p:sp>
        <p:nvSpPr>
          <p:cNvPr id="1410052" name="Rectangle 4"/>
          <p:cNvSpPr>
            <a:spLocks noGrp="1" noChangeArrowheads="1"/>
          </p:cNvSpPr>
          <p:nvPr>
            <p:ph type="ftr" sz="quarter" idx="2"/>
          </p:nvPr>
        </p:nvSpPr>
        <p:spPr bwMode="auto">
          <a:xfrm>
            <a:off x="0" y="9021763"/>
            <a:ext cx="677863" cy="274637"/>
          </a:xfrm>
          <a:prstGeom prst="rect">
            <a:avLst/>
          </a:prstGeom>
          <a:noFill/>
          <a:ln w="9525">
            <a:noFill/>
            <a:miter lim="800000"/>
            <a:headEnd/>
            <a:tailEnd/>
          </a:ln>
          <a:effectLst/>
        </p:spPr>
        <p:txBody>
          <a:bodyPr vert="horz" wrap="none" lIns="93177" tIns="46589" rIns="93177" bIns="46589" numCol="1" anchor="b" anchorCtr="0" compatLnSpc="1">
            <a:prstTxWarp prst="textNoShape">
              <a:avLst/>
            </a:prstTxWarp>
            <a:spAutoFit/>
          </a:bodyPr>
          <a:lstStyle>
            <a:lvl1pPr defTabSz="931863">
              <a:defRPr sz="1200" b="0">
                <a:solidFill>
                  <a:srgbClr val="474747"/>
                </a:solidFill>
              </a:defRPr>
            </a:lvl1pPr>
          </a:lstStyle>
          <a:p>
            <a:pPr>
              <a:defRPr/>
            </a:pPr>
            <a:endParaRPr lang="en-US"/>
          </a:p>
        </p:txBody>
      </p:sp>
      <p:sp>
        <p:nvSpPr>
          <p:cNvPr id="1410053" name="Rectangle 5"/>
          <p:cNvSpPr>
            <a:spLocks noGrp="1" noChangeArrowheads="1"/>
          </p:cNvSpPr>
          <p:nvPr>
            <p:ph type="sldNum" sz="quarter" idx="3"/>
          </p:nvPr>
        </p:nvSpPr>
        <p:spPr bwMode="auto">
          <a:xfrm>
            <a:off x="6484938" y="9021763"/>
            <a:ext cx="373062" cy="274637"/>
          </a:xfrm>
          <a:prstGeom prst="rect">
            <a:avLst/>
          </a:prstGeom>
          <a:noFill/>
          <a:ln w="9525">
            <a:noFill/>
            <a:miter lim="800000"/>
            <a:headEnd/>
            <a:tailEnd/>
          </a:ln>
          <a:effectLst/>
        </p:spPr>
        <p:txBody>
          <a:bodyPr vert="horz" wrap="none" lIns="93177" tIns="46589" rIns="93177" bIns="46589" numCol="1" anchor="b" anchorCtr="0" compatLnSpc="1">
            <a:prstTxWarp prst="textNoShape">
              <a:avLst/>
            </a:prstTxWarp>
            <a:spAutoFit/>
          </a:bodyPr>
          <a:lstStyle>
            <a:lvl1pPr algn="r" defTabSz="931863">
              <a:defRPr sz="1200" b="0">
                <a:solidFill>
                  <a:srgbClr val="474747"/>
                </a:solidFill>
              </a:defRPr>
            </a:lvl1pPr>
          </a:lstStyle>
          <a:p>
            <a:pPr>
              <a:defRPr/>
            </a:pPr>
            <a:fld id="{09362502-8149-734D-B703-147083542C34}"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b="0">
                <a:solidFill>
                  <a:srgbClr val="000052"/>
                </a:solidFill>
              </a:defRPr>
            </a:lvl1pPr>
          </a:lstStyle>
          <a:p>
            <a:pPr>
              <a:defRPr/>
            </a:pPr>
            <a:endParaRPr lang="en-US"/>
          </a:p>
        </p:txBody>
      </p:sp>
      <p:sp>
        <p:nvSpPr>
          <p:cNvPr id="78851"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b="0">
                <a:solidFill>
                  <a:srgbClr val="000052"/>
                </a:solidFill>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8853"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8854"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b="0">
                <a:solidFill>
                  <a:srgbClr val="000052"/>
                </a:solidFill>
              </a:defRPr>
            </a:lvl1pPr>
          </a:lstStyle>
          <a:p>
            <a:pPr>
              <a:defRPr/>
            </a:pPr>
            <a:endParaRPr lang="en-US"/>
          </a:p>
        </p:txBody>
      </p:sp>
      <p:sp>
        <p:nvSpPr>
          <p:cNvPr id="78855"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b="0">
                <a:solidFill>
                  <a:srgbClr val="000052"/>
                </a:solidFill>
              </a:defRPr>
            </a:lvl1pPr>
          </a:lstStyle>
          <a:p>
            <a:pPr>
              <a:defRPr/>
            </a:pPr>
            <a:fld id="{05E91A80-D3CF-A046-81BE-0B0389BD12E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 to cover an overview of CFAS – align these mission areas to the program of the spring meeting</a:t>
            </a:r>
          </a:p>
          <a:p>
            <a:r>
              <a:rPr lang="en-US" dirty="0"/>
              <a:t>-Inform people that there will be resources after the meeting to present back to home institutions and societies. </a:t>
            </a:r>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2</a:t>
            </a:fld>
            <a:endParaRPr lang="en-US"/>
          </a:p>
        </p:txBody>
      </p:sp>
    </p:spTree>
    <p:extLst>
      <p:ext uri="{BB962C8B-B14F-4D97-AF65-F5344CB8AC3E}">
        <p14:creationId xmlns:p14="http://schemas.microsoft.com/office/powerpoint/2010/main" val="3871967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variety of CFAS committee projects, sessions, and other activity have made it into the literature, as either peer reviewed research papers or as reports or reviews of programming. </a:t>
            </a:r>
          </a:p>
          <a:p>
            <a:r>
              <a:rPr lang="en-US" dirty="0"/>
              <a:t>It has been an ongoing goal of CFAS to leverage our work into a durable and lasting form. </a:t>
            </a:r>
          </a:p>
          <a:p>
            <a:r>
              <a:rPr lang="en-US" dirty="0"/>
              <a:t>While some of the work is not always the direct outcome of CFAS, the connections and relationships may have brought it to light. </a:t>
            </a:r>
          </a:p>
          <a:p>
            <a:r>
              <a:rPr lang="en-US" dirty="0"/>
              <a:t>Please work with your committee or presentation colleagues on potential papers or concepts for research</a:t>
            </a:r>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17</a:t>
            </a:fld>
            <a:endParaRPr lang="en-US"/>
          </a:p>
        </p:txBody>
      </p:sp>
    </p:spTree>
    <p:extLst>
      <p:ext uri="{BB962C8B-B14F-4D97-AF65-F5344CB8AC3E}">
        <p14:creationId xmlns:p14="http://schemas.microsoft.com/office/powerpoint/2010/main" val="3955461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CFAS Connects arose out of necessity: Our need to stay connected as an AAMC council when the early days of the COVID-19 pandemic made it impossible for us to gather in person.</a:t>
            </a:r>
          </a:p>
          <a:p>
            <a:r>
              <a:rPr lang="en-US" dirty="0"/>
              <a:t>The program has become useful and varied in a way we did not anticipated upon starting it – and now that we are able to meet again in person, the online / virtual meetings started by CFAS Connects aren’t going anywhere. </a:t>
            </a:r>
          </a:p>
          <a:p>
            <a:r>
              <a:rPr lang="en-US" dirty="0"/>
              <a:t>In the next session, you’ll hear from AAMC President and CEO David Skorton, but he is also our featured guest in an open town hall meeting of CFAS Connects in about a month from now. </a:t>
            </a:r>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18</a:t>
            </a:fld>
            <a:endParaRPr lang="en-US"/>
          </a:p>
        </p:txBody>
      </p:sp>
    </p:spTree>
    <p:extLst>
      <p:ext uri="{BB962C8B-B14F-4D97-AF65-F5344CB8AC3E}">
        <p14:creationId xmlns:p14="http://schemas.microsoft.com/office/powerpoint/2010/main" val="3676045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CFAS Society Summit was held in the Summer of 2019. A subsequent summit was held virtually in 2021. We are excited to return to an in-person format in July at the AAMC this summer. </a:t>
            </a:r>
          </a:p>
          <a:p>
            <a:r>
              <a:rPr lang="en-US" dirty="0"/>
              <a:t>This is a program focused on the executive directors and leaders of the AAMC-member societies.</a:t>
            </a:r>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69</a:t>
            </a:fld>
            <a:endParaRPr lang="en-US"/>
          </a:p>
        </p:txBody>
      </p:sp>
    </p:spTree>
    <p:extLst>
      <p:ext uri="{BB962C8B-B14F-4D97-AF65-F5344CB8AC3E}">
        <p14:creationId xmlns:p14="http://schemas.microsoft.com/office/powerpoint/2010/main" val="4277882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updates on AAMC activity, initiatives, and strategies, societies are invited to share their own priorities in order to create and identify areas of collaboration.</a:t>
            </a:r>
          </a:p>
          <a:p>
            <a:r>
              <a:rPr lang="en-US" dirty="0"/>
              <a:t>Society representatives are invited to attend if they wish. While there is no registration fee to attend, society reps will be responsible for travel and housing if they choose to come.</a:t>
            </a:r>
          </a:p>
          <a:p>
            <a:endParaRPr lang="en-US" dirty="0"/>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70</a:t>
            </a:fld>
            <a:endParaRPr lang="en-US"/>
          </a:p>
        </p:txBody>
      </p:sp>
    </p:spTree>
    <p:extLst>
      <p:ext uri="{BB962C8B-B14F-4D97-AF65-F5344CB8AC3E}">
        <p14:creationId xmlns:p14="http://schemas.microsoft.com/office/powerpoint/2010/main" val="2388189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 to Adi – provide an overview of CFAS reps – note a larger number of women chairs joining the organization. </a:t>
            </a:r>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9</a:t>
            </a:fld>
            <a:endParaRPr lang="en-US"/>
          </a:p>
        </p:txBody>
      </p:sp>
    </p:spTree>
    <p:extLst>
      <p:ext uri="{BB962C8B-B14F-4D97-AF65-F5344CB8AC3E}">
        <p14:creationId xmlns:p14="http://schemas.microsoft.com/office/powerpoint/2010/main" val="136888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focus on committee structure</a:t>
            </a:r>
          </a:p>
          <a:p>
            <a:r>
              <a:rPr lang="en-US" dirty="0"/>
              <a:t>Highlight that when we met less in person that our committees generally met more. </a:t>
            </a:r>
          </a:p>
          <a:p>
            <a:r>
              <a:rPr lang="en-US" dirty="0"/>
              <a:t>Details will be coming soon on the society summit – date is July 17, 2023.</a:t>
            </a:r>
          </a:p>
          <a:p>
            <a:endParaRPr lang="en-US" dirty="0"/>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10</a:t>
            </a:fld>
            <a:endParaRPr lang="en-US"/>
          </a:p>
        </p:txBody>
      </p:sp>
    </p:spTree>
    <p:extLst>
      <p:ext uri="{BB962C8B-B14F-4D97-AF65-F5344CB8AC3E}">
        <p14:creationId xmlns:p14="http://schemas.microsoft.com/office/powerpoint/2010/main" val="3268852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Committee selected Art Derse to become CFAS Chair-elect – a seat that will become official at the conclusion of the Learn Serve Lead Annual Meeting in November. </a:t>
            </a:r>
          </a:p>
          <a:p>
            <a:r>
              <a:rPr lang="en-US" dirty="0"/>
              <a:t>As such, Dr. Derse will become a member of the AAMC Board of Directors, as Dr. Ahuja moves from being chair-elect to CFAS Chair. </a:t>
            </a:r>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11</a:t>
            </a:fld>
            <a:endParaRPr lang="en-US"/>
          </a:p>
        </p:txBody>
      </p:sp>
    </p:spTree>
    <p:extLst>
      <p:ext uri="{BB962C8B-B14F-4D97-AF65-F5344CB8AC3E}">
        <p14:creationId xmlns:p14="http://schemas.microsoft.com/office/powerpoint/2010/main" val="2670687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slide shows the slate after LSL 2023 in Seattle, with Dr. Popescu rotating off the ad board. </a:t>
            </a:r>
          </a:p>
          <a:p>
            <a:r>
              <a:rPr lang="en-US" dirty="0"/>
              <a:t>The system allows for refreshing members and adding new faces.</a:t>
            </a:r>
          </a:p>
          <a:p>
            <a:r>
              <a:rPr lang="en-US" dirty="0"/>
              <a:t>All CFAS reps are encouraged to nominate themselves for roles in the next call.</a:t>
            </a:r>
          </a:p>
          <a:p>
            <a:r>
              <a:rPr lang="en-US" dirty="0"/>
              <a:t>We want to be sure to represent junior/early career faculty in the future</a:t>
            </a:r>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12</a:t>
            </a:fld>
            <a:endParaRPr lang="en-US"/>
          </a:p>
        </p:txBody>
      </p:sp>
    </p:spTree>
    <p:extLst>
      <p:ext uri="{BB962C8B-B14F-4D97-AF65-F5344CB8AC3E}">
        <p14:creationId xmlns:p14="http://schemas.microsoft.com/office/powerpoint/2010/main" val="496981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 takes the podium. </a:t>
            </a:r>
          </a:p>
          <a:p>
            <a:r>
              <a:rPr lang="en-US" dirty="0"/>
              <a:t>Shift in committee names; adding a new committee; changing focus of committees. </a:t>
            </a:r>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13</a:t>
            </a:fld>
            <a:endParaRPr lang="en-US"/>
          </a:p>
        </p:txBody>
      </p:sp>
    </p:spTree>
    <p:extLst>
      <p:ext uri="{BB962C8B-B14F-4D97-AF65-F5344CB8AC3E}">
        <p14:creationId xmlns:p14="http://schemas.microsoft.com/office/powerpoint/2010/main" val="25627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Lily Belfi in her role as chair of a new committee and discuss the relevance of the committee – why this committee and why now? </a:t>
            </a:r>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14</a:t>
            </a:fld>
            <a:endParaRPr lang="en-US"/>
          </a:p>
        </p:txBody>
      </p:sp>
    </p:spTree>
    <p:extLst>
      <p:ext uri="{BB962C8B-B14F-4D97-AF65-F5344CB8AC3E}">
        <p14:creationId xmlns:p14="http://schemas.microsoft.com/office/powerpoint/2010/main" val="237070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overall committee roster</a:t>
            </a:r>
          </a:p>
          <a:p>
            <a:r>
              <a:rPr lang="en-US" dirty="0"/>
              <a:t>As time allows, invite very brief updates from committee chairs on the floor. </a:t>
            </a:r>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15</a:t>
            </a:fld>
            <a:endParaRPr lang="en-US"/>
          </a:p>
        </p:txBody>
      </p:sp>
    </p:spTree>
    <p:extLst>
      <p:ext uri="{BB962C8B-B14F-4D97-AF65-F5344CB8AC3E}">
        <p14:creationId xmlns:p14="http://schemas.microsoft.com/office/powerpoint/2010/main" val="2195882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 You can turn it over to me if you want – but if you wish to continue:</a:t>
            </a:r>
          </a:p>
          <a:p>
            <a:endParaRPr lang="en-US" dirty="0"/>
          </a:p>
          <a:p>
            <a:r>
              <a:rPr lang="en-US" dirty="0"/>
              <a:t>Simple message: Three are scores of academic and specialty societies that could easily be members of the AAMC and engage in CFAS.</a:t>
            </a:r>
          </a:p>
          <a:p>
            <a:r>
              <a:rPr lang="en-US" dirty="0"/>
              <a:t>An AAMC-staff-driven working group has been identified, led by Eric Weissman, and will develop a plan to reach out to societies to get them to become regular, ongoing members of the AAMC, and thereby become active CFAS societies who will join us at the table. </a:t>
            </a:r>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16</a:t>
            </a:fld>
            <a:endParaRPr lang="en-US"/>
          </a:p>
        </p:txBody>
      </p:sp>
    </p:spTree>
    <p:extLst>
      <p:ext uri="{BB962C8B-B14F-4D97-AF65-F5344CB8AC3E}">
        <p14:creationId xmlns:p14="http://schemas.microsoft.com/office/powerpoint/2010/main" val="3047491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447800" y="4740275"/>
            <a:ext cx="17097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66800">
              <a:defRPr sz="2000" b="1">
                <a:solidFill>
                  <a:schemeClr val="bg1"/>
                </a:solidFill>
                <a:latin typeface="Arial" charset="0"/>
              </a:defRPr>
            </a:lvl1pPr>
            <a:lvl2pPr marL="742950" indent="-285750" defTabSz="1066800">
              <a:defRPr sz="2000" b="1">
                <a:solidFill>
                  <a:schemeClr val="bg1"/>
                </a:solidFill>
                <a:latin typeface="Arial" charset="0"/>
              </a:defRPr>
            </a:lvl2pPr>
            <a:lvl3pPr marL="1143000" indent="-228600" defTabSz="1066800">
              <a:defRPr sz="2000" b="1">
                <a:solidFill>
                  <a:schemeClr val="bg1"/>
                </a:solidFill>
                <a:latin typeface="Arial" charset="0"/>
              </a:defRPr>
            </a:lvl3pPr>
            <a:lvl4pPr marL="1600200" indent="-228600" defTabSz="1066800">
              <a:defRPr sz="2000" b="1">
                <a:solidFill>
                  <a:schemeClr val="bg1"/>
                </a:solidFill>
                <a:latin typeface="Arial" charset="0"/>
              </a:defRPr>
            </a:lvl4pPr>
            <a:lvl5pPr marL="2057400" indent="-228600" defTabSz="1066800">
              <a:defRPr sz="2000" b="1">
                <a:solidFill>
                  <a:schemeClr val="bg1"/>
                </a:solidFill>
                <a:latin typeface="Arial" charset="0"/>
              </a:defRPr>
            </a:lvl5pPr>
            <a:lvl6pPr marL="2514600" indent="-228600" defTabSz="1066800" eaLnBrk="0" fontAlgn="base" hangingPunct="0">
              <a:spcBef>
                <a:spcPct val="0"/>
              </a:spcBef>
              <a:spcAft>
                <a:spcPct val="0"/>
              </a:spcAft>
              <a:defRPr sz="2000" b="1">
                <a:solidFill>
                  <a:schemeClr val="bg1"/>
                </a:solidFill>
                <a:latin typeface="Arial" charset="0"/>
              </a:defRPr>
            </a:lvl6pPr>
            <a:lvl7pPr marL="2971800" indent="-228600" defTabSz="1066800" eaLnBrk="0" fontAlgn="base" hangingPunct="0">
              <a:spcBef>
                <a:spcPct val="0"/>
              </a:spcBef>
              <a:spcAft>
                <a:spcPct val="0"/>
              </a:spcAft>
              <a:defRPr sz="2000" b="1">
                <a:solidFill>
                  <a:schemeClr val="bg1"/>
                </a:solidFill>
                <a:latin typeface="Arial" charset="0"/>
              </a:defRPr>
            </a:lvl7pPr>
            <a:lvl8pPr marL="3429000" indent="-228600" defTabSz="1066800" eaLnBrk="0" fontAlgn="base" hangingPunct="0">
              <a:spcBef>
                <a:spcPct val="0"/>
              </a:spcBef>
              <a:spcAft>
                <a:spcPct val="0"/>
              </a:spcAft>
              <a:defRPr sz="2000" b="1">
                <a:solidFill>
                  <a:schemeClr val="bg1"/>
                </a:solidFill>
                <a:latin typeface="Arial" charset="0"/>
              </a:defRPr>
            </a:lvl8pPr>
            <a:lvl9pPr marL="3886200" indent="-228600" defTabSz="1066800" eaLnBrk="0" fontAlgn="base" hangingPunct="0">
              <a:spcBef>
                <a:spcPct val="0"/>
              </a:spcBef>
              <a:spcAft>
                <a:spcPct val="0"/>
              </a:spcAft>
              <a:defRPr sz="2000" b="1">
                <a:solidFill>
                  <a:schemeClr val="bg1"/>
                </a:solidFill>
                <a:latin typeface="Arial" charset="0"/>
              </a:defRPr>
            </a:lvl9pPr>
          </a:lstStyle>
          <a:p>
            <a:pPr>
              <a:spcBef>
                <a:spcPct val="50000"/>
              </a:spcBef>
            </a:pPr>
            <a:endParaRPr lang="en-US" altLang="en-US" b="0">
              <a:solidFill>
                <a:srgbClr val="474747"/>
              </a:solidFill>
            </a:endParaRPr>
          </a:p>
        </p:txBody>
      </p:sp>
      <p:sp>
        <p:nvSpPr>
          <p:cNvPr id="4060162" name="Rectangle 2"/>
          <p:cNvSpPr>
            <a:spLocks noGrp="1" noChangeArrowheads="1"/>
          </p:cNvSpPr>
          <p:nvPr>
            <p:ph type="ctrTitle"/>
          </p:nvPr>
        </p:nvSpPr>
        <p:spPr>
          <a:xfrm>
            <a:off x="1164167" y="2535238"/>
            <a:ext cx="7836958" cy="1187450"/>
          </a:xfrm>
        </p:spPr>
        <p:txBody>
          <a:bodyPr anchor="t"/>
          <a:lstStyle>
            <a:lvl1pPr>
              <a:lnSpc>
                <a:spcPct val="80000"/>
              </a:lnSpc>
              <a:defRPr b="1">
                <a:solidFill>
                  <a:schemeClr val="tx1"/>
                </a:solidFill>
                <a:latin typeface="+mn-lt"/>
              </a:defRPr>
            </a:lvl1pPr>
          </a:lstStyle>
          <a:p>
            <a:r>
              <a:rPr lang="en-US" dirty="0"/>
              <a:t>Click to edit Master title style</a:t>
            </a:r>
          </a:p>
        </p:txBody>
      </p:sp>
      <p:sp>
        <p:nvSpPr>
          <p:cNvPr id="4060163" name="Rectangle 3"/>
          <p:cNvSpPr>
            <a:spLocks noGrp="1" noChangeArrowheads="1"/>
          </p:cNvSpPr>
          <p:nvPr>
            <p:ph type="subTitle" idx="1"/>
          </p:nvPr>
        </p:nvSpPr>
        <p:spPr>
          <a:xfrm>
            <a:off x="1164167" y="4681539"/>
            <a:ext cx="7836958" cy="1273175"/>
          </a:xfrm>
        </p:spPr>
        <p:txBody>
          <a:bodyPr/>
          <a:lstStyle>
            <a:lvl1pPr>
              <a:defRPr sz="2600">
                <a:solidFill>
                  <a:schemeClr val="tx1"/>
                </a:solidFill>
              </a:defRPr>
            </a:lvl1pPr>
          </a:lstStyle>
          <a:p>
            <a:r>
              <a:rPr lang="en-US" dirty="0"/>
              <a:t>Click to edit Master subtitle style</a:t>
            </a:r>
          </a:p>
        </p:txBody>
      </p:sp>
    </p:spTree>
    <p:extLst>
      <p:ext uri="{BB962C8B-B14F-4D97-AF65-F5344CB8AC3E}">
        <p14:creationId xmlns:p14="http://schemas.microsoft.com/office/powerpoint/2010/main" val="3060413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48100" y="1127362"/>
            <a:ext cx="10651067" cy="4767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title"/>
          </p:nvPr>
        </p:nvSpPr>
        <p:spPr bwMode="auto">
          <a:xfrm>
            <a:off x="768622" y="301937"/>
            <a:ext cx="11182349" cy="620712"/>
          </a:xfrm>
          <a:prstGeom prst="rect">
            <a:avLst/>
          </a:prstGeom>
          <a:noFill/>
          <a:ln w="9525">
            <a:noFill/>
            <a:miter lim="800000"/>
            <a:headEnd/>
            <a:tailEnd/>
          </a:ln>
          <a:effectLst/>
        </p:spPr>
        <p:txBody>
          <a:bodyPr/>
          <a:lstStyle/>
          <a:p>
            <a:pPr lvl="0"/>
            <a:r>
              <a:rPr lang="en-US"/>
              <a:t>Click to edit Master title style</a:t>
            </a:r>
            <a:endParaRPr lang="en-US" dirty="0"/>
          </a:p>
        </p:txBody>
      </p:sp>
      <p:sp>
        <p:nvSpPr>
          <p:cNvPr id="6" name="Slide Number Placeholder 1">
            <a:extLst>
              <a:ext uri="{FF2B5EF4-FFF2-40B4-BE49-F238E27FC236}">
                <a16:creationId xmlns:a16="http://schemas.microsoft.com/office/drawing/2014/main" id="{6FEC1A8C-0AE3-4589-8720-8494319B57C6}"/>
              </a:ext>
            </a:extLst>
          </p:cNvPr>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200" b="0" smtClean="0">
                <a:solidFill>
                  <a:schemeClr val="tx1"/>
                </a:solidFill>
              </a:defRPr>
            </a:lvl1pPr>
          </a:lstStyle>
          <a:p>
            <a:pPr>
              <a:defRPr/>
            </a:pPr>
            <a:fld id="{ADC2174A-351A-8246-9B91-DA39B6C4E9F5}" type="slidenum">
              <a:rPr lang="en-US" smtClean="0"/>
              <a:pPr>
                <a:defRPr/>
              </a:pPr>
              <a:t>‹#›</a:t>
            </a:fld>
            <a:endParaRPr lang="en-US" dirty="0"/>
          </a:p>
        </p:txBody>
      </p:sp>
    </p:spTree>
    <p:extLst>
      <p:ext uri="{BB962C8B-B14F-4D97-AF65-F5344CB8AC3E}">
        <p14:creationId xmlns:p14="http://schemas.microsoft.com/office/powerpoint/2010/main" val="41420632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74700" y="110032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1834" y="110032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title"/>
          </p:nvPr>
        </p:nvSpPr>
        <p:spPr bwMode="auto">
          <a:xfrm>
            <a:off x="768622" y="301937"/>
            <a:ext cx="11182349" cy="620712"/>
          </a:xfrm>
          <a:prstGeom prst="rect">
            <a:avLst/>
          </a:prstGeom>
          <a:noFill/>
          <a:ln w="9525">
            <a:noFill/>
            <a:miter lim="800000"/>
            <a:headEnd/>
            <a:tailEnd/>
          </a:ln>
          <a:effectLst/>
        </p:spPr>
        <p:txBody>
          <a:bodyPr/>
          <a:lstStyle/>
          <a:p>
            <a:pPr lvl="0"/>
            <a:r>
              <a:rPr lang="en-US"/>
              <a:t>Click to edit Master title style</a:t>
            </a:r>
            <a:endParaRPr lang="en-US" dirty="0"/>
          </a:p>
        </p:txBody>
      </p:sp>
      <p:sp>
        <p:nvSpPr>
          <p:cNvPr id="7" name="Slide Number Placeholder 1">
            <a:extLst>
              <a:ext uri="{FF2B5EF4-FFF2-40B4-BE49-F238E27FC236}">
                <a16:creationId xmlns:a16="http://schemas.microsoft.com/office/drawing/2014/main" id="{6A5EFD38-A562-4119-B4CD-0454CEFABBEF}"/>
              </a:ext>
            </a:extLst>
          </p:cNvPr>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200" b="0" smtClean="0">
                <a:solidFill>
                  <a:schemeClr val="tx1"/>
                </a:solidFill>
              </a:defRPr>
            </a:lvl1pPr>
          </a:lstStyle>
          <a:p>
            <a:pPr>
              <a:defRPr/>
            </a:pPr>
            <a:fld id="{ADC2174A-351A-8246-9B91-DA39B6C4E9F5}" type="slidenum">
              <a:rPr lang="en-US" smtClean="0"/>
              <a:pPr>
                <a:defRPr/>
              </a:pPr>
              <a:t>‹#›</a:t>
            </a:fld>
            <a:endParaRPr lang="en-US" dirty="0"/>
          </a:p>
        </p:txBody>
      </p:sp>
    </p:spTree>
    <p:extLst>
      <p:ext uri="{BB962C8B-B14F-4D97-AF65-F5344CB8AC3E}">
        <p14:creationId xmlns:p14="http://schemas.microsoft.com/office/powerpoint/2010/main" val="157117073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768622" y="301937"/>
            <a:ext cx="11182349" cy="620712"/>
          </a:xfrm>
          <a:prstGeom prst="rect">
            <a:avLst/>
          </a:prstGeom>
          <a:noFill/>
          <a:ln w="9525">
            <a:noFill/>
            <a:miter lim="800000"/>
            <a:headEnd/>
            <a:tailEnd/>
          </a:ln>
          <a:effectLst/>
        </p:spPr>
        <p:txBody>
          <a:bodyPr/>
          <a:lstStyle/>
          <a:p>
            <a:pPr lvl="0"/>
            <a:r>
              <a:rPr lang="en-US"/>
              <a:t>Click to edit Master title style</a:t>
            </a:r>
            <a:endParaRPr lang="en-US" dirty="0"/>
          </a:p>
        </p:txBody>
      </p:sp>
      <p:sp>
        <p:nvSpPr>
          <p:cNvPr id="5" name="Slide Number Placeholder 1">
            <a:extLst>
              <a:ext uri="{FF2B5EF4-FFF2-40B4-BE49-F238E27FC236}">
                <a16:creationId xmlns:a16="http://schemas.microsoft.com/office/drawing/2014/main" id="{F1ECAB97-CBB8-467E-AE4A-172C0E6A8E6B}"/>
              </a:ext>
            </a:extLst>
          </p:cNvPr>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200" b="0" smtClean="0">
                <a:solidFill>
                  <a:schemeClr val="tx1"/>
                </a:solidFill>
              </a:defRPr>
            </a:lvl1pPr>
          </a:lstStyle>
          <a:p>
            <a:pPr>
              <a:defRPr/>
            </a:pPr>
            <a:fld id="{ADC2174A-351A-8246-9B91-DA39B6C4E9F5}" type="slidenum">
              <a:rPr lang="en-US" smtClean="0"/>
              <a:pPr>
                <a:defRPr/>
              </a:pPr>
              <a:t>‹#›</a:t>
            </a:fld>
            <a:endParaRPr lang="en-US" dirty="0"/>
          </a:p>
        </p:txBody>
      </p:sp>
    </p:spTree>
    <p:extLst>
      <p:ext uri="{BB962C8B-B14F-4D97-AF65-F5344CB8AC3E}">
        <p14:creationId xmlns:p14="http://schemas.microsoft.com/office/powerpoint/2010/main" val="120760282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A26F484E-6E62-4EFD-840C-262E5F009422}"/>
              </a:ext>
            </a:extLst>
          </p:cNvPr>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200" b="0" smtClean="0">
                <a:solidFill>
                  <a:schemeClr val="tx1"/>
                </a:solidFill>
              </a:defRPr>
            </a:lvl1pPr>
          </a:lstStyle>
          <a:p>
            <a:pPr>
              <a:defRPr/>
            </a:pPr>
            <a:fld id="{ADC2174A-351A-8246-9B91-DA39B6C4E9F5}" type="slidenum">
              <a:rPr lang="en-US" smtClean="0"/>
              <a:pPr>
                <a:defRPr/>
              </a:pPr>
              <a:t>‹#›</a:t>
            </a:fld>
            <a:endParaRPr lang="en-US" dirty="0"/>
          </a:p>
        </p:txBody>
      </p:sp>
    </p:spTree>
    <p:extLst>
      <p:ext uri="{BB962C8B-B14F-4D97-AF65-F5344CB8AC3E}">
        <p14:creationId xmlns:p14="http://schemas.microsoft.com/office/powerpoint/2010/main" val="31274878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807F97-9566-44C6-A923-FCD5A68F34B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459413"/>
            <a:ext cx="12192000" cy="1428750"/>
          </a:xfrm>
          <a:prstGeom prst="rect">
            <a:avLst/>
          </a:prstGeom>
        </p:spPr>
      </p:pic>
      <p:sp>
        <p:nvSpPr>
          <p:cNvPr id="1026" name="Rectangle 2"/>
          <p:cNvSpPr>
            <a:spLocks noGrp="1" noChangeArrowheads="1"/>
          </p:cNvSpPr>
          <p:nvPr>
            <p:ph type="title"/>
          </p:nvPr>
        </p:nvSpPr>
        <p:spPr bwMode="auto">
          <a:xfrm>
            <a:off x="768350" y="301625"/>
            <a:ext cx="111823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ltLang="en-US"/>
              <a:t>Click to edit Master title style</a:t>
            </a:r>
            <a:endParaRPr lang="en-US" altLang="en-US" dirty="0"/>
          </a:p>
        </p:txBody>
      </p:sp>
      <p:sp>
        <p:nvSpPr>
          <p:cNvPr id="1027" name="Rectangle 31"/>
          <p:cNvSpPr>
            <a:spLocks noGrp="1" noChangeArrowheads="1"/>
          </p:cNvSpPr>
          <p:nvPr>
            <p:ph type="body" idx="1"/>
          </p:nvPr>
        </p:nvSpPr>
        <p:spPr bwMode="auto">
          <a:xfrm>
            <a:off x="774700" y="1073150"/>
            <a:ext cx="10650538"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Text Box 54"/>
          <p:cNvSpPr txBox="1">
            <a:spLocks noChangeArrowheads="1"/>
          </p:cNvSpPr>
          <p:nvPr/>
        </p:nvSpPr>
        <p:spPr bwMode="auto">
          <a:xfrm>
            <a:off x="1447800" y="4740275"/>
            <a:ext cx="17097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66800">
              <a:defRPr sz="2000" b="1">
                <a:solidFill>
                  <a:schemeClr val="bg1"/>
                </a:solidFill>
                <a:latin typeface="Arial" charset="0"/>
              </a:defRPr>
            </a:lvl1pPr>
            <a:lvl2pPr marL="742950" indent="-285750" defTabSz="1066800">
              <a:defRPr sz="2000" b="1">
                <a:solidFill>
                  <a:schemeClr val="bg1"/>
                </a:solidFill>
                <a:latin typeface="Arial" charset="0"/>
              </a:defRPr>
            </a:lvl2pPr>
            <a:lvl3pPr marL="1143000" indent="-228600" defTabSz="1066800">
              <a:defRPr sz="2000" b="1">
                <a:solidFill>
                  <a:schemeClr val="bg1"/>
                </a:solidFill>
                <a:latin typeface="Arial" charset="0"/>
              </a:defRPr>
            </a:lvl3pPr>
            <a:lvl4pPr marL="1600200" indent="-228600" defTabSz="1066800">
              <a:defRPr sz="2000" b="1">
                <a:solidFill>
                  <a:schemeClr val="bg1"/>
                </a:solidFill>
                <a:latin typeface="Arial" charset="0"/>
              </a:defRPr>
            </a:lvl4pPr>
            <a:lvl5pPr marL="2057400" indent="-228600" defTabSz="1066800">
              <a:defRPr sz="2000" b="1">
                <a:solidFill>
                  <a:schemeClr val="bg1"/>
                </a:solidFill>
                <a:latin typeface="Arial" charset="0"/>
              </a:defRPr>
            </a:lvl5pPr>
            <a:lvl6pPr marL="2514600" indent="-228600" defTabSz="1066800" eaLnBrk="0" fontAlgn="base" hangingPunct="0">
              <a:spcBef>
                <a:spcPct val="0"/>
              </a:spcBef>
              <a:spcAft>
                <a:spcPct val="0"/>
              </a:spcAft>
              <a:defRPr sz="2000" b="1">
                <a:solidFill>
                  <a:schemeClr val="bg1"/>
                </a:solidFill>
                <a:latin typeface="Arial" charset="0"/>
              </a:defRPr>
            </a:lvl6pPr>
            <a:lvl7pPr marL="2971800" indent="-228600" defTabSz="1066800" eaLnBrk="0" fontAlgn="base" hangingPunct="0">
              <a:spcBef>
                <a:spcPct val="0"/>
              </a:spcBef>
              <a:spcAft>
                <a:spcPct val="0"/>
              </a:spcAft>
              <a:defRPr sz="2000" b="1">
                <a:solidFill>
                  <a:schemeClr val="bg1"/>
                </a:solidFill>
                <a:latin typeface="Arial" charset="0"/>
              </a:defRPr>
            </a:lvl7pPr>
            <a:lvl8pPr marL="3429000" indent="-228600" defTabSz="1066800" eaLnBrk="0" fontAlgn="base" hangingPunct="0">
              <a:spcBef>
                <a:spcPct val="0"/>
              </a:spcBef>
              <a:spcAft>
                <a:spcPct val="0"/>
              </a:spcAft>
              <a:defRPr sz="2000" b="1">
                <a:solidFill>
                  <a:schemeClr val="bg1"/>
                </a:solidFill>
                <a:latin typeface="Arial" charset="0"/>
              </a:defRPr>
            </a:lvl8pPr>
            <a:lvl9pPr marL="3886200" indent="-228600" defTabSz="1066800" eaLnBrk="0" fontAlgn="base" hangingPunct="0">
              <a:spcBef>
                <a:spcPct val="0"/>
              </a:spcBef>
              <a:spcAft>
                <a:spcPct val="0"/>
              </a:spcAft>
              <a:defRPr sz="2000" b="1">
                <a:solidFill>
                  <a:schemeClr val="bg1"/>
                </a:solidFill>
                <a:latin typeface="Arial" charset="0"/>
              </a:defRPr>
            </a:lvl9pPr>
          </a:lstStyle>
          <a:p>
            <a:pPr>
              <a:spcBef>
                <a:spcPct val="50000"/>
              </a:spcBef>
            </a:pPr>
            <a:endParaRPr lang="en-US" altLang="en-US" b="0">
              <a:solidFill>
                <a:srgbClr val="474747"/>
              </a:solidFill>
            </a:endParaRPr>
          </a:p>
        </p:txBody>
      </p:sp>
      <p:sp>
        <p:nvSpPr>
          <p:cNvPr id="2" name="Slide Number Placeholder 1"/>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200" b="0" smtClean="0">
                <a:solidFill>
                  <a:schemeClr val="tx1"/>
                </a:solidFill>
              </a:defRPr>
            </a:lvl1pPr>
          </a:lstStyle>
          <a:p>
            <a:pPr>
              <a:defRPr/>
            </a:pPr>
            <a:fld id="{ADC2174A-351A-8246-9B91-DA39B6C4E9F5}"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hf hdr="0" ftr="0" dt="0"/>
  <p:txStyles>
    <p:titleStyle>
      <a:lvl1pPr algn="l" defTabSz="889000" rtl="0" eaLnBrk="1" fontAlgn="base" hangingPunct="1">
        <a:lnSpc>
          <a:spcPct val="85000"/>
        </a:lnSpc>
        <a:spcBef>
          <a:spcPct val="0"/>
        </a:spcBef>
        <a:spcAft>
          <a:spcPct val="0"/>
        </a:spcAft>
        <a:buClr>
          <a:srgbClr val="DADDFE"/>
        </a:buClr>
        <a:defRPr sz="3600" b="1">
          <a:solidFill>
            <a:schemeClr val="bg1"/>
          </a:solidFill>
          <a:latin typeface="+mn-lt"/>
          <a:ea typeface="+mj-ea"/>
          <a:cs typeface="+mj-cs"/>
        </a:defRPr>
      </a:lvl1pPr>
      <a:lvl2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2pPr>
      <a:lvl3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3pPr>
      <a:lvl4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4pPr>
      <a:lvl5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p:titleStyle>
    <p:bodyStyle>
      <a:lvl1pPr algn="l" defTabSz="889000" rtl="0" eaLnBrk="1" fontAlgn="base" hangingPunct="1">
        <a:lnSpc>
          <a:spcPct val="88000"/>
        </a:lnSpc>
        <a:spcBef>
          <a:spcPct val="50000"/>
        </a:spcBef>
        <a:spcAft>
          <a:spcPct val="0"/>
        </a:spcAft>
        <a:buClr>
          <a:schemeClr val="tx1"/>
        </a:buClr>
        <a:buSzPct val="90000"/>
        <a:defRPr sz="2800">
          <a:solidFill>
            <a:schemeClr val="bg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bg1"/>
        </a:buClr>
        <a:buChar char="•"/>
        <a:defRPr sz="2800">
          <a:solidFill>
            <a:schemeClr val="bg1"/>
          </a:solidFill>
          <a:latin typeface="+mn-lt"/>
        </a:defRPr>
      </a:lvl2pPr>
      <a:lvl3pPr marL="804863" indent="-292100" algn="l" defTabSz="889000" rtl="0" eaLnBrk="1" fontAlgn="base" hangingPunct="1">
        <a:lnSpc>
          <a:spcPct val="88000"/>
        </a:lnSpc>
        <a:spcBef>
          <a:spcPct val="25000"/>
        </a:spcBef>
        <a:spcAft>
          <a:spcPct val="0"/>
        </a:spcAft>
        <a:buClr>
          <a:schemeClr val="bg1"/>
        </a:buClr>
        <a:buFont typeface="Wingdings" charset="2"/>
        <a:buChar char="§"/>
        <a:defRPr sz="2800">
          <a:solidFill>
            <a:schemeClr val="bg1"/>
          </a:solidFill>
          <a:latin typeface="+mn-lt"/>
        </a:defRPr>
      </a:lvl3pPr>
      <a:lvl4pPr marL="1201738" indent="-282575" algn="l" defTabSz="889000" rtl="0" eaLnBrk="1" fontAlgn="base" hangingPunct="1">
        <a:lnSpc>
          <a:spcPct val="88000"/>
        </a:lnSpc>
        <a:spcBef>
          <a:spcPct val="15000"/>
        </a:spcBef>
        <a:spcAft>
          <a:spcPct val="0"/>
        </a:spcAft>
        <a:buClr>
          <a:schemeClr val="bg1"/>
        </a:buClr>
        <a:buFont typeface="Arial" charset="0"/>
        <a:buChar char="–"/>
        <a:defRPr sz="2800">
          <a:solidFill>
            <a:schemeClr val="bg1"/>
          </a:solidFill>
          <a:latin typeface="+mn-lt"/>
        </a:defRPr>
      </a:lvl4pPr>
      <a:lvl5pPr marL="1600200" indent="-284163" algn="l" defTabSz="889000" rtl="0" eaLnBrk="1" fontAlgn="base" hangingPunct="1">
        <a:lnSpc>
          <a:spcPct val="88000"/>
        </a:lnSpc>
        <a:spcBef>
          <a:spcPct val="5000"/>
        </a:spcBef>
        <a:spcAft>
          <a:spcPct val="0"/>
        </a:spcAft>
        <a:buClr>
          <a:schemeClr val="bg1"/>
        </a:buClr>
        <a:buChar char="o"/>
        <a:defRPr sz="2800">
          <a:solidFill>
            <a:schemeClr val="bg1"/>
          </a:solidFill>
          <a:latin typeface="+mn-lt"/>
        </a:defRPr>
      </a:lvl5pPr>
      <a:lvl6pPr marL="20574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8.jpeg"/><Relationship Id="rId1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13.jp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6.png"/><Relationship Id="rId5" Type="http://schemas.openxmlformats.org/officeDocument/2006/relationships/image" Target="../media/image11.jpe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eweissman@aamc.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members.aamc.org/eweb/DynamicPage.aspx?webcode=AAMCOrgSearchResult&amp;orgtype=Academic%20Society&amp;&amp;discipline=ALL"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aamc.org/career-development/affinity-groups/cfas/resource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ctrTitle"/>
          </p:nvPr>
        </p:nvSpPr>
        <p:spPr>
          <a:xfrm>
            <a:off x="700996" y="1745772"/>
            <a:ext cx="9739312" cy="1187450"/>
          </a:xfrm>
        </p:spPr>
        <p:txBody>
          <a:bodyPr/>
          <a:lstStyle/>
          <a:p>
            <a:r>
              <a:rPr lang="en-US" altLang="en-US" dirty="0"/>
              <a:t>2023 CFAS Spring Meeting Summary</a:t>
            </a:r>
          </a:p>
        </p:txBody>
      </p:sp>
      <p:sp>
        <p:nvSpPr>
          <p:cNvPr id="3" name="Subtitle 2">
            <a:extLst>
              <a:ext uri="{FF2B5EF4-FFF2-40B4-BE49-F238E27FC236}">
                <a16:creationId xmlns:a16="http://schemas.microsoft.com/office/drawing/2014/main" id="{79CB9931-4D57-4F14-8545-67358218B51E}"/>
              </a:ext>
            </a:extLst>
          </p:cNvPr>
          <p:cNvSpPr>
            <a:spLocks noGrp="1"/>
          </p:cNvSpPr>
          <p:nvPr>
            <p:ph type="subTitle" idx="1"/>
          </p:nvPr>
        </p:nvSpPr>
        <p:spPr/>
        <p:txBody>
          <a:bodyPr/>
          <a:lstStyle/>
          <a:p>
            <a:r>
              <a:rPr lang="en-US" b="1" dirty="0"/>
              <a:t>Salt Lake City, Utah</a:t>
            </a:r>
          </a:p>
          <a:p>
            <a:r>
              <a:rPr lang="en-US" b="1" dirty="0"/>
              <a:t>March 27–29</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11F1E4-7A08-4AE9-A1C2-81FCDE15E07D}"/>
              </a:ext>
            </a:extLst>
          </p:cNvPr>
          <p:cNvSpPr>
            <a:spLocks noGrp="1"/>
          </p:cNvSpPr>
          <p:nvPr>
            <p:ph idx="1"/>
          </p:nvPr>
        </p:nvSpPr>
        <p:spPr>
          <a:xfrm>
            <a:off x="768622" y="1313527"/>
            <a:ext cx="11182349" cy="4115000"/>
          </a:xfrm>
        </p:spPr>
        <p:txBody>
          <a:bodyPr/>
          <a:lstStyle/>
          <a:p>
            <a:pPr marL="457200" indent="-457200">
              <a:buClr>
                <a:schemeClr val="bg1"/>
              </a:buClr>
              <a:buFont typeface="Arial" panose="020B0604020202020204" pitchFamily="34" charset="0"/>
              <a:buChar char="•"/>
            </a:pPr>
            <a:r>
              <a:rPr lang="en-US" sz="2400" dirty="0"/>
              <a:t>Formed new </a:t>
            </a:r>
            <a:r>
              <a:rPr lang="en-US" sz="2400" b="1" dirty="0"/>
              <a:t>CFAS Committees </a:t>
            </a:r>
            <a:r>
              <a:rPr lang="en-US" sz="2400" dirty="0"/>
              <a:t>and revamped existing committees</a:t>
            </a:r>
          </a:p>
          <a:p>
            <a:pPr marL="457200" indent="-457200">
              <a:buClr>
                <a:schemeClr val="bg1"/>
              </a:buClr>
              <a:buFont typeface="Arial" panose="020B0604020202020204" pitchFamily="34" charset="0"/>
              <a:buChar char="•"/>
            </a:pPr>
            <a:r>
              <a:rPr lang="en-US" sz="2400" dirty="0"/>
              <a:t>Refined a new committee structure and written committee rules</a:t>
            </a:r>
          </a:p>
          <a:p>
            <a:pPr marL="457200" indent="-457200">
              <a:buClr>
                <a:schemeClr val="bg1"/>
              </a:buClr>
              <a:buFont typeface="Arial" panose="020B0604020202020204" pitchFamily="34" charset="0"/>
              <a:buChar char="•"/>
            </a:pPr>
            <a:r>
              <a:rPr lang="en-US" sz="2400" dirty="0"/>
              <a:t>Launched effort to increase representative numbers and new society members</a:t>
            </a:r>
          </a:p>
          <a:p>
            <a:pPr marL="457200" indent="-457200">
              <a:buClr>
                <a:schemeClr val="bg1"/>
              </a:buClr>
              <a:buFont typeface="Arial" panose="020B0604020202020204" pitchFamily="34" charset="0"/>
              <a:buChar char="•"/>
            </a:pPr>
            <a:r>
              <a:rPr lang="en-US" sz="2400" dirty="0"/>
              <a:t>Focused on supporting ongoing connectivity with:</a:t>
            </a:r>
          </a:p>
          <a:p>
            <a:pPr marL="1028700" lvl="1">
              <a:buFont typeface="Arial" panose="020B0604020202020204" pitchFamily="34" charset="0"/>
              <a:buChar char="•"/>
            </a:pPr>
            <a:r>
              <a:rPr lang="en-US" sz="2400" dirty="0"/>
              <a:t>Monthly electronic </a:t>
            </a:r>
            <a:r>
              <a:rPr lang="en-US" sz="2400" b="1" i="1" dirty="0"/>
              <a:t>CFAS Rep Bulletin </a:t>
            </a:r>
          </a:p>
          <a:p>
            <a:pPr marL="1028700" lvl="1">
              <a:buFont typeface="Arial" panose="020B0604020202020204" pitchFamily="34" charset="0"/>
              <a:buChar char="•"/>
            </a:pPr>
            <a:r>
              <a:rPr lang="en-US" sz="2400" dirty="0"/>
              <a:t>Monthly online </a:t>
            </a:r>
            <a:r>
              <a:rPr lang="en-US" sz="2400" b="1" dirty="0"/>
              <a:t>C</a:t>
            </a:r>
            <a:r>
              <a:rPr lang="en-US" sz="2400" b="1" i="1" dirty="0"/>
              <a:t>FAS Connects</a:t>
            </a:r>
            <a:r>
              <a:rPr lang="en-US" sz="2400" dirty="0"/>
              <a:t> live sessions</a:t>
            </a:r>
          </a:p>
          <a:p>
            <a:pPr marL="1028700" lvl="1">
              <a:buFont typeface="Arial" panose="020B0604020202020204" pitchFamily="34" charset="0"/>
              <a:buChar char="•"/>
            </a:pPr>
            <a:r>
              <a:rPr lang="en-US" sz="2400" dirty="0"/>
              <a:t>Annual </a:t>
            </a:r>
            <a:r>
              <a:rPr lang="en-US" sz="2400" b="1" i="1" dirty="0"/>
              <a:t>CFAS Spring Meeting, </a:t>
            </a:r>
            <a:r>
              <a:rPr lang="en-US" sz="2400" dirty="0"/>
              <a:t>transitioning back to in-person </a:t>
            </a:r>
            <a:br>
              <a:rPr lang="en-US" sz="2400" dirty="0"/>
            </a:br>
            <a:r>
              <a:rPr lang="en-US" sz="2400" dirty="0"/>
              <a:t>meeting in 2023</a:t>
            </a:r>
            <a:r>
              <a:rPr lang="en-US" sz="2400" b="1" i="1" dirty="0"/>
              <a:t> </a:t>
            </a:r>
          </a:p>
          <a:p>
            <a:pPr marL="1028700" lvl="1">
              <a:buFont typeface="Arial" panose="020B0604020202020204" pitchFamily="34" charset="0"/>
              <a:buChar char="•"/>
            </a:pPr>
            <a:r>
              <a:rPr lang="en-US" sz="2400" dirty="0"/>
              <a:t>Launched planning for biennial </a:t>
            </a:r>
            <a:r>
              <a:rPr lang="en-US" sz="2400" b="1" i="1" dirty="0"/>
              <a:t>CFAS Society Summit</a:t>
            </a:r>
          </a:p>
        </p:txBody>
      </p:sp>
      <p:sp>
        <p:nvSpPr>
          <p:cNvPr id="3" name="Title 2">
            <a:extLst>
              <a:ext uri="{FF2B5EF4-FFF2-40B4-BE49-F238E27FC236}">
                <a16:creationId xmlns:a16="http://schemas.microsoft.com/office/drawing/2014/main" id="{E7BFA9A4-3AD3-4762-8839-CA9CA67EFC1A}"/>
              </a:ext>
            </a:extLst>
          </p:cNvPr>
          <p:cNvSpPr>
            <a:spLocks noGrp="1"/>
          </p:cNvSpPr>
          <p:nvPr>
            <p:ph type="title"/>
          </p:nvPr>
        </p:nvSpPr>
        <p:spPr/>
        <p:txBody>
          <a:bodyPr/>
          <a:lstStyle/>
          <a:p>
            <a:r>
              <a:rPr lang="en-US" dirty="0"/>
              <a:t>Major Activities in 2022-23</a:t>
            </a:r>
          </a:p>
        </p:txBody>
      </p:sp>
      <p:sp>
        <p:nvSpPr>
          <p:cNvPr id="4" name="Slide Number Placeholder 3">
            <a:extLst>
              <a:ext uri="{FF2B5EF4-FFF2-40B4-BE49-F238E27FC236}">
                <a16:creationId xmlns:a16="http://schemas.microsoft.com/office/drawing/2014/main" id="{C54A3B3E-0F62-4711-9FB9-B0257DB28C75}"/>
              </a:ext>
            </a:extLst>
          </p:cNvPr>
          <p:cNvSpPr>
            <a:spLocks noGrp="1"/>
          </p:cNvSpPr>
          <p:nvPr>
            <p:ph type="sldNum" sz="quarter" idx="4"/>
          </p:nvPr>
        </p:nvSpPr>
        <p:spPr/>
        <p:txBody>
          <a:bodyPr/>
          <a:lstStyle/>
          <a:p>
            <a:pPr>
              <a:defRPr/>
            </a:pPr>
            <a:fld id="{ADC2174A-351A-8246-9B91-DA39B6C4E9F5}" type="slidenum">
              <a:rPr lang="en-US" smtClean="0"/>
              <a:pPr>
                <a:defRPr/>
              </a:pPr>
              <a:t>10</a:t>
            </a:fld>
            <a:endParaRPr lang="en-US" dirty="0"/>
          </a:p>
        </p:txBody>
      </p:sp>
    </p:spTree>
    <p:extLst>
      <p:ext uri="{BB962C8B-B14F-4D97-AF65-F5344CB8AC3E}">
        <p14:creationId xmlns:p14="http://schemas.microsoft.com/office/powerpoint/2010/main" val="95888496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FA6CA5-1506-4B04-B0AD-CE44DC540ACC}"/>
              </a:ext>
            </a:extLst>
          </p:cNvPr>
          <p:cNvSpPr>
            <a:spLocks noGrp="1"/>
          </p:cNvSpPr>
          <p:nvPr>
            <p:ph type="title"/>
          </p:nvPr>
        </p:nvSpPr>
        <p:spPr/>
        <p:txBody>
          <a:bodyPr/>
          <a:lstStyle/>
          <a:p>
            <a:r>
              <a:rPr lang="en-US" dirty="0"/>
              <a:t>Incoming CFAS Chair-elect (effective 11/2023)</a:t>
            </a:r>
          </a:p>
        </p:txBody>
      </p:sp>
      <p:sp>
        <p:nvSpPr>
          <p:cNvPr id="4" name="Slide Number Placeholder 3">
            <a:extLst>
              <a:ext uri="{FF2B5EF4-FFF2-40B4-BE49-F238E27FC236}">
                <a16:creationId xmlns:a16="http://schemas.microsoft.com/office/drawing/2014/main" id="{B73BBDA4-09D6-4C20-A8EF-6E0AC6559652}"/>
              </a:ext>
            </a:extLst>
          </p:cNvPr>
          <p:cNvSpPr>
            <a:spLocks noGrp="1"/>
          </p:cNvSpPr>
          <p:nvPr>
            <p:ph type="sldNum" sz="quarter" idx="4"/>
          </p:nvPr>
        </p:nvSpPr>
        <p:spPr/>
        <p:txBody>
          <a:bodyPr/>
          <a:lstStyle/>
          <a:p>
            <a:pPr>
              <a:defRPr/>
            </a:pPr>
            <a:fld id="{ADC2174A-351A-8246-9B91-DA39B6C4E9F5}" type="slidenum">
              <a:rPr lang="en-US" smtClean="0"/>
              <a:pPr>
                <a:defRPr/>
              </a:pPr>
              <a:t>11</a:t>
            </a:fld>
            <a:endParaRPr lang="en-US" dirty="0"/>
          </a:p>
        </p:txBody>
      </p:sp>
      <p:pic>
        <p:nvPicPr>
          <p:cNvPr id="5" name="Picture 4" descr="Arthur Derse">
            <a:extLst>
              <a:ext uri="{FF2B5EF4-FFF2-40B4-BE49-F238E27FC236}">
                <a16:creationId xmlns:a16="http://schemas.microsoft.com/office/drawing/2014/main" id="{731886F6-1845-478C-A79C-EB12FDE36A9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1389" y="1117619"/>
            <a:ext cx="2207477" cy="2482832"/>
          </a:xfrm>
          <a:prstGeom prst="rect">
            <a:avLst/>
          </a:prstGeom>
          <a:noFill/>
          <a:ln>
            <a:noFill/>
          </a:ln>
        </p:spPr>
      </p:pic>
      <p:sp>
        <p:nvSpPr>
          <p:cNvPr id="6" name="TextBox 5">
            <a:extLst>
              <a:ext uri="{FF2B5EF4-FFF2-40B4-BE49-F238E27FC236}">
                <a16:creationId xmlns:a16="http://schemas.microsoft.com/office/drawing/2014/main" id="{C4A068B0-C352-4EC4-BB77-4CD95B2607D5}"/>
              </a:ext>
            </a:extLst>
          </p:cNvPr>
          <p:cNvSpPr txBox="1"/>
          <p:nvPr/>
        </p:nvSpPr>
        <p:spPr>
          <a:xfrm>
            <a:off x="1946245" y="3600451"/>
            <a:ext cx="7088698" cy="2189702"/>
          </a:xfrm>
          <a:prstGeom prst="rect">
            <a:avLst/>
          </a:prstGeom>
          <a:noFill/>
        </p:spPr>
        <p:txBody>
          <a:bodyPr wrap="square" rtlCol="0">
            <a:spAutoFit/>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Arthur Derse, MD, JD</a:t>
            </a:r>
          </a:p>
          <a:p>
            <a:pPr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Director, Center for Bioethics and Medical Humanities; Julia and David </a:t>
            </a:r>
            <a:r>
              <a:rPr lang="en-US" sz="1800" dirty="0" err="1">
                <a:effectLst/>
                <a:latin typeface="Calibri" panose="020F0502020204030204" pitchFamily="34" charset="0"/>
                <a:ea typeface="Calibri" panose="020F0502020204030204" pitchFamily="34" charset="0"/>
                <a:cs typeface="Calibri" panose="020F0502020204030204" pitchFamily="34" charset="0"/>
              </a:rPr>
              <a:t>Uihlein</a:t>
            </a:r>
            <a:r>
              <a:rPr lang="en-US" sz="1800" dirty="0">
                <a:effectLst/>
                <a:latin typeface="Calibri" panose="020F0502020204030204" pitchFamily="34" charset="0"/>
                <a:ea typeface="Calibri" panose="020F0502020204030204" pitchFamily="34" charset="0"/>
                <a:cs typeface="Calibri" panose="020F0502020204030204" pitchFamily="34" charset="0"/>
              </a:rPr>
              <a:t> Chair in Medical Humanities, and Professor of Bioethics and Emergency Medicine</a:t>
            </a:r>
            <a:r>
              <a:rPr lang="en-US" sz="1800" dirty="0">
                <a:latin typeface="Calibri" panose="020F0502020204030204" pitchFamily="34" charset="0"/>
                <a:ea typeface="Calibri" panose="020F0502020204030204" pitchFamily="34" charset="0"/>
                <a:cs typeface="Calibri" panose="020F0502020204030204" pitchFamily="34" charset="0"/>
              </a:rPr>
              <a:t>, Medical College of Wisconsin</a:t>
            </a:r>
          </a:p>
          <a:p>
            <a:pPr marL="0" marR="0" algn="ctr">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Association of Bioethics Program Directors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algn="ct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0221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8F04DF-964B-40BC-B616-D35D8FE2ABD1}"/>
              </a:ext>
            </a:extLst>
          </p:cNvPr>
          <p:cNvSpPr>
            <a:spLocks noGrp="1"/>
          </p:cNvSpPr>
          <p:nvPr>
            <p:ph type="sldNum" sz="quarter" idx="4"/>
          </p:nvPr>
        </p:nvSpPr>
        <p:spPr/>
        <p:txBody>
          <a:bodyPr/>
          <a:lstStyle/>
          <a:p>
            <a:pPr>
              <a:defRPr/>
            </a:pPr>
            <a:fld id="{ADC2174A-351A-8246-9B91-DA39B6C4E9F5}" type="slidenum">
              <a:rPr lang="en-US" smtClean="0"/>
              <a:pPr>
                <a:defRPr/>
              </a:pPr>
              <a:t>12</a:t>
            </a:fld>
            <a:endParaRPr lang="en-US" dirty="0"/>
          </a:p>
        </p:txBody>
      </p:sp>
      <p:sp>
        <p:nvSpPr>
          <p:cNvPr id="5" name="Title 2">
            <a:extLst>
              <a:ext uri="{FF2B5EF4-FFF2-40B4-BE49-F238E27FC236}">
                <a16:creationId xmlns:a16="http://schemas.microsoft.com/office/drawing/2014/main" id="{F75CAADA-1A85-4D65-90C4-26B928C20E68}"/>
              </a:ext>
            </a:extLst>
          </p:cNvPr>
          <p:cNvSpPr txBox="1">
            <a:spLocks/>
          </p:cNvSpPr>
          <p:nvPr/>
        </p:nvSpPr>
        <p:spPr bwMode="auto">
          <a:xfrm>
            <a:off x="688636" y="111001"/>
            <a:ext cx="11316009" cy="81369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algn="l" defTabSz="889000" rtl="0" eaLnBrk="1" fontAlgn="base" hangingPunct="1">
              <a:lnSpc>
                <a:spcPct val="85000"/>
              </a:lnSpc>
              <a:spcBef>
                <a:spcPct val="0"/>
              </a:spcBef>
              <a:spcAft>
                <a:spcPct val="0"/>
              </a:spcAft>
              <a:buClr>
                <a:srgbClr val="DADDFE"/>
              </a:buClr>
              <a:defRPr sz="3600" b="1">
                <a:solidFill>
                  <a:schemeClr val="bg1"/>
                </a:solidFill>
                <a:latin typeface="+mn-lt"/>
                <a:ea typeface="+mj-ea"/>
                <a:cs typeface="+mj-cs"/>
              </a:defRPr>
            </a:lvl1pPr>
            <a:lvl2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2pPr>
            <a:lvl3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3pPr>
            <a:lvl4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4pPr>
            <a:lvl5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a:lstStyle>
          <a:p>
            <a:r>
              <a:rPr lang="en-US" sz="4000" kern="0" dirty="0"/>
              <a:t>New CFAS Administrative Board, 2023-24</a:t>
            </a:r>
          </a:p>
        </p:txBody>
      </p:sp>
      <p:sp>
        <p:nvSpPr>
          <p:cNvPr id="7" name="TextBox 6">
            <a:extLst>
              <a:ext uri="{FF2B5EF4-FFF2-40B4-BE49-F238E27FC236}">
                <a16:creationId xmlns:a16="http://schemas.microsoft.com/office/drawing/2014/main" id="{1DB94BA6-98F7-42B0-92A0-0ED16DCFD234}"/>
              </a:ext>
            </a:extLst>
          </p:cNvPr>
          <p:cNvSpPr txBox="1"/>
          <p:nvPr/>
        </p:nvSpPr>
        <p:spPr>
          <a:xfrm>
            <a:off x="3514713" y="2641543"/>
            <a:ext cx="1557398" cy="600164"/>
          </a:xfrm>
          <a:prstGeom prst="rect">
            <a:avLst/>
          </a:prstGeom>
          <a:noFill/>
        </p:spPr>
        <p:txBody>
          <a:bodyPr wrap="square" rtlCol="0">
            <a:spAutoFit/>
          </a:bodyPr>
          <a:lstStyle>
            <a:defPPr>
              <a:defRPr lang="en-US"/>
            </a:defPPr>
            <a:lvl1pPr>
              <a:defRPr sz="1400">
                <a:solidFill>
                  <a:srgbClr val="ED7D31"/>
                </a:solidFill>
                <a:latin typeface="Calibri" panose="020F0502020204030204" pitchFamily="34" charset="0"/>
                <a:cs typeface="Times New Roman" panose="02020603050405020304" pitchFamily="18" charset="0"/>
              </a:defRPr>
            </a:lvl1pPr>
          </a:lstStyle>
          <a:p>
            <a:pPr algn="ctr"/>
            <a:r>
              <a:rPr lang="en-US" sz="1100" dirty="0">
                <a:solidFill>
                  <a:srgbClr val="01267F"/>
                </a:solidFill>
              </a:rPr>
              <a:t>Aviad “Adi” Haramati, PhD, Immediate Past Chair</a:t>
            </a:r>
          </a:p>
        </p:txBody>
      </p:sp>
      <p:sp>
        <p:nvSpPr>
          <p:cNvPr id="8" name="TextBox 7">
            <a:extLst>
              <a:ext uri="{FF2B5EF4-FFF2-40B4-BE49-F238E27FC236}">
                <a16:creationId xmlns:a16="http://schemas.microsoft.com/office/drawing/2014/main" id="{164C17D9-F4A3-4F73-A8B7-6D0AD06A0C70}"/>
              </a:ext>
            </a:extLst>
          </p:cNvPr>
          <p:cNvSpPr txBox="1"/>
          <p:nvPr/>
        </p:nvSpPr>
        <p:spPr>
          <a:xfrm>
            <a:off x="718892" y="4654855"/>
            <a:ext cx="1116469" cy="261610"/>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Times New Roman" panose="02020603050405020304" pitchFamily="18" charset="0"/>
              </a:rPr>
              <a:t>Lily </a:t>
            </a:r>
            <a:r>
              <a:rPr lang="en-US" sz="1100" dirty="0" err="1">
                <a:solidFill>
                  <a:srgbClr val="01267F"/>
                </a:solidFill>
                <a:latin typeface="Calibri" panose="020F0502020204030204" pitchFamily="34" charset="0"/>
                <a:cs typeface="Times New Roman" panose="02020603050405020304" pitchFamily="18" charset="0"/>
              </a:rPr>
              <a:t>Belfi</a:t>
            </a:r>
            <a:r>
              <a:rPr lang="en-US" sz="1100" dirty="0">
                <a:solidFill>
                  <a:srgbClr val="01267F"/>
                </a:solidFill>
                <a:latin typeface="Calibri" panose="020F0502020204030204" pitchFamily="34" charset="0"/>
                <a:cs typeface="Times New Roman" panose="02020603050405020304" pitchFamily="18" charset="0"/>
              </a:rPr>
              <a:t>, MD</a:t>
            </a:r>
            <a:endParaRPr lang="en-US" sz="1100" dirty="0">
              <a:latin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EC9074F-5A1B-4A15-9DD6-27BD4231DBC5}"/>
              </a:ext>
            </a:extLst>
          </p:cNvPr>
          <p:cNvSpPr txBox="1"/>
          <p:nvPr/>
        </p:nvSpPr>
        <p:spPr>
          <a:xfrm>
            <a:off x="6398431" y="2708840"/>
            <a:ext cx="1112256" cy="430887"/>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Times New Roman" panose="02020603050405020304" pitchFamily="18" charset="0"/>
              </a:rPr>
              <a:t>Valencia Walker, MD</a:t>
            </a:r>
            <a:endParaRPr lang="en-US" sz="1100" dirty="0">
              <a:latin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4156A74-A9E4-4FF0-866E-7D58126DDFD6}"/>
              </a:ext>
            </a:extLst>
          </p:cNvPr>
          <p:cNvSpPr txBox="1"/>
          <p:nvPr/>
        </p:nvSpPr>
        <p:spPr>
          <a:xfrm>
            <a:off x="3618900" y="4589766"/>
            <a:ext cx="1068764" cy="430887"/>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Times New Roman" panose="02020603050405020304" pitchFamily="18" charset="0"/>
              </a:rPr>
              <a:t>Adam Franks, MD</a:t>
            </a:r>
            <a:endParaRPr lang="en-US" sz="1100" dirty="0">
              <a:latin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49EA471D-492C-45D0-B330-79D2A1F780CD}"/>
              </a:ext>
            </a:extLst>
          </p:cNvPr>
          <p:cNvSpPr txBox="1"/>
          <p:nvPr/>
        </p:nvSpPr>
        <p:spPr>
          <a:xfrm>
            <a:off x="2139194" y="2657544"/>
            <a:ext cx="1421622" cy="430887"/>
          </a:xfrm>
          <a:prstGeom prst="rect">
            <a:avLst/>
          </a:prstGeom>
          <a:noFill/>
        </p:spPr>
        <p:txBody>
          <a:bodyPr wrap="square" rtlCol="0">
            <a:spAutoFit/>
          </a:bodyPr>
          <a:lstStyle>
            <a:defPPr>
              <a:defRPr lang="en-US"/>
            </a:defPPr>
            <a:lvl1pPr>
              <a:defRPr sz="1400">
                <a:solidFill>
                  <a:srgbClr val="01267F"/>
                </a:solidFill>
              </a:defRPr>
            </a:lvl1pPr>
          </a:lstStyle>
          <a:p>
            <a:pPr algn="ctr"/>
            <a:r>
              <a:rPr lang="en-US" sz="1100" dirty="0">
                <a:latin typeface="Calibri" panose="020F0502020204030204" pitchFamily="34" charset="0"/>
                <a:cs typeface="Times New Roman" panose="02020603050405020304" pitchFamily="18" charset="0"/>
              </a:rPr>
              <a:t>Arthur Derse, MD, JD Chair-elect</a:t>
            </a:r>
          </a:p>
        </p:txBody>
      </p:sp>
      <p:sp>
        <p:nvSpPr>
          <p:cNvPr id="12" name="TextBox 11">
            <a:extLst>
              <a:ext uri="{FF2B5EF4-FFF2-40B4-BE49-F238E27FC236}">
                <a16:creationId xmlns:a16="http://schemas.microsoft.com/office/drawing/2014/main" id="{72031F33-2F7D-4831-8148-28CC876FEABC}"/>
              </a:ext>
            </a:extLst>
          </p:cNvPr>
          <p:cNvSpPr txBox="1"/>
          <p:nvPr/>
        </p:nvSpPr>
        <p:spPr>
          <a:xfrm>
            <a:off x="7654830" y="2742873"/>
            <a:ext cx="1435903" cy="430887"/>
          </a:xfrm>
          <a:prstGeom prst="rect">
            <a:avLst/>
          </a:prstGeom>
          <a:noFill/>
        </p:spPr>
        <p:txBody>
          <a:bodyPr wrap="square" rtlCol="0">
            <a:spAutoFit/>
          </a:bodyPr>
          <a:lstStyle>
            <a:defPPr>
              <a:defRPr lang="en-US"/>
            </a:defPPr>
            <a:lvl1pPr>
              <a:defRPr sz="1400">
                <a:solidFill>
                  <a:srgbClr val="01267F"/>
                </a:solidFill>
              </a:defRPr>
            </a:lvl1pPr>
          </a:lstStyle>
          <a:p>
            <a:pPr algn="ctr"/>
            <a:r>
              <a:rPr lang="en-US" sz="1100" dirty="0">
                <a:latin typeface="Calibri" panose="020F0502020204030204" pitchFamily="34" charset="0"/>
                <a:cs typeface="Times New Roman" panose="02020603050405020304" pitchFamily="18" charset="0"/>
              </a:rPr>
              <a:t>Kimberly Lumpkins, MD</a:t>
            </a:r>
          </a:p>
        </p:txBody>
      </p:sp>
      <p:pic>
        <p:nvPicPr>
          <p:cNvPr id="13" name="Picture 12">
            <a:extLst>
              <a:ext uri="{FF2B5EF4-FFF2-40B4-BE49-F238E27FC236}">
                <a16:creationId xmlns:a16="http://schemas.microsoft.com/office/drawing/2014/main" id="{015710EA-3952-446D-ACE6-CFC281A401E3}"/>
              </a:ext>
            </a:extLst>
          </p:cNvPr>
          <p:cNvPicPr>
            <a:picLocks noChangeAspect="1"/>
          </p:cNvPicPr>
          <p:nvPr/>
        </p:nvPicPr>
        <p:blipFill>
          <a:blip r:embed="rId3"/>
          <a:stretch>
            <a:fillRect/>
          </a:stretch>
        </p:blipFill>
        <p:spPr>
          <a:xfrm>
            <a:off x="5146637" y="1282436"/>
            <a:ext cx="1060672" cy="1386500"/>
          </a:xfrm>
          <a:prstGeom prst="rect">
            <a:avLst/>
          </a:prstGeom>
        </p:spPr>
      </p:pic>
      <p:pic>
        <p:nvPicPr>
          <p:cNvPr id="14" name="Picture 13">
            <a:extLst>
              <a:ext uri="{FF2B5EF4-FFF2-40B4-BE49-F238E27FC236}">
                <a16:creationId xmlns:a16="http://schemas.microsoft.com/office/drawing/2014/main" id="{FB9EBAAE-B30C-4408-9A54-5E5643FE3317}"/>
              </a:ext>
            </a:extLst>
          </p:cNvPr>
          <p:cNvPicPr>
            <a:picLocks noChangeAspect="1"/>
          </p:cNvPicPr>
          <p:nvPr/>
        </p:nvPicPr>
        <p:blipFill>
          <a:blip r:embed="rId4"/>
          <a:stretch>
            <a:fillRect/>
          </a:stretch>
        </p:blipFill>
        <p:spPr>
          <a:xfrm>
            <a:off x="6354315" y="3212641"/>
            <a:ext cx="1012042" cy="1408771"/>
          </a:xfrm>
          <a:prstGeom prst="rect">
            <a:avLst/>
          </a:prstGeom>
        </p:spPr>
      </p:pic>
      <p:sp>
        <p:nvSpPr>
          <p:cNvPr id="15" name="TextBox 14">
            <a:extLst>
              <a:ext uri="{FF2B5EF4-FFF2-40B4-BE49-F238E27FC236}">
                <a16:creationId xmlns:a16="http://schemas.microsoft.com/office/drawing/2014/main" id="{61493DC5-3FB5-475F-9413-2DC7F9A7DBD7}"/>
              </a:ext>
            </a:extLst>
          </p:cNvPr>
          <p:cNvSpPr txBox="1"/>
          <p:nvPr/>
        </p:nvSpPr>
        <p:spPr>
          <a:xfrm>
            <a:off x="6207309" y="4570217"/>
            <a:ext cx="1276980" cy="430887"/>
          </a:xfrm>
          <a:prstGeom prst="rect">
            <a:avLst/>
          </a:prstGeom>
          <a:noFill/>
        </p:spPr>
        <p:txBody>
          <a:bodyPr wrap="square" rtlCol="0">
            <a:spAutoFit/>
          </a:bodyPr>
          <a:lstStyle/>
          <a:p>
            <a:pPr algn="ctr"/>
            <a:r>
              <a:rPr lang="en-US" sz="1100" dirty="0">
                <a:solidFill>
                  <a:srgbClr val="002060"/>
                </a:solidFill>
                <a:latin typeface="Calibri" panose="020F0502020204030204" pitchFamily="34" charset="0"/>
                <a:cs typeface="Times New Roman" panose="02020603050405020304" pitchFamily="18" charset="0"/>
              </a:rPr>
              <a:t>Catherine Pipas, MD</a:t>
            </a:r>
          </a:p>
        </p:txBody>
      </p:sp>
      <p:sp>
        <p:nvSpPr>
          <p:cNvPr id="16" name="TextBox 15">
            <a:extLst>
              <a:ext uri="{FF2B5EF4-FFF2-40B4-BE49-F238E27FC236}">
                <a16:creationId xmlns:a16="http://schemas.microsoft.com/office/drawing/2014/main" id="{A725C187-A963-4A57-BAB6-2912DECB816D}"/>
              </a:ext>
            </a:extLst>
          </p:cNvPr>
          <p:cNvSpPr txBox="1"/>
          <p:nvPr/>
        </p:nvSpPr>
        <p:spPr>
          <a:xfrm>
            <a:off x="5130413" y="2678877"/>
            <a:ext cx="1065510" cy="430887"/>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Times New Roman" panose="02020603050405020304" pitchFamily="18" charset="0"/>
              </a:rPr>
              <a:t>Steven Angus, MD</a:t>
            </a:r>
          </a:p>
        </p:txBody>
      </p:sp>
      <p:sp>
        <p:nvSpPr>
          <p:cNvPr id="17" name="TextBox 16">
            <a:extLst>
              <a:ext uri="{FF2B5EF4-FFF2-40B4-BE49-F238E27FC236}">
                <a16:creationId xmlns:a16="http://schemas.microsoft.com/office/drawing/2014/main" id="{94605C3A-988D-48D9-8572-148448C34A7B}"/>
              </a:ext>
            </a:extLst>
          </p:cNvPr>
          <p:cNvSpPr txBox="1"/>
          <p:nvPr/>
        </p:nvSpPr>
        <p:spPr>
          <a:xfrm>
            <a:off x="4991208" y="4613710"/>
            <a:ext cx="1054251" cy="430887"/>
          </a:xfrm>
          <a:prstGeom prst="rect">
            <a:avLst/>
          </a:prstGeom>
          <a:noFill/>
        </p:spPr>
        <p:txBody>
          <a:bodyPr wrap="square" rtlCol="0">
            <a:spAutoFit/>
          </a:bodyPr>
          <a:lstStyle>
            <a:defPPr>
              <a:defRPr lang="en-US"/>
            </a:defPPr>
            <a:lvl1pPr>
              <a:defRPr sz="1050">
                <a:solidFill>
                  <a:srgbClr val="01267F"/>
                </a:solidFill>
                <a:latin typeface="Calibri" panose="020F0502020204030204" pitchFamily="34" charset="0"/>
                <a:cs typeface="Calibri" panose="020F0502020204030204" pitchFamily="34" charset="0"/>
              </a:defRPr>
            </a:lvl1pPr>
          </a:lstStyle>
          <a:p>
            <a:pPr algn="ctr"/>
            <a:r>
              <a:rPr lang="en-US" sz="1100" dirty="0"/>
              <a:t>Monica Baskin, PhD</a:t>
            </a:r>
          </a:p>
        </p:txBody>
      </p:sp>
      <p:sp>
        <p:nvSpPr>
          <p:cNvPr id="18" name="TextBox 17">
            <a:extLst>
              <a:ext uri="{FF2B5EF4-FFF2-40B4-BE49-F238E27FC236}">
                <a16:creationId xmlns:a16="http://schemas.microsoft.com/office/drawing/2014/main" id="{8C120467-8447-49C1-A424-3950C69DB364}"/>
              </a:ext>
            </a:extLst>
          </p:cNvPr>
          <p:cNvSpPr txBox="1"/>
          <p:nvPr/>
        </p:nvSpPr>
        <p:spPr>
          <a:xfrm>
            <a:off x="10351993" y="4554663"/>
            <a:ext cx="1239344" cy="600164"/>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Calibri" panose="020F0502020204030204" pitchFamily="34" charset="0"/>
              </a:rPr>
              <a:t>Lisa D. Cain</a:t>
            </a:r>
            <a:br>
              <a:rPr lang="en-US" sz="1100" dirty="0">
                <a:solidFill>
                  <a:srgbClr val="01267F"/>
                </a:solidFill>
                <a:latin typeface="Calibri" panose="020F0502020204030204" pitchFamily="34" charset="0"/>
                <a:cs typeface="Calibri" panose="020F0502020204030204" pitchFamily="34" charset="0"/>
              </a:rPr>
            </a:br>
            <a:r>
              <a:rPr lang="en-US" sz="1100" dirty="0">
                <a:solidFill>
                  <a:srgbClr val="01267F"/>
                </a:solidFill>
                <a:latin typeface="Calibri" panose="020F0502020204030204" pitchFamily="34" charset="0"/>
                <a:cs typeface="Calibri" panose="020F0502020204030204" pitchFamily="34" charset="0"/>
              </a:rPr>
              <a:t>(Ex-Officio</a:t>
            </a:r>
            <a:br>
              <a:rPr lang="en-US" sz="1100" dirty="0">
                <a:solidFill>
                  <a:srgbClr val="01267F"/>
                </a:solidFill>
                <a:latin typeface="Calibri" panose="020F0502020204030204" pitchFamily="34" charset="0"/>
                <a:cs typeface="Calibri" panose="020F0502020204030204" pitchFamily="34" charset="0"/>
              </a:rPr>
            </a:br>
            <a:r>
              <a:rPr lang="en-US" sz="1100" dirty="0">
                <a:solidFill>
                  <a:srgbClr val="01267F"/>
                </a:solidFill>
                <a:latin typeface="Calibri" panose="020F0502020204030204" pitchFamily="34" charset="0"/>
                <a:cs typeface="Calibri" panose="020F0502020204030204" pitchFamily="34" charset="0"/>
              </a:rPr>
              <a:t>GFA Chair)</a:t>
            </a:r>
          </a:p>
        </p:txBody>
      </p:sp>
      <p:pic>
        <p:nvPicPr>
          <p:cNvPr id="19" name="Picture 18">
            <a:extLst>
              <a:ext uri="{FF2B5EF4-FFF2-40B4-BE49-F238E27FC236}">
                <a16:creationId xmlns:a16="http://schemas.microsoft.com/office/drawing/2014/main" id="{424655EC-5F16-4153-96F1-969CCB4233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5071" y="3093378"/>
            <a:ext cx="1036903" cy="1535790"/>
          </a:xfrm>
          <a:prstGeom prst="rect">
            <a:avLst/>
          </a:prstGeom>
        </p:spPr>
      </p:pic>
      <p:sp>
        <p:nvSpPr>
          <p:cNvPr id="20" name="TextBox 19">
            <a:extLst>
              <a:ext uri="{FF2B5EF4-FFF2-40B4-BE49-F238E27FC236}">
                <a16:creationId xmlns:a16="http://schemas.microsoft.com/office/drawing/2014/main" id="{00B46B7C-9501-4FC3-8869-6F26B987ACDD}"/>
              </a:ext>
            </a:extLst>
          </p:cNvPr>
          <p:cNvSpPr txBox="1"/>
          <p:nvPr/>
        </p:nvSpPr>
        <p:spPr>
          <a:xfrm>
            <a:off x="596194" y="2668936"/>
            <a:ext cx="1389863" cy="430887"/>
          </a:xfrm>
          <a:prstGeom prst="rect">
            <a:avLst/>
          </a:prstGeom>
          <a:noFill/>
        </p:spPr>
        <p:txBody>
          <a:bodyPr wrap="square" rtlCol="0">
            <a:spAutoFit/>
          </a:bodyPr>
          <a:lstStyle>
            <a:defPPr>
              <a:defRPr lang="en-US"/>
            </a:defPPr>
            <a:lvl1pPr>
              <a:defRPr sz="1400">
                <a:solidFill>
                  <a:srgbClr val="ED7D31"/>
                </a:solidFill>
                <a:latin typeface="Calibri" panose="020F0502020204030204" pitchFamily="34" charset="0"/>
                <a:cs typeface="Times New Roman" panose="02020603050405020304" pitchFamily="18" charset="0"/>
              </a:defRPr>
            </a:lvl1pPr>
          </a:lstStyle>
          <a:p>
            <a:pPr algn="ctr"/>
            <a:r>
              <a:rPr lang="en-US" sz="1100" dirty="0">
                <a:solidFill>
                  <a:schemeClr val="bg1"/>
                </a:solidFill>
                <a:latin typeface="Calibri" panose="020F0502020204030204" pitchFamily="34" charset="0"/>
                <a:cs typeface="Times New Roman" panose="02020603050405020304" pitchFamily="18" charset="0"/>
              </a:rPr>
              <a:t>Nita Ahuja, MD, </a:t>
            </a:r>
            <a:r>
              <a:rPr lang="en-US" sz="1100" dirty="0">
                <a:solidFill>
                  <a:srgbClr val="01267F"/>
                </a:solidFill>
              </a:rPr>
              <a:t>Chair</a:t>
            </a:r>
          </a:p>
        </p:txBody>
      </p:sp>
      <p:sp>
        <p:nvSpPr>
          <p:cNvPr id="21" name="TextBox 20">
            <a:extLst>
              <a:ext uri="{FF2B5EF4-FFF2-40B4-BE49-F238E27FC236}">
                <a16:creationId xmlns:a16="http://schemas.microsoft.com/office/drawing/2014/main" id="{30555C08-0E0F-4EE9-A38E-9807025F4184}"/>
              </a:ext>
            </a:extLst>
          </p:cNvPr>
          <p:cNvSpPr txBox="1"/>
          <p:nvPr/>
        </p:nvSpPr>
        <p:spPr>
          <a:xfrm>
            <a:off x="2075129" y="4570217"/>
            <a:ext cx="1276980" cy="430887"/>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Calibri" panose="020F0502020204030204" pitchFamily="34" charset="0"/>
              </a:rPr>
              <a:t>Stewart </a:t>
            </a:r>
            <a:r>
              <a:rPr lang="en-US" sz="1100" dirty="0" err="1">
                <a:solidFill>
                  <a:srgbClr val="01267F"/>
                </a:solidFill>
                <a:latin typeface="Calibri" panose="020F0502020204030204" pitchFamily="34" charset="0"/>
                <a:cs typeface="Calibri" panose="020F0502020204030204" pitchFamily="34" charset="0"/>
              </a:rPr>
              <a:t>Babbott</a:t>
            </a:r>
            <a:r>
              <a:rPr lang="en-US" sz="1100" dirty="0">
                <a:solidFill>
                  <a:srgbClr val="01267F"/>
                </a:solidFill>
                <a:latin typeface="Calibri" panose="020F0502020204030204" pitchFamily="34" charset="0"/>
                <a:cs typeface="Calibri" panose="020F0502020204030204" pitchFamily="34" charset="0"/>
              </a:rPr>
              <a:t>, MD</a:t>
            </a:r>
          </a:p>
        </p:txBody>
      </p:sp>
      <p:pic>
        <p:nvPicPr>
          <p:cNvPr id="22" name="Picture 21">
            <a:extLst>
              <a:ext uri="{FF2B5EF4-FFF2-40B4-BE49-F238E27FC236}">
                <a16:creationId xmlns:a16="http://schemas.microsoft.com/office/drawing/2014/main" id="{558E18C6-34B6-4BE8-B991-3535A0BF08E0}"/>
              </a:ext>
            </a:extLst>
          </p:cNvPr>
          <p:cNvPicPr>
            <a:picLocks noChangeAspect="1"/>
          </p:cNvPicPr>
          <p:nvPr/>
        </p:nvPicPr>
        <p:blipFill>
          <a:blip r:embed="rId6"/>
          <a:stretch>
            <a:fillRect/>
          </a:stretch>
        </p:blipFill>
        <p:spPr>
          <a:xfrm>
            <a:off x="2228038" y="1190862"/>
            <a:ext cx="1276980" cy="1445005"/>
          </a:xfrm>
          <a:prstGeom prst="rect">
            <a:avLst/>
          </a:prstGeom>
        </p:spPr>
      </p:pic>
      <p:pic>
        <p:nvPicPr>
          <p:cNvPr id="23" name="Picture 22">
            <a:extLst>
              <a:ext uri="{FF2B5EF4-FFF2-40B4-BE49-F238E27FC236}">
                <a16:creationId xmlns:a16="http://schemas.microsoft.com/office/drawing/2014/main" id="{326C63D5-1C2A-4B50-B563-6D95040BF4A7}"/>
              </a:ext>
            </a:extLst>
          </p:cNvPr>
          <p:cNvPicPr>
            <a:picLocks noChangeAspect="1"/>
          </p:cNvPicPr>
          <p:nvPr/>
        </p:nvPicPr>
        <p:blipFill rotWithShape="1">
          <a:blip r:embed="rId7"/>
          <a:srcRect l="40288" t="-1" r="13313" b="28744"/>
          <a:stretch/>
        </p:blipFill>
        <p:spPr>
          <a:xfrm>
            <a:off x="724324" y="1244387"/>
            <a:ext cx="1339182" cy="1370599"/>
          </a:xfrm>
          <a:prstGeom prst="rect">
            <a:avLst/>
          </a:prstGeom>
        </p:spPr>
      </p:pic>
      <p:pic>
        <p:nvPicPr>
          <p:cNvPr id="24" name="Picture 23">
            <a:extLst>
              <a:ext uri="{FF2B5EF4-FFF2-40B4-BE49-F238E27FC236}">
                <a16:creationId xmlns:a16="http://schemas.microsoft.com/office/drawing/2014/main" id="{C2B718E9-9FA6-4DFB-8A1C-8979EE78A3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4720" y="3220154"/>
            <a:ext cx="1232502" cy="1381896"/>
          </a:xfrm>
          <a:prstGeom prst="rect">
            <a:avLst/>
          </a:prstGeom>
        </p:spPr>
      </p:pic>
      <p:pic>
        <p:nvPicPr>
          <p:cNvPr id="25" name="Picture 24">
            <a:extLst>
              <a:ext uri="{FF2B5EF4-FFF2-40B4-BE49-F238E27FC236}">
                <a16:creationId xmlns:a16="http://schemas.microsoft.com/office/drawing/2014/main" id="{B6114371-906F-4DA7-B897-9BAD90F7AFFB}"/>
              </a:ext>
            </a:extLst>
          </p:cNvPr>
          <p:cNvPicPr>
            <a:picLocks noChangeAspect="1"/>
          </p:cNvPicPr>
          <p:nvPr/>
        </p:nvPicPr>
        <p:blipFill>
          <a:blip r:embed="rId9"/>
          <a:stretch>
            <a:fillRect/>
          </a:stretch>
        </p:blipFill>
        <p:spPr>
          <a:xfrm>
            <a:off x="10371219" y="1227809"/>
            <a:ext cx="1425423" cy="1425423"/>
          </a:xfrm>
          <a:prstGeom prst="rect">
            <a:avLst/>
          </a:prstGeom>
        </p:spPr>
      </p:pic>
      <p:pic>
        <p:nvPicPr>
          <p:cNvPr id="26" name="Picture 25">
            <a:extLst>
              <a:ext uri="{FF2B5EF4-FFF2-40B4-BE49-F238E27FC236}">
                <a16:creationId xmlns:a16="http://schemas.microsoft.com/office/drawing/2014/main" id="{88032B7B-6317-4902-AF63-C25E772C5799}"/>
              </a:ext>
            </a:extLst>
          </p:cNvPr>
          <p:cNvPicPr>
            <a:picLocks noChangeAspect="1"/>
          </p:cNvPicPr>
          <p:nvPr/>
        </p:nvPicPr>
        <p:blipFill>
          <a:blip r:embed="rId10"/>
          <a:stretch>
            <a:fillRect/>
          </a:stretch>
        </p:blipFill>
        <p:spPr>
          <a:xfrm>
            <a:off x="4964605" y="3093378"/>
            <a:ext cx="1080854" cy="1542218"/>
          </a:xfrm>
          <a:prstGeom prst="rect">
            <a:avLst/>
          </a:prstGeom>
        </p:spPr>
      </p:pic>
      <p:sp>
        <p:nvSpPr>
          <p:cNvPr id="27" name="TextBox 26">
            <a:extLst>
              <a:ext uri="{FF2B5EF4-FFF2-40B4-BE49-F238E27FC236}">
                <a16:creationId xmlns:a16="http://schemas.microsoft.com/office/drawing/2014/main" id="{33389B32-C1F1-4100-849F-76225B80906E}"/>
              </a:ext>
            </a:extLst>
          </p:cNvPr>
          <p:cNvSpPr txBox="1"/>
          <p:nvPr/>
        </p:nvSpPr>
        <p:spPr>
          <a:xfrm>
            <a:off x="10543523" y="2658991"/>
            <a:ext cx="1016489" cy="430887"/>
          </a:xfrm>
          <a:prstGeom prst="rect">
            <a:avLst/>
          </a:prstGeom>
          <a:noFill/>
        </p:spPr>
        <p:txBody>
          <a:bodyPr wrap="square" rtlCol="0">
            <a:spAutoFit/>
          </a:bodyPr>
          <a:lstStyle>
            <a:defPPr>
              <a:defRPr lang="en-US"/>
            </a:defPPr>
            <a:lvl1pPr>
              <a:defRPr sz="1050">
                <a:solidFill>
                  <a:srgbClr val="01267F"/>
                </a:solidFill>
                <a:latin typeface="Calibri" panose="020F0502020204030204" pitchFamily="34" charset="0"/>
                <a:cs typeface="Calibri" panose="020F0502020204030204" pitchFamily="34" charset="0"/>
              </a:defRPr>
            </a:lvl1pPr>
          </a:lstStyle>
          <a:p>
            <a:pPr algn="ctr"/>
            <a:r>
              <a:rPr lang="en-US" sz="1100" dirty="0"/>
              <a:t>Neil </a:t>
            </a:r>
            <a:r>
              <a:rPr lang="en-US" sz="1100" dirty="0" err="1"/>
              <a:t>Osheroff</a:t>
            </a:r>
            <a:r>
              <a:rPr lang="en-US" sz="1100" dirty="0"/>
              <a:t>, PhD</a:t>
            </a:r>
          </a:p>
        </p:txBody>
      </p:sp>
      <p:pic>
        <p:nvPicPr>
          <p:cNvPr id="28" name="Picture 27">
            <a:extLst>
              <a:ext uri="{FF2B5EF4-FFF2-40B4-BE49-F238E27FC236}">
                <a16:creationId xmlns:a16="http://schemas.microsoft.com/office/drawing/2014/main" id="{1756B665-D5A0-44D2-8BEB-01FDCEA773D5}"/>
              </a:ext>
            </a:extLst>
          </p:cNvPr>
          <p:cNvPicPr>
            <a:picLocks noChangeAspect="1"/>
          </p:cNvPicPr>
          <p:nvPr/>
        </p:nvPicPr>
        <p:blipFill>
          <a:blip r:embed="rId11"/>
          <a:stretch>
            <a:fillRect/>
          </a:stretch>
        </p:blipFill>
        <p:spPr>
          <a:xfrm>
            <a:off x="7693283" y="3214419"/>
            <a:ext cx="1012042" cy="1399834"/>
          </a:xfrm>
          <a:prstGeom prst="rect">
            <a:avLst/>
          </a:prstGeom>
        </p:spPr>
      </p:pic>
      <p:sp>
        <p:nvSpPr>
          <p:cNvPr id="29" name="TextBox 28">
            <a:extLst>
              <a:ext uri="{FF2B5EF4-FFF2-40B4-BE49-F238E27FC236}">
                <a16:creationId xmlns:a16="http://schemas.microsoft.com/office/drawing/2014/main" id="{9C88A979-DD1B-4557-B56F-81247CB61BFD}"/>
              </a:ext>
            </a:extLst>
          </p:cNvPr>
          <p:cNvSpPr txBox="1"/>
          <p:nvPr/>
        </p:nvSpPr>
        <p:spPr>
          <a:xfrm>
            <a:off x="7631857" y="4569880"/>
            <a:ext cx="1016489" cy="600164"/>
          </a:xfrm>
          <a:prstGeom prst="rect">
            <a:avLst/>
          </a:prstGeom>
          <a:noFill/>
        </p:spPr>
        <p:txBody>
          <a:bodyPr wrap="square" rtlCol="0">
            <a:spAutoFit/>
          </a:bodyPr>
          <a:lstStyle>
            <a:defPPr>
              <a:defRPr lang="en-US"/>
            </a:defPPr>
            <a:lvl1pPr>
              <a:defRPr sz="1050">
                <a:solidFill>
                  <a:srgbClr val="01267F"/>
                </a:solidFill>
                <a:latin typeface="Calibri" panose="020F0502020204030204" pitchFamily="34" charset="0"/>
                <a:cs typeface="Calibri" panose="020F0502020204030204" pitchFamily="34" charset="0"/>
              </a:defRPr>
            </a:lvl1pPr>
          </a:lstStyle>
          <a:p>
            <a:pPr algn="ctr"/>
            <a:r>
              <a:rPr lang="en-US" sz="1100" dirty="0"/>
              <a:t>Deanna Sasaki-Adams, MD</a:t>
            </a:r>
          </a:p>
        </p:txBody>
      </p:sp>
      <p:sp>
        <p:nvSpPr>
          <p:cNvPr id="30" name="TextBox 29">
            <a:extLst>
              <a:ext uri="{FF2B5EF4-FFF2-40B4-BE49-F238E27FC236}">
                <a16:creationId xmlns:a16="http://schemas.microsoft.com/office/drawing/2014/main" id="{3DFF7137-DB16-4E73-9073-3DC5AE4F99B8}"/>
              </a:ext>
            </a:extLst>
          </p:cNvPr>
          <p:cNvSpPr txBox="1"/>
          <p:nvPr/>
        </p:nvSpPr>
        <p:spPr>
          <a:xfrm>
            <a:off x="9313471" y="2706295"/>
            <a:ext cx="963062" cy="430887"/>
          </a:xfrm>
          <a:prstGeom prst="rect">
            <a:avLst/>
          </a:prstGeom>
          <a:noFill/>
        </p:spPr>
        <p:txBody>
          <a:bodyPr wrap="square" rtlCol="0">
            <a:spAutoFit/>
          </a:bodyPr>
          <a:lstStyle>
            <a:defPPr>
              <a:defRPr lang="en-US"/>
            </a:defPPr>
            <a:lvl1pPr>
              <a:defRPr sz="1050">
                <a:solidFill>
                  <a:srgbClr val="01267F"/>
                </a:solidFill>
                <a:latin typeface="Calibri" panose="020F0502020204030204" pitchFamily="34" charset="0"/>
                <a:cs typeface="Calibri" panose="020F0502020204030204" pitchFamily="34" charset="0"/>
              </a:defRPr>
            </a:lvl1pPr>
          </a:lstStyle>
          <a:p>
            <a:pPr algn="ctr"/>
            <a:r>
              <a:rPr lang="en-US" sz="1100" dirty="0"/>
              <a:t>Shirley “Lee” Eisner, PhD</a:t>
            </a:r>
          </a:p>
        </p:txBody>
      </p:sp>
      <p:pic>
        <p:nvPicPr>
          <p:cNvPr id="31" name="Picture 30">
            <a:extLst>
              <a:ext uri="{FF2B5EF4-FFF2-40B4-BE49-F238E27FC236}">
                <a16:creationId xmlns:a16="http://schemas.microsoft.com/office/drawing/2014/main" id="{C7F14159-4FC7-49F0-8A0F-1D0986F76D52}"/>
              </a:ext>
            </a:extLst>
          </p:cNvPr>
          <p:cNvPicPr>
            <a:picLocks noChangeAspect="1"/>
          </p:cNvPicPr>
          <p:nvPr/>
        </p:nvPicPr>
        <p:blipFill>
          <a:blip r:embed="rId12"/>
          <a:stretch>
            <a:fillRect/>
          </a:stretch>
        </p:blipFill>
        <p:spPr>
          <a:xfrm>
            <a:off x="9263530" y="1224808"/>
            <a:ext cx="963061" cy="1469498"/>
          </a:xfrm>
          <a:prstGeom prst="rect">
            <a:avLst/>
          </a:prstGeom>
        </p:spPr>
      </p:pic>
      <p:pic>
        <p:nvPicPr>
          <p:cNvPr id="32" name="Picture 2" descr="Nicholas A Delamere | BIO5 Institute">
            <a:extLst>
              <a:ext uri="{FF2B5EF4-FFF2-40B4-BE49-F238E27FC236}">
                <a16:creationId xmlns:a16="http://schemas.microsoft.com/office/drawing/2014/main" id="{BCA6BD20-4A0B-4F83-BCC9-84D897309D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53172" y="3176335"/>
            <a:ext cx="1012042" cy="139354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FE82306-BA6F-4CF8-AD05-CB31AAE2E669}"/>
              </a:ext>
            </a:extLst>
          </p:cNvPr>
          <p:cNvSpPr txBox="1"/>
          <p:nvPr/>
        </p:nvSpPr>
        <p:spPr>
          <a:xfrm>
            <a:off x="8977882" y="4562766"/>
            <a:ext cx="1145635" cy="430887"/>
          </a:xfrm>
          <a:prstGeom prst="rect">
            <a:avLst/>
          </a:prstGeom>
          <a:noFill/>
        </p:spPr>
        <p:txBody>
          <a:bodyPr wrap="square" rtlCol="0">
            <a:spAutoFit/>
          </a:bodyPr>
          <a:lstStyle>
            <a:defPPr>
              <a:defRPr lang="en-US"/>
            </a:defPPr>
            <a:lvl1pPr>
              <a:defRPr sz="1050">
                <a:solidFill>
                  <a:srgbClr val="01267F"/>
                </a:solidFill>
                <a:latin typeface="Calibri" panose="020F0502020204030204" pitchFamily="34" charset="0"/>
                <a:cs typeface="Calibri" panose="020F0502020204030204" pitchFamily="34" charset="0"/>
              </a:defRPr>
            </a:lvl1pPr>
          </a:lstStyle>
          <a:p>
            <a:pPr algn="ctr"/>
            <a:r>
              <a:rPr lang="en-US" sz="1100" dirty="0"/>
              <a:t>Nicholas Delamere, PhD</a:t>
            </a:r>
          </a:p>
        </p:txBody>
      </p:sp>
      <p:pic>
        <p:nvPicPr>
          <p:cNvPr id="34" name="Picture 33" descr="A person wearing glasses and a suit&#10;&#10;Description automatically generated with medium confidence">
            <a:extLst>
              <a:ext uri="{FF2B5EF4-FFF2-40B4-BE49-F238E27FC236}">
                <a16:creationId xmlns:a16="http://schemas.microsoft.com/office/drawing/2014/main" id="{D9FA8D7B-27F9-43B8-B510-203DC297629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69551" y="1234762"/>
            <a:ext cx="1183719" cy="1418470"/>
          </a:xfrm>
          <a:prstGeom prst="rect">
            <a:avLst/>
          </a:prstGeom>
        </p:spPr>
      </p:pic>
      <p:pic>
        <p:nvPicPr>
          <p:cNvPr id="35" name="Picture 34">
            <a:extLst>
              <a:ext uri="{FF2B5EF4-FFF2-40B4-BE49-F238E27FC236}">
                <a16:creationId xmlns:a16="http://schemas.microsoft.com/office/drawing/2014/main" id="{ADCE9D1C-B28D-4CC2-83EC-A225D3422A58}"/>
              </a:ext>
            </a:extLst>
          </p:cNvPr>
          <p:cNvPicPr>
            <a:picLocks noChangeAspect="1"/>
          </p:cNvPicPr>
          <p:nvPr/>
        </p:nvPicPr>
        <p:blipFill>
          <a:blip r:embed="rId15"/>
          <a:stretch>
            <a:fillRect/>
          </a:stretch>
        </p:blipFill>
        <p:spPr>
          <a:xfrm>
            <a:off x="10499271" y="3054709"/>
            <a:ext cx="1060741" cy="1502328"/>
          </a:xfrm>
          <a:prstGeom prst="rect">
            <a:avLst/>
          </a:prstGeom>
        </p:spPr>
      </p:pic>
      <p:pic>
        <p:nvPicPr>
          <p:cNvPr id="36" name="Picture 35">
            <a:extLst>
              <a:ext uri="{FF2B5EF4-FFF2-40B4-BE49-F238E27FC236}">
                <a16:creationId xmlns:a16="http://schemas.microsoft.com/office/drawing/2014/main" id="{BACDAE03-9E69-42FA-91CD-AB61F261F791}"/>
              </a:ext>
            </a:extLst>
          </p:cNvPr>
          <p:cNvPicPr>
            <a:picLocks noChangeAspect="1"/>
          </p:cNvPicPr>
          <p:nvPr/>
        </p:nvPicPr>
        <p:blipFill>
          <a:blip r:embed="rId16"/>
          <a:stretch>
            <a:fillRect/>
          </a:stretch>
        </p:blipFill>
        <p:spPr>
          <a:xfrm>
            <a:off x="702605" y="3099823"/>
            <a:ext cx="1144048" cy="1522297"/>
          </a:xfrm>
          <a:prstGeom prst="rect">
            <a:avLst/>
          </a:prstGeom>
        </p:spPr>
      </p:pic>
      <p:pic>
        <p:nvPicPr>
          <p:cNvPr id="37" name="Picture 36">
            <a:extLst>
              <a:ext uri="{FF2B5EF4-FFF2-40B4-BE49-F238E27FC236}">
                <a16:creationId xmlns:a16="http://schemas.microsoft.com/office/drawing/2014/main" id="{55C57069-BD28-4DFB-83FE-9F08FC866BE6}"/>
              </a:ext>
            </a:extLst>
          </p:cNvPr>
          <p:cNvPicPr>
            <a:picLocks noChangeAspect="1"/>
          </p:cNvPicPr>
          <p:nvPr/>
        </p:nvPicPr>
        <p:blipFill>
          <a:blip r:embed="rId17"/>
          <a:stretch>
            <a:fillRect/>
          </a:stretch>
        </p:blipFill>
        <p:spPr>
          <a:xfrm>
            <a:off x="6438019" y="1243655"/>
            <a:ext cx="1068764" cy="1493972"/>
          </a:xfrm>
          <a:prstGeom prst="rect">
            <a:avLst/>
          </a:prstGeom>
        </p:spPr>
      </p:pic>
      <p:pic>
        <p:nvPicPr>
          <p:cNvPr id="2" name="Picture 1">
            <a:extLst>
              <a:ext uri="{FF2B5EF4-FFF2-40B4-BE49-F238E27FC236}">
                <a16:creationId xmlns:a16="http://schemas.microsoft.com/office/drawing/2014/main" id="{5EF7B72B-AD7D-4E82-8353-6B210A20F381}"/>
              </a:ext>
            </a:extLst>
          </p:cNvPr>
          <p:cNvPicPr>
            <a:picLocks noChangeAspect="1"/>
          </p:cNvPicPr>
          <p:nvPr/>
        </p:nvPicPr>
        <p:blipFill>
          <a:blip r:embed="rId18"/>
          <a:stretch>
            <a:fillRect/>
          </a:stretch>
        </p:blipFill>
        <p:spPr>
          <a:xfrm>
            <a:off x="7763245" y="1234762"/>
            <a:ext cx="1261907" cy="1566772"/>
          </a:xfrm>
          <a:prstGeom prst="rect">
            <a:avLst/>
          </a:prstGeom>
        </p:spPr>
      </p:pic>
    </p:spTree>
    <p:extLst>
      <p:ext uri="{BB962C8B-B14F-4D97-AF65-F5344CB8AC3E}">
        <p14:creationId xmlns:p14="http://schemas.microsoft.com/office/powerpoint/2010/main" val="203901496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AF1EC1-FF8F-482E-96B3-C6487156B74D}"/>
              </a:ext>
            </a:extLst>
          </p:cNvPr>
          <p:cNvSpPr>
            <a:spLocks noGrp="1"/>
          </p:cNvSpPr>
          <p:nvPr>
            <p:ph idx="1"/>
          </p:nvPr>
        </p:nvSpPr>
        <p:spPr>
          <a:xfrm>
            <a:off x="768622" y="1275199"/>
            <a:ext cx="10651067" cy="4767262"/>
          </a:xfrm>
        </p:spPr>
        <p:txBody>
          <a:bodyPr/>
          <a:lstStyle/>
          <a:p>
            <a:r>
              <a:rPr lang="en-US" dirty="0">
                <a:latin typeface="Calibri" panose="020F0502020204030204" pitchFamily="34" charset="0"/>
                <a:cs typeface="Calibri" panose="020F0502020204030204" pitchFamily="34" charset="0"/>
              </a:rPr>
              <a:t>The CFAS Faculty Resilience Committee has been renamed the </a:t>
            </a:r>
            <a:r>
              <a:rPr lang="en-US" b="1" dirty="0">
                <a:latin typeface="Calibri" panose="020F0502020204030204" pitchFamily="34" charset="0"/>
                <a:cs typeface="Calibri" panose="020F0502020204030204" pitchFamily="34" charset="0"/>
              </a:rPr>
              <a:t>CFAS Faculty and Organizational Well-being Committee</a:t>
            </a:r>
          </a:p>
          <a:p>
            <a:r>
              <a:rPr lang="en-US" dirty="0">
                <a:latin typeface="Calibri" panose="020F0502020204030204" pitchFamily="34" charset="0"/>
                <a:cs typeface="Calibri" panose="020F0502020204030204" pitchFamily="34" charset="0"/>
              </a:rPr>
              <a:t>The Biomedical Research and Education Committee has refocused into the </a:t>
            </a:r>
            <a:r>
              <a:rPr lang="en-US" b="1" dirty="0">
                <a:latin typeface="Calibri" panose="020F0502020204030204" pitchFamily="34" charset="0"/>
                <a:cs typeface="Calibri" panose="020F0502020204030204" pitchFamily="34" charset="0"/>
              </a:rPr>
              <a:t>Biomedical Research and Training Committee</a:t>
            </a:r>
          </a:p>
          <a:p>
            <a:r>
              <a:rPr lang="en-US" dirty="0">
                <a:latin typeface="Calibri" panose="020F0502020204030204" pitchFamily="34" charset="0"/>
                <a:cs typeface="Calibri" panose="020F0502020204030204" pitchFamily="34" charset="0"/>
              </a:rPr>
              <a:t>The Communication Committee has been renamed the </a:t>
            </a:r>
            <a:r>
              <a:rPr lang="en-US" b="1" dirty="0">
                <a:latin typeface="Calibri" panose="020F0502020204030204" pitchFamily="34" charset="0"/>
                <a:cs typeface="Calibri" panose="020F0502020204030204" pitchFamily="34" charset="0"/>
              </a:rPr>
              <a:t>Engagement Committee</a:t>
            </a:r>
          </a:p>
          <a:p>
            <a:endParaRPr lang="en-US" b="1"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C8274C3C-B7EA-465E-A4BB-CEB5DC67970D}"/>
              </a:ext>
            </a:extLst>
          </p:cNvPr>
          <p:cNvSpPr>
            <a:spLocks noGrp="1"/>
          </p:cNvSpPr>
          <p:nvPr>
            <p:ph type="title"/>
          </p:nvPr>
        </p:nvSpPr>
        <p:spPr/>
        <p:txBody>
          <a:bodyPr/>
          <a:lstStyle/>
          <a:p>
            <a:r>
              <a:rPr lang="en-US" dirty="0"/>
              <a:t>CFAS Committee Activities</a:t>
            </a:r>
          </a:p>
        </p:txBody>
      </p:sp>
      <p:sp>
        <p:nvSpPr>
          <p:cNvPr id="4" name="Slide Number Placeholder 3">
            <a:extLst>
              <a:ext uri="{FF2B5EF4-FFF2-40B4-BE49-F238E27FC236}">
                <a16:creationId xmlns:a16="http://schemas.microsoft.com/office/drawing/2014/main" id="{E74BFCA1-716A-497D-B244-14F8959BCE69}"/>
              </a:ext>
            </a:extLst>
          </p:cNvPr>
          <p:cNvSpPr>
            <a:spLocks noGrp="1"/>
          </p:cNvSpPr>
          <p:nvPr>
            <p:ph type="sldNum" sz="quarter" idx="4"/>
          </p:nvPr>
        </p:nvSpPr>
        <p:spPr/>
        <p:txBody>
          <a:bodyPr/>
          <a:lstStyle/>
          <a:p>
            <a:pPr>
              <a:defRPr/>
            </a:pPr>
            <a:fld id="{ADC2174A-351A-8246-9B91-DA39B6C4E9F5}" type="slidenum">
              <a:rPr lang="en-US" smtClean="0"/>
              <a:pPr>
                <a:defRPr/>
              </a:pPr>
              <a:t>13</a:t>
            </a:fld>
            <a:endParaRPr lang="en-US" dirty="0"/>
          </a:p>
        </p:txBody>
      </p:sp>
    </p:spTree>
    <p:extLst>
      <p:ext uri="{BB962C8B-B14F-4D97-AF65-F5344CB8AC3E}">
        <p14:creationId xmlns:p14="http://schemas.microsoft.com/office/powerpoint/2010/main" val="370309779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D12DC1-231F-4498-ACD5-61A87030B925}"/>
              </a:ext>
            </a:extLst>
          </p:cNvPr>
          <p:cNvSpPr>
            <a:spLocks noGrp="1"/>
          </p:cNvSpPr>
          <p:nvPr>
            <p:ph idx="1"/>
          </p:nvPr>
        </p:nvSpPr>
        <p:spPr>
          <a:xfrm>
            <a:off x="748100" y="1127362"/>
            <a:ext cx="10651067" cy="1112097"/>
          </a:xfrm>
        </p:spPr>
        <p:txBody>
          <a:bodyPr/>
          <a:lstStyle/>
          <a:p>
            <a:r>
              <a:rPr lang="en-US" dirty="0">
                <a:latin typeface="Calibri" panose="020F0502020204030204" pitchFamily="34" charset="0"/>
                <a:cs typeface="Calibri" panose="020F0502020204030204" pitchFamily="34" charset="0"/>
              </a:rPr>
              <a:t>A new committee has been established:</a:t>
            </a:r>
          </a:p>
          <a:p>
            <a:r>
              <a:rPr lang="en-US" b="1" dirty="0">
                <a:latin typeface="Calibri" panose="020F0502020204030204" pitchFamily="34" charset="0"/>
                <a:cs typeface="Calibri" panose="020F0502020204030204" pitchFamily="34" charset="0"/>
              </a:rPr>
              <a:t>Faculty as Medical Educators</a:t>
            </a:r>
          </a:p>
        </p:txBody>
      </p:sp>
      <p:sp>
        <p:nvSpPr>
          <p:cNvPr id="3" name="Title 2">
            <a:extLst>
              <a:ext uri="{FF2B5EF4-FFF2-40B4-BE49-F238E27FC236}">
                <a16:creationId xmlns:a16="http://schemas.microsoft.com/office/drawing/2014/main" id="{43070988-190B-42BE-B9D9-D0A5CB19DDE3}"/>
              </a:ext>
            </a:extLst>
          </p:cNvPr>
          <p:cNvSpPr>
            <a:spLocks noGrp="1"/>
          </p:cNvSpPr>
          <p:nvPr>
            <p:ph type="title"/>
          </p:nvPr>
        </p:nvSpPr>
        <p:spPr>
          <a:xfrm>
            <a:off x="597877" y="214330"/>
            <a:ext cx="11182349" cy="620712"/>
          </a:xfrm>
        </p:spPr>
        <p:txBody>
          <a:bodyPr/>
          <a:lstStyle/>
          <a:p>
            <a:r>
              <a:rPr lang="en-US" dirty="0"/>
              <a:t>Other CFAS Committee Changes</a:t>
            </a:r>
          </a:p>
        </p:txBody>
      </p:sp>
      <p:sp>
        <p:nvSpPr>
          <p:cNvPr id="4" name="Slide Number Placeholder 3">
            <a:extLst>
              <a:ext uri="{FF2B5EF4-FFF2-40B4-BE49-F238E27FC236}">
                <a16:creationId xmlns:a16="http://schemas.microsoft.com/office/drawing/2014/main" id="{3395C558-CDE4-4B4F-B3D5-42541E2ABA85}"/>
              </a:ext>
            </a:extLst>
          </p:cNvPr>
          <p:cNvSpPr>
            <a:spLocks noGrp="1"/>
          </p:cNvSpPr>
          <p:nvPr>
            <p:ph type="sldNum" sz="quarter" idx="4"/>
          </p:nvPr>
        </p:nvSpPr>
        <p:spPr/>
        <p:txBody>
          <a:bodyPr/>
          <a:lstStyle/>
          <a:p>
            <a:pPr>
              <a:defRPr/>
            </a:pPr>
            <a:fld id="{ADC2174A-351A-8246-9B91-DA39B6C4E9F5}" type="slidenum">
              <a:rPr lang="en-US" smtClean="0"/>
              <a:pPr>
                <a:defRPr/>
              </a:pPr>
              <a:t>14</a:t>
            </a:fld>
            <a:endParaRPr lang="en-US" dirty="0"/>
          </a:p>
        </p:txBody>
      </p:sp>
      <p:pic>
        <p:nvPicPr>
          <p:cNvPr id="5" name="Picture 4">
            <a:extLst>
              <a:ext uri="{FF2B5EF4-FFF2-40B4-BE49-F238E27FC236}">
                <a16:creationId xmlns:a16="http://schemas.microsoft.com/office/drawing/2014/main" id="{8FD9BBD9-A841-4334-93E4-EC93C3653531}"/>
              </a:ext>
            </a:extLst>
          </p:cNvPr>
          <p:cNvPicPr>
            <a:picLocks noChangeAspect="1"/>
          </p:cNvPicPr>
          <p:nvPr/>
        </p:nvPicPr>
        <p:blipFill>
          <a:blip r:embed="rId3"/>
          <a:stretch>
            <a:fillRect/>
          </a:stretch>
        </p:blipFill>
        <p:spPr>
          <a:xfrm>
            <a:off x="5081216" y="2239459"/>
            <a:ext cx="1576929" cy="2098298"/>
          </a:xfrm>
          <a:prstGeom prst="rect">
            <a:avLst/>
          </a:prstGeom>
        </p:spPr>
      </p:pic>
      <p:sp>
        <p:nvSpPr>
          <p:cNvPr id="6" name="TextBox 5">
            <a:extLst>
              <a:ext uri="{FF2B5EF4-FFF2-40B4-BE49-F238E27FC236}">
                <a16:creationId xmlns:a16="http://schemas.microsoft.com/office/drawing/2014/main" id="{96E23D2F-5872-4C0E-B48B-54FFCD3E2E1B}"/>
              </a:ext>
            </a:extLst>
          </p:cNvPr>
          <p:cNvSpPr txBox="1"/>
          <p:nvPr/>
        </p:nvSpPr>
        <p:spPr>
          <a:xfrm>
            <a:off x="1505748" y="4341658"/>
            <a:ext cx="8924982" cy="1323439"/>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Chair: Lily </a:t>
            </a:r>
            <a:r>
              <a:rPr lang="en-US" sz="2000" dirty="0" err="1">
                <a:latin typeface="Calibri" panose="020F0502020204030204" pitchFamily="34" charset="0"/>
                <a:cs typeface="Calibri" panose="020F0502020204030204" pitchFamily="34" charset="0"/>
              </a:rPr>
              <a:t>Belfi</a:t>
            </a:r>
            <a:r>
              <a:rPr lang="en-US" sz="2000" dirty="0">
                <a:latin typeface="Calibri" panose="020F0502020204030204" pitchFamily="34" charset="0"/>
                <a:cs typeface="Calibri" panose="020F0502020204030204" pitchFamily="34" charset="0"/>
              </a:rPr>
              <a:t>, MD</a:t>
            </a:r>
            <a:endParaRPr lang="en-US" b="0"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Associate Professor of Clinical Radiology at Weill Cornell Medical College; Associate Attending Radiologist at New York-Presbyterian Hospital-Weill Cornell Campus</a:t>
            </a:r>
          </a:p>
          <a:p>
            <a:pPr algn="ctr"/>
            <a:endParaRPr lang="en-US" dirty="0"/>
          </a:p>
        </p:txBody>
      </p:sp>
    </p:spTree>
    <p:extLst>
      <p:ext uri="{BB962C8B-B14F-4D97-AF65-F5344CB8AC3E}">
        <p14:creationId xmlns:p14="http://schemas.microsoft.com/office/powerpoint/2010/main" val="146548612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83525E-0B1D-4B9B-8E73-3B1CE0405B2D}"/>
              </a:ext>
            </a:extLst>
          </p:cNvPr>
          <p:cNvSpPr>
            <a:spLocks noGrp="1"/>
          </p:cNvSpPr>
          <p:nvPr>
            <p:ph idx="1"/>
          </p:nvPr>
        </p:nvSpPr>
        <p:spPr>
          <a:xfrm>
            <a:off x="770466" y="1045369"/>
            <a:ext cx="10651067" cy="4767262"/>
          </a:xfrm>
        </p:spPr>
        <p:txBody>
          <a:bodyPr/>
          <a:lstStyle/>
          <a:p>
            <a:pPr marL="0" indent="0">
              <a:buNone/>
            </a:pPr>
            <a:r>
              <a:rPr lang="en-US" sz="2000" b="1" dirty="0">
                <a:solidFill>
                  <a:srgbClr val="002060"/>
                </a:solidFill>
                <a:latin typeface="Calibri" panose="020F0502020204030204" pitchFamily="34" charset="0"/>
                <a:cs typeface="Calibri" panose="020F0502020204030204" pitchFamily="34" charset="0"/>
              </a:rPr>
              <a:t>Thematic Committees </a:t>
            </a:r>
            <a:r>
              <a:rPr lang="en-US" sz="2000" i="1" dirty="0">
                <a:solidFill>
                  <a:srgbClr val="002060"/>
                </a:solidFill>
                <a:latin typeface="Calibri" panose="020F0502020204030204" pitchFamily="34" charset="0"/>
                <a:cs typeface="Calibri" panose="020F0502020204030204" pitchFamily="34" charset="0"/>
              </a:rPr>
              <a:t>open to all CFAS reps and affiliates.</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Advocacy Committee </a:t>
            </a:r>
            <a:r>
              <a:rPr lang="en-US" sz="1800" dirty="0">
                <a:solidFill>
                  <a:srgbClr val="0070C0"/>
                </a:solidFill>
                <a:latin typeface="Calibri" panose="020F0502020204030204" pitchFamily="34" charset="0"/>
                <a:cs typeface="Calibri" panose="020F0502020204030204" pitchFamily="34" charset="0"/>
              </a:rPr>
              <a:t>- Art Derse, Chair</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Biomedical Research and Training Committee </a:t>
            </a:r>
            <a:r>
              <a:rPr lang="en-US" sz="1800" dirty="0">
                <a:solidFill>
                  <a:srgbClr val="0070C0"/>
                </a:solidFill>
                <a:latin typeface="Calibri" panose="020F0502020204030204" pitchFamily="34" charset="0"/>
                <a:cs typeface="Calibri" panose="020F0502020204030204" pitchFamily="34" charset="0"/>
              </a:rPr>
              <a:t>– Neil Osheroff, Chair (Newly named committee)</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Diversity, Equity, and Inclusion Committee </a:t>
            </a:r>
            <a:r>
              <a:rPr lang="en-US" sz="1800" dirty="0">
                <a:solidFill>
                  <a:srgbClr val="0070C0"/>
                </a:solidFill>
                <a:latin typeface="Calibri" panose="020F0502020204030204" pitchFamily="34" charset="0"/>
                <a:cs typeface="Calibri" panose="020F0502020204030204" pitchFamily="34" charset="0"/>
              </a:rPr>
              <a:t>- Monica Baskin, Chair</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Engagement Committee </a:t>
            </a:r>
            <a:r>
              <a:rPr lang="en-US" sz="1800" dirty="0">
                <a:solidFill>
                  <a:srgbClr val="0070C0"/>
                </a:solidFill>
                <a:latin typeface="Calibri" panose="020F0502020204030204" pitchFamily="34" charset="0"/>
                <a:cs typeface="Calibri" panose="020F0502020204030204" pitchFamily="34" charset="0"/>
              </a:rPr>
              <a:t>– Kimberly Lumpkins, Chair (New committee)</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Mission Alignment Committee </a:t>
            </a:r>
            <a:r>
              <a:rPr lang="en-US" sz="1800" dirty="0">
                <a:solidFill>
                  <a:srgbClr val="0070C0"/>
                </a:solidFill>
                <a:latin typeface="Calibri" panose="020F0502020204030204" pitchFamily="34" charset="0"/>
                <a:cs typeface="Calibri" panose="020F0502020204030204" pitchFamily="34" charset="0"/>
              </a:rPr>
              <a:t>- Stewart Babbott, Chair</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Faculty as Medical Educators Committee </a:t>
            </a:r>
            <a:r>
              <a:rPr lang="en-US" sz="1800" dirty="0">
                <a:solidFill>
                  <a:srgbClr val="0070C0"/>
                </a:solidFill>
                <a:latin typeface="Calibri" panose="020F0502020204030204" pitchFamily="34" charset="0"/>
                <a:cs typeface="Calibri" panose="020F0502020204030204" pitchFamily="34" charset="0"/>
              </a:rPr>
              <a:t>– Lily Belfi, Chair (New Committee)</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Faculty and Organizational Well-being Committee </a:t>
            </a:r>
            <a:r>
              <a:rPr lang="en-US" sz="1800" dirty="0">
                <a:solidFill>
                  <a:srgbClr val="0070C0"/>
                </a:solidFill>
                <a:latin typeface="Calibri" panose="020F0502020204030204" pitchFamily="34" charset="0"/>
                <a:cs typeface="Calibri" panose="020F0502020204030204" pitchFamily="34" charset="0"/>
              </a:rPr>
              <a:t>- Cathy Pipas, Chair (Newly named committee)</a:t>
            </a:r>
          </a:p>
          <a:p>
            <a:pPr marL="0" indent="0">
              <a:buClr>
                <a:schemeClr val="bg1">
                  <a:lumMod val="75000"/>
                </a:schemeClr>
              </a:buClr>
              <a:buNone/>
            </a:pPr>
            <a:r>
              <a:rPr lang="en-US" sz="2000" b="1" dirty="0">
                <a:solidFill>
                  <a:srgbClr val="002060"/>
                </a:solidFill>
                <a:latin typeface="Calibri" panose="020F0502020204030204" pitchFamily="34" charset="0"/>
                <a:cs typeface="Calibri" panose="020F0502020204030204" pitchFamily="34" charset="0"/>
              </a:rPr>
              <a:t>Structural Committees </a:t>
            </a:r>
            <a:r>
              <a:rPr lang="en-US" sz="2000" i="1" dirty="0">
                <a:solidFill>
                  <a:srgbClr val="002060"/>
                </a:solidFill>
                <a:latin typeface="Calibri" panose="020F0502020204030204" pitchFamily="34" charset="0"/>
                <a:cs typeface="Calibri" panose="020F0502020204030204" pitchFamily="34" charset="0"/>
              </a:rPr>
              <a:t>open to appointed members. </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Program Committee</a:t>
            </a:r>
            <a:r>
              <a:rPr lang="en-US" sz="1800" dirty="0">
                <a:solidFill>
                  <a:srgbClr val="0070C0"/>
                </a:solidFill>
                <a:latin typeface="Calibri" panose="020F0502020204030204" pitchFamily="34" charset="0"/>
                <a:cs typeface="Calibri" panose="020F0502020204030204" pitchFamily="34" charset="0"/>
              </a:rPr>
              <a:t> - Nita Ahuja, Chair</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Nominating Committee</a:t>
            </a:r>
            <a:r>
              <a:rPr lang="en-US" sz="1800" dirty="0">
                <a:solidFill>
                  <a:srgbClr val="0070C0"/>
                </a:solidFill>
                <a:latin typeface="Calibri" panose="020F0502020204030204" pitchFamily="34" charset="0"/>
                <a:cs typeface="Calibri" panose="020F0502020204030204" pitchFamily="34" charset="0"/>
              </a:rPr>
              <a:t> - Gabriela Popescu, Chair</a:t>
            </a:r>
            <a:endParaRPr lang="en-US" sz="1800" i="1" dirty="0">
              <a:solidFill>
                <a:srgbClr val="0070C0"/>
              </a:solidFill>
              <a:latin typeface="Calibri" panose="020F0502020204030204" pitchFamily="34" charset="0"/>
              <a:cs typeface="Calibri" panose="020F0502020204030204" pitchFamily="34" charset="0"/>
            </a:endParaRPr>
          </a:p>
          <a:p>
            <a:endParaRPr lang="en-US" sz="1800" dirty="0">
              <a:solidFill>
                <a:srgbClr val="002060"/>
              </a:solidFill>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48B88926-EB80-45CF-A400-73DFD2CBC361}"/>
              </a:ext>
            </a:extLst>
          </p:cNvPr>
          <p:cNvSpPr>
            <a:spLocks noGrp="1"/>
          </p:cNvSpPr>
          <p:nvPr>
            <p:ph type="title"/>
          </p:nvPr>
        </p:nvSpPr>
        <p:spPr/>
        <p:txBody>
          <a:bodyPr/>
          <a:lstStyle/>
          <a:p>
            <a:r>
              <a:rPr lang="en-US" dirty="0"/>
              <a:t>CFAS Committee Roster</a:t>
            </a:r>
          </a:p>
        </p:txBody>
      </p:sp>
      <p:sp>
        <p:nvSpPr>
          <p:cNvPr id="4" name="Slide Number Placeholder 3">
            <a:extLst>
              <a:ext uri="{FF2B5EF4-FFF2-40B4-BE49-F238E27FC236}">
                <a16:creationId xmlns:a16="http://schemas.microsoft.com/office/drawing/2014/main" id="{3A554B34-C250-48B8-A860-01401FA8D47C}"/>
              </a:ext>
            </a:extLst>
          </p:cNvPr>
          <p:cNvSpPr>
            <a:spLocks noGrp="1"/>
          </p:cNvSpPr>
          <p:nvPr>
            <p:ph type="sldNum" sz="quarter" idx="4"/>
          </p:nvPr>
        </p:nvSpPr>
        <p:spPr/>
        <p:txBody>
          <a:bodyPr/>
          <a:lstStyle/>
          <a:p>
            <a:pPr>
              <a:defRPr/>
            </a:pPr>
            <a:fld id="{ADC2174A-351A-8246-9B91-DA39B6C4E9F5}" type="slidenum">
              <a:rPr lang="en-US" smtClean="0"/>
              <a:pPr>
                <a:defRPr/>
              </a:pPr>
              <a:t>15</a:t>
            </a:fld>
            <a:endParaRPr lang="en-US" dirty="0"/>
          </a:p>
        </p:txBody>
      </p:sp>
    </p:spTree>
    <p:extLst>
      <p:ext uri="{BB962C8B-B14F-4D97-AF65-F5344CB8AC3E}">
        <p14:creationId xmlns:p14="http://schemas.microsoft.com/office/powerpoint/2010/main" val="244985348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E1C0B3-55A6-4001-B472-C7E488073B95}"/>
              </a:ext>
            </a:extLst>
          </p:cNvPr>
          <p:cNvSpPr>
            <a:spLocks noGrp="1"/>
          </p:cNvSpPr>
          <p:nvPr>
            <p:ph idx="1"/>
          </p:nvPr>
        </p:nvSpPr>
        <p:spPr/>
        <p:txBody>
          <a:bodyPr/>
          <a:lstStyle/>
          <a:p>
            <a:pPr marL="457200" indent="-457200">
              <a:buClr>
                <a:schemeClr val="bg1"/>
              </a:buClr>
              <a:buFont typeface="Arial" panose="020B0604020202020204" pitchFamily="34" charset="0"/>
              <a:buChar char="•"/>
            </a:pPr>
            <a:r>
              <a:rPr lang="en-US" sz="2400" dirty="0"/>
              <a:t>A work project within the AAMC’s Strategic Planning Action Plan to Adapt to Change and Serve AAMC Members, has launched to increase academic society membership to the AAMC</a:t>
            </a:r>
          </a:p>
          <a:p>
            <a:pPr marL="457200" indent="-457200">
              <a:buClr>
                <a:schemeClr val="bg1"/>
              </a:buClr>
              <a:buFont typeface="Arial" panose="020B0604020202020204" pitchFamily="34" charset="0"/>
              <a:buChar char="•"/>
            </a:pPr>
            <a:r>
              <a:rPr lang="en-US" sz="2400" dirty="0"/>
              <a:t>An AAMC working group convened by Eric Weissman has been established to identify prospective society members, create an outreach plan, develop materials, and enhance marketing efforts to encourage new specialty societies to join the AAMC and CFAS</a:t>
            </a:r>
          </a:p>
          <a:p>
            <a:pPr marL="457200" indent="-457200">
              <a:buClr>
                <a:schemeClr val="bg1"/>
              </a:buClr>
              <a:buFont typeface="Arial" panose="020B0604020202020204" pitchFamily="34" charset="0"/>
              <a:buChar char="•"/>
            </a:pPr>
            <a:r>
              <a:rPr lang="en-US" sz="2400" dirty="0"/>
              <a:t>CFAS reps are encouraged to send prospective member society candidates to Eric Weissman:</a:t>
            </a:r>
            <a:r>
              <a:rPr lang="en-US" sz="2400" dirty="0">
                <a:solidFill>
                  <a:schemeClr val="bg1">
                    <a:lumMod val="40000"/>
                    <a:lumOff val="60000"/>
                  </a:schemeClr>
                </a:solidFill>
              </a:rPr>
              <a:t> </a:t>
            </a:r>
            <a:r>
              <a:rPr lang="en-US" sz="2400" dirty="0">
                <a:solidFill>
                  <a:schemeClr val="bg1">
                    <a:lumMod val="40000"/>
                    <a:lumOff val="60000"/>
                  </a:schemeClr>
                </a:solidFill>
                <a:hlinkClick r:id="rId3">
                  <a:extLst>
                    <a:ext uri="{A12FA001-AC4F-418D-AE19-62706E023703}">
                      <ahyp:hlinkClr xmlns:ahyp="http://schemas.microsoft.com/office/drawing/2018/hyperlinkcolor" val="tx"/>
                    </a:ext>
                  </a:extLst>
                </a:hlinkClick>
              </a:rPr>
              <a:t>eweissman@aamc.org</a:t>
            </a:r>
            <a:r>
              <a:rPr lang="en-US" sz="2400" dirty="0">
                <a:solidFill>
                  <a:schemeClr val="bg1">
                    <a:lumMod val="40000"/>
                    <a:lumOff val="60000"/>
                  </a:schemeClr>
                </a:solidFill>
              </a:rPr>
              <a:t> </a:t>
            </a:r>
          </a:p>
          <a:p>
            <a:pPr>
              <a:buClr>
                <a:schemeClr val="bg1"/>
              </a:buClr>
            </a:pPr>
            <a:r>
              <a:rPr lang="en-US" sz="2400" dirty="0">
                <a:solidFill>
                  <a:schemeClr val="bg1">
                    <a:lumMod val="40000"/>
                    <a:lumOff val="60000"/>
                  </a:schemeClr>
                </a:solidFill>
                <a:hlinkClick r:id="rId4">
                  <a:extLst>
                    <a:ext uri="{A12FA001-AC4F-418D-AE19-62706E023703}">
                      <ahyp:hlinkClr xmlns:ahyp="http://schemas.microsoft.com/office/drawing/2018/hyperlinkcolor" val="tx"/>
                    </a:ext>
                  </a:extLst>
                </a:hlinkClick>
              </a:rPr>
              <a:t>A full list of current society members is available online</a:t>
            </a:r>
            <a:r>
              <a:rPr lang="en-US" sz="2400" dirty="0"/>
              <a:t> </a:t>
            </a:r>
            <a:r>
              <a:rPr lang="en-US" sz="2400" dirty="0">
                <a:solidFill>
                  <a:schemeClr val="bg1">
                    <a:lumMod val="40000"/>
                    <a:lumOff val="60000"/>
                  </a:schemeClr>
                </a:solidFill>
              </a:rPr>
              <a:t> </a:t>
            </a:r>
          </a:p>
        </p:txBody>
      </p:sp>
      <p:sp>
        <p:nvSpPr>
          <p:cNvPr id="3" name="Title 2">
            <a:extLst>
              <a:ext uri="{FF2B5EF4-FFF2-40B4-BE49-F238E27FC236}">
                <a16:creationId xmlns:a16="http://schemas.microsoft.com/office/drawing/2014/main" id="{5C50376A-C0C1-4F70-A8F4-CE9345455ED0}"/>
              </a:ext>
            </a:extLst>
          </p:cNvPr>
          <p:cNvSpPr>
            <a:spLocks noGrp="1"/>
          </p:cNvSpPr>
          <p:nvPr>
            <p:ph type="title"/>
          </p:nvPr>
        </p:nvSpPr>
        <p:spPr/>
        <p:txBody>
          <a:bodyPr/>
          <a:lstStyle/>
          <a:p>
            <a:r>
              <a:rPr lang="en-US" dirty="0"/>
              <a:t>AAMC Strategic Plan: Society Outreach</a:t>
            </a:r>
          </a:p>
        </p:txBody>
      </p:sp>
      <p:sp>
        <p:nvSpPr>
          <p:cNvPr id="4" name="Slide Number Placeholder 3">
            <a:extLst>
              <a:ext uri="{FF2B5EF4-FFF2-40B4-BE49-F238E27FC236}">
                <a16:creationId xmlns:a16="http://schemas.microsoft.com/office/drawing/2014/main" id="{17C5673E-AFE7-4DF3-8DE2-C1E0AB1A5743}"/>
              </a:ext>
            </a:extLst>
          </p:cNvPr>
          <p:cNvSpPr>
            <a:spLocks noGrp="1"/>
          </p:cNvSpPr>
          <p:nvPr>
            <p:ph type="sldNum" sz="quarter" idx="4"/>
          </p:nvPr>
        </p:nvSpPr>
        <p:spPr/>
        <p:txBody>
          <a:bodyPr/>
          <a:lstStyle/>
          <a:p>
            <a:pPr>
              <a:defRPr/>
            </a:pPr>
            <a:fld id="{ADC2174A-351A-8246-9B91-DA39B6C4E9F5}" type="slidenum">
              <a:rPr lang="en-US" smtClean="0"/>
              <a:pPr>
                <a:defRPr/>
              </a:pPr>
              <a:t>16</a:t>
            </a:fld>
            <a:endParaRPr lang="en-US" dirty="0"/>
          </a:p>
        </p:txBody>
      </p:sp>
    </p:spTree>
    <p:extLst>
      <p:ext uri="{BB962C8B-B14F-4D97-AF65-F5344CB8AC3E}">
        <p14:creationId xmlns:p14="http://schemas.microsoft.com/office/powerpoint/2010/main" val="29878890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A9FBAF-9C13-48C0-9674-E6281641F5F9}"/>
              </a:ext>
            </a:extLst>
          </p:cNvPr>
          <p:cNvSpPr>
            <a:spLocks noGrp="1"/>
          </p:cNvSpPr>
          <p:nvPr>
            <p:ph idx="1"/>
          </p:nvPr>
        </p:nvSpPr>
        <p:spPr>
          <a:xfrm>
            <a:off x="768622" y="958284"/>
            <a:ext cx="5624227" cy="4767262"/>
          </a:xfrm>
        </p:spPr>
        <p:txBody>
          <a:bodyPr/>
          <a:lstStyle/>
          <a:p>
            <a:r>
              <a:rPr lang="en-US" sz="1400" i="1" dirty="0">
                <a:latin typeface="Calibri" panose="020F0502020204030204" pitchFamily="34" charset="0"/>
                <a:cs typeface="Calibri" panose="020F0502020204030204" pitchFamily="34" charset="0"/>
              </a:rPr>
              <a:t>Rank and Tenure Amongst Faculty at Academic Medical Centers: A Study of More Than 50 Years of Gender Disparities </a:t>
            </a:r>
            <a:r>
              <a:rPr lang="en-US" sz="1400" dirty="0">
                <a:latin typeface="Calibri" panose="020F0502020204030204" pitchFamily="34" charset="0"/>
                <a:cs typeface="Calibri" panose="020F0502020204030204" pitchFamily="34" charset="0"/>
              </a:rPr>
              <a:t>(2022)</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Adam M Franks, Nandini Calamur, Anca Dobrian, Mark Danielsen, Serina A Neumann, Eileen Cowan, Tracey Weiler </a:t>
            </a:r>
          </a:p>
          <a:p>
            <a:br>
              <a:rPr lang="en-US" sz="1400" i="1" dirty="0">
                <a:latin typeface="Calibri" panose="020F0502020204030204" pitchFamily="34" charset="0"/>
                <a:cs typeface="Calibri" panose="020F0502020204030204" pitchFamily="34" charset="0"/>
              </a:rPr>
            </a:br>
            <a:r>
              <a:rPr lang="en-US" sz="1400" i="1" dirty="0">
                <a:latin typeface="Calibri" panose="020F0502020204030204" pitchFamily="34" charset="0"/>
                <a:cs typeface="Calibri" panose="020F0502020204030204" pitchFamily="34" charset="0"/>
              </a:rPr>
              <a:t>When Off-Label Prescribing Becomes Politicized: Do No Harm </a:t>
            </a:r>
            <a:r>
              <a:rPr lang="en-US" sz="1400" dirty="0">
                <a:latin typeface="Calibri" panose="020F0502020204030204" pitchFamily="34" charset="0"/>
                <a:cs typeface="Calibri" panose="020F0502020204030204" pitchFamily="34" charset="0"/>
              </a:rPr>
              <a:t>(2022)</a:t>
            </a:r>
            <a:br>
              <a:rPr lang="en-US" sz="1400" i="1"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Vera S Donnenberg, Arthur R Derse, David P Sklar, Ross E McKinney</a:t>
            </a:r>
          </a:p>
          <a:p>
            <a:br>
              <a:rPr lang="en-US" sz="1400" b="0" i="1" dirty="0">
                <a:latin typeface="Calibri" panose="020F0502020204030204" pitchFamily="34" charset="0"/>
                <a:cs typeface="Calibri" panose="020F0502020204030204" pitchFamily="34" charset="0"/>
              </a:rPr>
            </a:br>
            <a:r>
              <a:rPr lang="en-US" sz="1400" b="0" i="1" dirty="0">
                <a:latin typeface="Calibri" panose="020F0502020204030204" pitchFamily="34" charset="0"/>
                <a:cs typeface="Calibri" panose="020F0502020204030204" pitchFamily="34" charset="0"/>
              </a:rPr>
              <a:t>Grit, Gratitude, Grace, and Guidance: Moving Academic Medicine From Crisis to Transformation </a:t>
            </a:r>
            <a:r>
              <a:rPr lang="en-US" sz="1400" b="0" dirty="0">
                <a:latin typeface="Calibri" panose="020F0502020204030204" pitchFamily="34" charset="0"/>
                <a:cs typeface="Calibri" panose="020F0502020204030204" pitchFamily="34" charset="0"/>
              </a:rPr>
              <a:t>(2022)</a:t>
            </a:r>
            <a:br>
              <a:rPr lang="en-US" sz="1400" b="0" dirty="0">
                <a:latin typeface="Calibri" panose="020F0502020204030204" pitchFamily="34" charset="0"/>
                <a:cs typeface="Calibri" panose="020F0502020204030204" pitchFamily="34" charset="0"/>
              </a:rPr>
            </a:br>
            <a:r>
              <a:rPr lang="en-US" sz="1400" b="0" dirty="0">
                <a:latin typeface="Calibri" panose="020F0502020204030204" pitchFamily="34" charset="0"/>
                <a:cs typeface="Calibri" panose="020F0502020204030204" pitchFamily="34" charset="0"/>
              </a:rPr>
              <a:t>Lily M </a:t>
            </a:r>
            <a:r>
              <a:rPr lang="en-US" sz="1400" b="0" dirty="0" err="1">
                <a:latin typeface="Calibri" panose="020F0502020204030204" pitchFamily="34" charset="0"/>
                <a:cs typeface="Calibri" panose="020F0502020204030204" pitchFamily="34" charset="0"/>
              </a:rPr>
              <a:t>Belfi</a:t>
            </a:r>
            <a:r>
              <a:rPr lang="en-US" sz="1400" b="0" dirty="0">
                <a:latin typeface="Calibri" panose="020F0502020204030204" pitchFamily="34" charset="0"/>
                <a:cs typeface="Calibri" panose="020F0502020204030204" pitchFamily="34" charset="0"/>
              </a:rPr>
              <a:t>, Eric Weissman, Aviad Haramati</a:t>
            </a:r>
          </a:p>
          <a:p>
            <a:br>
              <a:rPr lang="en-US" sz="1400" b="0" i="1" dirty="0">
                <a:latin typeface="Calibri" panose="020F0502020204030204" pitchFamily="34" charset="0"/>
                <a:cs typeface="Calibri" panose="020F0502020204030204" pitchFamily="34" charset="0"/>
              </a:rPr>
            </a:br>
            <a:r>
              <a:rPr lang="en-US" sz="1400" b="0" i="1" dirty="0">
                <a:latin typeface="Calibri" panose="020F0502020204030204" pitchFamily="34" charset="0"/>
                <a:cs typeface="Calibri" panose="020F0502020204030204" pitchFamily="34" charset="0"/>
              </a:rPr>
              <a:t>The Rise of Wellness Initiatives in Health Care: Using National Survey Data to Support Effective Well-Being Champions and Wellness Programs </a:t>
            </a:r>
            <a:r>
              <a:rPr lang="en-US" sz="1400" b="0" dirty="0">
                <a:latin typeface="Calibri" panose="020F0502020204030204" pitchFamily="34" charset="0"/>
                <a:cs typeface="Calibri" panose="020F0502020204030204" pitchFamily="34" charset="0"/>
              </a:rPr>
              <a:t>(2021)</a:t>
            </a:r>
            <a:br>
              <a:rPr lang="en-US" sz="1400" b="0" dirty="0">
                <a:latin typeface="Calibri" panose="020F0502020204030204" pitchFamily="34" charset="0"/>
                <a:cs typeface="Calibri" panose="020F0502020204030204" pitchFamily="34" charset="0"/>
              </a:rPr>
            </a:br>
            <a:r>
              <a:rPr lang="en-US" sz="1400" b="0" dirty="0">
                <a:latin typeface="Calibri" panose="020F0502020204030204" pitchFamily="34" charset="0"/>
                <a:cs typeface="Calibri" panose="020F0502020204030204" pitchFamily="34" charset="0"/>
              </a:rPr>
              <a:t>CFAS Faculty and Organizational Well-Being Committee</a:t>
            </a:r>
            <a:br>
              <a:rPr lang="en-US" sz="1400" b="0" dirty="0">
                <a:latin typeface="Calibri" panose="020F0502020204030204" pitchFamily="34" charset="0"/>
                <a:cs typeface="Calibri" panose="020F0502020204030204" pitchFamily="34" charset="0"/>
              </a:rPr>
            </a:br>
            <a:endParaRPr lang="en-US" sz="1400" b="0" dirty="0">
              <a:latin typeface="Calibri" panose="020F0502020204030204" pitchFamily="34" charset="0"/>
              <a:cs typeface="Calibri" panose="020F0502020204030204" pitchFamily="34" charset="0"/>
            </a:endParaRPr>
          </a:p>
          <a:p>
            <a:r>
              <a:rPr lang="en-US" sz="1400" b="0" i="1" dirty="0">
                <a:latin typeface="Calibri" panose="020F0502020204030204" pitchFamily="34" charset="0"/>
                <a:cs typeface="Calibri" panose="020F0502020204030204" pitchFamily="34" charset="0"/>
              </a:rPr>
              <a:t>Finding Greater Value in the Fourth Year of Medical School: Accelerating the Transition to Residency </a:t>
            </a:r>
            <a:r>
              <a:rPr lang="en-US" sz="1400" b="0" dirty="0">
                <a:latin typeface="Calibri" panose="020F0502020204030204" pitchFamily="34" charset="0"/>
                <a:cs typeface="Calibri" panose="020F0502020204030204" pitchFamily="34" charset="0"/>
              </a:rPr>
              <a:t>(2020)</a:t>
            </a:r>
            <a:br>
              <a:rPr lang="en-US" sz="1400" b="0" dirty="0">
                <a:latin typeface="Calibri" panose="020F0502020204030204" pitchFamily="34" charset="0"/>
                <a:cs typeface="Calibri" panose="020F0502020204030204" pitchFamily="34" charset="0"/>
              </a:rPr>
            </a:br>
            <a:r>
              <a:rPr lang="en-US" sz="1400" b="0" dirty="0">
                <a:latin typeface="Calibri" panose="020F0502020204030204" pitchFamily="34" charset="0"/>
                <a:cs typeface="Calibri" panose="020F0502020204030204" pitchFamily="34" charset="0"/>
              </a:rPr>
              <a:t>Vincent D Pellegrini Jr, Adam M Franks, Robert Englander</a:t>
            </a:r>
          </a:p>
          <a:p>
            <a:br>
              <a:rPr lang="en-US" sz="1400" b="0" dirty="0">
                <a:latin typeface="Calibri" panose="020F0502020204030204" pitchFamily="34" charset="0"/>
                <a:cs typeface="Calibri" panose="020F0502020204030204" pitchFamily="34" charset="0"/>
              </a:rPr>
            </a:br>
            <a:endParaRPr lang="en-US" sz="1400" b="0" dirty="0">
              <a:latin typeface="Calibri" panose="020F0502020204030204" pitchFamily="34" charset="0"/>
              <a:cs typeface="Calibri" panose="020F0502020204030204" pitchFamily="34" charset="0"/>
            </a:endParaRPr>
          </a:p>
          <a:p>
            <a:endParaRPr lang="en-US" sz="1400" b="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 </a:t>
            </a:r>
          </a:p>
        </p:txBody>
      </p:sp>
      <p:sp>
        <p:nvSpPr>
          <p:cNvPr id="3" name="Title 2">
            <a:extLst>
              <a:ext uri="{FF2B5EF4-FFF2-40B4-BE49-F238E27FC236}">
                <a16:creationId xmlns:a16="http://schemas.microsoft.com/office/drawing/2014/main" id="{14C5B75B-C228-48BE-A198-FED898FE9061}"/>
              </a:ext>
            </a:extLst>
          </p:cNvPr>
          <p:cNvSpPr>
            <a:spLocks noGrp="1"/>
          </p:cNvSpPr>
          <p:nvPr>
            <p:ph type="title"/>
          </p:nvPr>
        </p:nvSpPr>
        <p:spPr>
          <a:xfrm>
            <a:off x="504825" y="73025"/>
            <a:ext cx="11182349" cy="620712"/>
          </a:xfrm>
        </p:spPr>
        <p:txBody>
          <a:bodyPr/>
          <a:lstStyle/>
          <a:p>
            <a:r>
              <a:rPr lang="en-US" dirty="0"/>
              <a:t>Publications Connected to CFAS Work</a:t>
            </a:r>
          </a:p>
        </p:txBody>
      </p:sp>
      <p:sp>
        <p:nvSpPr>
          <p:cNvPr id="4" name="Slide Number Placeholder 3">
            <a:extLst>
              <a:ext uri="{FF2B5EF4-FFF2-40B4-BE49-F238E27FC236}">
                <a16:creationId xmlns:a16="http://schemas.microsoft.com/office/drawing/2014/main" id="{33F17216-9E5D-4A9C-B862-18F054AA4336}"/>
              </a:ext>
            </a:extLst>
          </p:cNvPr>
          <p:cNvSpPr>
            <a:spLocks noGrp="1"/>
          </p:cNvSpPr>
          <p:nvPr>
            <p:ph type="sldNum" sz="quarter" idx="4"/>
          </p:nvPr>
        </p:nvSpPr>
        <p:spPr/>
        <p:txBody>
          <a:bodyPr/>
          <a:lstStyle/>
          <a:p>
            <a:pPr>
              <a:defRPr/>
            </a:pPr>
            <a:fld id="{ADC2174A-351A-8246-9B91-DA39B6C4E9F5}" type="slidenum">
              <a:rPr lang="en-US" smtClean="0"/>
              <a:pPr>
                <a:defRPr/>
              </a:pPr>
              <a:t>17</a:t>
            </a:fld>
            <a:endParaRPr lang="en-US" dirty="0"/>
          </a:p>
        </p:txBody>
      </p:sp>
      <p:sp>
        <p:nvSpPr>
          <p:cNvPr id="6" name="TextBox 5">
            <a:extLst>
              <a:ext uri="{FF2B5EF4-FFF2-40B4-BE49-F238E27FC236}">
                <a16:creationId xmlns:a16="http://schemas.microsoft.com/office/drawing/2014/main" id="{C4058885-3FA5-43EC-9ED6-B4741266F095}"/>
              </a:ext>
            </a:extLst>
          </p:cNvPr>
          <p:cNvSpPr txBox="1"/>
          <p:nvPr/>
        </p:nvSpPr>
        <p:spPr>
          <a:xfrm>
            <a:off x="6651455" y="855253"/>
            <a:ext cx="5035719" cy="4832092"/>
          </a:xfrm>
          <a:prstGeom prst="rect">
            <a:avLst/>
          </a:prstGeom>
          <a:noFill/>
        </p:spPr>
        <p:txBody>
          <a:bodyPr wrap="square" rtlCol="0">
            <a:spAutoFit/>
          </a:bodyPr>
          <a:lstStyle/>
          <a:p>
            <a:r>
              <a:rPr lang="en-US" sz="1400" b="0" i="1" dirty="0">
                <a:latin typeface="Calibri" panose="020F0502020204030204" pitchFamily="34" charset="0"/>
                <a:cs typeface="Calibri" panose="020F0502020204030204" pitchFamily="34" charset="0"/>
              </a:rPr>
              <a:t>The Definition of Faculty Must Evolve: A Call to Action </a:t>
            </a:r>
            <a:r>
              <a:rPr lang="en-US" sz="1400" b="0" dirty="0">
                <a:latin typeface="Calibri" panose="020F0502020204030204" pitchFamily="34" charset="0"/>
                <a:cs typeface="Calibri" panose="020F0502020204030204" pitchFamily="34" charset="0"/>
              </a:rPr>
              <a:t>(2020)</a:t>
            </a:r>
            <a:br>
              <a:rPr lang="en-US" sz="1400" b="0" dirty="0">
                <a:latin typeface="Calibri" panose="020F0502020204030204" pitchFamily="34" charset="0"/>
                <a:cs typeface="Calibri" panose="020F0502020204030204" pitchFamily="34" charset="0"/>
              </a:rPr>
            </a:br>
            <a:r>
              <a:rPr lang="en-US" sz="1400" b="0" dirty="0">
                <a:latin typeface="Calibri" panose="020F0502020204030204" pitchFamily="34" charset="0"/>
                <a:cs typeface="Calibri" panose="020F0502020204030204" pitchFamily="34" charset="0"/>
              </a:rPr>
              <a:t>Bellini, Lisa M. MD; Kaplan, Brian MD; </a:t>
            </a:r>
            <a:r>
              <a:rPr lang="en-US" sz="1400" b="0" dirty="0" err="1">
                <a:latin typeface="Calibri" panose="020F0502020204030204" pitchFamily="34" charset="0"/>
                <a:cs typeface="Calibri" panose="020F0502020204030204" pitchFamily="34" charset="0"/>
              </a:rPr>
              <a:t>Fischel</a:t>
            </a:r>
            <a:r>
              <a:rPr lang="en-US" sz="1400" b="0" dirty="0">
                <a:latin typeface="Calibri" panose="020F0502020204030204" pitchFamily="34" charset="0"/>
                <a:cs typeface="Calibri" panose="020F0502020204030204" pitchFamily="34" charset="0"/>
              </a:rPr>
              <a:t>, Janet E. PhD; Meltzer, Carolyn MD; Peterson, Pamela MD; </a:t>
            </a:r>
            <a:r>
              <a:rPr lang="en-US" sz="1400" b="0" dirty="0" err="1">
                <a:latin typeface="Calibri" panose="020F0502020204030204" pitchFamily="34" charset="0"/>
                <a:cs typeface="Calibri" panose="020F0502020204030204" pitchFamily="34" charset="0"/>
              </a:rPr>
              <a:t>Sonnino</a:t>
            </a:r>
            <a:r>
              <a:rPr lang="en-US" sz="1400" b="0" dirty="0">
                <a:latin typeface="Calibri" panose="020F0502020204030204" pitchFamily="34" charset="0"/>
                <a:cs typeface="Calibri" panose="020F0502020204030204" pitchFamily="34" charset="0"/>
              </a:rPr>
              <a:t>, Roberta E. MD</a:t>
            </a:r>
          </a:p>
          <a:p>
            <a:endParaRPr lang="en-US" sz="1400" b="0" dirty="0">
              <a:latin typeface="Calibri" panose="020F0502020204030204" pitchFamily="34" charset="0"/>
              <a:cs typeface="Calibri" panose="020F0502020204030204" pitchFamily="34" charset="0"/>
            </a:endParaRPr>
          </a:p>
          <a:p>
            <a:r>
              <a:rPr lang="en-US" sz="1400" b="0" i="1" dirty="0">
                <a:latin typeface="Calibri" panose="020F0502020204030204" pitchFamily="34" charset="0"/>
                <a:cs typeface="Calibri" panose="020F0502020204030204" pitchFamily="34" charset="0"/>
              </a:rPr>
              <a:t>Governance of Academic Health Centers and Systems: A Conceptual Framework for Analysis </a:t>
            </a:r>
            <a:r>
              <a:rPr lang="en-US" sz="1400" b="0" dirty="0">
                <a:latin typeface="Calibri" panose="020F0502020204030204" pitchFamily="34" charset="0"/>
                <a:cs typeface="Calibri" panose="020F0502020204030204" pitchFamily="34" charset="0"/>
              </a:rPr>
              <a:t>(2019)</a:t>
            </a:r>
            <a:endParaRPr lang="en-US" sz="1400" b="0" i="1" dirty="0">
              <a:latin typeface="Calibri" panose="020F0502020204030204" pitchFamily="34" charset="0"/>
              <a:cs typeface="Calibri" panose="020F0502020204030204" pitchFamily="34" charset="0"/>
            </a:endParaRPr>
          </a:p>
          <a:p>
            <a:r>
              <a:rPr lang="en-US" sz="1400" b="0" dirty="0">
                <a:latin typeface="Calibri" panose="020F0502020204030204" pitchFamily="34" charset="0"/>
                <a:cs typeface="Calibri" panose="020F0502020204030204" pitchFamily="34" charset="0"/>
              </a:rPr>
              <a:t>Vincent D Pellegrini Jr, David S </a:t>
            </a:r>
            <a:r>
              <a:rPr lang="en-US" sz="1400" b="0" dirty="0" err="1">
                <a:latin typeface="Calibri" panose="020F0502020204030204" pitchFamily="34" charset="0"/>
                <a:cs typeface="Calibri" panose="020F0502020204030204" pitchFamily="34" charset="0"/>
              </a:rPr>
              <a:t>Guzick</a:t>
            </a:r>
            <a:r>
              <a:rPr lang="en-US" sz="1400" b="0" dirty="0">
                <a:latin typeface="Calibri" panose="020F0502020204030204" pitchFamily="34" charset="0"/>
                <a:cs typeface="Calibri" panose="020F0502020204030204" pitchFamily="34" charset="0"/>
              </a:rPr>
              <a:t>, Donald E Wilson, C McCollister Evarts</a:t>
            </a:r>
          </a:p>
          <a:p>
            <a:endParaRPr lang="en-US" sz="1400" b="0" dirty="0">
              <a:latin typeface="Calibri" panose="020F0502020204030204" pitchFamily="34" charset="0"/>
              <a:cs typeface="Calibri" panose="020F0502020204030204" pitchFamily="34" charset="0"/>
            </a:endParaRPr>
          </a:p>
          <a:p>
            <a:r>
              <a:rPr lang="en-US" sz="1400" b="0" i="1" dirty="0">
                <a:latin typeface="Calibri" panose="020F0502020204030204" pitchFamily="34" charset="0"/>
                <a:cs typeface="Calibri" panose="020F0502020204030204" pitchFamily="34" charset="0"/>
              </a:rPr>
              <a:t>The Evolution of Faculty in U.S. Medical Schools and the Transformation of the Council of Academic Societies Into the Council of Faculty and Academic Societies </a:t>
            </a:r>
            <a:r>
              <a:rPr lang="en-US" sz="1400" b="0" dirty="0">
                <a:latin typeface="Calibri" panose="020F0502020204030204" pitchFamily="34" charset="0"/>
                <a:cs typeface="Calibri" panose="020F0502020204030204" pitchFamily="34" charset="0"/>
              </a:rPr>
              <a:t>(2015)</a:t>
            </a:r>
            <a:br>
              <a:rPr lang="en-US" sz="1400" b="0" dirty="0">
                <a:latin typeface="Calibri" panose="020F0502020204030204" pitchFamily="34" charset="0"/>
                <a:cs typeface="Calibri" panose="020F0502020204030204" pitchFamily="34" charset="0"/>
              </a:rPr>
            </a:br>
            <a:r>
              <a:rPr lang="en-US" sz="1400" b="0" dirty="0">
                <a:latin typeface="Calibri" panose="020F0502020204030204" pitchFamily="34" charset="0"/>
                <a:cs typeface="Calibri" panose="020F0502020204030204" pitchFamily="34" charset="0"/>
              </a:rPr>
              <a:t>Nelson, Kathleen G. MD; Crawford, James M. MD, PhD; Fisher, Rosemarie L.L. MD</a:t>
            </a:r>
          </a:p>
          <a:p>
            <a:endParaRPr lang="en-US" sz="1400" b="0" i="1" dirty="0">
              <a:latin typeface="Calibri" panose="020F0502020204030204" pitchFamily="34" charset="0"/>
              <a:cs typeface="Calibri" panose="020F0502020204030204" pitchFamily="34" charset="0"/>
            </a:endParaRPr>
          </a:p>
          <a:p>
            <a:r>
              <a:rPr lang="en-US" sz="1400" b="0" i="1" dirty="0">
                <a:latin typeface="Calibri" panose="020F0502020204030204" pitchFamily="34" charset="0"/>
                <a:cs typeface="Calibri" panose="020F0502020204030204" pitchFamily="34" charset="0"/>
              </a:rPr>
              <a:t>Academic Health Center Psychology Representation to the Council of Faculty and Academic Societies (CFAS) of the Association of American Medical Colleges (AAMC) </a:t>
            </a:r>
            <a:r>
              <a:rPr lang="en-US" sz="1400" b="0" dirty="0">
                <a:latin typeface="Calibri" panose="020F0502020204030204" pitchFamily="34" charset="0"/>
                <a:cs typeface="Calibri" panose="020F0502020204030204" pitchFamily="34" charset="0"/>
              </a:rPr>
              <a:t>(2017)</a:t>
            </a:r>
          </a:p>
          <a:p>
            <a:r>
              <a:rPr lang="en-US" sz="1400" b="0" dirty="0">
                <a:latin typeface="Calibri" panose="020F0502020204030204" pitchFamily="34" charset="0"/>
                <a:cs typeface="Calibri" panose="020F0502020204030204" pitchFamily="34" charset="0"/>
              </a:rPr>
              <a:t>Barbara A. Cubic &amp; Laura A. Shaffer</a:t>
            </a:r>
          </a:p>
          <a:p>
            <a:br>
              <a:rPr lang="en-US" sz="1400" b="0" i="1" dirty="0">
                <a:latin typeface="Calibri" panose="020F0502020204030204" pitchFamily="34" charset="0"/>
                <a:cs typeface="Calibri" panose="020F0502020204030204" pitchFamily="34" charset="0"/>
              </a:rPr>
            </a:br>
            <a:endParaRPr lang="en-US" sz="1400" b="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688981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933A5-6602-4CFE-82BE-8A7BFC9FD9DB}"/>
              </a:ext>
            </a:extLst>
          </p:cNvPr>
          <p:cNvSpPr>
            <a:spLocks noGrp="1"/>
          </p:cNvSpPr>
          <p:nvPr>
            <p:ph type="title"/>
          </p:nvPr>
        </p:nvSpPr>
        <p:spPr>
          <a:xfrm>
            <a:off x="596625" y="258259"/>
            <a:ext cx="10515600" cy="581009"/>
          </a:xfrm>
        </p:spPr>
        <p:txBody>
          <a:bodyPr/>
          <a:lstStyle/>
          <a:p>
            <a:r>
              <a:rPr lang="en-US" b="1" i="1" dirty="0"/>
              <a:t>CFAS Connects</a:t>
            </a:r>
          </a:p>
        </p:txBody>
      </p:sp>
      <p:sp>
        <p:nvSpPr>
          <p:cNvPr id="9" name="TextBox 8">
            <a:extLst>
              <a:ext uri="{FF2B5EF4-FFF2-40B4-BE49-F238E27FC236}">
                <a16:creationId xmlns:a16="http://schemas.microsoft.com/office/drawing/2014/main" id="{3C94CB57-22D3-4E4D-A500-D3FBDB6B93B1}"/>
              </a:ext>
            </a:extLst>
          </p:cNvPr>
          <p:cNvSpPr txBox="1"/>
          <p:nvPr/>
        </p:nvSpPr>
        <p:spPr>
          <a:xfrm>
            <a:off x="838200" y="942002"/>
            <a:ext cx="10515600" cy="4339650"/>
          </a:xfrm>
          <a:prstGeom prst="rect">
            <a:avLst/>
          </a:prstGeom>
          <a:noFill/>
        </p:spPr>
        <p:txBody>
          <a:bodyPr wrap="square" rtlCol="0">
            <a:spAutoFit/>
          </a:bodyPr>
          <a:lstStyle/>
          <a:p>
            <a:r>
              <a:rPr lang="en-US" sz="2000" b="0" dirty="0">
                <a:solidFill>
                  <a:srgbClr val="0070C0"/>
                </a:solidFill>
                <a:latin typeface="Calibri" panose="020F0502020204030204" pitchFamily="34" charset="0"/>
                <a:cs typeface="Calibri" panose="020F0502020204030204" pitchFamily="34" charset="0"/>
              </a:rPr>
              <a:t>CFAS has continued to organize monthly </a:t>
            </a:r>
            <a:r>
              <a:rPr lang="en-US" sz="2000" i="1" dirty="0">
                <a:solidFill>
                  <a:srgbClr val="0070C0"/>
                </a:solidFill>
                <a:latin typeface="Calibri" panose="020F0502020204030204" pitchFamily="34" charset="0"/>
                <a:cs typeface="Calibri" panose="020F0502020204030204" pitchFamily="34" charset="0"/>
              </a:rPr>
              <a:t>CFAS Connects </a:t>
            </a:r>
            <a:r>
              <a:rPr lang="en-US" sz="2000" b="0" dirty="0">
                <a:solidFill>
                  <a:srgbClr val="0070C0"/>
                </a:solidFill>
                <a:latin typeface="Calibri" panose="020F0502020204030204" pitchFamily="34" charset="0"/>
                <a:cs typeface="Calibri" panose="020F0502020204030204" pitchFamily="34" charset="0"/>
              </a:rPr>
              <a:t>sessions, including:</a:t>
            </a:r>
          </a:p>
          <a:p>
            <a:endParaRPr lang="en-US" sz="2000" b="0" dirty="0">
              <a:solidFill>
                <a:srgbClr val="0070C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0" dirty="0">
                <a:solidFill>
                  <a:srgbClr val="0070C0"/>
                </a:solidFill>
                <a:latin typeface="Calibri" panose="020F0502020204030204" pitchFamily="34" charset="0"/>
                <a:cs typeface="Calibri" panose="020F0502020204030204" pitchFamily="34" charset="0"/>
              </a:rPr>
              <a:t>Caring for Older Adults: Clinical, Research, and Training Challenges</a:t>
            </a:r>
          </a:p>
          <a:p>
            <a:pPr marL="285750" indent="-285750">
              <a:buFont typeface="Arial" panose="020B0604020202020204" pitchFamily="34" charset="0"/>
              <a:buChar char="•"/>
            </a:pPr>
            <a:r>
              <a:rPr lang="en-US" sz="2000" b="0" dirty="0">
                <a:solidFill>
                  <a:srgbClr val="0070C0"/>
                </a:solidFill>
                <a:latin typeface="Calibri" panose="020F0502020204030204" pitchFamily="34" charset="0"/>
                <a:cs typeface="Calibri" panose="020F0502020204030204" pitchFamily="34" charset="0"/>
              </a:rPr>
              <a:t>A Conversation with David Skorton, MD</a:t>
            </a:r>
          </a:p>
          <a:p>
            <a:pPr marL="285750" indent="-285750">
              <a:buFont typeface="Arial" panose="020B0604020202020204" pitchFamily="34" charset="0"/>
              <a:buChar char="•"/>
            </a:pPr>
            <a:r>
              <a:rPr lang="en-US" sz="2000" b="0" dirty="0">
                <a:solidFill>
                  <a:srgbClr val="0070C0"/>
                </a:solidFill>
                <a:latin typeface="Calibri" panose="020F0502020204030204" pitchFamily="34" charset="0"/>
                <a:cs typeface="Calibri" panose="020F0502020204030204" pitchFamily="34" charset="0"/>
              </a:rPr>
              <a:t>Keeping Women in Medicine: A Conversation about Retaining Talented Women Physicians</a:t>
            </a:r>
          </a:p>
          <a:p>
            <a:pPr marL="285750" indent="-285750">
              <a:buFont typeface="Arial" panose="020B0604020202020204" pitchFamily="34" charset="0"/>
              <a:buChar char="•"/>
            </a:pPr>
            <a:r>
              <a:rPr lang="en-US" sz="2000" b="0" dirty="0">
                <a:solidFill>
                  <a:srgbClr val="0070C0"/>
                </a:solidFill>
                <a:latin typeface="Calibri" panose="020F0502020204030204" pitchFamily="34" charset="0"/>
                <a:cs typeface="Calibri" panose="020F0502020204030204" pitchFamily="34" charset="0"/>
              </a:rPr>
              <a:t>Opportunities and Challenges in Building COVID-19 Vaccine Confidence: Seeking CFAS Feedback on an AAMC Strategic Planning Initiative</a:t>
            </a:r>
          </a:p>
          <a:p>
            <a:pPr marL="285750" indent="-285750">
              <a:buFont typeface="Arial" panose="020B0604020202020204" pitchFamily="34" charset="0"/>
              <a:buChar char="•"/>
            </a:pPr>
            <a:r>
              <a:rPr lang="en-US" sz="2000" b="0" dirty="0">
                <a:solidFill>
                  <a:srgbClr val="0070C0"/>
                </a:solidFill>
                <a:latin typeface="Calibri" panose="020F0502020204030204" pitchFamily="34" charset="0"/>
                <a:cs typeface="Calibri" panose="020F0502020204030204" pitchFamily="34" charset="0"/>
              </a:rPr>
              <a:t>Gender Parity – An Example of Aligning with the Mission of CFAS</a:t>
            </a:r>
          </a:p>
          <a:p>
            <a:pPr marL="285750" indent="-285750">
              <a:buFont typeface="Arial" panose="020B0604020202020204" pitchFamily="34" charset="0"/>
              <a:buChar char="•"/>
            </a:pPr>
            <a:r>
              <a:rPr lang="en-US" sz="2000" b="0" dirty="0">
                <a:solidFill>
                  <a:srgbClr val="0070C0"/>
                </a:solidFill>
                <a:latin typeface="Calibri" panose="020F0502020204030204" pitchFamily="34" charset="0"/>
                <a:cs typeface="Calibri" panose="020F0502020204030204" pitchFamily="34" charset="0"/>
              </a:rPr>
              <a:t>A presentation on the work of the CFAS Faculty and Organizational Well-being Committee</a:t>
            </a:r>
          </a:p>
          <a:p>
            <a:pPr marL="285750" indent="-285750">
              <a:buFont typeface="Arial" panose="020B0604020202020204" pitchFamily="34" charset="0"/>
              <a:buChar char="•"/>
            </a:pPr>
            <a:endParaRPr lang="en-US" sz="2000" b="0" dirty="0">
              <a:solidFill>
                <a:srgbClr val="0070C0"/>
              </a:solidFill>
              <a:latin typeface="Calibri" panose="020F0502020204030204" pitchFamily="34" charset="0"/>
              <a:cs typeface="Calibri" panose="020F0502020204030204" pitchFamily="34" charset="0"/>
            </a:endParaRPr>
          </a:p>
          <a:p>
            <a:r>
              <a:rPr lang="en-US" sz="2000" b="0" dirty="0">
                <a:solidFill>
                  <a:srgbClr val="0070C0"/>
                </a:solidFill>
                <a:latin typeface="Calibri" panose="020F0502020204030204" pitchFamily="34" charset="0"/>
                <a:cs typeface="Calibri" panose="020F0502020204030204" pitchFamily="34" charset="0"/>
              </a:rPr>
              <a:t>The program attracts between 50 – 75 reps per session and provides a connection between member societies and medical schools between in-person meetings. All sessions are recorded and notes and summaries of sessions are </a:t>
            </a:r>
            <a:r>
              <a:rPr lang="en-US" sz="2000" b="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available to reps on our website </a:t>
            </a:r>
            <a:endParaRPr lang="en-US" sz="2000" b="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b="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230420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ctrTitle"/>
          </p:nvPr>
        </p:nvSpPr>
        <p:spPr>
          <a:xfrm>
            <a:off x="2157466" y="3158438"/>
            <a:ext cx="9739312" cy="1187450"/>
          </a:xfrm>
        </p:spPr>
        <p:txBody>
          <a:bodyPr/>
          <a:lstStyle/>
          <a:p>
            <a:r>
              <a:rPr lang="en-US" dirty="0"/>
              <a:t>Plenary Summaries and Highlights</a:t>
            </a:r>
            <a:endParaRPr lang="en-US" altLang="en-US" dirty="0"/>
          </a:p>
        </p:txBody>
      </p:sp>
    </p:spTree>
    <p:extLst>
      <p:ext uri="{BB962C8B-B14F-4D97-AF65-F5344CB8AC3E}">
        <p14:creationId xmlns:p14="http://schemas.microsoft.com/office/powerpoint/2010/main" val="248631612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506093-8B94-4592-BFFF-7B6EE68D955D}"/>
              </a:ext>
            </a:extLst>
          </p:cNvPr>
          <p:cNvSpPr>
            <a:spLocks noGrp="1"/>
          </p:cNvSpPr>
          <p:nvPr>
            <p:ph idx="1"/>
          </p:nvPr>
        </p:nvSpPr>
        <p:spPr>
          <a:xfrm>
            <a:off x="901624" y="1354975"/>
            <a:ext cx="10542276" cy="4298868"/>
          </a:xfrm>
        </p:spPr>
        <p:txBody>
          <a:bodyPr/>
          <a:lstStyle/>
          <a:p>
            <a:r>
              <a:rPr lang="en-US" sz="2000" dirty="0">
                <a:solidFill>
                  <a:srgbClr val="002060"/>
                </a:solidFill>
                <a:latin typeface="Calibri" panose="020F0502020204030204" pitchFamily="34" charset="0"/>
                <a:cs typeface="Calibri" panose="020F0502020204030204" pitchFamily="34" charset="0"/>
              </a:rPr>
              <a:t>CFAS aspires to be the voice of academic faculty within the AAMC’s governance and leadership structures. The Council is charged with: </a:t>
            </a:r>
            <a:br>
              <a:rPr lang="en-US"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a:p>
            <a:pPr marL="514334" lvl="1" indent="-257175">
              <a:buClr>
                <a:schemeClr val="accent1">
                  <a:lumMod val="75000"/>
                </a:schemeClr>
              </a:buClr>
              <a:buFont typeface="Wingdings" panose="05000000000000000000" pitchFamily="2" charset="2"/>
              <a:buChar char="Ø"/>
            </a:pPr>
            <a:r>
              <a:rPr lang="en-US" sz="2000" dirty="0">
                <a:solidFill>
                  <a:srgbClr val="002060"/>
                </a:solidFill>
                <a:latin typeface="Calibri" panose="020F0502020204030204" pitchFamily="34" charset="0"/>
                <a:cs typeface="Calibri" panose="020F0502020204030204" pitchFamily="34" charset="0"/>
              </a:rPr>
              <a:t>Identify critical issues facing faculty members of medical schools and within academic societies;</a:t>
            </a:r>
          </a:p>
          <a:p>
            <a:pPr marL="514334" lvl="1" indent="-257175">
              <a:buClr>
                <a:schemeClr val="accent1">
                  <a:lumMod val="75000"/>
                </a:schemeClr>
              </a:buClr>
              <a:buFont typeface="Wingdings" panose="05000000000000000000" pitchFamily="2" charset="2"/>
              <a:buChar char="Ø"/>
            </a:pPr>
            <a:endParaRPr lang="en-US" sz="2000" dirty="0">
              <a:solidFill>
                <a:srgbClr val="002060"/>
              </a:solidFill>
              <a:latin typeface="Calibri" panose="020F0502020204030204" pitchFamily="34" charset="0"/>
              <a:cs typeface="Calibri" panose="020F0502020204030204" pitchFamily="34" charset="0"/>
            </a:endParaRPr>
          </a:p>
          <a:p>
            <a:pPr marL="514334" lvl="1" indent="-257175">
              <a:buClr>
                <a:schemeClr val="accent1">
                  <a:lumMod val="75000"/>
                </a:schemeClr>
              </a:buClr>
              <a:buFont typeface="Wingdings" panose="05000000000000000000" pitchFamily="2" charset="2"/>
              <a:buChar char="Ø"/>
            </a:pPr>
            <a:r>
              <a:rPr lang="en-US" sz="2000" dirty="0">
                <a:solidFill>
                  <a:srgbClr val="002060"/>
                </a:solidFill>
                <a:latin typeface="Calibri" panose="020F0502020204030204" pitchFamily="34" charset="0"/>
                <a:cs typeface="Calibri" panose="020F0502020204030204" pitchFamily="34" charset="0"/>
              </a:rPr>
              <a:t>Articulate a common faculty voice on these issues to the AAMC as they relate to creation and implementation of the AAMC programs, services, and policies;</a:t>
            </a:r>
          </a:p>
          <a:p>
            <a:pPr marL="514334" lvl="1" indent="-257175">
              <a:buClr>
                <a:schemeClr val="accent1">
                  <a:lumMod val="75000"/>
                </a:schemeClr>
              </a:buClr>
              <a:buFont typeface="Wingdings" panose="05000000000000000000" pitchFamily="2" charset="2"/>
              <a:buChar char="Ø"/>
            </a:pPr>
            <a:endParaRPr lang="en-US" sz="2000" dirty="0">
              <a:solidFill>
                <a:srgbClr val="002060"/>
              </a:solidFill>
              <a:latin typeface="Calibri" panose="020F0502020204030204" pitchFamily="34" charset="0"/>
              <a:cs typeface="Calibri" panose="020F0502020204030204" pitchFamily="34" charset="0"/>
            </a:endParaRPr>
          </a:p>
          <a:p>
            <a:pPr marL="514334" lvl="1" indent="-257175">
              <a:buClr>
                <a:schemeClr val="accent1">
                  <a:lumMod val="75000"/>
                </a:schemeClr>
              </a:buClr>
              <a:buFont typeface="Wingdings" panose="05000000000000000000" pitchFamily="2" charset="2"/>
              <a:buChar char="Ø"/>
            </a:pPr>
            <a:r>
              <a:rPr lang="en-US" sz="2000" dirty="0">
                <a:solidFill>
                  <a:srgbClr val="002060"/>
                </a:solidFill>
                <a:latin typeface="Calibri" panose="020F0502020204030204" pitchFamily="34" charset="0"/>
                <a:cs typeface="Calibri" panose="020F0502020204030204" pitchFamily="34" charset="0"/>
              </a:rPr>
              <a:t>Serve as a </a:t>
            </a:r>
            <a:r>
              <a:rPr lang="en-US" sz="2000" b="1" dirty="0">
                <a:solidFill>
                  <a:srgbClr val="002060"/>
                </a:solidFill>
                <a:latin typeface="Calibri" panose="020F0502020204030204" pitchFamily="34" charset="0"/>
                <a:cs typeface="Calibri" panose="020F0502020204030204" pitchFamily="34" charset="0"/>
              </a:rPr>
              <a:t>bidirectional</a:t>
            </a:r>
            <a:r>
              <a:rPr lang="en-US" sz="2000" dirty="0">
                <a:solidFill>
                  <a:srgbClr val="002060"/>
                </a:solidFill>
                <a:latin typeface="Calibri" panose="020F0502020204030204" pitchFamily="34" charset="0"/>
                <a:cs typeface="Calibri" panose="020F0502020204030204" pitchFamily="34" charset="0"/>
              </a:rPr>
              <a:t> communications conduit regarding matters related to the core missions of academic medicine </a:t>
            </a:r>
          </a:p>
        </p:txBody>
      </p:sp>
      <p:sp>
        <p:nvSpPr>
          <p:cNvPr id="4" name="Slide Number Placeholder 3">
            <a:extLst>
              <a:ext uri="{FF2B5EF4-FFF2-40B4-BE49-F238E27FC236}">
                <a16:creationId xmlns:a16="http://schemas.microsoft.com/office/drawing/2014/main" id="{50E60344-3935-46E8-B728-AF520F194A48}"/>
              </a:ext>
            </a:extLst>
          </p:cNvPr>
          <p:cNvSpPr>
            <a:spLocks noGrp="1"/>
          </p:cNvSpPr>
          <p:nvPr>
            <p:ph type="sldNum" sz="quarter" idx="4"/>
          </p:nvPr>
        </p:nvSpPr>
        <p:spPr/>
        <p:txBody>
          <a:bodyPr/>
          <a:lstStyle/>
          <a:p>
            <a:pPr>
              <a:defRPr/>
            </a:pPr>
            <a:fld id="{ADC2174A-351A-8246-9B91-DA39B6C4E9F5}" type="slidenum">
              <a:rPr lang="en-US" smtClean="0"/>
              <a:pPr>
                <a:defRPr/>
              </a:pPr>
              <a:t>2</a:t>
            </a:fld>
            <a:endParaRPr lang="en-US" dirty="0"/>
          </a:p>
        </p:txBody>
      </p:sp>
      <p:sp>
        <p:nvSpPr>
          <p:cNvPr id="5" name="Title 1">
            <a:extLst>
              <a:ext uri="{FF2B5EF4-FFF2-40B4-BE49-F238E27FC236}">
                <a16:creationId xmlns:a16="http://schemas.microsoft.com/office/drawing/2014/main" id="{88AFC35E-5A73-458E-ADAE-48867AFBF3DE}"/>
              </a:ext>
            </a:extLst>
          </p:cNvPr>
          <p:cNvSpPr>
            <a:spLocks noGrp="1"/>
          </p:cNvSpPr>
          <p:nvPr>
            <p:ph type="title"/>
          </p:nvPr>
        </p:nvSpPr>
        <p:spPr>
          <a:xfrm>
            <a:off x="261550" y="128818"/>
            <a:ext cx="11182350" cy="620713"/>
          </a:xfrm>
        </p:spPr>
        <p:txBody>
          <a:bodyPr>
            <a:normAutofit/>
          </a:bodyPr>
          <a:lstStyle/>
          <a:p>
            <a:pPr algn="ctr"/>
            <a:r>
              <a:rPr lang="en-US" dirty="0">
                <a:solidFill>
                  <a:srgbClr val="002060"/>
                </a:solidFill>
              </a:rPr>
              <a:t>CFAS Mission</a:t>
            </a:r>
          </a:p>
        </p:txBody>
      </p:sp>
    </p:spTree>
    <p:extLst>
      <p:ext uri="{BB962C8B-B14F-4D97-AF65-F5344CB8AC3E}">
        <p14:creationId xmlns:p14="http://schemas.microsoft.com/office/powerpoint/2010/main" val="294846214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D02F5D-0E93-4489-BDD7-6977EF92DB3B}"/>
              </a:ext>
            </a:extLst>
          </p:cNvPr>
          <p:cNvSpPr>
            <a:spLocks noGrp="1"/>
          </p:cNvSpPr>
          <p:nvPr>
            <p:ph idx="1"/>
          </p:nvPr>
        </p:nvSpPr>
        <p:spPr>
          <a:xfrm>
            <a:off x="881323" y="3101135"/>
            <a:ext cx="2876646" cy="2316696"/>
          </a:xfrm>
        </p:spPr>
        <p:txBody>
          <a:bodyPr/>
          <a:lstStyle/>
          <a:p>
            <a:pPr algn="ctr"/>
            <a:r>
              <a:rPr lang="en-US" sz="1200" b="1" dirty="0"/>
              <a:t>Nicholas Delamere, PhD</a:t>
            </a:r>
          </a:p>
          <a:p>
            <a:pPr algn="ctr"/>
            <a:r>
              <a:rPr lang="en-US" sz="1200" b="1" dirty="0"/>
              <a:t>Moderator</a:t>
            </a:r>
          </a:p>
          <a:p>
            <a:pPr algn="ctr"/>
            <a:r>
              <a:rPr lang="en-US" sz="1200" dirty="0"/>
              <a:t>Department Head, Physiology; Professor</a:t>
            </a:r>
          </a:p>
          <a:p>
            <a:pPr algn="ctr"/>
            <a:r>
              <a:rPr lang="en-US" sz="1200" dirty="0"/>
              <a:t>University of Arizona College of Medicine/Association of Chairs of Departments of Physiology</a:t>
            </a:r>
          </a:p>
          <a:p>
            <a:pPr algn="ctr"/>
            <a:r>
              <a:rPr lang="en-US" sz="1200" dirty="0"/>
              <a:t>Nicholas “Nick” Delamere is the senior CFAS representative from the Association of Chairs of Physiology Departments (ACDP)</a:t>
            </a:r>
          </a:p>
        </p:txBody>
      </p:sp>
      <p:sp>
        <p:nvSpPr>
          <p:cNvPr id="3" name="Title 2">
            <a:extLst>
              <a:ext uri="{FF2B5EF4-FFF2-40B4-BE49-F238E27FC236}">
                <a16:creationId xmlns:a16="http://schemas.microsoft.com/office/drawing/2014/main" id="{672F5D25-0BAC-4169-B67F-AB3282BC1723}"/>
              </a:ext>
            </a:extLst>
          </p:cNvPr>
          <p:cNvSpPr>
            <a:spLocks noGrp="1"/>
          </p:cNvSpPr>
          <p:nvPr>
            <p:ph type="title"/>
          </p:nvPr>
        </p:nvSpPr>
        <p:spPr/>
        <p:txBody>
          <a:bodyPr/>
          <a:lstStyle/>
          <a:p>
            <a:r>
              <a:rPr lang="en-US" sz="2800" dirty="0"/>
              <a:t>Opening Plenary: Faculty Thriving in Academic Medicine: From Mission Impossible to Mission Accomplished</a:t>
            </a:r>
          </a:p>
        </p:txBody>
      </p:sp>
      <p:sp>
        <p:nvSpPr>
          <p:cNvPr id="4" name="Slide Number Placeholder 3">
            <a:extLst>
              <a:ext uri="{FF2B5EF4-FFF2-40B4-BE49-F238E27FC236}">
                <a16:creationId xmlns:a16="http://schemas.microsoft.com/office/drawing/2014/main" id="{A3C7227B-9F0A-4AB5-906A-9FD665FD7189}"/>
              </a:ext>
            </a:extLst>
          </p:cNvPr>
          <p:cNvSpPr>
            <a:spLocks noGrp="1"/>
          </p:cNvSpPr>
          <p:nvPr>
            <p:ph type="sldNum" sz="quarter" idx="4"/>
          </p:nvPr>
        </p:nvSpPr>
        <p:spPr/>
        <p:txBody>
          <a:bodyPr/>
          <a:lstStyle/>
          <a:p>
            <a:pPr>
              <a:defRPr/>
            </a:pPr>
            <a:fld id="{ADC2174A-351A-8246-9B91-DA39B6C4E9F5}" type="slidenum">
              <a:rPr lang="en-US" smtClean="0"/>
              <a:pPr>
                <a:defRPr/>
              </a:pPr>
              <a:t>20</a:t>
            </a:fld>
            <a:endParaRPr lang="en-US" dirty="0"/>
          </a:p>
        </p:txBody>
      </p:sp>
      <p:pic>
        <p:nvPicPr>
          <p:cNvPr id="6" name="Picture 5">
            <a:extLst>
              <a:ext uri="{FF2B5EF4-FFF2-40B4-BE49-F238E27FC236}">
                <a16:creationId xmlns:a16="http://schemas.microsoft.com/office/drawing/2014/main" id="{39E1DA4B-0796-4114-B418-08AFFE06362B}"/>
              </a:ext>
            </a:extLst>
          </p:cNvPr>
          <p:cNvPicPr>
            <a:picLocks noChangeAspect="1"/>
          </p:cNvPicPr>
          <p:nvPr/>
        </p:nvPicPr>
        <p:blipFill rotWithShape="1">
          <a:blip r:embed="rId2"/>
          <a:srcRect b="20091"/>
          <a:stretch/>
        </p:blipFill>
        <p:spPr>
          <a:xfrm>
            <a:off x="1529869" y="1039604"/>
            <a:ext cx="1590847" cy="1928089"/>
          </a:xfrm>
          <a:prstGeom prst="ellipse">
            <a:avLst/>
          </a:prstGeom>
        </p:spPr>
      </p:pic>
      <p:sp>
        <p:nvSpPr>
          <p:cNvPr id="8" name="TextBox 7">
            <a:extLst>
              <a:ext uri="{FF2B5EF4-FFF2-40B4-BE49-F238E27FC236}">
                <a16:creationId xmlns:a16="http://schemas.microsoft.com/office/drawing/2014/main" id="{96755A6E-1690-4F4E-A3B8-C72E53A3BCDB}"/>
              </a:ext>
            </a:extLst>
          </p:cNvPr>
          <p:cNvSpPr txBox="1"/>
          <p:nvPr/>
        </p:nvSpPr>
        <p:spPr>
          <a:xfrm>
            <a:off x="3938551" y="3101135"/>
            <a:ext cx="2355811" cy="1384995"/>
          </a:xfrm>
          <a:prstGeom prst="rect">
            <a:avLst/>
          </a:prstGeom>
          <a:noFill/>
        </p:spPr>
        <p:txBody>
          <a:bodyPr wrap="square">
            <a:spAutoFit/>
          </a:bodyPr>
          <a:lstStyle/>
          <a:p>
            <a:pPr algn="ctr"/>
            <a:r>
              <a:rPr lang="en-US" sz="1200" dirty="0"/>
              <a:t>Winnie Lau, MD</a:t>
            </a:r>
          </a:p>
          <a:p>
            <a:pPr algn="ctr"/>
            <a:r>
              <a:rPr lang="en-US" sz="1200" dirty="0"/>
              <a:t>Speaker</a:t>
            </a:r>
          </a:p>
          <a:p>
            <a:pPr algn="ctr"/>
            <a:endParaRPr lang="en-US" sz="1200" b="0" dirty="0"/>
          </a:p>
          <a:p>
            <a:pPr algn="ctr"/>
            <a:r>
              <a:rPr lang="en-US" sz="1200" b="0" dirty="0"/>
              <a:t>Clinical Assistant Professor, Neurology</a:t>
            </a:r>
          </a:p>
          <a:p>
            <a:pPr algn="ctr"/>
            <a:r>
              <a:rPr lang="en-US" sz="1200" b="0" dirty="0"/>
              <a:t>University of North Carolina at Chapel Hill School of Medicine </a:t>
            </a:r>
          </a:p>
        </p:txBody>
      </p:sp>
      <p:pic>
        <p:nvPicPr>
          <p:cNvPr id="10" name="Picture 9">
            <a:extLst>
              <a:ext uri="{FF2B5EF4-FFF2-40B4-BE49-F238E27FC236}">
                <a16:creationId xmlns:a16="http://schemas.microsoft.com/office/drawing/2014/main" id="{640E981C-7A0B-409B-B2C0-24258519903E}"/>
              </a:ext>
            </a:extLst>
          </p:cNvPr>
          <p:cNvPicPr>
            <a:picLocks noChangeAspect="1"/>
          </p:cNvPicPr>
          <p:nvPr/>
        </p:nvPicPr>
        <p:blipFill>
          <a:blip r:embed="rId3"/>
          <a:stretch>
            <a:fillRect/>
          </a:stretch>
        </p:blipFill>
        <p:spPr>
          <a:xfrm>
            <a:off x="4328457" y="1039344"/>
            <a:ext cx="1576000" cy="1971980"/>
          </a:xfrm>
          <a:prstGeom prst="ellipse">
            <a:avLst/>
          </a:prstGeom>
        </p:spPr>
      </p:pic>
      <p:sp>
        <p:nvSpPr>
          <p:cNvPr id="12" name="TextBox 11">
            <a:extLst>
              <a:ext uri="{FF2B5EF4-FFF2-40B4-BE49-F238E27FC236}">
                <a16:creationId xmlns:a16="http://schemas.microsoft.com/office/drawing/2014/main" id="{4C220232-A4DD-478D-9B41-342A9A0225B0}"/>
              </a:ext>
            </a:extLst>
          </p:cNvPr>
          <p:cNvSpPr txBox="1"/>
          <p:nvPr/>
        </p:nvSpPr>
        <p:spPr>
          <a:xfrm>
            <a:off x="6570539" y="3071043"/>
            <a:ext cx="2476165" cy="1938992"/>
          </a:xfrm>
          <a:prstGeom prst="rect">
            <a:avLst/>
          </a:prstGeom>
          <a:noFill/>
        </p:spPr>
        <p:txBody>
          <a:bodyPr wrap="square">
            <a:spAutoFit/>
          </a:bodyPr>
          <a:lstStyle/>
          <a:p>
            <a:pPr algn="ctr"/>
            <a:r>
              <a:rPr lang="en-US" sz="1200" dirty="0"/>
              <a:t>Allison Ownby, PhD, Med</a:t>
            </a:r>
          </a:p>
          <a:p>
            <a:pPr algn="ctr"/>
            <a:r>
              <a:rPr lang="en-US" sz="1200" dirty="0"/>
              <a:t>Speaker</a:t>
            </a:r>
          </a:p>
          <a:p>
            <a:pPr algn="ctr"/>
            <a:endParaRPr lang="en-US" sz="1200" b="0" dirty="0"/>
          </a:p>
          <a:p>
            <a:pPr algn="ctr"/>
            <a:r>
              <a:rPr lang="en-US" sz="1200" b="0" dirty="0"/>
              <a:t>Associate Dean and Professor, Educational Programs</a:t>
            </a:r>
          </a:p>
          <a:p>
            <a:pPr algn="ctr"/>
            <a:r>
              <a:rPr lang="en-US" sz="1200" b="0" dirty="0"/>
              <a:t>McGovern Medical School at the University of Texas Health Science Center at Houston/Society of Directors of Research in Medical Education</a:t>
            </a:r>
          </a:p>
        </p:txBody>
      </p:sp>
      <p:pic>
        <p:nvPicPr>
          <p:cNvPr id="14" name="Picture 13">
            <a:extLst>
              <a:ext uri="{FF2B5EF4-FFF2-40B4-BE49-F238E27FC236}">
                <a16:creationId xmlns:a16="http://schemas.microsoft.com/office/drawing/2014/main" id="{833E9745-EFEE-430A-9EF6-3B584EFEA522}"/>
              </a:ext>
            </a:extLst>
          </p:cNvPr>
          <p:cNvPicPr>
            <a:picLocks noChangeAspect="1"/>
          </p:cNvPicPr>
          <p:nvPr/>
        </p:nvPicPr>
        <p:blipFill>
          <a:blip r:embed="rId4"/>
          <a:stretch>
            <a:fillRect/>
          </a:stretch>
        </p:blipFill>
        <p:spPr>
          <a:xfrm>
            <a:off x="6983559" y="1055959"/>
            <a:ext cx="1545984" cy="1928088"/>
          </a:xfrm>
          <a:prstGeom prst="ellipse">
            <a:avLst/>
          </a:prstGeom>
        </p:spPr>
      </p:pic>
      <p:sp>
        <p:nvSpPr>
          <p:cNvPr id="16" name="TextBox 15">
            <a:extLst>
              <a:ext uri="{FF2B5EF4-FFF2-40B4-BE49-F238E27FC236}">
                <a16:creationId xmlns:a16="http://schemas.microsoft.com/office/drawing/2014/main" id="{A13A8159-13C0-45FF-816F-08F80869D04C}"/>
              </a:ext>
            </a:extLst>
          </p:cNvPr>
          <p:cNvSpPr txBox="1"/>
          <p:nvPr/>
        </p:nvSpPr>
        <p:spPr>
          <a:xfrm>
            <a:off x="9346325" y="3071043"/>
            <a:ext cx="2197024" cy="1384995"/>
          </a:xfrm>
          <a:prstGeom prst="rect">
            <a:avLst/>
          </a:prstGeom>
          <a:noFill/>
        </p:spPr>
        <p:txBody>
          <a:bodyPr wrap="square">
            <a:spAutoFit/>
          </a:bodyPr>
          <a:lstStyle/>
          <a:p>
            <a:pPr algn="ctr"/>
            <a:r>
              <a:rPr lang="en-US" sz="1200" dirty="0"/>
              <a:t>Kent </a:t>
            </a:r>
            <a:r>
              <a:rPr lang="en-US" sz="1200" dirty="0" err="1"/>
              <a:t>Vrana</a:t>
            </a:r>
            <a:r>
              <a:rPr lang="en-US" sz="1200" dirty="0"/>
              <a:t>, PhD</a:t>
            </a:r>
          </a:p>
          <a:p>
            <a:pPr algn="ctr"/>
            <a:r>
              <a:rPr lang="en-US" sz="1200" dirty="0"/>
              <a:t>Speaker</a:t>
            </a:r>
          </a:p>
          <a:p>
            <a:pPr algn="ctr"/>
            <a:endParaRPr lang="en-US" sz="1200" b="0" dirty="0"/>
          </a:p>
          <a:p>
            <a:pPr algn="ctr"/>
            <a:r>
              <a:rPr lang="en-US" sz="1200" b="0" dirty="0"/>
              <a:t>Elliot S. </a:t>
            </a:r>
            <a:r>
              <a:rPr lang="en-US" sz="1200" b="0" dirty="0" err="1"/>
              <a:t>Vesell</a:t>
            </a:r>
            <a:r>
              <a:rPr lang="en-US" sz="1200" b="0" dirty="0"/>
              <a:t> Professor &amp; Chair of Pharmacology</a:t>
            </a:r>
          </a:p>
          <a:p>
            <a:pPr algn="ctr"/>
            <a:r>
              <a:rPr lang="en-US" sz="1200" b="0" dirty="0"/>
              <a:t>Penn State College of Medicine </a:t>
            </a:r>
          </a:p>
        </p:txBody>
      </p:sp>
      <p:pic>
        <p:nvPicPr>
          <p:cNvPr id="18" name="Picture 17">
            <a:extLst>
              <a:ext uri="{FF2B5EF4-FFF2-40B4-BE49-F238E27FC236}">
                <a16:creationId xmlns:a16="http://schemas.microsoft.com/office/drawing/2014/main" id="{4FB5B4C0-9D0A-45BD-9742-436C52ABF496}"/>
              </a:ext>
            </a:extLst>
          </p:cNvPr>
          <p:cNvPicPr>
            <a:picLocks noChangeAspect="1"/>
          </p:cNvPicPr>
          <p:nvPr/>
        </p:nvPicPr>
        <p:blipFill>
          <a:blip r:embed="rId5"/>
          <a:stretch>
            <a:fillRect/>
          </a:stretch>
        </p:blipFill>
        <p:spPr>
          <a:xfrm>
            <a:off x="9627125" y="1031296"/>
            <a:ext cx="1635425" cy="1944703"/>
          </a:xfrm>
          <a:prstGeom prst="ellipse">
            <a:avLst/>
          </a:prstGeom>
        </p:spPr>
      </p:pic>
    </p:spTree>
    <p:extLst>
      <p:ext uri="{BB962C8B-B14F-4D97-AF65-F5344CB8AC3E}">
        <p14:creationId xmlns:p14="http://schemas.microsoft.com/office/powerpoint/2010/main" val="352411821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A7BB8C-0995-48D4-8E12-F6D718C4ADFD}"/>
              </a:ext>
            </a:extLst>
          </p:cNvPr>
          <p:cNvSpPr>
            <a:spLocks noGrp="1"/>
          </p:cNvSpPr>
          <p:nvPr>
            <p:ph idx="1"/>
          </p:nvPr>
        </p:nvSpPr>
        <p:spPr>
          <a:xfrm>
            <a:off x="720723" y="1264248"/>
            <a:ext cx="10651067" cy="4767262"/>
          </a:xfrm>
        </p:spPr>
        <p:txBody>
          <a:bodyPr/>
          <a:lstStyle/>
          <a:p>
            <a:pPr>
              <a:buClr>
                <a:srgbClr val="002060"/>
              </a:buClr>
            </a:pPr>
            <a:r>
              <a:rPr lang="en-US" sz="2000" b="1" dirty="0"/>
              <a:t>Tripartite Mission - Clinical</a:t>
            </a:r>
          </a:p>
          <a:p>
            <a:pPr marL="342900" indent="-342900">
              <a:buClr>
                <a:srgbClr val="002060"/>
              </a:buClr>
              <a:buFont typeface="Arial" panose="020B0604020202020204" pitchFamily="34" charset="0"/>
              <a:buChar char="•"/>
            </a:pPr>
            <a:r>
              <a:rPr lang="en-US" sz="2000" dirty="0"/>
              <a:t>The strength of academic med center is to have the mix of all 3 missions (patient care, research, education) with faculty participating in all 3</a:t>
            </a:r>
          </a:p>
          <a:p>
            <a:pPr marL="342900" indent="-342900">
              <a:buClr>
                <a:srgbClr val="002060"/>
              </a:buClr>
              <a:buFont typeface="Arial" panose="020B0604020202020204" pitchFamily="34" charset="0"/>
              <a:buChar char="•"/>
            </a:pPr>
            <a:r>
              <a:rPr lang="en-US" sz="2000" dirty="0"/>
              <a:t>In our institutions, it can often seem like the missions are in conflict from an individual standpoint</a:t>
            </a:r>
          </a:p>
          <a:p>
            <a:pPr marL="342900" indent="-342900">
              <a:buClr>
                <a:srgbClr val="002060"/>
              </a:buClr>
              <a:buFont typeface="Arial" panose="020B0604020202020204" pitchFamily="34" charset="0"/>
              <a:buChar char="•"/>
            </a:pPr>
            <a:r>
              <a:rPr lang="en-US" sz="2000" dirty="0"/>
              <a:t>Shortages of all kinds of health care workers of are adding up (technicians, nursing assistants, </a:t>
            </a:r>
            <a:r>
              <a:rPr lang="en-US" sz="2000" dirty="0" err="1"/>
              <a:t>etc</a:t>
            </a:r>
            <a:r>
              <a:rPr lang="en-US" sz="2000" dirty="0"/>
              <a:t>). Those of us who survived pandemic are still being stretched. We’re also in a financial crisis because of fallout of pandemic.</a:t>
            </a:r>
          </a:p>
          <a:p>
            <a:pPr marL="342900" indent="-342900">
              <a:buClr>
                <a:srgbClr val="002060"/>
              </a:buClr>
              <a:buFont typeface="Arial" panose="020B0604020202020204" pitchFamily="34" charset="0"/>
              <a:buChar char="•"/>
            </a:pPr>
            <a:r>
              <a:rPr lang="en-US" sz="2000" dirty="0"/>
              <a:t>Medicare fee schedule is always reimbursing less, but our hospital systems ask us to produce more. </a:t>
            </a:r>
          </a:p>
          <a:p>
            <a:endParaRPr lang="en-US" sz="2000" dirty="0"/>
          </a:p>
        </p:txBody>
      </p:sp>
      <p:sp>
        <p:nvSpPr>
          <p:cNvPr id="3" name="Title 2">
            <a:extLst>
              <a:ext uri="{FF2B5EF4-FFF2-40B4-BE49-F238E27FC236}">
                <a16:creationId xmlns:a16="http://schemas.microsoft.com/office/drawing/2014/main" id="{6C40294A-0BE5-440C-A43A-4A6C4A1DA283}"/>
              </a:ext>
            </a:extLst>
          </p:cNvPr>
          <p:cNvSpPr>
            <a:spLocks noGrp="1"/>
          </p:cNvSpPr>
          <p:nvPr>
            <p:ph type="title"/>
          </p:nvPr>
        </p:nvSpPr>
        <p:spPr/>
        <p:txBody>
          <a:bodyPr/>
          <a:lstStyle/>
          <a:p>
            <a:r>
              <a:rPr lang="en-US" sz="2800" dirty="0"/>
              <a:t>Opening Plenary: Faculty Thriving in Academic Medicine: From Mission Impossible to Mission Accomplished</a:t>
            </a:r>
          </a:p>
        </p:txBody>
      </p:sp>
      <p:sp>
        <p:nvSpPr>
          <p:cNvPr id="4" name="Slide Number Placeholder 3">
            <a:extLst>
              <a:ext uri="{FF2B5EF4-FFF2-40B4-BE49-F238E27FC236}">
                <a16:creationId xmlns:a16="http://schemas.microsoft.com/office/drawing/2014/main" id="{76794B11-BA50-450D-9498-B3A204087BAD}"/>
              </a:ext>
            </a:extLst>
          </p:cNvPr>
          <p:cNvSpPr>
            <a:spLocks noGrp="1"/>
          </p:cNvSpPr>
          <p:nvPr>
            <p:ph type="sldNum" sz="quarter" idx="4"/>
          </p:nvPr>
        </p:nvSpPr>
        <p:spPr/>
        <p:txBody>
          <a:bodyPr/>
          <a:lstStyle/>
          <a:p>
            <a:pPr>
              <a:defRPr/>
            </a:pPr>
            <a:fld id="{ADC2174A-351A-8246-9B91-DA39B6C4E9F5}" type="slidenum">
              <a:rPr lang="en-US" smtClean="0"/>
              <a:pPr>
                <a:defRPr/>
              </a:pPr>
              <a:t>21</a:t>
            </a:fld>
            <a:endParaRPr lang="en-US" dirty="0"/>
          </a:p>
        </p:txBody>
      </p:sp>
    </p:spTree>
    <p:extLst>
      <p:ext uri="{BB962C8B-B14F-4D97-AF65-F5344CB8AC3E}">
        <p14:creationId xmlns:p14="http://schemas.microsoft.com/office/powerpoint/2010/main" val="165476305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A1AB1C-94A9-4DF4-84F6-5D4EFBF8E3BB}"/>
              </a:ext>
            </a:extLst>
          </p:cNvPr>
          <p:cNvSpPr>
            <a:spLocks noGrp="1"/>
          </p:cNvSpPr>
          <p:nvPr>
            <p:ph idx="1"/>
          </p:nvPr>
        </p:nvSpPr>
        <p:spPr>
          <a:xfrm>
            <a:off x="768622" y="1231395"/>
            <a:ext cx="10651067" cy="4767262"/>
          </a:xfrm>
        </p:spPr>
        <p:txBody>
          <a:bodyPr/>
          <a:lstStyle/>
          <a:p>
            <a:r>
              <a:rPr lang="en-US" sz="2000" b="1" dirty="0"/>
              <a:t>Clinical mission</a:t>
            </a:r>
          </a:p>
          <a:p>
            <a:r>
              <a:rPr lang="en-US" sz="2000" dirty="0"/>
              <a:t>Consolidating community health centers pulls clinical faculty away from the tripartite mission because of added responsibilities. </a:t>
            </a:r>
          </a:p>
          <a:p>
            <a:r>
              <a:rPr lang="en-US" sz="2000" dirty="0"/>
              <a:t>Institutions should realign for translational science and their clinicians should partner with data and quality scientists to get better patient care. </a:t>
            </a:r>
          </a:p>
          <a:p>
            <a:r>
              <a:rPr lang="en-US" sz="2000" dirty="0"/>
              <a:t>Pandemic forced educators to be innovative and we should apply lessons learned by educators to improve our clinical education. For example, how can we improve things through simulation? </a:t>
            </a:r>
          </a:p>
        </p:txBody>
      </p:sp>
      <p:sp>
        <p:nvSpPr>
          <p:cNvPr id="3" name="Title 2">
            <a:extLst>
              <a:ext uri="{FF2B5EF4-FFF2-40B4-BE49-F238E27FC236}">
                <a16:creationId xmlns:a16="http://schemas.microsoft.com/office/drawing/2014/main" id="{619D7A76-F8B9-48DF-8176-0CDAC254244E}"/>
              </a:ext>
            </a:extLst>
          </p:cNvPr>
          <p:cNvSpPr>
            <a:spLocks noGrp="1"/>
          </p:cNvSpPr>
          <p:nvPr>
            <p:ph type="title"/>
          </p:nvPr>
        </p:nvSpPr>
        <p:spPr/>
        <p:txBody>
          <a:bodyPr/>
          <a:lstStyle/>
          <a:p>
            <a:r>
              <a:rPr lang="en-US" sz="2800" dirty="0"/>
              <a:t>Opening Plenary: Faculty Thriving in Academic Medicine: From Mission Impossible to Mission Accomplished</a:t>
            </a:r>
          </a:p>
        </p:txBody>
      </p:sp>
      <p:sp>
        <p:nvSpPr>
          <p:cNvPr id="4" name="Slide Number Placeholder 3">
            <a:extLst>
              <a:ext uri="{FF2B5EF4-FFF2-40B4-BE49-F238E27FC236}">
                <a16:creationId xmlns:a16="http://schemas.microsoft.com/office/drawing/2014/main" id="{76EC127F-FAAB-4601-857C-8982C1E908D0}"/>
              </a:ext>
            </a:extLst>
          </p:cNvPr>
          <p:cNvSpPr>
            <a:spLocks noGrp="1"/>
          </p:cNvSpPr>
          <p:nvPr>
            <p:ph type="sldNum" sz="quarter" idx="4"/>
          </p:nvPr>
        </p:nvSpPr>
        <p:spPr/>
        <p:txBody>
          <a:bodyPr/>
          <a:lstStyle/>
          <a:p>
            <a:pPr>
              <a:defRPr/>
            </a:pPr>
            <a:fld id="{ADC2174A-351A-8246-9B91-DA39B6C4E9F5}" type="slidenum">
              <a:rPr lang="en-US" smtClean="0"/>
              <a:pPr>
                <a:defRPr/>
              </a:pPr>
              <a:t>22</a:t>
            </a:fld>
            <a:endParaRPr lang="en-US" dirty="0"/>
          </a:p>
        </p:txBody>
      </p:sp>
    </p:spTree>
    <p:extLst>
      <p:ext uri="{BB962C8B-B14F-4D97-AF65-F5344CB8AC3E}">
        <p14:creationId xmlns:p14="http://schemas.microsoft.com/office/powerpoint/2010/main" val="420021789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B3541B-4F89-4154-8E83-B6DB381FFC9C}"/>
              </a:ext>
            </a:extLst>
          </p:cNvPr>
          <p:cNvSpPr>
            <a:spLocks noGrp="1"/>
          </p:cNvSpPr>
          <p:nvPr>
            <p:ph idx="1"/>
          </p:nvPr>
        </p:nvSpPr>
        <p:spPr>
          <a:xfrm>
            <a:off x="704297" y="1116411"/>
            <a:ext cx="10651067" cy="4767262"/>
          </a:xfrm>
        </p:spPr>
        <p:txBody>
          <a:bodyPr/>
          <a:lstStyle/>
          <a:p>
            <a:r>
              <a:rPr lang="en-US" sz="1600" b="1" dirty="0"/>
              <a:t>Education mission</a:t>
            </a:r>
          </a:p>
          <a:p>
            <a:pPr marL="285750" indent="-285750">
              <a:buClr>
                <a:srgbClr val="002060"/>
              </a:buClr>
              <a:buFont typeface="Arial" panose="020B0604020202020204" pitchFamily="34" charset="0"/>
              <a:buChar char="•"/>
            </a:pPr>
            <a:r>
              <a:rPr lang="en-US" sz="1600" dirty="0"/>
              <a:t>The educational mission in our institutions is vulnerable, costly, and relies on research and patient care revenues.</a:t>
            </a:r>
          </a:p>
          <a:p>
            <a:pPr marL="285750" indent="-285750">
              <a:buClr>
                <a:srgbClr val="002060"/>
              </a:buClr>
              <a:buFont typeface="Arial" panose="020B0604020202020204" pitchFamily="34" charset="0"/>
              <a:buChar char="•"/>
            </a:pPr>
            <a:r>
              <a:rPr lang="en-US" sz="1600" dirty="0"/>
              <a:t>One of the biggest challenges for educators in 2023 is isolation/lack of sense of community. We’ve become too used to participating in facets of mission virtually. </a:t>
            </a:r>
          </a:p>
          <a:p>
            <a:pPr marL="285750" indent="-285750">
              <a:buClr>
                <a:srgbClr val="002060"/>
              </a:buClr>
              <a:buFont typeface="Arial" panose="020B0604020202020204" pitchFamily="34" charset="0"/>
              <a:buChar char="•"/>
            </a:pPr>
            <a:r>
              <a:rPr lang="en-US" sz="1600" dirty="0"/>
              <a:t>When missions are aligned, there is give and take and the understanding that missions support each other.</a:t>
            </a:r>
          </a:p>
          <a:p>
            <a:pPr marL="285750" indent="-285750">
              <a:buClr>
                <a:srgbClr val="002060"/>
              </a:buClr>
              <a:buFont typeface="Arial" panose="020B0604020202020204" pitchFamily="34" charset="0"/>
              <a:buChar char="•"/>
            </a:pPr>
            <a:r>
              <a:rPr lang="en-US" sz="1600" dirty="0"/>
              <a:t>Institutions should ensure promotion tracks reflect the educational activities faculty do, including mentoring</a:t>
            </a:r>
          </a:p>
          <a:p>
            <a:r>
              <a:rPr lang="en-US" sz="1600" dirty="0"/>
              <a:t>One institution intentional supports faculty in the following ways:</a:t>
            </a:r>
          </a:p>
          <a:p>
            <a:pPr marL="285750" indent="-285750">
              <a:buClr>
                <a:srgbClr val="002060"/>
              </a:buClr>
              <a:buFont typeface="Arial" panose="020B0604020202020204" pitchFamily="34" charset="0"/>
              <a:buChar char="•"/>
            </a:pPr>
            <a:r>
              <a:rPr lang="en-US" sz="1600" dirty="0"/>
              <a:t>Faculty development for teaching and educational research skills</a:t>
            </a:r>
          </a:p>
          <a:p>
            <a:pPr marL="285750" indent="-285750">
              <a:buClr>
                <a:srgbClr val="002060"/>
              </a:buClr>
              <a:buFont typeface="Arial" panose="020B0604020202020204" pitchFamily="34" charset="0"/>
              <a:buChar char="•"/>
            </a:pPr>
            <a:r>
              <a:rPr lang="en-US" sz="1600" dirty="0"/>
              <a:t>Teaching academies and local educational conferences</a:t>
            </a:r>
          </a:p>
          <a:p>
            <a:pPr marL="285750" indent="-285750">
              <a:buClr>
                <a:srgbClr val="002060"/>
              </a:buClr>
              <a:buFont typeface="Arial" panose="020B0604020202020204" pitchFamily="34" charset="0"/>
              <a:buChar char="•"/>
            </a:pPr>
            <a:r>
              <a:rPr lang="en-US" sz="1600" dirty="0"/>
              <a:t>Peer coaching and educational consults</a:t>
            </a:r>
          </a:p>
          <a:p>
            <a:pPr marL="285750" indent="-285750">
              <a:buClr>
                <a:srgbClr val="002060"/>
              </a:buClr>
              <a:buFont typeface="Arial" panose="020B0604020202020204" pitchFamily="34" charset="0"/>
              <a:buChar char="•"/>
            </a:pPr>
            <a:r>
              <a:rPr lang="en-US" sz="1600" dirty="0"/>
              <a:t>Teams of basic science and clinical faculty experts</a:t>
            </a:r>
          </a:p>
          <a:p>
            <a:pPr marL="285750" indent="-285750">
              <a:buClr>
                <a:srgbClr val="002060"/>
              </a:buClr>
              <a:buFont typeface="Arial" panose="020B0604020202020204" pitchFamily="34" charset="0"/>
              <a:buChar char="•"/>
            </a:pPr>
            <a:r>
              <a:rPr lang="en-US" sz="1600" dirty="0"/>
              <a:t>Teaching awards</a:t>
            </a:r>
          </a:p>
        </p:txBody>
      </p:sp>
      <p:sp>
        <p:nvSpPr>
          <p:cNvPr id="3" name="Title 2">
            <a:extLst>
              <a:ext uri="{FF2B5EF4-FFF2-40B4-BE49-F238E27FC236}">
                <a16:creationId xmlns:a16="http://schemas.microsoft.com/office/drawing/2014/main" id="{7A4BDF0A-5215-46B1-A39A-C3A5A3242974}"/>
              </a:ext>
            </a:extLst>
          </p:cNvPr>
          <p:cNvSpPr>
            <a:spLocks noGrp="1"/>
          </p:cNvSpPr>
          <p:nvPr>
            <p:ph type="title"/>
          </p:nvPr>
        </p:nvSpPr>
        <p:spPr>
          <a:xfrm>
            <a:off x="648163" y="263609"/>
            <a:ext cx="11182349" cy="620712"/>
          </a:xfrm>
        </p:spPr>
        <p:txBody>
          <a:bodyPr/>
          <a:lstStyle/>
          <a:p>
            <a:r>
              <a:rPr lang="en-US" sz="2800" dirty="0"/>
              <a:t>Opening Plenary: Faculty Thriving in Academic Medicine: From Mission Impossible to Mission Accomplished</a:t>
            </a:r>
          </a:p>
        </p:txBody>
      </p:sp>
      <p:sp>
        <p:nvSpPr>
          <p:cNvPr id="4" name="Slide Number Placeholder 3">
            <a:extLst>
              <a:ext uri="{FF2B5EF4-FFF2-40B4-BE49-F238E27FC236}">
                <a16:creationId xmlns:a16="http://schemas.microsoft.com/office/drawing/2014/main" id="{03B8BD87-380E-494D-BD5F-A4371FEF60BE}"/>
              </a:ext>
            </a:extLst>
          </p:cNvPr>
          <p:cNvSpPr>
            <a:spLocks noGrp="1"/>
          </p:cNvSpPr>
          <p:nvPr>
            <p:ph type="sldNum" sz="quarter" idx="4"/>
          </p:nvPr>
        </p:nvSpPr>
        <p:spPr/>
        <p:txBody>
          <a:bodyPr/>
          <a:lstStyle/>
          <a:p>
            <a:pPr>
              <a:defRPr/>
            </a:pPr>
            <a:fld id="{ADC2174A-351A-8246-9B91-DA39B6C4E9F5}" type="slidenum">
              <a:rPr lang="en-US" smtClean="0"/>
              <a:pPr>
                <a:defRPr/>
              </a:pPr>
              <a:t>23</a:t>
            </a:fld>
            <a:endParaRPr lang="en-US" dirty="0"/>
          </a:p>
        </p:txBody>
      </p:sp>
    </p:spTree>
    <p:extLst>
      <p:ext uri="{BB962C8B-B14F-4D97-AF65-F5344CB8AC3E}">
        <p14:creationId xmlns:p14="http://schemas.microsoft.com/office/powerpoint/2010/main" val="212794063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55C191-22A5-45AA-AC8B-B5FDC63F6267}"/>
              </a:ext>
            </a:extLst>
          </p:cNvPr>
          <p:cNvSpPr>
            <a:spLocks noGrp="1"/>
          </p:cNvSpPr>
          <p:nvPr>
            <p:ph idx="1"/>
          </p:nvPr>
        </p:nvSpPr>
        <p:spPr>
          <a:xfrm>
            <a:off x="770466" y="1253297"/>
            <a:ext cx="10651067" cy="4767262"/>
          </a:xfrm>
        </p:spPr>
        <p:txBody>
          <a:bodyPr/>
          <a:lstStyle/>
          <a:p>
            <a:r>
              <a:rPr lang="en-US" sz="2000" b="1" dirty="0"/>
              <a:t>Research mission</a:t>
            </a:r>
          </a:p>
          <a:p>
            <a:r>
              <a:rPr lang="en-US" sz="2000" dirty="0"/>
              <a:t>Challenges for the Tripartite Mission: </a:t>
            </a:r>
          </a:p>
          <a:p>
            <a:pPr marL="342900" indent="-342900">
              <a:buClr>
                <a:srgbClr val="002060"/>
              </a:buClr>
              <a:buFont typeface="Arial" panose="020B0604020202020204" pitchFamily="34" charset="0"/>
              <a:buChar char="•"/>
            </a:pPr>
            <a:r>
              <a:rPr lang="en-US" sz="2000" dirty="0"/>
              <a:t>Changing priorities – creation of new med schools with minimized research emphases</a:t>
            </a:r>
          </a:p>
          <a:p>
            <a:pPr marL="342900" indent="-342900">
              <a:buClr>
                <a:srgbClr val="002060"/>
              </a:buClr>
              <a:buFont typeface="Arial" panose="020B0604020202020204" pitchFamily="34" charset="0"/>
              <a:buChar char="•"/>
            </a:pPr>
            <a:r>
              <a:rPr lang="en-US" sz="2000" dirty="0"/>
              <a:t>Widespread recognition that research is expensive</a:t>
            </a:r>
          </a:p>
          <a:p>
            <a:pPr marL="342900" indent="-342900">
              <a:buClr>
                <a:srgbClr val="002060"/>
              </a:buClr>
              <a:buFont typeface="Arial" panose="020B0604020202020204" pitchFamily="34" charset="0"/>
              <a:buChar char="•"/>
            </a:pPr>
            <a:r>
              <a:rPr lang="en-US" sz="2000" dirty="0"/>
              <a:t>Emphasis on clinical revenue generation</a:t>
            </a:r>
          </a:p>
          <a:p>
            <a:pPr marL="342900" indent="-342900">
              <a:buClr>
                <a:srgbClr val="002060"/>
              </a:buClr>
              <a:buFont typeface="Arial" panose="020B0604020202020204" pitchFamily="34" charset="0"/>
              <a:buChar char="•"/>
            </a:pPr>
            <a:r>
              <a:rPr lang="en-US" sz="2000" dirty="0"/>
              <a:t>Creation of the Office of Medical Education</a:t>
            </a:r>
          </a:p>
          <a:p>
            <a:pPr marL="342900" indent="-342900">
              <a:buClr>
                <a:srgbClr val="002060"/>
              </a:buClr>
              <a:buFont typeface="Arial" panose="020B0604020202020204" pitchFamily="34" charset="0"/>
              <a:buChar char="•"/>
            </a:pPr>
            <a:r>
              <a:rPr lang="en-US" sz="2000" dirty="0"/>
              <a:t>Recruitment of non-educator basic scientists</a:t>
            </a:r>
          </a:p>
          <a:p>
            <a:pPr marL="342900" indent="-342900">
              <a:buClr>
                <a:srgbClr val="002060"/>
              </a:buClr>
              <a:buFont typeface="Arial" panose="020B0604020202020204" pitchFamily="34" charset="0"/>
              <a:buChar char="•"/>
            </a:pPr>
            <a:r>
              <a:rPr lang="en-US" sz="2000" dirty="0"/>
              <a:t>Competition for resources</a:t>
            </a:r>
          </a:p>
        </p:txBody>
      </p:sp>
      <p:sp>
        <p:nvSpPr>
          <p:cNvPr id="3" name="Title 2">
            <a:extLst>
              <a:ext uri="{FF2B5EF4-FFF2-40B4-BE49-F238E27FC236}">
                <a16:creationId xmlns:a16="http://schemas.microsoft.com/office/drawing/2014/main" id="{71154C31-EE85-40B5-93CE-C61133B8A9D3}"/>
              </a:ext>
            </a:extLst>
          </p:cNvPr>
          <p:cNvSpPr>
            <a:spLocks noGrp="1"/>
          </p:cNvSpPr>
          <p:nvPr>
            <p:ph type="title"/>
          </p:nvPr>
        </p:nvSpPr>
        <p:spPr/>
        <p:txBody>
          <a:bodyPr/>
          <a:lstStyle/>
          <a:p>
            <a:r>
              <a:rPr lang="en-US" sz="2800" dirty="0"/>
              <a:t>Opening Plenary: Faculty Thriving in Academic Medicine: From Mission Impossible to Mission Accomplished</a:t>
            </a:r>
          </a:p>
        </p:txBody>
      </p:sp>
      <p:sp>
        <p:nvSpPr>
          <p:cNvPr id="4" name="Slide Number Placeholder 3">
            <a:extLst>
              <a:ext uri="{FF2B5EF4-FFF2-40B4-BE49-F238E27FC236}">
                <a16:creationId xmlns:a16="http://schemas.microsoft.com/office/drawing/2014/main" id="{4E174CAA-3605-481E-A4B6-5E2BE66FFA5A}"/>
              </a:ext>
            </a:extLst>
          </p:cNvPr>
          <p:cNvSpPr>
            <a:spLocks noGrp="1"/>
          </p:cNvSpPr>
          <p:nvPr>
            <p:ph type="sldNum" sz="quarter" idx="4"/>
          </p:nvPr>
        </p:nvSpPr>
        <p:spPr/>
        <p:txBody>
          <a:bodyPr/>
          <a:lstStyle/>
          <a:p>
            <a:pPr>
              <a:defRPr/>
            </a:pPr>
            <a:fld id="{ADC2174A-351A-8246-9B91-DA39B6C4E9F5}" type="slidenum">
              <a:rPr lang="en-US" smtClean="0"/>
              <a:pPr>
                <a:defRPr/>
              </a:pPr>
              <a:t>24</a:t>
            </a:fld>
            <a:endParaRPr lang="en-US" dirty="0"/>
          </a:p>
        </p:txBody>
      </p:sp>
    </p:spTree>
    <p:extLst>
      <p:ext uri="{BB962C8B-B14F-4D97-AF65-F5344CB8AC3E}">
        <p14:creationId xmlns:p14="http://schemas.microsoft.com/office/powerpoint/2010/main" val="383517358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97B360-AA78-4B05-AA3C-9D6E67388C73}"/>
              </a:ext>
            </a:extLst>
          </p:cNvPr>
          <p:cNvSpPr>
            <a:spLocks noGrp="1"/>
          </p:cNvSpPr>
          <p:nvPr>
            <p:ph idx="1"/>
          </p:nvPr>
        </p:nvSpPr>
        <p:spPr>
          <a:xfrm>
            <a:off x="768622" y="1236871"/>
            <a:ext cx="10651067" cy="4767262"/>
          </a:xfrm>
        </p:spPr>
        <p:txBody>
          <a:bodyPr/>
          <a:lstStyle/>
          <a:p>
            <a:r>
              <a:rPr lang="en-US" sz="1800" b="1" dirty="0"/>
              <a:t>Research mission</a:t>
            </a:r>
          </a:p>
          <a:p>
            <a:r>
              <a:rPr lang="en-US" sz="1800" dirty="0"/>
              <a:t>Research sets AMCs apart – it’s an investment that makes us better, but it’s costly</a:t>
            </a:r>
          </a:p>
          <a:p>
            <a:r>
              <a:rPr lang="en-US" sz="1800" dirty="0"/>
              <a:t>Research crosses all missions and we need to find ways to tie the missions together through research</a:t>
            </a:r>
          </a:p>
          <a:p>
            <a:r>
              <a:rPr lang="en-US" sz="1800" b="1" dirty="0"/>
              <a:t>Potential solutions:</a:t>
            </a:r>
          </a:p>
          <a:p>
            <a:pPr marL="285750" indent="-285750">
              <a:buClr>
                <a:srgbClr val="002060"/>
              </a:buClr>
              <a:buFont typeface="Arial" panose="020B0604020202020204" pitchFamily="34" charset="0"/>
              <a:buChar char="•"/>
            </a:pPr>
            <a:r>
              <a:rPr lang="en-US" sz="1800" dirty="0"/>
              <a:t>Clinical and translational science institutes (CTSAs)</a:t>
            </a:r>
          </a:p>
          <a:p>
            <a:pPr marL="285750" indent="-285750">
              <a:buClr>
                <a:srgbClr val="002060"/>
              </a:buClr>
              <a:buFont typeface="Arial" panose="020B0604020202020204" pitchFamily="34" charset="0"/>
              <a:buChar char="•"/>
            </a:pPr>
            <a:r>
              <a:rPr lang="en-US" sz="1800" dirty="0"/>
              <a:t>Centers for Medical Education Research </a:t>
            </a:r>
          </a:p>
          <a:p>
            <a:pPr marL="285750" indent="-285750">
              <a:buClr>
                <a:srgbClr val="002060"/>
              </a:buClr>
              <a:buFont typeface="Arial" panose="020B0604020202020204" pitchFamily="34" charset="0"/>
              <a:buChar char="•"/>
            </a:pPr>
            <a:r>
              <a:rPr lang="en-US" sz="1800" dirty="0"/>
              <a:t>Health system science initiatives</a:t>
            </a:r>
          </a:p>
          <a:p>
            <a:pPr marL="285750" indent="-285750">
              <a:buClr>
                <a:srgbClr val="002060"/>
              </a:buClr>
              <a:buFont typeface="Arial" panose="020B0604020202020204" pitchFamily="34" charset="0"/>
              <a:buChar char="•"/>
            </a:pPr>
            <a:r>
              <a:rPr lang="en-US" sz="1800" dirty="0"/>
              <a:t>Engage researchers in education</a:t>
            </a:r>
          </a:p>
          <a:p>
            <a:pPr marL="285750" indent="-285750">
              <a:buClr>
                <a:srgbClr val="002060"/>
              </a:buClr>
              <a:buFont typeface="Arial" panose="020B0604020202020204" pitchFamily="34" charset="0"/>
              <a:buChar char="•"/>
            </a:pPr>
            <a:r>
              <a:rPr lang="en-US" sz="1800" dirty="0"/>
              <a:t>Team science to support clinician involvement (beyond simply being a source of samples)</a:t>
            </a:r>
          </a:p>
        </p:txBody>
      </p:sp>
      <p:sp>
        <p:nvSpPr>
          <p:cNvPr id="3" name="Title 2">
            <a:extLst>
              <a:ext uri="{FF2B5EF4-FFF2-40B4-BE49-F238E27FC236}">
                <a16:creationId xmlns:a16="http://schemas.microsoft.com/office/drawing/2014/main" id="{27C269C5-6DDE-44E0-9AAF-B430A579D350}"/>
              </a:ext>
            </a:extLst>
          </p:cNvPr>
          <p:cNvSpPr>
            <a:spLocks noGrp="1"/>
          </p:cNvSpPr>
          <p:nvPr>
            <p:ph type="title"/>
          </p:nvPr>
        </p:nvSpPr>
        <p:spPr/>
        <p:txBody>
          <a:bodyPr/>
          <a:lstStyle/>
          <a:p>
            <a:r>
              <a:rPr lang="en-US" sz="2800" dirty="0"/>
              <a:t>Opening Plenary: Faculty Thriving in Academic Medicine: From Mission Impossible to Mission Accomplished</a:t>
            </a:r>
          </a:p>
        </p:txBody>
      </p:sp>
      <p:sp>
        <p:nvSpPr>
          <p:cNvPr id="4" name="Slide Number Placeholder 3">
            <a:extLst>
              <a:ext uri="{FF2B5EF4-FFF2-40B4-BE49-F238E27FC236}">
                <a16:creationId xmlns:a16="http://schemas.microsoft.com/office/drawing/2014/main" id="{A0DD0377-FFB4-471C-AF46-447007C52132}"/>
              </a:ext>
            </a:extLst>
          </p:cNvPr>
          <p:cNvSpPr>
            <a:spLocks noGrp="1"/>
          </p:cNvSpPr>
          <p:nvPr>
            <p:ph type="sldNum" sz="quarter" idx="4"/>
          </p:nvPr>
        </p:nvSpPr>
        <p:spPr/>
        <p:txBody>
          <a:bodyPr/>
          <a:lstStyle/>
          <a:p>
            <a:pPr>
              <a:defRPr/>
            </a:pPr>
            <a:fld id="{ADC2174A-351A-8246-9B91-DA39B6C4E9F5}" type="slidenum">
              <a:rPr lang="en-US" smtClean="0"/>
              <a:pPr>
                <a:defRPr/>
              </a:pPr>
              <a:t>25</a:t>
            </a:fld>
            <a:endParaRPr lang="en-US" dirty="0"/>
          </a:p>
        </p:txBody>
      </p:sp>
    </p:spTree>
    <p:extLst>
      <p:ext uri="{BB962C8B-B14F-4D97-AF65-F5344CB8AC3E}">
        <p14:creationId xmlns:p14="http://schemas.microsoft.com/office/powerpoint/2010/main" val="352665913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BCE72C-8224-44AC-B3B3-A8ADDF00B910}"/>
              </a:ext>
            </a:extLst>
          </p:cNvPr>
          <p:cNvSpPr>
            <a:spLocks noGrp="1"/>
          </p:cNvSpPr>
          <p:nvPr>
            <p:ph idx="1"/>
          </p:nvPr>
        </p:nvSpPr>
        <p:spPr>
          <a:xfrm>
            <a:off x="5684289" y="1345241"/>
            <a:ext cx="2161324" cy="1309487"/>
          </a:xfrm>
        </p:spPr>
        <p:txBody>
          <a:bodyPr/>
          <a:lstStyle/>
          <a:p>
            <a:r>
              <a:rPr lang="en-US" sz="1050" b="1" dirty="0"/>
              <a:t>Brad Barth, MD</a:t>
            </a:r>
          </a:p>
          <a:p>
            <a:r>
              <a:rPr lang="en-US" sz="1050" b="1" dirty="0"/>
              <a:t>Speaker</a:t>
            </a:r>
          </a:p>
          <a:p>
            <a:r>
              <a:rPr lang="en-US" sz="1050" dirty="0"/>
              <a:t>Vice-Chair, Leadership &amp; Professional Development; Assoc. Dean, Faculty Dev; Prof, </a:t>
            </a:r>
            <a:r>
              <a:rPr lang="en-US" sz="1050" dirty="0" err="1"/>
              <a:t>Emerg</a:t>
            </a:r>
            <a:r>
              <a:rPr lang="en-US" sz="1050" dirty="0"/>
              <a:t>. Med.</a:t>
            </a:r>
          </a:p>
          <a:p>
            <a:r>
              <a:rPr lang="en-US" sz="1050" dirty="0"/>
              <a:t>University of Kansas Medical Center</a:t>
            </a:r>
          </a:p>
        </p:txBody>
      </p:sp>
      <p:sp>
        <p:nvSpPr>
          <p:cNvPr id="3" name="Title 2">
            <a:extLst>
              <a:ext uri="{FF2B5EF4-FFF2-40B4-BE49-F238E27FC236}">
                <a16:creationId xmlns:a16="http://schemas.microsoft.com/office/drawing/2014/main" id="{65C6B871-91BF-4489-9A12-512C8BEE64EF}"/>
              </a:ext>
            </a:extLst>
          </p:cNvPr>
          <p:cNvSpPr>
            <a:spLocks noGrp="1"/>
          </p:cNvSpPr>
          <p:nvPr>
            <p:ph type="title"/>
          </p:nvPr>
        </p:nvSpPr>
        <p:spPr/>
        <p:txBody>
          <a:bodyPr/>
          <a:lstStyle/>
          <a:p>
            <a:r>
              <a:rPr lang="en-US" sz="3200" dirty="0"/>
              <a:t>Intention to Action: Leveraging Well-being to Support Researchers, Educators, and Clinicians</a:t>
            </a:r>
          </a:p>
        </p:txBody>
      </p:sp>
      <p:sp>
        <p:nvSpPr>
          <p:cNvPr id="4" name="Slide Number Placeholder 3">
            <a:extLst>
              <a:ext uri="{FF2B5EF4-FFF2-40B4-BE49-F238E27FC236}">
                <a16:creationId xmlns:a16="http://schemas.microsoft.com/office/drawing/2014/main" id="{16B2BBA6-05E9-4CCF-828F-3E98415DEAFC}"/>
              </a:ext>
            </a:extLst>
          </p:cNvPr>
          <p:cNvSpPr>
            <a:spLocks noGrp="1"/>
          </p:cNvSpPr>
          <p:nvPr>
            <p:ph type="sldNum" sz="quarter" idx="4"/>
          </p:nvPr>
        </p:nvSpPr>
        <p:spPr/>
        <p:txBody>
          <a:bodyPr/>
          <a:lstStyle/>
          <a:p>
            <a:pPr>
              <a:defRPr/>
            </a:pPr>
            <a:fld id="{ADC2174A-351A-8246-9B91-DA39B6C4E9F5}" type="slidenum">
              <a:rPr lang="en-US" smtClean="0"/>
              <a:pPr>
                <a:defRPr/>
              </a:pPr>
              <a:t>26</a:t>
            </a:fld>
            <a:endParaRPr lang="en-US" dirty="0"/>
          </a:p>
        </p:txBody>
      </p:sp>
      <p:sp>
        <p:nvSpPr>
          <p:cNvPr id="8" name="TextBox 7">
            <a:extLst>
              <a:ext uri="{FF2B5EF4-FFF2-40B4-BE49-F238E27FC236}">
                <a16:creationId xmlns:a16="http://schemas.microsoft.com/office/drawing/2014/main" id="{B971761B-38FA-4149-8E09-2B54B312F29F}"/>
              </a:ext>
            </a:extLst>
          </p:cNvPr>
          <p:cNvSpPr txBox="1"/>
          <p:nvPr/>
        </p:nvSpPr>
        <p:spPr>
          <a:xfrm>
            <a:off x="1896292" y="1317319"/>
            <a:ext cx="2096326" cy="1708160"/>
          </a:xfrm>
          <a:prstGeom prst="rect">
            <a:avLst/>
          </a:prstGeom>
          <a:noFill/>
        </p:spPr>
        <p:txBody>
          <a:bodyPr wrap="square">
            <a:spAutoFit/>
          </a:bodyPr>
          <a:lstStyle/>
          <a:p>
            <a:r>
              <a:rPr lang="en-US" sz="1050" dirty="0"/>
              <a:t>Jon Courand, MD</a:t>
            </a:r>
          </a:p>
          <a:p>
            <a:r>
              <a:rPr lang="en-US" sz="1050" dirty="0"/>
              <a:t>Moderator</a:t>
            </a:r>
          </a:p>
          <a:p>
            <a:endParaRPr lang="en-US" sz="1050" dirty="0"/>
          </a:p>
          <a:p>
            <a:r>
              <a:rPr lang="en-US" sz="1050" b="0" dirty="0"/>
              <a:t>Assistant Dean for Well-being, Office of GME, and Vice Chair for Pediatrics</a:t>
            </a:r>
          </a:p>
          <a:p>
            <a:r>
              <a:rPr lang="en-US" sz="1050" b="0" dirty="0"/>
              <a:t>The University of Texas Health Science Center at San Antonio Joe R. and Teresa Lozano Long School of Medicine</a:t>
            </a:r>
          </a:p>
        </p:txBody>
      </p:sp>
      <p:pic>
        <p:nvPicPr>
          <p:cNvPr id="10" name="Picture 9">
            <a:extLst>
              <a:ext uri="{FF2B5EF4-FFF2-40B4-BE49-F238E27FC236}">
                <a16:creationId xmlns:a16="http://schemas.microsoft.com/office/drawing/2014/main" id="{5C0C21F7-5C79-41FC-B908-3CA71C3082D3}"/>
              </a:ext>
            </a:extLst>
          </p:cNvPr>
          <p:cNvPicPr>
            <a:picLocks noChangeAspect="1"/>
          </p:cNvPicPr>
          <p:nvPr/>
        </p:nvPicPr>
        <p:blipFill>
          <a:blip r:embed="rId2"/>
          <a:stretch>
            <a:fillRect/>
          </a:stretch>
        </p:blipFill>
        <p:spPr>
          <a:xfrm>
            <a:off x="683537" y="1357706"/>
            <a:ext cx="1212755" cy="1526520"/>
          </a:xfrm>
          <a:prstGeom prst="ellipse">
            <a:avLst/>
          </a:prstGeom>
        </p:spPr>
      </p:pic>
      <p:sp>
        <p:nvSpPr>
          <p:cNvPr id="12" name="TextBox 11">
            <a:extLst>
              <a:ext uri="{FF2B5EF4-FFF2-40B4-BE49-F238E27FC236}">
                <a16:creationId xmlns:a16="http://schemas.microsoft.com/office/drawing/2014/main" id="{56CA4E62-8703-426E-B48A-A60F2AF09608}"/>
              </a:ext>
            </a:extLst>
          </p:cNvPr>
          <p:cNvSpPr txBox="1"/>
          <p:nvPr/>
        </p:nvSpPr>
        <p:spPr>
          <a:xfrm>
            <a:off x="9817417" y="1226695"/>
            <a:ext cx="2020441" cy="1546577"/>
          </a:xfrm>
          <a:prstGeom prst="rect">
            <a:avLst/>
          </a:prstGeom>
          <a:noFill/>
        </p:spPr>
        <p:txBody>
          <a:bodyPr wrap="square">
            <a:spAutoFit/>
          </a:bodyPr>
          <a:lstStyle/>
          <a:p>
            <a:r>
              <a:rPr lang="en-US" sz="1050" dirty="0"/>
              <a:t>Megan </a:t>
            </a:r>
            <a:r>
              <a:rPr lang="en-US" sz="1050" dirty="0" err="1"/>
              <a:t>Furnari</a:t>
            </a:r>
            <a:r>
              <a:rPr lang="en-US" sz="1050" dirty="0"/>
              <a:t>, MD</a:t>
            </a:r>
          </a:p>
          <a:p>
            <a:r>
              <a:rPr lang="en-US" sz="1050" dirty="0"/>
              <a:t>Speaker</a:t>
            </a:r>
          </a:p>
          <a:p>
            <a:endParaRPr lang="en-US" sz="1050" b="0" dirty="0"/>
          </a:p>
          <a:p>
            <a:r>
              <a:rPr lang="en-US" sz="1050" b="0" dirty="0"/>
              <a:t>Assistant Professor of Pediatrics, Nursery Hospitalist, OHSU Well-Being Leadership Team Chair</a:t>
            </a:r>
          </a:p>
          <a:p>
            <a:r>
              <a:rPr lang="en-US" sz="1050" b="0" dirty="0"/>
              <a:t>Oregon Health &amp; Science University School of Medicine </a:t>
            </a:r>
          </a:p>
        </p:txBody>
      </p:sp>
      <p:pic>
        <p:nvPicPr>
          <p:cNvPr id="14" name="Picture 13">
            <a:extLst>
              <a:ext uri="{FF2B5EF4-FFF2-40B4-BE49-F238E27FC236}">
                <a16:creationId xmlns:a16="http://schemas.microsoft.com/office/drawing/2014/main" id="{4BCEC16E-409E-46A0-880F-BC8EF058BD71}"/>
              </a:ext>
            </a:extLst>
          </p:cNvPr>
          <p:cNvPicPr>
            <a:picLocks noChangeAspect="1"/>
          </p:cNvPicPr>
          <p:nvPr/>
        </p:nvPicPr>
        <p:blipFill>
          <a:blip r:embed="rId3"/>
          <a:stretch>
            <a:fillRect/>
          </a:stretch>
        </p:blipFill>
        <p:spPr>
          <a:xfrm>
            <a:off x="8189817" y="1317319"/>
            <a:ext cx="1518178" cy="1526520"/>
          </a:xfrm>
          <a:prstGeom prst="ellipse">
            <a:avLst/>
          </a:prstGeom>
        </p:spPr>
      </p:pic>
      <p:sp>
        <p:nvSpPr>
          <p:cNvPr id="16" name="TextBox 15">
            <a:extLst>
              <a:ext uri="{FF2B5EF4-FFF2-40B4-BE49-F238E27FC236}">
                <a16:creationId xmlns:a16="http://schemas.microsoft.com/office/drawing/2014/main" id="{C5544354-3A79-4316-A3A1-CE44E1D2C125}"/>
              </a:ext>
            </a:extLst>
          </p:cNvPr>
          <p:cNvSpPr txBox="1"/>
          <p:nvPr/>
        </p:nvSpPr>
        <p:spPr>
          <a:xfrm>
            <a:off x="5683014" y="3688247"/>
            <a:ext cx="2807815" cy="1546577"/>
          </a:xfrm>
          <a:prstGeom prst="rect">
            <a:avLst/>
          </a:prstGeom>
          <a:noFill/>
        </p:spPr>
        <p:txBody>
          <a:bodyPr wrap="square">
            <a:spAutoFit/>
          </a:bodyPr>
          <a:lstStyle/>
          <a:p>
            <a:r>
              <a:rPr lang="en-US" sz="1050" dirty="0"/>
              <a:t>Aviad "Adi" Haramati, PhD</a:t>
            </a:r>
          </a:p>
          <a:p>
            <a:r>
              <a:rPr lang="en-US" sz="1050" dirty="0"/>
              <a:t>Speaker</a:t>
            </a:r>
          </a:p>
          <a:p>
            <a:endParaRPr lang="en-US" sz="1050" dirty="0"/>
          </a:p>
          <a:p>
            <a:r>
              <a:rPr lang="en-US" sz="1050" b="0" dirty="0"/>
              <a:t>CFAS Chair</a:t>
            </a:r>
          </a:p>
          <a:p>
            <a:r>
              <a:rPr lang="en-US" sz="1050" b="0" dirty="0"/>
              <a:t>Professor and Director, Center for Innovation &amp; Leadership in Education</a:t>
            </a:r>
          </a:p>
          <a:p>
            <a:r>
              <a:rPr lang="en-US" sz="1050" b="0" dirty="0"/>
              <a:t>Georgetown University School of Medicine/Academic Consortium for Integrative Medicine and Health </a:t>
            </a:r>
          </a:p>
        </p:txBody>
      </p:sp>
      <p:pic>
        <p:nvPicPr>
          <p:cNvPr id="18" name="Picture 17" descr="A person wearing glasses and a suit&#10;&#10;Description automatically generated with medium confidence">
            <a:extLst>
              <a:ext uri="{FF2B5EF4-FFF2-40B4-BE49-F238E27FC236}">
                <a16:creationId xmlns:a16="http://schemas.microsoft.com/office/drawing/2014/main" id="{99CE4A6B-163E-4FED-AB37-C48A8E46E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240" y="3652036"/>
            <a:ext cx="1303213" cy="1561662"/>
          </a:xfrm>
          <a:prstGeom prst="ellipse">
            <a:avLst/>
          </a:prstGeom>
        </p:spPr>
      </p:pic>
      <p:sp>
        <p:nvSpPr>
          <p:cNvPr id="20" name="TextBox 19">
            <a:extLst>
              <a:ext uri="{FF2B5EF4-FFF2-40B4-BE49-F238E27FC236}">
                <a16:creationId xmlns:a16="http://schemas.microsoft.com/office/drawing/2014/main" id="{6ED5D3B7-8EC3-4327-B3A0-36A41939E0CA}"/>
              </a:ext>
            </a:extLst>
          </p:cNvPr>
          <p:cNvSpPr txBox="1"/>
          <p:nvPr/>
        </p:nvSpPr>
        <p:spPr>
          <a:xfrm>
            <a:off x="1911013" y="3929363"/>
            <a:ext cx="2140819" cy="1384995"/>
          </a:xfrm>
          <a:prstGeom prst="rect">
            <a:avLst/>
          </a:prstGeom>
          <a:noFill/>
        </p:spPr>
        <p:txBody>
          <a:bodyPr wrap="square">
            <a:spAutoFit/>
          </a:bodyPr>
          <a:lstStyle/>
          <a:p>
            <a:r>
              <a:rPr lang="en-US" sz="1050" dirty="0"/>
              <a:t>Mithu Sen, MD</a:t>
            </a:r>
          </a:p>
          <a:p>
            <a:r>
              <a:rPr lang="en-US" sz="1050" dirty="0"/>
              <a:t>Speaker</a:t>
            </a:r>
          </a:p>
          <a:p>
            <a:endParaRPr lang="en-US" sz="1050" dirty="0"/>
          </a:p>
          <a:p>
            <a:r>
              <a:rPr lang="en-US" sz="1050" b="0" dirty="0"/>
              <a:t>Assistant Dean, Faculty Equity &amp; Wellness; Professor, Medicine</a:t>
            </a:r>
          </a:p>
          <a:p>
            <a:r>
              <a:rPr lang="en-US" sz="1050" b="0" dirty="0"/>
              <a:t>The University of Western Ontario - Schulich School of Medicine &amp; Dentistry </a:t>
            </a:r>
          </a:p>
        </p:txBody>
      </p:sp>
      <p:pic>
        <p:nvPicPr>
          <p:cNvPr id="22" name="Picture 21">
            <a:extLst>
              <a:ext uri="{FF2B5EF4-FFF2-40B4-BE49-F238E27FC236}">
                <a16:creationId xmlns:a16="http://schemas.microsoft.com/office/drawing/2014/main" id="{718ECDC9-EE24-47C4-917A-0D2254BFD87C}"/>
              </a:ext>
            </a:extLst>
          </p:cNvPr>
          <p:cNvPicPr>
            <a:picLocks noChangeAspect="1"/>
          </p:cNvPicPr>
          <p:nvPr/>
        </p:nvPicPr>
        <p:blipFill>
          <a:blip r:embed="rId5"/>
          <a:stretch>
            <a:fillRect/>
          </a:stretch>
        </p:blipFill>
        <p:spPr>
          <a:xfrm>
            <a:off x="683537" y="3687177"/>
            <a:ext cx="1192595" cy="1526521"/>
          </a:xfrm>
          <a:prstGeom prst="ellipse">
            <a:avLst/>
          </a:prstGeom>
        </p:spPr>
      </p:pic>
      <p:sp>
        <p:nvSpPr>
          <p:cNvPr id="24" name="TextBox 23">
            <a:extLst>
              <a:ext uri="{FF2B5EF4-FFF2-40B4-BE49-F238E27FC236}">
                <a16:creationId xmlns:a16="http://schemas.microsoft.com/office/drawing/2014/main" id="{ED27FCF3-6CE1-4F91-A436-A5F0DCF2E12A}"/>
              </a:ext>
            </a:extLst>
          </p:cNvPr>
          <p:cNvSpPr txBox="1"/>
          <p:nvPr/>
        </p:nvSpPr>
        <p:spPr>
          <a:xfrm>
            <a:off x="9817417" y="3838731"/>
            <a:ext cx="2215440" cy="1223412"/>
          </a:xfrm>
          <a:prstGeom prst="rect">
            <a:avLst/>
          </a:prstGeom>
          <a:noFill/>
        </p:spPr>
        <p:txBody>
          <a:bodyPr wrap="square">
            <a:spAutoFit/>
          </a:bodyPr>
          <a:lstStyle/>
          <a:p>
            <a:r>
              <a:rPr lang="en-US" sz="1050" dirty="0"/>
              <a:t>Janine Shapiro, MD</a:t>
            </a:r>
          </a:p>
          <a:p>
            <a:endParaRPr lang="en-US" sz="1050" dirty="0"/>
          </a:p>
          <a:p>
            <a:r>
              <a:rPr lang="en-US" sz="1050" b="0" dirty="0"/>
              <a:t>Associate Dean for Faculty Development</a:t>
            </a:r>
          </a:p>
          <a:p>
            <a:r>
              <a:rPr lang="en-US" sz="1050" b="0" dirty="0"/>
              <a:t>Professor of Anesthesiology</a:t>
            </a:r>
          </a:p>
          <a:p>
            <a:r>
              <a:rPr lang="en-US" sz="1050" b="0" dirty="0"/>
              <a:t>University of Rochester School of Medicine and Dentistry </a:t>
            </a:r>
          </a:p>
        </p:txBody>
      </p:sp>
      <p:pic>
        <p:nvPicPr>
          <p:cNvPr id="26" name="Picture 25">
            <a:extLst>
              <a:ext uri="{FF2B5EF4-FFF2-40B4-BE49-F238E27FC236}">
                <a16:creationId xmlns:a16="http://schemas.microsoft.com/office/drawing/2014/main" id="{92C2E73C-EE01-4852-A54F-7101FBBF7422}"/>
              </a:ext>
            </a:extLst>
          </p:cNvPr>
          <p:cNvPicPr>
            <a:picLocks noChangeAspect="1"/>
          </p:cNvPicPr>
          <p:nvPr/>
        </p:nvPicPr>
        <p:blipFill>
          <a:blip r:embed="rId6"/>
          <a:stretch>
            <a:fillRect/>
          </a:stretch>
        </p:blipFill>
        <p:spPr>
          <a:xfrm>
            <a:off x="8530925" y="3452996"/>
            <a:ext cx="1177070" cy="1711512"/>
          </a:xfrm>
          <a:prstGeom prst="ellipse">
            <a:avLst/>
          </a:prstGeom>
        </p:spPr>
      </p:pic>
      <p:pic>
        <p:nvPicPr>
          <p:cNvPr id="28" name="Picture 27">
            <a:extLst>
              <a:ext uri="{FF2B5EF4-FFF2-40B4-BE49-F238E27FC236}">
                <a16:creationId xmlns:a16="http://schemas.microsoft.com/office/drawing/2014/main" id="{184D3F2B-F9EF-404C-8A9A-559677C739BF}"/>
              </a:ext>
            </a:extLst>
          </p:cNvPr>
          <p:cNvPicPr>
            <a:picLocks noChangeAspect="1"/>
          </p:cNvPicPr>
          <p:nvPr/>
        </p:nvPicPr>
        <p:blipFill>
          <a:blip r:embed="rId7"/>
          <a:stretch>
            <a:fillRect/>
          </a:stretch>
        </p:blipFill>
        <p:spPr>
          <a:xfrm>
            <a:off x="4271653" y="1315716"/>
            <a:ext cx="1181958" cy="1568510"/>
          </a:xfrm>
          <a:prstGeom prst="ellipse">
            <a:avLst/>
          </a:prstGeom>
        </p:spPr>
      </p:pic>
    </p:spTree>
    <p:extLst>
      <p:ext uri="{BB962C8B-B14F-4D97-AF65-F5344CB8AC3E}">
        <p14:creationId xmlns:p14="http://schemas.microsoft.com/office/powerpoint/2010/main" val="17202198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58874D-18E9-4B7A-A152-6DF9AA3CF792}"/>
              </a:ext>
            </a:extLst>
          </p:cNvPr>
          <p:cNvSpPr>
            <a:spLocks noGrp="1"/>
          </p:cNvSpPr>
          <p:nvPr>
            <p:ph idx="1"/>
          </p:nvPr>
        </p:nvSpPr>
        <p:spPr>
          <a:xfrm>
            <a:off x="704760" y="1431866"/>
            <a:ext cx="10651067" cy="3683535"/>
          </a:xfrm>
        </p:spPr>
        <p:txBody>
          <a:bodyPr/>
          <a:lstStyle/>
          <a:p>
            <a:pPr>
              <a:buClr>
                <a:srgbClr val="002060"/>
              </a:buClr>
            </a:pPr>
            <a:r>
              <a:rPr lang="en-US" sz="2400" b="1" dirty="0"/>
              <a:t>Session overview:</a:t>
            </a:r>
          </a:p>
          <a:p>
            <a:pPr marL="342900" indent="-342900">
              <a:buClr>
                <a:srgbClr val="002060"/>
              </a:buClr>
              <a:buFont typeface="Arial" panose="020B0604020202020204" pitchFamily="34" charset="0"/>
              <a:buChar char="•"/>
            </a:pPr>
            <a:r>
              <a:rPr lang="en-US" sz="2400" dirty="0"/>
              <a:t>The session explored what can individuals do within their own institutions to advance well-being</a:t>
            </a:r>
          </a:p>
          <a:p>
            <a:pPr marL="342900" indent="-342900">
              <a:buClr>
                <a:srgbClr val="002060"/>
              </a:buClr>
              <a:buFont typeface="Arial" panose="020B0604020202020204" pitchFamily="34" charset="0"/>
              <a:buChar char="•"/>
            </a:pPr>
            <a:r>
              <a:rPr lang="en-US" sz="2400" dirty="0"/>
              <a:t>It’s crucial for faculty members to take care of themselves</a:t>
            </a:r>
          </a:p>
          <a:p>
            <a:pPr marL="342900" indent="-342900">
              <a:buClr>
                <a:srgbClr val="002060"/>
              </a:buClr>
              <a:buFont typeface="Arial" panose="020B0604020202020204" pitchFamily="34" charset="0"/>
              <a:buChar char="•"/>
            </a:pPr>
            <a:r>
              <a:rPr lang="en-US" sz="2400" dirty="0"/>
              <a:t>Stress and morale of academic biomedical scientists: fear of not maintaining funding; frustration with time spent doing paperwork and administrative duties</a:t>
            </a:r>
          </a:p>
          <a:p>
            <a:endParaRPr lang="en-US" sz="2400" dirty="0"/>
          </a:p>
        </p:txBody>
      </p:sp>
      <p:sp>
        <p:nvSpPr>
          <p:cNvPr id="3" name="Title 2">
            <a:extLst>
              <a:ext uri="{FF2B5EF4-FFF2-40B4-BE49-F238E27FC236}">
                <a16:creationId xmlns:a16="http://schemas.microsoft.com/office/drawing/2014/main" id="{4F28587B-B084-42B3-8B6C-988CA0DE1B8F}"/>
              </a:ext>
            </a:extLst>
          </p:cNvPr>
          <p:cNvSpPr>
            <a:spLocks noGrp="1"/>
          </p:cNvSpPr>
          <p:nvPr>
            <p:ph type="title"/>
          </p:nvPr>
        </p:nvSpPr>
        <p:spPr>
          <a:xfrm>
            <a:off x="597877" y="506650"/>
            <a:ext cx="11182349" cy="620712"/>
          </a:xfrm>
        </p:spPr>
        <p:txBody>
          <a:bodyPr/>
          <a:lstStyle/>
          <a:p>
            <a:r>
              <a:rPr lang="en-US" sz="3200" dirty="0"/>
              <a:t>Intention to Action: Leveraging Well-being to Support Researchers, Educators, and Clinicians</a:t>
            </a:r>
          </a:p>
        </p:txBody>
      </p:sp>
      <p:sp>
        <p:nvSpPr>
          <p:cNvPr id="4" name="Slide Number Placeholder 3">
            <a:extLst>
              <a:ext uri="{FF2B5EF4-FFF2-40B4-BE49-F238E27FC236}">
                <a16:creationId xmlns:a16="http://schemas.microsoft.com/office/drawing/2014/main" id="{939B07E5-2282-4640-A752-702CE0B5C476}"/>
              </a:ext>
            </a:extLst>
          </p:cNvPr>
          <p:cNvSpPr>
            <a:spLocks noGrp="1"/>
          </p:cNvSpPr>
          <p:nvPr>
            <p:ph type="sldNum" sz="quarter" idx="4"/>
          </p:nvPr>
        </p:nvSpPr>
        <p:spPr/>
        <p:txBody>
          <a:bodyPr/>
          <a:lstStyle/>
          <a:p>
            <a:pPr>
              <a:defRPr/>
            </a:pPr>
            <a:fld id="{ADC2174A-351A-8246-9B91-DA39B6C4E9F5}" type="slidenum">
              <a:rPr lang="en-US" smtClean="0"/>
              <a:pPr>
                <a:defRPr/>
              </a:pPr>
              <a:t>27</a:t>
            </a:fld>
            <a:endParaRPr lang="en-US" dirty="0"/>
          </a:p>
        </p:txBody>
      </p:sp>
    </p:spTree>
    <p:extLst>
      <p:ext uri="{BB962C8B-B14F-4D97-AF65-F5344CB8AC3E}">
        <p14:creationId xmlns:p14="http://schemas.microsoft.com/office/powerpoint/2010/main" val="214880891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A04C4A-7733-4508-8377-DC04E8962248}"/>
              </a:ext>
            </a:extLst>
          </p:cNvPr>
          <p:cNvSpPr>
            <a:spLocks noGrp="1"/>
          </p:cNvSpPr>
          <p:nvPr>
            <p:ph idx="1"/>
          </p:nvPr>
        </p:nvSpPr>
        <p:spPr>
          <a:xfrm>
            <a:off x="770466" y="1193067"/>
            <a:ext cx="10651067" cy="4767262"/>
          </a:xfrm>
        </p:spPr>
        <p:txBody>
          <a:bodyPr/>
          <a:lstStyle/>
          <a:p>
            <a:pPr>
              <a:buClr>
                <a:srgbClr val="002060"/>
              </a:buClr>
            </a:pPr>
            <a:r>
              <a:rPr lang="en-US" sz="2000" b="1" dirty="0"/>
              <a:t>Mind-Body Medicine Program at Georgetown University School of Medicine:</a:t>
            </a:r>
          </a:p>
          <a:p>
            <a:pPr marL="684213" lvl="1" indent="-285750">
              <a:buClr>
                <a:srgbClr val="002060"/>
              </a:buClr>
              <a:buFont typeface="Arial" panose="020B0604020202020204" pitchFamily="34" charset="0"/>
              <a:buChar char="•"/>
            </a:pPr>
            <a:r>
              <a:rPr lang="en-US" sz="2000" dirty="0"/>
              <a:t>Results showed impact of facilitators’ scores: significantly lower on perceived stress and higher on mindfulness. Also showed improvements in communication between colleagues, increased sense of connection between students and colleagues, increased empathy, and heightened self-confidence. </a:t>
            </a:r>
          </a:p>
          <a:p>
            <a:pPr marL="684213" lvl="1" indent="-285750">
              <a:buClr>
                <a:srgbClr val="002060"/>
              </a:buClr>
              <a:buFont typeface="Arial" panose="020B0604020202020204" pitchFamily="34" charset="0"/>
              <a:buChar char="•"/>
            </a:pPr>
            <a:r>
              <a:rPr lang="en-US" sz="2000" dirty="0"/>
              <a:t>When faculty and senior staff serve as facilitators of the mind-body medicine program, they help learners and also help their own well-being. Reviewed steps toward developing a competency framework for well-being as it relates to competency based medical education.</a:t>
            </a:r>
          </a:p>
          <a:p>
            <a:pPr marL="285750" indent="-285750">
              <a:buClr>
                <a:srgbClr val="002060"/>
              </a:buClr>
              <a:buFont typeface="Arial" panose="020B0604020202020204" pitchFamily="34" charset="0"/>
              <a:buChar char="•"/>
            </a:pPr>
            <a:r>
              <a:rPr lang="en-US" sz="2000" dirty="0"/>
              <a:t>Well-being was one of the four universal pillars identified as part of the Clinician Educator Milestones Project, a joint initiative between the AAMC, ACGME, ACCME, AACOM. The other three pillars were professionalism, reflective practice, and the recognition and mitigation of bias. </a:t>
            </a:r>
          </a:p>
          <a:p>
            <a:endParaRPr lang="en-US" sz="2000" dirty="0"/>
          </a:p>
        </p:txBody>
      </p:sp>
      <p:sp>
        <p:nvSpPr>
          <p:cNvPr id="3" name="Title 2">
            <a:extLst>
              <a:ext uri="{FF2B5EF4-FFF2-40B4-BE49-F238E27FC236}">
                <a16:creationId xmlns:a16="http://schemas.microsoft.com/office/drawing/2014/main" id="{946FE0FB-607F-4929-90C0-221192C10F89}"/>
              </a:ext>
            </a:extLst>
          </p:cNvPr>
          <p:cNvSpPr>
            <a:spLocks noGrp="1"/>
          </p:cNvSpPr>
          <p:nvPr>
            <p:ph type="title"/>
          </p:nvPr>
        </p:nvSpPr>
        <p:spPr/>
        <p:txBody>
          <a:bodyPr/>
          <a:lstStyle/>
          <a:p>
            <a:r>
              <a:rPr lang="en-US" sz="3200" dirty="0"/>
              <a:t>Intention to Action: Leveraging Well-being to Support Researchers, Educators, and Clinicians</a:t>
            </a:r>
          </a:p>
        </p:txBody>
      </p:sp>
      <p:sp>
        <p:nvSpPr>
          <p:cNvPr id="4" name="Slide Number Placeholder 3">
            <a:extLst>
              <a:ext uri="{FF2B5EF4-FFF2-40B4-BE49-F238E27FC236}">
                <a16:creationId xmlns:a16="http://schemas.microsoft.com/office/drawing/2014/main" id="{ED40D201-7C67-450F-98FC-ED1CA4E85C24}"/>
              </a:ext>
            </a:extLst>
          </p:cNvPr>
          <p:cNvSpPr>
            <a:spLocks noGrp="1"/>
          </p:cNvSpPr>
          <p:nvPr>
            <p:ph type="sldNum" sz="quarter" idx="4"/>
          </p:nvPr>
        </p:nvSpPr>
        <p:spPr/>
        <p:txBody>
          <a:bodyPr/>
          <a:lstStyle/>
          <a:p>
            <a:pPr>
              <a:defRPr/>
            </a:pPr>
            <a:fld id="{ADC2174A-351A-8246-9B91-DA39B6C4E9F5}" type="slidenum">
              <a:rPr lang="en-US" smtClean="0"/>
              <a:pPr>
                <a:defRPr/>
              </a:pPr>
              <a:t>28</a:t>
            </a:fld>
            <a:endParaRPr lang="en-US" dirty="0"/>
          </a:p>
        </p:txBody>
      </p:sp>
    </p:spTree>
    <p:extLst>
      <p:ext uri="{BB962C8B-B14F-4D97-AF65-F5344CB8AC3E}">
        <p14:creationId xmlns:p14="http://schemas.microsoft.com/office/powerpoint/2010/main" val="110109143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1060BC-D3BA-4A6A-8165-C9215482FD4B}"/>
              </a:ext>
            </a:extLst>
          </p:cNvPr>
          <p:cNvSpPr>
            <a:spLocks noGrp="1"/>
          </p:cNvSpPr>
          <p:nvPr>
            <p:ph idx="1"/>
          </p:nvPr>
        </p:nvSpPr>
        <p:spPr>
          <a:xfrm>
            <a:off x="4074787" y="3193555"/>
            <a:ext cx="3935795" cy="1856758"/>
          </a:xfrm>
        </p:spPr>
        <p:txBody>
          <a:bodyPr/>
          <a:lstStyle/>
          <a:p>
            <a:pPr algn="ctr"/>
            <a:r>
              <a:rPr lang="en-US" sz="1600" b="1" dirty="0"/>
              <a:t>Monica Baskin, PhD</a:t>
            </a:r>
            <a:br>
              <a:rPr lang="en-US" sz="1600" b="1" dirty="0"/>
            </a:br>
            <a:r>
              <a:rPr lang="en-US" sz="1600" b="1" dirty="0"/>
              <a:t>Speaker</a:t>
            </a:r>
          </a:p>
          <a:p>
            <a:pPr algn="ctr"/>
            <a:r>
              <a:rPr lang="en-US" sz="1600" dirty="0"/>
              <a:t>Assistant Vice Chancellor for Community Health Equity, Health Sciences</a:t>
            </a:r>
          </a:p>
          <a:p>
            <a:pPr algn="ctr"/>
            <a:r>
              <a:rPr lang="en-US" sz="1600" dirty="0"/>
              <a:t>University of Pittsburgh School of Medicine/Society of Behavioral Medicine </a:t>
            </a:r>
          </a:p>
        </p:txBody>
      </p:sp>
      <p:sp>
        <p:nvSpPr>
          <p:cNvPr id="3" name="Title 2">
            <a:extLst>
              <a:ext uri="{FF2B5EF4-FFF2-40B4-BE49-F238E27FC236}">
                <a16:creationId xmlns:a16="http://schemas.microsoft.com/office/drawing/2014/main" id="{44AB073E-F466-4A45-A56E-4CFA1BEF143D}"/>
              </a:ext>
            </a:extLst>
          </p:cNvPr>
          <p:cNvSpPr>
            <a:spLocks noGrp="1"/>
          </p:cNvSpPr>
          <p:nvPr>
            <p:ph type="title"/>
          </p:nvPr>
        </p:nvSpPr>
        <p:spPr/>
        <p:txBody>
          <a:bodyPr/>
          <a:lstStyle/>
          <a:p>
            <a:r>
              <a:rPr lang="en-US" sz="3200" dirty="0"/>
              <a:t>Unintended Bias – How to Reduce the Risk, but When it Happens, How to Respond: The ROI of Inclusion</a:t>
            </a:r>
          </a:p>
        </p:txBody>
      </p:sp>
      <p:sp>
        <p:nvSpPr>
          <p:cNvPr id="4" name="Slide Number Placeholder 3">
            <a:extLst>
              <a:ext uri="{FF2B5EF4-FFF2-40B4-BE49-F238E27FC236}">
                <a16:creationId xmlns:a16="http://schemas.microsoft.com/office/drawing/2014/main" id="{7FBB8E54-2274-4F96-AA5B-51CFD6F9A5D7}"/>
              </a:ext>
            </a:extLst>
          </p:cNvPr>
          <p:cNvSpPr>
            <a:spLocks noGrp="1"/>
          </p:cNvSpPr>
          <p:nvPr>
            <p:ph type="sldNum" sz="quarter" idx="4"/>
          </p:nvPr>
        </p:nvSpPr>
        <p:spPr/>
        <p:txBody>
          <a:bodyPr/>
          <a:lstStyle/>
          <a:p>
            <a:pPr>
              <a:defRPr/>
            </a:pPr>
            <a:fld id="{ADC2174A-351A-8246-9B91-DA39B6C4E9F5}" type="slidenum">
              <a:rPr lang="en-US" smtClean="0"/>
              <a:pPr>
                <a:defRPr/>
              </a:pPr>
              <a:t>29</a:t>
            </a:fld>
            <a:endParaRPr lang="en-US" dirty="0"/>
          </a:p>
        </p:txBody>
      </p:sp>
      <p:sp>
        <p:nvSpPr>
          <p:cNvPr id="6" name="TextBox 5">
            <a:extLst>
              <a:ext uri="{FF2B5EF4-FFF2-40B4-BE49-F238E27FC236}">
                <a16:creationId xmlns:a16="http://schemas.microsoft.com/office/drawing/2014/main" id="{777B3A7A-E28C-4A35-8280-F61FB170D164}"/>
              </a:ext>
            </a:extLst>
          </p:cNvPr>
          <p:cNvSpPr txBox="1"/>
          <p:nvPr/>
        </p:nvSpPr>
        <p:spPr>
          <a:xfrm>
            <a:off x="8224125" y="3090883"/>
            <a:ext cx="3669919" cy="2062103"/>
          </a:xfrm>
          <a:prstGeom prst="rect">
            <a:avLst/>
          </a:prstGeom>
          <a:noFill/>
        </p:spPr>
        <p:txBody>
          <a:bodyPr wrap="square">
            <a:spAutoFit/>
          </a:bodyPr>
          <a:lstStyle/>
          <a:p>
            <a:pPr algn="ctr"/>
            <a:r>
              <a:rPr lang="en-US" sz="1600" dirty="0"/>
              <a:t>Evie </a:t>
            </a:r>
            <a:r>
              <a:rPr lang="en-US" sz="1600" dirty="0" err="1"/>
              <a:t>Marcolini</a:t>
            </a:r>
            <a:r>
              <a:rPr lang="en-US" sz="1600" dirty="0"/>
              <a:t>, MD</a:t>
            </a:r>
          </a:p>
          <a:p>
            <a:pPr algn="ctr"/>
            <a:r>
              <a:rPr lang="en-US" sz="1600" dirty="0"/>
              <a:t>Speaker</a:t>
            </a:r>
          </a:p>
          <a:p>
            <a:pPr algn="ctr"/>
            <a:endParaRPr lang="en-US" sz="1600" dirty="0"/>
          </a:p>
          <a:p>
            <a:pPr algn="ctr"/>
            <a:r>
              <a:rPr lang="en-US" sz="1600" b="0" dirty="0"/>
              <a:t>Associate Professor, Department of Emergency Medicine Associate Professor, Division of Neurocritical</a:t>
            </a:r>
          </a:p>
          <a:p>
            <a:pPr algn="ctr"/>
            <a:r>
              <a:rPr lang="en-US" sz="1600" b="0" dirty="0"/>
              <a:t>Geisel School of Medicine at Dartmouth </a:t>
            </a:r>
          </a:p>
        </p:txBody>
      </p:sp>
      <p:pic>
        <p:nvPicPr>
          <p:cNvPr id="8" name="Picture 7">
            <a:extLst>
              <a:ext uri="{FF2B5EF4-FFF2-40B4-BE49-F238E27FC236}">
                <a16:creationId xmlns:a16="http://schemas.microsoft.com/office/drawing/2014/main" id="{B35895ED-D8CB-43C0-B4A9-6550F82E54C2}"/>
              </a:ext>
            </a:extLst>
          </p:cNvPr>
          <p:cNvPicPr>
            <a:picLocks noChangeAspect="1"/>
          </p:cNvPicPr>
          <p:nvPr/>
        </p:nvPicPr>
        <p:blipFill>
          <a:blip r:embed="rId2"/>
          <a:stretch>
            <a:fillRect/>
          </a:stretch>
        </p:blipFill>
        <p:spPr>
          <a:xfrm>
            <a:off x="9397809" y="1065736"/>
            <a:ext cx="1322549" cy="2014580"/>
          </a:xfrm>
          <a:prstGeom prst="ellipse">
            <a:avLst/>
          </a:prstGeom>
        </p:spPr>
      </p:pic>
      <p:sp>
        <p:nvSpPr>
          <p:cNvPr id="10" name="TextBox 9">
            <a:extLst>
              <a:ext uri="{FF2B5EF4-FFF2-40B4-BE49-F238E27FC236}">
                <a16:creationId xmlns:a16="http://schemas.microsoft.com/office/drawing/2014/main" id="{D8A65577-28CE-400D-A41B-65316B46C9A0}"/>
              </a:ext>
            </a:extLst>
          </p:cNvPr>
          <p:cNvSpPr txBox="1"/>
          <p:nvPr/>
        </p:nvSpPr>
        <p:spPr>
          <a:xfrm>
            <a:off x="712862" y="3193555"/>
            <a:ext cx="3064195" cy="1815882"/>
          </a:xfrm>
          <a:prstGeom prst="rect">
            <a:avLst/>
          </a:prstGeom>
          <a:noFill/>
        </p:spPr>
        <p:txBody>
          <a:bodyPr wrap="square">
            <a:spAutoFit/>
          </a:bodyPr>
          <a:lstStyle/>
          <a:p>
            <a:pPr algn="ctr"/>
            <a:r>
              <a:rPr lang="en-US" sz="1600" dirty="0"/>
              <a:t>Valencia Walker, MD, MPH</a:t>
            </a:r>
          </a:p>
          <a:p>
            <a:pPr algn="ctr"/>
            <a:r>
              <a:rPr lang="en-US" sz="1600" dirty="0"/>
              <a:t>Moderator</a:t>
            </a:r>
          </a:p>
          <a:p>
            <a:pPr algn="ctr"/>
            <a:endParaRPr lang="en-US" sz="1600" b="0" dirty="0"/>
          </a:p>
          <a:p>
            <a:pPr algn="ctr"/>
            <a:r>
              <a:rPr lang="en-US" sz="1600" b="0" dirty="0"/>
              <a:t>Vice Dean, Health Equity &amp; Inclusion</a:t>
            </a:r>
          </a:p>
          <a:p>
            <a:pPr algn="ctr"/>
            <a:r>
              <a:rPr lang="en-US" sz="1600" b="0" dirty="0"/>
              <a:t>Geisinger Commonwealth School of Medicine </a:t>
            </a:r>
          </a:p>
        </p:txBody>
      </p:sp>
      <p:pic>
        <p:nvPicPr>
          <p:cNvPr id="11" name="Picture 10">
            <a:extLst>
              <a:ext uri="{FF2B5EF4-FFF2-40B4-BE49-F238E27FC236}">
                <a16:creationId xmlns:a16="http://schemas.microsoft.com/office/drawing/2014/main" id="{746ACD06-8D5A-4185-AFBF-02EEEC3C79F2}"/>
              </a:ext>
            </a:extLst>
          </p:cNvPr>
          <p:cNvPicPr>
            <a:picLocks noChangeAspect="1"/>
          </p:cNvPicPr>
          <p:nvPr/>
        </p:nvPicPr>
        <p:blipFill>
          <a:blip r:embed="rId3"/>
          <a:stretch>
            <a:fillRect/>
          </a:stretch>
        </p:blipFill>
        <p:spPr>
          <a:xfrm>
            <a:off x="5300134" y="1117551"/>
            <a:ext cx="1375592" cy="1962765"/>
          </a:xfrm>
          <a:prstGeom prst="ellipse">
            <a:avLst/>
          </a:prstGeom>
        </p:spPr>
      </p:pic>
      <p:pic>
        <p:nvPicPr>
          <p:cNvPr id="12" name="Picture 11">
            <a:extLst>
              <a:ext uri="{FF2B5EF4-FFF2-40B4-BE49-F238E27FC236}">
                <a16:creationId xmlns:a16="http://schemas.microsoft.com/office/drawing/2014/main" id="{90B9294A-2C23-4D37-AA2C-D28081411669}"/>
              </a:ext>
            </a:extLst>
          </p:cNvPr>
          <p:cNvPicPr>
            <a:picLocks noChangeAspect="1"/>
          </p:cNvPicPr>
          <p:nvPr/>
        </p:nvPicPr>
        <p:blipFill>
          <a:blip r:embed="rId4"/>
          <a:stretch>
            <a:fillRect/>
          </a:stretch>
        </p:blipFill>
        <p:spPr>
          <a:xfrm>
            <a:off x="1471642" y="1106985"/>
            <a:ext cx="1419249" cy="1983898"/>
          </a:xfrm>
          <a:prstGeom prst="ellipse">
            <a:avLst/>
          </a:prstGeom>
        </p:spPr>
      </p:pic>
    </p:spTree>
    <p:extLst>
      <p:ext uri="{BB962C8B-B14F-4D97-AF65-F5344CB8AC3E}">
        <p14:creationId xmlns:p14="http://schemas.microsoft.com/office/powerpoint/2010/main" val="30134371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ctrTitle"/>
          </p:nvPr>
        </p:nvSpPr>
        <p:spPr>
          <a:xfrm>
            <a:off x="2157466" y="3158438"/>
            <a:ext cx="9739312" cy="1187450"/>
          </a:xfrm>
        </p:spPr>
        <p:txBody>
          <a:bodyPr/>
          <a:lstStyle/>
          <a:p>
            <a:r>
              <a:rPr lang="en-US" dirty="0"/>
              <a:t>Leadership Sessions and Breakouts</a:t>
            </a:r>
            <a:endParaRPr lang="en-US" altLang="en-US" dirty="0"/>
          </a:p>
        </p:txBody>
      </p:sp>
    </p:spTree>
    <p:extLst>
      <p:ext uri="{BB962C8B-B14F-4D97-AF65-F5344CB8AC3E}">
        <p14:creationId xmlns:p14="http://schemas.microsoft.com/office/powerpoint/2010/main" val="128282036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5EE988-D50A-42E8-859C-956652CE5470}"/>
              </a:ext>
            </a:extLst>
          </p:cNvPr>
          <p:cNvSpPr>
            <a:spLocks noGrp="1"/>
          </p:cNvSpPr>
          <p:nvPr>
            <p:ph idx="1"/>
          </p:nvPr>
        </p:nvSpPr>
        <p:spPr>
          <a:xfrm>
            <a:off x="768622" y="1127362"/>
            <a:ext cx="10651067" cy="4767262"/>
          </a:xfrm>
        </p:spPr>
        <p:txBody>
          <a:bodyPr/>
          <a:lstStyle/>
          <a:p>
            <a:pPr marL="342900" indent="-342900">
              <a:buClr>
                <a:srgbClr val="002060"/>
              </a:buClr>
              <a:buFont typeface="Arial" panose="020B0604020202020204" pitchFamily="34" charset="0"/>
              <a:buChar char="•"/>
            </a:pPr>
            <a:r>
              <a:rPr lang="en-US" dirty="0"/>
              <a:t>Words matter. Bias is prejudice in favor of or against one thing, person, or group compared with another, often leading to stereotyping.</a:t>
            </a:r>
          </a:p>
          <a:p>
            <a:pPr marL="342900" indent="-342900">
              <a:buClr>
                <a:srgbClr val="002060"/>
              </a:buClr>
              <a:buFont typeface="Arial" panose="020B0604020202020204" pitchFamily="34" charset="0"/>
              <a:buChar char="•"/>
            </a:pPr>
            <a:r>
              <a:rPr lang="en-US" dirty="0"/>
              <a:t>Unconscious/implicit biases are unintentional prejudices. </a:t>
            </a:r>
          </a:p>
          <a:p>
            <a:pPr marL="342900" indent="-342900">
              <a:buClr>
                <a:srgbClr val="002060"/>
              </a:buClr>
              <a:buFont typeface="Arial" panose="020B0604020202020204" pitchFamily="34" charset="0"/>
              <a:buChar char="•"/>
            </a:pPr>
            <a:r>
              <a:rPr lang="en-US" dirty="0"/>
              <a:t>Racism is a system of structuring opportunity and assigning value based on the social interpretation of how one looks (often called “race”), that unfairly disadvantages some individuals and communities</a:t>
            </a:r>
          </a:p>
          <a:p>
            <a:pPr marL="342900" indent="-342900">
              <a:buClr>
                <a:srgbClr val="002060"/>
              </a:buClr>
              <a:buFont typeface="Arial" panose="020B0604020202020204" pitchFamily="34" charset="0"/>
              <a:buChar char="•"/>
            </a:pPr>
            <a:endParaRPr lang="en-US" dirty="0"/>
          </a:p>
          <a:p>
            <a:pPr marL="342900" indent="-342900">
              <a:buClr>
                <a:srgbClr val="002060"/>
              </a:buClr>
              <a:buFont typeface="Arial" panose="020B0604020202020204" pitchFamily="34" charset="0"/>
              <a:buChar char="•"/>
            </a:pPr>
            <a:endParaRPr lang="en-US" dirty="0"/>
          </a:p>
          <a:p>
            <a:pPr marL="342900" indent="-342900">
              <a:buClr>
                <a:srgbClr val="002060"/>
              </a:buClr>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0B5F7711-8CF3-4327-B583-F132F3BC4A9E}"/>
              </a:ext>
            </a:extLst>
          </p:cNvPr>
          <p:cNvSpPr>
            <a:spLocks noGrp="1"/>
          </p:cNvSpPr>
          <p:nvPr>
            <p:ph type="title"/>
          </p:nvPr>
        </p:nvSpPr>
        <p:spPr/>
        <p:txBody>
          <a:bodyPr/>
          <a:lstStyle/>
          <a:p>
            <a:r>
              <a:rPr lang="en-US" sz="3200" dirty="0"/>
              <a:t>Unintended Bias – How to Reduce the Risk, but When it Happens, How to Respond: The ROI of Inclusion</a:t>
            </a:r>
          </a:p>
        </p:txBody>
      </p:sp>
      <p:sp>
        <p:nvSpPr>
          <p:cNvPr id="4" name="Slide Number Placeholder 3">
            <a:extLst>
              <a:ext uri="{FF2B5EF4-FFF2-40B4-BE49-F238E27FC236}">
                <a16:creationId xmlns:a16="http://schemas.microsoft.com/office/drawing/2014/main" id="{E0D9BB25-E44C-439B-B0FF-DFB9E5FAE651}"/>
              </a:ext>
            </a:extLst>
          </p:cNvPr>
          <p:cNvSpPr>
            <a:spLocks noGrp="1"/>
          </p:cNvSpPr>
          <p:nvPr>
            <p:ph type="sldNum" sz="quarter" idx="4"/>
          </p:nvPr>
        </p:nvSpPr>
        <p:spPr/>
        <p:txBody>
          <a:bodyPr/>
          <a:lstStyle/>
          <a:p>
            <a:pPr>
              <a:defRPr/>
            </a:pPr>
            <a:fld id="{ADC2174A-351A-8246-9B91-DA39B6C4E9F5}" type="slidenum">
              <a:rPr lang="en-US" smtClean="0"/>
              <a:pPr>
                <a:defRPr/>
              </a:pPr>
              <a:t>30</a:t>
            </a:fld>
            <a:endParaRPr lang="en-US" dirty="0"/>
          </a:p>
        </p:txBody>
      </p:sp>
    </p:spTree>
    <p:extLst>
      <p:ext uri="{BB962C8B-B14F-4D97-AF65-F5344CB8AC3E}">
        <p14:creationId xmlns:p14="http://schemas.microsoft.com/office/powerpoint/2010/main" val="221930562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187215-679F-4B5E-9DCD-81C1E26CF11A}"/>
              </a:ext>
            </a:extLst>
          </p:cNvPr>
          <p:cNvSpPr>
            <a:spLocks noGrp="1"/>
          </p:cNvSpPr>
          <p:nvPr>
            <p:ph idx="1"/>
          </p:nvPr>
        </p:nvSpPr>
        <p:spPr/>
        <p:txBody>
          <a:bodyPr/>
          <a:lstStyle/>
          <a:p>
            <a:pPr marL="342900" indent="-342900">
              <a:buClr>
                <a:srgbClr val="002060"/>
              </a:buClr>
              <a:buFont typeface="Arial" panose="020B0604020202020204" pitchFamily="34" charset="0"/>
              <a:buChar char="•"/>
            </a:pPr>
            <a:r>
              <a:rPr lang="en-US" sz="2800" dirty="0"/>
              <a:t>Microaggressions are “brief and commonplace daily verbal, behavioral and environmental indignities whether unintentional or intentional that impact victims.” </a:t>
            </a:r>
          </a:p>
          <a:p>
            <a:pPr marL="342900" indent="-342900">
              <a:buClr>
                <a:srgbClr val="002060"/>
              </a:buClr>
              <a:buFont typeface="Arial" panose="020B0604020202020204" pitchFamily="34" charset="0"/>
              <a:buChar char="•"/>
            </a:pPr>
            <a:r>
              <a:rPr lang="en-US" sz="2800" dirty="0"/>
              <a:t>Microaggressions can be subtle and stunning. There’s a cumulative effect to the victim of unimaginable magnitude over the course of their life. </a:t>
            </a:r>
          </a:p>
          <a:p>
            <a:pPr marL="342900" indent="-342900">
              <a:buClr>
                <a:srgbClr val="002060"/>
              </a:buClr>
              <a:buFont typeface="Arial" panose="020B0604020202020204" pitchFamily="34" charset="0"/>
              <a:buChar char="•"/>
            </a:pPr>
            <a:r>
              <a:rPr lang="en-US" sz="2800" dirty="0"/>
              <a:t>There’s documented literature on microaggressions, such as when a male doctor introduces a female doctor on a panel and calls her by her first name instead of her title. </a:t>
            </a:r>
          </a:p>
          <a:p>
            <a:endParaRPr lang="en-US" dirty="0"/>
          </a:p>
        </p:txBody>
      </p:sp>
      <p:sp>
        <p:nvSpPr>
          <p:cNvPr id="3" name="Title 2">
            <a:extLst>
              <a:ext uri="{FF2B5EF4-FFF2-40B4-BE49-F238E27FC236}">
                <a16:creationId xmlns:a16="http://schemas.microsoft.com/office/drawing/2014/main" id="{51468A3B-5AEE-4161-9994-F35B07459EA8}"/>
              </a:ext>
            </a:extLst>
          </p:cNvPr>
          <p:cNvSpPr>
            <a:spLocks noGrp="1"/>
          </p:cNvSpPr>
          <p:nvPr>
            <p:ph type="title"/>
          </p:nvPr>
        </p:nvSpPr>
        <p:spPr/>
        <p:txBody>
          <a:bodyPr/>
          <a:lstStyle/>
          <a:p>
            <a:r>
              <a:rPr lang="en-US" sz="3200" dirty="0"/>
              <a:t>Unintended Bias – How to Reduce the Risk, but When it Happens, How to Respond: The ROI of Inclusion</a:t>
            </a:r>
          </a:p>
        </p:txBody>
      </p:sp>
      <p:sp>
        <p:nvSpPr>
          <p:cNvPr id="4" name="Slide Number Placeholder 3">
            <a:extLst>
              <a:ext uri="{FF2B5EF4-FFF2-40B4-BE49-F238E27FC236}">
                <a16:creationId xmlns:a16="http://schemas.microsoft.com/office/drawing/2014/main" id="{8A2B7C28-F6B6-45D1-8721-3D99844A3CBF}"/>
              </a:ext>
            </a:extLst>
          </p:cNvPr>
          <p:cNvSpPr>
            <a:spLocks noGrp="1"/>
          </p:cNvSpPr>
          <p:nvPr>
            <p:ph type="sldNum" sz="quarter" idx="4"/>
          </p:nvPr>
        </p:nvSpPr>
        <p:spPr/>
        <p:txBody>
          <a:bodyPr/>
          <a:lstStyle/>
          <a:p>
            <a:pPr>
              <a:defRPr/>
            </a:pPr>
            <a:fld id="{ADC2174A-351A-8246-9B91-DA39B6C4E9F5}" type="slidenum">
              <a:rPr lang="en-US" smtClean="0"/>
              <a:pPr>
                <a:defRPr/>
              </a:pPr>
              <a:t>31</a:t>
            </a:fld>
            <a:endParaRPr lang="en-US" dirty="0"/>
          </a:p>
        </p:txBody>
      </p:sp>
    </p:spTree>
    <p:extLst>
      <p:ext uri="{BB962C8B-B14F-4D97-AF65-F5344CB8AC3E}">
        <p14:creationId xmlns:p14="http://schemas.microsoft.com/office/powerpoint/2010/main" val="400852056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C541A4-C68C-4F26-8981-B93C9689B84F}"/>
              </a:ext>
            </a:extLst>
          </p:cNvPr>
          <p:cNvSpPr>
            <a:spLocks noGrp="1"/>
          </p:cNvSpPr>
          <p:nvPr>
            <p:ph idx="1"/>
          </p:nvPr>
        </p:nvSpPr>
        <p:spPr>
          <a:xfrm>
            <a:off x="748100" y="1154739"/>
            <a:ext cx="10651067" cy="4767262"/>
          </a:xfrm>
        </p:spPr>
        <p:txBody>
          <a:bodyPr/>
          <a:lstStyle/>
          <a:p>
            <a:pPr marL="342900" indent="-342900">
              <a:buClr>
                <a:srgbClr val="002060"/>
              </a:buClr>
              <a:buFont typeface="Arial" panose="020B0604020202020204" pitchFamily="34" charset="0"/>
              <a:buChar char="•"/>
            </a:pPr>
            <a:r>
              <a:rPr lang="en-US" sz="2400" dirty="0"/>
              <a:t>This session included interactivity through </a:t>
            </a:r>
            <a:r>
              <a:rPr lang="en-US" sz="2400" dirty="0" err="1"/>
              <a:t>PollEverwhere</a:t>
            </a:r>
            <a:r>
              <a:rPr lang="en-US" sz="2400" dirty="0"/>
              <a:t> responses to how institutional officials should handle scenarios involving microaggressions/exclusion. Then there was time for small group discussions at tables and reporting out what each table focused. </a:t>
            </a:r>
          </a:p>
          <a:p>
            <a:pPr marL="342900" indent="-342900">
              <a:buClr>
                <a:srgbClr val="002060"/>
              </a:buClr>
              <a:buFont typeface="Arial" panose="020B0604020202020204" pitchFamily="34" charset="0"/>
              <a:buChar char="•"/>
            </a:pPr>
            <a:r>
              <a:rPr lang="en-US" sz="2400" dirty="0"/>
              <a:t>One proposed solution to handling instances of microaggressions and/or exclusion was to identify follow-on questions to further clarify the situation.</a:t>
            </a:r>
          </a:p>
          <a:p>
            <a:pPr marL="342900" indent="-342900">
              <a:buClr>
                <a:srgbClr val="002060"/>
              </a:buClr>
              <a:buFont typeface="Arial" panose="020B0604020202020204" pitchFamily="34" charset="0"/>
              <a:buChar char="•"/>
            </a:pPr>
            <a:r>
              <a:rPr lang="en-US" sz="2400" dirty="0"/>
              <a:t>There was a question on how to decide when a microaggression has occurred. The way a faculty member may experience the world can be very different than how a student experiences the world, even though they can be in the same building, doing the same activities, etc. It’s important to separate the intent from the impact of a microaggression and focus on the impact. </a:t>
            </a:r>
          </a:p>
          <a:p>
            <a:endParaRPr lang="en-US" sz="2400" dirty="0"/>
          </a:p>
        </p:txBody>
      </p:sp>
      <p:sp>
        <p:nvSpPr>
          <p:cNvPr id="3" name="Title 2">
            <a:extLst>
              <a:ext uri="{FF2B5EF4-FFF2-40B4-BE49-F238E27FC236}">
                <a16:creationId xmlns:a16="http://schemas.microsoft.com/office/drawing/2014/main" id="{8AF12AD8-40EC-49D2-821E-EB007418E9A6}"/>
              </a:ext>
            </a:extLst>
          </p:cNvPr>
          <p:cNvSpPr>
            <a:spLocks noGrp="1"/>
          </p:cNvSpPr>
          <p:nvPr>
            <p:ph type="title"/>
          </p:nvPr>
        </p:nvSpPr>
        <p:spPr>
          <a:xfrm>
            <a:off x="748100" y="433348"/>
            <a:ext cx="11182349" cy="620712"/>
          </a:xfrm>
        </p:spPr>
        <p:txBody>
          <a:bodyPr/>
          <a:lstStyle/>
          <a:p>
            <a:r>
              <a:rPr lang="en-US" sz="3200" dirty="0"/>
              <a:t>Unintended Bias – How to Reduce the Risk, but When it Happens, How to Respond: The ROI of Inclusion</a:t>
            </a:r>
          </a:p>
        </p:txBody>
      </p:sp>
      <p:sp>
        <p:nvSpPr>
          <p:cNvPr id="4" name="Slide Number Placeholder 3">
            <a:extLst>
              <a:ext uri="{FF2B5EF4-FFF2-40B4-BE49-F238E27FC236}">
                <a16:creationId xmlns:a16="http://schemas.microsoft.com/office/drawing/2014/main" id="{A19E76F5-D6E6-45C4-8801-2907F9941DFE}"/>
              </a:ext>
            </a:extLst>
          </p:cNvPr>
          <p:cNvSpPr>
            <a:spLocks noGrp="1"/>
          </p:cNvSpPr>
          <p:nvPr>
            <p:ph type="sldNum" sz="quarter" idx="4"/>
          </p:nvPr>
        </p:nvSpPr>
        <p:spPr/>
        <p:txBody>
          <a:bodyPr/>
          <a:lstStyle/>
          <a:p>
            <a:pPr>
              <a:defRPr/>
            </a:pPr>
            <a:fld id="{ADC2174A-351A-8246-9B91-DA39B6C4E9F5}" type="slidenum">
              <a:rPr lang="en-US" smtClean="0"/>
              <a:pPr>
                <a:defRPr/>
              </a:pPr>
              <a:t>32</a:t>
            </a:fld>
            <a:endParaRPr lang="en-US" dirty="0"/>
          </a:p>
        </p:txBody>
      </p:sp>
    </p:spTree>
    <p:extLst>
      <p:ext uri="{BB962C8B-B14F-4D97-AF65-F5344CB8AC3E}">
        <p14:creationId xmlns:p14="http://schemas.microsoft.com/office/powerpoint/2010/main" val="419330928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298DA3-4F87-479D-898A-43DBCE130FEE}"/>
              </a:ext>
            </a:extLst>
          </p:cNvPr>
          <p:cNvSpPr>
            <a:spLocks noGrp="1"/>
          </p:cNvSpPr>
          <p:nvPr>
            <p:ph idx="1"/>
          </p:nvPr>
        </p:nvSpPr>
        <p:spPr>
          <a:xfrm>
            <a:off x="768622" y="1199124"/>
            <a:ext cx="10651067" cy="4859764"/>
          </a:xfrm>
        </p:spPr>
        <p:txBody>
          <a:bodyPr/>
          <a:lstStyle/>
          <a:p>
            <a:pPr marL="342900" indent="-342900">
              <a:buClr>
                <a:srgbClr val="002060"/>
              </a:buClr>
              <a:buFont typeface="Arial" panose="020B0604020202020204" pitchFamily="34" charset="0"/>
              <a:buChar char="•"/>
            </a:pPr>
            <a:r>
              <a:rPr lang="en-US" sz="2400" dirty="0"/>
              <a:t>Try to look at microaggressions from the perspective of person who made the comment. Looking at everyone’s perspective who was involved is important. </a:t>
            </a:r>
          </a:p>
          <a:p>
            <a:pPr marL="342900" indent="-342900">
              <a:buClr>
                <a:srgbClr val="002060"/>
              </a:buClr>
              <a:buFont typeface="Arial" panose="020B0604020202020204" pitchFamily="34" charset="0"/>
              <a:buChar char="•"/>
            </a:pPr>
            <a:r>
              <a:rPr lang="en-US" sz="2400" dirty="0"/>
              <a:t>AAMC’s creation of institutional competencies for DEI is very important because so much of what affects a patient’s outcome is influenced by the system’s structure and there is bias in the systems. </a:t>
            </a:r>
          </a:p>
          <a:p>
            <a:pPr marL="342900" indent="-342900">
              <a:buClr>
                <a:srgbClr val="002060"/>
              </a:buClr>
              <a:buFont typeface="Arial" panose="020B0604020202020204" pitchFamily="34" charset="0"/>
              <a:buChar char="•"/>
            </a:pPr>
            <a:r>
              <a:rPr lang="en-US" sz="2400" dirty="0"/>
              <a:t>Helpful articles include: “Ouch! That Stereotype hurts” and “Promoting Inclusion in Academic Medicine” from Elena Fuentes-</a:t>
            </a:r>
            <a:r>
              <a:rPr lang="en-US" sz="2400" dirty="0" err="1"/>
              <a:t>Afflick</a:t>
            </a:r>
            <a:r>
              <a:rPr lang="en-US" sz="2400" dirty="0"/>
              <a:t>. </a:t>
            </a:r>
          </a:p>
          <a:p>
            <a:pPr marL="342900" indent="-342900">
              <a:buClr>
                <a:srgbClr val="002060"/>
              </a:buClr>
              <a:buFont typeface="Arial" panose="020B0604020202020204" pitchFamily="34" charset="0"/>
              <a:buChar char="•"/>
            </a:pPr>
            <a:r>
              <a:rPr lang="en-US" sz="2400" dirty="0"/>
              <a:t>“The ultimate tragedy is not the oppression and cruelty by the bad people but the silence over that by the good people” – MLK</a:t>
            </a:r>
          </a:p>
          <a:p>
            <a:endParaRPr lang="en-US" sz="2400" dirty="0"/>
          </a:p>
          <a:p>
            <a:endParaRPr lang="en-US" sz="2400" dirty="0"/>
          </a:p>
        </p:txBody>
      </p:sp>
      <p:sp>
        <p:nvSpPr>
          <p:cNvPr id="3" name="Title 2">
            <a:extLst>
              <a:ext uri="{FF2B5EF4-FFF2-40B4-BE49-F238E27FC236}">
                <a16:creationId xmlns:a16="http://schemas.microsoft.com/office/drawing/2014/main" id="{B756C6CB-DE96-4565-818C-F0610A3C906E}"/>
              </a:ext>
            </a:extLst>
          </p:cNvPr>
          <p:cNvSpPr>
            <a:spLocks noGrp="1"/>
          </p:cNvSpPr>
          <p:nvPr>
            <p:ph type="title"/>
          </p:nvPr>
        </p:nvSpPr>
        <p:spPr/>
        <p:txBody>
          <a:bodyPr/>
          <a:lstStyle/>
          <a:p>
            <a:r>
              <a:rPr lang="en-US" sz="3200" dirty="0"/>
              <a:t>Unintended Bias – How to Reduce the Risk, but When it Happens, How to Respond: The ROI of Inclusion</a:t>
            </a:r>
          </a:p>
        </p:txBody>
      </p:sp>
      <p:sp>
        <p:nvSpPr>
          <p:cNvPr id="4" name="Slide Number Placeholder 3">
            <a:extLst>
              <a:ext uri="{FF2B5EF4-FFF2-40B4-BE49-F238E27FC236}">
                <a16:creationId xmlns:a16="http://schemas.microsoft.com/office/drawing/2014/main" id="{5C5B581F-BA07-4C7B-BB28-782AB43B9A15}"/>
              </a:ext>
            </a:extLst>
          </p:cNvPr>
          <p:cNvSpPr>
            <a:spLocks noGrp="1"/>
          </p:cNvSpPr>
          <p:nvPr>
            <p:ph type="sldNum" sz="quarter" idx="4"/>
          </p:nvPr>
        </p:nvSpPr>
        <p:spPr/>
        <p:txBody>
          <a:bodyPr/>
          <a:lstStyle/>
          <a:p>
            <a:pPr>
              <a:defRPr/>
            </a:pPr>
            <a:fld id="{ADC2174A-351A-8246-9B91-DA39B6C4E9F5}" type="slidenum">
              <a:rPr lang="en-US" smtClean="0"/>
              <a:pPr>
                <a:defRPr/>
              </a:pPr>
              <a:t>33</a:t>
            </a:fld>
            <a:endParaRPr lang="en-US" dirty="0"/>
          </a:p>
        </p:txBody>
      </p:sp>
    </p:spTree>
    <p:extLst>
      <p:ext uri="{BB962C8B-B14F-4D97-AF65-F5344CB8AC3E}">
        <p14:creationId xmlns:p14="http://schemas.microsoft.com/office/powerpoint/2010/main" val="6350057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A96D71-E3E4-44B3-9DAE-B1E4A68604C7}"/>
              </a:ext>
            </a:extLst>
          </p:cNvPr>
          <p:cNvSpPr>
            <a:spLocks noGrp="1"/>
          </p:cNvSpPr>
          <p:nvPr>
            <p:ph idx="1"/>
          </p:nvPr>
        </p:nvSpPr>
        <p:spPr>
          <a:xfrm>
            <a:off x="1988499" y="1259667"/>
            <a:ext cx="3153859" cy="1665117"/>
          </a:xfrm>
        </p:spPr>
        <p:txBody>
          <a:bodyPr/>
          <a:lstStyle/>
          <a:p>
            <a:r>
              <a:rPr lang="en-US" sz="1400" b="1" dirty="0"/>
              <a:t>Yoshimi Anzai, MD, MPH</a:t>
            </a:r>
            <a:br>
              <a:rPr lang="en-US" sz="1400" b="1" dirty="0"/>
            </a:br>
            <a:r>
              <a:rPr lang="en-US" sz="1400" b="1" dirty="0"/>
              <a:t>Moderator</a:t>
            </a:r>
          </a:p>
          <a:p>
            <a:r>
              <a:rPr lang="en-US" sz="1400" dirty="0"/>
              <a:t>Associate Chief Medical Quality Officer, Professor of Radiology, Adjunct Professor of Population Health</a:t>
            </a:r>
          </a:p>
          <a:p>
            <a:r>
              <a:rPr lang="en-US" sz="1400" dirty="0"/>
              <a:t>Spencer Fox Eccles School of Medicine at the University of Utah/American College of Radiology </a:t>
            </a:r>
          </a:p>
        </p:txBody>
      </p:sp>
      <p:sp>
        <p:nvSpPr>
          <p:cNvPr id="3" name="Title 2">
            <a:extLst>
              <a:ext uri="{FF2B5EF4-FFF2-40B4-BE49-F238E27FC236}">
                <a16:creationId xmlns:a16="http://schemas.microsoft.com/office/drawing/2014/main" id="{608E123A-4988-4860-96BF-CB4DC10FD108}"/>
              </a:ext>
            </a:extLst>
          </p:cNvPr>
          <p:cNvSpPr>
            <a:spLocks noGrp="1"/>
          </p:cNvSpPr>
          <p:nvPr>
            <p:ph type="title"/>
          </p:nvPr>
        </p:nvSpPr>
        <p:spPr/>
        <p:txBody>
          <a:bodyPr/>
          <a:lstStyle/>
          <a:p>
            <a:r>
              <a:rPr lang="en-US" sz="3200" dirty="0"/>
              <a:t>Trends and New Directions for Salary Equity in Academic Medicine</a:t>
            </a:r>
          </a:p>
        </p:txBody>
      </p:sp>
      <p:sp>
        <p:nvSpPr>
          <p:cNvPr id="4" name="Slide Number Placeholder 3">
            <a:extLst>
              <a:ext uri="{FF2B5EF4-FFF2-40B4-BE49-F238E27FC236}">
                <a16:creationId xmlns:a16="http://schemas.microsoft.com/office/drawing/2014/main" id="{6D93436C-F4CB-4ECA-85E3-F63C4E5E72A8}"/>
              </a:ext>
            </a:extLst>
          </p:cNvPr>
          <p:cNvSpPr>
            <a:spLocks noGrp="1"/>
          </p:cNvSpPr>
          <p:nvPr>
            <p:ph type="sldNum" sz="quarter" idx="4"/>
          </p:nvPr>
        </p:nvSpPr>
        <p:spPr/>
        <p:txBody>
          <a:bodyPr/>
          <a:lstStyle/>
          <a:p>
            <a:pPr>
              <a:defRPr/>
            </a:pPr>
            <a:fld id="{ADC2174A-351A-8246-9B91-DA39B6C4E9F5}" type="slidenum">
              <a:rPr lang="en-US" smtClean="0"/>
              <a:pPr>
                <a:defRPr/>
              </a:pPr>
              <a:t>34</a:t>
            </a:fld>
            <a:endParaRPr lang="en-US" dirty="0"/>
          </a:p>
        </p:txBody>
      </p:sp>
      <p:pic>
        <p:nvPicPr>
          <p:cNvPr id="5" name="Picture 4">
            <a:extLst>
              <a:ext uri="{FF2B5EF4-FFF2-40B4-BE49-F238E27FC236}">
                <a16:creationId xmlns:a16="http://schemas.microsoft.com/office/drawing/2014/main" id="{E2794AEF-E46C-42E0-B756-DCA731E6A82D}"/>
              </a:ext>
            </a:extLst>
          </p:cNvPr>
          <p:cNvPicPr>
            <a:picLocks noChangeAspect="1"/>
          </p:cNvPicPr>
          <p:nvPr/>
        </p:nvPicPr>
        <p:blipFill>
          <a:blip r:embed="rId2"/>
          <a:stretch>
            <a:fillRect/>
          </a:stretch>
        </p:blipFill>
        <p:spPr>
          <a:xfrm>
            <a:off x="597877" y="1142449"/>
            <a:ext cx="1269515" cy="1890167"/>
          </a:xfrm>
          <a:prstGeom prst="ellipse">
            <a:avLst/>
          </a:prstGeom>
        </p:spPr>
      </p:pic>
      <p:sp>
        <p:nvSpPr>
          <p:cNvPr id="7" name="TextBox 6">
            <a:extLst>
              <a:ext uri="{FF2B5EF4-FFF2-40B4-BE49-F238E27FC236}">
                <a16:creationId xmlns:a16="http://schemas.microsoft.com/office/drawing/2014/main" id="{0CCFB092-1E3D-4BFB-9E9B-BE3FFA802D6E}"/>
              </a:ext>
            </a:extLst>
          </p:cNvPr>
          <p:cNvSpPr txBox="1"/>
          <p:nvPr/>
        </p:nvSpPr>
        <p:spPr>
          <a:xfrm>
            <a:off x="9085184" y="3609832"/>
            <a:ext cx="2662894" cy="1384995"/>
          </a:xfrm>
          <a:prstGeom prst="rect">
            <a:avLst/>
          </a:prstGeom>
          <a:noFill/>
        </p:spPr>
        <p:txBody>
          <a:bodyPr wrap="square">
            <a:spAutoFit/>
          </a:bodyPr>
          <a:lstStyle/>
          <a:p>
            <a:r>
              <a:rPr lang="en-US" sz="1400" dirty="0"/>
              <a:t>Valerie Dandar, MA</a:t>
            </a:r>
          </a:p>
          <a:p>
            <a:r>
              <a:rPr lang="en-US" sz="1400" dirty="0"/>
              <a:t>Speaker</a:t>
            </a:r>
          </a:p>
          <a:p>
            <a:endParaRPr lang="en-US" sz="1400" dirty="0"/>
          </a:p>
          <a:p>
            <a:r>
              <a:rPr lang="en-US" sz="1400" b="0" dirty="0"/>
              <a:t>Director of Medical School Operations, Academic Affairs</a:t>
            </a:r>
          </a:p>
          <a:p>
            <a:r>
              <a:rPr lang="en-US" sz="1400" b="0" dirty="0"/>
              <a:t>AAMC </a:t>
            </a:r>
          </a:p>
        </p:txBody>
      </p:sp>
      <p:sp>
        <p:nvSpPr>
          <p:cNvPr id="11" name="TextBox 10">
            <a:extLst>
              <a:ext uri="{FF2B5EF4-FFF2-40B4-BE49-F238E27FC236}">
                <a16:creationId xmlns:a16="http://schemas.microsoft.com/office/drawing/2014/main" id="{FA12813D-F1C8-40DA-B820-798767F35823}"/>
              </a:ext>
            </a:extLst>
          </p:cNvPr>
          <p:cNvSpPr txBox="1"/>
          <p:nvPr/>
        </p:nvSpPr>
        <p:spPr>
          <a:xfrm>
            <a:off x="7333907" y="1259667"/>
            <a:ext cx="4260216" cy="1600438"/>
          </a:xfrm>
          <a:prstGeom prst="rect">
            <a:avLst/>
          </a:prstGeom>
          <a:noFill/>
        </p:spPr>
        <p:txBody>
          <a:bodyPr wrap="square">
            <a:spAutoFit/>
          </a:bodyPr>
          <a:lstStyle/>
          <a:p>
            <a:r>
              <a:rPr lang="en-US" sz="1400" dirty="0"/>
              <a:t>Amy Gottlieb, MD</a:t>
            </a:r>
            <a:br>
              <a:rPr lang="en-US" sz="1400" dirty="0"/>
            </a:br>
            <a:r>
              <a:rPr lang="en-US" sz="1400" dirty="0"/>
              <a:t>Speaker</a:t>
            </a:r>
          </a:p>
          <a:p>
            <a:endParaRPr lang="en-US" sz="1400" dirty="0"/>
          </a:p>
          <a:p>
            <a:r>
              <a:rPr lang="en-US" sz="1400" b="0" dirty="0"/>
              <a:t>Associate Dean for Faculty Affairs/Chief Faculty Development Officer,</a:t>
            </a:r>
          </a:p>
          <a:p>
            <a:r>
              <a:rPr lang="en-US" sz="1400" b="0" dirty="0"/>
              <a:t>UMass Chan Medical School – Baystate/Baystate Health </a:t>
            </a:r>
          </a:p>
        </p:txBody>
      </p:sp>
      <p:sp>
        <p:nvSpPr>
          <p:cNvPr id="13" name="TextBox 12">
            <a:extLst>
              <a:ext uri="{FF2B5EF4-FFF2-40B4-BE49-F238E27FC236}">
                <a16:creationId xmlns:a16="http://schemas.microsoft.com/office/drawing/2014/main" id="{1020F6B5-E09F-484D-AD22-3C6FAFE065CF}"/>
              </a:ext>
            </a:extLst>
          </p:cNvPr>
          <p:cNvSpPr txBox="1"/>
          <p:nvPr/>
        </p:nvSpPr>
        <p:spPr>
          <a:xfrm>
            <a:off x="6002460" y="3668615"/>
            <a:ext cx="3153859" cy="1169551"/>
          </a:xfrm>
          <a:prstGeom prst="rect">
            <a:avLst/>
          </a:prstGeom>
          <a:noFill/>
        </p:spPr>
        <p:txBody>
          <a:bodyPr wrap="square">
            <a:spAutoFit/>
          </a:bodyPr>
          <a:lstStyle/>
          <a:p>
            <a:r>
              <a:rPr lang="en-US" sz="1400" dirty="0"/>
              <a:t>Diana Lautenberger, MA</a:t>
            </a:r>
            <a:br>
              <a:rPr lang="en-US" sz="1400" dirty="0"/>
            </a:br>
            <a:r>
              <a:rPr lang="en-US" sz="1400" dirty="0"/>
              <a:t>Speaker</a:t>
            </a:r>
          </a:p>
          <a:p>
            <a:endParaRPr lang="en-US" sz="1400" dirty="0"/>
          </a:p>
          <a:p>
            <a:r>
              <a:rPr lang="en-US" sz="1400" b="0" dirty="0"/>
              <a:t>Director, Gender Equity Initiatives</a:t>
            </a:r>
          </a:p>
          <a:p>
            <a:r>
              <a:rPr lang="en-US" sz="1400" b="0" dirty="0"/>
              <a:t>AAMC </a:t>
            </a:r>
          </a:p>
        </p:txBody>
      </p:sp>
      <p:sp>
        <p:nvSpPr>
          <p:cNvPr id="15" name="TextBox 14">
            <a:extLst>
              <a:ext uri="{FF2B5EF4-FFF2-40B4-BE49-F238E27FC236}">
                <a16:creationId xmlns:a16="http://schemas.microsoft.com/office/drawing/2014/main" id="{EF00F5BD-D6D0-417C-919B-C68145213123}"/>
              </a:ext>
            </a:extLst>
          </p:cNvPr>
          <p:cNvSpPr txBox="1"/>
          <p:nvPr/>
        </p:nvSpPr>
        <p:spPr>
          <a:xfrm>
            <a:off x="2376607" y="3345450"/>
            <a:ext cx="3433107" cy="1815882"/>
          </a:xfrm>
          <a:prstGeom prst="rect">
            <a:avLst/>
          </a:prstGeom>
          <a:noFill/>
        </p:spPr>
        <p:txBody>
          <a:bodyPr wrap="square">
            <a:spAutoFit/>
          </a:bodyPr>
          <a:lstStyle/>
          <a:p>
            <a:r>
              <a:rPr lang="en-US" sz="1400" dirty="0"/>
              <a:t>Arthur Derse, MD, JD</a:t>
            </a:r>
            <a:br>
              <a:rPr lang="en-US" sz="1400" dirty="0"/>
            </a:br>
            <a:r>
              <a:rPr lang="en-US" sz="1400" dirty="0"/>
              <a:t>Speaker</a:t>
            </a:r>
          </a:p>
          <a:p>
            <a:endParaRPr lang="en-US" sz="1400" dirty="0"/>
          </a:p>
          <a:p>
            <a:r>
              <a:rPr lang="en-US" sz="1400" b="0" dirty="0"/>
              <a:t>Julia and David </a:t>
            </a:r>
            <a:r>
              <a:rPr lang="en-US" sz="1400" b="0" dirty="0" err="1"/>
              <a:t>Uihlein</a:t>
            </a:r>
            <a:r>
              <a:rPr lang="en-US" sz="1400" b="0" dirty="0"/>
              <a:t> Chair in Medical Humanities</a:t>
            </a:r>
          </a:p>
          <a:p>
            <a:r>
              <a:rPr lang="en-US" sz="1400" b="0" dirty="0"/>
              <a:t>Medical College of Wisconsin/Association of Bioethics Program Directors </a:t>
            </a:r>
          </a:p>
        </p:txBody>
      </p:sp>
      <p:pic>
        <p:nvPicPr>
          <p:cNvPr id="16" name="Picture 15" descr="Arthur Derse">
            <a:extLst>
              <a:ext uri="{FF2B5EF4-FFF2-40B4-BE49-F238E27FC236}">
                <a16:creationId xmlns:a16="http://schemas.microsoft.com/office/drawing/2014/main" id="{7D5C6EEB-A03C-48DB-82A9-085EF71859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09" y="3270862"/>
            <a:ext cx="1680541" cy="1890167"/>
          </a:xfrm>
          <a:prstGeom prst="ellipse">
            <a:avLst/>
          </a:prstGeom>
        </p:spPr>
      </p:pic>
      <p:pic>
        <p:nvPicPr>
          <p:cNvPr id="18" name="Picture 17">
            <a:extLst>
              <a:ext uri="{FF2B5EF4-FFF2-40B4-BE49-F238E27FC236}">
                <a16:creationId xmlns:a16="http://schemas.microsoft.com/office/drawing/2014/main" id="{EDBEFF59-E498-423E-B3EB-114BFC913B5B}"/>
              </a:ext>
            </a:extLst>
          </p:cNvPr>
          <p:cNvPicPr>
            <a:picLocks noChangeAspect="1"/>
          </p:cNvPicPr>
          <p:nvPr/>
        </p:nvPicPr>
        <p:blipFill>
          <a:blip r:embed="rId4"/>
          <a:stretch>
            <a:fillRect/>
          </a:stretch>
        </p:blipFill>
        <p:spPr>
          <a:xfrm>
            <a:off x="5668956" y="1091501"/>
            <a:ext cx="1380688" cy="1941115"/>
          </a:xfrm>
          <a:prstGeom prst="ellipse">
            <a:avLst/>
          </a:prstGeom>
        </p:spPr>
      </p:pic>
    </p:spTree>
    <p:extLst>
      <p:ext uri="{BB962C8B-B14F-4D97-AF65-F5344CB8AC3E}">
        <p14:creationId xmlns:p14="http://schemas.microsoft.com/office/powerpoint/2010/main" val="307869354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5A867-CE95-4993-AC8F-7F65F1321B46}"/>
              </a:ext>
            </a:extLst>
          </p:cNvPr>
          <p:cNvSpPr>
            <a:spLocks noGrp="1"/>
          </p:cNvSpPr>
          <p:nvPr>
            <p:ph idx="1"/>
          </p:nvPr>
        </p:nvSpPr>
        <p:spPr>
          <a:xfrm>
            <a:off x="748100" y="1280675"/>
            <a:ext cx="10651067" cy="4767262"/>
          </a:xfrm>
        </p:spPr>
        <p:txBody>
          <a:bodyPr/>
          <a:lstStyle/>
          <a:p>
            <a:r>
              <a:rPr lang="en-US" sz="1800" b="1" dirty="0"/>
              <a:t>Intro</a:t>
            </a:r>
          </a:p>
          <a:p>
            <a:pPr marL="285750" indent="-285750">
              <a:buClr>
                <a:srgbClr val="002060"/>
              </a:buClr>
              <a:buFont typeface="Arial" panose="020B0604020202020204" pitchFamily="34" charset="0"/>
              <a:buChar char="•"/>
            </a:pPr>
            <a:r>
              <a:rPr lang="en-US" sz="1800" dirty="0"/>
              <a:t>Salary equity refers to whether or not individuals have: access to opportunities that allow them to earn and be paid similar compensation for comparable work given shared qualifications regardless of individual identities. Salary equity is important for recruiting and retaining talented faculty members</a:t>
            </a:r>
          </a:p>
          <a:p>
            <a:pPr marL="285750" indent="-285750">
              <a:buClr>
                <a:srgbClr val="002060"/>
              </a:buClr>
              <a:buFont typeface="Arial" panose="020B0604020202020204" pitchFamily="34" charset="0"/>
              <a:buChar char="•"/>
            </a:pPr>
            <a:r>
              <a:rPr lang="en-US" sz="1800" dirty="0"/>
              <a:t>Salary equity is a component of a comprehensive gender equity strategy: mentoring and sponsorship, family friendly policies/work-life balance, and equal access to opportunities</a:t>
            </a:r>
          </a:p>
          <a:p>
            <a:pPr marL="285750" indent="-285750">
              <a:buClr>
                <a:srgbClr val="002060"/>
              </a:buClr>
              <a:buFont typeface="Arial" panose="020B0604020202020204" pitchFamily="34" charset="0"/>
              <a:buChar char="•"/>
            </a:pPr>
            <a:r>
              <a:rPr lang="en-US" sz="1800" dirty="0"/>
              <a:t>AAMC started work on salary equity work in 2019 with </a:t>
            </a:r>
            <a:r>
              <a:rPr lang="en-US" sz="1800" i="1" dirty="0"/>
              <a:t>Promising Practices for Understanding and Addressing Salary Equity at U.S. Medical Schools</a:t>
            </a:r>
            <a:r>
              <a:rPr lang="en-US" sz="1800" dirty="0"/>
              <a:t> and has produced two follow-on reports since then.</a:t>
            </a:r>
          </a:p>
          <a:p>
            <a:endParaRPr lang="en-US" sz="1800" dirty="0"/>
          </a:p>
        </p:txBody>
      </p:sp>
      <p:sp>
        <p:nvSpPr>
          <p:cNvPr id="3" name="Title 2">
            <a:extLst>
              <a:ext uri="{FF2B5EF4-FFF2-40B4-BE49-F238E27FC236}">
                <a16:creationId xmlns:a16="http://schemas.microsoft.com/office/drawing/2014/main" id="{AE3B4CDC-A1A1-4518-B670-34C77EFAFA72}"/>
              </a:ext>
            </a:extLst>
          </p:cNvPr>
          <p:cNvSpPr>
            <a:spLocks noGrp="1"/>
          </p:cNvSpPr>
          <p:nvPr>
            <p:ph type="title"/>
          </p:nvPr>
        </p:nvSpPr>
        <p:spPr>
          <a:xfrm>
            <a:off x="704297" y="457345"/>
            <a:ext cx="11182349" cy="620712"/>
          </a:xfrm>
        </p:spPr>
        <p:txBody>
          <a:bodyPr/>
          <a:lstStyle/>
          <a:p>
            <a:r>
              <a:rPr lang="en-US" sz="3200" dirty="0"/>
              <a:t>Trends and New Directions for Salary Equity in Academic Medicine</a:t>
            </a:r>
          </a:p>
        </p:txBody>
      </p:sp>
      <p:sp>
        <p:nvSpPr>
          <p:cNvPr id="4" name="Slide Number Placeholder 3">
            <a:extLst>
              <a:ext uri="{FF2B5EF4-FFF2-40B4-BE49-F238E27FC236}">
                <a16:creationId xmlns:a16="http://schemas.microsoft.com/office/drawing/2014/main" id="{0DA2AF72-2B3E-4321-89DB-C16C5E298C6F}"/>
              </a:ext>
            </a:extLst>
          </p:cNvPr>
          <p:cNvSpPr>
            <a:spLocks noGrp="1"/>
          </p:cNvSpPr>
          <p:nvPr>
            <p:ph type="sldNum" sz="quarter" idx="4"/>
          </p:nvPr>
        </p:nvSpPr>
        <p:spPr/>
        <p:txBody>
          <a:bodyPr/>
          <a:lstStyle/>
          <a:p>
            <a:pPr>
              <a:defRPr/>
            </a:pPr>
            <a:fld id="{ADC2174A-351A-8246-9B91-DA39B6C4E9F5}" type="slidenum">
              <a:rPr lang="en-US" smtClean="0"/>
              <a:pPr>
                <a:defRPr/>
              </a:pPr>
              <a:t>35</a:t>
            </a:fld>
            <a:endParaRPr lang="en-US" dirty="0"/>
          </a:p>
        </p:txBody>
      </p:sp>
    </p:spTree>
    <p:extLst>
      <p:ext uri="{BB962C8B-B14F-4D97-AF65-F5344CB8AC3E}">
        <p14:creationId xmlns:p14="http://schemas.microsoft.com/office/powerpoint/2010/main" val="382474363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0DAD28-D2AE-4B49-A460-C9698A783E0D}"/>
              </a:ext>
            </a:extLst>
          </p:cNvPr>
          <p:cNvSpPr>
            <a:spLocks noGrp="1"/>
          </p:cNvSpPr>
          <p:nvPr>
            <p:ph idx="1"/>
          </p:nvPr>
        </p:nvSpPr>
        <p:spPr>
          <a:xfrm>
            <a:off x="768622" y="1362806"/>
            <a:ext cx="10651067" cy="4767262"/>
          </a:xfrm>
        </p:spPr>
        <p:txBody>
          <a:bodyPr/>
          <a:lstStyle/>
          <a:p>
            <a:r>
              <a:rPr lang="en-US" sz="2000" dirty="0"/>
              <a:t>White men are paid more than men of other races and women of all races. Sometimes white women make more than women of color. Just because we have diversity, doesn’t mean we have equity.</a:t>
            </a:r>
          </a:p>
          <a:p>
            <a:r>
              <a:rPr lang="en-US" sz="2000" dirty="0"/>
              <a:t>To gain traction on salary equity:</a:t>
            </a:r>
          </a:p>
          <a:p>
            <a:pPr marL="285750" indent="-285750">
              <a:buClr>
                <a:srgbClr val="002060"/>
              </a:buClr>
              <a:buFont typeface="Arial" panose="020B0604020202020204" pitchFamily="34" charset="0"/>
              <a:buChar char="•"/>
            </a:pPr>
            <a:r>
              <a:rPr lang="en-US" sz="2000" dirty="0"/>
              <a:t>Establish mandatory unconscious bias training</a:t>
            </a:r>
          </a:p>
          <a:p>
            <a:pPr marL="285750" indent="-285750">
              <a:buClr>
                <a:srgbClr val="002060"/>
              </a:buClr>
              <a:buFont typeface="Arial" panose="020B0604020202020204" pitchFamily="34" charset="0"/>
              <a:buChar char="•"/>
            </a:pPr>
            <a:r>
              <a:rPr lang="en-US" sz="2000" dirty="0"/>
              <a:t>Examine trends in faculty recruitment selection and hiring</a:t>
            </a:r>
          </a:p>
          <a:p>
            <a:pPr marL="285750" indent="-285750">
              <a:buClr>
                <a:srgbClr val="002060"/>
              </a:buClr>
              <a:buFont typeface="Arial" panose="020B0604020202020204" pitchFamily="34" charset="0"/>
              <a:buChar char="•"/>
            </a:pPr>
            <a:r>
              <a:rPr lang="en-US" sz="2000" dirty="0"/>
              <a:t>Ensure equitable distribution of duties and resources across faculty</a:t>
            </a:r>
          </a:p>
          <a:p>
            <a:pPr marL="285750" indent="-285750">
              <a:buClr>
                <a:srgbClr val="002060"/>
              </a:buClr>
              <a:buFont typeface="Arial" panose="020B0604020202020204" pitchFamily="34" charset="0"/>
              <a:buChar char="•"/>
            </a:pPr>
            <a:r>
              <a:rPr lang="en-US" sz="2000" dirty="0"/>
              <a:t>Promote flexible workplace policies</a:t>
            </a:r>
          </a:p>
          <a:p>
            <a:pPr marL="285750" indent="-285750">
              <a:buClr>
                <a:srgbClr val="002060"/>
              </a:buClr>
              <a:buFont typeface="Arial" panose="020B0604020202020204" pitchFamily="34" charset="0"/>
              <a:buChar char="•"/>
            </a:pPr>
            <a:r>
              <a:rPr lang="en-US" sz="2000" dirty="0"/>
              <a:t>Assess trends</a:t>
            </a:r>
          </a:p>
          <a:p>
            <a:endParaRPr lang="en-US" sz="2000" dirty="0"/>
          </a:p>
          <a:p>
            <a:endParaRPr lang="en-US" sz="2000" dirty="0"/>
          </a:p>
        </p:txBody>
      </p:sp>
      <p:sp>
        <p:nvSpPr>
          <p:cNvPr id="3" name="Title 2">
            <a:extLst>
              <a:ext uri="{FF2B5EF4-FFF2-40B4-BE49-F238E27FC236}">
                <a16:creationId xmlns:a16="http://schemas.microsoft.com/office/drawing/2014/main" id="{9C6B2279-68FD-44D6-A01D-22A07BCB3CCA}"/>
              </a:ext>
            </a:extLst>
          </p:cNvPr>
          <p:cNvSpPr>
            <a:spLocks noGrp="1"/>
          </p:cNvSpPr>
          <p:nvPr>
            <p:ph type="title"/>
          </p:nvPr>
        </p:nvSpPr>
        <p:spPr>
          <a:xfrm>
            <a:off x="724818" y="548333"/>
            <a:ext cx="11182349" cy="620712"/>
          </a:xfrm>
        </p:spPr>
        <p:txBody>
          <a:bodyPr/>
          <a:lstStyle/>
          <a:p>
            <a:r>
              <a:rPr lang="en-US" sz="3200" dirty="0"/>
              <a:t>Trends and New Directions for Salary Equity in Academic Medicine</a:t>
            </a:r>
          </a:p>
        </p:txBody>
      </p:sp>
      <p:sp>
        <p:nvSpPr>
          <p:cNvPr id="4" name="Slide Number Placeholder 3">
            <a:extLst>
              <a:ext uri="{FF2B5EF4-FFF2-40B4-BE49-F238E27FC236}">
                <a16:creationId xmlns:a16="http://schemas.microsoft.com/office/drawing/2014/main" id="{C222B0E1-9D37-485F-BA9E-5466A27A2363}"/>
              </a:ext>
            </a:extLst>
          </p:cNvPr>
          <p:cNvSpPr>
            <a:spLocks noGrp="1"/>
          </p:cNvSpPr>
          <p:nvPr>
            <p:ph type="sldNum" sz="quarter" idx="4"/>
          </p:nvPr>
        </p:nvSpPr>
        <p:spPr/>
        <p:txBody>
          <a:bodyPr/>
          <a:lstStyle/>
          <a:p>
            <a:pPr>
              <a:defRPr/>
            </a:pPr>
            <a:fld id="{ADC2174A-351A-8246-9B91-DA39B6C4E9F5}" type="slidenum">
              <a:rPr lang="en-US" smtClean="0"/>
              <a:pPr>
                <a:defRPr/>
              </a:pPr>
              <a:t>36</a:t>
            </a:fld>
            <a:endParaRPr lang="en-US" dirty="0"/>
          </a:p>
        </p:txBody>
      </p:sp>
    </p:spTree>
    <p:extLst>
      <p:ext uri="{BB962C8B-B14F-4D97-AF65-F5344CB8AC3E}">
        <p14:creationId xmlns:p14="http://schemas.microsoft.com/office/powerpoint/2010/main" val="218522314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5327AC-2AF0-4048-AAD1-8A8718DBDAD3}"/>
              </a:ext>
            </a:extLst>
          </p:cNvPr>
          <p:cNvSpPr>
            <a:spLocks noGrp="1"/>
          </p:cNvSpPr>
          <p:nvPr>
            <p:ph idx="1"/>
          </p:nvPr>
        </p:nvSpPr>
        <p:spPr/>
        <p:txBody>
          <a:bodyPr/>
          <a:lstStyle/>
          <a:p>
            <a:r>
              <a:rPr lang="en-US" sz="1800" b="1" dirty="0"/>
              <a:t>Amy S. Gottlieb, MD</a:t>
            </a:r>
          </a:p>
          <a:p>
            <a:pPr marL="285750" indent="-285750">
              <a:buClr>
                <a:srgbClr val="002060"/>
              </a:buClr>
              <a:buFont typeface="Arial" panose="020B0604020202020204" pitchFamily="34" charset="0"/>
              <a:buChar char="•"/>
            </a:pPr>
            <a:r>
              <a:rPr lang="en-US" sz="1800" dirty="0"/>
              <a:t>Implicit biases and traditional compensation methodologies work together to contribute to gender pay gap.</a:t>
            </a:r>
          </a:p>
          <a:p>
            <a:pPr marL="285750" indent="-285750">
              <a:buClr>
                <a:srgbClr val="002060"/>
              </a:buClr>
              <a:buFont typeface="Arial" panose="020B0604020202020204" pitchFamily="34" charset="0"/>
              <a:buChar char="•"/>
            </a:pPr>
            <a:r>
              <a:rPr lang="en-US" sz="1800" dirty="0"/>
              <a:t>Women physicians experience one of largest pay gaps in America and the pay gap is increasing</a:t>
            </a:r>
          </a:p>
          <a:p>
            <a:pPr marL="285750" indent="-285750">
              <a:buClr>
                <a:srgbClr val="002060"/>
              </a:buClr>
              <a:buFont typeface="Arial" panose="020B0604020202020204" pitchFamily="34" charset="0"/>
              <a:buChar char="•"/>
            </a:pPr>
            <a:r>
              <a:rPr lang="en-US" sz="1800" dirty="0"/>
              <a:t>Women are often penalized for negotiating on their salary and also face “occupational gender segregation,” where they are directed toward certain specialties. </a:t>
            </a:r>
          </a:p>
          <a:p>
            <a:pPr marL="285750" indent="-285750">
              <a:buClr>
                <a:srgbClr val="002060"/>
              </a:buClr>
              <a:buFont typeface="Arial" panose="020B0604020202020204" pitchFamily="34" charset="0"/>
              <a:buChar char="•"/>
            </a:pPr>
            <a:r>
              <a:rPr lang="en-US" sz="1800" dirty="0"/>
              <a:t>As women physicians have become over-represented in pediatrics and obstetrics and gynecology, their relative earnings have been observed to decline.</a:t>
            </a:r>
          </a:p>
          <a:p>
            <a:pPr marL="285750" indent="-285750">
              <a:buClr>
                <a:srgbClr val="002060"/>
              </a:buClr>
              <a:buFont typeface="Arial" panose="020B0604020202020204" pitchFamily="34" charset="0"/>
              <a:buChar char="•"/>
            </a:pPr>
            <a:r>
              <a:rPr lang="en-US" sz="1800" dirty="0"/>
              <a:t>Women also carry a greater share of organizational service activities, have more domestic duties and part-time work, spend more time with patients, and have to navigate pregnancy, maternity leave, etc. </a:t>
            </a:r>
          </a:p>
          <a:p>
            <a:pPr marL="285750" indent="-285750">
              <a:buClr>
                <a:srgbClr val="002060"/>
              </a:buClr>
              <a:buFont typeface="Arial" panose="020B0604020202020204" pitchFamily="34" charset="0"/>
              <a:buChar char="•"/>
            </a:pPr>
            <a:r>
              <a:rPr lang="en-US" sz="1800" dirty="0"/>
              <a:t>“Second generation gender bias”: No overt intention to exclude but exclusion still happens because of embedded unconscious bias/stereotypes.</a:t>
            </a:r>
          </a:p>
          <a:p>
            <a:pPr marL="285750" indent="-285750">
              <a:buClr>
                <a:srgbClr val="002060"/>
              </a:buClr>
              <a:buFont typeface="Arial" panose="020B0604020202020204" pitchFamily="34" charset="0"/>
              <a:buChar char="•"/>
            </a:pPr>
            <a:r>
              <a:rPr lang="en-US" sz="1800" dirty="0"/>
              <a:t>In academic medicine, women who advance to dean roles often do so in faculty affairs, not research, etc.</a:t>
            </a:r>
          </a:p>
          <a:p>
            <a:pPr marL="285750" indent="-285750">
              <a:buClr>
                <a:srgbClr val="002060"/>
              </a:buClr>
              <a:buFont typeface="Arial" panose="020B0604020202020204" pitchFamily="34" charset="0"/>
              <a:buChar char="•"/>
            </a:pPr>
            <a:endParaRPr lang="en-US" sz="1800" dirty="0"/>
          </a:p>
          <a:p>
            <a:endParaRPr lang="en-US" sz="1800" dirty="0"/>
          </a:p>
        </p:txBody>
      </p:sp>
      <p:sp>
        <p:nvSpPr>
          <p:cNvPr id="3" name="Title 2">
            <a:extLst>
              <a:ext uri="{FF2B5EF4-FFF2-40B4-BE49-F238E27FC236}">
                <a16:creationId xmlns:a16="http://schemas.microsoft.com/office/drawing/2014/main" id="{0A6D5CF1-9006-48FA-A203-7400129E1888}"/>
              </a:ext>
            </a:extLst>
          </p:cNvPr>
          <p:cNvSpPr>
            <a:spLocks noGrp="1"/>
          </p:cNvSpPr>
          <p:nvPr>
            <p:ph type="title"/>
          </p:nvPr>
        </p:nvSpPr>
        <p:spPr/>
        <p:txBody>
          <a:bodyPr/>
          <a:lstStyle/>
          <a:p>
            <a:r>
              <a:rPr lang="en-US" sz="3600" dirty="0"/>
              <a:t>Trends and New Directions for Salary Equity in Academic Medicine</a:t>
            </a:r>
            <a:endParaRPr lang="en-US" dirty="0"/>
          </a:p>
        </p:txBody>
      </p:sp>
      <p:sp>
        <p:nvSpPr>
          <p:cNvPr id="4" name="Slide Number Placeholder 3">
            <a:extLst>
              <a:ext uri="{FF2B5EF4-FFF2-40B4-BE49-F238E27FC236}">
                <a16:creationId xmlns:a16="http://schemas.microsoft.com/office/drawing/2014/main" id="{104C6EFA-3E7E-4298-86F6-C729DDA60314}"/>
              </a:ext>
            </a:extLst>
          </p:cNvPr>
          <p:cNvSpPr>
            <a:spLocks noGrp="1"/>
          </p:cNvSpPr>
          <p:nvPr>
            <p:ph type="sldNum" sz="quarter" idx="4"/>
          </p:nvPr>
        </p:nvSpPr>
        <p:spPr/>
        <p:txBody>
          <a:bodyPr/>
          <a:lstStyle/>
          <a:p>
            <a:pPr>
              <a:defRPr/>
            </a:pPr>
            <a:fld id="{ADC2174A-351A-8246-9B91-DA39B6C4E9F5}" type="slidenum">
              <a:rPr lang="en-US" smtClean="0"/>
              <a:pPr>
                <a:defRPr/>
              </a:pPr>
              <a:t>37</a:t>
            </a:fld>
            <a:endParaRPr lang="en-US" dirty="0"/>
          </a:p>
        </p:txBody>
      </p:sp>
    </p:spTree>
    <p:extLst>
      <p:ext uri="{BB962C8B-B14F-4D97-AF65-F5344CB8AC3E}">
        <p14:creationId xmlns:p14="http://schemas.microsoft.com/office/powerpoint/2010/main" val="396764988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91406F-D3CC-4CFF-861E-9E2BF4466F8E}"/>
              </a:ext>
            </a:extLst>
          </p:cNvPr>
          <p:cNvSpPr>
            <a:spLocks noGrp="1"/>
          </p:cNvSpPr>
          <p:nvPr>
            <p:ph idx="1"/>
          </p:nvPr>
        </p:nvSpPr>
        <p:spPr>
          <a:xfrm>
            <a:off x="726199" y="1236871"/>
            <a:ext cx="10651067" cy="4767262"/>
          </a:xfrm>
        </p:spPr>
        <p:txBody>
          <a:bodyPr/>
          <a:lstStyle/>
          <a:p>
            <a:pPr marL="285750" indent="-285750">
              <a:buClr>
                <a:srgbClr val="002060"/>
              </a:buClr>
              <a:buFont typeface="Arial" panose="020B0604020202020204" pitchFamily="34" charset="0"/>
              <a:buChar char="•"/>
            </a:pPr>
            <a:r>
              <a:rPr lang="en-US" sz="2000" dirty="0"/>
              <a:t>To close gender pay gap, institutions need to identify and explore factors that are driving compensation calculations, develop frameworks that account for gender inequities, and recognize and reward mission aligned pockets of productivity that may be currently ignored.</a:t>
            </a:r>
          </a:p>
          <a:p>
            <a:pPr marL="285750" indent="-285750">
              <a:buClr>
                <a:srgbClr val="002060"/>
              </a:buClr>
              <a:buFont typeface="Arial" panose="020B0604020202020204" pitchFamily="34" charset="0"/>
              <a:buChar char="•"/>
            </a:pPr>
            <a:r>
              <a:rPr lang="en-US" sz="2000" dirty="0"/>
              <a:t>Culture change is also important in changing salary inequity. We need to sponsor high potential women for leadership opportunities.</a:t>
            </a:r>
          </a:p>
          <a:p>
            <a:pPr marL="285750" indent="-285750">
              <a:buClr>
                <a:srgbClr val="002060"/>
              </a:buClr>
              <a:buFont typeface="Arial" panose="020B0604020202020204" pitchFamily="34" charset="0"/>
              <a:buChar char="•"/>
            </a:pPr>
            <a:r>
              <a:rPr lang="en-US" sz="2000" dirty="0"/>
              <a:t>Talent is universal, opportunity is not, and sponsorship provides that opportunity. Women have a visibility gap.</a:t>
            </a:r>
          </a:p>
          <a:p>
            <a:pPr marL="285750" indent="-285750">
              <a:buClr>
                <a:srgbClr val="002060"/>
              </a:buClr>
              <a:buFont typeface="Arial" panose="020B0604020202020204" pitchFamily="34" charset="0"/>
              <a:buChar char="•"/>
            </a:pPr>
            <a:r>
              <a:rPr lang="en-US" sz="2000" dirty="0"/>
              <a:t>The Society of General internal Medicine’s (SGIM) Career Advising Program is a longitudinal sponsorship initiative to advance women in academic promotion process. It was launched in 2013 and now serves 400 participants nationwide.</a:t>
            </a:r>
          </a:p>
        </p:txBody>
      </p:sp>
      <p:sp>
        <p:nvSpPr>
          <p:cNvPr id="3" name="Title 2">
            <a:extLst>
              <a:ext uri="{FF2B5EF4-FFF2-40B4-BE49-F238E27FC236}">
                <a16:creationId xmlns:a16="http://schemas.microsoft.com/office/drawing/2014/main" id="{EFDEB375-142B-4772-82D0-1AAD5D4D501E}"/>
              </a:ext>
            </a:extLst>
          </p:cNvPr>
          <p:cNvSpPr>
            <a:spLocks noGrp="1"/>
          </p:cNvSpPr>
          <p:nvPr>
            <p:ph type="title"/>
          </p:nvPr>
        </p:nvSpPr>
        <p:spPr>
          <a:xfrm>
            <a:off x="681014" y="433347"/>
            <a:ext cx="11182349" cy="620712"/>
          </a:xfrm>
        </p:spPr>
        <p:txBody>
          <a:bodyPr/>
          <a:lstStyle/>
          <a:p>
            <a:r>
              <a:rPr lang="en-US" sz="3200" dirty="0"/>
              <a:t>Trends and New Directions for Salary Equity in Academic Medicine</a:t>
            </a:r>
          </a:p>
        </p:txBody>
      </p:sp>
      <p:sp>
        <p:nvSpPr>
          <p:cNvPr id="4" name="Slide Number Placeholder 3">
            <a:extLst>
              <a:ext uri="{FF2B5EF4-FFF2-40B4-BE49-F238E27FC236}">
                <a16:creationId xmlns:a16="http://schemas.microsoft.com/office/drawing/2014/main" id="{948E1341-9316-4A13-BDA3-26D7C6ECB7D7}"/>
              </a:ext>
            </a:extLst>
          </p:cNvPr>
          <p:cNvSpPr>
            <a:spLocks noGrp="1"/>
          </p:cNvSpPr>
          <p:nvPr>
            <p:ph type="sldNum" sz="quarter" idx="4"/>
          </p:nvPr>
        </p:nvSpPr>
        <p:spPr/>
        <p:txBody>
          <a:bodyPr/>
          <a:lstStyle/>
          <a:p>
            <a:pPr>
              <a:defRPr/>
            </a:pPr>
            <a:fld id="{ADC2174A-351A-8246-9B91-DA39B6C4E9F5}" type="slidenum">
              <a:rPr lang="en-US" smtClean="0"/>
              <a:pPr>
                <a:defRPr/>
              </a:pPr>
              <a:t>38</a:t>
            </a:fld>
            <a:endParaRPr lang="en-US" dirty="0"/>
          </a:p>
        </p:txBody>
      </p:sp>
    </p:spTree>
    <p:extLst>
      <p:ext uri="{BB962C8B-B14F-4D97-AF65-F5344CB8AC3E}">
        <p14:creationId xmlns:p14="http://schemas.microsoft.com/office/powerpoint/2010/main" val="207905916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733E65-B4D5-4F5D-9ABA-7E6F65906779}"/>
              </a:ext>
            </a:extLst>
          </p:cNvPr>
          <p:cNvSpPr>
            <a:spLocks noGrp="1"/>
          </p:cNvSpPr>
          <p:nvPr>
            <p:ph idx="1"/>
          </p:nvPr>
        </p:nvSpPr>
        <p:spPr/>
        <p:txBody>
          <a:bodyPr/>
          <a:lstStyle/>
          <a:p>
            <a:r>
              <a:rPr lang="en-US" sz="2000" b="1" dirty="0"/>
              <a:t>Arthur Derse, MD, JD:</a:t>
            </a:r>
          </a:p>
          <a:p>
            <a:r>
              <a:rPr lang="en-US" sz="2000" dirty="0"/>
              <a:t>Salary equity at medical college of Wisconsin:</a:t>
            </a:r>
          </a:p>
          <a:p>
            <a:r>
              <a:rPr lang="en-US" sz="2000" dirty="0"/>
              <a:t>Culture is the foundation of DEI</a:t>
            </a:r>
          </a:p>
          <a:p>
            <a:r>
              <a:rPr lang="en-US" sz="2000" dirty="0"/>
              <a:t>Every year, one institution’s salary equity team identifies fair market value using Vizient</a:t>
            </a:r>
            <a:r>
              <a:rPr lang="en-US" sz="2000" baseline="30000" dirty="0"/>
              <a:t>®</a:t>
            </a:r>
            <a:r>
              <a:rPr lang="en-US" sz="2000" dirty="0"/>
              <a:t>, AAMC data, and other sources, and puts data into quartiles. Institutional leaders have to resolve any pay gaps or provide written justification for differences.</a:t>
            </a:r>
          </a:p>
          <a:p>
            <a:r>
              <a:rPr lang="en-US" sz="2000" dirty="0"/>
              <a:t>The institution has gender equity adjustments and adjustments for underrepresented in medicine (URM) faculty.</a:t>
            </a:r>
          </a:p>
          <a:p>
            <a:r>
              <a:rPr lang="en-US" sz="2000" dirty="0"/>
              <a:t>The institution ensures transparency by establishing a planned timeline for leadership to share salary equity reports with individual faculty members.</a:t>
            </a:r>
          </a:p>
        </p:txBody>
      </p:sp>
      <p:sp>
        <p:nvSpPr>
          <p:cNvPr id="3" name="Title 2">
            <a:extLst>
              <a:ext uri="{FF2B5EF4-FFF2-40B4-BE49-F238E27FC236}">
                <a16:creationId xmlns:a16="http://schemas.microsoft.com/office/drawing/2014/main" id="{18B0AC44-CC13-4994-8DFE-99B7014CF116}"/>
              </a:ext>
            </a:extLst>
          </p:cNvPr>
          <p:cNvSpPr>
            <a:spLocks noGrp="1"/>
          </p:cNvSpPr>
          <p:nvPr>
            <p:ph type="title"/>
          </p:nvPr>
        </p:nvSpPr>
        <p:spPr>
          <a:xfrm>
            <a:off x="675539" y="380689"/>
            <a:ext cx="11182349" cy="620712"/>
          </a:xfrm>
        </p:spPr>
        <p:txBody>
          <a:bodyPr/>
          <a:lstStyle/>
          <a:p>
            <a:r>
              <a:rPr lang="en-US" sz="3200" dirty="0"/>
              <a:t>Trends and New Directions for Salary Equity in Academic Medicine</a:t>
            </a:r>
          </a:p>
        </p:txBody>
      </p:sp>
      <p:sp>
        <p:nvSpPr>
          <p:cNvPr id="4" name="Slide Number Placeholder 3">
            <a:extLst>
              <a:ext uri="{FF2B5EF4-FFF2-40B4-BE49-F238E27FC236}">
                <a16:creationId xmlns:a16="http://schemas.microsoft.com/office/drawing/2014/main" id="{A185A7F4-FF53-4ABE-8D44-96A6E837182F}"/>
              </a:ext>
            </a:extLst>
          </p:cNvPr>
          <p:cNvSpPr>
            <a:spLocks noGrp="1"/>
          </p:cNvSpPr>
          <p:nvPr>
            <p:ph type="sldNum" sz="quarter" idx="4"/>
          </p:nvPr>
        </p:nvSpPr>
        <p:spPr/>
        <p:txBody>
          <a:bodyPr/>
          <a:lstStyle/>
          <a:p>
            <a:pPr>
              <a:defRPr/>
            </a:pPr>
            <a:fld id="{ADC2174A-351A-8246-9B91-DA39B6C4E9F5}" type="slidenum">
              <a:rPr lang="en-US" smtClean="0"/>
              <a:pPr>
                <a:defRPr/>
              </a:pPr>
              <a:t>39</a:t>
            </a:fld>
            <a:endParaRPr lang="en-US" dirty="0"/>
          </a:p>
        </p:txBody>
      </p:sp>
    </p:spTree>
    <p:extLst>
      <p:ext uri="{BB962C8B-B14F-4D97-AF65-F5344CB8AC3E}">
        <p14:creationId xmlns:p14="http://schemas.microsoft.com/office/powerpoint/2010/main" val="260893744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62483E-FDA3-47FF-90CD-C9716EF9F9ED}"/>
              </a:ext>
            </a:extLst>
          </p:cNvPr>
          <p:cNvSpPr>
            <a:spLocks noGrp="1"/>
          </p:cNvSpPr>
          <p:nvPr>
            <p:ph idx="1"/>
          </p:nvPr>
        </p:nvSpPr>
        <p:spPr>
          <a:xfrm>
            <a:off x="415415" y="866585"/>
            <a:ext cx="3242185" cy="1612991"/>
          </a:xfrm>
        </p:spPr>
        <p:txBody>
          <a:bodyPr/>
          <a:lstStyle/>
          <a:p>
            <a:pPr algn="ctr"/>
            <a:r>
              <a:rPr lang="en-US" sz="1200" b="1" dirty="0"/>
              <a:t>Charles S. Day, MD, MBA</a:t>
            </a:r>
          </a:p>
          <a:p>
            <a:pPr algn="ctr"/>
            <a:r>
              <a:rPr lang="en-US" sz="1200" b="1" dirty="0"/>
              <a:t>Moderator</a:t>
            </a:r>
          </a:p>
          <a:p>
            <a:pPr algn="ctr"/>
            <a:r>
              <a:rPr lang="en-US" sz="1200" dirty="0"/>
              <a:t>Interim Chair, Medical Director &amp; Professor, Department of </a:t>
            </a:r>
            <a:r>
              <a:rPr lang="en-US" sz="1200" dirty="0" err="1"/>
              <a:t>Orthopaedic</a:t>
            </a:r>
            <a:r>
              <a:rPr lang="en-US" sz="1200" dirty="0"/>
              <a:t> Surgery and Service Line</a:t>
            </a:r>
            <a:br>
              <a:rPr lang="en-US" sz="1200" dirty="0"/>
            </a:br>
            <a:r>
              <a:rPr lang="en-US" sz="1200" dirty="0"/>
              <a:t>Henry Ford Health/ Wayne State University School of Medicine</a:t>
            </a:r>
            <a:br>
              <a:rPr lang="en-US" sz="1200" dirty="0"/>
            </a:br>
            <a:r>
              <a:rPr lang="en-US" sz="1200" dirty="0"/>
              <a:t>Junior Representative to CFAS from the American </a:t>
            </a:r>
            <a:r>
              <a:rPr lang="en-US" sz="1200" dirty="0" err="1"/>
              <a:t>Orthopaedic</a:t>
            </a:r>
            <a:r>
              <a:rPr lang="en-US" sz="1200" dirty="0"/>
              <a:t> Association </a:t>
            </a:r>
          </a:p>
        </p:txBody>
      </p:sp>
      <p:sp>
        <p:nvSpPr>
          <p:cNvPr id="3" name="Title 2">
            <a:extLst>
              <a:ext uri="{FF2B5EF4-FFF2-40B4-BE49-F238E27FC236}">
                <a16:creationId xmlns:a16="http://schemas.microsoft.com/office/drawing/2014/main" id="{895E0072-EA63-4171-96A0-EC0F00B155FC}"/>
              </a:ext>
            </a:extLst>
          </p:cNvPr>
          <p:cNvSpPr>
            <a:spLocks noGrp="1"/>
          </p:cNvSpPr>
          <p:nvPr>
            <p:ph type="title"/>
          </p:nvPr>
        </p:nvSpPr>
        <p:spPr>
          <a:xfrm>
            <a:off x="504826" y="146346"/>
            <a:ext cx="6588305" cy="620712"/>
          </a:xfrm>
        </p:spPr>
        <p:txBody>
          <a:bodyPr/>
          <a:lstStyle/>
          <a:p>
            <a:r>
              <a:rPr lang="en-US" sz="2000" dirty="0"/>
              <a:t>Leadership Session: Strategic and Alternative Pathways to Academic Leadership</a:t>
            </a:r>
          </a:p>
        </p:txBody>
      </p:sp>
      <p:sp>
        <p:nvSpPr>
          <p:cNvPr id="4" name="Slide Number Placeholder 3">
            <a:extLst>
              <a:ext uri="{FF2B5EF4-FFF2-40B4-BE49-F238E27FC236}">
                <a16:creationId xmlns:a16="http://schemas.microsoft.com/office/drawing/2014/main" id="{1304EB6E-85AF-4DAC-AAC4-25F9BBDFCFAA}"/>
              </a:ext>
            </a:extLst>
          </p:cNvPr>
          <p:cNvSpPr>
            <a:spLocks noGrp="1"/>
          </p:cNvSpPr>
          <p:nvPr>
            <p:ph type="sldNum" sz="quarter" idx="4"/>
          </p:nvPr>
        </p:nvSpPr>
        <p:spPr/>
        <p:txBody>
          <a:bodyPr/>
          <a:lstStyle/>
          <a:p>
            <a:pPr>
              <a:defRPr/>
            </a:pPr>
            <a:fld id="{ADC2174A-351A-8246-9B91-DA39B6C4E9F5}" type="slidenum">
              <a:rPr lang="en-US" smtClean="0"/>
              <a:pPr>
                <a:defRPr/>
              </a:pPr>
              <a:t>4</a:t>
            </a:fld>
            <a:endParaRPr lang="en-US" dirty="0"/>
          </a:p>
        </p:txBody>
      </p:sp>
      <p:sp>
        <p:nvSpPr>
          <p:cNvPr id="8" name="TextBox 7">
            <a:extLst>
              <a:ext uri="{FF2B5EF4-FFF2-40B4-BE49-F238E27FC236}">
                <a16:creationId xmlns:a16="http://schemas.microsoft.com/office/drawing/2014/main" id="{E8C25E50-2A7A-4F17-AFF2-70AAFCABC024}"/>
              </a:ext>
            </a:extLst>
          </p:cNvPr>
          <p:cNvSpPr txBox="1"/>
          <p:nvPr/>
        </p:nvSpPr>
        <p:spPr>
          <a:xfrm>
            <a:off x="3932418" y="857089"/>
            <a:ext cx="2187033" cy="1384995"/>
          </a:xfrm>
          <a:prstGeom prst="rect">
            <a:avLst/>
          </a:prstGeom>
          <a:noFill/>
        </p:spPr>
        <p:txBody>
          <a:bodyPr wrap="square">
            <a:spAutoFit/>
          </a:bodyPr>
          <a:lstStyle/>
          <a:p>
            <a:pPr algn="ctr"/>
            <a:r>
              <a:rPr lang="en-US" sz="1200" dirty="0"/>
              <a:t>Denise Jamieson, MD, MPH</a:t>
            </a:r>
          </a:p>
          <a:p>
            <a:pPr algn="ctr"/>
            <a:r>
              <a:rPr lang="en-US" sz="1200" dirty="0"/>
              <a:t>Speaker</a:t>
            </a:r>
          </a:p>
          <a:p>
            <a:pPr algn="ctr"/>
            <a:endParaRPr lang="en-US" sz="1200" b="0" dirty="0"/>
          </a:p>
          <a:p>
            <a:pPr algn="ctr"/>
            <a:r>
              <a:rPr lang="en-US" sz="1200" b="0" dirty="0"/>
              <a:t>Chair, Department of Gynecology &amp; Obstetrics</a:t>
            </a:r>
          </a:p>
          <a:p>
            <a:pPr algn="ctr"/>
            <a:r>
              <a:rPr lang="en-US" sz="1200" b="0" dirty="0"/>
              <a:t>Emory University School of Medicine </a:t>
            </a:r>
          </a:p>
        </p:txBody>
      </p:sp>
      <p:sp>
        <p:nvSpPr>
          <p:cNvPr id="11" name="Title 2">
            <a:extLst>
              <a:ext uri="{FF2B5EF4-FFF2-40B4-BE49-F238E27FC236}">
                <a16:creationId xmlns:a16="http://schemas.microsoft.com/office/drawing/2014/main" id="{9D841D08-5B88-4128-B113-96A4F8B2CFE9}"/>
              </a:ext>
            </a:extLst>
          </p:cNvPr>
          <p:cNvSpPr txBox="1">
            <a:spLocks/>
          </p:cNvSpPr>
          <p:nvPr/>
        </p:nvSpPr>
        <p:spPr bwMode="auto">
          <a:xfrm>
            <a:off x="497797" y="2808288"/>
            <a:ext cx="6111512" cy="62071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l" defTabSz="889000" rtl="0" eaLnBrk="1" fontAlgn="base" hangingPunct="1">
              <a:lnSpc>
                <a:spcPct val="85000"/>
              </a:lnSpc>
              <a:spcBef>
                <a:spcPct val="0"/>
              </a:spcBef>
              <a:spcAft>
                <a:spcPct val="0"/>
              </a:spcAft>
              <a:buClr>
                <a:srgbClr val="DADDFE"/>
              </a:buClr>
              <a:defRPr sz="3600" b="1">
                <a:solidFill>
                  <a:schemeClr val="bg1"/>
                </a:solidFill>
                <a:latin typeface="+mn-lt"/>
                <a:ea typeface="+mj-ea"/>
                <a:cs typeface="+mj-cs"/>
              </a:defRPr>
            </a:lvl1pPr>
            <a:lvl2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2pPr>
            <a:lvl3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3pPr>
            <a:lvl4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4pPr>
            <a:lvl5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a:lstStyle>
          <a:p>
            <a:r>
              <a:rPr lang="en-US" sz="2000" kern="0" dirty="0"/>
              <a:t>Optimizing the Faculty Experience: Aligning Mission to Action (Developing Your “Personal Brand”)</a:t>
            </a:r>
          </a:p>
        </p:txBody>
      </p:sp>
      <p:sp>
        <p:nvSpPr>
          <p:cNvPr id="12" name="Content Placeholder 1">
            <a:extLst>
              <a:ext uri="{FF2B5EF4-FFF2-40B4-BE49-F238E27FC236}">
                <a16:creationId xmlns:a16="http://schemas.microsoft.com/office/drawing/2014/main" id="{C9E576A0-6B68-4815-AFD9-EB7DC9C339F6}"/>
              </a:ext>
            </a:extLst>
          </p:cNvPr>
          <p:cNvSpPr txBox="1">
            <a:spLocks/>
          </p:cNvSpPr>
          <p:nvPr/>
        </p:nvSpPr>
        <p:spPr bwMode="auto">
          <a:xfrm>
            <a:off x="275512" y="3578907"/>
            <a:ext cx="3382088" cy="207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889000" rtl="0" eaLnBrk="1" fontAlgn="base" hangingPunct="1">
              <a:lnSpc>
                <a:spcPct val="88000"/>
              </a:lnSpc>
              <a:spcBef>
                <a:spcPct val="50000"/>
              </a:spcBef>
              <a:spcAft>
                <a:spcPct val="0"/>
              </a:spcAft>
              <a:buClr>
                <a:schemeClr val="tx1"/>
              </a:buClr>
              <a:buSzPct val="90000"/>
              <a:defRPr sz="2800">
                <a:solidFill>
                  <a:schemeClr val="bg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bg1"/>
              </a:buClr>
              <a:buChar char="•"/>
              <a:defRPr sz="2800">
                <a:solidFill>
                  <a:schemeClr val="bg1"/>
                </a:solidFill>
                <a:latin typeface="+mn-lt"/>
              </a:defRPr>
            </a:lvl2pPr>
            <a:lvl3pPr marL="804863" indent="-292100" algn="l" defTabSz="889000" rtl="0" eaLnBrk="1" fontAlgn="base" hangingPunct="1">
              <a:lnSpc>
                <a:spcPct val="88000"/>
              </a:lnSpc>
              <a:spcBef>
                <a:spcPct val="25000"/>
              </a:spcBef>
              <a:spcAft>
                <a:spcPct val="0"/>
              </a:spcAft>
              <a:buClr>
                <a:schemeClr val="bg1"/>
              </a:buClr>
              <a:buFont typeface="Wingdings" charset="2"/>
              <a:buChar char="§"/>
              <a:defRPr sz="2800">
                <a:solidFill>
                  <a:schemeClr val="bg1"/>
                </a:solidFill>
                <a:latin typeface="+mn-lt"/>
              </a:defRPr>
            </a:lvl3pPr>
            <a:lvl4pPr marL="1201738" indent="-282575" algn="l" defTabSz="889000" rtl="0" eaLnBrk="1" fontAlgn="base" hangingPunct="1">
              <a:lnSpc>
                <a:spcPct val="88000"/>
              </a:lnSpc>
              <a:spcBef>
                <a:spcPct val="15000"/>
              </a:spcBef>
              <a:spcAft>
                <a:spcPct val="0"/>
              </a:spcAft>
              <a:buClr>
                <a:schemeClr val="bg1"/>
              </a:buClr>
              <a:buFont typeface="Arial" charset="0"/>
              <a:buChar char="–"/>
              <a:defRPr sz="2800">
                <a:solidFill>
                  <a:schemeClr val="bg1"/>
                </a:solidFill>
                <a:latin typeface="+mn-lt"/>
              </a:defRPr>
            </a:lvl4pPr>
            <a:lvl5pPr marL="1600200" indent="-284163" algn="l" defTabSz="889000" rtl="0" eaLnBrk="1" fontAlgn="base" hangingPunct="1">
              <a:lnSpc>
                <a:spcPct val="88000"/>
              </a:lnSpc>
              <a:spcBef>
                <a:spcPct val="5000"/>
              </a:spcBef>
              <a:spcAft>
                <a:spcPct val="0"/>
              </a:spcAft>
              <a:buClr>
                <a:schemeClr val="bg1"/>
              </a:buClr>
              <a:buChar char="o"/>
              <a:defRPr sz="2800">
                <a:solidFill>
                  <a:schemeClr val="bg1"/>
                </a:solidFill>
                <a:latin typeface="+mn-lt"/>
              </a:defRPr>
            </a:lvl5pPr>
            <a:lvl6pPr marL="20574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9pPr>
          </a:lstStyle>
          <a:p>
            <a:pPr algn="ctr"/>
            <a:r>
              <a:rPr lang="en-US" sz="1400" b="1" kern="0" dirty="0">
                <a:solidFill>
                  <a:srgbClr val="003A70"/>
                </a:solidFill>
                <a:latin typeface="Chivo"/>
              </a:rPr>
              <a:t>Scott Gitlin, MD </a:t>
            </a:r>
          </a:p>
          <a:p>
            <a:pPr algn="ctr"/>
            <a:r>
              <a:rPr lang="en-US" sz="1400" b="1" kern="0" dirty="0">
                <a:solidFill>
                  <a:srgbClr val="003A70"/>
                </a:solidFill>
                <a:latin typeface="Chivo"/>
              </a:rPr>
              <a:t>Moderator </a:t>
            </a:r>
          </a:p>
          <a:p>
            <a:pPr algn="ctr"/>
            <a:r>
              <a:rPr lang="en-US" sz="1400" b="0" kern="0" dirty="0">
                <a:solidFill>
                  <a:srgbClr val="003A70"/>
                </a:solidFill>
                <a:latin typeface="Chivo"/>
              </a:rPr>
              <a:t>Former CFAS chair</a:t>
            </a:r>
          </a:p>
          <a:p>
            <a:pPr algn="ctr"/>
            <a:r>
              <a:rPr lang="en-US" sz="1400" b="0" kern="0" dirty="0">
                <a:solidFill>
                  <a:srgbClr val="003A70"/>
                </a:solidFill>
                <a:latin typeface="Chivo"/>
              </a:rPr>
              <a:t>Assistant Dean for GME; Professor, Internal Medicine </a:t>
            </a:r>
          </a:p>
          <a:p>
            <a:pPr algn="ctr"/>
            <a:r>
              <a:rPr lang="en-US" sz="1400" b="0" kern="0" dirty="0">
                <a:solidFill>
                  <a:srgbClr val="003A70"/>
                </a:solidFill>
                <a:latin typeface="Chivo"/>
              </a:rPr>
              <a:t>University of Michigan Medical School/American Society of Hematology </a:t>
            </a:r>
          </a:p>
          <a:p>
            <a:pPr algn="ctr"/>
            <a:endParaRPr lang="en-US" sz="1400" b="0" kern="0" dirty="0"/>
          </a:p>
        </p:txBody>
      </p:sp>
      <p:sp>
        <p:nvSpPr>
          <p:cNvPr id="13" name="Content Placeholder 1">
            <a:extLst>
              <a:ext uri="{FF2B5EF4-FFF2-40B4-BE49-F238E27FC236}">
                <a16:creationId xmlns:a16="http://schemas.microsoft.com/office/drawing/2014/main" id="{D4C01971-E44B-4B16-84E2-E360176BDC70}"/>
              </a:ext>
            </a:extLst>
          </p:cNvPr>
          <p:cNvSpPr txBox="1">
            <a:spLocks/>
          </p:cNvSpPr>
          <p:nvPr/>
        </p:nvSpPr>
        <p:spPr bwMode="auto">
          <a:xfrm>
            <a:off x="4038872" y="3578907"/>
            <a:ext cx="2166258" cy="173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889000" rtl="0" eaLnBrk="1" fontAlgn="base" hangingPunct="1">
              <a:lnSpc>
                <a:spcPct val="88000"/>
              </a:lnSpc>
              <a:spcBef>
                <a:spcPct val="50000"/>
              </a:spcBef>
              <a:spcAft>
                <a:spcPct val="0"/>
              </a:spcAft>
              <a:buClr>
                <a:schemeClr val="tx1"/>
              </a:buClr>
              <a:buSzPct val="90000"/>
              <a:defRPr sz="2800">
                <a:solidFill>
                  <a:schemeClr val="bg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bg1"/>
              </a:buClr>
              <a:buChar char="•"/>
              <a:defRPr sz="2800">
                <a:solidFill>
                  <a:schemeClr val="bg1"/>
                </a:solidFill>
                <a:latin typeface="+mn-lt"/>
              </a:defRPr>
            </a:lvl2pPr>
            <a:lvl3pPr marL="804863" indent="-292100" algn="l" defTabSz="889000" rtl="0" eaLnBrk="1" fontAlgn="base" hangingPunct="1">
              <a:lnSpc>
                <a:spcPct val="88000"/>
              </a:lnSpc>
              <a:spcBef>
                <a:spcPct val="25000"/>
              </a:spcBef>
              <a:spcAft>
                <a:spcPct val="0"/>
              </a:spcAft>
              <a:buClr>
                <a:schemeClr val="bg1"/>
              </a:buClr>
              <a:buFont typeface="Wingdings" charset="2"/>
              <a:buChar char="§"/>
              <a:defRPr sz="2800">
                <a:solidFill>
                  <a:schemeClr val="bg1"/>
                </a:solidFill>
                <a:latin typeface="+mn-lt"/>
              </a:defRPr>
            </a:lvl3pPr>
            <a:lvl4pPr marL="1201738" indent="-282575" algn="l" defTabSz="889000" rtl="0" eaLnBrk="1" fontAlgn="base" hangingPunct="1">
              <a:lnSpc>
                <a:spcPct val="88000"/>
              </a:lnSpc>
              <a:spcBef>
                <a:spcPct val="15000"/>
              </a:spcBef>
              <a:spcAft>
                <a:spcPct val="0"/>
              </a:spcAft>
              <a:buClr>
                <a:schemeClr val="bg1"/>
              </a:buClr>
              <a:buFont typeface="Arial" charset="0"/>
              <a:buChar char="–"/>
              <a:defRPr sz="2800">
                <a:solidFill>
                  <a:schemeClr val="bg1"/>
                </a:solidFill>
                <a:latin typeface="+mn-lt"/>
              </a:defRPr>
            </a:lvl4pPr>
            <a:lvl5pPr marL="1600200" indent="-284163" algn="l" defTabSz="889000" rtl="0" eaLnBrk="1" fontAlgn="base" hangingPunct="1">
              <a:lnSpc>
                <a:spcPct val="88000"/>
              </a:lnSpc>
              <a:spcBef>
                <a:spcPct val="5000"/>
              </a:spcBef>
              <a:spcAft>
                <a:spcPct val="0"/>
              </a:spcAft>
              <a:buClr>
                <a:schemeClr val="bg1"/>
              </a:buClr>
              <a:buChar char="o"/>
              <a:defRPr sz="2800">
                <a:solidFill>
                  <a:schemeClr val="bg1"/>
                </a:solidFill>
                <a:latin typeface="+mn-lt"/>
              </a:defRPr>
            </a:lvl5pPr>
            <a:lvl6pPr marL="20574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9pPr>
          </a:lstStyle>
          <a:p>
            <a:pPr algn="ctr"/>
            <a:r>
              <a:rPr lang="en-US" sz="1400" kern="0" dirty="0">
                <a:solidFill>
                  <a:srgbClr val="003A70"/>
                </a:solidFill>
                <a:latin typeface="Chivo"/>
              </a:rPr>
              <a:t>Kimberly Lumpkins, MD, MBA</a:t>
            </a:r>
          </a:p>
          <a:p>
            <a:pPr algn="ctr"/>
            <a:r>
              <a:rPr lang="en-US" sz="1400" kern="0" dirty="0">
                <a:solidFill>
                  <a:srgbClr val="003A70"/>
                </a:solidFill>
                <a:latin typeface="Chivo"/>
              </a:rPr>
              <a:t>Speaker</a:t>
            </a:r>
          </a:p>
          <a:p>
            <a:pPr algn="ctr"/>
            <a:r>
              <a:rPr lang="en-US" sz="1400" b="0" kern="0" dirty="0">
                <a:solidFill>
                  <a:srgbClr val="003A70"/>
                </a:solidFill>
                <a:latin typeface="Chivo"/>
              </a:rPr>
              <a:t>Chief, Pediatric Surgery and Urology</a:t>
            </a:r>
          </a:p>
          <a:p>
            <a:pPr algn="ctr"/>
            <a:r>
              <a:rPr lang="en-US" sz="1400" b="0" kern="0" dirty="0">
                <a:solidFill>
                  <a:srgbClr val="003A70"/>
                </a:solidFill>
                <a:latin typeface="Chivo"/>
              </a:rPr>
              <a:t>University of Maryland School of Medicine </a:t>
            </a:r>
            <a:endParaRPr lang="en-US" sz="1400" b="0" kern="0" dirty="0"/>
          </a:p>
        </p:txBody>
      </p:sp>
      <p:sp>
        <p:nvSpPr>
          <p:cNvPr id="14" name="Title 2">
            <a:extLst>
              <a:ext uri="{FF2B5EF4-FFF2-40B4-BE49-F238E27FC236}">
                <a16:creationId xmlns:a16="http://schemas.microsoft.com/office/drawing/2014/main" id="{AD3F2CDF-C7DD-4473-A941-F500B1C0AD01}"/>
              </a:ext>
            </a:extLst>
          </p:cNvPr>
          <p:cNvSpPr txBox="1">
            <a:spLocks/>
          </p:cNvSpPr>
          <p:nvPr/>
        </p:nvSpPr>
        <p:spPr bwMode="auto">
          <a:xfrm>
            <a:off x="6877595" y="146156"/>
            <a:ext cx="5251268" cy="62071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l" defTabSz="889000" rtl="0" eaLnBrk="1" fontAlgn="base" hangingPunct="1">
              <a:lnSpc>
                <a:spcPct val="85000"/>
              </a:lnSpc>
              <a:spcBef>
                <a:spcPct val="0"/>
              </a:spcBef>
              <a:spcAft>
                <a:spcPct val="0"/>
              </a:spcAft>
              <a:buClr>
                <a:srgbClr val="DADDFE"/>
              </a:buClr>
              <a:defRPr sz="3600" b="1">
                <a:solidFill>
                  <a:schemeClr val="bg1"/>
                </a:solidFill>
                <a:latin typeface="+mn-lt"/>
                <a:ea typeface="+mj-ea"/>
                <a:cs typeface="+mj-cs"/>
              </a:defRPr>
            </a:lvl1pPr>
            <a:lvl2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2pPr>
            <a:lvl3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3pPr>
            <a:lvl4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4pPr>
            <a:lvl5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a:lstStyle>
          <a:p>
            <a:r>
              <a:rPr lang="en-US" sz="2000" kern="0" dirty="0"/>
              <a:t>How to Be an Effective CFAS Rep: New Reps and Seasoned Reps Alike</a:t>
            </a:r>
          </a:p>
        </p:txBody>
      </p:sp>
      <p:sp>
        <p:nvSpPr>
          <p:cNvPr id="15" name="Content Placeholder 1">
            <a:extLst>
              <a:ext uri="{FF2B5EF4-FFF2-40B4-BE49-F238E27FC236}">
                <a16:creationId xmlns:a16="http://schemas.microsoft.com/office/drawing/2014/main" id="{A4641E33-E89F-450C-91DD-CE7EEDB34703}"/>
              </a:ext>
            </a:extLst>
          </p:cNvPr>
          <p:cNvSpPr txBox="1">
            <a:spLocks/>
          </p:cNvSpPr>
          <p:nvPr/>
        </p:nvSpPr>
        <p:spPr bwMode="auto">
          <a:xfrm>
            <a:off x="7807741" y="2413012"/>
            <a:ext cx="2964253" cy="161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889000" rtl="0" eaLnBrk="1" fontAlgn="base" hangingPunct="1">
              <a:lnSpc>
                <a:spcPct val="88000"/>
              </a:lnSpc>
              <a:spcBef>
                <a:spcPct val="50000"/>
              </a:spcBef>
              <a:spcAft>
                <a:spcPct val="0"/>
              </a:spcAft>
              <a:buClr>
                <a:schemeClr val="tx1"/>
              </a:buClr>
              <a:buSzPct val="90000"/>
              <a:defRPr sz="2800">
                <a:solidFill>
                  <a:schemeClr val="bg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bg1"/>
              </a:buClr>
              <a:buChar char="•"/>
              <a:defRPr sz="2800">
                <a:solidFill>
                  <a:schemeClr val="bg1"/>
                </a:solidFill>
                <a:latin typeface="+mn-lt"/>
              </a:defRPr>
            </a:lvl2pPr>
            <a:lvl3pPr marL="804863" indent="-292100" algn="l" defTabSz="889000" rtl="0" eaLnBrk="1" fontAlgn="base" hangingPunct="1">
              <a:lnSpc>
                <a:spcPct val="88000"/>
              </a:lnSpc>
              <a:spcBef>
                <a:spcPct val="25000"/>
              </a:spcBef>
              <a:spcAft>
                <a:spcPct val="0"/>
              </a:spcAft>
              <a:buClr>
                <a:schemeClr val="bg1"/>
              </a:buClr>
              <a:buFont typeface="Wingdings" charset="2"/>
              <a:buChar char="§"/>
              <a:defRPr sz="2800">
                <a:solidFill>
                  <a:schemeClr val="bg1"/>
                </a:solidFill>
                <a:latin typeface="+mn-lt"/>
              </a:defRPr>
            </a:lvl3pPr>
            <a:lvl4pPr marL="1201738" indent="-282575" algn="l" defTabSz="889000" rtl="0" eaLnBrk="1" fontAlgn="base" hangingPunct="1">
              <a:lnSpc>
                <a:spcPct val="88000"/>
              </a:lnSpc>
              <a:spcBef>
                <a:spcPct val="15000"/>
              </a:spcBef>
              <a:spcAft>
                <a:spcPct val="0"/>
              </a:spcAft>
              <a:buClr>
                <a:schemeClr val="bg1"/>
              </a:buClr>
              <a:buFont typeface="Arial" charset="0"/>
              <a:buChar char="–"/>
              <a:defRPr sz="2800">
                <a:solidFill>
                  <a:schemeClr val="bg1"/>
                </a:solidFill>
                <a:latin typeface="+mn-lt"/>
              </a:defRPr>
            </a:lvl4pPr>
            <a:lvl5pPr marL="1600200" indent="-284163" algn="l" defTabSz="889000" rtl="0" eaLnBrk="1" fontAlgn="base" hangingPunct="1">
              <a:lnSpc>
                <a:spcPct val="88000"/>
              </a:lnSpc>
              <a:spcBef>
                <a:spcPct val="5000"/>
              </a:spcBef>
              <a:spcAft>
                <a:spcPct val="0"/>
              </a:spcAft>
              <a:buClr>
                <a:schemeClr val="bg1"/>
              </a:buClr>
              <a:buChar char="o"/>
              <a:defRPr sz="2800">
                <a:solidFill>
                  <a:schemeClr val="bg1"/>
                </a:solidFill>
                <a:latin typeface="+mn-lt"/>
              </a:defRPr>
            </a:lvl5pPr>
            <a:lvl6pPr marL="20574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9pPr>
          </a:lstStyle>
          <a:p>
            <a:pPr algn="ctr"/>
            <a:r>
              <a:rPr lang="en-US" sz="1400" b="1" kern="0" dirty="0"/>
              <a:t>Adam Franks, MD</a:t>
            </a:r>
          </a:p>
          <a:p>
            <a:pPr algn="ctr"/>
            <a:r>
              <a:rPr lang="en-US" sz="1400" b="1" kern="0" dirty="0"/>
              <a:t>Speaker</a:t>
            </a:r>
          </a:p>
          <a:p>
            <a:pPr algn="ctr"/>
            <a:r>
              <a:rPr lang="en-US" sz="1400" b="0" kern="0" dirty="0"/>
              <a:t>Professor, Family Medicine</a:t>
            </a:r>
          </a:p>
          <a:p>
            <a:pPr algn="ctr"/>
            <a:r>
              <a:rPr lang="en-US" sz="1400" b="0" kern="0" dirty="0"/>
              <a:t>Marshall University Joan C. Edwards School of Medicine </a:t>
            </a:r>
          </a:p>
        </p:txBody>
      </p:sp>
      <p:sp>
        <p:nvSpPr>
          <p:cNvPr id="16" name="TextBox 15">
            <a:extLst>
              <a:ext uri="{FF2B5EF4-FFF2-40B4-BE49-F238E27FC236}">
                <a16:creationId xmlns:a16="http://schemas.microsoft.com/office/drawing/2014/main" id="{D4BC3249-C8A4-4096-9293-D89AB6C3CC2D}"/>
              </a:ext>
            </a:extLst>
          </p:cNvPr>
          <p:cNvSpPr txBox="1"/>
          <p:nvPr/>
        </p:nvSpPr>
        <p:spPr>
          <a:xfrm>
            <a:off x="7877992" y="3876932"/>
            <a:ext cx="2823752" cy="1600438"/>
          </a:xfrm>
          <a:prstGeom prst="rect">
            <a:avLst/>
          </a:prstGeom>
          <a:noFill/>
        </p:spPr>
        <p:txBody>
          <a:bodyPr wrap="square">
            <a:spAutoFit/>
          </a:bodyPr>
          <a:lstStyle/>
          <a:p>
            <a:pPr algn="ctr"/>
            <a:r>
              <a:rPr lang="en-US" sz="1400" dirty="0"/>
              <a:t>Laura Shaffer, PhD, ABPP</a:t>
            </a:r>
          </a:p>
          <a:p>
            <a:pPr algn="ctr"/>
            <a:r>
              <a:rPr lang="en-US" sz="1400" dirty="0"/>
              <a:t>Speaker</a:t>
            </a:r>
          </a:p>
          <a:p>
            <a:pPr algn="ctr"/>
            <a:endParaRPr lang="en-US" sz="1400" b="0" dirty="0"/>
          </a:p>
          <a:p>
            <a:pPr algn="ctr"/>
            <a:r>
              <a:rPr lang="en-US" sz="1400" b="0" dirty="0"/>
              <a:t>Professor; Chief, Section of Pediatric Psychology</a:t>
            </a:r>
          </a:p>
          <a:p>
            <a:pPr algn="ctr"/>
            <a:r>
              <a:rPr lang="en-US" sz="1400" b="0" dirty="0"/>
              <a:t>University of Virginia School of Medicine </a:t>
            </a:r>
          </a:p>
        </p:txBody>
      </p:sp>
      <p:sp>
        <p:nvSpPr>
          <p:cNvPr id="17" name="TextBox 16">
            <a:extLst>
              <a:ext uri="{FF2B5EF4-FFF2-40B4-BE49-F238E27FC236}">
                <a16:creationId xmlns:a16="http://schemas.microsoft.com/office/drawing/2014/main" id="{4392DBCB-380F-40DF-8157-98D423F1E789}"/>
              </a:ext>
            </a:extLst>
          </p:cNvPr>
          <p:cNvSpPr txBox="1"/>
          <p:nvPr/>
        </p:nvSpPr>
        <p:spPr>
          <a:xfrm>
            <a:off x="7498081" y="897442"/>
            <a:ext cx="3448593" cy="1384995"/>
          </a:xfrm>
          <a:prstGeom prst="rect">
            <a:avLst/>
          </a:prstGeom>
          <a:noFill/>
        </p:spPr>
        <p:txBody>
          <a:bodyPr wrap="square">
            <a:spAutoFit/>
          </a:bodyPr>
          <a:lstStyle/>
          <a:p>
            <a:pPr algn="ctr"/>
            <a:r>
              <a:rPr lang="en-US" sz="1400" dirty="0"/>
              <a:t>Alex Bolt </a:t>
            </a:r>
          </a:p>
          <a:p>
            <a:pPr algn="ctr"/>
            <a:r>
              <a:rPr lang="en-US" sz="1400" dirty="0"/>
              <a:t>Moderator</a:t>
            </a:r>
          </a:p>
          <a:p>
            <a:pPr algn="ctr"/>
            <a:endParaRPr lang="en-US" sz="1400" b="0" dirty="0"/>
          </a:p>
          <a:p>
            <a:pPr algn="ctr"/>
            <a:r>
              <a:rPr lang="en-US" sz="1400" b="0" dirty="0"/>
              <a:t>Senior Communications Specialist, Faculty and Academic Societies</a:t>
            </a:r>
          </a:p>
          <a:p>
            <a:pPr algn="ctr"/>
            <a:r>
              <a:rPr lang="en-US" sz="1400" b="0" dirty="0"/>
              <a:t>AAMC </a:t>
            </a:r>
          </a:p>
        </p:txBody>
      </p:sp>
      <p:cxnSp>
        <p:nvCxnSpPr>
          <p:cNvPr id="19" name="Straight Connector 18">
            <a:extLst>
              <a:ext uri="{FF2B5EF4-FFF2-40B4-BE49-F238E27FC236}">
                <a16:creationId xmlns:a16="http://schemas.microsoft.com/office/drawing/2014/main" id="{85F3CF95-727E-4871-BBE4-14CABFA779E5}"/>
              </a:ext>
            </a:extLst>
          </p:cNvPr>
          <p:cNvCxnSpPr>
            <a:cxnSpLocks/>
          </p:cNvCxnSpPr>
          <p:nvPr/>
        </p:nvCxnSpPr>
        <p:spPr bwMode="auto">
          <a:xfrm>
            <a:off x="6586402" y="254726"/>
            <a:ext cx="23968" cy="5055325"/>
          </a:xfrm>
          <a:prstGeom prst="line">
            <a:avLst/>
          </a:prstGeom>
          <a:solidFill>
            <a:schemeClr val="tx2"/>
          </a:solidFill>
          <a:ln w="38100" cap="flat" cmpd="sng" algn="ctr">
            <a:solidFill>
              <a:srgbClr val="002060"/>
            </a:solidFill>
            <a:prstDash val="solid"/>
            <a:round/>
            <a:headEnd type="none" w="med" len="med"/>
            <a:tailEnd type="none" w="med" len="med"/>
          </a:ln>
          <a:effectLst/>
        </p:spPr>
      </p:cxnSp>
    </p:spTree>
    <p:extLst>
      <p:ext uri="{BB962C8B-B14F-4D97-AF65-F5344CB8AC3E}">
        <p14:creationId xmlns:p14="http://schemas.microsoft.com/office/powerpoint/2010/main" val="184211461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74D849-9D8C-431A-A6BF-27C70721D792}"/>
              </a:ext>
            </a:extLst>
          </p:cNvPr>
          <p:cNvSpPr>
            <a:spLocks noGrp="1"/>
          </p:cNvSpPr>
          <p:nvPr>
            <p:ph idx="1"/>
          </p:nvPr>
        </p:nvSpPr>
        <p:spPr/>
        <p:txBody>
          <a:bodyPr/>
          <a:lstStyle/>
          <a:p>
            <a:r>
              <a:rPr lang="en-US" sz="2000" b="1" dirty="0"/>
              <a:t>Diana Lautenberger:</a:t>
            </a:r>
          </a:p>
          <a:p>
            <a:r>
              <a:rPr lang="en-US" sz="2000" dirty="0"/>
              <a:t>Salary disparities for graduating trainees is not rationalizable and starting salaries should be equalized right out of training. Closing these pay gaps before they start will have considerable financial impact on faculty members’ compensation trajectories. </a:t>
            </a:r>
          </a:p>
          <a:p>
            <a:r>
              <a:rPr lang="en-US" sz="2000" b="1" dirty="0"/>
              <a:t>Promising practices and actions:</a:t>
            </a:r>
          </a:p>
          <a:p>
            <a:r>
              <a:rPr lang="en-US" sz="2000" dirty="0"/>
              <a:t>Studies on salary equity: Commit to initial study taking at least a year to design and refine the study</a:t>
            </a:r>
          </a:p>
          <a:p>
            <a:r>
              <a:rPr lang="en-US" sz="2000" dirty="0"/>
              <a:t>Financial strategies: account for salary adjustments as a regular part of compensation philosophy and identify foundational competency approach at institutional level. </a:t>
            </a:r>
          </a:p>
          <a:p>
            <a:r>
              <a:rPr lang="en-US" sz="2000" dirty="0"/>
              <a:t>Communication strategies: Connect salary equity to other equity initiatives. Have departmental leaders regularly communicate on these issues.</a:t>
            </a:r>
          </a:p>
        </p:txBody>
      </p:sp>
      <p:sp>
        <p:nvSpPr>
          <p:cNvPr id="3" name="Title 2">
            <a:extLst>
              <a:ext uri="{FF2B5EF4-FFF2-40B4-BE49-F238E27FC236}">
                <a16:creationId xmlns:a16="http://schemas.microsoft.com/office/drawing/2014/main" id="{C313FAA2-FDCE-467D-965E-2051D4BABDDE}"/>
              </a:ext>
            </a:extLst>
          </p:cNvPr>
          <p:cNvSpPr>
            <a:spLocks noGrp="1"/>
          </p:cNvSpPr>
          <p:nvPr>
            <p:ph type="title"/>
          </p:nvPr>
        </p:nvSpPr>
        <p:spPr>
          <a:xfrm>
            <a:off x="597877" y="384069"/>
            <a:ext cx="11182349" cy="620712"/>
          </a:xfrm>
        </p:spPr>
        <p:txBody>
          <a:bodyPr/>
          <a:lstStyle/>
          <a:p>
            <a:r>
              <a:rPr lang="en-US" sz="2800" dirty="0"/>
              <a:t>Trends and New Directions for Salary Equity in Academic Medicine</a:t>
            </a:r>
          </a:p>
        </p:txBody>
      </p:sp>
      <p:sp>
        <p:nvSpPr>
          <p:cNvPr id="4" name="Slide Number Placeholder 3">
            <a:extLst>
              <a:ext uri="{FF2B5EF4-FFF2-40B4-BE49-F238E27FC236}">
                <a16:creationId xmlns:a16="http://schemas.microsoft.com/office/drawing/2014/main" id="{45B61A6E-D4F1-42F5-B3DB-CCFD1AD906FB}"/>
              </a:ext>
            </a:extLst>
          </p:cNvPr>
          <p:cNvSpPr>
            <a:spLocks noGrp="1"/>
          </p:cNvSpPr>
          <p:nvPr>
            <p:ph type="sldNum" sz="quarter" idx="4"/>
          </p:nvPr>
        </p:nvSpPr>
        <p:spPr/>
        <p:txBody>
          <a:bodyPr/>
          <a:lstStyle/>
          <a:p>
            <a:pPr>
              <a:defRPr/>
            </a:pPr>
            <a:fld id="{ADC2174A-351A-8246-9B91-DA39B6C4E9F5}" type="slidenum">
              <a:rPr lang="en-US" smtClean="0"/>
              <a:pPr>
                <a:defRPr/>
              </a:pPr>
              <a:t>40</a:t>
            </a:fld>
            <a:endParaRPr lang="en-US" dirty="0"/>
          </a:p>
        </p:txBody>
      </p:sp>
    </p:spTree>
    <p:extLst>
      <p:ext uri="{BB962C8B-B14F-4D97-AF65-F5344CB8AC3E}">
        <p14:creationId xmlns:p14="http://schemas.microsoft.com/office/powerpoint/2010/main" val="151588608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C1B4A4-A62F-4386-9383-99440C7D04A3}"/>
              </a:ext>
            </a:extLst>
          </p:cNvPr>
          <p:cNvSpPr>
            <a:spLocks noGrp="1"/>
          </p:cNvSpPr>
          <p:nvPr>
            <p:ph idx="1"/>
          </p:nvPr>
        </p:nvSpPr>
        <p:spPr>
          <a:xfrm>
            <a:off x="768622" y="1127362"/>
            <a:ext cx="10651067" cy="4767262"/>
          </a:xfrm>
        </p:spPr>
        <p:txBody>
          <a:bodyPr/>
          <a:lstStyle/>
          <a:p>
            <a:r>
              <a:rPr lang="en-US" sz="1800" b="1" dirty="0"/>
              <a:t>Promising practices and actions:</a:t>
            </a:r>
          </a:p>
          <a:p>
            <a:pPr marL="285750" indent="-285750">
              <a:buClr>
                <a:srgbClr val="002060"/>
              </a:buClr>
              <a:buFont typeface="Arial" panose="020B0604020202020204" pitchFamily="34" charset="0"/>
              <a:buChar char="•"/>
            </a:pPr>
            <a:r>
              <a:rPr lang="en-US" sz="1800" dirty="0"/>
              <a:t>Steps institutions can take: Make specialty-specific salary data widely available to members of your specialty society</a:t>
            </a:r>
          </a:p>
          <a:p>
            <a:pPr marL="285750" indent="-285750">
              <a:buClr>
                <a:srgbClr val="002060"/>
              </a:buClr>
              <a:buFont typeface="Arial" panose="020B0604020202020204" pitchFamily="34" charset="0"/>
              <a:buChar char="•"/>
            </a:pPr>
            <a:r>
              <a:rPr lang="en-US" sz="1800" dirty="0"/>
              <a:t>Host salary equity sessions during your annual conferences</a:t>
            </a:r>
          </a:p>
          <a:p>
            <a:pPr marL="285750" indent="-285750">
              <a:buClr>
                <a:srgbClr val="002060"/>
              </a:buClr>
              <a:buFont typeface="Arial" panose="020B0604020202020204" pitchFamily="34" charset="0"/>
              <a:buChar char="•"/>
            </a:pPr>
            <a:r>
              <a:rPr lang="en-US" sz="1800" dirty="0"/>
              <a:t>Consider programming that might build opportunities for increased equity among members at local institutions</a:t>
            </a:r>
          </a:p>
          <a:p>
            <a:pPr marL="285750" indent="-285750">
              <a:buClr>
                <a:srgbClr val="002060"/>
              </a:buClr>
              <a:buFont typeface="Arial" panose="020B0604020202020204" pitchFamily="34" charset="0"/>
              <a:buChar char="•"/>
            </a:pPr>
            <a:r>
              <a:rPr lang="en-US" sz="1800" dirty="0"/>
              <a:t>Steps individuals can take: Educate yourself about components of pay in academic medicine, research salary benchmarks for your rank, department, and geographical location using AAMC and other society-related benchmarks</a:t>
            </a:r>
          </a:p>
          <a:p>
            <a:pPr marL="285750" indent="-285750">
              <a:buClr>
                <a:srgbClr val="002060"/>
              </a:buClr>
              <a:buFont typeface="Arial" panose="020B0604020202020204" pitchFamily="34" charset="0"/>
              <a:buChar char="•"/>
            </a:pPr>
            <a:r>
              <a:rPr lang="en-US" sz="1800" dirty="0"/>
              <a:t>During the discussion portion for this session, it was suggested that AAMC should be pushing harder on reducing disparities in salaries across specialties, or having compensation based on experience, etc.</a:t>
            </a:r>
          </a:p>
        </p:txBody>
      </p:sp>
      <p:sp>
        <p:nvSpPr>
          <p:cNvPr id="3" name="Title 2">
            <a:extLst>
              <a:ext uri="{FF2B5EF4-FFF2-40B4-BE49-F238E27FC236}">
                <a16:creationId xmlns:a16="http://schemas.microsoft.com/office/drawing/2014/main" id="{A6D6576E-714F-4F73-873D-F037912B3125}"/>
              </a:ext>
            </a:extLst>
          </p:cNvPr>
          <p:cNvSpPr>
            <a:spLocks noGrp="1"/>
          </p:cNvSpPr>
          <p:nvPr>
            <p:ph type="title"/>
          </p:nvPr>
        </p:nvSpPr>
        <p:spPr/>
        <p:txBody>
          <a:bodyPr/>
          <a:lstStyle/>
          <a:p>
            <a:r>
              <a:rPr lang="en-US" sz="2800" dirty="0"/>
              <a:t>Trends and New Directions for Salary Equity in Academic Medicine</a:t>
            </a:r>
          </a:p>
        </p:txBody>
      </p:sp>
      <p:sp>
        <p:nvSpPr>
          <p:cNvPr id="4" name="Slide Number Placeholder 3">
            <a:extLst>
              <a:ext uri="{FF2B5EF4-FFF2-40B4-BE49-F238E27FC236}">
                <a16:creationId xmlns:a16="http://schemas.microsoft.com/office/drawing/2014/main" id="{858F08BA-8E34-4BCD-909E-3401B6979680}"/>
              </a:ext>
            </a:extLst>
          </p:cNvPr>
          <p:cNvSpPr>
            <a:spLocks noGrp="1"/>
          </p:cNvSpPr>
          <p:nvPr>
            <p:ph type="sldNum" sz="quarter" idx="4"/>
          </p:nvPr>
        </p:nvSpPr>
        <p:spPr/>
        <p:txBody>
          <a:bodyPr/>
          <a:lstStyle/>
          <a:p>
            <a:pPr>
              <a:defRPr/>
            </a:pPr>
            <a:fld id="{ADC2174A-351A-8246-9B91-DA39B6C4E9F5}" type="slidenum">
              <a:rPr lang="en-US" smtClean="0"/>
              <a:pPr>
                <a:defRPr/>
              </a:pPr>
              <a:t>41</a:t>
            </a:fld>
            <a:endParaRPr lang="en-US" dirty="0"/>
          </a:p>
        </p:txBody>
      </p:sp>
    </p:spTree>
    <p:extLst>
      <p:ext uri="{BB962C8B-B14F-4D97-AF65-F5344CB8AC3E}">
        <p14:creationId xmlns:p14="http://schemas.microsoft.com/office/powerpoint/2010/main" val="402757888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AD0136-1B56-4B9F-8C47-7F0D8E821035}"/>
              </a:ext>
            </a:extLst>
          </p:cNvPr>
          <p:cNvSpPr>
            <a:spLocks noGrp="1"/>
          </p:cNvSpPr>
          <p:nvPr>
            <p:ph idx="1"/>
          </p:nvPr>
        </p:nvSpPr>
        <p:spPr>
          <a:xfrm>
            <a:off x="2265470" y="1230974"/>
            <a:ext cx="2087512" cy="1303737"/>
          </a:xfrm>
        </p:spPr>
        <p:txBody>
          <a:bodyPr/>
          <a:lstStyle/>
          <a:p>
            <a:r>
              <a:rPr lang="en-US" sz="1400" b="1" dirty="0"/>
              <a:t>Nita Ahuja, MD</a:t>
            </a:r>
            <a:br>
              <a:rPr lang="en-US" sz="1400" b="1" dirty="0"/>
            </a:br>
            <a:r>
              <a:rPr lang="en-US" sz="1400" b="1" dirty="0"/>
              <a:t>Moderator</a:t>
            </a:r>
          </a:p>
          <a:p>
            <a:r>
              <a:rPr lang="en-US" sz="1400" dirty="0"/>
              <a:t>Chair, Department of Surgery</a:t>
            </a:r>
            <a:br>
              <a:rPr lang="en-US" sz="1400" dirty="0"/>
            </a:br>
            <a:r>
              <a:rPr lang="en-US" sz="1400" dirty="0"/>
              <a:t>Yale School of Medicine </a:t>
            </a:r>
          </a:p>
        </p:txBody>
      </p:sp>
      <p:sp>
        <p:nvSpPr>
          <p:cNvPr id="3" name="Title 2">
            <a:extLst>
              <a:ext uri="{FF2B5EF4-FFF2-40B4-BE49-F238E27FC236}">
                <a16:creationId xmlns:a16="http://schemas.microsoft.com/office/drawing/2014/main" id="{64950C46-3CAE-45DA-BDA9-723B1DC9CF60}"/>
              </a:ext>
            </a:extLst>
          </p:cNvPr>
          <p:cNvSpPr>
            <a:spLocks noGrp="1"/>
          </p:cNvSpPr>
          <p:nvPr>
            <p:ph type="title"/>
          </p:nvPr>
        </p:nvSpPr>
        <p:spPr>
          <a:xfrm>
            <a:off x="597877" y="209553"/>
            <a:ext cx="11182349" cy="620712"/>
          </a:xfrm>
        </p:spPr>
        <p:txBody>
          <a:bodyPr/>
          <a:lstStyle/>
          <a:p>
            <a:r>
              <a:rPr lang="en-US" dirty="0"/>
              <a:t>Leadership Plenary and Community Forum</a:t>
            </a:r>
          </a:p>
        </p:txBody>
      </p:sp>
      <p:sp>
        <p:nvSpPr>
          <p:cNvPr id="4" name="Slide Number Placeholder 3">
            <a:extLst>
              <a:ext uri="{FF2B5EF4-FFF2-40B4-BE49-F238E27FC236}">
                <a16:creationId xmlns:a16="http://schemas.microsoft.com/office/drawing/2014/main" id="{AEDBE5BA-6482-4917-9885-60D02DD07EEC}"/>
              </a:ext>
            </a:extLst>
          </p:cNvPr>
          <p:cNvSpPr>
            <a:spLocks noGrp="1"/>
          </p:cNvSpPr>
          <p:nvPr>
            <p:ph type="sldNum" sz="quarter" idx="4"/>
          </p:nvPr>
        </p:nvSpPr>
        <p:spPr/>
        <p:txBody>
          <a:bodyPr/>
          <a:lstStyle/>
          <a:p>
            <a:pPr>
              <a:defRPr/>
            </a:pPr>
            <a:fld id="{ADC2174A-351A-8246-9B91-DA39B6C4E9F5}" type="slidenum">
              <a:rPr lang="en-US" smtClean="0"/>
              <a:pPr>
                <a:defRPr/>
              </a:pPr>
              <a:t>42</a:t>
            </a:fld>
            <a:endParaRPr lang="en-US" dirty="0"/>
          </a:p>
        </p:txBody>
      </p:sp>
      <p:pic>
        <p:nvPicPr>
          <p:cNvPr id="5" name="Picture 4">
            <a:extLst>
              <a:ext uri="{FF2B5EF4-FFF2-40B4-BE49-F238E27FC236}">
                <a16:creationId xmlns:a16="http://schemas.microsoft.com/office/drawing/2014/main" id="{14E55800-D80A-44F8-97CA-A6BC4073B06F}"/>
              </a:ext>
            </a:extLst>
          </p:cNvPr>
          <p:cNvPicPr>
            <a:picLocks noChangeAspect="1"/>
          </p:cNvPicPr>
          <p:nvPr/>
        </p:nvPicPr>
        <p:blipFill rotWithShape="1">
          <a:blip r:embed="rId2"/>
          <a:srcRect l="40288" t="-1" r="13313" b="28744"/>
          <a:stretch/>
        </p:blipFill>
        <p:spPr>
          <a:xfrm>
            <a:off x="597877" y="1103060"/>
            <a:ext cx="1523818" cy="1559567"/>
          </a:xfrm>
          <a:prstGeom prst="ellipse">
            <a:avLst/>
          </a:prstGeom>
        </p:spPr>
      </p:pic>
      <p:pic>
        <p:nvPicPr>
          <p:cNvPr id="6" name="Picture 5" descr="A person wearing glasses and a suit&#10;&#10;Description automatically generated with medium confidence">
            <a:extLst>
              <a:ext uri="{FF2B5EF4-FFF2-40B4-BE49-F238E27FC236}">
                <a16:creationId xmlns:a16="http://schemas.microsoft.com/office/drawing/2014/main" id="{D71B69FD-B590-4A69-AD8A-A7A8EAA7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543" y="1003682"/>
            <a:ext cx="1415639" cy="1696384"/>
          </a:xfrm>
          <a:prstGeom prst="ellipse">
            <a:avLst/>
          </a:prstGeom>
        </p:spPr>
      </p:pic>
      <p:sp>
        <p:nvSpPr>
          <p:cNvPr id="8" name="TextBox 7">
            <a:extLst>
              <a:ext uri="{FF2B5EF4-FFF2-40B4-BE49-F238E27FC236}">
                <a16:creationId xmlns:a16="http://schemas.microsoft.com/office/drawing/2014/main" id="{DEF09C3D-B3EB-4CD8-A80F-B526F78F21B4}"/>
              </a:ext>
            </a:extLst>
          </p:cNvPr>
          <p:cNvSpPr txBox="1"/>
          <p:nvPr/>
        </p:nvSpPr>
        <p:spPr>
          <a:xfrm>
            <a:off x="5831665" y="1003682"/>
            <a:ext cx="4194669" cy="1815882"/>
          </a:xfrm>
          <a:prstGeom prst="rect">
            <a:avLst/>
          </a:prstGeom>
          <a:noFill/>
        </p:spPr>
        <p:txBody>
          <a:bodyPr wrap="square">
            <a:spAutoFit/>
          </a:bodyPr>
          <a:lstStyle/>
          <a:p>
            <a:r>
              <a:rPr lang="en-US" sz="1400" dirty="0"/>
              <a:t>Aviad "Adi" Haramati, PhD</a:t>
            </a:r>
            <a:br>
              <a:rPr lang="en-US" sz="1400" dirty="0"/>
            </a:br>
            <a:r>
              <a:rPr lang="en-US" sz="1400" dirty="0"/>
              <a:t>Moderator</a:t>
            </a:r>
          </a:p>
          <a:p>
            <a:endParaRPr lang="en-US" sz="1400" dirty="0"/>
          </a:p>
          <a:p>
            <a:r>
              <a:rPr lang="en-US" sz="1400" b="0" dirty="0"/>
              <a:t>Professor and Director, Center for Innovation &amp; Leadership in Education</a:t>
            </a:r>
          </a:p>
          <a:p>
            <a:r>
              <a:rPr lang="en-US" sz="1400" b="0" dirty="0"/>
              <a:t>Georgetown University School of Medicine/Academic Consortium for Integrative Medicine and Health </a:t>
            </a:r>
          </a:p>
        </p:txBody>
      </p:sp>
      <p:sp>
        <p:nvSpPr>
          <p:cNvPr id="10" name="TextBox 9">
            <a:extLst>
              <a:ext uri="{FF2B5EF4-FFF2-40B4-BE49-F238E27FC236}">
                <a16:creationId xmlns:a16="http://schemas.microsoft.com/office/drawing/2014/main" id="{23204C72-E143-4063-B8C8-2A6DEC2093CE}"/>
              </a:ext>
            </a:extLst>
          </p:cNvPr>
          <p:cNvSpPr txBox="1"/>
          <p:nvPr/>
        </p:nvSpPr>
        <p:spPr>
          <a:xfrm>
            <a:off x="9621055" y="3184239"/>
            <a:ext cx="2202499" cy="1169551"/>
          </a:xfrm>
          <a:prstGeom prst="rect">
            <a:avLst/>
          </a:prstGeom>
          <a:noFill/>
        </p:spPr>
        <p:txBody>
          <a:bodyPr wrap="square">
            <a:spAutoFit/>
          </a:bodyPr>
          <a:lstStyle/>
          <a:p>
            <a:r>
              <a:rPr lang="en-US" sz="1400" dirty="0"/>
              <a:t>Ross McKinney, MD</a:t>
            </a:r>
            <a:br>
              <a:rPr lang="en-US" sz="1400" dirty="0"/>
            </a:br>
            <a:r>
              <a:rPr lang="en-US" sz="1400" dirty="0"/>
              <a:t>Speaker</a:t>
            </a:r>
          </a:p>
          <a:p>
            <a:endParaRPr lang="en-US" sz="1400" dirty="0"/>
          </a:p>
          <a:p>
            <a:r>
              <a:rPr lang="en-US" sz="1400" b="0" dirty="0"/>
              <a:t>Chief Scientific Officer</a:t>
            </a:r>
          </a:p>
          <a:p>
            <a:r>
              <a:rPr lang="en-US" sz="1400" b="0" dirty="0"/>
              <a:t>AAMC </a:t>
            </a:r>
          </a:p>
        </p:txBody>
      </p:sp>
      <p:pic>
        <p:nvPicPr>
          <p:cNvPr id="11" name="Picture 10">
            <a:extLst>
              <a:ext uri="{FF2B5EF4-FFF2-40B4-BE49-F238E27FC236}">
                <a16:creationId xmlns:a16="http://schemas.microsoft.com/office/drawing/2014/main" id="{1A1A6A00-F564-425D-A387-143F484EEA04}"/>
              </a:ext>
            </a:extLst>
          </p:cNvPr>
          <p:cNvPicPr>
            <a:picLocks noChangeAspect="1"/>
          </p:cNvPicPr>
          <p:nvPr/>
        </p:nvPicPr>
        <p:blipFill rotWithShape="1">
          <a:blip r:embed="rId4">
            <a:extLst>
              <a:ext uri="{28A0092B-C50C-407E-A947-70E740481C1C}">
                <a14:useLocalDpi xmlns:a14="http://schemas.microsoft.com/office/drawing/2010/main" val="0"/>
              </a:ext>
            </a:extLst>
          </a:blip>
          <a:srcRect b="24750"/>
          <a:stretch/>
        </p:blipFill>
        <p:spPr>
          <a:xfrm>
            <a:off x="7916696" y="2927868"/>
            <a:ext cx="1556219" cy="1759671"/>
          </a:xfrm>
          <a:prstGeom prst="ellipse">
            <a:avLst/>
          </a:prstGeom>
        </p:spPr>
      </p:pic>
      <p:pic>
        <p:nvPicPr>
          <p:cNvPr id="13" name="Picture 12">
            <a:extLst>
              <a:ext uri="{FF2B5EF4-FFF2-40B4-BE49-F238E27FC236}">
                <a16:creationId xmlns:a16="http://schemas.microsoft.com/office/drawing/2014/main" id="{5FCA7AB9-2B6B-4367-A80A-9C63708AB0F9}"/>
              </a:ext>
            </a:extLst>
          </p:cNvPr>
          <p:cNvPicPr>
            <a:picLocks noChangeAspect="1"/>
          </p:cNvPicPr>
          <p:nvPr/>
        </p:nvPicPr>
        <p:blipFill>
          <a:blip r:embed="rId5"/>
          <a:stretch>
            <a:fillRect/>
          </a:stretch>
        </p:blipFill>
        <p:spPr>
          <a:xfrm>
            <a:off x="473015" y="3027921"/>
            <a:ext cx="1742507" cy="1559567"/>
          </a:xfrm>
          <a:prstGeom prst="rect">
            <a:avLst/>
          </a:prstGeom>
        </p:spPr>
      </p:pic>
      <p:sp>
        <p:nvSpPr>
          <p:cNvPr id="15" name="TextBox 14">
            <a:extLst>
              <a:ext uri="{FF2B5EF4-FFF2-40B4-BE49-F238E27FC236}">
                <a16:creationId xmlns:a16="http://schemas.microsoft.com/office/drawing/2014/main" id="{D6CECE2F-67F9-410B-903A-40F597C17E63}"/>
              </a:ext>
            </a:extLst>
          </p:cNvPr>
          <p:cNvSpPr txBox="1"/>
          <p:nvPr/>
        </p:nvSpPr>
        <p:spPr>
          <a:xfrm>
            <a:off x="2180251" y="3184240"/>
            <a:ext cx="2975538" cy="1169551"/>
          </a:xfrm>
          <a:prstGeom prst="rect">
            <a:avLst/>
          </a:prstGeom>
          <a:noFill/>
        </p:spPr>
        <p:txBody>
          <a:bodyPr wrap="square">
            <a:spAutoFit/>
          </a:bodyPr>
          <a:lstStyle/>
          <a:p>
            <a:r>
              <a:rPr lang="en-US" sz="1400" dirty="0"/>
              <a:t>David Skorton, MD</a:t>
            </a:r>
            <a:br>
              <a:rPr lang="en-US" sz="1400" dirty="0"/>
            </a:br>
            <a:r>
              <a:rPr lang="en-US" sz="1400" dirty="0"/>
              <a:t>Speaker</a:t>
            </a:r>
          </a:p>
          <a:p>
            <a:endParaRPr lang="en-US" sz="1400" dirty="0"/>
          </a:p>
          <a:p>
            <a:r>
              <a:rPr lang="en-US" sz="1400" b="0" dirty="0"/>
              <a:t>President and CEO</a:t>
            </a:r>
          </a:p>
          <a:p>
            <a:r>
              <a:rPr lang="en-US" sz="1400" b="0" dirty="0"/>
              <a:t>AAMC </a:t>
            </a:r>
          </a:p>
        </p:txBody>
      </p:sp>
      <p:pic>
        <p:nvPicPr>
          <p:cNvPr id="17" name="Picture 16">
            <a:extLst>
              <a:ext uri="{FF2B5EF4-FFF2-40B4-BE49-F238E27FC236}">
                <a16:creationId xmlns:a16="http://schemas.microsoft.com/office/drawing/2014/main" id="{2F430CFA-51BB-47FE-86C1-4F7DDD363450}"/>
              </a:ext>
            </a:extLst>
          </p:cNvPr>
          <p:cNvPicPr>
            <a:picLocks noChangeAspect="1"/>
          </p:cNvPicPr>
          <p:nvPr/>
        </p:nvPicPr>
        <p:blipFill>
          <a:blip r:embed="rId6"/>
          <a:stretch>
            <a:fillRect/>
          </a:stretch>
        </p:blipFill>
        <p:spPr>
          <a:xfrm>
            <a:off x="4186173" y="3027921"/>
            <a:ext cx="1839066" cy="1737490"/>
          </a:xfrm>
          <a:prstGeom prst="rect">
            <a:avLst/>
          </a:prstGeom>
        </p:spPr>
      </p:pic>
      <p:sp>
        <p:nvSpPr>
          <p:cNvPr id="19" name="TextBox 18">
            <a:extLst>
              <a:ext uri="{FF2B5EF4-FFF2-40B4-BE49-F238E27FC236}">
                <a16:creationId xmlns:a16="http://schemas.microsoft.com/office/drawing/2014/main" id="{EC57525C-945C-4942-BEC3-EEA50B66E7C0}"/>
              </a:ext>
            </a:extLst>
          </p:cNvPr>
          <p:cNvSpPr txBox="1"/>
          <p:nvPr/>
        </p:nvSpPr>
        <p:spPr>
          <a:xfrm>
            <a:off x="6025239" y="3096447"/>
            <a:ext cx="1628144" cy="1600438"/>
          </a:xfrm>
          <a:prstGeom prst="rect">
            <a:avLst/>
          </a:prstGeom>
          <a:noFill/>
        </p:spPr>
        <p:txBody>
          <a:bodyPr wrap="square">
            <a:spAutoFit/>
          </a:bodyPr>
          <a:lstStyle/>
          <a:p>
            <a:r>
              <a:rPr lang="en-US" sz="1400" dirty="0"/>
              <a:t>Danielle Turnipseed, JD</a:t>
            </a:r>
            <a:br>
              <a:rPr lang="en-US" sz="1400" dirty="0"/>
            </a:br>
            <a:r>
              <a:rPr lang="en-US" sz="1400" dirty="0"/>
              <a:t>Speaker</a:t>
            </a:r>
          </a:p>
          <a:p>
            <a:endParaRPr lang="en-US" sz="1400" dirty="0"/>
          </a:p>
          <a:p>
            <a:r>
              <a:rPr lang="en-US" sz="1400" b="0" dirty="0"/>
              <a:t>Chief Public Policy Officer</a:t>
            </a:r>
          </a:p>
          <a:p>
            <a:r>
              <a:rPr lang="en-US" sz="1400" b="0" dirty="0"/>
              <a:t>AAMC </a:t>
            </a:r>
          </a:p>
        </p:txBody>
      </p:sp>
    </p:spTree>
    <p:extLst>
      <p:ext uri="{BB962C8B-B14F-4D97-AF65-F5344CB8AC3E}">
        <p14:creationId xmlns:p14="http://schemas.microsoft.com/office/powerpoint/2010/main" val="116501821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E09AFF-250A-48DB-9867-60F71B79CA2B}"/>
              </a:ext>
            </a:extLst>
          </p:cNvPr>
          <p:cNvSpPr>
            <a:spLocks noGrp="1"/>
          </p:cNvSpPr>
          <p:nvPr>
            <p:ph idx="1"/>
          </p:nvPr>
        </p:nvSpPr>
        <p:spPr>
          <a:xfrm>
            <a:off x="719343" y="1313667"/>
            <a:ext cx="10651067" cy="4767262"/>
          </a:xfrm>
        </p:spPr>
        <p:txBody>
          <a:bodyPr/>
          <a:lstStyle/>
          <a:p>
            <a:r>
              <a:rPr lang="en-US" sz="2400" b="1" dirty="0"/>
              <a:t>Policy Update from AAMC Chief Public Policy Officer Danielle Turnipseed, JD</a:t>
            </a:r>
          </a:p>
          <a:p>
            <a:r>
              <a:rPr lang="en-US" sz="2400" dirty="0"/>
              <a:t>Recent academic medicine wins:</a:t>
            </a:r>
          </a:p>
          <a:p>
            <a:pPr marL="285750" indent="-285750">
              <a:buClr>
                <a:srgbClr val="002060"/>
              </a:buClr>
              <a:buFont typeface="Arial" panose="020B0604020202020204" pitchFamily="34" charset="0"/>
              <a:buChar char="•"/>
            </a:pPr>
            <a:r>
              <a:rPr lang="en-US" sz="2400" dirty="0"/>
              <a:t>NIH funding is up to $47.5 billion (+5.6%)</a:t>
            </a:r>
          </a:p>
          <a:p>
            <a:pPr marL="285750" indent="-285750">
              <a:buClr>
                <a:srgbClr val="002060"/>
              </a:buClr>
              <a:buFont typeface="Arial" panose="020B0604020202020204" pitchFamily="34" charset="0"/>
              <a:buChar char="•"/>
            </a:pPr>
            <a:r>
              <a:rPr lang="en-US" sz="2400" dirty="0"/>
              <a:t>ARPA-H is up to $1.5 billion</a:t>
            </a:r>
          </a:p>
          <a:p>
            <a:pPr marL="285750" indent="-285750">
              <a:buClr>
                <a:srgbClr val="002060"/>
              </a:buClr>
              <a:buFont typeface="Arial" panose="020B0604020202020204" pitchFamily="34" charset="0"/>
              <a:buChar char="•"/>
            </a:pPr>
            <a:r>
              <a:rPr lang="en-US" sz="2400" dirty="0"/>
              <a:t>HRS Title VII and VIII health workforce programs up to $879.8 million (+12%)</a:t>
            </a:r>
          </a:p>
          <a:p>
            <a:pPr marL="285750" indent="-285750">
              <a:buClr>
                <a:srgbClr val="002060"/>
              </a:buClr>
              <a:buFont typeface="Arial" panose="020B0604020202020204" pitchFamily="34" charset="0"/>
              <a:buChar char="•"/>
            </a:pPr>
            <a:r>
              <a:rPr lang="en-US" sz="2400" dirty="0"/>
              <a:t>VALID Act (would have let FDA regulate lab-designed tests) was excluded</a:t>
            </a:r>
          </a:p>
          <a:p>
            <a:endParaRPr lang="en-US" sz="2400" dirty="0"/>
          </a:p>
        </p:txBody>
      </p:sp>
      <p:sp>
        <p:nvSpPr>
          <p:cNvPr id="3" name="Title 2">
            <a:extLst>
              <a:ext uri="{FF2B5EF4-FFF2-40B4-BE49-F238E27FC236}">
                <a16:creationId xmlns:a16="http://schemas.microsoft.com/office/drawing/2014/main" id="{5663AA0E-03CB-4367-8D85-4B5919D012D2}"/>
              </a:ext>
            </a:extLst>
          </p:cNvPr>
          <p:cNvSpPr>
            <a:spLocks noGrp="1"/>
          </p:cNvSpPr>
          <p:nvPr>
            <p:ph type="title"/>
          </p:nvPr>
        </p:nvSpPr>
        <p:spPr>
          <a:xfrm>
            <a:off x="719343" y="263609"/>
            <a:ext cx="11182349" cy="620712"/>
          </a:xfrm>
        </p:spPr>
        <p:txBody>
          <a:bodyPr/>
          <a:lstStyle/>
          <a:p>
            <a:r>
              <a:rPr lang="en-US" dirty="0"/>
              <a:t>Leadership Plenary and Community Forum</a:t>
            </a:r>
          </a:p>
        </p:txBody>
      </p:sp>
      <p:sp>
        <p:nvSpPr>
          <p:cNvPr id="4" name="Slide Number Placeholder 3">
            <a:extLst>
              <a:ext uri="{FF2B5EF4-FFF2-40B4-BE49-F238E27FC236}">
                <a16:creationId xmlns:a16="http://schemas.microsoft.com/office/drawing/2014/main" id="{DC42A44A-F94E-4D40-B075-70625B48BD89}"/>
              </a:ext>
            </a:extLst>
          </p:cNvPr>
          <p:cNvSpPr>
            <a:spLocks noGrp="1"/>
          </p:cNvSpPr>
          <p:nvPr>
            <p:ph type="sldNum" sz="quarter" idx="4"/>
          </p:nvPr>
        </p:nvSpPr>
        <p:spPr/>
        <p:txBody>
          <a:bodyPr/>
          <a:lstStyle/>
          <a:p>
            <a:pPr>
              <a:defRPr/>
            </a:pPr>
            <a:fld id="{ADC2174A-351A-8246-9B91-DA39B6C4E9F5}" type="slidenum">
              <a:rPr lang="en-US" smtClean="0"/>
              <a:pPr>
                <a:defRPr/>
              </a:pPr>
              <a:t>43</a:t>
            </a:fld>
            <a:endParaRPr lang="en-US" dirty="0"/>
          </a:p>
        </p:txBody>
      </p:sp>
    </p:spTree>
    <p:extLst>
      <p:ext uri="{BB962C8B-B14F-4D97-AF65-F5344CB8AC3E}">
        <p14:creationId xmlns:p14="http://schemas.microsoft.com/office/powerpoint/2010/main" val="258718764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F94083-696C-495F-A03B-589DEFCAD53D}"/>
              </a:ext>
            </a:extLst>
          </p:cNvPr>
          <p:cNvSpPr>
            <a:spLocks noGrp="1"/>
          </p:cNvSpPr>
          <p:nvPr>
            <p:ph idx="1"/>
          </p:nvPr>
        </p:nvSpPr>
        <p:spPr/>
        <p:txBody>
          <a:bodyPr/>
          <a:lstStyle/>
          <a:p>
            <a:r>
              <a:rPr lang="en-US" sz="1600" b="1" dirty="0"/>
              <a:t>Policy Priorities:</a:t>
            </a:r>
          </a:p>
          <a:p>
            <a:pPr marL="285750" indent="-285750">
              <a:buClr>
                <a:srgbClr val="002060"/>
              </a:buClr>
              <a:buFont typeface="Arial" panose="020B0604020202020204" pitchFamily="34" charset="0"/>
              <a:buChar char="•"/>
            </a:pPr>
            <a:r>
              <a:rPr lang="en-US" sz="1600" dirty="0"/>
              <a:t>VIPER Act</a:t>
            </a:r>
          </a:p>
          <a:p>
            <a:pPr marL="285750" indent="-285750">
              <a:buClr>
                <a:srgbClr val="002060"/>
              </a:buClr>
              <a:buFont typeface="Arial" panose="020B0604020202020204" pitchFamily="34" charset="0"/>
              <a:buChar char="•"/>
            </a:pPr>
            <a:r>
              <a:rPr lang="en-US" sz="1600" dirty="0"/>
              <a:t>Prevent Pandemics Act provisions</a:t>
            </a:r>
          </a:p>
          <a:p>
            <a:pPr marL="285750" indent="-285750">
              <a:buClr>
                <a:srgbClr val="002060"/>
              </a:buClr>
              <a:buFont typeface="Arial" panose="020B0604020202020204" pitchFamily="34" charset="0"/>
              <a:buChar char="•"/>
            </a:pPr>
            <a:r>
              <a:rPr lang="en-US" sz="1600" dirty="0"/>
              <a:t>200 new Medicare GME slots</a:t>
            </a:r>
          </a:p>
          <a:p>
            <a:pPr marL="285750" indent="-285750">
              <a:buClr>
                <a:srgbClr val="002060"/>
              </a:buClr>
              <a:buFont typeface="Arial" panose="020B0604020202020204" pitchFamily="34" charset="0"/>
              <a:buChar char="•"/>
            </a:pPr>
            <a:r>
              <a:rPr lang="en-US" sz="1600" dirty="0"/>
              <a:t>Two-year delay of the 4% Medicaid PAYGO sequester cut</a:t>
            </a:r>
          </a:p>
          <a:p>
            <a:pPr marL="285750" indent="-285750">
              <a:buClr>
                <a:srgbClr val="002060"/>
              </a:buClr>
              <a:buFont typeface="Arial" panose="020B0604020202020204" pitchFamily="34" charset="0"/>
              <a:buChar char="•"/>
            </a:pPr>
            <a:r>
              <a:rPr lang="en-US" sz="1600" dirty="0"/>
              <a:t>Upcoming Supreme Court decisions around race conscious admissions</a:t>
            </a:r>
          </a:p>
          <a:p>
            <a:pPr marL="285750" indent="-285750">
              <a:buClr>
                <a:srgbClr val="002060"/>
              </a:buClr>
              <a:buFont typeface="Arial" panose="020B0604020202020204" pitchFamily="34" charset="0"/>
              <a:buChar char="•"/>
            </a:pPr>
            <a:r>
              <a:rPr lang="en-US" sz="1600" dirty="0"/>
              <a:t>Senate HELP Committee hearing held Feb. 16 on health care workforce shortages</a:t>
            </a:r>
          </a:p>
          <a:p>
            <a:pPr marL="285750" indent="-285750">
              <a:buClr>
                <a:srgbClr val="002060"/>
              </a:buClr>
              <a:buFont typeface="Arial" panose="020B0604020202020204" pitchFamily="34" charset="0"/>
              <a:buChar char="•"/>
            </a:pPr>
            <a:r>
              <a:rPr lang="en-US" sz="1600" dirty="0"/>
              <a:t>340B drug pricing program is under new attack and AAMC is campaigning to protect 340B</a:t>
            </a:r>
          </a:p>
          <a:p>
            <a:r>
              <a:rPr lang="en-US" sz="1600" b="1" dirty="0"/>
              <a:t>Top AAMC policy priorities and advocacy efforts remain:</a:t>
            </a:r>
          </a:p>
          <a:p>
            <a:r>
              <a:rPr lang="en-US" sz="1600" dirty="0"/>
              <a:t>GME and HRSA programs, health equity, NIH, financial stability of academic medicine (coverage, Medicare, 340B, Medicaid, physician payment), </a:t>
            </a:r>
          </a:p>
          <a:p>
            <a:r>
              <a:rPr lang="en-US" sz="1600" dirty="0"/>
              <a:t>“If you don’t tell your story, someone else will.”</a:t>
            </a:r>
          </a:p>
          <a:p>
            <a:endParaRPr lang="en-US" sz="1600" dirty="0"/>
          </a:p>
        </p:txBody>
      </p:sp>
      <p:sp>
        <p:nvSpPr>
          <p:cNvPr id="3" name="Title 2">
            <a:extLst>
              <a:ext uri="{FF2B5EF4-FFF2-40B4-BE49-F238E27FC236}">
                <a16:creationId xmlns:a16="http://schemas.microsoft.com/office/drawing/2014/main" id="{49B37CC7-C1F6-4BCB-8125-C3B2DC1753FA}"/>
              </a:ext>
            </a:extLst>
          </p:cNvPr>
          <p:cNvSpPr>
            <a:spLocks noGrp="1"/>
          </p:cNvSpPr>
          <p:nvPr>
            <p:ph type="title"/>
          </p:nvPr>
        </p:nvSpPr>
        <p:spPr/>
        <p:txBody>
          <a:bodyPr/>
          <a:lstStyle/>
          <a:p>
            <a:r>
              <a:rPr lang="en-US" dirty="0"/>
              <a:t>Leadership Plenary and Community Forum</a:t>
            </a:r>
          </a:p>
        </p:txBody>
      </p:sp>
      <p:sp>
        <p:nvSpPr>
          <p:cNvPr id="4" name="Slide Number Placeholder 3">
            <a:extLst>
              <a:ext uri="{FF2B5EF4-FFF2-40B4-BE49-F238E27FC236}">
                <a16:creationId xmlns:a16="http://schemas.microsoft.com/office/drawing/2014/main" id="{28B713D6-8EFB-404F-A758-8F0EEAC1E4BE}"/>
              </a:ext>
            </a:extLst>
          </p:cNvPr>
          <p:cNvSpPr>
            <a:spLocks noGrp="1"/>
          </p:cNvSpPr>
          <p:nvPr>
            <p:ph type="sldNum" sz="quarter" idx="4"/>
          </p:nvPr>
        </p:nvSpPr>
        <p:spPr/>
        <p:txBody>
          <a:bodyPr/>
          <a:lstStyle/>
          <a:p>
            <a:pPr>
              <a:defRPr/>
            </a:pPr>
            <a:fld id="{ADC2174A-351A-8246-9B91-DA39B6C4E9F5}" type="slidenum">
              <a:rPr lang="en-US" smtClean="0"/>
              <a:pPr>
                <a:defRPr/>
              </a:pPr>
              <a:t>44</a:t>
            </a:fld>
            <a:endParaRPr lang="en-US" dirty="0"/>
          </a:p>
        </p:txBody>
      </p:sp>
    </p:spTree>
    <p:extLst>
      <p:ext uri="{BB962C8B-B14F-4D97-AF65-F5344CB8AC3E}">
        <p14:creationId xmlns:p14="http://schemas.microsoft.com/office/powerpoint/2010/main" val="389866118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64C026-A32D-4C9F-BF99-0D012B301643}"/>
              </a:ext>
            </a:extLst>
          </p:cNvPr>
          <p:cNvSpPr>
            <a:spLocks noGrp="1"/>
          </p:cNvSpPr>
          <p:nvPr>
            <p:ph idx="1"/>
          </p:nvPr>
        </p:nvSpPr>
        <p:spPr/>
        <p:txBody>
          <a:bodyPr/>
          <a:lstStyle/>
          <a:p>
            <a:r>
              <a:rPr lang="en-US" sz="1600" b="1" dirty="0"/>
              <a:t>AAMC Organizing:</a:t>
            </a:r>
          </a:p>
          <a:p>
            <a:pPr marL="285750" indent="-285750">
              <a:buClr>
                <a:srgbClr val="002060"/>
              </a:buClr>
              <a:buFont typeface="Arial" panose="020B0604020202020204" pitchFamily="34" charset="0"/>
              <a:buChar char="•"/>
            </a:pPr>
            <a:r>
              <a:rPr lang="en-US" sz="2000" dirty="0"/>
              <a:t>AAMC has working relationships with AHA, AMA, National Medical Association, ACGME, etc.</a:t>
            </a:r>
          </a:p>
          <a:p>
            <a:pPr marL="285750" indent="-285750">
              <a:buClr>
                <a:srgbClr val="002060"/>
              </a:buClr>
              <a:buFont typeface="Arial" panose="020B0604020202020204" pitchFamily="34" charset="0"/>
              <a:buChar char="•"/>
            </a:pPr>
            <a:r>
              <a:rPr lang="en-US" sz="2000" dirty="0"/>
              <a:t>AAMC also involved in Coalition to Protect America’s Health Care, Friends of VA Medical Care and Health Research, Ad Hoc Group for Medical Research, GME Advocacy Coalition, Health Professions and Nursing Education Coalition.</a:t>
            </a:r>
          </a:p>
          <a:p>
            <a:pPr marL="285750" indent="-285750">
              <a:buClr>
                <a:srgbClr val="002060"/>
              </a:buClr>
              <a:buFont typeface="Arial" panose="020B0604020202020204" pitchFamily="34" charset="0"/>
              <a:buChar char="•"/>
            </a:pPr>
            <a:r>
              <a:rPr lang="en-US" sz="2000" dirty="0"/>
              <a:t>AAMC campaign on value of academic medicine: “Academic Medicine: What starts here saves lives” </a:t>
            </a:r>
            <a:r>
              <a:rPr lang="en-US" sz="2000" u="sng" dirty="0"/>
              <a:t>whatstartshere.aamc.org</a:t>
            </a:r>
            <a:r>
              <a:rPr lang="en-US" sz="2000" dirty="0"/>
              <a:t> </a:t>
            </a:r>
          </a:p>
        </p:txBody>
      </p:sp>
      <p:sp>
        <p:nvSpPr>
          <p:cNvPr id="3" name="Title 2">
            <a:extLst>
              <a:ext uri="{FF2B5EF4-FFF2-40B4-BE49-F238E27FC236}">
                <a16:creationId xmlns:a16="http://schemas.microsoft.com/office/drawing/2014/main" id="{0C4BBB70-35EC-49B0-9A34-C09399D2AE15}"/>
              </a:ext>
            </a:extLst>
          </p:cNvPr>
          <p:cNvSpPr>
            <a:spLocks noGrp="1"/>
          </p:cNvSpPr>
          <p:nvPr>
            <p:ph type="title"/>
          </p:nvPr>
        </p:nvSpPr>
        <p:spPr/>
        <p:txBody>
          <a:bodyPr/>
          <a:lstStyle/>
          <a:p>
            <a:r>
              <a:rPr lang="en-US" dirty="0"/>
              <a:t>Leadership Plenary and Community Forum</a:t>
            </a:r>
          </a:p>
        </p:txBody>
      </p:sp>
      <p:sp>
        <p:nvSpPr>
          <p:cNvPr id="4" name="Slide Number Placeholder 3">
            <a:extLst>
              <a:ext uri="{FF2B5EF4-FFF2-40B4-BE49-F238E27FC236}">
                <a16:creationId xmlns:a16="http://schemas.microsoft.com/office/drawing/2014/main" id="{8ACF912C-A00C-457F-B4D3-C6E390861893}"/>
              </a:ext>
            </a:extLst>
          </p:cNvPr>
          <p:cNvSpPr>
            <a:spLocks noGrp="1"/>
          </p:cNvSpPr>
          <p:nvPr>
            <p:ph type="sldNum" sz="quarter" idx="4"/>
          </p:nvPr>
        </p:nvSpPr>
        <p:spPr/>
        <p:txBody>
          <a:bodyPr/>
          <a:lstStyle/>
          <a:p>
            <a:pPr>
              <a:defRPr/>
            </a:pPr>
            <a:fld id="{ADC2174A-351A-8246-9B91-DA39B6C4E9F5}" type="slidenum">
              <a:rPr lang="en-US" smtClean="0"/>
              <a:pPr>
                <a:defRPr/>
              </a:pPr>
              <a:t>45</a:t>
            </a:fld>
            <a:endParaRPr lang="en-US" dirty="0"/>
          </a:p>
        </p:txBody>
      </p:sp>
    </p:spTree>
    <p:extLst>
      <p:ext uri="{BB962C8B-B14F-4D97-AF65-F5344CB8AC3E}">
        <p14:creationId xmlns:p14="http://schemas.microsoft.com/office/powerpoint/2010/main" val="253776880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E7BE72-D606-49CD-99C6-048FA087A880}"/>
              </a:ext>
            </a:extLst>
          </p:cNvPr>
          <p:cNvSpPr>
            <a:spLocks noGrp="1"/>
          </p:cNvSpPr>
          <p:nvPr>
            <p:ph idx="1"/>
          </p:nvPr>
        </p:nvSpPr>
        <p:spPr/>
        <p:txBody>
          <a:bodyPr/>
          <a:lstStyle/>
          <a:p>
            <a:r>
              <a:rPr lang="en-US" sz="2000" b="1" dirty="0"/>
              <a:t>Update from AAMC Chief Scientific Officer Ross McKinney:</a:t>
            </a:r>
          </a:p>
          <a:p>
            <a:pPr marL="342900" indent="-342900">
              <a:buClr>
                <a:srgbClr val="002060"/>
              </a:buClr>
              <a:buFont typeface="Arial" panose="020B0604020202020204" pitchFamily="34" charset="0"/>
              <a:buChar char="•"/>
            </a:pPr>
            <a:r>
              <a:rPr lang="en-US" sz="2000" dirty="0"/>
              <a:t>The power keeps moving away from the dean to the CEO suite in hospitals and health systems. With this increasing focus on margin, academic medicine must keep the focus on our missions</a:t>
            </a:r>
          </a:p>
          <a:p>
            <a:pPr marL="342900" indent="-342900">
              <a:buClr>
                <a:srgbClr val="002060"/>
              </a:buClr>
              <a:buFont typeface="Arial" panose="020B0604020202020204" pitchFamily="34" charset="0"/>
              <a:buChar char="•"/>
            </a:pPr>
            <a:r>
              <a:rPr lang="en-US" sz="2000" dirty="0"/>
              <a:t>Health system CEOs are facing challenges from DSH payments ($8 billion cut – will impact lower income people). Possibly 25% cut to NIH budget – we need faculty engaged in these policy conversations. NIH may not have a permanent director for another 2 years</a:t>
            </a:r>
          </a:p>
          <a:p>
            <a:pPr marL="342900" indent="-342900">
              <a:buClr>
                <a:srgbClr val="002060"/>
              </a:buClr>
              <a:buFont typeface="Arial" panose="020B0604020202020204" pitchFamily="34" charset="0"/>
              <a:buChar char="•"/>
            </a:pPr>
            <a:r>
              <a:rPr lang="en-US" sz="2000" dirty="0"/>
              <a:t>The good news is that the funding rate for NIH is still 30%. But a challenge is that NIH funding is set as a criteria for promotion</a:t>
            </a:r>
          </a:p>
          <a:p>
            <a:endParaRPr lang="en-US" sz="2000" dirty="0"/>
          </a:p>
        </p:txBody>
      </p:sp>
      <p:sp>
        <p:nvSpPr>
          <p:cNvPr id="3" name="Title 2">
            <a:extLst>
              <a:ext uri="{FF2B5EF4-FFF2-40B4-BE49-F238E27FC236}">
                <a16:creationId xmlns:a16="http://schemas.microsoft.com/office/drawing/2014/main" id="{17ADF350-A232-4F6E-B2FD-B0EDD1857CBD}"/>
              </a:ext>
            </a:extLst>
          </p:cNvPr>
          <p:cNvSpPr>
            <a:spLocks noGrp="1"/>
          </p:cNvSpPr>
          <p:nvPr>
            <p:ph type="title"/>
          </p:nvPr>
        </p:nvSpPr>
        <p:spPr/>
        <p:txBody>
          <a:bodyPr/>
          <a:lstStyle/>
          <a:p>
            <a:r>
              <a:rPr lang="en-US" dirty="0"/>
              <a:t>Leadership Plenary and Community Forum</a:t>
            </a:r>
          </a:p>
        </p:txBody>
      </p:sp>
      <p:sp>
        <p:nvSpPr>
          <p:cNvPr id="4" name="Slide Number Placeholder 3">
            <a:extLst>
              <a:ext uri="{FF2B5EF4-FFF2-40B4-BE49-F238E27FC236}">
                <a16:creationId xmlns:a16="http://schemas.microsoft.com/office/drawing/2014/main" id="{FFB63A47-18E1-4B45-B344-ACFDB4AB222C}"/>
              </a:ext>
            </a:extLst>
          </p:cNvPr>
          <p:cNvSpPr>
            <a:spLocks noGrp="1"/>
          </p:cNvSpPr>
          <p:nvPr>
            <p:ph type="sldNum" sz="quarter" idx="4"/>
          </p:nvPr>
        </p:nvSpPr>
        <p:spPr/>
        <p:txBody>
          <a:bodyPr/>
          <a:lstStyle/>
          <a:p>
            <a:pPr>
              <a:defRPr/>
            </a:pPr>
            <a:fld id="{ADC2174A-351A-8246-9B91-DA39B6C4E9F5}" type="slidenum">
              <a:rPr lang="en-US" smtClean="0"/>
              <a:pPr>
                <a:defRPr/>
              </a:pPr>
              <a:t>46</a:t>
            </a:fld>
            <a:endParaRPr lang="en-US" dirty="0"/>
          </a:p>
        </p:txBody>
      </p:sp>
    </p:spTree>
    <p:extLst>
      <p:ext uri="{BB962C8B-B14F-4D97-AF65-F5344CB8AC3E}">
        <p14:creationId xmlns:p14="http://schemas.microsoft.com/office/powerpoint/2010/main" val="158660992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3366CA-A315-419F-8A81-9C00820BB47E}"/>
              </a:ext>
            </a:extLst>
          </p:cNvPr>
          <p:cNvSpPr>
            <a:spLocks noGrp="1"/>
          </p:cNvSpPr>
          <p:nvPr>
            <p:ph idx="1"/>
          </p:nvPr>
        </p:nvSpPr>
        <p:spPr/>
        <p:txBody>
          <a:bodyPr/>
          <a:lstStyle/>
          <a:p>
            <a:pPr>
              <a:buClr>
                <a:srgbClr val="002060"/>
              </a:buClr>
            </a:pPr>
            <a:r>
              <a:rPr lang="en-US" sz="2800" b="1" dirty="0"/>
              <a:t>Update from AAMC Chief Scientific Officer Ross McKinney:</a:t>
            </a:r>
            <a:endParaRPr lang="en-US" sz="2800" dirty="0"/>
          </a:p>
          <a:p>
            <a:pPr marL="457200" indent="-457200">
              <a:buClr>
                <a:srgbClr val="002060"/>
              </a:buClr>
              <a:buFont typeface="Arial" panose="020B0604020202020204" pitchFamily="34" charset="0"/>
              <a:buChar char="•"/>
            </a:pPr>
            <a:r>
              <a:rPr lang="en-US" sz="2800" dirty="0"/>
              <a:t>The larger the average grant size, the fewer the grants. There will be increased costs from unionization of grad students and the number of grants may drop. NIH funding is almost back to where 2003 levels in inflation-adjusted dollars</a:t>
            </a:r>
          </a:p>
          <a:p>
            <a:pPr marL="457200" indent="-457200">
              <a:buClr>
                <a:srgbClr val="002060"/>
              </a:buClr>
              <a:buFont typeface="Arial" panose="020B0604020202020204" pitchFamily="34" charset="0"/>
              <a:buChar char="•"/>
            </a:pPr>
            <a:r>
              <a:rPr lang="en-US" sz="2800" dirty="0"/>
              <a:t>The COVID pandemic would have been worse without the research – often from academic health </a:t>
            </a:r>
            <a:r>
              <a:rPr lang="en-US" dirty="0"/>
              <a:t>settings – </a:t>
            </a:r>
            <a:r>
              <a:rPr lang="en-US" sz="2800" dirty="0"/>
              <a:t>that brought us vaccines and treatments in record time</a:t>
            </a:r>
          </a:p>
          <a:p>
            <a:endParaRPr lang="en-US" sz="2800" dirty="0"/>
          </a:p>
          <a:p>
            <a:endParaRPr lang="en-US" dirty="0"/>
          </a:p>
        </p:txBody>
      </p:sp>
      <p:sp>
        <p:nvSpPr>
          <p:cNvPr id="3" name="Title 2">
            <a:extLst>
              <a:ext uri="{FF2B5EF4-FFF2-40B4-BE49-F238E27FC236}">
                <a16:creationId xmlns:a16="http://schemas.microsoft.com/office/drawing/2014/main" id="{71BE3C92-1F48-4747-9C03-E63FB5DF01CE}"/>
              </a:ext>
            </a:extLst>
          </p:cNvPr>
          <p:cNvSpPr>
            <a:spLocks noGrp="1"/>
          </p:cNvSpPr>
          <p:nvPr>
            <p:ph type="title"/>
          </p:nvPr>
        </p:nvSpPr>
        <p:spPr/>
        <p:txBody>
          <a:bodyPr/>
          <a:lstStyle/>
          <a:p>
            <a:r>
              <a:rPr lang="en-US" dirty="0"/>
              <a:t>Leadership Plenary and Community Forum</a:t>
            </a:r>
          </a:p>
        </p:txBody>
      </p:sp>
      <p:sp>
        <p:nvSpPr>
          <p:cNvPr id="4" name="Slide Number Placeholder 3">
            <a:extLst>
              <a:ext uri="{FF2B5EF4-FFF2-40B4-BE49-F238E27FC236}">
                <a16:creationId xmlns:a16="http://schemas.microsoft.com/office/drawing/2014/main" id="{0B70B6D9-9CDD-4340-82AF-D29ED0D28865}"/>
              </a:ext>
            </a:extLst>
          </p:cNvPr>
          <p:cNvSpPr>
            <a:spLocks noGrp="1"/>
          </p:cNvSpPr>
          <p:nvPr>
            <p:ph type="sldNum" sz="quarter" idx="4"/>
          </p:nvPr>
        </p:nvSpPr>
        <p:spPr/>
        <p:txBody>
          <a:bodyPr/>
          <a:lstStyle/>
          <a:p>
            <a:pPr>
              <a:defRPr/>
            </a:pPr>
            <a:fld id="{ADC2174A-351A-8246-9B91-DA39B6C4E9F5}" type="slidenum">
              <a:rPr lang="en-US" smtClean="0"/>
              <a:pPr>
                <a:defRPr/>
              </a:pPr>
              <a:t>47</a:t>
            </a:fld>
            <a:endParaRPr lang="en-US" dirty="0"/>
          </a:p>
        </p:txBody>
      </p:sp>
    </p:spTree>
    <p:extLst>
      <p:ext uri="{BB962C8B-B14F-4D97-AF65-F5344CB8AC3E}">
        <p14:creationId xmlns:p14="http://schemas.microsoft.com/office/powerpoint/2010/main" val="90655861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D61A88-82B2-4817-ABA6-83DA66B8A55F}"/>
              </a:ext>
            </a:extLst>
          </p:cNvPr>
          <p:cNvSpPr>
            <a:spLocks noGrp="1"/>
          </p:cNvSpPr>
          <p:nvPr>
            <p:ph idx="1"/>
          </p:nvPr>
        </p:nvSpPr>
        <p:spPr>
          <a:xfrm>
            <a:off x="748100" y="1127362"/>
            <a:ext cx="11133625" cy="4767262"/>
          </a:xfrm>
        </p:spPr>
        <p:txBody>
          <a:bodyPr/>
          <a:lstStyle/>
          <a:p>
            <a:r>
              <a:rPr lang="en-US" sz="2400" b="1" dirty="0"/>
              <a:t>Discussion:</a:t>
            </a:r>
          </a:p>
          <a:p>
            <a:pPr marL="285750" indent="-285750">
              <a:buClr>
                <a:srgbClr val="002060"/>
              </a:buClr>
              <a:buFont typeface="Arial" panose="020B0604020202020204" pitchFamily="34" charset="0"/>
              <a:buChar char="•"/>
            </a:pPr>
            <a:r>
              <a:rPr lang="en-US" sz="2400" dirty="0"/>
              <a:t>There was discussion about whether the AAMC can identify which governance models are more beneficial considering the marginalization of the academic mission in many AMCs</a:t>
            </a:r>
          </a:p>
          <a:p>
            <a:pPr marL="285750" indent="-285750">
              <a:buClr>
                <a:srgbClr val="002060"/>
              </a:buClr>
              <a:buFont typeface="Arial" panose="020B0604020202020204" pitchFamily="34" charset="0"/>
              <a:buChar char="•"/>
            </a:pPr>
            <a:r>
              <a:rPr lang="en-US" sz="2400" dirty="0"/>
              <a:t>There was discussion on how to address mistrust of science. People have more trust at local health levels than on national level, so it’s important to reach out to local communities</a:t>
            </a:r>
          </a:p>
          <a:p>
            <a:pPr marL="285750" indent="-285750">
              <a:buClr>
                <a:srgbClr val="002060"/>
              </a:buClr>
              <a:buFont typeface="Arial" panose="020B0604020202020204" pitchFamily="34" charset="0"/>
              <a:buChar char="•"/>
            </a:pPr>
            <a:r>
              <a:rPr lang="en-US" sz="2400" dirty="0"/>
              <a:t>Community collaborations requires listening to our communities because the people suffering the injustice are in the best position to understand and resolve those injustices</a:t>
            </a:r>
          </a:p>
        </p:txBody>
      </p:sp>
      <p:sp>
        <p:nvSpPr>
          <p:cNvPr id="3" name="Title 2">
            <a:extLst>
              <a:ext uri="{FF2B5EF4-FFF2-40B4-BE49-F238E27FC236}">
                <a16:creationId xmlns:a16="http://schemas.microsoft.com/office/drawing/2014/main" id="{92F9EEB7-2D6A-4F9A-B543-B33AC0CE425B}"/>
              </a:ext>
            </a:extLst>
          </p:cNvPr>
          <p:cNvSpPr>
            <a:spLocks noGrp="1"/>
          </p:cNvSpPr>
          <p:nvPr>
            <p:ph type="title"/>
          </p:nvPr>
        </p:nvSpPr>
        <p:spPr/>
        <p:txBody>
          <a:bodyPr/>
          <a:lstStyle/>
          <a:p>
            <a:r>
              <a:rPr lang="en-US" dirty="0"/>
              <a:t>Leadership Plenary and Community Forum</a:t>
            </a:r>
          </a:p>
        </p:txBody>
      </p:sp>
      <p:sp>
        <p:nvSpPr>
          <p:cNvPr id="4" name="Slide Number Placeholder 3">
            <a:extLst>
              <a:ext uri="{FF2B5EF4-FFF2-40B4-BE49-F238E27FC236}">
                <a16:creationId xmlns:a16="http://schemas.microsoft.com/office/drawing/2014/main" id="{F97D46E7-F58B-4E7B-ACE8-F5C1D79969C9}"/>
              </a:ext>
            </a:extLst>
          </p:cNvPr>
          <p:cNvSpPr>
            <a:spLocks noGrp="1"/>
          </p:cNvSpPr>
          <p:nvPr>
            <p:ph type="sldNum" sz="quarter" idx="4"/>
          </p:nvPr>
        </p:nvSpPr>
        <p:spPr/>
        <p:txBody>
          <a:bodyPr/>
          <a:lstStyle/>
          <a:p>
            <a:pPr>
              <a:defRPr/>
            </a:pPr>
            <a:fld id="{ADC2174A-351A-8246-9B91-DA39B6C4E9F5}" type="slidenum">
              <a:rPr lang="en-US" smtClean="0"/>
              <a:pPr>
                <a:defRPr/>
              </a:pPr>
              <a:t>48</a:t>
            </a:fld>
            <a:endParaRPr lang="en-US" dirty="0"/>
          </a:p>
        </p:txBody>
      </p:sp>
    </p:spTree>
    <p:extLst>
      <p:ext uri="{BB962C8B-B14F-4D97-AF65-F5344CB8AC3E}">
        <p14:creationId xmlns:p14="http://schemas.microsoft.com/office/powerpoint/2010/main" val="149950192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C3DBFA-53B8-4F3C-97CF-7DC52AB48EB8}"/>
              </a:ext>
            </a:extLst>
          </p:cNvPr>
          <p:cNvSpPr>
            <a:spLocks noGrp="1"/>
          </p:cNvSpPr>
          <p:nvPr>
            <p:ph idx="1"/>
          </p:nvPr>
        </p:nvSpPr>
        <p:spPr/>
        <p:txBody>
          <a:bodyPr/>
          <a:lstStyle/>
          <a:p>
            <a:r>
              <a:rPr lang="en-US" sz="2400" b="1" dirty="0"/>
              <a:t>Discussion:</a:t>
            </a:r>
          </a:p>
          <a:p>
            <a:pPr marL="285750" indent="-285750">
              <a:buClr>
                <a:srgbClr val="002060"/>
              </a:buClr>
              <a:buFont typeface="Arial" panose="020B0604020202020204" pitchFamily="34" charset="0"/>
              <a:buChar char="•"/>
            </a:pPr>
            <a:r>
              <a:rPr lang="en-US" sz="2400" dirty="0"/>
              <a:t>We have to make it plain when communicating the value of what we do. Understand where the community is coming from</a:t>
            </a:r>
          </a:p>
          <a:p>
            <a:pPr marL="285750" indent="-285750">
              <a:buClr>
                <a:srgbClr val="002060"/>
              </a:buClr>
              <a:buFont typeface="Arial" panose="020B0604020202020204" pitchFamily="34" charset="0"/>
              <a:buChar char="•"/>
            </a:pPr>
            <a:r>
              <a:rPr lang="en-US" sz="2400" dirty="0"/>
              <a:t>The increase in GME slots is not being picked up by increases in Medicare payments, which is a problem</a:t>
            </a:r>
          </a:p>
          <a:p>
            <a:pPr marL="285750" indent="-285750">
              <a:buClr>
                <a:srgbClr val="002060"/>
              </a:buClr>
              <a:buFont typeface="Arial" panose="020B0604020202020204" pitchFamily="34" charset="0"/>
              <a:buChar char="•"/>
            </a:pPr>
            <a:r>
              <a:rPr lang="en-US" sz="2400" dirty="0"/>
              <a:t>There’s a concerning conversation about cutting GME support from Medicare</a:t>
            </a:r>
          </a:p>
          <a:p>
            <a:endParaRPr lang="en-US" sz="2400" dirty="0"/>
          </a:p>
        </p:txBody>
      </p:sp>
      <p:sp>
        <p:nvSpPr>
          <p:cNvPr id="3" name="Title 2">
            <a:extLst>
              <a:ext uri="{FF2B5EF4-FFF2-40B4-BE49-F238E27FC236}">
                <a16:creationId xmlns:a16="http://schemas.microsoft.com/office/drawing/2014/main" id="{8C6EE2CD-0C80-44ED-BDBC-52B992765353}"/>
              </a:ext>
            </a:extLst>
          </p:cNvPr>
          <p:cNvSpPr>
            <a:spLocks noGrp="1"/>
          </p:cNvSpPr>
          <p:nvPr>
            <p:ph type="title"/>
          </p:nvPr>
        </p:nvSpPr>
        <p:spPr/>
        <p:txBody>
          <a:bodyPr/>
          <a:lstStyle/>
          <a:p>
            <a:r>
              <a:rPr lang="en-US" dirty="0"/>
              <a:t>Leadership Plenary and Community Forum</a:t>
            </a:r>
          </a:p>
        </p:txBody>
      </p:sp>
      <p:sp>
        <p:nvSpPr>
          <p:cNvPr id="4" name="Slide Number Placeholder 3">
            <a:extLst>
              <a:ext uri="{FF2B5EF4-FFF2-40B4-BE49-F238E27FC236}">
                <a16:creationId xmlns:a16="http://schemas.microsoft.com/office/drawing/2014/main" id="{ADD80BF9-1DE8-4DCB-AD08-91928BD2691B}"/>
              </a:ext>
            </a:extLst>
          </p:cNvPr>
          <p:cNvSpPr>
            <a:spLocks noGrp="1"/>
          </p:cNvSpPr>
          <p:nvPr>
            <p:ph type="sldNum" sz="quarter" idx="4"/>
          </p:nvPr>
        </p:nvSpPr>
        <p:spPr/>
        <p:txBody>
          <a:bodyPr/>
          <a:lstStyle/>
          <a:p>
            <a:pPr>
              <a:defRPr/>
            </a:pPr>
            <a:fld id="{ADC2174A-351A-8246-9B91-DA39B6C4E9F5}" type="slidenum">
              <a:rPr lang="en-US" smtClean="0"/>
              <a:pPr>
                <a:defRPr/>
              </a:pPr>
              <a:t>49</a:t>
            </a:fld>
            <a:endParaRPr lang="en-US" dirty="0"/>
          </a:p>
        </p:txBody>
      </p:sp>
    </p:spTree>
    <p:extLst>
      <p:ext uri="{BB962C8B-B14F-4D97-AF65-F5344CB8AC3E}">
        <p14:creationId xmlns:p14="http://schemas.microsoft.com/office/powerpoint/2010/main" val="384387715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ctrTitle"/>
          </p:nvPr>
        </p:nvSpPr>
        <p:spPr>
          <a:xfrm>
            <a:off x="2157466" y="3158438"/>
            <a:ext cx="9739312" cy="1187450"/>
          </a:xfrm>
        </p:spPr>
        <p:txBody>
          <a:bodyPr/>
          <a:lstStyle/>
          <a:p>
            <a:r>
              <a:rPr lang="en-US" dirty="0"/>
              <a:t>Concurrent Sessions</a:t>
            </a:r>
            <a:endParaRPr lang="en-US" altLang="en-US" dirty="0"/>
          </a:p>
        </p:txBody>
      </p:sp>
    </p:spTree>
    <p:extLst>
      <p:ext uri="{BB962C8B-B14F-4D97-AF65-F5344CB8AC3E}">
        <p14:creationId xmlns:p14="http://schemas.microsoft.com/office/powerpoint/2010/main" val="227114305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C6E6AE-40E5-4C30-93E9-0497A888BAF0}"/>
              </a:ext>
            </a:extLst>
          </p:cNvPr>
          <p:cNvSpPr>
            <a:spLocks noGrp="1"/>
          </p:cNvSpPr>
          <p:nvPr>
            <p:ph idx="1"/>
          </p:nvPr>
        </p:nvSpPr>
        <p:spPr>
          <a:xfrm>
            <a:off x="2381506" y="1139512"/>
            <a:ext cx="3873177" cy="1820144"/>
          </a:xfrm>
        </p:spPr>
        <p:txBody>
          <a:bodyPr/>
          <a:lstStyle/>
          <a:p>
            <a:r>
              <a:rPr lang="en-US" sz="1400" b="1" dirty="0"/>
              <a:t>Stewart Babbott, MD</a:t>
            </a:r>
            <a:br>
              <a:rPr lang="en-US" sz="1400" b="1" dirty="0"/>
            </a:br>
            <a:r>
              <a:rPr lang="en-US" sz="1400" b="1" dirty="0"/>
              <a:t>Moderator</a:t>
            </a:r>
          </a:p>
          <a:p>
            <a:r>
              <a:rPr lang="en-US" sz="1400" dirty="0"/>
              <a:t>Professor, General Medicine, Geriatrics and Palliative Care</a:t>
            </a:r>
          </a:p>
          <a:p>
            <a:r>
              <a:rPr lang="en-US" sz="1400" dirty="0"/>
              <a:t>University of Virginia School of Medicine/Society of General Internal Medicine</a:t>
            </a:r>
          </a:p>
        </p:txBody>
      </p:sp>
      <p:sp>
        <p:nvSpPr>
          <p:cNvPr id="3" name="Title 2">
            <a:extLst>
              <a:ext uri="{FF2B5EF4-FFF2-40B4-BE49-F238E27FC236}">
                <a16:creationId xmlns:a16="http://schemas.microsoft.com/office/drawing/2014/main" id="{DE7F96EC-82E8-4C71-81A7-F5771BDA1E30}"/>
              </a:ext>
            </a:extLst>
          </p:cNvPr>
          <p:cNvSpPr>
            <a:spLocks noGrp="1"/>
          </p:cNvSpPr>
          <p:nvPr>
            <p:ph type="title"/>
          </p:nvPr>
        </p:nvSpPr>
        <p:spPr>
          <a:xfrm>
            <a:off x="763147" y="175926"/>
            <a:ext cx="11182349" cy="620712"/>
          </a:xfrm>
        </p:spPr>
        <p:txBody>
          <a:bodyPr/>
          <a:lstStyle/>
          <a:p>
            <a:r>
              <a:rPr lang="en-US" dirty="0"/>
              <a:t>Ignite Sessions on Mission Alignment</a:t>
            </a:r>
          </a:p>
        </p:txBody>
      </p:sp>
      <p:sp>
        <p:nvSpPr>
          <p:cNvPr id="4" name="Slide Number Placeholder 3">
            <a:extLst>
              <a:ext uri="{FF2B5EF4-FFF2-40B4-BE49-F238E27FC236}">
                <a16:creationId xmlns:a16="http://schemas.microsoft.com/office/drawing/2014/main" id="{9BD8AEAE-3723-4D48-9F37-BBC10B28B322}"/>
              </a:ext>
            </a:extLst>
          </p:cNvPr>
          <p:cNvSpPr>
            <a:spLocks noGrp="1"/>
          </p:cNvSpPr>
          <p:nvPr>
            <p:ph type="sldNum" sz="quarter" idx="4"/>
          </p:nvPr>
        </p:nvSpPr>
        <p:spPr/>
        <p:txBody>
          <a:bodyPr/>
          <a:lstStyle/>
          <a:p>
            <a:pPr>
              <a:defRPr/>
            </a:pPr>
            <a:fld id="{ADC2174A-351A-8246-9B91-DA39B6C4E9F5}" type="slidenum">
              <a:rPr lang="en-US" smtClean="0"/>
              <a:pPr>
                <a:defRPr/>
              </a:pPr>
              <a:t>50</a:t>
            </a:fld>
            <a:endParaRPr lang="en-US" dirty="0"/>
          </a:p>
        </p:txBody>
      </p:sp>
      <p:pic>
        <p:nvPicPr>
          <p:cNvPr id="5" name="Picture 4">
            <a:extLst>
              <a:ext uri="{FF2B5EF4-FFF2-40B4-BE49-F238E27FC236}">
                <a16:creationId xmlns:a16="http://schemas.microsoft.com/office/drawing/2014/main" id="{8D739ED4-E93B-4268-9267-497F1E660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600" y="1080254"/>
            <a:ext cx="1228887" cy="1820144"/>
          </a:xfrm>
          <a:prstGeom prst="ellipse">
            <a:avLst/>
          </a:prstGeom>
        </p:spPr>
      </p:pic>
      <p:pic>
        <p:nvPicPr>
          <p:cNvPr id="6" name="Picture 5">
            <a:extLst>
              <a:ext uri="{FF2B5EF4-FFF2-40B4-BE49-F238E27FC236}">
                <a16:creationId xmlns:a16="http://schemas.microsoft.com/office/drawing/2014/main" id="{ED00209F-BE4E-4A7B-8E60-6A2F16F93B4C}"/>
              </a:ext>
            </a:extLst>
          </p:cNvPr>
          <p:cNvPicPr>
            <a:picLocks noChangeAspect="1"/>
          </p:cNvPicPr>
          <p:nvPr/>
        </p:nvPicPr>
        <p:blipFill>
          <a:blip r:embed="rId3"/>
          <a:stretch>
            <a:fillRect/>
          </a:stretch>
        </p:blipFill>
        <p:spPr>
          <a:xfrm>
            <a:off x="6899067" y="1007072"/>
            <a:ext cx="1358628" cy="1768665"/>
          </a:xfrm>
          <a:prstGeom prst="ellipse">
            <a:avLst/>
          </a:prstGeom>
        </p:spPr>
      </p:pic>
      <p:sp>
        <p:nvSpPr>
          <p:cNvPr id="8" name="TextBox 7">
            <a:extLst>
              <a:ext uri="{FF2B5EF4-FFF2-40B4-BE49-F238E27FC236}">
                <a16:creationId xmlns:a16="http://schemas.microsoft.com/office/drawing/2014/main" id="{10038223-7EB6-46F4-8617-4DF8BC8ADF59}"/>
              </a:ext>
            </a:extLst>
          </p:cNvPr>
          <p:cNvSpPr txBox="1"/>
          <p:nvPr/>
        </p:nvSpPr>
        <p:spPr>
          <a:xfrm>
            <a:off x="8306973" y="1001657"/>
            <a:ext cx="3166179" cy="1815882"/>
          </a:xfrm>
          <a:prstGeom prst="rect">
            <a:avLst/>
          </a:prstGeom>
          <a:noFill/>
        </p:spPr>
        <p:txBody>
          <a:bodyPr wrap="square">
            <a:spAutoFit/>
          </a:bodyPr>
          <a:lstStyle/>
          <a:p>
            <a:r>
              <a:rPr lang="en-US" sz="1400" dirty="0"/>
              <a:t>Mithu Sen, MD</a:t>
            </a:r>
            <a:br>
              <a:rPr lang="en-US" sz="1400" dirty="0"/>
            </a:br>
            <a:r>
              <a:rPr lang="en-US" sz="1400" dirty="0"/>
              <a:t>Moderator</a:t>
            </a:r>
          </a:p>
          <a:p>
            <a:endParaRPr lang="en-US" sz="1400" dirty="0"/>
          </a:p>
          <a:p>
            <a:r>
              <a:rPr lang="en-US" sz="1400" b="0" dirty="0"/>
              <a:t>Assistant Dean, Faculty Equity &amp; Wellness; Professor, Medicine</a:t>
            </a:r>
          </a:p>
          <a:p>
            <a:r>
              <a:rPr lang="en-US" sz="1400" b="0" dirty="0"/>
              <a:t>The University of Western Ontario - Schulich School of Medicine &amp; Dentistry </a:t>
            </a:r>
          </a:p>
        </p:txBody>
      </p:sp>
      <p:sp>
        <p:nvSpPr>
          <p:cNvPr id="10" name="TextBox 9">
            <a:extLst>
              <a:ext uri="{FF2B5EF4-FFF2-40B4-BE49-F238E27FC236}">
                <a16:creationId xmlns:a16="http://schemas.microsoft.com/office/drawing/2014/main" id="{6A3808CF-71BB-427B-825E-88843FBAA43A}"/>
              </a:ext>
            </a:extLst>
          </p:cNvPr>
          <p:cNvSpPr txBox="1"/>
          <p:nvPr/>
        </p:nvSpPr>
        <p:spPr>
          <a:xfrm>
            <a:off x="1095090" y="3184014"/>
            <a:ext cx="10737356" cy="2246769"/>
          </a:xfrm>
          <a:prstGeom prst="rect">
            <a:avLst/>
          </a:prstGeom>
          <a:noFill/>
        </p:spPr>
        <p:txBody>
          <a:bodyPr wrap="square">
            <a:spAutoFit/>
          </a:bodyPr>
          <a:lstStyle/>
          <a:p>
            <a:pPr marL="285750" indent="-285750">
              <a:buFont typeface="Arial" panose="020B0604020202020204" pitchFamily="34" charset="0"/>
              <a:buChar char="•"/>
            </a:pPr>
            <a:r>
              <a:rPr lang="en-US" sz="1400" dirty="0"/>
              <a:t>Brad Barth: </a:t>
            </a:r>
            <a:r>
              <a:rPr lang="en-US" sz="1400" b="0" dirty="0"/>
              <a:t>Communities of Practice as Sources of Flourishing</a:t>
            </a:r>
          </a:p>
          <a:p>
            <a:pPr marL="285750" indent="-285750">
              <a:buFont typeface="Arial" panose="020B0604020202020204" pitchFamily="34" charset="0"/>
              <a:buChar char="•"/>
            </a:pPr>
            <a:r>
              <a:rPr lang="en-US" sz="1400" dirty="0"/>
              <a:t>Robert Brodell:</a:t>
            </a:r>
            <a:r>
              <a:rPr lang="en-US" sz="1400" b="0" dirty="0"/>
              <a:t> Learning While Doing: Developing Symbiotic Relationships with Medical Students to Advance Rural Access to Care Initiatives </a:t>
            </a:r>
          </a:p>
          <a:p>
            <a:pPr marL="285750" indent="-285750">
              <a:buFont typeface="Arial" panose="020B0604020202020204" pitchFamily="34" charset="0"/>
              <a:buChar char="•"/>
            </a:pPr>
            <a:r>
              <a:rPr lang="en-US" sz="1400" dirty="0"/>
              <a:t>Brian Clark-Smith: </a:t>
            </a:r>
            <a:r>
              <a:rPr lang="en-US" sz="1400" b="0" dirty="0"/>
              <a:t>Gaming the System: Successfully Navigating the Corporatization of Academic Medicine</a:t>
            </a:r>
          </a:p>
          <a:p>
            <a:pPr marL="285750" indent="-285750">
              <a:buFont typeface="Arial" panose="020B0604020202020204" pitchFamily="34" charset="0"/>
              <a:buChar char="•"/>
            </a:pPr>
            <a:r>
              <a:rPr lang="en-US" sz="1400" dirty="0"/>
              <a:t>Adam Franks: </a:t>
            </a:r>
            <a:r>
              <a:rPr lang="en-US" sz="1400" b="0" dirty="0"/>
              <a:t>Integrating Research into the Other Parts of the Tripartite Mission</a:t>
            </a:r>
          </a:p>
          <a:p>
            <a:pPr marL="285750" indent="-285750">
              <a:buFont typeface="Arial" panose="020B0604020202020204" pitchFamily="34" charset="0"/>
              <a:buChar char="•"/>
            </a:pPr>
            <a:r>
              <a:rPr lang="en-US" sz="1400" dirty="0"/>
              <a:t>Katherine Gold: </a:t>
            </a:r>
            <a:r>
              <a:rPr lang="en-US" sz="1400" b="0" dirty="0"/>
              <a:t>Balancing Time Between Department, Clinic, and Myself: Finding Joy and Fulfilment in My Work </a:t>
            </a:r>
          </a:p>
          <a:p>
            <a:pPr marL="285750" indent="-285750">
              <a:buFont typeface="Arial" panose="020B0604020202020204" pitchFamily="34" charset="0"/>
              <a:buChar char="•"/>
            </a:pPr>
            <a:r>
              <a:rPr lang="en-US" sz="1400" dirty="0"/>
              <a:t>Kimberly Lumpkins: </a:t>
            </a:r>
            <a:r>
              <a:rPr lang="en-US" sz="1400" b="0" dirty="0"/>
              <a:t>Your Brain Is Finite, but You Don’t Have to Be: Creating Strategies that Relieve Mental Load</a:t>
            </a:r>
          </a:p>
          <a:p>
            <a:pPr marL="285750" indent="-285750">
              <a:buFont typeface="Arial" panose="020B0604020202020204" pitchFamily="34" charset="0"/>
              <a:buChar char="•"/>
            </a:pPr>
            <a:r>
              <a:rPr lang="en-US" sz="1400" dirty="0"/>
              <a:t>Edgar Meyer: </a:t>
            </a:r>
            <a:r>
              <a:rPr lang="en-US" sz="1400" b="0" dirty="0"/>
              <a:t>The Potential of Postbaccalaureate Programs to Improve Diversity, Equity, and Inclusion in Medicine and the Other Health Professional Sciences: A Mississippi Story</a:t>
            </a:r>
          </a:p>
          <a:p>
            <a:pPr marL="285750" indent="-285750">
              <a:buFont typeface="Arial" panose="020B0604020202020204" pitchFamily="34" charset="0"/>
              <a:buChar char="•"/>
            </a:pPr>
            <a:r>
              <a:rPr lang="en-US" sz="1400" dirty="0"/>
              <a:t>Deanna Sasaki-Adams: </a:t>
            </a:r>
            <a:r>
              <a:rPr lang="en-US" sz="1400" b="0" dirty="0"/>
              <a:t>How My Life Became an Illustration of the Kenny Roger’s Song, “The Joker”</a:t>
            </a:r>
          </a:p>
        </p:txBody>
      </p:sp>
      <p:sp>
        <p:nvSpPr>
          <p:cNvPr id="11" name="TextBox 10">
            <a:extLst>
              <a:ext uri="{FF2B5EF4-FFF2-40B4-BE49-F238E27FC236}">
                <a16:creationId xmlns:a16="http://schemas.microsoft.com/office/drawing/2014/main" id="{E3125101-999E-4960-A6F5-E41B300ACCA7}"/>
              </a:ext>
            </a:extLst>
          </p:cNvPr>
          <p:cNvSpPr txBox="1"/>
          <p:nvPr/>
        </p:nvSpPr>
        <p:spPr>
          <a:xfrm>
            <a:off x="3214090" y="2841140"/>
            <a:ext cx="4686984" cy="400110"/>
          </a:xfrm>
          <a:prstGeom prst="rect">
            <a:avLst/>
          </a:prstGeom>
          <a:noFill/>
        </p:spPr>
        <p:txBody>
          <a:bodyPr wrap="square" rtlCol="0">
            <a:spAutoFit/>
          </a:bodyPr>
          <a:lstStyle/>
          <a:p>
            <a:r>
              <a:rPr lang="en-US" dirty="0"/>
              <a:t>Presentations:</a:t>
            </a:r>
          </a:p>
        </p:txBody>
      </p:sp>
    </p:spTree>
    <p:extLst>
      <p:ext uri="{BB962C8B-B14F-4D97-AF65-F5344CB8AC3E}">
        <p14:creationId xmlns:p14="http://schemas.microsoft.com/office/powerpoint/2010/main" val="428144764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07A2BB-AD95-47B8-8B4D-82086586FBB7}"/>
              </a:ext>
            </a:extLst>
          </p:cNvPr>
          <p:cNvSpPr>
            <a:spLocks noGrp="1"/>
          </p:cNvSpPr>
          <p:nvPr>
            <p:ph idx="1"/>
          </p:nvPr>
        </p:nvSpPr>
        <p:spPr/>
        <p:txBody>
          <a:bodyPr/>
          <a:lstStyle/>
          <a:p>
            <a:r>
              <a:rPr lang="en-US" sz="2400" b="1" dirty="0"/>
              <a:t>Themes for ignite sessions:</a:t>
            </a:r>
          </a:p>
          <a:p>
            <a:pPr marL="285750" indent="-285750">
              <a:buClr>
                <a:srgbClr val="002060"/>
              </a:buClr>
              <a:buFont typeface="Arial" panose="020B0604020202020204" pitchFamily="34" charset="0"/>
              <a:buChar char="•"/>
            </a:pPr>
            <a:r>
              <a:rPr lang="en-US" sz="2000" dirty="0"/>
              <a:t>Communities of practice are sources of joy – it’s important to find or create your own</a:t>
            </a:r>
          </a:p>
          <a:p>
            <a:pPr marL="285750" indent="-285750">
              <a:buClr>
                <a:srgbClr val="002060"/>
              </a:buClr>
              <a:buFont typeface="Arial" panose="020B0604020202020204" pitchFamily="34" charset="0"/>
              <a:buChar char="•"/>
            </a:pPr>
            <a:r>
              <a:rPr lang="en-US" sz="2000" dirty="0"/>
              <a:t>Honor yourself, stay true to your values, break down silos and have other people help you achieve your missions – leverage your community</a:t>
            </a:r>
          </a:p>
          <a:p>
            <a:pPr marL="285750" indent="-285750">
              <a:buClr>
                <a:srgbClr val="002060"/>
              </a:buClr>
              <a:buFont typeface="Arial" panose="020B0604020202020204" pitchFamily="34" charset="0"/>
              <a:buChar char="•"/>
            </a:pPr>
            <a:r>
              <a:rPr lang="en-US" sz="2000" dirty="0"/>
              <a:t>“If you want to help yourself, practice compassion, if you want to help others, practice compassion.”</a:t>
            </a:r>
          </a:p>
          <a:p>
            <a:pPr marL="285750" indent="-285750">
              <a:buClr>
                <a:srgbClr val="002060"/>
              </a:buClr>
              <a:buFont typeface="Arial" panose="020B0604020202020204" pitchFamily="34" charset="0"/>
              <a:buChar char="•"/>
            </a:pPr>
            <a:r>
              <a:rPr lang="en-US" sz="2000" dirty="0"/>
              <a:t>Never let a crisis (or a big change) go to waste: advance and improve the current state</a:t>
            </a:r>
          </a:p>
          <a:p>
            <a:pPr marL="285750" indent="-285750">
              <a:buClr>
                <a:srgbClr val="002060"/>
              </a:buClr>
              <a:buFont typeface="Arial" panose="020B0604020202020204" pitchFamily="34" charset="0"/>
              <a:buChar char="•"/>
            </a:pPr>
            <a:r>
              <a:rPr lang="en-US" sz="2000" dirty="0"/>
              <a:t>Recognize core values and alignment of those values and reflect on current and future career path</a:t>
            </a:r>
          </a:p>
        </p:txBody>
      </p:sp>
      <p:sp>
        <p:nvSpPr>
          <p:cNvPr id="3" name="Title 2">
            <a:extLst>
              <a:ext uri="{FF2B5EF4-FFF2-40B4-BE49-F238E27FC236}">
                <a16:creationId xmlns:a16="http://schemas.microsoft.com/office/drawing/2014/main" id="{BAD61B94-1020-4957-9438-6CA8570C4795}"/>
              </a:ext>
            </a:extLst>
          </p:cNvPr>
          <p:cNvSpPr>
            <a:spLocks noGrp="1"/>
          </p:cNvSpPr>
          <p:nvPr>
            <p:ph type="title"/>
          </p:nvPr>
        </p:nvSpPr>
        <p:spPr/>
        <p:txBody>
          <a:bodyPr/>
          <a:lstStyle/>
          <a:p>
            <a:r>
              <a:rPr lang="en-US" dirty="0"/>
              <a:t>Ignite Style Presentations</a:t>
            </a:r>
          </a:p>
        </p:txBody>
      </p:sp>
      <p:sp>
        <p:nvSpPr>
          <p:cNvPr id="4" name="Slide Number Placeholder 3">
            <a:extLst>
              <a:ext uri="{FF2B5EF4-FFF2-40B4-BE49-F238E27FC236}">
                <a16:creationId xmlns:a16="http://schemas.microsoft.com/office/drawing/2014/main" id="{95E15EC9-DCBC-46B0-A83E-43A8C6C3604F}"/>
              </a:ext>
            </a:extLst>
          </p:cNvPr>
          <p:cNvSpPr>
            <a:spLocks noGrp="1"/>
          </p:cNvSpPr>
          <p:nvPr>
            <p:ph type="sldNum" sz="quarter" idx="4"/>
          </p:nvPr>
        </p:nvSpPr>
        <p:spPr/>
        <p:txBody>
          <a:bodyPr/>
          <a:lstStyle/>
          <a:p>
            <a:pPr>
              <a:defRPr/>
            </a:pPr>
            <a:fld id="{ADC2174A-351A-8246-9B91-DA39B6C4E9F5}" type="slidenum">
              <a:rPr lang="en-US" smtClean="0"/>
              <a:pPr>
                <a:defRPr/>
              </a:pPr>
              <a:t>51</a:t>
            </a:fld>
            <a:endParaRPr lang="en-US" dirty="0"/>
          </a:p>
        </p:txBody>
      </p:sp>
    </p:spTree>
    <p:extLst>
      <p:ext uri="{BB962C8B-B14F-4D97-AF65-F5344CB8AC3E}">
        <p14:creationId xmlns:p14="http://schemas.microsoft.com/office/powerpoint/2010/main" val="44915401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4AB929-DB75-4495-A7D6-C96AB240B5FC}"/>
              </a:ext>
            </a:extLst>
          </p:cNvPr>
          <p:cNvSpPr>
            <a:spLocks noGrp="1"/>
          </p:cNvSpPr>
          <p:nvPr>
            <p:ph idx="1"/>
          </p:nvPr>
        </p:nvSpPr>
        <p:spPr>
          <a:xfrm>
            <a:off x="2422712" y="1211776"/>
            <a:ext cx="3785355" cy="2103152"/>
          </a:xfrm>
        </p:spPr>
        <p:txBody>
          <a:bodyPr/>
          <a:lstStyle/>
          <a:p>
            <a:r>
              <a:rPr lang="en-US" sz="1600" b="1" dirty="0"/>
              <a:t>Jonathan Constance, PhD</a:t>
            </a:r>
            <a:br>
              <a:rPr lang="en-US" sz="1600" b="1" dirty="0"/>
            </a:br>
            <a:r>
              <a:rPr lang="en-US" sz="1600" b="1" dirty="0"/>
              <a:t>Moderator</a:t>
            </a:r>
          </a:p>
          <a:p>
            <a:r>
              <a:rPr lang="en-US" sz="1600" dirty="0"/>
              <a:t>Assistant Professor, Clinical Pharmacology</a:t>
            </a:r>
          </a:p>
          <a:p>
            <a:r>
              <a:rPr lang="en-US" sz="1600" dirty="0"/>
              <a:t>Spencer Fox Eccles School of Medicine at the U of Utah/American College of Clinical Pharmacology</a:t>
            </a:r>
          </a:p>
        </p:txBody>
      </p:sp>
      <p:sp>
        <p:nvSpPr>
          <p:cNvPr id="3" name="Title 2">
            <a:extLst>
              <a:ext uri="{FF2B5EF4-FFF2-40B4-BE49-F238E27FC236}">
                <a16:creationId xmlns:a16="http://schemas.microsoft.com/office/drawing/2014/main" id="{9814EA17-DF60-45B6-9A49-AB6861AB0718}"/>
              </a:ext>
            </a:extLst>
          </p:cNvPr>
          <p:cNvSpPr>
            <a:spLocks noGrp="1"/>
          </p:cNvSpPr>
          <p:nvPr>
            <p:ph type="title"/>
          </p:nvPr>
        </p:nvSpPr>
        <p:spPr/>
        <p:txBody>
          <a:bodyPr/>
          <a:lstStyle/>
          <a:p>
            <a:r>
              <a:rPr lang="en-US" sz="3200" dirty="0"/>
              <a:t>The Big Picture of Mission Alignment: A Conversation with Michael Good</a:t>
            </a:r>
          </a:p>
        </p:txBody>
      </p:sp>
      <p:sp>
        <p:nvSpPr>
          <p:cNvPr id="4" name="Slide Number Placeholder 3">
            <a:extLst>
              <a:ext uri="{FF2B5EF4-FFF2-40B4-BE49-F238E27FC236}">
                <a16:creationId xmlns:a16="http://schemas.microsoft.com/office/drawing/2014/main" id="{655E4BCA-3074-4A18-ABD8-AF5A0D4384CD}"/>
              </a:ext>
            </a:extLst>
          </p:cNvPr>
          <p:cNvSpPr>
            <a:spLocks noGrp="1"/>
          </p:cNvSpPr>
          <p:nvPr>
            <p:ph type="sldNum" sz="quarter" idx="4"/>
          </p:nvPr>
        </p:nvSpPr>
        <p:spPr/>
        <p:txBody>
          <a:bodyPr/>
          <a:lstStyle/>
          <a:p>
            <a:pPr>
              <a:defRPr/>
            </a:pPr>
            <a:fld id="{ADC2174A-351A-8246-9B91-DA39B6C4E9F5}" type="slidenum">
              <a:rPr lang="en-US" smtClean="0"/>
              <a:pPr>
                <a:defRPr/>
              </a:pPr>
              <a:t>52</a:t>
            </a:fld>
            <a:endParaRPr lang="en-US" dirty="0"/>
          </a:p>
        </p:txBody>
      </p:sp>
      <p:pic>
        <p:nvPicPr>
          <p:cNvPr id="6" name="Picture 5">
            <a:extLst>
              <a:ext uri="{FF2B5EF4-FFF2-40B4-BE49-F238E27FC236}">
                <a16:creationId xmlns:a16="http://schemas.microsoft.com/office/drawing/2014/main" id="{864222CA-F056-484B-B615-8FF3EBAB120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383" b="92908" l="9503" r="92009">
                        <a14:foregroundMark x1="42765" y1="6619" x2="59179" y2="7801"/>
                        <a14:foregroundMark x1="28726" y1="62648" x2="44060" y2="77069"/>
                        <a14:foregroundMark x1="44276" y1="65012" x2="51404" y2="75887"/>
                        <a14:foregroundMark x1="47516" y1="93144" x2="47516" y2="93144"/>
                        <a14:foregroundMark x1="92009" y1="46809" x2="92009" y2="46809"/>
                      </a14:backgroundRemoval>
                    </a14:imgEffect>
                  </a14:imgLayer>
                </a14:imgProps>
              </a:ext>
            </a:extLst>
          </a:blip>
          <a:stretch>
            <a:fillRect/>
          </a:stretch>
        </p:blipFill>
        <p:spPr>
          <a:xfrm>
            <a:off x="6133721" y="922648"/>
            <a:ext cx="2335959" cy="2134148"/>
          </a:xfrm>
          <a:prstGeom prst="rect">
            <a:avLst/>
          </a:prstGeom>
        </p:spPr>
      </p:pic>
      <p:sp>
        <p:nvSpPr>
          <p:cNvPr id="8" name="TextBox 7">
            <a:extLst>
              <a:ext uri="{FF2B5EF4-FFF2-40B4-BE49-F238E27FC236}">
                <a16:creationId xmlns:a16="http://schemas.microsoft.com/office/drawing/2014/main" id="{0B02CC31-DABA-4B8B-8886-AF231540AD28}"/>
              </a:ext>
            </a:extLst>
          </p:cNvPr>
          <p:cNvSpPr txBox="1"/>
          <p:nvPr/>
        </p:nvSpPr>
        <p:spPr>
          <a:xfrm>
            <a:off x="8469680" y="1060721"/>
            <a:ext cx="3635699" cy="2062103"/>
          </a:xfrm>
          <a:prstGeom prst="rect">
            <a:avLst/>
          </a:prstGeom>
          <a:noFill/>
        </p:spPr>
        <p:txBody>
          <a:bodyPr wrap="square">
            <a:spAutoFit/>
          </a:bodyPr>
          <a:lstStyle/>
          <a:p>
            <a:r>
              <a:rPr lang="en-US" sz="1600" dirty="0"/>
              <a:t>Michael Good, MD</a:t>
            </a:r>
            <a:br>
              <a:rPr lang="en-US" sz="1600" dirty="0"/>
            </a:br>
            <a:r>
              <a:rPr lang="en-US" sz="1600" dirty="0"/>
              <a:t>Speaker</a:t>
            </a:r>
          </a:p>
          <a:p>
            <a:endParaRPr lang="en-US" sz="1600" dirty="0"/>
          </a:p>
          <a:p>
            <a:r>
              <a:rPr lang="en-US" sz="1600" b="0" dirty="0"/>
              <a:t>Senior VP for Health Sciences, CEO of University of Utah Health, and Executive Dean</a:t>
            </a:r>
          </a:p>
          <a:p>
            <a:r>
              <a:rPr lang="en-US" sz="1600" b="0" dirty="0"/>
              <a:t>University of Utah Health/Spencer Fox Eccles School of Medicine </a:t>
            </a:r>
          </a:p>
        </p:txBody>
      </p:sp>
      <p:pic>
        <p:nvPicPr>
          <p:cNvPr id="10" name="Picture 9">
            <a:extLst>
              <a:ext uri="{FF2B5EF4-FFF2-40B4-BE49-F238E27FC236}">
                <a16:creationId xmlns:a16="http://schemas.microsoft.com/office/drawing/2014/main" id="{CD7DAEC1-6542-48A6-A7C2-2004B9A1DB50}"/>
              </a:ext>
            </a:extLst>
          </p:cNvPr>
          <p:cNvPicPr>
            <a:picLocks noChangeAspect="1"/>
          </p:cNvPicPr>
          <p:nvPr/>
        </p:nvPicPr>
        <p:blipFill>
          <a:blip r:embed="rId4"/>
          <a:stretch>
            <a:fillRect/>
          </a:stretch>
        </p:blipFill>
        <p:spPr>
          <a:xfrm>
            <a:off x="753113" y="1178736"/>
            <a:ext cx="1408835" cy="1787208"/>
          </a:xfrm>
          <a:prstGeom prst="ellipse">
            <a:avLst/>
          </a:prstGeom>
        </p:spPr>
      </p:pic>
      <p:sp>
        <p:nvSpPr>
          <p:cNvPr id="11" name="Content Placeholder 1">
            <a:extLst>
              <a:ext uri="{FF2B5EF4-FFF2-40B4-BE49-F238E27FC236}">
                <a16:creationId xmlns:a16="http://schemas.microsoft.com/office/drawing/2014/main" id="{B3625014-5EDC-4A34-AE95-9F57730418C8}"/>
              </a:ext>
            </a:extLst>
          </p:cNvPr>
          <p:cNvSpPr txBox="1">
            <a:spLocks/>
          </p:cNvSpPr>
          <p:nvPr/>
        </p:nvSpPr>
        <p:spPr bwMode="auto">
          <a:xfrm>
            <a:off x="2457616" y="3604056"/>
            <a:ext cx="3090188" cy="13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889000" rtl="0" eaLnBrk="1" fontAlgn="base" hangingPunct="1">
              <a:lnSpc>
                <a:spcPct val="88000"/>
              </a:lnSpc>
              <a:spcBef>
                <a:spcPct val="50000"/>
              </a:spcBef>
              <a:spcAft>
                <a:spcPct val="0"/>
              </a:spcAft>
              <a:buClr>
                <a:schemeClr val="tx1"/>
              </a:buClr>
              <a:buSzPct val="90000"/>
              <a:defRPr sz="2800">
                <a:solidFill>
                  <a:schemeClr val="bg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bg1"/>
              </a:buClr>
              <a:buChar char="•"/>
              <a:defRPr sz="2800">
                <a:solidFill>
                  <a:schemeClr val="bg1"/>
                </a:solidFill>
                <a:latin typeface="+mn-lt"/>
              </a:defRPr>
            </a:lvl2pPr>
            <a:lvl3pPr marL="804863" indent="-292100" algn="l" defTabSz="889000" rtl="0" eaLnBrk="1" fontAlgn="base" hangingPunct="1">
              <a:lnSpc>
                <a:spcPct val="88000"/>
              </a:lnSpc>
              <a:spcBef>
                <a:spcPct val="25000"/>
              </a:spcBef>
              <a:spcAft>
                <a:spcPct val="0"/>
              </a:spcAft>
              <a:buClr>
                <a:schemeClr val="bg1"/>
              </a:buClr>
              <a:buFont typeface="Wingdings" charset="2"/>
              <a:buChar char="§"/>
              <a:defRPr sz="2800">
                <a:solidFill>
                  <a:schemeClr val="bg1"/>
                </a:solidFill>
                <a:latin typeface="+mn-lt"/>
              </a:defRPr>
            </a:lvl3pPr>
            <a:lvl4pPr marL="1201738" indent="-282575" algn="l" defTabSz="889000" rtl="0" eaLnBrk="1" fontAlgn="base" hangingPunct="1">
              <a:lnSpc>
                <a:spcPct val="88000"/>
              </a:lnSpc>
              <a:spcBef>
                <a:spcPct val="15000"/>
              </a:spcBef>
              <a:spcAft>
                <a:spcPct val="0"/>
              </a:spcAft>
              <a:buClr>
                <a:schemeClr val="bg1"/>
              </a:buClr>
              <a:buFont typeface="Arial" charset="0"/>
              <a:buChar char="–"/>
              <a:defRPr sz="2800">
                <a:solidFill>
                  <a:schemeClr val="bg1"/>
                </a:solidFill>
                <a:latin typeface="+mn-lt"/>
              </a:defRPr>
            </a:lvl4pPr>
            <a:lvl5pPr marL="1600200" indent="-284163" algn="l" defTabSz="889000" rtl="0" eaLnBrk="1" fontAlgn="base" hangingPunct="1">
              <a:lnSpc>
                <a:spcPct val="88000"/>
              </a:lnSpc>
              <a:spcBef>
                <a:spcPct val="5000"/>
              </a:spcBef>
              <a:spcAft>
                <a:spcPct val="0"/>
              </a:spcAft>
              <a:buClr>
                <a:schemeClr val="bg1"/>
              </a:buClr>
              <a:buChar char="o"/>
              <a:defRPr sz="2800">
                <a:solidFill>
                  <a:schemeClr val="bg1"/>
                </a:solidFill>
                <a:latin typeface="+mn-lt"/>
              </a:defRPr>
            </a:lvl5pPr>
            <a:lvl6pPr marL="20574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9pPr>
          </a:lstStyle>
          <a:p>
            <a:r>
              <a:rPr lang="en-US" sz="1600" b="1" kern="0" dirty="0"/>
              <a:t>Nita Ahuja, MD</a:t>
            </a:r>
            <a:br>
              <a:rPr lang="en-US" sz="1600" b="1" kern="0" dirty="0"/>
            </a:br>
            <a:r>
              <a:rPr lang="en-US" sz="1600" b="1" kern="0" dirty="0"/>
              <a:t>Moderator</a:t>
            </a:r>
          </a:p>
          <a:p>
            <a:r>
              <a:rPr lang="en-US" sz="1600" b="0" kern="0" dirty="0"/>
              <a:t>Chair, Department of Surgery</a:t>
            </a:r>
            <a:br>
              <a:rPr lang="en-US" sz="1600" b="0" kern="0" dirty="0"/>
            </a:br>
            <a:r>
              <a:rPr lang="en-US" sz="1600" b="0" kern="0" dirty="0"/>
              <a:t>Yale School of Medicine </a:t>
            </a:r>
          </a:p>
        </p:txBody>
      </p:sp>
      <p:pic>
        <p:nvPicPr>
          <p:cNvPr id="12" name="Picture 11">
            <a:extLst>
              <a:ext uri="{FF2B5EF4-FFF2-40B4-BE49-F238E27FC236}">
                <a16:creationId xmlns:a16="http://schemas.microsoft.com/office/drawing/2014/main" id="{C5FC3D15-540A-47B7-8DFE-DD6CD36E753C}"/>
              </a:ext>
            </a:extLst>
          </p:cNvPr>
          <p:cNvPicPr>
            <a:picLocks noChangeAspect="1"/>
          </p:cNvPicPr>
          <p:nvPr/>
        </p:nvPicPr>
        <p:blipFill rotWithShape="1">
          <a:blip r:embed="rId5"/>
          <a:srcRect l="40288" t="-1" r="13313" b="28744"/>
          <a:stretch/>
        </p:blipFill>
        <p:spPr>
          <a:xfrm>
            <a:off x="653638" y="3260896"/>
            <a:ext cx="1657002" cy="1695876"/>
          </a:xfrm>
          <a:prstGeom prst="ellipse">
            <a:avLst/>
          </a:prstGeom>
        </p:spPr>
      </p:pic>
    </p:spTree>
    <p:extLst>
      <p:ext uri="{BB962C8B-B14F-4D97-AF65-F5344CB8AC3E}">
        <p14:creationId xmlns:p14="http://schemas.microsoft.com/office/powerpoint/2010/main" val="329154390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E913A7-EE46-4719-BDEF-6EF5FC616992}"/>
              </a:ext>
            </a:extLst>
          </p:cNvPr>
          <p:cNvSpPr>
            <a:spLocks noGrp="1"/>
          </p:cNvSpPr>
          <p:nvPr>
            <p:ph idx="1"/>
          </p:nvPr>
        </p:nvSpPr>
        <p:spPr>
          <a:xfrm>
            <a:off x="698821" y="1103339"/>
            <a:ext cx="10651067" cy="4971975"/>
          </a:xfrm>
        </p:spPr>
        <p:txBody>
          <a:bodyPr/>
          <a:lstStyle/>
          <a:p>
            <a:r>
              <a:rPr lang="en-US" sz="2000" b="1" dirty="0"/>
              <a:t>Takeaways:</a:t>
            </a:r>
          </a:p>
          <a:p>
            <a:pPr marL="285750" indent="-285750">
              <a:buClr>
                <a:srgbClr val="002060"/>
              </a:buClr>
              <a:buFont typeface="Arial" panose="020B0604020202020204" pitchFamily="34" charset="0"/>
              <a:buChar char="•"/>
            </a:pPr>
            <a:r>
              <a:rPr lang="en-US" sz="2000" dirty="0"/>
              <a:t>Perhaps it’s best to have physician leaders for both the school and hospital side</a:t>
            </a:r>
          </a:p>
          <a:p>
            <a:pPr marL="285750" indent="-285750">
              <a:buClr>
                <a:srgbClr val="002060"/>
              </a:buClr>
              <a:buFont typeface="Arial" panose="020B0604020202020204" pitchFamily="34" charset="0"/>
              <a:buChar char="•"/>
            </a:pPr>
            <a:r>
              <a:rPr lang="en-US" sz="2000" dirty="0"/>
              <a:t>In leadership, we have to learn to lead ourselves. Leadership is a learned skill and we need to know our strengths and weaknesses</a:t>
            </a:r>
          </a:p>
          <a:p>
            <a:pPr marL="285750" indent="-285750">
              <a:buClr>
                <a:srgbClr val="002060"/>
              </a:buClr>
              <a:buFont typeface="Arial" panose="020B0604020202020204" pitchFamily="34" charset="0"/>
              <a:buChar char="•"/>
            </a:pPr>
            <a:r>
              <a:rPr lang="en-US" sz="2000" dirty="0"/>
              <a:t>We live in tense times and leaders need to learn how not to avoid difficult situations, but instead to put themselves in the center of the hardships their employees face. Becoming a “conflict-competent leader”: Conflict can be good if it’s kept in a constructive setting and focused on ideas, in contrast to destructive conflict that involves personal attacks </a:t>
            </a:r>
          </a:p>
          <a:p>
            <a:pPr marL="285750" indent="-285750">
              <a:buClr>
                <a:srgbClr val="002060"/>
              </a:buClr>
              <a:buFont typeface="Arial" panose="020B0604020202020204" pitchFamily="34" charset="0"/>
              <a:buChar char="•"/>
            </a:pPr>
            <a:r>
              <a:rPr lang="en-US" sz="2000" dirty="0"/>
              <a:t>“Progressive incrementalism” vs. disruption. Any system can be improved. The best approach is “aggressive incrementalism” because progressive incrementalism is too slow, and disruption creates other problems</a:t>
            </a:r>
          </a:p>
        </p:txBody>
      </p:sp>
      <p:sp>
        <p:nvSpPr>
          <p:cNvPr id="3" name="Title 2">
            <a:extLst>
              <a:ext uri="{FF2B5EF4-FFF2-40B4-BE49-F238E27FC236}">
                <a16:creationId xmlns:a16="http://schemas.microsoft.com/office/drawing/2014/main" id="{0CD522B0-F320-4709-9CE2-705ED2B95EAB}"/>
              </a:ext>
            </a:extLst>
          </p:cNvPr>
          <p:cNvSpPr>
            <a:spLocks noGrp="1"/>
          </p:cNvSpPr>
          <p:nvPr>
            <p:ph type="title"/>
          </p:nvPr>
        </p:nvSpPr>
        <p:spPr>
          <a:xfrm>
            <a:off x="642686" y="301937"/>
            <a:ext cx="11182349" cy="620712"/>
          </a:xfrm>
        </p:spPr>
        <p:txBody>
          <a:bodyPr/>
          <a:lstStyle/>
          <a:p>
            <a:r>
              <a:rPr lang="en-US" dirty="0"/>
              <a:t>The Big Picture of Mission Alignment</a:t>
            </a:r>
          </a:p>
        </p:txBody>
      </p:sp>
      <p:sp>
        <p:nvSpPr>
          <p:cNvPr id="4" name="Slide Number Placeholder 3">
            <a:extLst>
              <a:ext uri="{FF2B5EF4-FFF2-40B4-BE49-F238E27FC236}">
                <a16:creationId xmlns:a16="http://schemas.microsoft.com/office/drawing/2014/main" id="{311E373D-883D-47CD-967B-C1DF9E8D35FC}"/>
              </a:ext>
            </a:extLst>
          </p:cNvPr>
          <p:cNvSpPr>
            <a:spLocks noGrp="1"/>
          </p:cNvSpPr>
          <p:nvPr>
            <p:ph type="sldNum" sz="quarter" idx="4"/>
          </p:nvPr>
        </p:nvSpPr>
        <p:spPr/>
        <p:txBody>
          <a:bodyPr/>
          <a:lstStyle/>
          <a:p>
            <a:pPr>
              <a:defRPr/>
            </a:pPr>
            <a:fld id="{ADC2174A-351A-8246-9B91-DA39B6C4E9F5}" type="slidenum">
              <a:rPr lang="en-US" smtClean="0"/>
              <a:pPr>
                <a:defRPr/>
              </a:pPr>
              <a:t>53</a:t>
            </a:fld>
            <a:endParaRPr lang="en-US" dirty="0"/>
          </a:p>
        </p:txBody>
      </p:sp>
    </p:spTree>
    <p:extLst>
      <p:ext uri="{BB962C8B-B14F-4D97-AF65-F5344CB8AC3E}">
        <p14:creationId xmlns:p14="http://schemas.microsoft.com/office/powerpoint/2010/main" val="224995376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A94D3C-712F-479F-8B54-C6F6B1170194}"/>
              </a:ext>
            </a:extLst>
          </p:cNvPr>
          <p:cNvSpPr>
            <a:spLocks noGrp="1"/>
          </p:cNvSpPr>
          <p:nvPr>
            <p:ph idx="1"/>
          </p:nvPr>
        </p:nvSpPr>
        <p:spPr>
          <a:xfrm>
            <a:off x="704296" y="1308633"/>
            <a:ext cx="10651067" cy="4859764"/>
          </a:xfrm>
        </p:spPr>
        <p:txBody>
          <a:bodyPr/>
          <a:lstStyle/>
          <a:p>
            <a:pPr>
              <a:buClr>
                <a:srgbClr val="002060"/>
              </a:buClr>
            </a:pPr>
            <a:r>
              <a:rPr lang="en-US" sz="1800" b="1" dirty="0"/>
              <a:t>Takeaways:</a:t>
            </a:r>
          </a:p>
          <a:p>
            <a:pPr marL="285750" indent="-285750">
              <a:buClr>
                <a:srgbClr val="002060"/>
              </a:buClr>
              <a:buFont typeface="Arial" panose="020B0604020202020204" pitchFamily="34" charset="0"/>
              <a:buChar char="•"/>
            </a:pPr>
            <a:r>
              <a:rPr lang="en-US" sz="1800" dirty="0"/>
              <a:t>Our jobs have infinite work. If work is infinite, we have to ask ourselves how we are going to approach work. One idea is to write yourself “vacation prescriptions” </a:t>
            </a:r>
          </a:p>
          <a:p>
            <a:pPr marL="285750" indent="-285750">
              <a:buClr>
                <a:srgbClr val="002060"/>
              </a:buClr>
              <a:buFont typeface="Arial" panose="020B0604020202020204" pitchFamily="34" charset="0"/>
              <a:buChar char="•"/>
            </a:pPr>
            <a:r>
              <a:rPr lang="en-US" sz="1800" dirty="0"/>
              <a:t>Human performance drops off dramatically after 16 hours. We need to get better at accepting our limits. We should ask ourselves how long we need to work today and what we’re going to do first. Then prioritize the most important thing. </a:t>
            </a:r>
          </a:p>
          <a:p>
            <a:r>
              <a:rPr lang="en-US" sz="2000" b="1" dirty="0"/>
              <a:t>Q&amp;A:</a:t>
            </a:r>
          </a:p>
          <a:p>
            <a:pPr marL="285750" indent="-285750">
              <a:buClr>
                <a:srgbClr val="002060"/>
              </a:buClr>
              <a:buFont typeface="Arial" panose="020B0604020202020204" pitchFamily="34" charset="0"/>
              <a:buChar char="•"/>
            </a:pPr>
            <a:r>
              <a:rPr lang="en-US" sz="1800" dirty="0"/>
              <a:t>Chairs should understand the finances of the hospital and where the margin comes from. And the hospital CEO needs to understand the NIH and what a research-focused faculty member goes through. Health systems need at least a 5% margin to keep up. When you get 10%, then you have resources to reinvest back into education and research. Both department chairs and hospital officials need to be at the table to determine how resources are allocated. </a:t>
            </a:r>
          </a:p>
        </p:txBody>
      </p:sp>
      <p:sp>
        <p:nvSpPr>
          <p:cNvPr id="3" name="Title 2">
            <a:extLst>
              <a:ext uri="{FF2B5EF4-FFF2-40B4-BE49-F238E27FC236}">
                <a16:creationId xmlns:a16="http://schemas.microsoft.com/office/drawing/2014/main" id="{9269F747-DFF1-4954-B56C-687E7BC368F0}"/>
              </a:ext>
            </a:extLst>
          </p:cNvPr>
          <p:cNvSpPr>
            <a:spLocks noGrp="1"/>
          </p:cNvSpPr>
          <p:nvPr>
            <p:ph type="title"/>
          </p:nvPr>
        </p:nvSpPr>
        <p:spPr>
          <a:xfrm>
            <a:off x="597877" y="318364"/>
            <a:ext cx="11182349" cy="620712"/>
          </a:xfrm>
        </p:spPr>
        <p:txBody>
          <a:bodyPr/>
          <a:lstStyle/>
          <a:p>
            <a:r>
              <a:rPr lang="en-US" dirty="0"/>
              <a:t>The Big Picture of Mission Alignment</a:t>
            </a:r>
          </a:p>
        </p:txBody>
      </p:sp>
      <p:sp>
        <p:nvSpPr>
          <p:cNvPr id="4" name="Slide Number Placeholder 3">
            <a:extLst>
              <a:ext uri="{FF2B5EF4-FFF2-40B4-BE49-F238E27FC236}">
                <a16:creationId xmlns:a16="http://schemas.microsoft.com/office/drawing/2014/main" id="{C7F5A0AE-E619-40F4-9A48-D053FD569892}"/>
              </a:ext>
            </a:extLst>
          </p:cNvPr>
          <p:cNvSpPr>
            <a:spLocks noGrp="1"/>
          </p:cNvSpPr>
          <p:nvPr>
            <p:ph type="sldNum" sz="quarter" idx="4"/>
          </p:nvPr>
        </p:nvSpPr>
        <p:spPr/>
        <p:txBody>
          <a:bodyPr/>
          <a:lstStyle/>
          <a:p>
            <a:pPr>
              <a:defRPr/>
            </a:pPr>
            <a:fld id="{ADC2174A-351A-8246-9B91-DA39B6C4E9F5}" type="slidenum">
              <a:rPr lang="en-US" smtClean="0"/>
              <a:pPr>
                <a:defRPr/>
              </a:pPr>
              <a:t>54</a:t>
            </a:fld>
            <a:endParaRPr lang="en-US" dirty="0"/>
          </a:p>
        </p:txBody>
      </p:sp>
    </p:spTree>
    <p:extLst>
      <p:ext uri="{BB962C8B-B14F-4D97-AF65-F5344CB8AC3E}">
        <p14:creationId xmlns:p14="http://schemas.microsoft.com/office/powerpoint/2010/main" val="129556650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1E7F99-BAC7-4992-977A-0352DFE21D1D}"/>
              </a:ext>
            </a:extLst>
          </p:cNvPr>
          <p:cNvSpPr>
            <a:spLocks noGrp="1"/>
          </p:cNvSpPr>
          <p:nvPr>
            <p:ph idx="1"/>
          </p:nvPr>
        </p:nvSpPr>
        <p:spPr/>
        <p:txBody>
          <a:bodyPr/>
          <a:lstStyle/>
          <a:p>
            <a:r>
              <a:rPr lang="en-US" sz="2000" b="1" dirty="0"/>
              <a:t>Q&amp;A:</a:t>
            </a:r>
            <a:endParaRPr lang="en-US" sz="2000" dirty="0"/>
          </a:p>
          <a:p>
            <a:pPr marL="342900" indent="-342900">
              <a:buClr>
                <a:srgbClr val="002060"/>
              </a:buClr>
              <a:buFont typeface="Arial" panose="020B0604020202020204" pitchFamily="34" charset="0"/>
              <a:buChar char="•"/>
            </a:pPr>
            <a:r>
              <a:rPr lang="en-US" sz="2000" dirty="0"/>
              <a:t>The tenure of deans needs to increase so they can have the time to understand all the issues. Average tenure of deans right now is ~5 year</a:t>
            </a:r>
          </a:p>
          <a:p>
            <a:pPr marL="342900" indent="-342900">
              <a:buClr>
                <a:srgbClr val="002060"/>
              </a:buClr>
              <a:buFont typeface="Arial" panose="020B0604020202020204" pitchFamily="34" charset="0"/>
              <a:buChar char="•"/>
            </a:pPr>
            <a:r>
              <a:rPr lang="en-US" sz="2000" dirty="0"/>
              <a:t>Listening is the most important skill in communication and leaders need to know how to listen. It’s vital to evaluate how potential leaders communicate when considering them for leadership roles</a:t>
            </a:r>
          </a:p>
          <a:p>
            <a:pPr marL="342900" indent="-342900">
              <a:buClr>
                <a:srgbClr val="002060"/>
              </a:buClr>
              <a:buFont typeface="Arial" panose="020B0604020202020204" pitchFamily="34" charset="0"/>
              <a:buChar char="•"/>
            </a:pPr>
            <a:r>
              <a:rPr lang="en-US" sz="2000" dirty="0"/>
              <a:t>A leader’s job is to make chairs and deans successful, and then the chairs and deans make the faculty successful, and then the faculty makes the students successful</a:t>
            </a:r>
          </a:p>
          <a:p>
            <a:pPr marL="342900" indent="-342900">
              <a:buClr>
                <a:srgbClr val="002060"/>
              </a:buClr>
              <a:buFont typeface="Arial" panose="020B0604020202020204" pitchFamily="34" charset="0"/>
              <a:buChar char="•"/>
            </a:pPr>
            <a:r>
              <a:rPr lang="en-US" sz="2000" dirty="0"/>
              <a:t>Leaders need to be more concerned for others than themselves, especially at the higher levels</a:t>
            </a:r>
          </a:p>
          <a:p>
            <a:endParaRPr lang="en-US" sz="2000" dirty="0"/>
          </a:p>
        </p:txBody>
      </p:sp>
      <p:sp>
        <p:nvSpPr>
          <p:cNvPr id="3" name="Title 2">
            <a:extLst>
              <a:ext uri="{FF2B5EF4-FFF2-40B4-BE49-F238E27FC236}">
                <a16:creationId xmlns:a16="http://schemas.microsoft.com/office/drawing/2014/main" id="{C2D18002-A97B-4DAB-A18E-E6EFFDBAE220}"/>
              </a:ext>
            </a:extLst>
          </p:cNvPr>
          <p:cNvSpPr>
            <a:spLocks noGrp="1"/>
          </p:cNvSpPr>
          <p:nvPr>
            <p:ph type="title"/>
          </p:nvPr>
        </p:nvSpPr>
        <p:spPr/>
        <p:txBody>
          <a:bodyPr/>
          <a:lstStyle/>
          <a:p>
            <a:r>
              <a:rPr lang="en-US" dirty="0"/>
              <a:t>The Big Picture of Mission Alignment</a:t>
            </a:r>
          </a:p>
        </p:txBody>
      </p:sp>
      <p:sp>
        <p:nvSpPr>
          <p:cNvPr id="4" name="Slide Number Placeholder 3">
            <a:extLst>
              <a:ext uri="{FF2B5EF4-FFF2-40B4-BE49-F238E27FC236}">
                <a16:creationId xmlns:a16="http://schemas.microsoft.com/office/drawing/2014/main" id="{54701955-3824-4003-BB9A-737FD61351C4}"/>
              </a:ext>
            </a:extLst>
          </p:cNvPr>
          <p:cNvSpPr>
            <a:spLocks noGrp="1"/>
          </p:cNvSpPr>
          <p:nvPr>
            <p:ph type="sldNum" sz="quarter" idx="4"/>
          </p:nvPr>
        </p:nvSpPr>
        <p:spPr/>
        <p:txBody>
          <a:bodyPr/>
          <a:lstStyle/>
          <a:p>
            <a:pPr>
              <a:defRPr/>
            </a:pPr>
            <a:fld id="{ADC2174A-351A-8246-9B91-DA39B6C4E9F5}" type="slidenum">
              <a:rPr lang="en-US" smtClean="0"/>
              <a:pPr>
                <a:defRPr/>
              </a:pPr>
              <a:t>55</a:t>
            </a:fld>
            <a:endParaRPr lang="en-US" dirty="0"/>
          </a:p>
        </p:txBody>
      </p:sp>
    </p:spTree>
    <p:extLst>
      <p:ext uri="{BB962C8B-B14F-4D97-AF65-F5344CB8AC3E}">
        <p14:creationId xmlns:p14="http://schemas.microsoft.com/office/powerpoint/2010/main" val="378557574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F96C2C-8623-450E-8532-1E197EB3B225}"/>
              </a:ext>
            </a:extLst>
          </p:cNvPr>
          <p:cNvSpPr>
            <a:spLocks noGrp="1"/>
          </p:cNvSpPr>
          <p:nvPr>
            <p:ph idx="1"/>
          </p:nvPr>
        </p:nvSpPr>
        <p:spPr/>
        <p:txBody>
          <a:bodyPr/>
          <a:lstStyle/>
          <a:p>
            <a:r>
              <a:rPr lang="en-US" sz="2400" b="1" dirty="0"/>
              <a:t>Q&amp;A:</a:t>
            </a:r>
            <a:endParaRPr lang="en-US" sz="2400" dirty="0"/>
          </a:p>
          <a:p>
            <a:pPr marL="342900" indent="-342900">
              <a:buClr>
                <a:srgbClr val="002060"/>
              </a:buClr>
              <a:buFont typeface="Arial" panose="020B0604020202020204" pitchFamily="34" charset="0"/>
              <a:buChar char="•"/>
            </a:pPr>
            <a:r>
              <a:rPr lang="en-US" sz="2400" dirty="0"/>
              <a:t>The concept of servant leadership is very valuable</a:t>
            </a:r>
          </a:p>
          <a:p>
            <a:pPr marL="342900" indent="-342900">
              <a:buClr>
                <a:srgbClr val="002060"/>
              </a:buClr>
              <a:buFont typeface="Arial" panose="020B0604020202020204" pitchFamily="34" charset="0"/>
              <a:buChar char="•"/>
            </a:pPr>
            <a:r>
              <a:rPr lang="en-US" sz="2400" dirty="0"/>
              <a:t>Trust takes a long period of time to gain, and it can be lost in a short amount of time. Leaders have to build trust as well as relationships</a:t>
            </a:r>
          </a:p>
          <a:p>
            <a:pPr marL="342900" indent="-342900">
              <a:buClr>
                <a:srgbClr val="002060"/>
              </a:buClr>
              <a:buFont typeface="Arial" panose="020B0604020202020204" pitchFamily="34" charset="0"/>
              <a:buChar char="•"/>
            </a:pPr>
            <a:r>
              <a:rPr lang="en-US" sz="2400" dirty="0"/>
              <a:t>“Play cards with the cards up” to encourage institutions to be collaborative and open with each other, i.e., a department sharing their books with the hospital side and vice versa</a:t>
            </a:r>
          </a:p>
          <a:p>
            <a:pPr marL="342900" indent="-342900">
              <a:buClr>
                <a:srgbClr val="002060"/>
              </a:buClr>
              <a:buFont typeface="Arial" panose="020B0604020202020204" pitchFamily="34" charset="0"/>
              <a:buChar char="•"/>
            </a:pPr>
            <a:r>
              <a:rPr lang="en-US" sz="2400" dirty="0"/>
              <a:t>Our missions are indispensable to the public, so that should always be a source of optimism and motivation for us to figure out how to work together to improve peoples’ health</a:t>
            </a:r>
          </a:p>
        </p:txBody>
      </p:sp>
      <p:sp>
        <p:nvSpPr>
          <p:cNvPr id="3" name="Title 2">
            <a:extLst>
              <a:ext uri="{FF2B5EF4-FFF2-40B4-BE49-F238E27FC236}">
                <a16:creationId xmlns:a16="http://schemas.microsoft.com/office/drawing/2014/main" id="{48DB1B2D-393E-414A-B36B-B056D89139AF}"/>
              </a:ext>
            </a:extLst>
          </p:cNvPr>
          <p:cNvSpPr>
            <a:spLocks noGrp="1"/>
          </p:cNvSpPr>
          <p:nvPr>
            <p:ph type="title"/>
          </p:nvPr>
        </p:nvSpPr>
        <p:spPr>
          <a:xfrm>
            <a:off x="555080" y="247182"/>
            <a:ext cx="11182349" cy="620712"/>
          </a:xfrm>
        </p:spPr>
        <p:txBody>
          <a:bodyPr/>
          <a:lstStyle/>
          <a:p>
            <a:r>
              <a:rPr lang="en-US" dirty="0"/>
              <a:t>The Big Picture of Mission Alignment</a:t>
            </a:r>
          </a:p>
        </p:txBody>
      </p:sp>
      <p:sp>
        <p:nvSpPr>
          <p:cNvPr id="4" name="Slide Number Placeholder 3">
            <a:extLst>
              <a:ext uri="{FF2B5EF4-FFF2-40B4-BE49-F238E27FC236}">
                <a16:creationId xmlns:a16="http://schemas.microsoft.com/office/drawing/2014/main" id="{C92662E6-2AD5-48A6-9209-6AA6B0393404}"/>
              </a:ext>
            </a:extLst>
          </p:cNvPr>
          <p:cNvSpPr>
            <a:spLocks noGrp="1"/>
          </p:cNvSpPr>
          <p:nvPr>
            <p:ph type="sldNum" sz="quarter" idx="4"/>
          </p:nvPr>
        </p:nvSpPr>
        <p:spPr/>
        <p:txBody>
          <a:bodyPr/>
          <a:lstStyle/>
          <a:p>
            <a:pPr>
              <a:defRPr/>
            </a:pPr>
            <a:fld id="{ADC2174A-351A-8246-9B91-DA39B6C4E9F5}" type="slidenum">
              <a:rPr lang="en-US" smtClean="0"/>
              <a:pPr>
                <a:defRPr/>
              </a:pPr>
              <a:t>56</a:t>
            </a:fld>
            <a:endParaRPr lang="en-US" dirty="0"/>
          </a:p>
        </p:txBody>
      </p:sp>
    </p:spTree>
    <p:extLst>
      <p:ext uri="{BB962C8B-B14F-4D97-AF65-F5344CB8AC3E}">
        <p14:creationId xmlns:p14="http://schemas.microsoft.com/office/powerpoint/2010/main" val="79257829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7AF1FE-8065-49DB-ACD9-4142EBE74C1B}"/>
              </a:ext>
            </a:extLst>
          </p:cNvPr>
          <p:cNvSpPr>
            <a:spLocks noGrp="1"/>
          </p:cNvSpPr>
          <p:nvPr>
            <p:ph idx="1"/>
          </p:nvPr>
        </p:nvSpPr>
        <p:spPr>
          <a:xfrm>
            <a:off x="2343492" y="1329898"/>
            <a:ext cx="3752508" cy="1500909"/>
          </a:xfrm>
        </p:spPr>
        <p:txBody>
          <a:bodyPr/>
          <a:lstStyle/>
          <a:p>
            <a:r>
              <a:rPr lang="en-US" sz="1800" b="1" dirty="0"/>
              <a:t>Steven Angus, MD</a:t>
            </a:r>
            <a:br>
              <a:rPr lang="en-US" sz="1800" b="1" dirty="0"/>
            </a:br>
            <a:r>
              <a:rPr lang="en-US" sz="1800" b="1" dirty="0"/>
              <a:t>Speaker</a:t>
            </a:r>
          </a:p>
          <a:p>
            <a:r>
              <a:rPr lang="en-US" sz="1800" dirty="0"/>
              <a:t>Professor, Department of Medicine</a:t>
            </a:r>
          </a:p>
          <a:p>
            <a:r>
              <a:rPr lang="en-US" sz="1800" dirty="0"/>
              <a:t>University of Connecticut School of Medicine </a:t>
            </a:r>
          </a:p>
        </p:txBody>
      </p:sp>
      <p:sp>
        <p:nvSpPr>
          <p:cNvPr id="3" name="Title 2">
            <a:extLst>
              <a:ext uri="{FF2B5EF4-FFF2-40B4-BE49-F238E27FC236}">
                <a16:creationId xmlns:a16="http://schemas.microsoft.com/office/drawing/2014/main" id="{DE64D8D2-8398-4D27-B750-A46335A4495E}"/>
              </a:ext>
            </a:extLst>
          </p:cNvPr>
          <p:cNvSpPr>
            <a:spLocks noGrp="1"/>
          </p:cNvSpPr>
          <p:nvPr>
            <p:ph type="title"/>
          </p:nvPr>
        </p:nvSpPr>
        <p:spPr>
          <a:xfrm>
            <a:off x="663879" y="409512"/>
            <a:ext cx="11182349" cy="620712"/>
          </a:xfrm>
        </p:spPr>
        <p:txBody>
          <a:bodyPr/>
          <a:lstStyle/>
          <a:p>
            <a:r>
              <a:rPr lang="en-US" sz="3200" dirty="0"/>
              <a:t>Mission Accepted: Sustaining Faculty for Success as Medical Educators</a:t>
            </a:r>
          </a:p>
        </p:txBody>
      </p:sp>
      <p:sp>
        <p:nvSpPr>
          <p:cNvPr id="4" name="Slide Number Placeholder 3">
            <a:extLst>
              <a:ext uri="{FF2B5EF4-FFF2-40B4-BE49-F238E27FC236}">
                <a16:creationId xmlns:a16="http://schemas.microsoft.com/office/drawing/2014/main" id="{BB6FA6AC-099F-4AB4-84BA-BE8ACCFEB893}"/>
              </a:ext>
            </a:extLst>
          </p:cNvPr>
          <p:cNvSpPr>
            <a:spLocks noGrp="1"/>
          </p:cNvSpPr>
          <p:nvPr>
            <p:ph type="sldNum" sz="quarter" idx="4"/>
          </p:nvPr>
        </p:nvSpPr>
        <p:spPr/>
        <p:txBody>
          <a:bodyPr/>
          <a:lstStyle/>
          <a:p>
            <a:pPr>
              <a:defRPr/>
            </a:pPr>
            <a:fld id="{ADC2174A-351A-8246-9B91-DA39B6C4E9F5}" type="slidenum">
              <a:rPr lang="en-US" smtClean="0"/>
              <a:pPr>
                <a:defRPr/>
              </a:pPr>
              <a:t>57</a:t>
            </a:fld>
            <a:endParaRPr lang="en-US" dirty="0"/>
          </a:p>
        </p:txBody>
      </p:sp>
      <p:pic>
        <p:nvPicPr>
          <p:cNvPr id="5" name="Picture 4">
            <a:extLst>
              <a:ext uri="{FF2B5EF4-FFF2-40B4-BE49-F238E27FC236}">
                <a16:creationId xmlns:a16="http://schemas.microsoft.com/office/drawing/2014/main" id="{A88BE739-1DB2-4EC2-AEDE-31A9EDE878EC}"/>
              </a:ext>
            </a:extLst>
          </p:cNvPr>
          <p:cNvPicPr>
            <a:picLocks noChangeAspect="1"/>
          </p:cNvPicPr>
          <p:nvPr/>
        </p:nvPicPr>
        <p:blipFill>
          <a:blip r:embed="rId2"/>
          <a:stretch>
            <a:fillRect/>
          </a:stretch>
        </p:blipFill>
        <p:spPr>
          <a:xfrm>
            <a:off x="778505" y="1176585"/>
            <a:ext cx="1477380" cy="1931217"/>
          </a:xfrm>
          <a:prstGeom prst="ellipse">
            <a:avLst/>
          </a:prstGeom>
        </p:spPr>
      </p:pic>
      <p:sp>
        <p:nvSpPr>
          <p:cNvPr id="7" name="TextBox 6">
            <a:extLst>
              <a:ext uri="{FF2B5EF4-FFF2-40B4-BE49-F238E27FC236}">
                <a16:creationId xmlns:a16="http://schemas.microsoft.com/office/drawing/2014/main" id="{FC44B863-6D5E-4037-8A5F-FF0B242204DF}"/>
              </a:ext>
            </a:extLst>
          </p:cNvPr>
          <p:cNvSpPr txBox="1"/>
          <p:nvPr/>
        </p:nvSpPr>
        <p:spPr>
          <a:xfrm>
            <a:off x="7961303" y="1030224"/>
            <a:ext cx="3591895" cy="2308324"/>
          </a:xfrm>
          <a:prstGeom prst="rect">
            <a:avLst/>
          </a:prstGeom>
          <a:noFill/>
        </p:spPr>
        <p:txBody>
          <a:bodyPr wrap="square">
            <a:spAutoFit/>
          </a:bodyPr>
          <a:lstStyle/>
          <a:p>
            <a:r>
              <a:rPr lang="en-US" sz="1600" dirty="0"/>
              <a:t>Giulia </a:t>
            </a:r>
            <a:r>
              <a:rPr lang="en-US" sz="1600" dirty="0" err="1"/>
              <a:t>Bonaminio</a:t>
            </a:r>
            <a:r>
              <a:rPr lang="en-US" sz="1600" dirty="0"/>
              <a:t>, MS, PhD</a:t>
            </a:r>
            <a:br>
              <a:rPr lang="en-US" sz="1600" dirty="0"/>
            </a:br>
            <a:r>
              <a:rPr lang="en-US" sz="1600" dirty="0"/>
              <a:t>Speaker</a:t>
            </a:r>
            <a:br>
              <a:rPr lang="en-US" sz="1600" dirty="0"/>
            </a:br>
            <a:endParaRPr lang="en-US" sz="1600" dirty="0"/>
          </a:p>
          <a:p>
            <a:r>
              <a:rPr lang="en-US" sz="1600" b="0" dirty="0"/>
              <a:t>Senior Associate Dean for Medical Education; Research Professor, Department of Family Medicine</a:t>
            </a:r>
          </a:p>
          <a:p>
            <a:r>
              <a:rPr lang="en-US" sz="1600" b="0" dirty="0"/>
              <a:t>University of Kansas School of Medicine/International Association of Medical Science Educators </a:t>
            </a:r>
          </a:p>
        </p:txBody>
      </p:sp>
      <p:pic>
        <p:nvPicPr>
          <p:cNvPr id="9" name="Picture 8">
            <a:extLst>
              <a:ext uri="{FF2B5EF4-FFF2-40B4-BE49-F238E27FC236}">
                <a16:creationId xmlns:a16="http://schemas.microsoft.com/office/drawing/2014/main" id="{C46F982B-68FB-48A1-B939-FD8E6CDD7D29}"/>
              </a:ext>
            </a:extLst>
          </p:cNvPr>
          <p:cNvPicPr>
            <a:picLocks noChangeAspect="1"/>
          </p:cNvPicPr>
          <p:nvPr/>
        </p:nvPicPr>
        <p:blipFill>
          <a:blip r:embed="rId3"/>
          <a:stretch>
            <a:fillRect/>
          </a:stretch>
        </p:blipFill>
        <p:spPr>
          <a:xfrm>
            <a:off x="6255054" y="1030224"/>
            <a:ext cx="1581267" cy="2106688"/>
          </a:xfrm>
          <a:prstGeom prst="ellipse">
            <a:avLst/>
          </a:prstGeom>
        </p:spPr>
      </p:pic>
      <p:pic>
        <p:nvPicPr>
          <p:cNvPr id="10" name="Picture 9">
            <a:extLst>
              <a:ext uri="{FF2B5EF4-FFF2-40B4-BE49-F238E27FC236}">
                <a16:creationId xmlns:a16="http://schemas.microsoft.com/office/drawing/2014/main" id="{B668C2E8-5B87-4746-87B1-106345642859}"/>
              </a:ext>
            </a:extLst>
          </p:cNvPr>
          <p:cNvPicPr>
            <a:picLocks noChangeAspect="1"/>
          </p:cNvPicPr>
          <p:nvPr/>
        </p:nvPicPr>
        <p:blipFill>
          <a:blip r:embed="rId4"/>
          <a:stretch>
            <a:fillRect/>
          </a:stretch>
        </p:blipFill>
        <p:spPr>
          <a:xfrm>
            <a:off x="6375036" y="3286951"/>
            <a:ext cx="1341301" cy="2046640"/>
          </a:xfrm>
          <a:prstGeom prst="ellipse">
            <a:avLst/>
          </a:prstGeom>
        </p:spPr>
      </p:pic>
      <p:pic>
        <p:nvPicPr>
          <p:cNvPr id="11" name="Picture 10">
            <a:extLst>
              <a:ext uri="{FF2B5EF4-FFF2-40B4-BE49-F238E27FC236}">
                <a16:creationId xmlns:a16="http://schemas.microsoft.com/office/drawing/2014/main" id="{8D8F72C9-D184-4113-804D-3B3FCED89C95}"/>
              </a:ext>
            </a:extLst>
          </p:cNvPr>
          <p:cNvPicPr>
            <a:picLocks noChangeAspect="1"/>
          </p:cNvPicPr>
          <p:nvPr/>
        </p:nvPicPr>
        <p:blipFill>
          <a:blip r:embed="rId5"/>
          <a:stretch>
            <a:fillRect/>
          </a:stretch>
        </p:blipFill>
        <p:spPr>
          <a:xfrm>
            <a:off x="830187" y="3361738"/>
            <a:ext cx="1425698" cy="1897067"/>
          </a:xfrm>
          <a:prstGeom prst="ellipse">
            <a:avLst/>
          </a:prstGeom>
        </p:spPr>
      </p:pic>
      <p:sp>
        <p:nvSpPr>
          <p:cNvPr id="13" name="TextBox 12">
            <a:extLst>
              <a:ext uri="{FF2B5EF4-FFF2-40B4-BE49-F238E27FC236}">
                <a16:creationId xmlns:a16="http://schemas.microsoft.com/office/drawing/2014/main" id="{4AFACAB8-0C28-42FB-B037-5A91A88EEBDE}"/>
              </a:ext>
            </a:extLst>
          </p:cNvPr>
          <p:cNvSpPr txBox="1"/>
          <p:nvPr/>
        </p:nvSpPr>
        <p:spPr>
          <a:xfrm>
            <a:off x="2343492" y="3338548"/>
            <a:ext cx="2908833" cy="2062103"/>
          </a:xfrm>
          <a:prstGeom prst="rect">
            <a:avLst/>
          </a:prstGeom>
          <a:noFill/>
        </p:spPr>
        <p:txBody>
          <a:bodyPr wrap="square">
            <a:spAutoFit/>
          </a:bodyPr>
          <a:lstStyle/>
          <a:p>
            <a:r>
              <a:rPr lang="en-US" sz="1600" dirty="0"/>
              <a:t>Lily </a:t>
            </a:r>
            <a:r>
              <a:rPr lang="en-US" sz="1600" dirty="0" err="1"/>
              <a:t>Belfi</a:t>
            </a:r>
            <a:r>
              <a:rPr lang="en-US" sz="1600" dirty="0"/>
              <a:t>, MD</a:t>
            </a:r>
            <a:br>
              <a:rPr lang="en-US" sz="1600" dirty="0"/>
            </a:br>
            <a:r>
              <a:rPr lang="en-US" sz="1600" dirty="0"/>
              <a:t>Moderator</a:t>
            </a:r>
          </a:p>
          <a:p>
            <a:endParaRPr lang="en-US" sz="1600" b="0" dirty="0"/>
          </a:p>
          <a:p>
            <a:r>
              <a:rPr lang="en-US" sz="1600" b="0" dirty="0"/>
              <a:t>Associate Professor of Clinical Radiology</a:t>
            </a:r>
          </a:p>
          <a:p>
            <a:r>
              <a:rPr lang="en-US" sz="1600" b="0" dirty="0"/>
              <a:t>Weill Cornell Medicine/Association of University Radiologists </a:t>
            </a:r>
          </a:p>
        </p:txBody>
      </p:sp>
      <p:sp>
        <p:nvSpPr>
          <p:cNvPr id="15" name="TextBox 14">
            <a:extLst>
              <a:ext uri="{FF2B5EF4-FFF2-40B4-BE49-F238E27FC236}">
                <a16:creationId xmlns:a16="http://schemas.microsoft.com/office/drawing/2014/main" id="{FCD74B70-6348-420B-A00E-26462DF09A7F}"/>
              </a:ext>
            </a:extLst>
          </p:cNvPr>
          <p:cNvSpPr txBox="1"/>
          <p:nvPr/>
        </p:nvSpPr>
        <p:spPr>
          <a:xfrm>
            <a:off x="7961303" y="3584769"/>
            <a:ext cx="3752508" cy="1754326"/>
          </a:xfrm>
          <a:prstGeom prst="rect">
            <a:avLst/>
          </a:prstGeom>
          <a:noFill/>
        </p:spPr>
        <p:txBody>
          <a:bodyPr wrap="square">
            <a:spAutoFit/>
          </a:bodyPr>
          <a:lstStyle/>
          <a:p>
            <a:r>
              <a:rPr lang="en-US" sz="1800" b="1" i="0" dirty="0">
                <a:solidFill>
                  <a:srgbClr val="003A70"/>
                </a:solidFill>
                <a:effectLst/>
                <a:latin typeface="Chivo"/>
              </a:rPr>
              <a:t>Lee Eisner, PhD </a:t>
            </a:r>
            <a:br>
              <a:rPr lang="en-US" sz="1800" b="1" i="0" dirty="0">
                <a:solidFill>
                  <a:srgbClr val="003A70"/>
                </a:solidFill>
                <a:effectLst/>
                <a:latin typeface="Chivo"/>
              </a:rPr>
            </a:br>
            <a:r>
              <a:rPr lang="en-US" sz="1800" b="1" i="0" dirty="0">
                <a:solidFill>
                  <a:srgbClr val="003A70"/>
                </a:solidFill>
                <a:effectLst/>
                <a:latin typeface="Chivo"/>
              </a:rPr>
              <a:t>Speaker</a:t>
            </a:r>
          </a:p>
          <a:p>
            <a:endParaRPr lang="en-US" sz="1800" b="1" i="0" dirty="0">
              <a:solidFill>
                <a:srgbClr val="003A70"/>
              </a:solidFill>
              <a:effectLst/>
              <a:latin typeface="Chivo"/>
            </a:endParaRPr>
          </a:p>
          <a:p>
            <a:r>
              <a:rPr lang="en-US" sz="1800" b="0" i="0" dirty="0">
                <a:solidFill>
                  <a:srgbClr val="003A70"/>
                </a:solidFill>
                <a:effectLst/>
                <a:latin typeface="Chivo"/>
              </a:rPr>
              <a:t>Associate Professor of Cell Biology </a:t>
            </a:r>
          </a:p>
          <a:p>
            <a:r>
              <a:rPr lang="en-US" sz="1800" b="0" i="0" dirty="0">
                <a:solidFill>
                  <a:srgbClr val="003A70"/>
                </a:solidFill>
                <a:effectLst/>
                <a:latin typeface="Chivo"/>
              </a:rPr>
              <a:t>SUNY Downstate Health Sciences University College of Medicine </a:t>
            </a:r>
          </a:p>
        </p:txBody>
      </p:sp>
    </p:spTree>
    <p:extLst>
      <p:ext uri="{BB962C8B-B14F-4D97-AF65-F5344CB8AC3E}">
        <p14:creationId xmlns:p14="http://schemas.microsoft.com/office/powerpoint/2010/main" val="222687393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3194CA-F61A-45EF-AB40-BB2BF13309AF}"/>
              </a:ext>
            </a:extLst>
          </p:cNvPr>
          <p:cNvSpPr>
            <a:spLocks noGrp="1"/>
          </p:cNvSpPr>
          <p:nvPr>
            <p:ph idx="1"/>
          </p:nvPr>
        </p:nvSpPr>
        <p:spPr/>
        <p:txBody>
          <a:bodyPr/>
          <a:lstStyle/>
          <a:p>
            <a:r>
              <a:rPr lang="en-US" sz="2000" dirty="0"/>
              <a:t>A </a:t>
            </a:r>
            <a:r>
              <a:rPr lang="en-US" sz="2000" dirty="0" err="1"/>
              <a:t>PollEverywhere</a:t>
            </a:r>
            <a:r>
              <a:rPr lang="en-US" sz="2000" dirty="0"/>
              <a:t> activity asked what the audience to identify the greatest challenge faced by a medical educator or leader of medical education. Answers included a lack of value of medical education, isolation, integration problems, faculty have no “spare time”, and struggles with lack of engagement</a:t>
            </a:r>
          </a:p>
          <a:p>
            <a:r>
              <a:rPr lang="en-US" sz="2000" b="1" dirty="0"/>
              <a:t>Educator’s perspective:</a:t>
            </a:r>
          </a:p>
          <a:p>
            <a:pPr marL="285750" indent="-285750">
              <a:buClr>
                <a:srgbClr val="002060"/>
              </a:buClr>
              <a:buFont typeface="Arial" panose="020B0604020202020204" pitchFamily="34" charset="0"/>
              <a:buChar char="•"/>
            </a:pPr>
            <a:r>
              <a:rPr lang="en-US" sz="2000" dirty="0"/>
              <a:t>Moral injury is huge driver of burnout</a:t>
            </a:r>
          </a:p>
          <a:p>
            <a:pPr marL="285750" indent="-285750">
              <a:buClr>
                <a:srgbClr val="002060"/>
              </a:buClr>
              <a:buFont typeface="Arial" panose="020B0604020202020204" pitchFamily="34" charset="0"/>
              <a:buChar char="•"/>
            </a:pPr>
            <a:r>
              <a:rPr lang="en-US" sz="2000" dirty="0"/>
              <a:t>Faculty should bring students to the table to help develop curriculum and policy. There are currently 3 troubling trends: 1) the devolving relationship between students and faculty, 2) students mostly communicating with administrators, and 3) how medical educators are valued. These impact us as well as the growth and professional maturity of our learners</a:t>
            </a:r>
          </a:p>
          <a:p>
            <a:pPr marL="285750" indent="-285750">
              <a:buClr>
                <a:srgbClr val="002060"/>
              </a:buClr>
              <a:buFont typeface="Arial" panose="020B0604020202020204" pitchFamily="34" charset="0"/>
              <a:buChar char="•"/>
            </a:pPr>
            <a:r>
              <a:rPr lang="en-US" sz="2000" dirty="0"/>
              <a:t>Oftentimes, there’s no administrative consequences for students who don’t attend mandatory sessions</a:t>
            </a:r>
          </a:p>
        </p:txBody>
      </p:sp>
      <p:sp>
        <p:nvSpPr>
          <p:cNvPr id="3" name="Title 2">
            <a:extLst>
              <a:ext uri="{FF2B5EF4-FFF2-40B4-BE49-F238E27FC236}">
                <a16:creationId xmlns:a16="http://schemas.microsoft.com/office/drawing/2014/main" id="{9C637A70-85D9-4D73-833A-5562CC2A9873}"/>
              </a:ext>
            </a:extLst>
          </p:cNvPr>
          <p:cNvSpPr>
            <a:spLocks noGrp="1"/>
          </p:cNvSpPr>
          <p:nvPr>
            <p:ph type="title"/>
          </p:nvPr>
        </p:nvSpPr>
        <p:spPr>
          <a:xfrm>
            <a:off x="748100" y="364263"/>
            <a:ext cx="11182349" cy="620712"/>
          </a:xfrm>
        </p:spPr>
        <p:txBody>
          <a:bodyPr/>
          <a:lstStyle/>
          <a:p>
            <a:r>
              <a:rPr lang="en-US" sz="3200" dirty="0"/>
              <a:t>Mission Accepted: Sustaining Faculty for Success as Medical Educators</a:t>
            </a:r>
          </a:p>
        </p:txBody>
      </p:sp>
      <p:sp>
        <p:nvSpPr>
          <p:cNvPr id="4" name="Slide Number Placeholder 3">
            <a:extLst>
              <a:ext uri="{FF2B5EF4-FFF2-40B4-BE49-F238E27FC236}">
                <a16:creationId xmlns:a16="http://schemas.microsoft.com/office/drawing/2014/main" id="{F5A8E60E-79D9-4F40-B8A8-C7DBAE3C5B03}"/>
              </a:ext>
            </a:extLst>
          </p:cNvPr>
          <p:cNvSpPr>
            <a:spLocks noGrp="1"/>
          </p:cNvSpPr>
          <p:nvPr>
            <p:ph type="sldNum" sz="quarter" idx="4"/>
          </p:nvPr>
        </p:nvSpPr>
        <p:spPr/>
        <p:txBody>
          <a:bodyPr/>
          <a:lstStyle/>
          <a:p>
            <a:pPr>
              <a:defRPr/>
            </a:pPr>
            <a:fld id="{ADC2174A-351A-8246-9B91-DA39B6C4E9F5}" type="slidenum">
              <a:rPr lang="en-US" smtClean="0"/>
              <a:pPr>
                <a:defRPr/>
              </a:pPr>
              <a:t>58</a:t>
            </a:fld>
            <a:endParaRPr lang="en-US" dirty="0"/>
          </a:p>
        </p:txBody>
      </p:sp>
    </p:spTree>
    <p:extLst>
      <p:ext uri="{BB962C8B-B14F-4D97-AF65-F5344CB8AC3E}">
        <p14:creationId xmlns:p14="http://schemas.microsoft.com/office/powerpoint/2010/main" val="65918320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1AEA0-7874-4BF1-BFF3-EC7DEEC9A4A2}"/>
              </a:ext>
            </a:extLst>
          </p:cNvPr>
          <p:cNvSpPr>
            <a:spLocks noGrp="1"/>
          </p:cNvSpPr>
          <p:nvPr>
            <p:ph idx="1"/>
          </p:nvPr>
        </p:nvSpPr>
        <p:spPr/>
        <p:txBody>
          <a:bodyPr/>
          <a:lstStyle/>
          <a:p>
            <a:r>
              <a:rPr lang="en-US" sz="2400" b="1" dirty="0"/>
              <a:t>Chair’s perspective:</a:t>
            </a:r>
          </a:p>
          <a:p>
            <a:pPr marL="342900" indent="-342900">
              <a:buClr>
                <a:srgbClr val="002060"/>
              </a:buClr>
              <a:buFont typeface="Arial" panose="020B0604020202020204" pitchFamily="34" charset="0"/>
              <a:buChar char="•"/>
            </a:pPr>
            <a:r>
              <a:rPr lang="en-US" sz="2400" dirty="0"/>
              <a:t>Early career faculty have traditionally had to “pay their dues,” but its unclear if the new generation will want to get into positions where that’s the dynamic. How do we reset expectations so everyone is on the same page from educational standpoint?</a:t>
            </a:r>
          </a:p>
          <a:p>
            <a:pPr marL="342900" indent="-342900">
              <a:buClr>
                <a:srgbClr val="002060"/>
              </a:buClr>
              <a:buFont typeface="Arial" panose="020B0604020202020204" pitchFamily="34" charset="0"/>
              <a:buChar char="•"/>
            </a:pPr>
            <a:r>
              <a:rPr lang="en-US" sz="2400" dirty="0"/>
              <a:t>Most chairs are on the side of the faculty but it’s hard for chairs to get resources faculty need because they’ve been taken out of planning decisions. Often times, when chairs ask why the school wants them to teach things that won’t make students practice-ready, the response is, “well, the LCME says we have to.”</a:t>
            </a:r>
          </a:p>
          <a:p>
            <a:endParaRPr lang="en-US" sz="2400" dirty="0"/>
          </a:p>
        </p:txBody>
      </p:sp>
      <p:sp>
        <p:nvSpPr>
          <p:cNvPr id="3" name="Title 2">
            <a:extLst>
              <a:ext uri="{FF2B5EF4-FFF2-40B4-BE49-F238E27FC236}">
                <a16:creationId xmlns:a16="http://schemas.microsoft.com/office/drawing/2014/main" id="{4826BC36-E890-4B90-8023-8991E492B0A9}"/>
              </a:ext>
            </a:extLst>
          </p:cNvPr>
          <p:cNvSpPr>
            <a:spLocks noGrp="1"/>
          </p:cNvSpPr>
          <p:nvPr>
            <p:ph type="title"/>
          </p:nvPr>
        </p:nvSpPr>
        <p:spPr/>
        <p:txBody>
          <a:bodyPr/>
          <a:lstStyle/>
          <a:p>
            <a:r>
              <a:rPr lang="en-US" sz="3200" dirty="0"/>
              <a:t>Mission Accepted: Sustaining Faculty for Success as Medical Educators</a:t>
            </a:r>
          </a:p>
        </p:txBody>
      </p:sp>
      <p:sp>
        <p:nvSpPr>
          <p:cNvPr id="4" name="Slide Number Placeholder 3">
            <a:extLst>
              <a:ext uri="{FF2B5EF4-FFF2-40B4-BE49-F238E27FC236}">
                <a16:creationId xmlns:a16="http://schemas.microsoft.com/office/drawing/2014/main" id="{7A7198CA-11FD-4805-AF5E-A0D22E600D71}"/>
              </a:ext>
            </a:extLst>
          </p:cNvPr>
          <p:cNvSpPr>
            <a:spLocks noGrp="1"/>
          </p:cNvSpPr>
          <p:nvPr>
            <p:ph type="sldNum" sz="quarter" idx="4"/>
          </p:nvPr>
        </p:nvSpPr>
        <p:spPr/>
        <p:txBody>
          <a:bodyPr/>
          <a:lstStyle/>
          <a:p>
            <a:pPr>
              <a:defRPr/>
            </a:pPr>
            <a:fld id="{ADC2174A-351A-8246-9B91-DA39B6C4E9F5}" type="slidenum">
              <a:rPr lang="en-US" smtClean="0"/>
              <a:pPr>
                <a:defRPr/>
              </a:pPr>
              <a:t>59</a:t>
            </a:fld>
            <a:endParaRPr lang="en-US" dirty="0"/>
          </a:p>
        </p:txBody>
      </p:sp>
    </p:spTree>
    <p:extLst>
      <p:ext uri="{BB962C8B-B14F-4D97-AF65-F5344CB8AC3E}">
        <p14:creationId xmlns:p14="http://schemas.microsoft.com/office/powerpoint/2010/main" val="347497753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14FFD3-0C7E-4709-A17E-04E7CC19F7BA}"/>
              </a:ext>
            </a:extLst>
          </p:cNvPr>
          <p:cNvSpPr>
            <a:spLocks noGrp="1"/>
          </p:cNvSpPr>
          <p:nvPr>
            <p:ph idx="1"/>
          </p:nvPr>
        </p:nvSpPr>
        <p:spPr>
          <a:xfrm>
            <a:off x="5089956" y="1501061"/>
            <a:ext cx="2186739" cy="1927939"/>
          </a:xfrm>
        </p:spPr>
        <p:txBody>
          <a:bodyPr/>
          <a:lstStyle/>
          <a:p>
            <a:r>
              <a:rPr lang="en-US" sz="1600" b="1" dirty="0"/>
              <a:t>Sara Lamb, MD</a:t>
            </a:r>
          </a:p>
          <a:p>
            <a:r>
              <a:rPr lang="en-US" sz="1600" b="1" dirty="0"/>
              <a:t>Speaker</a:t>
            </a:r>
          </a:p>
          <a:p>
            <a:endParaRPr lang="en-US" sz="1600" dirty="0"/>
          </a:p>
          <a:p>
            <a:r>
              <a:rPr lang="en-US" sz="1600" dirty="0"/>
              <a:t>Vice Dean of Education</a:t>
            </a:r>
          </a:p>
          <a:p>
            <a:r>
              <a:rPr lang="en-US" sz="1600" dirty="0"/>
              <a:t>Spencer Fox Eccles School of Medicine at the University of Utah</a:t>
            </a:r>
          </a:p>
        </p:txBody>
      </p:sp>
      <p:sp>
        <p:nvSpPr>
          <p:cNvPr id="3" name="Title 2">
            <a:extLst>
              <a:ext uri="{FF2B5EF4-FFF2-40B4-BE49-F238E27FC236}">
                <a16:creationId xmlns:a16="http://schemas.microsoft.com/office/drawing/2014/main" id="{C04CAD9D-E63E-4256-AE7F-8C5C9190A61A}"/>
              </a:ext>
            </a:extLst>
          </p:cNvPr>
          <p:cNvSpPr>
            <a:spLocks noGrp="1"/>
          </p:cNvSpPr>
          <p:nvPr>
            <p:ph type="title"/>
          </p:nvPr>
        </p:nvSpPr>
        <p:spPr/>
        <p:txBody>
          <a:bodyPr/>
          <a:lstStyle/>
          <a:p>
            <a:r>
              <a:rPr lang="en-US" sz="2800" dirty="0"/>
              <a:t>Focus on Our Medical Students: How are They, and We, Doing?</a:t>
            </a:r>
          </a:p>
        </p:txBody>
      </p:sp>
      <p:sp>
        <p:nvSpPr>
          <p:cNvPr id="4" name="Slide Number Placeholder 3">
            <a:extLst>
              <a:ext uri="{FF2B5EF4-FFF2-40B4-BE49-F238E27FC236}">
                <a16:creationId xmlns:a16="http://schemas.microsoft.com/office/drawing/2014/main" id="{991B630F-2442-436D-9833-AF2F6ECC10EF}"/>
              </a:ext>
            </a:extLst>
          </p:cNvPr>
          <p:cNvSpPr>
            <a:spLocks noGrp="1"/>
          </p:cNvSpPr>
          <p:nvPr>
            <p:ph type="sldNum" sz="quarter" idx="4"/>
          </p:nvPr>
        </p:nvSpPr>
        <p:spPr/>
        <p:txBody>
          <a:bodyPr/>
          <a:lstStyle/>
          <a:p>
            <a:pPr>
              <a:defRPr/>
            </a:pPr>
            <a:fld id="{ADC2174A-351A-8246-9B91-DA39B6C4E9F5}" type="slidenum">
              <a:rPr lang="en-US" smtClean="0"/>
              <a:pPr>
                <a:defRPr/>
              </a:pPr>
              <a:t>6</a:t>
            </a:fld>
            <a:endParaRPr lang="en-US" dirty="0"/>
          </a:p>
        </p:txBody>
      </p:sp>
      <p:sp>
        <p:nvSpPr>
          <p:cNvPr id="6" name="TextBox 5">
            <a:extLst>
              <a:ext uri="{FF2B5EF4-FFF2-40B4-BE49-F238E27FC236}">
                <a16:creationId xmlns:a16="http://schemas.microsoft.com/office/drawing/2014/main" id="{8C3D46A7-0E3A-451E-A052-7A5985630D91}"/>
              </a:ext>
            </a:extLst>
          </p:cNvPr>
          <p:cNvSpPr txBox="1"/>
          <p:nvPr/>
        </p:nvSpPr>
        <p:spPr>
          <a:xfrm>
            <a:off x="7315867" y="1424302"/>
            <a:ext cx="2321587" cy="1815882"/>
          </a:xfrm>
          <a:prstGeom prst="rect">
            <a:avLst/>
          </a:prstGeom>
          <a:noFill/>
        </p:spPr>
        <p:txBody>
          <a:bodyPr wrap="square">
            <a:spAutoFit/>
          </a:bodyPr>
          <a:lstStyle/>
          <a:p>
            <a:r>
              <a:rPr lang="en-US" sz="1600" dirty="0"/>
              <a:t>Rana Ali</a:t>
            </a:r>
          </a:p>
          <a:p>
            <a:r>
              <a:rPr lang="en-US" sz="1600" dirty="0"/>
              <a:t>Speaker</a:t>
            </a:r>
          </a:p>
          <a:p>
            <a:endParaRPr lang="en-US" sz="1600" dirty="0"/>
          </a:p>
          <a:p>
            <a:r>
              <a:rPr lang="en-US" sz="1600" b="0" dirty="0"/>
              <a:t>Student</a:t>
            </a:r>
          </a:p>
          <a:p>
            <a:r>
              <a:rPr lang="en-US" sz="1600" b="0" dirty="0"/>
              <a:t>Spencer Fox Eccles School of Medicine at the University of Utah </a:t>
            </a:r>
          </a:p>
        </p:txBody>
      </p:sp>
      <p:sp>
        <p:nvSpPr>
          <p:cNvPr id="8" name="TextBox 7">
            <a:extLst>
              <a:ext uri="{FF2B5EF4-FFF2-40B4-BE49-F238E27FC236}">
                <a16:creationId xmlns:a16="http://schemas.microsoft.com/office/drawing/2014/main" id="{5D395146-27A6-4532-9FFC-F56B2FBC9B9D}"/>
              </a:ext>
            </a:extLst>
          </p:cNvPr>
          <p:cNvSpPr txBox="1"/>
          <p:nvPr/>
        </p:nvSpPr>
        <p:spPr>
          <a:xfrm>
            <a:off x="9591052" y="1424302"/>
            <a:ext cx="2359919" cy="1815882"/>
          </a:xfrm>
          <a:prstGeom prst="rect">
            <a:avLst/>
          </a:prstGeom>
          <a:noFill/>
        </p:spPr>
        <p:txBody>
          <a:bodyPr wrap="square">
            <a:spAutoFit/>
          </a:bodyPr>
          <a:lstStyle/>
          <a:p>
            <a:r>
              <a:rPr lang="en-US" sz="1600" dirty="0"/>
              <a:t>Ivy Christofferson </a:t>
            </a:r>
          </a:p>
          <a:p>
            <a:r>
              <a:rPr lang="en-US" sz="1600" dirty="0"/>
              <a:t>Speaker</a:t>
            </a:r>
          </a:p>
          <a:p>
            <a:endParaRPr lang="en-US" sz="1600" dirty="0"/>
          </a:p>
          <a:p>
            <a:r>
              <a:rPr lang="en-US" sz="1600" b="0" dirty="0"/>
              <a:t>Student</a:t>
            </a:r>
          </a:p>
          <a:p>
            <a:r>
              <a:rPr lang="en-US" sz="1600" b="0" dirty="0"/>
              <a:t>Spencer Fox Eccles School of Medicine at the University of Utah </a:t>
            </a:r>
          </a:p>
        </p:txBody>
      </p:sp>
      <p:sp>
        <p:nvSpPr>
          <p:cNvPr id="10" name="TextBox 9">
            <a:extLst>
              <a:ext uri="{FF2B5EF4-FFF2-40B4-BE49-F238E27FC236}">
                <a16:creationId xmlns:a16="http://schemas.microsoft.com/office/drawing/2014/main" id="{A3BCA782-13F6-4AEB-9055-ED4B5B7D6EC9}"/>
              </a:ext>
            </a:extLst>
          </p:cNvPr>
          <p:cNvSpPr txBox="1"/>
          <p:nvPr/>
        </p:nvSpPr>
        <p:spPr>
          <a:xfrm>
            <a:off x="1888944" y="1501061"/>
            <a:ext cx="2903357" cy="2062103"/>
          </a:xfrm>
          <a:prstGeom prst="rect">
            <a:avLst/>
          </a:prstGeom>
          <a:noFill/>
        </p:spPr>
        <p:txBody>
          <a:bodyPr wrap="square">
            <a:spAutoFit/>
          </a:bodyPr>
          <a:lstStyle/>
          <a:p>
            <a:r>
              <a:rPr lang="en-US" sz="1600" dirty="0"/>
              <a:t>Vincent Pellegrini, MD</a:t>
            </a:r>
          </a:p>
          <a:p>
            <a:r>
              <a:rPr lang="en-US" sz="1600" dirty="0"/>
              <a:t>Moderator</a:t>
            </a:r>
          </a:p>
          <a:p>
            <a:endParaRPr lang="en-US" sz="1600" dirty="0"/>
          </a:p>
          <a:p>
            <a:r>
              <a:rPr lang="en-US" sz="1600" b="0" dirty="0"/>
              <a:t>Professor, </a:t>
            </a:r>
            <a:r>
              <a:rPr lang="en-US" sz="1600" b="0" dirty="0" err="1"/>
              <a:t>Orthopaedics</a:t>
            </a:r>
            <a:r>
              <a:rPr lang="en-US" sz="1600" b="0" dirty="0"/>
              <a:t>; Vice Chair, Education &amp; Research Affairs</a:t>
            </a:r>
          </a:p>
          <a:p>
            <a:r>
              <a:rPr lang="en-US" sz="1600" b="0" dirty="0"/>
              <a:t>Geisel School of Medicine at Dartmouth </a:t>
            </a:r>
          </a:p>
        </p:txBody>
      </p:sp>
      <p:pic>
        <p:nvPicPr>
          <p:cNvPr id="12" name="Picture 11">
            <a:extLst>
              <a:ext uri="{FF2B5EF4-FFF2-40B4-BE49-F238E27FC236}">
                <a16:creationId xmlns:a16="http://schemas.microsoft.com/office/drawing/2014/main" id="{86533D53-C182-4D30-A073-AD6CE795754D}"/>
              </a:ext>
            </a:extLst>
          </p:cNvPr>
          <p:cNvPicPr>
            <a:picLocks noChangeAspect="1"/>
          </p:cNvPicPr>
          <p:nvPr/>
        </p:nvPicPr>
        <p:blipFill>
          <a:blip r:embed="rId2"/>
          <a:stretch>
            <a:fillRect/>
          </a:stretch>
        </p:blipFill>
        <p:spPr>
          <a:xfrm>
            <a:off x="397902" y="1334728"/>
            <a:ext cx="1408067" cy="2142534"/>
          </a:xfrm>
          <a:prstGeom prst="rect">
            <a:avLst/>
          </a:prstGeom>
        </p:spPr>
      </p:pic>
    </p:spTree>
    <p:extLst>
      <p:ext uri="{BB962C8B-B14F-4D97-AF65-F5344CB8AC3E}">
        <p14:creationId xmlns:p14="http://schemas.microsoft.com/office/powerpoint/2010/main" val="203975396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B1C6FB-CE96-43AE-8735-B8E944B103DE}"/>
              </a:ext>
            </a:extLst>
          </p:cNvPr>
          <p:cNvSpPr>
            <a:spLocks noGrp="1"/>
          </p:cNvSpPr>
          <p:nvPr>
            <p:ph idx="1"/>
          </p:nvPr>
        </p:nvSpPr>
        <p:spPr/>
        <p:txBody>
          <a:bodyPr/>
          <a:lstStyle/>
          <a:p>
            <a:r>
              <a:rPr lang="en-US" sz="2400" b="1" dirty="0"/>
              <a:t>Dean’s perspective: </a:t>
            </a:r>
          </a:p>
          <a:p>
            <a:pPr marL="285750" indent="-285750">
              <a:buClr>
                <a:srgbClr val="002060"/>
              </a:buClr>
              <a:buFont typeface="Arial" panose="020B0604020202020204" pitchFamily="34" charset="0"/>
              <a:buChar char="•"/>
            </a:pPr>
            <a:r>
              <a:rPr lang="en-US" sz="2400" dirty="0"/>
              <a:t>Deans are accountable to the public </a:t>
            </a:r>
          </a:p>
          <a:p>
            <a:pPr marL="285750" indent="-285750">
              <a:buClr>
                <a:srgbClr val="002060"/>
              </a:buClr>
              <a:buFont typeface="Arial" panose="020B0604020202020204" pitchFamily="34" charset="0"/>
              <a:buChar char="•"/>
            </a:pPr>
            <a:r>
              <a:rPr lang="en-US" sz="2400" dirty="0"/>
              <a:t>Faculty need to have dedicated time and to maintain a safe learning environment. Deans are aware that faculty have competing demands for their time</a:t>
            </a:r>
          </a:p>
          <a:p>
            <a:pPr marL="285750" indent="-285750">
              <a:buClr>
                <a:srgbClr val="002060"/>
              </a:buClr>
              <a:buFont typeface="Arial" panose="020B0604020202020204" pitchFamily="34" charset="0"/>
              <a:buChar char="•"/>
            </a:pPr>
            <a:r>
              <a:rPr lang="en-US" sz="2400" dirty="0"/>
              <a:t>There must be institutional transparency in how departments and individuals get funded </a:t>
            </a:r>
          </a:p>
          <a:p>
            <a:endParaRPr lang="en-US" sz="2400" dirty="0"/>
          </a:p>
        </p:txBody>
      </p:sp>
      <p:sp>
        <p:nvSpPr>
          <p:cNvPr id="3" name="Title 2">
            <a:extLst>
              <a:ext uri="{FF2B5EF4-FFF2-40B4-BE49-F238E27FC236}">
                <a16:creationId xmlns:a16="http://schemas.microsoft.com/office/drawing/2014/main" id="{2D993751-C94B-4EA5-BBD1-46655BFE65DB}"/>
              </a:ext>
            </a:extLst>
          </p:cNvPr>
          <p:cNvSpPr>
            <a:spLocks noGrp="1"/>
          </p:cNvSpPr>
          <p:nvPr>
            <p:ph type="title"/>
          </p:nvPr>
        </p:nvSpPr>
        <p:spPr/>
        <p:txBody>
          <a:bodyPr/>
          <a:lstStyle/>
          <a:p>
            <a:r>
              <a:rPr lang="en-US" sz="3200" dirty="0"/>
              <a:t>Mission Accepted: Sustaining Faculty for Success as Medical Educators</a:t>
            </a:r>
          </a:p>
        </p:txBody>
      </p:sp>
      <p:sp>
        <p:nvSpPr>
          <p:cNvPr id="4" name="Slide Number Placeholder 3">
            <a:extLst>
              <a:ext uri="{FF2B5EF4-FFF2-40B4-BE49-F238E27FC236}">
                <a16:creationId xmlns:a16="http://schemas.microsoft.com/office/drawing/2014/main" id="{AD7089B6-BFF9-4798-84E3-12AA3F87325D}"/>
              </a:ext>
            </a:extLst>
          </p:cNvPr>
          <p:cNvSpPr>
            <a:spLocks noGrp="1"/>
          </p:cNvSpPr>
          <p:nvPr>
            <p:ph type="sldNum" sz="quarter" idx="4"/>
          </p:nvPr>
        </p:nvSpPr>
        <p:spPr/>
        <p:txBody>
          <a:bodyPr/>
          <a:lstStyle/>
          <a:p>
            <a:pPr>
              <a:defRPr/>
            </a:pPr>
            <a:fld id="{ADC2174A-351A-8246-9B91-DA39B6C4E9F5}" type="slidenum">
              <a:rPr lang="en-US" smtClean="0"/>
              <a:pPr>
                <a:defRPr/>
              </a:pPr>
              <a:t>60</a:t>
            </a:fld>
            <a:endParaRPr lang="en-US" dirty="0"/>
          </a:p>
        </p:txBody>
      </p:sp>
    </p:spTree>
    <p:extLst>
      <p:ext uri="{BB962C8B-B14F-4D97-AF65-F5344CB8AC3E}">
        <p14:creationId xmlns:p14="http://schemas.microsoft.com/office/powerpoint/2010/main" val="369845705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6B5E69-3D8F-461C-9A9B-4C1F8BB8FC2D}"/>
              </a:ext>
            </a:extLst>
          </p:cNvPr>
          <p:cNvSpPr>
            <a:spLocks noGrp="1"/>
          </p:cNvSpPr>
          <p:nvPr>
            <p:ph idx="1"/>
          </p:nvPr>
        </p:nvSpPr>
        <p:spPr/>
        <p:txBody>
          <a:bodyPr/>
          <a:lstStyle/>
          <a:p>
            <a:r>
              <a:rPr lang="en-US" sz="2000" b="1" dirty="0"/>
              <a:t>Success stories:</a:t>
            </a:r>
          </a:p>
          <a:p>
            <a:r>
              <a:rPr lang="en-US" sz="2000" dirty="0"/>
              <a:t>Another </a:t>
            </a:r>
            <a:r>
              <a:rPr lang="en-US" sz="2000" dirty="0" err="1"/>
              <a:t>PollEverywhere</a:t>
            </a:r>
            <a:r>
              <a:rPr lang="en-US" sz="2000" dirty="0"/>
              <a:t> question asked, “what’s your greatest achievement as a med educator or leader of med ed at this moment?”</a:t>
            </a:r>
          </a:p>
          <a:p>
            <a:r>
              <a:rPr lang="en-US" sz="2000" dirty="0"/>
              <a:t>Responses: Creating teams of faculty, development of nationally recognized successful pre clerkship curriculum, sustained success of learning, integrating pharmacology into a systems-based curriculum, getting 95% attendant for opt in sessions, working as a chair on mission alignment to prioritize education, foster engagement through teams across disciplines, increasing dialogue with stakeholders on UME</a:t>
            </a:r>
          </a:p>
          <a:p>
            <a:r>
              <a:rPr lang="en-US" sz="2000" b="1" dirty="0"/>
              <a:t>Discussion:</a:t>
            </a:r>
          </a:p>
          <a:p>
            <a:r>
              <a:rPr lang="en-US" sz="2000" dirty="0"/>
              <a:t>One idea was to have dedicated educators (basic science, clinical, etc.) who are supported to do the work of education for half of an FTE</a:t>
            </a:r>
          </a:p>
          <a:p>
            <a:endParaRPr lang="en-US" sz="2000" dirty="0"/>
          </a:p>
        </p:txBody>
      </p:sp>
      <p:sp>
        <p:nvSpPr>
          <p:cNvPr id="3" name="Title 2">
            <a:extLst>
              <a:ext uri="{FF2B5EF4-FFF2-40B4-BE49-F238E27FC236}">
                <a16:creationId xmlns:a16="http://schemas.microsoft.com/office/drawing/2014/main" id="{221FD006-1D84-4134-A14A-224203CB0564}"/>
              </a:ext>
            </a:extLst>
          </p:cNvPr>
          <p:cNvSpPr>
            <a:spLocks noGrp="1"/>
          </p:cNvSpPr>
          <p:nvPr>
            <p:ph type="title"/>
          </p:nvPr>
        </p:nvSpPr>
        <p:spPr>
          <a:xfrm>
            <a:off x="659113" y="380689"/>
            <a:ext cx="11182349" cy="620712"/>
          </a:xfrm>
        </p:spPr>
        <p:txBody>
          <a:bodyPr/>
          <a:lstStyle/>
          <a:p>
            <a:r>
              <a:rPr lang="en-US" sz="3200" dirty="0"/>
              <a:t>Mission Accepted: Sustaining Faculty for Success as Medical Educators</a:t>
            </a:r>
          </a:p>
        </p:txBody>
      </p:sp>
      <p:sp>
        <p:nvSpPr>
          <p:cNvPr id="4" name="Slide Number Placeholder 3">
            <a:extLst>
              <a:ext uri="{FF2B5EF4-FFF2-40B4-BE49-F238E27FC236}">
                <a16:creationId xmlns:a16="http://schemas.microsoft.com/office/drawing/2014/main" id="{6AB43CD7-45B2-4BA9-B2FF-EDB922327082}"/>
              </a:ext>
            </a:extLst>
          </p:cNvPr>
          <p:cNvSpPr>
            <a:spLocks noGrp="1"/>
          </p:cNvSpPr>
          <p:nvPr>
            <p:ph type="sldNum" sz="quarter" idx="4"/>
          </p:nvPr>
        </p:nvSpPr>
        <p:spPr/>
        <p:txBody>
          <a:bodyPr/>
          <a:lstStyle/>
          <a:p>
            <a:pPr>
              <a:defRPr/>
            </a:pPr>
            <a:fld id="{ADC2174A-351A-8246-9B91-DA39B6C4E9F5}" type="slidenum">
              <a:rPr lang="en-US" smtClean="0"/>
              <a:pPr>
                <a:defRPr/>
              </a:pPr>
              <a:t>61</a:t>
            </a:fld>
            <a:endParaRPr lang="en-US" dirty="0"/>
          </a:p>
        </p:txBody>
      </p:sp>
    </p:spTree>
    <p:extLst>
      <p:ext uri="{BB962C8B-B14F-4D97-AF65-F5344CB8AC3E}">
        <p14:creationId xmlns:p14="http://schemas.microsoft.com/office/powerpoint/2010/main" val="429033652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EC02FE-96D6-432A-A933-EFD162E3525F}"/>
              </a:ext>
            </a:extLst>
          </p:cNvPr>
          <p:cNvSpPr>
            <a:spLocks noGrp="1"/>
          </p:cNvSpPr>
          <p:nvPr>
            <p:ph type="title"/>
          </p:nvPr>
        </p:nvSpPr>
        <p:spPr>
          <a:xfrm>
            <a:off x="504825" y="527908"/>
            <a:ext cx="11182349" cy="620712"/>
          </a:xfrm>
        </p:spPr>
        <p:txBody>
          <a:bodyPr/>
          <a:lstStyle/>
          <a:p>
            <a:r>
              <a:rPr lang="en-US" sz="2800" dirty="0"/>
              <a:t>Closing Plenary and Final Thoughts: Recognizing and Embracing the Tension</a:t>
            </a:r>
          </a:p>
        </p:txBody>
      </p:sp>
      <p:sp>
        <p:nvSpPr>
          <p:cNvPr id="4" name="Slide Number Placeholder 3">
            <a:extLst>
              <a:ext uri="{FF2B5EF4-FFF2-40B4-BE49-F238E27FC236}">
                <a16:creationId xmlns:a16="http://schemas.microsoft.com/office/drawing/2014/main" id="{7931819A-0E91-4498-A85F-BAA4EAB1542D}"/>
              </a:ext>
            </a:extLst>
          </p:cNvPr>
          <p:cNvSpPr>
            <a:spLocks noGrp="1"/>
          </p:cNvSpPr>
          <p:nvPr>
            <p:ph type="sldNum" sz="quarter" idx="4"/>
          </p:nvPr>
        </p:nvSpPr>
        <p:spPr/>
        <p:txBody>
          <a:bodyPr/>
          <a:lstStyle/>
          <a:p>
            <a:pPr>
              <a:defRPr/>
            </a:pPr>
            <a:fld id="{ADC2174A-351A-8246-9B91-DA39B6C4E9F5}" type="slidenum">
              <a:rPr lang="en-US" smtClean="0"/>
              <a:pPr>
                <a:defRPr/>
              </a:pPr>
              <a:t>62</a:t>
            </a:fld>
            <a:endParaRPr lang="en-US" dirty="0"/>
          </a:p>
        </p:txBody>
      </p:sp>
      <p:sp>
        <p:nvSpPr>
          <p:cNvPr id="5" name="Content Placeholder 1">
            <a:extLst>
              <a:ext uri="{FF2B5EF4-FFF2-40B4-BE49-F238E27FC236}">
                <a16:creationId xmlns:a16="http://schemas.microsoft.com/office/drawing/2014/main" id="{DEA866A3-64C9-4025-A93D-D12F68977BCB}"/>
              </a:ext>
            </a:extLst>
          </p:cNvPr>
          <p:cNvSpPr txBox="1">
            <a:spLocks/>
          </p:cNvSpPr>
          <p:nvPr/>
        </p:nvSpPr>
        <p:spPr bwMode="auto">
          <a:xfrm>
            <a:off x="7944876" y="3505580"/>
            <a:ext cx="2398247" cy="161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889000" rtl="0" eaLnBrk="1" fontAlgn="base" hangingPunct="1">
              <a:lnSpc>
                <a:spcPct val="88000"/>
              </a:lnSpc>
              <a:spcBef>
                <a:spcPct val="50000"/>
              </a:spcBef>
              <a:spcAft>
                <a:spcPct val="0"/>
              </a:spcAft>
              <a:buClr>
                <a:schemeClr val="tx1"/>
              </a:buClr>
              <a:buSzPct val="90000"/>
              <a:defRPr sz="2800">
                <a:solidFill>
                  <a:schemeClr val="bg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bg1"/>
              </a:buClr>
              <a:buChar char="•"/>
              <a:defRPr sz="2800">
                <a:solidFill>
                  <a:schemeClr val="bg1"/>
                </a:solidFill>
                <a:latin typeface="+mn-lt"/>
              </a:defRPr>
            </a:lvl2pPr>
            <a:lvl3pPr marL="804863" indent="-292100" algn="l" defTabSz="889000" rtl="0" eaLnBrk="1" fontAlgn="base" hangingPunct="1">
              <a:lnSpc>
                <a:spcPct val="88000"/>
              </a:lnSpc>
              <a:spcBef>
                <a:spcPct val="25000"/>
              </a:spcBef>
              <a:spcAft>
                <a:spcPct val="0"/>
              </a:spcAft>
              <a:buClr>
                <a:schemeClr val="bg1"/>
              </a:buClr>
              <a:buFont typeface="Wingdings" charset="2"/>
              <a:buChar char="§"/>
              <a:defRPr sz="2800">
                <a:solidFill>
                  <a:schemeClr val="bg1"/>
                </a:solidFill>
                <a:latin typeface="+mn-lt"/>
              </a:defRPr>
            </a:lvl3pPr>
            <a:lvl4pPr marL="1201738" indent="-282575" algn="l" defTabSz="889000" rtl="0" eaLnBrk="1" fontAlgn="base" hangingPunct="1">
              <a:lnSpc>
                <a:spcPct val="88000"/>
              </a:lnSpc>
              <a:spcBef>
                <a:spcPct val="15000"/>
              </a:spcBef>
              <a:spcAft>
                <a:spcPct val="0"/>
              </a:spcAft>
              <a:buClr>
                <a:schemeClr val="bg1"/>
              </a:buClr>
              <a:buFont typeface="Arial" charset="0"/>
              <a:buChar char="–"/>
              <a:defRPr sz="2800">
                <a:solidFill>
                  <a:schemeClr val="bg1"/>
                </a:solidFill>
                <a:latin typeface="+mn-lt"/>
              </a:defRPr>
            </a:lvl4pPr>
            <a:lvl5pPr marL="1600200" indent="-284163" algn="l" defTabSz="889000" rtl="0" eaLnBrk="1" fontAlgn="base" hangingPunct="1">
              <a:lnSpc>
                <a:spcPct val="88000"/>
              </a:lnSpc>
              <a:spcBef>
                <a:spcPct val="5000"/>
              </a:spcBef>
              <a:spcAft>
                <a:spcPct val="0"/>
              </a:spcAft>
              <a:buClr>
                <a:schemeClr val="bg1"/>
              </a:buClr>
              <a:buChar char="o"/>
              <a:defRPr sz="2800">
                <a:solidFill>
                  <a:schemeClr val="bg1"/>
                </a:solidFill>
                <a:latin typeface="+mn-lt"/>
              </a:defRPr>
            </a:lvl5pPr>
            <a:lvl6pPr marL="20574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9pPr>
          </a:lstStyle>
          <a:p>
            <a:r>
              <a:rPr lang="en-US" sz="1600" kern="0" dirty="0"/>
              <a:t>Jonathan </a:t>
            </a:r>
            <a:r>
              <a:rPr lang="en-US" sz="1600" kern="0" dirty="0" err="1"/>
              <a:t>Jaffery</a:t>
            </a:r>
            <a:r>
              <a:rPr lang="en-US" sz="1600" kern="0" dirty="0"/>
              <a:t>, </a:t>
            </a:r>
            <a:r>
              <a:rPr lang="en-US" sz="1600" b="1" kern="0" dirty="0"/>
              <a:t>MD, MS, MMM, FACP,</a:t>
            </a:r>
          </a:p>
          <a:p>
            <a:r>
              <a:rPr lang="en-US" sz="1600" b="0" kern="0" dirty="0"/>
              <a:t>Chief Health Care Officer</a:t>
            </a:r>
            <a:br>
              <a:rPr lang="en-US" sz="1600" b="0" kern="0" dirty="0"/>
            </a:br>
            <a:r>
              <a:rPr lang="en-US" sz="1600" b="0" kern="0" dirty="0"/>
              <a:t>AAMC</a:t>
            </a:r>
          </a:p>
        </p:txBody>
      </p:sp>
      <p:pic>
        <p:nvPicPr>
          <p:cNvPr id="7" name="Picture 6" descr="A person wearing glasses and a suit&#10;&#10;Description automatically generated with medium confidence">
            <a:extLst>
              <a:ext uri="{FF2B5EF4-FFF2-40B4-BE49-F238E27FC236}">
                <a16:creationId xmlns:a16="http://schemas.microsoft.com/office/drawing/2014/main" id="{C16A408C-258E-4419-88E2-8A5509CFDF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490" y="1885323"/>
            <a:ext cx="1532792" cy="1836770"/>
          </a:xfrm>
          <a:prstGeom prst="ellipse">
            <a:avLst/>
          </a:prstGeom>
        </p:spPr>
      </p:pic>
      <p:sp>
        <p:nvSpPr>
          <p:cNvPr id="8" name="TextBox 7">
            <a:extLst>
              <a:ext uri="{FF2B5EF4-FFF2-40B4-BE49-F238E27FC236}">
                <a16:creationId xmlns:a16="http://schemas.microsoft.com/office/drawing/2014/main" id="{32AAF203-EB5A-488C-A7BA-CA066D0D7BEC}"/>
              </a:ext>
            </a:extLst>
          </p:cNvPr>
          <p:cNvSpPr txBox="1"/>
          <p:nvPr/>
        </p:nvSpPr>
        <p:spPr>
          <a:xfrm>
            <a:off x="2165128" y="1965960"/>
            <a:ext cx="3722332" cy="1815882"/>
          </a:xfrm>
          <a:prstGeom prst="rect">
            <a:avLst/>
          </a:prstGeom>
          <a:noFill/>
        </p:spPr>
        <p:txBody>
          <a:bodyPr wrap="square">
            <a:spAutoFit/>
          </a:bodyPr>
          <a:lstStyle/>
          <a:p>
            <a:r>
              <a:rPr lang="en-US" sz="1400" dirty="0"/>
              <a:t>Aviad "Adi" Haramati, PhD</a:t>
            </a:r>
            <a:br>
              <a:rPr lang="en-US" sz="1400" dirty="0"/>
            </a:br>
            <a:r>
              <a:rPr lang="en-US" sz="1400" dirty="0"/>
              <a:t>Moderator</a:t>
            </a:r>
          </a:p>
          <a:p>
            <a:endParaRPr lang="en-US" sz="1400" dirty="0"/>
          </a:p>
          <a:p>
            <a:r>
              <a:rPr lang="en-US" sz="1400" b="0" dirty="0"/>
              <a:t>Professor and Director, Center for Innovation &amp; Leadership in Education</a:t>
            </a:r>
          </a:p>
          <a:p>
            <a:r>
              <a:rPr lang="en-US" sz="1400" b="0" dirty="0"/>
              <a:t>Georgetown University School of Medicine/Academic Consortium for Integrative Medicine and Health </a:t>
            </a:r>
          </a:p>
        </p:txBody>
      </p:sp>
      <p:sp>
        <p:nvSpPr>
          <p:cNvPr id="10" name="TextBox 9">
            <a:extLst>
              <a:ext uri="{FF2B5EF4-FFF2-40B4-BE49-F238E27FC236}">
                <a16:creationId xmlns:a16="http://schemas.microsoft.com/office/drawing/2014/main" id="{4371EAF1-E83E-4C01-AE1E-4F951D230EA3}"/>
              </a:ext>
            </a:extLst>
          </p:cNvPr>
          <p:cNvSpPr txBox="1"/>
          <p:nvPr/>
        </p:nvSpPr>
        <p:spPr>
          <a:xfrm>
            <a:off x="7874244" y="1304240"/>
            <a:ext cx="3048456" cy="1323439"/>
          </a:xfrm>
          <a:prstGeom prst="rect">
            <a:avLst/>
          </a:prstGeom>
          <a:noFill/>
        </p:spPr>
        <p:txBody>
          <a:bodyPr wrap="square">
            <a:spAutoFit/>
          </a:bodyPr>
          <a:lstStyle/>
          <a:p>
            <a:r>
              <a:rPr lang="en-US" sz="1600" dirty="0"/>
              <a:t>Anne Mosenthal, MD</a:t>
            </a:r>
            <a:br>
              <a:rPr lang="en-US" sz="1600" dirty="0"/>
            </a:br>
            <a:r>
              <a:rPr lang="en-US" sz="1600" dirty="0"/>
              <a:t>Speaker</a:t>
            </a:r>
          </a:p>
          <a:p>
            <a:endParaRPr lang="en-US" sz="1600" dirty="0"/>
          </a:p>
          <a:p>
            <a:r>
              <a:rPr lang="en-US" sz="1600" b="0" dirty="0"/>
              <a:t>Chief Academic Officer</a:t>
            </a:r>
          </a:p>
          <a:p>
            <a:r>
              <a:rPr lang="en-US" sz="1600" b="0" dirty="0"/>
              <a:t>Lahey Health </a:t>
            </a:r>
          </a:p>
        </p:txBody>
      </p:sp>
      <p:pic>
        <p:nvPicPr>
          <p:cNvPr id="12" name="Picture 11">
            <a:extLst>
              <a:ext uri="{FF2B5EF4-FFF2-40B4-BE49-F238E27FC236}">
                <a16:creationId xmlns:a16="http://schemas.microsoft.com/office/drawing/2014/main" id="{BE11A6E2-42E8-444E-80FE-B2B0216E1801}"/>
              </a:ext>
            </a:extLst>
          </p:cNvPr>
          <p:cNvPicPr>
            <a:picLocks noChangeAspect="1"/>
          </p:cNvPicPr>
          <p:nvPr/>
        </p:nvPicPr>
        <p:blipFill>
          <a:blip r:embed="rId3"/>
          <a:stretch>
            <a:fillRect/>
          </a:stretch>
        </p:blipFill>
        <p:spPr>
          <a:xfrm>
            <a:off x="6155386" y="1029080"/>
            <a:ext cx="1448223" cy="1836770"/>
          </a:xfrm>
          <a:prstGeom prst="ellipse">
            <a:avLst/>
          </a:prstGeom>
        </p:spPr>
      </p:pic>
      <p:pic>
        <p:nvPicPr>
          <p:cNvPr id="9" name="Picture 8">
            <a:extLst>
              <a:ext uri="{FF2B5EF4-FFF2-40B4-BE49-F238E27FC236}">
                <a16:creationId xmlns:a16="http://schemas.microsoft.com/office/drawing/2014/main" id="{4DF8095E-6053-4A23-9E3A-FBE46A4DB2DE}"/>
              </a:ext>
            </a:extLst>
          </p:cNvPr>
          <p:cNvPicPr>
            <a:picLocks noChangeAspect="1"/>
          </p:cNvPicPr>
          <p:nvPr/>
        </p:nvPicPr>
        <p:blipFill>
          <a:blip r:embed="rId4"/>
          <a:stretch>
            <a:fillRect/>
          </a:stretch>
        </p:blipFill>
        <p:spPr>
          <a:xfrm>
            <a:off x="6048439" y="3217573"/>
            <a:ext cx="1662116" cy="1672210"/>
          </a:xfrm>
          <a:prstGeom prst="ellipse">
            <a:avLst/>
          </a:prstGeom>
        </p:spPr>
      </p:pic>
    </p:spTree>
    <p:extLst>
      <p:ext uri="{BB962C8B-B14F-4D97-AF65-F5344CB8AC3E}">
        <p14:creationId xmlns:p14="http://schemas.microsoft.com/office/powerpoint/2010/main" val="41974417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AF8113-CFEB-4B54-BFC6-61E124E77FB5}"/>
              </a:ext>
            </a:extLst>
          </p:cNvPr>
          <p:cNvSpPr>
            <a:spLocks noGrp="1"/>
          </p:cNvSpPr>
          <p:nvPr>
            <p:ph idx="1"/>
          </p:nvPr>
        </p:nvSpPr>
        <p:spPr>
          <a:xfrm>
            <a:off x="656636" y="1162501"/>
            <a:ext cx="11064830" cy="5095208"/>
          </a:xfrm>
        </p:spPr>
        <p:txBody>
          <a:bodyPr/>
          <a:lstStyle/>
          <a:p>
            <a:r>
              <a:rPr lang="en-US" sz="1800" b="1" dirty="0"/>
              <a:t>Food for thought:</a:t>
            </a:r>
          </a:p>
          <a:p>
            <a:pPr marL="285750" indent="-285750">
              <a:buClr>
                <a:srgbClr val="002060"/>
              </a:buClr>
              <a:buFont typeface="Arial" panose="020B0604020202020204" pitchFamily="34" charset="0"/>
              <a:buChar char="•"/>
            </a:pPr>
            <a:r>
              <a:rPr lang="en-US" sz="1800" dirty="0"/>
              <a:t>How can academics help academic medical centers increase their market share? </a:t>
            </a:r>
          </a:p>
          <a:p>
            <a:pPr marL="285750" indent="-285750">
              <a:buClr>
                <a:srgbClr val="002060"/>
              </a:buClr>
              <a:buFont typeface="Arial" panose="020B0604020202020204" pitchFamily="34" charset="0"/>
              <a:buChar char="•"/>
            </a:pPr>
            <a:r>
              <a:rPr lang="en-US" sz="1800" dirty="0"/>
              <a:t>Academic medicine should help society rethink the business model of health care in the U.S.</a:t>
            </a:r>
          </a:p>
          <a:p>
            <a:pPr marL="285750" indent="-285750">
              <a:buClr>
                <a:srgbClr val="002060"/>
              </a:buClr>
              <a:buFont typeface="Arial" panose="020B0604020202020204" pitchFamily="34" charset="0"/>
              <a:buChar char="•"/>
            </a:pPr>
            <a:r>
              <a:rPr lang="en-US" sz="1800" dirty="0"/>
              <a:t>Moral injury is a huge challenge and becoming engaged in the benefits our missions bring to society can help us find our way out</a:t>
            </a:r>
          </a:p>
          <a:p>
            <a:pPr marL="285750" indent="-285750">
              <a:buClr>
                <a:srgbClr val="002060"/>
              </a:buClr>
              <a:buFont typeface="Arial" panose="020B0604020202020204" pitchFamily="34" charset="0"/>
              <a:buChar char="•"/>
            </a:pPr>
            <a:r>
              <a:rPr lang="en-US" sz="1800" dirty="0"/>
              <a:t>Institutional leadership needs to embrace the conflict and tension between missions, but so do the faculty</a:t>
            </a:r>
          </a:p>
          <a:p>
            <a:pPr marL="285750" indent="-285750">
              <a:buClr>
                <a:srgbClr val="002060"/>
              </a:buClr>
              <a:buFont typeface="Arial" panose="020B0604020202020204" pitchFamily="34" charset="0"/>
              <a:buChar char="•"/>
            </a:pPr>
            <a:r>
              <a:rPr lang="en-US" sz="1800" dirty="0"/>
              <a:t>It’s important to keep in mind that health systems are only getting bigger as we try to align and complete our missions</a:t>
            </a:r>
          </a:p>
          <a:p>
            <a:pPr marL="285750" indent="-285750">
              <a:buClr>
                <a:srgbClr val="002060"/>
              </a:buClr>
              <a:buFont typeface="Arial" panose="020B0604020202020204" pitchFamily="34" charset="0"/>
              <a:buChar char="•"/>
            </a:pPr>
            <a:r>
              <a:rPr lang="en-US" sz="1800" dirty="0"/>
              <a:t>Hospital finances are under financial pressures that are new and don’t seem like they’re going away i.e. commercial payors are lowering their reimbursements now as well as public payors (who have not historically reimbursed much anyway) </a:t>
            </a:r>
          </a:p>
          <a:p>
            <a:endParaRPr lang="en-US" sz="1800" dirty="0"/>
          </a:p>
        </p:txBody>
      </p:sp>
      <p:sp>
        <p:nvSpPr>
          <p:cNvPr id="3" name="Title 2">
            <a:extLst>
              <a:ext uri="{FF2B5EF4-FFF2-40B4-BE49-F238E27FC236}">
                <a16:creationId xmlns:a16="http://schemas.microsoft.com/office/drawing/2014/main" id="{EA36771C-9625-4ECA-868D-1012868D776E}"/>
              </a:ext>
            </a:extLst>
          </p:cNvPr>
          <p:cNvSpPr>
            <a:spLocks noGrp="1"/>
          </p:cNvSpPr>
          <p:nvPr>
            <p:ph type="title"/>
          </p:nvPr>
        </p:nvSpPr>
        <p:spPr>
          <a:xfrm>
            <a:off x="539117" y="270141"/>
            <a:ext cx="11182349" cy="620712"/>
          </a:xfrm>
        </p:spPr>
        <p:txBody>
          <a:bodyPr/>
          <a:lstStyle/>
          <a:p>
            <a:r>
              <a:rPr lang="en-US" sz="2800" dirty="0"/>
              <a:t>Closing Plenary and Final Thoughts: Recognizing and Embracing the Tension</a:t>
            </a:r>
          </a:p>
        </p:txBody>
      </p:sp>
      <p:sp>
        <p:nvSpPr>
          <p:cNvPr id="4" name="Slide Number Placeholder 3">
            <a:extLst>
              <a:ext uri="{FF2B5EF4-FFF2-40B4-BE49-F238E27FC236}">
                <a16:creationId xmlns:a16="http://schemas.microsoft.com/office/drawing/2014/main" id="{8E51A680-7F5D-485F-BA21-F6979181D9F1}"/>
              </a:ext>
            </a:extLst>
          </p:cNvPr>
          <p:cNvSpPr>
            <a:spLocks noGrp="1"/>
          </p:cNvSpPr>
          <p:nvPr>
            <p:ph type="sldNum" sz="quarter" idx="4"/>
          </p:nvPr>
        </p:nvSpPr>
        <p:spPr/>
        <p:txBody>
          <a:bodyPr/>
          <a:lstStyle/>
          <a:p>
            <a:pPr>
              <a:defRPr/>
            </a:pPr>
            <a:fld id="{ADC2174A-351A-8246-9B91-DA39B6C4E9F5}" type="slidenum">
              <a:rPr lang="en-US" smtClean="0"/>
              <a:pPr>
                <a:defRPr/>
              </a:pPr>
              <a:t>63</a:t>
            </a:fld>
            <a:endParaRPr lang="en-US" dirty="0"/>
          </a:p>
        </p:txBody>
      </p:sp>
    </p:spTree>
    <p:extLst>
      <p:ext uri="{BB962C8B-B14F-4D97-AF65-F5344CB8AC3E}">
        <p14:creationId xmlns:p14="http://schemas.microsoft.com/office/powerpoint/2010/main" val="128141044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A612F4-225C-4B95-B7A0-1497E5EBF4FF}"/>
              </a:ext>
            </a:extLst>
          </p:cNvPr>
          <p:cNvSpPr>
            <a:spLocks noGrp="1"/>
          </p:cNvSpPr>
          <p:nvPr>
            <p:ph idx="1"/>
          </p:nvPr>
        </p:nvSpPr>
        <p:spPr>
          <a:xfrm>
            <a:off x="518131" y="1176779"/>
            <a:ext cx="11314314" cy="4767262"/>
          </a:xfrm>
        </p:spPr>
        <p:txBody>
          <a:bodyPr/>
          <a:lstStyle/>
          <a:p>
            <a:r>
              <a:rPr lang="en-US" sz="2000" b="1" dirty="0"/>
              <a:t>The way forward:</a:t>
            </a:r>
          </a:p>
          <a:p>
            <a:pPr marL="285750" indent="-285750">
              <a:buClr>
                <a:srgbClr val="002060"/>
              </a:buClr>
              <a:buFont typeface="Arial" panose="020B0604020202020204" pitchFamily="34" charset="0"/>
              <a:buChar char="•"/>
            </a:pPr>
            <a:r>
              <a:rPr lang="en-US" sz="2000" dirty="0"/>
              <a:t>Those of us working in academic medicine need to be realistic and figure out how to do more with less. But on the other hand, many physicians are older and are leaving the profession, so there are major concerns over workforce. If we try to do </a:t>
            </a:r>
            <a:r>
              <a:rPr lang="en-US" sz="2000" i="1" dirty="0"/>
              <a:t>too much </a:t>
            </a:r>
            <a:r>
              <a:rPr lang="en-US" sz="2000" dirty="0"/>
              <a:t>more with less, we’ll be in a very bad situation</a:t>
            </a:r>
          </a:p>
          <a:p>
            <a:pPr marL="285750" indent="-285750">
              <a:buClr>
                <a:srgbClr val="002060"/>
              </a:buClr>
              <a:buFont typeface="Arial" panose="020B0604020202020204" pitchFamily="34" charset="0"/>
              <a:buChar char="•"/>
            </a:pPr>
            <a:r>
              <a:rPr lang="en-US" sz="2000" dirty="0"/>
              <a:t>We have to get to a culture where everyone can contribute and speak up to improve the system, similar to the Toyota assembly line</a:t>
            </a:r>
          </a:p>
          <a:p>
            <a:pPr marL="285750" indent="-285750">
              <a:buClr>
                <a:srgbClr val="002060"/>
              </a:buClr>
              <a:buFont typeface="Arial" panose="020B0604020202020204" pitchFamily="34" charset="0"/>
              <a:buChar char="•"/>
            </a:pPr>
            <a:r>
              <a:rPr lang="en-US" sz="2000" dirty="0"/>
              <a:t>Realizing population health and value-based care is the way to move forward. Fee for service alone can’t help us anymore, but we can have synergistic models that use fee for service in some places and value-based care in others</a:t>
            </a:r>
          </a:p>
          <a:p>
            <a:endParaRPr lang="en-US" sz="2000" dirty="0"/>
          </a:p>
        </p:txBody>
      </p:sp>
      <p:sp>
        <p:nvSpPr>
          <p:cNvPr id="3" name="Title 2">
            <a:extLst>
              <a:ext uri="{FF2B5EF4-FFF2-40B4-BE49-F238E27FC236}">
                <a16:creationId xmlns:a16="http://schemas.microsoft.com/office/drawing/2014/main" id="{E42F39EA-89E1-4493-83A8-CE39F709B801}"/>
              </a:ext>
            </a:extLst>
          </p:cNvPr>
          <p:cNvSpPr>
            <a:spLocks noGrp="1"/>
          </p:cNvSpPr>
          <p:nvPr>
            <p:ph type="title"/>
          </p:nvPr>
        </p:nvSpPr>
        <p:spPr>
          <a:xfrm>
            <a:off x="391793" y="390614"/>
            <a:ext cx="11182349" cy="620712"/>
          </a:xfrm>
        </p:spPr>
        <p:txBody>
          <a:bodyPr/>
          <a:lstStyle/>
          <a:p>
            <a:r>
              <a:rPr lang="en-US" sz="2800" dirty="0"/>
              <a:t>Closing Plenary and Final Thoughts: Recognizing and Embracing the Tension</a:t>
            </a:r>
          </a:p>
        </p:txBody>
      </p:sp>
      <p:sp>
        <p:nvSpPr>
          <p:cNvPr id="4" name="Slide Number Placeholder 3">
            <a:extLst>
              <a:ext uri="{FF2B5EF4-FFF2-40B4-BE49-F238E27FC236}">
                <a16:creationId xmlns:a16="http://schemas.microsoft.com/office/drawing/2014/main" id="{51CAA2CC-2FBC-483E-A7D9-861E89491D0C}"/>
              </a:ext>
            </a:extLst>
          </p:cNvPr>
          <p:cNvSpPr>
            <a:spLocks noGrp="1"/>
          </p:cNvSpPr>
          <p:nvPr>
            <p:ph type="sldNum" sz="quarter" idx="4"/>
          </p:nvPr>
        </p:nvSpPr>
        <p:spPr/>
        <p:txBody>
          <a:bodyPr/>
          <a:lstStyle/>
          <a:p>
            <a:pPr>
              <a:defRPr/>
            </a:pPr>
            <a:fld id="{ADC2174A-351A-8246-9B91-DA39B6C4E9F5}" type="slidenum">
              <a:rPr lang="en-US" smtClean="0"/>
              <a:pPr>
                <a:defRPr/>
              </a:pPr>
              <a:t>64</a:t>
            </a:fld>
            <a:endParaRPr lang="en-US" dirty="0"/>
          </a:p>
        </p:txBody>
      </p:sp>
    </p:spTree>
    <p:extLst>
      <p:ext uri="{BB962C8B-B14F-4D97-AF65-F5344CB8AC3E}">
        <p14:creationId xmlns:p14="http://schemas.microsoft.com/office/powerpoint/2010/main" val="337686196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33F995-05E0-4618-9A71-6A88810FD5C7}"/>
              </a:ext>
            </a:extLst>
          </p:cNvPr>
          <p:cNvSpPr>
            <a:spLocks noGrp="1"/>
          </p:cNvSpPr>
          <p:nvPr>
            <p:ph idx="1"/>
          </p:nvPr>
        </p:nvSpPr>
        <p:spPr>
          <a:xfrm>
            <a:off x="709772" y="1214969"/>
            <a:ext cx="10651067" cy="4767262"/>
          </a:xfrm>
        </p:spPr>
        <p:txBody>
          <a:bodyPr/>
          <a:lstStyle/>
          <a:p>
            <a:pPr marL="285750" indent="-285750">
              <a:buClr>
                <a:srgbClr val="002060"/>
              </a:buClr>
              <a:buFont typeface="Arial" panose="020B0604020202020204" pitchFamily="34" charset="0"/>
              <a:buChar char="•"/>
            </a:pPr>
            <a:r>
              <a:rPr lang="en-US" sz="2400" dirty="0"/>
              <a:t>Perhaps it’s time to change the whole structure, because it’s too focused on the costs to government, corporate America, employers, etc. and not on the costs to patient. Maybe we should question some of the basic assumptions of our system if we really believe that health care is a public good</a:t>
            </a:r>
          </a:p>
          <a:p>
            <a:pPr marL="285750" indent="-285750">
              <a:buClr>
                <a:srgbClr val="002060"/>
              </a:buClr>
              <a:buFont typeface="Arial" panose="020B0604020202020204" pitchFamily="34" charset="0"/>
              <a:buChar char="•"/>
            </a:pPr>
            <a:r>
              <a:rPr lang="en-US" sz="2400" dirty="0"/>
              <a:t>Giving physicians a set salary that doesn’t depend on the number of patients they see could be a very helpful reform</a:t>
            </a:r>
          </a:p>
          <a:p>
            <a:r>
              <a:rPr lang="en-US" sz="2400" b="1" dirty="0"/>
              <a:t>Closing remarks:</a:t>
            </a:r>
          </a:p>
          <a:p>
            <a:pPr marL="285750" indent="-285750">
              <a:buClr>
                <a:srgbClr val="002060"/>
              </a:buClr>
              <a:buFont typeface="Arial" panose="020B0604020202020204" pitchFamily="34" charset="0"/>
              <a:buChar char="•"/>
            </a:pPr>
            <a:r>
              <a:rPr lang="en-US" sz="2400" dirty="0"/>
              <a:t>Academic medicine needs to address salary inequities between specialties in order to incentivize more students to enter primary care</a:t>
            </a:r>
          </a:p>
          <a:p>
            <a:pPr marL="285750" indent="-285750">
              <a:buClr>
                <a:srgbClr val="002060"/>
              </a:buClr>
              <a:buFont typeface="Arial" panose="020B0604020202020204" pitchFamily="34" charset="0"/>
              <a:buChar char="•"/>
            </a:pPr>
            <a:endParaRPr lang="en-US" sz="2400" dirty="0"/>
          </a:p>
          <a:p>
            <a:endParaRPr lang="en-US" sz="2400" dirty="0"/>
          </a:p>
        </p:txBody>
      </p:sp>
      <p:sp>
        <p:nvSpPr>
          <p:cNvPr id="3" name="Title 2">
            <a:extLst>
              <a:ext uri="{FF2B5EF4-FFF2-40B4-BE49-F238E27FC236}">
                <a16:creationId xmlns:a16="http://schemas.microsoft.com/office/drawing/2014/main" id="{DA1FF1B1-510E-4412-A202-A599114C8216}"/>
              </a:ext>
            </a:extLst>
          </p:cNvPr>
          <p:cNvSpPr>
            <a:spLocks noGrp="1"/>
          </p:cNvSpPr>
          <p:nvPr>
            <p:ph type="title"/>
          </p:nvPr>
        </p:nvSpPr>
        <p:spPr>
          <a:xfrm>
            <a:off x="555079" y="367642"/>
            <a:ext cx="11182349" cy="620712"/>
          </a:xfrm>
        </p:spPr>
        <p:txBody>
          <a:bodyPr/>
          <a:lstStyle/>
          <a:p>
            <a:r>
              <a:rPr lang="en-US" sz="3200" dirty="0"/>
              <a:t>Closing Plenary and Final Thoughts: Recognizing and Embracing the Tension</a:t>
            </a:r>
          </a:p>
        </p:txBody>
      </p:sp>
      <p:sp>
        <p:nvSpPr>
          <p:cNvPr id="4" name="Slide Number Placeholder 3">
            <a:extLst>
              <a:ext uri="{FF2B5EF4-FFF2-40B4-BE49-F238E27FC236}">
                <a16:creationId xmlns:a16="http://schemas.microsoft.com/office/drawing/2014/main" id="{352FADD8-8084-4D96-BD25-60E77C5E0E40}"/>
              </a:ext>
            </a:extLst>
          </p:cNvPr>
          <p:cNvSpPr>
            <a:spLocks noGrp="1"/>
          </p:cNvSpPr>
          <p:nvPr>
            <p:ph type="sldNum" sz="quarter" idx="4"/>
          </p:nvPr>
        </p:nvSpPr>
        <p:spPr/>
        <p:txBody>
          <a:bodyPr/>
          <a:lstStyle/>
          <a:p>
            <a:pPr>
              <a:defRPr/>
            </a:pPr>
            <a:fld id="{ADC2174A-351A-8246-9B91-DA39B6C4E9F5}" type="slidenum">
              <a:rPr lang="en-US" smtClean="0"/>
              <a:pPr>
                <a:defRPr/>
              </a:pPr>
              <a:t>65</a:t>
            </a:fld>
            <a:endParaRPr lang="en-US" dirty="0"/>
          </a:p>
        </p:txBody>
      </p:sp>
    </p:spTree>
    <p:extLst>
      <p:ext uri="{BB962C8B-B14F-4D97-AF65-F5344CB8AC3E}">
        <p14:creationId xmlns:p14="http://schemas.microsoft.com/office/powerpoint/2010/main" val="326090940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EB384E-5014-4627-83CC-4F76C48E9E0B}"/>
              </a:ext>
            </a:extLst>
          </p:cNvPr>
          <p:cNvSpPr>
            <a:spLocks noGrp="1"/>
          </p:cNvSpPr>
          <p:nvPr>
            <p:ph idx="1"/>
          </p:nvPr>
        </p:nvSpPr>
        <p:spPr>
          <a:xfrm>
            <a:off x="397146" y="1192998"/>
            <a:ext cx="11062130" cy="4767262"/>
          </a:xfrm>
        </p:spPr>
        <p:txBody>
          <a:bodyPr/>
          <a:lstStyle/>
          <a:p>
            <a:r>
              <a:rPr lang="en-US" sz="2000" b="1" dirty="0"/>
              <a:t>Closing remarks:</a:t>
            </a:r>
          </a:p>
          <a:p>
            <a:pPr marL="285750" indent="-285750">
              <a:buClr>
                <a:srgbClr val="002060"/>
              </a:buClr>
              <a:buFont typeface="Arial" panose="020B0604020202020204" pitchFamily="34" charset="0"/>
              <a:buChar char="•"/>
            </a:pPr>
            <a:r>
              <a:rPr lang="en-US" sz="2000" dirty="0"/>
              <a:t>There was discussion about the need to have a joint meeting between CFAS, the AAMC’s Council of Deans (COD), and the AAMC’s Council of Teaching Hospitals and Health Systems (COTH)</a:t>
            </a:r>
          </a:p>
          <a:p>
            <a:pPr marL="285750" indent="-285750">
              <a:buClr>
                <a:srgbClr val="002060"/>
              </a:buClr>
              <a:buFont typeface="Arial" panose="020B0604020202020204" pitchFamily="34" charset="0"/>
              <a:buChar char="•"/>
            </a:pPr>
            <a:r>
              <a:rPr lang="en-US" sz="2000" dirty="0"/>
              <a:t>Academic medical centers need to create models that value education and research, and the transition may be difficult and may face pushback from payors, but it’s necessary to move to these models and highlighting models that already do this well is important in those efforts</a:t>
            </a:r>
          </a:p>
          <a:p>
            <a:pPr marL="285750" indent="-285750">
              <a:buClr>
                <a:srgbClr val="002060"/>
              </a:buClr>
              <a:buFont typeface="Arial" panose="020B0604020202020204" pitchFamily="34" charset="0"/>
              <a:buChar char="•"/>
            </a:pPr>
            <a:r>
              <a:rPr lang="en-US" sz="2000" dirty="0"/>
              <a:t>Next CFAS Spring meeting is combined with the AAMC’s Group on Resident Affairs (GRA) and the AAMC’s Organization of Resident Representatives (ORR) </a:t>
            </a:r>
          </a:p>
          <a:p>
            <a:endParaRPr lang="en-US" sz="2000" dirty="0"/>
          </a:p>
          <a:p>
            <a:pPr marL="285750" indent="-285750">
              <a:buClr>
                <a:srgbClr val="002060"/>
              </a:buClr>
              <a:buFont typeface="Arial" panose="020B0604020202020204" pitchFamily="34" charset="0"/>
              <a:buChar char="•"/>
            </a:pPr>
            <a:endParaRPr lang="en-US" sz="2000" dirty="0"/>
          </a:p>
        </p:txBody>
      </p:sp>
      <p:sp>
        <p:nvSpPr>
          <p:cNvPr id="3" name="Title 2">
            <a:extLst>
              <a:ext uri="{FF2B5EF4-FFF2-40B4-BE49-F238E27FC236}">
                <a16:creationId xmlns:a16="http://schemas.microsoft.com/office/drawing/2014/main" id="{B543717D-3039-47E9-B8BB-9473D5BB0087}"/>
              </a:ext>
            </a:extLst>
          </p:cNvPr>
          <p:cNvSpPr>
            <a:spLocks noGrp="1"/>
          </p:cNvSpPr>
          <p:nvPr>
            <p:ph type="title"/>
          </p:nvPr>
        </p:nvSpPr>
        <p:spPr>
          <a:xfrm>
            <a:off x="337037" y="419320"/>
            <a:ext cx="11182349" cy="620712"/>
          </a:xfrm>
        </p:spPr>
        <p:txBody>
          <a:bodyPr/>
          <a:lstStyle/>
          <a:p>
            <a:r>
              <a:rPr lang="en-US" sz="2800" dirty="0"/>
              <a:t>Closing Plenary and Final Thoughts: Recognizing and Embracing the Tension</a:t>
            </a:r>
          </a:p>
        </p:txBody>
      </p:sp>
      <p:sp>
        <p:nvSpPr>
          <p:cNvPr id="4" name="Slide Number Placeholder 3">
            <a:extLst>
              <a:ext uri="{FF2B5EF4-FFF2-40B4-BE49-F238E27FC236}">
                <a16:creationId xmlns:a16="http://schemas.microsoft.com/office/drawing/2014/main" id="{3039CBFC-41D5-4DE6-837C-3CA6A230FD42}"/>
              </a:ext>
            </a:extLst>
          </p:cNvPr>
          <p:cNvSpPr>
            <a:spLocks noGrp="1"/>
          </p:cNvSpPr>
          <p:nvPr>
            <p:ph type="sldNum" sz="quarter" idx="4"/>
          </p:nvPr>
        </p:nvSpPr>
        <p:spPr/>
        <p:txBody>
          <a:bodyPr/>
          <a:lstStyle/>
          <a:p>
            <a:pPr>
              <a:defRPr/>
            </a:pPr>
            <a:fld id="{ADC2174A-351A-8246-9B91-DA39B6C4E9F5}" type="slidenum">
              <a:rPr lang="en-US" smtClean="0"/>
              <a:pPr>
                <a:defRPr/>
              </a:pPr>
              <a:t>66</a:t>
            </a:fld>
            <a:endParaRPr lang="en-US" dirty="0"/>
          </a:p>
        </p:txBody>
      </p:sp>
    </p:spTree>
    <p:extLst>
      <p:ext uri="{BB962C8B-B14F-4D97-AF65-F5344CB8AC3E}">
        <p14:creationId xmlns:p14="http://schemas.microsoft.com/office/powerpoint/2010/main" val="224676935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tables&#10;&#10;Description automatically generated with medium confidence">
            <a:extLst>
              <a:ext uri="{FF2B5EF4-FFF2-40B4-BE49-F238E27FC236}">
                <a16:creationId xmlns:a16="http://schemas.microsoft.com/office/drawing/2014/main" id="{504861E5-6834-4058-B4A5-3BBF8BD4B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C7C449E1-2B02-4063-B70B-F48950AB5F3C}"/>
              </a:ext>
            </a:extLst>
          </p:cNvPr>
          <p:cNvSpPr>
            <a:spLocks noGrp="1"/>
          </p:cNvSpPr>
          <p:nvPr>
            <p:ph type="title"/>
          </p:nvPr>
        </p:nvSpPr>
        <p:spPr>
          <a:xfrm>
            <a:off x="337038" y="592136"/>
            <a:ext cx="11182349" cy="620712"/>
          </a:xfrm>
        </p:spPr>
        <p:txBody>
          <a:bodyPr/>
          <a:lstStyle/>
          <a:p>
            <a:r>
              <a:rPr lang="en-US" sz="4800" dirty="0"/>
              <a:t>Knowledge Sharing Session</a:t>
            </a:r>
          </a:p>
        </p:txBody>
      </p:sp>
      <p:sp>
        <p:nvSpPr>
          <p:cNvPr id="4" name="Slide Number Placeholder 3">
            <a:extLst>
              <a:ext uri="{FF2B5EF4-FFF2-40B4-BE49-F238E27FC236}">
                <a16:creationId xmlns:a16="http://schemas.microsoft.com/office/drawing/2014/main" id="{9A1EFF47-DBF1-4F97-AC27-84F46FA5BD3B}"/>
              </a:ext>
            </a:extLst>
          </p:cNvPr>
          <p:cNvSpPr>
            <a:spLocks noGrp="1"/>
          </p:cNvSpPr>
          <p:nvPr>
            <p:ph type="sldNum" sz="quarter" idx="4"/>
          </p:nvPr>
        </p:nvSpPr>
        <p:spPr/>
        <p:txBody>
          <a:bodyPr/>
          <a:lstStyle/>
          <a:p>
            <a:pPr>
              <a:defRPr/>
            </a:pPr>
            <a:fld id="{ADC2174A-351A-8246-9B91-DA39B6C4E9F5}" type="slidenum">
              <a:rPr lang="en-US" smtClean="0"/>
              <a:pPr>
                <a:defRPr/>
              </a:pPr>
              <a:t>67</a:t>
            </a:fld>
            <a:endParaRPr lang="en-US" dirty="0"/>
          </a:p>
        </p:txBody>
      </p:sp>
    </p:spTree>
    <p:extLst>
      <p:ext uri="{BB962C8B-B14F-4D97-AF65-F5344CB8AC3E}">
        <p14:creationId xmlns:p14="http://schemas.microsoft.com/office/powerpoint/2010/main" val="182677584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32BBDD-A73C-4399-BB3C-CFC8C0A11AD7}"/>
              </a:ext>
            </a:extLst>
          </p:cNvPr>
          <p:cNvSpPr>
            <a:spLocks noGrp="1"/>
          </p:cNvSpPr>
          <p:nvPr>
            <p:ph idx="1"/>
          </p:nvPr>
        </p:nvSpPr>
        <p:spPr/>
        <p:txBody>
          <a:bodyPr/>
          <a:lstStyle/>
          <a:p>
            <a:r>
              <a:rPr lang="en-US" sz="2000" b="1" dirty="0"/>
              <a:t>Key takeaways:</a:t>
            </a:r>
          </a:p>
          <a:p>
            <a:pPr marL="285750" indent="-285750">
              <a:buClr>
                <a:srgbClr val="002060"/>
              </a:buClr>
              <a:buFont typeface="Arial" panose="020B0604020202020204" pitchFamily="34" charset="0"/>
              <a:buChar char="•"/>
            </a:pPr>
            <a:r>
              <a:rPr lang="en-US" sz="2000" dirty="0"/>
              <a:t>“No margin no mission; no mission no margin.” It feels like faculty are being squeezed. </a:t>
            </a:r>
          </a:p>
          <a:p>
            <a:pPr marL="285750" indent="-285750">
              <a:buClr>
                <a:srgbClr val="002060"/>
              </a:buClr>
              <a:buFont typeface="Arial" panose="020B0604020202020204" pitchFamily="34" charset="0"/>
              <a:buChar char="•"/>
            </a:pPr>
            <a:r>
              <a:rPr lang="en-US" sz="2000" dirty="0"/>
              <a:t>Younger generations have more defined sense of work-life balance and we can’t expect 55-60 hours per week from future physicians. We need to ask ourselves if our expectations are realistic</a:t>
            </a:r>
          </a:p>
          <a:p>
            <a:pPr marL="285750" indent="-285750">
              <a:buClr>
                <a:srgbClr val="002060"/>
              </a:buClr>
              <a:buFont typeface="Arial" panose="020B0604020202020204" pitchFamily="34" charset="0"/>
              <a:buChar char="•"/>
            </a:pPr>
            <a:r>
              <a:rPr lang="en-US" sz="2000" dirty="0"/>
              <a:t>There’s a lot of tensions – between wellness and work, between margin and mission. Hopefully we’ll get the boards of CFAS and COTH and COD together because neither group can solve the problems on their own without creating unintended consequences</a:t>
            </a:r>
          </a:p>
          <a:p>
            <a:pPr marL="285750" indent="-285750">
              <a:buClr>
                <a:srgbClr val="002060"/>
              </a:buClr>
              <a:buFont typeface="Arial" panose="020B0604020202020204" pitchFamily="34" charset="0"/>
              <a:buChar char="•"/>
            </a:pPr>
            <a:r>
              <a:rPr lang="en-US" sz="2000" dirty="0"/>
              <a:t>Talking about all the problems can be deflating but focusing on what we do in our science, care, and community service is what makes it all worth it. This meeting has been a validation of how important our environment is, despite its’ challenges </a:t>
            </a:r>
          </a:p>
          <a:p>
            <a:pPr marL="285750" indent="-285750">
              <a:buClr>
                <a:srgbClr val="002060"/>
              </a:buClr>
              <a:buFont typeface="Arial" panose="020B0604020202020204" pitchFamily="34" charset="0"/>
              <a:buChar char="•"/>
            </a:pPr>
            <a:r>
              <a:rPr lang="en-US" sz="2000" dirty="0"/>
              <a:t>Faculty should help design new systems and models. Maybe every dollar of revenue should be taxed for research and education. </a:t>
            </a:r>
          </a:p>
        </p:txBody>
      </p:sp>
      <p:sp>
        <p:nvSpPr>
          <p:cNvPr id="3" name="Title 2">
            <a:extLst>
              <a:ext uri="{FF2B5EF4-FFF2-40B4-BE49-F238E27FC236}">
                <a16:creationId xmlns:a16="http://schemas.microsoft.com/office/drawing/2014/main" id="{8C44ED07-80E8-45CA-9FC1-838529FD1B0D}"/>
              </a:ext>
            </a:extLst>
          </p:cNvPr>
          <p:cNvSpPr>
            <a:spLocks noGrp="1"/>
          </p:cNvSpPr>
          <p:nvPr>
            <p:ph type="title"/>
          </p:nvPr>
        </p:nvSpPr>
        <p:spPr/>
        <p:txBody>
          <a:bodyPr/>
          <a:lstStyle/>
          <a:p>
            <a:r>
              <a:rPr lang="en-US" dirty="0"/>
              <a:t>Knowledge Sharing Session</a:t>
            </a:r>
          </a:p>
        </p:txBody>
      </p:sp>
      <p:sp>
        <p:nvSpPr>
          <p:cNvPr id="4" name="Slide Number Placeholder 3">
            <a:extLst>
              <a:ext uri="{FF2B5EF4-FFF2-40B4-BE49-F238E27FC236}">
                <a16:creationId xmlns:a16="http://schemas.microsoft.com/office/drawing/2014/main" id="{8ACBED66-B381-4F57-99CF-5362384D0164}"/>
              </a:ext>
            </a:extLst>
          </p:cNvPr>
          <p:cNvSpPr>
            <a:spLocks noGrp="1"/>
          </p:cNvSpPr>
          <p:nvPr>
            <p:ph type="sldNum" sz="quarter" idx="4"/>
          </p:nvPr>
        </p:nvSpPr>
        <p:spPr/>
        <p:txBody>
          <a:bodyPr/>
          <a:lstStyle/>
          <a:p>
            <a:pPr>
              <a:defRPr/>
            </a:pPr>
            <a:fld id="{ADC2174A-351A-8246-9B91-DA39B6C4E9F5}" type="slidenum">
              <a:rPr lang="en-US" smtClean="0"/>
              <a:pPr>
                <a:defRPr/>
              </a:pPr>
              <a:t>68</a:t>
            </a:fld>
            <a:endParaRPr lang="en-US" dirty="0"/>
          </a:p>
        </p:txBody>
      </p:sp>
    </p:spTree>
    <p:extLst>
      <p:ext uri="{BB962C8B-B14F-4D97-AF65-F5344CB8AC3E}">
        <p14:creationId xmlns:p14="http://schemas.microsoft.com/office/powerpoint/2010/main" val="198533097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F83F4A-5DD0-41DA-A7D8-9DDF43979C2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2053294" y="785763"/>
            <a:ext cx="8191272" cy="4530730"/>
          </a:xfrm>
          <a:prstGeom prst="rect">
            <a:avLst/>
          </a:prstGeom>
        </p:spPr>
      </p:pic>
      <p:sp>
        <p:nvSpPr>
          <p:cNvPr id="2" name="Content Placeholder 1">
            <a:extLst>
              <a:ext uri="{FF2B5EF4-FFF2-40B4-BE49-F238E27FC236}">
                <a16:creationId xmlns:a16="http://schemas.microsoft.com/office/drawing/2014/main" id="{AFBD54EC-025A-4A83-8985-5A7AC47D8C07}"/>
              </a:ext>
            </a:extLst>
          </p:cNvPr>
          <p:cNvSpPr>
            <a:spLocks noGrp="1"/>
          </p:cNvSpPr>
          <p:nvPr>
            <p:ph idx="1"/>
          </p:nvPr>
        </p:nvSpPr>
        <p:spPr>
          <a:xfrm>
            <a:off x="2255885" y="991056"/>
            <a:ext cx="7570720" cy="4221572"/>
          </a:xfrm>
        </p:spPr>
        <p:txBody>
          <a:bodyPr/>
          <a:lstStyle/>
          <a:p>
            <a:pPr algn="ctr"/>
            <a:endParaRPr lang="en-US" b="1" dirty="0">
              <a:solidFill>
                <a:srgbClr val="002060"/>
              </a:solidFill>
            </a:endParaRPr>
          </a:p>
          <a:p>
            <a:pPr algn="ctr"/>
            <a:r>
              <a:rPr lang="en-US" sz="4000" b="1" dirty="0">
                <a:solidFill>
                  <a:schemeClr val="tx1"/>
                </a:solidFill>
              </a:rPr>
              <a:t>Third Biennial CFAS Society Summit</a:t>
            </a:r>
          </a:p>
          <a:p>
            <a:pPr algn="ctr"/>
            <a:r>
              <a:rPr lang="en-US" sz="4000" b="1" dirty="0">
                <a:solidFill>
                  <a:schemeClr val="tx1"/>
                </a:solidFill>
              </a:rPr>
              <a:t>AAMC’s Washington, D.C. Headquarters</a:t>
            </a:r>
          </a:p>
          <a:p>
            <a:pPr algn="ctr"/>
            <a:r>
              <a:rPr lang="en-US" sz="4000" b="1" dirty="0">
                <a:solidFill>
                  <a:schemeClr val="tx1"/>
                </a:solidFill>
              </a:rPr>
              <a:t>July 17, 2023</a:t>
            </a:r>
          </a:p>
        </p:txBody>
      </p:sp>
      <p:sp>
        <p:nvSpPr>
          <p:cNvPr id="3" name="Title 2">
            <a:extLst>
              <a:ext uri="{FF2B5EF4-FFF2-40B4-BE49-F238E27FC236}">
                <a16:creationId xmlns:a16="http://schemas.microsoft.com/office/drawing/2014/main" id="{361D3F24-DCFB-4E2E-BF38-968FF8EC9BA7}"/>
              </a:ext>
            </a:extLst>
          </p:cNvPr>
          <p:cNvSpPr>
            <a:spLocks noGrp="1"/>
          </p:cNvSpPr>
          <p:nvPr>
            <p:ph type="title"/>
          </p:nvPr>
        </p:nvSpPr>
        <p:spPr>
          <a:xfrm>
            <a:off x="697441" y="93938"/>
            <a:ext cx="11182349" cy="620712"/>
          </a:xfrm>
        </p:spPr>
        <p:txBody>
          <a:bodyPr/>
          <a:lstStyle/>
          <a:p>
            <a:r>
              <a:rPr lang="en-US" dirty="0"/>
              <a:t>Save the Date!</a:t>
            </a:r>
          </a:p>
        </p:txBody>
      </p:sp>
      <p:sp>
        <p:nvSpPr>
          <p:cNvPr id="4" name="Slide Number Placeholder 3">
            <a:extLst>
              <a:ext uri="{FF2B5EF4-FFF2-40B4-BE49-F238E27FC236}">
                <a16:creationId xmlns:a16="http://schemas.microsoft.com/office/drawing/2014/main" id="{073FDF18-A831-4858-8E2B-018F93BD21F6}"/>
              </a:ext>
            </a:extLst>
          </p:cNvPr>
          <p:cNvSpPr>
            <a:spLocks noGrp="1"/>
          </p:cNvSpPr>
          <p:nvPr>
            <p:ph type="sldNum" sz="quarter" idx="4"/>
          </p:nvPr>
        </p:nvSpPr>
        <p:spPr/>
        <p:txBody>
          <a:bodyPr/>
          <a:lstStyle/>
          <a:p>
            <a:pPr>
              <a:defRPr/>
            </a:pPr>
            <a:fld id="{ADC2174A-351A-8246-9B91-DA39B6C4E9F5}" type="slidenum">
              <a:rPr lang="en-US" smtClean="0"/>
              <a:pPr>
                <a:defRPr/>
              </a:pPr>
              <a:t>69</a:t>
            </a:fld>
            <a:endParaRPr lang="en-US" dirty="0"/>
          </a:p>
        </p:txBody>
      </p:sp>
    </p:spTree>
    <p:extLst>
      <p:ext uri="{BB962C8B-B14F-4D97-AF65-F5344CB8AC3E}">
        <p14:creationId xmlns:p14="http://schemas.microsoft.com/office/powerpoint/2010/main" val="298107891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A63A0D-1F96-417A-92C1-2DE861C6FF5A}"/>
              </a:ext>
            </a:extLst>
          </p:cNvPr>
          <p:cNvSpPr>
            <a:spLocks noGrp="1"/>
          </p:cNvSpPr>
          <p:nvPr>
            <p:ph idx="1"/>
          </p:nvPr>
        </p:nvSpPr>
        <p:spPr>
          <a:xfrm>
            <a:off x="4050462" y="3390496"/>
            <a:ext cx="3489231" cy="1829381"/>
          </a:xfrm>
        </p:spPr>
        <p:txBody>
          <a:bodyPr/>
          <a:lstStyle/>
          <a:p>
            <a:pPr algn="ctr"/>
            <a:r>
              <a:rPr lang="en-US" sz="1600" b="1" dirty="0"/>
              <a:t>Martha Alexander-Miller, PhD</a:t>
            </a:r>
          </a:p>
          <a:p>
            <a:pPr algn="ctr"/>
            <a:r>
              <a:rPr lang="en-US" sz="1600" b="1" dirty="0"/>
              <a:t>Speaker</a:t>
            </a:r>
          </a:p>
          <a:p>
            <a:pPr algn="ctr"/>
            <a:r>
              <a:rPr lang="en-US" sz="1600" dirty="0"/>
              <a:t>Professor and Chair, Dept. of Microbiology and Immunology</a:t>
            </a:r>
          </a:p>
          <a:p>
            <a:pPr algn="ctr"/>
            <a:r>
              <a:rPr lang="en-US" sz="1600" dirty="0"/>
              <a:t>Wake Forest University School of Medicine </a:t>
            </a:r>
          </a:p>
        </p:txBody>
      </p:sp>
      <p:sp>
        <p:nvSpPr>
          <p:cNvPr id="3" name="Title 2">
            <a:extLst>
              <a:ext uri="{FF2B5EF4-FFF2-40B4-BE49-F238E27FC236}">
                <a16:creationId xmlns:a16="http://schemas.microsoft.com/office/drawing/2014/main" id="{565829A4-AA56-494B-B9EF-29CBD869AD7D}"/>
              </a:ext>
            </a:extLst>
          </p:cNvPr>
          <p:cNvSpPr>
            <a:spLocks noGrp="1"/>
          </p:cNvSpPr>
          <p:nvPr>
            <p:ph type="title"/>
          </p:nvPr>
        </p:nvSpPr>
        <p:spPr/>
        <p:txBody>
          <a:bodyPr/>
          <a:lstStyle/>
          <a:p>
            <a:r>
              <a:rPr lang="en-US" sz="3200" dirty="0"/>
              <a:t>“I Couldn’t Sleep at All Last Night”: Challenges to Biomedical Researchers and Educators</a:t>
            </a:r>
          </a:p>
        </p:txBody>
      </p:sp>
      <p:sp>
        <p:nvSpPr>
          <p:cNvPr id="4" name="Slide Number Placeholder 3">
            <a:extLst>
              <a:ext uri="{FF2B5EF4-FFF2-40B4-BE49-F238E27FC236}">
                <a16:creationId xmlns:a16="http://schemas.microsoft.com/office/drawing/2014/main" id="{D69E7653-8498-43D2-B1E5-AD6A01794A3F}"/>
              </a:ext>
            </a:extLst>
          </p:cNvPr>
          <p:cNvSpPr>
            <a:spLocks noGrp="1"/>
          </p:cNvSpPr>
          <p:nvPr>
            <p:ph type="sldNum" sz="quarter" idx="4"/>
          </p:nvPr>
        </p:nvSpPr>
        <p:spPr/>
        <p:txBody>
          <a:bodyPr/>
          <a:lstStyle/>
          <a:p>
            <a:pPr>
              <a:defRPr/>
            </a:pPr>
            <a:fld id="{ADC2174A-351A-8246-9B91-DA39B6C4E9F5}" type="slidenum">
              <a:rPr lang="en-US" smtClean="0"/>
              <a:pPr>
                <a:defRPr/>
              </a:pPr>
              <a:t>7</a:t>
            </a:fld>
            <a:endParaRPr lang="en-US" dirty="0"/>
          </a:p>
        </p:txBody>
      </p:sp>
      <p:sp>
        <p:nvSpPr>
          <p:cNvPr id="6" name="TextBox 5">
            <a:extLst>
              <a:ext uri="{FF2B5EF4-FFF2-40B4-BE49-F238E27FC236}">
                <a16:creationId xmlns:a16="http://schemas.microsoft.com/office/drawing/2014/main" id="{E34EBDBE-2678-4F44-AF87-EF59AC2D5FC1}"/>
              </a:ext>
            </a:extLst>
          </p:cNvPr>
          <p:cNvSpPr txBox="1"/>
          <p:nvPr/>
        </p:nvSpPr>
        <p:spPr>
          <a:xfrm>
            <a:off x="250501" y="3274136"/>
            <a:ext cx="3489231" cy="2062103"/>
          </a:xfrm>
          <a:prstGeom prst="rect">
            <a:avLst/>
          </a:prstGeom>
          <a:noFill/>
        </p:spPr>
        <p:txBody>
          <a:bodyPr wrap="square">
            <a:spAutoFit/>
          </a:bodyPr>
          <a:lstStyle/>
          <a:p>
            <a:pPr algn="ctr"/>
            <a:r>
              <a:rPr lang="en-US" sz="1600" dirty="0"/>
              <a:t>Neil Osheroff, PhD</a:t>
            </a:r>
          </a:p>
          <a:p>
            <a:pPr algn="ctr"/>
            <a:r>
              <a:rPr lang="en-US" sz="1600" dirty="0"/>
              <a:t>Moderator</a:t>
            </a:r>
          </a:p>
          <a:p>
            <a:pPr algn="ctr"/>
            <a:endParaRPr lang="en-US" sz="1600" dirty="0"/>
          </a:p>
          <a:p>
            <a:pPr algn="ctr"/>
            <a:r>
              <a:rPr lang="en-US" sz="1600" b="0" dirty="0"/>
              <a:t>Professor, Biochemistry; Professor, Medicine (Hem/</a:t>
            </a:r>
            <a:r>
              <a:rPr lang="en-US" sz="1600" b="0" dirty="0" err="1"/>
              <a:t>Onc</a:t>
            </a:r>
            <a:r>
              <a:rPr lang="en-US" sz="1600" b="0" dirty="0"/>
              <a:t>); John G Coniglio Chair, Biochemistry</a:t>
            </a:r>
          </a:p>
          <a:p>
            <a:pPr algn="ctr"/>
            <a:r>
              <a:rPr lang="en-US" sz="1600" b="0" dirty="0"/>
              <a:t>Vanderbilt University School of Medicine </a:t>
            </a:r>
          </a:p>
        </p:txBody>
      </p:sp>
      <p:sp>
        <p:nvSpPr>
          <p:cNvPr id="8" name="TextBox 7">
            <a:extLst>
              <a:ext uri="{FF2B5EF4-FFF2-40B4-BE49-F238E27FC236}">
                <a16:creationId xmlns:a16="http://schemas.microsoft.com/office/drawing/2014/main" id="{C06B33B5-58D0-44B2-955A-79BE3AD44156}"/>
              </a:ext>
            </a:extLst>
          </p:cNvPr>
          <p:cNvSpPr txBox="1"/>
          <p:nvPr/>
        </p:nvSpPr>
        <p:spPr>
          <a:xfrm>
            <a:off x="7623014" y="3174701"/>
            <a:ext cx="4233892" cy="2062103"/>
          </a:xfrm>
          <a:prstGeom prst="rect">
            <a:avLst/>
          </a:prstGeom>
          <a:noFill/>
        </p:spPr>
        <p:txBody>
          <a:bodyPr wrap="square">
            <a:spAutoFit/>
          </a:bodyPr>
          <a:lstStyle/>
          <a:p>
            <a:pPr algn="ctr"/>
            <a:r>
              <a:rPr lang="en-US" sz="1600" dirty="0"/>
              <a:t>Kelly Quesnelle, PhD</a:t>
            </a:r>
          </a:p>
          <a:p>
            <a:pPr algn="ctr"/>
            <a:r>
              <a:rPr lang="en-US" sz="1600" dirty="0"/>
              <a:t>Speaker</a:t>
            </a:r>
          </a:p>
          <a:p>
            <a:pPr algn="ctr"/>
            <a:endParaRPr lang="en-US" sz="1600" b="0" dirty="0"/>
          </a:p>
          <a:p>
            <a:pPr algn="ctr"/>
            <a:r>
              <a:rPr lang="en-US" sz="1600" b="0" dirty="0"/>
              <a:t>Clinical Professor &amp; Chair of Biomedical Sciences</a:t>
            </a:r>
          </a:p>
          <a:p>
            <a:pPr algn="ctr"/>
            <a:r>
              <a:rPr lang="en-US" sz="1600" b="0" dirty="0"/>
              <a:t>University of South Carolina School of Medicine Greenville/International Association of Medical Science Educators (IAMSE)</a:t>
            </a:r>
          </a:p>
        </p:txBody>
      </p:sp>
      <p:pic>
        <p:nvPicPr>
          <p:cNvPr id="9" name="Picture 8">
            <a:extLst>
              <a:ext uri="{FF2B5EF4-FFF2-40B4-BE49-F238E27FC236}">
                <a16:creationId xmlns:a16="http://schemas.microsoft.com/office/drawing/2014/main" id="{44DB7E94-EAB1-4984-97F2-BCC374BD2151}"/>
              </a:ext>
            </a:extLst>
          </p:cNvPr>
          <p:cNvPicPr>
            <a:picLocks noChangeAspect="1"/>
          </p:cNvPicPr>
          <p:nvPr/>
        </p:nvPicPr>
        <p:blipFill>
          <a:blip r:embed="rId2"/>
          <a:stretch>
            <a:fillRect/>
          </a:stretch>
        </p:blipFill>
        <p:spPr>
          <a:xfrm>
            <a:off x="1012633" y="1258419"/>
            <a:ext cx="1964968" cy="1964968"/>
          </a:xfrm>
          <a:prstGeom prst="rect">
            <a:avLst/>
          </a:prstGeom>
        </p:spPr>
      </p:pic>
      <p:pic>
        <p:nvPicPr>
          <p:cNvPr id="11" name="Picture 10">
            <a:extLst>
              <a:ext uri="{FF2B5EF4-FFF2-40B4-BE49-F238E27FC236}">
                <a16:creationId xmlns:a16="http://schemas.microsoft.com/office/drawing/2014/main" id="{8057965D-3F18-4758-8822-31467D8002F6}"/>
              </a:ext>
            </a:extLst>
          </p:cNvPr>
          <p:cNvPicPr>
            <a:picLocks noChangeAspect="1"/>
          </p:cNvPicPr>
          <p:nvPr/>
        </p:nvPicPr>
        <p:blipFill>
          <a:blip r:embed="rId3"/>
          <a:stretch>
            <a:fillRect/>
          </a:stretch>
        </p:blipFill>
        <p:spPr>
          <a:xfrm>
            <a:off x="8837374" y="1041451"/>
            <a:ext cx="1677941" cy="2109574"/>
          </a:xfrm>
          <a:prstGeom prst="rect">
            <a:avLst/>
          </a:prstGeom>
        </p:spPr>
      </p:pic>
      <p:pic>
        <p:nvPicPr>
          <p:cNvPr id="13" name="Picture 12">
            <a:extLst>
              <a:ext uri="{FF2B5EF4-FFF2-40B4-BE49-F238E27FC236}">
                <a16:creationId xmlns:a16="http://schemas.microsoft.com/office/drawing/2014/main" id="{08722976-8889-4E30-A800-8C48F4720F59}"/>
              </a:ext>
            </a:extLst>
          </p:cNvPr>
          <p:cNvPicPr>
            <a:picLocks noChangeAspect="1"/>
          </p:cNvPicPr>
          <p:nvPr/>
        </p:nvPicPr>
        <p:blipFill>
          <a:blip r:embed="rId4"/>
          <a:stretch>
            <a:fillRect/>
          </a:stretch>
        </p:blipFill>
        <p:spPr>
          <a:xfrm>
            <a:off x="4854405" y="1103606"/>
            <a:ext cx="1653936" cy="2170530"/>
          </a:xfrm>
          <a:prstGeom prst="rect">
            <a:avLst/>
          </a:prstGeom>
        </p:spPr>
      </p:pic>
    </p:spTree>
    <p:extLst>
      <p:ext uri="{BB962C8B-B14F-4D97-AF65-F5344CB8AC3E}">
        <p14:creationId xmlns:p14="http://schemas.microsoft.com/office/powerpoint/2010/main" val="351986089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333727-F595-424F-AE92-8236C4656333}"/>
              </a:ext>
            </a:extLst>
          </p:cNvPr>
          <p:cNvSpPr>
            <a:spLocks noGrp="1"/>
          </p:cNvSpPr>
          <p:nvPr>
            <p:ph idx="1"/>
          </p:nvPr>
        </p:nvSpPr>
        <p:spPr>
          <a:xfrm>
            <a:off x="748100" y="1127362"/>
            <a:ext cx="11063599" cy="4767262"/>
          </a:xfrm>
        </p:spPr>
        <p:txBody>
          <a:bodyPr/>
          <a:lstStyle/>
          <a:p>
            <a:pPr marL="457200" indent="-457200">
              <a:buClr>
                <a:schemeClr val="bg1"/>
              </a:buClr>
              <a:buFont typeface="Arial" panose="020B0604020202020204" pitchFamily="34" charset="0"/>
              <a:buChar char="•"/>
            </a:pPr>
            <a:r>
              <a:rPr lang="en-US" dirty="0"/>
              <a:t>Held every other year to create engagement and highlight benefits to AAMC- CFAS-member societies</a:t>
            </a:r>
          </a:p>
          <a:p>
            <a:pPr marL="457200" indent="-457200">
              <a:buClr>
                <a:schemeClr val="bg1"/>
              </a:buClr>
              <a:buFont typeface="Arial" panose="020B0604020202020204" pitchFamily="34" charset="0"/>
              <a:buChar char="•"/>
            </a:pPr>
            <a:r>
              <a:rPr lang="en-US" dirty="0"/>
              <a:t>Programming is geared toward society executives, but society reps are welcome to participate if interested</a:t>
            </a:r>
          </a:p>
          <a:p>
            <a:pPr marL="457200" indent="-457200">
              <a:buClr>
                <a:schemeClr val="bg1"/>
              </a:buClr>
              <a:buFont typeface="Arial" panose="020B0604020202020204" pitchFamily="34" charset="0"/>
              <a:buChar char="•"/>
            </a:pPr>
            <a:r>
              <a:rPr lang="en-US" dirty="0"/>
              <a:t>Society executives receive updates on AAMC initiatives, strategy, and priorities, and share their own priorities with AAMC leaders and society peers</a:t>
            </a:r>
          </a:p>
          <a:p>
            <a:pPr marL="457200" indent="-457200">
              <a:buClr>
                <a:schemeClr val="bg1"/>
              </a:buClr>
              <a:buFont typeface="Arial" panose="020B0604020202020204" pitchFamily="34" charset="0"/>
              <a:buChar char="•"/>
            </a:pPr>
            <a:r>
              <a:rPr lang="en-US" dirty="0"/>
              <a:t>The 2021 summit was held as a virtual event. </a:t>
            </a:r>
            <a:r>
              <a:rPr lang="en-US" b="1" dirty="0"/>
              <a:t>The July 17 summit marks our return to an in-person event at the AAMC</a:t>
            </a:r>
          </a:p>
        </p:txBody>
      </p:sp>
      <p:sp>
        <p:nvSpPr>
          <p:cNvPr id="3" name="Title 2">
            <a:extLst>
              <a:ext uri="{FF2B5EF4-FFF2-40B4-BE49-F238E27FC236}">
                <a16:creationId xmlns:a16="http://schemas.microsoft.com/office/drawing/2014/main" id="{346EBBFF-E732-45A3-85A2-8E1D100182F6}"/>
              </a:ext>
            </a:extLst>
          </p:cNvPr>
          <p:cNvSpPr>
            <a:spLocks noGrp="1"/>
          </p:cNvSpPr>
          <p:nvPr>
            <p:ph type="title"/>
          </p:nvPr>
        </p:nvSpPr>
        <p:spPr/>
        <p:txBody>
          <a:bodyPr/>
          <a:lstStyle/>
          <a:p>
            <a:r>
              <a:rPr lang="en-US" dirty="0"/>
              <a:t>CFAS Society Summit</a:t>
            </a:r>
          </a:p>
        </p:txBody>
      </p:sp>
      <p:sp>
        <p:nvSpPr>
          <p:cNvPr id="4" name="Slide Number Placeholder 3">
            <a:extLst>
              <a:ext uri="{FF2B5EF4-FFF2-40B4-BE49-F238E27FC236}">
                <a16:creationId xmlns:a16="http://schemas.microsoft.com/office/drawing/2014/main" id="{1EAB9AB0-75D3-41BA-8BE4-7CFCE2C4800B}"/>
              </a:ext>
            </a:extLst>
          </p:cNvPr>
          <p:cNvSpPr>
            <a:spLocks noGrp="1"/>
          </p:cNvSpPr>
          <p:nvPr>
            <p:ph type="sldNum" sz="quarter" idx="4"/>
          </p:nvPr>
        </p:nvSpPr>
        <p:spPr/>
        <p:txBody>
          <a:bodyPr/>
          <a:lstStyle/>
          <a:p>
            <a:pPr>
              <a:defRPr/>
            </a:pPr>
            <a:fld id="{ADC2174A-351A-8246-9B91-DA39B6C4E9F5}" type="slidenum">
              <a:rPr lang="en-US" smtClean="0"/>
              <a:pPr>
                <a:defRPr/>
              </a:pPr>
              <a:t>70</a:t>
            </a:fld>
            <a:endParaRPr lang="en-US" dirty="0"/>
          </a:p>
        </p:txBody>
      </p:sp>
    </p:spTree>
    <p:extLst>
      <p:ext uri="{BB962C8B-B14F-4D97-AF65-F5344CB8AC3E}">
        <p14:creationId xmlns:p14="http://schemas.microsoft.com/office/powerpoint/2010/main" val="363537396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ctrTitle"/>
          </p:nvPr>
        </p:nvSpPr>
        <p:spPr>
          <a:xfrm>
            <a:off x="2157466" y="3158438"/>
            <a:ext cx="9739312" cy="1187450"/>
          </a:xfrm>
        </p:spPr>
        <p:txBody>
          <a:bodyPr/>
          <a:lstStyle/>
          <a:p>
            <a:r>
              <a:rPr lang="en-US" dirty="0"/>
              <a:t>CFAS Business Meeting</a:t>
            </a:r>
            <a:endParaRPr lang="en-US" altLang="en-US" dirty="0"/>
          </a:p>
        </p:txBody>
      </p:sp>
    </p:spTree>
    <p:extLst>
      <p:ext uri="{BB962C8B-B14F-4D97-AF65-F5344CB8AC3E}">
        <p14:creationId xmlns:p14="http://schemas.microsoft.com/office/powerpoint/2010/main" val="248542895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206BE-3C37-45A1-840B-3AF20AFB03DD}"/>
              </a:ext>
            </a:extLst>
          </p:cNvPr>
          <p:cNvSpPr>
            <a:spLocks noGrp="1"/>
          </p:cNvSpPr>
          <p:nvPr>
            <p:ph type="title"/>
          </p:nvPr>
        </p:nvSpPr>
        <p:spPr>
          <a:xfrm>
            <a:off x="713868" y="192428"/>
            <a:ext cx="11182349" cy="620712"/>
          </a:xfrm>
        </p:spPr>
        <p:txBody>
          <a:bodyPr/>
          <a:lstStyle/>
          <a:p>
            <a:r>
              <a:rPr lang="en-US" dirty="0"/>
              <a:t>CFAS Reps by the Numbers</a:t>
            </a:r>
          </a:p>
        </p:txBody>
      </p:sp>
      <p:sp>
        <p:nvSpPr>
          <p:cNvPr id="4" name="Slide Number Placeholder 3">
            <a:extLst>
              <a:ext uri="{FF2B5EF4-FFF2-40B4-BE49-F238E27FC236}">
                <a16:creationId xmlns:a16="http://schemas.microsoft.com/office/drawing/2014/main" id="{A1A7E616-D864-406E-9C73-B2C0EFE3CE33}"/>
              </a:ext>
            </a:extLst>
          </p:cNvPr>
          <p:cNvSpPr>
            <a:spLocks noGrp="1"/>
          </p:cNvSpPr>
          <p:nvPr>
            <p:ph type="sldNum" sz="quarter" idx="4"/>
          </p:nvPr>
        </p:nvSpPr>
        <p:spPr/>
        <p:txBody>
          <a:bodyPr/>
          <a:lstStyle/>
          <a:p>
            <a:pPr>
              <a:defRPr/>
            </a:pPr>
            <a:fld id="{ADC2174A-351A-8246-9B91-DA39B6C4E9F5}" type="slidenum">
              <a:rPr lang="en-US" smtClean="0"/>
              <a:pPr>
                <a:defRPr/>
              </a:pPr>
              <a:t>9</a:t>
            </a:fld>
            <a:endParaRPr lang="en-US" dirty="0"/>
          </a:p>
        </p:txBody>
      </p:sp>
      <p:pic>
        <p:nvPicPr>
          <p:cNvPr id="9" name="Picture 8">
            <a:extLst>
              <a:ext uri="{FF2B5EF4-FFF2-40B4-BE49-F238E27FC236}">
                <a16:creationId xmlns:a16="http://schemas.microsoft.com/office/drawing/2014/main" id="{94121BA8-6792-4622-B84D-D2B4A26268D4}"/>
              </a:ext>
            </a:extLst>
          </p:cNvPr>
          <p:cNvPicPr>
            <a:picLocks noChangeAspect="1"/>
          </p:cNvPicPr>
          <p:nvPr/>
        </p:nvPicPr>
        <p:blipFill>
          <a:blip r:embed="rId3"/>
          <a:stretch>
            <a:fillRect/>
          </a:stretch>
        </p:blipFill>
        <p:spPr>
          <a:xfrm>
            <a:off x="816898" y="1121022"/>
            <a:ext cx="9312684" cy="4341251"/>
          </a:xfrm>
          <a:prstGeom prst="rect">
            <a:avLst/>
          </a:prstGeom>
        </p:spPr>
      </p:pic>
    </p:spTree>
    <p:extLst>
      <p:ext uri="{BB962C8B-B14F-4D97-AF65-F5344CB8AC3E}">
        <p14:creationId xmlns:p14="http://schemas.microsoft.com/office/powerpoint/2010/main" val="167395925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DVSETTINGS" val="1"/>
  <p:tag name="ADVSHOWMETER" val="0"/>
  <p:tag name="ADVGLOBALTRANSITION" val="-1"/>
  <p:tag name="ADVSCREENWIDTH" val="800"/>
  <p:tag name="ADVSCREENHEIGHT" val="600"/>
  <p:tag name="ADVFASTTRANSITIONS" val="1"/>
  <p:tag name="ADVGAMMA" val="0.000000"/>
  <p:tag name="ADVDIMBULLETS" val="0"/>
  <p:tag name="ADVPANSCAN" val="0"/>
  <p:tag name="ADVBEVELING" val="0"/>
  <p:tag name="ADVSHADOWS" val="1"/>
  <p:tag name="ADVAATEXT" val="1"/>
  <p:tag name="ADVAASHAPES" val="1"/>
  <p:tag name="MMPROD_NEXTUNIQUEID" val="10011"/>
  <p:tag name="MMPROD_UIDATA" val="&lt;database version=&quot;7.0&quot;&gt;&lt;object type=&quot;1&quot; unique_id=&quot;10001&quot;&gt;&lt;object type=&quot;8&quot; unique_id=&quot;61665&quot;&gt;&lt;/object&gt;&lt;object type=&quot;2&quot; unique_id=&quot;61666&quot;&gt;&lt;object type=&quot;3&quot; unique_id=&quot;61667&quot;&gt;&lt;property id=&quot;20148&quot; value=&quot;5&quot;/&gt;&lt;property id=&quot;20300&quot; value=&quot;Slide 1&quot;/&gt;&lt;property id=&quot;20307&quot; value=&quot;567&quot;/&gt;&lt;/object&gt;&lt;object type=&quot;3&quot; unique_id=&quot;61668&quot;&gt;&lt;property id=&quot;20148&quot; value=&quot;5&quot;/&gt;&lt;property id=&quot;20300&quot; value=&quot;Slide 2 - &amp;quot;Click to edit&amp;quot;&quot;/&gt;&lt;property id=&quot;20307&quot; value=&quot;564&quot;/&gt;&lt;/object&gt;&lt;object type=&quot;3&quot; unique_id=&quot;61669&quot;&gt;&lt;property id=&quot;20148&quot; value=&quot;5&quot;/&gt;&lt;property id=&quot;20300&quot; value=&quot;Slide 3 - &amp;quot;Click to add a chart title&amp;quot;&quot;/&gt;&lt;property id=&quot;20307&quot; value=&quot;568&quot;/&gt;&lt;/object&gt;&lt;object type=&quot;3&quot; unique_id=&quot;61670&quot;&gt;&lt;property id=&quot;20148&quot; value=&quot;5&quot;/&gt;&lt;property id=&quot;20300&quot; value=&quot;Slide 4&quot;/&gt;&lt;property id=&quot;20307&quot; value=&quot;561&quot;/&gt;&lt;/object&gt;&lt;/object&gt;&lt;/object&gt;&lt;/database&gt;"/>
  <p:tag name="SECTOMILLISECCONVERTED" val="1"/>
  <p:tag name="ARTICULATE_PROJECT_OPEN" val="0"/>
</p:tagLst>
</file>

<file path=ppt/theme/theme1.xml><?xml version="1.0" encoding="utf-8"?>
<a:theme xmlns:a="http://schemas.openxmlformats.org/drawingml/2006/main" name="AAMC Blue template">
  <a:themeElements>
    <a:clrScheme name="AAMC Blue PPT">
      <a:dk1>
        <a:srgbClr val="FFFFFF"/>
      </a:dk1>
      <a:lt1>
        <a:srgbClr val="FFFFFF"/>
      </a:lt1>
      <a:dk2>
        <a:srgbClr val="092F6D"/>
      </a:dk2>
      <a:lt2>
        <a:srgbClr val="FFFFFF"/>
      </a:lt2>
      <a:accent1>
        <a:srgbClr val="FEBC67"/>
      </a:accent1>
      <a:accent2>
        <a:srgbClr val="8E0000"/>
      </a:accent2>
      <a:accent3>
        <a:srgbClr val="809195"/>
      </a:accent3>
      <a:accent4>
        <a:srgbClr val="FFFFFF"/>
      </a:accent4>
      <a:accent5>
        <a:srgbClr val="C1C83F"/>
      </a:accent5>
      <a:accent6>
        <a:srgbClr val="968885"/>
      </a:accent6>
      <a:hlink>
        <a:srgbClr val="FFFFFF"/>
      </a:hlink>
      <a:folHlink>
        <a:srgbClr val="CCD3D4"/>
      </a:folHlink>
    </a:clrScheme>
    <a:fontScheme name="AAMC Blue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1270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tx2"/>
        </a:solidFill>
        <a:ln w="1270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lnDef>
  </a:objectDefaults>
  <a:extraClrSchemeLst>
    <a:extraClrScheme>
      <a:clrScheme name="AAMC Blue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MC Blue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MC Blue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MC Blue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MC Blue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MC Blue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MC Blue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AMC Blue template 8">
        <a:dk1>
          <a:srgbClr val="339866"/>
        </a:dk1>
        <a:lt1>
          <a:srgbClr val="FAFAFA"/>
        </a:lt1>
        <a:dk2>
          <a:srgbClr val="092F6D"/>
        </a:dk2>
        <a:lt2>
          <a:srgbClr val="FEBD67"/>
        </a:lt2>
        <a:accent1>
          <a:srgbClr val="C2C93F"/>
        </a:accent1>
        <a:accent2>
          <a:srgbClr val="54609E"/>
        </a:accent2>
        <a:accent3>
          <a:srgbClr val="AAADBA"/>
        </a:accent3>
        <a:accent4>
          <a:srgbClr val="D6D6D6"/>
        </a:accent4>
        <a:accent5>
          <a:srgbClr val="DDE1AF"/>
        </a:accent5>
        <a:accent6>
          <a:srgbClr val="4B568F"/>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AAMC Blue template 9">
        <a:dk1>
          <a:srgbClr val="339866"/>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Blue template 10">
        <a:dk1>
          <a:srgbClr val="8E0000"/>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Blue template 11">
        <a:dk1>
          <a:srgbClr val="809195"/>
        </a:dk1>
        <a:lt1>
          <a:srgbClr val="FAFAFA"/>
        </a:lt1>
        <a:dk2>
          <a:srgbClr val="092F6D"/>
        </a:dk2>
        <a:lt2>
          <a:srgbClr val="FEBD67"/>
        </a:lt2>
        <a:accent1>
          <a:srgbClr val="FDBC67"/>
        </a:accent1>
        <a:accent2>
          <a:srgbClr val="8E0000"/>
        </a:accent2>
        <a:accent3>
          <a:srgbClr val="AAADBA"/>
        </a:accent3>
        <a:accent4>
          <a:srgbClr val="D6D6D6"/>
        </a:accent4>
        <a:accent5>
          <a:srgbClr val="FEDAB8"/>
        </a:accent5>
        <a:accent6>
          <a:srgbClr val="800000"/>
        </a:accent6>
        <a:hlink>
          <a:srgbClr val="FFFFFF"/>
        </a:hlink>
        <a:folHlink>
          <a:srgbClr val="809195"/>
        </a:folHlink>
      </a:clrScheme>
      <a:clrMap bg1="dk2" tx1="lt1" bg2="dk1" tx2="lt2" accent1="accent1" accent2="accent2" accent3="accent3" accent4="accent4" accent5="accent5" accent6="accent6" hlink="hlink" folHlink="folHlink"/>
    </a:extraClrScheme>
    <a:extraClrScheme>
      <a:clrScheme name="AAMC Blue template 12">
        <a:dk1>
          <a:srgbClr val="809195"/>
        </a:dk1>
        <a:lt1>
          <a:srgbClr val="FAFAFA"/>
        </a:lt1>
        <a:dk2>
          <a:srgbClr val="092F6D"/>
        </a:dk2>
        <a:lt2>
          <a:srgbClr val="FEBD67"/>
        </a:lt2>
        <a:accent1>
          <a:srgbClr val="FEBD67"/>
        </a:accent1>
        <a:accent2>
          <a:srgbClr val="8E0000"/>
        </a:accent2>
        <a:accent3>
          <a:srgbClr val="AAADBA"/>
        </a:accent3>
        <a:accent4>
          <a:srgbClr val="D6D6D6"/>
        </a:accent4>
        <a:accent5>
          <a:srgbClr val="FEDBB8"/>
        </a:accent5>
        <a:accent6>
          <a:srgbClr val="800000"/>
        </a:accent6>
        <a:hlink>
          <a:srgbClr val="FAFAFA"/>
        </a:hlink>
        <a:folHlink>
          <a:srgbClr val="80919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5" id="{4DF93396-8D79-E94D-9EB9-4351C3582651}" vid="{C7B7C6F0-B107-E341-870C-4C1D2500582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AAMC PPT White-Widescreen</Template>
  <TotalTime>4407</TotalTime>
  <Words>7956</Words>
  <Application>Microsoft Office PowerPoint</Application>
  <PresentationFormat>Widescreen</PresentationFormat>
  <Paragraphs>693</Paragraphs>
  <Slides>70</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Arial</vt:lpstr>
      <vt:lpstr>Arial Black</vt:lpstr>
      <vt:lpstr>Calibri</vt:lpstr>
      <vt:lpstr>Chivo</vt:lpstr>
      <vt:lpstr>Wingdings</vt:lpstr>
      <vt:lpstr>AAMC Blue template</vt:lpstr>
      <vt:lpstr>2023 CFAS Spring Meeting Summary</vt:lpstr>
      <vt:lpstr>CFAS Mission</vt:lpstr>
      <vt:lpstr>Leadership Sessions and Breakouts</vt:lpstr>
      <vt:lpstr>Leadership Session: Strategic and Alternative Pathways to Academic Leadership</vt:lpstr>
      <vt:lpstr>Concurrent Sessions</vt:lpstr>
      <vt:lpstr>Focus on Our Medical Students: How are They, and We, Doing?</vt:lpstr>
      <vt:lpstr>“I Couldn’t Sleep at All Last Night”: Challenges to Biomedical Researchers and Educators</vt:lpstr>
      <vt:lpstr>CFAS Business Meeting</vt:lpstr>
      <vt:lpstr>CFAS Reps by the Numbers</vt:lpstr>
      <vt:lpstr>Major Activities in 2022-23</vt:lpstr>
      <vt:lpstr>Incoming CFAS Chair-elect (effective 11/2023)</vt:lpstr>
      <vt:lpstr>PowerPoint Presentation</vt:lpstr>
      <vt:lpstr>CFAS Committee Activities</vt:lpstr>
      <vt:lpstr>Other CFAS Committee Changes</vt:lpstr>
      <vt:lpstr>CFAS Committee Roster</vt:lpstr>
      <vt:lpstr>AAMC Strategic Plan: Society Outreach</vt:lpstr>
      <vt:lpstr>Publications Connected to CFAS Work</vt:lpstr>
      <vt:lpstr>CFAS Connects</vt:lpstr>
      <vt:lpstr>Plenary Summaries and Highlights</vt:lpstr>
      <vt:lpstr>Opening Plenary: Faculty Thriving in Academic Medicine: From Mission Impossible to Mission Accomplished</vt:lpstr>
      <vt:lpstr>Opening Plenary: Faculty Thriving in Academic Medicine: From Mission Impossible to Mission Accomplished</vt:lpstr>
      <vt:lpstr>Opening Plenary: Faculty Thriving in Academic Medicine: From Mission Impossible to Mission Accomplished</vt:lpstr>
      <vt:lpstr>Opening Plenary: Faculty Thriving in Academic Medicine: From Mission Impossible to Mission Accomplished</vt:lpstr>
      <vt:lpstr>Opening Plenary: Faculty Thriving in Academic Medicine: From Mission Impossible to Mission Accomplished</vt:lpstr>
      <vt:lpstr>Opening Plenary: Faculty Thriving in Academic Medicine: From Mission Impossible to Mission Accomplished</vt:lpstr>
      <vt:lpstr>Intention to Action: Leveraging Well-being to Support Researchers, Educators, and Clinicians</vt:lpstr>
      <vt:lpstr>Intention to Action: Leveraging Well-being to Support Researchers, Educators, and Clinicians</vt:lpstr>
      <vt:lpstr>Intention to Action: Leveraging Well-being to Support Researchers, Educators, and Clinicians</vt:lpstr>
      <vt:lpstr>Unintended Bias – How to Reduce the Risk, but When it Happens, How to Respond: The ROI of Inclusion</vt:lpstr>
      <vt:lpstr>Unintended Bias – How to Reduce the Risk, but When it Happens, How to Respond: The ROI of Inclusion</vt:lpstr>
      <vt:lpstr>Unintended Bias – How to Reduce the Risk, but When it Happens, How to Respond: The ROI of Inclusion</vt:lpstr>
      <vt:lpstr>Unintended Bias – How to Reduce the Risk, but When it Happens, How to Respond: The ROI of Inclusion</vt:lpstr>
      <vt:lpstr>Unintended Bias – How to Reduce the Risk, but When it Happens, How to Respond: The ROI of Inclusion</vt:lpstr>
      <vt:lpstr>Trends and New Directions for Salary Equity in Academic Medicine</vt:lpstr>
      <vt:lpstr>Trends and New Directions for Salary Equity in Academic Medicine</vt:lpstr>
      <vt:lpstr>Trends and New Directions for Salary Equity in Academic Medicine</vt:lpstr>
      <vt:lpstr>Trends and New Directions for Salary Equity in Academic Medicine</vt:lpstr>
      <vt:lpstr>Trends and New Directions for Salary Equity in Academic Medicine</vt:lpstr>
      <vt:lpstr>Trends and New Directions for Salary Equity in Academic Medicine</vt:lpstr>
      <vt:lpstr>Trends and New Directions for Salary Equity in Academic Medicine</vt:lpstr>
      <vt:lpstr>Trends and New Directions for Salary Equity in Academic Medicine</vt:lpstr>
      <vt:lpstr>Leadership Plenary and Community Forum</vt:lpstr>
      <vt:lpstr>Leadership Plenary and Community Forum</vt:lpstr>
      <vt:lpstr>Leadership Plenary and Community Forum</vt:lpstr>
      <vt:lpstr>Leadership Plenary and Community Forum</vt:lpstr>
      <vt:lpstr>Leadership Plenary and Community Forum</vt:lpstr>
      <vt:lpstr>Leadership Plenary and Community Forum</vt:lpstr>
      <vt:lpstr>Leadership Plenary and Community Forum</vt:lpstr>
      <vt:lpstr>Leadership Plenary and Community Forum</vt:lpstr>
      <vt:lpstr>Ignite Sessions on Mission Alignment</vt:lpstr>
      <vt:lpstr>Ignite Style Presentations</vt:lpstr>
      <vt:lpstr>The Big Picture of Mission Alignment: A Conversation with Michael Good</vt:lpstr>
      <vt:lpstr>The Big Picture of Mission Alignment</vt:lpstr>
      <vt:lpstr>The Big Picture of Mission Alignment</vt:lpstr>
      <vt:lpstr>The Big Picture of Mission Alignment</vt:lpstr>
      <vt:lpstr>The Big Picture of Mission Alignment</vt:lpstr>
      <vt:lpstr>Mission Accepted: Sustaining Faculty for Success as Medical Educators</vt:lpstr>
      <vt:lpstr>Mission Accepted: Sustaining Faculty for Success as Medical Educators</vt:lpstr>
      <vt:lpstr>Mission Accepted: Sustaining Faculty for Success as Medical Educators</vt:lpstr>
      <vt:lpstr>Mission Accepted: Sustaining Faculty for Success as Medical Educators</vt:lpstr>
      <vt:lpstr>Mission Accepted: Sustaining Faculty for Success as Medical Educators</vt:lpstr>
      <vt:lpstr>Closing Plenary and Final Thoughts: Recognizing and Embracing the Tension</vt:lpstr>
      <vt:lpstr>Closing Plenary and Final Thoughts: Recognizing and Embracing the Tension</vt:lpstr>
      <vt:lpstr>Closing Plenary and Final Thoughts: Recognizing and Embracing the Tension</vt:lpstr>
      <vt:lpstr>Closing Plenary and Final Thoughts: Recognizing and Embracing the Tension</vt:lpstr>
      <vt:lpstr>Closing Plenary and Final Thoughts: Recognizing and Embracing the Tension</vt:lpstr>
      <vt:lpstr>Knowledge Sharing Session</vt:lpstr>
      <vt:lpstr>Knowledge Sharing Session</vt:lpstr>
      <vt:lpstr>Save the Date!</vt:lpstr>
      <vt:lpstr>CFAS Society Summit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subject/>
  <dc:creator>Emily Koubek</dc:creator>
  <cp:keywords/>
  <dc:description/>
  <cp:lastModifiedBy>Alexander Bolt</cp:lastModifiedBy>
  <cp:revision>12</cp:revision>
  <cp:lastPrinted>2012-04-05T14:11:45Z</cp:lastPrinted>
  <dcterms:created xsi:type="dcterms:W3CDTF">2023-01-04T17:27:44Z</dcterms:created>
  <dcterms:modified xsi:type="dcterms:W3CDTF">2023-04-27T19:44:44Z</dcterms:modified>
</cp:coreProperties>
</file>