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0"/>
  </p:notesMasterIdLst>
  <p:handoutMasterIdLst>
    <p:handoutMasterId r:id="rId21"/>
  </p:handoutMasterIdLst>
  <p:sldIdLst>
    <p:sldId id="569" r:id="rId2"/>
    <p:sldId id="610" r:id="rId3"/>
    <p:sldId id="614" r:id="rId4"/>
    <p:sldId id="2626" r:id="rId5"/>
    <p:sldId id="2629" r:id="rId6"/>
    <p:sldId id="570" r:id="rId7"/>
    <p:sldId id="574" r:id="rId8"/>
    <p:sldId id="2656" r:id="rId9"/>
    <p:sldId id="576" r:id="rId10"/>
    <p:sldId id="581" r:id="rId11"/>
    <p:sldId id="590" r:id="rId12"/>
    <p:sldId id="2648" r:id="rId13"/>
    <p:sldId id="594" r:id="rId14"/>
    <p:sldId id="595" r:id="rId15"/>
    <p:sldId id="599" r:id="rId16"/>
    <p:sldId id="2651" r:id="rId17"/>
    <p:sldId id="2653" r:id="rId18"/>
    <p:sldId id="598" r:id="rId19"/>
  </p:sldIdLst>
  <p:sldSz cx="12192000" cy="6858000"/>
  <p:notesSz cx="6858000" cy="9296400"/>
  <p:custDataLst>
    <p:tags r:id="rId22"/>
  </p:custDataLst>
  <p:defaultTextStyle>
    <a:defPPr>
      <a:defRPr lang="en-US"/>
    </a:defPPr>
    <a:lvl1pPr algn="l" rtl="0" eaLnBrk="0" fontAlgn="base" hangingPunct="0">
      <a:spcBef>
        <a:spcPct val="0"/>
      </a:spcBef>
      <a:spcAft>
        <a:spcPct val="0"/>
      </a:spcAft>
      <a:defRPr sz="2000" b="1" kern="1200">
        <a:solidFill>
          <a:schemeClr val="bg1"/>
        </a:solidFill>
        <a:latin typeface="Arial" charset="0"/>
        <a:ea typeface="+mn-ea"/>
        <a:cs typeface="+mn-cs"/>
      </a:defRPr>
    </a:lvl1pPr>
    <a:lvl2pPr marL="457200" algn="l" rtl="0" eaLnBrk="0" fontAlgn="base" hangingPunct="0">
      <a:spcBef>
        <a:spcPct val="0"/>
      </a:spcBef>
      <a:spcAft>
        <a:spcPct val="0"/>
      </a:spcAft>
      <a:defRPr sz="2000" b="1" kern="1200">
        <a:solidFill>
          <a:schemeClr val="bg1"/>
        </a:solidFill>
        <a:latin typeface="Arial" charset="0"/>
        <a:ea typeface="+mn-ea"/>
        <a:cs typeface="+mn-cs"/>
      </a:defRPr>
    </a:lvl2pPr>
    <a:lvl3pPr marL="914400" algn="l" rtl="0" eaLnBrk="0" fontAlgn="base" hangingPunct="0">
      <a:spcBef>
        <a:spcPct val="0"/>
      </a:spcBef>
      <a:spcAft>
        <a:spcPct val="0"/>
      </a:spcAft>
      <a:defRPr sz="2000" b="1" kern="1200">
        <a:solidFill>
          <a:schemeClr val="bg1"/>
        </a:solidFill>
        <a:latin typeface="Arial" charset="0"/>
        <a:ea typeface="+mn-ea"/>
        <a:cs typeface="+mn-cs"/>
      </a:defRPr>
    </a:lvl3pPr>
    <a:lvl4pPr marL="1371600" algn="l" rtl="0" eaLnBrk="0" fontAlgn="base" hangingPunct="0">
      <a:spcBef>
        <a:spcPct val="0"/>
      </a:spcBef>
      <a:spcAft>
        <a:spcPct val="0"/>
      </a:spcAft>
      <a:defRPr sz="2000" b="1" kern="1200">
        <a:solidFill>
          <a:schemeClr val="bg1"/>
        </a:solidFill>
        <a:latin typeface="Arial" charset="0"/>
        <a:ea typeface="+mn-ea"/>
        <a:cs typeface="+mn-cs"/>
      </a:defRPr>
    </a:lvl4pPr>
    <a:lvl5pPr marL="1828800" algn="l" rtl="0" eaLnBrk="0" fontAlgn="base" hangingPunct="0">
      <a:spcBef>
        <a:spcPct val="0"/>
      </a:spcBef>
      <a:spcAft>
        <a:spcPct val="0"/>
      </a:spcAft>
      <a:defRPr sz="2000" b="1" kern="1200">
        <a:solidFill>
          <a:schemeClr val="bg1"/>
        </a:solidFill>
        <a:latin typeface="Arial" charset="0"/>
        <a:ea typeface="+mn-ea"/>
        <a:cs typeface="+mn-cs"/>
      </a:defRPr>
    </a:lvl5pPr>
    <a:lvl6pPr marL="2286000" algn="l" defTabSz="914400" rtl="0" eaLnBrk="1" latinLnBrk="0" hangingPunct="1">
      <a:defRPr sz="2000" b="1" kern="1200">
        <a:solidFill>
          <a:schemeClr val="bg1"/>
        </a:solidFill>
        <a:latin typeface="Arial" charset="0"/>
        <a:ea typeface="+mn-ea"/>
        <a:cs typeface="+mn-cs"/>
      </a:defRPr>
    </a:lvl6pPr>
    <a:lvl7pPr marL="2743200" algn="l" defTabSz="914400" rtl="0" eaLnBrk="1" latinLnBrk="0" hangingPunct="1">
      <a:defRPr sz="2000" b="1" kern="1200">
        <a:solidFill>
          <a:schemeClr val="bg1"/>
        </a:solidFill>
        <a:latin typeface="Arial" charset="0"/>
        <a:ea typeface="+mn-ea"/>
        <a:cs typeface="+mn-cs"/>
      </a:defRPr>
    </a:lvl7pPr>
    <a:lvl8pPr marL="3200400" algn="l" defTabSz="914400" rtl="0" eaLnBrk="1" latinLnBrk="0" hangingPunct="1">
      <a:defRPr sz="2000" b="1" kern="1200">
        <a:solidFill>
          <a:schemeClr val="bg1"/>
        </a:solidFill>
        <a:latin typeface="Arial" charset="0"/>
        <a:ea typeface="+mn-ea"/>
        <a:cs typeface="+mn-cs"/>
      </a:defRPr>
    </a:lvl8pPr>
    <a:lvl9pPr marL="3657600" algn="l" defTabSz="914400" rtl="0" eaLnBrk="1" latinLnBrk="0" hangingPunct="1">
      <a:defRPr sz="2000" b="1" kern="1200">
        <a:solidFill>
          <a:schemeClr val="bg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09FA1"/>
    <a:srgbClr val="829995"/>
    <a:srgbClr val="FFFF66"/>
    <a:srgbClr val="5D5DD7"/>
    <a:srgbClr val="FF0000"/>
    <a:srgbClr val="526AE2"/>
    <a:srgbClr val="7286E8"/>
    <a:srgbClr val="819687"/>
    <a:srgbClr val="FF8000"/>
    <a:srgbClr val="CBCB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595" autoAdjust="0"/>
  </p:normalViewPr>
  <p:slideViewPr>
    <p:cSldViewPr snapToGrid="0">
      <p:cViewPr varScale="1">
        <p:scale>
          <a:sx n="87" d="100"/>
          <a:sy n="87" d="100"/>
        </p:scale>
        <p:origin x="51" y="18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hdr" sz="quarter"/>
          </p:nvPr>
        </p:nvSpPr>
        <p:spPr bwMode="auto">
          <a:xfrm>
            <a:off x="0" y="-14288"/>
            <a:ext cx="760413" cy="274638"/>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spAutoFit/>
          </a:bodyPr>
          <a:lstStyle>
            <a:lvl1pPr defTabSz="931863">
              <a:defRPr sz="1200" b="0">
                <a:solidFill>
                  <a:srgbClr val="474747"/>
                </a:solidFill>
              </a:defRPr>
            </a:lvl1pPr>
          </a:lstStyle>
          <a:p>
            <a:pPr>
              <a:defRPr/>
            </a:pPr>
            <a:endParaRPr lang="en-US"/>
          </a:p>
        </p:txBody>
      </p:sp>
      <p:sp>
        <p:nvSpPr>
          <p:cNvPr id="1410051" name="Rectangle 3"/>
          <p:cNvSpPr>
            <a:spLocks noGrp="1" noChangeArrowheads="1"/>
          </p:cNvSpPr>
          <p:nvPr>
            <p:ph type="dt" sz="quarter" idx="1"/>
          </p:nvPr>
        </p:nvSpPr>
        <p:spPr bwMode="auto">
          <a:xfrm>
            <a:off x="5943600" y="-14288"/>
            <a:ext cx="914400" cy="274638"/>
          </a:xfrm>
          <a:prstGeom prst="rect">
            <a:avLst/>
          </a:prstGeom>
          <a:noFill/>
          <a:ln w="9525">
            <a:noFill/>
            <a:miter lim="800000"/>
            <a:headEnd/>
            <a:tailEnd/>
          </a:ln>
          <a:effectLst/>
        </p:spPr>
        <p:txBody>
          <a:bodyPr vert="horz" wrap="none" lIns="93177" tIns="46589" rIns="93177" bIns="46589" numCol="1" anchor="t" anchorCtr="0" compatLnSpc="1">
            <a:prstTxWarp prst="textNoShape">
              <a:avLst/>
            </a:prstTxWarp>
            <a:spAutoFit/>
          </a:bodyPr>
          <a:lstStyle>
            <a:lvl1pPr algn="r" defTabSz="931863">
              <a:defRPr sz="1200" b="0">
                <a:solidFill>
                  <a:srgbClr val="474747"/>
                </a:solidFill>
              </a:defRPr>
            </a:lvl1pPr>
          </a:lstStyle>
          <a:p>
            <a:pPr>
              <a:defRPr/>
            </a:pPr>
            <a:endParaRPr lang="en-US"/>
          </a:p>
        </p:txBody>
      </p:sp>
      <p:sp>
        <p:nvSpPr>
          <p:cNvPr id="1410052" name="Rectangle 4"/>
          <p:cNvSpPr>
            <a:spLocks noGrp="1" noChangeArrowheads="1"/>
          </p:cNvSpPr>
          <p:nvPr>
            <p:ph type="ftr" sz="quarter" idx="2"/>
          </p:nvPr>
        </p:nvSpPr>
        <p:spPr bwMode="auto">
          <a:xfrm>
            <a:off x="0" y="9021763"/>
            <a:ext cx="677863" cy="274637"/>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spAutoFit/>
          </a:bodyPr>
          <a:lstStyle>
            <a:lvl1pPr defTabSz="931863">
              <a:defRPr sz="1200" b="0">
                <a:solidFill>
                  <a:srgbClr val="474747"/>
                </a:solidFill>
              </a:defRPr>
            </a:lvl1pPr>
          </a:lstStyle>
          <a:p>
            <a:pPr>
              <a:defRPr/>
            </a:pPr>
            <a:endParaRPr lang="en-US"/>
          </a:p>
        </p:txBody>
      </p:sp>
      <p:sp>
        <p:nvSpPr>
          <p:cNvPr id="1410053" name="Rectangle 5"/>
          <p:cNvSpPr>
            <a:spLocks noGrp="1" noChangeArrowheads="1"/>
          </p:cNvSpPr>
          <p:nvPr>
            <p:ph type="sldNum" sz="quarter" idx="3"/>
          </p:nvPr>
        </p:nvSpPr>
        <p:spPr bwMode="auto">
          <a:xfrm>
            <a:off x="6484938" y="9021763"/>
            <a:ext cx="373062" cy="274637"/>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spAutoFit/>
          </a:bodyPr>
          <a:lstStyle>
            <a:lvl1pPr algn="r" defTabSz="931863">
              <a:defRPr sz="1200" b="0">
                <a:solidFill>
                  <a:srgbClr val="474747"/>
                </a:solidFill>
              </a:defRPr>
            </a:lvl1pPr>
          </a:lstStyle>
          <a:p>
            <a:pPr>
              <a:defRPr/>
            </a:pPr>
            <a:fld id="{09362502-8149-734D-B703-147083542C3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b="0">
                <a:solidFill>
                  <a:srgbClr val="000052"/>
                </a:solidFill>
              </a:defRPr>
            </a:lvl1pPr>
          </a:lstStyle>
          <a:p>
            <a:pPr>
              <a:defRPr/>
            </a:pPr>
            <a:endParaRPr lang="en-US"/>
          </a:p>
        </p:txBody>
      </p:sp>
      <p:sp>
        <p:nvSpPr>
          <p:cNvPr id="78851"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b="0">
                <a:solidFill>
                  <a:srgbClr val="000052"/>
                </a:solidFill>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3"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8854"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b="0">
                <a:solidFill>
                  <a:srgbClr val="000052"/>
                </a:solidFill>
              </a:defRPr>
            </a:lvl1pPr>
          </a:lstStyle>
          <a:p>
            <a:pPr>
              <a:defRPr/>
            </a:pPr>
            <a:endParaRPr lang="en-US"/>
          </a:p>
        </p:txBody>
      </p:sp>
      <p:sp>
        <p:nvSpPr>
          <p:cNvPr id="78855"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b="0">
                <a:solidFill>
                  <a:srgbClr val="000052"/>
                </a:solidFill>
              </a:defRPr>
            </a:lvl1pPr>
          </a:lstStyle>
          <a:p>
            <a:pPr>
              <a:defRPr/>
            </a:pPr>
            <a:fld id="{05E91A80-D3CF-A046-81BE-0B0389BD12E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 to cover an overview of CFAS – align these mission areas to the program of the spring meeting</a:t>
            </a:r>
          </a:p>
          <a:p>
            <a:r>
              <a:rPr lang="en-US" dirty="0"/>
              <a:t>-Inform people that there will be resources after the meeting to present back to home institutions and societies. </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2</a:t>
            </a:fld>
            <a:endParaRPr lang="en-US"/>
          </a:p>
        </p:txBody>
      </p:sp>
    </p:spTree>
    <p:extLst>
      <p:ext uri="{BB962C8B-B14F-4D97-AF65-F5344CB8AC3E}">
        <p14:creationId xmlns:p14="http://schemas.microsoft.com/office/powerpoint/2010/main" val="387196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focus on committee structure</a:t>
            </a:r>
          </a:p>
          <a:p>
            <a:r>
              <a:rPr lang="en-US" dirty="0"/>
              <a:t>Highlight that when we met less in person that our committees generally met more. </a:t>
            </a:r>
          </a:p>
          <a:p>
            <a:r>
              <a:rPr lang="en-US" dirty="0"/>
              <a:t>Details will be coming soon on the society summit – date is July 17, 2023.</a:t>
            </a:r>
          </a:p>
          <a:p>
            <a:endParaRPr lang="en-US" dirty="0"/>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3</a:t>
            </a:fld>
            <a:endParaRPr lang="en-US"/>
          </a:p>
        </p:txBody>
      </p:sp>
    </p:spTree>
    <p:extLst>
      <p:ext uri="{BB962C8B-B14F-4D97-AF65-F5344CB8AC3E}">
        <p14:creationId xmlns:p14="http://schemas.microsoft.com/office/powerpoint/2010/main" val="326885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slide shows the slate after LSL 2023 in Seattle, with Dr. Popescu rotating off the ad board. </a:t>
            </a:r>
          </a:p>
          <a:p>
            <a:r>
              <a:rPr lang="en-US" dirty="0"/>
              <a:t>The system allows for refreshing members and adding new faces.</a:t>
            </a:r>
          </a:p>
          <a:p>
            <a:r>
              <a:rPr lang="en-US" dirty="0"/>
              <a:t>All CFAS reps are encouraged to nominate themselves for roles in the next call.</a:t>
            </a:r>
          </a:p>
          <a:p>
            <a:r>
              <a:rPr lang="en-US" dirty="0"/>
              <a:t>We want to be sure to represent junior/early career faculty in the future</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4</a:t>
            </a:fld>
            <a:endParaRPr lang="en-US"/>
          </a:p>
        </p:txBody>
      </p:sp>
    </p:spTree>
    <p:extLst>
      <p:ext uri="{BB962C8B-B14F-4D97-AF65-F5344CB8AC3E}">
        <p14:creationId xmlns:p14="http://schemas.microsoft.com/office/powerpoint/2010/main" val="49698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overall committee roster</a:t>
            </a:r>
          </a:p>
          <a:p>
            <a:r>
              <a:rPr lang="en-US" dirty="0"/>
              <a:t>As time allows, invite very brief updates from committee chairs on the floor. </a:t>
            </a:r>
          </a:p>
        </p:txBody>
      </p:sp>
      <p:sp>
        <p:nvSpPr>
          <p:cNvPr id="4" name="Slide Number Placeholder 3"/>
          <p:cNvSpPr>
            <a:spLocks noGrp="1"/>
          </p:cNvSpPr>
          <p:nvPr>
            <p:ph type="sldNum" sz="quarter" idx="5"/>
          </p:nvPr>
        </p:nvSpPr>
        <p:spPr/>
        <p:txBody>
          <a:bodyPr/>
          <a:lstStyle/>
          <a:p>
            <a:pPr>
              <a:defRPr/>
            </a:pPr>
            <a:fld id="{05E91A80-D3CF-A046-81BE-0B0389BD12E4}" type="slidenum">
              <a:rPr lang="en-US" smtClean="0"/>
              <a:pPr>
                <a:defRPr/>
              </a:pPr>
              <a:t>5</a:t>
            </a:fld>
            <a:endParaRPr lang="en-US"/>
          </a:p>
        </p:txBody>
      </p:sp>
    </p:spTree>
    <p:extLst>
      <p:ext uri="{BB962C8B-B14F-4D97-AF65-F5344CB8AC3E}">
        <p14:creationId xmlns:p14="http://schemas.microsoft.com/office/powerpoint/2010/main" val="2195882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447800" y="4740275"/>
            <a:ext cx="17097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66800">
              <a:defRPr sz="2000" b="1">
                <a:solidFill>
                  <a:schemeClr val="bg1"/>
                </a:solidFill>
                <a:latin typeface="Arial" charset="0"/>
              </a:defRPr>
            </a:lvl1pPr>
            <a:lvl2pPr marL="742950" indent="-285750" defTabSz="1066800">
              <a:defRPr sz="2000" b="1">
                <a:solidFill>
                  <a:schemeClr val="bg1"/>
                </a:solidFill>
                <a:latin typeface="Arial" charset="0"/>
              </a:defRPr>
            </a:lvl2pPr>
            <a:lvl3pPr marL="1143000" indent="-228600" defTabSz="1066800">
              <a:defRPr sz="2000" b="1">
                <a:solidFill>
                  <a:schemeClr val="bg1"/>
                </a:solidFill>
                <a:latin typeface="Arial" charset="0"/>
              </a:defRPr>
            </a:lvl3pPr>
            <a:lvl4pPr marL="1600200" indent="-228600" defTabSz="1066800">
              <a:defRPr sz="2000" b="1">
                <a:solidFill>
                  <a:schemeClr val="bg1"/>
                </a:solidFill>
                <a:latin typeface="Arial" charset="0"/>
              </a:defRPr>
            </a:lvl4pPr>
            <a:lvl5pPr marL="2057400" indent="-228600" defTabSz="1066800">
              <a:defRPr sz="2000" b="1">
                <a:solidFill>
                  <a:schemeClr val="bg1"/>
                </a:solidFill>
                <a:latin typeface="Arial" charset="0"/>
              </a:defRPr>
            </a:lvl5pPr>
            <a:lvl6pPr marL="2514600" indent="-228600" defTabSz="1066800" eaLnBrk="0" fontAlgn="base" hangingPunct="0">
              <a:spcBef>
                <a:spcPct val="0"/>
              </a:spcBef>
              <a:spcAft>
                <a:spcPct val="0"/>
              </a:spcAft>
              <a:defRPr sz="2000" b="1">
                <a:solidFill>
                  <a:schemeClr val="bg1"/>
                </a:solidFill>
                <a:latin typeface="Arial" charset="0"/>
              </a:defRPr>
            </a:lvl6pPr>
            <a:lvl7pPr marL="2971800" indent="-228600" defTabSz="1066800" eaLnBrk="0" fontAlgn="base" hangingPunct="0">
              <a:spcBef>
                <a:spcPct val="0"/>
              </a:spcBef>
              <a:spcAft>
                <a:spcPct val="0"/>
              </a:spcAft>
              <a:defRPr sz="2000" b="1">
                <a:solidFill>
                  <a:schemeClr val="bg1"/>
                </a:solidFill>
                <a:latin typeface="Arial" charset="0"/>
              </a:defRPr>
            </a:lvl7pPr>
            <a:lvl8pPr marL="3429000" indent="-228600" defTabSz="1066800" eaLnBrk="0" fontAlgn="base" hangingPunct="0">
              <a:spcBef>
                <a:spcPct val="0"/>
              </a:spcBef>
              <a:spcAft>
                <a:spcPct val="0"/>
              </a:spcAft>
              <a:defRPr sz="2000" b="1">
                <a:solidFill>
                  <a:schemeClr val="bg1"/>
                </a:solidFill>
                <a:latin typeface="Arial" charset="0"/>
              </a:defRPr>
            </a:lvl8pPr>
            <a:lvl9pPr marL="3886200" indent="-228600" defTabSz="1066800" eaLnBrk="0" fontAlgn="base" hangingPunct="0">
              <a:spcBef>
                <a:spcPct val="0"/>
              </a:spcBef>
              <a:spcAft>
                <a:spcPct val="0"/>
              </a:spcAft>
              <a:defRPr sz="2000" b="1">
                <a:solidFill>
                  <a:schemeClr val="bg1"/>
                </a:solidFill>
                <a:latin typeface="Arial" charset="0"/>
              </a:defRPr>
            </a:lvl9pPr>
          </a:lstStyle>
          <a:p>
            <a:pPr>
              <a:spcBef>
                <a:spcPct val="50000"/>
              </a:spcBef>
            </a:pPr>
            <a:endParaRPr lang="en-US" altLang="en-US" b="0">
              <a:solidFill>
                <a:srgbClr val="474747"/>
              </a:solidFill>
            </a:endParaRPr>
          </a:p>
        </p:txBody>
      </p:sp>
      <p:sp>
        <p:nvSpPr>
          <p:cNvPr id="4060162" name="Rectangle 2"/>
          <p:cNvSpPr>
            <a:spLocks noGrp="1" noChangeArrowheads="1"/>
          </p:cNvSpPr>
          <p:nvPr>
            <p:ph type="ctrTitle"/>
          </p:nvPr>
        </p:nvSpPr>
        <p:spPr>
          <a:xfrm>
            <a:off x="1164167" y="2535238"/>
            <a:ext cx="7836958" cy="1187450"/>
          </a:xfrm>
        </p:spPr>
        <p:txBody>
          <a:bodyPr anchor="t"/>
          <a:lstStyle>
            <a:lvl1pPr>
              <a:lnSpc>
                <a:spcPct val="80000"/>
              </a:lnSpc>
              <a:defRPr b="1">
                <a:solidFill>
                  <a:schemeClr val="tx1"/>
                </a:solidFill>
                <a:latin typeface="+mn-lt"/>
              </a:defRPr>
            </a:lvl1pPr>
          </a:lstStyle>
          <a:p>
            <a:r>
              <a:rPr lang="en-US" dirty="0"/>
              <a:t>Click to edit Master title style</a:t>
            </a:r>
          </a:p>
        </p:txBody>
      </p:sp>
      <p:sp>
        <p:nvSpPr>
          <p:cNvPr id="4060163" name="Rectangle 3"/>
          <p:cNvSpPr>
            <a:spLocks noGrp="1" noChangeArrowheads="1"/>
          </p:cNvSpPr>
          <p:nvPr>
            <p:ph type="subTitle" idx="1"/>
          </p:nvPr>
        </p:nvSpPr>
        <p:spPr>
          <a:xfrm>
            <a:off x="1164167" y="4681539"/>
            <a:ext cx="7836958" cy="1273175"/>
          </a:xfrm>
        </p:spPr>
        <p:txBody>
          <a:bodyPr/>
          <a:lstStyle>
            <a:lvl1pPr>
              <a:defRPr sz="2600">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3060413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100" y="1127362"/>
            <a:ext cx="10651067" cy="4767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endParaRPr lang="en-US" dirty="0"/>
          </a:p>
        </p:txBody>
      </p:sp>
      <p:sp>
        <p:nvSpPr>
          <p:cNvPr id="6" name="Slide Number Placeholder 1">
            <a:extLst>
              <a:ext uri="{FF2B5EF4-FFF2-40B4-BE49-F238E27FC236}">
                <a16:creationId xmlns:a16="http://schemas.microsoft.com/office/drawing/2014/main" id="{6FEC1A8C-0AE3-4589-8720-8494319B57C6}"/>
              </a:ext>
            </a:extLst>
          </p:cNvPr>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tx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4142063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4700" y="110032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1834" y="1100323"/>
            <a:ext cx="5223933"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endParaRPr lang="en-US" dirty="0"/>
          </a:p>
        </p:txBody>
      </p:sp>
      <p:sp>
        <p:nvSpPr>
          <p:cNvPr id="7" name="Slide Number Placeholder 1">
            <a:extLst>
              <a:ext uri="{FF2B5EF4-FFF2-40B4-BE49-F238E27FC236}">
                <a16:creationId xmlns:a16="http://schemas.microsoft.com/office/drawing/2014/main" id="{6A5EFD38-A562-4119-B4CD-0454CEFABBEF}"/>
              </a:ext>
            </a:extLst>
          </p:cNvPr>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tx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15711707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768622" y="301937"/>
            <a:ext cx="11182349" cy="620712"/>
          </a:xfrm>
          <a:prstGeom prst="rect">
            <a:avLst/>
          </a:prstGeom>
          <a:noFill/>
          <a:ln w="9525">
            <a:noFill/>
            <a:miter lim="800000"/>
            <a:headEnd/>
            <a:tailEnd/>
          </a:ln>
          <a:effectLst/>
        </p:spPr>
        <p:txBody>
          <a:bodyPr/>
          <a:lstStyle/>
          <a:p>
            <a:pPr lvl="0"/>
            <a:r>
              <a:rPr lang="en-US"/>
              <a:t>Click to edit Master title style</a:t>
            </a:r>
            <a:endParaRPr lang="en-US" dirty="0"/>
          </a:p>
        </p:txBody>
      </p:sp>
      <p:sp>
        <p:nvSpPr>
          <p:cNvPr id="5" name="Slide Number Placeholder 1">
            <a:extLst>
              <a:ext uri="{FF2B5EF4-FFF2-40B4-BE49-F238E27FC236}">
                <a16:creationId xmlns:a16="http://schemas.microsoft.com/office/drawing/2014/main" id="{F1ECAB97-CBB8-467E-AE4A-172C0E6A8E6B}"/>
              </a:ext>
            </a:extLst>
          </p:cNvPr>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tx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12076028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A26F484E-6E62-4EFD-840C-262E5F009422}"/>
              </a:ext>
            </a:extLst>
          </p:cNvPr>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tx1"/>
                </a:solidFill>
              </a:defRPr>
            </a:lvl1pPr>
          </a:lstStyle>
          <a:p>
            <a:pPr>
              <a:defRPr/>
            </a:pPr>
            <a:fld id="{ADC2174A-351A-8246-9B91-DA39B6C4E9F5}" type="slidenum">
              <a:rPr lang="en-US" smtClean="0"/>
              <a:pPr>
                <a:defRPr/>
              </a:pPr>
              <a:t>‹#›</a:t>
            </a:fld>
            <a:endParaRPr lang="en-US" dirty="0"/>
          </a:p>
        </p:txBody>
      </p:sp>
    </p:spTree>
    <p:extLst>
      <p:ext uri="{BB962C8B-B14F-4D97-AF65-F5344CB8AC3E}">
        <p14:creationId xmlns:p14="http://schemas.microsoft.com/office/powerpoint/2010/main" val="31274878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807F97-9566-44C6-A923-FCD5A68F34B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459413"/>
            <a:ext cx="12192000" cy="1428750"/>
          </a:xfrm>
          <a:prstGeom prst="rect">
            <a:avLst/>
          </a:prstGeom>
        </p:spPr>
      </p:pic>
      <p:sp>
        <p:nvSpPr>
          <p:cNvPr id="1026" name="Rectangle 2"/>
          <p:cNvSpPr>
            <a:spLocks noGrp="1" noChangeArrowheads="1"/>
          </p:cNvSpPr>
          <p:nvPr>
            <p:ph type="title"/>
          </p:nvPr>
        </p:nvSpPr>
        <p:spPr bwMode="auto">
          <a:xfrm>
            <a:off x="768350" y="301625"/>
            <a:ext cx="111823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US" altLang="en-US" dirty="0"/>
          </a:p>
        </p:txBody>
      </p:sp>
      <p:sp>
        <p:nvSpPr>
          <p:cNvPr id="1027" name="Rectangle 31"/>
          <p:cNvSpPr>
            <a:spLocks noGrp="1" noChangeArrowheads="1"/>
          </p:cNvSpPr>
          <p:nvPr>
            <p:ph type="body" idx="1"/>
          </p:nvPr>
        </p:nvSpPr>
        <p:spPr bwMode="auto">
          <a:xfrm>
            <a:off x="774700" y="1073150"/>
            <a:ext cx="10650538"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Text Box 54"/>
          <p:cNvSpPr txBox="1">
            <a:spLocks noChangeArrowheads="1"/>
          </p:cNvSpPr>
          <p:nvPr/>
        </p:nvSpPr>
        <p:spPr bwMode="auto">
          <a:xfrm>
            <a:off x="1447800" y="4740275"/>
            <a:ext cx="17097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66800">
              <a:defRPr sz="2000" b="1">
                <a:solidFill>
                  <a:schemeClr val="bg1"/>
                </a:solidFill>
                <a:latin typeface="Arial" charset="0"/>
              </a:defRPr>
            </a:lvl1pPr>
            <a:lvl2pPr marL="742950" indent="-285750" defTabSz="1066800">
              <a:defRPr sz="2000" b="1">
                <a:solidFill>
                  <a:schemeClr val="bg1"/>
                </a:solidFill>
                <a:latin typeface="Arial" charset="0"/>
              </a:defRPr>
            </a:lvl2pPr>
            <a:lvl3pPr marL="1143000" indent="-228600" defTabSz="1066800">
              <a:defRPr sz="2000" b="1">
                <a:solidFill>
                  <a:schemeClr val="bg1"/>
                </a:solidFill>
                <a:latin typeface="Arial" charset="0"/>
              </a:defRPr>
            </a:lvl3pPr>
            <a:lvl4pPr marL="1600200" indent="-228600" defTabSz="1066800">
              <a:defRPr sz="2000" b="1">
                <a:solidFill>
                  <a:schemeClr val="bg1"/>
                </a:solidFill>
                <a:latin typeface="Arial" charset="0"/>
              </a:defRPr>
            </a:lvl4pPr>
            <a:lvl5pPr marL="2057400" indent="-228600" defTabSz="1066800">
              <a:defRPr sz="2000" b="1">
                <a:solidFill>
                  <a:schemeClr val="bg1"/>
                </a:solidFill>
                <a:latin typeface="Arial" charset="0"/>
              </a:defRPr>
            </a:lvl5pPr>
            <a:lvl6pPr marL="2514600" indent="-228600" defTabSz="1066800" eaLnBrk="0" fontAlgn="base" hangingPunct="0">
              <a:spcBef>
                <a:spcPct val="0"/>
              </a:spcBef>
              <a:spcAft>
                <a:spcPct val="0"/>
              </a:spcAft>
              <a:defRPr sz="2000" b="1">
                <a:solidFill>
                  <a:schemeClr val="bg1"/>
                </a:solidFill>
                <a:latin typeface="Arial" charset="0"/>
              </a:defRPr>
            </a:lvl6pPr>
            <a:lvl7pPr marL="2971800" indent="-228600" defTabSz="1066800" eaLnBrk="0" fontAlgn="base" hangingPunct="0">
              <a:spcBef>
                <a:spcPct val="0"/>
              </a:spcBef>
              <a:spcAft>
                <a:spcPct val="0"/>
              </a:spcAft>
              <a:defRPr sz="2000" b="1">
                <a:solidFill>
                  <a:schemeClr val="bg1"/>
                </a:solidFill>
                <a:latin typeface="Arial" charset="0"/>
              </a:defRPr>
            </a:lvl7pPr>
            <a:lvl8pPr marL="3429000" indent="-228600" defTabSz="1066800" eaLnBrk="0" fontAlgn="base" hangingPunct="0">
              <a:spcBef>
                <a:spcPct val="0"/>
              </a:spcBef>
              <a:spcAft>
                <a:spcPct val="0"/>
              </a:spcAft>
              <a:defRPr sz="2000" b="1">
                <a:solidFill>
                  <a:schemeClr val="bg1"/>
                </a:solidFill>
                <a:latin typeface="Arial" charset="0"/>
              </a:defRPr>
            </a:lvl8pPr>
            <a:lvl9pPr marL="3886200" indent="-228600" defTabSz="1066800" eaLnBrk="0" fontAlgn="base" hangingPunct="0">
              <a:spcBef>
                <a:spcPct val="0"/>
              </a:spcBef>
              <a:spcAft>
                <a:spcPct val="0"/>
              </a:spcAft>
              <a:defRPr sz="2000" b="1">
                <a:solidFill>
                  <a:schemeClr val="bg1"/>
                </a:solidFill>
                <a:latin typeface="Arial" charset="0"/>
              </a:defRPr>
            </a:lvl9pPr>
          </a:lstStyle>
          <a:p>
            <a:pPr>
              <a:spcBef>
                <a:spcPct val="50000"/>
              </a:spcBef>
            </a:pPr>
            <a:endParaRPr lang="en-US" altLang="en-US" b="0">
              <a:solidFill>
                <a:srgbClr val="474747"/>
              </a:solidFill>
            </a:endParaRPr>
          </a:p>
        </p:txBody>
      </p:sp>
      <p:sp>
        <p:nvSpPr>
          <p:cNvPr id="2" name="Slide Number Placeholder 1"/>
          <p:cNvSpPr>
            <a:spLocks noGrp="1"/>
          </p:cNvSpPr>
          <p:nvPr>
            <p:ph type="sldNum" sz="quarter" idx="4"/>
          </p:nvPr>
        </p:nvSpPr>
        <p:spPr>
          <a:xfrm>
            <a:off x="76200" y="6419850"/>
            <a:ext cx="521677" cy="365125"/>
          </a:xfrm>
          <a:prstGeom prst="rect">
            <a:avLst/>
          </a:prstGeom>
        </p:spPr>
        <p:txBody>
          <a:bodyPr vert="horz" lIns="91440" tIns="45720" rIns="91440" bIns="45720" rtlCol="0" anchor="ctr"/>
          <a:lstStyle>
            <a:lvl1pPr algn="l">
              <a:defRPr sz="1200" b="0" smtClean="0">
                <a:solidFill>
                  <a:schemeClr val="tx1"/>
                </a:solidFill>
              </a:defRPr>
            </a:lvl1pPr>
          </a:lstStyle>
          <a:p>
            <a:pPr>
              <a:defRPr/>
            </a:pPr>
            <a:fld id="{ADC2174A-351A-8246-9B91-DA39B6C4E9F5}"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hdr="0" ftr="0" dt="0"/>
  <p:txStyles>
    <p:titleStyle>
      <a:lvl1pPr algn="l" defTabSz="889000" rtl="0" eaLnBrk="1" fontAlgn="base" hangingPunct="1">
        <a:lnSpc>
          <a:spcPct val="85000"/>
        </a:lnSpc>
        <a:spcBef>
          <a:spcPct val="0"/>
        </a:spcBef>
        <a:spcAft>
          <a:spcPct val="0"/>
        </a:spcAft>
        <a:buClr>
          <a:srgbClr val="DADDFE"/>
        </a:buClr>
        <a:defRPr sz="3600" b="1">
          <a:solidFill>
            <a:schemeClr val="bg1"/>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2pPr>
      <a:lvl3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3pPr>
      <a:lvl4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4pPr>
      <a:lvl5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p:titleStyle>
    <p:body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bg1"/>
        </a:buClr>
        <a:buChar char="•"/>
        <a:defRPr sz="2800">
          <a:solidFill>
            <a:schemeClr val="bg1"/>
          </a:solidFill>
          <a:latin typeface="+mn-lt"/>
        </a:defRPr>
      </a:lvl2pPr>
      <a:lvl3pPr marL="804863" indent="-292100" algn="l" defTabSz="889000" rtl="0" eaLnBrk="1" fontAlgn="base" hangingPunct="1">
        <a:lnSpc>
          <a:spcPct val="88000"/>
        </a:lnSpc>
        <a:spcBef>
          <a:spcPct val="25000"/>
        </a:spcBef>
        <a:spcAft>
          <a:spcPct val="0"/>
        </a:spcAft>
        <a:buClr>
          <a:schemeClr val="bg1"/>
        </a:buClr>
        <a:buFont typeface="Wingdings" charset="2"/>
        <a:buChar char="§"/>
        <a:defRPr sz="2800">
          <a:solidFill>
            <a:schemeClr val="bg1"/>
          </a:solidFill>
          <a:latin typeface="+mn-lt"/>
        </a:defRPr>
      </a:lvl3pPr>
      <a:lvl4pPr marL="1201738" indent="-282575" algn="l" defTabSz="889000" rtl="0" eaLnBrk="1" fontAlgn="base" hangingPunct="1">
        <a:lnSpc>
          <a:spcPct val="88000"/>
        </a:lnSpc>
        <a:spcBef>
          <a:spcPct val="15000"/>
        </a:spcBef>
        <a:spcAft>
          <a:spcPct val="0"/>
        </a:spcAft>
        <a:buClr>
          <a:schemeClr val="bg1"/>
        </a:buClr>
        <a:buFont typeface="Arial" charset="0"/>
        <a:buChar char="–"/>
        <a:defRPr sz="2800">
          <a:solidFill>
            <a:schemeClr val="bg1"/>
          </a:solidFill>
          <a:latin typeface="+mn-lt"/>
        </a:defRPr>
      </a:lvl4pPr>
      <a:lvl5pPr marL="1600200" indent="-284163" algn="l" defTabSz="889000" rtl="0" eaLnBrk="1" fontAlgn="base" hangingPunct="1">
        <a:lnSpc>
          <a:spcPct val="88000"/>
        </a:lnSpc>
        <a:spcBef>
          <a:spcPct val="5000"/>
        </a:spcBef>
        <a:spcAft>
          <a:spcPct val="0"/>
        </a:spcAft>
        <a:buClr>
          <a:schemeClr val="bg1"/>
        </a:buClr>
        <a:buChar char="o"/>
        <a:defRPr sz="2800">
          <a:solidFill>
            <a:schemeClr val="bg1"/>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jp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ctrTitle"/>
          </p:nvPr>
        </p:nvSpPr>
        <p:spPr>
          <a:xfrm>
            <a:off x="700996" y="1745772"/>
            <a:ext cx="9739312" cy="1187450"/>
          </a:xfrm>
        </p:spPr>
        <p:txBody>
          <a:bodyPr/>
          <a:lstStyle/>
          <a:p>
            <a:r>
              <a:rPr lang="en-US" altLang="en-US" dirty="0"/>
              <a:t>2023 CFAS Spring Meeting Summary</a:t>
            </a:r>
          </a:p>
        </p:txBody>
      </p:sp>
      <p:sp>
        <p:nvSpPr>
          <p:cNvPr id="3" name="Subtitle 2">
            <a:extLst>
              <a:ext uri="{FF2B5EF4-FFF2-40B4-BE49-F238E27FC236}">
                <a16:creationId xmlns:a16="http://schemas.microsoft.com/office/drawing/2014/main" id="{79CB9931-4D57-4F14-8545-67358218B51E}"/>
              </a:ext>
            </a:extLst>
          </p:cNvPr>
          <p:cNvSpPr>
            <a:spLocks noGrp="1"/>
          </p:cNvSpPr>
          <p:nvPr>
            <p:ph type="subTitle" idx="1"/>
          </p:nvPr>
        </p:nvSpPr>
        <p:spPr/>
        <p:txBody>
          <a:bodyPr/>
          <a:lstStyle/>
          <a:p>
            <a:r>
              <a:rPr lang="en-US" b="1" dirty="0"/>
              <a:t>Salt Lake City, Utah</a:t>
            </a:r>
          </a:p>
          <a:p>
            <a:r>
              <a:rPr lang="en-US" b="1" dirty="0"/>
              <a:t>March 27–29</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0DAD28-D2AE-4B49-A460-C9698A783E0D}"/>
              </a:ext>
            </a:extLst>
          </p:cNvPr>
          <p:cNvSpPr>
            <a:spLocks noGrp="1"/>
          </p:cNvSpPr>
          <p:nvPr>
            <p:ph idx="1"/>
          </p:nvPr>
        </p:nvSpPr>
        <p:spPr>
          <a:xfrm>
            <a:off x="597877" y="1286150"/>
            <a:ext cx="6095747" cy="4767262"/>
          </a:xfrm>
        </p:spPr>
        <p:txBody>
          <a:bodyPr/>
          <a:lstStyle/>
          <a:p>
            <a:r>
              <a:rPr lang="en-US" sz="1800" dirty="0"/>
              <a:t>White men are paid more than men of other races and women of all races. Sometimes white women make more than women of color. Just because we have diversity, doesn’t mean we have equity</a:t>
            </a:r>
          </a:p>
          <a:p>
            <a:r>
              <a:rPr lang="en-US" sz="1800" b="1" dirty="0"/>
              <a:t>To gain traction on salary equity:</a:t>
            </a:r>
          </a:p>
          <a:p>
            <a:pPr marL="285750" indent="-285750">
              <a:buClr>
                <a:srgbClr val="002060"/>
              </a:buClr>
              <a:buFont typeface="Arial" panose="020B0604020202020204" pitchFamily="34" charset="0"/>
              <a:buChar char="•"/>
            </a:pPr>
            <a:r>
              <a:rPr lang="en-US" sz="1800" dirty="0"/>
              <a:t>Establish mandatory unconscious bias training</a:t>
            </a:r>
          </a:p>
          <a:p>
            <a:pPr marL="285750" indent="-285750">
              <a:buClr>
                <a:srgbClr val="002060"/>
              </a:buClr>
              <a:buFont typeface="Arial" panose="020B0604020202020204" pitchFamily="34" charset="0"/>
              <a:buChar char="•"/>
            </a:pPr>
            <a:r>
              <a:rPr lang="en-US" sz="1800" dirty="0"/>
              <a:t>Examine trends in faculty recruitment selection and hiring</a:t>
            </a:r>
          </a:p>
          <a:p>
            <a:pPr marL="285750" indent="-285750">
              <a:buClr>
                <a:srgbClr val="002060"/>
              </a:buClr>
              <a:buFont typeface="Arial" panose="020B0604020202020204" pitchFamily="34" charset="0"/>
              <a:buChar char="•"/>
            </a:pPr>
            <a:r>
              <a:rPr lang="en-US" sz="1800" dirty="0"/>
              <a:t>Ensure equitable distribution of duties and resources across faculty</a:t>
            </a:r>
          </a:p>
          <a:p>
            <a:pPr marL="285750" indent="-285750">
              <a:buClr>
                <a:srgbClr val="002060"/>
              </a:buClr>
              <a:buFont typeface="Arial" panose="020B0604020202020204" pitchFamily="34" charset="0"/>
              <a:buChar char="•"/>
            </a:pPr>
            <a:r>
              <a:rPr lang="en-US" sz="1800" dirty="0"/>
              <a:t>Promote flexible workplace policies</a:t>
            </a:r>
          </a:p>
          <a:p>
            <a:pPr marL="285750" indent="-285750">
              <a:buClr>
                <a:srgbClr val="002060"/>
              </a:buClr>
              <a:buFont typeface="Arial" panose="020B0604020202020204" pitchFamily="34" charset="0"/>
              <a:buChar char="•"/>
            </a:pPr>
            <a:r>
              <a:rPr lang="en-US" sz="1800" dirty="0"/>
              <a:t>Assess trends</a:t>
            </a:r>
          </a:p>
          <a:p>
            <a:endParaRPr lang="en-US" sz="1800" dirty="0"/>
          </a:p>
          <a:p>
            <a:endParaRPr lang="en-US" sz="1800" dirty="0"/>
          </a:p>
        </p:txBody>
      </p:sp>
      <p:sp>
        <p:nvSpPr>
          <p:cNvPr id="3" name="Title 2">
            <a:extLst>
              <a:ext uri="{FF2B5EF4-FFF2-40B4-BE49-F238E27FC236}">
                <a16:creationId xmlns:a16="http://schemas.microsoft.com/office/drawing/2014/main" id="{9C6B2279-68FD-44D6-A01D-22A07BCB3CCA}"/>
              </a:ext>
            </a:extLst>
          </p:cNvPr>
          <p:cNvSpPr>
            <a:spLocks noGrp="1"/>
          </p:cNvSpPr>
          <p:nvPr>
            <p:ph type="title"/>
          </p:nvPr>
        </p:nvSpPr>
        <p:spPr>
          <a:xfrm>
            <a:off x="597877" y="520956"/>
            <a:ext cx="11182349" cy="620712"/>
          </a:xfrm>
        </p:spPr>
        <p:txBody>
          <a:bodyPr/>
          <a:lstStyle/>
          <a:p>
            <a:r>
              <a:rPr lang="en-US" sz="3200" dirty="0"/>
              <a:t>Trends and New Directions for Salary Equity in Academic Medicine</a:t>
            </a:r>
          </a:p>
        </p:txBody>
      </p:sp>
      <p:sp>
        <p:nvSpPr>
          <p:cNvPr id="4" name="Slide Number Placeholder 3">
            <a:extLst>
              <a:ext uri="{FF2B5EF4-FFF2-40B4-BE49-F238E27FC236}">
                <a16:creationId xmlns:a16="http://schemas.microsoft.com/office/drawing/2014/main" id="{C222B0E1-9D37-485F-BA9E-5466A27A2363}"/>
              </a:ext>
            </a:extLst>
          </p:cNvPr>
          <p:cNvSpPr>
            <a:spLocks noGrp="1"/>
          </p:cNvSpPr>
          <p:nvPr>
            <p:ph type="sldNum" sz="quarter" idx="4"/>
          </p:nvPr>
        </p:nvSpPr>
        <p:spPr/>
        <p:txBody>
          <a:bodyPr/>
          <a:lstStyle/>
          <a:p>
            <a:pPr>
              <a:defRPr/>
            </a:pPr>
            <a:fld id="{ADC2174A-351A-8246-9B91-DA39B6C4E9F5}" type="slidenum">
              <a:rPr lang="en-US" smtClean="0"/>
              <a:pPr>
                <a:defRPr/>
              </a:pPr>
              <a:t>10</a:t>
            </a:fld>
            <a:endParaRPr lang="en-US" dirty="0"/>
          </a:p>
        </p:txBody>
      </p:sp>
      <p:sp>
        <p:nvSpPr>
          <p:cNvPr id="5" name="Content Placeholder 1">
            <a:extLst>
              <a:ext uri="{FF2B5EF4-FFF2-40B4-BE49-F238E27FC236}">
                <a16:creationId xmlns:a16="http://schemas.microsoft.com/office/drawing/2014/main" id="{F1687C91-83A4-4DA2-ADBC-14C9B1343D34}"/>
              </a:ext>
            </a:extLst>
          </p:cNvPr>
          <p:cNvSpPr txBox="1">
            <a:spLocks/>
          </p:cNvSpPr>
          <p:nvPr/>
        </p:nvSpPr>
        <p:spPr bwMode="auto">
          <a:xfrm>
            <a:off x="7079756" y="1286150"/>
            <a:ext cx="470047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889000" rtl="0" eaLnBrk="1" fontAlgn="base" hangingPunct="1">
              <a:lnSpc>
                <a:spcPct val="88000"/>
              </a:lnSpc>
              <a:spcBef>
                <a:spcPct val="50000"/>
              </a:spcBef>
              <a:spcAft>
                <a:spcPct val="0"/>
              </a:spcAft>
              <a:buClr>
                <a:schemeClr val="tx1"/>
              </a:buClr>
              <a:buSzPct val="90000"/>
              <a:defRPr sz="2800">
                <a:solidFill>
                  <a:schemeClr val="bg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bg1"/>
              </a:buClr>
              <a:buChar char="•"/>
              <a:defRPr sz="2800">
                <a:solidFill>
                  <a:schemeClr val="bg1"/>
                </a:solidFill>
                <a:latin typeface="+mn-lt"/>
              </a:defRPr>
            </a:lvl2pPr>
            <a:lvl3pPr marL="804863" indent="-292100" algn="l" defTabSz="889000" rtl="0" eaLnBrk="1" fontAlgn="base" hangingPunct="1">
              <a:lnSpc>
                <a:spcPct val="88000"/>
              </a:lnSpc>
              <a:spcBef>
                <a:spcPct val="25000"/>
              </a:spcBef>
              <a:spcAft>
                <a:spcPct val="0"/>
              </a:spcAft>
              <a:buClr>
                <a:schemeClr val="bg1"/>
              </a:buClr>
              <a:buFont typeface="Wingdings" charset="2"/>
              <a:buChar char="§"/>
              <a:defRPr sz="2800">
                <a:solidFill>
                  <a:schemeClr val="bg1"/>
                </a:solidFill>
                <a:latin typeface="+mn-lt"/>
              </a:defRPr>
            </a:lvl3pPr>
            <a:lvl4pPr marL="1201738" indent="-282575" algn="l" defTabSz="889000" rtl="0" eaLnBrk="1" fontAlgn="base" hangingPunct="1">
              <a:lnSpc>
                <a:spcPct val="88000"/>
              </a:lnSpc>
              <a:spcBef>
                <a:spcPct val="15000"/>
              </a:spcBef>
              <a:spcAft>
                <a:spcPct val="0"/>
              </a:spcAft>
              <a:buClr>
                <a:schemeClr val="bg1"/>
              </a:buClr>
              <a:buFont typeface="Arial" charset="0"/>
              <a:buChar char="–"/>
              <a:defRPr sz="2800">
                <a:solidFill>
                  <a:schemeClr val="bg1"/>
                </a:solidFill>
                <a:latin typeface="+mn-lt"/>
              </a:defRPr>
            </a:lvl4pPr>
            <a:lvl5pPr marL="1600200" indent="-284163" algn="l" defTabSz="889000" rtl="0" eaLnBrk="1" fontAlgn="base" hangingPunct="1">
              <a:lnSpc>
                <a:spcPct val="88000"/>
              </a:lnSpc>
              <a:spcBef>
                <a:spcPct val="5000"/>
              </a:spcBef>
              <a:spcAft>
                <a:spcPct val="0"/>
              </a:spcAft>
              <a:buClr>
                <a:schemeClr val="bg1"/>
              </a:buClr>
              <a:buChar char="o"/>
              <a:defRPr sz="2800">
                <a:solidFill>
                  <a:schemeClr val="bg1"/>
                </a:solidFill>
                <a:latin typeface="+mn-lt"/>
              </a:defRPr>
            </a:lvl5pPr>
            <a:lvl6pPr marL="20574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Char char="o"/>
              <a:defRPr sz="2800">
                <a:solidFill>
                  <a:schemeClr val="tx1"/>
                </a:solidFill>
                <a:latin typeface="+mn-lt"/>
              </a:defRPr>
            </a:lvl9pPr>
          </a:lstStyle>
          <a:p>
            <a:r>
              <a:rPr lang="en-US" sz="1800" b="1" kern="0" dirty="0"/>
              <a:t>Promising practices and actions:</a:t>
            </a:r>
          </a:p>
          <a:p>
            <a:pPr marL="285750" indent="-285750">
              <a:buClr>
                <a:srgbClr val="002060"/>
              </a:buClr>
              <a:buFont typeface="Arial" panose="020B0604020202020204" pitchFamily="34" charset="0"/>
              <a:buChar char="•"/>
            </a:pPr>
            <a:r>
              <a:rPr lang="en-US" sz="1800" b="0" kern="0" dirty="0"/>
              <a:t>Make specialty-specific salary data widely available to members of your specialty society</a:t>
            </a:r>
          </a:p>
          <a:p>
            <a:pPr marL="285750" indent="-285750">
              <a:buClr>
                <a:srgbClr val="002060"/>
              </a:buClr>
              <a:buFont typeface="Arial" panose="020B0604020202020204" pitchFamily="34" charset="0"/>
              <a:buChar char="•"/>
            </a:pPr>
            <a:r>
              <a:rPr lang="en-US" sz="1800" b="0" kern="0" dirty="0"/>
              <a:t>Host salary equity sessions during your annual conferences</a:t>
            </a:r>
          </a:p>
          <a:p>
            <a:pPr marL="285750" indent="-285750">
              <a:buClr>
                <a:srgbClr val="002060"/>
              </a:buClr>
              <a:buFont typeface="Arial" panose="020B0604020202020204" pitchFamily="34" charset="0"/>
              <a:buChar char="•"/>
            </a:pPr>
            <a:r>
              <a:rPr lang="en-US" sz="1800" b="0" kern="0" dirty="0"/>
              <a:t>Consider programming that might build opportunities for increased equity among members at local institutions</a:t>
            </a:r>
          </a:p>
          <a:p>
            <a:pPr marL="285750" indent="-285750">
              <a:buClr>
                <a:srgbClr val="002060"/>
              </a:buClr>
              <a:buFont typeface="Arial" panose="020B0604020202020204" pitchFamily="34" charset="0"/>
              <a:buChar char="•"/>
            </a:pPr>
            <a:r>
              <a:rPr lang="en-US" sz="1800" b="0" kern="0" dirty="0"/>
              <a:t>Educate yourself about components of pay in academic medicine, research salary benchmarks for your rank, department, and geographical location using AAMC and other society-related benchmarks</a:t>
            </a:r>
          </a:p>
        </p:txBody>
      </p:sp>
    </p:spTree>
    <p:extLst>
      <p:ext uri="{BB962C8B-B14F-4D97-AF65-F5344CB8AC3E}">
        <p14:creationId xmlns:p14="http://schemas.microsoft.com/office/powerpoint/2010/main" val="21852231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E09AFF-250A-48DB-9867-60F71B79CA2B}"/>
              </a:ext>
            </a:extLst>
          </p:cNvPr>
          <p:cNvSpPr>
            <a:spLocks noGrp="1"/>
          </p:cNvSpPr>
          <p:nvPr>
            <p:ph idx="1"/>
          </p:nvPr>
        </p:nvSpPr>
        <p:spPr>
          <a:xfrm>
            <a:off x="719343" y="1149403"/>
            <a:ext cx="10651067" cy="4767262"/>
          </a:xfrm>
        </p:spPr>
        <p:txBody>
          <a:bodyPr/>
          <a:lstStyle/>
          <a:p>
            <a:r>
              <a:rPr lang="en-US" sz="2400" b="1" dirty="0"/>
              <a:t>Policy Update from AAMC Chief Public Policy Officer Danielle Turnipseed, JD</a:t>
            </a:r>
          </a:p>
          <a:p>
            <a:r>
              <a:rPr lang="en-US" sz="2400" dirty="0"/>
              <a:t>Recent academic medicine wins:</a:t>
            </a:r>
          </a:p>
          <a:p>
            <a:pPr marL="285750" indent="-285750">
              <a:buClr>
                <a:srgbClr val="002060"/>
              </a:buClr>
              <a:buFont typeface="Arial" panose="020B0604020202020204" pitchFamily="34" charset="0"/>
              <a:buChar char="•"/>
            </a:pPr>
            <a:r>
              <a:rPr lang="en-US" sz="2400" dirty="0"/>
              <a:t>NIH funding is up to $47.5 billion (+5.6%)</a:t>
            </a:r>
          </a:p>
          <a:p>
            <a:pPr marL="285750" indent="-285750">
              <a:buClr>
                <a:srgbClr val="002060"/>
              </a:buClr>
              <a:buFont typeface="Arial" panose="020B0604020202020204" pitchFamily="34" charset="0"/>
              <a:buChar char="•"/>
            </a:pPr>
            <a:r>
              <a:rPr lang="en-US" sz="2400" dirty="0"/>
              <a:t>ARPA-H is up to $1.5 billion</a:t>
            </a:r>
          </a:p>
          <a:p>
            <a:pPr marL="285750" indent="-285750">
              <a:buClr>
                <a:srgbClr val="002060"/>
              </a:buClr>
              <a:buFont typeface="Arial" panose="020B0604020202020204" pitchFamily="34" charset="0"/>
              <a:buChar char="•"/>
            </a:pPr>
            <a:r>
              <a:rPr lang="en-US" sz="2400" dirty="0"/>
              <a:t>HRS Title VII and VIII health workforce programs up to $879.8 million (+12%)</a:t>
            </a:r>
          </a:p>
          <a:p>
            <a:pPr marL="285750" indent="-285750">
              <a:buClr>
                <a:srgbClr val="002060"/>
              </a:buClr>
              <a:buFont typeface="Arial" panose="020B0604020202020204" pitchFamily="34" charset="0"/>
              <a:buChar char="•"/>
            </a:pPr>
            <a:r>
              <a:rPr lang="en-US" sz="2400" dirty="0"/>
              <a:t>VALID Act (would have let FDA regulate lab-designed tests) was excluded</a:t>
            </a:r>
          </a:p>
          <a:p>
            <a:endParaRPr lang="en-US" sz="2400" dirty="0"/>
          </a:p>
        </p:txBody>
      </p:sp>
      <p:sp>
        <p:nvSpPr>
          <p:cNvPr id="3" name="Title 2">
            <a:extLst>
              <a:ext uri="{FF2B5EF4-FFF2-40B4-BE49-F238E27FC236}">
                <a16:creationId xmlns:a16="http://schemas.microsoft.com/office/drawing/2014/main" id="{5663AA0E-03CB-4367-8D85-4B5919D012D2}"/>
              </a:ext>
            </a:extLst>
          </p:cNvPr>
          <p:cNvSpPr>
            <a:spLocks noGrp="1"/>
          </p:cNvSpPr>
          <p:nvPr>
            <p:ph type="title"/>
          </p:nvPr>
        </p:nvSpPr>
        <p:spPr>
          <a:xfrm>
            <a:off x="719343" y="263609"/>
            <a:ext cx="11182349" cy="620712"/>
          </a:xfrm>
        </p:spPr>
        <p:txBody>
          <a:bodyPr/>
          <a:lstStyle/>
          <a:p>
            <a:r>
              <a:rPr lang="en-US" dirty="0"/>
              <a:t>Leadership Plenary and Community Forum</a:t>
            </a:r>
          </a:p>
        </p:txBody>
      </p:sp>
      <p:sp>
        <p:nvSpPr>
          <p:cNvPr id="4" name="Slide Number Placeholder 3">
            <a:extLst>
              <a:ext uri="{FF2B5EF4-FFF2-40B4-BE49-F238E27FC236}">
                <a16:creationId xmlns:a16="http://schemas.microsoft.com/office/drawing/2014/main" id="{DC42A44A-F94E-4D40-B075-70625B48BD89}"/>
              </a:ext>
            </a:extLst>
          </p:cNvPr>
          <p:cNvSpPr>
            <a:spLocks noGrp="1"/>
          </p:cNvSpPr>
          <p:nvPr>
            <p:ph type="sldNum" sz="quarter" idx="4"/>
          </p:nvPr>
        </p:nvSpPr>
        <p:spPr/>
        <p:txBody>
          <a:bodyPr/>
          <a:lstStyle/>
          <a:p>
            <a:pPr>
              <a:defRPr/>
            </a:pPr>
            <a:fld id="{ADC2174A-351A-8246-9B91-DA39B6C4E9F5}" type="slidenum">
              <a:rPr lang="en-US" smtClean="0"/>
              <a:pPr>
                <a:defRPr/>
              </a:pPr>
              <a:t>11</a:t>
            </a:fld>
            <a:endParaRPr lang="en-US" dirty="0"/>
          </a:p>
        </p:txBody>
      </p:sp>
    </p:spTree>
    <p:extLst>
      <p:ext uri="{BB962C8B-B14F-4D97-AF65-F5344CB8AC3E}">
        <p14:creationId xmlns:p14="http://schemas.microsoft.com/office/powerpoint/2010/main" val="258718764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E7BE72-D606-49CD-99C6-048FA087A880}"/>
              </a:ext>
            </a:extLst>
          </p:cNvPr>
          <p:cNvSpPr>
            <a:spLocks noGrp="1"/>
          </p:cNvSpPr>
          <p:nvPr>
            <p:ph idx="1"/>
          </p:nvPr>
        </p:nvSpPr>
        <p:spPr/>
        <p:txBody>
          <a:bodyPr/>
          <a:lstStyle/>
          <a:p>
            <a:r>
              <a:rPr lang="en-US" sz="2000" b="1" dirty="0"/>
              <a:t>Update from AAMC Chief Scientific Officer Ross McKinney:</a:t>
            </a:r>
          </a:p>
          <a:p>
            <a:pPr marL="342900" indent="-342900">
              <a:buClr>
                <a:srgbClr val="002060"/>
              </a:buClr>
              <a:buFont typeface="Arial" panose="020B0604020202020204" pitchFamily="34" charset="0"/>
              <a:buChar char="•"/>
            </a:pPr>
            <a:r>
              <a:rPr lang="en-US" sz="2000" dirty="0"/>
              <a:t>The power keeps moving away from the dean to the CEO suite in hospitals and health systems. With this increasing focus on margin, academic medicine must keep the focus on our missions</a:t>
            </a:r>
          </a:p>
          <a:p>
            <a:pPr marL="342900" indent="-342900">
              <a:buClr>
                <a:srgbClr val="002060"/>
              </a:buClr>
              <a:buFont typeface="Arial" panose="020B0604020202020204" pitchFamily="34" charset="0"/>
              <a:buChar char="•"/>
            </a:pPr>
            <a:r>
              <a:rPr lang="en-US" sz="2000" dirty="0"/>
              <a:t>Health system CEOs are facing challenges from DSH payments ($8 billion cut – will impact lower income people). Possibly 25% cut to NIH budget – we need faculty engaged in these policy conversations. NIH may not have a permanent director for another 2 years</a:t>
            </a:r>
          </a:p>
          <a:p>
            <a:pPr marL="342900" indent="-342900">
              <a:buClr>
                <a:srgbClr val="002060"/>
              </a:buClr>
              <a:buFont typeface="Arial" panose="020B0604020202020204" pitchFamily="34" charset="0"/>
              <a:buChar char="•"/>
            </a:pPr>
            <a:r>
              <a:rPr lang="en-US" sz="2000" dirty="0"/>
              <a:t>The good news is that the funding rate for NIH is still 30%. But a challenge is that NIH funding is set as a criteria for promotion</a:t>
            </a:r>
          </a:p>
          <a:p>
            <a:pPr marL="342900" indent="-342900">
              <a:buClr>
                <a:srgbClr val="002060"/>
              </a:buClr>
              <a:buFont typeface="Arial" panose="020B0604020202020204" pitchFamily="34" charset="0"/>
              <a:buChar char="•"/>
            </a:pPr>
            <a:r>
              <a:rPr lang="en-US" sz="2000" dirty="0"/>
              <a:t>The larger the average grant size, the fewer the grants. There will be increased costs from unionization of grad students and the number of grants may drop. NIH funding is almost back to where 2003 levels in inflation-adjusted dollars</a:t>
            </a:r>
          </a:p>
          <a:p>
            <a:pPr marL="342900" indent="-342900">
              <a:buClr>
                <a:srgbClr val="002060"/>
              </a:buClr>
              <a:buFont typeface="Arial" panose="020B0604020202020204" pitchFamily="34" charset="0"/>
              <a:buChar char="•"/>
            </a:pPr>
            <a:endParaRPr lang="en-US" sz="2000" dirty="0"/>
          </a:p>
          <a:p>
            <a:endParaRPr lang="en-US" sz="2000" dirty="0"/>
          </a:p>
        </p:txBody>
      </p:sp>
      <p:sp>
        <p:nvSpPr>
          <p:cNvPr id="3" name="Title 2">
            <a:extLst>
              <a:ext uri="{FF2B5EF4-FFF2-40B4-BE49-F238E27FC236}">
                <a16:creationId xmlns:a16="http://schemas.microsoft.com/office/drawing/2014/main" id="{17ADF350-A232-4F6E-B2FD-B0EDD1857CBD}"/>
              </a:ext>
            </a:extLst>
          </p:cNvPr>
          <p:cNvSpPr>
            <a:spLocks noGrp="1"/>
          </p:cNvSpPr>
          <p:nvPr>
            <p:ph type="title"/>
          </p:nvPr>
        </p:nvSpPr>
        <p:spPr/>
        <p:txBody>
          <a:bodyPr/>
          <a:lstStyle/>
          <a:p>
            <a:r>
              <a:rPr lang="en-US" dirty="0"/>
              <a:t>Leadership Plenary and Community Forum</a:t>
            </a:r>
          </a:p>
        </p:txBody>
      </p:sp>
      <p:sp>
        <p:nvSpPr>
          <p:cNvPr id="4" name="Slide Number Placeholder 3">
            <a:extLst>
              <a:ext uri="{FF2B5EF4-FFF2-40B4-BE49-F238E27FC236}">
                <a16:creationId xmlns:a16="http://schemas.microsoft.com/office/drawing/2014/main" id="{FFB63A47-18E1-4B45-B344-ACFDB4AB222C}"/>
              </a:ext>
            </a:extLst>
          </p:cNvPr>
          <p:cNvSpPr>
            <a:spLocks noGrp="1"/>
          </p:cNvSpPr>
          <p:nvPr>
            <p:ph type="sldNum" sz="quarter" idx="4"/>
          </p:nvPr>
        </p:nvSpPr>
        <p:spPr/>
        <p:txBody>
          <a:bodyPr/>
          <a:lstStyle/>
          <a:p>
            <a:pPr>
              <a:defRPr/>
            </a:pPr>
            <a:fld id="{ADC2174A-351A-8246-9B91-DA39B6C4E9F5}" type="slidenum">
              <a:rPr lang="en-US" smtClean="0"/>
              <a:pPr>
                <a:defRPr/>
              </a:pPr>
              <a:t>12</a:t>
            </a:fld>
            <a:endParaRPr lang="en-US" dirty="0"/>
          </a:p>
        </p:txBody>
      </p:sp>
    </p:spTree>
    <p:extLst>
      <p:ext uri="{BB962C8B-B14F-4D97-AF65-F5344CB8AC3E}">
        <p14:creationId xmlns:p14="http://schemas.microsoft.com/office/powerpoint/2010/main" val="15866099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07A2BB-AD95-47B8-8B4D-82086586FBB7}"/>
              </a:ext>
            </a:extLst>
          </p:cNvPr>
          <p:cNvSpPr>
            <a:spLocks noGrp="1"/>
          </p:cNvSpPr>
          <p:nvPr>
            <p:ph idx="1"/>
          </p:nvPr>
        </p:nvSpPr>
        <p:spPr/>
        <p:txBody>
          <a:bodyPr/>
          <a:lstStyle/>
          <a:p>
            <a:r>
              <a:rPr lang="en-US" sz="2400" b="1" dirty="0"/>
              <a:t>Themes for ignite sessions:</a:t>
            </a:r>
          </a:p>
          <a:p>
            <a:pPr marL="285750" indent="-285750">
              <a:buClr>
                <a:srgbClr val="002060"/>
              </a:buClr>
              <a:buFont typeface="Arial" panose="020B0604020202020204" pitchFamily="34" charset="0"/>
              <a:buChar char="•"/>
            </a:pPr>
            <a:r>
              <a:rPr lang="en-US" sz="2000" dirty="0"/>
              <a:t>Communities of practice are sources of joy – it’s important to find or create your own</a:t>
            </a:r>
          </a:p>
          <a:p>
            <a:pPr marL="285750" indent="-285750">
              <a:buClr>
                <a:srgbClr val="002060"/>
              </a:buClr>
              <a:buFont typeface="Arial" panose="020B0604020202020204" pitchFamily="34" charset="0"/>
              <a:buChar char="•"/>
            </a:pPr>
            <a:r>
              <a:rPr lang="en-US" sz="2000" dirty="0"/>
              <a:t>Honor yourself, stay true to your values, break down silos and have other people help you achieve your missions – leverage your community</a:t>
            </a:r>
          </a:p>
          <a:p>
            <a:pPr marL="285750" indent="-285750">
              <a:buClr>
                <a:srgbClr val="002060"/>
              </a:buClr>
              <a:buFont typeface="Arial" panose="020B0604020202020204" pitchFamily="34" charset="0"/>
              <a:buChar char="•"/>
            </a:pPr>
            <a:r>
              <a:rPr lang="en-US" sz="2000" dirty="0"/>
              <a:t>“If you want to help yourself, practice compassion, if you want to help others, practice compassion.”</a:t>
            </a:r>
          </a:p>
          <a:p>
            <a:pPr marL="285750" indent="-285750">
              <a:buClr>
                <a:srgbClr val="002060"/>
              </a:buClr>
              <a:buFont typeface="Arial" panose="020B0604020202020204" pitchFamily="34" charset="0"/>
              <a:buChar char="•"/>
            </a:pPr>
            <a:r>
              <a:rPr lang="en-US" sz="2000" dirty="0"/>
              <a:t>Never let a crisis (or a big change) go to waste: advance and improve the current state</a:t>
            </a:r>
          </a:p>
          <a:p>
            <a:pPr marL="285750" indent="-285750">
              <a:buClr>
                <a:srgbClr val="002060"/>
              </a:buClr>
              <a:buFont typeface="Arial" panose="020B0604020202020204" pitchFamily="34" charset="0"/>
              <a:buChar char="•"/>
            </a:pPr>
            <a:r>
              <a:rPr lang="en-US" sz="2000" dirty="0"/>
              <a:t>Recognize core values and alignment of those values and reflect on current and future career path</a:t>
            </a:r>
          </a:p>
        </p:txBody>
      </p:sp>
      <p:sp>
        <p:nvSpPr>
          <p:cNvPr id="3" name="Title 2">
            <a:extLst>
              <a:ext uri="{FF2B5EF4-FFF2-40B4-BE49-F238E27FC236}">
                <a16:creationId xmlns:a16="http://schemas.microsoft.com/office/drawing/2014/main" id="{BAD61B94-1020-4957-9438-6CA8570C4795}"/>
              </a:ext>
            </a:extLst>
          </p:cNvPr>
          <p:cNvSpPr>
            <a:spLocks noGrp="1"/>
          </p:cNvSpPr>
          <p:nvPr>
            <p:ph type="title"/>
          </p:nvPr>
        </p:nvSpPr>
        <p:spPr>
          <a:xfrm>
            <a:off x="597877" y="247182"/>
            <a:ext cx="11182349" cy="620712"/>
          </a:xfrm>
        </p:spPr>
        <p:txBody>
          <a:bodyPr/>
          <a:lstStyle/>
          <a:p>
            <a:r>
              <a:rPr lang="en-US" dirty="0"/>
              <a:t>Ignite Style Presentations</a:t>
            </a:r>
          </a:p>
        </p:txBody>
      </p:sp>
      <p:sp>
        <p:nvSpPr>
          <p:cNvPr id="4" name="Slide Number Placeholder 3">
            <a:extLst>
              <a:ext uri="{FF2B5EF4-FFF2-40B4-BE49-F238E27FC236}">
                <a16:creationId xmlns:a16="http://schemas.microsoft.com/office/drawing/2014/main" id="{95E15EC9-DCBC-46B0-A83E-43A8C6C3604F}"/>
              </a:ext>
            </a:extLst>
          </p:cNvPr>
          <p:cNvSpPr>
            <a:spLocks noGrp="1"/>
          </p:cNvSpPr>
          <p:nvPr>
            <p:ph type="sldNum" sz="quarter" idx="4"/>
          </p:nvPr>
        </p:nvSpPr>
        <p:spPr/>
        <p:txBody>
          <a:bodyPr/>
          <a:lstStyle/>
          <a:p>
            <a:pPr>
              <a:defRPr/>
            </a:pPr>
            <a:fld id="{ADC2174A-351A-8246-9B91-DA39B6C4E9F5}" type="slidenum">
              <a:rPr lang="en-US" smtClean="0"/>
              <a:pPr>
                <a:defRPr/>
              </a:pPr>
              <a:t>13</a:t>
            </a:fld>
            <a:endParaRPr lang="en-US" dirty="0"/>
          </a:p>
        </p:txBody>
      </p:sp>
    </p:spTree>
    <p:extLst>
      <p:ext uri="{BB962C8B-B14F-4D97-AF65-F5344CB8AC3E}">
        <p14:creationId xmlns:p14="http://schemas.microsoft.com/office/powerpoint/2010/main" val="4491540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E913A7-EE46-4719-BDEF-6EF5FC616992}"/>
              </a:ext>
            </a:extLst>
          </p:cNvPr>
          <p:cNvSpPr>
            <a:spLocks noGrp="1"/>
          </p:cNvSpPr>
          <p:nvPr>
            <p:ph idx="1"/>
          </p:nvPr>
        </p:nvSpPr>
        <p:spPr>
          <a:xfrm>
            <a:off x="698821" y="1103339"/>
            <a:ext cx="10651067" cy="4971975"/>
          </a:xfrm>
        </p:spPr>
        <p:txBody>
          <a:bodyPr/>
          <a:lstStyle/>
          <a:p>
            <a:r>
              <a:rPr lang="en-US" sz="1800" b="1" dirty="0"/>
              <a:t>Takeaways:</a:t>
            </a:r>
          </a:p>
          <a:p>
            <a:pPr marL="285750" indent="-285750">
              <a:buClr>
                <a:srgbClr val="002060"/>
              </a:buClr>
              <a:buFont typeface="Arial" panose="020B0604020202020204" pitchFamily="34" charset="0"/>
              <a:buChar char="•"/>
            </a:pPr>
            <a:r>
              <a:rPr lang="en-US" sz="1800" dirty="0"/>
              <a:t>Perhaps it’s best to have physician leaders for both the school and hospital side</a:t>
            </a:r>
          </a:p>
          <a:p>
            <a:pPr marL="285750" indent="-285750">
              <a:buClr>
                <a:srgbClr val="002060"/>
              </a:buClr>
              <a:buFont typeface="Arial" panose="020B0604020202020204" pitchFamily="34" charset="0"/>
              <a:buChar char="•"/>
            </a:pPr>
            <a:r>
              <a:rPr lang="en-US" sz="1800" dirty="0"/>
              <a:t>In leadership, we have to learn to lead ourselves. Leadership is a learned skill and we need to know our strengths and weaknesses</a:t>
            </a:r>
          </a:p>
          <a:p>
            <a:pPr marL="285750" indent="-285750">
              <a:buClr>
                <a:srgbClr val="002060"/>
              </a:buClr>
              <a:buFont typeface="Arial" panose="020B0604020202020204" pitchFamily="34" charset="0"/>
              <a:buChar char="•"/>
            </a:pPr>
            <a:r>
              <a:rPr lang="en-US" sz="1800" dirty="0"/>
              <a:t>Our jobs have infinite work. If work is infinite, we have to ask ourselves how we are going to approach work. One idea is to write yourself “vacation prescriptions.” Human performance drops off dramatically after 16 hours</a:t>
            </a:r>
          </a:p>
          <a:p>
            <a:pPr marL="285750" indent="-285750">
              <a:buClr>
                <a:srgbClr val="002060"/>
              </a:buClr>
              <a:buFont typeface="Arial" panose="020B0604020202020204" pitchFamily="34" charset="0"/>
              <a:buChar char="•"/>
            </a:pPr>
            <a:r>
              <a:rPr lang="en-US" sz="1800" dirty="0"/>
              <a:t>We live in tense times and leaders need to learn how not to avoid difficult situations, but instead to put themselves in the center of the hardships their employees face. Becoming a “conflict-competent leader”: Conflict can be good if it’s kept in a constructive setting and focused on ideas, in contrast to destructive conflict that involves personal attacks </a:t>
            </a:r>
          </a:p>
          <a:p>
            <a:pPr marL="285750" indent="-285750">
              <a:buClr>
                <a:srgbClr val="002060"/>
              </a:buClr>
              <a:buFont typeface="Arial" panose="020B0604020202020204" pitchFamily="34" charset="0"/>
              <a:buChar char="•"/>
            </a:pPr>
            <a:r>
              <a:rPr lang="en-US" sz="1800" dirty="0"/>
              <a:t>“Progressive incrementalism” vs. disruption. Any system can be improved. The best approach is “aggressive incrementalism” because progressive incrementalism is too slow, and disruption creates other problems</a:t>
            </a:r>
          </a:p>
        </p:txBody>
      </p:sp>
      <p:sp>
        <p:nvSpPr>
          <p:cNvPr id="3" name="Title 2">
            <a:extLst>
              <a:ext uri="{FF2B5EF4-FFF2-40B4-BE49-F238E27FC236}">
                <a16:creationId xmlns:a16="http://schemas.microsoft.com/office/drawing/2014/main" id="{0CD522B0-F320-4709-9CE2-705ED2B95EAB}"/>
              </a:ext>
            </a:extLst>
          </p:cNvPr>
          <p:cNvSpPr>
            <a:spLocks noGrp="1"/>
          </p:cNvSpPr>
          <p:nvPr>
            <p:ph type="title"/>
          </p:nvPr>
        </p:nvSpPr>
        <p:spPr>
          <a:xfrm>
            <a:off x="504825" y="367643"/>
            <a:ext cx="11182349" cy="620712"/>
          </a:xfrm>
        </p:spPr>
        <p:txBody>
          <a:bodyPr/>
          <a:lstStyle/>
          <a:p>
            <a:r>
              <a:rPr lang="en-US" sz="3200" dirty="0"/>
              <a:t>The Big Picture of Mission Alignment: A Conversation with Michael Good</a:t>
            </a:r>
          </a:p>
        </p:txBody>
      </p:sp>
      <p:sp>
        <p:nvSpPr>
          <p:cNvPr id="4" name="Slide Number Placeholder 3">
            <a:extLst>
              <a:ext uri="{FF2B5EF4-FFF2-40B4-BE49-F238E27FC236}">
                <a16:creationId xmlns:a16="http://schemas.microsoft.com/office/drawing/2014/main" id="{311E373D-883D-47CD-967B-C1DF9E8D35FC}"/>
              </a:ext>
            </a:extLst>
          </p:cNvPr>
          <p:cNvSpPr>
            <a:spLocks noGrp="1"/>
          </p:cNvSpPr>
          <p:nvPr>
            <p:ph type="sldNum" sz="quarter" idx="4"/>
          </p:nvPr>
        </p:nvSpPr>
        <p:spPr/>
        <p:txBody>
          <a:bodyPr/>
          <a:lstStyle/>
          <a:p>
            <a:pPr>
              <a:defRPr/>
            </a:pPr>
            <a:fld id="{ADC2174A-351A-8246-9B91-DA39B6C4E9F5}" type="slidenum">
              <a:rPr lang="en-US" smtClean="0"/>
              <a:pPr>
                <a:defRPr/>
              </a:pPr>
              <a:t>14</a:t>
            </a:fld>
            <a:endParaRPr lang="en-US" dirty="0"/>
          </a:p>
        </p:txBody>
      </p:sp>
    </p:spTree>
    <p:extLst>
      <p:ext uri="{BB962C8B-B14F-4D97-AF65-F5344CB8AC3E}">
        <p14:creationId xmlns:p14="http://schemas.microsoft.com/office/powerpoint/2010/main" val="224995376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3194CA-F61A-45EF-AB40-BB2BF13309AF}"/>
              </a:ext>
            </a:extLst>
          </p:cNvPr>
          <p:cNvSpPr>
            <a:spLocks noGrp="1"/>
          </p:cNvSpPr>
          <p:nvPr>
            <p:ph idx="1"/>
          </p:nvPr>
        </p:nvSpPr>
        <p:spPr/>
        <p:txBody>
          <a:bodyPr/>
          <a:lstStyle/>
          <a:p>
            <a:r>
              <a:rPr lang="en-US" sz="2000" dirty="0"/>
              <a:t>A </a:t>
            </a:r>
            <a:r>
              <a:rPr lang="en-US" sz="2000" dirty="0" err="1"/>
              <a:t>PollEverywhere</a:t>
            </a:r>
            <a:r>
              <a:rPr lang="en-US" sz="2000" dirty="0"/>
              <a:t> activity asked what the audience to identify the greatest challenge faced by a medical educator or leader of medical education. Answers included a lack of value of medical education, isolation, integration problems, faculty have no “spare time”, and struggles with lack of engagement</a:t>
            </a:r>
          </a:p>
          <a:p>
            <a:r>
              <a:rPr lang="en-US" sz="2000" b="1" dirty="0"/>
              <a:t>Educator’s perspective:</a:t>
            </a:r>
          </a:p>
          <a:p>
            <a:pPr marL="285750" indent="-285750">
              <a:buClr>
                <a:srgbClr val="002060"/>
              </a:buClr>
              <a:buFont typeface="Arial" panose="020B0604020202020204" pitchFamily="34" charset="0"/>
              <a:buChar char="•"/>
            </a:pPr>
            <a:r>
              <a:rPr lang="en-US" sz="2000" dirty="0"/>
              <a:t>Moral injury is huge driver of burnout</a:t>
            </a:r>
          </a:p>
          <a:p>
            <a:pPr marL="285750" indent="-285750">
              <a:buClr>
                <a:srgbClr val="002060"/>
              </a:buClr>
              <a:buFont typeface="Arial" panose="020B0604020202020204" pitchFamily="34" charset="0"/>
              <a:buChar char="•"/>
            </a:pPr>
            <a:r>
              <a:rPr lang="en-US" sz="2000" dirty="0"/>
              <a:t>Faculty should bring students to the table to help develop curriculum and policy. There are currently 3 troubling trends: 1) the devolving relationship between students and faculty, 2) students mostly communicating with administrators, and 3) how medical educators are valued. These impact us as well as the growth and professional maturity of our learners</a:t>
            </a:r>
          </a:p>
          <a:p>
            <a:pPr marL="285750" indent="-285750">
              <a:buClr>
                <a:srgbClr val="002060"/>
              </a:buClr>
              <a:buFont typeface="Arial" panose="020B0604020202020204" pitchFamily="34" charset="0"/>
              <a:buChar char="•"/>
            </a:pPr>
            <a:r>
              <a:rPr lang="en-US" sz="2000" dirty="0"/>
              <a:t>Oftentimes, there’s no administrative consequences for students who don’t attend mandatory sessions</a:t>
            </a:r>
          </a:p>
        </p:txBody>
      </p:sp>
      <p:sp>
        <p:nvSpPr>
          <p:cNvPr id="3" name="Title 2">
            <a:extLst>
              <a:ext uri="{FF2B5EF4-FFF2-40B4-BE49-F238E27FC236}">
                <a16:creationId xmlns:a16="http://schemas.microsoft.com/office/drawing/2014/main" id="{9C637A70-85D9-4D73-833A-5562CC2A9873}"/>
              </a:ext>
            </a:extLst>
          </p:cNvPr>
          <p:cNvSpPr>
            <a:spLocks noGrp="1"/>
          </p:cNvSpPr>
          <p:nvPr>
            <p:ph type="title"/>
          </p:nvPr>
        </p:nvSpPr>
        <p:spPr>
          <a:xfrm>
            <a:off x="748100" y="364263"/>
            <a:ext cx="11182349" cy="620712"/>
          </a:xfrm>
        </p:spPr>
        <p:txBody>
          <a:bodyPr/>
          <a:lstStyle/>
          <a:p>
            <a:r>
              <a:rPr lang="en-US" sz="3200" dirty="0"/>
              <a:t>Mission Accepted: Sustaining Faculty for Success as Medical Educators</a:t>
            </a:r>
          </a:p>
        </p:txBody>
      </p:sp>
      <p:sp>
        <p:nvSpPr>
          <p:cNvPr id="4" name="Slide Number Placeholder 3">
            <a:extLst>
              <a:ext uri="{FF2B5EF4-FFF2-40B4-BE49-F238E27FC236}">
                <a16:creationId xmlns:a16="http://schemas.microsoft.com/office/drawing/2014/main" id="{F5A8E60E-79D9-4F40-B8A8-C7DBAE3C5B03}"/>
              </a:ext>
            </a:extLst>
          </p:cNvPr>
          <p:cNvSpPr>
            <a:spLocks noGrp="1"/>
          </p:cNvSpPr>
          <p:nvPr>
            <p:ph type="sldNum" sz="quarter" idx="4"/>
          </p:nvPr>
        </p:nvSpPr>
        <p:spPr/>
        <p:txBody>
          <a:bodyPr/>
          <a:lstStyle/>
          <a:p>
            <a:pPr>
              <a:defRPr/>
            </a:pPr>
            <a:fld id="{ADC2174A-351A-8246-9B91-DA39B6C4E9F5}" type="slidenum">
              <a:rPr lang="en-US" smtClean="0"/>
              <a:pPr>
                <a:defRPr/>
              </a:pPr>
              <a:t>15</a:t>
            </a:fld>
            <a:endParaRPr lang="en-US" dirty="0"/>
          </a:p>
        </p:txBody>
      </p:sp>
    </p:spTree>
    <p:extLst>
      <p:ext uri="{BB962C8B-B14F-4D97-AF65-F5344CB8AC3E}">
        <p14:creationId xmlns:p14="http://schemas.microsoft.com/office/powerpoint/2010/main" val="6591832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1AEA0-7874-4BF1-BFF3-EC7DEEC9A4A2}"/>
              </a:ext>
            </a:extLst>
          </p:cNvPr>
          <p:cNvSpPr>
            <a:spLocks noGrp="1"/>
          </p:cNvSpPr>
          <p:nvPr>
            <p:ph idx="1"/>
          </p:nvPr>
        </p:nvSpPr>
        <p:spPr>
          <a:xfrm>
            <a:off x="698821" y="1302576"/>
            <a:ext cx="10651067" cy="4767262"/>
          </a:xfrm>
        </p:spPr>
        <p:txBody>
          <a:bodyPr/>
          <a:lstStyle/>
          <a:p>
            <a:r>
              <a:rPr lang="en-US" sz="1800" b="1" dirty="0"/>
              <a:t>Chair’s perspective:</a:t>
            </a:r>
          </a:p>
          <a:p>
            <a:pPr marL="342900" indent="-342900">
              <a:buClr>
                <a:srgbClr val="002060"/>
              </a:buClr>
              <a:buFont typeface="Arial" panose="020B0604020202020204" pitchFamily="34" charset="0"/>
              <a:buChar char="•"/>
            </a:pPr>
            <a:r>
              <a:rPr lang="en-US" sz="1800" dirty="0"/>
              <a:t>Early career faculty have traditionally had to “pay their dues,” but its unclear if the new generation will want to get into positions where that’s the dynamic. How do we reset expectations so everyone is on the same page from educational standpoint?</a:t>
            </a:r>
          </a:p>
          <a:p>
            <a:pPr marL="342900" indent="-342900">
              <a:buClr>
                <a:srgbClr val="002060"/>
              </a:buClr>
              <a:buFont typeface="Arial" panose="020B0604020202020204" pitchFamily="34" charset="0"/>
              <a:buChar char="•"/>
            </a:pPr>
            <a:r>
              <a:rPr lang="en-US" sz="1800" dirty="0"/>
              <a:t>Most chairs are on the side of the faculty but it’s hard for chairs to get resources faculty need because they’ve been taken out of planning decisions. Often times, when chairs ask why the school wants them to teach things that won’t make students practice-ready, the response is, “well, the LCME says we have to.”</a:t>
            </a:r>
          </a:p>
          <a:p>
            <a:r>
              <a:rPr lang="en-US" sz="1800" b="1" dirty="0"/>
              <a:t>Dean’s perspective: </a:t>
            </a:r>
          </a:p>
          <a:p>
            <a:pPr marL="285750" indent="-285750">
              <a:buClr>
                <a:srgbClr val="002060"/>
              </a:buClr>
              <a:buFont typeface="Arial" panose="020B0604020202020204" pitchFamily="34" charset="0"/>
              <a:buChar char="•"/>
            </a:pPr>
            <a:r>
              <a:rPr lang="en-US" sz="1800" dirty="0"/>
              <a:t>Deans are accountable to the public </a:t>
            </a:r>
          </a:p>
          <a:p>
            <a:pPr marL="285750" indent="-285750">
              <a:buClr>
                <a:srgbClr val="002060"/>
              </a:buClr>
              <a:buFont typeface="Arial" panose="020B0604020202020204" pitchFamily="34" charset="0"/>
              <a:buChar char="•"/>
            </a:pPr>
            <a:r>
              <a:rPr lang="en-US" sz="1800" dirty="0"/>
              <a:t>Faculty need to have dedicated time and to maintain a safe learning environment. Deans are aware that faculty have competing demands for their time</a:t>
            </a:r>
          </a:p>
          <a:p>
            <a:pPr marL="285750" indent="-285750">
              <a:buClr>
                <a:srgbClr val="002060"/>
              </a:buClr>
              <a:buFont typeface="Arial" panose="020B0604020202020204" pitchFamily="34" charset="0"/>
              <a:buChar char="•"/>
            </a:pPr>
            <a:r>
              <a:rPr lang="en-US" sz="1800" dirty="0"/>
              <a:t>There must be institutional transparency in how departments and individuals get funded </a:t>
            </a:r>
          </a:p>
          <a:p>
            <a:pPr marL="342900" indent="-342900">
              <a:buClr>
                <a:srgbClr val="002060"/>
              </a:buClr>
              <a:buFont typeface="Arial" panose="020B0604020202020204" pitchFamily="34" charset="0"/>
              <a:buChar char="•"/>
            </a:pPr>
            <a:endParaRPr lang="en-US" sz="1800" dirty="0"/>
          </a:p>
          <a:p>
            <a:endParaRPr lang="en-US" sz="1800" dirty="0"/>
          </a:p>
        </p:txBody>
      </p:sp>
      <p:sp>
        <p:nvSpPr>
          <p:cNvPr id="3" name="Title 2">
            <a:extLst>
              <a:ext uri="{FF2B5EF4-FFF2-40B4-BE49-F238E27FC236}">
                <a16:creationId xmlns:a16="http://schemas.microsoft.com/office/drawing/2014/main" id="{4826BC36-E890-4B90-8023-8991E492B0A9}"/>
              </a:ext>
            </a:extLst>
          </p:cNvPr>
          <p:cNvSpPr>
            <a:spLocks noGrp="1"/>
          </p:cNvSpPr>
          <p:nvPr>
            <p:ph type="title"/>
          </p:nvPr>
        </p:nvSpPr>
        <p:spPr>
          <a:xfrm>
            <a:off x="648162" y="400496"/>
            <a:ext cx="11182349" cy="620712"/>
          </a:xfrm>
        </p:spPr>
        <p:txBody>
          <a:bodyPr/>
          <a:lstStyle/>
          <a:p>
            <a:r>
              <a:rPr lang="en-US" sz="3200" dirty="0"/>
              <a:t>Mission Accepted: Sustaining Faculty for Success as Medical Educators</a:t>
            </a:r>
          </a:p>
        </p:txBody>
      </p:sp>
      <p:sp>
        <p:nvSpPr>
          <p:cNvPr id="4" name="Slide Number Placeholder 3">
            <a:extLst>
              <a:ext uri="{FF2B5EF4-FFF2-40B4-BE49-F238E27FC236}">
                <a16:creationId xmlns:a16="http://schemas.microsoft.com/office/drawing/2014/main" id="{7A7198CA-11FD-4805-AF5E-A0D22E600D71}"/>
              </a:ext>
            </a:extLst>
          </p:cNvPr>
          <p:cNvSpPr>
            <a:spLocks noGrp="1"/>
          </p:cNvSpPr>
          <p:nvPr>
            <p:ph type="sldNum" sz="quarter" idx="4"/>
          </p:nvPr>
        </p:nvSpPr>
        <p:spPr/>
        <p:txBody>
          <a:bodyPr/>
          <a:lstStyle/>
          <a:p>
            <a:pPr>
              <a:defRPr/>
            </a:pPr>
            <a:fld id="{ADC2174A-351A-8246-9B91-DA39B6C4E9F5}" type="slidenum">
              <a:rPr lang="en-US" smtClean="0"/>
              <a:pPr>
                <a:defRPr/>
              </a:pPr>
              <a:t>16</a:t>
            </a:fld>
            <a:endParaRPr lang="en-US" dirty="0"/>
          </a:p>
        </p:txBody>
      </p:sp>
    </p:spTree>
    <p:extLst>
      <p:ext uri="{BB962C8B-B14F-4D97-AF65-F5344CB8AC3E}">
        <p14:creationId xmlns:p14="http://schemas.microsoft.com/office/powerpoint/2010/main" val="34749775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3F995-05E0-4618-9A71-6A88810FD5C7}"/>
              </a:ext>
            </a:extLst>
          </p:cNvPr>
          <p:cNvSpPr>
            <a:spLocks noGrp="1"/>
          </p:cNvSpPr>
          <p:nvPr>
            <p:ph idx="1"/>
          </p:nvPr>
        </p:nvSpPr>
        <p:spPr>
          <a:xfrm>
            <a:off x="709772" y="1214969"/>
            <a:ext cx="11027656" cy="4767262"/>
          </a:xfrm>
        </p:spPr>
        <p:txBody>
          <a:bodyPr/>
          <a:lstStyle/>
          <a:p>
            <a:r>
              <a:rPr lang="en-US" sz="1600" b="1" dirty="0"/>
              <a:t>The way forward:</a:t>
            </a:r>
          </a:p>
          <a:p>
            <a:pPr marL="285750" indent="-285750">
              <a:buClr>
                <a:srgbClr val="002060"/>
              </a:buClr>
              <a:buFont typeface="Arial" panose="020B0604020202020204" pitchFamily="34" charset="0"/>
              <a:buChar char="•"/>
            </a:pPr>
            <a:r>
              <a:rPr lang="en-US" sz="1600" dirty="0"/>
              <a:t>Those of us working in academic medicine need to be realistic and figure out how to do more with less. But on the other hand, many physicians are older and are leaving the profession, so there are major concerns over workforce. If we try to do </a:t>
            </a:r>
            <a:r>
              <a:rPr lang="en-US" sz="1600" i="1" dirty="0"/>
              <a:t>too much </a:t>
            </a:r>
            <a:r>
              <a:rPr lang="en-US" sz="1600" dirty="0"/>
              <a:t>more with less, we’ll be in a very bad situation</a:t>
            </a:r>
          </a:p>
          <a:p>
            <a:pPr marL="285750" indent="-285750">
              <a:buClr>
                <a:srgbClr val="002060"/>
              </a:buClr>
              <a:buFont typeface="Arial" panose="020B0604020202020204" pitchFamily="34" charset="0"/>
              <a:buChar char="•"/>
            </a:pPr>
            <a:r>
              <a:rPr lang="en-US" sz="1600" dirty="0"/>
              <a:t>We have to get to a culture where everyone can contribute and speak up to improve the system, similar to the Toyota assembly line</a:t>
            </a:r>
          </a:p>
          <a:p>
            <a:pPr marL="285750" indent="-285750">
              <a:buClr>
                <a:srgbClr val="002060"/>
              </a:buClr>
              <a:buFont typeface="Arial" panose="020B0604020202020204" pitchFamily="34" charset="0"/>
              <a:buChar char="•"/>
            </a:pPr>
            <a:r>
              <a:rPr lang="en-US" sz="1600" dirty="0"/>
              <a:t>Realizing population health and value-based care is the way to move forward. Fee for service alone can’t help us anymore, but we can have synergistic models that use fee for service in some places and value-based care in others</a:t>
            </a:r>
          </a:p>
          <a:p>
            <a:pPr marL="285750" indent="-285750">
              <a:buClr>
                <a:srgbClr val="002060"/>
              </a:buClr>
              <a:buFont typeface="Arial" panose="020B0604020202020204" pitchFamily="34" charset="0"/>
              <a:buChar char="•"/>
            </a:pPr>
            <a:r>
              <a:rPr lang="en-US" sz="1600" dirty="0"/>
              <a:t>Perhaps it’s time to change the whole structure, because it’s too focused on the costs to government, corporate America, employers, etc. and not on the costs to patient. Maybe we should question some of the basic assumptions of our system if we really believe that health care is a public good</a:t>
            </a:r>
          </a:p>
          <a:p>
            <a:pPr marL="285750" indent="-285750">
              <a:buClr>
                <a:srgbClr val="002060"/>
              </a:buClr>
              <a:buFont typeface="Arial" panose="020B0604020202020204" pitchFamily="34" charset="0"/>
              <a:buChar char="•"/>
            </a:pPr>
            <a:r>
              <a:rPr lang="en-US" sz="1600" dirty="0"/>
              <a:t>Giving physicians a set salary that doesn’t depend on the number of patients they see could be a very helpful reform</a:t>
            </a:r>
          </a:p>
          <a:p>
            <a:r>
              <a:rPr lang="en-US" sz="1600" b="1" dirty="0"/>
              <a:t>Closing remarks:</a:t>
            </a:r>
          </a:p>
          <a:p>
            <a:pPr marL="285750" indent="-285750">
              <a:buClr>
                <a:srgbClr val="002060"/>
              </a:buClr>
              <a:buFont typeface="Arial" panose="020B0604020202020204" pitchFamily="34" charset="0"/>
              <a:buChar char="•"/>
            </a:pPr>
            <a:r>
              <a:rPr lang="en-US" sz="1600" dirty="0"/>
              <a:t>Academic medicine needs to address salary inequities between specialties in order to incentivize more students to enter primary care</a:t>
            </a:r>
          </a:p>
          <a:p>
            <a:pPr marL="285750" indent="-285750">
              <a:buClr>
                <a:srgbClr val="002060"/>
              </a:buClr>
              <a:buFont typeface="Arial" panose="020B0604020202020204" pitchFamily="34" charset="0"/>
              <a:buChar char="•"/>
            </a:pPr>
            <a:endParaRPr lang="en-US" sz="1600" dirty="0"/>
          </a:p>
          <a:p>
            <a:endParaRPr lang="en-US" sz="1600" dirty="0"/>
          </a:p>
        </p:txBody>
      </p:sp>
      <p:sp>
        <p:nvSpPr>
          <p:cNvPr id="3" name="Title 2">
            <a:extLst>
              <a:ext uri="{FF2B5EF4-FFF2-40B4-BE49-F238E27FC236}">
                <a16:creationId xmlns:a16="http://schemas.microsoft.com/office/drawing/2014/main" id="{DA1FF1B1-510E-4412-A202-A599114C8216}"/>
              </a:ext>
            </a:extLst>
          </p:cNvPr>
          <p:cNvSpPr>
            <a:spLocks noGrp="1"/>
          </p:cNvSpPr>
          <p:nvPr>
            <p:ph type="title"/>
          </p:nvPr>
        </p:nvSpPr>
        <p:spPr>
          <a:xfrm>
            <a:off x="555079" y="367642"/>
            <a:ext cx="11182349" cy="620712"/>
          </a:xfrm>
        </p:spPr>
        <p:txBody>
          <a:bodyPr/>
          <a:lstStyle/>
          <a:p>
            <a:r>
              <a:rPr lang="en-US" sz="3200" dirty="0"/>
              <a:t>Closing Plenary and Final Thoughts: Recognizing and Embracing the Tension</a:t>
            </a:r>
          </a:p>
        </p:txBody>
      </p:sp>
      <p:sp>
        <p:nvSpPr>
          <p:cNvPr id="4" name="Slide Number Placeholder 3">
            <a:extLst>
              <a:ext uri="{FF2B5EF4-FFF2-40B4-BE49-F238E27FC236}">
                <a16:creationId xmlns:a16="http://schemas.microsoft.com/office/drawing/2014/main" id="{352FADD8-8084-4D96-BD25-60E77C5E0E40}"/>
              </a:ext>
            </a:extLst>
          </p:cNvPr>
          <p:cNvSpPr>
            <a:spLocks noGrp="1"/>
          </p:cNvSpPr>
          <p:nvPr>
            <p:ph type="sldNum" sz="quarter" idx="4"/>
          </p:nvPr>
        </p:nvSpPr>
        <p:spPr/>
        <p:txBody>
          <a:bodyPr/>
          <a:lstStyle/>
          <a:p>
            <a:pPr>
              <a:defRPr/>
            </a:pPr>
            <a:fld id="{ADC2174A-351A-8246-9B91-DA39B6C4E9F5}" type="slidenum">
              <a:rPr lang="en-US" smtClean="0"/>
              <a:pPr>
                <a:defRPr/>
              </a:pPr>
              <a:t>17</a:t>
            </a:fld>
            <a:endParaRPr lang="en-US" dirty="0"/>
          </a:p>
        </p:txBody>
      </p:sp>
    </p:spTree>
    <p:extLst>
      <p:ext uri="{BB962C8B-B14F-4D97-AF65-F5344CB8AC3E}">
        <p14:creationId xmlns:p14="http://schemas.microsoft.com/office/powerpoint/2010/main" val="32609094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tables&#10;&#10;Description automatically generated with medium confidence">
            <a:extLst>
              <a:ext uri="{FF2B5EF4-FFF2-40B4-BE49-F238E27FC236}">
                <a16:creationId xmlns:a16="http://schemas.microsoft.com/office/drawing/2014/main" id="{15563F9A-6376-4D87-87E9-BE3CE72DD8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433" y="10950"/>
            <a:ext cx="12192000" cy="6858000"/>
          </a:xfrm>
          <a:prstGeom prst="rect">
            <a:avLst/>
          </a:prstGeom>
        </p:spPr>
      </p:pic>
      <p:sp>
        <p:nvSpPr>
          <p:cNvPr id="2" name="Content Placeholder 1">
            <a:extLst>
              <a:ext uri="{FF2B5EF4-FFF2-40B4-BE49-F238E27FC236}">
                <a16:creationId xmlns:a16="http://schemas.microsoft.com/office/drawing/2014/main" id="{9632BBDD-A73C-4399-BB3C-CFC8C0A11AD7}"/>
              </a:ext>
            </a:extLst>
          </p:cNvPr>
          <p:cNvSpPr>
            <a:spLocks noGrp="1"/>
          </p:cNvSpPr>
          <p:nvPr>
            <p:ph idx="1"/>
          </p:nvPr>
        </p:nvSpPr>
        <p:spPr>
          <a:xfrm>
            <a:off x="388756" y="676252"/>
            <a:ext cx="9762727" cy="5839532"/>
          </a:xfrm>
        </p:spPr>
        <p:txBody>
          <a:bodyPr/>
          <a:lstStyle/>
          <a:p>
            <a:r>
              <a:rPr lang="en-US" sz="2400" b="1" dirty="0">
                <a:solidFill>
                  <a:schemeClr val="tx1"/>
                </a:solidFill>
              </a:rPr>
              <a:t>Key takeaways:</a:t>
            </a:r>
          </a:p>
          <a:p>
            <a:pPr marL="285750" indent="-285750">
              <a:buClr>
                <a:srgbClr val="002060"/>
              </a:buClr>
              <a:buFont typeface="Arial" panose="020B0604020202020204" pitchFamily="34" charset="0"/>
              <a:buChar char="•"/>
            </a:pPr>
            <a:r>
              <a:rPr lang="en-US" sz="2400" dirty="0">
                <a:solidFill>
                  <a:schemeClr val="tx1"/>
                </a:solidFill>
              </a:rPr>
              <a:t>“No margin no mission; no mission no margin.” It feels like faculty are being squeezed</a:t>
            </a:r>
          </a:p>
          <a:p>
            <a:pPr marL="285750" indent="-285750">
              <a:buClr>
                <a:srgbClr val="002060"/>
              </a:buClr>
              <a:buFont typeface="Arial" panose="020B0604020202020204" pitchFamily="34" charset="0"/>
              <a:buChar char="•"/>
            </a:pPr>
            <a:r>
              <a:rPr lang="en-US" sz="2400" dirty="0">
                <a:solidFill>
                  <a:schemeClr val="tx1"/>
                </a:solidFill>
              </a:rPr>
              <a:t>Younger generations have more defined sense of work-life balance and we can’t expect 55-60 hours per week from future physicians. We need to ask ourselves if our expectations are realistic</a:t>
            </a:r>
          </a:p>
          <a:p>
            <a:pPr marL="285750" indent="-285750">
              <a:buClr>
                <a:srgbClr val="002060"/>
              </a:buClr>
              <a:buFont typeface="Arial" panose="020B0604020202020204" pitchFamily="34" charset="0"/>
              <a:buChar char="•"/>
            </a:pPr>
            <a:r>
              <a:rPr lang="en-US" sz="2400" dirty="0">
                <a:solidFill>
                  <a:schemeClr val="tx1"/>
                </a:solidFill>
              </a:rPr>
              <a:t>There’s a lot of tensions – between wellness and work, between margin and mission. Hopefully we’ll get the boards of CFAS and COTH and COD together because neither group can solve the problems on their own without creating unintended consequences</a:t>
            </a:r>
          </a:p>
          <a:p>
            <a:pPr marL="285750" indent="-285750">
              <a:buClr>
                <a:srgbClr val="002060"/>
              </a:buClr>
              <a:buFont typeface="Arial" panose="020B0604020202020204" pitchFamily="34" charset="0"/>
              <a:buChar char="•"/>
            </a:pPr>
            <a:r>
              <a:rPr lang="en-US" sz="2400" dirty="0">
                <a:solidFill>
                  <a:schemeClr val="tx1"/>
                </a:solidFill>
              </a:rPr>
              <a:t>Talking about all the problems can be deflating but focusing on what we do in our science, care, and community service is what makes it all worth it. This meeting has been a validation of how important our environment is, despite its’ challenges </a:t>
            </a:r>
          </a:p>
          <a:p>
            <a:pPr marL="285750" indent="-285750">
              <a:buClr>
                <a:srgbClr val="002060"/>
              </a:buClr>
              <a:buFont typeface="Arial" panose="020B0604020202020204" pitchFamily="34" charset="0"/>
              <a:buChar char="•"/>
            </a:pPr>
            <a:r>
              <a:rPr lang="en-US" sz="2400" dirty="0">
                <a:solidFill>
                  <a:schemeClr val="tx1"/>
                </a:solidFill>
              </a:rPr>
              <a:t>Faculty should help design new systems and models. Maybe every dollar of revenue should be taxed for research and education</a:t>
            </a:r>
          </a:p>
        </p:txBody>
      </p:sp>
      <p:sp>
        <p:nvSpPr>
          <p:cNvPr id="3" name="Title 2">
            <a:extLst>
              <a:ext uri="{FF2B5EF4-FFF2-40B4-BE49-F238E27FC236}">
                <a16:creationId xmlns:a16="http://schemas.microsoft.com/office/drawing/2014/main" id="{8C44ED07-80E8-45CA-9FC1-838529FD1B0D}"/>
              </a:ext>
            </a:extLst>
          </p:cNvPr>
          <p:cNvSpPr>
            <a:spLocks noGrp="1"/>
          </p:cNvSpPr>
          <p:nvPr>
            <p:ph type="title"/>
          </p:nvPr>
        </p:nvSpPr>
        <p:spPr>
          <a:xfrm>
            <a:off x="301150" y="0"/>
            <a:ext cx="11182349" cy="620712"/>
          </a:xfrm>
        </p:spPr>
        <p:txBody>
          <a:bodyPr/>
          <a:lstStyle/>
          <a:p>
            <a:r>
              <a:rPr lang="en-US" dirty="0">
                <a:solidFill>
                  <a:schemeClr val="tx1"/>
                </a:solidFill>
              </a:rPr>
              <a:t>Knowledge Sharing Session</a:t>
            </a:r>
          </a:p>
        </p:txBody>
      </p:sp>
      <p:sp>
        <p:nvSpPr>
          <p:cNvPr id="4" name="Slide Number Placeholder 3">
            <a:extLst>
              <a:ext uri="{FF2B5EF4-FFF2-40B4-BE49-F238E27FC236}">
                <a16:creationId xmlns:a16="http://schemas.microsoft.com/office/drawing/2014/main" id="{8ACBED66-B381-4F57-99CF-5362384D0164}"/>
              </a:ext>
            </a:extLst>
          </p:cNvPr>
          <p:cNvSpPr>
            <a:spLocks noGrp="1"/>
          </p:cNvSpPr>
          <p:nvPr>
            <p:ph type="sldNum" sz="quarter" idx="4"/>
          </p:nvPr>
        </p:nvSpPr>
        <p:spPr/>
        <p:txBody>
          <a:bodyPr/>
          <a:lstStyle/>
          <a:p>
            <a:pPr>
              <a:defRPr/>
            </a:pPr>
            <a:fld id="{ADC2174A-351A-8246-9B91-DA39B6C4E9F5}" type="slidenum">
              <a:rPr lang="en-US" smtClean="0"/>
              <a:pPr>
                <a:defRPr/>
              </a:pPr>
              <a:t>18</a:t>
            </a:fld>
            <a:endParaRPr lang="en-US" dirty="0"/>
          </a:p>
        </p:txBody>
      </p:sp>
    </p:spTree>
    <p:extLst>
      <p:ext uri="{BB962C8B-B14F-4D97-AF65-F5344CB8AC3E}">
        <p14:creationId xmlns:p14="http://schemas.microsoft.com/office/powerpoint/2010/main" val="198533097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506093-8B94-4592-BFFF-7B6EE68D955D}"/>
              </a:ext>
            </a:extLst>
          </p:cNvPr>
          <p:cNvSpPr>
            <a:spLocks noGrp="1"/>
          </p:cNvSpPr>
          <p:nvPr>
            <p:ph idx="1"/>
          </p:nvPr>
        </p:nvSpPr>
        <p:spPr>
          <a:xfrm>
            <a:off x="901624" y="1059301"/>
            <a:ext cx="10542276" cy="4298868"/>
          </a:xfrm>
        </p:spPr>
        <p:txBody>
          <a:bodyPr/>
          <a:lstStyle/>
          <a:p>
            <a:r>
              <a:rPr lang="en-US" sz="2400" dirty="0">
                <a:solidFill>
                  <a:srgbClr val="002060"/>
                </a:solidFill>
                <a:latin typeface="Calibri" panose="020F0502020204030204" pitchFamily="34" charset="0"/>
                <a:cs typeface="Calibri" panose="020F0502020204030204" pitchFamily="34" charset="0"/>
              </a:rPr>
              <a:t>CFAS aspires to be the voice of academic faculty within the AAMC’s governance and leadership structures. The Council is charged with: </a:t>
            </a:r>
            <a:br>
              <a:rPr lang="en-US" sz="2400" dirty="0">
                <a:solidFill>
                  <a:srgbClr val="002060"/>
                </a:solidFill>
                <a:latin typeface="Calibri" panose="020F0502020204030204" pitchFamily="34" charset="0"/>
                <a:cs typeface="Calibri" panose="020F0502020204030204" pitchFamily="34" charset="0"/>
              </a:rPr>
            </a:br>
            <a:endParaRPr lang="en-US" sz="2400" dirty="0">
              <a:solidFill>
                <a:srgbClr val="002060"/>
              </a:solidFill>
              <a:latin typeface="Calibri" panose="020F0502020204030204" pitchFamily="34" charset="0"/>
              <a:cs typeface="Calibri" panose="020F0502020204030204" pitchFamily="34" charset="0"/>
            </a:endParaRPr>
          </a:p>
          <a:p>
            <a:pPr marL="514334" lvl="1" indent="-257175">
              <a:buClr>
                <a:schemeClr val="accent1">
                  <a:lumMod val="75000"/>
                </a:schemeClr>
              </a:buClr>
              <a:buFont typeface="Wingdings" panose="05000000000000000000" pitchFamily="2" charset="2"/>
              <a:buChar char="Ø"/>
            </a:pPr>
            <a:r>
              <a:rPr lang="en-US" sz="2400" dirty="0">
                <a:solidFill>
                  <a:srgbClr val="002060"/>
                </a:solidFill>
                <a:latin typeface="Calibri" panose="020F0502020204030204" pitchFamily="34" charset="0"/>
                <a:cs typeface="Calibri" panose="020F0502020204030204" pitchFamily="34" charset="0"/>
              </a:rPr>
              <a:t>Identify critical issues facing faculty members of medical schools and within academic societies;</a:t>
            </a:r>
          </a:p>
          <a:p>
            <a:pPr marL="514334" lvl="1" indent="-257175">
              <a:buClr>
                <a:schemeClr val="accent1">
                  <a:lumMod val="75000"/>
                </a:schemeClr>
              </a:buClr>
              <a:buFont typeface="Wingdings" panose="05000000000000000000" pitchFamily="2" charset="2"/>
              <a:buChar char="Ø"/>
            </a:pPr>
            <a:endParaRPr lang="en-US" sz="2400" dirty="0">
              <a:solidFill>
                <a:srgbClr val="002060"/>
              </a:solidFill>
              <a:latin typeface="Calibri" panose="020F0502020204030204" pitchFamily="34" charset="0"/>
              <a:cs typeface="Calibri" panose="020F0502020204030204" pitchFamily="34" charset="0"/>
            </a:endParaRPr>
          </a:p>
          <a:p>
            <a:pPr marL="514334" lvl="1" indent="-257175">
              <a:buClr>
                <a:schemeClr val="accent1">
                  <a:lumMod val="75000"/>
                </a:schemeClr>
              </a:buClr>
              <a:buFont typeface="Wingdings" panose="05000000000000000000" pitchFamily="2" charset="2"/>
              <a:buChar char="Ø"/>
            </a:pPr>
            <a:r>
              <a:rPr lang="en-US" sz="2400" dirty="0">
                <a:solidFill>
                  <a:srgbClr val="002060"/>
                </a:solidFill>
                <a:latin typeface="Calibri" panose="020F0502020204030204" pitchFamily="34" charset="0"/>
                <a:cs typeface="Calibri" panose="020F0502020204030204" pitchFamily="34" charset="0"/>
              </a:rPr>
              <a:t>Articulate a common faculty voice on these issues to the AAMC as they relate to creation and implementation of the AAMC programs, services, and policies;</a:t>
            </a:r>
          </a:p>
          <a:p>
            <a:pPr marL="514334" lvl="1" indent="-257175">
              <a:buClr>
                <a:schemeClr val="accent1">
                  <a:lumMod val="75000"/>
                </a:schemeClr>
              </a:buClr>
              <a:buFont typeface="Wingdings" panose="05000000000000000000" pitchFamily="2" charset="2"/>
              <a:buChar char="Ø"/>
            </a:pPr>
            <a:endParaRPr lang="en-US" sz="2400" dirty="0">
              <a:solidFill>
                <a:srgbClr val="002060"/>
              </a:solidFill>
              <a:latin typeface="Calibri" panose="020F0502020204030204" pitchFamily="34" charset="0"/>
              <a:cs typeface="Calibri" panose="020F0502020204030204" pitchFamily="34" charset="0"/>
            </a:endParaRPr>
          </a:p>
          <a:p>
            <a:pPr marL="514334" lvl="1" indent="-257175">
              <a:buClr>
                <a:schemeClr val="accent1">
                  <a:lumMod val="75000"/>
                </a:schemeClr>
              </a:buClr>
              <a:buFont typeface="Wingdings" panose="05000000000000000000" pitchFamily="2" charset="2"/>
              <a:buChar char="Ø"/>
            </a:pPr>
            <a:r>
              <a:rPr lang="en-US" sz="2400" dirty="0">
                <a:solidFill>
                  <a:srgbClr val="002060"/>
                </a:solidFill>
                <a:latin typeface="Calibri" panose="020F0502020204030204" pitchFamily="34" charset="0"/>
                <a:cs typeface="Calibri" panose="020F0502020204030204" pitchFamily="34" charset="0"/>
              </a:rPr>
              <a:t>Serve as a </a:t>
            </a:r>
            <a:r>
              <a:rPr lang="en-US" sz="2400" b="1" dirty="0">
                <a:solidFill>
                  <a:srgbClr val="002060"/>
                </a:solidFill>
                <a:latin typeface="Calibri" panose="020F0502020204030204" pitchFamily="34" charset="0"/>
                <a:cs typeface="Calibri" panose="020F0502020204030204" pitchFamily="34" charset="0"/>
              </a:rPr>
              <a:t>bidirectional</a:t>
            </a:r>
            <a:r>
              <a:rPr lang="en-US" sz="2400" dirty="0">
                <a:solidFill>
                  <a:srgbClr val="002060"/>
                </a:solidFill>
                <a:latin typeface="Calibri" panose="020F0502020204030204" pitchFamily="34" charset="0"/>
                <a:cs typeface="Calibri" panose="020F0502020204030204" pitchFamily="34" charset="0"/>
              </a:rPr>
              <a:t> communications conduit regarding matters related to the core missions of academic medicine </a:t>
            </a:r>
          </a:p>
        </p:txBody>
      </p:sp>
      <p:sp>
        <p:nvSpPr>
          <p:cNvPr id="4" name="Slide Number Placeholder 3">
            <a:extLst>
              <a:ext uri="{FF2B5EF4-FFF2-40B4-BE49-F238E27FC236}">
                <a16:creationId xmlns:a16="http://schemas.microsoft.com/office/drawing/2014/main" id="{50E60344-3935-46E8-B728-AF520F194A48}"/>
              </a:ext>
            </a:extLst>
          </p:cNvPr>
          <p:cNvSpPr>
            <a:spLocks noGrp="1"/>
          </p:cNvSpPr>
          <p:nvPr>
            <p:ph type="sldNum" sz="quarter" idx="4"/>
          </p:nvPr>
        </p:nvSpPr>
        <p:spPr/>
        <p:txBody>
          <a:bodyPr/>
          <a:lstStyle/>
          <a:p>
            <a:pPr>
              <a:defRPr/>
            </a:pPr>
            <a:fld id="{ADC2174A-351A-8246-9B91-DA39B6C4E9F5}" type="slidenum">
              <a:rPr lang="en-US" smtClean="0"/>
              <a:pPr>
                <a:defRPr/>
              </a:pPr>
              <a:t>2</a:t>
            </a:fld>
            <a:endParaRPr lang="en-US" dirty="0"/>
          </a:p>
        </p:txBody>
      </p:sp>
      <p:sp>
        <p:nvSpPr>
          <p:cNvPr id="5" name="Title 1">
            <a:extLst>
              <a:ext uri="{FF2B5EF4-FFF2-40B4-BE49-F238E27FC236}">
                <a16:creationId xmlns:a16="http://schemas.microsoft.com/office/drawing/2014/main" id="{88AFC35E-5A73-458E-ADAE-48867AFBF3DE}"/>
              </a:ext>
            </a:extLst>
          </p:cNvPr>
          <p:cNvSpPr>
            <a:spLocks noGrp="1"/>
          </p:cNvSpPr>
          <p:nvPr>
            <p:ph type="title"/>
          </p:nvPr>
        </p:nvSpPr>
        <p:spPr>
          <a:xfrm>
            <a:off x="261550" y="128818"/>
            <a:ext cx="11182350" cy="620713"/>
          </a:xfrm>
        </p:spPr>
        <p:txBody>
          <a:bodyPr>
            <a:normAutofit/>
          </a:bodyPr>
          <a:lstStyle/>
          <a:p>
            <a:pPr algn="ctr"/>
            <a:r>
              <a:rPr lang="en-US" dirty="0">
                <a:solidFill>
                  <a:srgbClr val="002060"/>
                </a:solidFill>
              </a:rPr>
              <a:t>CFAS Mission</a:t>
            </a:r>
          </a:p>
        </p:txBody>
      </p:sp>
    </p:spTree>
    <p:extLst>
      <p:ext uri="{BB962C8B-B14F-4D97-AF65-F5344CB8AC3E}">
        <p14:creationId xmlns:p14="http://schemas.microsoft.com/office/powerpoint/2010/main" val="294846214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11F1E4-7A08-4AE9-A1C2-81FCDE15E07D}"/>
              </a:ext>
            </a:extLst>
          </p:cNvPr>
          <p:cNvSpPr>
            <a:spLocks noGrp="1"/>
          </p:cNvSpPr>
          <p:nvPr>
            <p:ph idx="1"/>
          </p:nvPr>
        </p:nvSpPr>
        <p:spPr>
          <a:xfrm>
            <a:off x="768622" y="1313527"/>
            <a:ext cx="11182349" cy="4115000"/>
          </a:xfrm>
        </p:spPr>
        <p:txBody>
          <a:bodyPr/>
          <a:lstStyle/>
          <a:p>
            <a:pPr marL="457200" indent="-457200">
              <a:buClr>
                <a:schemeClr val="bg1"/>
              </a:buClr>
              <a:buFont typeface="Arial" panose="020B0604020202020204" pitchFamily="34" charset="0"/>
              <a:buChar char="•"/>
            </a:pPr>
            <a:r>
              <a:rPr lang="en-US" sz="2400" dirty="0"/>
              <a:t>Formed new </a:t>
            </a:r>
            <a:r>
              <a:rPr lang="en-US" sz="2400" b="1" dirty="0"/>
              <a:t>CFAS Committees </a:t>
            </a:r>
            <a:r>
              <a:rPr lang="en-US" sz="2400" dirty="0"/>
              <a:t>and revamped existing committees</a:t>
            </a:r>
          </a:p>
          <a:p>
            <a:pPr marL="457200" indent="-457200">
              <a:buClr>
                <a:schemeClr val="bg1"/>
              </a:buClr>
              <a:buFont typeface="Arial" panose="020B0604020202020204" pitchFamily="34" charset="0"/>
              <a:buChar char="•"/>
            </a:pPr>
            <a:r>
              <a:rPr lang="en-US" sz="2400" dirty="0"/>
              <a:t>Refined a new committee structure and written committee rules</a:t>
            </a:r>
          </a:p>
          <a:p>
            <a:pPr marL="457200" indent="-457200">
              <a:buClr>
                <a:schemeClr val="bg1"/>
              </a:buClr>
              <a:buFont typeface="Arial" panose="020B0604020202020204" pitchFamily="34" charset="0"/>
              <a:buChar char="•"/>
            </a:pPr>
            <a:r>
              <a:rPr lang="en-US" sz="2400" dirty="0"/>
              <a:t>Launched effort to increase representative numbers and new society members</a:t>
            </a:r>
          </a:p>
          <a:p>
            <a:pPr marL="457200" indent="-457200">
              <a:buClr>
                <a:schemeClr val="bg1"/>
              </a:buClr>
              <a:buFont typeface="Arial" panose="020B0604020202020204" pitchFamily="34" charset="0"/>
              <a:buChar char="•"/>
            </a:pPr>
            <a:r>
              <a:rPr lang="en-US" sz="2400" dirty="0"/>
              <a:t>Focused on supporting ongoing connectivity with:</a:t>
            </a:r>
          </a:p>
          <a:p>
            <a:pPr marL="1028700" lvl="1">
              <a:buFont typeface="Arial" panose="020B0604020202020204" pitchFamily="34" charset="0"/>
              <a:buChar char="•"/>
            </a:pPr>
            <a:r>
              <a:rPr lang="en-US" sz="2400" dirty="0"/>
              <a:t>Monthly electronic </a:t>
            </a:r>
            <a:r>
              <a:rPr lang="en-US" sz="2400" b="1" i="1" dirty="0"/>
              <a:t>CFAS Rep Bulletin </a:t>
            </a:r>
          </a:p>
          <a:p>
            <a:pPr marL="1028700" lvl="1">
              <a:buFont typeface="Arial" panose="020B0604020202020204" pitchFamily="34" charset="0"/>
              <a:buChar char="•"/>
            </a:pPr>
            <a:r>
              <a:rPr lang="en-US" sz="2400" dirty="0"/>
              <a:t>Monthly online </a:t>
            </a:r>
            <a:r>
              <a:rPr lang="en-US" sz="2400" b="1" dirty="0"/>
              <a:t>C</a:t>
            </a:r>
            <a:r>
              <a:rPr lang="en-US" sz="2400" b="1" i="1" dirty="0"/>
              <a:t>FAS Connects</a:t>
            </a:r>
            <a:r>
              <a:rPr lang="en-US" sz="2400" dirty="0"/>
              <a:t> live sessions</a:t>
            </a:r>
          </a:p>
          <a:p>
            <a:pPr marL="1028700" lvl="1">
              <a:buFont typeface="Arial" panose="020B0604020202020204" pitchFamily="34" charset="0"/>
              <a:buChar char="•"/>
            </a:pPr>
            <a:r>
              <a:rPr lang="en-US" sz="2400" dirty="0"/>
              <a:t>Annual </a:t>
            </a:r>
            <a:r>
              <a:rPr lang="en-US" sz="2400" b="1" i="1" dirty="0"/>
              <a:t>CFAS Spring Meeting, </a:t>
            </a:r>
            <a:r>
              <a:rPr lang="en-US" sz="2400" dirty="0"/>
              <a:t>transitioning back to in-person </a:t>
            </a:r>
            <a:br>
              <a:rPr lang="en-US" sz="2400" dirty="0"/>
            </a:br>
            <a:r>
              <a:rPr lang="en-US" sz="2400" dirty="0"/>
              <a:t>meeting in 2023</a:t>
            </a:r>
            <a:r>
              <a:rPr lang="en-US" sz="2400" b="1" i="1" dirty="0"/>
              <a:t> </a:t>
            </a:r>
          </a:p>
          <a:p>
            <a:pPr marL="1028700" lvl="1">
              <a:buFont typeface="Arial" panose="020B0604020202020204" pitchFamily="34" charset="0"/>
              <a:buChar char="•"/>
            </a:pPr>
            <a:r>
              <a:rPr lang="en-US" sz="2400" dirty="0"/>
              <a:t>Launched planning for biennial </a:t>
            </a:r>
            <a:r>
              <a:rPr lang="en-US" sz="2400" b="1" i="1" dirty="0"/>
              <a:t>CFAS Society Summit</a:t>
            </a:r>
          </a:p>
        </p:txBody>
      </p:sp>
      <p:sp>
        <p:nvSpPr>
          <p:cNvPr id="3" name="Title 2">
            <a:extLst>
              <a:ext uri="{FF2B5EF4-FFF2-40B4-BE49-F238E27FC236}">
                <a16:creationId xmlns:a16="http://schemas.microsoft.com/office/drawing/2014/main" id="{E7BFA9A4-3AD3-4762-8839-CA9CA67EFC1A}"/>
              </a:ext>
            </a:extLst>
          </p:cNvPr>
          <p:cNvSpPr>
            <a:spLocks noGrp="1"/>
          </p:cNvSpPr>
          <p:nvPr>
            <p:ph type="title"/>
          </p:nvPr>
        </p:nvSpPr>
        <p:spPr/>
        <p:txBody>
          <a:bodyPr/>
          <a:lstStyle/>
          <a:p>
            <a:r>
              <a:rPr lang="en-US" dirty="0"/>
              <a:t>Major Activities in 2022-23</a:t>
            </a:r>
          </a:p>
        </p:txBody>
      </p:sp>
      <p:sp>
        <p:nvSpPr>
          <p:cNvPr id="4" name="Slide Number Placeholder 3">
            <a:extLst>
              <a:ext uri="{FF2B5EF4-FFF2-40B4-BE49-F238E27FC236}">
                <a16:creationId xmlns:a16="http://schemas.microsoft.com/office/drawing/2014/main" id="{C54A3B3E-0F62-4711-9FB9-B0257DB28C75}"/>
              </a:ext>
            </a:extLst>
          </p:cNvPr>
          <p:cNvSpPr>
            <a:spLocks noGrp="1"/>
          </p:cNvSpPr>
          <p:nvPr>
            <p:ph type="sldNum" sz="quarter" idx="4"/>
          </p:nvPr>
        </p:nvSpPr>
        <p:spPr/>
        <p:txBody>
          <a:bodyPr/>
          <a:lstStyle/>
          <a:p>
            <a:pPr>
              <a:defRPr/>
            </a:pPr>
            <a:fld id="{ADC2174A-351A-8246-9B91-DA39B6C4E9F5}" type="slidenum">
              <a:rPr lang="en-US" smtClean="0"/>
              <a:pPr>
                <a:defRPr/>
              </a:pPr>
              <a:t>3</a:t>
            </a:fld>
            <a:endParaRPr lang="en-US" dirty="0"/>
          </a:p>
        </p:txBody>
      </p:sp>
    </p:spTree>
    <p:extLst>
      <p:ext uri="{BB962C8B-B14F-4D97-AF65-F5344CB8AC3E}">
        <p14:creationId xmlns:p14="http://schemas.microsoft.com/office/powerpoint/2010/main" val="9588849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8F04DF-964B-40BC-B616-D35D8FE2ABD1}"/>
              </a:ext>
            </a:extLst>
          </p:cNvPr>
          <p:cNvSpPr>
            <a:spLocks noGrp="1"/>
          </p:cNvSpPr>
          <p:nvPr>
            <p:ph type="sldNum" sz="quarter" idx="4"/>
          </p:nvPr>
        </p:nvSpPr>
        <p:spPr/>
        <p:txBody>
          <a:bodyPr/>
          <a:lstStyle/>
          <a:p>
            <a:pPr>
              <a:defRPr/>
            </a:pPr>
            <a:fld id="{ADC2174A-351A-8246-9B91-DA39B6C4E9F5}" type="slidenum">
              <a:rPr lang="en-US" smtClean="0"/>
              <a:pPr>
                <a:defRPr/>
              </a:pPr>
              <a:t>4</a:t>
            </a:fld>
            <a:endParaRPr lang="en-US" dirty="0"/>
          </a:p>
        </p:txBody>
      </p:sp>
      <p:sp>
        <p:nvSpPr>
          <p:cNvPr id="5" name="Title 2">
            <a:extLst>
              <a:ext uri="{FF2B5EF4-FFF2-40B4-BE49-F238E27FC236}">
                <a16:creationId xmlns:a16="http://schemas.microsoft.com/office/drawing/2014/main" id="{F75CAADA-1A85-4D65-90C4-26B928C20E68}"/>
              </a:ext>
            </a:extLst>
          </p:cNvPr>
          <p:cNvSpPr txBox="1">
            <a:spLocks/>
          </p:cNvSpPr>
          <p:nvPr/>
        </p:nvSpPr>
        <p:spPr bwMode="auto">
          <a:xfrm>
            <a:off x="688636" y="111001"/>
            <a:ext cx="11316009" cy="81369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Autofit/>
          </a:bodyPr>
          <a:lstStyle>
            <a:lvl1pPr algn="l" defTabSz="889000" rtl="0" eaLnBrk="1" fontAlgn="base" hangingPunct="1">
              <a:lnSpc>
                <a:spcPct val="85000"/>
              </a:lnSpc>
              <a:spcBef>
                <a:spcPct val="0"/>
              </a:spcBef>
              <a:spcAft>
                <a:spcPct val="0"/>
              </a:spcAft>
              <a:buClr>
                <a:srgbClr val="DADDFE"/>
              </a:buClr>
              <a:defRPr sz="3600" b="1">
                <a:solidFill>
                  <a:schemeClr val="bg1"/>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2pPr>
            <a:lvl3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3pPr>
            <a:lvl4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4pPr>
            <a:lvl5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a:lstStyle>
          <a:p>
            <a:r>
              <a:rPr lang="en-US" sz="4000" kern="0" dirty="0"/>
              <a:t>New CFAS Administrative Board, 2023-24</a:t>
            </a:r>
          </a:p>
        </p:txBody>
      </p:sp>
      <p:sp>
        <p:nvSpPr>
          <p:cNvPr id="7" name="TextBox 6">
            <a:extLst>
              <a:ext uri="{FF2B5EF4-FFF2-40B4-BE49-F238E27FC236}">
                <a16:creationId xmlns:a16="http://schemas.microsoft.com/office/drawing/2014/main" id="{1DB94BA6-98F7-42B0-92A0-0ED16DCFD234}"/>
              </a:ext>
            </a:extLst>
          </p:cNvPr>
          <p:cNvSpPr txBox="1"/>
          <p:nvPr/>
        </p:nvSpPr>
        <p:spPr>
          <a:xfrm>
            <a:off x="3514713" y="2641543"/>
            <a:ext cx="1557398" cy="600164"/>
          </a:xfrm>
          <a:prstGeom prst="rect">
            <a:avLst/>
          </a:prstGeom>
          <a:noFill/>
        </p:spPr>
        <p:txBody>
          <a:bodyPr wrap="square" rtlCol="0">
            <a:spAutoFit/>
          </a:bodyPr>
          <a:lstStyle>
            <a:defPPr>
              <a:defRPr lang="en-US"/>
            </a:defPPr>
            <a:lvl1pPr>
              <a:defRPr sz="1400">
                <a:solidFill>
                  <a:srgbClr val="ED7D31"/>
                </a:solidFill>
                <a:latin typeface="Calibri" panose="020F0502020204030204" pitchFamily="34" charset="0"/>
                <a:cs typeface="Times New Roman" panose="02020603050405020304" pitchFamily="18" charset="0"/>
              </a:defRPr>
            </a:lvl1pPr>
          </a:lstStyle>
          <a:p>
            <a:pPr algn="ctr"/>
            <a:r>
              <a:rPr lang="en-US" sz="1100" dirty="0">
                <a:solidFill>
                  <a:srgbClr val="01267F"/>
                </a:solidFill>
              </a:rPr>
              <a:t>Aviad “Adi” Haramati, PhD, Immediate Past Chair</a:t>
            </a:r>
          </a:p>
        </p:txBody>
      </p:sp>
      <p:sp>
        <p:nvSpPr>
          <p:cNvPr id="8" name="TextBox 7">
            <a:extLst>
              <a:ext uri="{FF2B5EF4-FFF2-40B4-BE49-F238E27FC236}">
                <a16:creationId xmlns:a16="http://schemas.microsoft.com/office/drawing/2014/main" id="{164C17D9-F4A3-4F73-A8B7-6D0AD06A0C70}"/>
              </a:ext>
            </a:extLst>
          </p:cNvPr>
          <p:cNvSpPr txBox="1"/>
          <p:nvPr/>
        </p:nvSpPr>
        <p:spPr>
          <a:xfrm>
            <a:off x="718892" y="4654855"/>
            <a:ext cx="1116469" cy="261610"/>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Lily </a:t>
            </a:r>
            <a:r>
              <a:rPr lang="en-US" sz="1100" dirty="0" err="1">
                <a:solidFill>
                  <a:srgbClr val="01267F"/>
                </a:solidFill>
                <a:latin typeface="Calibri" panose="020F0502020204030204" pitchFamily="34" charset="0"/>
                <a:cs typeface="Times New Roman" panose="02020603050405020304" pitchFamily="18" charset="0"/>
              </a:rPr>
              <a:t>Belfi</a:t>
            </a:r>
            <a:r>
              <a:rPr lang="en-US" sz="1100" dirty="0">
                <a:solidFill>
                  <a:srgbClr val="01267F"/>
                </a:solidFill>
                <a:latin typeface="Calibri" panose="020F0502020204030204" pitchFamily="34" charset="0"/>
                <a:cs typeface="Times New Roman" panose="02020603050405020304" pitchFamily="18" charset="0"/>
              </a:rPr>
              <a:t>, MD</a:t>
            </a:r>
            <a:endParaRPr lang="en-US" sz="1100" dirty="0">
              <a:latin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EC9074F-5A1B-4A15-9DD6-27BD4231DBC5}"/>
              </a:ext>
            </a:extLst>
          </p:cNvPr>
          <p:cNvSpPr txBox="1"/>
          <p:nvPr/>
        </p:nvSpPr>
        <p:spPr>
          <a:xfrm>
            <a:off x="6398431" y="2708840"/>
            <a:ext cx="1112256"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Valencia Walker, MD</a:t>
            </a:r>
            <a:endParaRPr lang="en-US" sz="1100" dirty="0">
              <a:latin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4156A74-A9E4-4FF0-866E-7D58126DDFD6}"/>
              </a:ext>
            </a:extLst>
          </p:cNvPr>
          <p:cNvSpPr txBox="1"/>
          <p:nvPr/>
        </p:nvSpPr>
        <p:spPr>
          <a:xfrm>
            <a:off x="3618900" y="4589766"/>
            <a:ext cx="1068764"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Adam Franks, MD</a:t>
            </a:r>
            <a:endParaRPr lang="en-US" sz="1100" dirty="0">
              <a:latin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9EA471D-492C-45D0-B330-79D2A1F780CD}"/>
              </a:ext>
            </a:extLst>
          </p:cNvPr>
          <p:cNvSpPr txBox="1"/>
          <p:nvPr/>
        </p:nvSpPr>
        <p:spPr>
          <a:xfrm>
            <a:off x="2139194" y="2657544"/>
            <a:ext cx="1421622" cy="430887"/>
          </a:xfrm>
          <a:prstGeom prst="rect">
            <a:avLst/>
          </a:prstGeom>
          <a:noFill/>
        </p:spPr>
        <p:txBody>
          <a:bodyPr wrap="square" rtlCol="0">
            <a:spAutoFit/>
          </a:bodyPr>
          <a:lstStyle>
            <a:defPPr>
              <a:defRPr lang="en-US"/>
            </a:defPPr>
            <a:lvl1pPr>
              <a:defRPr sz="1400">
                <a:solidFill>
                  <a:srgbClr val="01267F"/>
                </a:solidFill>
              </a:defRPr>
            </a:lvl1pPr>
          </a:lstStyle>
          <a:p>
            <a:pPr algn="ctr"/>
            <a:r>
              <a:rPr lang="en-US" sz="1100" dirty="0">
                <a:latin typeface="Calibri" panose="020F0502020204030204" pitchFamily="34" charset="0"/>
                <a:cs typeface="Times New Roman" panose="02020603050405020304" pitchFamily="18" charset="0"/>
              </a:rPr>
              <a:t>Arthur Derse, MD, JD Chair-elect</a:t>
            </a:r>
          </a:p>
        </p:txBody>
      </p:sp>
      <p:sp>
        <p:nvSpPr>
          <p:cNvPr id="12" name="TextBox 11">
            <a:extLst>
              <a:ext uri="{FF2B5EF4-FFF2-40B4-BE49-F238E27FC236}">
                <a16:creationId xmlns:a16="http://schemas.microsoft.com/office/drawing/2014/main" id="{72031F33-2F7D-4831-8148-28CC876FEABC}"/>
              </a:ext>
            </a:extLst>
          </p:cNvPr>
          <p:cNvSpPr txBox="1"/>
          <p:nvPr/>
        </p:nvSpPr>
        <p:spPr>
          <a:xfrm>
            <a:off x="7654830" y="2742873"/>
            <a:ext cx="1435903" cy="430887"/>
          </a:xfrm>
          <a:prstGeom prst="rect">
            <a:avLst/>
          </a:prstGeom>
          <a:noFill/>
        </p:spPr>
        <p:txBody>
          <a:bodyPr wrap="square" rtlCol="0">
            <a:spAutoFit/>
          </a:bodyPr>
          <a:lstStyle>
            <a:defPPr>
              <a:defRPr lang="en-US"/>
            </a:defPPr>
            <a:lvl1pPr>
              <a:defRPr sz="1400">
                <a:solidFill>
                  <a:srgbClr val="01267F"/>
                </a:solidFill>
              </a:defRPr>
            </a:lvl1pPr>
          </a:lstStyle>
          <a:p>
            <a:pPr algn="ctr"/>
            <a:r>
              <a:rPr lang="en-US" sz="1100" dirty="0">
                <a:latin typeface="Calibri" panose="020F0502020204030204" pitchFamily="34" charset="0"/>
                <a:cs typeface="Times New Roman" panose="02020603050405020304" pitchFamily="18" charset="0"/>
              </a:rPr>
              <a:t>Kimberly Lumpkins, MD</a:t>
            </a:r>
          </a:p>
        </p:txBody>
      </p:sp>
      <p:pic>
        <p:nvPicPr>
          <p:cNvPr id="13" name="Picture 12">
            <a:extLst>
              <a:ext uri="{FF2B5EF4-FFF2-40B4-BE49-F238E27FC236}">
                <a16:creationId xmlns:a16="http://schemas.microsoft.com/office/drawing/2014/main" id="{015710EA-3952-446D-ACE6-CFC281A401E3}"/>
              </a:ext>
            </a:extLst>
          </p:cNvPr>
          <p:cNvPicPr>
            <a:picLocks noChangeAspect="1"/>
          </p:cNvPicPr>
          <p:nvPr/>
        </p:nvPicPr>
        <p:blipFill>
          <a:blip r:embed="rId3"/>
          <a:stretch>
            <a:fillRect/>
          </a:stretch>
        </p:blipFill>
        <p:spPr>
          <a:xfrm>
            <a:off x="5146637" y="1282436"/>
            <a:ext cx="1060672" cy="1386500"/>
          </a:xfrm>
          <a:prstGeom prst="rect">
            <a:avLst/>
          </a:prstGeom>
        </p:spPr>
      </p:pic>
      <p:pic>
        <p:nvPicPr>
          <p:cNvPr id="14" name="Picture 13">
            <a:extLst>
              <a:ext uri="{FF2B5EF4-FFF2-40B4-BE49-F238E27FC236}">
                <a16:creationId xmlns:a16="http://schemas.microsoft.com/office/drawing/2014/main" id="{FB9EBAAE-B30C-4408-9A54-5E5643FE3317}"/>
              </a:ext>
            </a:extLst>
          </p:cNvPr>
          <p:cNvPicPr>
            <a:picLocks noChangeAspect="1"/>
          </p:cNvPicPr>
          <p:nvPr/>
        </p:nvPicPr>
        <p:blipFill>
          <a:blip r:embed="rId4"/>
          <a:stretch>
            <a:fillRect/>
          </a:stretch>
        </p:blipFill>
        <p:spPr>
          <a:xfrm>
            <a:off x="6354315" y="3212641"/>
            <a:ext cx="1012042" cy="1408771"/>
          </a:xfrm>
          <a:prstGeom prst="rect">
            <a:avLst/>
          </a:prstGeom>
        </p:spPr>
      </p:pic>
      <p:sp>
        <p:nvSpPr>
          <p:cNvPr id="15" name="TextBox 14">
            <a:extLst>
              <a:ext uri="{FF2B5EF4-FFF2-40B4-BE49-F238E27FC236}">
                <a16:creationId xmlns:a16="http://schemas.microsoft.com/office/drawing/2014/main" id="{61493DC5-3FB5-475F-9413-2DC7F9A7DBD7}"/>
              </a:ext>
            </a:extLst>
          </p:cNvPr>
          <p:cNvSpPr txBox="1"/>
          <p:nvPr/>
        </p:nvSpPr>
        <p:spPr>
          <a:xfrm>
            <a:off x="6207309" y="4570217"/>
            <a:ext cx="1276980" cy="430887"/>
          </a:xfrm>
          <a:prstGeom prst="rect">
            <a:avLst/>
          </a:prstGeom>
          <a:noFill/>
        </p:spPr>
        <p:txBody>
          <a:bodyPr wrap="square" rtlCol="0">
            <a:spAutoFit/>
          </a:bodyPr>
          <a:lstStyle/>
          <a:p>
            <a:pPr algn="ctr"/>
            <a:r>
              <a:rPr lang="en-US" sz="1100" dirty="0">
                <a:solidFill>
                  <a:srgbClr val="002060"/>
                </a:solidFill>
                <a:latin typeface="Calibri" panose="020F0502020204030204" pitchFamily="34" charset="0"/>
                <a:cs typeface="Times New Roman" panose="02020603050405020304" pitchFamily="18" charset="0"/>
              </a:rPr>
              <a:t>Catherine Pipas, MD</a:t>
            </a:r>
          </a:p>
        </p:txBody>
      </p:sp>
      <p:sp>
        <p:nvSpPr>
          <p:cNvPr id="16" name="TextBox 15">
            <a:extLst>
              <a:ext uri="{FF2B5EF4-FFF2-40B4-BE49-F238E27FC236}">
                <a16:creationId xmlns:a16="http://schemas.microsoft.com/office/drawing/2014/main" id="{A725C187-A963-4A57-BAB6-2912DECB816D}"/>
              </a:ext>
            </a:extLst>
          </p:cNvPr>
          <p:cNvSpPr txBox="1"/>
          <p:nvPr/>
        </p:nvSpPr>
        <p:spPr>
          <a:xfrm>
            <a:off x="5130413" y="2678877"/>
            <a:ext cx="1065510"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Steven Angus, MD</a:t>
            </a:r>
          </a:p>
        </p:txBody>
      </p:sp>
      <p:sp>
        <p:nvSpPr>
          <p:cNvPr id="17" name="TextBox 16">
            <a:extLst>
              <a:ext uri="{FF2B5EF4-FFF2-40B4-BE49-F238E27FC236}">
                <a16:creationId xmlns:a16="http://schemas.microsoft.com/office/drawing/2014/main" id="{94605C3A-988D-48D9-8572-148448C34A7B}"/>
              </a:ext>
            </a:extLst>
          </p:cNvPr>
          <p:cNvSpPr txBox="1"/>
          <p:nvPr/>
        </p:nvSpPr>
        <p:spPr>
          <a:xfrm>
            <a:off x="4991208" y="4613710"/>
            <a:ext cx="1054251"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Monica Baskin, PhD</a:t>
            </a:r>
          </a:p>
        </p:txBody>
      </p:sp>
      <p:sp>
        <p:nvSpPr>
          <p:cNvPr id="18" name="TextBox 17">
            <a:extLst>
              <a:ext uri="{FF2B5EF4-FFF2-40B4-BE49-F238E27FC236}">
                <a16:creationId xmlns:a16="http://schemas.microsoft.com/office/drawing/2014/main" id="{8C120467-8447-49C1-A424-3950C69DB364}"/>
              </a:ext>
            </a:extLst>
          </p:cNvPr>
          <p:cNvSpPr txBox="1"/>
          <p:nvPr/>
        </p:nvSpPr>
        <p:spPr>
          <a:xfrm>
            <a:off x="10351993" y="4554663"/>
            <a:ext cx="1239344" cy="600164"/>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Calibri" panose="020F0502020204030204" pitchFamily="34" charset="0"/>
              </a:rPr>
              <a:t>Lisa D. Cain</a:t>
            </a:r>
            <a:br>
              <a:rPr lang="en-US" sz="1100" dirty="0">
                <a:solidFill>
                  <a:srgbClr val="01267F"/>
                </a:solidFill>
                <a:latin typeface="Calibri" panose="020F0502020204030204" pitchFamily="34" charset="0"/>
                <a:cs typeface="Calibri" panose="020F0502020204030204" pitchFamily="34" charset="0"/>
              </a:rPr>
            </a:br>
            <a:r>
              <a:rPr lang="en-US" sz="1100" dirty="0">
                <a:solidFill>
                  <a:srgbClr val="01267F"/>
                </a:solidFill>
                <a:latin typeface="Calibri" panose="020F0502020204030204" pitchFamily="34" charset="0"/>
                <a:cs typeface="Calibri" panose="020F0502020204030204" pitchFamily="34" charset="0"/>
              </a:rPr>
              <a:t>(Ex-Officio</a:t>
            </a:r>
            <a:br>
              <a:rPr lang="en-US" sz="1100" dirty="0">
                <a:solidFill>
                  <a:srgbClr val="01267F"/>
                </a:solidFill>
                <a:latin typeface="Calibri" panose="020F0502020204030204" pitchFamily="34" charset="0"/>
                <a:cs typeface="Calibri" panose="020F0502020204030204" pitchFamily="34" charset="0"/>
              </a:rPr>
            </a:br>
            <a:r>
              <a:rPr lang="en-US" sz="1100" dirty="0">
                <a:solidFill>
                  <a:srgbClr val="01267F"/>
                </a:solidFill>
                <a:latin typeface="Calibri" panose="020F0502020204030204" pitchFamily="34" charset="0"/>
                <a:cs typeface="Calibri" panose="020F0502020204030204" pitchFamily="34" charset="0"/>
              </a:rPr>
              <a:t>GFA Chair)</a:t>
            </a:r>
          </a:p>
        </p:txBody>
      </p:sp>
      <p:pic>
        <p:nvPicPr>
          <p:cNvPr id="19" name="Picture 18">
            <a:extLst>
              <a:ext uri="{FF2B5EF4-FFF2-40B4-BE49-F238E27FC236}">
                <a16:creationId xmlns:a16="http://schemas.microsoft.com/office/drawing/2014/main" id="{424655EC-5F16-4153-96F1-969CCB4233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5071" y="3093378"/>
            <a:ext cx="1036903" cy="1535790"/>
          </a:xfrm>
          <a:prstGeom prst="rect">
            <a:avLst/>
          </a:prstGeom>
        </p:spPr>
      </p:pic>
      <p:sp>
        <p:nvSpPr>
          <p:cNvPr id="20" name="TextBox 19">
            <a:extLst>
              <a:ext uri="{FF2B5EF4-FFF2-40B4-BE49-F238E27FC236}">
                <a16:creationId xmlns:a16="http://schemas.microsoft.com/office/drawing/2014/main" id="{00B46B7C-9501-4FC3-8869-6F26B987ACDD}"/>
              </a:ext>
            </a:extLst>
          </p:cNvPr>
          <p:cNvSpPr txBox="1"/>
          <p:nvPr/>
        </p:nvSpPr>
        <p:spPr>
          <a:xfrm>
            <a:off x="596194" y="2668936"/>
            <a:ext cx="1389863" cy="430887"/>
          </a:xfrm>
          <a:prstGeom prst="rect">
            <a:avLst/>
          </a:prstGeom>
          <a:noFill/>
        </p:spPr>
        <p:txBody>
          <a:bodyPr wrap="square" rtlCol="0">
            <a:spAutoFit/>
          </a:bodyPr>
          <a:lstStyle>
            <a:defPPr>
              <a:defRPr lang="en-US"/>
            </a:defPPr>
            <a:lvl1pPr>
              <a:defRPr sz="1400">
                <a:solidFill>
                  <a:srgbClr val="ED7D31"/>
                </a:solidFill>
                <a:latin typeface="Calibri" panose="020F0502020204030204" pitchFamily="34" charset="0"/>
                <a:cs typeface="Times New Roman" panose="02020603050405020304" pitchFamily="18" charset="0"/>
              </a:defRPr>
            </a:lvl1pPr>
          </a:lstStyle>
          <a:p>
            <a:pPr algn="ctr"/>
            <a:r>
              <a:rPr lang="en-US" sz="1100" dirty="0">
                <a:solidFill>
                  <a:schemeClr val="bg1"/>
                </a:solidFill>
                <a:latin typeface="Calibri" panose="020F0502020204030204" pitchFamily="34" charset="0"/>
                <a:cs typeface="Times New Roman" panose="02020603050405020304" pitchFamily="18" charset="0"/>
              </a:rPr>
              <a:t>Nita Ahuja, MD, </a:t>
            </a:r>
            <a:r>
              <a:rPr lang="en-US" sz="1100" dirty="0">
                <a:solidFill>
                  <a:srgbClr val="01267F"/>
                </a:solidFill>
              </a:rPr>
              <a:t>Chair</a:t>
            </a:r>
          </a:p>
        </p:txBody>
      </p:sp>
      <p:sp>
        <p:nvSpPr>
          <p:cNvPr id="21" name="TextBox 20">
            <a:extLst>
              <a:ext uri="{FF2B5EF4-FFF2-40B4-BE49-F238E27FC236}">
                <a16:creationId xmlns:a16="http://schemas.microsoft.com/office/drawing/2014/main" id="{30555C08-0E0F-4EE9-A38E-9807025F4184}"/>
              </a:ext>
            </a:extLst>
          </p:cNvPr>
          <p:cNvSpPr txBox="1"/>
          <p:nvPr/>
        </p:nvSpPr>
        <p:spPr>
          <a:xfrm>
            <a:off x="2075129" y="4570217"/>
            <a:ext cx="1276980"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Calibri" panose="020F0502020204030204" pitchFamily="34" charset="0"/>
              </a:rPr>
              <a:t>Stewart </a:t>
            </a:r>
            <a:r>
              <a:rPr lang="en-US" sz="1100" dirty="0" err="1">
                <a:solidFill>
                  <a:srgbClr val="01267F"/>
                </a:solidFill>
                <a:latin typeface="Calibri" panose="020F0502020204030204" pitchFamily="34" charset="0"/>
                <a:cs typeface="Calibri" panose="020F0502020204030204" pitchFamily="34" charset="0"/>
              </a:rPr>
              <a:t>Babbott</a:t>
            </a:r>
            <a:r>
              <a:rPr lang="en-US" sz="1100" dirty="0">
                <a:solidFill>
                  <a:srgbClr val="01267F"/>
                </a:solidFill>
                <a:latin typeface="Calibri" panose="020F0502020204030204" pitchFamily="34" charset="0"/>
                <a:cs typeface="Calibri" panose="020F0502020204030204" pitchFamily="34" charset="0"/>
              </a:rPr>
              <a:t>, MD</a:t>
            </a:r>
          </a:p>
        </p:txBody>
      </p:sp>
      <p:pic>
        <p:nvPicPr>
          <p:cNvPr id="22" name="Picture 21">
            <a:extLst>
              <a:ext uri="{FF2B5EF4-FFF2-40B4-BE49-F238E27FC236}">
                <a16:creationId xmlns:a16="http://schemas.microsoft.com/office/drawing/2014/main" id="{558E18C6-34B6-4BE8-B991-3535A0BF08E0}"/>
              </a:ext>
            </a:extLst>
          </p:cNvPr>
          <p:cNvPicPr>
            <a:picLocks noChangeAspect="1"/>
          </p:cNvPicPr>
          <p:nvPr/>
        </p:nvPicPr>
        <p:blipFill>
          <a:blip r:embed="rId6"/>
          <a:stretch>
            <a:fillRect/>
          </a:stretch>
        </p:blipFill>
        <p:spPr>
          <a:xfrm>
            <a:off x="2228038" y="1190862"/>
            <a:ext cx="1276980" cy="1445005"/>
          </a:xfrm>
          <a:prstGeom prst="rect">
            <a:avLst/>
          </a:prstGeom>
        </p:spPr>
      </p:pic>
      <p:pic>
        <p:nvPicPr>
          <p:cNvPr id="23" name="Picture 22">
            <a:extLst>
              <a:ext uri="{FF2B5EF4-FFF2-40B4-BE49-F238E27FC236}">
                <a16:creationId xmlns:a16="http://schemas.microsoft.com/office/drawing/2014/main" id="{326C63D5-1C2A-4B50-B563-6D95040BF4A7}"/>
              </a:ext>
            </a:extLst>
          </p:cNvPr>
          <p:cNvPicPr>
            <a:picLocks noChangeAspect="1"/>
          </p:cNvPicPr>
          <p:nvPr/>
        </p:nvPicPr>
        <p:blipFill rotWithShape="1">
          <a:blip r:embed="rId7"/>
          <a:srcRect l="40288" t="-1" r="13313" b="28744"/>
          <a:stretch/>
        </p:blipFill>
        <p:spPr>
          <a:xfrm>
            <a:off x="724324" y="1244387"/>
            <a:ext cx="1339182" cy="1370599"/>
          </a:xfrm>
          <a:prstGeom prst="rect">
            <a:avLst/>
          </a:prstGeom>
        </p:spPr>
      </p:pic>
      <p:pic>
        <p:nvPicPr>
          <p:cNvPr id="24" name="Picture 23">
            <a:extLst>
              <a:ext uri="{FF2B5EF4-FFF2-40B4-BE49-F238E27FC236}">
                <a16:creationId xmlns:a16="http://schemas.microsoft.com/office/drawing/2014/main" id="{C2B718E9-9FA6-4DFB-8A1C-8979EE78A3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4720" y="3220154"/>
            <a:ext cx="1232502" cy="1381896"/>
          </a:xfrm>
          <a:prstGeom prst="rect">
            <a:avLst/>
          </a:prstGeom>
        </p:spPr>
      </p:pic>
      <p:pic>
        <p:nvPicPr>
          <p:cNvPr id="25" name="Picture 24">
            <a:extLst>
              <a:ext uri="{FF2B5EF4-FFF2-40B4-BE49-F238E27FC236}">
                <a16:creationId xmlns:a16="http://schemas.microsoft.com/office/drawing/2014/main" id="{B6114371-906F-4DA7-B897-9BAD90F7AFFB}"/>
              </a:ext>
            </a:extLst>
          </p:cNvPr>
          <p:cNvPicPr>
            <a:picLocks noChangeAspect="1"/>
          </p:cNvPicPr>
          <p:nvPr/>
        </p:nvPicPr>
        <p:blipFill>
          <a:blip r:embed="rId9"/>
          <a:stretch>
            <a:fillRect/>
          </a:stretch>
        </p:blipFill>
        <p:spPr>
          <a:xfrm>
            <a:off x="10371219" y="1227809"/>
            <a:ext cx="1425423" cy="1425423"/>
          </a:xfrm>
          <a:prstGeom prst="rect">
            <a:avLst/>
          </a:prstGeom>
        </p:spPr>
      </p:pic>
      <p:pic>
        <p:nvPicPr>
          <p:cNvPr id="26" name="Picture 25">
            <a:extLst>
              <a:ext uri="{FF2B5EF4-FFF2-40B4-BE49-F238E27FC236}">
                <a16:creationId xmlns:a16="http://schemas.microsoft.com/office/drawing/2014/main" id="{88032B7B-6317-4902-AF63-C25E772C5799}"/>
              </a:ext>
            </a:extLst>
          </p:cNvPr>
          <p:cNvPicPr>
            <a:picLocks noChangeAspect="1"/>
          </p:cNvPicPr>
          <p:nvPr/>
        </p:nvPicPr>
        <p:blipFill>
          <a:blip r:embed="rId10"/>
          <a:stretch>
            <a:fillRect/>
          </a:stretch>
        </p:blipFill>
        <p:spPr>
          <a:xfrm>
            <a:off x="4964605" y="3093378"/>
            <a:ext cx="1080854" cy="1542218"/>
          </a:xfrm>
          <a:prstGeom prst="rect">
            <a:avLst/>
          </a:prstGeom>
        </p:spPr>
      </p:pic>
      <p:sp>
        <p:nvSpPr>
          <p:cNvPr id="27" name="TextBox 26">
            <a:extLst>
              <a:ext uri="{FF2B5EF4-FFF2-40B4-BE49-F238E27FC236}">
                <a16:creationId xmlns:a16="http://schemas.microsoft.com/office/drawing/2014/main" id="{33389B32-C1F1-4100-849F-76225B80906E}"/>
              </a:ext>
            </a:extLst>
          </p:cNvPr>
          <p:cNvSpPr txBox="1"/>
          <p:nvPr/>
        </p:nvSpPr>
        <p:spPr>
          <a:xfrm>
            <a:off x="10543523" y="2658991"/>
            <a:ext cx="1016489"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Neil </a:t>
            </a:r>
            <a:r>
              <a:rPr lang="en-US" sz="1100" dirty="0" err="1"/>
              <a:t>Osheroff</a:t>
            </a:r>
            <a:r>
              <a:rPr lang="en-US" sz="1100" dirty="0"/>
              <a:t>, PhD</a:t>
            </a:r>
          </a:p>
        </p:txBody>
      </p:sp>
      <p:pic>
        <p:nvPicPr>
          <p:cNvPr id="28" name="Picture 27">
            <a:extLst>
              <a:ext uri="{FF2B5EF4-FFF2-40B4-BE49-F238E27FC236}">
                <a16:creationId xmlns:a16="http://schemas.microsoft.com/office/drawing/2014/main" id="{1756B665-D5A0-44D2-8BEB-01FDCEA773D5}"/>
              </a:ext>
            </a:extLst>
          </p:cNvPr>
          <p:cNvPicPr>
            <a:picLocks noChangeAspect="1"/>
          </p:cNvPicPr>
          <p:nvPr/>
        </p:nvPicPr>
        <p:blipFill>
          <a:blip r:embed="rId11"/>
          <a:stretch>
            <a:fillRect/>
          </a:stretch>
        </p:blipFill>
        <p:spPr>
          <a:xfrm>
            <a:off x="7693283" y="3214419"/>
            <a:ext cx="1012042" cy="1399834"/>
          </a:xfrm>
          <a:prstGeom prst="rect">
            <a:avLst/>
          </a:prstGeom>
        </p:spPr>
      </p:pic>
      <p:sp>
        <p:nvSpPr>
          <p:cNvPr id="29" name="TextBox 28">
            <a:extLst>
              <a:ext uri="{FF2B5EF4-FFF2-40B4-BE49-F238E27FC236}">
                <a16:creationId xmlns:a16="http://schemas.microsoft.com/office/drawing/2014/main" id="{9C88A979-DD1B-4557-B56F-81247CB61BFD}"/>
              </a:ext>
            </a:extLst>
          </p:cNvPr>
          <p:cNvSpPr txBox="1"/>
          <p:nvPr/>
        </p:nvSpPr>
        <p:spPr>
          <a:xfrm>
            <a:off x="7631857" y="4569880"/>
            <a:ext cx="1016489" cy="600164"/>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Deanna Sasaki-Adams, MD</a:t>
            </a:r>
          </a:p>
        </p:txBody>
      </p:sp>
      <p:sp>
        <p:nvSpPr>
          <p:cNvPr id="30" name="TextBox 29">
            <a:extLst>
              <a:ext uri="{FF2B5EF4-FFF2-40B4-BE49-F238E27FC236}">
                <a16:creationId xmlns:a16="http://schemas.microsoft.com/office/drawing/2014/main" id="{3DFF7137-DB16-4E73-9073-3DC5AE4F99B8}"/>
              </a:ext>
            </a:extLst>
          </p:cNvPr>
          <p:cNvSpPr txBox="1"/>
          <p:nvPr/>
        </p:nvSpPr>
        <p:spPr>
          <a:xfrm>
            <a:off x="9313471" y="2706295"/>
            <a:ext cx="963062"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Shirley “Lee” Eisner, PhD</a:t>
            </a:r>
          </a:p>
        </p:txBody>
      </p:sp>
      <p:pic>
        <p:nvPicPr>
          <p:cNvPr id="31" name="Picture 30">
            <a:extLst>
              <a:ext uri="{FF2B5EF4-FFF2-40B4-BE49-F238E27FC236}">
                <a16:creationId xmlns:a16="http://schemas.microsoft.com/office/drawing/2014/main" id="{C7F14159-4FC7-49F0-8A0F-1D0986F76D52}"/>
              </a:ext>
            </a:extLst>
          </p:cNvPr>
          <p:cNvPicPr>
            <a:picLocks noChangeAspect="1"/>
          </p:cNvPicPr>
          <p:nvPr/>
        </p:nvPicPr>
        <p:blipFill>
          <a:blip r:embed="rId12"/>
          <a:stretch>
            <a:fillRect/>
          </a:stretch>
        </p:blipFill>
        <p:spPr>
          <a:xfrm>
            <a:off x="9263530" y="1224808"/>
            <a:ext cx="963061" cy="1469498"/>
          </a:xfrm>
          <a:prstGeom prst="rect">
            <a:avLst/>
          </a:prstGeom>
        </p:spPr>
      </p:pic>
      <p:pic>
        <p:nvPicPr>
          <p:cNvPr id="32" name="Picture 2" descr="Nicholas A Delamere | BIO5 Institute">
            <a:extLst>
              <a:ext uri="{FF2B5EF4-FFF2-40B4-BE49-F238E27FC236}">
                <a16:creationId xmlns:a16="http://schemas.microsoft.com/office/drawing/2014/main" id="{BCA6BD20-4A0B-4F83-BCC9-84D897309D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53172" y="3176335"/>
            <a:ext cx="1012042" cy="139354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FE82306-BA6F-4CF8-AD05-CB31AAE2E669}"/>
              </a:ext>
            </a:extLst>
          </p:cNvPr>
          <p:cNvSpPr txBox="1"/>
          <p:nvPr/>
        </p:nvSpPr>
        <p:spPr>
          <a:xfrm>
            <a:off x="8977882" y="4562766"/>
            <a:ext cx="1145635"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Nicholas Delamere, PhD</a:t>
            </a:r>
          </a:p>
        </p:txBody>
      </p:sp>
      <p:pic>
        <p:nvPicPr>
          <p:cNvPr id="34" name="Picture 33" descr="A person wearing glasses and a suit&#10;&#10;Description automatically generated with medium confidence">
            <a:extLst>
              <a:ext uri="{FF2B5EF4-FFF2-40B4-BE49-F238E27FC236}">
                <a16:creationId xmlns:a16="http://schemas.microsoft.com/office/drawing/2014/main" id="{D9FA8D7B-27F9-43B8-B510-203DC297629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9551" y="1234762"/>
            <a:ext cx="1183719" cy="1418470"/>
          </a:xfrm>
          <a:prstGeom prst="rect">
            <a:avLst/>
          </a:prstGeom>
        </p:spPr>
      </p:pic>
      <p:pic>
        <p:nvPicPr>
          <p:cNvPr id="35" name="Picture 34">
            <a:extLst>
              <a:ext uri="{FF2B5EF4-FFF2-40B4-BE49-F238E27FC236}">
                <a16:creationId xmlns:a16="http://schemas.microsoft.com/office/drawing/2014/main" id="{ADCE9D1C-B28D-4CC2-83EC-A225D3422A58}"/>
              </a:ext>
            </a:extLst>
          </p:cNvPr>
          <p:cNvPicPr>
            <a:picLocks noChangeAspect="1"/>
          </p:cNvPicPr>
          <p:nvPr/>
        </p:nvPicPr>
        <p:blipFill>
          <a:blip r:embed="rId15"/>
          <a:stretch>
            <a:fillRect/>
          </a:stretch>
        </p:blipFill>
        <p:spPr>
          <a:xfrm>
            <a:off x="10499271" y="3054709"/>
            <a:ext cx="1060741" cy="1502328"/>
          </a:xfrm>
          <a:prstGeom prst="rect">
            <a:avLst/>
          </a:prstGeom>
        </p:spPr>
      </p:pic>
      <p:pic>
        <p:nvPicPr>
          <p:cNvPr id="36" name="Picture 35">
            <a:extLst>
              <a:ext uri="{FF2B5EF4-FFF2-40B4-BE49-F238E27FC236}">
                <a16:creationId xmlns:a16="http://schemas.microsoft.com/office/drawing/2014/main" id="{BACDAE03-9E69-42FA-91CD-AB61F261F791}"/>
              </a:ext>
            </a:extLst>
          </p:cNvPr>
          <p:cNvPicPr>
            <a:picLocks noChangeAspect="1"/>
          </p:cNvPicPr>
          <p:nvPr/>
        </p:nvPicPr>
        <p:blipFill>
          <a:blip r:embed="rId16"/>
          <a:stretch>
            <a:fillRect/>
          </a:stretch>
        </p:blipFill>
        <p:spPr>
          <a:xfrm>
            <a:off x="702605" y="3099823"/>
            <a:ext cx="1144048" cy="1522297"/>
          </a:xfrm>
          <a:prstGeom prst="rect">
            <a:avLst/>
          </a:prstGeom>
        </p:spPr>
      </p:pic>
      <p:pic>
        <p:nvPicPr>
          <p:cNvPr id="37" name="Picture 36">
            <a:extLst>
              <a:ext uri="{FF2B5EF4-FFF2-40B4-BE49-F238E27FC236}">
                <a16:creationId xmlns:a16="http://schemas.microsoft.com/office/drawing/2014/main" id="{55C57069-BD28-4DFB-83FE-9F08FC866BE6}"/>
              </a:ext>
            </a:extLst>
          </p:cNvPr>
          <p:cNvPicPr>
            <a:picLocks noChangeAspect="1"/>
          </p:cNvPicPr>
          <p:nvPr/>
        </p:nvPicPr>
        <p:blipFill>
          <a:blip r:embed="rId17"/>
          <a:stretch>
            <a:fillRect/>
          </a:stretch>
        </p:blipFill>
        <p:spPr>
          <a:xfrm>
            <a:off x="6438019" y="1243655"/>
            <a:ext cx="1068764" cy="1493972"/>
          </a:xfrm>
          <a:prstGeom prst="rect">
            <a:avLst/>
          </a:prstGeom>
        </p:spPr>
      </p:pic>
      <p:pic>
        <p:nvPicPr>
          <p:cNvPr id="2" name="Picture 1">
            <a:extLst>
              <a:ext uri="{FF2B5EF4-FFF2-40B4-BE49-F238E27FC236}">
                <a16:creationId xmlns:a16="http://schemas.microsoft.com/office/drawing/2014/main" id="{5EF7B72B-AD7D-4E82-8353-6B210A20F381}"/>
              </a:ext>
            </a:extLst>
          </p:cNvPr>
          <p:cNvPicPr>
            <a:picLocks noChangeAspect="1"/>
          </p:cNvPicPr>
          <p:nvPr/>
        </p:nvPicPr>
        <p:blipFill>
          <a:blip r:embed="rId18"/>
          <a:stretch>
            <a:fillRect/>
          </a:stretch>
        </p:blipFill>
        <p:spPr>
          <a:xfrm>
            <a:off x="7763245" y="1234762"/>
            <a:ext cx="1261907" cy="1566772"/>
          </a:xfrm>
          <a:prstGeom prst="rect">
            <a:avLst/>
          </a:prstGeom>
        </p:spPr>
      </p:pic>
    </p:spTree>
    <p:extLst>
      <p:ext uri="{BB962C8B-B14F-4D97-AF65-F5344CB8AC3E}">
        <p14:creationId xmlns:p14="http://schemas.microsoft.com/office/powerpoint/2010/main" val="203901496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83525E-0B1D-4B9B-8E73-3B1CE0405B2D}"/>
              </a:ext>
            </a:extLst>
          </p:cNvPr>
          <p:cNvSpPr>
            <a:spLocks noGrp="1"/>
          </p:cNvSpPr>
          <p:nvPr>
            <p:ph idx="1"/>
          </p:nvPr>
        </p:nvSpPr>
        <p:spPr>
          <a:xfrm>
            <a:off x="770466" y="1045369"/>
            <a:ext cx="10651067" cy="4767262"/>
          </a:xfrm>
        </p:spPr>
        <p:txBody>
          <a:bodyPr/>
          <a:lstStyle/>
          <a:p>
            <a:pPr marL="0" indent="0">
              <a:buNone/>
            </a:pPr>
            <a:r>
              <a:rPr lang="en-US" sz="2000" b="1" dirty="0">
                <a:solidFill>
                  <a:srgbClr val="002060"/>
                </a:solidFill>
                <a:latin typeface="Calibri" panose="020F0502020204030204" pitchFamily="34" charset="0"/>
                <a:cs typeface="Calibri" panose="020F0502020204030204" pitchFamily="34" charset="0"/>
              </a:rPr>
              <a:t>Thematic Committees </a:t>
            </a:r>
            <a:r>
              <a:rPr lang="en-US" sz="2000" i="1" dirty="0">
                <a:solidFill>
                  <a:srgbClr val="002060"/>
                </a:solidFill>
                <a:latin typeface="Calibri" panose="020F0502020204030204" pitchFamily="34" charset="0"/>
                <a:cs typeface="Calibri" panose="020F0502020204030204" pitchFamily="34" charset="0"/>
              </a:rPr>
              <a:t>open to all CFAS reps and affiliates.</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Advocacy Committee </a:t>
            </a:r>
            <a:r>
              <a:rPr lang="en-US" sz="1800" dirty="0">
                <a:solidFill>
                  <a:srgbClr val="0070C0"/>
                </a:solidFill>
                <a:latin typeface="Calibri" panose="020F0502020204030204" pitchFamily="34" charset="0"/>
                <a:cs typeface="Calibri" panose="020F0502020204030204" pitchFamily="34" charset="0"/>
              </a:rPr>
              <a:t>- Art Derse,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Biomedical Research and Training Committee </a:t>
            </a:r>
            <a:r>
              <a:rPr lang="en-US" sz="1800" dirty="0">
                <a:solidFill>
                  <a:srgbClr val="0070C0"/>
                </a:solidFill>
                <a:latin typeface="Calibri" panose="020F0502020204030204" pitchFamily="34" charset="0"/>
                <a:cs typeface="Calibri" panose="020F0502020204030204" pitchFamily="34" charset="0"/>
              </a:rPr>
              <a:t>– Neil Osheroff, Chair (Newly named committee)</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Diversity, Equity, and Inclusion Committee </a:t>
            </a:r>
            <a:r>
              <a:rPr lang="en-US" sz="1800" dirty="0">
                <a:solidFill>
                  <a:srgbClr val="0070C0"/>
                </a:solidFill>
                <a:latin typeface="Calibri" panose="020F0502020204030204" pitchFamily="34" charset="0"/>
                <a:cs typeface="Calibri" panose="020F0502020204030204" pitchFamily="34" charset="0"/>
              </a:rPr>
              <a:t>- Monica Baskin,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Engagement Committee </a:t>
            </a:r>
            <a:r>
              <a:rPr lang="en-US" sz="1800" dirty="0">
                <a:solidFill>
                  <a:srgbClr val="0070C0"/>
                </a:solidFill>
                <a:latin typeface="Calibri" panose="020F0502020204030204" pitchFamily="34" charset="0"/>
                <a:cs typeface="Calibri" panose="020F0502020204030204" pitchFamily="34" charset="0"/>
              </a:rPr>
              <a:t>– Kimberly Lumpkins, Chair (New committee)</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Mission Alignment Committee </a:t>
            </a:r>
            <a:r>
              <a:rPr lang="en-US" sz="1800" dirty="0">
                <a:solidFill>
                  <a:srgbClr val="0070C0"/>
                </a:solidFill>
                <a:latin typeface="Calibri" panose="020F0502020204030204" pitchFamily="34" charset="0"/>
                <a:cs typeface="Calibri" panose="020F0502020204030204" pitchFamily="34" charset="0"/>
              </a:rPr>
              <a:t>- Stewart Babbott,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Faculty as Medical Educators Committee </a:t>
            </a:r>
            <a:r>
              <a:rPr lang="en-US" sz="1800" dirty="0">
                <a:solidFill>
                  <a:srgbClr val="0070C0"/>
                </a:solidFill>
                <a:latin typeface="Calibri" panose="020F0502020204030204" pitchFamily="34" charset="0"/>
                <a:cs typeface="Calibri" panose="020F0502020204030204" pitchFamily="34" charset="0"/>
              </a:rPr>
              <a:t>– Lily Belfi, Chair (New Committee)</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Faculty and Organizational Well-being Committee </a:t>
            </a:r>
            <a:r>
              <a:rPr lang="en-US" sz="1800" dirty="0">
                <a:solidFill>
                  <a:srgbClr val="0070C0"/>
                </a:solidFill>
                <a:latin typeface="Calibri" panose="020F0502020204030204" pitchFamily="34" charset="0"/>
                <a:cs typeface="Calibri" panose="020F0502020204030204" pitchFamily="34" charset="0"/>
              </a:rPr>
              <a:t>- Cathy Pipas, Chair (Newly named committee)</a:t>
            </a:r>
          </a:p>
          <a:p>
            <a:pPr marL="0" indent="0">
              <a:buClr>
                <a:schemeClr val="bg1">
                  <a:lumMod val="75000"/>
                </a:schemeClr>
              </a:buClr>
              <a:buNone/>
            </a:pPr>
            <a:r>
              <a:rPr lang="en-US" sz="2000" b="1" dirty="0">
                <a:solidFill>
                  <a:srgbClr val="002060"/>
                </a:solidFill>
                <a:latin typeface="Calibri" panose="020F0502020204030204" pitchFamily="34" charset="0"/>
                <a:cs typeface="Calibri" panose="020F0502020204030204" pitchFamily="34" charset="0"/>
              </a:rPr>
              <a:t>Structural Committees </a:t>
            </a:r>
            <a:r>
              <a:rPr lang="en-US" sz="2000" i="1" dirty="0">
                <a:solidFill>
                  <a:srgbClr val="002060"/>
                </a:solidFill>
                <a:latin typeface="Calibri" panose="020F0502020204030204" pitchFamily="34" charset="0"/>
                <a:cs typeface="Calibri" panose="020F0502020204030204" pitchFamily="34" charset="0"/>
              </a:rPr>
              <a:t>open to appointed members. </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Program Committee</a:t>
            </a:r>
            <a:r>
              <a:rPr lang="en-US" sz="1800" dirty="0">
                <a:solidFill>
                  <a:srgbClr val="0070C0"/>
                </a:solidFill>
                <a:latin typeface="Calibri" panose="020F0502020204030204" pitchFamily="34" charset="0"/>
                <a:cs typeface="Calibri" panose="020F0502020204030204" pitchFamily="34" charset="0"/>
              </a:rPr>
              <a:t> - Nita Ahuja, Chair</a:t>
            </a:r>
          </a:p>
          <a:p>
            <a:pPr marL="342900" indent="-342900">
              <a:buClr>
                <a:schemeClr val="bg1">
                  <a:lumMod val="75000"/>
                </a:schemeClr>
              </a:buClr>
            </a:pPr>
            <a:r>
              <a:rPr lang="en-US" sz="1800" b="1" dirty="0">
                <a:solidFill>
                  <a:srgbClr val="0070C0"/>
                </a:solidFill>
                <a:latin typeface="Calibri" panose="020F0502020204030204" pitchFamily="34" charset="0"/>
                <a:cs typeface="Calibri" panose="020F0502020204030204" pitchFamily="34" charset="0"/>
              </a:rPr>
              <a:t>Nominating Committee</a:t>
            </a:r>
            <a:r>
              <a:rPr lang="en-US" sz="1800" dirty="0">
                <a:solidFill>
                  <a:srgbClr val="0070C0"/>
                </a:solidFill>
                <a:latin typeface="Calibri" panose="020F0502020204030204" pitchFamily="34" charset="0"/>
                <a:cs typeface="Calibri" panose="020F0502020204030204" pitchFamily="34" charset="0"/>
              </a:rPr>
              <a:t> - Gabriela Popescu, Chair</a:t>
            </a:r>
            <a:endParaRPr lang="en-US" sz="1800" i="1" dirty="0">
              <a:solidFill>
                <a:srgbClr val="0070C0"/>
              </a:solidFill>
              <a:latin typeface="Calibri" panose="020F0502020204030204" pitchFamily="34" charset="0"/>
              <a:cs typeface="Calibri" panose="020F0502020204030204" pitchFamily="34" charset="0"/>
            </a:endParaRPr>
          </a:p>
          <a:p>
            <a:endParaRPr lang="en-US" sz="1800" dirty="0">
              <a:solidFill>
                <a:srgbClr val="002060"/>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48B88926-EB80-45CF-A400-73DFD2CBC361}"/>
              </a:ext>
            </a:extLst>
          </p:cNvPr>
          <p:cNvSpPr>
            <a:spLocks noGrp="1"/>
          </p:cNvSpPr>
          <p:nvPr>
            <p:ph type="title"/>
          </p:nvPr>
        </p:nvSpPr>
        <p:spPr/>
        <p:txBody>
          <a:bodyPr/>
          <a:lstStyle/>
          <a:p>
            <a:r>
              <a:rPr lang="en-US" dirty="0"/>
              <a:t>CFAS Committee Roster</a:t>
            </a:r>
          </a:p>
        </p:txBody>
      </p:sp>
      <p:sp>
        <p:nvSpPr>
          <p:cNvPr id="4" name="Slide Number Placeholder 3">
            <a:extLst>
              <a:ext uri="{FF2B5EF4-FFF2-40B4-BE49-F238E27FC236}">
                <a16:creationId xmlns:a16="http://schemas.microsoft.com/office/drawing/2014/main" id="{3A554B34-C250-48B8-A860-01401FA8D47C}"/>
              </a:ext>
            </a:extLst>
          </p:cNvPr>
          <p:cNvSpPr>
            <a:spLocks noGrp="1"/>
          </p:cNvSpPr>
          <p:nvPr>
            <p:ph type="sldNum" sz="quarter" idx="4"/>
          </p:nvPr>
        </p:nvSpPr>
        <p:spPr/>
        <p:txBody>
          <a:bodyPr/>
          <a:lstStyle/>
          <a:p>
            <a:pPr>
              <a:defRPr/>
            </a:pPr>
            <a:fld id="{ADC2174A-351A-8246-9B91-DA39B6C4E9F5}" type="slidenum">
              <a:rPr lang="en-US" smtClean="0"/>
              <a:pPr>
                <a:defRPr/>
              </a:pPr>
              <a:t>5</a:t>
            </a:fld>
            <a:endParaRPr lang="en-US" dirty="0"/>
          </a:p>
        </p:txBody>
      </p:sp>
    </p:spTree>
    <p:extLst>
      <p:ext uri="{BB962C8B-B14F-4D97-AF65-F5344CB8AC3E}">
        <p14:creationId xmlns:p14="http://schemas.microsoft.com/office/powerpoint/2010/main" val="24498534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A7BB8C-0995-48D4-8E12-F6D718C4ADFD}"/>
              </a:ext>
            </a:extLst>
          </p:cNvPr>
          <p:cNvSpPr>
            <a:spLocks noGrp="1"/>
          </p:cNvSpPr>
          <p:nvPr>
            <p:ph idx="1"/>
          </p:nvPr>
        </p:nvSpPr>
        <p:spPr>
          <a:xfrm>
            <a:off x="597877" y="1192547"/>
            <a:ext cx="5192762" cy="4767262"/>
          </a:xfrm>
        </p:spPr>
        <p:txBody>
          <a:bodyPr/>
          <a:lstStyle/>
          <a:p>
            <a:pPr>
              <a:buClr>
                <a:srgbClr val="002060"/>
              </a:buClr>
            </a:pPr>
            <a:r>
              <a:rPr lang="en-US" sz="1800" b="1" dirty="0"/>
              <a:t>Tripartite Mission - Clinical</a:t>
            </a:r>
          </a:p>
          <a:p>
            <a:pPr marL="342900" indent="-342900">
              <a:buClr>
                <a:srgbClr val="002060"/>
              </a:buClr>
              <a:buFont typeface="Arial" panose="020B0604020202020204" pitchFamily="34" charset="0"/>
              <a:buChar char="•"/>
            </a:pPr>
            <a:r>
              <a:rPr lang="en-US" sz="1800" dirty="0"/>
              <a:t>The strength of academic med center is to have the mix of all 3 missions (patient care, research, education) with faculty participating in all 3</a:t>
            </a:r>
          </a:p>
          <a:p>
            <a:pPr marL="342900" indent="-342900">
              <a:buClr>
                <a:srgbClr val="002060"/>
              </a:buClr>
              <a:buFont typeface="Arial" panose="020B0604020202020204" pitchFamily="34" charset="0"/>
              <a:buChar char="•"/>
            </a:pPr>
            <a:r>
              <a:rPr lang="en-US" sz="1800" dirty="0"/>
              <a:t>In our institutions, it can often seem like the missions are in conflict from an individual standpoint</a:t>
            </a:r>
          </a:p>
          <a:p>
            <a:pPr marL="342900" indent="-342900">
              <a:buClr>
                <a:srgbClr val="002060"/>
              </a:buClr>
              <a:buFont typeface="Arial" panose="020B0604020202020204" pitchFamily="34" charset="0"/>
              <a:buChar char="•"/>
            </a:pPr>
            <a:r>
              <a:rPr lang="en-US" sz="1800" dirty="0"/>
              <a:t>Shortages of all kinds of health care workers of are adding up (technicians, nursing assistants, </a:t>
            </a:r>
            <a:r>
              <a:rPr lang="en-US" sz="1800" dirty="0" err="1"/>
              <a:t>etc</a:t>
            </a:r>
            <a:r>
              <a:rPr lang="en-US" sz="1800" dirty="0"/>
              <a:t>). Those of us who survived pandemic are still being stretched. We’re also in a financial crisis because of fallout of pandemic.</a:t>
            </a:r>
          </a:p>
          <a:p>
            <a:pPr marL="342900" indent="-342900">
              <a:buClr>
                <a:srgbClr val="002060"/>
              </a:buClr>
              <a:buFont typeface="Arial" panose="020B0604020202020204" pitchFamily="34" charset="0"/>
              <a:buChar char="•"/>
            </a:pPr>
            <a:r>
              <a:rPr lang="en-US" sz="1800" dirty="0"/>
              <a:t>Medicare fee schedule is always reimbursing less, but our hospital systems ask us to produce more. </a:t>
            </a:r>
          </a:p>
          <a:p>
            <a:endParaRPr lang="en-US" sz="1800" dirty="0"/>
          </a:p>
        </p:txBody>
      </p:sp>
      <p:sp>
        <p:nvSpPr>
          <p:cNvPr id="3" name="Title 2">
            <a:extLst>
              <a:ext uri="{FF2B5EF4-FFF2-40B4-BE49-F238E27FC236}">
                <a16:creationId xmlns:a16="http://schemas.microsoft.com/office/drawing/2014/main" id="{6C40294A-0BE5-440C-A43A-4A6C4A1DA283}"/>
              </a:ext>
            </a:extLst>
          </p:cNvPr>
          <p:cNvSpPr>
            <a:spLocks noGrp="1"/>
          </p:cNvSpPr>
          <p:nvPr>
            <p:ph type="title"/>
          </p:nvPr>
        </p:nvSpPr>
        <p:spPr>
          <a:xfrm>
            <a:off x="597877" y="341815"/>
            <a:ext cx="11182349" cy="620712"/>
          </a:xfrm>
        </p:spPr>
        <p:txBody>
          <a:bodyPr/>
          <a:lstStyle/>
          <a:p>
            <a:r>
              <a:rPr lang="en-US" sz="2800" dirty="0"/>
              <a:t>Opening Plenary: Faculty Thriving in Academic Medicine: From Mission Impossible to Mission Accomplished</a:t>
            </a:r>
          </a:p>
        </p:txBody>
      </p:sp>
      <p:sp>
        <p:nvSpPr>
          <p:cNvPr id="4" name="Slide Number Placeholder 3">
            <a:extLst>
              <a:ext uri="{FF2B5EF4-FFF2-40B4-BE49-F238E27FC236}">
                <a16:creationId xmlns:a16="http://schemas.microsoft.com/office/drawing/2014/main" id="{76794B11-BA50-450D-9498-B3A204087BAD}"/>
              </a:ext>
            </a:extLst>
          </p:cNvPr>
          <p:cNvSpPr>
            <a:spLocks noGrp="1"/>
          </p:cNvSpPr>
          <p:nvPr>
            <p:ph type="sldNum" sz="quarter" idx="4"/>
          </p:nvPr>
        </p:nvSpPr>
        <p:spPr/>
        <p:txBody>
          <a:bodyPr/>
          <a:lstStyle/>
          <a:p>
            <a:pPr>
              <a:defRPr/>
            </a:pPr>
            <a:fld id="{ADC2174A-351A-8246-9B91-DA39B6C4E9F5}" type="slidenum">
              <a:rPr lang="en-US" smtClean="0"/>
              <a:pPr>
                <a:defRPr/>
              </a:pPr>
              <a:t>6</a:t>
            </a:fld>
            <a:endParaRPr lang="en-US" dirty="0"/>
          </a:p>
        </p:txBody>
      </p:sp>
      <p:sp>
        <p:nvSpPr>
          <p:cNvPr id="6" name="TextBox 5">
            <a:extLst>
              <a:ext uri="{FF2B5EF4-FFF2-40B4-BE49-F238E27FC236}">
                <a16:creationId xmlns:a16="http://schemas.microsoft.com/office/drawing/2014/main" id="{35FBB774-A857-45D4-BBA3-1C058B96671E}"/>
              </a:ext>
            </a:extLst>
          </p:cNvPr>
          <p:cNvSpPr txBox="1"/>
          <p:nvPr/>
        </p:nvSpPr>
        <p:spPr>
          <a:xfrm>
            <a:off x="5961395" y="1192547"/>
            <a:ext cx="6096912" cy="3139321"/>
          </a:xfrm>
          <a:prstGeom prst="rect">
            <a:avLst/>
          </a:prstGeom>
          <a:noFill/>
        </p:spPr>
        <p:txBody>
          <a:bodyPr wrap="square">
            <a:spAutoFit/>
          </a:bodyPr>
          <a:lstStyle/>
          <a:p>
            <a:r>
              <a:rPr lang="en-US" sz="1800" b="1" dirty="0"/>
              <a:t>Education mission</a:t>
            </a:r>
          </a:p>
          <a:p>
            <a:pPr marL="285750" indent="-285750">
              <a:buClr>
                <a:srgbClr val="002060"/>
              </a:buClr>
              <a:buFont typeface="Arial" panose="020B0604020202020204" pitchFamily="34" charset="0"/>
              <a:buChar char="•"/>
            </a:pPr>
            <a:r>
              <a:rPr lang="en-US" sz="1800" b="0" dirty="0"/>
              <a:t>The educational mission in our institutions is vulnerable, costly, and relies on research and patient care revenues.</a:t>
            </a:r>
          </a:p>
          <a:p>
            <a:pPr marL="285750" indent="-285750">
              <a:buClr>
                <a:srgbClr val="002060"/>
              </a:buClr>
              <a:buFont typeface="Arial" panose="020B0604020202020204" pitchFamily="34" charset="0"/>
              <a:buChar char="•"/>
            </a:pPr>
            <a:r>
              <a:rPr lang="en-US" sz="1800" b="0" dirty="0"/>
              <a:t>One of the biggest challenges for educators in 2023 is isolation/lack of sense of community. We’ve become too used to participating in facets of mission virtually. </a:t>
            </a:r>
          </a:p>
          <a:p>
            <a:pPr marL="285750" indent="-285750">
              <a:buClr>
                <a:srgbClr val="002060"/>
              </a:buClr>
              <a:buFont typeface="Arial" panose="020B0604020202020204" pitchFamily="34" charset="0"/>
              <a:buChar char="•"/>
            </a:pPr>
            <a:r>
              <a:rPr lang="en-US" sz="1800" b="0" dirty="0"/>
              <a:t>When missions are aligned, there is give and take and the understanding that missions support each other.</a:t>
            </a:r>
          </a:p>
          <a:p>
            <a:pPr marL="285750" indent="-285750">
              <a:buClr>
                <a:srgbClr val="002060"/>
              </a:buClr>
              <a:buFont typeface="Arial" panose="020B0604020202020204" pitchFamily="34" charset="0"/>
              <a:buChar char="•"/>
            </a:pPr>
            <a:r>
              <a:rPr lang="en-US" sz="1800" b="0" dirty="0"/>
              <a:t>Institutions should ensure promotion tracks reflect the educational activities faculty do, including mentoring</a:t>
            </a:r>
          </a:p>
        </p:txBody>
      </p:sp>
    </p:spTree>
    <p:extLst>
      <p:ext uri="{BB962C8B-B14F-4D97-AF65-F5344CB8AC3E}">
        <p14:creationId xmlns:p14="http://schemas.microsoft.com/office/powerpoint/2010/main" val="16547630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55C191-22A5-45AA-AC8B-B5FDC63F6267}"/>
              </a:ext>
            </a:extLst>
          </p:cNvPr>
          <p:cNvSpPr>
            <a:spLocks noGrp="1"/>
          </p:cNvSpPr>
          <p:nvPr>
            <p:ph idx="1"/>
          </p:nvPr>
        </p:nvSpPr>
        <p:spPr>
          <a:xfrm>
            <a:off x="804276" y="1214387"/>
            <a:ext cx="5291724" cy="4767262"/>
          </a:xfrm>
        </p:spPr>
        <p:txBody>
          <a:bodyPr/>
          <a:lstStyle/>
          <a:p>
            <a:r>
              <a:rPr lang="en-US" sz="2000" b="1" dirty="0"/>
              <a:t>Research mission</a:t>
            </a:r>
          </a:p>
          <a:p>
            <a:r>
              <a:rPr lang="en-US" sz="2000" dirty="0"/>
              <a:t>Challenges for the Tripartite Mission: </a:t>
            </a:r>
          </a:p>
          <a:p>
            <a:pPr marL="342900" indent="-342900">
              <a:buClr>
                <a:srgbClr val="002060"/>
              </a:buClr>
              <a:buFont typeface="Arial" panose="020B0604020202020204" pitchFamily="34" charset="0"/>
              <a:buChar char="•"/>
            </a:pPr>
            <a:r>
              <a:rPr lang="en-US" sz="2000" dirty="0"/>
              <a:t>Changing priorities – creation of new med schools with minimized research emphases</a:t>
            </a:r>
          </a:p>
          <a:p>
            <a:pPr marL="342900" indent="-342900">
              <a:buClr>
                <a:srgbClr val="002060"/>
              </a:buClr>
              <a:buFont typeface="Arial" panose="020B0604020202020204" pitchFamily="34" charset="0"/>
              <a:buChar char="•"/>
            </a:pPr>
            <a:r>
              <a:rPr lang="en-US" sz="2000" dirty="0"/>
              <a:t>Widespread recognition that research is expensive</a:t>
            </a:r>
          </a:p>
          <a:p>
            <a:pPr marL="342900" indent="-342900">
              <a:buClr>
                <a:srgbClr val="002060"/>
              </a:buClr>
              <a:buFont typeface="Arial" panose="020B0604020202020204" pitchFamily="34" charset="0"/>
              <a:buChar char="•"/>
            </a:pPr>
            <a:r>
              <a:rPr lang="en-US" sz="2000" dirty="0"/>
              <a:t>Emphasis on clinical revenue generation</a:t>
            </a:r>
          </a:p>
          <a:p>
            <a:pPr marL="342900" indent="-342900">
              <a:buClr>
                <a:srgbClr val="002060"/>
              </a:buClr>
              <a:buFont typeface="Arial" panose="020B0604020202020204" pitchFamily="34" charset="0"/>
              <a:buChar char="•"/>
            </a:pPr>
            <a:r>
              <a:rPr lang="en-US" sz="2000" dirty="0"/>
              <a:t>Creation of the Office of Medical Education</a:t>
            </a:r>
          </a:p>
          <a:p>
            <a:pPr marL="342900" indent="-342900">
              <a:buClr>
                <a:srgbClr val="002060"/>
              </a:buClr>
              <a:buFont typeface="Arial" panose="020B0604020202020204" pitchFamily="34" charset="0"/>
              <a:buChar char="•"/>
            </a:pPr>
            <a:r>
              <a:rPr lang="en-US" sz="2000" dirty="0"/>
              <a:t>Recruitment of non-educator basic scientists</a:t>
            </a:r>
          </a:p>
          <a:p>
            <a:pPr marL="342900" indent="-342900">
              <a:buClr>
                <a:srgbClr val="002060"/>
              </a:buClr>
              <a:buFont typeface="Arial" panose="020B0604020202020204" pitchFamily="34" charset="0"/>
              <a:buChar char="•"/>
            </a:pPr>
            <a:r>
              <a:rPr lang="en-US" sz="2000" dirty="0"/>
              <a:t>Competition for resources</a:t>
            </a:r>
          </a:p>
        </p:txBody>
      </p:sp>
      <p:sp>
        <p:nvSpPr>
          <p:cNvPr id="3" name="Title 2">
            <a:extLst>
              <a:ext uri="{FF2B5EF4-FFF2-40B4-BE49-F238E27FC236}">
                <a16:creationId xmlns:a16="http://schemas.microsoft.com/office/drawing/2014/main" id="{71154C31-EE85-40B5-93CE-C61133B8A9D3}"/>
              </a:ext>
            </a:extLst>
          </p:cNvPr>
          <p:cNvSpPr>
            <a:spLocks noGrp="1"/>
          </p:cNvSpPr>
          <p:nvPr>
            <p:ph type="title"/>
          </p:nvPr>
        </p:nvSpPr>
        <p:spPr/>
        <p:txBody>
          <a:bodyPr/>
          <a:lstStyle/>
          <a:p>
            <a:r>
              <a:rPr lang="en-US" sz="2800" dirty="0"/>
              <a:t>Opening Plenary: Faculty Thriving in Academic Medicine: From Mission Impossible to Mission Accomplished</a:t>
            </a:r>
          </a:p>
        </p:txBody>
      </p:sp>
      <p:sp>
        <p:nvSpPr>
          <p:cNvPr id="4" name="Slide Number Placeholder 3">
            <a:extLst>
              <a:ext uri="{FF2B5EF4-FFF2-40B4-BE49-F238E27FC236}">
                <a16:creationId xmlns:a16="http://schemas.microsoft.com/office/drawing/2014/main" id="{4E174CAA-3605-481E-A4B6-5E2BE66FFA5A}"/>
              </a:ext>
            </a:extLst>
          </p:cNvPr>
          <p:cNvSpPr>
            <a:spLocks noGrp="1"/>
          </p:cNvSpPr>
          <p:nvPr>
            <p:ph type="sldNum" sz="quarter" idx="4"/>
          </p:nvPr>
        </p:nvSpPr>
        <p:spPr/>
        <p:txBody>
          <a:bodyPr/>
          <a:lstStyle/>
          <a:p>
            <a:pPr>
              <a:defRPr/>
            </a:pPr>
            <a:fld id="{ADC2174A-351A-8246-9B91-DA39B6C4E9F5}" type="slidenum">
              <a:rPr lang="en-US" smtClean="0"/>
              <a:pPr>
                <a:defRPr/>
              </a:pPr>
              <a:t>7</a:t>
            </a:fld>
            <a:endParaRPr lang="en-US" dirty="0"/>
          </a:p>
        </p:txBody>
      </p:sp>
      <p:sp>
        <p:nvSpPr>
          <p:cNvPr id="6" name="TextBox 5">
            <a:extLst>
              <a:ext uri="{FF2B5EF4-FFF2-40B4-BE49-F238E27FC236}">
                <a16:creationId xmlns:a16="http://schemas.microsoft.com/office/drawing/2014/main" id="{B79DDB9C-765B-40B5-935A-E814C62FBBD1}"/>
              </a:ext>
            </a:extLst>
          </p:cNvPr>
          <p:cNvSpPr txBox="1"/>
          <p:nvPr/>
        </p:nvSpPr>
        <p:spPr>
          <a:xfrm>
            <a:off x="6471981" y="1214387"/>
            <a:ext cx="5081217" cy="3607141"/>
          </a:xfrm>
          <a:prstGeom prst="rect">
            <a:avLst/>
          </a:prstGeom>
          <a:noFill/>
        </p:spPr>
        <p:txBody>
          <a:bodyPr wrap="square">
            <a:spAutoFit/>
          </a:bodyPr>
          <a:lstStyle/>
          <a:p>
            <a:r>
              <a:rPr lang="en-US" sz="2000" b="1" dirty="0"/>
              <a:t>Potential solutions:</a:t>
            </a:r>
          </a:p>
          <a:p>
            <a:pPr marL="342900" indent="-342900" defTabSz="889000" eaLnBrk="1" hangingPunct="1">
              <a:lnSpc>
                <a:spcPct val="88000"/>
              </a:lnSpc>
              <a:spcBef>
                <a:spcPct val="50000"/>
              </a:spcBef>
              <a:buClr>
                <a:srgbClr val="002060"/>
              </a:buClr>
              <a:buSzPct val="90000"/>
              <a:buFont typeface="Arial" panose="020B0604020202020204" pitchFamily="34" charset="0"/>
              <a:buChar char="•"/>
            </a:pPr>
            <a:r>
              <a:rPr lang="en-US" b="0" dirty="0">
                <a:latin typeface="+mn-lt"/>
              </a:rPr>
              <a:t>Clinical and translational science institutes (CTSAs)</a:t>
            </a:r>
          </a:p>
          <a:p>
            <a:pPr marL="342900" indent="-342900" defTabSz="889000" eaLnBrk="1" hangingPunct="1">
              <a:lnSpc>
                <a:spcPct val="88000"/>
              </a:lnSpc>
              <a:spcBef>
                <a:spcPct val="50000"/>
              </a:spcBef>
              <a:buClr>
                <a:srgbClr val="002060"/>
              </a:buClr>
              <a:buSzPct val="90000"/>
              <a:buFont typeface="Arial" panose="020B0604020202020204" pitchFamily="34" charset="0"/>
              <a:buChar char="•"/>
            </a:pPr>
            <a:r>
              <a:rPr lang="en-US" b="0" dirty="0">
                <a:latin typeface="+mn-lt"/>
              </a:rPr>
              <a:t>Centers for Medical Education Research </a:t>
            </a:r>
          </a:p>
          <a:p>
            <a:pPr marL="342900" indent="-342900" defTabSz="889000" eaLnBrk="1" hangingPunct="1">
              <a:lnSpc>
                <a:spcPct val="88000"/>
              </a:lnSpc>
              <a:spcBef>
                <a:spcPct val="50000"/>
              </a:spcBef>
              <a:buClr>
                <a:srgbClr val="002060"/>
              </a:buClr>
              <a:buSzPct val="90000"/>
              <a:buFont typeface="Arial" panose="020B0604020202020204" pitchFamily="34" charset="0"/>
              <a:buChar char="•"/>
            </a:pPr>
            <a:r>
              <a:rPr lang="en-US" b="0" dirty="0">
                <a:latin typeface="+mn-lt"/>
              </a:rPr>
              <a:t>Health system science initiatives</a:t>
            </a:r>
          </a:p>
          <a:p>
            <a:pPr marL="342900" indent="-342900" defTabSz="889000" eaLnBrk="1" hangingPunct="1">
              <a:lnSpc>
                <a:spcPct val="88000"/>
              </a:lnSpc>
              <a:spcBef>
                <a:spcPct val="50000"/>
              </a:spcBef>
              <a:buClr>
                <a:srgbClr val="002060"/>
              </a:buClr>
              <a:buSzPct val="90000"/>
              <a:buFont typeface="Arial" panose="020B0604020202020204" pitchFamily="34" charset="0"/>
              <a:buChar char="•"/>
            </a:pPr>
            <a:r>
              <a:rPr lang="en-US" b="0" dirty="0">
                <a:latin typeface="+mn-lt"/>
              </a:rPr>
              <a:t>Engage researchers in education</a:t>
            </a:r>
          </a:p>
          <a:p>
            <a:pPr marL="342900" indent="-342900" defTabSz="889000" eaLnBrk="1" hangingPunct="1">
              <a:lnSpc>
                <a:spcPct val="88000"/>
              </a:lnSpc>
              <a:spcBef>
                <a:spcPct val="50000"/>
              </a:spcBef>
              <a:buClr>
                <a:srgbClr val="002060"/>
              </a:buClr>
              <a:buSzPct val="90000"/>
              <a:buFont typeface="Arial" panose="020B0604020202020204" pitchFamily="34" charset="0"/>
              <a:buChar char="•"/>
            </a:pPr>
            <a:r>
              <a:rPr lang="en-US" b="0" dirty="0">
                <a:latin typeface="+mn-lt"/>
              </a:rPr>
              <a:t>Team science to support clinician involvement (beyond simply being a source of samples)</a:t>
            </a:r>
          </a:p>
        </p:txBody>
      </p:sp>
    </p:spTree>
    <p:extLst>
      <p:ext uri="{BB962C8B-B14F-4D97-AF65-F5344CB8AC3E}">
        <p14:creationId xmlns:p14="http://schemas.microsoft.com/office/powerpoint/2010/main" val="38351735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58874D-18E9-4B7A-A152-6DF9AA3CF792}"/>
              </a:ext>
            </a:extLst>
          </p:cNvPr>
          <p:cNvSpPr>
            <a:spLocks noGrp="1"/>
          </p:cNvSpPr>
          <p:nvPr>
            <p:ph idx="1"/>
          </p:nvPr>
        </p:nvSpPr>
        <p:spPr>
          <a:xfrm>
            <a:off x="704760" y="1431866"/>
            <a:ext cx="10618469" cy="3683535"/>
          </a:xfrm>
        </p:spPr>
        <p:txBody>
          <a:bodyPr/>
          <a:lstStyle/>
          <a:p>
            <a:pPr>
              <a:buClr>
                <a:srgbClr val="002060"/>
              </a:buClr>
            </a:pPr>
            <a:r>
              <a:rPr lang="en-US" sz="2400" b="1" dirty="0"/>
              <a:t>Session overview:</a:t>
            </a:r>
          </a:p>
          <a:p>
            <a:pPr marL="342900" indent="-342900">
              <a:buClr>
                <a:srgbClr val="002060"/>
              </a:buClr>
              <a:buFont typeface="Arial" panose="020B0604020202020204" pitchFamily="34" charset="0"/>
              <a:buChar char="•"/>
            </a:pPr>
            <a:r>
              <a:rPr lang="en-US" sz="2400" dirty="0"/>
              <a:t>The session explored what can individuals do within their own institutions to advance well-being</a:t>
            </a:r>
          </a:p>
          <a:p>
            <a:pPr marL="342900" indent="-342900">
              <a:buClr>
                <a:srgbClr val="002060"/>
              </a:buClr>
              <a:buFont typeface="Arial" panose="020B0604020202020204" pitchFamily="34" charset="0"/>
              <a:buChar char="•"/>
            </a:pPr>
            <a:r>
              <a:rPr lang="en-US" sz="2400" dirty="0"/>
              <a:t>It’s crucial for faculty members to take care of themselves</a:t>
            </a:r>
          </a:p>
          <a:p>
            <a:pPr marL="342900" indent="-342900">
              <a:buClr>
                <a:srgbClr val="002060"/>
              </a:buClr>
              <a:buFont typeface="Arial" panose="020B0604020202020204" pitchFamily="34" charset="0"/>
              <a:buChar char="•"/>
            </a:pPr>
            <a:r>
              <a:rPr lang="en-US" sz="2400" dirty="0"/>
              <a:t>Stress and morale of academic biomedical scientists: fear of not maintaining funding; frustration with time spent doing paperwork and administrative duties</a:t>
            </a:r>
          </a:p>
          <a:p>
            <a:endParaRPr lang="en-US" sz="2400" dirty="0"/>
          </a:p>
        </p:txBody>
      </p:sp>
      <p:sp>
        <p:nvSpPr>
          <p:cNvPr id="3" name="Title 2">
            <a:extLst>
              <a:ext uri="{FF2B5EF4-FFF2-40B4-BE49-F238E27FC236}">
                <a16:creationId xmlns:a16="http://schemas.microsoft.com/office/drawing/2014/main" id="{4F28587B-B084-42B3-8B6C-988CA0DE1B8F}"/>
              </a:ext>
            </a:extLst>
          </p:cNvPr>
          <p:cNvSpPr>
            <a:spLocks noGrp="1"/>
          </p:cNvSpPr>
          <p:nvPr>
            <p:ph type="title"/>
          </p:nvPr>
        </p:nvSpPr>
        <p:spPr>
          <a:xfrm>
            <a:off x="597877" y="506650"/>
            <a:ext cx="11182349" cy="620712"/>
          </a:xfrm>
        </p:spPr>
        <p:txBody>
          <a:bodyPr/>
          <a:lstStyle/>
          <a:p>
            <a:r>
              <a:rPr lang="en-US" sz="3200" dirty="0"/>
              <a:t>Intention to Action: Leveraging Well-being to Support Researchers, Educators, and Clinicians</a:t>
            </a:r>
          </a:p>
        </p:txBody>
      </p:sp>
      <p:sp>
        <p:nvSpPr>
          <p:cNvPr id="4" name="Slide Number Placeholder 3">
            <a:extLst>
              <a:ext uri="{FF2B5EF4-FFF2-40B4-BE49-F238E27FC236}">
                <a16:creationId xmlns:a16="http://schemas.microsoft.com/office/drawing/2014/main" id="{939B07E5-2282-4640-A752-702CE0B5C476}"/>
              </a:ext>
            </a:extLst>
          </p:cNvPr>
          <p:cNvSpPr>
            <a:spLocks noGrp="1"/>
          </p:cNvSpPr>
          <p:nvPr>
            <p:ph type="sldNum" sz="quarter" idx="4"/>
          </p:nvPr>
        </p:nvSpPr>
        <p:spPr/>
        <p:txBody>
          <a:bodyPr/>
          <a:lstStyle/>
          <a:p>
            <a:pPr>
              <a:defRPr/>
            </a:pPr>
            <a:fld id="{ADC2174A-351A-8246-9B91-DA39B6C4E9F5}" type="slidenum">
              <a:rPr lang="en-US" smtClean="0"/>
              <a:pPr>
                <a:defRPr/>
              </a:pPr>
              <a:t>8</a:t>
            </a:fld>
            <a:endParaRPr lang="en-US" dirty="0"/>
          </a:p>
        </p:txBody>
      </p:sp>
    </p:spTree>
    <p:extLst>
      <p:ext uri="{BB962C8B-B14F-4D97-AF65-F5344CB8AC3E}">
        <p14:creationId xmlns:p14="http://schemas.microsoft.com/office/powerpoint/2010/main" val="21488089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5EE988-D50A-42E8-859C-956652CE5470}"/>
              </a:ext>
            </a:extLst>
          </p:cNvPr>
          <p:cNvSpPr>
            <a:spLocks noGrp="1"/>
          </p:cNvSpPr>
          <p:nvPr>
            <p:ph idx="1"/>
          </p:nvPr>
        </p:nvSpPr>
        <p:spPr>
          <a:xfrm>
            <a:off x="770466" y="1433987"/>
            <a:ext cx="10651067" cy="4767262"/>
          </a:xfrm>
        </p:spPr>
        <p:txBody>
          <a:bodyPr/>
          <a:lstStyle/>
          <a:p>
            <a:pPr>
              <a:buClr>
                <a:srgbClr val="002060"/>
              </a:buClr>
            </a:pPr>
            <a:r>
              <a:rPr lang="en-US" sz="2000" b="1" dirty="0"/>
              <a:t>Understanding microaggressions:</a:t>
            </a:r>
          </a:p>
          <a:p>
            <a:pPr marL="342900" indent="-342900">
              <a:buClr>
                <a:srgbClr val="002060"/>
              </a:buClr>
              <a:buFont typeface="Arial" panose="020B0604020202020204" pitchFamily="34" charset="0"/>
              <a:buChar char="•"/>
            </a:pPr>
            <a:r>
              <a:rPr lang="en-US" sz="2000" dirty="0"/>
              <a:t>Words matter. Bias is prejudice in favor of or against one thing, person, or group compared with another, often leading to stereotyping</a:t>
            </a:r>
          </a:p>
          <a:p>
            <a:pPr marL="342900" indent="-342900">
              <a:buClr>
                <a:srgbClr val="002060"/>
              </a:buClr>
              <a:buFont typeface="Arial" panose="020B0604020202020204" pitchFamily="34" charset="0"/>
              <a:buChar char="•"/>
            </a:pPr>
            <a:r>
              <a:rPr lang="en-US" sz="2000" dirty="0"/>
              <a:t>Unconscious/implicit biases are unintentional prejudices</a:t>
            </a:r>
          </a:p>
          <a:p>
            <a:pPr marL="342900" indent="-342900">
              <a:buClr>
                <a:srgbClr val="002060"/>
              </a:buClr>
              <a:buFont typeface="Arial" panose="020B0604020202020204" pitchFamily="34" charset="0"/>
              <a:buChar char="•"/>
            </a:pPr>
            <a:r>
              <a:rPr lang="en-US" sz="2000" dirty="0"/>
              <a:t>Racism is a system of structuring opportunity and assigning value based on the social interpretation of how one looks (often called “race”), that unfairly disadvantages some individuals and communities</a:t>
            </a:r>
          </a:p>
          <a:p>
            <a:pPr marL="342900" indent="-342900">
              <a:buClr>
                <a:srgbClr val="002060"/>
              </a:buClr>
              <a:buFont typeface="Arial" panose="020B0604020202020204" pitchFamily="34" charset="0"/>
              <a:buChar char="•"/>
            </a:pPr>
            <a:r>
              <a:rPr lang="en-US" sz="2000" dirty="0"/>
              <a:t>Microaggressions are “brief and commonplace daily verbal, behavioral and environmental indignities whether unintentional or intentional that impact victims.” </a:t>
            </a:r>
          </a:p>
          <a:p>
            <a:pPr marL="342900" indent="-342900">
              <a:buClr>
                <a:srgbClr val="002060"/>
              </a:buClr>
              <a:buFont typeface="Arial" panose="020B0604020202020204" pitchFamily="34" charset="0"/>
              <a:buChar char="•"/>
            </a:pPr>
            <a:r>
              <a:rPr lang="en-US" sz="2000" dirty="0"/>
              <a:t>There’s documented literature on microaggressions, such as when a male doctor introduces a female doctor on a panel and calls her by her first name instead of her title </a:t>
            </a:r>
          </a:p>
          <a:p>
            <a:pPr marL="342900" indent="-342900">
              <a:buClr>
                <a:srgbClr val="002060"/>
              </a:buClr>
              <a:buFont typeface="Arial" panose="020B0604020202020204" pitchFamily="34" charset="0"/>
              <a:buChar char="•"/>
            </a:pPr>
            <a:endParaRPr lang="en-US" sz="2000" dirty="0"/>
          </a:p>
          <a:p>
            <a:pPr marL="342900" indent="-342900">
              <a:buClr>
                <a:srgbClr val="002060"/>
              </a:buClr>
              <a:buFont typeface="Arial" panose="020B0604020202020204" pitchFamily="34" charset="0"/>
              <a:buChar char="•"/>
            </a:pPr>
            <a:endParaRPr lang="en-US" sz="2000" dirty="0"/>
          </a:p>
          <a:p>
            <a:pPr marL="342900" indent="-342900">
              <a:buClr>
                <a:srgbClr val="002060"/>
              </a:buClr>
              <a:buFont typeface="Arial" panose="020B0604020202020204" pitchFamily="34" charset="0"/>
              <a:buChar char="•"/>
            </a:pPr>
            <a:endParaRPr lang="en-US" sz="2000" dirty="0"/>
          </a:p>
          <a:p>
            <a:pPr marL="342900" indent="-342900">
              <a:buClr>
                <a:srgbClr val="002060"/>
              </a:buClr>
              <a:buFont typeface="Arial" panose="020B0604020202020204" pitchFamily="34" charset="0"/>
              <a:buChar char="•"/>
            </a:pPr>
            <a:endParaRPr lang="en-US" sz="2000" dirty="0"/>
          </a:p>
          <a:p>
            <a:pPr marL="342900" indent="-342900">
              <a:buClr>
                <a:srgbClr val="002060"/>
              </a:buClr>
              <a:buFont typeface="Arial" panose="020B0604020202020204" pitchFamily="34" charset="0"/>
              <a:buChar char="•"/>
            </a:pPr>
            <a:endParaRPr lang="en-US" sz="2000" dirty="0"/>
          </a:p>
        </p:txBody>
      </p:sp>
      <p:sp>
        <p:nvSpPr>
          <p:cNvPr id="3" name="Title 2">
            <a:extLst>
              <a:ext uri="{FF2B5EF4-FFF2-40B4-BE49-F238E27FC236}">
                <a16:creationId xmlns:a16="http://schemas.microsoft.com/office/drawing/2014/main" id="{0B5F7711-8CF3-4327-B583-F132F3BC4A9E}"/>
              </a:ext>
            </a:extLst>
          </p:cNvPr>
          <p:cNvSpPr>
            <a:spLocks noGrp="1"/>
          </p:cNvSpPr>
          <p:nvPr>
            <p:ph type="title"/>
          </p:nvPr>
        </p:nvSpPr>
        <p:spPr>
          <a:xfrm>
            <a:off x="642686" y="439478"/>
            <a:ext cx="11182349" cy="620712"/>
          </a:xfrm>
        </p:spPr>
        <p:txBody>
          <a:bodyPr/>
          <a:lstStyle/>
          <a:p>
            <a:r>
              <a:rPr lang="en-US" sz="3200" dirty="0"/>
              <a:t>Unintended Bias – How to Reduce the Risk, but When it Happens, How to Respond: The ROI of Inclusion</a:t>
            </a:r>
          </a:p>
        </p:txBody>
      </p:sp>
      <p:sp>
        <p:nvSpPr>
          <p:cNvPr id="4" name="Slide Number Placeholder 3">
            <a:extLst>
              <a:ext uri="{FF2B5EF4-FFF2-40B4-BE49-F238E27FC236}">
                <a16:creationId xmlns:a16="http://schemas.microsoft.com/office/drawing/2014/main" id="{E0D9BB25-E44C-439B-B0FF-DFB9E5FAE651}"/>
              </a:ext>
            </a:extLst>
          </p:cNvPr>
          <p:cNvSpPr>
            <a:spLocks noGrp="1"/>
          </p:cNvSpPr>
          <p:nvPr>
            <p:ph type="sldNum" sz="quarter" idx="4"/>
          </p:nvPr>
        </p:nvSpPr>
        <p:spPr/>
        <p:txBody>
          <a:bodyPr/>
          <a:lstStyle/>
          <a:p>
            <a:pPr>
              <a:defRPr/>
            </a:pPr>
            <a:fld id="{ADC2174A-351A-8246-9B91-DA39B6C4E9F5}" type="slidenum">
              <a:rPr lang="en-US" smtClean="0"/>
              <a:pPr>
                <a:defRPr/>
              </a:pPr>
              <a:t>9</a:t>
            </a:fld>
            <a:endParaRPr lang="en-US" dirty="0"/>
          </a:p>
        </p:txBody>
      </p:sp>
    </p:spTree>
    <p:extLst>
      <p:ext uri="{BB962C8B-B14F-4D97-AF65-F5344CB8AC3E}">
        <p14:creationId xmlns:p14="http://schemas.microsoft.com/office/powerpoint/2010/main" val="221930562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DVSETTINGS" val="1"/>
  <p:tag name="ADVSHOWMETER" val="0"/>
  <p:tag name="ADVGLOBALTRANSITION" val="-1"/>
  <p:tag name="ADVSCREENWIDTH" val="800"/>
  <p:tag name="ADVSCREENHEIGHT" val="600"/>
  <p:tag name="ADVFASTTRANSITIONS" val="1"/>
  <p:tag name="ADVGAMMA" val="0.000000"/>
  <p:tag name="ADVDIMBULLETS" val="0"/>
  <p:tag name="ADVPANSCAN" val="0"/>
  <p:tag name="ADVBEVELING" val="0"/>
  <p:tag name="ADVSHADOWS" val="1"/>
  <p:tag name="ADVAATEXT" val="1"/>
  <p:tag name="ADVAASHAPES" val="1"/>
  <p:tag name="MMPROD_NEXTUNIQUEID" val="10011"/>
  <p:tag name="MMPROD_UIDATA" val="&lt;database version=&quot;7.0&quot;&gt;&lt;object type=&quot;1&quot; unique_id=&quot;10001&quot;&gt;&lt;object type=&quot;8&quot; unique_id=&quot;61665&quot;&gt;&lt;/object&gt;&lt;object type=&quot;2&quot; unique_id=&quot;61666&quot;&gt;&lt;object type=&quot;3&quot; unique_id=&quot;61667&quot;&gt;&lt;property id=&quot;20148&quot; value=&quot;5&quot;/&gt;&lt;property id=&quot;20300&quot; value=&quot;Slide 1&quot;/&gt;&lt;property id=&quot;20307&quot; value=&quot;567&quot;/&gt;&lt;/object&gt;&lt;object type=&quot;3&quot; unique_id=&quot;61668&quot;&gt;&lt;property id=&quot;20148&quot; value=&quot;5&quot;/&gt;&lt;property id=&quot;20300&quot; value=&quot;Slide 2 - &amp;quot;Click to edit&amp;quot;&quot;/&gt;&lt;property id=&quot;20307&quot; value=&quot;564&quot;/&gt;&lt;/object&gt;&lt;object type=&quot;3&quot; unique_id=&quot;61669&quot;&gt;&lt;property id=&quot;20148&quot; value=&quot;5&quot;/&gt;&lt;property id=&quot;20300&quot; value=&quot;Slide 3 - &amp;quot;Click to add a chart title&amp;quot;&quot;/&gt;&lt;property id=&quot;20307&quot; value=&quot;568&quot;/&gt;&lt;/object&gt;&lt;object type=&quot;3&quot; unique_id=&quot;61670&quot;&gt;&lt;property id=&quot;20148&quot; value=&quot;5&quot;/&gt;&lt;property id=&quot;20300&quot; value=&quot;Slide 4&quot;/&gt;&lt;property id=&quot;20307&quot; value=&quot;561&quot;/&gt;&lt;/object&gt;&lt;/object&gt;&lt;/object&gt;&lt;/database&gt;"/>
  <p:tag name="SECTOMILLISECCONVERTED" val="1"/>
  <p:tag name="ARTICULATE_PROJECT_OPEN" val="0"/>
</p:tagLst>
</file>

<file path=ppt/theme/theme1.xml><?xml version="1.0" encoding="utf-8"?>
<a:theme xmlns:a="http://schemas.openxmlformats.org/drawingml/2006/main" name="AAMC Blue template">
  <a:themeElements>
    <a:clrScheme name="AAMC Blue PPT">
      <a:dk1>
        <a:srgbClr val="FFFFFF"/>
      </a:dk1>
      <a:lt1>
        <a:srgbClr val="FFFFFF"/>
      </a:lt1>
      <a:dk2>
        <a:srgbClr val="092F6D"/>
      </a:dk2>
      <a:lt2>
        <a:srgbClr val="FFFFFF"/>
      </a:lt2>
      <a:accent1>
        <a:srgbClr val="FEBC67"/>
      </a:accent1>
      <a:accent2>
        <a:srgbClr val="8E0000"/>
      </a:accent2>
      <a:accent3>
        <a:srgbClr val="809195"/>
      </a:accent3>
      <a:accent4>
        <a:srgbClr val="FFFFFF"/>
      </a:accent4>
      <a:accent5>
        <a:srgbClr val="C1C83F"/>
      </a:accent5>
      <a:accent6>
        <a:srgbClr val="968885"/>
      </a:accent6>
      <a:hlink>
        <a:srgbClr val="FFFFFF"/>
      </a:hlink>
      <a:folHlink>
        <a:srgbClr val="CCD3D4"/>
      </a:folHlink>
    </a:clrScheme>
    <a:fontScheme name="AAMC Blue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charset="0"/>
          </a:defRPr>
        </a:defPPr>
      </a:lstStyle>
    </a:lnDef>
  </a:objectDefaults>
  <a:extraClrSchemeLst>
    <a:extraClrScheme>
      <a:clrScheme name="AAMC Blue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MC Blue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MC Blue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MC Blue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MC Blue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MC Blue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MC Blue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AMC Blue template 8">
        <a:dk1>
          <a:srgbClr val="339866"/>
        </a:dk1>
        <a:lt1>
          <a:srgbClr val="FAFAFA"/>
        </a:lt1>
        <a:dk2>
          <a:srgbClr val="092F6D"/>
        </a:dk2>
        <a:lt2>
          <a:srgbClr val="FEBD67"/>
        </a:lt2>
        <a:accent1>
          <a:srgbClr val="C2C93F"/>
        </a:accent1>
        <a:accent2>
          <a:srgbClr val="54609E"/>
        </a:accent2>
        <a:accent3>
          <a:srgbClr val="AAADBA"/>
        </a:accent3>
        <a:accent4>
          <a:srgbClr val="D6D6D6"/>
        </a:accent4>
        <a:accent5>
          <a:srgbClr val="DDE1AF"/>
        </a:accent5>
        <a:accent6>
          <a:srgbClr val="4B568F"/>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AAMC Blue template 9">
        <a:dk1>
          <a:srgbClr val="339866"/>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Blue template 10">
        <a:dk1>
          <a:srgbClr val="8E0000"/>
        </a:dk1>
        <a:lt1>
          <a:srgbClr val="FAFAFA"/>
        </a:lt1>
        <a:dk2>
          <a:srgbClr val="092F6D"/>
        </a:dk2>
        <a:lt2>
          <a:srgbClr val="FEBD67"/>
        </a:lt2>
        <a:accent1>
          <a:srgbClr val="339866"/>
        </a:accent1>
        <a:accent2>
          <a:srgbClr val="C1C83F"/>
        </a:accent2>
        <a:accent3>
          <a:srgbClr val="AAADBA"/>
        </a:accent3>
        <a:accent4>
          <a:srgbClr val="D6D6D6"/>
        </a:accent4>
        <a:accent5>
          <a:srgbClr val="ADCAB8"/>
        </a:accent5>
        <a:accent6>
          <a:srgbClr val="AFB538"/>
        </a:accent6>
        <a:hlink>
          <a:srgbClr val="FFFFFF"/>
        </a:hlink>
        <a:folHlink>
          <a:srgbClr val="54609D"/>
        </a:folHlink>
      </a:clrScheme>
      <a:clrMap bg1="dk2" tx1="lt1" bg2="dk1" tx2="lt2" accent1="accent1" accent2="accent2" accent3="accent3" accent4="accent4" accent5="accent5" accent6="accent6" hlink="hlink" folHlink="folHlink"/>
    </a:extraClrScheme>
    <a:extraClrScheme>
      <a:clrScheme name="AAMC Blue template 11">
        <a:dk1>
          <a:srgbClr val="809195"/>
        </a:dk1>
        <a:lt1>
          <a:srgbClr val="FAFAFA"/>
        </a:lt1>
        <a:dk2>
          <a:srgbClr val="092F6D"/>
        </a:dk2>
        <a:lt2>
          <a:srgbClr val="FEBD67"/>
        </a:lt2>
        <a:accent1>
          <a:srgbClr val="FDBC67"/>
        </a:accent1>
        <a:accent2>
          <a:srgbClr val="8E0000"/>
        </a:accent2>
        <a:accent3>
          <a:srgbClr val="AAADBA"/>
        </a:accent3>
        <a:accent4>
          <a:srgbClr val="D6D6D6"/>
        </a:accent4>
        <a:accent5>
          <a:srgbClr val="FEDAB8"/>
        </a:accent5>
        <a:accent6>
          <a:srgbClr val="800000"/>
        </a:accent6>
        <a:hlink>
          <a:srgbClr val="FFFFFF"/>
        </a:hlink>
        <a:folHlink>
          <a:srgbClr val="809195"/>
        </a:folHlink>
      </a:clrScheme>
      <a:clrMap bg1="dk2" tx1="lt1" bg2="dk1" tx2="lt2" accent1="accent1" accent2="accent2" accent3="accent3" accent4="accent4" accent5="accent5" accent6="accent6" hlink="hlink" folHlink="folHlink"/>
    </a:extraClrScheme>
    <a:extraClrScheme>
      <a:clrScheme name="AAMC Blue template 12">
        <a:dk1>
          <a:srgbClr val="809195"/>
        </a:dk1>
        <a:lt1>
          <a:srgbClr val="FAFAFA"/>
        </a:lt1>
        <a:dk2>
          <a:srgbClr val="092F6D"/>
        </a:dk2>
        <a:lt2>
          <a:srgbClr val="FEBD67"/>
        </a:lt2>
        <a:accent1>
          <a:srgbClr val="FEBD67"/>
        </a:accent1>
        <a:accent2>
          <a:srgbClr val="8E0000"/>
        </a:accent2>
        <a:accent3>
          <a:srgbClr val="AAADBA"/>
        </a:accent3>
        <a:accent4>
          <a:srgbClr val="D6D6D6"/>
        </a:accent4>
        <a:accent5>
          <a:srgbClr val="FEDBB8"/>
        </a:accent5>
        <a:accent6>
          <a:srgbClr val="800000"/>
        </a:accent6>
        <a:hlink>
          <a:srgbClr val="FAFAFA"/>
        </a:hlink>
        <a:folHlink>
          <a:srgbClr val="80919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5" id="{4DF93396-8D79-E94D-9EB9-4351C3582651}" vid="{C7B7C6F0-B107-E341-870C-4C1D2500582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AAMC PPT White-Widescreen</Template>
  <TotalTime>4443</TotalTime>
  <Words>2476</Words>
  <Application>Microsoft Office PowerPoint</Application>
  <PresentationFormat>Widescreen</PresentationFormat>
  <Paragraphs>191</Paragraphs>
  <Slides>18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Black</vt:lpstr>
      <vt:lpstr>Calibri</vt:lpstr>
      <vt:lpstr>Wingdings</vt:lpstr>
      <vt:lpstr>AAMC Blue template</vt:lpstr>
      <vt:lpstr>2023 CFAS Spring Meeting Summary</vt:lpstr>
      <vt:lpstr>CFAS Mission</vt:lpstr>
      <vt:lpstr>Major Activities in 2022-23</vt:lpstr>
      <vt:lpstr>PowerPoint Presentation</vt:lpstr>
      <vt:lpstr>CFAS Committee Roster</vt:lpstr>
      <vt:lpstr>Opening Plenary: Faculty Thriving in Academic Medicine: From Mission Impossible to Mission Accomplished</vt:lpstr>
      <vt:lpstr>Opening Plenary: Faculty Thriving in Academic Medicine: From Mission Impossible to Mission Accomplished</vt:lpstr>
      <vt:lpstr>Intention to Action: Leveraging Well-being to Support Researchers, Educators, and Clinicians</vt:lpstr>
      <vt:lpstr>Unintended Bias – How to Reduce the Risk, but When it Happens, How to Respond: The ROI of Inclusion</vt:lpstr>
      <vt:lpstr>Trends and New Directions for Salary Equity in Academic Medicine</vt:lpstr>
      <vt:lpstr>Leadership Plenary and Community Forum</vt:lpstr>
      <vt:lpstr>Leadership Plenary and Community Forum</vt:lpstr>
      <vt:lpstr>Ignite Style Presentations</vt:lpstr>
      <vt:lpstr>The Big Picture of Mission Alignment: A Conversation with Michael Good</vt:lpstr>
      <vt:lpstr>Mission Accepted: Sustaining Faculty for Success as Medical Educators</vt:lpstr>
      <vt:lpstr>Mission Accepted: Sustaining Faculty for Success as Medical Educators</vt:lpstr>
      <vt:lpstr>Closing Plenary and Final Thoughts: Recognizing and Embracing the Tension</vt:lpstr>
      <vt:lpstr>Knowledge Sharing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subject/>
  <dc:creator>Emily Koubek</dc:creator>
  <cp:keywords/>
  <dc:description/>
  <cp:lastModifiedBy>Alexander Bolt</cp:lastModifiedBy>
  <cp:revision>17</cp:revision>
  <cp:lastPrinted>2012-04-05T14:11:45Z</cp:lastPrinted>
  <dcterms:created xsi:type="dcterms:W3CDTF">2023-01-04T17:27:44Z</dcterms:created>
  <dcterms:modified xsi:type="dcterms:W3CDTF">2023-04-10T05:40:05Z</dcterms:modified>
</cp:coreProperties>
</file>