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367" r:id="rId3"/>
    <p:sldId id="272" r:id="rId4"/>
    <p:sldId id="561" r:id="rId5"/>
    <p:sldId id="366" r:id="rId6"/>
    <p:sldId id="330" r:id="rId7"/>
    <p:sldId id="562" r:id="rId8"/>
    <p:sldId id="369" r:id="rId9"/>
    <p:sldId id="301" r:id="rId10"/>
    <p:sldId id="290" r:id="rId11"/>
    <p:sldId id="298" r:id="rId12"/>
    <p:sldId id="558" r:id="rId13"/>
    <p:sldId id="539" r:id="rId14"/>
    <p:sldId id="522" r:id="rId15"/>
    <p:sldId id="486" r:id="rId16"/>
    <p:sldId id="528" r:id="rId17"/>
    <p:sldId id="474" r:id="rId18"/>
    <p:sldId id="552" r:id="rId19"/>
    <p:sldId id="321" r:id="rId20"/>
    <p:sldId id="320" r:id="rId21"/>
    <p:sldId id="526" r:id="rId22"/>
    <p:sldId id="314" r:id="rId23"/>
    <p:sldId id="365" r:id="rId24"/>
    <p:sldId id="349" r:id="rId25"/>
    <p:sldId id="288" r:id="rId26"/>
    <p:sldId id="336" r:id="rId27"/>
    <p:sldId id="334" r:id="rId28"/>
    <p:sldId id="333" r:id="rId29"/>
    <p:sldId id="258" r:id="rId30"/>
    <p:sldId id="257" r:id="rId31"/>
    <p:sldId id="259" r:id="rId32"/>
    <p:sldId id="260" r:id="rId33"/>
    <p:sldId id="267" r:id="rId34"/>
    <p:sldId id="269" r:id="rId35"/>
    <p:sldId id="271" r:id="rId36"/>
    <p:sldId id="264" r:id="rId37"/>
    <p:sldId id="273" r:id="rId38"/>
    <p:sldId id="560" r:id="rId39"/>
    <p:sldId id="274" r:id="rId40"/>
    <p:sldId id="368" r:id="rId41"/>
    <p:sldId id="262" r:id="rId42"/>
    <p:sldId id="30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3" autoAdjust="0"/>
    <p:restoredTop sz="76429" autoAdjust="0"/>
  </p:normalViewPr>
  <p:slideViewPr>
    <p:cSldViewPr snapToGrid="0" snapToObjects="1">
      <p:cViewPr>
        <p:scale>
          <a:sx n="119" d="100"/>
          <a:sy n="119" d="100"/>
        </p:scale>
        <p:origin x="102" y="-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7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58291324695522E-2"/>
          <c:y val="9.8453784853674647E-2"/>
          <c:w val="0.82494232665361267"/>
          <c:h val="0.80485105846395355"/>
        </c:manualLayout>
      </c:layout>
      <c:scatterChart>
        <c:scatterStyle val="lineMarker"/>
        <c:varyColors val="0"/>
        <c:ser>
          <c:idx val="0"/>
          <c:order val="0"/>
          <c:tx>
            <c:strRef>
              <c:f>Sheet1!$B$1</c:f>
              <c:strCache>
                <c:ptCount val="1"/>
                <c:pt idx="0">
                  <c:v>All</c:v>
                </c:pt>
              </c:strCache>
            </c:strRef>
          </c:tx>
          <c:spPr>
            <a:ln w="28575" cap="rnd">
              <a:solidFill>
                <a:schemeClr val="tx1">
                  <a:lumMod val="50000"/>
                  <a:lumOff val="50000"/>
                </a:schemeClr>
              </a:solidFill>
              <a:round/>
            </a:ln>
            <a:effectLst/>
          </c:spPr>
          <c:marker>
            <c:symbol val="none"/>
          </c:marker>
          <c:dPt>
            <c:idx val="0"/>
            <c:marker>
              <c:symbol val="none"/>
            </c:marker>
            <c:bubble3D val="0"/>
            <c:spPr>
              <a:ln w="28575" cap="rnd">
                <a:solidFill>
                  <a:schemeClr val="tx1">
                    <a:lumMod val="50000"/>
                    <a:lumOff val="50000"/>
                  </a:schemeClr>
                </a:solidFill>
                <a:round/>
              </a:ln>
              <a:effectLst/>
            </c:spPr>
            <c:extLst>
              <c:ext xmlns:c16="http://schemas.microsoft.com/office/drawing/2014/chart" uri="{C3380CC4-5D6E-409C-BE32-E72D297353CC}">
                <c16:uniqueId val="{00000005-2EB1-4433-BFC9-722426232932}"/>
              </c:ext>
            </c:extLst>
          </c:dPt>
          <c:dPt>
            <c:idx val="1"/>
            <c:marker>
              <c:symbol val="none"/>
            </c:marker>
            <c:bubble3D val="0"/>
            <c:spPr>
              <a:ln w="28575" cap="rnd">
                <a:solidFill>
                  <a:schemeClr val="tx1">
                    <a:lumMod val="50000"/>
                    <a:lumOff val="50000"/>
                  </a:schemeClr>
                </a:solidFill>
                <a:round/>
              </a:ln>
              <a:effectLst/>
            </c:spPr>
            <c:extLst>
              <c:ext xmlns:c16="http://schemas.microsoft.com/office/drawing/2014/chart" uri="{C3380CC4-5D6E-409C-BE32-E72D297353CC}">
                <c16:uniqueId val="{00000004-2EB1-4433-BFC9-722426232932}"/>
              </c:ext>
            </c:extLst>
          </c:dPt>
          <c:dPt>
            <c:idx val="2"/>
            <c:marker>
              <c:symbol val="none"/>
            </c:marker>
            <c:bubble3D val="0"/>
            <c:spPr>
              <a:ln w="28575" cap="rnd">
                <a:solidFill>
                  <a:schemeClr val="tx1">
                    <a:lumMod val="50000"/>
                    <a:lumOff val="50000"/>
                  </a:schemeClr>
                </a:solidFill>
                <a:round/>
              </a:ln>
              <a:effectLst/>
            </c:spPr>
            <c:extLst>
              <c:ext xmlns:c16="http://schemas.microsoft.com/office/drawing/2014/chart" uri="{C3380CC4-5D6E-409C-BE32-E72D297353CC}">
                <c16:uniqueId val="{00000003-2EB1-4433-BFC9-722426232932}"/>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B1-4433-BFC9-722426232932}"/>
                </c:ext>
              </c:extLst>
            </c:dLbl>
            <c:dLbl>
              <c:idx val="7"/>
              <c:delete val="1"/>
              <c:extLst>
                <c:ext xmlns:c15="http://schemas.microsoft.com/office/drawing/2012/chart" uri="{CE6537A1-D6FC-4f65-9D91-7224C49458BB}"/>
                <c:ext xmlns:c16="http://schemas.microsoft.com/office/drawing/2014/chart" uri="{C3380CC4-5D6E-409C-BE32-E72D297353CC}">
                  <c16:uniqueId val="{0000000A-DF7E-451C-AE21-9B0C30E2EFC9}"/>
                </c:ext>
              </c:extLst>
            </c:dLbl>
            <c:dLbl>
              <c:idx val="8"/>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46D1-5243-8E31-F32D6032039F}"/>
                </c:ext>
              </c:extLst>
            </c:dLbl>
            <c:numFmt formatCode="#&quot;%&quot;" sourceLinked="0"/>
            <c:spPr>
              <a:noFill/>
              <a:ln>
                <a:noFill/>
              </a:ln>
              <a:effectLst/>
            </c:spPr>
            <c:txPr>
              <a:bodyPr rot="0" spcFirstLastPara="1" vertOverflow="ellipsis" vert="horz" wrap="square" anchor="ctr" anchorCtr="0"/>
              <a:lstStyle/>
              <a:p>
                <a:pPr algn="l">
                  <a:defRPr sz="1200" b="0" i="0" u="none" strike="noStrike" kern="1200" baseline="0">
                    <a:solidFill>
                      <a:schemeClr val="tx1">
                        <a:lumMod val="50000"/>
                        <a:lumOff val="50000"/>
                      </a:schemeClr>
                    </a:solidFill>
                    <a:latin typeface="Suisse Int'l" panose="020B0804000000000000" pitchFamily="34" charset="77"/>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xVal>
          <c:yVal>
            <c:numRef>
              <c:f>Sheet1!$B$2:$B$10</c:f>
              <c:numCache>
                <c:formatCode>General</c:formatCode>
                <c:ptCount val="9"/>
                <c:pt idx="0">
                  <c:v>16.951224823767507</c:v>
                </c:pt>
                <c:pt idx="1">
                  <c:v>16.585860438173324</c:v>
                </c:pt>
                <c:pt idx="2">
                  <c:v>15.947784788722174</c:v>
                </c:pt>
                <c:pt idx="3">
                  <c:v>14.373947384459122</c:v>
                </c:pt>
                <c:pt idx="4">
                  <c:v>13.300257739417018</c:v>
                </c:pt>
                <c:pt idx="5">
                  <c:v>13.091038503690713</c:v>
                </c:pt>
                <c:pt idx="6">
                  <c:v>13.526923663586485</c:v>
                </c:pt>
                <c:pt idx="7">
                  <c:v>13.00210216996374</c:v>
                </c:pt>
                <c:pt idx="8">
                  <c:v>13.4858492032655</c:v>
                </c:pt>
              </c:numCache>
            </c:numRef>
          </c:yVal>
          <c:smooth val="0"/>
          <c:extLst>
            <c:ext xmlns:c16="http://schemas.microsoft.com/office/drawing/2014/chart" uri="{C3380CC4-5D6E-409C-BE32-E72D297353CC}">
              <c16:uniqueId val="{00000000-2EB1-4433-BFC9-722426232932}"/>
            </c:ext>
          </c:extLst>
        </c:ser>
        <c:ser>
          <c:idx val="1"/>
          <c:order val="1"/>
          <c:tx>
            <c:strRef>
              <c:f>Sheet1!$C$1</c:f>
              <c:strCache>
                <c:ptCount val="1"/>
                <c:pt idx="0">
                  <c:v>White</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F7E-451C-AE21-9B0C30E2EFC9}"/>
                </c:ext>
              </c:extLst>
            </c:dLbl>
            <c:dLbl>
              <c:idx val="7"/>
              <c:delete val="1"/>
              <c:extLst>
                <c:ext xmlns:c15="http://schemas.microsoft.com/office/drawing/2012/chart" uri="{CE6537A1-D6FC-4f65-9D91-7224C49458BB}"/>
                <c:ext xmlns:c16="http://schemas.microsoft.com/office/drawing/2014/chart" uri="{C3380CC4-5D6E-409C-BE32-E72D297353CC}">
                  <c16:uniqueId val="{0000000C-DF7E-451C-AE21-9B0C30E2EFC9}"/>
                </c:ext>
              </c:extLst>
            </c:dLbl>
            <c:dLbl>
              <c:idx val="8"/>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46D1-5243-8E31-F32D6032039F}"/>
                </c:ext>
              </c:extLst>
            </c:dLbl>
            <c:numFmt formatCode="#&quot;%&quot;" sourceLinked="0"/>
            <c:spPr>
              <a:noFill/>
              <a:ln>
                <a:noFill/>
              </a:ln>
              <a:effectLst/>
            </c:spPr>
            <c:txPr>
              <a:bodyPr rot="0" spcFirstLastPara="1" vertOverflow="ellipsis" vert="horz" wrap="square" anchor="ctr" anchorCtr="0"/>
              <a:lstStyle/>
              <a:p>
                <a:pPr algn="l">
                  <a:defRPr sz="1200" b="0" i="0" u="none" strike="noStrike" kern="1200" baseline="0">
                    <a:solidFill>
                      <a:schemeClr val="accent1"/>
                    </a:solidFill>
                    <a:latin typeface="Suisse Int'l" panose="020B0804000000000000" pitchFamily="34" charset="77"/>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xVal>
          <c:yVal>
            <c:numRef>
              <c:f>Sheet1!$C$2:$C$10</c:f>
              <c:numCache>
                <c:formatCode>General</c:formatCode>
                <c:ptCount val="9"/>
                <c:pt idx="0">
                  <c:v>13.555790013052427</c:v>
                </c:pt>
                <c:pt idx="1">
                  <c:v>12.989646875439353</c:v>
                </c:pt>
                <c:pt idx="2">
                  <c:v>12.463133358370213</c:v>
                </c:pt>
                <c:pt idx="3">
                  <c:v>11.348224318728459</c:v>
                </c:pt>
                <c:pt idx="4">
                  <c:v>10.440572290612938</c:v>
                </c:pt>
                <c:pt idx="5">
                  <c:v>10.546002576762925</c:v>
                </c:pt>
                <c:pt idx="6">
                  <c:v>10.947602388466276</c:v>
                </c:pt>
                <c:pt idx="7">
                  <c:v>10.531998143390931</c:v>
                </c:pt>
                <c:pt idx="8">
                  <c:v>10.9493081741184</c:v>
                </c:pt>
              </c:numCache>
            </c:numRef>
          </c:yVal>
          <c:smooth val="0"/>
          <c:extLst>
            <c:ext xmlns:c16="http://schemas.microsoft.com/office/drawing/2014/chart" uri="{C3380CC4-5D6E-409C-BE32-E72D297353CC}">
              <c16:uniqueId val="{00000000-A8A9-4E76-B8AB-E189ADDB2723}"/>
            </c:ext>
          </c:extLst>
        </c:ser>
        <c:ser>
          <c:idx val="2"/>
          <c:order val="2"/>
          <c:tx>
            <c:strRef>
              <c:f>Sheet1!$D$1</c:f>
              <c:strCache>
                <c:ptCount val="1"/>
                <c:pt idx="0">
                  <c:v>Black</c:v>
                </c:pt>
              </c:strCache>
            </c:strRef>
          </c:tx>
          <c:spPr>
            <a:ln w="28575" cap="rnd">
              <a:solidFill>
                <a:schemeClr val="bg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F7E-451C-AE21-9B0C30E2EFC9}"/>
                </c:ext>
              </c:extLst>
            </c:dLbl>
            <c:dLbl>
              <c:idx val="7"/>
              <c:delete val="1"/>
              <c:extLst>
                <c:ext xmlns:c15="http://schemas.microsoft.com/office/drawing/2012/chart" uri="{CE6537A1-D6FC-4f65-9D91-7224C49458BB}"/>
                <c:ext xmlns:c16="http://schemas.microsoft.com/office/drawing/2014/chart" uri="{C3380CC4-5D6E-409C-BE32-E72D297353CC}">
                  <c16:uniqueId val="{00000009-DF7E-451C-AE21-9B0C30E2EFC9}"/>
                </c:ext>
              </c:extLst>
            </c:dLbl>
            <c:dLbl>
              <c:idx val="8"/>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46D1-5243-8E31-F32D6032039F}"/>
                </c:ext>
              </c:extLst>
            </c:dLbl>
            <c:numFmt formatCode="#&quot;%&quot;" sourceLinked="0"/>
            <c:spPr>
              <a:noFill/>
              <a:ln>
                <a:noFill/>
              </a:ln>
              <a:effectLst/>
            </c:spPr>
            <c:txPr>
              <a:bodyPr rot="0" spcFirstLastPara="1" vertOverflow="ellipsis" vert="horz" wrap="square" anchor="ctr" anchorCtr="0"/>
              <a:lstStyle/>
              <a:p>
                <a:pPr algn="l">
                  <a:defRPr sz="1200" b="0" i="0" u="none" strike="noStrike" kern="1200" baseline="0">
                    <a:solidFill>
                      <a:schemeClr val="bg2"/>
                    </a:solidFill>
                    <a:latin typeface="Suisse Int'l" panose="020B0804000000000000" pitchFamily="34" charset="77"/>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xVal>
          <c:yVal>
            <c:numRef>
              <c:f>Sheet1!$D$2:$D$10</c:f>
              <c:numCache>
                <c:formatCode>General</c:formatCode>
                <c:ptCount val="9"/>
                <c:pt idx="0">
                  <c:v>23.433754323027323</c:v>
                </c:pt>
                <c:pt idx="1">
                  <c:v>22.35866527912285</c:v>
                </c:pt>
                <c:pt idx="2">
                  <c:v>20.835193073357257</c:v>
                </c:pt>
                <c:pt idx="3">
                  <c:v>18.990976385282142</c:v>
                </c:pt>
                <c:pt idx="4">
                  <c:v>17.138311335120228</c:v>
                </c:pt>
                <c:pt idx="5">
                  <c:v>16.360899898223817</c:v>
                </c:pt>
                <c:pt idx="6">
                  <c:v>17.232682113434347</c:v>
                </c:pt>
                <c:pt idx="7">
                  <c:v>16.081929920633346</c:v>
                </c:pt>
                <c:pt idx="8">
                  <c:v>15.744393553707894</c:v>
                </c:pt>
              </c:numCache>
            </c:numRef>
          </c:yVal>
          <c:smooth val="0"/>
          <c:extLst>
            <c:ext xmlns:c16="http://schemas.microsoft.com/office/drawing/2014/chart" uri="{C3380CC4-5D6E-409C-BE32-E72D297353CC}">
              <c16:uniqueId val="{00000001-A8A9-4E76-B8AB-E189ADDB2723}"/>
            </c:ext>
          </c:extLst>
        </c:ser>
        <c:ser>
          <c:idx val="3"/>
          <c:order val="3"/>
          <c:tx>
            <c:strRef>
              <c:f>Sheet1!$E$1</c:f>
              <c:strCache>
                <c:ptCount val="1"/>
                <c:pt idx="0">
                  <c:v>Latinx/
HIspanic</c:v>
                </c:pt>
              </c:strCache>
            </c:strRef>
          </c:tx>
          <c:spPr>
            <a:ln w="28575" cap="rnd">
              <a:solidFill>
                <a:schemeClr val="accent4"/>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7E-451C-AE21-9B0C30E2EFC9}"/>
                </c:ext>
              </c:extLst>
            </c:dLbl>
            <c:dLbl>
              <c:idx val="7"/>
              <c:delete val="1"/>
              <c:extLst>
                <c:ext xmlns:c15="http://schemas.microsoft.com/office/drawing/2012/chart" uri="{CE6537A1-D6FC-4f65-9D91-7224C49458BB}"/>
                <c:ext xmlns:c16="http://schemas.microsoft.com/office/drawing/2014/chart" uri="{C3380CC4-5D6E-409C-BE32-E72D297353CC}">
                  <c16:uniqueId val="{00000007-DF7E-451C-AE21-9B0C30E2EFC9}"/>
                </c:ext>
              </c:extLst>
            </c:dLbl>
            <c:dLbl>
              <c:idx val="8"/>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46D1-5243-8E31-F32D6032039F}"/>
                </c:ext>
              </c:extLst>
            </c:dLbl>
            <c:numFmt formatCode="#&quot;%&quot;" sourceLinked="0"/>
            <c:spPr>
              <a:noFill/>
              <a:ln>
                <a:noFill/>
              </a:ln>
              <a:effectLst/>
            </c:spPr>
            <c:txPr>
              <a:bodyPr rot="0" spcFirstLastPara="1" vertOverflow="ellipsis" vert="horz" wrap="square" anchor="ctr" anchorCtr="0"/>
              <a:lstStyle/>
              <a:p>
                <a:pPr algn="l">
                  <a:defRPr sz="1200" b="0" i="0" u="none" strike="noStrike" kern="1200" baseline="0">
                    <a:solidFill>
                      <a:schemeClr val="accent4"/>
                    </a:solidFill>
                    <a:latin typeface="Suisse Int'l" panose="020B0804000000000000" pitchFamily="34" charset="77"/>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xVal>
          <c:yVal>
            <c:numRef>
              <c:f>Sheet1!$E$2:$E$10</c:f>
              <c:numCache>
                <c:formatCode>General</c:formatCode>
                <c:ptCount val="9"/>
                <c:pt idx="0">
                  <c:v>27.402686091449656</c:v>
                </c:pt>
                <c:pt idx="1">
                  <c:v>27.386977043033532</c:v>
                </c:pt>
                <c:pt idx="2">
                  <c:v>26.524266077095564</c:v>
                </c:pt>
                <c:pt idx="3">
                  <c:v>23.693979156628576</c:v>
                </c:pt>
                <c:pt idx="4">
                  <c:v>21.722935195917714</c:v>
                </c:pt>
                <c:pt idx="5">
                  <c:v>20.805241134170746</c:v>
                </c:pt>
                <c:pt idx="6">
                  <c:v>20.637609403496921</c:v>
                </c:pt>
                <c:pt idx="7">
                  <c:v>20.194533639409798</c:v>
                </c:pt>
                <c:pt idx="8">
                  <c:v>21.4418585201464</c:v>
                </c:pt>
              </c:numCache>
            </c:numRef>
          </c:yVal>
          <c:smooth val="0"/>
          <c:extLst>
            <c:ext xmlns:c16="http://schemas.microsoft.com/office/drawing/2014/chart" uri="{C3380CC4-5D6E-409C-BE32-E72D297353CC}">
              <c16:uniqueId val="{00000002-A8A9-4E76-B8AB-E189ADDB2723}"/>
            </c:ext>
          </c:extLst>
        </c:ser>
        <c:dLbls>
          <c:showLegendKey val="0"/>
          <c:showVal val="0"/>
          <c:showCatName val="0"/>
          <c:showSerName val="0"/>
          <c:showPercent val="0"/>
          <c:showBubbleSize val="0"/>
        </c:dLbls>
        <c:axId val="614754208"/>
        <c:axId val="614754536"/>
      </c:scatterChart>
      <c:valAx>
        <c:axId val="614754208"/>
        <c:scaling>
          <c:orientation val="minMax"/>
          <c:max val="2019"/>
          <c:min val="2011"/>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uisse Int'l" panose="020B0504000000000000" pitchFamily="34" charset="-78"/>
                <a:ea typeface="+mn-ea"/>
                <a:cs typeface="Suisse Int'l" panose="020B0504000000000000" pitchFamily="34" charset="-78"/>
              </a:defRPr>
            </a:pPr>
            <a:endParaRPr lang="en-US"/>
          </a:p>
        </c:txPr>
        <c:crossAx val="614754536"/>
        <c:crosses val="autoZero"/>
        <c:crossBetween val="midCat"/>
        <c:majorUnit val="1"/>
      </c:valAx>
      <c:valAx>
        <c:axId val="614754536"/>
        <c:scaling>
          <c:orientation val="minMax"/>
        </c:scaling>
        <c:delete val="1"/>
        <c:axPos val="l"/>
        <c:numFmt formatCode="General" sourceLinked="1"/>
        <c:majorTickMark val="out"/>
        <c:minorTickMark val="none"/>
        <c:tickLblPos val="nextTo"/>
        <c:crossAx val="6147542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tx1"/>
          </a:solidFill>
          <a:latin typeface="Suisse Int'l Book Italic" panose="020B0804000000000000" pitchFamily="34"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bg2"/>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1D26-7E4F-9807-EF751B13AB26}"/>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Sheet1!$B$2:$B$5</c:f>
              <c:numCache>
                <c:formatCode>General</c:formatCode>
                <c:ptCount val="4"/>
                <c:pt idx="0">
                  <c:v>58</c:v>
                </c:pt>
                <c:pt idx="1">
                  <c:v>60</c:v>
                </c:pt>
                <c:pt idx="2">
                  <c:v>70</c:v>
                </c:pt>
                <c:pt idx="3">
                  <c:v>66</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100"/>
        </c:scaling>
        <c:delete val="1"/>
        <c:axPos val="b"/>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Suisse Int'l" panose="020B0804000000000000" pitchFamily="34"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49035537224517E-2"/>
          <c:y val="2.3399144963921328E-2"/>
          <c:w val="0.90178694329875431"/>
          <c:h val="0.93565235134921632"/>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bg2"/>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99EA-554B-BAAB-D307AB9976F5}"/>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Sheet1!$B$2:$B$5</c:f>
              <c:numCache>
                <c:formatCode>General</c:formatCode>
                <c:ptCount val="4"/>
                <c:pt idx="0">
                  <c:v>33.9</c:v>
                </c:pt>
                <c:pt idx="1">
                  <c:v>32.9</c:v>
                </c:pt>
                <c:pt idx="2">
                  <c:v>50.3</c:v>
                </c:pt>
                <c:pt idx="3">
                  <c:v>44.8</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100"/>
          <c:min val="0"/>
        </c:scaling>
        <c:delete val="1"/>
        <c:axPos val="b"/>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tx1"/>
          </a:solidFill>
          <a:latin typeface="Suisse Int'l" panose="020B0804000000000000" pitchFamily="34" charset="77"/>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bg2"/>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B1AA-0F46-9BAC-CE4D4F0BBC47}"/>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Sheet1!$B$2:$B$5</c:f>
              <c:numCache>
                <c:formatCode>General</c:formatCode>
                <c:ptCount val="4"/>
                <c:pt idx="0">
                  <c:v>24</c:v>
                </c:pt>
                <c:pt idx="1">
                  <c:v>19</c:v>
                </c:pt>
                <c:pt idx="2">
                  <c:v>14</c:v>
                </c:pt>
                <c:pt idx="3">
                  <c:v>17</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100"/>
        </c:scaling>
        <c:delete val="1"/>
        <c:axPos val="b"/>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Suisse Int'l" panose="020B0804000000000000" pitchFamily="34" charset="77"/>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7178130511464E-2"/>
          <c:y val="3.3980867093458572E-2"/>
          <c:w val="0.79759430071241089"/>
          <c:h val="0.88976309959994038"/>
        </c:manualLayout>
      </c:layout>
      <c:lineChart>
        <c:grouping val="standard"/>
        <c:varyColors val="0"/>
        <c:ser>
          <c:idx val="0"/>
          <c:order val="0"/>
          <c:tx>
            <c:strRef>
              <c:f>Sheet1!$B$1</c:f>
              <c:strCache>
                <c:ptCount val="1"/>
                <c:pt idx="0">
                  <c:v>All</c:v>
                </c:pt>
              </c:strCache>
            </c:strRef>
          </c:tx>
          <c:spPr>
            <a:ln w="28575" cap="rnd">
              <a:solidFill>
                <a:schemeClr val="tx1">
                  <a:lumMod val="50000"/>
                  <a:lumOff val="50000"/>
                </a:schemeClr>
              </a:solidFill>
              <a:round/>
            </a:ln>
            <a:effectLst/>
          </c:spPr>
          <c:marker>
            <c:symbol val="circle"/>
            <c:size val="5"/>
            <c:spPr>
              <a:solidFill>
                <a:schemeClr val="tx1">
                  <a:lumMod val="50000"/>
                  <a:lumOff val="50000"/>
                </a:schemeClr>
              </a:solidFill>
              <a:ln w="9525">
                <a:solidFill>
                  <a:schemeClr val="tx1">
                    <a:lumMod val="50000"/>
                    <a:lumOff val="50000"/>
                  </a:schemeClr>
                </a:solidFill>
              </a:ln>
              <a:effectLst/>
            </c:spPr>
          </c:marker>
          <c:dPt>
            <c:idx val="0"/>
            <c:marker>
              <c:symbol val="none"/>
            </c:marker>
            <c:bubble3D val="0"/>
            <c:extLst>
              <c:ext xmlns:c16="http://schemas.microsoft.com/office/drawing/2014/chart" uri="{C3380CC4-5D6E-409C-BE32-E72D297353CC}">
                <c16:uniqueId val="{00000000-B3D1-BD4D-AAD8-99A091D405BF}"/>
              </c:ext>
            </c:extLst>
          </c:dPt>
          <c:dPt>
            <c:idx val="1"/>
            <c:marker>
              <c:symbol val="none"/>
            </c:marker>
            <c:bubble3D val="0"/>
            <c:extLst>
              <c:ext xmlns:c16="http://schemas.microsoft.com/office/drawing/2014/chart" uri="{C3380CC4-5D6E-409C-BE32-E72D297353CC}">
                <c16:uniqueId val="{00000001-B3D1-BD4D-AAD8-99A091D405BF}"/>
              </c:ext>
            </c:extLst>
          </c:dPt>
          <c:dPt>
            <c:idx val="2"/>
            <c:marker>
              <c:symbol val="none"/>
            </c:marker>
            <c:bubble3D val="0"/>
            <c:extLst>
              <c:ext xmlns:c16="http://schemas.microsoft.com/office/drawing/2014/chart" uri="{C3380CC4-5D6E-409C-BE32-E72D297353CC}">
                <c16:uniqueId val="{00000002-B3D1-BD4D-AAD8-99A091D405BF}"/>
              </c:ext>
            </c:extLst>
          </c:dPt>
          <c:dPt>
            <c:idx val="3"/>
            <c:marker>
              <c:symbol val="none"/>
            </c:marker>
            <c:bubble3D val="0"/>
            <c:extLst>
              <c:ext xmlns:c16="http://schemas.microsoft.com/office/drawing/2014/chart" uri="{C3380CC4-5D6E-409C-BE32-E72D297353CC}">
                <c16:uniqueId val="{00000003-B3D1-BD4D-AAD8-99A091D405BF}"/>
              </c:ext>
            </c:extLst>
          </c:dPt>
          <c:dPt>
            <c:idx val="4"/>
            <c:marker>
              <c:symbol val="none"/>
            </c:marker>
            <c:bubble3D val="0"/>
            <c:extLst>
              <c:ext xmlns:c16="http://schemas.microsoft.com/office/drawing/2014/chart" uri="{C3380CC4-5D6E-409C-BE32-E72D297353CC}">
                <c16:uniqueId val="{00000004-B3D1-BD4D-AAD8-99A091D405BF}"/>
              </c:ext>
            </c:extLst>
          </c:dPt>
          <c:dPt>
            <c:idx val="5"/>
            <c:marker>
              <c:symbol val="none"/>
            </c:marker>
            <c:bubble3D val="0"/>
            <c:extLst>
              <c:ext xmlns:c16="http://schemas.microsoft.com/office/drawing/2014/chart" uri="{C3380CC4-5D6E-409C-BE32-E72D297353CC}">
                <c16:uniqueId val="{00000005-B3D1-BD4D-AAD8-99A091D405BF}"/>
              </c:ext>
            </c:extLst>
          </c:dPt>
          <c:dPt>
            <c:idx val="6"/>
            <c:marker>
              <c:symbol val="none"/>
            </c:marker>
            <c:bubble3D val="0"/>
            <c:extLst>
              <c:ext xmlns:c16="http://schemas.microsoft.com/office/drawing/2014/chart" uri="{C3380CC4-5D6E-409C-BE32-E72D297353CC}">
                <c16:uniqueId val="{00000006-B3D1-BD4D-AAD8-99A091D405BF}"/>
              </c:ext>
            </c:extLst>
          </c:dPt>
          <c:dPt>
            <c:idx val="7"/>
            <c:marker>
              <c:symbol val="none"/>
            </c:marker>
            <c:bubble3D val="0"/>
            <c:extLst>
              <c:ext xmlns:c16="http://schemas.microsoft.com/office/drawing/2014/chart" uri="{C3380CC4-5D6E-409C-BE32-E72D297353CC}">
                <c16:uniqueId val="{00000007-B3D1-BD4D-AAD8-99A091D405BF}"/>
              </c:ext>
            </c:extLst>
          </c:dPt>
          <c:dPt>
            <c:idx val="8"/>
            <c:marker>
              <c:symbol val="none"/>
            </c:marker>
            <c:bubble3D val="0"/>
            <c:extLst>
              <c:ext xmlns:c16="http://schemas.microsoft.com/office/drawing/2014/chart" uri="{C3380CC4-5D6E-409C-BE32-E72D297353CC}">
                <c16:uniqueId val="{00000008-B3D1-BD4D-AAD8-99A091D405BF}"/>
              </c:ext>
            </c:extLst>
          </c:dPt>
          <c:dPt>
            <c:idx val="9"/>
            <c:marker>
              <c:symbol val="none"/>
            </c:marker>
            <c:bubble3D val="0"/>
            <c:extLst>
              <c:ext xmlns:c16="http://schemas.microsoft.com/office/drawing/2014/chart" uri="{C3380CC4-5D6E-409C-BE32-E72D297353CC}">
                <c16:uniqueId val="{00000009-B3D1-BD4D-AAD8-99A091D405BF}"/>
              </c:ext>
            </c:extLst>
          </c:dPt>
          <c:dPt>
            <c:idx val="10"/>
            <c:marker>
              <c:symbol val="none"/>
            </c:marker>
            <c:bubble3D val="0"/>
            <c:extLst>
              <c:ext xmlns:c16="http://schemas.microsoft.com/office/drawing/2014/chart" uri="{C3380CC4-5D6E-409C-BE32-E72D297353CC}">
                <c16:uniqueId val="{0000000A-B3D1-BD4D-AAD8-99A091D405BF}"/>
              </c:ext>
            </c:extLst>
          </c:dPt>
          <c:dPt>
            <c:idx val="11"/>
            <c:marker>
              <c:symbol val="none"/>
            </c:marker>
            <c:bubble3D val="0"/>
            <c:extLst>
              <c:ext xmlns:c16="http://schemas.microsoft.com/office/drawing/2014/chart" uri="{C3380CC4-5D6E-409C-BE32-E72D297353CC}">
                <c16:uniqueId val="{0000000B-B3D1-BD4D-AAD8-99A091D405BF}"/>
              </c:ext>
            </c:extLst>
          </c:dPt>
          <c:dPt>
            <c:idx val="12"/>
            <c:marker>
              <c:symbol val="none"/>
            </c:marker>
            <c:bubble3D val="0"/>
            <c:extLst>
              <c:ext xmlns:c16="http://schemas.microsoft.com/office/drawing/2014/chart" uri="{C3380CC4-5D6E-409C-BE32-E72D297353CC}">
                <c16:uniqueId val="{0000000C-B3D1-BD4D-AAD8-99A091D405BF}"/>
              </c:ext>
            </c:extLst>
          </c:dPt>
          <c:dPt>
            <c:idx val="13"/>
            <c:marker>
              <c:symbol val="none"/>
            </c:marker>
            <c:bubble3D val="0"/>
            <c:extLst>
              <c:ext xmlns:c16="http://schemas.microsoft.com/office/drawing/2014/chart" uri="{C3380CC4-5D6E-409C-BE32-E72D297353CC}">
                <c16:uniqueId val="{0000000D-B3D1-BD4D-AAD8-99A091D405BF}"/>
              </c:ext>
            </c:extLst>
          </c:dPt>
          <c:dPt>
            <c:idx val="14"/>
            <c:marker>
              <c:symbol val="none"/>
            </c:marker>
            <c:bubble3D val="0"/>
            <c:extLst>
              <c:ext xmlns:c16="http://schemas.microsoft.com/office/drawing/2014/chart" uri="{C3380CC4-5D6E-409C-BE32-E72D297353CC}">
                <c16:uniqueId val="{0000000E-B3D1-BD4D-AAD8-99A091D405BF}"/>
              </c:ext>
            </c:extLst>
          </c:dPt>
          <c:dPt>
            <c:idx val="15"/>
            <c:marker>
              <c:symbol val="none"/>
            </c:marker>
            <c:bubble3D val="0"/>
            <c:extLst>
              <c:ext xmlns:c16="http://schemas.microsoft.com/office/drawing/2014/chart" uri="{C3380CC4-5D6E-409C-BE32-E72D297353CC}">
                <c16:uniqueId val="{0000000F-B3D1-BD4D-AAD8-99A091D405BF}"/>
              </c:ext>
            </c:extLst>
          </c:dPt>
          <c:dPt>
            <c:idx val="16"/>
            <c:marker>
              <c:symbol val="none"/>
            </c:marker>
            <c:bubble3D val="0"/>
            <c:extLst>
              <c:ext xmlns:c16="http://schemas.microsoft.com/office/drawing/2014/chart" uri="{C3380CC4-5D6E-409C-BE32-E72D297353CC}">
                <c16:uniqueId val="{00000010-B3D1-BD4D-AAD8-99A091D405BF}"/>
              </c:ext>
            </c:extLst>
          </c:dPt>
          <c:dPt>
            <c:idx val="17"/>
            <c:marker>
              <c:symbol val="none"/>
            </c:marker>
            <c:bubble3D val="0"/>
            <c:extLst>
              <c:ext xmlns:c16="http://schemas.microsoft.com/office/drawing/2014/chart" uri="{C3380CC4-5D6E-409C-BE32-E72D297353CC}">
                <c16:uniqueId val="{00000011-B3D1-BD4D-AAD8-99A091D405BF}"/>
              </c:ext>
            </c:extLst>
          </c:dPt>
          <c:dPt>
            <c:idx val="18"/>
            <c:marker>
              <c:symbol val="none"/>
            </c:marker>
            <c:bubble3D val="0"/>
            <c:extLst>
              <c:ext xmlns:c16="http://schemas.microsoft.com/office/drawing/2014/chart" uri="{C3380CC4-5D6E-409C-BE32-E72D297353CC}">
                <c16:uniqueId val="{00000012-B3D1-BD4D-AAD8-99A091D405BF}"/>
              </c:ext>
            </c:extLst>
          </c:dPt>
          <c:dPt>
            <c:idx val="19"/>
            <c:marker>
              <c:symbol val="none"/>
            </c:marker>
            <c:bubble3D val="0"/>
            <c:extLst>
              <c:ext xmlns:c16="http://schemas.microsoft.com/office/drawing/2014/chart" uri="{C3380CC4-5D6E-409C-BE32-E72D297353CC}">
                <c16:uniqueId val="{00000013-B3D1-BD4D-AAD8-99A091D405BF}"/>
              </c:ext>
            </c:extLst>
          </c:dPt>
          <c:dPt>
            <c:idx val="20"/>
            <c:marker>
              <c:symbol val="none"/>
            </c:marker>
            <c:bubble3D val="0"/>
            <c:extLst>
              <c:ext xmlns:c16="http://schemas.microsoft.com/office/drawing/2014/chart" uri="{C3380CC4-5D6E-409C-BE32-E72D297353CC}">
                <c16:uniqueId val="{00000014-B3D1-BD4D-AAD8-99A091D405BF}"/>
              </c:ext>
            </c:extLst>
          </c:dPt>
          <c:dPt>
            <c:idx val="21"/>
            <c:marker>
              <c:symbol val="none"/>
            </c:marker>
            <c:bubble3D val="0"/>
            <c:extLst>
              <c:ext xmlns:c16="http://schemas.microsoft.com/office/drawing/2014/chart" uri="{C3380CC4-5D6E-409C-BE32-E72D297353CC}">
                <c16:uniqueId val="{00000015-B3D1-BD4D-AAD8-99A091D405BF}"/>
              </c:ext>
            </c:extLst>
          </c:dPt>
          <c:dPt>
            <c:idx val="22"/>
            <c:marker>
              <c:symbol val="none"/>
            </c:marker>
            <c:bubble3D val="0"/>
            <c:extLst>
              <c:ext xmlns:c16="http://schemas.microsoft.com/office/drawing/2014/chart" uri="{C3380CC4-5D6E-409C-BE32-E72D297353CC}">
                <c16:uniqueId val="{00000016-B3D1-BD4D-AAD8-99A091D405BF}"/>
              </c:ext>
            </c:extLst>
          </c:dPt>
          <c:dPt>
            <c:idx val="23"/>
            <c:marker>
              <c:symbol val="none"/>
            </c:marker>
            <c:bubble3D val="0"/>
            <c:extLst>
              <c:ext xmlns:c16="http://schemas.microsoft.com/office/drawing/2014/chart" uri="{C3380CC4-5D6E-409C-BE32-E72D297353CC}">
                <c16:uniqueId val="{00000017-B3D1-BD4D-AAD8-99A091D405BF}"/>
              </c:ext>
            </c:extLst>
          </c:dPt>
          <c:dPt>
            <c:idx val="24"/>
            <c:marker>
              <c:symbol val="none"/>
            </c:marker>
            <c:bubble3D val="0"/>
            <c:extLst>
              <c:ext xmlns:c16="http://schemas.microsoft.com/office/drawing/2014/chart" uri="{C3380CC4-5D6E-409C-BE32-E72D297353CC}">
                <c16:uniqueId val="{00000018-B3D1-BD4D-AAD8-99A091D405BF}"/>
              </c:ext>
            </c:extLst>
          </c:dPt>
          <c:dPt>
            <c:idx val="25"/>
            <c:marker>
              <c:symbol val="none"/>
            </c:marker>
            <c:bubble3D val="0"/>
            <c:extLst>
              <c:ext xmlns:c16="http://schemas.microsoft.com/office/drawing/2014/chart" uri="{C3380CC4-5D6E-409C-BE32-E72D297353CC}">
                <c16:uniqueId val="{00000019-B3D1-BD4D-AAD8-99A091D405BF}"/>
              </c:ext>
            </c:extLst>
          </c:dPt>
          <c:dPt>
            <c:idx val="26"/>
            <c:marker>
              <c:symbol val="none"/>
            </c:marker>
            <c:bubble3D val="0"/>
            <c:extLst>
              <c:ext xmlns:c16="http://schemas.microsoft.com/office/drawing/2014/chart" uri="{C3380CC4-5D6E-409C-BE32-E72D297353CC}">
                <c16:uniqueId val="{0000001A-B3D1-BD4D-AAD8-99A091D405BF}"/>
              </c:ext>
            </c:extLst>
          </c:dPt>
          <c:dPt>
            <c:idx val="27"/>
            <c:marker>
              <c:symbol val="none"/>
            </c:marker>
            <c:bubble3D val="0"/>
            <c:extLst>
              <c:ext xmlns:c16="http://schemas.microsoft.com/office/drawing/2014/chart" uri="{C3380CC4-5D6E-409C-BE32-E72D297353CC}">
                <c16:uniqueId val="{0000001B-B3D1-BD4D-AAD8-99A091D405BF}"/>
              </c:ext>
            </c:extLst>
          </c:dPt>
          <c:dPt>
            <c:idx val="28"/>
            <c:marker>
              <c:symbol val="none"/>
            </c:marker>
            <c:bubble3D val="0"/>
            <c:extLst>
              <c:ext xmlns:c16="http://schemas.microsoft.com/office/drawing/2014/chart" uri="{C3380CC4-5D6E-409C-BE32-E72D297353CC}">
                <c16:uniqueId val="{0000001C-B3D1-BD4D-AAD8-99A091D405BF}"/>
              </c:ext>
            </c:extLst>
          </c:dPt>
          <c:dPt>
            <c:idx val="29"/>
            <c:marker>
              <c:symbol val="none"/>
            </c:marker>
            <c:bubble3D val="0"/>
            <c:extLst>
              <c:ext xmlns:c16="http://schemas.microsoft.com/office/drawing/2014/chart" uri="{C3380CC4-5D6E-409C-BE32-E72D297353CC}">
                <c16:uniqueId val="{0000001D-B3D1-BD4D-AAD8-99A091D405BF}"/>
              </c:ext>
            </c:extLst>
          </c:dPt>
          <c:dPt>
            <c:idx val="30"/>
            <c:marker>
              <c:symbol val="none"/>
            </c:marker>
            <c:bubble3D val="0"/>
            <c:extLst>
              <c:ext xmlns:c16="http://schemas.microsoft.com/office/drawing/2014/chart" uri="{C3380CC4-5D6E-409C-BE32-E72D297353CC}">
                <c16:uniqueId val="{0000001E-B3D1-BD4D-AAD8-99A091D405BF}"/>
              </c:ext>
            </c:extLst>
          </c:dPt>
          <c:dPt>
            <c:idx val="31"/>
            <c:marker>
              <c:symbol val="none"/>
            </c:marker>
            <c:bubble3D val="0"/>
            <c:extLst>
              <c:ext xmlns:c16="http://schemas.microsoft.com/office/drawing/2014/chart" uri="{C3380CC4-5D6E-409C-BE32-E72D297353CC}">
                <c16:uniqueId val="{0000001F-B3D1-BD4D-AAD8-99A091D405BF}"/>
              </c:ext>
            </c:extLst>
          </c:dPt>
          <c:dPt>
            <c:idx val="32"/>
            <c:marker>
              <c:symbol val="none"/>
            </c:marker>
            <c:bubble3D val="0"/>
            <c:extLst>
              <c:ext xmlns:c16="http://schemas.microsoft.com/office/drawing/2014/chart" uri="{C3380CC4-5D6E-409C-BE32-E72D297353CC}">
                <c16:uniqueId val="{00000020-B3D1-BD4D-AAD8-99A091D405BF}"/>
              </c:ext>
            </c:extLst>
          </c:dPt>
          <c:dPt>
            <c:idx val="33"/>
            <c:marker>
              <c:symbol val="none"/>
            </c:marker>
            <c:bubble3D val="0"/>
            <c:extLst>
              <c:ext xmlns:c16="http://schemas.microsoft.com/office/drawing/2014/chart" uri="{C3380CC4-5D6E-409C-BE32-E72D297353CC}">
                <c16:uniqueId val="{00000021-B3D1-BD4D-AAD8-99A091D405BF}"/>
              </c:ext>
            </c:extLst>
          </c:dPt>
          <c:dPt>
            <c:idx val="34"/>
            <c:marker>
              <c:symbol val="none"/>
            </c:marker>
            <c:bubble3D val="0"/>
            <c:extLst>
              <c:ext xmlns:c16="http://schemas.microsoft.com/office/drawing/2014/chart" uri="{C3380CC4-5D6E-409C-BE32-E72D297353CC}">
                <c16:uniqueId val="{00000022-B3D1-BD4D-AAD8-99A091D405BF}"/>
              </c:ext>
            </c:extLst>
          </c:dPt>
          <c:dPt>
            <c:idx val="35"/>
            <c:marker>
              <c:symbol val="none"/>
            </c:marker>
            <c:bubble3D val="0"/>
            <c:extLst>
              <c:ext xmlns:c16="http://schemas.microsoft.com/office/drawing/2014/chart" uri="{C3380CC4-5D6E-409C-BE32-E72D297353CC}">
                <c16:uniqueId val="{00000023-B3D1-BD4D-AAD8-99A091D405BF}"/>
              </c:ext>
            </c:extLst>
          </c:dPt>
          <c:dPt>
            <c:idx val="36"/>
            <c:marker>
              <c:symbol val="none"/>
            </c:marker>
            <c:bubble3D val="0"/>
            <c:extLst>
              <c:ext xmlns:c16="http://schemas.microsoft.com/office/drawing/2014/chart" uri="{C3380CC4-5D6E-409C-BE32-E72D297353CC}">
                <c16:uniqueId val="{00000024-B3D1-BD4D-AAD8-99A091D405BF}"/>
              </c:ext>
            </c:extLst>
          </c:dPt>
          <c:dPt>
            <c:idx val="37"/>
            <c:marker>
              <c:symbol val="none"/>
            </c:marker>
            <c:bubble3D val="0"/>
            <c:extLst>
              <c:ext xmlns:c16="http://schemas.microsoft.com/office/drawing/2014/chart" uri="{C3380CC4-5D6E-409C-BE32-E72D297353CC}">
                <c16:uniqueId val="{00000025-B3D1-BD4D-AAD8-99A091D405BF}"/>
              </c:ext>
            </c:extLst>
          </c:dPt>
          <c:dLbls>
            <c:dLbl>
              <c:idx val="0"/>
              <c:layout>
                <c:manualLayout>
                  <c:x val="-6.2497298948742515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D1-BD4D-AAD8-99A091D405BF}"/>
                </c:ext>
              </c:extLst>
            </c:dLbl>
            <c:dLbl>
              <c:idx val="3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3D1-BD4D-AAD8-99A091D405BF}"/>
                </c:ext>
              </c:extLst>
            </c:dLbl>
            <c:dLbl>
              <c:idx val="40"/>
              <c:layout>
                <c:manualLayout>
                  <c:x val="0"/>
                  <c:y val="2.4713357886151689E-2"/>
                </c:manualLayout>
              </c:layout>
              <c:numFmt formatCode="#,##0.0" sourceLinked="0"/>
              <c:spPr>
                <a:noFill/>
                <a:ln>
                  <a:noFill/>
                </a:ln>
                <a:effectLst/>
              </c:spPr>
              <c:txPr>
                <a:bodyPr rot="0" spcFirstLastPara="1" vertOverflow="ellipsis" vert="horz" wrap="square" anchor="ctr" anchorCtr="0"/>
                <a:lstStyle/>
                <a:p>
                  <a:pPr algn="l">
                    <a:defRPr sz="1200" b="0" i="0" u="none" strike="noStrike" kern="1200" baseline="0">
                      <a:solidFill>
                        <a:schemeClr val="tx1">
                          <a:lumMod val="50000"/>
                          <a:lumOff val="50000"/>
                        </a:schemeClr>
                      </a:solidFill>
                      <a:latin typeface="Suisse Int'l" panose="020B0804000000000000" pitchFamily="34" charset="77"/>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B3D1-BD4D-AAD8-99A091D405B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Suisse Int'l" panose="020B0804000000000000" pitchFamily="34" charset="77"/>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Sheet1!$A$2:$A$44</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40">
                  <c:v>2020</c:v>
                </c:pt>
              </c:numCache>
            </c:numRef>
          </c:cat>
          <c:val>
            <c:numRef>
              <c:f>Sheet1!$B$2:$B$44</c:f>
              <c:numCache>
                <c:formatCode>General</c:formatCode>
                <c:ptCount val="43"/>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75.400000000000006</c:v>
                </c:pt>
                <c:pt idx="11">
                  <c:v>75.5</c:v>
                </c:pt>
                <c:pt idx="12">
                  <c:v>75.8</c:v>
                </c:pt>
                <c:pt idx="13">
                  <c:v>75.5</c:v>
                </c:pt>
                <c:pt idx="14">
                  <c:v>75.7</c:v>
                </c:pt>
                <c:pt idx="15">
                  <c:v>75.8</c:v>
                </c:pt>
                <c:pt idx="16">
                  <c:v>76.099999999999994</c:v>
                </c:pt>
                <c:pt idx="17">
                  <c:v>76.5</c:v>
                </c:pt>
                <c:pt idx="18">
                  <c:v>76.7</c:v>
                </c:pt>
                <c:pt idx="19">
                  <c:v>76.7</c:v>
                </c:pt>
                <c:pt idx="20">
                  <c:v>76.8</c:v>
                </c:pt>
                <c:pt idx="21">
                  <c:v>77</c:v>
                </c:pt>
                <c:pt idx="22">
                  <c:v>77</c:v>
                </c:pt>
                <c:pt idx="23">
                  <c:v>77.2</c:v>
                </c:pt>
                <c:pt idx="24">
                  <c:v>77.599999999999994</c:v>
                </c:pt>
                <c:pt idx="25">
                  <c:v>77.599999999999994</c:v>
                </c:pt>
                <c:pt idx="26">
                  <c:v>77.8</c:v>
                </c:pt>
                <c:pt idx="27">
                  <c:v>78.099999999999994</c:v>
                </c:pt>
                <c:pt idx="28">
                  <c:v>78.2</c:v>
                </c:pt>
                <c:pt idx="29">
                  <c:v>78.5</c:v>
                </c:pt>
                <c:pt idx="30">
                  <c:v>78.7</c:v>
                </c:pt>
                <c:pt idx="31">
                  <c:v>78.7</c:v>
                </c:pt>
                <c:pt idx="32">
                  <c:v>78.8</c:v>
                </c:pt>
                <c:pt idx="33">
                  <c:v>78.8</c:v>
                </c:pt>
                <c:pt idx="34">
                  <c:v>78.900000000000006</c:v>
                </c:pt>
                <c:pt idx="35">
                  <c:v>78.7</c:v>
                </c:pt>
                <c:pt idx="36">
                  <c:v>78.7</c:v>
                </c:pt>
                <c:pt idx="37">
                  <c:v>78.599999999999994</c:v>
                </c:pt>
                <c:pt idx="40">
                  <c:v>77.48</c:v>
                </c:pt>
              </c:numCache>
            </c:numRef>
          </c:val>
          <c:smooth val="0"/>
          <c:extLst>
            <c:ext xmlns:c16="http://schemas.microsoft.com/office/drawing/2014/chart" uri="{C3380CC4-5D6E-409C-BE32-E72D297353CC}">
              <c16:uniqueId val="{00000027-B3D1-BD4D-AAD8-99A091D405BF}"/>
            </c:ext>
          </c:extLst>
        </c:ser>
        <c:ser>
          <c:idx val="1"/>
          <c:order val="1"/>
          <c:tx>
            <c:strRef>
              <c:f>Sheet1!$C$1</c:f>
              <c:strCache>
                <c:ptCount val="1"/>
                <c:pt idx="0">
                  <c:v>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0"/>
            <c:marker>
              <c:symbol val="none"/>
            </c:marker>
            <c:bubble3D val="0"/>
            <c:extLst>
              <c:ext xmlns:c16="http://schemas.microsoft.com/office/drawing/2014/chart" uri="{C3380CC4-5D6E-409C-BE32-E72D297353CC}">
                <c16:uniqueId val="{00000028-B3D1-BD4D-AAD8-99A091D405BF}"/>
              </c:ext>
            </c:extLst>
          </c:dPt>
          <c:dPt>
            <c:idx val="1"/>
            <c:marker>
              <c:symbol val="none"/>
            </c:marker>
            <c:bubble3D val="0"/>
            <c:extLst>
              <c:ext xmlns:c16="http://schemas.microsoft.com/office/drawing/2014/chart" uri="{C3380CC4-5D6E-409C-BE32-E72D297353CC}">
                <c16:uniqueId val="{00000029-B3D1-BD4D-AAD8-99A091D405BF}"/>
              </c:ext>
            </c:extLst>
          </c:dPt>
          <c:dPt>
            <c:idx val="2"/>
            <c:marker>
              <c:symbol val="none"/>
            </c:marker>
            <c:bubble3D val="0"/>
            <c:extLst>
              <c:ext xmlns:c16="http://schemas.microsoft.com/office/drawing/2014/chart" uri="{C3380CC4-5D6E-409C-BE32-E72D297353CC}">
                <c16:uniqueId val="{0000002A-B3D1-BD4D-AAD8-99A091D405BF}"/>
              </c:ext>
            </c:extLst>
          </c:dPt>
          <c:dPt>
            <c:idx val="3"/>
            <c:marker>
              <c:symbol val="none"/>
            </c:marker>
            <c:bubble3D val="0"/>
            <c:extLst>
              <c:ext xmlns:c16="http://schemas.microsoft.com/office/drawing/2014/chart" uri="{C3380CC4-5D6E-409C-BE32-E72D297353CC}">
                <c16:uniqueId val="{0000002B-B3D1-BD4D-AAD8-99A091D405BF}"/>
              </c:ext>
            </c:extLst>
          </c:dPt>
          <c:dPt>
            <c:idx val="4"/>
            <c:marker>
              <c:symbol val="none"/>
            </c:marker>
            <c:bubble3D val="0"/>
            <c:extLst>
              <c:ext xmlns:c16="http://schemas.microsoft.com/office/drawing/2014/chart" uri="{C3380CC4-5D6E-409C-BE32-E72D297353CC}">
                <c16:uniqueId val="{0000002C-B3D1-BD4D-AAD8-99A091D405BF}"/>
              </c:ext>
            </c:extLst>
          </c:dPt>
          <c:dPt>
            <c:idx val="5"/>
            <c:marker>
              <c:symbol val="none"/>
            </c:marker>
            <c:bubble3D val="0"/>
            <c:extLst>
              <c:ext xmlns:c16="http://schemas.microsoft.com/office/drawing/2014/chart" uri="{C3380CC4-5D6E-409C-BE32-E72D297353CC}">
                <c16:uniqueId val="{0000002D-B3D1-BD4D-AAD8-99A091D405BF}"/>
              </c:ext>
            </c:extLst>
          </c:dPt>
          <c:dPt>
            <c:idx val="6"/>
            <c:marker>
              <c:symbol val="none"/>
            </c:marker>
            <c:bubble3D val="0"/>
            <c:extLst>
              <c:ext xmlns:c16="http://schemas.microsoft.com/office/drawing/2014/chart" uri="{C3380CC4-5D6E-409C-BE32-E72D297353CC}">
                <c16:uniqueId val="{0000002E-B3D1-BD4D-AAD8-99A091D405BF}"/>
              </c:ext>
            </c:extLst>
          </c:dPt>
          <c:dPt>
            <c:idx val="7"/>
            <c:marker>
              <c:symbol val="none"/>
            </c:marker>
            <c:bubble3D val="0"/>
            <c:extLst>
              <c:ext xmlns:c16="http://schemas.microsoft.com/office/drawing/2014/chart" uri="{C3380CC4-5D6E-409C-BE32-E72D297353CC}">
                <c16:uniqueId val="{0000002F-B3D1-BD4D-AAD8-99A091D405BF}"/>
              </c:ext>
            </c:extLst>
          </c:dPt>
          <c:dPt>
            <c:idx val="8"/>
            <c:marker>
              <c:symbol val="none"/>
            </c:marker>
            <c:bubble3D val="0"/>
            <c:extLst>
              <c:ext xmlns:c16="http://schemas.microsoft.com/office/drawing/2014/chart" uri="{C3380CC4-5D6E-409C-BE32-E72D297353CC}">
                <c16:uniqueId val="{00000030-B3D1-BD4D-AAD8-99A091D405BF}"/>
              </c:ext>
            </c:extLst>
          </c:dPt>
          <c:dPt>
            <c:idx val="9"/>
            <c:marker>
              <c:symbol val="none"/>
            </c:marker>
            <c:bubble3D val="0"/>
            <c:extLst>
              <c:ext xmlns:c16="http://schemas.microsoft.com/office/drawing/2014/chart" uri="{C3380CC4-5D6E-409C-BE32-E72D297353CC}">
                <c16:uniqueId val="{00000031-B3D1-BD4D-AAD8-99A091D405BF}"/>
              </c:ext>
            </c:extLst>
          </c:dPt>
          <c:dPt>
            <c:idx val="10"/>
            <c:marker>
              <c:symbol val="none"/>
            </c:marker>
            <c:bubble3D val="0"/>
            <c:extLst>
              <c:ext xmlns:c16="http://schemas.microsoft.com/office/drawing/2014/chart" uri="{C3380CC4-5D6E-409C-BE32-E72D297353CC}">
                <c16:uniqueId val="{00000032-B3D1-BD4D-AAD8-99A091D405BF}"/>
              </c:ext>
            </c:extLst>
          </c:dPt>
          <c:dPt>
            <c:idx val="11"/>
            <c:marker>
              <c:symbol val="none"/>
            </c:marker>
            <c:bubble3D val="0"/>
            <c:extLst>
              <c:ext xmlns:c16="http://schemas.microsoft.com/office/drawing/2014/chart" uri="{C3380CC4-5D6E-409C-BE32-E72D297353CC}">
                <c16:uniqueId val="{00000033-B3D1-BD4D-AAD8-99A091D405BF}"/>
              </c:ext>
            </c:extLst>
          </c:dPt>
          <c:dPt>
            <c:idx val="12"/>
            <c:marker>
              <c:symbol val="none"/>
            </c:marker>
            <c:bubble3D val="0"/>
            <c:extLst>
              <c:ext xmlns:c16="http://schemas.microsoft.com/office/drawing/2014/chart" uri="{C3380CC4-5D6E-409C-BE32-E72D297353CC}">
                <c16:uniqueId val="{00000034-B3D1-BD4D-AAD8-99A091D405BF}"/>
              </c:ext>
            </c:extLst>
          </c:dPt>
          <c:dPt>
            <c:idx val="13"/>
            <c:marker>
              <c:symbol val="none"/>
            </c:marker>
            <c:bubble3D val="0"/>
            <c:extLst>
              <c:ext xmlns:c16="http://schemas.microsoft.com/office/drawing/2014/chart" uri="{C3380CC4-5D6E-409C-BE32-E72D297353CC}">
                <c16:uniqueId val="{00000035-B3D1-BD4D-AAD8-99A091D405BF}"/>
              </c:ext>
            </c:extLst>
          </c:dPt>
          <c:dPt>
            <c:idx val="14"/>
            <c:marker>
              <c:symbol val="none"/>
            </c:marker>
            <c:bubble3D val="0"/>
            <c:extLst>
              <c:ext xmlns:c16="http://schemas.microsoft.com/office/drawing/2014/chart" uri="{C3380CC4-5D6E-409C-BE32-E72D297353CC}">
                <c16:uniqueId val="{00000036-B3D1-BD4D-AAD8-99A091D405BF}"/>
              </c:ext>
            </c:extLst>
          </c:dPt>
          <c:dPt>
            <c:idx val="15"/>
            <c:marker>
              <c:symbol val="none"/>
            </c:marker>
            <c:bubble3D val="0"/>
            <c:extLst>
              <c:ext xmlns:c16="http://schemas.microsoft.com/office/drawing/2014/chart" uri="{C3380CC4-5D6E-409C-BE32-E72D297353CC}">
                <c16:uniqueId val="{00000037-B3D1-BD4D-AAD8-99A091D405BF}"/>
              </c:ext>
            </c:extLst>
          </c:dPt>
          <c:dPt>
            <c:idx val="16"/>
            <c:marker>
              <c:symbol val="none"/>
            </c:marker>
            <c:bubble3D val="0"/>
            <c:extLst>
              <c:ext xmlns:c16="http://schemas.microsoft.com/office/drawing/2014/chart" uri="{C3380CC4-5D6E-409C-BE32-E72D297353CC}">
                <c16:uniqueId val="{00000038-B3D1-BD4D-AAD8-99A091D405BF}"/>
              </c:ext>
            </c:extLst>
          </c:dPt>
          <c:dPt>
            <c:idx val="17"/>
            <c:marker>
              <c:symbol val="none"/>
            </c:marker>
            <c:bubble3D val="0"/>
            <c:extLst>
              <c:ext xmlns:c16="http://schemas.microsoft.com/office/drawing/2014/chart" uri="{C3380CC4-5D6E-409C-BE32-E72D297353CC}">
                <c16:uniqueId val="{00000039-B3D1-BD4D-AAD8-99A091D405BF}"/>
              </c:ext>
            </c:extLst>
          </c:dPt>
          <c:dPt>
            <c:idx val="18"/>
            <c:marker>
              <c:symbol val="none"/>
            </c:marker>
            <c:bubble3D val="0"/>
            <c:extLst>
              <c:ext xmlns:c16="http://schemas.microsoft.com/office/drawing/2014/chart" uri="{C3380CC4-5D6E-409C-BE32-E72D297353CC}">
                <c16:uniqueId val="{0000003A-B3D1-BD4D-AAD8-99A091D405BF}"/>
              </c:ext>
            </c:extLst>
          </c:dPt>
          <c:dPt>
            <c:idx val="19"/>
            <c:marker>
              <c:symbol val="none"/>
            </c:marker>
            <c:bubble3D val="0"/>
            <c:extLst>
              <c:ext xmlns:c16="http://schemas.microsoft.com/office/drawing/2014/chart" uri="{C3380CC4-5D6E-409C-BE32-E72D297353CC}">
                <c16:uniqueId val="{0000003B-B3D1-BD4D-AAD8-99A091D405BF}"/>
              </c:ext>
            </c:extLst>
          </c:dPt>
          <c:dPt>
            <c:idx val="20"/>
            <c:marker>
              <c:symbol val="none"/>
            </c:marker>
            <c:bubble3D val="0"/>
            <c:extLst>
              <c:ext xmlns:c16="http://schemas.microsoft.com/office/drawing/2014/chart" uri="{C3380CC4-5D6E-409C-BE32-E72D297353CC}">
                <c16:uniqueId val="{0000003C-B3D1-BD4D-AAD8-99A091D405BF}"/>
              </c:ext>
            </c:extLst>
          </c:dPt>
          <c:dPt>
            <c:idx val="21"/>
            <c:marker>
              <c:symbol val="none"/>
            </c:marker>
            <c:bubble3D val="0"/>
            <c:extLst>
              <c:ext xmlns:c16="http://schemas.microsoft.com/office/drawing/2014/chart" uri="{C3380CC4-5D6E-409C-BE32-E72D297353CC}">
                <c16:uniqueId val="{0000003D-B3D1-BD4D-AAD8-99A091D405BF}"/>
              </c:ext>
            </c:extLst>
          </c:dPt>
          <c:dPt>
            <c:idx val="22"/>
            <c:marker>
              <c:symbol val="none"/>
            </c:marker>
            <c:bubble3D val="0"/>
            <c:extLst>
              <c:ext xmlns:c16="http://schemas.microsoft.com/office/drawing/2014/chart" uri="{C3380CC4-5D6E-409C-BE32-E72D297353CC}">
                <c16:uniqueId val="{0000003E-B3D1-BD4D-AAD8-99A091D405BF}"/>
              </c:ext>
            </c:extLst>
          </c:dPt>
          <c:dPt>
            <c:idx val="23"/>
            <c:marker>
              <c:symbol val="none"/>
            </c:marker>
            <c:bubble3D val="0"/>
            <c:extLst>
              <c:ext xmlns:c16="http://schemas.microsoft.com/office/drawing/2014/chart" uri="{C3380CC4-5D6E-409C-BE32-E72D297353CC}">
                <c16:uniqueId val="{0000003F-B3D1-BD4D-AAD8-99A091D405BF}"/>
              </c:ext>
            </c:extLst>
          </c:dPt>
          <c:dPt>
            <c:idx val="24"/>
            <c:marker>
              <c:symbol val="none"/>
            </c:marker>
            <c:bubble3D val="0"/>
            <c:extLst>
              <c:ext xmlns:c16="http://schemas.microsoft.com/office/drawing/2014/chart" uri="{C3380CC4-5D6E-409C-BE32-E72D297353CC}">
                <c16:uniqueId val="{00000040-B3D1-BD4D-AAD8-99A091D405BF}"/>
              </c:ext>
            </c:extLst>
          </c:dPt>
          <c:dPt>
            <c:idx val="25"/>
            <c:marker>
              <c:symbol val="none"/>
            </c:marker>
            <c:bubble3D val="0"/>
            <c:extLst>
              <c:ext xmlns:c16="http://schemas.microsoft.com/office/drawing/2014/chart" uri="{C3380CC4-5D6E-409C-BE32-E72D297353CC}">
                <c16:uniqueId val="{00000041-B3D1-BD4D-AAD8-99A091D405BF}"/>
              </c:ext>
            </c:extLst>
          </c:dPt>
          <c:dPt>
            <c:idx val="26"/>
            <c:marker>
              <c:symbol val="none"/>
            </c:marker>
            <c:bubble3D val="0"/>
            <c:extLst>
              <c:ext xmlns:c16="http://schemas.microsoft.com/office/drawing/2014/chart" uri="{C3380CC4-5D6E-409C-BE32-E72D297353CC}">
                <c16:uniqueId val="{00000042-B3D1-BD4D-AAD8-99A091D405BF}"/>
              </c:ext>
            </c:extLst>
          </c:dPt>
          <c:dPt>
            <c:idx val="27"/>
            <c:marker>
              <c:symbol val="none"/>
            </c:marker>
            <c:bubble3D val="0"/>
            <c:extLst>
              <c:ext xmlns:c16="http://schemas.microsoft.com/office/drawing/2014/chart" uri="{C3380CC4-5D6E-409C-BE32-E72D297353CC}">
                <c16:uniqueId val="{00000043-B3D1-BD4D-AAD8-99A091D405BF}"/>
              </c:ext>
            </c:extLst>
          </c:dPt>
          <c:dPt>
            <c:idx val="28"/>
            <c:marker>
              <c:symbol val="none"/>
            </c:marker>
            <c:bubble3D val="0"/>
            <c:extLst>
              <c:ext xmlns:c16="http://schemas.microsoft.com/office/drawing/2014/chart" uri="{C3380CC4-5D6E-409C-BE32-E72D297353CC}">
                <c16:uniqueId val="{00000044-B3D1-BD4D-AAD8-99A091D405BF}"/>
              </c:ext>
            </c:extLst>
          </c:dPt>
          <c:dPt>
            <c:idx val="29"/>
            <c:marker>
              <c:symbol val="none"/>
            </c:marker>
            <c:bubble3D val="0"/>
            <c:extLst>
              <c:ext xmlns:c16="http://schemas.microsoft.com/office/drawing/2014/chart" uri="{C3380CC4-5D6E-409C-BE32-E72D297353CC}">
                <c16:uniqueId val="{00000045-B3D1-BD4D-AAD8-99A091D405BF}"/>
              </c:ext>
            </c:extLst>
          </c:dPt>
          <c:dPt>
            <c:idx val="30"/>
            <c:marker>
              <c:symbol val="none"/>
            </c:marker>
            <c:bubble3D val="0"/>
            <c:extLst>
              <c:ext xmlns:c16="http://schemas.microsoft.com/office/drawing/2014/chart" uri="{C3380CC4-5D6E-409C-BE32-E72D297353CC}">
                <c16:uniqueId val="{00000046-B3D1-BD4D-AAD8-99A091D405BF}"/>
              </c:ext>
            </c:extLst>
          </c:dPt>
          <c:dPt>
            <c:idx val="31"/>
            <c:marker>
              <c:symbol val="none"/>
            </c:marker>
            <c:bubble3D val="0"/>
            <c:extLst>
              <c:ext xmlns:c16="http://schemas.microsoft.com/office/drawing/2014/chart" uri="{C3380CC4-5D6E-409C-BE32-E72D297353CC}">
                <c16:uniqueId val="{00000047-B3D1-BD4D-AAD8-99A091D405BF}"/>
              </c:ext>
            </c:extLst>
          </c:dPt>
          <c:dPt>
            <c:idx val="32"/>
            <c:marker>
              <c:symbol val="none"/>
            </c:marker>
            <c:bubble3D val="0"/>
            <c:extLst>
              <c:ext xmlns:c16="http://schemas.microsoft.com/office/drawing/2014/chart" uri="{C3380CC4-5D6E-409C-BE32-E72D297353CC}">
                <c16:uniqueId val="{00000048-B3D1-BD4D-AAD8-99A091D405BF}"/>
              </c:ext>
            </c:extLst>
          </c:dPt>
          <c:dPt>
            <c:idx val="33"/>
            <c:marker>
              <c:symbol val="none"/>
            </c:marker>
            <c:bubble3D val="0"/>
            <c:extLst>
              <c:ext xmlns:c16="http://schemas.microsoft.com/office/drawing/2014/chart" uri="{C3380CC4-5D6E-409C-BE32-E72D297353CC}">
                <c16:uniqueId val="{00000049-B3D1-BD4D-AAD8-99A091D405BF}"/>
              </c:ext>
            </c:extLst>
          </c:dPt>
          <c:dPt>
            <c:idx val="34"/>
            <c:marker>
              <c:symbol val="none"/>
            </c:marker>
            <c:bubble3D val="0"/>
            <c:extLst>
              <c:ext xmlns:c16="http://schemas.microsoft.com/office/drawing/2014/chart" uri="{C3380CC4-5D6E-409C-BE32-E72D297353CC}">
                <c16:uniqueId val="{0000004A-B3D1-BD4D-AAD8-99A091D405BF}"/>
              </c:ext>
            </c:extLst>
          </c:dPt>
          <c:dPt>
            <c:idx val="35"/>
            <c:marker>
              <c:symbol val="none"/>
            </c:marker>
            <c:bubble3D val="0"/>
            <c:extLst>
              <c:ext xmlns:c16="http://schemas.microsoft.com/office/drawing/2014/chart" uri="{C3380CC4-5D6E-409C-BE32-E72D297353CC}">
                <c16:uniqueId val="{0000004B-B3D1-BD4D-AAD8-99A091D405BF}"/>
              </c:ext>
            </c:extLst>
          </c:dPt>
          <c:dPt>
            <c:idx val="36"/>
            <c:marker>
              <c:symbol val="none"/>
            </c:marker>
            <c:bubble3D val="0"/>
            <c:extLst>
              <c:ext xmlns:c16="http://schemas.microsoft.com/office/drawing/2014/chart" uri="{C3380CC4-5D6E-409C-BE32-E72D297353CC}">
                <c16:uniqueId val="{0000004C-B3D1-BD4D-AAD8-99A091D405BF}"/>
              </c:ext>
            </c:extLst>
          </c:dPt>
          <c:dPt>
            <c:idx val="37"/>
            <c:marker>
              <c:symbol val="none"/>
            </c:marker>
            <c:bubble3D val="0"/>
            <c:extLst>
              <c:ext xmlns:c16="http://schemas.microsoft.com/office/drawing/2014/chart" uri="{C3380CC4-5D6E-409C-BE32-E72D297353CC}">
                <c16:uniqueId val="{0000004D-B3D1-BD4D-AAD8-99A091D405BF}"/>
              </c:ext>
            </c:extLst>
          </c:dPt>
          <c:dLbls>
            <c:dLbl>
              <c:idx val="0"/>
              <c:layout>
                <c:manualLayout>
                  <c:x val="-6.3597828049271624E-2"/>
                  <c:y val="0"/>
                </c:manualLayout>
              </c:layout>
              <c:tx>
                <c:rich>
                  <a:bodyPr/>
                  <a:lstStyle/>
                  <a:p>
                    <a:fld id="{43DC4C9C-A115-4434-98D8-182DE6435E80}" type="VALUE">
                      <a:rPr lang="en-US" b="0">
                        <a:solidFill>
                          <a:schemeClr val="accent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B3D1-BD4D-AAD8-99A091D405BF}"/>
                </c:ext>
              </c:extLst>
            </c:dLbl>
            <c:dLbl>
              <c:idx val="3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B3D1-BD4D-AAD8-99A091D405BF}"/>
                </c:ext>
              </c:extLst>
            </c:dLbl>
            <c:dLbl>
              <c:idx val="40"/>
              <c:numFmt formatCode="#,##0.0" sourceLinked="0"/>
              <c:spPr>
                <a:noFill/>
                <a:ln>
                  <a:noFill/>
                </a:ln>
                <a:effectLst/>
              </c:spPr>
              <c:txPr>
                <a:bodyPr rot="0" spcFirstLastPara="1" vertOverflow="ellipsis" vert="horz" wrap="square" anchor="ctr" anchorCtr="0"/>
                <a:lstStyle/>
                <a:p>
                  <a:pPr algn="l">
                    <a:defRPr sz="1200" b="0" i="0" u="none" strike="noStrike" kern="1200" baseline="0">
                      <a:solidFill>
                        <a:schemeClr val="accent1"/>
                      </a:solidFill>
                      <a:latin typeface="Suisse Int'l" panose="020B0804000000000000" pitchFamily="34" charset="77"/>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4E-B3D1-BD4D-AAD8-99A091D405BF}"/>
                </c:ext>
              </c:extLst>
            </c:dLbl>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Suisse Int'l" panose="020B0804000000000000" pitchFamily="34" charset="77"/>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Sheet1!$A$2:$A$44</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40">
                  <c:v>2020</c:v>
                </c:pt>
              </c:numCache>
            </c:numRef>
          </c:cat>
          <c:val>
            <c:numRef>
              <c:f>Sheet1!$C$2:$C$44</c:f>
              <c:numCache>
                <c:formatCode>General</c:formatCode>
                <c:ptCount val="43"/>
                <c:pt idx="0">
                  <c:v>74.400000000000006</c:v>
                </c:pt>
                <c:pt idx="1">
                  <c:v>74.8</c:v>
                </c:pt>
                <c:pt idx="2">
                  <c:v>75.099999999999994</c:v>
                </c:pt>
                <c:pt idx="3">
                  <c:v>75.2</c:v>
                </c:pt>
                <c:pt idx="4">
                  <c:v>75.3</c:v>
                </c:pt>
                <c:pt idx="5">
                  <c:v>75.3</c:v>
                </c:pt>
                <c:pt idx="6">
                  <c:v>75.400000000000006</c:v>
                </c:pt>
                <c:pt idx="7">
                  <c:v>75.599999999999994</c:v>
                </c:pt>
                <c:pt idx="8">
                  <c:v>75.599999999999994</c:v>
                </c:pt>
                <c:pt idx="9">
                  <c:v>75.900000000000006</c:v>
                </c:pt>
                <c:pt idx="10">
                  <c:v>76.099999999999994</c:v>
                </c:pt>
                <c:pt idx="11">
                  <c:v>76.3</c:v>
                </c:pt>
                <c:pt idx="12">
                  <c:v>76.5</c:v>
                </c:pt>
                <c:pt idx="13">
                  <c:v>76.3</c:v>
                </c:pt>
                <c:pt idx="14">
                  <c:v>76.5</c:v>
                </c:pt>
                <c:pt idx="15">
                  <c:v>76.5</c:v>
                </c:pt>
                <c:pt idx="16">
                  <c:v>76.8</c:v>
                </c:pt>
                <c:pt idx="17">
                  <c:v>77.099999999999994</c:v>
                </c:pt>
                <c:pt idx="18">
                  <c:v>77.3</c:v>
                </c:pt>
                <c:pt idx="19">
                  <c:v>77.3</c:v>
                </c:pt>
                <c:pt idx="20">
                  <c:v>77.3</c:v>
                </c:pt>
                <c:pt idx="21">
                  <c:v>77.5</c:v>
                </c:pt>
                <c:pt idx="22">
                  <c:v>77.5</c:v>
                </c:pt>
                <c:pt idx="23">
                  <c:v>77.7</c:v>
                </c:pt>
                <c:pt idx="24">
                  <c:v>78.099999999999994</c:v>
                </c:pt>
                <c:pt idx="25">
                  <c:v>78</c:v>
                </c:pt>
                <c:pt idx="26">
                  <c:v>78.2</c:v>
                </c:pt>
                <c:pt idx="27">
                  <c:v>78.400000000000006</c:v>
                </c:pt>
                <c:pt idx="28">
                  <c:v>78.400000000000006</c:v>
                </c:pt>
                <c:pt idx="29">
                  <c:v>78.7</c:v>
                </c:pt>
                <c:pt idx="30">
                  <c:v>78.8</c:v>
                </c:pt>
                <c:pt idx="31">
                  <c:v>78.7</c:v>
                </c:pt>
                <c:pt idx="32">
                  <c:v>78.900000000000006</c:v>
                </c:pt>
                <c:pt idx="33">
                  <c:v>78.8</c:v>
                </c:pt>
                <c:pt idx="34">
                  <c:v>78.8</c:v>
                </c:pt>
                <c:pt idx="35">
                  <c:v>78.7</c:v>
                </c:pt>
                <c:pt idx="36">
                  <c:v>78.599999999999994</c:v>
                </c:pt>
                <c:pt idx="37">
                  <c:v>78.5</c:v>
                </c:pt>
                <c:pt idx="40">
                  <c:v>77.84</c:v>
                </c:pt>
              </c:numCache>
            </c:numRef>
          </c:val>
          <c:smooth val="0"/>
          <c:extLst>
            <c:ext xmlns:c16="http://schemas.microsoft.com/office/drawing/2014/chart" uri="{C3380CC4-5D6E-409C-BE32-E72D297353CC}">
              <c16:uniqueId val="{0000004F-B3D1-BD4D-AAD8-99A091D405BF}"/>
            </c:ext>
          </c:extLst>
        </c:ser>
        <c:ser>
          <c:idx val="2"/>
          <c:order val="2"/>
          <c:tx>
            <c:strRef>
              <c:f>Sheet1!$D$1</c:f>
              <c:strCache>
                <c:ptCount val="1"/>
                <c:pt idx="0">
                  <c:v>Black</c:v>
                </c:pt>
              </c:strCache>
            </c:strRef>
          </c:tx>
          <c:spPr>
            <a:ln w="28575" cap="rnd">
              <a:solidFill>
                <a:schemeClr val="bg2"/>
              </a:solidFill>
              <a:round/>
            </a:ln>
            <a:effectLst/>
          </c:spPr>
          <c:marker>
            <c:symbol val="circle"/>
            <c:size val="5"/>
            <c:spPr>
              <a:solidFill>
                <a:schemeClr val="bg2"/>
              </a:solidFill>
              <a:ln w="9525">
                <a:solidFill>
                  <a:schemeClr val="bg2"/>
                </a:solidFill>
              </a:ln>
              <a:effectLst/>
            </c:spPr>
          </c:marker>
          <c:dPt>
            <c:idx val="0"/>
            <c:marker>
              <c:symbol val="none"/>
            </c:marker>
            <c:bubble3D val="0"/>
            <c:extLst>
              <c:ext xmlns:c16="http://schemas.microsoft.com/office/drawing/2014/chart" uri="{C3380CC4-5D6E-409C-BE32-E72D297353CC}">
                <c16:uniqueId val="{00000050-B3D1-BD4D-AAD8-99A091D405BF}"/>
              </c:ext>
            </c:extLst>
          </c:dPt>
          <c:dPt>
            <c:idx val="1"/>
            <c:marker>
              <c:symbol val="none"/>
            </c:marker>
            <c:bubble3D val="0"/>
            <c:extLst>
              <c:ext xmlns:c16="http://schemas.microsoft.com/office/drawing/2014/chart" uri="{C3380CC4-5D6E-409C-BE32-E72D297353CC}">
                <c16:uniqueId val="{00000051-B3D1-BD4D-AAD8-99A091D405BF}"/>
              </c:ext>
            </c:extLst>
          </c:dPt>
          <c:dPt>
            <c:idx val="2"/>
            <c:marker>
              <c:symbol val="none"/>
            </c:marker>
            <c:bubble3D val="0"/>
            <c:extLst>
              <c:ext xmlns:c16="http://schemas.microsoft.com/office/drawing/2014/chart" uri="{C3380CC4-5D6E-409C-BE32-E72D297353CC}">
                <c16:uniqueId val="{00000052-B3D1-BD4D-AAD8-99A091D405BF}"/>
              </c:ext>
            </c:extLst>
          </c:dPt>
          <c:dPt>
            <c:idx val="3"/>
            <c:marker>
              <c:symbol val="none"/>
            </c:marker>
            <c:bubble3D val="0"/>
            <c:extLst>
              <c:ext xmlns:c16="http://schemas.microsoft.com/office/drawing/2014/chart" uri="{C3380CC4-5D6E-409C-BE32-E72D297353CC}">
                <c16:uniqueId val="{00000053-B3D1-BD4D-AAD8-99A091D405BF}"/>
              </c:ext>
            </c:extLst>
          </c:dPt>
          <c:dPt>
            <c:idx val="4"/>
            <c:marker>
              <c:symbol val="none"/>
            </c:marker>
            <c:bubble3D val="0"/>
            <c:extLst>
              <c:ext xmlns:c16="http://schemas.microsoft.com/office/drawing/2014/chart" uri="{C3380CC4-5D6E-409C-BE32-E72D297353CC}">
                <c16:uniqueId val="{00000054-B3D1-BD4D-AAD8-99A091D405BF}"/>
              </c:ext>
            </c:extLst>
          </c:dPt>
          <c:dPt>
            <c:idx val="5"/>
            <c:marker>
              <c:symbol val="none"/>
            </c:marker>
            <c:bubble3D val="0"/>
            <c:extLst>
              <c:ext xmlns:c16="http://schemas.microsoft.com/office/drawing/2014/chart" uri="{C3380CC4-5D6E-409C-BE32-E72D297353CC}">
                <c16:uniqueId val="{00000055-B3D1-BD4D-AAD8-99A091D405BF}"/>
              </c:ext>
            </c:extLst>
          </c:dPt>
          <c:dPt>
            <c:idx val="6"/>
            <c:marker>
              <c:symbol val="none"/>
            </c:marker>
            <c:bubble3D val="0"/>
            <c:extLst>
              <c:ext xmlns:c16="http://schemas.microsoft.com/office/drawing/2014/chart" uri="{C3380CC4-5D6E-409C-BE32-E72D297353CC}">
                <c16:uniqueId val="{00000056-B3D1-BD4D-AAD8-99A091D405BF}"/>
              </c:ext>
            </c:extLst>
          </c:dPt>
          <c:dPt>
            <c:idx val="7"/>
            <c:marker>
              <c:symbol val="none"/>
            </c:marker>
            <c:bubble3D val="0"/>
            <c:extLst>
              <c:ext xmlns:c16="http://schemas.microsoft.com/office/drawing/2014/chart" uri="{C3380CC4-5D6E-409C-BE32-E72D297353CC}">
                <c16:uniqueId val="{00000057-B3D1-BD4D-AAD8-99A091D405BF}"/>
              </c:ext>
            </c:extLst>
          </c:dPt>
          <c:dPt>
            <c:idx val="8"/>
            <c:marker>
              <c:symbol val="none"/>
            </c:marker>
            <c:bubble3D val="0"/>
            <c:extLst>
              <c:ext xmlns:c16="http://schemas.microsoft.com/office/drawing/2014/chart" uri="{C3380CC4-5D6E-409C-BE32-E72D297353CC}">
                <c16:uniqueId val="{00000058-B3D1-BD4D-AAD8-99A091D405BF}"/>
              </c:ext>
            </c:extLst>
          </c:dPt>
          <c:dPt>
            <c:idx val="9"/>
            <c:marker>
              <c:symbol val="none"/>
            </c:marker>
            <c:bubble3D val="0"/>
            <c:extLst>
              <c:ext xmlns:c16="http://schemas.microsoft.com/office/drawing/2014/chart" uri="{C3380CC4-5D6E-409C-BE32-E72D297353CC}">
                <c16:uniqueId val="{00000059-B3D1-BD4D-AAD8-99A091D405BF}"/>
              </c:ext>
            </c:extLst>
          </c:dPt>
          <c:dPt>
            <c:idx val="10"/>
            <c:marker>
              <c:symbol val="none"/>
            </c:marker>
            <c:bubble3D val="0"/>
            <c:extLst>
              <c:ext xmlns:c16="http://schemas.microsoft.com/office/drawing/2014/chart" uri="{C3380CC4-5D6E-409C-BE32-E72D297353CC}">
                <c16:uniqueId val="{0000005A-B3D1-BD4D-AAD8-99A091D405BF}"/>
              </c:ext>
            </c:extLst>
          </c:dPt>
          <c:dPt>
            <c:idx val="11"/>
            <c:marker>
              <c:symbol val="none"/>
            </c:marker>
            <c:bubble3D val="0"/>
            <c:extLst>
              <c:ext xmlns:c16="http://schemas.microsoft.com/office/drawing/2014/chart" uri="{C3380CC4-5D6E-409C-BE32-E72D297353CC}">
                <c16:uniqueId val="{0000005B-B3D1-BD4D-AAD8-99A091D405BF}"/>
              </c:ext>
            </c:extLst>
          </c:dPt>
          <c:dPt>
            <c:idx val="12"/>
            <c:marker>
              <c:symbol val="none"/>
            </c:marker>
            <c:bubble3D val="0"/>
            <c:extLst>
              <c:ext xmlns:c16="http://schemas.microsoft.com/office/drawing/2014/chart" uri="{C3380CC4-5D6E-409C-BE32-E72D297353CC}">
                <c16:uniqueId val="{0000005C-B3D1-BD4D-AAD8-99A091D405BF}"/>
              </c:ext>
            </c:extLst>
          </c:dPt>
          <c:dPt>
            <c:idx val="13"/>
            <c:marker>
              <c:symbol val="none"/>
            </c:marker>
            <c:bubble3D val="0"/>
            <c:extLst>
              <c:ext xmlns:c16="http://schemas.microsoft.com/office/drawing/2014/chart" uri="{C3380CC4-5D6E-409C-BE32-E72D297353CC}">
                <c16:uniqueId val="{0000005D-B3D1-BD4D-AAD8-99A091D405BF}"/>
              </c:ext>
            </c:extLst>
          </c:dPt>
          <c:dPt>
            <c:idx val="14"/>
            <c:marker>
              <c:symbol val="none"/>
            </c:marker>
            <c:bubble3D val="0"/>
            <c:extLst>
              <c:ext xmlns:c16="http://schemas.microsoft.com/office/drawing/2014/chart" uri="{C3380CC4-5D6E-409C-BE32-E72D297353CC}">
                <c16:uniqueId val="{0000005E-B3D1-BD4D-AAD8-99A091D405BF}"/>
              </c:ext>
            </c:extLst>
          </c:dPt>
          <c:dPt>
            <c:idx val="15"/>
            <c:marker>
              <c:symbol val="none"/>
            </c:marker>
            <c:bubble3D val="0"/>
            <c:extLst>
              <c:ext xmlns:c16="http://schemas.microsoft.com/office/drawing/2014/chart" uri="{C3380CC4-5D6E-409C-BE32-E72D297353CC}">
                <c16:uniqueId val="{0000005F-B3D1-BD4D-AAD8-99A091D405BF}"/>
              </c:ext>
            </c:extLst>
          </c:dPt>
          <c:dPt>
            <c:idx val="16"/>
            <c:marker>
              <c:symbol val="none"/>
            </c:marker>
            <c:bubble3D val="0"/>
            <c:extLst>
              <c:ext xmlns:c16="http://schemas.microsoft.com/office/drawing/2014/chart" uri="{C3380CC4-5D6E-409C-BE32-E72D297353CC}">
                <c16:uniqueId val="{00000060-B3D1-BD4D-AAD8-99A091D405BF}"/>
              </c:ext>
            </c:extLst>
          </c:dPt>
          <c:dPt>
            <c:idx val="17"/>
            <c:marker>
              <c:symbol val="none"/>
            </c:marker>
            <c:bubble3D val="0"/>
            <c:extLst>
              <c:ext xmlns:c16="http://schemas.microsoft.com/office/drawing/2014/chart" uri="{C3380CC4-5D6E-409C-BE32-E72D297353CC}">
                <c16:uniqueId val="{00000061-B3D1-BD4D-AAD8-99A091D405BF}"/>
              </c:ext>
            </c:extLst>
          </c:dPt>
          <c:dPt>
            <c:idx val="18"/>
            <c:marker>
              <c:symbol val="none"/>
            </c:marker>
            <c:bubble3D val="0"/>
            <c:extLst>
              <c:ext xmlns:c16="http://schemas.microsoft.com/office/drawing/2014/chart" uri="{C3380CC4-5D6E-409C-BE32-E72D297353CC}">
                <c16:uniqueId val="{00000062-B3D1-BD4D-AAD8-99A091D405BF}"/>
              </c:ext>
            </c:extLst>
          </c:dPt>
          <c:dPt>
            <c:idx val="19"/>
            <c:marker>
              <c:symbol val="none"/>
            </c:marker>
            <c:bubble3D val="0"/>
            <c:extLst>
              <c:ext xmlns:c16="http://schemas.microsoft.com/office/drawing/2014/chart" uri="{C3380CC4-5D6E-409C-BE32-E72D297353CC}">
                <c16:uniqueId val="{00000063-B3D1-BD4D-AAD8-99A091D405BF}"/>
              </c:ext>
            </c:extLst>
          </c:dPt>
          <c:dPt>
            <c:idx val="20"/>
            <c:marker>
              <c:symbol val="none"/>
            </c:marker>
            <c:bubble3D val="0"/>
            <c:extLst>
              <c:ext xmlns:c16="http://schemas.microsoft.com/office/drawing/2014/chart" uri="{C3380CC4-5D6E-409C-BE32-E72D297353CC}">
                <c16:uniqueId val="{00000064-B3D1-BD4D-AAD8-99A091D405BF}"/>
              </c:ext>
            </c:extLst>
          </c:dPt>
          <c:dPt>
            <c:idx val="21"/>
            <c:marker>
              <c:symbol val="none"/>
            </c:marker>
            <c:bubble3D val="0"/>
            <c:extLst>
              <c:ext xmlns:c16="http://schemas.microsoft.com/office/drawing/2014/chart" uri="{C3380CC4-5D6E-409C-BE32-E72D297353CC}">
                <c16:uniqueId val="{00000065-B3D1-BD4D-AAD8-99A091D405BF}"/>
              </c:ext>
            </c:extLst>
          </c:dPt>
          <c:dPt>
            <c:idx val="22"/>
            <c:marker>
              <c:symbol val="none"/>
            </c:marker>
            <c:bubble3D val="0"/>
            <c:extLst>
              <c:ext xmlns:c16="http://schemas.microsoft.com/office/drawing/2014/chart" uri="{C3380CC4-5D6E-409C-BE32-E72D297353CC}">
                <c16:uniqueId val="{00000066-B3D1-BD4D-AAD8-99A091D405BF}"/>
              </c:ext>
            </c:extLst>
          </c:dPt>
          <c:dPt>
            <c:idx val="23"/>
            <c:marker>
              <c:symbol val="none"/>
            </c:marker>
            <c:bubble3D val="0"/>
            <c:extLst>
              <c:ext xmlns:c16="http://schemas.microsoft.com/office/drawing/2014/chart" uri="{C3380CC4-5D6E-409C-BE32-E72D297353CC}">
                <c16:uniqueId val="{00000067-B3D1-BD4D-AAD8-99A091D405BF}"/>
              </c:ext>
            </c:extLst>
          </c:dPt>
          <c:dPt>
            <c:idx val="24"/>
            <c:marker>
              <c:symbol val="none"/>
            </c:marker>
            <c:bubble3D val="0"/>
            <c:extLst>
              <c:ext xmlns:c16="http://schemas.microsoft.com/office/drawing/2014/chart" uri="{C3380CC4-5D6E-409C-BE32-E72D297353CC}">
                <c16:uniqueId val="{00000068-B3D1-BD4D-AAD8-99A091D405BF}"/>
              </c:ext>
            </c:extLst>
          </c:dPt>
          <c:dPt>
            <c:idx val="25"/>
            <c:marker>
              <c:symbol val="none"/>
            </c:marker>
            <c:bubble3D val="0"/>
            <c:extLst>
              <c:ext xmlns:c16="http://schemas.microsoft.com/office/drawing/2014/chart" uri="{C3380CC4-5D6E-409C-BE32-E72D297353CC}">
                <c16:uniqueId val="{00000069-B3D1-BD4D-AAD8-99A091D405BF}"/>
              </c:ext>
            </c:extLst>
          </c:dPt>
          <c:dPt>
            <c:idx val="26"/>
            <c:marker>
              <c:symbol val="none"/>
            </c:marker>
            <c:bubble3D val="0"/>
            <c:extLst>
              <c:ext xmlns:c16="http://schemas.microsoft.com/office/drawing/2014/chart" uri="{C3380CC4-5D6E-409C-BE32-E72D297353CC}">
                <c16:uniqueId val="{0000006A-B3D1-BD4D-AAD8-99A091D405BF}"/>
              </c:ext>
            </c:extLst>
          </c:dPt>
          <c:dPt>
            <c:idx val="27"/>
            <c:marker>
              <c:symbol val="none"/>
            </c:marker>
            <c:bubble3D val="0"/>
            <c:extLst>
              <c:ext xmlns:c16="http://schemas.microsoft.com/office/drawing/2014/chart" uri="{C3380CC4-5D6E-409C-BE32-E72D297353CC}">
                <c16:uniqueId val="{0000006B-B3D1-BD4D-AAD8-99A091D405BF}"/>
              </c:ext>
            </c:extLst>
          </c:dPt>
          <c:dPt>
            <c:idx val="28"/>
            <c:marker>
              <c:symbol val="none"/>
            </c:marker>
            <c:bubble3D val="0"/>
            <c:extLst>
              <c:ext xmlns:c16="http://schemas.microsoft.com/office/drawing/2014/chart" uri="{C3380CC4-5D6E-409C-BE32-E72D297353CC}">
                <c16:uniqueId val="{0000006C-B3D1-BD4D-AAD8-99A091D405BF}"/>
              </c:ext>
            </c:extLst>
          </c:dPt>
          <c:dPt>
            <c:idx val="29"/>
            <c:marker>
              <c:symbol val="none"/>
            </c:marker>
            <c:bubble3D val="0"/>
            <c:extLst>
              <c:ext xmlns:c16="http://schemas.microsoft.com/office/drawing/2014/chart" uri="{C3380CC4-5D6E-409C-BE32-E72D297353CC}">
                <c16:uniqueId val="{0000006D-B3D1-BD4D-AAD8-99A091D405BF}"/>
              </c:ext>
            </c:extLst>
          </c:dPt>
          <c:dPt>
            <c:idx val="30"/>
            <c:marker>
              <c:symbol val="none"/>
            </c:marker>
            <c:bubble3D val="0"/>
            <c:extLst>
              <c:ext xmlns:c16="http://schemas.microsoft.com/office/drawing/2014/chart" uri="{C3380CC4-5D6E-409C-BE32-E72D297353CC}">
                <c16:uniqueId val="{0000006E-B3D1-BD4D-AAD8-99A091D405BF}"/>
              </c:ext>
            </c:extLst>
          </c:dPt>
          <c:dPt>
            <c:idx val="31"/>
            <c:marker>
              <c:symbol val="none"/>
            </c:marker>
            <c:bubble3D val="0"/>
            <c:extLst>
              <c:ext xmlns:c16="http://schemas.microsoft.com/office/drawing/2014/chart" uri="{C3380CC4-5D6E-409C-BE32-E72D297353CC}">
                <c16:uniqueId val="{0000006F-B3D1-BD4D-AAD8-99A091D405BF}"/>
              </c:ext>
            </c:extLst>
          </c:dPt>
          <c:dPt>
            <c:idx val="32"/>
            <c:marker>
              <c:symbol val="none"/>
            </c:marker>
            <c:bubble3D val="0"/>
            <c:extLst>
              <c:ext xmlns:c16="http://schemas.microsoft.com/office/drawing/2014/chart" uri="{C3380CC4-5D6E-409C-BE32-E72D297353CC}">
                <c16:uniqueId val="{00000070-B3D1-BD4D-AAD8-99A091D405BF}"/>
              </c:ext>
            </c:extLst>
          </c:dPt>
          <c:dPt>
            <c:idx val="33"/>
            <c:marker>
              <c:symbol val="none"/>
            </c:marker>
            <c:bubble3D val="0"/>
            <c:extLst>
              <c:ext xmlns:c16="http://schemas.microsoft.com/office/drawing/2014/chart" uri="{C3380CC4-5D6E-409C-BE32-E72D297353CC}">
                <c16:uniqueId val="{00000071-B3D1-BD4D-AAD8-99A091D405BF}"/>
              </c:ext>
            </c:extLst>
          </c:dPt>
          <c:dPt>
            <c:idx val="34"/>
            <c:marker>
              <c:symbol val="none"/>
            </c:marker>
            <c:bubble3D val="0"/>
            <c:extLst>
              <c:ext xmlns:c16="http://schemas.microsoft.com/office/drawing/2014/chart" uri="{C3380CC4-5D6E-409C-BE32-E72D297353CC}">
                <c16:uniqueId val="{00000072-B3D1-BD4D-AAD8-99A091D405BF}"/>
              </c:ext>
            </c:extLst>
          </c:dPt>
          <c:dPt>
            <c:idx val="35"/>
            <c:marker>
              <c:symbol val="none"/>
            </c:marker>
            <c:bubble3D val="0"/>
            <c:extLst>
              <c:ext xmlns:c16="http://schemas.microsoft.com/office/drawing/2014/chart" uri="{C3380CC4-5D6E-409C-BE32-E72D297353CC}">
                <c16:uniqueId val="{00000073-B3D1-BD4D-AAD8-99A091D405BF}"/>
              </c:ext>
            </c:extLst>
          </c:dPt>
          <c:dPt>
            <c:idx val="36"/>
            <c:marker>
              <c:symbol val="none"/>
            </c:marker>
            <c:bubble3D val="0"/>
            <c:extLst>
              <c:ext xmlns:c16="http://schemas.microsoft.com/office/drawing/2014/chart" uri="{C3380CC4-5D6E-409C-BE32-E72D297353CC}">
                <c16:uniqueId val="{00000074-B3D1-BD4D-AAD8-99A091D405BF}"/>
              </c:ext>
            </c:extLst>
          </c:dPt>
          <c:dPt>
            <c:idx val="37"/>
            <c:marker>
              <c:symbol val="none"/>
            </c:marker>
            <c:bubble3D val="0"/>
            <c:extLst>
              <c:ext xmlns:c16="http://schemas.microsoft.com/office/drawing/2014/chart" uri="{C3380CC4-5D6E-409C-BE32-E72D297353CC}">
                <c16:uniqueId val="{00000075-B3D1-BD4D-AAD8-99A091D405BF}"/>
              </c:ext>
            </c:extLst>
          </c:dPt>
          <c:dLbls>
            <c:dLbl>
              <c:idx val="0"/>
              <c:layout>
                <c:manualLayout>
                  <c:x val="-6.6659667541557305E-2"/>
                  <c:y val="-1.1326824849372309E-16"/>
                </c:manualLayout>
              </c:layout>
              <c:tx>
                <c:rich>
                  <a:bodyPr/>
                  <a:lstStyle/>
                  <a:p>
                    <a:fld id="{48B02392-A0ED-4DCF-A482-107904AA0311}" type="VALUE">
                      <a:rPr lang="en-US" b="0">
                        <a:solidFill>
                          <a:schemeClr val="bg2"/>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50-B3D1-BD4D-AAD8-99A091D405BF}"/>
                </c:ext>
              </c:extLst>
            </c:dLbl>
            <c:dLbl>
              <c:idx val="3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5-B3D1-BD4D-AAD8-99A091D405BF}"/>
                </c:ext>
              </c:extLst>
            </c:dLbl>
            <c:dLbl>
              <c:idx val="40"/>
              <c:numFmt formatCode="#,##0.0" sourceLinked="0"/>
              <c:spPr>
                <a:noFill/>
                <a:ln>
                  <a:noFill/>
                </a:ln>
                <a:effectLst>
                  <a:glow rad="101600">
                    <a:schemeClr val="accent1">
                      <a:alpha val="41000"/>
                    </a:schemeClr>
                  </a:glow>
                </a:effectLst>
              </c:spPr>
              <c:txPr>
                <a:bodyPr rot="0" spcFirstLastPara="1" vertOverflow="ellipsis" vert="horz" wrap="square" anchor="ctr" anchorCtr="0"/>
                <a:lstStyle/>
                <a:p>
                  <a:pPr algn="l">
                    <a:defRPr sz="1200" b="0" i="0" u="none" strike="noStrike" kern="1200" baseline="0">
                      <a:solidFill>
                        <a:schemeClr val="bg2"/>
                      </a:solidFill>
                      <a:latin typeface="Suisse Int'l" panose="020B0804000000000000" pitchFamily="34" charset="77"/>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76-B3D1-BD4D-AAD8-99A091D405BF}"/>
                </c:ext>
              </c:extLst>
            </c:dLbl>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Suisse Int'l" panose="020B0804000000000000" pitchFamily="34" charset="77"/>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Sheet1!$A$2:$A$44</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40">
                  <c:v>2020</c:v>
                </c:pt>
              </c:numCache>
            </c:numRef>
          </c:cat>
          <c:val>
            <c:numRef>
              <c:f>Sheet1!$D$2:$D$44</c:f>
              <c:numCache>
                <c:formatCode>General</c:formatCode>
                <c:ptCount val="43"/>
                <c:pt idx="0">
                  <c:v>68.099999999999994</c:v>
                </c:pt>
                <c:pt idx="1">
                  <c:v>68.900000000000006</c:v>
                </c:pt>
                <c:pt idx="2">
                  <c:v>69.400000000000006</c:v>
                </c:pt>
                <c:pt idx="3">
                  <c:v>69.400000000000006</c:v>
                </c:pt>
                <c:pt idx="4">
                  <c:v>69.5</c:v>
                </c:pt>
                <c:pt idx="5">
                  <c:v>69.3</c:v>
                </c:pt>
                <c:pt idx="6">
                  <c:v>69.099999999999994</c:v>
                </c:pt>
                <c:pt idx="7">
                  <c:v>69.099999999999994</c:v>
                </c:pt>
                <c:pt idx="8">
                  <c:v>68.900000000000006</c:v>
                </c:pt>
                <c:pt idx="9">
                  <c:v>68.8</c:v>
                </c:pt>
                <c:pt idx="10">
                  <c:v>69.099999999999994</c:v>
                </c:pt>
                <c:pt idx="11">
                  <c:v>69.3</c:v>
                </c:pt>
                <c:pt idx="12">
                  <c:v>69.599999999999994</c:v>
                </c:pt>
                <c:pt idx="13">
                  <c:v>69.2</c:v>
                </c:pt>
                <c:pt idx="14">
                  <c:v>69.5</c:v>
                </c:pt>
                <c:pt idx="15">
                  <c:v>69.599999999999994</c:v>
                </c:pt>
                <c:pt idx="16">
                  <c:v>70.2</c:v>
                </c:pt>
                <c:pt idx="17">
                  <c:v>71.099999999999994</c:v>
                </c:pt>
                <c:pt idx="18">
                  <c:v>71.3</c:v>
                </c:pt>
                <c:pt idx="19">
                  <c:v>71.400000000000006</c:v>
                </c:pt>
                <c:pt idx="20">
                  <c:v>71.8</c:v>
                </c:pt>
                <c:pt idx="21">
                  <c:v>72</c:v>
                </c:pt>
                <c:pt idx="22">
                  <c:v>72.2</c:v>
                </c:pt>
                <c:pt idx="23">
                  <c:v>72.400000000000006</c:v>
                </c:pt>
                <c:pt idx="24">
                  <c:v>72.900000000000006</c:v>
                </c:pt>
                <c:pt idx="25">
                  <c:v>73</c:v>
                </c:pt>
                <c:pt idx="26">
                  <c:v>73.099999999999994</c:v>
                </c:pt>
                <c:pt idx="27">
                  <c:v>73.5</c:v>
                </c:pt>
                <c:pt idx="28">
                  <c:v>73.900000000000006</c:v>
                </c:pt>
                <c:pt idx="29">
                  <c:v>74.400000000000006</c:v>
                </c:pt>
                <c:pt idx="30">
                  <c:v>74.7</c:v>
                </c:pt>
                <c:pt idx="31">
                  <c:v>75</c:v>
                </c:pt>
                <c:pt idx="32">
                  <c:v>75.099999999999994</c:v>
                </c:pt>
                <c:pt idx="33">
                  <c:v>75.099999999999994</c:v>
                </c:pt>
                <c:pt idx="34">
                  <c:v>75.3</c:v>
                </c:pt>
                <c:pt idx="35">
                  <c:v>75.099999999999994</c:v>
                </c:pt>
                <c:pt idx="36">
                  <c:v>74.900000000000006</c:v>
                </c:pt>
                <c:pt idx="37">
                  <c:v>74.900000000000006</c:v>
                </c:pt>
                <c:pt idx="40">
                  <c:v>72.78</c:v>
                </c:pt>
              </c:numCache>
            </c:numRef>
          </c:val>
          <c:smooth val="0"/>
          <c:extLst>
            <c:ext xmlns:c16="http://schemas.microsoft.com/office/drawing/2014/chart" uri="{C3380CC4-5D6E-409C-BE32-E72D297353CC}">
              <c16:uniqueId val="{00000077-B3D1-BD4D-AAD8-99A091D405BF}"/>
            </c:ext>
          </c:extLst>
        </c:ser>
        <c:ser>
          <c:idx val="3"/>
          <c:order val="3"/>
          <c:tx>
            <c:strRef>
              <c:f>Sheet1!$E$1</c:f>
              <c:strCache>
                <c:ptCount val="1"/>
                <c:pt idx="0">
                  <c:v>Latinx/Hispanic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Pt>
            <c:idx val="26"/>
            <c:marker>
              <c:symbol val="none"/>
            </c:marker>
            <c:bubble3D val="0"/>
            <c:extLst>
              <c:ext xmlns:c16="http://schemas.microsoft.com/office/drawing/2014/chart" uri="{C3380CC4-5D6E-409C-BE32-E72D297353CC}">
                <c16:uniqueId val="{00000078-B3D1-BD4D-AAD8-99A091D405BF}"/>
              </c:ext>
            </c:extLst>
          </c:dPt>
          <c:dPt>
            <c:idx val="27"/>
            <c:marker>
              <c:symbol val="none"/>
            </c:marker>
            <c:bubble3D val="0"/>
            <c:extLst>
              <c:ext xmlns:c16="http://schemas.microsoft.com/office/drawing/2014/chart" uri="{C3380CC4-5D6E-409C-BE32-E72D297353CC}">
                <c16:uniqueId val="{00000079-B3D1-BD4D-AAD8-99A091D405BF}"/>
              </c:ext>
            </c:extLst>
          </c:dPt>
          <c:dPt>
            <c:idx val="28"/>
            <c:marker>
              <c:symbol val="none"/>
            </c:marker>
            <c:bubble3D val="0"/>
            <c:extLst>
              <c:ext xmlns:c16="http://schemas.microsoft.com/office/drawing/2014/chart" uri="{C3380CC4-5D6E-409C-BE32-E72D297353CC}">
                <c16:uniqueId val="{0000007A-B3D1-BD4D-AAD8-99A091D405BF}"/>
              </c:ext>
            </c:extLst>
          </c:dPt>
          <c:dPt>
            <c:idx val="29"/>
            <c:marker>
              <c:symbol val="none"/>
            </c:marker>
            <c:bubble3D val="0"/>
            <c:extLst>
              <c:ext xmlns:c16="http://schemas.microsoft.com/office/drawing/2014/chart" uri="{C3380CC4-5D6E-409C-BE32-E72D297353CC}">
                <c16:uniqueId val="{0000007B-B3D1-BD4D-AAD8-99A091D405BF}"/>
              </c:ext>
            </c:extLst>
          </c:dPt>
          <c:dPt>
            <c:idx val="30"/>
            <c:marker>
              <c:symbol val="none"/>
            </c:marker>
            <c:bubble3D val="0"/>
            <c:extLst>
              <c:ext xmlns:c16="http://schemas.microsoft.com/office/drawing/2014/chart" uri="{C3380CC4-5D6E-409C-BE32-E72D297353CC}">
                <c16:uniqueId val="{0000007C-B3D1-BD4D-AAD8-99A091D405BF}"/>
              </c:ext>
            </c:extLst>
          </c:dPt>
          <c:dPt>
            <c:idx val="31"/>
            <c:marker>
              <c:symbol val="none"/>
            </c:marker>
            <c:bubble3D val="0"/>
            <c:extLst>
              <c:ext xmlns:c16="http://schemas.microsoft.com/office/drawing/2014/chart" uri="{C3380CC4-5D6E-409C-BE32-E72D297353CC}">
                <c16:uniqueId val="{0000007D-B3D1-BD4D-AAD8-99A091D405BF}"/>
              </c:ext>
            </c:extLst>
          </c:dPt>
          <c:dPt>
            <c:idx val="32"/>
            <c:marker>
              <c:symbol val="none"/>
            </c:marker>
            <c:bubble3D val="0"/>
            <c:extLst>
              <c:ext xmlns:c16="http://schemas.microsoft.com/office/drawing/2014/chart" uri="{C3380CC4-5D6E-409C-BE32-E72D297353CC}">
                <c16:uniqueId val="{0000007E-B3D1-BD4D-AAD8-99A091D405BF}"/>
              </c:ext>
            </c:extLst>
          </c:dPt>
          <c:dPt>
            <c:idx val="33"/>
            <c:marker>
              <c:symbol val="none"/>
            </c:marker>
            <c:bubble3D val="0"/>
            <c:extLst>
              <c:ext xmlns:c16="http://schemas.microsoft.com/office/drawing/2014/chart" uri="{C3380CC4-5D6E-409C-BE32-E72D297353CC}">
                <c16:uniqueId val="{0000007F-B3D1-BD4D-AAD8-99A091D405BF}"/>
              </c:ext>
            </c:extLst>
          </c:dPt>
          <c:dPt>
            <c:idx val="34"/>
            <c:marker>
              <c:symbol val="none"/>
            </c:marker>
            <c:bubble3D val="0"/>
            <c:extLst>
              <c:ext xmlns:c16="http://schemas.microsoft.com/office/drawing/2014/chart" uri="{C3380CC4-5D6E-409C-BE32-E72D297353CC}">
                <c16:uniqueId val="{00000080-B3D1-BD4D-AAD8-99A091D405BF}"/>
              </c:ext>
            </c:extLst>
          </c:dPt>
          <c:dPt>
            <c:idx val="35"/>
            <c:marker>
              <c:symbol val="none"/>
            </c:marker>
            <c:bubble3D val="0"/>
            <c:extLst>
              <c:ext xmlns:c16="http://schemas.microsoft.com/office/drawing/2014/chart" uri="{C3380CC4-5D6E-409C-BE32-E72D297353CC}">
                <c16:uniqueId val="{00000081-B3D1-BD4D-AAD8-99A091D405BF}"/>
              </c:ext>
            </c:extLst>
          </c:dPt>
          <c:dPt>
            <c:idx val="36"/>
            <c:marker>
              <c:symbol val="none"/>
            </c:marker>
            <c:bubble3D val="0"/>
            <c:extLst>
              <c:ext xmlns:c16="http://schemas.microsoft.com/office/drawing/2014/chart" uri="{C3380CC4-5D6E-409C-BE32-E72D297353CC}">
                <c16:uniqueId val="{00000082-B3D1-BD4D-AAD8-99A091D405BF}"/>
              </c:ext>
            </c:extLst>
          </c:dPt>
          <c:dPt>
            <c:idx val="37"/>
            <c:marker>
              <c:symbol val="none"/>
            </c:marker>
            <c:bubble3D val="0"/>
            <c:extLst>
              <c:ext xmlns:c16="http://schemas.microsoft.com/office/drawing/2014/chart" uri="{C3380CC4-5D6E-409C-BE32-E72D297353CC}">
                <c16:uniqueId val="{00000083-B3D1-BD4D-AAD8-99A091D405BF}"/>
              </c:ext>
            </c:extLst>
          </c:dPt>
          <c:dLbls>
            <c:dLbl>
              <c:idx val="26"/>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8-B3D1-BD4D-AAD8-99A091D405BF}"/>
                </c:ext>
              </c:extLst>
            </c:dLbl>
            <c:dLbl>
              <c:idx val="3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3-B3D1-BD4D-AAD8-99A091D405BF}"/>
                </c:ext>
              </c:extLst>
            </c:dLbl>
            <c:dLbl>
              <c:idx val="40"/>
              <c:numFmt formatCode="#,##0.0" sourceLinked="0"/>
              <c:spPr>
                <a:noFill/>
                <a:ln>
                  <a:noFill/>
                </a:ln>
                <a:effectLst/>
              </c:spPr>
              <c:txPr>
                <a:bodyPr rot="0" spcFirstLastPara="1" vertOverflow="ellipsis" vert="horz" wrap="square" anchor="ctr" anchorCtr="0"/>
                <a:lstStyle/>
                <a:p>
                  <a:pPr algn="l">
                    <a:defRPr sz="1200" b="0" i="0" u="none" strike="noStrike" kern="1200" baseline="0">
                      <a:solidFill>
                        <a:schemeClr val="accent4"/>
                      </a:solidFill>
                      <a:latin typeface="Suisse Int'l" panose="020B0804000000000000" pitchFamily="34" charset="77"/>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84-B3D1-BD4D-AAD8-99A091D405BF}"/>
                </c:ext>
              </c:extLst>
            </c:dLbl>
            <c:spPr>
              <a:noFill/>
              <a:ln>
                <a:noFill/>
              </a:ln>
              <a:effectLst/>
            </c:spPr>
            <c:txPr>
              <a:bodyPr rot="0" spcFirstLastPara="1" vertOverflow="ellipsis" vert="horz" wrap="square" anchor="ctr" anchorCtr="1"/>
              <a:lstStyle/>
              <a:p>
                <a:pPr>
                  <a:defRPr sz="1200" b="0" i="0" u="none" strike="noStrike" kern="1200" baseline="0">
                    <a:solidFill>
                      <a:schemeClr val="accent4"/>
                    </a:solidFill>
                    <a:latin typeface="Suisse Int'l" panose="020B0804000000000000" pitchFamily="34" charset="77"/>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Sheet1!$A$2:$A$44</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40">
                  <c:v>2020</c:v>
                </c:pt>
              </c:numCache>
            </c:numRef>
          </c:cat>
          <c:val>
            <c:numRef>
              <c:f>Sheet1!$E$2:$E$44</c:f>
              <c:numCache>
                <c:formatCode>General</c:formatCode>
                <c:ptCount val="43"/>
                <c:pt idx="26">
                  <c:v>80.3</c:v>
                </c:pt>
                <c:pt idx="27">
                  <c:v>80.7</c:v>
                </c:pt>
                <c:pt idx="28">
                  <c:v>80.8</c:v>
                </c:pt>
                <c:pt idx="29">
                  <c:v>81.099999999999994</c:v>
                </c:pt>
                <c:pt idx="30">
                  <c:v>81.7</c:v>
                </c:pt>
                <c:pt idx="31">
                  <c:v>81.8</c:v>
                </c:pt>
                <c:pt idx="32">
                  <c:v>81.900000000000006</c:v>
                </c:pt>
                <c:pt idx="33">
                  <c:v>81.900000000000006</c:v>
                </c:pt>
                <c:pt idx="34">
                  <c:v>82.1</c:v>
                </c:pt>
                <c:pt idx="35">
                  <c:v>81.900000000000006</c:v>
                </c:pt>
                <c:pt idx="36">
                  <c:v>81.8</c:v>
                </c:pt>
                <c:pt idx="37">
                  <c:v>81.8</c:v>
                </c:pt>
                <c:pt idx="40">
                  <c:v>78.77</c:v>
                </c:pt>
              </c:numCache>
            </c:numRef>
          </c:val>
          <c:smooth val="0"/>
          <c:extLst>
            <c:ext xmlns:c16="http://schemas.microsoft.com/office/drawing/2014/chart" uri="{C3380CC4-5D6E-409C-BE32-E72D297353CC}">
              <c16:uniqueId val="{00000085-B3D1-BD4D-AAD8-99A091D405BF}"/>
            </c:ext>
          </c:extLst>
        </c:ser>
        <c:dLbls>
          <c:showLegendKey val="0"/>
          <c:showVal val="0"/>
          <c:showCatName val="0"/>
          <c:showSerName val="0"/>
          <c:showPercent val="0"/>
          <c:showBubbleSize val="0"/>
        </c:dLbls>
        <c:marker val="1"/>
        <c:smooth val="0"/>
        <c:axId val="1470681968"/>
        <c:axId val="1502450944"/>
      </c:lineChart>
      <c:catAx>
        <c:axId val="147068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uisse Int'l" panose="020B0504000000000000" pitchFamily="34" charset="-78"/>
                <a:ea typeface="+mn-ea"/>
                <a:cs typeface="Suisse Int'l" panose="020B0504000000000000" pitchFamily="34" charset="-78"/>
              </a:defRPr>
            </a:pPr>
            <a:endParaRPr lang="en-US"/>
          </a:p>
        </c:txPr>
        <c:crossAx val="1502450944"/>
        <c:crosses val="autoZero"/>
        <c:auto val="1"/>
        <c:lblAlgn val="ctr"/>
        <c:lblOffset val="100"/>
        <c:tickLblSkip val="10"/>
        <c:noMultiLvlLbl val="0"/>
      </c:catAx>
      <c:valAx>
        <c:axId val="1502450944"/>
        <c:scaling>
          <c:orientation val="minMax"/>
          <c:min val="68"/>
        </c:scaling>
        <c:delete val="1"/>
        <c:axPos val="l"/>
        <c:numFmt formatCode="General" sourceLinked="1"/>
        <c:majorTickMark val="none"/>
        <c:minorTickMark val="none"/>
        <c:tickLblPos val="nextTo"/>
        <c:crossAx val="1470681968"/>
        <c:crossesAt val="1"/>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Suisse Int'l" panose="020B0804000000000000" pitchFamily="34" charset="77"/>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Maternal Deaths per 100, 000 live births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Black Women</c:v>
                </c:pt>
                <c:pt idx="1">
                  <c:v>White Women</c:v>
                </c:pt>
                <c:pt idx="2">
                  <c:v>Women of other races</c:v>
                </c:pt>
              </c:strCache>
            </c:strRef>
          </c:cat>
          <c:val>
            <c:numRef>
              <c:f>Sheet1!$B$2:$B$5</c:f>
              <c:numCache>
                <c:formatCode>General</c:formatCode>
                <c:ptCount val="4"/>
                <c:pt idx="0">
                  <c:v>44</c:v>
                </c:pt>
                <c:pt idx="1">
                  <c:v>13</c:v>
                </c:pt>
                <c:pt idx="2">
                  <c:v>14</c:v>
                </c:pt>
              </c:numCache>
            </c:numRef>
          </c:val>
          <c:extLst>
            <c:ext xmlns:c16="http://schemas.microsoft.com/office/drawing/2014/chart" uri="{C3380CC4-5D6E-409C-BE32-E72D297353CC}">
              <c16:uniqueId val="{00000000-FE5F-4B16-B0B8-0950E1DE8B13}"/>
            </c:ext>
          </c:extLst>
        </c:ser>
        <c:dLbls>
          <c:showLegendKey val="0"/>
          <c:showVal val="0"/>
          <c:showCatName val="0"/>
          <c:showSerName val="0"/>
          <c:showPercent val="0"/>
          <c:showBubbleSize val="0"/>
        </c:dLbls>
        <c:gapWidth val="182"/>
        <c:axId val="287007512"/>
        <c:axId val="286999640"/>
      </c:barChart>
      <c:catAx>
        <c:axId val="287007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6999640"/>
        <c:crosses val="autoZero"/>
        <c:auto val="1"/>
        <c:lblAlgn val="ctr"/>
        <c:lblOffset val="100"/>
        <c:noMultiLvlLbl val="0"/>
      </c:catAx>
      <c:valAx>
        <c:axId val="286999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7007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Medical School Enrollment by Race/Ethnicity</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D36-6944-8125-F0A228C6B3C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D36-6944-8125-F0A228C6B3C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D36-6944-8125-F0A228C6B3C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5D36-6944-8125-F0A228C6B3C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5D36-6944-8125-F0A228C6B3C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5D36-6944-8125-F0A228C6B3C6}"/>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5D36-6944-8125-F0A228C6B3C6}"/>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5D36-6944-8125-F0A228C6B3C6}"/>
              </c:ext>
            </c:extLst>
          </c:dPt>
          <c:dPt>
            <c:idx val="8"/>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5D36-6944-8125-F0A228C6B3C6}"/>
              </c:ext>
            </c:extLst>
          </c:dPt>
          <c:dPt>
            <c:idx val="9"/>
            <c:bubble3D val="0"/>
            <c:spPr>
              <a:solidFill>
                <a:schemeClr val="accent4">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5D36-6944-8125-F0A228C6B3C6}"/>
              </c:ext>
            </c:extLst>
          </c:dPt>
          <c:dLbls>
            <c:dLbl>
              <c:idx val="0"/>
              <c:layout>
                <c:manualLayout>
                  <c:x val="0.27087381203148286"/>
                  <c:y val="-1.260191055977833E-2"/>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fld id="{7589C3E0-9231-4481-B779-496246B70E0E}" type="CATEGORYNAME">
                      <a:rPr lang="en-US" sz="1100"/>
                      <a:pPr>
                        <a:defRPr sz="1100"/>
                      </a:pPr>
                      <a:t>[CATEGORY NAME]</a:t>
                    </a:fld>
                    <a:r>
                      <a:rPr lang="en-US" sz="1100" baseline="0" dirty="0"/>
                      <a:t>
~</a:t>
                    </a:r>
                    <a:fld id="{3AD19FCD-55B2-400C-87C5-5EC2F1CDB8BF}" type="PERCENTAGE">
                      <a:rPr lang="en-US" sz="1100" baseline="0"/>
                      <a:pPr>
                        <a:defRPr sz="1100"/>
                      </a:pPr>
                      <a:t>[PERCENTAGE]</a:t>
                    </a:fld>
                    <a:r>
                      <a:rPr lang="en-US" sz="1100" baseline="0" dirty="0"/>
                      <a:t> (210 students)</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36-6944-8125-F0A228C6B3C6}"/>
                </c:ext>
              </c:extLst>
            </c:dLbl>
            <c:dLbl>
              <c:idx val="1"/>
              <c:layout>
                <c:manualLayout>
                  <c:x val="0.10066756345935443"/>
                  <c:y val="3.913191227341512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D36-6944-8125-F0A228C6B3C6}"/>
                </c:ext>
              </c:extLst>
            </c:dLbl>
            <c:dLbl>
              <c:idx val="2"/>
              <c:layout>
                <c:manualLayout>
                  <c:x val="0"/>
                  <c:y val="-0.1978815351623160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5D36-6944-8125-F0A228C6B3C6}"/>
                </c:ext>
              </c:extLst>
            </c:dLbl>
            <c:dLbl>
              <c:idx val="3"/>
              <c:layout>
                <c:manualLayout>
                  <c:x val="-1.3394581925346653E-3"/>
                  <c:y val="-2.765439988035159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5D36-6944-8125-F0A228C6B3C6}"/>
                </c:ext>
              </c:extLst>
            </c:dLbl>
            <c:dLbl>
              <c:idx val="4"/>
              <c:layout>
                <c:manualLayout>
                  <c:x val="1.4586847168876069E-2"/>
                  <c:y val="1.988070377222775E-2"/>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fld id="{8E3FFBD0-FA5C-4FC4-9E3C-C7999DFAD7B8}" type="CATEGORYNAME">
                      <a:rPr lang="en-US" sz="1100"/>
                      <a:pPr>
                        <a:defRPr sz="1100">
                          <a:solidFill>
                            <a:schemeClr val="accent1"/>
                          </a:solidFill>
                        </a:defRPr>
                      </a:pPr>
                      <a:t>[CATEGORY NAME]</a:t>
                    </a:fld>
                    <a:r>
                      <a:rPr lang="en-US" sz="1100" dirty="0"/>
                      <a:t>r</a:t>
                    </a:r>
                    <a:r>
                      <a:rPr lang="en-US" sz="1100" baseline="0" dirty="0"/>
                      <a:t>
~</a:t>
                    </a:r>
                    <a:fld id="{C8BA6385-9E77-4B5A-A8D4-460665558A15}" type="PERCENTAGE">
                      <a:rPr lang="en-US" sz="1100" baseline="0"/>
                      <a:pPr>
                        <a:defRPr sz="1100">
                          <a:solidFill>
                            <a:schemeClr val="accent1"/>
                          </a:solidFill>
                        </a:defRPr>
                      </a:pPr>
                      <a:t>[PERCENTAGE]</a:t>
                    </a:fld>
                    <a:r>
                      <a:rPr lang="en-US" sz="1100" baseline="0" dirty="0"/>
                      <a:t> (86 students)</a:t>
                    </a: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D36-6944-8125-F0A228C6B3C6}"/>
                </c:ext>
              </c:extLst>
            </c:dLbl>
            <c:dLbl>
              <c:idx val="5"/>
              <c:layout>
                <c:manualLayout>
                  <c:x val="-8.1743945618403438E-2"/>
                  <c:y val="-4.2484637778816933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D36-6944-8125-F0A228C6B3C6}"/>
                </c:ext>
              </c:extLst>
            </c:dLbl>
            <c:dLbl>
              <c:idx val="6"/>
              <c:layout>
                <c:manualLayout>
                  <c:x val="-0.15139933474587805"/>
                  <c:y val="7.2408414827895687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5D36-6944-8125-F0A228C6B3C6}"/>
                </c:ext>
              </c:extLst>
            </c:dLbl>
            <c:dLbl>
              <c:idx val="7"/>
              <c:layout>
                <c:manualLayout>
                  <c:x val="-0.15961414271210234"/>
                  <c:y val="3.218906932096416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5D36-6944-8125-F0A228C6B3C6}"/>
                </c:ext>
              </c:extLst>
            </c:dLbl>
            <c:dLbl>
              <c:idx val="8"/>
              <c:layout>
                <c:manualLayout>
                  <c:x val="-0.15894394001001264"/>
                  <c:y val="-1.4371506770801566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5D36-6944-8125-F0A228C6B3C6}"/>
                </c:ext>
              </c:extLst>
            </c:dLbl>
            <c:dLbl>
              <c:idx val="9"/>
              <c:layout>
                <c:manualLayout>
                  <c:x val="1.6024574648918859E-2"/>
                  <c:y val="-2.6955409622118889E-3"/>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5D36-6944-8125-F0A228C6B3C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American Indian or Alaska Native</c:v>
                </c:pt>
                <c:pt idx="1">
                  <c:v>Asian</c:v>
                </c:pt>
                <c:pt idx="2">
                  <c:v>Black or African American</c:v>
                </c:pt>
                <c:pt idx="3">
                  <c:v>Hispanic, Latino, or of Spanish Origin</c:v>
                </c:pt>
                <c:pt idx="4">
                  <c:v>Native Hawaiian or Other Pacific Islande</c:v>
                </c:pt>
                <c:pt idx="5">
                  <c:v>White </c:v>
                </c:pt>
                <c:pt idx="6">
                  <c:v>Other</c:v>
                </c:pt>
                <c:pt idx="7">
                  <c:v>Multiple Race/Ethnicity</c:v>
                </c:pt>
                <c:pt idx="8">
                  <c:v>Unknown Race/Ethnicity</c:v>
                </c:pt>
                <c:pt idx="9">
                  <c:v>Non-U.S. Citizen and Non-Permanent Resident</c:v>
                </c:pt>
              </c:strCache>
            </c:strRef>
          </c:cat>
          <c:val>
            <c:numRef>
              <c:f>Sheet1!$B$2:$B$11</c:f>
              <c:numCache>
                <c:formatCode>General</c:formatCode>
                <c:ptCount val="10"/>
                <c:pt idx="0">
                  <c:v>210</c:v>
                </c:pt>
                <c:pt idx="1">
                  <c:v>19192</c:v>
                </c:pt>
                <c:pt idx="2">
                  <c:v>6188</c:v>
                </c:pt>
                <c:pt idx="3">
                  <c:v>5730</c:v>
                </c:pt>
                <c:pt idx="4">
                  <c:v>86</c:v>
                </c:pt>
                <c:pt idx="5">
                  <c:v>46748</c:v>
                </c:pt>
                <c:pt idx="6">
                  <c:v>2001</c:v>
                </c:pt>
                <c:pt idx="7">
                  <c:v>7227</c:v>
                </c:pt>
                <c:pt idx="8">
                  <c:v>1164</c:v>
                </c:pt>
                <c:pt idx="9">
                  <c:v>1358</c:v>
                </c:pt>
              </c:numCache>
            </c:numRef>
          </c:val>
          <c:extLst>
            <c:ext xmlns:c16="http://schemas.microsoft.com/office/drawing/2014/chart" uri="{C3380CC4-5D6E-409C-BE32-E72D297353CC}">
              <c16:uniqueId val="{00000014-5D36-6944-8125-F0A228C6B3C6}"/>
            </c:ext>
          </c:extLst>
        </c:ser>
        <c:dLbls>
          <c:dLblPos val="bestFit"/>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r>
              <a:rPr lang="en-US" sz="2000" dirty="0"/>
              <a:t>Physician Workforce by Race/ Ethnicity, 2019</a:t>
            </a:r>
          </a:p>
        </c:rich>
      </c:tx>
      <c:overlay val="0"/>
      <c:spPr>
        <a:noFill/>
        <a:ln>
          <a:noFill/>
        </a:ln>
        <a:effectLst/>
      </c:spPr>
      <c:txPr>
        <a:bodyPr rot="0" spcFirstLastPara="1" vertOverflow="ellipsis" vert="horz" wrap="square" anchor="ctr" anchorCtr="1"/>
        <a:lstStyle/>
        <a:p>
          <a:pPr>
            <a:defRPr sz="1500" b="1" i="0" u="none" strike="noStrike" kern="1200" cap="all" spc="100" normalizeH="0" baseline="0">
              <a:solidFill>
                <a:schemeClr val="lt1"/>
              </a:solidFill>
              <a:latin typeface="+mn-lt"/>
              <a:ea typeface="+mn-ea"/>
              <a:cs typeface="+mn-cs"/>
            </a:defRPr>
          </a:pPr>
          <a:endParaRPr lang="en-US"/>
        </a:p>
      </c:txPr>
    </c:title>
    <c:autoTitleDeleted val="0"/>
    <c:plotArea>
      <c:layout>
        <c:manualLayout>
          <c:layoutTarget val="inner"/>
          <c:xMode val="edge"/>
          <c:yMode val="edge"/>
          <c:x val="0.30640444553805773"/>
          <c:y val="9.1509332166812479E-2"/>
          <c:w val="0.6580773458005249"/>
          <c:h val="0.86791032370953636"/>
        </c:manualLayout>
      </c:layout>
      <c:barChart>
        <c:barDir val="bar"/>
        <c:grouping val="clustered"/>
        <c:varyColors val="0"/>
        <c:ser>
          <c:idx val="0"/>
          <c:order val="0"/>
          <c:tx>
            <c:strRef>
              <c:f>Sheet1!$B$1</c:f>
              <c:strCache>
                <c:ptCount val="1"/>
                <c:pt idx="0">
                  <c:v>Physician Workforce by Race/ Ethnicity, 2013</c:v>
                </c:pt>
              </c:strCache>
            </c:strRef>
          </c:tx>
          <c:spPr>
            <a:pattFill prst="ltUpDiag">
              <a:fgClr>
                <a:schemeClr val="accent1"/>
              </a:fgClr>
              <a:bgClr>
                <a:schemeClr val="lt1"/>
              </a:bgClr>
            </a:pattFill>
            <a:ln>
              <a:noFill/>
            </a:ln>
            <a:effectLst/>
          </c:spPr>
          <c:invertIfNegative val="0"/>
          <c:dLbls>
            <c:spPr>
              <a:solidFill>
                <a:srgbClr val="5B9BD5">
                  <a:alpha val="70000"/>
                </a:srgb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accent1">
                          <a:lumMod val="60000"/>
                          <a:lumOff val="40000"/>
                        </a:schemeClr>
                      </a:solidFill>
                    </a:ln>
                    <a:effectLst/>
                  </c:spPr>
                </c15:leaderLines>
              </c:ext>
            </c:extLst>
          </c:dLbls>
          <c:cat>
            <c:strRef>
              <c:f>Sheet1!$A$2:$A$8</c:f>
              <c:strCache>
                <c:ptCount val="7"/>
                <c:pt idx="0">
                  <c:v>Asian </c:v>
                </c:pt>
                <c:pt idx="1">
                  <c:v>Black or African-American </c:v>
                </c:pt>
                <c:pt idx="2">
                  <c:v>American Indians or Alaska Native </c:v>
                </c:pt>
                <c:pt idx="3">
                  <c:v>Hispanic or Latino</c:v>
                </c:pt>
                <c:pt idx="4">
                  <c:v>Unknown </c:v>
                </c:pt>
                <c:pt idx="5">
                  <c:v>Other Race</c:v>
                </c:pt>
                <c:pt idx="6">
                  <c:v>White </c:v>
                </c:pt>
              </c:strCache>
            </c:strRef>
          </c:cat>
          <c:val>
            <c:numRef>
              <c:f>Sheet1!$B$2:$B$8</c:f>
              <c:numCache>
                <c:formatCode>#,##0</c:formatCode>
                <c:ptCount val="7"/>
                <c:pt idx="0">
                  <c:v>119355</c:v>
                </c:pt>
                <c:pt idx="1">
                  <c:v>40499</c:v>
                </c:pt>
                <c:pt idx="2">
                  <c:v>3475</c:v>
                </c:pt>
                <c:pt idx="3">
                  <c:v>43685</c:v>
                </c:pt>
                <c:pt idx="4">
                  <c:v>281346</c:v>
                </c:pt>
                <c:pt idx="5">
                  <c:v>3861</c:v>
                </c:pt>
                <c:pt idx="6">
                  <c:v>464302</c:v>
                </c:pt>
              </c:numCache>
            </c:numRef>
          </c:val>
          <c:extLst>
            <c:ext xmlns:c16="http://schemas.microsoft.com/office/drawing/2014/chart" uri="{C3380CC4-5D6E-409C-BE32-E72D297353CC}">
              <c16:uniqueId val="{00000000-F85C-4C00-AB63-44EF21E700D9}"/>
            </c:ext>
          </c:extLst>
        </c:ser>
        <c:dLbls>
          <c:dLblPos val="outEnd"/>
          <c:showLegendKey val="0"/>
          <c:showVal val="1"/>
          <c:showCatName val="0"/>
          <c:showSerName val="0"/>
          <c:showPercent val="0"/>
          <c:showBubbleSize val="0"/>
        </c:dLbls>
        <c:gapWidth val="269"/>
        <c:overlap val="-20"/>
        <c:axId val="340703840"/>
        <c:axId val="340704496"/>
      </c:barChart>
      <c:catAx>
        <c:axId val="340703840"/>
        <c:scaling>
          <c:orientation val="minMax"/>
        </c:scaling>
        <c:delete val="0"/>
        <c:axPos val="l"/>
        <c:numFmt formatCode="General" sourceLinked="1"/>
        <c:majorTickMark val="none"/>
        <c:minorTickMark val="none"/>
        <c:tickLblPos val="nextTo"/>
        <c:spPr>
          <a:noFill/>
          <a:ln w="3175" cap="flat" cmpd="sng" algn="ctr">
            <a:solidFill>
              <a:schemeClr val="accent1">
                <a:lumMod val="60000"/>
                <a:lumOff val="40000"/>
              </a:schemeClr>
            </a:solidFill>
            <a:round/>
          </a:ln>
          <a:effectLst/>
        </c:spPr>
        <c:txPr>
          <a:bodyPr rot="-60000000" spcFirstLastPara="1" vertOverflow="ellipsis" vert="horz" wrap="square" anchor="ctr" anchorCtr="1"/>
          <a:lstStyle/>
          <a:p>
            <a:pPr>
              <a:defRPr sz="1400" b="0" i="0" u="none" strike="noStrike" kern="1200" cap="all" spc="150" normalizeH="0" baseline="0">
                <a:solidFill>
                  <a:schemeClr val="lt1"/>
                </a:solidFill>
                <a:latin typeface="+mn-lt"/>
                <a:ea typeface="+mn-ea"/>
                <a:cs typeface="+mn-cs"/>
              </a:defRPr>
            </a:pPr>
            <a:endParaRPr lang="en-US"/>
          </a:p>
        </c:txPr>
        <c:crossAx val="340704496"/>
        <c:crosses val="autoZero"/>
        <c:auto val="1"/>
        <c:lblAlgn val="ctr"/>
        <c:lblOffset val="100"/>
        <c:noMultiLvlLbl val="0"/>
      </c:catAx>
      <c:valAx>
        <c:axId val="340704496"/>
        <c:scaling>
          <c:orientation val="minMax"/>
        </c:scaling>
        <c:delete val="0"/>
        <c:axPos val="b"/>
        <c:majorGridlines>
          <c:spPr>
            <a:ln w="9525" cap="flat" cmpd="sng" algn="ctr">
              <a:solidFill>
                <a:schemeClr val="lt1">
                  <a:alpha val="2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solidFill>
                <a:latin typeface="+mn-lt"/>
                <a:ea typeface="+mn-ea"/>
                <a:cs typeface="+mn-cs"/>
              </a:defRPr>
            </a:pPr>
            <a:endParaRPr lang="en-US"/>
          </a:p>
        </c:txPr>
        <c:crossAx val="340703840"/>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6">
  <cs:axisTitle>
    <cs:lnRef idx="0"/>
    <cs:fillRef idx="0"/>
    <cs:effectRef idx="0"/>
    <cs:fontRef idx="minor">
      <a:schemeClr val="lt1"/>
    </cs:fontRef>
    <cs:defRPr sz="900" b="1" kern="1200"/>
  </cs:axisTitle>
  <cs:categoryAxis>
    <cs:lnRef idx="0">
      <cs:styleClr val="0"/>
    </cs:lnRef>
    <cs:fillRef idx="0"/>
    <cs:effectRef idx="0"/>
    <cs:fontRef idx="minor">
      <a:schemeClr val="lt1"/>
    </cs:fontRef>
    <cs:spPr>
      <a:ln w="3175" cap="flat" cmpd="sng" algn="ctr">
        <a:solidFill>
          <a:schemeClr val="phClr">
            <a:lumMod val="60000"/>
            <a:lumOff val="40000"/>
          </a:schemeClr>
        </a:solidFill>
        <a:round/>
      </a:ln>
    </cs:spPr>
    <cs:defRPr sz="800"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000" kern="1200"/>
  </cs:chartArea>
  <cs:dataLabel>
    <cs:lnRef idx="0"/>
    <cs:fillRef idx="0">
      <cs:styleClr val="auto"/>
    </cs:fillRef>
    <cs:effectRef idx="0"/>
    <cs:fontRef idx="minor">
      <a:schemeClr val="lt1"/>
    </cs:fontRef>
    <cs:spPr>
      <a:solidFill>
        <a:schemeClr val="phClr">
          <a:alpha val="70000"/>
        </a:schemeClr>
      </a:solidFill>
    </cs:spPr>
    <cs:defRPr sz="900" kern="1200"/>
  </cs:dataLabel>
  <cs:dataLabelCallout>
    <cs:lnRef idx="0">
      <cs:styleClr val="auto"/>
    </cs:lnRef>
    <cs:fillRef idx="0"/>
    <cs:effectRef idx="0"/>
    <cs:fontRef idx="minor">
      <cs:styleClr val="auto"/>
    </cs:fontRef>
    <cs:spPr>
      <a:solidFill>
        <a:schemeClr val="lt1"/>
      </a:solidFill>
      <a:ln>
        <a:solidFill>
          <a:schemeClr val="ph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900"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900"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500"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900"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0.5614</cdr:x>
      <cdr:y>0.45501</cdr:y>
    </cdr:from>
    <cdr:to>
      <cdr:x>0.79632</cdr:x>
      <cdr:y>0.56275</cdr:y>
    </cdr:to>
    <cdr:sp macro="" textlink="">
      <cdr:nvSpPr>
        <cdr:cNvPr id="2" name="Oval 1">
          <a:extLst xmlns:a="http://schemas.openxmlformats.org/drawingml/2006/main">
            <a:ext uri="{FF2B5EF4-FFF2-40B4-BE49-F238E27FC236}">
              <a16:creationId xmlns:a16="http://schemas.microsoft.com/office/drawing/2014/main" id="{196699CC-78FC-49C9-8E43-B33675AC14FD}"/>
            </a:ext>
          </a:extLst>
        </cdr:cNvPr>
        <cdr:cNvSpPr/>
      </cdr:nvSpPr>
      <cdr:spPr>
        <a:xfrm xmlns:a="http://schemas.openxmlformats.org/drawingml/2006/main">
          <a:off x="6844553" y="3120457"/>
          <a:ext cx="2864223" cy="738849"/>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ln>
              <a:solidFill>
                <a:srgbClr val="C00000"/>
              </a:solidFill>
            </a:ln>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94610-01A5-8444-8B64-4C5BA700A8FC}" type="datetimeFigureOut">
              <a:rPr lang="en-US" smtClean="0"/>
              <a:t>2/10/2022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280C54-3995-0A4D-B51D-2457476126CD}" type="slidenum">
              <a:rPr lang="en-US" smtClean="0"/>
              <a:t>‹#›</a:t>
            </a:fld>
            <a:endParaRPr lang="en-US" dirty="0"/>
          </a:p>
        </p:txBody>
      </p:sp>
    </p:spTree>
    <p:extLst>
      <p:ext uri="{BB962C8B-B14F-4D97-AF65-F5344CB8AC3E}">
        <p14:creationId xmlns:p14="http://schemas.microsoft.com/office/powerpoint/2010/main" val="424209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2</a:t>
            </a:fld>
            <a:endParaRPr lang="en-US" dirty="0"/>
          </a:p>
        </p:txBody>
      </p:sp>
    </p:spTree>
    <p:extLst>
      <p:ext uri="{BB962C8B-B14F-4D97-AF65-F5344CB8AC3E}">
        <p14:creationId xmlns:p14="http://schemas.microsoft.com/office/powerpoint/2010/main" val="361699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15</a:t>
            </a:fld>
            <a:endParaRPr lang="en-US" dirty="0"/>
          </a:p>
        </p:txBody>
      </p:sp>
    </p:spTree>
    <p:extLst>
      <p:ext uri="{BB962C8B-B14F-4D97-AF65-F5344CB8AC3E}">
        <p14:creationId xmlns:p14="http://schemas.microsoft.com/office/powerpoint/2010/main" val="3210076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16</a:t>
            </a:fld>
            <a:endParaRPr lang="en-US" dirty="0"/>
          </a:p>
        </p:txBody>
      </p:sp>
    </p:spTree>
    <p:extLst>
      <p:ext uri="{BB962C8B-B14F-4D97-AF65-F5344CB8AC3E}">
        <p14:creationId xmlns:p14="http://schemas.microsoft.com/office/powerpoint/2010/main" val="195960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17</a:t>
            </a:fld>
            <a:endParaRPr lang="en-US" dirty="0"/>
          </a:p>
        </p:txBody>
      </p:sp>
    </p:spTree>
    <p:extLst>
      <p:ext uri="{BB962C8B-B14F-4D97-AF65-F5344CB8AC3E}">
        <p14:creationId xmlns:p14="http://schemas.microsoft.com/office/powerpoint/2010/main" val="1194183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18</a:t>
            </a:fld>
            <a:endParaRPr lang="en-US" dirty="0"/>
          </a:p>
        </p:txBody>
      </p:sp>
    </p:spTree>
    <p:extLst>
      <p:ext uri="{BB962C8B-B14F-4D97-AF65-F5344CB8AC3E}">
        <p14:creationId xmlns:p14="http://schemas.microsoft.com/office/powerpoint/2010/main" val="1703724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19</a:t>
            </a:fld>
            <a:endParaRPr lang="en-US" dirty="0"/>
          </a:p>
        </p:txBody>
      </p:sp>
    </p:spTree>
    <p:extLst>
      <p:ext uri="{BB962C8B-B14F-4D97-AF65-F5344CB8AC3E}">
        <p14:creationId xmlns:p14="http://schemas.microsoft.com/office/powerpoint/2010/main" val="3317464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20</a:t>
            </a:fld>
            <a:endParaRPr lang="en-US" dirty="0"/>
          </a:p>
        </p:txBody>
      </p:sp>
    </p:spTree>
    <p:extLst>
      <p:ext uri="{BB962C8B-B14F-4D97-AF65-F5344CB8AC3E}">
        <p14:creationId xmlns:p14="http://schemas.microsoft.com/office/powerpoint/2010/main" val="2965276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http://www.cnn.com/2017/11/15/health/black-women-maternal-mortality/index.html</a:t>
            </a:r>
          </a:p>
          <a:p>
            <a:r>
              <a:rPr lang="en-US" dirty="0"/>
              <a:t>https://www.npr.org/2017/10/28/560444290/racism-is-literally-bad-for-your-health?sc=17&amp;f=1001&amp;utm_source=iosnewsapp&amp;utm_medium=Email&amp;utm_campaign=app</a:t>
            </a:r>
          </a:p>
          <a:p>
            <a:endParaRPr lang="en-US" dirty="0"/>
          </a:p>
          <a:p>
            <a:r>
              <a:rPr lang="en-US" dirty="0"/>
              <a:t>Kaiser study with black enrollees and</a:t>
            </a:r>
            <a:r>
              <a:rPr lang="en-US" baseline="0" dirty="0"/>
              <a:t> LBW </a:t>
            </a:r>
            <a:endParaRPr lang="en-US" dirty="0"/>
          </a:p>
        </p:txBody>
      </p:sp>
      <p:sp>
        <p:nvSpPr>
          <p:cNvPr id="4" name="Slide Number Placeholder 3"/>
          <p:cNvSpPr>
            <a:spLocks noGrp="1"/>
          </p:cNvSpPr>
          <p:nvPr>
            <p:ph type="sldNum" sz="quarter" idx="10"/>
          </p:nvPr>
        </p:nvSpPr>
        <p:spPr/>
        <p:txBody>
          <a:bodyPr/>
          <a:lstStyle/>
          <a:p>
            <a:pPr defTabSz="931774">
              <a:defRPr/>
            </a:pPr>
            <a:fld id="{CA012A8C-0FDC-40EE-81B9-854787C56A36}" type="slidenum">
              <a:rPr lang="en-US">
                <a:solidFill>
                  <a:prstClr val="black"/>
                </a:solidFill>
                <a:latin typeface="Calibri" panose="020F0502020204030204"/>
              </a:rPr>
              <a:pPr defTabSz="931774">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62600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a:ln/>
        </p:spPr>
      </p:sp>
      <p:sp>
        <p:nvSpPr>
          <p:cNvPr id="92163" name="Rectangle 3"/>
          <p:cNvSpPr>
            <a:spLocks noGrp="1"/>
          </p:cNvSpPr>
          <p:nvPr>
            <p:ph type="body" idx="1"/>
          </p:nvPr>
        </p:nvSpPr>
        <p:spPr>
          <a:noFill/>
        </p:spPr>
        <p:txBody>
          <a:bodyPr/>
          <a:lstStyle/>
          <a:p>
            <a:r>
              <a:rPr lang="en-US" altLang="en-US" dirty="0"/>
              <a:t>ADD environmental aspects regarding Flint, MI water lead</a:t>
            </a:r>
          </a:p>
        </p:txBody>
      </p:sp>
      <p:sp>
        <p:nvSpPr>
          <p:cNvPr id="92164" name="Rectangle 4"/>
          <p:cNvSpPr>
            <a:spLocks noGrp="1"/>
          </p:cNvSpPr>
          <p:nvPr>
            <p:ph type="sldNum" sz="quarter" idx="5"/>
          </p:nvPr>
        </p:nvSpPr>
        <p:spPr>
          <a:noFill/>
        </p:spPr>
        <p:txBody>
          <a:bodyPr/>
          <a:lstStyle>
            <a:lvl1pPr>
              <a:spcBef>
                <a:spcPct val="30000"/>
              </a:spcBef>
              <a:defRPr sz="1200">
                <a:solidFill>
                  <a:schemeClr val="tx1"/>
                </a:solidFill>
                <a:latin typeface="Arial" charset="0"/>
              </a:defRPr>
            </a:lvl1pPr>
            <a:lvl2pPr marL="757066" indent="-291179">
              <a:spcBef>
                <a:spcPct val="30000"/>
              </a:spcBef>
              <a:defRPr sz="1200">
                <a:solidFill>
                  <a:schemeClr val="tx1"/>
                </a:solidFill>
                <a:latin typeface="Arial" charset="0"/>
              </a:defRPr>
            </a:lvl2pPr>
            <a:lvl3pPr marL="1164717" indent="-232943">
              <a:spcBef>
                <a:spcPct val="30000"/>
              </a:spcBef>
              <a:defRPr sz="1200">
                <a:solidFill>
                  <a:schemeClr val="tx1"/>
                </a:solidFill>
                <a:latin typeface="Arial" charset="0"/>
              </a:defRPr>
            </a:lvl3pPr>
            <a:lvl4pPr marL="1630604" indent="-232943">
              <a:spcBef>
                <a:spcPct val="30000"/>
              </a:spcBef>
              <a:defRPr sz="1200">
                <a:solidFill>
                  <a:schemeClr val="tx1"/>
                </a:solidFill>
                <a:latin typeface="Arial" charset="0"/>
              </a:defRPr>
            </a:lvl4pPr>
            <a:lvl5pPr marL="2096491" indent="-232943">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a:spcBef>
                <a:spcPct val="0"/>
              </a:spcBef>
            </a:pPr>
            <a:fld id="{47E3D3CC-E05D-4F14-828E-B0112DAB8FAE}" type="slidenum">
              <a:rPr lang="en-US" altLang="en-US"/>
              <a:pPr>
                <a:spcBef>
                  <a:spcPct val="0"/>
                </a:spcBef>
              </a:pPr>
              <a:t>23</a:t>
            </a:fld>
            <a:endParaRPr lang="en-US" altLang="en-US" dirty="0"/>
          </a:p>
        </p:txBody>
      </p:sp>
    </p:spTree>
    <p:extLst>
      <p:ext uri="{BB962C8B-B14F-4D97-AF65-F5344CB8AC3E}">
        <p14:creationId xmlns:p14="http://schemas.microsoft.com/office/powerpoint/2010/main" val="1882983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12A8C-0FDC-40EE-81B9-854787C56A36}" type="slidenum">
              <a:rPr lang="en-US" smtClean="0"/>
              <a:t>25</a:t>
            </a:fld>
            <a:endParaRPr lang="en-US" dirty="0"/>
          </a:p>
        </p:txBody>
      </p:sp>
    </p:spTree>
    <p:extLst>
      <p:ext uri="{BB962C8B-B14F-4D97-AF65-F5344CB8AC3E}">
        <p14:creationId xmlns:p14="http://schemas.microsoft.com/office/powerpoint/2010/main" val="774895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http://dx.doi.org/10.1016/j.canep.2017.06.002</a:t>
            </a:r>
          </a:p>
          <a:p>
            <a:endParaRPr lang="en-US" dirty="0"/>
          </a:p>
          <a:p>
            <a:r>
              <a:rPr lang="en-US" dirty="0"/>
              <a:t>Introduction: The Affordable Care Act's (ACA) preventive services provision (PSP) removes copayments for preventive services such as cancer screening. We examined: 1) whether a shift in breast cancer stage occurred, and 2) the impact of the provision on racial/ethnic disparities in stage. </a:t>
            </a:r>
          </a:p>
          <a:p>
            <a:endParaRPr lang="en-US" dirty="0"/>
          </a:p>
          <a:p>
            <a:r>
              <a:rPr lang="en-US" dirty="0"/>
              <a:t>Materials and methods: Data from the National Cancer Database were used. The pre- and post-PSP periods were identified as 2007–2009 and 2011–2013, respectively. Proportion differences (PDs) and 95% confidence Intervals (CIs) were calculated. </a:t>
            </a:r>
          </a:p>
          <a:p>
            <a:endParaRPr lang="en-US" dirty="0"/>
          </a:p>
          <a:p>
            <a:r>
              <a:rPr lang="en-US" dirty="0"/>
              <a:t>Results: All three racial/ethnic groups experienced a statistically significant shift toward Stage I breast cancer. Pre-PSP, the black:white disparity in Stage I cancer was  9.5 (95% CI:  8.9,  10.4) and the Latina: white disparity was  5.2 (95% CI:  4.0,  6.1). Post-PSP, the disparities improved slightly. </a:t>
            </a:r>
          </a:p>
          <a:p>
            <a:endParaRPr lang="en-US" dirty="0"/>
          </a:p>
          <a:p>
            <a:r>
              <a:rPr lang="en-US" dirty="0"/>
              <a:t>Discussion: Preliminary data suggest that the ACA's PSP may have a meaningful impact on cancer stage overall and by race/ethnicity. However, more time may be needed to see reductions in disparities. </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4102B17A-DC26-4194-B547-C30DA496EC1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990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3</a:t>
            </a:fld>
            <a:endParaRPr lang="en-US" dirty="0"/>
          </a:p>
        </p:txBody>
      </p:sp>
    </p:spTree>
    <p:extLst>
      <p:ext uri="{BB962C8B-B14F-4D97-AF65-F5344CB8AC3E}">
        <p14:creationId xmlns:p14="http://schemas.microsoft.com/office/powerpoint/2010/main" val="2789576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bowl in which a fish lives is dirty, or the glass is cracked and the water is leaking, the fish will never reach its full health potential, despite any individual effort. </a:t>
            </a:r>
            <a:endParaRPr lang="en-US" dirty="0"/>
          </a:p>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29</a:t>
            </a:fld>
            <a:endParaRPr lang="en-US" dirty="0"/>
          </a:p>
        </p:txBody>
      </p:sp>
    </p:spTree>
    <p:extLst>
      <p:ext uri="{BB962C8B-B14F-4D97-AF65-F5344CB8AC3E}">
        <p14:creationId xmlns:p14="http://schemas.microsoft.com/office/powerpoint/2010/main" val="106854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Full Quote (and context): </a:t>
            </a:r>
            <a:r>
              <a:rPr lang="en-US" i="1" dirty="0">
                <a:effectLst/>
              </a:rPr>
              <a:t>We are concerned about the constant use of federal funds to support this most notorious expression of segregation [the racial segregation of hospitals]. Of all the forms of inequality, injustice in health is the most shocking and the most inhuman because it often results in physical death. I see no alternative to direct action and creative nonviolence to raise the conscience of the nation. </a:t>
            </a:r>
            <a:r>
              <a:rPr lang="en-US" b="1" i="0" dirty="0">
                <a:effectLst/>
              </a:rPr>
              <a:t>-2</a:t>
            </a:r>
            <a:r>
              <a:rPr lang="en-US" b="1" i="0" baseline="30000" dirty="0">
                <a:effectLst/>
              </a:rPr>
              <a:t>nd </a:t>
            </a:r>
            <a:r>
              <a:rPr lang="en-US" b="1" dirty="0"/>
              <a:t>National Convention of the Medical Committee for Human Rights. Chicago, Illinois. March 25, 1966</a:t>
            </a:r>
          </a:p>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30</a:t>
            </a:fld>
            <a:endParaRPr lang="en-US" dirty="0"/>
          </a:p>
        </p:txBody>
      </p:sp>
    </p:spTree>
    <p:extLst>
      <p:ext uri="{BB962C8B-B14F-4D97-AF65-F5344CB8AC3E}">
        <p14:creationId xmlns:p14="http://schemas.microsoft.com/office/powerpoint/2010/main" val="3885031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Academic medical centers are a key driver to creating a culture of health. SUNY Downstate for example provides education/training, conducts research, and provides clinical care. These are opportunities to change culture. The following slides touch on ways in which we are aiming to define a culture of health in Brooklyn, New York. </a:t>
            </a:r>
          </a:p>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31</a:t>
            </a:fld>
            <a:endParaRPr lang="en-US" dirty="0"/>
          </a:p>
        </p:txBody>
      </p:sp>
    </p:spTree>
    <p:extLst>
      <p:ext uri="{BB962C8B-B14F-4D97-AF65-F5344CB8AC3E}">
        <p14:creationId xmlns:p14="http://schemas.microsoft.com/office/powerpoint/2010/main" val="2292136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2018, the National Survey of Health Attitudes found that 37% of adults in the U.S. believed that one’s surroundings (both other people’s behaviors and factors like physical environment, social support, and community safety) strongly influence health and well-being. This represents a small but statistically significant increase since 2015, when 34% reported a strong influence. There are notable differences by race/ethnicity, with more black (40%), Hispanic/Latinx (45%), and Asian (45%) adults reporting strong influence of these factors on health, relative to whites (33%). An increase in this percentage signals a greater understanding of health as an interconnected experience, linked to the people around us and the places where we live, learn, work, and play.</a:t>
            </a:r>
          </a:p>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32</a:t>
            </a:fld>
            <a:endParaRPr lang="en-US" dirty="0"/>
          </a:p>
        </p:txBody>
      </p:sp>
    </p:spTree>
    <p:extLst>
      <p:ext uri="{BB962C8B-B14F-4D97-AF65-F5344CB8AC3E}">
        <p14:creationId xmlns:p14="http://schemas.microsoft.com/office/powerpoint/2010/main" val="3162640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number of drivers can foster cross-sector collaboration, including drivers such as the number and quality of partnership, investment in collaboration and policies that support collaboration. </a:t>
            </a:r>
          </a:p>
        </p:txBody>
      </p:sp>
      <p:sp>
        <p:nvSpPr>
          <p:cNvPr id="4" name="Slide Number Placeholder 3"/>
          <p:cNvSpPr>
            <a:spLocks noGrp="1"/>
          </p:cNvSpPr>
          <p:nvPr>
            <p:ph type="sldNum" sz="quarter" idx="5"/>
          </p:nvPr>
        </p:nvSpPr>
        <p:spPr/>
        <p:txBody>
          <a:bodyPr/>
          <a:lstStyle/>
          <a:p>
            <a:fld id="{989AF42E-8064-384C-98C5-CC08ABC784D4}" type="slidenum">
              <a:rPr lang="en-US" smtClean="0"/>
              <a:t>33</a:t>
            </a:fld>
            <a:endParaRPr lang="en-US" dirty="0"/>
          </a:p>
        </p:txBody>
      </p:sp>
    </p:spTree>
    <p:extLst>
      <p:ext uri="{BB962C8B-B14F-4D97-AF65-F5344CB8AC3E}">
        <p14:creationId xmlns:p14="http://schemas.microsoft.com/office/powerpoint/2010/main" val="531225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Engage the community and relevant stakeholders in building partnerships to prioritize health equity, identify health disparities, and learn and improve. </a:t>
            </a:r>
          </a:p>
        </p:txBody>
      </p:sp>
      <p:sp>
        <p:nvSpPr>
          <p:cNvPr id="4" name="Slide Number Placeholder 3"/>
          <p:cNvSpPr>
            <a:spLocks noGrp="1"/>
          </p:cNvSpPr>
          <p:nvPr>
            <p:ph type="sldNum" sz="quarter" idx="5"/>
          </p:nvPr>
        </p:nvSpPr>
        <p:spPr/>
        <p:txBody>
          <a:bodyPr/>
          <a:lstStyle/>
          <a:p>
            <a:fld id="{989AF42E-8064-384C-98C5-CC08ABC784D4}" type="slidenum">
              <a:rPr lang="en-US" smtClean="0"/>
              <a:t>34</a:t>
            </a:fld>
            <a:endParaRPr lang="en-US" dirty="0"/>
          </a:p>
        </p:txBody>
      </p:sp>
    </p:spTree>
    <p:extLst>
      <p:ext uri="{BB962C8B-B14F-4D97-AF65-F5344CB8AC3E}">
        <p14:creationId xmlns:p14="http://schemas.microsoft.com/office/powerpoint/2010/main" val="3030463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Strengthening integration of health services and system will require us to balance clinical care with prevention-oriented public health and community-based social services. Our work to promote a culture of health equity ultimately holds the promise of not only improving health outcomes but also driving down costs.</a:t>
            </a:r>
            <a:endParaRPr lang="en-US" dirty="0"/>
          </a:p>
        </p:txBody>
      </p:sp>
      <p:sp>
        <p:nvSpPr>
          <p:cNvPr id="4" name="Slide Number Placeholder 3"/>
          <p:cNvSpPr>
            <a:spLocks noGrp="1"/>
          </p:cNvSpPr>
          <p:nvPr>
            <p:ph type="sldNum" sz="quarter" idx="5"/>
          </p:nvPr>
        </p:nvSpPr>
        <p:spPr/>
        <p:txBody>
          <a:bodyPr/>
          <a:lstStyle/>
          <a:p>
            <a:fld id="{989AF42E-8064-384C-98C5-CC08ABC784D4}" type="slidenum">
              <a:rPr lang="en-US" smtClean="0"/>
              <a:t>35</a:t>
            </a:fld>
            <a:endParaRPr lang="en-US" dirty="0"/>
          </a:p>
        </p:txBody>
      </p:sp>
    </p:spTree>
    <p:extLst>
      <p:ext uri="{BB962C8B-B14F-4D97-AF65-F5344CB8AC3E}">
        <p14:creationId xmlns:p14="http://schemas.microsoft.com/office/powerpoint/2010/main" val="1083449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Strengthening integration of health services and system will require us to balance clinical care with prevention-oriented public health and community-based social services. Our work to promote a culture of health equity ultimately holds the promise of not only improving health outcomes but also driving down costs.</a:t>
            </a:r>
            <a:endParaRPr lang="en-US" dirty="0"/>
          </a:p>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36</a:t>
            </a:fld>
            <a:endParaRPr lang="en-US" dirty="0"/>
          </a:p>
        </p:txBody>
      </p:sp>
    </p:spTree>
    <p:extLst>
      <p:ext uri="{BB962C8B-B14F-4D97-AF65-F5344CB8AC3E}">
        <p14:creationId xmlns:p14="http://schemas.microsoft.com/office/powerpoint/2010/main" val="4133954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37</a:t>
            </a:fld>
            <a:endParaRPr lang="en-US" dirty="0"/>
          </a:p>
        </p:txBody>
      </p:sp>
    </p:spTree>
    <p:extLst>
      <p:ext uri="{BB962C8B-B14F-4D97-AF65-F5344CB8AC3E}">
        <p14:creationId xmlns:p14="http://schemas.microsoft.com/office/powerpoint/2010/main" val="842865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39</a:t>
            </a:fld>
            <a:endParaRPr lang="en-US" dirty="0"/>
          </a:p>
        </p:txBody>
      </p:sp>
    </p:spTree>
    <p:extLst>
      <p:ext uri="{BB962C8B-B14F-4D97-AF65-F5344CB8AC3E}">
        <p14:creationId xmlns:p14="http://schemas.microsoft.com/office/powerpoint/2010/main" val="1678639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4</a:t>
            </a:fld>
            <a:endParaRPr lang="en-US" dirty="0"/>
          </a:p>
        </p:txBody>
      </p:sp>
    </p:spTree>
    <p:extLst>
      <p:ext uri="{BB962C8B-B14F-4D97-AF65-F5344CB8AC3E}">
        <p14:creationId xmlns:p14="http://schemas.microsoft.com/office/powerpoint/2010/main" val="4166299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what would martin think slides for ending</a:t>
            </a:r>
          </a:p>
        </p:txBody>
      </p:sp>
      <p:sp>
        <p:nvSpPr>
          <p:cNvPr id="4" name="Slide Number Placeholder 3"/>
          <p:cNvSpPr>
            <a:spLocks noGrp="1"/>
          </p:cNvSpPr>
          <p:nvPr>
            <p:ph type="sldNum" sz="quarter" idx="10"/>
          </p:nvPr>
        </p:nvSpPr>
        <p:spPr/>
        <p:txBody>
          <a:bodyPr/>
          <a:lstStyle/>
          <a:p>
            <a:fld id="{CA012A8C-0FDC-40EE-81B9-854787C56A36}" type="slidenum">
              <a:rPr lang="en-US" smtClean="0"/>
              <a:t>42</a:t>
            </a:fld>
            <a:endParaRPr lang="en-US" dirty="0"/>
          </a:p>
        </p:txBody>
      </p:sp>
    </p:spTree>
    <p:extLst>
      <p:ext uri="{BB962C8B-B14F-4D97-AF65-F5344CB8AC3E}">
        <p14:creationId xmlns:p14="http://schemas.microsoft.com/office/powerpoint/2010/main" val="235293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5</a:t>
            </a:fld>
            <a:endParaRPr lang="en-US" dirty="0"/>
          </a:p>
        </p:txBody>
      </p:sp>
    </p:spTree>
    <p:extLst>
      <p:ext uri="{BB962C8B-B14F-4D97-AF65-F5344CB8AC3E}">
        <p14:creationId xmlns:p14="http://schemas.microsoft.com/office/powerpoint/2010/main" val="245518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8</a:t>
            </a:fld>
            <a:endParaRPr lang="en-US" dirty="0"/>
          </a:p>
        </p:txBody>
      </p:sp>
    </p:spTree>
    <p:extLst>
      <p:ext uri="{BB962C8B-B14F-4D97-AF65-F5344CB8AC3E}">
        <p14:creationId xmlns:p14="http://schemas.microsoft.com/office/powerpoint/2010/main" val="393243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9</a:t>
            </a:fld>
            <a:endParaRPr lang="en-US" dirty="0"/>
          </a:p>
        </p:txBody>
      </p:sp>
    </p:spTree>
    <p:extLst>
      <p:ext uri="{BB962C8B-B14F-4D97-AF65-F5344CB8AC3E}">
        <p14:creationId xmlns:p14="http://schemas.microsoft.com/office/powerpoint/2010/main" val="1351800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sldNum" sz="quarter" idx="10"/>
          </p:nvPr>
        </p:nvSpPr>
        <p:spPr/>
        <p:txBody>
          <a:bodyPr/>
          <a:lstStyle/>
          <a:p>
            <a:fld id="{B3A019F3-8596-4028-9847-CBD3A185B07A}" type="slidenum">
              <a:rPr lang="en-US" smtClean="0"/>
              <a:pPr/>
              <a:t>11</a:t>
            </a:fld>
            <a:endParaRPr lang="en-US" dirty="0"/>
          </a:p>
        </p:txBody>
      </p:sp>
    </p:spTree>
    <p:extLst>
      <p:ext uri="{BB962C8B-B14F-4D97-AF65-F5344CB8AC3E}">
        <p14:creationId xmlns:p14="http://schemas.microsoft.com/office/powerpoint/2010/main" val="335512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280C54-3995-0A4D-B51D-2457476126CD}" type="slidenum">
              <a:rPr lang="en-US" smtClean="0"/>
              <a:t>13</a:t>
            </a:fld>
            <a:endParaRPr lang="en-US" dirty="0"/>
          </a:p>
        </p:txBody>
      </p:sp>
    </p:spTree>
    <p:extLst>
      <p:ext uri="{BB962C8B-B14F-4D97-AF65-F5344CB8AC3E}">
        <p14:creationId xmlns:p14="http://schemas.microsoft.com/office/powerpoint/2010/main" val="1950389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14</a:t>
            </a:fld>
            <a:endParaRPr lang="en-US" dirty="0"/>
          </a:p>
        </p:txBody>
      </p:sp>
    </p:spTree>
    <p:extLst>
      <p:ext uri="{BB962C8B-B14F-4D97-AF65-F5344CB8AC3E}">
        <p14:creationId xmlns:p14="http://schemas.microsoft.com/office/powerpoint/2010/main" val="804297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A1E1-AABF-414F-B93E-9F5F7378E3BF}"/>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6F9D66D-2940-0941-9563-01C5D19A61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570E25-E67C-9647-BEE4-B880F5D33CEA}"/>
              </a:ext>
            </a:extLst>
          </p:cNvPr>
          <p:cNvSpPr>
            <a:spLocks noGrp="1"/>
          </p:cNvSpPr>
          <p:nvPr>
            <p:ph type="dt" sz="half" idx="10"/>
          </p:nvPr>
        </p:nvSpPr>
        <p:spPr/>
        <p:txBody>
          <a:bodyPr/>
          <a:lstStyle/>
          <a:p>
            <a:fld id="{302EA387-EFFF-7E42-AB11-B072642AB43E}" type="datetimeFigureOut">
              <a:rPr lang="en-US" smtClean="0"/>
              <a:t>2/10/2022</a:t>
            </a:fld>
            <a:endParaRPr lang="en-US" dirty="0"/>
          </a:p>
        </p:txBody>
      </p:sp>
      <p:sp>
        <p:nvSpPr>
          <p:cNvPr id="5" name="Footer Placeholder 4">
            <a:extLst>
              <a:ext uri="{FF2B5EF4-FFF2-40B4-BE49-F238E27FC236}">
                <a16:creationId xmlns:a16="http://schemas.microsoft.com/office/drawing/2014/main" id="{4B24B298-D14F-194E-AFD4-0F969A57DB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E59258-30F0-9445-A1BC-A7B68C2A01EB}"/>
              </a:ext>
            </a:extLst>
          </p:cNvPr>
          <p:cNvSpPr>
            <a:spLocks noGrp="1"/>
          </p:cNvSpPr>
          <p:nvPr>
            <p:ph type="sldNum" sz="quarter" idx="12"/>
          </p:nvPr>
        </p:nvSpPr>
        <p:spPr/>
        <p:txBody>
          <a:bodyPr/>
          <a:lstStyle/>
          <a:p>
            <a:fld id="{07993BA7-F25A-0D49-940A-BF58BF2DBFDB}" type="slidenum">
              <a:rPr lang="en-US" smtClean="0"/>
              <a:t>‹#›</a:t>
            </a:fld>
            <a:endParaRPr lang="en-US" dirty="0"/>
          </a:p>
        </p:txBody>
      </p:sp>
    </p:spTree>
    <p:extLst>
      <p:ext uri="{BB962C8B-B14F-4D97-AF65-F5344CB8AC3E}">
        <p14:creationId xmlns:p14="http://schemas.microsoft.com/office/powerpoint/2010/main" val="203884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8272-5424-7743-AA03-23C83D8E0F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EED49E-FCC9-0241-A81A-9A6E2AEDBC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E8D5A-92FE-AF45-B580-D76A8FF30D6C}"/>
              </a:ext>
            </a:extLst>
          </p:cNvPr>
          <p:cNvSpPr>
            <a:spLocks noGrp="1"/>
          </p:cNvSpPr>
          <p:nvPr>
            <p:ph type="dt" sz="half" idx="10"/>
          </p:nvPr>
        </p:nvSpPr>
        <p:spPr/>
        <p:txBody>
          <a:bodyPr/>
          <a:lstStyle/>
          <a:p>
            <a:fld id="{302EA387-EFFF-7E42-AB11-B072642AB43E}" type="datetimeFigureOut">
              <a:rPr lang="en-US" smtClean="0"/>
              <a:t>2/10/2022</a:t>
            </a:fld>
            <a:endParaRPr lang="en-US" dirty="0"/>
          </a:p>
        </p:txBody>
      </p:sp>
      <p:sp>
        <p:nvSpPr>
          <p:cNvPr id="5" name="Footer Placeholder 4">
            <a:extLst>
              <a:ext uri="{FF2B5EF4-FFF2-40B4-BE49-F238E27FC236}">
                <a16:creationId xmlns:a16="http://schemas.microsoft.com/office/drawing/2014/main" id="{710B6202-C50D-8E4A-9058-743F70A02C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E6DB55-6633-C143-A6D4-BF58F3BC0B73}"/>
              </a:ext>
            </a:extLst>
          </p:cNvPr>
          <p:cNvSpPr>
            <a:spLocks noGrp="1"/>
          </p:cNvSpPr>
          <p:nvPr>
            <p:ph type="sldNum" sz="quarter" idx="12"/>
          </p:nvPr>
        </p:nvSpPr>
        <p:spPr/>
        <p:txBody>
          <a:bodyPr/>
          <a:lstStyle/>
          <a:p>
            <a:fld id="{07993BA7-F25A-0D49-940A-BF58BF2DBFDB}" type="slidenum">
              <a:rPr lang="en-US" smtClean="0"/>
              <a:t>‹#›</a:t>
            </a:fld>
            <a:endParaRPr lang="en-US" dirty="0"/>
          </a:p>
        </p:txBody>
      </p:sp>
    </p:spTree>
    <p:extLst>
      <p:ext uri="{BB962C8B-B14F-4D97-AF65-F5344CB8AC3E}">
        <p14:creationId xmlns:p14="http://schemas.microsoft.com/office/powerpoint/2010/main" val="211106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FC31C1-5D0E-D346-9258-0E946B2A37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0E8D8E-74D2-7845-8426-45C0FEA2A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8B03F-2B9A-C941-B99A-D1CC62B18B5C}"/>
              </a:ext>
            </a:extLst>
          </p:cNvPr>
          <p:cNvSpPr>
            <a:spLocks noGrp="1"/>
          </p:cNvSpPr>
          <p:nvPr>
            <p:ph type="dt" sz="half" idx="10"/>
          </p:nvPr>
        </p:nvSpPr>
        <p:spPr/>
        <p:txBody>
          <a:bodyPr/>
          <a:lstStyle/>
          <a:p>
            <a:fld id="{302EA387-EFFF-7E42-AB11-B072642AB43E}" type="datetimeFigureOut">
              <a:rPr lang="en-US" smtClean="0"/>
              <a:t>2/10/2022</a:t>
            </a:fld>
            <a:endParaRPr lang="en-US" dirty="0"/>
          </a:p>
        </p:txBody>
      </p:sp>
      <p:sp>
        <p:nvSpPr>
          <p:cNvPr id="5" name="Footer Placeholder 4">
            <a:extLst>
              <a:ext uri="{FF2B5EF4-FFF2-40B4-BE49-F238E27FC236}">
                <a16:creationId xmlns:a16="http://schemas.microsoft.com/office/drawing/2014/main" id="{0A836AC4-8D4C-8943-9929-5FD4AF84A4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32FADD-707B-7E45-8F72-5862987FB2B5}"/>
              </a:ext>
            </a:extLst>
          </p:cNvPr>
          <p:cNvSpPr>
            <a:spLocks noGrp="1"/>
          </p:cNvSpPr>
          <p:nvPr>
            <p:ph type="sldNum" sz="quarter" idx="12"/>
          </p:nvPr>
        </p:nvSpPr>
        <p:spPr/>
        <p:txBody>
          <a:bodyPr/>
          <a:lstStyle/>
          <a:p>
            <a:fld id="{07993BA7-F25A-0D49-940A-BF58BF2DBFDB}" type="slidenum">
              <a:rPr lang="en-US" smtClean="0"/>
              <a:t>‹#›</a:t>
            </a:fld>
            <a:endParaRPr lang="en-US" dirty="0"/>
          </a:p>
        </p:txBody>
      </p:sp>
    </p:spTree>
    <p:extLst>
      <p:ext uri="{BB962C8B-B14F-4D97-AF65-F5344CB8AC3E}">
        <p14:creationId xmlns:p14="http://schemas.microsoft.com/office/powerpoint/2010/main" val="1260609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3" name="Rectangle 3"/>
          <p:cNvSpPr>
            <a:spLocks noGrp="1"/>
          </p:cNvSpPr>
          <p:nvPr>
            <p:ph type="dt" sz="half" idx="10"/>
          </p:nvPr>
        </p:nvSpPr>
        <p:spPr>
          <a:xfrm>
            <a:off x="304800" y="6477000"/>
            <a:ext cx="2133600" cy="304800"/>
          </a:xfrm>
        </p:spPr>
        <p:txBody>
          <a:bodyPr anchor="ctr"/>
          <a:lstStyle>
            <a:lvl1pPr algn="l">
              <a:defRPr>
                <a:solidFill>
                  <a:srgbClr val="A0A0A0"/>
                </a:solidFill>
              </a:defRPr>
            </a:lvl1pPr>
            <a:extLst/>
          </a:lstStyle>
          <a:p>
            <a:fld id="{5A8D346D-A53F-433C-9D37-45A337EA482C}" type="datetime1">
              <a:rPr lang="en-US" smtClean="0"/>
              <a:pPr/>
              <a:t>2/10/2022</a:t>
            </a:fld>
            <a:endParaRPr lang="en-US" dirty="0"/>
          </a:p>
        </p:txBody>
      </p:sp>
      <p:sp>
        <p:nvSpPr>
          <p:cNvPr id="4" name="Rectangle 4"/>
          <p:cNvSpPr>
            <a:spLocks noGrp="1"/>
          </p:cNvSpPr>
          <p:nvPr>
            <p:ph type="ftr" sz="quarter" idx="11"/>
          </p:nvPr>
        </p:nvSpPr>
        <p:spPr>
          <a:xfrm>
            <a:off x="3606800" y="6477000"/>
            <a:ext cx="4978400" cy="304800"/>
          </a:xfrm>
        </p:spPr>
        <p:txBody>
          <a:bodyPr/>
          <a:lstStyle>
            <a:lvl1pPr>
              <a:defRPr>
                <a:solidFill>
                  <a:schemeClr val="bg1"/>
                </a:solidFill>
              </a:defRPr>
            </a:lvl1pPr>
            <a:extLst/>
          </a:lstStyle>
          <a:p>
            <a:endParaRPr lang="en-US" dirty="0">
              <a:solidFill>
                <a:schemeClr val="bg1"/>
              </a:solidFill>
            </a:endParaRPr>
          </a:p>
        </p:txBody>
      </p:sp>
      <p:sp>
        <p:nvSpPr>
          <p:cNvPr id="13" name="Slide Number Placeholder 12"/>
          <p:cNvSpPr>
            <a:spLocks noGrp="1"/>
          </p:cNvSpPr>
          <p:nvPr>
            <p:ph type="sldNum" sz="quarter" idx="12"/>
          </p:nvPr>
        </p:nvSpPr>
        <p:spPr>
          <a:xfrm>
            <a:off x="8636000" y="6477000"/>
            <a:ext cx="1361440" cy="304800"/>
          </a:xfrm>
        </p:spPr>
        <p:txBody>
          <a:bodyPr anchor="ctr"/>
          <a:lstStyle/>
          <a:p>
            <a:pPr algn="r"/>
            <a:fld id="{256D3EEF-DE4E-429D-8EC4-DDC531AFF587}" type="slidenum">
              <a:rPr lang="en-US" sz="1000" smtClean="0"/>
              <a:pPr algn="r"/>
              <a:t>‹#›</a:t>
            </a:fld>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485" y="5993127"/>
            <a:ext cx="2528596" cy="788673"/>
          </a:xfrm>
          <a:prstGeom prst="rect">
            <a:avLst/>
          </a:prstGeom>
        </p:spPr>
      </p:pic>
      <p:sp>
        <p:nvSpPr>
          <p:cNvPr id="10" name="Rectangle 9"/>
          <p:cNvSpPr/>
          <p:nvPr userDrawn="1"/>
        </p:nvSpPr>
        <p:spPr>
          <a:xfrm>
            <a:off x="8534400" y="0"/>
            <a:ext cx="3657600" cy="6858000"/>
          </a:xfrm>
          <a:prstGeom prst="rect">
            <a:avLst/>
          </a:prstGeom>
          <a:blipFill dpi="0" rotWithShape="1">
            <a:blip r:embed="rId3">
              <a:alphaModFix amt="16000"/>
              <a:extLst>
                <a:ext uri="{28A0092B-C50C-407E-A947-70E740481C1C}">
                  <a14:useLocalDpi xmlns:a14="http://schemas.microsoft.com/office/drawing/2010/main" val="0"/>
                </a:ext>
              </a:extLst>
            </a:blip>
            <a:srcRect/>
            <a:stretch>
              <a:fillRect l="-3" r="-1028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5984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r"/>
            <a:fld id="{73B9D0E9-7F95-4423-9114-95494EF8154E}" type="datetime1">
              <a:rPr lang="en-US" smtClean="0"/>
              <a:pPr algn="r"/>
              <a:t>2/10/2022</a:t>
            </a:fld>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endParaRPr lang="en-US" dirty="0"/>
          </a:p>
        </p:txBody>
      </p:sp>
      <p:sp>
        <p:nvSpPr>
          <p:cNvPr id="7" name="Rectangle 6"/>
          <p:cNvSpPr/>
          <p:nvPr userDrawn="1"/>
        </p:nvSpPr>
        <p:spPr>
          <a:xfrm>
            <a:off x="8534400" y="0"/>
            <a:ext cx="3657600" cy="6858000"/>
          </a:xfrm>
          <a:prstGeom prst="rect">
            <a:avLst/>
          </a:prstGeom>
          <a:blipFill dpi="0" rotWithShape="1">
            <a:blip r:embed="rId2">
              <a:alphaModFix amt="16000"/>
              <a:extLst>
                <a:ext uri="{28A0092B-C50C-407E-A947-70E740481C1C}">
                  <a14:useLocalDpi xmlns:a14="http://schemas.microsoft.com/office/drawing/2010/main" val="0"/>
                </a:ext>
              </a:extLst>
            </a:blip>
            <a:srcRect/>
            <a:stretch>
              <a:fillRect l="-3" r="-1028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a:stretch>
            <a:fillRect/>
          </a:stretch>
        </p:blipFill>
        <p:spPr>
          <a:xfrm>
            <a:off x="297071" y="5960075"/>
            <a:ext cx="2530059" cy="792549"/>
          </a:xfrm>
          <a:prstGeom prst="rect">
            <a:avLst/>
          </a:prstGeom>
        </p:spPr>
      </p:pic>
    </p:spTree>
    <p:extLst>
      <p:ext uri="{BB962C8B-B14F-4D97-AF65-F5344CB8AC3E}">
        <p14:creationId xmlns:p14="http://schemas.microsoft.com/office/powerpoint/2010/main" val="316028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Up: 1 Top, 2 Bottom">
    <p:spTree>
      <p:nvGrpSpPr>
        <p:cNvPr id="1" name=""/>
        <p:cNvGrpSpPr/>
        <p:nvPr/>
      </p:nvGrpSpPr>
      <p:grpSpPr>
        <a:xfrm>
          <a:off x="0" y="0"/>
          <a:ext cx="0" cy="0"/>
          <a:chOff x="0" y="0"/>
          <a:chExt cx="0" cy="0"/>
        </a:xfrm>
      </p:grpSpPr>
      <p:sp>
        <p:nvSpPr>
          <p:cNvPr id="28" name="Rectangle 2"/>
          <p:cNvSpPr>
            <a:spLocks noGrp="1"/>
          </p:cNvSpPr>
          <p:nvPr>
            <p:ph type="title"/>
          </p:nvPr>
        </p:nvSpPr>
        <p:spPr/>
        <p:txBody>
          <a:bodyPr/>
          <a:lstStyle/>
          <a:p>
            <a:r>
              <a:rPr lang="en-US"/>
              <a:t>Click to edit Master title style</a:t>
            </a:r>
          </a:p>
        </p:txBody>
      </p:sp>
      <p:sp>
        <p:nvSpPr>
          <p:cNvPr id="13" name="Rectangle 8"/>
          <p:cNvSpPr>
            <a:spLocks noGrp="1"/>
          </p:cNvSpPr>
          <p:nvPr>
            <p:ph type="body" sz="quarter" idx="13" hasCustomPrompt="1"/>
          </p:nvPr>
        </p:nvSpPr>
        <p:spPr>
          <a:xfrm>
            <a:off x="406400" y="381000"/>
            <a:ext cx="10769600"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p>
        </p:txBody>
      </p:sp>
      <p:sp>
        <p:nvSpPr>
          <p:cNvPr id="15" name="Rectangle 11"/>
          <p:cNvSpPr>
            <a:spLocks noGrp="1"/>
          </p:cNvSpPr>
          <p:nvPr>
            <p:ph sz="quarter" idx="15"/>
          </p:nvPr>
        </p:nvSpPr>
        <p:spPr>
          <a:xfrm>
            <a:off x="402336" y="609600"/>
            <a:ext cx="10765536" cy="27066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8"/>
          <p:cNvSpPr>
            <a:spLocks noGrp="1"/>
          </p:cNvSpPr>
          <p:nvPr>
            <p:ph type="body" sz="quarter" idx="16" hasCustomPrompt="1"/>
          </p:nvPr>
        </p:nvSpPr>
        <p:spPr>
          <a:xfrm>
            <a:off x="402336" y="3319272"/>
            <a:ext cx="5287264"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18" name="Rectangle 11"/>
          <p:cNvSpPr>
            <a:spLocks noGrp="1"/>
          </p:cNvSpPr>
          <p:nvPr>
            <p:ph sz="quarter" idx="17"/>
          </p:nvPr>
        </p:nvSpPr>
        <p:spPr>
          <a:xfrm>
            <a:off x="402336" y="3547872"/>
            <a:ext cx="5287264" cy="27066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Rectangle 8"/>
          <p:cNvSpPr>
            <a:spLocks noGrp="1"/>
          </p:cNvSpPr>
          <p:nvPr>
            <p:ph type="body" sz="quarter" idx="20" hasCustomPrompt="1"/>
          </p:nvPr>
        </p:nvSpPr>
        <p:spPr>
          <a:xfrm>
            <a:off x="5888736" y="3319272"/>
            <a:ext cx="5287264" cy="228600"/>
          </a:xfrm>
          <a:solidFill>
            <a:schemeClr val="accent6">
              <a:shade val="75000"/>
            </a:schemeClr>
          </a:solidFill>
        </p:spPr>
        <p:txBody>
          <a:bodyPr/>
          <a:lstStyle>
            <a:lvl1pPr>
              <a:defRPr b="1">
                <a:solidFill>
                  <a:schemeClr val="bg1"/>
                </a:solidFill>
              </a:defRPr>
            </a:lvl1pPr>
            <a:extLst/>
          </a:lstStyle>
          <a:p>
            <a:pPr lvl="0"/>
            <a:r>
              <a:rPr lang="en-US" dirty="0"/>
              <a:t>Click to add heading</a:t>
            </a:r>
            <a:endParaRPr lang="en-US"/>
          </a:p>
        </p:txBody>
      </p:sp>
      <p:sp>
        <p:nvSpPr>
          <p:cNvPr id="23" name="Rectangle 11"/>
          <p:cNvSpPr>
            <a:spLocks noGrp="1"/>
          </p:cNvSpPr>
          <p:nvPr>
            <p:ph sz="quarter" idx="21"/>
          </p:nvPr>
        </p:nvSpPr>
        <p:spPr>
          <a:xfrm>
            <a:off x="5888736" y="3547872"/>
            <a:ext cx="5287264" cy="2706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Rectangle 19"/>
          <p:cNvSpPr>
            <a:spLocks noGrp="1"/>
          </p:cNvSpPr>
          <p:nvPr>
            <p:ph type="dt" sz="half" idx="22"/>
          </p:nvPr>
        </p:nvSpPr>
        <p:spPr/>
        <p:txBody>
          <a:bodyPr/>
          <a:lstStyle/>
          <a:p>
            <a:pPr algn="r"/>
            <a:fld id="{FEC9D3F2-7140-49B9-866C-D21246A5836E}" type="datetime1">
              <a:rPr lang="en-US" smtClean="0"/>
              <a:pPr algn="r"/>
              <a:t>2/10/2022</a:t>
            </a:fld>
            <a:endParaRPr lang="en-US" dirty="0"/>
          </a:p>
        </p:txBody>
      </p:sp>
      <p:sp>
        <p:nvSpPr>
          <p:cNvPr id="20" name="Rectangle 20"/>
          <p:cNvSpPr>
            <a:spLocks noGrp="1"/>
          </p:cNvSpPr>
          <p:nvPr>
            <p:ph type="sldNum" sz="quarter" idx="23"/>
          </p:nvPr>
        </p:nvSpPr>
        <p:spPr/>
        <p:txBody>
          <a:bodyPr/>
          <a:lstStyle/>
          <a:p>
            <a:pPr algn="r"/>
            <a:fld id="{256D3EEF-DE4E-429D-8EC4-DDC531AFF587}" type="slidenum">
              <a:rPr lang="en-US" sz="1000" smtClean="0"/>
              <a:pPr algn="r"/>
              <a:t>‹#›</a:t>
            </a:fld>
            <a:endParaRPr lang="en-US" dirty="0"/>
          </a:p>
        </p:txBody>
      </p:sp>
      <p:sp>
        <p:nvSpPr>
          <p:cNvPr id="22" name="Rectangle 22"/>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6405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12192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95335" y="1076960"/>
            <a:ext cx="12001332" cy="4571880"/>
          </a:xfrm>
        </p:spPr>
        <p:txBody>
          <a:bodyPr>
            <a:normAutofit/>
          </a:bodyPr>
          <a:lstStyle>
            <a:lvl1pPr marL="0" indent="0">
              <a:buNone/>
              <a:defRPr sz="1300" b="0" i="0">
                <a:solidFill>
                  <a:schemeClr val="tx1"/>
                </a:solidFill>
                <a:latin typeface="Suisse Int'l" panose="020B0804000000000000" pitchFamily="34" charset="77"/>
              </a:defRPr>
            </a:lvl1pPr>
          </a:lstStyle>
          <a:p>
            <a:endParaRPr lang="en-US" dirty="0"/>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95336" y="5697252"/>
            <a:ext cx="12001417" cy="495834"/>
          </a:xfrm>
        </p:spPr>
        <p:txBody>
          <a:bodyPr anchor="b" anchorCtr="0">
            <a:noAutofit/>
          </a:bodyPr>
          <a:lstStyle>
            <a:lvl1pPr marL="0" indent="0">
              <a:lnSpc>
                <a:spcPct val="90000"/>
              </a:lnSpc>
              <a:spcBef>
                <a:spcPts val="0"/>
              </a:spcBef>
              <a:spcAft>
                <a:spcPts val="600"/>
              </a:spcAft>
              <a:buNone/>
              <a:defRPr lang="en-US" sz="900" b="0" i="0" spc="0" smtClean="0">
                <a:solidFill>
                  <a:schemeClr val="tx1"/>
                </a:solidFill>
                <a:effectLst/>
                <a:latin typeface="Suisse Int'l" panose="020B0804000000000000" pitchFamily="34" charset="77"/>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dirty="0"/>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95335" y="6309320"/>
            <a:ext cx="1200133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47329" y="6345324"/>
            <a:ext cx="1968219"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95333" y="0"/>
            <a:ext cx="12001332" cy="822960"/>
          </a:xfrm>
        </p:spPr>
        <p:txBody>
          <a:bodyPr>
            <a:normAutofit/>
          </a:bodyPr>
          <a:lstStyle>
            <a:lvl1pPr algn="l">
              <a:lnSpc>
                <a:spcPct val="100000"/>
              </a:lnSpc>
              <a:defRPr sz="1800" b="0" i="0" spc="0">
                <a:solidFill>
                  <a:schemeClr val="bg1"/>
                </a:solidFill>
                <a:latin typeface="Berlingske Serif Text Light" panose="02000403060000020004" pitchFamily="2" charset="0"/>
              </a:defRPr>
            </a:lvl1pPr>
          </a:lstStyle>
          <a:p>
            <a:r>
              <a:rPr lang="en-US" dirty="0"/>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746048" y="6515771"/>
            <a:ext cx="8598931" cy="138499"/>
          </a:xfrm>
          <a:prstGeom prst="rect">
            <a:avLst/>
          </a:prstGeom>
          <a:noFill/>
        </p:spPr>
        <p:txBody>
          <a:bodyPr wrap="square" lIns="0" tIns="0" rIns="0" bIns="0" rtlCol="0" anchor="ctr" anchorCtr="0">
            <a:spAutoFit/>
          </a:bodyPr>
          <a:lstStyle/>
          <a:p>
            <a:r>
              <a:rPr lang="en-US" sz="900" b="0" i="0" spc="0" dirty="0">
                <a:solidFill>
                  <a:schemeClr val="tx1"/>
                </a:solidFill>
                <a:latin typeface="Suisse Int'l" panose="020B0804000000000000" pitchFamily="34" charset="77"/>
              </a:rPr>
              <a:t>Source: Jesse Baumgartner et al., </a:t>
            </a:r>
            <a:r>
              <a:rPr lang="en-US" sz="900" b="0" i="0" spc="0" dirty="0">
                <a:solidFill>
                  <a:schemeClr val="tx1"/>
                </a:solidFill>
                <a:latin typeface="Suisse Int'l Italic" panose="020B0804000000000000" pitchFamily="34" charset="77"/>
              </a:rPr>
              <a:t>Inequities in Health and Health Care in Black and Latinx/Hispanic Communities: 23 Charts</a:t>
            </a:r>
            <a:r>
              <a:rPr lang="en-US" sz="900" b="0" i="0" spc="0" dirty="0">
                <a:solidFill>
                  <a:schemeClr val="tx1"/>
                </a:solidFill>
                <a:latin typeface="Suisse Int'l" panose="020B0804000000000000"/>
              </a:rPr>
              <a:t> </a:t>
            </a:r>
            <a:r>
              <a:rPr lang="en-US" sz="900" b="0" i="0" spc="0" dirty="0">
                <a:solidFill>
                  <a:schemeClr val="tx1"/>
                </a:solidFill>
                <a:latin typeface="Suisse Int'l" panose="020B0804000000000000" pitchFamily="34" charset="77"/>
              </a:rPr>
              <a:t>(Commonwealth Fund, June 2021).</a:t>
            </a:r>
          </a:p>
        </p:txBody>
      </p:sp>
    </p:spTree>
    <p:extLst>
      <p:ext uri="{BB962C8B-B14F-4D97-AF65-F5344CB8AC3E}">
        <p14:creationId xmlns:p14="http://schemas.microsoft.com/office/powerpoint/2010/main" val="1763142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12192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95335" y="1076960"/>
            <a:ext cx="12001332" cy="4571880"/>
          </a:xfrm>
        </p:spPr>
        <p:txBody>
          <a:bodyPr>
            <a:normAutofit/>
          </a:bodyPr>
          <a:lstStyle>
            <a:lvl1pPr marL="0" indent="0">
              <a:buNone/>
              <a:defRPr sz="1300" b="0" i="0">
                <a:solidFill>
                  <a:schemeClr val="tx1"/>
                </a:solidFill>
                <a:latin typeface="Suisse Int'l" panose="020B0804000000000000" pitchFamily="34" charset="77"/>
              </a:defRPr>
            </a:lvl1pPr>
          </a:lstStyle>
          <a:p>
            <a:endParaRPr lang="en-US" dirty="0"/>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95336" y="5697252"/>
            <a:ext cx="12001417" cy="495834"/>
          </a:xfrm>
        </p:spPr>
        <p:txBody>
          <a:bodyPr anchor="b" anchorCtr="0">
            <a:noAutofit/>
          </a:bodyPr>
          <a:lstStyle>
            <a:lvl1pPr marL="0" indent="0">
              <a:lnSpc>
                <a:spcPct val="90000"/>
              </a:lnSpc>
              <a:spcBef>
                <a:spcPts val="0"/>
              </a:spcBef>
              <a:spcAft>
                <a:spcPts val="600"/>
              </a:spcAft>
              <a:buNone/>
              <a:defRPr lang="en-US" sz="900" b="0" i="0" spc="0" smtClean="0">
                <a:solidFill>
                  <a:schemeClr val="tx1"/>
                </a:solidFill>
                <a:effectLst/>
                <a:latin typeface="Suisse Int'l" panose="020B0804000000000000" pitchFamily="34" charset="77"/>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dirty="0"/>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95335" y="6309320"/>
            <a:ext cx="1200133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47329" y="6345324"/>
            <a:ext cx="1968219"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95333" y="0"/>
            <a:ext cx="12001332" cy="822960"/>
          </a:xfrm>
        </p:spPr>
        <p:txBody>
          <a:bodyPr>
            <a:normAutofit/>
          </a:bodyPr>
          <a:lstStyle>
            <a:lvl1pPr algn="l">
              <a:lnSpc>
                <a:spcPct val="100000"/>
              </a:lnSpc>
              <a:defRPr sz="1800" b="0" i="0" spc="0">
                <a:solidFill>
                  <a:schemeClr val="bg1"/>
                </a:solidFill>
                <a:latin typeface="Berlingske Serif Text Light" panose="02000403060000020004" pitchFamily="2" charset="0"/>
              </a:defRPr>
            </a:lvl1pPr>
          </a:lstStyle>
          <a:p>
            <a:r>
              <a:rPr lang="en-US" dirty="0"/>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746048" y="6515771"/>
            <a:ext cx="8598931" cy="138499"/>
          </a:xfrm>
          <a:prstGeom prst="rect">
            <a:avLst/>
          </a:prstGeom>
          <a:noFill/>
        </p:spPr>
        <p:txBody>
          <a:bodyPr wrap="square" lIns="0" tIns="0" rIns="0" bIns="0" rtlCol="0" anchor="ctr" anchorCtr="0">
            <a:spAutoFit/>
          </a:bodyPr>
          <a:lstStyle/>
          <a:p>
            <a:r>
              <a:rPr lang="en-US" sz="900" b="0" i="0" spc="0" dirty="0">
                <a:solidFill>
                  <a:schemeClr val="tx1"/>
                </a:solidFill>
                <a:latin typeface="Suisse Int'l" panose="020B0804000000000000" pitchFamily="34" charset="77"/>
              </a:rPr>
              <a:t>Source: Jesse Baumgartner et al., </a:t>
            </a:r>
            <a:r>
              <a:rPr lang="en-US" sz="900" b="0" i="0" spc="0" dirty="0">
                <a:solidFill>
                  <a:schemeClr val="tx1"/>
                </a:solidFill>
                <a:latin typeface="Suisse Int'l Italic" panose="020B0804000000000000" pitchFamily="34" charset="77"/>
              </a:rPr>
              <a:t>Inequities in Health and Health Care in Black and Latinx/Hispanic Communities: 23 Charts</a:t>
            </a:r>
            <a:r>
              <a:rPr lang="en-US" sz="900" b="0" i="0" spc="0" dirty="0">
                <a:solidFill>
                  <a:schemeClr val="tx1"/>
                </a:solidFill>
                <a:latin typeface="Suisse Int'l" panose="020B0804000000000000"/>
              </a:rPr>
              <a:t> </a:t>
            </a:r>
            <a:r>
              <a:rPr lang="en-US" sz="900" b="0" i="0" spc="0" dirty="0">
                <a:solidFill>
                  <a:schemeClr val="tx1"/>
                </a:solidFill>
                <a:latin typeface="Suisse Int'l" panose="020B0804000000000000" pitchFamily="34" charset="77"/>
              </a:rPr>
              <a:t>(Commonwealth Fund, June 2021).</a:t>
            </a:r>
          </a:p>
        </p:txBody>
      </p:sp>
    </p:spTree>
    <p:extLst>
      <p:ext uri="{BB962C8B-B14F-4D97-AF65-F5344CB8AC3E}">
        <p14:creationId xmlns:p14="http://schemas.microsoft.com/office/powerpoint/2010/main" val="4178113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12192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95335" y="1076960"/>
            <a:ext cx="12001332" cy="4571880"/>
          </a:xfrm>
        </p:spPr>
        <p:txBody>
          <a:bodyPr>
            <a:normAutofit/>
          </a:bodyPr>
          <a:lstStyle>
            <a:lvl1pPr marL="0" indent="0">
              <a:buNone/>
              <a:defRPr sz="1300" b="0" i="0">
                <a:solidFill>
                  <a:schemeClr val="tx1"/>
                </a:solidFill>
                <a:latin typeface="Suisse Int'l" panose="020B0804000000000000" pitchFamily="34" charset="77"/>
              </a:defRPr>
            </a:lvl1pPr>
          </a:lstStyle>
          <a:p>
            <a:endParaRPr lang="en-US" dirty="0"/>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95336" y="5697252"/>
            <a:ext cx="12001417" cy="495834"/>
          </a:xfrm>
        </p:spPr>
        <p:txBody>
          <a:bodyPr anchor="b" anchorCtr="0">
            <a:noAutofit/>
          </a:bodyPr>
          <a:lstStyle>
            <a:lvl1pPr marL="0" indent="0">
              <a:lnSpc>
                <a:spcPct val="90000"/>
              </a:lnSpc>
              <a:spcBef>
                <a:spcPts val="0"/>
              </a:spcBef>
              <a:spcAft>
                <a:spcPts val="600"/>
              </a:spcAft>
              <a:buNone/>
              <a:defRPr lang="en-US" sz="900" b="0" i="0" spc="0" smtClean="0">
                <a:solidFill>
                  <a:schemeClr val="tx1"/>
                </a:solidFill>
                <a:effectLst/>
                <a:latin typeface="Suisse Int'l" panose="020B0804000000000000" pitchFamily="34" charset="77"/>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dirty="0"/>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95335" y="6309320"/>
            <a:ext cx="1200133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47329" y="6345324"/>
            <a:ext cx="1968219"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95333" y="0"/>
            <a:ext cx="12001332" cy="822960"/>
          </a:xfrm>
        </p:spPr>
        <p:txBody>
          <a:bodyPr>
            <a:normAutofit/>
          </a:bodyPr>
          <a:lstStyle>
            <a:lvl1pPr algn="l">
              <a:lnSpc>
                <a:spcPct val="100000"/>
              </a:lnSpc>
              <a:defRPr sz="1800" b="0" i="0" spc="0">
                <a:solidFill>
                  <a:schemeClr val="bg1"/>
                </a:solidFill>
                <a:latin typeface="Berlingske Serif Text Light" panose="02000403060000020004" pitchFamily="2" charset="0"/>
              </a:defRPr>
            </a:lvl1pPr>
          </a:lstStyle>
          <a:p>
            <a:r>
              <a:rPr lang="en-US" dirty="0"/>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746048" y="6515771"/>
            <a:ext cx="8598931" cy="138499"/>
          </a:xfrm>
          <a:prstGeom prst="rect">
            <a:avLst/>
          </a:prstGeom>
          <a:noFill/>
        </p:spPr>
        <p:txBody>
          <a:bodyPr wrap="square" lIns="0" tIns="0" rIns="0" bIns="0" rtlCol="0" anchor="ctr" anchorCtr="0">
            <a:spAutoFit/>
          </a:bodyPr>
          <a:lstStyle/>
          <a:p>
            <a:r>
              <a:rPr lang="en-US" sz="900" b="0" i="0" spc="0" dirty="0">
                <a:solidFill>
                  <a:schemeClr val="tx1"/>
                </a:solidFill>
                <a:latin typeface="Suisse Int'l" panose="020B0804000000000000" pitchFamily="34" charset="77"/>
              </a:rPr>
              <a:t>Source: Jesse Baumgartner et al., </a:t>
            </a:r>
            <a:r>
              <a:rPr lang="en-US" sz="900" b="0" i="0" spc="0" dirty="0">
                <a:solidFill>
                  <a:schemeClr val="tx1"/>
                </a:solidFill>
                <a:latin typeface="Suisse Int'l Italic" panose="020B0804000000000000" pitchFamily="34" charset="77"/>
              </a:rPr>
              <a:t>Inequities in Health and Health Care in Black and Latinx/Hispanic Communities: 23 Charts</a:t>
            </a:r>
            <a:r>
              <a:rPr lang="en-US" sz="900" b="0" i="0" spc="0" dirty="0">
                <a:solidFill>
                  <a:schemeClr val="tx1"/>
                </a:solidFill>
                <a:latin typeface="Suisse Int'l" panose="020B0804000000000000"/>
              </a:rPr>
              <a:t> </a:t>
            </a:r>
            <a:r>
              <a:rPr lang="en-US" sz="900" b="0" i="0" spc="0" dirty="0">
                <a:solidFill>
                  <a:schemeClr val="tx1"/>
                </a:solidFill>
                <a:latin typeface="Suisse Int'l" panose="020B0804000000000000" pitchFamily="34" charset="77"/>
              </a:rPr>
              <a:t>(Commonwealth Fund, June 2021).</a:t>
            </a:r>
          </a:p>
        </p:txBody>
      </p:sp>
    </p:spTree>
    <p:extLst>
      <p:ext uri="{BB962C8B-B14F-4D97-AF65-F5344CB8AC3E}">
        <p14:creationId xmlns:p14="http://schemas.microsoft.com/office/powerpoint/2010/main" val="3291001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12192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95335" y="1076960"/>
            <a:ext cx="12001332" cy="4571880"/>
          </a:xfrm>
        </p:spPr>
        <p:txBody>
          <a:bodyPr>
            <a:normAutofit/>
          </a:bodyPr>
          <a:lstStyle>
            <a:lvl1pPr marL="0" indent="0">
              <a:buNone/>
              <a:defRPr sz="1300" b="0" i="0">
                <a:solidFill>
                  <a:schemeClr val="tx1"/>
                </a:solidFill>
                <a:latin typeface="Suisse Int'l" panose="020B0804000000000000" pitchFamily="34" charset="77"/>
              </a:defRPr>
            </a:lvl1pPr>
          </a:lstStyle>
          <a:p>
            <a:endParaRPr lang="en-US" dirty="0"/>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95336" y="5697252"/>
            <a:ext cx="12001417" cy="495834"/>
          </a:xfrm>
        </p:spPr>
        <p:txBody>
          <a:bodyPr anchor="b" anchorCtr="0">
            <a:noAutofit/>
          </a:bodyPr>
          <a:lstStyle>
            <a:lvl1pPr marL="0" indent="0">
              <a:lnSpc>
                <a:spcPct val="90000"/>
              </a:lnSpc>
              <a:spcBef>
                <a:spcPts val="0"/>
              </a:spcBef>
              <a:spcAft>
                <a:spcPts val="600"/>
              </a:spcAft>
              <a:buNone/>
              <a:defRPr lang="en-US" sz="900" b="0" i="0" spc="0" smtClean="0">
                <a:solidFill>
                  <a:schemeClr val="tx1"/>
                </a:solidFill>
                <a:effectLst/>
                <a:latin typeface="Suisse Int'l" panose="020B0804000000000000" pitchFamily="34" charset="77"/>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dirty="0"/>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95335" y="6309320"/>
            <a:ext cx="1200133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47329" y="6345324"/>
            <a:ext cx="1968219"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95333" y="0"/>
            <a:ext cx="12001332" cy="822960"/>
          </a:xfrm>
        </p:spPr>
        <p:txBody>
          <a:bodyPr>
            <a:normAutofit/>
          </a:bodyPr>
          <a:lstStyle>
            <a:lvl1pPr algn="l">
              <a:lnSpc>
                <a:spcPct val="100000"/>
              </a:lnSpc>
              <a:defRPr sz="1800" b="0" i="0" spc="0">
                <a:solidFill>
                  <a:schemeClr val="bg1"/>
                </a:solidFill>
                <a:latin typeface="Berlingske Serif Text Light" panose="02000403060000020004" pitchFamily="2" charset="0"/>
              </a:defRPr>
            </a:lvl1pPr>
          </a:lstStyle>
          <a:p>
            <a:r>
              <a:rPr lang="en-US" dirty="0"/>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746048" y="6515771"/>
            <a:ext cx="8598931" cy="138499"/>
          </a:xfrm>
          <a:prstGeom prst="rect">
            <a:avLst/>
          </a:prstGeom>
          <a:noFill/>
        </p:spPr>
        <p:txBody>
          <a:bodyPr wrap="square" lIns="0" tIns="0" rIns="0" bIns="0" rtlCol="0" anchor="ctr" anchorCtr="0">
            <a:spAutoFit/>
          </a:bodyPr>
          <a:lstStyle/>
          <a:p>
            <a:r>
              <a:rPr lang="en-US" sz="900" b="0" i="0" spc="0" dirty="0">
                <a:solidFill>
                  <a:schemeClr val="tx1"/>
                </a:solidFill>
                <a:latin typeface="Suisse Int'l" panose="020B0804000000000000" pitchFamily="34" charset="77"/>
              </a:rPr>
              <a:t>Source: Jesse Baumgartner et al., </a:t>
            </a:r>
            <a:r>
              <a:rPr lang="en-US" sz="900" b="0" i="0" spc="0" dirty="0">
                <a:solidFill>
                  <a:schemeClr val="tx1"/>
                </a:solidFill>
                <a:latin typeface="Suisse Int'l Italic" panose="020B0804000000000000" pitchFamily="34" charset="77"/>
              </a:rPr>
              <a:t>Inequities in Health and Health Care in Black and Latinx/Hispanic Communities: 23 Charts</a:t>
            </a:r>
            <a:r>
              <a:rPr lang="en-US" sz="900" b="0" i="0" spc="0" dirty="0">
                <a:solidFill>
                  <a:schemeClr val="tx1"/>
                </a:solidFill>
                <a:latin typeface="Suisse Int'l" panose="020B0804000000000000"/>
              </a:rPr>
              <a:t> </a:t>
            </a:r>
            <a:r>
              <a:rPr lang="en-US" sz="900" b="0" i="0" spc="0" dirty="0">
                <a:solidFill>
                  <a:schemeClr val="tx1"/>
                </a:solidFill>
                <a:latin typeface="Suisse Int'l" panose="020B0804000000000000" pitchFamily="34" charset="77"/>
              </a:rPr>
              <a:t>(Commonwealth Fund, June 2021).</a:t>
            </a:r>
          </a:p>
        </p:txBody>
      </p:sp>
    </p:spTree>
    <p:extLst>
      <p:ext uri="{BB962C8B-B14F-4D97-AF65-F5344CB8AC3E}">
        <p14:creationId xmlns:p14="http://schemas.microsoft.com/office/powerpoint/2010/main" val="2085470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12192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95335" y="1076960"/>
            <a:ext cx="12001332" cy="4571880"/>
          </a:xfrm>
        </p:spPr>
        <p:txBody>
          <a:bodyPr>
            <a:normAutofit/>
          </a:bodyPr>
          <a:lstStyle>
            <a:lvl1pPr marL="0" indent="0">
              <a:buNone/>
              <a:defRPr sz="1300" b="0" i="0">
                <a:solidFill>
                  <a:schemeClr val="tx1"/>
                </a:solidFill>
                <a:latin typeface="Suisse Int'l" panose="020B0804000000000000" pitchFamily="34" charset="77"/>
              </a:defRPr>
            </a:lvl1pPr>
          </a:lstStyle>
          <a:p>
            <a:endParaRPr lang="en-US" dirty="0"/>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95336" y="5697252"/>
            <a:ext cx="12001417" cy="495834"/>
          </a:xfrm>
        </p:spPr>
        <p:txBody>
          <a:bodyPr anchor="b" anchorCtr="0">
            <a:noAutofit/>
          </a:bodyPr>
          <a:lstStyle>
            <a:lvl1pPr marL="0" indent="0">
              <a:lnSpc>
                <a:spcPct val="90000"/>
              </a:lnSpc>
              <a:spcBef>
                <a:spcPts val="0"/>
              </a:spcBef>
              <a:spcAft>
                <a:spcPts val="600"/>
              </a:spcAft>
              <a:buNone/>
              <a:defRPr lang="en-US" sz="900" b="0" i="0" spc="0" smtClean="0">
                <a:solidFill>
                  <a:schemeClr val="tx1"/>
                </a:solidFill>
                <a:effectLst/>
                <a:latin typeface="Suisse Int'l" panose="020B0804000000000000" pitchFamily="34" charset="77"/>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dirty="0"/>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95335" y="6309320"/>
            <a:ext cx="1200133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47329" y="6345324"/>
            <a:ext cx="1968219"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95333" y="0"/>
            <a:ext cx="12001332" cy="822960"/>
          </a:xfrm>
        </p:spPr>
        <p:txBody>
          <a:bodyPr>
            <a:normAutofit/>
          </a:bodyPr>
          <a:lstStyle>
            <a:lvl1pPr algn="l">
              <a:lnSpc>
                <a:spcPct val="100000"/>
              </a:lnSpc>
              <a:defRPr sz="1800" b="0" i="0" spc="0">
                <a:solidFill>
                  <a:schemeClr val="bg1"/>
                </a:solidFill>
                <a:latin typeface="Berlingske Serif Text Light" panose="02000403060000020004" pitchFamily="2" charset="0"/>
              </a:defRPr>
            </a:lvl1pPr>
          </a:lstStyle>
          <a:p>
            <a:r>
              <a:rPr lang="en-US" dirty="0"/>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746048" y="6515771"/>
            <a:ext cx="8598931" cy="138499"/>
          </a:xfrm>
          <a:prstGeom prst="rect">
            <a:avLst/>
          </a:prstGeom>
          <a:noFill/>
        </p:spPr>
        <p:txBody>
          <a:bodyPr wrap="square" lIns="0" tIns="0" rIns="0" bIns="0" rtlCol="0" anchor="ctr" anchorCtr="0">
            <a:spAutoFit/>
          </a:bodyPr>
          <a:lstStyle/>
          <a:p>
            <a:r>
              <a:rPr lang="en-US" sz="900" b="0" i="0" spc="0" dirty="0">
                <a:solidFill>
                  <a:schemeClr val="tx1"/>
                </a:solidFill>
                <a:latin typeface="Suisse Int'l" panose="020B0804000000000000" pitchFamily="34" charset="77"/>
              </a:rPr>
              <a:t>Source: Jesse Baumgartner et al., </a:t>
            </a:r>
            <a:r>
              <a:rPr lang="en-US" sz="900" b="0" i="0" spc="0" dirty="0">
                <a:solidFill>
                  <a:schemeClr val="tx1"/>
                </a:solidFill>
                <a:latin typeface="Suisse Int'l Italic" panose="020B0804000000000000" pitchFamily="34" charset="77"/>
              </a:rPr>
              <a:t>Inequities in Health and Health Care in Black and Latinx/Hispanic Communities: 23 Charts</a:t>
            </a:r>
            <a:r>
              <a:rPr lang="en-US" sz="900" b="0" i="0" spc="0" dirty="0">
                <a:solidFill>
                  <a:schemeClr val="tx1"/>
                </a:solidFill>
                <a:latin typeface="Suisse Int'l" panose="020B0804000000000000"/>
              </a:rPr>
              <a:t> </a:t>
            </a:r>
            <a:r>
              <a:rPr lang="en-US" sz="900" b="0" i="0" spc="0" dirty="0">
                <a:solidFill>
                  <a:schemeClr val="tx1"/>
                </a:solidFill>
                <a:latin typeface="Suisse Int'l" panose="020B0804000000000000" pitchFamily="34" charset="77"/>
              </a:rPr>
              <a:t>(Commonwealth Fund, June 2021).</a:t>
            </a:r>
          </a:p>
        </p:txBody>
      </p:sp>
    </p:spTree>
    <p:extLst>
      <p:ext uri="{BB962C8B-B14F-4D97-AF65-F5344CB8AC3E}">
        <p14:creationId xmlns:p14="http://schemas.microsoft.com/office/powerpoint/2010/main" val="76406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EB7E-07DC-EA41-BAC9-FB543C5732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9CCE7-6E6B-0045-9ECB-2A2A3152DA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89395-EED8-2E4D-96DE-A16C5897BF3C}"/>
              </a:ext>
            </a:extLst>
          </p:cNvPr>
          <p:cNvSpPr>
            <a:spLocks noGrp="1"/>
          </p:cNvSpPr>
          <p:nvPr>
            <p:ph type="dt" sz="half" idx="10"/>
          </p:nvPr>
        </p:nvSpPr>
        <p:spPr/>
        <p:txBody>
          <a:bodyPr/>
          <a:lstStyle/>
          <a:p>
            <a:fld id="{302EA387-EFFF-7E42-AB11-B072642AB43E}" type="datetimeFigureOut">
              <a:rPr lang="en-US" smtClean="0"/>
              <a:t>2/10/2022</a:t>
            </a:fld>
            <a:endParaRPr lang="en-US" dirty="0"/>
          </a:p>
        </p:txBody>
      </p:sp>
      <p:sp>
        <p:nvSpPr>
          <p:cNvPr id="5" name="Footer Placeholder 4">
            <a:extLst>
              <a:ext uri="{FF2B5EF4-FFF2-40B4-BE49-F238E27FC236}">
                <a16:creationId xmlns:a16="http://schemas.microsoft.com/office/drawing/2014/main" id="{B6E81A20-E5F1-FA49-9CA7-9391555E46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C438B0-01A9-4041-B6C5-F362847BB3A3}"/>
              </a:ext>
            </a:extLst>
          </p:cNvPr>
          <p:cNvSpPr>
            <a:spLocks noGrp="1"/>
          </p:cNvSpPr>
          <p:nvPr>
            <p:ph type="sldNum" sz="quarter" idx="12"/>
          </p:nvPr>
        </p:nvSpPr>
        <p:spPr/>
        <p:txBody>
          <a:bodyPr/>
          <a:lstStyle/>
          <a:p>
            <a:fld id="{07993BA7-F25A-0D49-940A-BF58BF2DBFDB}" type="slidenum">
              <a:rPr lang="en-US" smtClean="0"/>
              <a:t>‹#›</a:t>
            </a:fld>
            <a:endParaRPr lang="en-US" dirty="0"/>
          </a:p>
        </p:txBody>
      </p:sp>
    </p:spTree>
    <p:extLst>
      <p:ext uri="{BB962C8B-B14F-4D97-AF65-F5344CB8AC3E}">
        <p14:creationId xmlns:p14="http://schemas.microsoft.com/office/powerpoint/2010/main" val="131823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12192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95335" y="1076960"/>
            <a:ext cx="12001332" cy="4571880"/>
          </a:xfrm>
        </p:spPr>
        <p:txBody>
          <a:bodyPr>
            <a:normAutofit/>
          </a:bodyPr>
          <a:lstStyle>
            <a:lvl1pPr marL="0" indent="0">
              <a:buNone/>
              <a:defRPr sz="1300" b="0" i="0">
                <a:solidFill>
                  <a:schemeClr val="tx1"/>
                </a:solidFill>
                <a:latin typeface="Suisse Int'l" panose="020B0804000000000000" pitchFamily="34" charset="77"/>
              </a:defRPr>
            </a:lvl1pPr>
          </a:lstStyle>
          <a:p>
            <a:endParaRPr lang="en-US" dirty="0"/>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95336" y="5697252"/>
            <a:ext cx="12001417" cy="495834"/>
          </a:xfrm>
        </p:spPr>
        <p:txBody>
          <a:bodyPr anchor="b" anchorCtr="0">
            <a:noAutofit/>
          </a:bodyPr>
          <a:lstStyle>
            <a:lvl1pPr marL="0" indent="0">
              <a:lnSpc>
                <a:spcPct val="90000"/>
              </a:lnSpc>
              <a:spcBef>
                <a:spcPts val="0"/>
              </a:spcBef>
              <a:spcAft>
                <a:spcPts val="600"/>
              </a:spcAft>
              <a:buNone/>
              <a:defRPr lang="en-US" sz="900" b="0" i="0" spc="0" smtClean="0">
                <a:solidFill>
                  <a:schemeClr val="tx1"/>
                </a:solidFill>
                <a:effectLst/>
                <a:latin typeface="Suisse Int'l" panose="020B0804000000000000" pitchFamily="34" charset="77"/>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dirty="0"/>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95335" y="6309320"/>
            <a:ext cx="1200133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47329" y="6345324"/>
            <a:ext cx="1968219"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95333" y="0"/>
            <a:ext cx="12001332" cy="822960"/>
          </a:xfrm>
        </p:spPr>
        <p:txBody>
          <a:bodyPr>
            <a:normAutofit/>
          </a:bodyPr>
          <a:lstStyle>
            <a:lvl1pPr algn="l">
              <a:lnSpc>
                <a:spcPct val="100000"/>
              </a:lnSpc>
              <a:defRPr sz="1800" b="0" i="0" spc="0">
                <a:solidFill>
                  <a:schemeClr val="bg1"/>
                </a:solidFill>
                <a:latin typeface="Berlingske Serif Text Light" panose="02000403060000020004" pitchFamily="2" charset="0"/>
              </a:defRPr>
            </a:lvl1pPr>
          </a:lstStyle>
          <a:p>
            <a:r>
              <a:rPr lang="en-US" dirty="0"/>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746048" y="6515771"/>
            <a:ext cx="8598931" cy="138499"/>
          </a:xfrm>
          <a:prstGeom prst="rect">
            <a:avLst/>
          </a:prstGeom>
          <a:noFill/>
        </p:spPr>
        <p:txBody>
          <a:bodyPr wrap="square" lIns="0" tIns="0" rIns="0" bIns="0" rtlCol="0" anchor="ctr" anchorCtr="0">
            <a:spAutoFit/>
          </a:bodyPr>
          <a:lstStyle/>
          <a:p>
            <a:r>
              <a:rPr lang="en-US" sz="900" b="0" i="0" spc="0" dirty="0">
                <a:solidFill>
                  <a:schemeClr val="tx1"/>
                </a:solidFill>
                <a:latin typeface="Suisse Int'l" panose="020B0804000000000000" pitchFamily="34" charset="77"/>
              </a:rPr>
              <a:t>Source: Jesse Baumgartner et al., </a:t>
            </a:r>
            <a:r>
              <a:rPr lang="en-US" sz="900" b="0" i="0" spc="0" dirty="0">
                <a:solidFill>
                  <a:schemeClr val="tx1"/>
                </a:solidFill>
                <a:latin typeface="Suisse Int'l Italic" panose="020B0804000000000000" pitchFamily="34" charset="77"/>
              </a:rPr>
              <a:t>Inequities in Health and Health Care in Black and Latinx/Hispanic Communities: 23 Charts</a:t>
            </a:r>
            <a:r>
              <a:rPr lang="en-US" sz="900" b="0" i="0" spc="0" dirty="0">
                <a:solidFill>
                  <a:schemeClr val="tx1"/>
                </a:solidFill>
                <a:latin typeface="Suisse Int'l" panose="020B0804000000000000"/>
              </a:rPr>
              <a:t> </a:t>
            </a:r>
            <a:r>
              <a:rPr lang="en-US" sz="900" b="0" i="0" spc="0" dirty="0">
                <a:solidFill>
                  <a:schemeClr val="tx1"/>
                </a:solidFill>
                <a:latin typeface="Suisse Int'l" panose="020B0804000000000000" pitchFamily="34" charset="77"/>
              </a:rPr>
              <a:t>(Commonwealth Fund, June 2021).</a:t>
            </a:r>
          </a:p>
        </p:txBody>
      </p:sp>
    </p:spTree>
    <p:extLst>
      <p:ext uri="{BB962C8B-B14F-4D97-AF65-F5344CB8AC3E}">
        <p14:creationId xmlns:p14="http://schemas.microsoft.com/office/powerpoint/2010/main" val="1573762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12192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95335" y="1076960"/>
            <a:ext cx="12001332" cy="4571880"/>
          </a:xfrm>
        </p:spPr>
        <p:txBody>
          <a:bodyPr>
            <a:normAutofit/>
          </a:bodyPr>
          <a:lstStyle>
            <a:lvl1pPr marL="0" indent="0">
              <a:buNone/>
              <a:defRPr sz="1300" b="0" i="0">
                <a:solidFill>
                  <a:schemeClr val="tx1"/>
                </a:solidFill>
                <a:latin typeface="Suisse Int'l" panose="020B0804000000000000" pitchFamily="34" charset="77"/>
              </a:defRPr>
            </a:lvl1pPr>
          </a:lstStyle>
          <a:p>
            <a:endParaRPr lang="en-US" dirty="0"/>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95336" y="5697252"/>
            <a:ext cx="12001417" cy="495834"/>
          </a:xfrm>
        </p:spPr>
        <p:txBody>
          <a:bodyPr anchor="b" anchorCtr="0">
            <a:noAutofit/>
          </a:bodyPr>
          <a:lstStyle>
            <a:lvl1pPr marL="0" indent="0">
              <a:lnSpc>
                <a:spcPct val="90000"/>
              </a:lnSpc>
              <a:spcBef>
                <a:spcPts val="0"/>
              </a:spcBef>
              <a:spcAft>
                <a:spcPts val="600"/>
              </a:spcAft>
              <a:buNone/>
              <a:defRPr lang="en-US" sz="900" b="0" i="0" spc="0" smtClean="0">
                <a:solidFill>
                  <a:schemeClr val="tx1"/>
                </a:solidFill>
                <a:effectLst/>
                <a:latin typeface="Suisse Int'l" panose="020B0804000000000000" pitchFamily="34" charset="77"/>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dirty="0"/>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95335" y="6309320"/>
            <a:ext cx="1200133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47329" y="6345324"/>
            <a:ext cx="1968219"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95333" y="0"/>
            <a:ext cx="12001332" cy="822960"/>
          </a:xfrm>
        </p:spPr>
        <p:txBody>
          <a:bodyPr>
            <a:normAutofit/>
          </a:bodyPr>
          <a:lstStyle>
            <a:lvl1pPr algn="l">
              <a:lnSpc>
                <a:spcPct val="100000"/>
              </a:lnSpc>
              <a:defRPr sz="1800" b="0" i="0" spc="0">
                <a:solidFill>
                  <a:schemeClr val="bg1"/>
                </a:solidFill>
                <a:latin typeface="Berlingske Serif Text Light" panose="02000403060000020004" pitchFamily="2" charset="0"/>
              </a:defRPr>
            </a:lvl1pPr>
          </a:lstStyle>
          <a:p>
            <a:r>
              <a:rPr lang="en-US" dirty="0"/>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746048" y="6515771"/>
            <a:ext cx="8598931" cy="138499"/>
          </a:xfrm>
          <a:prstGeom prst="rect">
            <a:avLst/>
          </a:prstGeom>
          <a:noFill/>
        </p:spPr>
        <p:txBody>
          <a:bodyPr wrap="square" lIns="0" tIns="0" rIns="0" bIns="0" rtlCol="0" anchor="ctr" anchorCtr="0">
            <a:spAutoFit/>
          </a:bodyPr>
          <a:lstStyle/>
          <a:p>
            <a:r>
              <a:rPr lang="en-US" sz="900" b="0" i="0" spc="0" dirty="0">
                <a:solidFill>
                  <a:schemeClr val="tx1"/>
                </a:solidFill>
                <a:latin typeface="Suisse Int'l" panose="020B0804000000000000" pitchFamily="34" charset="77"/>
              </a:rPr>
              <a:t>Source: Jesse Baumgartner et al., </a:t>
            </a:r>
            <a:r>
              <a:rPr lang="en-US" sz="900" b="0" i="0" spc="0" dirty="0">
                <a:solidFill>
                  <a:schemeClr val="tx1"/>
                </a:solidFill>
                <a:latin typeface="Suisse Int'l Italic" panose="020B0804000000000000" pitchFamily="34" charset="77"/>
              </a:rPr>
              <a:t>Inequities in Health and Health Care in Black and Latinx/Hispanic Communities: 23 Charts</a:t>
            </a:r>
            <a:r>
              <a:rPr lang="en-US" sz="900" b="0" i="0" spc="0" dirty="0">
                <a:solidFill>
                  <a:schemeClr val="tx1"/>
                </a:solidFill>
                <a:latin typeface="Suisse Int'l" panose="020B0804000000000000"/>
              </a:rPr>
              <a:t> </a:t>
            </a:r>
            <a:r>
              <a:rPr lang="en-US" sz="900" b="0" i="0" spc="0" dirty="0">
                <a:solidFill>
                  <a:schemeClr val="tx1"/>
                </a:solidFill>
                <a:latin typeface="Suisse Int'l" panose="020B0804000000000000" pitchFamily="34" charset="77"/>
              </a:rPr>
              <a:t>(Commonwealth Fund, June 2021).</a:t>
            </a:r>
          </a:p>
        </p:txBody>
      </p:sp>
    </p:spTree>
    <p:extLst>
      <p:ext uri="{BB962C8B-B14F-4D97-AF65-F5344CB8AC3E}">
        <p14:creationId xmlns:p14="http://schemas.microsoft.com/office/powerpoint/2010/main" val="3187983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12192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95335" y="1076960"/>
            <a:ext cx="12001332" cy="4571880"/>
          </a:xfrm>
        </p:spPr>
        <p:txBody>
          <a:bodyPr>
            <a:normAutofit/>
          </a:bodyPr>
          <a:lstStyle>
            <a:lvl1pPr marL="0" indent="0">
              <a:buNone/>
              <a:defRPr sz="1300" b="0" i="0">
                <a:solidFill>
                  <a:schemeClr val="tx1"/>
                </a:solidFill>
                <a:latin typeface="Suisse Int'l" panose="020B0804000000000000" pitchFamily="34" charset="77"/>
              </a:defRPr>
            </a:lvl1pPr>
          </a:lstStyle>
          <a:p>
            <a:endParaRPr lang="en-US" dirty="0"/>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95336" y="5697252"/>
            <a:ext cx="12001417" cy="495834"/>
          </a:xfrm>
        </p:spPr>
        <p:txBody>
          <a:bodyPr anchor="b" anchorCtr="0">
            <a:noAutofit/>
          </a:bodyPr>
          <a:lstStyle>
            <a:lvl1pPr marL="0" indent="0">
              <a:lnSpc>
                <a:spcPct val="90000"/>
              </a:lnSpc>
              <a:spcBef>
                <a:spcPts val="0"/>
              </a:spcBef>
              <a:spcAft>
                <a:spcPts val="600"/>
              </a:spcAft>
              <a:buNone/>
              <a:defRPr lang="en-US" sz="900" b="0" i="0" spc="0" smtClean="0">
                <a:solidFill>
                  <a:schemeClr val="tx1"/>
                </a:solidFill>
                <a:effectLst/>
                <a:latin typeface="Suisse Int'l" panose="020B0804000000000000" pitchFamily="34" charset="77"/>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dirty="0"/>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95335" y="6309320"/>
            <a:ext cx="12001332"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47329" y="6345324"/>
            <a:ext cx="1968219"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95333" y="0"/>
            <a:ext cx="12001332" cy="822960"/>
          </a:xfrm>
        </p:spPr>
        <p:txBody>
          <a:bodyPr>
            <a:normAutofit/>
          </a:bodyPr>
          <a:lstStyle>
            <a:lvl1pPr algn="l">
              <a:lnSpc>
                <a:spcPct val="100000"/>
              </a:lnSpc>
              <a:defRPr sz="1800" b="0" i="0" spc="0">
                <a:solidFill>
                  <a:schemeClr val="bg1"/>
                </a:solidFill>
                <a:latin typeface="Berlingske Serif Text Light" panose="02000403060000020004" pitchFamily="2" charset="0"/>
              </a:defRPr>
            </a:lvl1pPr>
          </a:lstStyle>
          <a:p>
            <a:r>
              <a:rPr lang="en-US" dirty="0"/>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746048" y="6515771"/>
            <a:ext cx="8598931" cy="138499"/>
          </a:xfrm>
          <a:prstGeom prst="rect">
            <a:avLst/>
          </a:prstGeom>
          <a:noFill/>
        </p:spPr>
        <p:txBody>
          <a:bodyPr wrap="square" lIns="0" tIns="0" rIns="0" bIns="0" rtlCol="0" anchor="ctr" anchorCtr="0">
            <a:spAutoFit/>
          </a:bodyPr>
          <a:lstStyle/>
          <a:p>
            <a:r>
              <a:rPr lang="en-US" sz="900" b="0" i="0" spc="0" dirty="0">
                <a:solidFill>
                  <a:schemeClr val="tx1"/>
                </a:solidFill>
                <a:latin typeface="Suisse Int'l" panose="020B0804000000000000" pitchFamily="34" charset="77"/>
              </a:rPr>
              <a:t>Source: Jesse Baumgartner et al., </a:t>
            </a:r>
            <a:r>
              <a:rPr lang="en-US" sz="900" b="0" i="0" spc="0" dirty="0">
                <a:solidFill>
                  <a:schemeClr val="tx1"/>
                </a:solidFill>
                <a:latin typeface="Suisse Int'l Italic" panose="020B0804000000000000" pitchFamily="34" charset="77"/>
              </a:rPr>
              <a:t>Inequities in Health and Health Care in Black and Latinx/Hispanic Communities: 23 Charts</a:t>
            </a:r>
            <a:r>
              <a:rPr lang="en-US" sz="900" b="0" i="0" spc="0" dirty="0">
                <a:solidFill>
                  <a:schemeClr val="tx1"/>
                </a:solidFill>
                <a:latin typeface="Suisse Int'l" panose="020B0804000000000000"/>
              </a:rPr>
              <a:t> </a:t>
            </a:r>
            <a:r>
              <a:rPr lang="en-US" sz="900" b="0" i="0" spc="0" dirty="0">
                <a:solidFill>
                  <a:schemeClr val="tx1"/>
                </a:solidFill>
                <a:latin typeface="Suisse Int'l" panose="020B0804000000000000" pitchFamily="34" charset="77"/>
              </a:rPr>
              <a:t>(Commonwealth Fund, June 2021).</a:t>
            </a:r>
          </a:p>
        </p:txBody>
      </p:sp>
    </p:spTree>
    <p:extLst>
      <p:ext uri="{BB962C8B-B14F-4D97-AF65-F5344CB8AC3E}">
        <p14:creationId xmlns:p14="http://schemas.microsoft.com/office/powerpoint/2010/main" val="1764799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01DA-0747-2842-9268-5061FE1BF0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E3E8F-1F00-4242-A9D3-FF67EA476E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2E9400-6544-2944-B452-844F5A0E80C5}"/>
              </a:ext>
            </a:extLst>
          </p:cNvPr>
          <p:cNvSpPr>
            <a:spLocks noGrp="1"/>
          </p:cNvSpPr>
          <p:nvPr>
            <p:ph type="dt" sz="half" idx="10"/>
          </p:nvPr>
        </p:nvSpPr>
        <p:spPr/>
        <p:txBody>
          <a:bodyPr/>
          <a:lstStyle/>
          <a:p>
            <a:fld id="{302EA387-EFFF-7E42-AB11-B072642AB43E}" type="datetimeFigureOut">
              <a:rPr lang="en-US" smtClean="0"/>
              <a:t>2/10/2022</a:t>
            </a:fld>
            <a:endParaRPr lang="en-US" dirty="0"/>
          </a:p>
        </p:txBody>
      </p:sp>
      <p:sp>
        <p:nvSpPr>
          <p:cNvPr id="5" name="Footer Placeholder 4">
            <a:extLst>
              <a:ext uri="{FF2B5EF4-FFF2-40B4-BE49-F238E27FC236}">
                <a16:creationId xmlns:a16="http://schemas.microsoft.com/office/drawing/2014/main" id="{558F7583-0EF0-954E-82B8-0BBA2CA9FB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FBE6CC-26A0-B040-93B9-A69071190C30}"/>
              </a:ext>
            </a:extLst>
          </p:cNvPr>
          <p:cNvSpPr>
            <a:spLocks noGrp="1"/>
          </p:cNvSpPr>
          <p:nvPr>
            <p:ph type="sldNum" sz="quarter" idx="12"/>
          </p:nvPr>
        </p:nvSpPr>
        <p:spPr/>
        <p:txBody>
          <a:bodyPr/>
          <a:lstStyle/>
          <a:p>
            <a:fld id="{07993BA7-F25A-0D49-940A-BF58BF2DBFDB}" type="slidenum">
              <a:rPr lang="en-US" smtClean="0"/>
              <a:t>‹#›</a:t>
            </a:fld>
            <a:endParaRPr lang="en-US" dirty="0"/>
          </a:p>
        </p:txBody>
      </p:sp>
    </p:spTree>
    <p:extLst>
      <p:ext uri="{BB962C8B-B14F-4D97-AF65-F5344CB8AC3E}">
        <p14:creationId xmlns:p14="http://schemas.microsoft.com/office/powerpoint/2010/main" val="279452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1D261-DB75-C442-A382-1FE28DFE93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928AB-5852-1A42-AB16-A377C7D10E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286264-3B00-9740-8461-A362AF9979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950842-D013-3742-9550-BCCDCC76C015}"/>
              </a:ext>
            </a:extLst>
          </p:cNvPr>
          <p:cNvSpPr>
            <a:spLocks noGrp="1"/>
          </p:cNvSpPr>
          <p:nvPr>
            <p:ph type="dt" sz="half" idx="10"/>
          </p:nvPr>
        </p:nvSpPr>
        <p:spPr/>
        <p:txBody>
          <a:bodyPr/>
          <a:lstStyle/>
          <a:p>
            <a:fld id="{302EA387-EFFF-7E42-AB11-B072642AB43E}" type="datetimeFigureOut">
              <a:rPr lang="en-US" smtClean="0"/>
              <a:t>2/10/2022</a:t>
            </a:fld>
            <a:endParaRPr lang="en-US" dirty="0"/>
          </a:p>
        </p:txBody>
      </p:sp>
      <p:sp>
        <p:nvSpPr>
          <p:cNvPr id="6" name="Footer Placeholder 5">
            <a:extLst>
              <a:ext uri="{FF2B5EF4-FFF2-40B4-BE49-F238E27FC236}">
                <a16:creationId xmlns:a16="http://schemas.microsoft.com/office/drawing/2014/main" id="{37187470-C3FB-1144-9C17-BF8C1181380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033F90-A668-6841-B97E-2B4C1EC8CDA5}"/>
              </a:ext>
            </a:extLst>
          </p:cNvPr>
          <p:cNvSpPr>
            <a:spLocks noGrp="1"/>
          </p:cNvSpPr>
          <p:nvPr>
            <p:ph type="sldNum" sz="quarter" idx="12"/>
          </p:nvPr>
        </p:nvSpPr>
        <p:spPr/>
        <p:txBody>
          <a:bodyPr/>
          <a:lstStyle/>
          <a:p>
            <a:fld id="{07993BA7-F25A-0D49-940A-BF58BF2DBFDB}" type="slidenum">
              <a:rPr lang="en-US" smtClean="0"/>
              <a:t>‹#›</a:t>
            </a:fld>
            <a:endParaRPr lang="en-US" dirty="0"/>
          </a:p>
        </p:txBody>
      </p:sp>
    </p:spTree>
    <p:extLst>
      <p:ext uri="{BB962C8B-B14F-4D97-AF65-F5344CB8AC3E}">
        <p14:creationId xmlns:p14="http://schemas.microsoft.com/office/powerpoint/2010/main" val="108872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2F7E-B8AE-7F4C-9D2F-6773D5E11F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1C05EB-A2AB-C24F-8093-FC974E5DA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CDACAE-4065-ED4E-A706-D39F3A666B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0BAED7-8524-1C48-98B2-779515D910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EA1290-990E-0747-A2B6-EAF0541FCD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D62636-5D12-9648-AA64-A06683C3F61A}"/>
              </a:ext>
            </a:extLst>
          </p:cNvPr>
          <p:cNvSpPr>
            <a:spLocks noGrp="1"/>
          </p:cNvSpPr>
          <p:nvPr>
            <p:ph type="dt" sz="half" idx="10"/>
          </p:nvPr>
        </p:nvSpPr>
        <p:spPr/>
        <p:txBody>
          <a:bodyPr/>
          <a:lstStyle/>
          <a:p>
            <a:fld id="{302EA387-EFFF-7E42-AB11-B072642AB43E}" type="datetimeFigureOut">
              <a:rPr lang="en-US" smtClean="0"/>
              <a:t>2/10/2022</a:t>
            </a:fld>
            <a:endParaRPr lang="en-US" dirty="0"/>
          </a:p>
        </p:txBody>
      </p:sp>
      <p:sp>
        <p:nvSpPr>
          <p:cNvPr id="8" name="Footer Placeholder 7">
            <a:extLst>
              <a:ext uri="{FF2B5EF4-FFF2-40B4-BE49-F238E27FC236}">
                <a16:creationId xmlns:a16="http://schemas.microsoft.com/office/drawing/2014/main" id="{25AA057E-8214-F343-B782-0A5D3B638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E587C4F-BF06-CC48-B06B-4C6F594D9145}"/>
              </a:ext>
            </a:extLst>
          </p:cNvPr>
          <p:cNvSpPr>
            <a:spLocks noGrp="1"/>
          </p:cNvSpPr>
          <p:nvPr>
            <p:ph type="sldNum" sz="quarter" idx="12"/>
          </p:nvPr>
        </p:nvSpPr>
        <p:spPr/>
        <p:txBody>
          <a:bodyPr/>
          <a:lstStyle/>
          <a:p>
            <a:fld id="{07993BA7-F25A-0D49-940A-BF58BF2DBFDB}" type="slidenum">
              <a:rPr lang="en-US" smtClean="0"/>
              <a:t>‹#›</a:t>
            </a:fld>
            <a:endParaRPr lang="en-US" dirty="0"/>
          </a:p>
        </p:txBody>
      </p:sp>
    </p:spTree>
    <p:extLst>
      <p:ext uri="{BB962C8B-B14F-4D97-AF65-F5344CB8AC3E}">
        <p14:creationId xmlns:p14="http://schemas.microsoft.com/office/powerpoint/2010/main" val="80888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4D72-3912-0E45-8601-2BEF86A4BD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DF18B6-D9B4-E442-8A63-CF5949B77E5D}"/>
              </a:ext>
            </a:extLst>
          </p:cNvPr>
          <p:cNvSpPr>
            <a:spLocks noGrp="1"/>
          </p:cNvSpPr>
          <p:nvPr>
            <p:ph type="dt" sz="half" idx="10"/>
          </p:nvPr>
        </p:nvSpPr>
        <p:spPr/>
        <p:txBody>
          <a:bodyPr/>
          <a:lstStyle/>
          <a:p>
            <a:fld id="{302EA387-EFFF-7E42-AB11-B072642AB43E}" type="datetimeFigureOut">
              <a:rPr lang="en-US" smtClean="0"/>
              <a:t>2/10/2022</a:t>
            </a:fld>
            <a:endParaRPr lang="en-US" dirty="0"/>
          </a:p>
        </p:txBody>
      </p:sp>
      <p:sp>
        <p:nvSpPr>
          <p:cNvPr id="4" name="Footer Placeholder 3">
            <a:extLst>
              <a:ext uri="{FF2B5EF4-FFF2-40B4-BE49-F238E27FC236}">
                <a16:creationId xmlns:a16="http://schemas.microsoft.com/office/drawing/2014/main" id="{93105628-EF40-3B44-AB30-FA637C42E2C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2098CAB-B4F2-D54F-B65B-B1F2F92A5A47}"/>
              </a:ext>
            </a:extLst>
          </p:cNvPr>
          <p:cNvSpPr>
            <a:spLocks noGrp="1"/>
          </p:cNvSpPr>
          <p:nvPr>
            <p:ph type="sldNum" sz="quarter" idx="12"/>
          </p:nvPr>
        </p:nvSpPr>
        <p:spPr/>
        <p:txBody>
          <a:bodyPr/>
          <a:lstStyle/>
          <a:p>
            <a:fld id="{07993BA7-F25A-0D49-940A-BF58BF2DBFDB}" type="slidenum">
              <a:rPr lang="en-US" smtClean="0"/>
              <a:t>‹#›</a:t>
            </a:fld>
            <a:endParaRPr lang="en-US" dirty="0"/>
          </a:p>
        </p:txBody>
      </p:sp>
    </p:spTree>
    <p:extLst>
      <p:ext uri="{BB962C8B-B14F-4D97-AF65-F5344CB8AC3E}">
        <p14:creationId xmlns:p14="http://schemas.microsoft.com/office/powerpoint/2010/main" val="1225071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6ACA43-4B0D-1A4D-964F-CAD81216A0DC}"/>
              </a:ext>
            </a:extLst>
          </p:cNvPr>
          <p:cNvSpPr>
            <a:spLocks noGrp="1"/>
          </p:cNvSpPr>
          <p:nvPr>
            <p:ph type="dt" sz="half" idx="10"/>
          </p:nvPr>
        </p:nvSpPr>
        <p:spPr/>
        <p:txBody>
          <a:bodyPr/>
          <a:lstStyle/>
          <a:p>
            <a:fld id="{302EA387-EFFF-7E42-AB11-B072642AB43E}" type="datetimeFigureOut">
              <a:rPr lang="en-US" smtClean="0"/>
              <a:t>2/10/2022</a:t>
            </a:fld>
            <a:endParaRPr lang="en-US" dirty="0"/>
          </a:p>
        </p:txBody>
      </p:sp>
      <p:sp>
        <p:nvSpPr>
          <p:cNvPr id="3" name="Footer Placeholder 2">
            <a:extLst>
              <a:ext uri="{FF2B5EF4-FFF2-40B4-BE49-F238E27FC236}">
                <a16:creationId xmlns:a16="http://schemas.microsoft.com/office/drawing/2014/main" id="{1784CEEB-2647-5844-8A26-C97F3C920F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08658C-9767-9644-8C49-7E3FCC9A8727}"/>
              </a:ext>
            </a:extLst>
          </p:cNvPr>
          <p:cNvSpPr>
            <a:spLocks noGrp="1"/>
          </p:cNvSpPr>
          <p:nvPr>
            <p:ph type="sldNum" sz="quarter" idx="12"/>
          </p:nvPr>
        </p:nvSpPr>
        <p:spPr/>
        <p:txBody>
          <a:bodyPr/>
          <a:lstStyle/>
          <a:p>
            <a:fld id="{07993BA7-F25A-0D49-940A-BF58BF2DBFDB}" type="slidenum">
              <a:rPr lang="en-US" smtClean="0"/>
              <a:t>‹#›</a:t>
            </a:fld>
            <a:endParaRPr lang="en-US" dirty="0"/>
          </a:p>
        </p:txBody>
      </p:sp>
    </p:spTree>
    <p:extLst>
      <p:ext uri="{BB962C8B-B14F-4D97-AF65-F5344CB8AC3E}">
        <p14:creationId xmlns:p14="http://schemas.microsoft.com/office/powerpoint/2010/main" val="3026649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5B464-07A5-ED46-849A-D575A46439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84F233-D91F-A449-9765-BC45C83CC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AAC6A-7AEA-AE40-840A-220D5AB82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41986-4361-704C-B1E0-F4E5CF98753A}"/>
              </a:ext>
            </a:extLst>
          </p:cNvPr>
          <p:cNvSpPr>
            <a:spLocks noGrp="1"/>
          </p:cNvSpPr>
          <p:nvPr>
            <p:ph type="dt" sz="half" idx="10"/>
          </p:nvPr>
        </p:nvSpPr>
        <p:spPr/>
        <p:txBody>
          <a:bodyPr/>
          <a:lstStyle/>
          <a:p>
            <a:fld id="{302EA387-EFFF-7E42-AB11-B072642AB43E}" type="datetimeFigureOut">
              <a:rPr lang="en-US" smtClean="0"/>
              <a:t>2/10/2022</a:t>
            </a:fld>
            <a:endParaRPr lang="en-US" dirty="0"/>
          </a:p>
        </p:txBody>
      </p:sp>
      <p:sp>
        <p:nvSpPr>
          <p:cNvPr id="6" name="Footer Placeholder 5">
            <a:extLst>
              <a:ext uri="{FF2B5EF4-FFF2-40B4-BE49-F238E27FC236}">
                <a16:creationId xmlns:a16="http://schemas.microsoft.com/office/drawing/2014/main" id="{2B48AC9C-427B-8C45-B300-418767F28A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D4DF3E-958D-E144-8B83-D5D378DEA4DC}"/>
              </a:ext>
            </a:extLst>
          </p:cNvPr>
          <p:cNvSpPr>
            <a:spLocks noGrp="1"/>
          </p:cNvSpPr>
          <p:nvPr>
            <p:ph type="sldNum" sz="quarter" idx="12"/>
          </p:nvPr>
        </p:nvSpPr>
        <p:spPr/>
        <p:txBody>
          <a:bodyPr/>
          <a:lstStyle/>
          <a:p>
            <a:fld id="{07993BA7-F25A-0D49-940A-BF58BF2DBFDB}" type="slidenum">
              <a:rPr lang="en-US" smtClean="0"/>
              <a:t>‹#›</a:t>
            </a:fld>
            <a:endParaRPr lang="en-US" dirty="0"/>
          </a:p>
        </p:txBody>
      </p:sp>
    </p:spTree>
    <p:extLst>
      <p:ext uri="{BB962C8B-B14F-4D97-AF65-F5344CB8AC3E}">
        <p14:creationId xmlns:p14="http://schemas.microsoft.com/office/powerpoint/2010/main" val="170238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2C0B4-27A9-884B-9D87-BA05F8590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9FFAB7-3376-A744-9BEA-B248613D22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2191E22-856B-D647-A97C-A474B21CB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64E2D-2F05-3E4D-8AD9-C2CF2E264F99}"/>
              </a:ext>
            </a:extLst>
          </p:cNvPr>
          <p:cNvSpPr>
            <a:spLocks noGrp="1"/>
          </p:cNvSpPr>
          <p:nvPr>
            <p:ph type="dt" sz="half" idx="10"/>
          </p:nvPr>
        </p:nvSpPr>
        <p:spPr/>
        <p:txBody>
          <a:bodyPr/>
          <a:lstStyle/>
          <a:p>
            <a:fld id="{302EA387-EFFF-7E42-AB11-B072642AB43E}" type="datetimeFigureOut">
              <a:rPr lang="en-US" smtClean="0"/>
              <a:t>2/10/2022</a:t>
            </a:fld>
            <a:endParaRPr lang="en-US" dirty="0"/>
          </a:p>
        </p:txBody>
      </p:sp>
      <p:sp>
        <p:nvSpPr>
          <p:cNvPr id="6" name="Footer Placeholder 5">
            <a:extLst>
              <a:ext uri="{FF2B5EF4-FFF2-40B4-BE49-F238E27FC236}">
                <a16:creationId xmlns:a16="http://schemas.microsoft.com/office/drawing/2014/main" id="{E6CAB0C2-9DFB-414B-A8D9-91B53F1B9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1EA3EF2-41E0-824D-A16E-78D8240F2654}"/>
              </a:ext>
            </a:extLst>
          </p:cNvPr>
          <p:cNvSpPr>
            <a:spLocks noGrp="1"/>
          </p:cNvSpPr>
          <p:nvPr>
            <p:ph type="sldNum" sz="quarter" idx="12"/>
          </p:nvPr>
        </p:nvSpPr>
        <p:spPr/>
        <p:txBody>
          <a:bodyPr/>
          <a:lstStyle/>
          <a:p>
            <a:fld id="{07993BA7-F25A-0D49-940A-BF58BF2DBFDB}" type="slidenum">
              <a:rPr lang="en-US" smtClean="0"/>
              <a:t>‹#›</a:t>
            </a:fld>
            <a:endParaRPr lang="en-US" dirty="0"/>
          </a:p>
        </p:txBody>
      </p:sp>
    </p:spTree>
    <p:extLst>
      <p:ext uri="{BB962C8B-B14F-4D97-AF65-F5344CB8AC3E}">
        <p14:creationId xmlns:p14="http://schemas.microsoft.com/office/powerpoint/2010/main" val="66561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9600000" scaled="0"/>
          <a:tileRect/>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CBF3F4-7A53-D74D-BA9D-04710FC550F0}"/>
              </a:ext>
            </a:extLst>
          </p:cNvPr>
          <p:cNvSpPr/>
          <p:nvPr userDrawn="1"/>
        </p:nvSpPr>
        <p:spPr>
          <a:xfrm>
            <a:off x="0" y="5631366"/>
            <a:ext cx="12192000" cy="1226634"/>
          </a:xfrm>
          <a:prstGeom prst="rect">
            <a:avLst/>
          </a:prstGeom>
          <a:gradFill>
            <a:gsLst>
              <a:gs pos="0">
                <a:schemeClr val="accent1">
                  <a:lumMod val="5000"/>
                  <a:lumOff val="95000"/>
                  <a:alpha val="6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0E279D9-2EFC-1541-A480-F146F565D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2993DB9-46CF-AE47-A5CB-EE7FB04F4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D28771A-EBCF-1B46-81F0-998F91040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EA387-EFFF-7E42-AB11-B072642AB43E}" type="datetimeFigureOut">
              <a:rPr lang="en-US" smtClean="0"/>
              <a:t>2/10/2022</a:t>
            </a:fld>
            <a:endParaRPr lang="en-US" dirty="0"/>
          </a:p>
        </p:txBody>
      </p:sp>
      <p:sp>
        <p:nvSpPr>
          <p:cNvPr id="5" name="Footer Placeholder 4">
            <a:extLst>
              <a:ext uri="{FF2B5EF4-FFF2-40B4-BE49-F238E27FC236}">
                <a16:creationId xmlns:a16="http://schemas.microsoft.com/office/drawing/2014/main" id="{B1CAAC6C-F214-9043-BAC3-96B34B085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22AA6FE-A7A1-A444-B026-54839939CC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993BA7-F25A-0D49-940A-BF58BF2DBFDB}" type="slidenum">
              <a:rPr lang="en-US" smtClean="0"/>
              <a:t>‹#›</a:t>
            </a:fld>
            <a:endParaRPr lang="en-US" dirty="0"/>
          </a:p>
        </p:txBody>
      </p:sp>
      <p:pic>
        <p:nvPicPr>
          <p:cNvPr id="7" name="Picture 6">
            <a:extLst>
              <a:ext uri="{FF2B5EF4-FFF2-40B4-BE49-F238E27FC236}">
                <a16:creationId xmlns:a16="http://schemas.microsoft.com/office/drawing/2014/main" id="{85368EC5-BB81-6A45-B592-D841D4D2AC85}"/>
              </a:ext>
            </a:extLst>
          </p:cNvPr>
          <p:cNvPicPr>
            <a:picLocks noChangeAspect="1"/>
          </p:cNvPicPr>
          <p:nvPr userDrawn="1"/>
        </p:nvPicPr>
        <p:blipFill>
          <a:blip r:embed="rId24"/>
          <a:stretch>
            <a:fillRect/>
          </a:stretch>
        </p:blipFill>
        <p:spPr>
          <a:xfrm>
            <a:off x="8302528" y="5658125"/>
            <a:ext cx="3820343" cy="1098902"/>
          </a:xfrm>
          <a:prstGeom prst="rect">
            <a:avLst/>
          </a:prstGeom>
        </p:spPr>
      </p:pic>
    </p:spTree>
    <p:extLst>
      <p:ext uri="{BB962C8B-B14F-4D97-AF65-F5344CB8AC3E}">
        <p14:creationId xmlns:p14="http://schemas.microsoft.com/office/powerpoint/2010/main" val="4090511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cdc.gov/nchs/nvss/bridged_race/data_documentation.htm"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hyperlink" Target="https://nam11.safelinks.protection.outlook.com/?url=https%3A%2F%2Fwww.nimh.nih.gov%2Fhealth%2Fstatistics%2Fmental-illness&amp;data=04%7C01%7CPF%40CMWF.org%7C640ed6a2b2f54264fb2508d91a1f5a1c%7C48336ef9fe4e4d92832da244fd9b6f25%7C0%7C0%7C637569544216118286%7CUnknown%7CTWFpbGZsb3d8eyJWIjoiMC4wLjAwMDAiLCJQIjoiV2luMzIiLCJBTiI6Ik1haWwiLCJXVCI6Mn0%3D%7C1000&amp;sdata=mLGRxelYvUnXUs271sZo%2BLo6xnYuRaqsWzPRBM2Cc4Y%3D&amp;reserved=0" TargetMode="Externa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hyperlink" Target="https://www.pnas.org/content/118/5/e2014746118" TargetMode="External"/><Relationship Id="rId4" Type="http://schemas.openxmlformats.org/officeDocument/2006/relationships/hyperlink" Target="https://www.cdc.gov/nchs/data/nvsr/nvsr68/nvsr68_07-508.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2.jfif"/><Relationship Id="rId3" Type="http://schemas.openxmlformats.org/officeDocument/2006/relationships/image" Target="../media/image7.jfif"/><Relationship Id="rId7" Type="http://schemas.openxmlformats.org/officeDocument/2006/relationships/image" Target="../media/image11.jf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fif"/><Relationship Id="rId11" Type="http://schemas.openxmlformats.org/officeDocument/2006/relationships/image" Target="../media/image15.jfif"/><Relationship Id="rId5" Type="http://schemas.openxmlformats.org/officeDocument/2006/relationships/image" Target="../media/image9.jfif"/><Relationship Id="rId10" Type="http://schemas.openxmlformats.org/officeDocument/2006/relationships/image" Target="../media/image14.jfif"/><Relationship Id="rId4" Type="http://schemas.openxmlformats.org/officeDocument/2006/relationships/image" Target="../media/image8.jfif"/><Relationship Id="rId9" Type="http://schemas.openxmlformats.org/officeDocument/2006/relationships/image" Target="../media/image13.jfif"/></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www.npr.org/2017/10/28/560444290/racism-is-literally-bad-for-your-health?sc=17&amp;f=1001&amp;utm_source=iosnewsapp&amp;utm_medium=Email&amp;utm_campaign=ap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www.rwjf.org/content/dam/COH/RWJ000_COH-Update_CoH_Report_1b.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2.tif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rwjf.org/content/dam/COH/RWJ000_COH-Update_CoH_Report_1b.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building&#10;&#10;Description automatically generated">
            <a:extLst>
              <a:ext uri="{FF2B5EF4-FFF2-40B4-BE49-F238E27FC236}">
                <a16:creationId xmlns:a16="http://schemas.microsoft.com/office/drawing/2014/main" id="{8D394555-5A0D-4D4F-AEA3-2B9BC05537AF}"/>
              </a:ext>
            </a:extLst>
          </p:cNvPr>
          <p:cNvPicPr>
            <a:picLocks noChangeAspect="1"/>
          </p:cNvPicPr>
          <p:nvPr/>
        </p:nvPicPr>
        <p:blipFill rotWithShape="1">
          <a:blip r:embed="rId2"/>
          <a:srcRect l="10716" r="17035"/>
          <a:stretch/>
        </p:blipFill>
        <p:spPr>
          <a:xfrm>
            <a:off x="20" y="10"/>
            <a:ext cx="379909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itle 1">
            <a:extLst>
              <a:ext uri="{FF2B5EF4-FFF2-40B4-BE49-F238E27FC236}">
                <a16:creationId xmlns:a16="http://schemas.microsoft.com/office/drawing/2014/main" id="{6A7AB72D-324E-B140-AFE7-02ED7B559AB7}"/>
              </a:ext>
            </a:extLst>
          </p:cNvPr>
          <p:cNvSpPr>
            <a:spLocks noGrp="1"/>
          </p:cNvSpPr>
          <p:nvPr>
            <p:ph type="ctrTitle"/>
          </p:nvPr>
        </p:nvSpPr>
        <p:spPr>
          <a:xfrm>
            <a:off x="4441371" y="804533"/>
            <a:ext cx="7455325" cy="1598762"/>
          </a:xfrm>
        </p:spPr>
        <p:txBody>
          <a:bodyPr anchor="b">
            <a:noAutofit/>
          </a:bodyPr>
          <a:lstStyle/>
          <a:p>
            <a:pPr algn="l"/>
            <a:r>
              <a:rPr lang="en-US" sz="4800" i="1" dirty="0">
                <a:solidFill>
                  <a:schemeClr val="accent2">
                    <a:lumMod val="75000"/>
                  </a:schemeClr>
                </a:solidFill>
              </a:rPr>
              <a:t>Developing a More Equitable Health Culture in America </a:t>
            </a:r>
          </a:p>
        </p:txBody>
      </p:sp>
      <p:sp>
        <p:nvSpPr>
          <p:cNvPr id="6" name="Subtitle 2">
            <a:extLst>
              <a:ext uri="{FF2B5EF4-FFF2-40B4-BE49-F238E27FC236}">
                <a16:creationId xmlns:a16="http://schemas.microsoft.com/office/drawing/2014/main" id="{FD9BAF11-993C-CB41-BA8E-92B4774FE59C}"/>
              </a:ext>
            </a:extLst>
          </p:cNvPr>
          <p:cNvSpPr>
            <a:spLocks noGrp="1"/>
          </p:cNvSpPr>
          <p:nvPr>
            <p:ph type="subTitle" idx="1"/>
          </p:nvPr>
        </p:nvSpPr>
        <p:spPr>
          <a:xfrm>
            <a:off x="4441371" y="2721430"/>
            <a:ext cx="7750609" cy="1855434"/>
          </a:xfrm>
        </p:spPr>
        <p:txBody>
          <a:bodyPr anchor="t">
            <a:normAutofit fontScale="25000" lnSpcReduction="20000"/>
          </a:bodyPr>
          <a:lstStyle/>
          <a:p>
            <a:r>
              <a:rPr lang="en-US" sz="16000" i="1" dirty="0">
                <a:solidFill>
                  <a:schemeClr val="accent5">
                    <a:lumMod val="75000"/>
                  </a:schemeClr>
                </a:solidFill>
                <a:effectLst>
                  <a:outerShdw blurRad="38100" dist="38100" dir="2700000" algn="tl">
                    <a:srgbClr val="000000">
                      <a:alpha val="43137"/>
                    </a:srgbClr>
                  </a:outerShdw>
                </a:effectLst>
              </a:rPr>
              <a:t>Louis W. Sullivan, M.D. Lecture </a:t>
            </a:r>
          </a:p>
          <a:p>
            <a:endParaRPr lang="en-US" sz="11200" b="1" i="1" dirty="0">
              <a:solidFill>
                <a:schemeClr val="tx1">
                  <a:lumMod val="85000"/>
                </a:schemeClr>
              </a:solidFill>
            </a:endParaRPr>
          </a:p>
          <a:p>
            <a:r>
              <a:rPr lang="en-US" sz="11200" b="1" i="1" dirty="0">
                <a:solidFill>
                  <a:schemeClr val="tx1">
                    <a:lumMod val="85000"/>
                  </a:schemeClr>
                </a:solidFill>
              </a:rPr>
              <a:t>Association of Academic Health Centers</a:t>
            </a:r>
          </a:p>
          <a:p>
            <a:r>
              <a:rPr lang="en-US" sz="11200" b="1" i="1" dirty="0">
                <a:solidFill>
                  <a:schemeClr val="tx1">
                    <a:lumMod val="85000"/>
                  </a:schemeClr>
                </a:solidFill>
              </a:rPr>
              <a:t>AAHC</a:t>
            </a:r>
            <a:endParaRPr lang="en-US" sz="9600" b="1" i="1" dirty="0">
              <a:solidFill>
                <a:schemeClr val="tx1">
                  <a:lumMod val="85000"/>
                </a:schemeClr>
              </a:solidFill>
            </a:endParaRPr>
          </a:p>
          <a:p>
            <a:r>
              <a:rPr lang="en-US" sz="9600" i="1" dirty="0">
                <a:solidFill>
                  <a:schemeClr val="tx1">
                    <a:lumMod val="85000"/>
                  </a:schemeClr>
                </a:solidFill>
              </a:rPr>
              <a:t>2021 Annual Meeting </a:t>
            </a:r>
          </a:p>
          <a:p>
            <a:pPr algn="l">
              <a:lnSpc>
                <a:spcPct val="100000"/>
              </a:lnSpc>
              <a:spcBef>
                <a:spcPts val="0"/>
              </a:spcBef>
            </a:pPr>
            <a:endParaRPr lang="en-US" sz="8000" b="1" dirty="0"/>
          </a:p>
          <a:p>
            <a:pPr algn="l">
              <a:lnSpc>
                <a:spcPct val="100000"/>
              </a:lnSpc>
              <a:spcBef>
                <a:spcPts val="0"/>
              </a:spcBef>
            </a:pPr>
            <a:endParaRPr lang="en-US" sz="8000" b="1" dirty="0"/>
          </a:p>
          <a:p>
            <a:pPr algn="l">
              <a:lnSpc>
                <a:spcPct val="100000"/>
              </a:lnSpc>
              <a:spcBef>
                <a:spcPts val="0"/>
              </a:spcBef>
            </a:pPr>
            <a:r>
              <a:rPr lang="en-US" sz="8800" b="1" dirty="0"/>
              <a:t>Wayne J. Riley, M.D.,MPH, MBA, MACP</a:t>
            </a:r>
          </a:p>
          <a:p>
            <a:pPr algn="l">
              <a:lnSpc>
                <a:spcPct val="100000"/>
              </a:lnSpc>
              <a:spcBef>
                <a:spcPts val="0"/>
              </a:spcBef>
            </a:pPr>
            <a:r>
              <a:rPr lang="en-US" sz="8800" dirty="0">
                <a:solidFill>
                  <a:schemeClr val="tx1">
                    <a:lumMod val="85000"/>
                  </a:schemeClr>
                </a:solidFill>
              </a:rPr>
              <a:t>President, </a:t>
            </a:r>
          </a:p>
          <a:p>
            <a:pPr algn="l">
              <a:lnSpc>
                <a:spcPct val="100000"/>
              </a:lnSpc>
              <a:spcBef>
                <a:spcPts val="0"/>
              </a:spcBef>
            </a:pPr>
            <a:endParaRPr lang="en-US" sz="1700" dirty="0"/>
          </a:p>
          <a:p>
            <a:pPr algn="l">
              <a:lnSpc>
                <a:spcPct val="100000"/>
              </a:lnSpc>
              <a:spcBef>
                <a:spcPts val="0"/>
              </a:spcBef>
            </a:pPr>
            <a:endParaRPr lang="en-US" sz="1700" dirty="0"/>
          </a:p>
          <a:p>
            <a:pPr algn="l">
              <a:lnSpc>
                <a:spcPct val="100000"/>
              </a:lnSpc>
              <a:spcBef>
                <a:spcPts val="0"/>
              </a:spcBef>
            </a:pPr>
            <a:endParaRPr lang="en-US" sz="1700" dirty="0"/>
          </a:p>
        </p:txBody>
      </p:sp>
      <p:sp>
        <p:nvSpPr>
          <p:cNvPr id="8" name="TextBox 7">
            <a:extLst>
              <a:ext uri="{FF2B5EF4-FFF2-40B4-BE49-F238E27FC236}">
                <a16:creationId xmlns:a16="http://schemas.microsoft.com/office/drawing/2014/main" id="{9A24474F-9E5E-214B-AB62-6D1EDE6F54D2}"/>
              </a:ext>
            </a:extLst>
          </p:cNvPr>
          <p:cNvSpPr txBox="1"/>
          <p:nvPr/>
        </p:nvSpPr>
        <p:spPr>
          <a:xfrm>
            <a:off x="3626441" y="6488658"/>
            <a:ext cx="2083904" cy="369332"/>
          </a:xfrm>
          <a:prstGeom prst="rect">
            <a:avLst/>
          </a:prstGeom>
          <a:noFill/>
        </p:spPr>
        <p:txBody>
          <a:bodyPr wrap="none" rtlCol="0">
            <a:spAutoFit/>
          </a:bodyPr>
          <a:lstStyle/>
          <a:p>
            <a:r>
              <a:rPr lang="en-US" dirty="0">
                <a:solidFill>
                  <a:schemeClr val="tx1">
                    <a:lumMod val="85000"/>
                  </a:schemeClr>
                </a:solidFill>
              </a:rPr>
              <a:t>September 28, 2021</a:t>
            </a:r>
          </a:p>
        </p:txBody>
      </p:sp>
    </p:spTree>
    <p:extLst>
      <p:ext uri="{BB962C8B-B14F-4D97-AF65-F5344CB8AC3E}">
        <p14:creationId xmlns:p14="http://schemas.microsoft.com/office/powerpoint/2010/main" val="3917749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4475" y="1690687"/>
            <a:ext cx="4314825" cy="3897313"/>
          </a:xfrm>
        </p:spPr>
        <p:txBody>
          <a:bodyPr>
            <a:normAutofit/>
          </a:bodyPr>
          <a:lstStyle/>
          <a:p>
            <a:r>
              <a:rPr lang="en-US" dirty="0"/>
              <a:t>An Integrated Model of Health Disparities</a:t>
            </a:r>
          </a:p>
        </p:txBody>
      </p:sp>
      <p:pic>
        <p:nvPicPr>
          <p:cNvPr id="4" name="Content Placeholder 3"/>
          <p:cNvPicPr>
            <a:picLocks noGrp="1" noChangeAspect="1"/>
          </p:cNvPicPr>
          <p:nvPr>
            <p:ph idx="4294967295"/>
          </p:nvPr>
        </p:nvPicPr>
        <p:blipFill>
          <a:blip r:embed="rId2"/>
          <a:stretch>
            <a:fillRect/>
          </a:stretch>
        </p:blipFill>
        <p:spPr>
          <a:xfrm>
            <a:off x="4464424" y="63570"/>
            <a:ext cx="7727576" cy="6531853"/>
          </a:xfrm>
          <a:prstGeom prst="rect">
            <a:avLst/>
          </a:prstGeom>
        </p:spPr>
      </p:pic>
      <p:sp>
        <p:nvSpPr>
          <p:cNvPr id="5" name="Rectangle 8"/>
          <p:cNvSpPr>
            <a:spLocks noChangeArrowheads="1"/>
          </p:cNvSpPr>
          <p:nvPr/>
        </p:nvSpPr>
        <p:spPr bwMode="auto">
          <a:xfrm>
            <a:off x="3251200" y="659542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800">
                <a:solidFill>
                  <a:schemeClr val="tx1"/>
                </a:solidFill>
                <a:latin typeface="Arial" charset="0"/>
                <a:ea typeface="ＭＳ Ｐゴシック" pitchFamily="34" charset="-128"/>
              </a:defRPr>
            </a:lvl1pPr>
            <a:lvl2pPr marL="742950" indent="-285750">
              <a:spcBef>
                <a:spcPct val="20000"/>
              </a:spcBef>
              <a:buFont typeface="Arial" charset="0"/>
              <a:buChar char="–"/>
              <a:defRPr sz="2400">
                <a:solidFill>
                  <a:schemeClr val="tx1"/>
                </a:solidFill>
                <a:latin typeface="Arial" charset="0"/>
                <a:ea typeface="ＭＳ Ｐゴシック" pitchFamily="34" charset="-128"/>
              </a:defRPr>
            </a:lvl2pPr>
            <a:lvl3pPr marL="1143000" indent="-228600">
              <a:spcBef>
                <a:spcPct val="20000"/>
              </a:spcBef>
              <a:buFont typeface="Arial" charset="0"/>
              <a:buChar char="•"/>
              <a:defRPr sz="2000">
                <a:solidFill>
                  <a:schemeClr val="tx1"/>
                </a:solidFill>
                <a:latin typeface="Arial" charset="0"/>
                <a:ea typeface="ＭＳ Ｐゴシック" pitchFamily="34" charset="-128"/>
              </a:defRPr>
            </a:lvl3pPr>
            <a:lvl4pPr marL="1600200" indent="-228600">
              <a:spcBef>
                <a:spcPct val="20000"/>
              </a:spcBef>
              <a:buFont typeface="Arial" charset="0"/>
              <a:buChar char="–"/>
              <a:defRPr>
                <a:solidFill>
                  <a:schemeClr val="tx1"/>
                </a:solidFill>
                <a:latin typeface="Arial" charset="0"/>
                <a:ea typeface="ＭＳ Ｐゴシック" pitchFamily="34" charset="-128"/>
              </a:defRPr>
            </a:lvl4pPr>
            <a:lvl5pPr marL="2057400" indent="-228600">
              <a:spcBef>
                <a:spcPct val="20000"/>
              </a:spcBef>
              <a:buFont typeface="Arial" charset="0"/>
              <a:buChar char="»"/>
              <a:defRPr>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Font typeface="Arial" charset="0"/>
              <a:buChar char="»"/>
              <a:defRPr>
                <a:solidFill>
                  <a:schemeClr val="tx1"/>
                </a:solidFill>
                <a:latin typeface="Arial" charset="0"/>
                <a:ea typeface="ＭＳ Ｐゴシック" pitchFamily="34" charset="-128"/>
              </a:defRPr>
            </a:lvl9pPr>
          </a:lstStyle>
          <a:p>
            <a:pPr eaLnBrk="1" hangingPunct="1">
              <a:spcBef>
                <a:spcPct val="0"/>
              </a:spcBef>
              <a:buFontTx/>
              <a:buNone/>
            </a:pPr>
            <a:r>
              <a:rPr lang="en-US" altLang="en-US" sz="1000" dirty="0"/>
              <a:t>Source: Unequal Treatment, Confronting Racial and Ethnic Disparities in Healthcare, Institute of Medicine (2001)</a:t>
            </a:r>
          </a:p>
        </p:txBody>
      </p:sp>
    </p:spTree>
    <p:extLst>
      <p:ext uri="{BB962C8B-B14F-4D97-AF65-F5344CB8AC3E}">
        <p14:creationId xmlns:p14="http://schemas.microsoft.com/office/powerpoint/2010/main" val="3598671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a:bodyPr>
          <a:lstStyle/>
          <a:p>
            <a:r>
              <a:rPr lang="en-US" dirty="0"/>
              <a:t>“A Pox On The House Of Medicine”</a:t>
            </a:r>
          </a:p>
        </p:txBody>
      </p:sp>
      <p:pic>
        <p:nvPicPr>
          <p:cNvPr id="5" name="Picture 4" descr="http://www.autismdiet.com.au/images/ad_stethoscope.png"/>
          <p:cNvPicPr>
            <a:picLocks noChangeAspect="1" noChangeArrowheads="1"/>
          </p:cNvPicPr>
          <p:nvPr/>
        </p:nvPicPr>
        <p:blipFill>
          <a:blip r:embed="rId3" cstate="print"/>
          <a:srcRect/>
          <a:stretch>
            <a:fillRect/>
          </a:stretch>
        </p:blipFill>
        <p:spPr bwMode="auto">
          <a:xfrm flipH="1">
            <a:off x="8339491" y="4572000"/>
            <a:ext cx="2328509" cy="2286000"/>
          </a:xfrm>
          <a:prstGeom prst="rect">
            <a:avLst/>
          </a:prstGeom>
          <a:noFill/>
        </p:spPr>
      </p:pic>
      <p:sp>
        <p:nvSpPr>
          <p:cNvPr id="7" name="Text Placeholder 6"/>
          <p:cNvSpPr>
            <a:spLocks noGrp="1"/>
          </p:cNvSpPr>
          <p:nvPr>
            <p:ph type="body" sz="quarter" idx="13"/>
          </p:nvPr>
        </p:nvSpPr>
        <p:spPr>
          <a:xfrm>
            <a:off x="739588" y="381000"/>
            <a:ext cx="10614212" cy="838200"/>
          </a:xfrm>
          <a:solidFill>
            <a:srgbClr val="A0A0A0"/>
          </a:solidFill>
        </p:spPr>
        <p:txBody>
          <a:bodyPr>
            <a:noAutofit/>
          </a:bodyPr>
          <a:lstStyle/>
          <a:p>
            <a:r>
              <a:rPr lang="en-US" dirty="0">
                <a:solidFill>
                  <a:schemeClr val="accent1">
                    <a:lumMod val="75000"/>
                  </a:schemeClr>
                </a:solidFill>
              </a:rPr>
              <a:t>Differences, disparities, and discrimination: Populations with equal access to healthcare</a:t>
            </a:r>
          </a:p>
        </p:txBody>
      </p:sp>
      <p:sp>
        <p:nvSpPr>
          <p:cNvPr id="14" name="Rectangle 13"/>
          <p:cNvSpPr/>
          <p:nvPr/>
        </p:nvSpPr>
        <p:spPr>
          <a:xfrm>
            <a:off x="1981200" y="1371600"/>
            <a:ext cx="7772400" cy="4800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ine image.jpg"/>
          <p:cNvPicPr>
            <a:picLocks noChangeAspect="1"/>
          </p:cNvPicPr>
          <p:nvPr/>
        </p:nvPicPr>
        <p:blipFill>
          <a:blip r:embed="rId4" cstate="print"/>
          <a:stretch>
            <a:fillRect/>
          </a:stretch>
        </p:blipFill>
        <p:spPr>
          <a:xfrm>
            <a:off x="107576" y="1524000"/>
            <a:ext cx="12084423" cy="5334000"/>
          </a:xfrm>
          <a:prstGeom prst="rect">
            <a:avLst/>
          </a:prstGeom>
        </p:spPr>
      </p:pic>
      <p:sp>
        <p:nvSpPr>
          <p:cNvPr id="9" name="Rectangle 8"/>
          <p:cNvSpPr/>
          <p:nvPr/>
        </p:nvSpPr>
        <p:spPr>
          <a:xfrm>
            <a:off x="1524000" y="6611780"/>
            <a:ext cx="6019800" cy="246221"/>
          </a:xfrm>
          <a:prstGeom prst="rect">
            <a:avLst/>
          </a:prstGeom>
        </p:spPr>
        <p:txBody>
          <a:bodyPr wrap="square">
            <a:spAutoFit/>
          </a:bodyPr>
          <a:lstStyle/>
          <a:p>
            <a:r>
              <a:rPr lang="en-US" sz="1000" dirty="0"/>
              <a:t>Source: Unequal Treatment, Confronting Racial and Ethnic Disparities in Healthcare, Institute of Medicine (2001)</a:t>
            </a:r>
          </a:p>
        </p:txBody>
      </p:sp>
    </p:spTree>
    <p:extLst>
      <p:ext uri="{BB962C8B-B14F-4D97-AF65-F5344CB8AC3E}">
        <p14:creationId xmlns:p14="http://schemas.microsoft.com/office/powerpoint/2010/main" val="2716913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1595439" y="5226518"/>
            <a:ext cx="9001125" cy="966320"/>
          </a:xfrm>
        </p:spPr>
        <p:txBody>
          <a:bodyPr/>
          <a:lstStyle/>
          <a:p>
            <a:r>
              <a:rPr lang="en-US" dirty="0"/>
              <a:t>Note: Bubbles are sized relative to the county population count for each race/ethnicity group; color density is based on the share of the county population in each race/ethnicity group.</a:t>
            </a:r>
          </a:p>
          <a:p>
            <a:pPr lvl="0"/>
            <a:r>
              <a:rPr lang="en-US" dirty="0"/>
              <a:t>Data: National Center for Health Statistics. Vintage 2019 postcensal estimates of the resident population of the United States (April 1, 2010, July 1, 2010–July 1, 2019), by year, county, single-year of age (0, 1, 2, . . . 85 years and older), bridged race, Latinx/Hispanic origin, and sex. Prepared under a collaborative arrangement with the U.S. Census Bureau. Available from: </a:t>
            </a:r>
            <a:r>
              <a:rPr lang="en-US" dirty="0">
                <a:hlinkClick r:id="rId2"/>
              </a:rPr>
              <a:t>https://www.cdc.gov/nchs/nvss/bridged_race/data_documentation.htm</a:t>
            </a:r>
            <a:r>
              <a:rPr lang="en-US" dirty="0"/>
              <a:t> as of July 9, 2020, following release by the U.S. Census Bureau of the unbridged Vintage 2019 postcensal estimates by five-year age group on June 25, 2020.</a:t>
            </a:r>
          </a:p>
        </p:txBody>
      </p:sp>
      <p:sp>
        <p:nvSpPr>
          <p:cNvPr id="7" name="Title 6">
            <a:extLst>
              <a:ext uri="{FF2B5EF4-FFF2-40B4-BE49-F238E27FC236}">
                <a16:creationId xmlns:a16="http://schemas.microsoft.com/office/drawing/2014/main" id="{F8C2E213-83D8-9E42-9350-C4743FEF9CC8}"/>
              </a:ext>
            </a:extLst>
          </p:cNvPr>
          <p:cNvSpPr>
            <a:spLocks noGrp="1"/>
          </p:cNvSpPr>
          <p:nvPr>
            <p:ph type="title"/>
          </p:nvPr>
        </p:nvSpPr>
        <p:spPr>
          <a:xfrm>
            <a:off x="1595500" y="0"/>
            <a:ext cx="9000999" cy="822960"/>
          </a:xfrm>
        </p:spPr>
        <p:txBody>
          <a:bodyPr>
            <a:normAutofit fontScale="90000"/>
          </a:bodyPr>
          <a:lstStyle/>
          <a:p>
            <a:r>
              <a:rPr lang="en-US" sz="2800" dirty="0"/>
              <a:t>Where communities are located can have large health implications.</a:t>
            </a:r>
          </a:p>
        </p:txBody>
      </p:sp>
      <p:sp>
        <p:nvSpPr>
          <p:cNvPr id="6" name="Rectangle 5">
            <a:extLst>
              <a:ext uri="{FF2B5EF4-FFF2-40B4-BE49-F238E27FC236}">
                <a16:creationId xmlns:a16="http://schemas.microsoft.com/office/drawing/2014/main" id="{8E2845B3-D2FC-47EF-B033-69FCEA9346FA}"/>
              </a:ext>
            </a:extLst>
          </p:cNvPr>
          <p:cNvSpPr/>
          <p:nvPr/>
        </p:nvSpPr>
        <p:spPr>
          <a:xfrm>
            <a:off x="9264737" y="3429000"/>
            <a:ext cx="1407695" cy="1937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63FE020-3A0C-4031-978E-9124BF281BAB}"/>
              </a:ext>
            </a:extLst>
          </p:cNvPr>
          <p:cNvSpPr txBox="1"/>
          <p:nvPr/>
        </p:nvSpPr>
        <p:spPr>
          <a:xfrm>
            <a:off x="1524000" y="871023"/>
            <a:ext cx="6649376" cy="276999"/>
          </a:xfrm>
          <a:prstGeom prst="rect">
            <a:avLst/>
          </a:prstGeom>
          <a:noFill/>
        </p:spPr>
        <p:txBody>
          <a:bodyPr wrap="square" rtlCol="0">
            <a:spAutoFit/>
          </a:bodyPr>
          <a:lstStyle/>
          <a:p>
            <a:r>
              <a:rPr lang="en-US" sz="1200" dirty="0">
                <a:latin typeface="Suisse Int'l Italic" panose="020B0804000000000000" pitchFamily="34" charset="0"/>
                <a:cs typeface="Suisse Int'l" panose="020B0504000000000000" pitchFamily="34" charset="-78"/>
              </a:rPr>
              <a:t>U.S. racial and ethnic demographics map</a:t>
            </a:r>
          </a:p>
        </p:txBody>
      </p:sp>
      <p:pic>
        <p:nvPicPr>
          <p:cNvPr id="10" name="Picture 9">
            <a:extLst>
              <a:ext uri="{FF2B5EF4-FFF2-40B4-BE49-F238E27FC236}">
                <a16:creationId xmlns:a16="http://schemas.microsoft.com/office/drawing/2014/main" id="{758B1CE5-5309-4016-8ACE-6951E77CA60C}"/>
              </a:ext>
            </a:extLst>
          </p:cNvPr>
          <p:cNvPicPr>
            <a:picLocks noChangeAspect="1"/>
          </p:cNvPicPr>
          <p:nvPr/>
        </p:nvPicPr>
        <p:blipFill>
          <a:blip r:embed="rId3"/>
          <a:srcRect/>
          <a:stretch/>
        </p:blipFill>
        <p:spPr>
          <a:xfrm>
            <a:off x="1034143" y="1814573"/>
            <a:ext cx="10330543" cy="3334370"/>
          </a:xfrm>
          <a:prstGeom prst="rect">
            <a:avLst/>
          </a:prstGeom>
        </p:spPr>
      </p:pic>
      <p:sp>
        <p:nvSpPr>
          <p:cNvPr id="13" name="TextBox 12">
            <a:extLst>
              <a:ext uri="{FF2B5EF4-FFF2-40B4-BE49-F238E27FC236}">
                <a16:creationId xmlns:a16="http://schemas.microsoft.com/office/drawing/2014/main" id="{416CBAA3-B43E-4208-9D3D-64FFBFD3FF84}"/>
              </a:ext>
            </a:extLst>
          </p:cNvPr>
          <p:cNvSpPr txBox="1"/>
          <p:nvPr/>
        </p:nvSpPr>
        <p:spPr>
          <a:xfrm>
            <a:off x="4848688" y="1970358"/>
            <a:ext cx="2760426" cy="707886"/>
          </a:xfrm>
          <a:prstGeom prst="rect">
            <a:avLst/>
          </a:prstGeom>
          <a:noFill/>
        </p:spPr>
        <p:txBody>
          <a:bodyPr wrap="square" rtlCol="0">
            <a:spAutoFit/>
          </a:bodyPr>
          <a:lstStyle/>
          <a:p>
            <a:pPr algn="ctr"/>
            <a:r>
              <a:rPr lang="en-US" sz="2000" b="1" dirty="0">
                <a:latin typeface="Suisse Int'l Bold" panose="020B0804000000000000" pitchFamily="34" charset="77"/>
              </a:rPr>
              <a:t>Black, Non-Latinx/Hispanic</a:t>
            </a:r>
          </a:p>
        </p:txBody>
      </p:sp>
      <p:sp>
        <p:nvSpPr>
          <p:cNvPr id="14" name="TextBox 13">
            <a:extLst>
              <a:ext uri="{FF2B5EF4-FFF2-40B4-BE49-F238E27FC236}">
                <a16:creationId xmlns:a16="http://schemas.microsoft.com/office/drawing/2014/main" id="{A70AF835-C918-43C5-8423-B51E2CE9AEBC}"/>
              </a:ext>
            </a:extLst>
          </p:cNvPr>
          <p:cNvSpPr txBox="1"/>
          <p:nvPr/>
        </p:nvSpPr>
        <p:spPr>
          <a:xfrm>
            <a:off x="1728272" y="1881932"/>
            <a:ext cx="2865530" cy="707886"/>
          </a:xfrm>
          <a:prstGeom prst="rect">
            <a:avLst/>
          </a:prstGeom>
          <a:noFill/>
        </p:spPr>
        <p:txBody>
          <a:bodyPr wrap="square" rtlCol="0">
            <a:spAutoFit/>
          </a:bodyPr>
          <a:lstStyle/>
          <a:p>
            <a:pPr algn="ctr"/>
            <a:r>
              <a:rPr lang="en-US" sz="2000" b="1" dirty="0">
                <a:latin typeface="Suisse Int'l Bold" panose="020B0804000000000000" pitchFamily="34" charset="77"/>
              </a:rPr>
              <a:t>White, Non-Latinx/Hispanic</a:t>
            </a:r>
          </a:p>
        </p:txBody>
      </p:sp>
      <p:sp>
        <p:nvSpPr>
          <p:cNvPr id="15" name="TextBox 14">
            <a:extLst>
              <a:ext uri="{FF2B5EF4-FFF2-40B4-BE49-F238E27FC236}">
                <a16:creationId xmlns:a16="http://schemas.microsoft.com/office/drawing/2014/main" id="{2E769492-C936-4A02-8CBD-7518773DC210}"/>
              </a:ext>
            </a:extLst>
          </p:cNvPr>
          <p:cNvSpPr txBox="1"/>
          <p:nvPr/>
        </p:nvSpPr>
        <p:spPr>
          <a:xfrm>
            <a:off x="8282310" y="1881932"/>
            <a:ext cx="2130804" cy="400110"/>
          </a:xfrm>
          <a:prstGeom prst="rect">
            <a:avLst/>
          </a:prstGeom>
          <a:noFill/>
        </p:spPr>
        <p:txBody>
          <a:bodyPr wrap="square" rtlCol="0">
            <a:spAutoFit/>
          </a:bodyPr>
          <a:lstStyle/>
          <a:p>
            <a:pPr algn="ctr"/>
            <a:r>
              <a:rPr lang="en-US" sz="2000" b="1" dirty="0">
                <a:latin typeface="Suisse Int'l Bold" panose="020B0804000000000000" pitchFamily="34" charset="77"/>
              </a:rPr>
              <a:t>Latinx/Hispanic</a:t>
            </a:r>
          </a:p>
        </p:txBody>
      </p:sp>
    </p:spTree>
    <p:extLst>
      <p:ext uri="{BB962C8B-B14F-4D97-AF65-F5344CB8AC3E}">
        <p14:creationId xmlns:p14="http://schemas.microsoft.com/office/powerpoint/2010/main" val="1882193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230066142"/>
              </p:ext>
            </p:extLst>
          </p:nvPr>
        </p:nvGraphicFramePr>
        <p:xfrm>
          <a:off x="936171" y="1076325"/>
          <a:ext cx="10515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1595502" y="5697252"/>
            <a:ext cx="9001063" cy="495834"/>
          </a:xfrm>
        </p:spPr>
        <p:txBody>
          <a:bodyPr/>
          <a:lstStyle/>
          <a:p>
            <a:pPr lvl="0"/>
            <a:r>
              <a:rPr lang="en-US" dirty="0"/>
              <a:t>Data: Behavioral Risk Factor Surveillance System (BRFSS), 2011–2019.</a:t>
            </a:r>
          </a:p>
        </p:txBody>
      </p:sp>
      <p:sp>
        <p:nvSpPr>
          <p:cNvPr id="5" name="Title 4">
            <a:extLst>
              <a:ext uri="{FF2B5EF4-FFF2-40B4-BE49-F238E27FC236}">
                <a16:creationId xmlns:a16="http://schemas.microsoft.com/office/drawing/2014/main" id="{A4FF5D96-3A8E-1746-919B-04265B0251BA}"/>
              </a:ext>
            </a:extLst>
          </p:cNvPr>
          <p:cNvSpPr>
            <a:spLocks noGrp="1"/>
          </p:cNvSpPr>
          <p:nvPr>
            <p:ph type="title"/>
          </p:nvPr>
        </p:nvSpPr>
        <p:spPr>
          <a:xfrm>
            <a:off x="331053" y="225208"/>
            <a:ext cx="11677171" cy="646331"/>
          </a:xfrm>
        </p:spPr>
        <p:txBody>
          <a:bodyPr>
            <a:noAutofit/>
          </a:bodyPr>
          <a:lstStyle/>
          <a:p>
            <a:r>
              <a:rPr lang="en-US" sz="2000" b="1" dirty="0">
                <a:solidFill>
                  <a:schemeClr val="bg2"/>
                </a:solidFill>
              </a:rPr>
              <a:t>All groups experienced fewer financial barriers after the ACA coverage expansions, but Black and especially Latinx/Hispanic adults are still more likely than white adults to forgo needed care because of cost.</a:t>
            </a:r>
          </a:p>
        </p:txBody>
      </p:sp>
      <p:sp>
        <p:nvSpPr>
          <p:cNvPr id="9" name="TextBox 8">
            <a:extLst>
              <a:ext uri="{FF2B5EF4-FFF2-40B4-BE49-F238E27FC236}">
                <a16:creationId xmlns:a16="http://schemas.microsoft.com/office/drawing/2014/main" id="{9AC0139C-2A82-46DF-BC70-B18E6CE91B83}"/>
              </a:ext>
            </a:extLst>
          </p:cNvPr>
          <p:cNvSpPr txBox="1"/>
          <p:nvPr/>
        </p:nvSpPr>
        <p:spPr>
          <a:xfrm>
            <a:off x="1524000" y="871539"/>
            <a:ext cx="8085698" cy="646331"/>
          </a:xfrm>
          <a:prstGeom prst="rect">
            <a:avLst/>
          </a:prstGeom>
          <a:noFill/>
        </p:spPr>
        <p:txBody>
          <a:bodyPr wrap="square" rtlCol="0">
            <a:spAutoFit/>
          </a:bodyPr>
          <a:lstStyle/>
          <a:p>
            <a:r>
              <a:rPr lang="en-US" dirty="0">
                <a:latin typeface="Suisse Int'l Italic" panose="020B0804000000000000" pitchFamily="34" charset="0"/>
              </a:rPr>
              <a:t>Percent of adults age 18 and older who went without care </a:t>
            </a:r>
          </a:p>
          <a:p>
            <a:r>
              <a:rPr lang="en-US" dirty="0">
                <a:latin typeface="Suisse Int'l Italic" panose="020B0804000000000000" pitchFamily="34" charset="0"/>
              </a:rPr>
              <a:t>because of cost in the past year, 2011–2019</a:t>
            </a:r>
          </a:p>
        </p:txBody>
      </p:sp>
    </p:spTree>
    <p:extLst>
      <p:ext uri="{BB962C8B-B14F-4D97-AF65-F5344CB8AC3E}">
        <p14:creationId xmlns:p14="http://schemas.microsoft.com/office/powerpoint/2010/main" val="1379769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A60F65-3AC2-7941-BDB3-05B32CFCDA63}"/>
              </a:ext>
            </a:extLst>
          </p:cNvPr>
          <p:cNvPicPr>
            <a:picLocks noChangeAspect="1"/>
          </p:cNvPicPr>
          <p:nvPr/>
        </p:nvPicPr>
        <p:blipFill>
          <a:blip r:embed="rId3"/>
          <a:srcRect/>
          <a:stretch/>
        </p:blipFill>
        <p:spPr>
          <a:xfrm>
            <a:off x="979713" y="441949"/>
            <a:ext cx="10504715" cy="4461552"/>
          </a:xfrm>
          <a:prstGeom prst="rect">
            <a:avLst/>
          </a:prstGeom>
        </p:spPr>
      </p:pic>
      <p:sp>
        <p:nvSpPr>
          <p:cNvPr id="4" name="TextBox 3"/>
          <p:cNvSpPr txBox="1"/>
          <p:nvPr/>
        </p:nvSpPr>
        <p:spPr>
          <a:xfrm>
            <a:off x="2319036" y="1346549"/>
            <a:ext cx="1902804" cy="307777"/>
          </a:xfrm>
          <a:prstGeom prst="rect">
            <a:avLst/>
          </a:prstGeom>
          <a:noFill/>
        </p:spPr>
        <p:txBody>
          <a:bodyPr wrap="square" rtlCol="0">
            <a:spAutoFit/>
          </a:bodyPr>
          <a:lstStyle/>
          <a:p>
            <a:pPr algn="ctr"/>
            <a:r>
              <a:rPr lang="en-US" sz="1400" b="1" dirty="0">
                <a:latin typeface="Suisse Int'l Bold" panose="020B0804000000000000" pitchFamily="34" charset="77"/>
              </a:rPr>
              <a:t>White</a:t>
            </a:r>
          </a:p>
        </p:txBody>
      </p:sp>
      <p:sp>
        <p:nvSpPr>
          <p:cNvPr id="9" name="TextBox 8"/>
          <p:cNvSpPr txBox="1"/>
          <p:nvPr/>
        </p:nvSpPr>
        <p:spPr>
          <a:xfrm>
            <a:off x="8081396" y="1346548"/>
            <a:ext cx="2214693" cy="307777"/>
          </a:xfrm>
          <a:prstGeom prst="rect">
            <a:avLst/>
          </a:prstGeom>
          <a:noFill/>
        </p:spPr>
        <p:txBody>
          <a:bodyPr wrap="square" rtlCol="0">
            <a:spAutoFit/>
          </a:bodyPr>
          <a:lstStyle/>
          <a:p>
            <a:pPr algn="ctr"/>
            <a:r>
              <a:rPr lang="en-US" sz="1400" b="1" dirty="0">
                <a:latin typeface="Suisse Int'l Bold" panose="020B0804000000000000" pitchFamily="34" charset="77"/>
              </a:rPr>
              <a:t>Latinx/Hispanic</a:t>
            </a:r>
          </a:p>
        </p:txBody>
      </p:sp>
      <p:sp>
        <p:nvSpPr>
          <p:cNvPr id="23" name="TextBox 22"/>
          <p:cNvSpPr txBox="1"/>
          <p:nvPr/>
        </p:nvSpPr>
        <p:spPr>
          <a:xfrm>
            <a:off x="5215157" y="1346548"/>
            <a:ext cx="2214693" cy="307777"/>
          </a:xfrm>
          <a:prstGeom prst="rect">
            <a:avLst/>
          </a:prstGeom>
          <a:noFill/>
        </p:spPr>
        <p:txBody>
          <a:bodyPr wrap="square" rtlCol="0">
            <a:spAutoFit/>
          </a:bodyPr>
          <a:lstStyle/>
          <a:p>
            <a:pPr algn="ctr"/>
            <a:r>
              <a:rPr lang="en-US" sz="1400" b="1" dirty="0">
                <a:latin typeface="Suisse Int'l Bold" panose="020B0804000000000000" pitchFamily="34" charset="77"/>
              </a:rPr>
              <a:t>Black</a:t>
            </a:r>
          </a:p>
        </p:txBody>
      </p:sp>
      <p:sp>
        <p:nvSpPr>
          <p:cNvPr id="15" name="TextBox 14">
            <a:extLst>
              <a:ext uri="{FF2B5EF4-FFF2-40B4-BE49-F238E27FC236}">
                <a16:creationId xmlns:a16="http://schemas.microsoft.com/office/drawing/2014/main" id="{E904B873-0DB3-4EEC-9BC3-3869129D724F}"/>
              </a:ext>
            </a:extLst>
          </p:cNvPr>
          <p:cNvSpPr txBox="1"/>
          <p:nvPr/>
        </p:nvSpPr>
        <p:spPr>
          <a:xfrm>
            <a:off x="1524000" y="870041"/>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adults age 18 and older who went without care because of cost in the past year, by state, 2019</a:t>
            </a:r>
          </a:p>
        </p:txBody>
      </p:sp>
      <p:graphicFrame>
        <p:nvGraphicFramePr>
          <p:cNvPr id="20" name="Table 19">
            <a:extLst>
              <a:ext uri="{FF2B5EF4-FFF2-40B4-BE49-F238E27FC236}">
                <a16:creationId xmlns:a16="http://schemas.microsoft.com/office/drawing/2014/main" id="{A4C72F4F-FF38-4CC7-BE5B-957F8B19692B}"/>
              </a:ext>
            </a:extLst>
          </p:cNvPr>
          <p:cNvGraphicFramePr>
            <a:graphicFrameLocks noGrp="1"/>
          </p:cNvGraphicFramePr>
          <p:nvPr/>
        </p:nvGraphicFramePr>
        <p:xfrm>
          <a:off x="2870863" y="3746010"/>
          <a:ext cx="6848669" cy="1883159"/>
        </p:xfrm>
        <a:graphic>
          <a:graphicData uri="http://schemas.openxmlformats.org/drawingml/2006/table">
            <a:tbl>
              <a:tblPr firstRow="1" bandRow="1">
                <a:tableStyleId>{2D5ABB26-0587-4C30-8999-92F81FD0307C}</a:tableStyleId>
              </a:tblPr>
              <a:tblGrid>
                <a:gridCol w="463771">
                  <a:extLst>
                    <a:ext uri="{9D8B030D-6E8A-4147-A177-3AD203B41FA5}">
                      <a16:colId xmlns:a16="http://schemas.microsoft.com/office/drawing/2014/main" val="3233833610"/>
                    </a:ext>
                  </a:extLst>
                </a:gridCol>
                <a:gridCol w="2002144">
                  <a:extLst>
                    <a:ext uri="{9D8B030D-6E8A-4147-A177-3AD203B41FA5}">
                      <a16:colId xmlns:a16="http://schemas.microsoft.com/office/drawing/2014/main" val="3594034793"/>
                    </a:ext>
                  </a:extLst>
                </a:gridCol>
                <a:gridCol w="1460918">
                  <a:extLst>
                    <a:ext uri="{9D8B030D-6E8A-4147-A177-3AD203B41FA5}">
                      <a16:colId xmlns:a16="http://schemas.microsoft.com/office/drawing/2014/main" val="1419313025"/>
                    </a:ext>
                  </a:extLst>
                </a:gridCol>
                <a:gridCol w="1460918">
                  <a:extLst>
                    <a:ext uri="{9D8B030D-6E8A-4147-A177-3AD203B41FA5}">
                      <a16:colId xmlns:a16="http://schemas.microsoft.com/office/drawing/2014/main" val="1823236477"/>
                    </a:ext>
                  </a:extLst>
                </a:gridCol>
                <a:gridCol w="1460918">
                  <a:extLst>
                    <a:ext uri="{9D8B030D-6E8A-4147-A177-3AD203B41FA5}">
                      <a16:colId xmlns:a16="http://schemas.microsoft.com/office/drawing/2014/main" val="2337908104"/>
                    </a:ext>
                  </a:extLst>
                </a:gridCol>
              </a:tblGrid>
              <a:tr h="438186">
                <a:tc gridSpan="2">
                  <a:txBody>
                    <a:bodyPr/>
                    <a:lstStyle/>
                    <a:p>
                      <a:r>
                        <a:rPr lang="en-US" sz="1100" b="1" i="0" dirty="0">
                          <a:latin typeface="Suisse Int'l Bold" panose="020B0804000000000000" pitchFamily="34" charset="77"/>
                        </a:rPr>
                        <a:t>Share of adults who report </a:t>
                      </a:r>
                      <a:br>
                        <a:rPr lang="en-US" sz="1100" b="1" i="0" dirty="0">
                          <a:latin typeface="Suisse Int'l Bold" panose="020B0804000000000000" pitchFamily="34" charset="77"/>
                        </a:rPr>
                      </a:br>
                      <a:r>
                        <a:rPr lang="en-US" sz="1100" b="1" i="0" dirty="0">
                          <a:latin typeface="Suisse Int'l Bold" panose="020B0804000000000000" pitchFamily="34" charset="77"/>
                        </a:rPr>
                        <a:t>cost-related access problems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White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Black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Latinx/Hispanic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074477"/>
                  </a:ext>
                </a:extLst>
              </a:tr>
              <a:tr h="266042">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7.0%–11.1%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27</a:t>
                      </a:r>
                      <a:r>
                        <a:rPr lang="en-US" sz="1100" b="0" i="0" baseline="0" dirty="0">
                          <a:latin typeface="Suisse Int'l" panose="020B0804000000000000" pitchFamily="34" charset="77"/>
                        </a:rPr>
                        <a:t> states + D.C.</a:t>
                      </a:r>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6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0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660861"/>
                  </a:ext>
                </a:extLst>
              </a:tr>
              <a:tr h="266042">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11.2%–14.4%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19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100" b="0" i="0" dirty="0">
                          <a:latin typeface="Suisse Int'l" panose="020B0804000000000000" pitchFamily="34" charset="77"/>
                        </a:rPr>
                        <a:t>11 states + D.C.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2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254764"/>
                  </a:ext>
                </a:extLst>
              </a:tr>
              <a:tr h="266042">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14.5%–19.1%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4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16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100" b="0" i="0" dirty="0">
                          <a:latin typeface="Suisse Int'l" panose="020B0804000000000000" pitchFamily="34" charset="77"/>
                        </a:rPr>
                        <a:t>12 states + D.C.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0727020"/>
                  </a:ext>
                </a:extLst>
              </a:tr>
              <a:tr h="266042">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19.3%–38.4%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0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3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30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8808506"/>
                  </a:ext>
                </a:extLst>
              </a:tr>
              <a:tr h="380805">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Missing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0</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14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6</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5608625"/>
                  </a:ext>
                </a:extLst>
              </a:tr>
            </a:tbl>
          </a:graphicData>
        </a:graphic>
      </p:graphicFrame>
      <p:sp>
        <p:nvSpPr>
          <p:cNvPr id="21" name="Oval 20">
            <a:extLst>
              <a:ext uri="{FF2B5EF4-FFF2-40B4-BE49-F238E27FC236}">
                <a16:creationId xmlns:a16="http://schemas.microsoft.com/office/drawing/2014/main" id="{700A9E2A-9AC0-4844-92AB-BF200E82F59A}"/>
              </a:ext>
            </a:extLst>
          </p:cNvPr>
          <p:cNvSpPr/>
          <p:nvPr/>
        </p:nvSpPr>
        <p:spPr>
          <a:xfrm>
            <a:off x="3021521" y="4479725"/>
            <a:ext cx="182880" cy="182880"/>
          </a:xfrm>
          <a:prstGeom prst="ellipse">
            <a:avLst/>
          </a:prstGeom>
          <a:solidFill>
            <a:srgbClr val="AFDA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786D6D4E-3110-4ED7-AC86-4DB0748BEACD}"/>
              </a:ext>
            </a:extLst>
          </p:cNvPr>
          <p:cNvSpPr/>
          <p:nvPr/>
        </p:nvSpPr>
        <p:spPr>
          <a:xfrm>
            <a:off x="3021521" y="4744996"/>
            <a:ext cx="182880" cy="182880"/>
          </a:xfrm>
          <a:prstGeom prst="ellipse">
            <a:avLst/>
          </a:prstGeom>
          <a:solidFill>
            <a:srgbClr val="23A0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A8A4462-3642-4251-AD08-5F1CA54CE7D4}"/>
              </a:ext>
            </a:extLst>
          </p:cNvPr>
          <p:cNvSpPr/>
          <p:nvPr/>
        </p:nvSpPr>
        <p:spPr>
          <a:xfrm>
            <a:off x="3021521" y="5275537"/>
            <a:ext cx="182880" cy="182880"/>
          </a:xfrm>
          <a:prstGeom prst="ellipse">
            <a:avLst/>
          </a:prstGeom>
          <a:solidFill>
            <a:srgbClr val="D6D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E0CA4BA8-4C1A-42E2-B1D4-1253056D052D}"/>
              </a:ext>
            </a:extLst>
          </p:cNvPr>
          <p:cNvSpPr/>
          <p:nvPr/>
        </p:nvSpPr>
        <p:spPr>
          <a:xfrm>
            <a:off x="3021521" y="4214454"/>
            <a:ext cx="182880" cy="182880"/>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3E53029-62F0-49CC-8217-4DA411BB1BD6}"/>
              </a:ext>
            </a:extLst>
          </p:cNvPr>
          <p:cNvSpPr/>
          <p:nvPr/>
        </p:nvSpPr>
        <p:spPr>
          <a:xfrm>
            <a:off x="3021521" y="5010267"/>
            <a:ext cx="182880" cy="182880"/>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2">
            <a:extLst>
              <a:ext uri="{FF2B5EF4-FFF2-40B4-BE49-F238E27FC236}">
                <a16:creationId xmlns:a16="http://schemas.microsoft.com/office/drawing/2014/main" id="{B6476BD7-5CBA-534C-9B2A-AEB99E4557F4}"/>
              </a:ext>
            </a:extLst>
          </p:cNvPr>
          <p:cNvSpPr>
            <a:spLocks noGrp="1"/>
          </p:cNvSpPr>
          <p:nvPr>
            <p:ph type="body" sz="quarter" idx="22"/>
          </p:nvPr>
        </p:nvSpPr>
        <p:spPr/>
        <p:txBody>
          <a:bodyPr/>
          <a:lstStyle/>
          <a:p>
            <a:pPr lvl="0">
              <a:buClr>
                <a:srgbClr val="044C7F"/>
              </a:buClr>
            </a:pPr>
            <a:r>
              <a:rPr lang="en-US" b="1" dirty="0"/>
              <a:t>Note:</a:t>
            </a:r>
            <a:r>
              <a:rPr lang="en-US" dirty="0"/>
              <a:t> Map groupings are calculated by taking the 25th, 50th, and 75th percentiles across the full distribution of state rates for all three racial/ethnic groups.</a:t>
            </a:r>
          </a:p>
          <a:p>
            <a:pPr lvl="0">
              <a:buClr>
                <a:srgbClr val="044C7F"/>
              </a:buClr>
            </a:pPr>
            <a:r>
              <a:rPr lang="en-US" b="1" dirty="0"/>
              <a:t>Data: </a:t>
            </a:r>
            <a:r>
              <a:rPr lang="en-US" dirty="0"/>
              <a:t>Behavioral Risk Factor Surveillance System (BRFSS), 2019.</a:t>
            </a:r>
          </a:p>
        </p:txBody>
      </p:sp>
      <p:sp>
        <p:nvSpPr>
          <p:cNvPr id="2" name="Title 1">
            <a:extLst>
              <a:ext uri="{FF2B5EF4-FFF2-40B4-BE49-F238E27FC236}">
                <a16:creationId xmlns:a16="http://schemas.microsoft.com/office/drawing/2014/main" id="{5AB308C1-9912-6B44-A2CD-A36BECEA8D8C}"/>
              </a:ext>
            </a:extLst>
          </p:cNvPr>
          <p:cNvSpPr>
            <a:spLocks noGrp="1"/>
          </p:cNvSpPr>
          <p:nvPr>
            <p:ph type="title"/>
          </p:nvPr>
        </p:nvSpPr>
        <p:spPr>
          <a:xfrm>
            <a:off x="1186543" y="0"/>
            <a:ext cx="10504715" cy="822960"/>
          </a:xfrm>
        </p:spPr>
        <p:txBody>
          <a:bodyPr>
            <a:noAutofit/>
          </a:bodyPr>
          <a:lstStyle/>
          <a:p>
            <a:r>
              <a:rPr lang="en-US" sz="2400" dirty="0"/>
              <a:t>Financial barriers to health care vary widely across states but are particularly high for Black and Latinx/Hispanic adults in states that have not expanded Medicaid.</a:t>
            </a:r>
          </a:p>
        </p:txBody>
      </p:sp>
    </p:spTree>
    <p:extLst>
      <p:ext uri="{BB962C8B-B14F-4D97-AF65-F5344CB8AC3E}">
        <p14:creationId xmlns:p14="http://schemas.microsoft.com/office/powerpoint/2010/main" val="4272327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828636864"/>
              </p:ext>
            </p:extLst>
          </p:nvPr>
        </p:nvGraphicFramePr>
        <p:xfrm>
          <a:off x="892629" y="1306286"/>
          <a:ext cx="10472057" cy="434203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1595502" y="5697252"/>
            <a:ext cx="9001063" cy="495834"/>
          </a:xfrm>
        </p:spPr>
        <p:txBody>
          <a:bodyPr/>
          <a:lstStyle/>
          <a:p>
            <a:pPr lvl="0"/>
            <a:r>
              <a:rPr lang="en-US" dirty="0"/>
              <a:t>Data: Behavioral Risk Factor Surveillance System (BRFSS), 2018.</a:t>
            </a:r>
          </a:p>
        </p:txBody>
      </p:sp>
      <p:sp>
        <p:nvSpPr>
          <p:cNvPr id="4" name="Title 3">
            <a:extLst>
              <a:ext uri="{FF2B5EF4-FFF2-40B4-BE49-F238E27FC236}">
                <a16:creationId xmlns:a16="http://schemas.microsoft.com/office/drawing/2014/main" id="{D067D0A6-48AC-B743-B02B-275013795DE8}"/>
              </a:ext>
            </a:extLst>
          </p:cNvPr>
          <p:cNvSpPr>
            <a:spLocks noGrp="1"/>
          </p:cNvSpPr>
          <p:nvPr>
            <p:ph type="title"/>
          </p:nvPr>
        </p:nvSpPr>
        <p:spPr>
          <a:xfrm>
            <a:off x="1595500" y="0"/>
            <a:ext cx="9000999" cy="822960"/>
          </a:xfrm>
        </p:spPr>
        <p:txBody>
          <a:bodyPr>
            <a:normAutofit/>
          </a:bodyPr>
          <a:lstStyle/>
          <a:p>
            <a:r>
              <a:rPr lang="en-US" sz="2400" dirty="0"/>
              <a:t>Black and Latinx/Hispanic adults are less likely to receive dental care services, which insurance plans often do not cover.</a:t>
            </a:r>
          </a:p>
        </p:txBody>
      </p:sp>
      <p:sp>
        <p:nvSpPr>
          <p:cNvPr id="6" name="TextBox 5">
            <a:extLst>
              <a:ext uri="{FF2B5EF4-FFF2-40B4-BE49-F238E27FC236}">
                <a16:creationId xmlns:a16="http://schemas.microsoft.com/office/drawing/2014/main" id="{7ABB46DF-B117-4835-BABD-0285FC635D73}"/>
              </a:ext>
            </a:extLst>
          </p:cNvPr>
          <p:cNvSpPr txBox="1"/>
          <p:nvPr/>
        </p:nvSpPr>
        <p:spPr>
          <a:xfrm>
            <a:off x="1524000" y="871539"/>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adults age 18 and older with a dental visit in the past year, 2018</a:t>
            </a:r>
          </a:p>
        </p:txBody>
      </p:sp>
    </p:spTree>
    <p:extLst>
      <p:ext uri="{BB962C8B-B14F-4D97-AF65-F5344CB8AC3E}">
        <p14:creationId xmlns:p14="http://schemas.microsoft.com/office/powerpoint/2010/main" val="181262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1632840835"/>
              </p:ext>
            </p:extLst>
          </p:nvPr>
        </p:nvGraphicFramePr>
        <p:xfrm>
          <a:off x="783771" y="1306286"/>
          <a:ext cx="10831286" cy="434203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1595502" y="5697252"/>
            <a:ext cx="9001063" cy="495834"/>
          </a:xfrm>
        </p:spPr>
        <p:txBody>
          <a:bodyPr/>
          <a:lstStyle/>
          <a:p>
            <a:pPr lvl="0"/>
            <a:r>
              <a:rPr lang="en-US" dirty="0">
                <a:latin typeface="Suisse Int'l" panose="020B0504000000000000" pitchFamily="34" charset="-78"/>
                <a:cs typeface="Suisse Int'l" panose="020B0504000000000000" pitchFamily="34" charset="-78"/>
              </a:rPr>
              <a:t>Data: Chart reproduced from </a:t>
            </a:r>
            <a:r>
              <a:rPr lang="en-US" dirty="0">
                <a:effectLst/>
                <a:latin typeface="Suisse Int'l" panose="020B0504000000000000" pitchFamily="34" charset="-78"/>
                <a:ea typeface="Calibri" panose="020F0502020204030204" pitchFamily="34" charset="0"/>
                <a:cs typeface="Suisse Int'l" panose="020B0504000000000000" pitchFamily="34" charset="-78"/>
              </a:rPr>
              <a:t>National Institute of Mental Health, “</a:t>
            </a:r>
            <a:r>
              <a:rPr lang="en-US" u="sng" dirty="0">
                <a:solidFill>
                  <a:srgbClr val="0563C1"/>
                </a:solidFill>
                <a:effectLst/>
                <a:latin typeface="Suisse Int'l" panose="020B0504000000000000" pitchFamily="34" charset="-78"/>
                <a:ea typeface="Calibri" panose="020F0502020204030204" pitchFamily="34" charset="0"/>
                <a:cs typeface="Suisse Int'l" panose="020B0504000000000000" pitchFamily="34" charset="-78"/>
                <a:hlinkClick r:id="rId4"/>
              </a:rPr>
              <a:t>Mental Illness</a:t>
            </a:r>
            <a:r>
              <a:rPr lang="en-US" dirty="0">
                <a:effectLst/>
                <a:latin typeface="Suisse Int'l" panose="020B0504000000000000" pitchFamily="34" charset="-78"/>
                <a:ea typeface="Calibri" panose="020F0502020204030204" pitchFamily="34" charset="0"/>
                <a:cs typeface="Suisse Int'l" panose="020B0504000000000000" pitchFamily="34" charset="-78"/>
              </a:rPr>
              <a:t>,” NIMH, last updated Jan. 2021. See “Figure 2. Mental Health Services Received in Past Year Among U.S. Adults with Any Mental Illness (2019).” Data from SAMHSA, National Survey on Drug Use and Health (NSDUH), 2019</a:t>
            </a:r>
            <a:r>
              <a:rPr lang="en-US" dirty="0">
                <a:latin typeface="Suisse Int'l" panose="020B0504000000000000" pitchFamily="34" charset="-78"/>
                <a:cs typeface="Suisse Int'l" panose="020B0504000000000000" pitchFamily="34" charset="-78"/>
              </a:rPr>
              <a:t>.</a:t>
            </a:r>
          </a:p>
        </p:txBody>
      </p:sp>
      <p:sp>
        <p:nvSpPr>
          <p:cNvPr id="4" name="Title 3">
            <a:extLst>
              <a:ext uri="{FF2B5EF4-FFF2-40B4-BE49-F238E27FC236}">
                <a16:creationId xmlns:a16="http://schemas.microsoft.com/office/drawing/2014/main" id="{DE35E66F-48C1-D842-8C63-6E3B4CFE0ADF}"/>
              </a:ext>
            </a:extLst>
          </p:cNvPr>
          <p:cNvSpPr>
            <a:spLocks noGrp="1"/>
          </p:cNvSpPr>
          <p:nvPr>
            <p:ph type="title"/>
          </p:nvPr>
        </p:nvSpPr>
        <p:spPr>
          <a:xfrm>
            <a:off x="1595502" y="24115"/>
            <a:ext cx="9000936" cy="822960"/>
          </a:xfrm>
        </p:spPr>
        <p:txBody>
          <a:bodyPr>
            <a:normAutofit/>
          </a:bodyPr>
          <a:lstStyle/>
          <a:p>
            <a:r>
              <a:rPr lang="en-US" sz="2400" dirty="0"/>
              <a:t>Black and Latinx/Hispanic adults with a mental health illness are less likely to receive mental health care.</a:t>
            </a:r>
          </a:p>
        </p:txBody>
      </p:sp>
      <p:sp>
        <p:nvSpPr>
          <p:cNvPr id="7" name="TextBox 6">
            <a:extLst>
              <a:ext uri="{FF2B5EF4-FFF2-40B4-BE49-F238E27FC236}">
                <a16:creationId xmlns:a16="http://schemas.microsoft.com/office/drawing/2014/main" id="{3809F8A6-669C-4872-86DC-5DE02D11BEF5}"/>
              </a:ext>
            </a:extLst>
          </p:cNvPr>
          <p:cNvSpPr txBox="1"/>
          <p:nvPr/>
        </p:nvSpPr>
        <p:spPr>
          <a:xfrm>
            <a:off x="1524000" y="871538"/>
            <a:ext cx="8229600" cy="523220"/>
          </a:xfrm>
          <a:prstGeom prst="rect">
            <a:avLst/>
          </a:prstGeom>
          <a:noFill/>
        </p:spPr>
        <p:txBody>
          <a:bodyPr wrap="square" rtlCol="0">
            <a:spAutoFit/>
          </a:bodyPr>
          <a:lstStyle/>
          <a:p>
            <a:r>
              <a:rPr lang="en-US" sz="1400" dirty="0">
                <a:latin typeface="Suisse Int'l Italic" panose="020B0804000000000000" pitchFamily="34" charset="0"/>
              </a:rPr>
              <a:t>Percent of adults age 18 and older with any mental illness who received mental health services </a:t>
            </a:r>
          </a:p>
          <a:p>
            <a:r>
              <a:rPr lang="en-US" sz="1400" dirty="0">
                <a:latin typeface="Suisse Int'l Italic" panose="020B0804000000000000" pitchFamily="34" charset="0"/>
              </a:rPr>
              <a:t>in the past year, 2019</a:t>
            </a:r>
          </a:p>
        </p:txBody>
      </p:sp>
    </p:spTree>
    <p:extLst>
      <p:ext uri="{BB962C8B-B14F-4D97-AF65-F5344CB8AC3E}">
        <p14:creationId xmlns:p14="http://schemas.microsoft.com/office/powerpoint/2010/main" val="1787408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nvPr>
        </p:nvGraphicFramePr>
        <p:xfrm>
          <a:off x="1595439" y="1306287"/>
          <a:ext cx="9001125" cy="43420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1595502" y="5697252"/>
            <a:ext cx="9001063" cy="495834"/>
          </a:xfrm>
        </p:spPr>
        <p:txBody>
          <a:bodyPr/>
          <a:lstStyle/>
          <a:p>
            <a:pPr lvl="0"/>
            <a:r>
              <a:rPr lang="en-US" dirty="0"/>
              <a:t>Data: Behavioral Risk Factor Surveillance System (BRFSS), 2019.</a:t>
            </a:r>
          </a:p>
        </p:txBody>
      </p:sp>
      <p:sp>
        <p:nvSpPr>
          <p:cNvPr id="4" name="Title 3">
            <a:extLst>
              <a:ext uri="{FF2B5EF4-FFF2-40B4-BE49-F238E27FC236}">
                <a16:creationId xmlns:a16="http://schemas.microsoft.com/office/drawing/2014/main" id="{4F03D501-8F66-3E4A-A3F6-0E3992DC5375}"/>
              </a:ext>
            </a:extLst>
          </p:cNvPr>
          <p:cNvSpPr>
            <a:spLocks noGrp="1"/>
          </p:cNvSpPr>
          <p:nvPr>
            <p:ph type="title"/>
          </p:nvPr>
        </p:nvSpPr>
        <p:spPr>
          <a:xfrm>
            <a:off x="1595500" y="0"/>
            <a:ext cx="9000999" cy="822960"/>
          </a:xfrm>
        </p:spPr>
        <p:txBody>
          <a:bodyPr/>
          <a:lstStyle/>
          <a:p>
            <a:r>
              <a:rPr lang="en-US" dirty="0"/>
              <a:t>Latinx/Hispanic and Black working-age adults are more likely to report being in fair or poor health.</a:t>
            </a:r>
          </a:p>
        </p:txBody>
      </p:sp>
      <p:sp>
        <p:nvSpPr>
          <p:cNvPr id="6" name="TextBox 5">
            <a:extLst>
              <a:ext uri="{FF2B5EF4-FFF2-40B4-BE49-F238E27FC236}">
                <a16:creationId xmlns:a16="http://schemas.microsoft.com/office/drawing/2014/main" id="{3A71DF86-87D8-409E-A4CB-431DE63A0043}"/>
              </a:ext>
            </a:extLst>
          </p:cNvPr>
          <p:cNvSpPr txBox="1"/>
          <p:nvPr/>
        </p:nvSpPr>
        <p:spPr>
          <a:xfrm>
            <a:off x="1524000" y="871539"/>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adults ages 18</a:t>
            </a:r>
            <a:r>
              <a:rPr lang="en-US" sz="1200" b="1" dirty="0">
                <a:latin typeface="Suisse Int'l Italic" panose="020B0804000000000000" pitchFamily="34" charset="0"/>
              </a:rPr>
              <a:t>–</a:t>
            </a:r>
            <a:r>
              <a:rPr lang="en-US" sz="1200" dirty="0">
                <a:latin typeface="Suisse Int'l Italic" panose="020B0804000000000000" pitchFamily="34" charset="0"/>
              </a:rPr>
              <a:t>64 who report being in fair or poor health, 2019</a:t>
            </a:r>
          </a:p>
        </p:txBody>
      </p:sp>
    </p:spTree>
    <p:extLst>
      <p:ext uri="{BB962C8B-B14F-4D97-AF65-F5344CB8AC3E}">
        <p14:creationId xmlns:p14="http://schemas.microsoft.com/office/powerpoint/2010/main" val="4023088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Placeholder 22">
            <a:extLst>
              <a:ext uri="{FF2B5EF4-FFF2-40B4-BE49-F238E27FC236}">
                <a16:creationId xmlns:a16="http://schemas.microsoft.com/office/drawing/2014/main" id="{00D5FAF8-5782-C741-86DC-6DA703923B6D}"/>
              </a:ext>
            </a:extLst>
          </p:cNvPr>
          <p:cNvGraphicFramePr>
            <a:graphicFrameLocks noGrp="1"/>
          </p:cNvGraphicFramePr>
          <p:nvPr>
            <p:ph type="chart" sz="quarter" idx="19"/>
            <p:extLst>
              <p:ext uri="{D42A27DB-BD31-4B8C-83A1-F6EECF244321}">
                <p14:modId xmlns:p14="http://schemas.microsoft.com/office/powerpoint/2010/main" val="640208054"/>
              </p:ext>
            </p:extLst>
          </p:nvPr>
        </p:nvGraphicFramePr>
        <p:xfrm>
          <a:off x="1595439" y="1076326"/>
          <a:ext cx="9001125" cy="411113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78756B44-F291-45A8-987D-B4023F240E7F}"/>
              </a:ext>
            </a:extLst>
          </p:cNvPr>
          <p:cNvCxnSpPr>
            <a:cxnSpLocks/>
          </p:cNvCxnSpPr>
          <p:nvPr/>
        </p:nvCxnSpPr>
        <p:spPr>
          <a:xfrm>
            <a:off x="8370126" y="2452255"/>
            <a:ext cx="456775" cy="241740"/>
          </a:xfrm>
          <a:prstGeom prst="line">
            <a:avLst/>
          </a:prstGeom>
          <a:ln w="28575" cap="rnd">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1595502" y="5697252"/>
            <a:ext cx="9001063" cy="495834"/>
          </a:xfrm>
        </p:spPr>
        <p:txBody>
          <a:bodyPr/>
          <a:lstStyle/>
          <a:p>
            <a:pPr lvl="0"/>
            <a:r>
              <a:rPr lang="en-US" dirty="0"/>
              <a:t>Notes: 1980–2017 data come from: </a:t>
            </a:r>
            <a:r>
              <a:rPr lang="en-US" dirty="0">
                <a:hlinkClick r:id="rId4"/>
              </a:rPr>
              <a:t>United States Life Tables</a:t>
            </a:r>
            <a:r>
              <a:rPr lang="en-US" dirty="0"/>
              <a:t>, </a:t>
            </a:r>
            <a:r>
              <a:rPr lang="en-US" dirty="0">
                <a:latin typeface="Suisse Int'l Italic" panose="020B0804000000000000" pitchFamily="34" charset="0"/>
              </a:rPr>
              <a:t>National Vital Statistics Reports</a:t>
            </a:r>
            <a:r>
              <a:rPr lang="en-US" dirty="0"/>
              <a:t> 68, no. 7 (June 24, 2019). Black and white data points before 2006 include Latinx/Hispanic people; starting in 2006, they represent non-Latinx/Hispanic Black and non-Latinx/Hispanic white. 2020 projections (dashed lines) appear in Andrafsay and Goldman (see below), representing the Institute for Health Metrics and Evaluation (IHME) current/medium projection (Oct. 2020).</a:t>
            </a:r>
          </a:p>
          <a:p>
            <a:r>
              <a:rPr lang="en-US" dirty="0"/>
              <a:t>Chart reproduced from: Theresa Andrasfay and Noreen Goldman, “</a:t>
            </a:r>
            <a:r>
              <a:rPr lang="en-US" dirty="0">
                <a:hlinkClick r:id="rId5"/>
              </a:rPr>
              <a:t>Reductions in 2020 U.S. Life Expectancy Due to COVID-19 and the Disproportionate Impact on the Black and Latino Populations</a:t>
            </a:r>
            <a:r>
              <a:rPr lang="en-US" dirty="0"/>
              <a:t>,” </a:t>
            </a:r>
            <a:r>
              <a:rPr lang="en-US" dirty="0">
                <a:latin typeface="Suisse Int'l Italic" panose="020B0804000000000000" pitchFamily="34" charset="0"/>
              </a:rPr>
              <a:t>PNAS</a:t>
            </a:r>
            <a:r>
              <a:rPr lang="en-US" dirty="0"/>
              <a:t> 118, no. 5 (Feb. 2021): e2014746118.</a:t>
            </a:r>
          </a:p>
        </p:txBody>
      </p:sp>
      <p:sp>
        <p:nvSpPr>
          <p:cNvPr id="5" name="Title 4">
            <a:extLst>
              <a:ext uri="{FF2B5EF4-FFF2-40B4-BE49-F238E27FC236}">
                <a16:creationId xmlns:a16="http://schemas.microsoft.com/office/drawing/2014/main" id="{C3F6527C-9A0F-E94F-B098-E099FF9F4211}"/>
              </a:ext>
            </a:extLst>
          </p:cNvPr>
          <p:cNvSpPr>
            <a:spLocks noGrp="1"/>
          </p:cNvSpPr>
          <p:nvPr>
            <p:ph type="title"/>
          </p:nvPr>
        </p:nvSpPr>
        <p:spPr>
          <a:xfrm>
            <a:off x="1595500" y="0"/>
            <a:ext cx="9000999" cy="822960"/>
          </a:xfrm>
        </p:spPr>
        <p:txBody>
          <a:bodyPr>
            <a:normAutofit/>
          </a:bodyPr>
          <a:lstStyle/>
          <a:p>
            <a:r>
              <a:rPr lang="en-US" sz="2400" dirty="0"/>
              <a:t>The gap in average life expectancy between Black and white adults has existed for generations, and COVID-19 erased recent progress.</a:t>
            </a:r>
          </a:p>
        </p:txBody>
      </p:sp>
      <p:sp>
        <p:nvSpPr>
          <p:cNvPr id="6" name="TextBox 5">
            <a:extLst>
              <a:ext uri="{FF2B5EF4-FFF2-40B4-BE49-F238E27FC236}">
                <a16:creationId xmlns:a16="http://schemas.microsoft.com/office/drawing/2014/main" id="{72CA0911-2FDE-453F-8699-91F2CC0A2B6B}"/>
              </a:ext>
            </a:extLst>
          </p:cNvPr>
          <p:cNvSpPr txBox="1"/>
          <p:nvPr/>
        </p:nvSpPr>
        <p:spPr>
          <a:xfrm>
            <a:off x="1524000" y="866124"/>
            <a:ext cx="6649376" cy="276999"/>
          </a:xfrm>
          <a:prstGeom prst="rect">
            <a:avLst/>
          </a:prstGeom>
          <a:noFill/>
        </p:spPr>
        <p:txBody>
          <a:bodyPr wrap="square" rtlCol="0">
            <a:spAutoFit/>
          </a:bodyPr>
          <a:lstStyle/>
          <a:p>
            <a:r>
              <a:rPr lang="en-US" sz="1200" dirty="0">
                <a:latin typeface="Suisse Int'l Italic" panose="020B0804000000000000" pitchFamily="34" charset="0"/>
              </a:rPr>
              <a:t>Average life expectancy at birth (years), 1980–2020</a:t>
            </a:r>
          </a:p>
        </p:txBody>
      </p:sp>
      <p:cxnSp>
        <p:nvCxnSpPr>
          <p:cNvPr id="3" name="Straight Connector 2">
            <a:extLst>
              <a:ext uri="{FF2B5EF4-FFF2-40B4-BE49-F238E27FC236}">
                <a16:creationId xmlns:a16="http://schemas.microsoft.com/office/drawing/2014/main" id="{DB6CFF24-9702-4914-8D29-B758FA02C76C}"/>
              </a:ext>
            </a:extLst>
          </p:cNvPr>
          <p:cNvCxnSpPr>
            <a:cxnSpLocks/>
          </p:cNvCxnSpPr>
          <p:nvPr/>
        </p:nvCxnSpPr>
        <p:spPr>
          <a:xfrm>
            <a:off x="8370126" y="1721922"/>
            <a:ext cx="469075" cy="689142"/>
          </a:xfrm>
          <a:prstGeom prst="line">
            <a:avLst/>
          </a:prstGeom>
          <a:ln w="28575" cap="rnd">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343461-93DF-413E-BCD0-9FCD9B906124}"/>
              </a:ext>
            </a:extLst>
          </p:cNvPr>
          <p:cNvCxnSpPr>
            <a:cxnSpLocks/>
          </p:cNvCxnSpPr>
          <p:nvPr/>
        </p:nvCxnSpPr>
        <p:spPr>
          <a:xfrm>
            <a:off x="8364188" y="2481943"/>
            <a:ext cx="470913" cy="138244"/>
          </a:xfrm>
          <a:prstGeom prst="line">
            <a:avLst/>
          </a:prstGeom>
          <a:ln w="28575" cap="rnd">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241969-D603-45F5-B1CA-7EEA7013B539}"/>
              </a:ext>
            </a:extLst>
          </p:cNvPr>
          <p:cNvCxnSpPr>
            <a:cxnSpLocks/>
          </p:cNvCxnSpPr>
          <p:nvPr/>
        </p:nvCxnSpPr>
        <p:spPr>
          <a:xfrm>
            <a:off x="8358250" y="3301341"/>
            <a:ext cx="476851" cy="475173"/>
          </a:xfrm>
          <a:prstGeom prst="line">
            <a:avLst/>
          </a:prstGeom>
          <a:ln w="22225" cap="rnd">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Arrow: Left 3">
            <a:extLst>
              <a:ext uri="{FF2B5EF4-FFF2-40B4-BE49-F238E27FC236}">
                <a16:creationId xmlns:a16="http://schemas.microsoft.com/office/drawing/2014/main" id="{0CA1BD1D-C8D5-4B62-81DB-30592C85DEBB}"/>
              </a:ext>
            </a:extLst>
          </p:cNvPr>
          <p:cNvSpPr/>
          <p:nvPr/>
        </p:nvSpPr>
        <p:spPr>
          <a:xfrm>
            <a:off x="10206535" y="353419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224858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059" t="11218" r="51344" b="9355"/>
          <a:stretch/>
        </p:blipFill>
        <p:spPr>
          <a:xfrm>
            <a:off x="0" y="750975"/>
            <a:ext cx="12192000" cy="6107025"/>
          </a:xfrm>
          <a:prstGeom prst="rect">
            <a:avLst/>
          </a:prstGeom>
        </p:spPr>
      </p:pic>
      <p:pic>
        <p:nvPicPr>
          <p:cNvPr id="1026" name="Picture 2" descr="Image result for national geographic logo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7459" y="0"/>
            <a:ext cx="2537081" cy="750975"/>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3337560" y="60020"/>
            <a:ext cx="1234440" cy="6309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2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D7562A-B2EA-4044-9848-60C94CA56DCE}"/>
              </a:ext>
            </a:extLst>
          </p:cNvPr>
          <p:cNvPicPr>
            <a:picLocks noChangeAspect="1"/>
          </p:cNvPicPr>
          <p:nvPr/>
        </p:nvPicPr>
        <p:blipFill>
          <a:blip r:embed="rId3"/>
          <a:stretch>
            <a:fillRect/>
          </a:stretch>
        </p:blipFill>
        <p:spPr>
          <a:xfrm>
            <a:off x="-9525" y="1"/>
            <a:ext cx="2619375" cy="2982890"/>
          </a:xfrm>
          <a:prstGeom prst="rect">
            <a:avLst/>
          </a:prstGeom>
        </p:spPr>
      </p:pic>
      <p:pic>
        <p:nvPicPr>
          <p:cNvPr id="5" name="Picture 4">
            <a:extLst>
              <a:ext uri="{FF2B5EF4-FFF2-40B4-BE49-F238E27FC236}">
                <a16:creationId xmlns:a16="http://schemas.microsoft.com/office/drawing/2014/main" id="{67E8530C-1ED5-489D-BD8E-CC758C5A4623}"/>
              </a:ext>
            </a:extLst>
          </p:cNvPr>
          <p:cNvPicPr>
            <a:picLocks noChangeAspect="1"/>
          </p:cNvPicPr>
          <p:nvPr/>
        </p:nvPicPr>
        <p:blipFill>
          <a:blip r:embed="rId4"/>
          <a:stretch>
            <a:fillRect/>
          </a:stretch>
        </p:blipFill>
        <p:spPr>
          <a:xfrm>
            <a:off x="2659869" y="37896"/>
            <a:ext cx="3544988" cy="1779815"/>
          </a:xfrm>
          <a:prstGeom prst="rect">
            <a:avLst/>
          </a:prstGeom>
        </p:spPr>
      </p:pic>
      <p:pic>
        <p:nvPicPr>
          <p:cNvPr id="7" name="Picture 6">
            <a:extLst>
              <a:ext uri="{FF2B5EF4-FFF2-40B4-BE49-F238E27FC236}">
                <a16:creationId xmlns:a16="http://schemas.microsoft.com/office/drawing/2014/main" id="{228A48B0-AEA9-4162-9A84-BE7F966C0B4C}"/>
              </a:ext>
            </a:extLst>
          </p:cNvPr>
          <p:cNvPicPr>
            <a:picLocks noChangeAspect="1"/>
          </p:cNvPicPr>
          <p:nvPr/>
        </p:nvPicPr>
        <p:blipFill>
          <a:blip r:embed="rId5"/>
          <a:stretch>
            <a:fillRect/>
          </a:stretch>
        </p:blipFill>
        <p:spPr>
          <a:xfrm>
            <a:off x="6245351" y="97767"/>
            <a:ext cx="3276724" cy="2580117"/>
          </a:xfrm>
          <a:prstGeom prst="rect">
            <a:avLst/>
          </a:prstGeom>
        </p:spPr>
      </p:pic>
      <p:pic>
        <p:nvPicPr>
          <p:cNvPr id="9" name="Picture 8">
            <a:extLst>
              <a:ext uri="{FF2B5EF4-FFF2-40B4-BE49-F238E27FC236}">
                <a16:creationId xmlns:a16="http://schemas.microsoft.com/office/drawing/2014/main" id="{33F88E5F-842F-4E92-A2BB-21AEBBBE2F45}"/>
              </a:ext>
            </a:extLst>
          </p:cNvPr>
          <p:cNvPicPr>
            <a:picLocks noChangeAspect="1"/>
          </p:cNvPicPr>
          <p:nvPr/>
        </p:nvPicPr>
        <p:blipFill>
          <a:blip r:embed="rId6"/>
          <a:stretch>
            <a:fillRect/>
          </a:stretch>
        </p:blipFill>
        <p:spPr>
          <a:xfrm>
            <a:off x="2619375" y="1817710"/>
            <a:ext cx="3456379" cy="2982889"/>
          </a:xfrm>
          <a:prstGeom prst="rect">
            <a:avLst/>
          </a:prstGeom>
        </p:spPr>
      </p:pic>
      <p:pic>
        <p:nvPicPr>
          <p:cNvPr id="11" name="Picture 10">
            <a:extLst>
              <a:ext uri="{FF2B5EF4-FFF2-40B4-BE49-F238E27FC236}">
                <a16:creationId xmlns:a16="http://schemas.microsoft.com/office/drawing/2014/main" id="{29558C2D-149C-45D6-B704-56D57225A0ED}"/>
              </a:ext>
            </a:extLst>
          </p:cNvPr>
          <p:cNvPicPr>
            <a:picLocks noChangeAspect="1"/>
          </p:cNvPicPr>
          <p:nvPr/>
        </p:nvPicPr>
        <p:blipFill>
          <a:blip r:embed="rId7"/>
          <a:stretch>
            <a:fillRect/>
          </a:stretch>
        </p:blipFill>
        <p:spPr>
          <a:xfrm>
            <a:off x="9562569" y="0"/>
            <a:ext cx="2652037" cy="1817711"/>
          </a:xfrm>
          <a:prstGeom prst="rect">
            <a:avLst/>
          </a:prstGeom>
        </p:spPr>
      </p:pic>
      <p:pic>
        <p:nvPicPr>
          <p:cNvPr id="13" name="Picture 12">
            <a:extLst>
              <a:ext uri="{FF2B5EF4-FFF2-40B4-BE49-F238E27FC236}">
                <a16:creationId xmlns:a16="http://schemas.microsoft.com/office/drawing/2014/main" id="{DFEA088D-F151-4041-8E2D-5835B5558887}"/>
              </a:ext>
            </a:extLst>
          </p:cNvPr>
          <p:cNvPicPr>
            <a:picLocks noChangeAspect="1"/>
          </p:cNvPicPr>
          <p:nvPr/>
        </p:nvPicPr>
        <p:blipFill>
          <a:blip r:embed="rId8"/>
          <a:stretch>
            <a:fillRect/>
          </a:stretch>
        </p:blipFill>
        <p:spPr>
          <a:xfrm>
            <a:off x="0" y="2982891"/>
            <a:ext cx="2609850" cy="3135521"/>
          </a:xfrm>
          <a:prstGeom prst="rect">
            <a:avLst/>
          </a:prstGeom>
        </p:spPr>
      </p:pic>
      <p:pic>
        <p:nvPicPr>
          <p:cNvPr id="15" name="Picture 14">
            <a:extLst>
              <a:ext uri="{FF2B5EF4-FFF2-40B4-BE49-F238E27FC236}">
                <a16:creationId xmlns:a16="http://schemas.microsoft.com/office/drawing/2014/main" id="{B0FE76FE-B2D9-43BC-B29D-3F242778BB84}"/>
              </a:ext>
            </a:extLst>
          </p:cNvPr>
          <p:cNvPicPr>
            <a:picLocks noChangeAspect="1"/>
          </p:cNvPicPr>
          <p:nvPr/>
        </p:nvPicPr>
        <p:blipFill>
          <a:blip r:embed="rId9"/>
          <a:stretch>
            <a:fillRect/>
          </a:stretch>
        </p:blipFill>
        <p:spPr>
          <a:xfrm>
            <a:off x="6096000" y="2677885"/>
            <a:ext cx="3790559" cy="2122713"/>
          </a:xfrm>
          <a:prstGeom prst="rect">
            <a:avLst/>
          </a:prstGeom>
        </p:spPr>
      </p:pic>
      <p:pic>
        <p:nvPicPr>
          <p:cNvPr id="17" name="Picture 16">
            <a:extLst>
              <a:ext uri="{FF2B5EF4-FFF2-40B4-BE49-F238E27FC236}">
                <a16:creationId xmlns:a16="http://schemas.microsoft.com/office/drawing/2014/main" id="{7ACA14E2-2D28-4EF9-A0BE-C3BC44C145A4}"/>
              </a:ext>
            </a:extLst>
          </p:cNvPr>
          <p:cNvPicPr>
            <a:picLocks noChangeAspect="1"/>
          </p:cNvPicPr>
          <p:nvPr/>
        </p:nvPicPr>
        <p:blipFill>
          <a:blip r:embed="rId10"/>
          <a:stretch>
            <a:fillRect/>
          </a:stretch>
        </p:blipFill>
        <p:spPr>
          <a:xfrm>
            <a:off x="9988474" y="1817711"/>
            <a:ext cx="2226132" cy="4004866"/>
          </a:xfrm>
          <a:prstGeom prst="rect">
            <a:avLst/>
          </a:prstGeom>
        </p:spPr>
      </p:pic>
      <p:pic>
        <p:nvPicPr>
          <p:cNvPr id="19" name="Picture 18">
            <a:extLst>
              <a:ext uri="{FF2B5EF4-FFF2-40B4-BE49-F238E27FC236}">
                <a16:creationId xmlns:a16="http://schemas.microsoft.com/office/drawing/2014/main" id="{22B8199B-0B63-47E7-AB3B-34537EF47B2C}"/>
              </a:ext>
            </a:extLst>
          </p:cNvPr>
          <p:cNvPicPr>
            <a:picLocks noChangeAspect="1"/>
          </p:cNvPicPr>
          <p:nvPr/>
        </p:nvPicPr>
        <p:blipFill>
          <a:blip r:embed="rId11"/>
          <a:stretch>
            <a:fillRect/>
          </a:stretch>
        </p:blipFill>
        <p:spPr>
          <a:xfrm>
            <a:off x="3819210" y="4800599"/>
            <a:ext cx="4544861" cy="2166460"/>
          </a:xfrm>
          <a:prstGeom prst="rect">
            <a:avLst/>
          </a:prstGeom>
        </p:spPr>
      </p:pic>
    </p:spTree>
    <p:extLst>
      <p:ext uri="{BB962C8B-B14F-4D97-AF65-F5344CB8AC3E}">
        <p14:creationId xmlns:p14="http://schemas.microsoft.com/office/powerpoint/2010/main" val="58030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4140" t="15767" r="64973" b="19104"/>
          <a:stretch/>
        </p:blipFill>
        <p:spPr>
          <a:xfrm>
            <a:off x="152400" y="591671"/>
            <a:ext cx="11876314" cy="6544702"/>
          </a:xfrm>
          <a:prstGeom prst="rect">
            <a:avLst/>
          </a:prstGeom>
        </p:spPr>
      </p:pic>
      <p:pic>
        <p:nvPicPr>
          <p:cNvPr id="3074" name="Picture 2" descr="Image result for new york times logo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5871" y="270980"/>
            <a:ext cx="3015761" cy="443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84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B1D60-4CBB-254A-8D5F-D0E1C4ABC8E5}"/>
              </a:ext>
            </a:extLst>
          </p:cNvPr>
          <p:cNvPicPr>
            <a:picLocks noChangeAspect="1"/>
          </p:cNvPicPr>
          <p:nvPr/>
        </p:nvPicPr>
        <p:blipFill>
          <a:blip r:embed="rId2"/>
          <a:stretch>
            <a:fillRect/>
          </a:stretch>
        </p:blipFill>
        <p:spPr>
          <a:xfrm>
            <a:off x="1524000" y="395223"/>
            <a:ext cx="9144000" cy="4114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85" y="395225"/>
            <a:ext cx="10853057" cy="4114799"/>
          </a:xfrm>
          <a:prstGeom prst="rect">
            <a:avLst/>
          </a:prstGeom>
        </p:spPr>
      </p:pic>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1595502" y="5697252"/>
            <a:ext cx="9001063" cy="495834"/>
          </a:xfrm>
        </p:spPr>
        <p:txBody>
          <a:bodyPr/>
          <a:lstStyle/>
          <a:p>
            <a:pPr lvl="0"/>
            <a:r>
              <a:rPr lang="en-US" dirty="0"/>
              <a:t>Note: Map groupings are calculated by taking the 33rd and 66th percentiles across the full distribution of state rates for all three racial/ethnic groups.</a:t>
            </a:r>
          </a:p>
          <a:p>
            <a:pPr lvl="0"/>
            <a:r>
              <a:rPr lang="en-US" dirty="0"/>
              <a:t>Data: National Vital Statistics System (NVSS) Linked Birth and Infant Death Data, 2017.</a:t>
            </a:r>
          </a:p>
        </p:txBody>
      </p:sp>
      <p:sp>
        <p:nvSpPr>
          <p:cNvPr id="5" name="Title 4">
            <a:extLst>
              <a:ext uri="{FF2B5EF4-FFF2-40B4-BE49-F238E27FC236}">
                <a16:creationId xmlns:a16="http://schemas.microsoft.com/office/drawing/2014/main" id="{D4C78C48-999F-2D4B-83D4-F0E2A412DACC}"/>
              </a:ext>
            </a:extLst>
          </p:cNvPr>
          <p:cNvSpPr>
            <a:spLocks noGrp="1"/>
          </p:cNvSpPr>
          <p:nvPr>
            <p:ph type="title"/>
          </p:nvPr>
        </p:nvSpPr>
        <p:spPr>
          <a:xfrm>
            <a:off x="1595500" y="0"/>
            <a:ext cx="9000999" cy="822960"/>
          </a:xfrm>
        </p:spPr>
        <p:txBody>
          <a:bodyPr>
            <a:normAutofit fontScale="90000"/>
          </a:bodyPr>
          <a:lstStyle/>
          <a:p>
            <a:r>
              <a:rPr lang="en-US" sz="2800" dirty="0"/>
              <a:t>Infant mortality disparities exist in nearly every state; rates are particularly high in Black communities.</a:t>
            </a:r>
          </a:p>
        </p:txBody>
      </p:sp>
      <p:sp>
        <p:nvSpPr>
          <p:cNvPr id="10" name="Oval 9"/>
          <p:cNvSpPr/>
          <p:nvPr/>
        </p:nvSpPr>
        <p:spPr>
          <a:xfrm>
            <a:off x="3238701" y="4538333"/>
            <a:ext cx="182880" cy="182880"/>
          </a:xfrm>
          <a:prstGeom prst="ellipse">
            <a:avLst/>
          </a:prstGeom>
          <a:solidFill>
            <a:srgbClr val="23A0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p:nvSpPr>
        <p:spPr>
          <a:xfrm>
            <a:off x="3238701" y="4818112"/>
            <a:ext cx="182880" cy="182880"/>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Oval 13"/>
          <p:cNvSpPr/>
          <p:nvPr/>
        </p:nvSpPr>
        <p:spPr>
          <a:xfrm>
            <a:off x="3238701" y="5097892"/>
            <a:ext cx="182880" cy="182880"/>
          </a:xfrm>
          <a:prstGeom prst="ellipse">
            <a:avLst/>
          </a:prstGeom>
          <a:solidFill>
            <a:srgbClr val="D6D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3238701" y="4258554"/>
            <a:ext cx="182880" cy="182880"/>
          </a:xfrm>
          <a:prstGeom prst="ellipse">
            <a:avLst/>
          </a:prstGeom>
          <a:solidFill>
            <a:srgbClr val="AFDA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BBB72E8B-48EE-45F8-B16A-A70729D9F123}"/>
              </a:ext>
            </a:extLst>
          </p:cNvPr>
          <p:cNvSpPr txBox="1"/>
          <p:nvPr/>
        </p:nvSpPr>
        <p:spPr>
          <a:xfrm>
            <a:off x="1524000" y="858087"/>
            <a:ext cx="8085698" cy="369332"/>
          </a:xfrm>
          <a:prstGeom prst="rect">
            <a:avLst/>
          </a:prstGeom>
          <a:noFill/>
        </p:spPr>
        <p:txBody>
          <a:bodyPr wrap="square" rtlCol="0">
            <a:spAutoFit/>
          </a:bodyPr>
          <a:lstStyle/>
          <a:p>
            <a:r>
              <a:rPr lang="en-US" b="1" dirty="0">
                <a:latin typeface="Suisse Int'l Italic" panose="020B0804000000000000" pitchFamily="34" charset="0"/>
              </a:rPr>
              <a:t>Deaths in the first year of life per 1,000 live births, by state, 2017</a:t>
            </a:r>
          </a:p>
        </p:txBody>
      </p:sp>
      <p:sp>
        <p:nvSpPr>
          <p:cNvPr id="16" name="TextBox 15">
            <a:extLst>
              <a:ext uri="{FF2B5EF4-FFF2-40B4-BE49-F238E27FC236}">
                <a16:creationId xmlns:a16="http://schemas.microsoft.com/office/drawing/2014/main" id="{8C659CAE-5E06-F84B-8D0F-15657FFE2F5C}"/>
              </a:ext>
            </a:extLst>
          </p:cNvPr>
          <p:cNvSpPr txBox="1"/>
          <p:nvPr/>
        </p:nvSpPr>
        <p:spPr>
          <a:xfrm>
            <a:off x="2411315" y="1265326"/>
            <a:ext cx="1902804" cy="307777"/>
          </a:xfrm>
          <a:prstGeom prst="rect">
            <a:avLst/>
          </a:prstGeom>
          <a:noFill/>
        </p:spPr>
        <p:txBody>
          <a:bodyPr wrap="square" rtlCol="0">
            <a:spAutoFit/>
          </a:bodyPr>
          <a:lstStyle/>
          <a:p>
            <a:pPr algn="ctr"/>
            <a:r>
              <a:rPr lang="en-US" sz="1400" b="1" dirty="0">
                <a:latin typeface="Suisse Int'l Bold" panose="020B0804000000000000" pitchFamily="34" charset="77"/>
              </a:rPr>
              <a:t>White</a:t>
            </a:r>
          </a:p>
        </p:txBody>
      </p:sp>
      <p:sp>
        <p:nvSpPr>
          <p:cNvPr id="17" name="TextBox 16">
            <a:extLst>
              <a:ext uri="{FF2B5EF4-FFF2-40B4-BE49-F238E27FC236}">
                <a16:creationId xmlns:a16="http://schemas.microsoft.com/office/drawing/2014/main" id="{20A8A2E0-6E59-904C-922E-78EACBB98786}"/>
              </a:ext>
            </a:extLst>
          </p:cNvPr>
          <p:cNvSpPr txBox="1"/>
          <p:nvPr/>
        </p:nvSpPr>
        <p:spPr>
          <a:xfrm>
            <a:off x="8101705" y="1265325"/>
            <a:ext cx="2353775" cy="307777"/>
          </a:xfrm>
          <a:prstGeom prst="rect">
            <a:avLst/>
          </a:prstGeom>
          <a:noFill/>
        </p:spPr>
        <p:txBody>
          <a:bodyPr wrap="square" rtlCol="0">
            <a:spAutoFit/>
          </a:bodyPr>
          <a:lstStyle/>
          <a:p>
            <a:pPr algn="ctr"/>
            <a:r>
              <a:rPr lang="en-US" sz="1400" b="1" dirty="0">
                <a:latin typeface="Suisse Int'l Bold" panose="020B0804000000000000" pitchFamily="34" charset="77"/>
              </a:rPr>
              <a:t>Latinx/Hispanic</a:t>
            </a:r>
          </a:p>
        </p:txBody>
      </p:sp>
      <p:sp>
        <p:nvSpPr>
          <p:cNvPr id="19" name="TextBox 18">
            <a:extLst>
              <a:ext uri="{FF2B5EF4-FFF2-40B4-BE49-F238E27FC236}">
                <a16:creationId xmlns:a16="http://schemas.microsoft.com/office/drawing/2014/main" id="{2A53B982-F4C1-0F49-B883-915F44A1DFFB}"/>
              </a:ext>
            </a:extLst>
          </p:cNvPr>
          <p:cNvSpPr txBox="1"/>
          <p:nvPr/>
        </p:nvSpPr>
        <p:spPr>
          <a:xfrm>
            <a:off x="5173212" y="1265325"/>
            <a:ext cx="2483141" cy="307777"/>
          </a:xfrm>
          <a:prstGeom prst="rect">
            <a:avLst/>
          </a:prstGeom>
          <a:noFill/>
        </p:spPr>
        <p:txBody>
          <a:bodyPr wrap="square" rtlCol="0">
            <a:spAutoFit/>
          </a:bodyPr>
          <a:lstStyle/>
          <a:p>
            <a:pPr algn="ctr"/>
            <a:r>
              <a:rPr lang="en-US" sz="1400" b="1" dirty="0">
                <a:latin typeface="Suisse Int'l Bold" panose="020B0804000000000000" pitchFamily="34" charset="77"/>
              </a:rPr>
              <a:t>Black</a:t>
            </a:r>
          </a:p>
        </p:txBody>
      </p:sp>
      <p:graphicFrame>
        <p:nvGraphicFramePr>
          <p:cNvPr id="8" name="Table 7"/>
          <p:cNvGraphicFramePr>
            <a:graphicFrameLocks noGrp="1"/>
          </p:cNvGraphicFramePr>
          <p:nvPr/>
        </p:nvGraphicFramePr>
        <p:xfrm>
          <a:off x="3103143" y="3760356"/>
          <a:ext cx="6080007" cy="1575683"/>
        </p:xfrm>
        <a:graphic>
          <a:graphicData uri="http://schemas.openxmlformats.org/drawingml/2006/table">
            <a:tbl>
              <a:tblPr firstRow="1" bandRow="1">
                <a:tableStyleId>{2D5ABB26-0587-4C30-8999-92F81FD0307C}</a:tableStyleId>
              </a:tblPr>
              <a:tblGrid>
                <a:gridCol w="392308">
                  <a:extLst>
                    <a:ext uri="{9D8B030D-6E8A-4147-A177-3AD203B41FA5}">
                      <a16:colId xmlns:a16="http://schemas.microsoft.com/office/drawing/2014/main" val="2401138929"/>
                    </a:ext>
                  </a:extLst>
                </a:gridCol>
                <a:gridCol w="1755102">
                  <a:extLst>
                    <a:ext uri="{9D8B030D-6E8A-4147-A177-3AD203B41FA5}">
                      <a16:colId xmlns:a16="http://schemas.microsoft.com/office/drawing/2014/main" val="3594034793"/>
                    </a:ext>
                  </a:extLst>
                </a:gridCol>
                <a:gridCol w="1225232">
                  <a:extLst>
                    <a:ext uri="{9D8B030D-6E8A-4147-A177-3AD203B41FA5}">
                      <a16:colId xmlns:a16="http://schemas.microsoft.com/office/drawing/2014/main" val="1419313025"/>
                    </a:ext>
                  </a:extLst>
                </a:gridCol>
                <a:gridCol w="1412968">
                  <a:extLst>
                    <a:ext uri="{9D8B030D-6E8A-4147-A177-3AD203B41FA5}">
                      <a16:colId xmlns:a16="http://schemas.microsoft.com/office/drawing/2014/main" val="1823236477"/>
                    </a:ext>
                  </a:extLst>
                </a:gridCol>
                <a:gridCol w="1294397">
                  <a:extLst>
                    <a:ext uri="{9D8B030D-6E8A-4147-A177-3AD203B41FA5}">
                      <a16:colId xmlns:a16="http://schemas.microsoft.com/office/drawing/2014/main" val="2337908104"/>
                    </a:ext>
                  </a:extLst>
                </a:gridCol>
              </a:tblGrid>
              <a:tr h="450318">
                <a:tc gridSpan="2">
                  <a:txBody>
                    <a:bodyPr/>
                    <a:lstStyle/>
                    <a:p>
                      <a:r>
                        <a:rPr lang="en-US" sz="1100" b="1" i="0" dirty="0">
                          <a:latin typeface="Suisse Int'l Bold" panose="020B0804000000000000" pitchFamily="34" charset="77"/>
                        </a:rPr>
                        <a:t>Deaths in the first year of life per 1,000 live births</a:t>
                      </a:r>
                    </a:p>
                  </a:txBody>
                  <a:tcPr anchor="b"/>
                </a:tc>
                <a:tc hMerge="1">
                  <a:txBody>
                    <a:bodyPr/>
                    <a:lstStyle/>
                    <a:p>
                      <a:r>
                        <a:rPr lang="en-US" sz="1200" dirty="0">
                          <a:latin typeface="Suisse Int'l" panose="020B0804000000000000" pitchFamily="34" charset="77"/>
                        </a:rPr>
                        <a:t>Deaths in the first year of life per 1,000 Live Births</a:t>
                      </a:r>
                    </a:p>
                    <a:p>
                      <a:endParaRPr lang="en-US" sz="1200" dirty="0"/>
                    </a:p>
                    <a:p>
                      <a:endParaRPr lang="en-US" sz="1200" b="0" i="0" dirty="0">
                        <a:latin typeface="Suisse Int'l" panose="020B0804000000000000" pitchFamily="34" charset="77"/>
                      </a:endParaRPr>
                    </a:p>
                  </a:txBody>
                  <a:tcPr anchor="ctr"/>
                </a:tc>
                <a:tc>
                  <a:txBody>
                    <a:bodyPr/>
                    <a:lstStyle/>
                    <a:p>
                      <a:r>
                        <a:rPr lang="en-US" sz="1100" b="1" i="0" dirty="0">
                          <a:latin typeface="Suisse Int'l Bold" panose="020B0804000000000000" pitchFamily="34" charset="77"/>
                        </a:rPr>
                        <a:t>White</a:t>
                      </a:r>
                    </a:p>
                  </a:txBody>
                  <a:tcPr anchor="b"/>
                </a:tc>
                <a:tc>
                  <a:txBody>
                    <a:bodyPr/>
                    <a:lstStyle/>
                    <a:p>
                      <a:r>
                        <a:rPr lang="en-US" sz="1100" b="1" i="0" dirty="0">
                          <a:latin typeface="Suisse Int'l Bold" panose="020B0804000000000000" pitchFamily="34" charset="77"/>
                        </a:rPr>
                        <a:t>Black</a:t>
                      </a:r>
                    </a:p>
                  </a:txBody>
                  <a:tcPr anchor="b"/>
                </a:tc>
                <a:tc>
                  <a:txBody>
                    <a:bodyPr/>
                    <a:lstStyle/>
                    <a:p>
                      <a:r>
                        <a:rPr lang="en-US" sz="1100" b="1" i="0" dirty="0">
                          <a:latin typeface="Suisse Int'l Bold" panose="020B0804000000000000" pitchFamily="34" charset="77"/>
                        </a:rPr>
                        <a:t>Latinx/Hispanic</a:t>
                      </a:r>
                    </a:p>
                  </a:txBody>
                  <a:tcPr anchor="b"/>
                </a:tc>
                <a:extLst>
                  <a:ext uri="{0D108BD9-81ED-4DB2-BD59-A6C34878D82A}">
                    <a16:rowId xmlns:a16="http://schemas.microsoft.com/office/drawing/2014/main" val="1093074477"/>
                  </a:ext>
                </a:extLst>
              </a:tr>
              <a:tr h="273408">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2.7–4.9</a:t>
                      </a:r>
                    </a:p>
                  </a:txBody>
                  <a:tcPr anchor="ctr"/>
                </a:tc>
                <a:tc>
                  <a:txBody>
                    <a:bodyPr/>
                    <a:lstStyle/>
                    <a:p>
                      <a:r>
                        <a:rPr lang="en-US" sz="1100" b="0" i="0" dirty="0">
                          <a:latin typeface="Suisse Int'l" panose="020B0804000000000000" pitchFamily="34" charset="77"/>
                        </a:rPr>
                        <a:t>30</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0 states</a:t>
                      </a:r>
                    </a:p>
                  </a:txBody>
                  <a:tcPr anchor="ctr"/>
                </a:tc>
                <a:tc>
                  <a:txBody>
                    <a:bodyPr/>
                    <a:lstStyle/>
                    <a:p>
                      <a:r>
                        <a:rPr lang="en-US" sz="1100" b="0" i="0" dirty="0">
                          <a:latin typeface="Suisse Int'l" panose="020B0804000000000000" pitchFamily="34" charset="77"/>
                        </a:rPr>
                        <a:t>11 states </a:t>
                      </a:r>
                    </a:p>
                  </a:txBody>
                  <a:tcPr anchor="ctr"/>
                </a:tc>
                <a:extLst>
                  <a:ext uri="{0D108BD9-81ED-4DB2-BD59-A6C34878D82A}">
                    <a16:rowId xmlns:a16="http://schemas.microsoft.com/office/drawing/2014/main" val="3852660861"/>
                  </a:ext>
                </a:extLst>
              </a:tr>
              <a:tr h="273408">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5.0–6.8</a:t>
                      </a:r>
                    </a:p>
                  </a:txBody>
                  <a:tcPr anchor="ctr"/>
                </a:tc>
                <a:tc>
                  <a:txBody>
                    <a:bodyPr/>
                    <a:lstStyle/>
                    <a:p>
                      <a:r>
                        <a:rPr lang="en-US" sz="1100" b="0" i="0" dirty="0">
                          <a:latin typeface="Suisse Int'l" panose="020B0804000000000000" pitchFamily="34" charset="77"/>
                        </a:rPr>
                        <a:t>16 states</a:t>
                      </a:r>
                    </a:p>
                  </a:txBody>
                  <a:tcPr anchor="ctr"/>
                </a:tc>
                <a:tc>
                  <a:txBody>
                    <a:bodyPr/>
                    <a:lstStyle/>
                    <a:p>
                      <a:r>
                        <a:rPr lang="en-US" sz="1100" b="0" i="0" dirty="0">
                          <a:latin typeface="Suisse Int'l" panose="020B0804000000000000" pitchFamily="34" charset="77"/>
                        </a:rPr>
                        <a:t>1 state</a:t>
                      </a:r>
                    </a:p>
                  </a:txBody>
                  <a:tcPr anchor="ctr"/>
                </a:tc>
                <a:tc>
                  <a:txBody>
                    <a:bodyPr/>
                    <a:lstStyle/>
                    <a:p>
                      <a:r>
                        <a:rPr lang="en-US" sz="1100" b="0" i="0" dirty="0">
                          <a:latin typeface="Suisse Int'l" panose="020B0804000000000000" pitchFamily="34" charset="77"/>
                        </a:rPr>
                        <a:t>23 states</a:t>
                      </a:r>
                    </a:p>
                  </a:txBody>
                  <a:tcPr anchor="ctr"/>
                </a:tc>
                <a:extLst>
                  <a:ext uri="{0D108BD9-81ED-4DB2-BD59-A6C34878D82A}">
                    <a16:rowId xmlns:a16="http://schemas.microsoft.com/office/drawing/2014/main" val="3100727020"/>
                  </a:ext>
                </a:extLst>
              </a:tr>
              <a:tr h="305141">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6.9–15.9</a:t>
                      </a:r>
                    </a:p>
                  </a:txBody>
                  <a:tcPr anchor="ctr"/>
                </a:tc>
                <a:tc>
                  <a:txBody>
                    <a:bodyPr/>
                    <a:lstStyle/>
                    <a:p>
                      <a:r>
                        <a:rPr lang="en-US" sz="1100" b="0" i="0" dirty="0">
                          <a:latin typeface="Suisse Int'l" panose="020B0804000000000000" pitchFamily="34" charset="77"/>
                        </a:rPr>
                        <a:t>3 states</a:t>
                      </a:r>
                    </a:p>
                  </a:txBody>
                  <a:tcPr anchor="ctr"/>
                </a:tc>
                <a:tc>
                  <a:txBody>
                    <a:bodyPr/>
                    <a:lstStyle/>
                    <a:p>
                      <a:r>
                        <a:rPr lang="en-US" sz="1100" b="0" i="0" dirty="0">
                          <a:latin typeface="Suisse Int'l" panose="020B0804000000000000" pitchFamily="34" charset="77"/>
                        </a:rPr>
                        <a:t>33 states + D.C.</a:t>
                      </a:r>
                    </a:p>
                  </a:txBody>
                  <a:tcPr anchor="ctr"/>
                </a:tc>
                <a:tc>
                  <a:txBody>
                    <a:bodyPr/>
                    <a:lstStyle/>
                    <a:p>
                      <a:r>
                        <a:rPr lang="en-US" sz="1100" b="0" i="0" dirty="0">
                          <a:latin typeface="Suisse Int'l" panose="020B0804000000000000" pitchFamily="34" charset="77"/>
                        </a:rPr>
                        <a:t>3 states</a:t>
                      </a:r>
                    </a:p>
                  </a:txBody>
                  <a:tcPr anchor="ctr"/>
                </a:tc>
                <a:extLst>
                  <a:ext uri="{0D108BD9-81ED-4DB2-BD59-A6C34878D82A}">
                    <a16:rowId xmlns:a16="http://schemas.microsoft.com/office/drawing/2014/main" val="3788808506"/>
                  </a:ext>
                </a:extLst>
              </a:tr>
              <a:tr h="273408">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Missing data</a:t>
                      </a:r>
                    </a:p>
                  </a:txBody>
                  <a:tcPr anchor="ctr"/>
                </a:tc>
                <a:tc>
                  <a:txBody>
                    <a:bodyPr/>
                    <a:lstStyle/>
                    <a:p>
                      <a:r>
                        <a:rPr lang="en-US" sz="1100" b="0" i="0" dirty="0">
                          <a:latin typeface="Suisse Int'l" panose="020B0804000000000000" pitchFamily="34" charset="77"/>
                        </a:rPr>
                        <a:t>1</a:t>
                      </a:r>
                      <a:r>
                        <a:rPr lang="en-US" sz="1100" b="0" i="0" baseline="0" dirty="0">
                          <a:latin typeface="Suisse Int'l" panose="020B0804000000000000" pitchFamily="34" charset="77"/>
                        </a:rPr>
                        <a:t> state + D.C.</a:t>
                      </a:r>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16 states</a:t>
                      </a:r>
                    </a:p>
                  </a:txBody>
                  <a:tcPr anchor="ctr"/>
                </a:tc>
                <a:tc>
                  <a:txBody>
                    <a:bodyPr/>
                    <a:lstStyle/>
                    <a:p>
                      <a:r>
                        <a:rPr lang="en-US" sz="1100" b="0" i="0" dirty="0">
                          <a:latin typeface="Suisse Int'l" panose="020B0804000000000000" pitchFamily="34" charset="77"/>
                        </a:rPr>
                        <a:t>13</a:t>
                      </a:r>
                      <a:r>
                        <a:rPr lang="en-US" sz="1100" b="0" i="0" baseline="0" dirty="0">
                          <a:latin typeface="Suisse Int'l" panose="020B0804000000000000" pitchFamily="34" charset="77"/>
                        </a:rPr>
                        <a:t> states + D.C.</a:t>
                      </a:r>
                      <a:endParaRPr lang="en-US" sz="1100" b="0" i="0" dirty="0">
                        <a:latin typeface="Suisse Int'l" panose="020B0804000000000000" pitchFamily="34" charset="77"/>
                      </a:endParaRPr>
                    </a:p>
                  </a:txBody>
                  <a:tcPr anchor="ctr"/>
                </a:tc>
                <a:extLst>
                  <a:ext uri="{0D108BD9-81ED-4DB2-BD59-A6C34878D82A}">
                    <a16:rowId xmlns:a16="http://schemas.microsoft.com/office/drawing/2014/main" val="2195608625"/>
                  </a:ext>
                </a:extLst>
              </a:tr>
            </a:tbl>
          </a:graphicData>
        </a:graphic>
      </p:graphicFrame>
    </p:spTree>
    <p:extLst>
      <p:ext uri="{BB962C8B-B14F-4D97-AF65-F5344CB8AC3E}">
        <p14:creationId xmlns:p14="http://schemas.microsoft.com/office/powerpoint/2010/main" val="317350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p:cNvSpPr>
          <p:nvPr/>
        </p:nvSpPr>
        <p:spPr>
          <a:xfrm>
            <a:off x="188259" y="995082"/>
            <a:ext cx="10884553" cy="5862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defRPr/>
            </a:pPr>
            <a:r>
              <a:rPr lang="en-US" altLang="en-US" sz="2200" dirty="0">
                <a:solidFill>
                  <a:prstClr val="black"/>
                </a:solidFill>
                <a:latin typeface="Trebuchet MS" panose="020B0603020202020204" pitchFamily="34" charset="0"/>
              </a:rPr>
              <a:t>African-American women are up to </a:t>
            </a:r>
            <a:r>
              <a:rPr lang="en-US" altLang="en-US" sz="2200" b="1" u="sng" dirty="0">
                <a:solidFill>
                  <a:prstClr val="black"/>
                </a:solidFill>
                <a:latin typeface="Trebuchet MS" panose="020B0603020202020204" pitchFamily="34" charset="0"/>
              </a:rPr>
              <a:t>four times </a:t>
            </a:r>
            <a:r>
              <a:rPr lang="en-US" altLang="en-US" sz="2200" dirty="0">
                <a:solidFill>
                  <a:prstClr val="black"/>
                </a:solidFill>
                <a:latin typeface="Trebuchet MS" panose="020B0603020202020204" pitchFamily="34" charset="0"/>
              </a:rPr>
              <a:t>more likely to die in pregnancy and childbirth, regardless of socioeconomic class or education status compared to white women.</a:t>
            </a:r>
          </a:p>
        </p:txBody>
      </p:sp>
      <p:sp>
        <p:nvSpPr>
          <p:cNvPr id="4" name="Title 1"/>
          <p:cNvSpPr txBox="1">
            <a:spLocks/>
          </p:cNvSpPr>
          <p:nvPr/>
        </p:nvSpPr>
        <p:spPr>
          <a:xfrm>
            <a:off x="557212" y="1016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4400" b="0" i="0" u="none" strike="noStrike" kern="1200" cap="none" spc="0" normalizeH="0" baseline="0" noProof="0" dirty="0">
                <a:ln>
                  <a:noFill/>
                </a:ln>
                <a:solidFill>
                  <a:srgbClr val="0070C0"/>
                </a:solidFill>
                <a:effectLst/>
                <a:uLnTx/>
                <a:uFillTx/>
                <a:latin typeface="Trebuchet MS" panose="020B0603020202020204" pitchFamily="34" charset="0"/>
              </a:rPr>
              <a:t>Health Disparities: </a:t>
            </a:r>
            <a:r>
              <a:rPr kumimoji="0" lang="en-US" altLang="en-US" sz="4400" b="1" i="0" u="none" strike="noStrike" kern="1200" cap="none" spc="0" normalizeH="0" baseline="0" noProof="0" dirty="0">
                <a:ln>
                  <a:noFill/>
                </a:ln>
                <a:solidFill>
                  <a:srgbClr val="0070C0"/>
                </a:solidFill>
                <a:effectLst/>
                <a:uLnTx/>
                <a:uFillTx/>
                <a:latin typeface="Trebuchet MS" panose="020B0603020202020204" pitchFamily="34" charset="0"/>
              </a:rPr>
              <a:t>The Sobering Facts</a:t>
            </a:r>
          </a:p>
        </p:txBody>
      </p:sp>
      <p:graphicFrame>
        <p:nvGraphicFramePr>
          <p:cNvPr id="8" name="Chart 7"/>
          <p:cNvGraphicFramePr/>
          <p:nvPr>
            <p:extLst>
              <p:ext uri="{D42A27DB-BD31-4B8C-83A1-F6EECF244321}">
                <p14:modId xmlns:p14="http://schemas.microsoft.com/office/powerpoint/2010/main" val="2986519399"/>
              </p:ext>
            </p:extLst>
          </p:nvPr>
        </p:nvGraphicFramePr>
        <p:xfrm>
          <a:off x="557213" y="2368551"/>
          <a:ext cx="8107362" cy="37515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550944" y="6120110"/>
            <a:ext cx="3048000" cy="261610"/>
          </a:xfrm>
          <a:prstGeom prst="rect">
            <a:avLst/>
          </a:prstGeom>
          <a:noFill/>
        </p:spPr>
        <p:txBody>
          <a:bodyPr wrap="square" rtlCol="0">
            <a:spAutoFit/>
          </a:bodyPr>
          <a:lstStyle/>
          <a:p>
            <a:r>
              <a:rPr lang="en-US" sz="1100" dirty="0"/>
              <a:t>Source: CDC</a:t>
            </a:r>
          </a:p>
        </p:txBody>
      </p:sp>
      <p:sp>
        <p:nvSpPr>
          <p:cNvPr id="6" name="TextBox 5"/>
          <p:cNvSpPr txBox="1"/>
          <p:nvPr/>
        </p:nvSpPr>
        <p:spPr>
          <a:xfrm>
            <a:off x="2805680" y="6386840"/>
            <a:ext cx="7793264" cy="400110"/>
          </a:xfrm>
          <a:prstGeom prst="rect">
            <a:avLst/>
          </a:prstGeom>
          <a:noFill/>
        </p:spPr>
        <p:txBody>
          <a:bodyPr wrap="square" rtlCol="0">
            <a:spAutoFit/>
          </a:bodyPr>
          <a:lstStyle/>
          <a:p>
            <a:pPr marL="171450" indent="-171450">
              <a:buFont typeface="Arial" panose="020B0604020202020204" pitchFamily="34" charset="0"/>
              <a:buChar char="•"/>
            </a:pPr>
            <a:r>
              <a:rPr lang="en-US" sz="600" dirty="0"/>
              <a:t>Martin, Michel. "Racism Is Literally Bad For Your Health." NPR. October 28, 2017. </a:t>
            </a:r>
            <a:r>
              <a:rPr lang="en-US" sz="600" dirty="0">
                <a:hlinkClick r:id="rId4"/>
              </a:rPr>
              <a:t>https://www.npr.org/2017/10/28/560444290/racism-is-literally-bad-for-your-health?sc=17&amp;f=1001&amp;utm_source=iosnewsapp&amp;utm_medium=Email&amp;utm_campaign=app</a:t>
            </a:r>
            <a:r>
              <a:rPr lang="en-US" sz="700" dirty="0"/>
              <a:t>.: Survey by NPR, the Robert Wood Johnson Foundation, and the Havard T.H. Chan School of Public Health</a:t>
            </a:r>
          </a:p>
          <a:p>
            <a:pPr marL="171450" indent="-171450">
              <a:buFont typeface="Arial" panose="020B0604020202020204" pitchFamily="34" charset="0"/>
              <a:buChar char="•"/>
            </a:pPr>
            <a:r>
              <a:rPr lang="en-US" sz="700" dirty="0"/>
              <a:t>Howard, Jacqueline. "Childbirth is killing black women, and here's why." CNN. November 15, 2017. http://www.cnn.com/2017/11/15/health/black-women-maternal-mortality/index.html.</a:t>
            </a:r>
            <a:endParaRPr lang="en-US" sz="500" dirty="0"/>
          </a:p>
        </p:txBody>
      </p:sp>
    </p:spTree>
    <p:extLst>
      <p:ext uri="{BB962C8B-B14F-4D97-AF65-F5344CB8AC3E}">
        <p14:creationId xmlns:p14="http://schemas.microsoft.com/office/powerpoint/2010/main" val="2538420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a:xfrm>
            <a:off x="838200" y="365125"/>
            <a:ext cx="2882900" cy="5636698"/>
          </a:xfrm>
        </p:spPr>
        <p:txBody>
          <a:bodyPr>
            <a:normAutofit/>
          </a:bodyPr>
          <a:lstStyle/>
          <a:p>
            <a:pPr>
              <a:defRPr/>
            </a:pPr>
            <a:r>
              <a:rPr lang="en-US" dirty="0">
                <a:solidFill>
                  <a:srgbClr val="0070C0"/>
                </a:solidFill>
                <a:latin typeface="+mj-lt"/>
              </a:rPr>
              <a:t>Strategies to Eliminate Health </a:t>
            </a:r>
            <a:r>
              <a:rPr lang="en-US" dirty="0">
                <a:solidFill>
                  <a:srgbClr val="0070C0"/>
                </a:solidFill>
              </a:rPr>
              <a:t>Disparities</a:t>
            </a:r>
          </a:p>
        </p:txBody>
      </p:sp>
      <p:pic>
        <p:nvPicPr>
          <p:cNvPr id="2" name="Picture 1"/>
          <p:cNvPicPr>
            <a:picLocks noChangeAspect="1"/>
          </p:cNvPicPr>
          <p:nvPr/>
        </p:nvPicPr>
        <p:blipFill>
          <a:blip r:embed="rId3"/>
          <a:stretch>
            <a:fillRect/>
          </a:stretch>
        </p:blipFill>
        <p:spPr>
          <a:xfrm>
            <a:off x="3721100" y="30346"/>
            <a:ext cx="8470900" cy="6342462"/>
          </a:xfrm>
          <a:prstGeom prst="rect">
            <a:avLst/>
          </a:prstGeom>
        </p:spPr>
      </p:pic>
      <p:sp>
        <p:nvSpPr>
          <p:cNvPr id="3" name="TextBox 2"/>
          <p:cNvSpPr txBox="1"/>
          <p:nvPr/>
        </p:nvSpPr>
        <p:spPr>
          <a:xfrm>
            <a:off x="3564294" y="6120882"/>
            <a:ext cx="7875037" cy="503853"/>
          </a:xfrm>
          <a:prstGeom prst="rect">
            <a:avLst/>
          </a:prstGeom>
          <a:noFill/>
        </p:spPr>
        <p:txBody>
          <a:bodyPr wrap="square" rtlCol="0">
            <a:spAutoFit/>
          </a:bodyPr>
          <a:lstStyle/>
          <a:p>
            <a:endParaRPr lang="en-US" dirty="0"/>
          </a:p>
        </p:txBody>
      </p:sp>
      <p:sp>
        <p:nvSpPr>
          <p:cNvPr id="4" name="TextBox 3"/>
          <p:cNvSpPr txBox="1"/>
          <p:nvPr/>
        </p:nvSpPr>
        <p:spPr>
          <a:xfrm>
            <a:off x="3564294" y="6282129"/>
            <a:ext cx="8284269" cy="461665"/>
          </a:xfrm>
          <a:prstGeom prst="rect">
            <a:avLst/>
          </a:prstGeom>
          <a:noFill/>
        </p:spPr>
        <p:txBody>
          <a:bodyPr wrap="square" rtlCol="0">
            <a:spAutoFit/>
          </a:bodyPr>
          <a:lstStyle/>
          <a:p>
            <a:r>
              <a:rPr lang="en-US" sz="1200" dirty="0"/>
              <a:t>Source: National Academies of Sciences, Engineering, and Medicine. 2017. </a:t>
            </a:r>
            <a:r>
              <a:rPr lang="en-US" sz="1200" i="1" dirty="0"/>
              <a:t>Communities in action: Pathways to health equity</a:t>
            </a:r>
            <a:r>
              <a:rPr lang="en-US" sz="1200" dirty="0"/>
              <a:t>. Washington, DC: The National Academies Press. doi: 10.17226/24624.</a:t>
            </a:r>
          </a:p>
        </p:txBody>
      </p:sp>
    </p:spTree>
    <p:extLst>
      <p:ext uri="{BB962C8B-B14F-4D97-AF65-F5344CB8AC3E}">
        <p14:creationId xmlns:p14="http://schemas.microsoft.com/office/powerpoint/2010/main" val="882590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3200" y="291227"/>
            <a:ext cx="10515600" cy="1325563"/>
          </a:xfrm>
        </p:spPr>
        <p:txBody>
          <a:bodyPr/>
          <a:lstStyle/>
          <a:p>
            <a:r>
              <a:rPr lang="en-US" dirty="0">
                <a:solidFill>
                  <a:srgbClr val="0070C0"/>
                </a:solidFill>
              </a:rPr>
              <a:t>Progress Away from Disparity</a:t>
            </a:r>
          </a:p>
        </p:txBody>
      </p:sp>
      <p:sp>
        <p:nvSpPr>
          <p:cNvPr id="3" name="Content Placeholder 2"/>
          <p:cNvSpPr>
            <a:spLocks noGrp="1"/>
          </p:cNvSpPr>
          <p:nvPr>
            <p:ph idx="4294967295"/>
          </p:nvPr>
        </p:nvSpPr>
        <p:spPr>
          <a:xfrm>
            <a:off x="76200" y="1616790"/>
            <a:ext cx="7315200" cy="5119687"/>
          </a:xfrm>
        </p:spPr>
        <p:txBody>
          <a:bodyPr>
            <a:normAutofit/>
          </a:bodyPr>
          <a:lstStyle/>
          <a:p>
            <a:r>
              <a:rPr lang="en-US" sz="2800" dirty="0">
                <a:solidFill>
                  <a:schemeClr val="tx1"/>
                </a:solidFill>
              </a:rPr>
              <a:t>The Affordable Care Act (ACA)</a:t>
            </a:r>
          </a:p>
          <a:p>
            <a:pPr lvl="1">
              <a:spcAft>
                <a:spcPts val="1200"/>
              </a:spcAft>
            </a:pPr>
            <a:r>
              <a:rPr lang="en-US" sz="2400" dirty="0">
                <a:solidFill>
                  <a:schemeClr val="tx1"/>
                </a:solidFill>
              </a:rPr>
              <a:t>Signed by President Barack Obama in March 2010</a:t>
            </a:r>
          </a:p>
          <a:p>
            <a:pPr lvl="1">
              <a:spcAft>
                <a:spcPts val="1200"/>
              </a:spcAft>
            </a:pPr>
            <a:r>
              <a:rPr lang="en-US" sz="2400" dirty="0">
                <a:solidFill>
                  <a:schemeClr val="tx1"/>
                </a:solidFill>
              </a:rPr>
              <a:t>Represents the U.S. healthcare system's most significant regulatory overhaul and expansion of coverage since the passage of Medicare and Medicaid in 1965.</a:t>
            </a:r>
          </a:p>
          <a:p>
            <a:pPr lvl="1">
              <a:spcAft>
                <a:spcPts val="1200"/>
              </a:spcAft>
            </a:pPr>
            <a:r>
              <a:rPr lang="en-US" sz="2400" dirty="0">
                <a:solidFill>
                  <a:schemeClr val="tx1"/>
                </a:solidFill>
              </a:rPr>
              <a:t> ACA provided insurance and decreased the number of those who did not have coverage</a:t>
            </a:r>
          </a:p>
          <a:p>
            <a:pPr lvl="1">
              <a:spcAft>
                <a:spcPts val="1200"/>
              </a:spcAft>
            </a:pPr>
            <a:r>
              <a:rPr lang="en-US" sz="2400" dirty="0">
                <a:solidFill>
                  <a:schemeClr val="tx1"/>
                </a:solidFill>
              </a:rPr>
              <a:t>Between 2010 and 2015 uninsured rate declined from 18% to 10%</a:t>
            </a:r>
          </a:p>
        </p:txBody>
      </p:sp>
      <p:sp>
        <p:nvSpPr>
          <p:cNvPr id="4" name="Rectangle 3"/>
          <p:cNvSpPr/>
          <p:nvPr/>
        </p:nvSpPr>
        <p:spPr>
          <a:xfrm>
            <a:off x="3733800" y="6611779"/>
            <a:ext cx="8635999" cy="246221"/>
          </a:xfrm>
          <a:prstGeom prst="rect">
            <a:avLst/>
          </a:prstGeom>
        </p:spPr>
        <p:txBody>
          <a:bodyPr wrap="square">
            <a:spAutoFit/>
          </a:bodyPr>
          <a:lstStyle/>
          <a:p>
            <a:r>
              <a:rPr lang="en-US" sz="1000" dirty="0"/>
              <a:t>Source: Urban Institute analysis of American Community Survey data (IPUMS-USA, University of Minnesota, www.ipums.org) for 2010 and 2015. </a:t>
            </a:r>
          </a:p>
        </p:txBody>
      </p:sp>
      <p:pic>
        <p:nvPicPr>
          <p:cNvPr id="1026" name="Picture 2" descr="https://upload.wikimedia.org/wikipedia/commons/thumb/1/11/Barack_Obama_signature.svg/512px-Barack_Obama_signatur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767" y="5356829"/>
            <a:ext cx="4876800" cy="11811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7873054" y="646531"/>
            <a:ext cx="3306226" cy="412865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12275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59562" t="6991" r="10512" b="693"/>
          <a:stretch/>
        </p:blipFill>
        <p:spPr>
          <a:xfrm>
            <a:off x="4273685" y="0"/>
            <a:ext cx="7918315" cy="6869949"/>
          </a:xfrm>
          <a:prstGeom prst="rect">
            <a:avLst/>
          </a:prstGeom>
        </p:spPr>
      </p:pic>
      <p:sp>
        <p:nvSpPr>
          <p:cNvPr id="3" name="Rectangle 2"/>
          <p:cNvSpPr/>
          <p:nvPr/>
        </p:nvSpPr>
        <p:spPr>
          <a:xfrm>
            <a:off x="4273685" y="6379123"/>
            <a:ext cx="891702" cy="4788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4"/>
          <a:srcRect l="67396" t="13334" r="17187" b="64444"/>
          <a:stretch/>
        </p:blipFill>
        <p:spPr>
          <a:xfrm>
            <a:off x="0" y="2219324"/>
            <a:ext cx="4299585" cy="2711905"/>
          </a:xfrm>
          <a:prstGeom prst="rect">
            <a:avLst/>
          </a:prstGeom>
        </p:spPr>
      </p:pic>
      <p:pic>
        <p:nvPicPr>
          <p:cNvPr id="5" name="Picture 4" descr="CUNY Libraries Offer Free Access to &lt;strong&gt;New York Times&lt;/strong&g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4531" y="1346101"/>
            <a:ext cx="2231569" cy="873223"/>
          </a:xfrm>
          <a:prstGeom prst="rect">
            <a:avLst/>
          </a:prstGeom>
        </p:spPr>
      </p:pic>
    </p:spTree>
    <p:extLst>
      <p:ext uri="{BB962C8B-B14F-4D97-AF65-F5344CB8AC3E}">
        <p14:creationId xmlns:p14="http://schemas.microsoft.com/office/powerpoint/2010/main" val="104778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88" y="94808"/>
            <a:ext cx="11077696" cy="1325563"/>
          </a:xfrm>
        </p:spPr>
        <p:txBody>
          <a:bodyPr/>
          <a:lstStyle/>
          <a:p>
            <a:r>
              <a:rPr lang="en-US" dirty="0">
                <a:solidFill>
                  <a:srgbClr val="0070C0"/>
                </a:solidFill>
              </a:rPr>
              <a:t>Disparity in Quality and Health Outcomes</a:t>
            </a:r>
          </a:p>
        </p:txBody>
      </p:sp>
      <p:sp>
        <p:nvSpPr>
          <p:cNvPr id="3" name="Content Placeholder 2"/>
          <p:cNvSpPr>
            <a:spLocks noGrp="1"/>
          </p:cNvSpPr>
          <p:nvPr>
            <p:ph idx="1"/>
          </p:nvPr>
        </p:nvSpPr>
        <p:spPr>
          <a:xfrm>
            <a:off x="272010" y="2636206"/>
            <a:ext cx="5516323" cy="4126986"/>
          </a:xfrm>
        </p:spPr>
        <p:txBody>
          <a:bodyPr>
            <a:normAutofit fontScale="92500"/>
          </a:bodyPr>
          <a:lstStyle/>
          <a:p>
            <a:pPr marL="0" indent="0">
              <a:lnSpc>
                <a:spcPct val="160000"/>
              </a:lnSpc>
              <a:spcAft>
                <a:spcPts val="1200"/>
              </a:spcAft>
              <a:buNone/>
            </a:pPr>
            <a:r>
              <a:rPr lang="en-US" sz="2400" dirty="0">
                <a:solidFill>
                  <a:schemeClr val="tx1"/>
                </a:solidFill>
              </a:rPr>
              <a:t>More minority representation needed in the healthcare workforce, especially among physicians—</a:t>
            </a:r>
            <a:r>
              <a:rPr lang="en-US" sz="2400" b="1" dirty="0">
                <a:solidFill>
                  <a:schemeClr val="tx1"/>
                </a:solidFill>
              </a:rPr>
              <a:t>1</a:t>
            </a:r>
            <a:r>
              <a:rPr lang="en-US" sz="2400" b="1" dirty="0"/>
              <a:t>3% </a:t>
            </a:r>
            <a:r>
              <a:rPr lang="en-US" sz="2400" dirty="0"/>
              <a:t>of the population is black in the United States, just </a:t>
            </a:r>
            <a:r>
              <a:rPr lang="en-US" sz="2400" b="1" dirty="0"/>
              <a:t>5% </a:t>
            </a:r>
            <a:r>
              <a:rPr lang="en-US" sz="2400" dirty="0"/>
              <a:t>of doctors are black, </a:t>
            </a:r>
            <a:r>
              <a:rPr lang="en-US" sz="2400" b="1" dirty="0"/>
              <a:t>5.8%</a:t>
            </a:r>
            <a:r>
              <a:rPr lang="en-US" sz="2400" dirty="0"/>
              <a:t> are Hispanic as compared to their greater than 25% of the population. </a:t>
            </a:r>
            <a:endParaRPr lang="en-US" sz="2400" dirty="0">
              <a:solidFill>
                <a:schemeClr val="tx1"/>
              </a:solidFill>
            </a:endParaRPr>
          </a:p>
        </p:txBody>
      </p:sp>
      <p:sp>
        <p:nvSpPr>
          <p:cNvPr id="5" name="TextBox 4"/>
          <p:cNvSpPr txBox="1"/>
          <p:nvPr/>
        </p:nvSpPr>
        <p:spPr>
          <a:xfrm>
            <a:off x="5742794" y="6488668"/>
            <a:ext cx="74085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Kolata G. The Secret to Keeping Black Men Healthy? Maybe Black Doctors. The New York Times. https://www.nytimes.com/2018/08/20/health/black-men-doctors.html. Published August 20, 2018. Accessed September 10, 2018.</a:t>
            </a:r>
          </a:p>
        </p:txBody>
      </p:sp>
      <p:pic>
        <p:nvPicPr>
          <p:cNvPr id="6" name="Picture 5"/>
          <p:cNvPicPr>
            <a:picLocks noChangeAspect="1"/>
          </p:cNvPicPr>
          <p:nvPr/>
        </p:nvPicPr>
        <p:blipFill rotWithShape="1">
          <a:blip r:embed="rId3"/>
          <a:srcRect l="14688" t="29258" r="66353" b="14075"/>
          <a:stretch/>
        </p:blipFill>
        <p:spPr>
          <a:xfrm>
            <a:off x="5833872" y="1245431"/>
            <a:ext cx="6358128" cy="5243237"/>
          </a:xfrm>
          <a:prstGeom prst="rect">
            <a:avLst/>
          </a:prstGeom>
        </p:spPr>
      </p:pic>
      <p:pic>
        <p:nvPicPr>
          <p:cNvPr id="7" name="Picture 6" descr="CUNY Libraries Offer Free Access to &lt;strong&gt;New York Times&lt;/strong&gt;"/>
          <p:cNvPicPr>
            <a:picLocks noChangeAspect="1"/>
          </p:cNvPicPr>
          <p:nvPr/>
        </p:nvPicPr>
        <p:blipFill rotWithShape="1">
          <a:blip r:embed="rId4" cstate="print">
            <a:extLst>
              <a:ext uri="{28A0092B-C50C-407E-A947-70E740481C1C}">
                <a14:useLocalDpi xmlns:a14="http://schemas.microsoft.com/office/drawing/2010/main" val="0"/>
              </a:ext>
            </a:extLst>
          </a:blip>
          <a:srcRect t="21880" b="28079"/>
          <a:stretch/>
        </p:blipFill>
        <p:spPr>
          <a:xfrm>
            <a:off x="869209" y="1388064"/>
            <a:ext cx="3931391" cy="769817"/>
          </a:xfrm>
          <a:prstGeom prst="rect">
            <a:avLst/>
          </a:prstGeom>
        </p:spPr>
      </p:pic>
    </p:spTree>
    <p:extLst>
      <p:ext uri="{BB962C8B-B14F-4D97-AF65-F5344CB8AC3E}">
        <p14:creationId xmlns:p14="http://schemas.microsoft.com/office/powerpoint/2010/main" val="2756362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04C2FD2-B223-8C4D-B9FE-74B843D43038}"/>
              </a:ext>
            </a:extLst>
          </p:cNvPr>
          <p:cNvGraphicFramePr/>
          <p:nvPr/>
        </p:nvGraphicFramePr>
        <p:xfrm>
          <a:off x="-56478" y="523220"/>
          <a:ext cx="8229599" cy="67615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C240851-D29A-D649-88CB-AD4EA92C62B9}"/>
              </a:ext>
            </a:extLst>
          </p:cNvPr>
          <p:cNvSpPr txBox="1"/>
          <p:nvPr/>
        </p:nvSpPr>
        <p:spPr>
          <a:xfrm>
            <a:off x="198120" y="0"/>
            <a:ext cx="85039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Medical School Enrollment by Race/Ethnicity 2017-2018</a:t>
            </a:r>
          </a:p>
        </p:txBody>
      </p:sp>
      <p:sp>
        <p:nvSpPr>
          <p:cNvPr id="7" name="TextBox 6">
            <a:extLst>
              <a:ext uri="{FF2B5EF4-FFF2-40B4-BE49-F238E27FC236}">
                <a16:creationId xmlns:a16="http://schemas.microsoft.com/office/drawing/2014/main" id="{D0B9ECB0-4716-BA4C-8555-64E7613923EA}"/>
              </a:ext>
            </a:extLst>
          </p:cNvPr>
          <p:cNvSpPr txBox="1"/>
          <p:nvPr/>
        </p:nvSpPr>
        <p:spPr>
          <a:xfrm>
            <a:off x="9799319" y="6492240"/>
            <a:ext cx="4206240" cy="365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Source: AAMC</a:t>
            </a:r>
          </a:p>
        </p:txBody>
      </p:sp>
      <p:sp>
        <p:nvSpPr>
          <p:cNvPr id="8" name="TextBox 7">
            <a:extLst>
              <a:ext uri="{FF2B5EF4-FFF2-40B4-BE49-F238E27FC236}">
                <a16:creationId xmlns:a16="http://schemas.microsoft.com/office/drawing/2014/main" id="{7D9E1658-ACE1-DE44-9C3C-725A344E7C09}"/>
              </a:ext>
            </a:extLst>
          </p:cNvPr>
          <p:cNvSpPr txBox="1"/>
          <p:nvPr/>
        </p:nvSpPr>
        <p:spPr>
          <a:xfrm>
            <a:off x="8330419" y="2072801"/>
            <a:ext cx="3931920" cy="39703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7%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of those enrolled in medical school for the academic year of 2017-2018 we Latino or Black.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The largest groups represented are:</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White: 52%</a:t>
            </a:r>
          </a:p>
          <a:p>
            <a:pPr marL="742950" marR="0" lvl="1"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Asian 21%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05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337695145"/>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654800" y="3263900"/>
            <a:ext cx="4152900" cy="255454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Hispanic/Latino: </a:t>
            </a:r>
            <a:r>
              <a:rPr lang="en-US" sz="2000" b="1" dirty="0">
                <a:solidFill>
                  <a:prstClr val="white"/>
                </a:solidFill>
                <a:latin typeface="Calibri" panose="020F0502020204030204"/>
              </a:rPr>
              <a:t>5.8</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Black/African American: 5%</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0" y="6596390"/>
            <a:ext cx="859887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rPr>
              <a:t>Source: AAMC Diversity in the Physician Workforce: Facts &amp; Figures, 2014</a:t>
            </a:r>
          </a:p>
        </p:txBody>
      </p:sp>
      <p:sp>
        <p:nvSpPr>
          <p:cNvPr id="3" name="Oval 2"/>
          <p:cNvSpPr/>
          <p:nvPr/>
        </p:nvSpPr>
        <p:spPr>
          <a:xfrm>
            <a:off x="6510528" y="4617720"/>
            <a:ext cx="3895344" cy="13441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2DCB3763-741A-46E1-8BBA-62912EC67B4E}"/>
              </a:ext>
            </a:extLst>
          </p:cNvPr>
          <p:cNvSpPr/>
          <p:nvPr/>
        </p:nvSpPr>
        <p:spPr>
          <a:xfrm>
            <a:off x="13151224" y="4474277"/>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701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0">
            <a:extLst>
              <a:ext uri="{FF2B5EF4-FFF2-40B4-BE49-F238E27FC236}">
                <a16:creationId xmlns:a16="http://schemas.microsoft.com/office/drawing/2014/main" id="{38DB9049-0E90-174D-B0A4-C93371A6FE04}"/>
              </a:ext>
            </a:extLst>
          </p:cNvPr>
          <p:cNvSpPr txBox="1">
            <a:spLocks/>
          </p:cNvSpPr>
          <p:nvPr/>
        </p:nvSpPr>
        <p:spPr>
          <a:xfrm>
            <a:off x="138808" y="2090983"/>
            <a:ext cx="7934675" cy="4351338"/>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US" sz="3600" dirty="0"/>
              <a:t>Twin pandemics: (COVID-19 and systemic racism) </a:t>
            </a:r>
          </a:p>
          <a:p>
            <a:pPr marL="457200" indent="-457200" algn="l">
              <a:buFont typeface="Arial" panose="020B0604020202020204" pitchFamily="34" charset="0"/>
              <a:buChar char="•"/>
            </a:pPr>
            <a:endParaRPr lang="en-US" sz="3600" dirty="0"/>
          </a:p>
          <a:p>
            <a:pPr marL="457200" indent="-457200" algn="l">
              <a:buFont typeface="Arial" panose="020B0604020202020204" pitchFamily="34" charset="0"/>
              <a:buChar char="•"/>
            </a:pPr>
            <a:r>
              <a:rPr lang="en-US" sz="3600" dirty="0"/>
              <a:t>highlight a pressing need to address the root causes of health inequities.</a:t>
            </a:r>
          </a:p>
          <a:p>
            <a:pPr marL="457200" indent="-457200" algn="l">
              <a:buFont typeface="Arial" panose="020B0604020202020204" pitchFamily="34" charset="0"/>
              <a:buChar char="•"/>
            </a:pPr>
            <a:endParaRPr lang="en-US" sz="3600" dirty="0"/>
          </a:p>
          <a:p>
            <a:pPr marL="457200" indent="-457200" algn="l">
              <a:buFont typeface="Arial" panose="020B0604020202020204" pitchFamily="34" charset="0"/>
              <a:buChar char="•"/>
            </a:pPr>
            <a:r>
              <a:rPr lang="en-US" sz="3600" dirty="0"/>
              <a:t>Fishbowl analogy (Keyes and Galea, 2016)</a:t>
            </a:r>
          </a:p>
          <a:p>
            <a:pPr marL="457200" indent="-457200" algn="l">
              <a:buFont typeface="Arial" panose="020B0604020202020204" pitchFamily="34" charset="0"/>
              <a:buChar char="•"/>
            </a:pPr>
            <a:endParaRPr lang="en-US" sz="2800" dirty="0"/>
          </a:p>
        </p:txBody>
      </p:sp>
      <p:pic>
        <p:nvPicPr>
          <p:cNvPr id="8" name="Picture 7" descr="A person holding a sign&#10;&#10;Description automatically generated with medium confidence">
            <a:extLst>
              <a:ext uri="{FF2B5EF4-FFF2-40B4-BE49-F238E27FC236}">
                <a16:creationId xmlns:a16="http://schemas.microsoft.com/office/drawing/2014/main" id="{468E43BB-581C-174D-9E30-6F54426D37B8}"/>
              </a:ext>
            </a:extLst>
          </p:cNvPr>
          <p:cNvPicPr>
            <a:picLocks noChangeAspect="1"/>
          </p:cNvPicPr>
          <p:nvPr/>
        </p:nvPicPr>
        <p:blipFill>
          <a:blip r:embed="rId3"/>
          <a:stretch>
            <a:fillRect/>
          </a:stretch>
        </p:blipFill>
        <p:spPr>
          <a:xfrm>
            <a:off x="8234178" y="1094532"/>
            <a:ext cx="3168450" cy="4224600"/>
          </a:xfrm>
          <a:prstGeom prst="rect">
            <a:avLst/>
          </a:prstGeom>
        </p:spPr>
      </p:pic>
      <p:sp>
        <p:nvSpPr>
          <p:cNvPr id="9" name="TextBox 8">
            <a:extLst>
              <a:ext uri="{FF2B5EF4-FFF2-40B4-BE49-F238E27FC236}">
                <a16:creationId xmlns:a16="http://schemas.microsoft.com/office/drawing/2014/main" id="{456166B1-A0D0-6948-ABAD-485D609C5149}"/>
              </a:ext>
            </a:extLst>
          </p:cNvPr>
          <p:cNvSpPr txBox="1"/>
          <p:nvPr/>
        </p:nvSpPr>
        <p:spPr>
          <a:xfrm>
            <a:off x="7577982" y="5304896"/>
            <a:ext cx="4480842" cy="369332"/>
          </a:xfrm>
          <a:prstGeom prst="rect">
            <a:avLst/>
          </a:prstGeom>
          <a:noFill/>
        </p:spPr>
        <p:txBody>
          <a:bodyPr wrap="square" rtlCol="0">
            <a:spAutoFit/>
          </a:bodyPr>
          <a:lstStyle/>
          <a:p>
            <a:r>
              <a:rPr lang="en-US" dirty="0"/>
              <a:t>Black Lives Matter Protest at SUNY Downstate</a:t>
            </a:r>
          </a:p>
        </p:txBody>
      </p:sp>
      <p:sp>
        <p:nvSpPr>
          <p:cNvPr id="15" name="Title 1">
            <a:extLst>
              <a:ext uri="{FF2B5EF4-FFF2-40B4-BE49-F238E27FC236}">
                <a16:creationId xmlns:a16="http://schemas.microsoft.com/office/drawing/2014/main" id="{AEBF83D7-DE27-2C42-B362-8375E049AD1E}"/>
              </a:ext>
            </a:extLst>
          </p:cNvPr>
          <p:cNvSpPr txBox="1">
            <a:spLocks/>
          </p:cNvSpPr>
          <p:nvPr/>
        </p:nvSpPr>
        <p:spPr>
          <a:xfrm>
            <a:off x="0" y="-371527"/>
            <a:ext cx="11098049"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z="4400" dirty="0">
                <a:solidFill>
                  <a:schemeClr val="accent1">
                    <a:lumMod val="75000"/>
                  </a:schemeClr>
                </a:solidFill>
              </a:rPr>
              <a:t>Structural Inequities Drive Health Inequities</a:t>
            </a:r>
          </a:p>
        </p:txBody>
      </p:sp>
    </p:spTree>
    <p:extLst>
      <p:ext uri="{BB962C8B-B14F-4D97-AF65-F5344CB8AC3E}">
        <p14:creationId xmlns:p14="http://schemas.microsoft.com/office/powerpoint/2010/main" val="2657084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9AF24B1-F156-BE47-B8A4-4E37E35E79AB}"/>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1000"/>
                    </a14:imgEffect>
                    <a14:imgEffect>
                      <a14:brightnessContrast bright="3000" contrast="-1000"/>
                    </a14:imgEffect>
                  </a14:imgLayer>
                </a14:imgProps>
              </a:ext>
            </a:extLst>
          </a:blip>
          <a:srcRect l="35525" t="24101" r="1645" b="19279"/>
          <a:stretch/>
        </p:blipFill>
        <p:spPr>
          <a:xfrm>
            <a:off x="322729" y="161365"/>
            <a:ext cx="11564472" cy="6575611"/>
          </a:xfrm>
        </p:spPr>
      </p:pic>
    </p:spTree>
    <p:extLst>
      <p:ext uri="{BB962C8B-B14F-4D97-AF65-F5344CB8AC3E}">
        <p14:creationId xmlns:p14="http://schemas.microsoft.com/office/powerpoint/2010/main" val="2345541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s://www.diverseelders.org/wp-content/uploads/2020/01/mlkblog2020.jpg">
            <a:extLst>
              <a:ext uri="{FF2B5EF4-FFF2-40B4-BE49-F238E27FC236}">
                <a16:creationId xmlns:a16="http://schemas.microsoft.com/office/drawing/2014/main" id="{A4464126-4B83-164A-9C66-4FA0352EF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6406" y="124986"/>
            <a:ext cx="3410166" cy="507530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8A172890-3BF1-EA40-B32F-E1A567D25F78}"/>
              </a:ext>
            </a:extLst>
          </p:cNvPr>
          <p:cNvSpPr/>
          <p:nvPr/>
        </p:nvSpPr>
        <p:spPr>
          <a:xfrm>
            <a:off x="8725060" y="5231406"/>
            <a:ext cx="2652859" cy="369332"/>
          </a:xfrm>
          <a:prstGeom prst="rect">
            <a:avLst/>
          </a:prstGeom>
        </p:spPr>
        <p:txBody>
          <a:bodyPr wrap="square">
            <a:spAutoFit/>
          </a:bodyPr>
          <a:lstStyle/>
          <a:p>
            <a:pPr algn="ctr"/>
            <a:r>
              <a:rPr lang="en-US" sz="900" dirty="0"/>
              <a:t>Photographed by Marion S. Trikosko, 1964. </a:t>
            </a:r>
          </a:p>
          <a:p>
            <a:pPr algn="ctr"/>
            <a:r>
              <a:rPr lang="en-US" sz="900" dirty="0"/>
              <a:t>Source: Library of Congress, LC-DIG-ppmsc-01269</a:t>
            </a:r>
          </a:p>
        </p:txBody>
      </p:sp>
      <p:sp>
        <p:nvSpPr>
          <p:cNvPr id="14" name="Content Placeholder 2">
            <a:extLst>
              <a:ext uri="{FF2B5EF4-FFF2-40B4-BE49-F238E27FC236}">
                <a16:creationId xmlns:a16="http://schemas.microsoft.com/office/drawing/2014/main" id="{093C25AF-DB52-3240-B179-6E6B64DE05EB}"/>
              </a:ext>
            </a:extLst>
          </p:cNvPr>
          <p:cNvSpPr txBox="1">
            <a:spLocks/>
          </p:cNvSpPr>
          <p:nvPr/>
        </p:nvSpPr>
        <p:spPr>
          <a:xfrm>
            <a:off x="145143" y="1751920"/>
            <a:ext cx="7930209" cy="331167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t>“Of all the forms of inequality, injustice in health is the most shocking and the most inhuman </a:t>
            </a:r>
            <a:r>
              <a:rPr lang="en-US" sz="3200" i="1" dirty="0">
                <a:solidFill>
                  <a:schemeClr val="accent2">
                    <a:lumMod val="50000"/>
                  </a:schemeClr>
                </a:solidFill>
              </a:rPr>
              <a:t>because it often results in physical death. I see no alternative to direct action and creative nonviolence to raise the conscience of the nation”</a:t>
            </a:r>
          </a:p>
          <a:p>
            <a:endParaRPr lang="en-US" sz="3200" dirty="0"/>
          </a:p>
          <a:p>
            <a:r>
              <a:rPr lang="en-US" sz="3200" dirty="0"/>
              <a:t>- Dr. Martin Luther King Jr.</a:t>
            </a:r>
          </a:p>
          <a:p>
            <a:endParaRPr lang="en-US" sz="3200" dirty="0"/>
          </a:p>
        </p:txBody>
      </p:sp>
      <p:sp>
        <p:nvSpPr>
          <p:cNvPr id="16" name="Title 1">
            <a:extLst>
              <a:ext uri="{FF2B5EF4-FFF2-40B4-BE49-F238E27FC236}">
                <a16:creationId xmlns:a16="http://schemas.microsoft.com/office/drawing/2014/main" id="{60FD7CD5-94E1-274C-94E5-373322A30AC7}"/>
              </a:ext>
            </a:extLst>
          </p:cNvPr>
          <p:cNvSpPr txBox="1">
            <a:spLocks/>
          </p:cNvSpPr>
          <p:nvPr/>
        </p:nvSpPr>
        <p:spPr>
          <a:xfrm>
            <a:off x="525218" y="-174171"/>
            <a:ext cx="7170059"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z="4400" dirty="0"/>
              <a:t>Dr. King on Health Injustice</a:t>
            </a:r>
          </a:p>
        </p:txBody>
      </p:sp>
    </p:spTree>
    <p:extLst>
      <p:ext uri="{BB962C8B-B14F-4D97-AF65-F5344CB8AC3E}">
        <p14:creationId xmlns:p14="http://schemas.microsoft.com/office/powerpoint/2010/main" val="742031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9600000" scaled="0"/>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FAA371A-4D58-324D-B4A7-BB0C4F616BEB}"/>
              </a:ext>
            </a:extLst>
          </p:cNvPr>
          <p:cNvSpPr txBox="1">
            <a:spLocks/>
          </p:cNvSpPr>
          <p:nvPr/>
        </p:nvSpPr>
        <p:spPr>
          <a:xfrm>
            <a:off x="0" y="-39014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algn="l"/>
            <a:r>
              <a:rPr lang="en-US" sz="4400" dirty="0">
                <a:solidFill>
                  <a:schemeClr val="accent1">
                    <a:lumMod val="75000"/>
                  </a:schemeClr>
                </a:solidFill>
              </a:rPr>
              <a:t>Defining a Culture of Health</a:t>
            </a:r>
          </a:p>
        </p:txBody>
      </p:sp>
      <p:sp>
        <p:nvSpPr>
          <p:cNvPr id="11" name="Content Placeholder 3">
            <a:extLst>
              <a:ext uri="{FF2B5EF4-FFF2-40B4-BE49-F238E27FC236}">
                <a16:creationId xmlns:a16="http://schemas.microsoft.com/office/drawing/2014/main" id="{87AFF34C-C590-2748-A168-D02F476F7B89}"/>
              </a:ext>
            </a:extLst>
          </p:cNvPr>
          <p:cNvSpPr txBox="1">
            <a:spLocks/>
          </p:cNvSpPr>
          <p:nvPr/>
        </p:nvSpPr>
        <p:spPr>
          <a:xfrm>
            <a:off x="96520" y="1415142"/>
            <a:ext cx="6121400" cy="53659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0"/>
              </a:spcBef>
              <a:spcAft>
                <a:spcPts val="1800"/>
              </a:spcAft>
              <a:buFont typeface="Arial" panose="020B0604020202020204" pitchFamily="34" charset="0"/>
              <a:buChar char="•"/>
            </a:pPr>
            <a:r>
              <a:rPr lang="en-US" sz="2800" dirty="0"/>
              <a:t>Equitable access to quality medical care is necessary but </a:t>
            </a:r>
            <a:r>
              <a:rPr lang="en-US" sz="2800" u="sng" dirty="0"/>
              <a:t>not sufficient </a:t>
            </a:r>
            <a:r>
              <a:rPr lang="en-US" sz="2800" dirty="0"/>
              <a:t>to end disparities in health outcomes. We must:</a:t>
            </a:r>
          </a:p>
          <a:p>
            <a:pPr marL="342900" indent="-342900" algn="l">
              <a:spcBef>
                <a:spcPts val="0"/>
              </a:spcBef>
              <a:spcAft>
                <a:spcPts val="1800"/>
              </a:spcAft>
              <a:buFont typeface="Arial" panose="020B0604020202020204" pitchFamily="34" charset="0"/>
              <a:buChar char="•"/>
            </a:pPr>
            <a:r>
              <a:rPr lang="en-US" sz="2800" b="1" dirty="0"/>
              <a:t>Make Health a Shared Value</a:t>
            </a:r>
            <a:endParaRPr lang="en-US" sz="2800" dirty="0"/>
          </a:p>
          <a:p>
            <a:pPr marL="342900" indent="-342900" algn="l">
              <a:spcBef>
                <a:spcPts val="0"/>
              </a:spcBef>
              <a:spcAft>
                <a:spcPts val="1800"/>
              </a:spcAft>
              <a:buFont typeface="Arial" panose="020B0604020202020204" pitchFamily="34" charset="0"/>
              <a:buChar char="•"/>
            </a:pPr>
            <a:r>
              <a:rPr lang="en-US" sz="2800" b="1" dirty="0"/>
              <a:t>Foster Cross-Sector Collaboration</a:t>
            </a:r>
            <a:r>
              <a:rPr lang="en-US" sz="2800" dirty="0"/>
              <a:t> </a:t>
            </a:r>
          </a:p>
          <a:p>
            <a:pPr marL="342900" indent="-342900" algn="l">
              <a:spcBef>
                <a:spcPts val="0"/>
              </a:spcBef>
              <a:spcAft>
                <a:spcPts val="1800"/>
              </a:spcAft>
              <a:buFont typeface="Arial" panose="020B0604020202020204" pitchFamily="34" charset="0"/>
              <a:buChar char="•"/>
            </a:pPr>
            <a:r>
              <a:rPr lang="en-US" sz="2800" b="1" dirty="0"/>
              <a:t>Create Healthier, More Equitable Communities</a:t>
            </a:r>
          </a:p>
          <a:p>
            <a:pPr marL="342900" indent="-342900" algn="l">
              <a:spcBef>
                <a:spcPts val="0"/>
              </a:spcBef>
              <a:spcAft>
                <a:spcPts val="1800"/>
              </a:spcAft>
              <a:buFont typeface="Arial" panose="020B0604020202020204" pitchFamily="34" charset="0"/>
              <a:buChar char="•"/>
            </a:pPr>
            <a:r>
              <a:rPr lang="en-US" sz="2800" b="1" dirty="0"/>
              <a:t>Strengthen Integration of Health Services and Systems </a:t>
            </a:r>
            <a:endParaRPr lang="en-US" sz="2800" dirty="0"/>
          </a:p>
        </p:txBody>
      </p:sp>
      <p:pic>
        <p:nvPicPr>
          <p:cNvPr id="12" name="Picture 2" descr="What is a Culture of Health? | Policies for Action">
            <a:extLst>
              <a:ext uri="{FF2B5EF4-FFF2-40B4-BE49-F238E27FC236}">
                <a16:creationId xmlns:a16="http://schemas.microsoft.com/office/drawing/2014/main" id="{394176D2-8E62-674F-AADD-50A6285F31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2" t="7293" r="-1292" b="404"/>
          <a:stretch/>
        </p:blipFill>
        <p:spPr bwMode="auto">
          <a:xfrm>
            <a:off x="6169152" y="980749"/>
            <a:ext cx="6010369" cy="536594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3DA0B8F-4525-B54C-B359-F718C3C668CA}"/>
              </a:ext>
            </a:extLst>
          </p:cNvPr>
          <p:cNvSpPr txBox="1"/>
          <p:nvPr/>
        </p:nvSpPr>
        <p:spPr>
          <a:xfrm>
            <a:off x="8187151" y="6408825"/>
            <a:ext cx="3833101" cy="430887"/>
          </a:xfrm>
          <a:prstGeom prst="rect">
            <a:avLst/>
          </a:prstGeom>
          <a:noFill/>
        </p:spPr>
        <p:txBody>
          <a:bodyPr wrap="none" rtlCol="0">
            <a:spAutoFit/>
          </a:bodyPr>
          <a:lstStyle/>
          <a:p>
            <a:pPr algn="r"/>
            <a:r>
              <a:rPr lang="en-US" sz="1100" i="1" dirty="0"/>
              <a:t>Robert Wood Johnson Foundation (RWJF)</a:t>
            </a:r>
          </a:p>
          <a:p>
            <a:pPr algn="r"/>
            <a:r>
              <a:rPr lang="en-US" sz="1100" dirty="0">
                <a:hlinkClick r:id="rId4"/>
              </a:rPr>
              <a:t>From Vision to Action: Measures to Mobilize a Culture of Health</a:t>
            </a:r>
            <a:endParaRPr lang="en-US" sz="1100" i="1" dirty="0"/>
          </a:p>
        </p:txBody>
      </p:sp>
    </p:spTree>
    <p:extLst>
      <p:ext uri="{BB962C8B-B14F-4D97-AF65-F5344CB8AC3E}">
        <p14:creationId xmlns:p14="http://schemas.microsoft.com/office/powerpoint/2010/main" val="3395845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9600000" scaled="0"/>
        </a:gradFill>
        <a:effectLst/>
      </p:bgPr>
    </p:bg>
    <p:spTree>
      <p:nvGrpSpPr>
        <p:cNvPr id="1" name=""/>
        <p:cNvGrpSpPr/>
        <p:nvPr/>
      </p:nvGrpSpPr>
      <p:grpSpPr>
        <a:xfrm>
          <a:off x="0" y="0"/>
          <a:ext cx="0" cy="0"/>
          <a:chOff x="0" y="0"/>
          <a:chExt cx="0" cy="0"/>
        </a:xfrm>
      </p:grpSpPr>
      <p:sp>
        <p:nvSpPr>
          <p:cNvPr id="7" name="Content Placeholder 10">
            <a:extLst>
              <a:ext uri="{FF2B5EF4-FFF2-40B4-BE49-F238E27FC236}">
                <a16:creationId xmlns:a16="http://schemas.microsoft.com/office/drawing/2014/main" id="{16C7AF7F-D8CE-834A-95F4-6DC2FD599256}"/>
              </a:ext>
            </a:extLst>
          </p:cNvPr>
          <p:cNvSpPr txBox="1">
            <a:spLocks/>
          </p:cNvSpPr>
          <p:nvPr/>
        </p:nvSpPr>
        <p:spPr>
          <a:xfrm>
            <a:off x="0" y="1504866"/>
            <a:ext cx="5127644" cy="48909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t>Drivers:</a:t>
            </a:r>
          </a:p>
          <a:p>
            <a:pPr marL="800100" lvl="1" indent="-342900" algn="l">
              <a:buFont typeface="Arial" panose="020B0604020202020204" pitchFamily="34" charset="0"/>
              <a:buChar char="•"/>
            </a:pPr>
            <a:r>
              <a:rPr lang="en-US" sz="2800" dirty="0"/>
              <a:t>Mindset and Expectations</a:t>
            </a:r>
          </a:p>
          <a:p>
            <a:pPr marL="800100" lvl="1" indent="-342900" algn="l">
              <a:buFont typeface="Arial" panose="020B0604020202020204" pitchFamily="34" charset="0"/>
              <a:buChar char="•"/>
            </a:pPr>
            <a:r>
              <a:rPr lang="en-US" sz="2800" dirty="0"/>
              <a:t>Sense of Community</a:t>
            </a:r>
          </a:p>
          <a:p>
            <a:pPr marL="800100" lvl="1" indent="-342900" algn="l">
              <a:buFont typeface="Arial" panose="020B0604020202020204" pitchFamily="34" charset="0"/>
              <a:buChar char="•"/>
            </a:pPr>
            <a:r>
              <a:rPr lang="en-US" sz="2800" dirty="0"/>
              <a:t>Civic Engagement</a:t>
            </a:r>
          </a:p>
          <a:p>
            <a:pPr lvl="1" algn="l"/>
            <a:endParaRPr lang="en-US" sz="2800" dirty="0"/>
          </a:p>
          <a:p>
            <a:pPr algn="l"/>
            <a:r>
              <a:rPr lang="en-US" sz="2800" dirty="0"/>
              <a:t>Outcomes:</a:t>
            </a:r>
          </a:p>
          <a:p>
            <a:pPr marL="800100" lvl="1" indent="-342900" algn="l">
              <a:buFont typeface="Arial" panose="020B0604020202020204" pitchFamily="34" charset="0"/>
              <a:buChar char="•"/>
            </a:pPr>
            <a:r>
              <a:rPr lang="en-US" sz="2800" dirty="0"/>
              <a:t>Physical or mental health</a:t>
            </a:r>
          </a:p>
          <a:p>
            <a:pPr marL="800100" lvl="1" indent="-342900" algn="l">
              <a:buFont typeface="Arial" panose="020B0604020202020204" pitchFamily="34" charset="0"/>
              <a:buChar char="•"/>
            </a:pPr>
            <a:r>
              <a:rPr lang="en-US" sz="2800" dirty="0"/>
              <a:t>Well-being</a:t>
            </a:r>
          </a:p>
          <a:p>
            <a:pPr marL="800100" lvl="1" indent="-342900" algn="l">
              <a:buFont typeface="Arial" panose="020B0604020202020204" pitchFamily="34" charset="0"/>
              <a:buChar char="•"/>
            </a:pPr>
            <a:r>
              <a:rPr lang="en-US" sz="2800" dirty="0"/>
              <a:t>Health equity</a:t>
            </a:r>
            <a:endParaRPr lang="en-US" sz="2400" dirty="0"/>
          </a:p>
        </p:txBody>
      </p:sp>
      <p:sp>
        <p:nvSpPr>
          <p:cNvPr id="8" name="TextBox 7">
            <a:extLst>
              <a:ext uri="{FF2B5EF4-FFF2-40B4-BE49-F238E27FC236}">
                <a16:creationId xmlns:a16="http://schemas.microsoft.com/office/drawing/2014/main" id="{105AE2A4-24F0-D845-B9E7-C56E101007EF}"/>
              </a:ext>
            </a:extLst>
          </p:cNvPr>
          <p:cNvSpPr txBox="1"/>
          <p:nvPr/>
        </p:nvSpPr>
        <p:spPr>
          <a:xfrm>
            <a:off x="2288425" y="5652359"/>
            <a:ext cx="1665841" cy="369332"/>
          </a:xfrm>
          <a:prstGeom prst="rect">
            <a:avLst/>
          </a:prstGeom>
          <a:noFill/>
        </p:spPr>
        <p:txBody>
          <a:bodyPr wrap="none" rtlCol="0">
            <a:spAutoFit/>
          </a:bodyPr>
          <a:lstStyle/>
          <a:p>
            <a:r>
              <a:rPr lang="en-US" i="1" dirty="0"/>
              <a:t>Tan et al., 2019</a:t>
            </a:r>
          </a:p>
        </p:txBody>
      </p:sp>
      <p:pic>
        <p:nvPicPr>
          <p:cNvPr id="9" name="Picture 8">
            <a:extLst>
              <a:ext uri="{FF2B5EF4-FFF2-40B4-BE49-F238E27FC236}">
                <a16:creationId xmlns:a16="http://schemas.microsoft.com/office/drawing/2014/main" id="{5942F8B2-5551-F84D-9477-F7196D1B2647}"/>
              </a:ext>
            </a:extLst>
          </p:cNvPr>
          <p:cNvPicPr>
            <a:picLocks noChangeAspect="1"/>
          </p:cNvPicPr>
          <p:nvPr/>
        </p:nvPicPr>
        <p:blipFill rotWithShape="1">
          <a:blip r:embed="rId3"/>
          <a:srcRect b="7101"/>
          <a:stretch/>
        </p:blipFill>
        <p:spPr>
          <a:xfrm>
            <a:off x="5001213" y="1466112"/>
            <a:ext cx="6712603" cy="4890961"/>
          </a:xfrm>
          <a:prstGeom prst="rect">
            <a:avLst/>
          </a:prstGeom>
        </p:spPr>
      </p:pic>
      <p:sp>
        <p:nvSpPr>
          <p:cNvPr id="14" name="TextBox 13">
            <a:extLst>
              <a:ext uri="{FF2B5EF4-FFF2-40B4-BE49-F238E27FC236}">
                <a16:creationId xmlns:a16="http://schemas.microsoft.com/office/drawing/2014/main" id="{D80E71CF-E0F4-4E40-91EE-70380673666C}"/>
              </a:ext>
            </a:extLst>
          </p:cNvPr>
          <p:cNvSpPr txBox="1"/>
          <p:nvPr/>
        </p:nvSpPr>
        <p:spPr>
          <a:xfrm>
            <a:off x="8300905" y="6355131"/>
            <a:ext cx="3491661" cy="369332"/>
          </a:xfrm>
          <a:prstGeom prst="rect">
            <a:avLst/>
          </a:prstGeom>
          <a:noFill/>
        </p:spPr>
        <p:txBody>
          <a:bodyPr wrap="none" rtlCol="0">
            <a:spAutoFit/>
          </a:bodyPr>
          <a:lstStyle/>
          <a:p>
            <a:r>
              <a:rPr lang="en-US" i="1" dirty="0"/>
              <a:t>National Survey of Health Attitudes</a:t>
            </a:r>
          </a:p>
        </p:txBody>
      </p:sp>
      <p:sp>
        <p:nvSpPr>
          <p:cNvPr id="15" name="TextBox 14">
            <a:extLst>
              <a:ext uri="{FF2B5EF4-FFF2-40B4-BE49-F238E27FC236}">
                <a16:creationId xmlns:a16="http://schemas.microsoft.com/office/drawing/2014/main" id="{FBA4CFE4-6862-FD4D-8986-524A837C97D2}"/>
              </a:ext>
            </a:extLst>
          </p:cNvPr>
          <p:cNvSpPr txBox="1"/>
          <p:nvPr/>
        </p:nvSpPr>
        <p:spPr>
          <a:xfrm>
            <a:off x="5273846" y="810918"/>
            <a:ext cx="6167336" cy="646331"/>
          </a:xfrm>
          <a:prstGeom prst="rect">
            <a:avLst/>
          </a:prstGeom>
          <a:noFill/>
        </p:spPr>
        <p:txBody>
          <a:bodyPr wrap="square" rtlCol="0">
            <a:spAutoFit/>
          </a:bodyPr>
          <a:lstStyle/>
          <a:p>
            <a:pPr algn="ctr"/>
            <a:r>
              <a:rPr lang="en-US" dirty="0"/>
              <a:t>Adults Reporting Level of Recognized Influence of Physical and Social Factors on Health</a:t>
            </a:r>
          </a:p>
        </p:txBody>
      </p:sp>
      <p:sp>
        <p:nvSpPr>
          <p:cNvPr id="18" name="Title 1">
            <a:extLst>
              <a:ext uri="{FF2B5EF4-FFF2-40B4-BE49-F238E27FC236}">
                <a16:creationId xmlns:a16="http://schemas.microsoft.com/office/drawing/2014/main" id="{43D900A9-0DB4-3244-BCD2-3365C05D92D7}"/>
              </a:ext>
            </a:extLst>
          </p:cNvPr>
          <p:cNvSpPr txBox="1">
            <a:spLocks/>
          </p:cNvSpPr>
          <p:nvPr/>
        </p:nvSpPr>
        <p:spPr>
          <a:xfrm>
            <a:off x="-1494093" y="-39014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en-US" sz="4400" dirty="0">
                <a:solidFill>
                  <a:schemeClr val="accent1">
                    <a:lumMod val="75000"/>
                  </a:schemeClr>
                </a:solidFill>
              </a:rPr>
              <a:t>Make Health a Shared Value</a:t>
            </a:r>
          </a:p>
        </p:txBody>
      </p:sp>
    </p:spTree>
    <p:extLst>
      <p:ext uri="{BB962C8B-B14F-4D97-AF65-F5344CB8AC3E}">
        <p14:creationId xmlns:p14="http://schemas.microsoft.com/office/powerpoint/2010/main" val="68788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386F-BE4A-3C4D-8CDE-15F930AFE672}"/>
              </a:ext>
            </a:extLst>
          </p:cNvPr>
          <p:cNvSpPr>
            <a:spLocks noGrp="1"/>
          </p:cNvSpPr>
          <p:nvPr>
            <p:ph type="title"/>
          </p:nvPr>
        </p:nvSpPr>
        <p:spPr/>
        <p:txBody>
          <a:bodyPr/>
          <a:lstStyle/>
          <a:p>
            <a:r>
              <a:rPr lang="en-US" dirty="0">
                <a:solidFill>
                  <a:schemeClr val="accent1">
                    <a:lumMod val="75000"/>
                  </a:schemeClr>
                </a:solidFill>
              </a:rPr>
              <a:t>Foster Cross-Sector Collaboration</a:t>
            </a:r>
          </a:p>
        </p:txBody>
      </p:sp>
      <p:sp>
        <p:nvSpPr>
          <p:cNvPr id="3" name="Content Placeholder 2">
            <a:extLst>
              <a:ext uri="{FF2B5EF4-FFF2-40B4-BE49-F238E27FC236}">
                <a16:creationId xmlns:a16="http://schemas.microsoft.com/office/drawing/2014/main" id="{1CCDCF25-3868-7049-AB75-DFC0427202CA}"/>
              </a:ext>
            </a:extLst>
          </p:cNvPr>
          <p:cNvSpPr>
            <a:spLocks noGrp="1"/>
          </p:cNvSpPr>
          <p:nvPr>
            <p:ph idx="1"/>
          </p:nvPr>
        </p:nvSpPr>
        <p:spPr/>
        <p:txBody>
          <a:bodyPr/>
          <a:lstStyle/>
          <a:p>
            <a:pPr marL="0" indent="0">
              <a:buNone/>
            </a:pPr>
            <a:r>
              <a:rPr lang="en-US" sz="3200" dirty="0"/>
              <a:t>Drivers:</a:t>
            </a:r>
          </a:p>
          <a:p>
            <a:pPr lvl="1"/>
            <a:endParaRPr lang="en-US" sz="2800" dirty="0"/>
          </a:p>
          <a:p>
            <a:pPr lvl="1"/>
            <a:r>
              <a:rPr lang="en-US" sz="2800" dirty="0"/>
              <a:t>Number and Quality of Partnerships</a:t>
            </a:r>
          </a:p>
          <a:p>
            <a:pPr lvl="1"/>
            <a:endParaRPr lang="en-US" sz="2800" dirty="0"/>
          </a:p>
          <a:p>
            <a:pPr lvl="1"/>
            <a:r>
              <a:rPr lang="en-US" sz="2800" dirty="0"/>
              <a:t>Investments in Collaborations</a:t>
            </a:r>
          </a:p>
          <a:p>
            <a:pPr lvl="1"/>
            <a:endParaRPr lang="en-US" sz="2800" dirty="0"/>
          </a:p>
          <a:p>
            <a:pPr lvl="1"/>
            <a:r>
              <a:rPr lang="en-US" sz="2800" dirty="0"/>
              <a:t>Policies that Support Collaboration</a:t>
            </a:r>
            <a:endParaRPr lang="en-US" dirty="0"/>
          </a:p>
        </p:txBody>
      </p:sp>
      <p:sp>
        <p:nvSpPr>
          <p:cNvPr id="4" name="TextBox 3">
            <a:extLst>
              <a:ext uri="{FF2B5EF4-FFF2-40B4-BE49-F238E27FC236}">
                <a16:creationId xmlns:a16="http://schemas.microsoft.com/office/drawing/2014/main" id="{2501F0CA-FF79-2D40-BA80-D7B724B44D7F}"/>
              </a:ext>
            </a:extLst>
          </p:cNvPr>
          <p:cNvSpPr txBox="1"/>
          <p:nvPr/>
        </p:nvSpPr>
        <p:spPr>
          <a:xfrm>
            <a:off x="8345647" y="6453170"/>
            <a:ext cx="3833101" cy="430887"/>
          </a:xfrm>
          <a:prstGeom prst="rect">
            <a:avLst/>
          </a:prstGeom>
          <a:noFill/>
        </p:spPr>
        <p:txBody>
          <a:bodyPr wrap="none" rtlCol="0">
            <a:spAutoFit/>
          </a:bodyPr>
          <a:lstStyle/>
          <a:p>
            <a:pPr algn="r"/>
            <a:r>
              <a:rPr lang="en-US" sz="1100" i="1" dirty="0"/>
              <a:t>Robert Wood Johnson Foundation (RWJF)</a:t>
            </a:r>
          </a:p>
          <a:p>
            <a:pPr algn="r"/>
            <a:r>
              <a:rPr lang="en-US" sz="1100" dirty="0">
                <a:hlinkClick r:id="rId3"/>
              </a:rPr>
              <a:t>From Vision to Action: Measures to Mobilize a Culture of Health</a:t>
            </a:r>
            <a:endParaRPr lang="en-US" sz="1100" i="1" dirty="0"/>
          </a:p>
        </p:txBody>
      </p:sp>
      <p:pic>
        <p:nvPicPr>
          <p:cNvPr id="6" name="Picture 5" descr="Diagram&#10;&#10;Description automatically generated">
            <a:extLst>
              <a:ext uri="{FF2B5EF4-FFF2-40B4-BE49-F238E27FC236}">
                <a16:creationId xmlns:a16="http://schemas.microsoft.com/office/drawing/2014/main" id="{2BF149E1-5CAC-B447-BC8B-C446E2C7409B}"/>
              </a:ext>
            </a:extLst>
          </p:cNvPr>
          <p:cNvPicPr>
            <a:picLocks noChangeAspect="1"/>
          </p:cNvPicPr>
          <p:nvPr/>
        </p:nvPicPr>
        <p:blipFill>
          <a:blip r:embed="rId4"/>
          <a:stretch>
            <a:fillRect/>
          </a:stretch>
        </p:blipFill>
        <p:spPr>
          <a:xfrm>
            <a:off x="7540457" y="1436915"/>
            <a:ext cx="4031057" cy="4184942"/>
          </a:xfrm>
          <a:prstGeom prst="rect">
            <a:avLst/>
          </a:prstGeom>
        </p:spPr>
      </p:pic>
      <p:sp>
        <p:nvSpPr>
          <p:cNvPr id="7" name="TextBox 6">
            <a:extLst>
              <a:ext uri="{FF2B5EF4-FFF2-40B4-BE49-F238E27FC236}">
                <a16:creationId xmlns:a16="http://schemas.microsoft.com/office/drawing/2014/main" id="{EEEEC16B-81FC-3749-81D0-25359009843F}"/>
              </a:ext>
            </a:extLst>
          </p:cNvPr>
          <p:cNvSpPr txBox="1"/>
          <p:nvPr/>
        </p:nvSpPr>
        <p:spPr>
          <a:xfrm>
            <a:off x="9733548" y="5737733"/>
            <a:ext cx="1527791" cy="307777"/>
          </a:xfrm>
          <a:prstGeom prst="rect">
            <a:avLst/>
          </a:prstGeom>
          <a:noFill/>
        </p:spPr>
        <p:txBody>
          <a:bodyPr wrap="none" rtlCol="0">
            <a:spAutoFit/>
          </a:bodyPr>
          <a:lstStyle/>
          <a:p>
            <a:r>
              <a:rPr lang="en-US" sz="1400" i="1" dirty="0"/>
              <a:t>Hardin et al., 2019</a:t>
            </a:r>
          </a:p>
        </p:txBody>
      </p:sp>
    </p:spTree>
    <p:extLst>
      <p:ext uri="{BB962C8B-B14F-4D97-AF65-F5344CB8AC3E}">
        <p14:creationId xmlns:p14="http://schemas.microsoft.com/office/powerpoint/2010/main" val="2339936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2386F-BE4A-3C4D-8CDE-15F930AFE672}"/>
              </a:ext>
            </a:extLst>
          </p:cNvPr>
          <p:cNvSpPr>
            <a:spLocks noGrp="1"/>
          </p:cNvSpPr>
          <p:nvPr>
            <p:ph type="title"/>
          </p:nvPr>
        </p:nvSpPr>
        <p:spPr>
          <a:xfrm>
            <a:off x="714910" y="165119"/>
            <a:ext cx="10515600" cy="1325563"/>
          </a:xfrm>
        </p:spPr>
        <p:txBody>
          <a:bodyPr/>
          <a:lstStyle/>
          <a:p>
            <a:r>
              <a:rPr lang="en-US" dirty="0">
                <a:solidFill>
                  <a:schemeClr val="accent1">
                    <a:lumMod val="75000"/>
                  </a:schemeClr>
                </a:solidFill>
              </a:rPr>
              <a:t>Creating Healthier, More Equitable Communities</a:t>
            </a:r>
          </a:p>
        </p:txBody>
      </p:sp>
      <p:sp>
        <p:nvSpPr>
          <p:cNvPr id="3" name="Content Placeholder 2">
            <a:extLst>
              <a:ext uri="{FF2B5EF4-FFF2-40B4-BE49-F238E27FC236}">
                <a16:creationId xmlns:a16="http://schemas.microsoft.com/office/drawing/2014/main" id="{1CCDCF25-3868-7049-AB75-DFC0427202CA}"/>
              </a:ext>
            </a:extLst>
          </p:cNvPr>
          <p:cNvSpPr>
            <a:spLocks noGrp="1"/>
          </p:cNvSpPr>
          <p:nvPr>
            <p:ph idx="1"/>
          </p:nvPr>
        </p:nvSpPr>
        <p:spPr>
          <a:xfrm>
            <a:off x="97971" y="1763260"/>
            <a:ext cx="5202693" cy="4351338"/>
          </a:xfrm>
        </p:spPr>
        <p:txBody>
          <a:bodyPr>
            <a:normAutofit fontScale="92500" lnSpcReduction="20000"/>
          </a:bodyPr>
          <a:lstStyle/>
          <a:p>
            <a:r>
              <a:rPr lang="en-US" sz="3500" dirty="0"/>
              <a:t>Drivers:</a:t>
            </a:r>
          </a:p>
          <a:p>
            <a:pPr lvl="1"/>
            <a:r>
              <a:rPr lang="en-US" sz="3000" dirty="0"/>
              <a:t>Intervention at and across multiple levels to improve access to quality medical care</a:t>
            </a:r>
          </a:p>
          <a:p>
            <a:pPr lvl="1"/>
            <a:endParaRPr lang="en-US" sz="3000" dirty="0"/>
          </a:p>
          <a:p>
            <a:pPr lvl="1"/>
            <a:r>
              <a:rPr lang="en-US" sz="3000" dirty="0"/>
              <a:t>Commitment to create healthier, more equitable communities by addressing social determinants of health across multiple levels of intervention.</a:t>
            </a:r>
          </a:p>
          <a:p>
            <a:pPr marL="457200" lvl="1" indent="0">
              <a:buNone/>
            </a:pPr>
            <a:endParaRPr lang="en-US" dirty="0"/>
          </a:p>
          <a:p>
            <a:endParaRPr lang="en-US" dirty="0"/>
          </a:p>
          <a:p>
            <a:endParaRPr lang="en-US" dirty="0"/>
          </a:p>
        </p:txBody>
      </p:sp>
      <p:sp>
        <p:nvSpPr>
          <p:cNvPr id="6" name="TextBox 5">
            <a:extLst>
              <a:ext uri="{FF2B5EF4-FFF2-40B4-BE49-F238E27FC236}">
                <a16:creationId xmlns:a16="http://schemas.microsoft.com/office/drawing/2014/main" id="{5FEBE9FA-4287-9E40-A40C-E0CAE2F92981}"/>
              </a:ext>
            </a:extLst>
          </p:cNvPr>
          <p:cNvSpPr txBox="1"/>
          <p:nvPr/>
        </p:nvSpPr>
        <p:spPr>
          <a:xfrm>
            <a:off x="8039023" y="5836665"/>
            <a:ext cx="2364173" cy="369332"/>
          </a:xfrm>
          <a:prstGeom prst="rect">
            <a:avLst/>
          </a:prstGeom>
          <a:noFill/>
        </p:spPr>
        <p:txBody>
          <a:bodyPr wrap="none" rtlCol="0">
            <a:spAutoFit/>
          </a:bodyPr>
          <a:lstStyle/>
          <a:p>
            <a:r>
              <a:rPr lang="en-US" dirty="0"/>
              <a:t>Social Ecological Model</a:t>
            </a:r>
          </a:p>
        </p:txBody>
      </p:sp>
      <p:pic>
        <p:nvPicPr>
          <p:cNvPr id="8" name="Picture 7" descr="Diagram&#10;&#10;Description automatically generated">
            <a:extLst>
              <a:ext uri="{FF2B5EF4-FFF2-40B4-BE49-F238E27FC236}">
                <a16:creationId xmlns:a16="http://schemas.microsoft.com/office/drawing/2014/main" id="{FF412167-35BD-064B-8236-CD74F6986352}"/>
              </a:ext>
            </a:extLst>
          </p:cNvPr>
          <p:cNvPicPr>
            <a:picLocks noChangeAspect="1"/>
          </p:cNvPicPr>
          <p:nvPr/>
        </p:nvPicPr>
        <p:blipFill>
          <a:blip r:embed="rId3"/>
          <a:stretch>
            <a:fillRect/>
          </a:stretch>
        </p:blipFill>
        <p:spPr>
          <a:xfrm>
            <a:off x="5431972" y="936171"/>
            <a:ext cx="6662057" cy="4596813"/>
          </a:xfrm>
          <a:prstGeom prst="rect">
            <a:avLst/>
          </a:prstGeom>
        </p:spPr>
      </p:pic>
      <p:sp>
        <p:nvSpPr>
          <p:cNvPr id="9" name="Rectangle 8">
            <a:extLst>
              <a:ext uri="{FF2B5EF4-FFF2-40B4-BE49-F238E27FC236}">
                <a16:creationId xmlns:a16="http://schemas.microsoft.com/office/drawing/2014/main" id="{2DBA75A0-B92C-024B-810C-C547C9D70DEF}"/>
              </a:ext>
            </a:extLst>
          </p:cNvPr>
          <p:cNvSpPr/>
          <p:nvPr/>
        </p:nvSpPr>
        <p:spPr>
          <a:xfrm>
            <a:off x="6096000" y="6562076"/>
            <a:ext cx="6096000" cy="261610"/>
          </a:xfrm>
          <a:prstGeom prst="rect">
            <a:avLst/>
          </a:prstGeom>
        </p:spPr>
        <p:txBody>
          <a:bodyPr>
            <a:spAutoFit/>
          </a:bodyPr>
          <a:lstStyle/>
          <a:p>
            <a:pPr algn="r"/>
            <a:r>
              <a:rPr lang="en-US" sz="1050" dirty="0">
                <a:latin typeface="Arial" panose="020B0604020202020204" pitchFamily="34" charset="0"/>
              </a:rPr>
              <a:t>Adapted from the Centers for Disease Control and Prevention (CDC)</a:t>
            </a:r>
            <a:endParaRPr lang="en-US" sz="1050" dirty="0"/>
          </a:p>
        </p:txBody>
      </p:sp>
    </p:spTree>
    <p:extLst>
      <p:ext uri="{BB962C8B-B14F-4D97-AF65-F5344CB8AC3E}">
        <p14:creationId xmlns:p14="http://schemas.microsoft.com/office/powerpoint/2010/main" val="16886664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AE36-A689-F74A-9FF1-521A41EF8306}"/>
              </a:ext>
            </a:extLst>
          </p:cNvPr>
          <p:cNvSpPr>
            <a:spLocks noGrp="1"/>
          </p:cNvSpPr>
          <p:nvPr>
            <p:ph type="title"/>
          </p:nvPr>
        </p:nvSpPr>
        <p:spPr/>
        <p:txBody>
          <a:bodyPr/>
          <a:lstStyle/>
          <a:p>
            <a:r>
              <a:rPr lang="en-US" dirty="0">
                <a:solidFill>
                  <a:schemeClr val="accent1">
                    <a:lumMod val="75000"/>
                  </a:schemeClr>
                </a:solidFill>
              </a:rPr>
              <a:t>Strengthening Integration of Health Services and Systems</a:t>
            </a:r>
          </a:p>
        </p:txBody>
      </p:sp>
      <p:sp>
        <p:nvSpPr>
          <p:cNvPr id="4" name="Content Placeholder 2">
            <a:extLst>
              <a:ext uri="{FF2B5EF4-FFF2-40B4-BE49-F238E27FC236}">
                <a16:creationId xmlns:a16="http://schemas.microsoft.com/office/drawing/2014/main" id="{91B1992E-3B30-4150-97CE-6478676DD17A}"/>
              </a:ext>
            </a:extLst>
          </p:cNvPr>
          <p:cNvSpPr>
            <a:spLocks noGrp="1"/>
          </p:cNvSpPr>
          <p:nvPr>
            <p:ph idx="1"/>
          </p:nvPr>
        </p:nvSpPr>
        <p:spPr>
          <a:xfrm>
            <a:off x="514564" y="1749436"/>
            <a:ext cx="11002766" cy="4351338"/>
          </a:xfrm>
        </p:spPr>
        <p:txBody>
          <a:bodyPr/>
          <a:lstStyle/>
          <a:p>
            <a:pPr marL="0" indent="0">
              <a:buNone/>
            </a:pPr>
            <a:endParaRPr lang="en-US" dirty="0"/>
          </a:p>
          <a:p>
            <a:pPr marL="0" indent="0">
              <a:buNone/>
            </a:pPr>
            <a:r>
              <a:rPr lang="en-US" sz="3200" dirty="0"/>
              <a:t>Drivers:</a:t>
            </a:r>
          </a:p>
          <a:p>
            <a:r>
              <a:rPr lang="en-US" sz="3200" dirty="0"/>
              <a:t>Access to care</a:t>
            </a:r>
          </a:p>
          <a:p>
            <a:r>
              <a:rPr lang="en-US" sz="3200" dirty="0"/>
              <a:t>Balance and integration</a:t>
            </a:r>
          </a:p>
          <a:p>
            <a:r>
              <a:rPr lang="en-US" sz="3200" dirty="0"/>
              <a:t>Consumer experience and quality</a:t>
            </a:r>
          </a:p>
        </p:txBody>
      </p:sp>
    </p:spTree>
    <p:extLst>
      <p:ext uri="{BB962C8B-B14F-4D97-AF65-F5344CB8AC3E}">
        <p14:creationId xmlns:p14="http://schemas.microsoft.com/office/powerpoint/2010/main" val="2863727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9600000" scaled="0"/>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07AE36-A689-F74A-9FF1-521A41EF8306}"/>
              </a:ext>
            </a:extLst>
          </p:cNvPr>
          <p:cNvSpPr>
            <a:spLocks noGrp="1"/>
          </p:cNvSpPr>
          <p:nvPr/>
        </p:nvSpPr>
        <p:spPr>
          <a:xfrm>
            <a:off x="134482" y="2708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accent1">
                    <a:lumMod val="75000"/>
                  </a:schemeClr>
                </a:solidFill>
              </a:rPr>
              <a:t>Strengthening Integration of Health Services and Systems</a:t>
            </a:r>
          </a:p>
        </p:txBody>
      </p:sp>
      <p:sp>
        <p:nvSpPr>
          <p:cNvPr id="5" name="Content Placeholder 2">
            <a:extLst>
              <a:ext uri="{FF2B5EF4-FFF2-40B4-BE49-F238E27FC236}">
                <a16:creationId xmlns:a16="http://schemas.microsoft.com/office/drawing/2014/main" id="{91B1992E-3B30-4150-97CE-6478676DD17A}"/>
              </a:ext>
            </a:extLst>
          </p:cNvPr>
          <p:cNvSpPr>
            <a:spLocks noGrp="1"/>
          </p:cNvSpPr>
          <p:nvPr/>
        </p:nvSpPr>
        <p:spPr>
          <a:xfrm>
            <a:off x="714360" y="1945486"/>
            <a:ext cx="11002766"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sz="3200" dirty="0"/>
              <a:t>Drivers:</a:t>
            </a:r>
          </a:p>
          <a:p>
            <a:pPr marL="0" indent="0">
              <a:buNone/>
            </a:pPr>
            <a:endParaRPr lang="en-US" sz="3200" dirty="0"/>
          </a:p>
          <a:p>
            <a:r>
              <a:rPr lang="en-US" sz="3200" dirty="0"/>
              <a:t>Access to care</a:t>
            </a:r>
          </a:p>
          <a:p>
            <a:endParaRPr lang="en-US" sz="3200" dirty="0"/>
          </a:p>
          <a:p>
            <a:r>
              <a:rPr lang="en-US" sz="3200" dirty="0"/>
              <a:t>Balance and integration</a:t>
            </a:r>
          </a:p>
          <a:p>
            <a:endParaRPr lang="en-US" sz="3200" dirty="0"/>
          </a:p>
          <a:p>
            <a:r>
              <a:rPr lang="en-US" sz="3200" dirty="0"/>
              <a:t>Consumer experience and quality</a:t>
            </a:r>
          </a:p>
        </p:txBody>
      </p:sp>
    </p:spTree>
    <p:extLst>
      <p:ext uri="{BB962C8B-B14F-4D97-AF65-F5344CB8AC3E}">
        <p14:creationId xmlns:p14="http://schemas.microsoft.com/office/powerpoint/2010/main" val="1638693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7AE36-A689-F74A-9FF1-521A41EF8306}"/>
              </a:ext>
            </a:extLst>
          </p:cNvPr>
          <p:cNvSpPr>
            <a:spLocks noGrp="1"/>
          </p:cNvSpPr>
          <p:nvPr>
            <p:ph type="title"/>
          </p:nvPr>
        </p:nvSpPr>
        <p:spPr>
          <a:xfrm>
            <a:off x="446926" y="214315"/>
            <a:ext cx="10515600" cy="1325563"/>
          </a:xfrm>
        </p:spPr>
        <p:txBody>
          <a:bodyPr/>
          <a:lstStyle/>
          <a:p>
            <a:r>
              <a:rPr lang="en-US" dirty="0">
                <a:solidFill>
                  <a:schemeClr val="accent1">
                    <a:lumMod val="75000"/>
                  </a:schemeClr>
                </a:solidFill>
              </a:rPr>
              <a:t>How will we know that our efforts to build a Culture of Health are effective?</a:t>
            </a:r>
          </a:p>
        </p:txBody>
      </p:sp>
      <p:sp>
        <p:nvSpPr>
          <p:cNvPr id="4" name="Content Placeholder 2">
            <a:extLst>
              <a:ext uri="{FF2B5EF4-FFF2-40B4-BE49-F238E27FC236}">
                <a16:creationId xmlns:a16="http://schemas.microsoft.com/office/drawing/2014/main" id="{91B1992E-3B30-4150-97CE-6478676DD17A}"/>
              </a:ext>
            </a:extLst>
          </p:cNvPr>
          <p:cNvSpPr>
            <a:spLocks noGrp="1"/>
          </p:cNvSpPr>
          <p:nvPr>
            <p:ph idx="1"/>
          </p:nvPr>
        </p:nvSpPr>
        <p:spPr>
          <a:xfrm>
            <a:off x="514564" y="1857183"/>
            <a:ext cx="5768083" cy="4351338"/>
          </a:xfrm>
        </p:spPr>
        <p:txBody>
          <a:bodyPr>
            <a:normAutofit fontScale="55000" lnSpcReduction="20000"/>
          </a:bodyPr>
          <a:lstStyle/>
          <a:p>
            <a:r>
              <a:rPr lang="en-US" sz="4500" dirty="0"/>
              <a:t>A culture of health equity requires a commitment to being a learning healthcare system.</a:t>
            </a:r>
          </a:p>
          <a:p>
            <a:endParaRPr lang="en-US" sz="4500" dirty="0"/>
          </a:p>
          <a:p>
            <a:r>
              <a:rPr lang="en-US" sz="4500" dirty="0"/>
              <a:t>Iterative cycles of:</a:t>
            </a:r>
          </a:p>
          <a:p>
            <a:pPr lvl="1"/>
            <a:r>
              <a:rPr lang="en-US" sz="4500" dirty="0"/>
              <a:t>Detection</a:t>
            </a:r>
          </a:p>
          <a:p>
            <a:pPr lvl="1"/>
            <a:r>
              <a:rPr lang="en-US" sz="4500" dirty="0"/>
              <a:t>Understanding</a:t>
            </a:r>
          </a:p>
          <a:p>
            <a:pPr lvl="1"/>
            <a:r>
              <a:rPr lang="en-US" sz="4500" dirty="0"/>
              <a:t>Intervening</a:t>
            </a:r>
          </a:p>
          <a:p>
            <a:endParaRPr lang="en-US" sz="4500" dirty="0"/>
          </a:p>
          <a:p>
            <a:r>
              <a:rPr lang="en-US" sz="4500" dirty="0"/>
              <a:t>Investments are critical in data informatics, systems science, and performance improvement.</a:t>
            </a:r>
          </a:p>
          <a:p>
            <a:endParaRPr lang="en-US" dirty="0"/>
          </a:p>
        </p:txBody>
      </p:sp>
      <p:pic>
        <p:nvPicPr>
          <p:cNvPr id="5" name="Picture 4">
            <a:extLst>
              <a:ext uri="{FF2B5EF4-FFF2-40B4-BE49-F238E27FC236}">
                <a16:creationId xmlns:a16="http://schemas.microsoft.com/office/drawing/2014/main" id="{ABC0339A-EA06-44A4-B69B-6092C5CF74FA}"/>
              </a:ext>
            </a:extLst>
          </p:cNvPr>
          <p:cNvPicPr>
            <a:picLocks noChangeAspect="1"/>
          </p:cNvPicPr>
          <p:nvPr/>
        </p:nvPicPr>
        <p:blipFill rotWithShape="1">
          <a:blip r:embed="rId3"/>
          <a:srcRect l="36826" t="28686" r="37472" b="47459"/>
          <a:stretch/>
        </p:blipFill>
        <p:spPr>
          <a:xfrm>
            <a:off x="5965005" y="1458686"/>
            <a:ext cx="6085481" cy="4169228"/>
          </a:xfrm>
          <a:prstGeom prst="rect">
            <a:avLst/>
          </a:prstGeom>
        </p:spPr>
      </p:pic>
      <p:sp>
        <p:nvSpPr>
          <p:cNvPr id="6" name="Arrow: Curved Up 5">
            <a:extLst>
              <a:ext uri="{FF2B5EF4-FFF2-40B4-BE49-F238E27FC236}">
                <a16:creationId xmlns:a16="http://schemas.microsoft.com/office/drawing/2014/main" id="{92C223C3-82D8-49EC-B1A0-DE2734EDE81E}"/>
              </a:ext>
            </a:extLst>
          </p:cNvPr>
          <p:cNvSpPr/>
          <p:nvPr/>
        </p:nvSpPr>
        <p:spPr>
          <a:xfrm flipH="1">
            <a:off x="7037798" y="3925105"/>
            <a:ext cx="3924728" cy="131509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619D74E9-9E65-4FB7-90F3-775E625CA1A8}"/>
              </a:ext>
            </a:extLst>
          </p:cNvPr>
          <p:cNvSpPr/>
          <p:nvPr/>
        </p:nvSpPr>
        <p:spPr>
          <a:xfrm>
            <a:off x="654978" y="6375017"/>
            <a:ext cx="10698822" cy="430887"/>
          </a:xfrm>
          <a:prstGeom prst="rect">
            <a:avLst/>
          </a:prstGeom>
        </p:spPr>
        <p:txBody>
          <a:bodyPr wrap="square">
            <a:spAutoFit/>
          </a:bodyPr>
          <a:lstStyle/>
          <a:p>
            <a:r>
              <a:rPr lang="en-US" sz="1100" dirty="0"/>
              <a:t>Kilbourne, A. M., Switzer, G., Hyman, K., Crowley-Matoka, M., &amp; Fine, M. J. (2006). Advancing health disparities research within the health care system: a conceptual framework. American journal of public health, 96(12), 2113-2121.</a:t>
            </a:r>
          </a:p>
        </p:txBody>
      </p:sp>
    </p:spTree>
    <p:extLst>
      <p:ext uri="{BB962C8B-B14F-4D97-AF65-F5344CB8AC3E}">
        <p14:creationId xmlns:p14="http://schemas.microsoft.com/office/powerpoint/2010/main" val="10956814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024743-48B5-4279-9B4A-750BA6614C2B}"/>
              </a:ext>
            </a:extLst>
          </p:cNvPr>
          <p:cNvPicPr>
            <a:picLocks noChangeAspect="1"/>
          </p:cNvPicPr>
          <p:nvPr/>
        </p:nvPicPr>
        <p:blipFill>
          <a:blip r:embed="rId2"/>
          <a:stretch>
            <a:fillRect/>
          </a:stretch>
        </p:blipFill>
        <p:spPr>
          <a:xfrm>
            <a:off x="98006" y="107576"/>
            <a:ext cx="12093993" cy="5647765"/>
          </a:xfrm>
          <a:prstGeom prst="rect">
            <a:avLst/>
          </a:prstGeom>
        </p:spPr>
      </p:pic>
    </p:spTree>
    <p:extLst>
      <p:ext uri="{BB962C8B-B14F-4D97-AF65-F5344CB8AC3E}">
        <p14:creationId xmlns:p14="http://schemas.microsoft.com/office/powerpoint/2010/main" val="2063934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37EA-4D21-D143-95D5-2864A7512DB1}"/>
              </a:ext>
            </a:extLst>
          </p:cNvPr>
          <p:cNvSpPr>
            <a:spLocks noGrp="1"/>
          </p:cNvSpPr>
          <p:nvPr>
            <p:ph type="title"/>
          </p:nvPr>
        </p:nvSpPr>
        <p:spPr/>
        <p:txBody>
          <a:bodyPr/>
          <a:lstStyle/>
          <a:p>
            <a:r>
              <a:rPr lang="en-US" dirty="0">
                <a:solidFill>
                  <a:schemeClr val="accent1">
                    <a:lumMod val="75000"/>
                  </a:schemeClr>
                </a:solidFill>
              </a:rPr>
              <a:t>Advancing Racial Equity in Health Care</a:t>
            </a:r>
          </a:p>
        </p:txBody>
      </p:sp>
      <p:sp>
        <p:nvSpPr>
          <p:cNvPr id="3" name="Content Placeholder 2">
            <a:extLst>
              <a:ext uri="{FF2B5EF4-FFF2-40B4-BE49-F238E27FC236}">
                <a16:creationId xmlns:a16="http://schemas.microsoft.com/office/drawing/2014/main" id="{D3E7A65E-53F0-8741-9901-4AC304A8056B}"/>
              </a:ext>
            </a:extLst>
          </p:cNvPr>
          <p:cNvSpPr>
            <a:spLocks noGrp="1"/>
          </p:cNvSpPr>
          <p:nvPr>
            <p:ph idx="1"/>
          </p:nvPr>
        </p:nvSpPr>
        <p:spPr>
          <a:xfrm>
            <a:off x="609601" y="1825624"/>
            <a:ext cx="11168742" cy="4890861"/>
          </a:xfrm>
        </p:spPr>
        <p:txBody>
          <a:bodyPr>
            <a:normAutofit fontScale="92500" lnSpcReduction="10000"/>
          </a:bodyPr>
          <a:lstStyle/>
          <a:p>
            <a:r>
              <a:rPr lang="en-US" u="sng" dirty="0"/>
              <a:t>Require</a:t>
            </a:r>
            <a:r>
              <a:rPr lang="en-US" dirty="0"/>
              <a:t> that data stratified by race and ethnicity be collected, publicly reported, and used</a:t>
            </a:r>
          </a:p>
          <a:p>
            <a:r>
              <a:rPr lang="en-US" u="sng" dirty="0"/>
              <a:t>Develop,</a:t>
            </a:r>
            <a:r>
              <a:rPr lang="en-US" dirty="0"/>
              <a:t> </a:t>
            </a:r>
            <a:r>
              <a:rPr lang="en-US" u="sng" dirty="0"/>
              <a:t>test </a:t>
            </a:r>
            <a:r>
              <a:rPr lang="en-US" dirty="0"/>
              <a:t>and </a:t>
            </a:r>
            <a:r>
              <a:rPr lang="en-US" u="sng" dirty="0"/>
              <a:t>scale</a:t>
            </a:r>
            <a:r>
              <a:rPr lang="en-US" dirty="0"/>
              <a:t> payment and delivery models to reduce health disparities by race and ethnicity</a:t>
            </a:r>
          </a:p>
          <a:p>
            <a:r>
              <a:rPr lang="en-US" u="sng" dirty="0"/>
              <a:t>Encourage</a:t>
            </a:r>
            <a:r>
              <a:rPr lang="en-US" dirty="0"/>
              <a:t> health systems to </a:t>
            </a:r>
            <a:r>
              <a:rPr lang="en-US" u="sng" dirty="0"/>
              <a:t>confront</a:t>
            </a:r>
            <a:r>
              <a:rPr lang="en-US" dirty="0"/>
              <a:t> racism in their policies and programs, as well as to meaningfully </a:t>
            </a:r>
            <a:r>
              <a:rPr lang="en-US" u="sng" dirty="0"/>
              <a:t>engage</a:t>
            </a:r>
            <a:r>
              <a:rPr lang="en-US" dirty="0"/>
              <a:t> and </a:t>
            </a:r>
            <a:r>
              <a:rPr lang="en-US" u="sng" dirty="0"/>
              <a:t>empower</a:t>
            </a:r>
            <a:r>
              <a:rPr lang="en-US" dirty="0"/>
              <a:t> the</a:t>
            </a:r>
            <a:r>
              <a:rPr lang="en-US" u="sng" dirty="0"/>
              <a:t> communities they serve</a:t>
            </a:r>
          </a:p>
          <a:p>
            <a:r>
              <a:rPr lang="en-US" u="sng" dirty="0"/>
              <a:t>Expand</a:t>
            </a:r>
            <a:r>
              <a:rPr lang="en-US" dirty="0"/>
              <a:t>, </a:t>
            </a:r>
            <a:r>
              <a:rPr lang="en-US" u="sng" dirty="0"/>
              <a:t>diversify</a:t>
            </a:r>
            <a:r>
              <a:rPr lang="en-US" dirty="0"/>
              <a:t>, and </a:t>
            </a:r>
            <a:r>
              <a:rPr lang="en-US" u="sng" dirty="0"/>
              <a:t>train</a:t>
            </a:r>
            <a:r>
              <a:rPr lang="en-US" dirty="0"/>
              <a:t> the health care workforce</a:t>
            </a:r>
          </a:p>
          <a:p>
            <a:r>
              <a:rPr lang="en-US" u="sng" dirty="0"/>
              <a:t>Assess</a:t>
            </a:r>
            <a:r>
              <a:rPr lang="en-US" dirty="0"/>
              <a:t> and </a:t>
            </a:r>
            <a:r>
              <a:rPr lang="en-US" u="sng" dirty="0"/>
              <a:t>develop</a:t>
            </a:r>
            <a:r>
              <a:rPr lang="en-US" dirty="0"/>
              <a:t> protections against racial bias in health care technology</a:t>
            </a:r>
          </a:p>
          <a:p>
            <a:endParaRPr lang="en-US" dirty="0"/>
          </a:p>
          <a:p>
            <a:pPr marL="0" indent="0">
              <a:buNone/>
            </a:pPr>
            <a:r>
              <a:rPr lang="en-US" sz="1200" dirty="0"/>
              <a:t>Commonwealth Task Force Report on Reforming the Delivery Systems, November 2020</a:t>
            </a:r>
          </a:p>
          <a:p>
            <a:pPr marL="0" indent="0">
              <a:buNone/>
            </a:pPr>
            <a:endParaRPr lang="en-US" dirty="0"/>
          </a:p>
        </p:txBody>
      </p:sp>
    </p:spTree>
    <p:extLst>
      <p:ext uri="{BB962C8B-B14F-4D97-AF65-F5344CB8AC3E}">
        <p14:creationId xmlns:p14="http://schemas.microsoft.com/office/powerpoint/2010/main" val="230516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nba.com/media/grizzlies/mlk_illustration-300.jpg"/>
          <p:cNvPicPr>
            <a:picLocks noChangeAspect="1" noChangeArrowheads="1"/>
          </p:cNvPicPr>
          <p:nvPr/>
        </p:nvPicPr>
        <p:blipFill rotWithShape="1">
          <a:blip r:embed="rId3" cstate="print"/>
          <a:srcRect l="50704" r="1" b="8187"/>
          <a:stretch/>
        </p:blipFill>
        <p:spPr bwMode="auto">
          <a:xfrm flipH="1">
            <a:off x="0" y="389272"/>
            <a:ext cx="1732383" cy="3657600"/>
          </a:xfrm>
          <a:prstGeom prst="rect">
            <a:avLst/>
          </a:prstGeom>
          <a:noFill/>
        </p:spPr>
      </p:pic>
      <p:sp>
        <p:nvSpPr>
          <p:cNvPr id="11" name="Rectangle 4"/>
          <p:cNvSpPr txBox="1">
            <a:spLocks/>
          </p:cNvSpPr>
          <p:nvPr/>
        </p:nvSpPr>
        <p:spPr>
          <a:xfrm>
            <a:off x="1676400" y="533400"/>
            <a:ext cx="7315200" cy="3048000"/>
          </a:xfrm>
          <a:prstGeom prst="rect">
            <a:avLst/>
          </a:prstGeom>
        </p:spPr>
        <p:txBody>
          <a:bodyPr>
            <a:normAutofit/>
          </a:bodyPr>
          <a:lstStyle/>
          <a:p>
            <a:pPr algn="ctr">
              <a:spcBef>
                <a:spcPct val="20000"/>
              </a:spcBef>
              <a:defRPr/>
            </a:pPr>
            <a:r>
              <a:rPr lang="en-US" sz="4200" b="1" kern="0" dirty="0"/>
              <a:t>"Of all the forms of inequality, injustice in health care is the most shocking and inhuman.”</a:t>
            </a:r>
          </a:p>
          <a:p>
            <a:pPr algn="r">
              <a:spcBef>
                <a:spcPct val="20000"/>
              </a:spcBef>
              <a:defRPr/>
            </a:pPr>
            <a:endParaRPr lang="en-US" sz="2400" b="1" kern="0" dirty="0"/>
          </a:p>
          <a:p>
            <a:pPr algn="r">
              <a:spcBef>
                <a:spcPct val="20000"/>
              </a:spcBef>
              <a:defRPr/>
            </a:pPr>
            <a:r>
              <a:rPr lang="en-US" sz="2400" b="1" kern="0" dirty="0"/>
              <a:t> —Dr. Martin Luther King, Jr.</a:t>
            </a:r>
            <a:endParaRPr lang="en-US" sz="2400" kern="0" dirty="0"/>
          </a:p>
        </p:txBody>
      </p:sp>
      <p:sp>
        <p:nvSpPr>
          <p:cNvPr id="7" name="TextBox 6"/>
          <p:cNvSpPr txBox="1"/>
          <p:nvPr/>
        </p:nvSpPr>
        <p:spPr>
          <a:xfrm>
            <a:off x="2438400" y="4754940"/>
            <a:ext cx="7315200" cy="1200329"/>
          </a:xfrm>
          <a:prstGeom prst="rect">
            <a:avLst/>
          </a:prstGeom>
          <a:noFill/>
        </p:spPr>
        <p:txBody>
          <a:bodyPr wrap="square" rtlCol="0">
            <a:spAutoFit/>
          </a:bodyPr>
          <a:lstStyle/>
          <a:p>
            <a:pPr algn="ctr"/>
            <a:r>
              <a:rPr lang="en-US" sz="2400" dirty="0"/>
              <a:t>In 1966, Dr. King spoke these words to a mixed-race crowd of physicians and healthcare workers in Chicago, </a:t>
            </a:r>
            <a:r>
              <a:rPr lang="en-US" sz="2400" b="1" i="1" dirty="0"/>
              <a:t>ushering in a new era in civil rights in healthcare</a:t>
            </a:r>
          </a:p>
        </p:txBody>
      </p:sp>
    </p:spTree>
    <p:extLst>
      <p:ext uri="{BB962C8B-B14F-4D97-AF65-F5344CB8AC3E}">
        <p14:creationId xmlns:p14="http://schemas.microsoft.com/office/powerpoint/2010/main" val="1729852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even Kantor and Dr.Sullivan">
            <a:extLst>
              <a:ext uri="{FF2B5EF4-FFF2-40B4-BE49-F238E27FC236}">
                <a16:creationId xmlns:a16="http://schemas.microsoft.com/office/drawing/2014/main" id="{A4F0C96E-95DA-4F0C-B56E-4ADBDE08E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8267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ky, outdoor, building&#10;&#10;Description automatically generated">
            <a:extLst>
              <a:ext uri="{FF2B5EF4-FFF2-40B4-BE49-F238E27FC236}">
                <a16:creationId xmlns:a16="http://schemas.microsoft.com/office/drawing/2014/main" id="{8D394555-5A0D-4D4F-AEA3-2B9BC05537AF}"/>
              </a:ext>
            </a:extLst>
          </p:cNvPr>
          <p:cNvPicPr>
            <a:picLocks noChangeAspect="1"/>
          </p:cNvPicPr>
          <p:nvPr/>
        </p:nvPicPr>
        <p:blipFill rotWithShape="1">
          <a:blip r:embed="rId2"/>
          <a:srcRect l="10716" r="17035"/>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TextBox 7">
            <a:extLst>
              <a:ext uri="{FF2B5EF4-FFF2-40B4-BE49-F238E27FC236}">
                <a16:creationId xmlns:a16="http://schemas.microsoft.com/office/drawing/2014/main" id="{9A24474F-9E5E-214B-AB62-6D1EDE6F54D2}"/>
              </a:ext>
            </a:extLst>
          </p:cNvPr>
          <p:cNvSpPr txBox="1"/>
          <p:nvPr/>
        </p:nvSpPr>
        <p:spPr>
          <a:xfrm>
            <a:off x="3626441" y="6488658"/>
            <a:ext cx="2083904" cy="369332"/>
          </a:xfrm>
          <a:prstGeom prst="rect">
            <a:avLst/>
          </a:prstGeom>
          <a:noFill/>
        </p:spPr>
        <p:txBody>
          <a:bodyPr wrap="none" rtlCol="0">
            <a:spAutoFit/>
          </a:bodyPr>
          <a:lstStyle/>
          <a:p>
            <a:r>
              <a:rPr lang="en-US" dirty="0">
                <a:solidFill>
                  <a:schemeClr val="tx1">
                    <a:lumMod val="85000"/>
                  </a:schemeClr>
                </a:solidFill>
              </a:rPr>
              <a:t>September 28, 2021</a:t>
            </a:r>
          </a:p>
        </p:txBody>
      </p:sp>
      <p:sp>
        <p:nvSpPr>
          <p:cNvPr id="3" name="Subtitle 2">
            <a:extLst>
              <a:ext uri="{FF2B5EF4-FFF2-40B4-BE49-F238E27FC236}">
                <a16:creationId xmlns:a16="http://schemas.microsoft.com/office/drawing/2014/main" id="{1D3D27FA-DB6E-4756-9141-B4A1929AFF1F}"/>
              </a:ext>
            </a:extLst>
          </p:cNvPr>
          <p:cNvSpPr>
            <a:spLocks noGrp="1"/>
          </p:cNvSpPr>
          <p:nvPr>
            <p:ph type="subTitle" idx="1"/>
          </p:nvPr>
        </p:nvSpPr>
        <p:spPr>
          <a:xfrm>
            <a:off x="6347012" y="618565"/>
            <a:ext cx="5284694" cy="4639235"/>
          </a:xfrm>
        </p:spPr>
        <p:txBody>
          <a:bodyPr/>
          <a:lstStyle/>
          <a:p>
            <a:r>
              <a:rPr lang="en-US" dirty="0"/>
              <a:t>Steven Kanter, M.D.</a:t>
            </a:r>
          </a:p>
          <a:p>
            <a:endParaRPr lang="en-US" dirty="0"/>
          </a:p>
          <a:p>
            <a:r>
              <a:rPr lang="en-US" dirty="0"/>
              <a:t>Dr. Marcus Lambert </a:t>
            </a:r>
          </a:p>
        </p:txBody>
      </p:sp>
      <p:sp>
        <p:nvSpPr>
          <p:cNvPr id="2" name="TextBox 1">
            <a:extLst>
              <a:ext uri="{FF2B5EF4-FFF2-40B4-BE49-F238E27FC236}">
                <a16:creationId xmlns:a16="http://schemas.microsoft.com/office/drawing/2014/main" id="{7DEDFC72-6235-41B8-AA15-AEAF41D9DF2C}"/>
              </a:ext>
            </a:extLst>
          </p:cNvPr>
          <p:cNvSpPr txBox="1"/>
          <p:nvPr/>
        </p:nvSpPr>
        <p:spPr>
          <a:xfrm>
            <a:off x="7597459" y="3344725"/>
            <a:ext cx="4988987" cy="923330"/>
          </a:xfrm>
          <a:prstGeom prst="rect">
            <a:avLst/>
          </a:prstGeom>
          <a:noFill/>
        </p:spPr>
        <p:txBody>
          <a:bodyPr wrap="square" rtlCol="0">
            <a:spAutoFit/>
          </a:bodyPr>
          <a:lstStyle/>
          <a:p>
            <a:r>
              <a:rPr lang="en-US" sz="5400" b="1" dirty="0">
                <a:solidFill>
                  <a:schemeClr val="tx2"/>
                </a:solidFill>
              </a:rPr>
              <a:t>Thank You </a:t>
            </a:r>
          </a:p>
        </p:txBody>
      </p:sp>
    </p:spTree>
    <p:extLst>
      <p:ext uri="{BB962C8B-B14F-4D97-AF65-F5344CB8AC3E}">
        <p14:creationId xmlns:p14="http://schemas.microsoft.com/office/powerpoint/2010/main" val="1485275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4462659" cy="6858594"/>
          </a:xfrm>
          <a:prstGeom prst="rect">
            <a:avLst/>
          </a:prstGeom>
        </p:spPr>
      </p:pic>
      <p:sp>
        <p:nvSpPr>
          <p:cNvPr id="4" name="Rectangle 4"/>
          <p:cNvSpPr txBox="1">
            <a:spLocks/>
          </p:cNvSpPr>
          <p:nvPr/>
        </p:nvSpPr>
        <p:spPr>
          <a:xfrm>
            <a:off x="4610100" y="1689100"/>
            <a:ext cx="7315200" cy="3048000"/>
          </a:xfrm>
          <a:prstGeom prst="rect">
            <a:avLst/>
          </a:prstGeom>
        </p:spPr>
        <p:txBody>
          <a:bodyPr>
            <a:normAutofit/>
          </a:bodyPr>
          <a:lstStyle/>
          <a:p>
            <a:pPr algn="ctr">
              <a:spcBef>
                <a:spcPct val="20000"/>
              </a:spcBef>
              <a:defRPr/>
            </a:pPr>
            <a:r>
              <a:rPr lang="en-US" sz="4200" b="1" kern="0" dirty="0"/>
              <a:t>“The arc of the moral universe is long, but it bends toward justice.”</a:t>
            </a:r>
          </a:p>
          <a:p>
            <a:pPr algn="r">
              <a:spcBef>
                <a:spcPct val="20000"/>
              </a:spcBef>
              <a:defRPr/>
            </a:pPr>
            <a:endParaRPr lang="en-US" sz="2400" b="1" kern="0" dirty="0"/>
          </a:p>
          <a:p>
            <a:pPr algn="r">
              <a:spcBef>
                <a:spcPct val="20000"/>
              </a:spcBef>
              <a:defRPr/>
            </a:pPr>
            <a:r>
              <a:rPr lang="en-US" sz="2400" b="1" kern="0" dirty="0"/>
              <a:t> —Dr. Martin Luther King, Jr.</a:t>
            </a:r>
            <a:endParaRPr lang="en-US" sz="2400" kern="0" dirty="0"/>
          </a:p>
        </p:txBody>
      </p:sp>
      <p:sp>
        <p:nvSpPr>
          <p:cNvPr id="5" name="Rectangle 4"/>
          <p:cNvSpPr/>
          <p:nvPr/>
        </p:nvSpPr>
        <p:spPr>
          <a:xfrm>
            <a:off x="4965700" y="5435600"/>
            <a:ext cx="4572000" cy="1107996"/>
          </a:xfrm>
          <a:prstGeom prst="rect">
            <a:avLst/>
          </a:prstGeom>
        </p:spPr>
        <p:txBody>
          <a:bodyPr>
            <a:spAutoFit/>
          </a:bodyPr>
          <a:lstStyle/>
          <a:p>
            <a:pPr algn="ctr"/>
            <a:r>
              <a:rPr lang="en-US" sz="2200" dirty="0"/>
              <a:t>Dr. King spoke these words during the Selma to Montgomery Voting Rights March in 1965</a:t>
            </a:r>
          </a:p>
        </p:txBody>
      </p:sp>
    </p:spTree>
    <p:extLst>
      <p:ext uri="{BB962C8B-B14F-4D97-AF65-F5344CB8AC3E}">
        <p14:creationId xmlns:p14="http://schemas.microsoft.com/office/powerpoint/2010/main" val="4012559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http://rds.yahoo.com/_ylt=A9G_bF8Rjk9Lbm4ACD2jzbkF/SIG=13qnm13kl/EXP=1263591313/**http%3a/55secretstreet.typepad.com/anovelista/images/2008/01/21/corettascottkingsept1958harlemhospi.jpg"/>
          <p:cNvPicPr>
            <a:picLocks noChangeAspect="1" noChangeArrowheads="1"/>
          </p:cNvPicPr>
          <p:nvPr/>
        </p:nvPicPr>
        <p:blipFill>
          <a:blip r:embed="rId3" cstate="print"/>
          <a:srcRect/>
          <a:stretch>
            <a:fillRect/>
          </a:stretch>
        </p:blipFill>
        <p:spPr bwMode="auto">
          <a:xfrm>
            <a:off x="326009" y="1333500"/>
            <a:ext cx="7634950" cy="5524500"/>
          </a:xfrm>
          <a:prstGeom prst="rect">
            <a:avLst/>
          </a:prstGeom>
          <a:ln>
            <a:noFill/>
          </a:ln>
          <a:effectLst>
            <a:outerShdw blurRad="190500" algn="tl" rotWithShape="0">
              <a:srgbClr val="000000">
                <a:alpha val="70000"/>
              </a:srgbClr>
            </a:outerShdw>
          </a:effectLst>
        </p:spPr>
      </p:pic>
      <p:sp>
        <p:nvSpPr>
          <p:cNvPr id="6" name="Rectangle 5"/>
          <p:cNvSpPr/>
          <p:nvPr/>
        </p:nvSpPr>
        <p:spPr>
          <a:xfrm>
            <a:off x="7960959" y="1523475"/>
            <a:ext cx="4143955" cy="4001095"/>
          </a:xfrm>
          <a:prstGeom prst="rect">
            <a:avLst/>
          </a:prstGeom>
        </p:spPr>
        <p:txBody>
          <a:bodyPr wrap="square">
            <a:spAutoFit/>
          </a:bodyPr>
          <a:lstStyle/>
          <a:p>
            <a:pPr algn="ctr"/>
            <a:r>
              <a:rPr lang="en-US" sz="2200" b="1" dirty="0"/>
              <a:t>Dr. King was rushed to Harlem Hospital after being stabbed with a letter opener by Izola Curry (September 20, 1958) </a:t>
            </a:r>
          </a:p>
          <a:p>
            <a:pPr algn="ctr"/>
            <a:endParaRPr lang="en-US" sz="1200" b="1" dirty="0"/>
          </a:p>
          <a:p>
            <a:pPr algn="ctr"/>
            <a:r>
              <a:rPr lang="en-US" sz="2200" dirty="0"/>
              <a:t>Dr. King responded, </a:t>
            </a:r>
            <a:r>
              <a:rPr lang="en-US" sz="2200" i="1" dirty="0"/>
              <a:t>“I felt no ill will toward Mrs. Izola Curry and know that thoughtful people will do all in their power to see that she gets the help she apparently needs if she is to become a free and constructive member of society.”</a:t>
            </a:r>
          </a:p>
        </p:txBody>
      </p:sp>
      <p:sp>
        <p:nvSpPr>
          <p:cNvPr id="7" name="Text Placeholder 6"/>
          <p:cNvSpPr txBox="1">
            <a:spLocks/>
          </p:cNvSpPr>
          <p:nvPr/>
        </p:nvSpPr>
        <p:spPr>
          <a:xfrm>
            <a:off x="3060700" y="179280"/>
            <a:ext cx="5842000" cy="457200"/>
          </a:xfrm>
          <a:prstGeom prst="rect">
            <a:avLst/>
          </a:prstGeom>
          <a:noFill/>
        </p:spPr>
        <p:txBody>
          <a:bodyPr>
            <a:noAutofit/>
          </a:bodyPr>
          <a:lstStyle/>
          <a:p>
            <a:pPr>
              <a:spcBef>
                <a:spcPct val="20000"/>
              </a:spcBef>
              <a:defRPr/>
            </a:pPr>
            <a:r>
              <a:rPr lang="en-US" sz="4000" b="1" kern="0" dirty="0">
                <a:solidFill>
                  <a:srgbClr val="0070C0"/>
                </a:solidFill>
                <a:latin typeface="+mj-lt"/>
              </a:rPr>
              <a:t>“Sneeze Away From Death”</a:t>
            </a:r>
          </a:p>
        </p:txBody>
      </p:sp>
    </p:spTree>
    <p:extLst>
      <p:ext uri="{BB962C8B-B14F-4D97-AF65-F5344CB8AC3E}">
        <p14:creationId xmlns:p14="http://schemas.microsoft.com/office/powerpoint/2010/main" val="36925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p:cNvSpPr>
          <p:nvPr/>
        </p:nvSpPr>
        <p:spPr>
          <a:xfrm>
            <a:off x="1513404" y="295364"/>
            <a:ext cx="8949419" cy="457200"/>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0070C0"/>
                </a:solidFill>
                <a:effectLst/>
                <a:uLnTx/>
                <a:uFillTx/>
                <a:latin typeface="Calibri" panose="020F0502020204030204"/>
                <a:ea typeface="+mn-ea"/>
                <a:cs typeface="+mn-cs"/>
              </a:rPr>
              <a:t>African-American Physicians and Organized Medicine</a:t>
            </a:r>
          </a:p>
        </p:txBody>
      </p:sp>
      <p:pic>
        <p:nvPicPr>
          <p:cNvPr id="4" name="Picture 2" descr="[Institute of Social Medicine and Community Health]"/>
          <p:cNvPicPr>
            <a:picLocks noChangeAspect="1" noChangeArrowheads="1"/>
          </p:cNvPicPr>
          <p:nvPr/>
        </p:nvPicPr>
        <p:blipFill>
          <a:blip r:embed="rId2" cstate="print"/>
          <a:srcRect/>
          <a:stretch>
            <a:fillRect/>
          </a:stretch>
        </p:blipFill>
        <p:spPr bwMode="auto">
          <a:xfrm>
            <a:off x="754286" y="1031681"/>
            <a:ext cx="7111887" cy="4788673"/>
          </a:xfrm>
          <a:prstGeom prst="rect">
            <a:avLst/>
          </a:prstGeom>
          <a:ln>
            <a:noFill/>
          </a:ln>
          <a:effectLst>
            <a:outerShdw blurRad="190500" algn="tl" rotWithShape="0">
              <a:srgbClr val="000000">
                <a:alpha val="70000"/>
              </a:srgbClr>
            </a:outerShdw>
          </a:effectLst>
        </p:spPr>
      </p:pic>
      <p:sp>
        <p:nvSpPr>
          <p:cNvPr id="5" name="Rectangle 4"/>
          <p:cNvSpPr/>
          <p:nvPr/>
        </p:nvSpPr>
        <p:spPr>
          <a:xfrm>
            <a:off x="8181893" y="2271855"/>
            <a:ext cx="3546282"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Medical Committee for Civil Rights doctors picketing the AMA convention in Atlantic City to protest segregated health facilities (1963)</a:t>
            </a:r>
          </a:p>
        </p:txBody>
      </p:sp>
    </p:spTree>
    <p:extLst>
      <p:ext uri="{BB962C8B-B14F-4D97-AF65-F5344CB8AC3E}">
        <p14:creationId xmlns:p14="http://schemas.microsoft.com/office/powerpoint/2010/main" val="221141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ckler reprot.jpg">
            <a:extLst>
              <a:ext uri="{FF2B5EF4-FFF2-40B4-BE49-F238E27FC236}">
                <a16:creationId xmlns:a16="http://schemas.microsoft.com/office/drawing/2014/main" id="{8D0DA370-249E-4A42-B0A6-483B2BF126EC}"/>
              </a:ext>
            </a:extLst>
          </p:cNvPr>
          <p:cNvPicPr>
            <a:picLocks noChangeAspect="1"/>
          </p:cNvPicPr>
          <p:nvPr/>
        </p:nvPicPr>
        <p:blipFill>
          <a:blip r:embed="rId2" cstate="print"/>
          <a:srcRect l="2882" t="2222" r="2000" b="3333"/>
          <a:stretch>
            <a:fillRect/>
          </a:stretch>
        </p:blipFill>
        <p:spPr>
          <a:xfrm>
            <a:off x="174812" y="0"/>
            <a:ext cx="6225988" cy="6858000"/>
          </a:xfrm>
          <a:prstGeom prst="rect">
            <a:avLst/>
          </a:prstGeom>
          <a:effectLst>
            <a:softEdge rad="317500"/>
          </a:effectLst>
        </p:spPr>
      </p:pic>
    </p:spTree>
    <p:extLst>
      <p:ext uri="{BB962C8B-B14F-4D97-AF65-F5344CB8AC3E}">
        <p14:creationId xmlns:p14="http://schemas.microsoft.com/office/powerpoint/2010/main" val="100542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A521C-A9E7-45BB-AFDD-B68DEB7DAA77}"/>
              </a:ext>
            </a:extLst>
          </p:cNvPr>
          <p:cNvSpPr>
            <a:spLocks noGrp="1"/>
          </p:cNvSpPr>
          <p:nvPr>
            <p:ph type="title"/>
          </p:nvPr>
        </p:nvSpPr>
        <p:spPr>
          <a:xfrm>
            <a:off x="381000" y="365126"/>
            <a:ext cx="10972800" cy="788760"/>
          </a:xfrm>
        </p:spPr>
        <p:txBody>
          <a:bodyPr>
            <a:normAutofit/>
          </a:bodyPr>
          <a:lstStyle/>
          <a:p>
            <a:r>
              <a:rPr lang="en-US" sz="3200" b="1" dirty="0">
                <a:solidFill>
                  <a:schemeClr val="accent1">
                    <a:lumMod val="75000"/>
                  </a:schemeClr>
                </a:solidFill>
              </a:rPr>
              <a:t>HEALTH DISPARITIES</a:t>
            </a:r>
          </a:p>
        </p:txBody>
      </p:sp>
      <p:sp>
        <p:nvSpPr>
          <p:cNvPr id="7" name="Content Placeholder 6">
            <a:extLst>
              <a:ext uri="{FF2B5EF4-FFF2-40B4-BE49-F238E27FC236}">
                <a16:creationId xmlns:a16="http://schemas.microsoft.com/office/drawing/2014/main" id="{5DE7B7A1-F31F-4A06-8308-C7278FFC1632}"/>
              </a:ext>
            </a:extLst>
          </p:cNvPr>
          <p:cNvSpPr>
            <a:spLocks noGrp="1"/>
          </p:cNvSpPr>
          <p:nvPr>
            <p:ph idx="1"/>
          </p:nvPr>
        </p:nvSpPr>
        <p:spPr>
          <a:xfrm>
            <a:off x="304800" y="1110343"/>
            <a:ext cx="11669486" cy="4593772"/>
          </a:xfrm>
        </p:spPr>
        <p:txBody>
          <a:bodyPr>
            <a:normAutofit fontScale="85000" lnSpcReduction="20000"/>
          </a:bodyPr>
          <a:lstStyle/>
          <a:p>
            <a:pPr>
              <a:lnSpc>
                <a:spcPct val="150000"/>
              </a:lnSpc>
              <a:spcBef>
                <a:spcPct val="20000"/>
              </a:spcBef>
              <a:buFont typeface="Wingdings" panose="05000000000000000000" pitchFamily="2" charset="2"/>
              <a:buChar char="§"/>
            </a:pPr>
            <a:r>
              <a:rPr lang="en-US" dirty="0"/>
              <a:t>refers to gaps in the quality of health and health care across racial, ethnic, and socioeconomic groups (Health Policy Institute of Ohio)</a:t>
            </a:r>
            <a:r>
              <a:rPr lang="en-US" baseline="-25000" dirty="0"/>
              <a:t> </a:t>
            </a:r>
            <a:endParaRPr lang="en-US" dirty="0"/>
          </a:p>
          <a:p>
            <a:pPr marL="347472" indent="-347472">
              <a:spcBef>
                <a:spcPct val="20000"/>
              </a:spcBef>
              <a:buFont typeface="Wingdings" pitchFamily="2" charset="2"/>
              <a:buChar char="§"/>
            </a:pPr>
            <a:endParaRPr lang="en-US" sz="1100" dirty="0"/>
          </a:p>
          <a:p>
            <a:pPr marL="347472" indent="-347472">
              <a:lnSpc>
                <a:spcPct val="150000"/>
              </a:lnSpc>
              <a:buFont typeface="Wingdings" pitchFamily="2" charset="2"/>
              <a:buChar char="§"/>
            </a:pPr>
            <a:r>
              <a:rPr lang="en-US" dirty="0"/>
              <a:t>The Health Resources and Services Administration (HRSA) defines health disparities as </a:t>
            </a:r>
            <a:r>
              <a:rPr lang="en-US" u="sng" dirty="0"/>
              <a:t>“population-specific differences in the presence of disease, health outcomes, or access to health care.”</a:t>
            </a:r>
            <a:r>
              <a:rPr lang="en-US" baseline="-25000" dirty="0"/>
              <a:t> </a:t>
            </a:r>
          </a:p>
          <a:p>
            <a:pPr marL="347472" indent="-347472">
              <a:buFont typeface="Wingdings" pitchFamily="2" charset="2"/>
              <a:buChar char="§"/>
            </a:pPr>
            <a:endParaRPr lang="en-US" sz="1100" dirty="0"/>
          </a:p>
          <a:p>
            <a:pPr marL="347472" indent="-347472">
              <a:lnSpc>
                <a:spcPct val="150000"/>
              </a:lnSpc>
              <a:buFont typeface="Wingdings" pitchFamily="2" charset="2"/>
              <a:buChar char="§"/>
            </a:pPr>
            <a:r>
              <a:rPr lang="en-US" dirty="0"/>
              <a:t>The Institute of Medicine (IOM) defines health disparities as </a:t>
            </a:r>
            <a:r>
              <a:rPr lang="en-US" u="sng" dirty="0"/>
              <a:t>racial or ethnic differences in the quality of healthcare that are not due to access related factors or clinical needs, preferences and appropriateness of intervention</a:t>
            </a:r>
          </a:p>
          <a:p>
            <a:endParaRPr lang="en-US" dirty="0"/>
          </a:p>
        </p:txBody>
      </p:sp>
    </p:spTree>
    <p:extLst>
      <p:ext uri="{BB962C8B-B14F-4D97-AF65-F5344CB8AC3E}">
        <p14:creationId xmlns:p14="http://schemas.microsoft.com/office/powerpoint/2010/main" val="318637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
          <p:cNvSpPr>
            <a:spLocks noGrp="1"/>
          </p:cNvSpPr>
          <p:nvPr>
            <p:ph type="title"/>
          </p:nvPr>
        </p:nvSpPr>
        <p:spPr/>
        <p:txBody>
          <a:bodyPr>
            <a:normAutofit/>
          </a:bodyPr>
          <a:lstStyle/>
          <a:p>
            <a:r>
              <a:rPr lang="en-US" sz="2800" i="1" dirty="0"/>
              <a:t>“Why health disparities are a problem: </a:t>
            </a:r>
            <a:endParaRPr lang="en-US" sz="2800" dirty="0"/>
          </a:p>
        </p:txBody>
      </p:sp>
      <p:sp>
        <p:nvSpPr>
          <p:cNvPr id="31" name="Rectangle 4"/>
          <p:cNvSpPr>
            <a:spLocks noGrp="1"/>
          </p:cNvSpPr>
          <p:nvPr>
            <p:ph sz="quarter" idx="15"/>
          </p:nvPr>
        </p:nvSpPr>
        <p:spPr>
          <a:xfrm>
            <a:off x="261257" y="161365"/>
            <a:ext cx="11658600" cy="5903259"/>
          </a:xfrm>
        </p:spPr>
        <p:txBody>
          <a:bodyPr>
            <a:noAutofit/>
          </a:bodyPr>
          <a:lstStyle/>
          <a:p>
            <a:pPr marL="347472" indent="-347472">
              <a:lnSpc>
                <a:spcPct val="150000"/>
              </a:lnSpc>
              <a:spcBef>
                <a:spcPct val="20000"/>
              </a:spcBef>
            </a:pPr>
            <a:endParaRPr lang="en-US" sz="2400" b="1" dirty="0"/>
          </a:p>
          <a:p>
            <a:pPr marL="347472" indent="-347472">
              <a:lnSpc>
                <a:spcPct val="150000"/>
              </a:lnSpc>
              <a:spcBef>
                <a:spcPct val="20000"/>
              </a:spcBef>
              <a:buFont typeface="Wingdings" pitchFamily="2" charset="2"/>
              <a:buChar char="§"/>
            </a:pPr>
            <a:endParaRPr lang="en-US" sz="2600" dirty="0"/>
          </a:p>
          <a:p>
            <a:pPr marL="347472" indent="-347472">
              <a:lnSpc>
                <a:spcPct val="150000"/>
              </a:lnSpc>
              <a:spcBef>
                <a:spcPct val="20000"/>
              </a:spcBef>
              <a:buFont typeface="Wingdings" pitchFamily="2" charset="2"/>
              <a:buChar char="§"/>
            </a:pPr>
            <a:r>
              <a:rPr lang="en-US" sz="2500" dirty="0"/>
              <a:t>Pose significant moral and ethical dilemmas for our nation</a:t>
            </a:r>
          </a:p>
          <a:p>
            <a:pPr marL="347472" indent="-347472">
              <a:lnSpc>
                <a:spcPct val="150000"/>
              </a:lnSpc>
              <a:spcBef>
                <a:spcPct val="20000"/>
              </a:spcBef>
              <a:buFont typeface="Wingdings" pitchFamily="2" charset="2"/>
              <a:buChar char="§"/>
            </a:pPr>
            <a:r>
              <a:rPr lang="en-US" sz="2500" dirty="0"/>
              <a:t>Pits health care as a resource tied to social justice, opportunity and quality of life for individuals and groups</a:t>
            </a:r>
          </a:p>
          <a:p>
            <a:pPr marL="347472" indent="-347472">
              <a:lnSpc>
                <a:spcPct val="150000"/>
              </a:lnSpc>
              <a:spcBef>
                <a:spcPct val="20000"/>
              </a:spcBef>
              <a:buFont typeface="Wingdings" pitchFamily="2" charset="2"/>
              <a:buChar char="§"/>
            </a:pPr>
            <a:r>
              <a:rPr lang="en-US" sz="2500" dirty="0"/>
              <a:t>Ties productivity of the nation’s economy to health status</a:t>
            </a:r>
          </a:p>
          <a:p>
            <a:pPr marL="347472" indent="-347472">
              <a:lnSpc>
                <a:spcPct val="150000"/>
              </a:lnSpc>
              <a:spcBef>
                <a:spcPct val="20000"/>
              </a:spcBef>
              <a:buFont typeface="Wingdings" pitchFamily="2" charset="2"/>
              <a:buChar char="§"/>
            </a:pPr>
            <a:r>
              <a:rPr lang="en-US" sz="2500" dirty="0"/>
              <a:t>Exacerbates rising health care costs when health care is inadequate and/or poor</a:t>
            </a:r>
          </a:p>
          <a:p>
            <a:pPr marL="347472" indent="-347472">
              <a:lnSpc>
                <a:spcPct val="150000"/>
              </a:lnSpc>
              <a:spcBef>
                <a:spcPct val="20000"/>
              </a:spcBef>
              <a:buFont typeface="Wingdings" pitchFamily="2" charset="2"/>
              <a:buChar char="§"/>
            </a:pPr>
            <a:r>
              <a:rPr lang="en-US" sz="2500" dirty="0"/>
              <a:t>Provide clear implications for the overall quality of care we experience</a:t>
            </a:r>
          </a:p>
        </p:txBody>
      </p:sp>
      <p:pic>
        <p:nvPicPr>
          <p:cNvPr id="6" name="Picture 5" descr="http://www.autismdiet.com.au/images/ad_stethoscope.png"/>
          <p:cNvPicPr>
            <a:picLocks noChangeAspect="1" noChangeArrowheads="1"/>
          </p:cNvPicPr>
          <p:nvPr/>
        </p:nvPicPr>
        <p:blipFill>
          <a:blip r:embed="rId3" cstate="print"/>
          <a:srcRect/>
          <a:stretch>
            <a:fillRect/>
          </a:stretch>
        </p:blipFill>
        <p:spPr bwMode="auto">
          <a:xfrm flipH="1">
            <a:off x="8339491" y="4537355"/>
            <a:ext cx="2328509" cy="2286000"/>
          </a:xfrm>
          <a:prstGeom prst="rect">
            <a:avLst/>
          </a:prstGeom>
          <a:noFill/>
        </p:spPr>
      </p:pic>
    </p:spTree>
    <p:extLst>
      <p:ext uri="{BB962C8B-B14F-4D97-AF65-F5344CB8AC3E}">
        <p14:creationId xmlns:p14="http://schemas.microsoft.com/office/powerpoint/2010/main" val="314209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xEl>
                                              <p:pRg st="2" end="2"/>
                                            </p:txEl>
                                          </p:spTgt>
                                        </p:tgtEl>
                                        <p:attrNameLst>
                                          <p:attrName>style.visibility</p:attrName>
                                        </p:attrNameLst>
                                      </p:cBhvr>
                                      <p:to>
                                        <p:strVal val="visible"/>
                                      </p:to>
                                    </p:set>
                                    <p:animEffect transition="in" filter="dissolve">
                                      <p:cBhvr>
                                        <p:cTn id="7" dur="500"/>
                                        <p:tgtEl>
                                          <p:spTgt spid="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1">
                                            <p:txEl>
                                              <p:pRg st="3" end="3"/>
                                            </p:txEl>
                                          </p:spTgt>
                                        </p:tgtEl>
                                        <p:attrNameLst>
                                          <p:attrName>style.visibility</p:attrName>
                                        </p:attrNameLst>
                                      </p:cBhvr>
                                      <p:to>
                                        <p:strVal val="visible"/>
                                      </p:to>
                                    </p:set>
                                    <p:animEffect transition="in" filter="dissolve">
                                      <p:cBhvr>
                                        <p:cTn id="12" dur="500"/>
                                        <p:tgtEl>
                                          <p:spTgt spid="3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
                                            <p:txEl>
                                              <p:pRg st="4" end="4"/>
                                            </p:txEl>
                                          </p:spTgt>
                                        </p:tgtEl>
                                        <p:attrNameLst>
                                          <p:attrName>style.visibility</p:attrName>
                                        </p:attrNameLst>
                                      </p:cBhvr>
                                      <p:to>
                                        <p:strVal val="visible"/>
                                      </p:to>
                                    </p:set>
                                    <p:animEffect transition="in" filter="dissolve">
                                      <p:cBhvr>
                                        <p:cTn id="17" dur="500"/>
                                        <p:tgtEl>
                                          <p:spTgt spid="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1">
                                            <p:txEl>
                                              <p:pRg st="5" end="5"/>
                                            </p:txEl>
                                          </p:spTgt>
                                        </p:tgtEl>
                                        <p:attrNameLst>
                                          <p:attrName>style.visibility</p:attrName>
                                        </p:attrNameLst>
                                      </p:cBhvr>
                                      <p:to>
                                        <p:strVal val="visible"/>
                                      </p:to>
                                    </p:set>
                                    <p:animEffect transition="in" filter="dissolve">
                                      <p:cBhvr>
                                        <p:cTn id="22" dur="500"/>
                                        <p:tgtEl>
                                          <p:spTgt spid="3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1">
                                            <p:txEl>
                                              <p:pRg st="6" end="6"/>
                                            </p:txEl>
                                          </p:spTgt>
                                        </p:tgtEl>
                                        <p:attrNameLst>
                                          <p:attrName>style.visibility</p:attrName>
                                        </p:attrNameLst>
                                      </p:cBhvr>
                                      <p:to>
                                        <p:strVal val="visible"/>
                                      </p:to>
                                    </p:set>
                                    <p:animEffect transition="in" filter="dissolve">
                                      <p:cBhvr>
                                        <p:cTn id="27" dur="500"/>
                                        <p:tgtEl>
                                          <p:spTgt spid="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3355</Words>
  <Application>Microsoft Office PowerPoint</Application>
  <PresentationFormat>Widescreen</PresentationFormat>
  <Paragraphs>310</Paragraphs>
  <Slides>42</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Berlingske Serif Text Light</vt:lpstr>
      <vt:lpstr>Calibri</vt:lpstr>
      <vt:lpstr>Calibri Light</vt:lpstr>
      <vt:lpstr>Suisse Int'l</vt:lpstr>
      <vt:lpstr>Suisse Int'l Bold</vt:lpstr>
      <vt:lpstr>Suisse Int'l Italic</vt:lpstr>
      <vt:lpstr>Trebuchet MS</vt:lpstr>
      <vt:lpstr>Wingdings</vt:lpstr>
      <vt:lpstr>Office Theme</vt:lpstr>
      <vt:lpstr>Developing a More Equitable Health Culture in America </vt:lpstr>
      <vt:lpstr>PowerPoint Presentation</vt:lpstr>
      <vt:lpstr>PowerPoint Presentation</vt:lpstr>
      <vt:lpstr>PowerPoint Presentation</vt:lpstr>
      <vt:lpstr>PowerPoint Presentation</vt:lpstr>
      <vt:lpstr>PowerPoint Presentation</vt:lpstr>
      <vt:lpstr>PowerPoint Presentation</vt:lpstr>
      <vt:lpstr>HEALTH DISPARITIES</vt:lpstr>
      <vt:lpstr>“Why health disparities are a problem: </vt:lpstr>
      <vt:lpstr>An Integrated Model of Health Disparities</vt:lpstr>
      <vt:lpstr>“A Pox On The House Of Medicine”</vt:lpstr>
      <vt:lpstr>Where communities are located can have large health implications.</vt:lpstr>
      <vt:lpstr>All groups experienced fewer financial barriers after the ACA coverage expansions, but Black and especially Latinx/Hispanic adults are still more likely than white adults to forgo needed care because of cost.</vt:lpstr>
      <vt:lpstr>Financial barriers to health care vary widely across states but are particularly high for Black and Latinx/Hispanic adults in states that have not expanded Medicaid.</vt:lpstr>
      <vt:lpstr>Black and Latinx/Hispanic adults are less likely to receive dental care services, which insurance plans often do not cover.</vt:lpstr>
      <vt:lpstr>Black and Latinx/Hispanic adults with a mental health illness are less likely to receive mental health care.</vt:lpstr>
      <vt:lpstr>Latinx/Hispanic and Black working-age adults are more likely to report being in fair or poor health.</vt:lpstr>
      <vt:lpstr>The gap in average life expectancy between Black and white adults has existed for generations, and COVID-19 erased recent progress.</vt:lpstr>
      <vt:lpstr>PowerPoint Presentation</vt:lpstr>
      <vt:lpstr>PowerPoint Presentation</vt:lpstr>
      <vt:lpstr>Infant mortality disparities exist in nearly every state; rates are particularly high in Black communities.</vt:lpstr>
      <vt:lpstr>PowerPoint Presentation</vt:lpstr>
      <vt:lpstr>Strategies to Eliminate Health Disparities</vt:lpstr>
      <vt:lpstr>Progress Away from Disparity</vt:lpstr>
      <vt:lpstr>PowerPoint Presentation</vt:lpstr>
      <vt:lpstr>Disparity in Quality and Health Outcomes</vt:lpstr>
      <vt:lpstr>PowerPoint Presentation</vt:lpstr>
      <vt:lpstr>PowerPoint Presentation</vt:lpstr>
      <vt:lpstr>PowerPoint Presentation</vt:lpstr>
      <vt:lpstr>PowerPoint Presentation</vt:lpstr>
      <vt:lpstr>PowerPoint Presentation</vt:lpstr>
      <vt:lpstr>PowerPoint Presentation</vt:lpstr>
      <vt:lpstr>Foster Cross-Sector Collaboration</vt:lpstr>
      <vt:lpstr>Creating Healthier, More Equitable Communities</vt:lpstr>
      <vt:lpstr>Strengthening Integration of Health Services and Systems</vt:lpstr>
      <vt:lpstr>PowerPoint Presentation</vt:lpstr>
      <vt:lpstr>How will we know that our efforts to build a Culture of Health are effective?</vt:lpstr>
      <vt:lpstr>PowerPoint Presentation</vt:lpstr>
      <vt:lpstr>Advancing Racial Equity in Health Care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Zubrovich</dc:creator>
  <cp:lastModifiedBy>Stephen Thompson</cp:lastModifiedBy>
  <cp:revision>47</cp:revision>
  <dcterms:created xsi:type="dcterms:W3CDTF">2019-07-09T19:12:32Z</dcterms:created>
  <dcterms:modified xsi:type="dcterms:W3CDTF">2022-02-10T14:57:51Z</dcterms:modified>
</cp:coreProperties>
</file>