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7"/>
  </p:notesMasterIdLst>
  <p:sldIdLst>
    <p:sldId id="1164" r:id="rId5"/>
    <p:sldId id="1158" r:id="rId6"/>
    <p:sldId id="1165" r:id="rId7"/>
    <p:sldId id="286" r:id="rId8"/>
    <p:sldId id="295" r:id="rId9"/>
    <p:sldId id="298" r:id="rId10"/>
    <p:sldId id="299" r:id="rId11"/>
    <p:sldId id="265" r:id="rId12"/>
    <p:sldId id="267" r:id="rId13"/>
    <p:sldId id="300" r:id="rId14"/>
    <p:sldId id="269" r:id="rId15"/>
    <p:sldId id="270" r:id="rId16"/>
    <p:sldId id="293" r:id="rId17"/>
    <p:sldId id="296" r:id="rId18"/>
    <p:sldId id="301" r:id="rId19"/>
    <p:sldId id="294" r:id="rId20"/>
    <p:sldId id="297" r:id="rId21"/>
    <p:sldId id="302" r:id="rId22"/>
    <p:sldId id="280" r:id="rId23"/>
    <p:sldId id="281" r:id="rId24"/>
    <p:sldId id="282" r:id="rId25"/>
    <p:sldId id="1154" r:id="rId26"/>
    <p:sldId id="283" r:id="rId27"/>
    <p:sldId id="1155" r:id="rId28"/>
    <p:sldId id="284" r:id="rId29"/>
    <p:sldId id="285" r:id="rId30"/>
    <p:sldId id="1156" r:id="rId31"/>
    <p:sldId id="1142" r:id="rId32"/>
    <p:sldId id="1130" r:id="rId33"/>
    <p:sldId id="1132" r:id="rId34"/>
    <p:sldId id="1133" r:id="rId35"/>
    <p:sldId id="1115" r:id="rId36"/>
    <p:sldId id="1140" r:id="rId37"/>
    <p:sldId id="1139" r:id="rId38"/>
    <p:sldId id="589" r:id="rId39"/>
    <p:sldId id="1118" r:id="rId40"/>
    <p:sldId id="1169" r:id="rId41"/>
    <p:sldId id="1163" r:id="rId42"/>
    <p:sldId id="1141" r:id="rId43"/>
    <p:sldId id="1166" r:id="rId44"/>
    <p:sldId id="1143" r:id="rId45"/>
    <p:sldId id="1144" r:id="rId46"/>
    <p:sldId id="1145" r:id="rId47"/>
    <p:sldId id="1146" r:id="rId48"/>
    <p:sldId id="1147" r:id="rId49"/>
    <p:sldId id="1148" r:id="rId50"/>
    <p:sldId id="1149" r:id="rId51"/>
    <p:sldId id="1150" r:id="rId52"/>
    <p:sldId id="1151" r:id="rId53"/>
    <p:sldId id="1152" r:id="rId54"/>
    <p:sldId id="1153" r:id="rId55"/>
    <p:sldId id="1168" r:id="rId56"/>
    <p:sldId id="274" r:id="rId57"/>
    <p:sldId id="275" r:id="rId58"/>
    <p:sldId id="1161" r:id="rId59"/>
    <p:sldId id="1159" r:id="rId60"/>
    <p:sldId id="276" r:id="rId61"/>
    <p:sldId id="1160" r:id="rId62"/>
    <p:sldId id="277" r:id="rId63"/>
    <p:sldId id="1162" r:id="rId64"/>
    <p:sldId id="1131" r:id="rId65"/>
    <p:sldId id="765"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322"/>
    <a:srgbClr val="020202"/>
    <a:srgbClr val="C91834"/>
    <a:srgbClr val="371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8" autoAdjust="0"/>
    <p:restoredTop sz="93805" autoAdjust="0"/>
  </p:normalViewPr>
  <p:slideViewPr>
    <p:cSldViewPr snapToGrid="0" snapToObjects="1">
      <p:cViewPr varScale="1">
        <p:scale>
          <a:sx n="87" d="100"/>
          <a:sy n="87" d="100"/>
        </p:scale>
        <p:origin x="63"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68A4D-E99E-4546-BA76-89D8C57AD724}"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17959-59E5-6843-8A21-F4DB949883E5}" type="slidenum">
              <a:rPr lang="en-US" smtClean="0"/>
              <a:t>‹#›</a:t>
            </a:fld>
            <a:endParaRPr lang="en-US"/>
          </a:p>
        </p:txBody>
      </p:sp>
    </p:spTree>
    <p:extLst>
      <p:ext uri="{BB962C8B-B14F-4D97-AF65-F5344CB8AC3E}">
        <p14:creationId xmlns:p14="http://schemas.microsoft.com/office/powerpoint/2010/main" val="1070282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17959-59E5-6843-8A21-F4DB949883E5}" type="slidenum">
              <a:rPr lang="en-US" smtClean="0"/>
              <a:t>18</a:t>
            </a:fld>
            <a:endParaRPr lang="en-US"/>
          </a:p>
        </p:txBody>
      </p:sp>
    </p:spTree>
    <p:extLst>
      <p:ext uri="{BB962C8B-B14F-4D97-AF65-F5344CB8AC3E}">
        <p14:creationId xmlns:p14="http://schemas.microsoft.com/office/powerpoint/2010/main" val="2972378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887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5B7D-32DA-4148-AEA3-083B44AF2B29}"/>
              </a:ext>
            </a:extLst>
          </p:cNvPr>
          <p:cNvSpPr>
            <a:spLocks noGrp="1"/>
          </p:cNvSpPr>
          <p:nvPr>
            <p:ph type="title"/>
          </p:nvPr>
        </p:nvSpPr>
        <p:spPr>
          <a:xfrm>
            <a:off x="831850" y="1678488"/>
            <a:ext cx="10515600" cy="2217106"/>
          </a:xfrm>
        </p:spPr>
        <p:txBody>
          <a:bodyPr anchor="b"/>
          <a:lstStyle>
            <a:lvl1pPr>
              <a:defRPr sz="6000">
                <a:solidFill>
                  <a:srgbClr val="F2632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5C05F1A-ACA9-C243-9BFC-B9F4E48F5E6B}"/>
              </a:ext>
            </a:extLst>
          </p:cNvPr>
          <p:cNvSpPr>
            <a:spLocks noGrp="1"/>
          </p:cNvSpPr>
          <p:nvPr>
            <p:ph type="body" idx="1"/>
          </p:nvPr>
        </p:nvSpPr>
        <p:spPr>
          <a:xfrm>
            <a:off x="831850" y="3895595"/>
            <a:ext cx="10515600" cy="1515650"/>
          </a:xfrm>
        </p:spPr>
        <p:txBody>
          <a:bodyPr/>
          <a:lstStyle>
            <a:lvl1pPr marL="0" indent="0">
              <a:buNone/>
              <a:defRPr sz="2400">
                <a:solidFill>
                  <a:srgbClr val="3714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Date Placeholder 3">
            <a:extLst>
              <a:ext uri="{FF2B5EF4-FFF2-40B4-BE49-F238E27FC236}">
                <a16:creationId xmlns:a16="http://schemas.microsoft.com/office/drawing/2014/main" id="{19E6790E-8A42-DF42-9CD5-A6D7D9BEFFC4}"/>
              </a:ext>
            </a:extLst>
          </p:cNvPr>
          <p:cNvSpPr>
            <a:spLocks noGrp="1"/>
          </p:cNvSpPr>
          <p:nvPr>
            <p:ph type="dt" sz="half" idx="10"/>
          </p:nvPr>
        </p:nvSpPr>
        <p:spPr>
          <a:xfrm>
            <a:off x="112734" y="6356350"/>
            <a:ext cx="2817313" cy="365125"/>
          </a:xfrm>
          <a:prstGeom prst="rect">
            <a:avLst/>
          </a:prstGeom>
        </p:spPr>
        <p:txBody>
          <a:bodyPr/>
          <a:lstStyle>
            <a:lvl1pPr>
              <a:defRPr sz="1200">
                <a:solidFill>
                  <a:schemeClr val="bg1"/>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588757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5B7D-32DA-4148-AEA3-083B44AF2B29}"/>
              </a:ext>
            </a:extLst>
          </p:cNvPr>
          <p:cNvSpPr>
            <a:spLocks noGrp="1"/>
          </p:cNvSpPr>
          <p:nvPr>
            <p:ph type="title"/>
          </p:nvPr>
        </p:nvSpPr>
        <p:spPr>
          <a:xfrm>
            <a:off x="831850" y="1678488"/>
            <a:ext cx="10515600" cy="2217106"/>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5C05F1A-ACA9-C243-9BFC-B9F4E48F5E6B}"/>
              </a:ext>
            </a:extLst>
          </p:cNvPr>
          <p:cNvSpPr>
            <a:spLocks noGrp="1"/>
          </p:cNvSpPr>
          <p:nvPr>
            <p:ph type="body" idx="1"/>
          </p:nvPr>
        </p:nvSpPr>
        <p:spPr>
          <a:xfrm>
            <a:off x="831850" y="3895595"/>
            <a:ext cx="10515600" cy="1515650"/>
          </a:xfrm>
        </p:spPr>
        <p:txBody>
          <a:bodyPr/>
          <a:lstStyle>
            <a:lvl1pPr marL="0" indent="0">
              <a:buNone/>
              <a:defRPr sz="2400">
                <a:solidFill>
                  <a:srgbClr val="3714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Date Placeholder 3">
            <a:extLst>
              <a:ext uri="{FF2B5EF4-FFF2-40B4-BE49-F238E27FC236}">
                <a16:creationId xmlns:a16="http://schemas.microsoft.com/office/drawing/2014/main" id="{19E6790E-8A42-DF42-9CD5-A6D7D9BEFFC4}"/>
              </a:ext>
            </a:extLst>
          </p:cNvPr>
          <p:cNvSpPr>
            <a:spLocks noGrp="1"/>
          </p:cNvSpPr>
          <p:nvPr>
            <p:ph type="dt" sz="half" idx="10"/>
          </p:nvPr>
        </p:nvSpPr>
        <p:spPr>
          <a:xfrm>
            <a:off x="112734" y="6356350"/>
            <a:ext cx="2817313" cy="365125"/>
          </a:xfrm>
          <a:prstGeom prst="rect">
            <a:avLst/>
          </a:prstGeom>
        </p:spPr>
        <p:txBody>
          <a:bodyPr/>
          <a:lstStyle>
            <a:lvl1pPr>
              <a:defRPr sz="1200">
                <a:solidFill>
                  <a:schemeClr val="bg1">
                    <a:lumMod val="75000"/>
                  </a:schemeClr>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2946279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7236-C62F-E44F-9A5D-11CFCEE80AFD}"/>
              </a:ext>
            </a:extLst>
          </p:cNvPr>
          <p:cNvSpPr>
            <a:spLocks noGrp="1"/>
          </p:cNvSpPr>
          <p:nvPr>
            <p:ph type="title"/>
          </p:nvPr>
        </p:nvSpPr>
        <p:spPr/>
        <p:txBody>
          <a:bodyPr/>
          <a:lstStyle>
            <a:lvl1pPr>
              <a:defRPr>
                <a:solidFill>
                  <a:srgbClr val="F2632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3935C3B-AA1A-7F45-AD95-43BE4A1EC845}"/>
              </a:ext>
            </a:extLst>
          </p:cNvPr>
          <p:cNvSpPr>
            <a:spLocks noGrp="1"/>
          </p:cNvSpPr>
          <p:nvPr>
            <p:ph idx="1"/>
          </p:nvPr>
        </p:nvSpPr>
        <p:spPr/>
        <p:txBody>
          <a:bodyPr/>
          <a:lstStyle>
            <a:lvl1pPr>
              <a:defRPr>
                <a:solidFill>
                  <a:srgbClr val="371400"/>
                </a:solidFill>
              </a:defRPr>
            </a:lvl1pPr>
            <a:lvl2pPr>
              <a:defRPr>
                <a:solidFill>
                  <a:srgbClr val="371400"/>
                </a:solidFill>
              </a:defRPr>
            </a:lvl2pPr>
            <a:lvl3pPr>
              <a:defRPr>
                <a:solidFill>
                  <a:srgbClr val="371400"/>
                </a:solidFill>
              </a:defRPr>
            </a:lvl3pPr>
            <a:lvl4pPr>
              <a:defRPr>
                <a:solidFill>
                  <a:srgbClr val="371400"/>
                </a:solidFill>
              </a:defRPr>
            </a:lvl4pPr>
            <a:lvl5pPr>
              <a:defRPr>
                <a:solidFill>
                  <a:srgbClr val="3714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6662B5-A55B-5046-9071-BF1558DAEDD6}"/>
              </a:ext>
            </a:extLst>
          </p:cNvPr>
          <p:cNvSpPr>
            <a:spLocks noGrp="1"/>
          </p:cNvSpPr>
          <p:nvPr>
            <p:ph type="dt" sz="half" idx="10"/>
          </p:nvPr>
        </p:nvSpPr>
        <p:spPr>
          <a:xfrm>
            <a:off x="112734" y="6356350"/>
            <a:ext cx="2817313" cy="365125"/>
          </a:xfrm>
          <a:prstGeom prst="rect">
            <a:avLst/>
          </a:prstGeom>
        </p:spPr>
        <p:txBody>
          <a:bodyPr/>
          <a:lstStyle>
            <a:lvl1pPr>
              <a:defRPr sz="1200">
                <a:solidFill>
                  <a:schemeClr val="bg1">
                    <a:lumMod val="75000"/>
                  </a:schemeClr>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475298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7236-C62F-E44F-9A5D-11CFCEE80AFD}"/>
              </a:ext>
            </a:extLst>
          </p:cNvPr>
          <p:cNvSpPr>
            <a:spLocks noGrp="1"/>
          </p:cNvSpPr>
          <p:nvPr>
            <p:ph type="title"/>
          </p:nvPr>
        </p:nvSpPr>
        <p:spPr/>
        <p:txBody>
          <a:bodyPr/>
          <a:lstStyle>
            <a:lvl1pPr>
              <a:defRPr>
                <a:solidFill>
                  <a:srgbClr val="F2632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3935C3B-AA1A-7F45-AD95-43BE4A1EC845}"/>
              </a:ext>
            </a:extLst>
          </p:cNvPr>
          <p:cNvSpPr>
            <a:spLocks noGrp="1"/>
          </p:cNvSpPr>
          <p:nvPr>
            <p:ph idx="1"/>
          </p:nvPr>
        </p:nvSpPr>
        <p:spPr/>
        <p:txBody>
          <a:bodyPr/>
          <a:lstStyle>
            <a:lvl1pPr>
              <a:defRPr>
                <a:solidFill>
                  <a:srgbClr val="371400"/>
                </a:solidFill>
              </a:defRPr>
            </a:lvl1pPr>
            <a:lvl2pPr>
              <a:defRPr>
                <a:solidFill>
                  <a:srgbClr val="371400"/>
                </a:solidFill>
              </a:defRPr>
            </a:lvl2pPr>
            <a:lvl3pPr>
              <a:defRPr>
                <a:solidFill>
                  <a:srgbClr val="371400"/>
                </a:solidFill>
              </a:defRPr>
            </a:lvl3pPr>
            <a:lvl4pPr>
              <a:defRPr>
                <a:solidFill>
                  <a:srgbClr val="371400"/>
                </a:solidFill>
              </a:defRPr>
            </a:lvl4pPr>
            <a:lvl5pPr>
              <a:defRPr>
                <a:solidFill>
                  <a:srgbClr val="3714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6662B5-A55B-5046-9071-BF1558DAEDD6}"/>
              </a:ext>
            </a:extLst>
          </p:cNvPr>
          <p:cNvSpPr>
            <a:spLocks noGrp="1"/>
          </p:cNvSpPr>
          <p:nvPr>
            <p:ph type="dt" sz="half" idx="10"/>
          </p:nvPr>
        </p:nvSpPr>
        <p:spPr>
          <a:xfrm>
            <a:off x="112734" y="6356350"/>
            <a:ext cx="2817313" cy="365125"/>
          </a:xfrm>
          <a:prstGeom prst="rect">
            <a:avLst/>
          </a:prstGeom>
        </p:spPr>
        <p:txBody>
          <a:bodyPr/>
          <a:lstStyle>
            <a:lvl1pPr>
              <a:defRPr sz="1200">
                <a:solidFill>
                  <a:schemeClr val="bg1">
                    <a:lumMod val="75000"/>
                  </a:schemeClr>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180616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7236-C62F-E44F-9A5D-11CFCEE80AFD}"/>
              </a:ext>
            </a:extLst>
          </p:cNvPr>
          <p:cNvSpPr>
            <a:spLocks noGrp="1"/>
          </p:cNvSpPr>
          <p:nvPr>
            <p:ph type="title"/>
          </p:nvPr>
        </p:nvSpPr>
        <p:spPr/>
        <p:txBody>
          <a:bodyPr/>
          <a:lstStyle>
            <a:lvl1pPr>
              <a:defRPr>
                <a:solidFill>
                  <a:srgbClr val="F2632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3935C3B-AA1A-7F45-AD95-43BE4A1EC845}"/>
              </a:ext>
            </a:extLst>
          </p:cNvPr>
          <p:cNvSpPr>
            <a:spLocks noGrp="1"/>
          </p:cNvSpPr>
          <p:nvPr>
            <p:ph idx="1"/>
          </p:nvPr>
        </p:nvSpPr>
        <p:spPr/>
        <p:txBody>
          <a:bodyPr/>
          <a:lstStyle>
            <a:lvl1pPr>
              <a:defRPr>
                <a:solidFill>
                  <a:srgbClr val="371400"/>
                </a:solidFill>
              </a:defRPr>
            </a:lvl1pPr>
            <a:lvl2pPr>
              <a:defRPr>
                <a:solidFill>
                  <a:srgbClr val="371400"/>
                </a:solidFill>
              </a:defRPr>
            </a:lvl2pPr>
            <a:lvl3pPr>
              <a:defRPr>
                <a:solidFill>
                  <a:srgbClr val="371400"/>
                </a:solidFill>
              </a:defRPr>
            </a:lvl3pPr>
            <a:lvl4pPr>
              <a:defRPr>
                <a:solidFill>
                  <a:srgbClr val="371400"/>
                </a:solidFill>
              </a:defRPr>
            </a:lvl4pPr>
            <a:lvl5pPr>
              <a:defRPr>
                <a:solidFill>
                  <a:srgbClr val="3714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6662B5-A55B-5046-9071-BF1558DAEDD6}"/>
              </a:ext>
            </a:extLst>
          </p:cNvPr>
          <p:cNvSpPr>
            <a:spLocks noGrp="1"/>
          </p:cNvSpPr>
          <p:nvPr>
            <p:ph type="dt" sz="half" idx="10"/>
          </p:nvPr>
        </p:nvSpPr>
        <p:spPr>
          <a:xfrm>
            <a:off x="112734" y="6356350"/>
            <a:ext cx="2817313" cy="365125"/>
          </a:xfrm>
          <a:prstGeom prst="rect">
            <a:avLst/>
          </a:prstGeom>
        </p:spPr>
        <p:txBody>
          <a:bodyPr/>
          <a:lstStyle>
            <a:lvl1pPr>
              <a:defRPr sz="1200">
                <a:solidFill>
                  <a:schemeClr val="bg1">
                    <a:lumMod val="75000"/>
                  </a:schemeClr>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2319228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7236-C62F-E44F-9A5D-11CFCEE80AFD}"/>
              </a:ext>
            </a:extLst>
          </p:cNvPr>
          <p:cNvSpPr>
            <a:spLocks noGrp="1"/>
          </p:cNvSpPr>
          <p:nvPr>
            <p:ph type="title"/>
          </p:nvPr>
        </p:nvSpPr>
        <p:spPr/>
        <p:txBody>
          <a:bodyPr/>
          <a:lstStyle>
            <a:lvl1pPr>
              <a:defRPr>
                <a:solidFill>
                  <a:srgbClr val="F2632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3935C3B-AA1A-7F45-AD95-43BE4A1EC845}"/>
              </a:ext>
            </a:extLst>
          </p:cNvPr>
          <p:cNvSpPr>
            <a:spLocks noGrp="1"/>
          </p:cNvSpPr>
          <p:nvPr>
            <p:ph idx="1"/>
          </p:nvPr>
        </p:nvSpPr>
        <p:spPr/>
        <p:txBody>
          <a:bodyPr/>
          <a:lstStyle>
            <a:lvl1pPr>
              <a:defRPr>
                <a:solidFill>
                  <a:srgbClr val="371400"/>
                </a:solidFill>
              </a:defRPr>
            </a:lvl1pPr>
            <a:lvl2pPr>
              <a:defRPr>
                <a:solidFill>
                  <a:srgbClr val="371400"/>
                </a:solidFill>
              </a:defRPr>
            </a:lvl2pPr>
            <a:lvl3pPr>
              <a:defRPr>
                <a:solidFill>
                  <a:srgbClr val="371400"/>
                </a:solidFill>
              </a:defRPr>
            </a:lvl3pPr>
            <a:lvl4pPr>
              <a:defRPr>
                <a:solidFill>
                  <a:srgbClr val="371400"/>
                </a:solidFill>
              </a:defRPr>
            </a:lvl4pPr>
            <a:lvl5pPr>
              <a:defRPr>
                <a:solidFill>
                  <a:srgbClr val="3714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6662B5-A55B-5046-9071-BF1558DAEDD6}"/>
              </a:ext>
            </a:extLst>
          </p:cNvPr>
          <p:cNvSpPr>
            <a:spLocks noGrp="1"/>
          </p:cNvSpPr>
          <p:nvPr>
            <p:ph type="dt" sz="half" idx="10"/>
          </p:nvPr>
        </p:nvSpPr>
        <p:spPr>
          <a:xfrm>
            <a:off x="112734" y="6356350"/>
            <a:ext cx="2817313" cy="365125"/>
          </a:xfrm>
          <a:prstGeom prst="rect">
            <a:avLst/>
          </a:prstGeom>
        </p:spPr>
        <p:txBody>
          <a:bodyPr/>
          <a:lstStyle>
            <a:lvl1pPr>
              <a:defRPr sz="1200">
                <a:solidFill>
                  <a:schemeClr val="bg1">
                    <a:lumMod val="75000"/>
                  </a:schemeClr>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77489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7236-C62F-E44F-9A5D-11CFCEE80AFD}"/>
              </a:ext>
            </a:extLst>
          </p:cNvPr>
          <p:cNvSpPr>
            <a:spLocks noGrp="1"/>
          </p:cNvSpPr>
          <p:nvPr>
            <p:ph type="title"/>
          </p:nvPr>
        </p:nvSpPr>
        <p:spPr/>
        <p:txBody>
          <a:bodyPr/>
          <a:lstStyle>
            <a:lvl1pPr>
              <a:defRPr>
                <a:solidFill>
                  <a:srgbClr val="F2632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3935C3B-AA1A-7F45-AD95-43BE4A1EC845}"/>
              </a:ext>
            </a:extLst>
          </p:cNvPr>
          <p:cNvSpPr>
            <a:spLocks noGrp="1"/>
          </p:cNvSpPr>
          <p:nvPr>
            <p:ph idx="1"/>
          </p:nvPr>
        </p:nvSpPr>
        <p:spPr/>
        <p:txBody>
          <a:bodyPr/>
          <a:lstStyle>
            <a:lvl1pPr>
              <a:defRPr>
                <a:solidFill>
                  <a:srgbClr val="371400"/>
                </a:solidFill>
              </a:defRPr>
            </a:lvl1pPr>
            <a:lvl2pPr>
              <a:defRPr>
                <a:solidFill>
                  <a:srgbClr val="371400"/>
                </a:solidFill>
              </a:defRPr>
            </a:lvl2pPr>
            <a:lvl3pPr>
              <a:defRPr>
                <a:solidFill>
                  <a:srgbClr val="371400"/>
                </a:solidFill>
              </a:defRPr>
            </a:lvl3pPr>
            <a:lvl4pPr>
              <a:defRPr>
                <a:solidFill>
                  <a:srgbClr val="371400"/>
                </a:solidFill>
              </a:defRPr>
            </a:lvl4pPr>
            <a:lvl5pPr>
              <a:defRPr>
                <a:solidFill>
                  <a:srgbClr val="3714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6662B5-A55B-5046-9071-BF1558DAEDD6}"/>
              </a:ext>
            </a:extLst>
          </p:cNvPr>
          <p:cNvSpPr>
            <a:spLocks noGrp="1"/>
          </p:cNvSpPr>
          <p:nvPr>
            <p:ph type="dt" sz="half" idx="10"/>
          </p:nvPr>
        </p:nvSpPr>
        <p:spPr>
          <a:xfrm>
            <a:off x="112734" y="6356350"/>
            <a:ext cx="2817313" cy="365125"/>
          </a:xfrm>
          <a:prstGeom prst="rect">
            <a:avLst/>
          </a:prstGeom>
        </p:spPr>
        <p:txBody>
          <a:bodyPr/>
          <a:lstStyle>
            <a:lvl1pPr>
              <a:defRPr sz="1200">
                <a:solidFill>
                  <a:schemeClr val="bg1">
                    <a:lumMod val="75000"/>
                  </a:schemeClr>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2632518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7236-C62F-E44F-9A5D-11CFCEE80AFD}"/>
              </a:ext>
            </a:extLst>
          </p:cNvPr>
          <p:cNvSpPr>
            <a:spLocks noGrp="1"/>
          </p:cNvSpPr>
          <p:nvPr>
            <p:ph type="title"/>
          </p:nvPr>
        </p:nvSpPr>
        <p:spPr/>
        <p:txBody>
          <a:bodyPr/>
          <a:lstStyle>
            <a:lvl1pPr>
              <a:defRPr>
                <a:solidFill>
                  <a:srgbClr val="F2632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3935C3B-AA1A-7F45-AD95-43BE4A1EC845}"/>
              </a:ext>
            </a:extLst>
          </p:cNvPr>
          <p:cNvSpPr>
            <a:spLocks noGrp="1"/>
          </p:cNvSpPr>
          <p:nvPr>
            <p:ph idx="1"/>
          </p:nvPr>
        </p:nvSpPr>
        <p:spPr/>
        <p:txBody>
          <a:bodyPr/>
          <a:lstStyle>
            <a:lvl1pPr>
              <a:defRPr>
                <a:solidFill>
                  <a:srgbClr val="371400"/>
                </a:solidFill>
              </a:defRPr>
            </a:lvl1pPr>
            <a:lvl2pPr>
              <a:defRPr>
                <a:solidFill>
                  <a:srgbClr val="371400"/>
                </a:solidFill>
              </a:defRPr>
            </a:lvl2pPr>
            <a:lvl3pPr>
              <a:defRPr>
                <a:solidFill>
                  <a:srgbClr val="371400"/>
                </a:solidFill>
              </a:defRPr>
            </a:lvl3pPr>
            <a:lvl4pPr>
              <a:defRPr>
                <a:solidFill>
                  <a:srgbClr val="371400"/>
                </a:solidFill>
              </a:defRPr>
            </a:lvl4pPr>
            <a:lvl5pPr>
              <a:defRPr>
                <a:solidFill>
                  <a:srgbClr val="3714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6662B5-A55B-5046-9071-BF1558DAEDD6}"/>
              </a:ext>
            </a:extLst>
          </p:cNvPr>
          <p:cNvSpPr>
            <a:spLocks noGrp="1"/>
          </p:cNvSpPr>
          <p:nvPr>
            <p:ph type="dt" sz="half" idx="10"/>
          </p:nvPr>
        </p:nvSpPr>
        <p:spPr>
          <a:xfrm>
            <a:off x="112734" y="6356350"/>
            <a:ext cx="2817313" cy="365125"/>
          </a:xfrm>
          <a:prstGeom prst="rect">
            <a:avLst/>
          </a:prstGeom>
        </p:spPr>
        <p:txBody>
          <a:bodyPr/>
          <a:lstStyle>
            <a:lvl1pPr>
              <a:defRPr sz="1200">
                <a:solidFill>
                  <a:schemeClr val="bg1">
                    <a:lumMod val="75000"/>
                  </a:schemeClr>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1823853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64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70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775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514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5B7D-32DA-4148-AEA3-083B44AF2B29}"/>
              </a:ext>
            </a:extLst>
          </p:cNvPr>
          <p:cNvSpPr>
            <a:spLocks noGrp="1"/>
          </p:cNvSpPr>
          <p:nvPr>
            <p:ph type="title"/>
          </p:nvPr>
        </p:nvSpPr>
        <p:spPr>
          <a:xfrm>
            <a:off x="831850" y="1678488"/>
            <a:ext cx="10515600" cy="2217106"/>
          </a:xfrm>
        </p:spPr>
        <p:txBody>
          <a:bodyPr anchor="b"/>
          <a:lstStyle>
            <a:lvl1pPr>
              <a:defRPr sz="6000">
                <a:solidFill>
                  <a:srgbClr val="F2632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5C05F1A-ACA9-C243-9BFC-B9F4E48F5E6B}"/>
              </a:ext>
            </a:extLst>
          </p:cNvPr>
          <p:cNvSpPr>
            <a:spLocks noGrp="1"/>
          </p:cNvSpPr>
          <p:nvPr>
            <p:ph type="body" idx="1"/>
          </p:nvPr>
        </p:nvSpPr>
        <p:spPr>
          <a:xfrm>
            <a:off x="831850" y="3895595"/>
            <a:ext cx="10515600" cy="1515650"/>
          </a:xfrm>
        </p:spPr>
        <p:txBody>
          <a:bodyPr/>
          <a:lstStyle>
            <a:lvl1pPr marL="0" indent="0">
              <a:buNone/>
              <a:defRPr sz="2400">
                <a:solidFill>
                  <a:srgbClr val="3714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Date Placeholder 3">
            <a:extLst>
              <a:ext uri="{FF2B5EF4-FFF2-40B4-BE49-F238E27FC236}">
                <a16:creationId xmlns:a16="http://schemas.microsoft.com/office/drawing/2014/main" id="{19E6790E-8A42-DF42-9CD5-A6D7D9BEFFC4}"/>
              </a:ext>
            </a:extLst>
          </p:cNvPr>
          <p:cNvSpPr>
            <a:spLocks noGrp="1"/>
          </p:cNvSpPr>
          <p:nvPr>
            <p:ph type="dt" sz="half" idx="10"/>
          </p:nvPr>
        </p:nvSpPr>
        <p:spPr>
          <a:xfrm>
            <a:off x="112734" y="6356350"/>
            <a:ext cx="2817313" cy="365125"/>
          </a:xfrm>
          <a:prstGeom prst="rect">
            <a:avLst/>
          </a:prstGeom>
        </p:spPr>
        <p:txBody>
          <a:bodyPr/>
          <a:lstStyle>
            <a:lvl1pPr>
              <a:defRPr sz="1200">
                <a:solidFill>
                  <a:schemeClr val="bg1"/>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155151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5B7D-32DA-4148-AEA3-083B44AF2B29}"/>
              </a:ext>
            </a:extLst>
          </p:cNvPr>
          <p:cNvSpPr>
            <a:spLocks noGrp="1"/>
          </p:cNvSpPr>
          <p:nvPr>
            <p:ph type="title"/>
          </p:nvPr>
        </p:nvSpPr>
        <p:spPr>
          <a:xfrm>
            <a:off x="831850" y="1678488"/>
            <a:ext cx="10515600" cy="2217106"/>
          </a:xfrm>
        </p:spPr>
        <p:txBody>
          <a:bodyPr anchor="b"/>
          <a:lstStyle>
            <a:lvl1pPr>
              <a:defRPr sz="6000">
                <a:solidFill>
                  <a:srgbClr val="F2632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5C05F1A-ACA9-C243-9BFC-B9F4E48F5E6B}"/>
              </a:ext>
            </a:extLst>
          </p:cNvPr>
          <p:cNvSpPr>
            <a:spLocks noGrp="1"/>
          </p:cNvSpPr>
          <p:nvPr>
            <p:ph type="body" idx="1"/>
          </p:nvPr>
        </p:nvSpPr>
        <p:spPr>
          <a:xfrm>
            <a:off x="831850" y="3895595"/>
            <a:ext cx="10515600" cy="1515650"/>
          </a:xfrm>
        </p:spPr>
        <p:txBody>
          <a:bodyPr/>
          <a:lstStyle>
            <a:lvl1pPr marL="0" indent="0">
              <a:buNone/>
              <a:defRPr sz="2400">
                <a:solidFill>
                  <a:srgbClr val="3714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Date Placeholder 3">
            <a:extLst>
              <a:ext uri="{FF2B5EF4-FFF2-40B4-BE49-F238E27FC236}">
                <a16:creationId xmlns:a16="http://schemas.microsoft.com/office/drawing/2014/main" id="{19E6790E-8A42-DF42-9CD5-A6D7D9BEFFC4}"/>
              </a:ext>
            </a:extLst>
          </p:cNvPr>
          <p:cNvSpPr>
            <a:spLocks noGrp="1"/>
          </p:cNvSpPr>
          <p:nvPr>
            <p:ph type="dt" sz="half" idx="10"/>
          </p:nvPr>
        </p:nvSpPr>
        <p:spPr>
          <a:xfrm>
            <a:off x="112734" y="6356350"/>
            <a:ext cx="2817313" cy="365125"/>
          </a:xfrm>
          <a:prstGeom prst="rect">
            <a:avLst/>
          </a:prstGeom>
        </p:spPr>
        <p:txBody>
          <a:bodyPr/>
          <a:lstStyle>
            <a:lvl1pPr>
              <a:defRPr sz="1200">
                <a:solidFill>
                  <a:schemeClr val="bg1"/>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428756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5B7D-32DA-4148-AEA3-083B44AF2B29}"/>
              </a:ext>
            </a:extLst>
          </p:cNvPr>
          <p:cNvSpPr>
            <a:spLocks noGrp="1"/>
          </p:cNvSpPr>
          <p:nvPr>
            <p:ph type="title"/>
          </p:nvPr>
        </p:nvSpPr>
        <p:spPr>
          <a:xfrm>
            <a:off x="831850" y="1678488"/>
            <a:ext cx="10515600" cy="2217106"/>
          </a:xfrm>
        </p:spPr>
        <p:txBody>
          <a:bodyPr anchor="b"/>
          <a:lstStyle>
            <a:lvl1pPr>
              <a:defRPr sz="6000">
                <a:solidFill>
                  <a:srgbClr val="F2632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5C05F1A-ACA9-C243-9BFC-B9F4E48F5E6B}"/>
              </a:ext>
            </a:extLst>
          </p:cNvPr>
          <p:cNvSpPr>
            <a:spLocks noGrp="1"/>
          </p:cNvSpPr>
          <p:nvPr>
            <p:ph type="body" idx="1"/>
          </p:nvPr>
        </p:nvSpPr>
        <p:spPr>
          <a:xfrm>
            <a:off x="831850" y="3895595"/>
            <a:ext cx="10515600" cy="1515650"/>
          </a:xfrm>
        </p:spPr>
        <p:txBody>
          <a:bodyPr/>
          <a:lstStyle>
            <a:lvl1pPr marL="0" indent="0">
              <a:buNone/>
              <a:defRPr sz="2400">
                <a:solidFill>
                  <a:srgbClr val="3714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Date Placeholder 3">
            <a:extLst>
              <a:ext uri="{FF2B5EF4-FFF2-40B4-BE49-F238E27FC236}">
                <a16:creationId xmlns:a16="http://schemas.microsoft.com/office/drawing/2014/main" id="{19E6790E-8A42-DF42-9CD5-A6D7D9BEFFC4}"/>
              </a:ext>
            </a:extLst>
          </p:cNvPr>
          <p:cNvSpPr>
            <a:spLocks noGrp="1"/>
          </p:cNvSpPr>
          <p:nvPr>
            <p:ph type="dt" sz="half" idx="10"/>
          </p:nvPr>
        </p:nvSpPr>
        <p:spPr>
          <a:xfrm>
            <a:off x="112734" y="6356350"/>
            <a:ext cx="2817313" cy="365125"/>
          </a:xfrm>
          <a:prstGeom prst="rect">
            <a:avLst/>
          </a:prstGeom>
        </p:spPr>
        <p:txBody>
          <a:bodyPr/>
          <a:lstStyle>
            <a:lvl1pPr>
              <a:defRPr sz="1200">
                <a:solidFill>
                  <a:schemeClr val="bg1"/>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241034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5B7D-32DA-4148-AEA3-083B44AF2B29}"/>
              </a:ext>
            </a:extLst>
          </p:cNvPr>
          <p:cNvSpPr>
            <a:spLocks noGrp="1"/>
          </p:cNvSpPr>
          <p:nvPr>
            <p:ph type="title"/>
          </p:nvPr>
        </p:nvSpPr>
        <p:spPr>
          <a:xfrm>
            <a:off x="831850" y="1678488"/>
            <a:ext cx="10515600" cy="2217106"/>
          </a:xfrm>
        </p:spPr>
        <p:txBody>
          <a:bodyPr anchor="b"/>
          <a:lstStyle>
            <a:lvl1pPr>
              <a:defRPr sz="6000">
                <a:solidFill>
                  <a:srgbClr val="F2632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5C05F1A-ACA9-C243-9BFC-B9F4E48F5E6B}"/>
              </a:ext>
            </a:extLst>
          </p:cNvPr>
          <p:cNvSpPr>
            <a:spLocks noGrp="1"/>
          </p:cNvSpPr>
          <p:nvPr>
            <p:ph type="body" idx="1"/>
          </p:nvPr>
        </p:nvSpPr>
        <p:spPr>
          <a:xfrm>
            <a:off x="831850" y="3895595"/>
            <a:ext cx="10515600" cy="1515650"/>
          </a:xfrm>
        </p:spPr>
        <p:txBody>
          <a:bodyPr/>
          <a:lstStyle>
            <a:lvl1pPr marL="0" indent="0">
              <a:buNone/>
              <a:defRPr sz="2400">
                <a:solidFill>
                  <a:srgbClr val="3714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Date Placeholder 3">
            <a:extLst>
              <a:ext uri="{FF2B5EF4-FFF2-40B4-BE49-F238E27FC236}">
                <a16:creationId xmlns:a16="http://schemas.microsoft.com/office/drawing/2014/main" id="{19E6790E-8A42-DF42-9CD5-A6D7D9BEFFC4}"/>
              </a:ext>
            </a:extLst>
          </p:cNvPr>
          <p:cNvSpPr>
            <a:spLocks noGrp="1"/>
          </p:cNvSpPr>
          <p:nvPr>
            <p:ph type="dt" sz="half" idx="10"/>
          </p:nvPr>
        </p:nvSpPr>
        <p:spPr>
          <a:xfrm>
            <a:off x="112734" y="6356350"/>
            <a:ext cx="2817313" cy="365125"/>
          </a:xfrm>
          <a:prstGeom prst="rect">
            <a:avLst/>
          </a:prstGeom>
        </p:spPr>
        <p:txBody>
          <a:bodyPr/>
          <a:lstStyle>
            <a:lvl1pPr>
              <a:defRPr sz="1200">
                <a:solidFill>
                  <a:schemeClr val="bg1"/>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1486371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9354E-724B-BD49-9BBE-8EB04321B470}"/>
              </a:ext>
            </a:extLst>
          </p:cNvPr>
          <p:cNvSpPr>
            <a:spLocks noGrp="1"/>
          </p:cNvSpPr>
          <p:nvPr>
            <p:ph type="title"/>
          </p:nvPr>
        </p:nvSpPr>
        <p:spPr>
          <a:xfrm>
            <a:off x="563672" y="1152395"/>
            <a:ext cx="11047956" cy="10020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DBD637A-D19B-434F-A91C-CDC22C156CE6}"/>
              </a:ext>
            </a:extLst>
          </p:cNvPr>
          <p:cNvSpPr>
            <a:spLocks noGrp="1"/>
          </p:cNvSpPr>
          <p:nvPr>
            <p:ph type="body" idx="1"/>
          </p:nvPr>
        </p:nvSpPr>
        <p:spPr>
          <a:xfrm>
            <a:off x="563672" y="2267211"/>
            <a:ext cx="11047956" cy="39097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54E89-B21F-8848-B9F7-0B423291F5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9EA7735-EBB6-F84E-8C8B-0D1090DD7058}" type="datetimeFigureOut">
              <a:rPr lang="en-US" smtClean="0"/>
              <a:pPr/>
              <a:t>1/12/2023</a:t>
            </a:fld>
            <a:endParaRPr lang="en-US" dirty="0"/>
          </a:p>
        </p:txBody>
      </p:sp>
      <p:sp>
        <p:nvSpPr>
          <p:cNvPr id="6" name="Slide Number Placeholder 5">
            <a:extLst>
              <a:ext uri="{FF2B5EF4-FFF2-40B4-BE49-F238E27FC236}">
                <a16:creationId xmlns:a16="http://schemas.microsoft.com/office/drawing/2014/main" id="{360B91A8-559C-F943-99A5-4FD772D48D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2FDFAF0-88B4-D34F-9436-A2742A220CF9}" type="slidenum">
              <a:rPr lang="en-US" smtClean="0"/>
              <a:pPr/>
              <a:t>‹#›</a:t>
            </a:fld>
            <a:endParaRPr lang="en-US"/>
          </a:p>
        </p:txBody>
      </p:sp>
    </p:spTree>
    <p:extLst>
      <p:ext uri="{BB962C8B-B14F-4D97-AF65-F5344CB8AC3E}">
        <p14:creationId xmlns:p14="http://schemas.microsoft.com/office/powerpoint/2010/main" val="776969755"/>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6" r:id="rId4"/>
    <p:sldLayoutId id="2147483657" r:id="rId5"/>
    <p:sldLayoutId id="2147483651" r:id="rId6"/>
    <p:sldLayoutId id="2147483654" r:id="rId7"/>
    <p:sldLayoutId id="2147483655" r:id="rId8"/>
    <p:sldLayoutId id="2147483658" r:id="rId9"/>
    <p:sldLayoutId id="2147483659" r:id="rId10"/>
    <p:sldLayoutId id="2147483660" r:id="rId11"/>
    <p:sldLayoutId id="214748365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b="0" kern="1200">
          <a:solidFill>
            <a:srgbClr val="3714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https://store.aamc.org/diversity-inclusion-culture-and-equity-dice.html"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34.png"/><Relationship Id="rId16"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hyperlink" Target="https://www.aamc.org/news-insights/wellbeing/faculty" TargetMode="Externa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www.aamc.org/career-development/affinity-groups/cfas/resources" TargetMode="External"/><Relationship Id="rId2" Type="http://schemas.openxmlformats.org/officeDocument/2006/relationships/hyperlink" Target="https://www.aamc.org/career-development/affinity-groups/cfas/membership-benefits"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vimeo.com/764564257/8671beab42" TargetMode="External"/><Relationship Id="rId2" Type="http://schemas.openxmlformats.org/officeDocument/2006/relationships/slideLayout" Target="../slideLayouts/slideLayout12.xml"/><Relationship Id="rId1" Type="http://schemas.openxmlformats.org/officeDocument/2006/relationships/video" Target="https://web.microsoftstream.com/embed/video/d3c01405-9071-4d6e-99a4-effdec5804ab?autoplay=false&amp;showinfo=true&amp;app=powerpoint&amp;appPlatform=win32&amp;hostCorrelationId=32c860f2-4bc6-4a80-b2ca-e9431fdfeb56" TargetMode="Externa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59.png"/><Relationship Id="rId7" Type="http://schemas.openxmlformats.org/officeDocument/2006/relationships/image" Target="../media/image63.jpg"/><Relationship Id="rId12" Type="http://schemas.openxmlformats.org/officeDocument/2006/relationships/image" Target="../media/image68.png"/><Relationship Id="rId17" Type="http://schemas.openxmlformats.org/officeDocument/2006/relationships/image" Target="../media/image57.png"/><Relationship Id="rId2" Type="http://schemas.openxmlformats.org/officeDocument/2006/relationships/image" Target="../media/image58.jpeg"/><Relationship Id="rId16"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62.jpg"/><Relationship Id="rId11" Type="http://schemas.openxmlformats.org/officeDocument/2006/relationships/image" Target="../media/image67.png"/><Relationship Id="rId5" Type="http://schemas.openxmlformats.org/officeDocument/2006/relationships/image" Target="../media/image61.jpe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s://www.aamc.org/professional-development/affinity-groups/cfas" TargetMode="External"/><Relationship Id="rId2" Type="http://schemas.openxmlformats.org/officeDocument/2006/relationships/hyperlink" Target="https://www.aamc.org/professional-development/affinity-groups/cfas/resources" TargetMode="Externa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mailto:sbarry@aamc.org" TargetMode="External"/><Relationship Id="rId7" Type="http://schemas.openxmlformats.org/officeDocument/2006/relationships/image" Target="../media/image74.jpeg"/><Relationship Id="rId2" Type="http://schemas.openxmlformats.org/officeDocument/2006/relationships/hyperlink" Target="mailto:eweissman@aamc.org" TargetMode="External"/><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hyperlink" Target="mailto:abolt@aamc.org" TargetMode="External"/><Relationship Id="rId4" Type="http://schemas.openxmlformats.org/officeDocument/2006/relationships/hyperlink" Target="mailto:aberry@aamc.org" TargetMode="External"/><Relationship Id="rId9" Type="http://schemas.openxmlformats.org/officeDocument/2006/relationships/image" Target="../media/image7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FDA0-8B6D-4F84-A88A-6BF7BBA95CB8}"/>
              </a:ext>
            </a:extLst>
          </p:cNvPr>
          <p:cNvSpPr>
            <a:spLocks noGrp="1"/>
          </p:cNvSpPr>
          <p:nvPr>
            <p:ph type="title"/>
          </p:nvPr>
        </p:nvSpPr>
        <p:spPr/>
        <p:txBody>
          <a:bodyPr/>
          <a:lstStyle/>
          <a:p>
            <a:pPr algn="ctr"/>
            <a:r>
              <a:rPr lang="en-US" dirty="0"/>
              <a:t>Learn Serve Lead 2022: The AAMC Annual Meeting</a:t>
            </a:r>
          </a:p>
        </p:txBody>
      </p:sp>
      <p:sp>
        <p:nvSpPr>
          <p:cNvPr id="3" name="Text Placeholder 2">
            <a:extLst>
              <a:ext uri="{FF2B5EF4-FFF2-40B4-BE49-F238E27FC236}">
                <a16:creationId xmlns:a16="http://schemas.microsoft.com/office/drawing/2014/main" id="{99377FF5-BB72-452C-A491-4517E0EF87BD}"/>
              </a:ext>
            </a:extLst>
          </p:cNvPr>
          <p:cNvSpPr>
            <a:spLocks noGrp="1"/>
          </p:cNvSpPr>
          <p:nvPr>
            <p:ph type="body" idx="1"/>
          </p:nvPr>
        </p:nvSpPr>
        <p:spPr>
          <a:xfrm>
            <a:off x="563553" y="3972251"/>
            <a:ext cx="10515600" cy="1515650"/>
          </a:xfrm>
        </p:spPr>
        <p:txBody>
          <a:bodyPr>
            <a:normAutofit/>
          </a:bodyPr>
          <a:lstStyle/>
          <a:p>
            <a:pPr algn="ctr"/>
            <a:r>
              <a:rPr lang="en-US" sz="2800" b="1" dirty="0">
                <a:solidFill>
                  <a:srgbClr val="0070C0"/>
                </a:solidFill>
              </a:rPr>
              <a:t>Summary for CFAS Reps</a:t>
            </a:r>
          </a:p>
        </p:txBody>
      </p:sp>
    </p:spTree>
    <p:extLst>
      <p:ext uri="{BB962C8B-B14F-4D97-AF65-F5344CB8AC3E}">
        <p14:creationId xmlns:p14="http://schemas.microsoft.com/office/powerpoint/2010/main" val="222175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68005-84F7-45E1-895E-5366C15FAF79}"/>
              </a:ext>
            </a:extLst>
          </p:cNvPr>
          <p:cNvSpPr>
            <a:spLocks noGrp="1"/>
          </p:cNvSpPr>
          <p:nvPr>
            <p:ph type="title"/>
          </p:nvPr>
        </p:nvSpPr>
        <p:spPr/>
        <p:txBody>
          <a:bodyPr/>
          <a:lstStyle/>
          <a:p>
            <a:r>
              <a:rPr lang="en-US" dirty="0"/>
              <a:t>AAMC Leadership Plenary</a:t>
            </a:r>
          </a:p>
        </p:txBody>
      </p:sp>
      <p:sp>
        <p:nvSpPr>
          <p:cNvPr id="3" name="Content Placeholder 2">
            <a:extLst>
              <a:ext uri="{FF2B5EF4-FFF2-40B4-BE49-F238E27FC236}">
                <a16:creationId xmlns:a16="http://schemas.microsoft.com/office/drawing/2014/main" id="{18A71BF9-258B-46C0-8A59-B936BA79A3B0}"/>
              </a:ext>
            </a:extLst>
          </p:cNvPr>
          <p:cNvSpPr>
            <a:spLocks noGrp="1"/>
          </p:cNvSpPr>
          <p:nvPr>
            <p:ph idx="1"/>
          </p:nvPr>
        </p:nvSpPr>
        <p:spPr>
          <a:xfrm>
            <a:off x="563672" y="2267211"/>
            <a:ext cx="10874541" cy="4100736"/>
          </a:xfrm>
        </p:spPr>
        <p:txBody>
          <a:bodyPr>
            <a:normAutofit/>
          </a:bodyPr>
          <a:lstStyle/>
          <a:p>
            <a:pPr marL="0" indent="0">
              <a:buNone/>
            </a:pPr>
            <a:r>
              <a:rPr lang="en-US" sz="1800" b="1" dirty="0">
                <a:solidFill>
                  <a:srgbClr val="002060"/>
                </a:solidFill>
                <a:latin typeface="+mn-lt"/>
              </a:rPr>
              <a:t>Presentation from AAMC Board of Directors Chair Kirk A. Calhoun, MD:</a:t>
            </a:r>
            <a:endParaRPr lang="en-US" sz="1800" dirty="0">
              <a:solidFill>
                <a:srgbClr val="002060"/>
              </a:solidFill>
              <a:latin typeface="+mn-lt"/>
            </a:endParaRPr>
          </a:p>
          <a:p>
            <a:r>
              <a:rPr lang="en-US" sz="1800" dirty="0">
                <a:solidFill>
                  <a:srgbClr val="002060"/>
                </a:solidFill>
                <a:latin typeface="+mn-lt"/>
              </a:rPr>
              <a:t>In spite of new headwinds, AAMC is still committed to creating a diverse, culturally competent workforce</a:t>
            </a:r>
          </a:p>
          <a:p>
            <a:r>
              <a:rPr lang="en-US" sz="1800" dirty="0">
                <a:solidFill>
                  <a:srgbClr val="002060"/>
                </a:solidFill>
                <a:latin typeface="+mn-lt"/>
              </a:rPr>
              <a:t>We should achieve our success while staying true to our values, being faithful to facts but respecting diverse views. Fostering our obligation to professionalism will help us succeed</a:t>
            </a:r>
          </a:p>
          <a:p>
            <a:r>
              <a:rPr lang="en-US" sz="1800" dirty="0">
                <a:solidFill>
                  <a:srgbClr val="002060"/>
                </a:solidFill>
                <a:latin typeface="+mn-lt"/>
              </a:rPr>
              <a:t>Academic medicine lies at the nexus of higher education and health care delivery. Both exist in very treacherous waters of rapidly changing expectations, misinformation, partisan debate, and economic pressure. We must never forget the immediate unmet needs of our patients and their families, our students, faculty, and community. This is how we remain steady against the headwinds</a:t>
            </a:r>
          </a:p>
          <a:p>
            <a:endParaRPr lang="en-US" sz="1800" dirty="0">
              <a:solidFill>
                <a:srgbClr val="002060"/>
              </a:solidFill>
              <a:latin typeface="+mn-lt"/>
            </a:endParaRPr>
          </a:p>
          <a:p>
            <a:endParaRPr lang="en-US" sz="1800" dirty="0">
              <a:solidFill>
                <a:srgbClr val="002060"/>
              </a:solidFill>
              <a:latin typeface="+mn-lt"/>
            </a:endParaRPr>
          </a:p>
          <a:p>
            <a:endParaRPr lang="en-US" sz="1800" dirty="0">
              <a:solidFill>
                <a:srgbClr val="002060"/>
              </a:solidFill>
              <a:latin typeface="+mn-lt"/>
            </a:endParaRPr>
          </a:p>
          <a:p>
            <a:endParaRPr lang="en-US" sz="1800" dirty="0">
              <a:solidFill>
                <a:srgbClr val="002060"/>
              </a:solidFill>
              <a:latin typeface="+mn-lt"/>
            </a:endParaRPr>
          </a:p>
        </p:txBody>
      </p:sp>
    </p:spTree>
    <p:extLst>
      <p:ext uri="{BB962C8B-B14F-4D97-AF65-F5344CB8AC3E}">
        <p14:creationId xmlns:p14="http://schemas.microsoft.com/office/powerpoint/2010/main" val="141978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9CDA-6D7F-4B71-B989-5D29EF1536E0}"/>
              </a:ext>
            </a:extLst>
          </p:cNvPr>
          <p:cNvSpPr>
            <a:spLocks noGrp="1"/>
          </p:cNvSpPr>
          <p:nvPr>
            <p:ph type="title"/>
          </p:nvPr>
        </p:nvSpPr>
        <p:spPr/>
        <p:txBody>
          <a:bodyPr/>
          <a:lstStyle/>
          <a:p>
            <a:r>
              <a:rPr lang="en-US" dirty="0"/>
              <a:t>AAMC Leadership Plenary</a:t>
            </a:r>
          </a:p>
        </p:txBody>
      </p:sp>
      <p:sp>
        <p:nvSpPr>
          <p:cNvPr id="3" name="Content Placeholder 2">
            <a:extLst>
              <a:ext uri="{FF2B5EF4-FFF2-40B4-BE49-F238E27FC236}">
                <a16:creationId xmlns:a16="http://schemas.microsoft.com/office/drawing/2014/main" id="{06B847D4-13F9-4405-B9B9-99FD83BBC63F}"/>
              </a:ext>
            </a:extLst>
          </p:cNvPr>
          <p:cNvSpPr>
            <a:spLocks noGrp="1"/>
          </p:cNvSpPr>
          <p:nvPr>
            <p:ph idx="1"/>
          </p:nvPr>
        </p:nvSpPr>
        <p:spPr/>
        <p:txBody>
          <a:bodyPr>
            <a:normAutofit/>
          </a:bodyPr>
          <a:lstStyle/>
          <a:p>
            <a:pPr marL="0" indent="0">
              <a:buNone/>
            </a:pPr>
            <a:r>
              <a:rPr lang="en-US" b="1" dirty="0">
                <a:solidFill>
                  <a:srgbClr val="002060"/>
                </a:solidFill>
                <a:latin typeface="+mn-lt"/>
              </a:rPr>
              <a:t>Presentation from AAMC President and CEO David J. Skorton, MD:</a:t>
            </a:r>
          </a:p>
          <a:p>
            <a:r>
              <a:rPr lang="en-US" dirty="0">
                <a:solidFill>
                  <a:srgbClr val="002060"/>
                </a:solidFill>
                <a:latin typeface="+mn-lt"/>
              </a:rPr>
              <a:t>In the past three years, the country has dealt with a pandemic and racial reckonings long overdue, and academic medicine has risen to these challenges to make progress</a:t>
            </a:r>
          </a:p>
          <a:p>
            <a:r>
              <a:rPr lang="en-US" dirty="0">
                <a:solidFill>
                  <a:srgbClr val="002060"/>
                </a:solidFill>
                <a:latin typeface="+mn-lt"/>
              </a:rPr>
              <a:t>But today’s status quo is still unacceptable. So many Americans have severe difficulties hearing and listening to each other and our health is not what it should be</a:t>
            </a:r>
          </a:p>
          <a:p>
            <a:r>
              <a:rPr lang="en-US" dirty="0">
                <a:solidFill>
                  <a:srgbClr val="002060"/>
                </a:solidFill>
                <a:latin typeface="+mn-lt"/>
              </a:rPr>
              <a:t>We need to face four issues with a sense of renewed urgency:</a:t>
            </a:r>
          </a:p>
          <a:p>
            <a:pPr marL="342900" indent="-342900">
              <a:buFont typeface="+mj-lt"/>
              <a:buAutoNum type="arabicPeriod"/>
            </a:pPr>
            <a:r>
              <a:rPr lang="en-US" dirty="0">
                <a:solidFill>
                  <a:srgbClr val="002060"/>
                </a:solidFill>
                <a:latin typeface="+mn-lt"/>
              </a:rPr>
              <a:t>Diversity, equity, inclusion, and anti racism: these are the most critical issues we face. Systemic racism is our responsibility to address whenever we have the opportunity because we have to as human beings. We need to leave the world better and more just than we found it. We need to optimize the cultures of our institutions so everyone feels included. We have to start with humility and listen to the disadvantaged groups. We cannot and must not accept candidate pools that are not diverse</a:t>
            </a:r>
          </a:p>
          <a:p>
            <a:pPr marL="342900" indent="-342900">
              <a:buFont typeface="+mj-lt"/>
              <a:buAutoNum type="arabicPeriod"/>
            </a:pPr>
            <a:r>
              <a:rPr lang="en-US" dirty="0">
                <a:solidFill>
                  <a:srgbClr val="002060"/>
                </a:solidFill>
                <a:latin typeface="+mn-lt"/>
              </a:rPr>
              <a:t>Wellbeing of our learners: Depression and suicide is more common for medical students compared to their age-matched peers. We must look to address problems around the curriculum and better support accessibility of behavioral health care for all who could benefit from it. Encourage students to push through any barriers to access mental health care. Come forward and share personal stories to encourage seeking help</a:t>
            </a:r>
          </a:p>
        </p:txBody>
      </p:sp>
    </p:spTree>
    <p:extLst>
      <p:ext uri="{BB962C8B-B14F-4D97-AF65-F5344CB8AC3E}">
        <p14:creationId xmlns:p14="http://schemas.microsoft.com/office/powerpoint/2010/main" val="2375385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838E-350E-4F43-B85B-99F1652B058B}"/>
              </a:ext>
            </a:extLst>
          </p:cNvPr>
          <p:cNvSpPr>
            <a:spLocks noGrp="1"/>
          </p:cNvSpPr>
          <p:nvPr>
            <p:ph type="title"/>
          </p:nvPr>
        </p:nvSpPr>
        <p:spPr/>
        <p:txBody>
          <a:bodyPr/>
          <a:lstStyle/>
          <a:p>
            <a:r>
              <a:rPr lang="en-US" dirty="0"/>
              <a:t>AAMC Leadership Plenary</a:t>
            </a:r>
          </a:p>
        </p:txBody>
      </p:sp>
      <p:sp>
        <p:nvSpPr>
          <p:cNvPr id="3" name="Content Placeholder 2">
            <a:extLst>
              <a:ext uri="{FF2B5EF4-FFF2-40B4-BE49-F238E27FC236}">
                <a16:creationId xmlns:a16="http://schemas.microsoft.com/office/drawing/2014/main" id="{C9434751-269A-47DF-8D85-D9E3A78963E4}"/>
              </a:ext>
            </a:extLst>
          </p:cNvPr>
          <p:cNvSpPr>
            <a:spLocks noGrp="1"/>
          </p:cNvSpPr>
          <p:nvPr>
            <p:ph idx="1"/>
          </p:nvPr>
        </p:nvSpPr>
        <p:spPr/>
        <p:txBody>
          <a:bodyPr>
            <a:normAutofit/>
          </a:bodyPr>
          <a:lstStyle/>
          <a:p>
            <a:pPr marL="0" indent="0">
              <a:buNone/>
            </a:pPr>
            <a:r>
              <a:rPr lang="en-US" sz="1800" b="1" dirty="0">
                <a:solidFill>
                  <a:srgbClr val="002060"/>
                </a:solidFill>
                <a:latin typeface="+mn-lt"/>
              </a:rPr>
              <a:t>Presentation from AAMC President and CEO David J. Skorton, MD:</a:t>
            </a:r>
            <a:endParaRPr lang="en-US" sz="1800" dirty="0">
              <a:solidFill>
                <a:srgbClr val="002060"/>
              </a:solidFill>
              <a:latin typeface="+mn-lt"/>
            </a:endParaRPr>
          </a:p>
          <a:p>
            <a:pPr marL="0" indent="0">
              <a:buNone/>
            </a:pPr>
            <a:endParaRPr lang="en-US" sz="1800" dirty="0">
              <a:solidFill>
                <a:srgbClr val="002060"/>
              </a:solidFill>
              <a:latin typeface="+mn-lt"/>
            </a:endParaRPr>
          </a:p>
          <a:p>
            <a:pPr marL="0" indent="0">
              <a:buNone/>
            </a:pPr>
            <a:r>
              <a:rPr lang="en-US" sz="1800" dirty="0">
                <a:solidFill>
                  <a:srgbClr val="002060"/>
                </a:solidFill>
                <a:latin typeface="+mn-lt"/>
              </a:rPr>
              <a:t>3. Ensuring all communities have equitable access to things needed to thrive, such as freedom from racism and discrimination, access to housing, good jobs, etc. We need to collaborate with communities to guide us toward solutions together. The relationship between physicians and patients must not be interrupted by judicial decisions or legislation. Nothing should interfere with clinicians acting on good clinical judgement in their care for pregnant women</a:t>
            </a:r>
          </a:p>
          <a:p>
            <a:pPr marL="0" indent="0">
              <a:buNone/>
            </a:pPr>
            <a:r>
              <a:rPr lang="en-US" sz="1800" dirty="0">
                <a:solidFill>
                  <a:srgbClr val="002060"/>
                </a:solidFill>
                <a:latin typeface="+mn-lt"/>
              </a:rPr>
              <a:t>4. Free speech. Some have concerns about the AAMC leaning too far to the left. We have to truly listen to other opinions we disagree with and not ban speakers who don’t follow the current orthodoxy</a:t>
            </a:r>
          </a:p>
          <a:p>
            <a:pPr marL="0" indent="0">
              <a:buNone/>
            </a:pPr>
            <a:r>
              <a:rPr lang="en-US" sz="1800" dirty="0">
                <a:solidFill>
                  <a:srgbClr val="002060"/>
                </a:solidFill>
                <a:latin typeface="+mn-lt"/>
              </a:rPr>
              <a:t>Let’s lead together in service of the public good</a:t>
            </a:r>
          </a:p>
        </p:txBody>
      </p:sp>
    </p:spTree>
    <p:extLst>
      <p:ext uri="{BB962C8B-B14F-4D97-AF65-F5344CB8AC3E}">
        <p14:creationId xmlns:p14="http://schemas.microsoft.com/office/powerpoint/2010/main" val="2200800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8EFA-778A-4C17-96B3-5159B1AADF56}"/>
              </a:ext>
            </a:extLst>
          </p:cNvPr>
          <p:cNvSpPr>
            <a:spLocks noGrp="1"/>
          </p:cNvSpPr>
          <p:nvPr>
            <p:ph type="title"/>
          </p:nvPr>
        </p:nvSpPr>
        <p:spPr>
          <a:xfrm>
            <a:off x="-60959" y="1216964"/>
            <a:ext cx="12172652" cy="1990137"/>
          </a:xfrm>
        </p:spPr>
        <p:txBody>
          <a:bodyPr>
            <a:noAutofit/>
          </a:bodyPr>
          <a:lstStyle/>
          <a:p>
            <a:pPr algn="ctr"/>
            <a:r>
              <a:rPr lang="en-US" sz="4000" dirty="0"/>
              <a:t>Why Climate Action Is the Future of Medicine and How Health Care Professionals Can Make a Difference</a:t>
            </a:r>
          </a:p>
        </p:txBody>
      </p:sp>
      <p:pic>
        <p:nvPicPr>
          <p:cNvPr id="5" name="Picture 4">
            <a:extLst>
              <a:ext uri="{FF2B5EF4-FFF2-40B4-BE49-F238E27FC236}">
                <a16:creationId xmlns:a16="http://schemas.microsoft.com/office/drawing/2014/main" id="{479D4D49-D768-49EF-A854-ACACB0097B22}"/>
              </a:ext>
            </a:extLst>
          </p:cNvPr>
          <p:cNvPicPr>
            <a:picLocks noChangeAspect="1"/>
          </p:cNvPicPr>
          <p:nvPr/>
        </p:nvPicPr>
        <p:blipFill rotWithShape="1">
          <a:blip r:embed="rId2"/>
          <a:srcRect r="69007"/>
          <a:stretch/>
        </p:blipFill>
        <p:spPr>
          <a:xfrm>
            <a:off x="7992879" y="3280388"/>
            <a:ext cx="1689540" cy="1679209"/>
          </a:xfrm>
          <a:prstGeom prst="rect">
            <a:avLst/>
          </a:prstGeom>
          <a:effectLst>
            <a:softEdge rad="63500"/>
          </a:effectLst>
        </p:spPr>
      </p:pic>
      <p:pic>
        <p:nvPicPr>
          <p:cNvPr id="7" name="Picture 6">
            <a:extLst>
              <a:ext uri="{FF2B5EF4-FFF2-40B4-BE49-F238E27FC236}">
                <a16:creationId xmlns:a16="http://schemas.microsoft.com/office/drawing/2014/main" id="{28C6D852-348B-44FB-9760-20E7C5395555}"/>
              </a:ext>
            </a:extLst>
          </p:cNvPr>
          <p:cNvPicPr>
            <a:picLocks noChangeAspect="1"/>
          </p:cNvPicPr>
          <p:nvPr/>
        </p:nvPicPr>
        <p:blipFill rotWithShape="1">
          <a:blip r:embed="rId3"/>
          <a:srcRect r="78307"/>
          <a:stretch/>
        </p:blipFill>
        <p:spPr>
          <a:xfrm>
            <a:off x="199501" y="3332386"/>
            <a:ext cx="1604771" cy="1575215"/>
          </a:xfrm>
          <a:prstGeom prst="rect">
            <a:avLst/>
          </a:prstGeom>
          <a:effectLst>
            <a:softEdge rad="63500"/>
          </a:effectLst>
        </p:spPr>
      </p:pic>
      <p:pic>
        <p:nvPicPr>
          <p:cNvPr id="9" name="Picture 8">
            <a:extLst>
              <a:ext uri="{FF2B5EF4-FFF2-40B4-BE49-F238E27FC236}">
                <a16:creationId xmlns:a16="http://schemas.microsoft.com/office/drawing/2014/main" id="{9BBD5004-7D6D-4F1D-863B-EB0303ADDBD9}"/>
              </a:ext>
            </a:extLst>
          </p:cNvPr>
          <p:cNvPicPr>
            <a:picLocks noChangeAspect="1"/>
          </p:cNvPicPr>
          <p:nvPr/>
        </p:nvPicPr>
        <p:blipFill rotWithShape="1">
          <a:blip r:embed="rId4"/>
          <a:srcRect r="77626"/>
          <a:stretch/>
        </p:blipFill>
        <p:spPr>
          <a:xfrm>
            <a:off x="3943188" y="3429000"/>
            <a:ext cx="1548880" cy="1381989"/>
          </a:xfrm>
          <a:prstGeom prst="rect">
            <a:avLst/>
          </a:prstGeom>
          <a:effectLst>
            <a:softEdge rad="63500"/>
          </a:effectLst>
        </p:spPr>
      </p:pic>
      <p:sp>
        <p:nvSpPr>
          <p:cNvPr id="10" name="TextBox 9">
            <a:extLst>
              <a:ext uri="{FF2B5EF4-FFF2-40B4-BE49-F238E27FC236}">
                <a16:creationId xmlns:a16="http://schemas.microsoft.com/office/drawing/2014/main" id="{9A950573-6ABC-41BE-B9A8-A10C43093110}"/>
              </a:ext>
            </a:extLst>
          </p:cNvPr>
          <p:cNvSpPr txBox="1"/>
          <p:nvPr/>
        </p:nvSpPr>
        <p:spPr>
          <a:xfrm>
            <a:off x="9682419" y="3403648"/>
            <a:ext cx="2509581" cy="1569660"/>
          </a:xfrm>
          <a:prstGeom prst="rect">
            <a:avLst/>
          </a:prstGeom>
          <a:noFill/>
        </p:spPr>
        <p:txBody>
          <a:bodyPr wrap="square" rtlCol="0">
            <a:spAutoFit/>
          </a:bodyPr>
          <a:lstStyle/>
          <a:p>
            <a:r>
              <a:rPr lang="en-US" sz="1600" b="1" dirty="0">
                <a:solidFill>
                  <a:srgbClr val="002060"/>
                </a:solidFill>
              </a:rPr>
              <a:t>Aaron Bernstein - Facilitator</a:t>
            </a:r>
          </a:p>
          <a:p>
            <a:r>
              <a:rPr lang="en-US" sz="1600" dirty="0">
                <a:solidFill>
                  <a:srgbClr val="002060"/>
                </a:solidFill>
              </a:rPr>
              <a:t>MD, MPH</a:t>
            </a:r>
          </a:p>
          <a:p>
            <a:r>
              <a:rPr lang="en-US" sz="1600" dirty="0">
                <a:solidFill>
                  <a:srgbClr val="002060"/>
                </a:solidFill>
              </a:rPr>
              <a:t>Interim Director, Pediatric Hospitalist</a:t>
            </a:r>
          </a:p>
          <a:p>
            <a:r>
              <a:rPr lang="en-US" sz="1600" dirty="0">
                <a:solidFill>
                  <a:srgbClr val="002060"/>
                </a:solidFill>
              </a:rPr>
              <a:t>Boston Children's Hospital </a:t>
            </a:r>
          </a:p>
        </p:txBody>
      </p:sp>
      <p:sp>
        <p:nvSpPr>
          <p:cNvPr id="11" name="TextBox 10">
            <a:extLst>
              <a:ext uri="{FF2B5EF4-FFF2-40B4-BE49-F238E27FC236}">
                <a16:creationId xmlns:a16="http://schemas.microsoft.com/office/drawing/2014/main" id="{238B3626-AEBC-4881-9A79-93A3627BF822}"/>
              </a:ext>
            </a:extLst>
          </p:cNvPr>
          <p:cNvSpPr txBox="1"/>
          <p:nvPr/>
        </p:nvSpPr>
        <p:spPr>
          <a:xfrm>
            <a:off x="1718076" y="3395534"/>
            <a:ext cx="2262712" cy="2062103"/>
          </a:xfrm>
          <a:prstGeom prst="rect">
            <a:avLst/>
          </a:prstGeom>
          <a:noFill/>
        </p:spPr>
        <p:txBody>
          <a:bodyPr wrap="square" rtlCol="0">
            <a:spAutoFit/>
          </a:bodyPr>
          <a:lstStyle/>
          <a:p>
            <a:r>
              <a:rPr lang="en-US" sz="1600" b="1" dirty="0" err="1">
                <a:solidFill>
                  <a:srgbClr val="002060"/>
                </a:solidFill>
              </a:rPr>
              <a:t>Shaneeta</a:t>
            </a:r>
            <a:r>
              <a:rPr lang="en-US" sz="1600" b="1" dirty="0">
                <a:solidFill>
                  <a:srgbClr val="002060"/>
                </a:solidFill>
              </a:rPr>
              <a:t> Johnson - Facilitator</a:t>
            </a:r>
          </a:p>
          <a:p>
            <a:r>
              <a:rPr lang="en-US" sz="1600" dirty="0">
                <a:solidFill>
                  <a:srgbClr val="002060"/>
                </a:solidFill>
              </a:rPr>
              <a:t>MD, MBA</a:t>
            </a:r>
          </a:p>
          <a:p>
            <a:r>
              <a:rPr lang="en-US" sz="1600" dirty="0">
                <a:solidFill>
                  <a:srgbClr val="002060"/>
                </a:solidFill>
              </a:rPr>
              <a:t>Department Director, Residency Program Director, and Professor</a:t>
            </a:r>
          </a:p>
          <a:p>
            <a:r>
              <a:rPr lang="en-US" sz="1600" dirty="0">
                <a:solidFill>
                  <a:srgbClr val="002060"/>
                </a:solidFill>
              </a:rPr>
              <a:t>Morehouse School of Medicine </a:t>
            </a:r>
          </a:p>
        </p:txBody>
      </p:sp>
      <p:sp>
        <p:nvSpPr>
          <p:cNvPr id="13" name="TextBox 12">
            <a:extLst>
              <a:ext uri="{FF2B5EF4-FFF2-40B4-BE49-F238E27FC236}">
                <a16:creationId xmlns:a16="http://schemas.microsoft.com/office/drawing/2014/main" id="{5777F20C-DC12-419B-B96B-C76F7E536540}"/>
              </a:ext>
            </a:extLst>
          </p:cNvPr>
          <p:cNvSpPr txBox="1"/>
          <p:nvPr/>
        </p:nvSpPr>
        <p:spPr>
          <a:xfrm>
            <a:off x="5492068" y="3416009"/>
            <a:ext cx="2420504" cy="1815882"/>
          </a:xfrm>
          <a:prstGeom prst="rect">
            <a:avLst/>
          </a:prstGeom>
          <a:noFill/>
        </p:spPr>
        <p:txBody>
          <a:bodyPr wrap="square">
            <a:spAutoFit/>
          </a:bodyPr>
          <a:lstStyle/>
          <a:p>
            <a:r>
              <a:rPr lang="en-US" sz="1600" b="1" dirty="0">
                <a:solidFill>
                  <a:srgbClr val="002060"/>
                </a:solidFill>
              </a:rPr>
              <a:t>Renee N. Salas - Speaker</a:t>
            </a:r>
          </a:p>
          <a:p>
            <a:r>
              <a:rPr lang="en-US" sz="1600" dirty="0">
                <a:solidFill>
                  <a:srgbClr val="002060"/>
                </a:solidFill>
              </a:rPr>
              <a:t>MD, MPH, MS</a:t>
            </a:r>
          </a:p>
          <a:p>
            <a:r>
              <a:rPr lang="en-US" sz="1600" dirty="0">
                <a:solidFill>
                  <a:srgbClr val="002060"/>
                </a:solidFill>
              </a:rPr>
              <a:t>Harvard Global Health Institute</a:t>
            </a:r>
          </a:p>
          <a:p>
            <a:r>
              <a:rPr lang="en-US" sz="1600" dirty="0">
                <a:solidFill>
                  <a:srgbClr val="002060"/>
                </a:solidFill>
              </a:rPr>
              <a:t>Harvard Medical School and Massachusetts General Hospital </a:t>
            </a:r>
          </a:p>
        </p:txBody>
      </p:sp>
    </p:spTree>
    <p:extLst>
      <p:ext uri="{BB962C8B-B14F-4D97-AF65-F5344CB8AC3E}">
        <p14:creationId xmlns:p14="http://schemas.microsoft.com/office/powerpoint/2010/main" val="129531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FE4A-3924-45F3-8D9D-BA84A4041A5E}"/>
              </a:ext>
            </a:extLst>
          </p:cNvPr>
          <p:cNvSpPr>
            <a:spLocks noGrp="1"/>
          </p:cNvSpPr>
          <p:nvPr>
            <p:ph type="title"/>
          </p:nvPr>
        </p:nvSpPr>
        <p:spPr>
          <a:xfrm>
            <a:off x="612626" y="969155"/>
            <a:ext cx="11047956" cy="1497423"/>
          </a:xfrm>
        </p:spPr>
        <p:txBody>
          <a:bodyPr>
            <a:noAutofit/>
          </a:bodyPr>
          <a:lstStyle/>
          <a:p>
            <a:pPr algn="ctr"/>
            <a:r>
              <a:rPr lang="en-US" sz="3200" dirty="0"/>
              <a:t>Why Climate Action Is the Future of Medicine and How Health Care Professionals Can Make a Difference</a:t>
            </a:r>
          </a:p>
        </p:txBody>
      </p:sp>
      <p:sp>
        <p:nvSpPr>
          <p:cNvPr id="3" name="Content Placeholder 2">
            <a:extLst>
              <a:ext uri="{FF2B5EF4-FFF2-40B4-BE49-F238E27FC236}">
                <a16:creationId xmlns:a16="http://schemas.microsoft.com/office/drawing/2014/main" id="{C4786E68-11DD-48DE-A6B2-736D9EC326C6}"/>
              </a:ext>
            </a:extLst>
          </p:cNvPr>
          <p:cNvSpPr>
            <a:spLocks noGrp="1"/>
          </p:cNvSpPr>
          <p:nvPr>
            <p:ph idx="1"/>
          </p:nvPr>
        </p:nvSpPr>
        <p:spPr>
          <a:xfrm>
            <a:off x="563672" y="2267211"/>
            <a:ext cx="4609304" cy="3909752"/>
          </a:xfrm>
        </p:spPr>
        <p:txBody>
          <a:bodyPr>
            <a:normAutofit lnSpcReduction="10000"/>
          </a:bodyPr>
          <a:lstStyle/>
          <a:p>
            <a:pPr marL="0" indent="0">
              <a:buNone/>
            </a:pPr>
            <a:r>
              <a:rPr lang="en-US" sz="1800" b="1" dirty="0">
                <a:solidFill>
                  <a:srgbClr val="002060"/>
                </a:solidFill>
                <a:latin typeface="+mn-lt"/>
              </a:rPr>
              <a:t>Facing the facts:</a:t>
            </a:r>
          </a:p>
          <a:p>
            <a:r>
              <a:rPr lang="en-US" dirty="0">
                <a:solidFill>
                  <a:srgbClr val="002060"/>
                </a:solidFill>
                <a:latin typeface="+mn-lt"/>
              </a:rPr>
              <a:t>As the burning of fossil fuels and the resulting acceleration of climate change make people more ill and complicate how to care for them, the medical field must confront the crisis more directly by integrating climate change factors into patient care and medical student education, reducing the carbon footprint of the health care industry, and advocating for public policies that protect the environment</a:t>
            </a:r>
          </a:p>
          <a:p>
            <a:r>
              <a:rPr lang="en-US" sz="1600" dirty="0">
                <a:solidFill>
                  <a:srgbClr val="002060"/>
                </a:solidFill>
                <a:latin typeface="+mn-lt"/>
              </a:rPr>
              <a:t>Climate change’s impact on health can be seen in the effect of air pollution, rising temperatures, and increasingly severe weather events on human health, including more heat stroke, asthma, stress-based mental illness, preterm births, and premature deaths, and the increased spread of insect-borne disease</a:t>
            </a:r>
          </a:p>
          <a:p>
            <a:endParaRPr lang="en-US" dirty="0">
              <a:solidFill>
                <a:srgbClr val="002060"/>
              </a:solidFill>
              <a:latin typeface="+mn-lt"/>
            </a:endParaRPr>
          </a:p>
        </p:txBody>
      </p:sp>
      <p:pic>
        <p:nvPicPr>
          <p:cNvPr id="5" name="Picture 4">
            <a:extLst>
              <a:ext uri="{FF2B5EF4-FFF2-40B4-BE49-F238E27FC236}">
                <a16:creationId xmlns:a16="http://schemas.microsoft.com/office/drawing/2014/main" id="{5CBB6378-3E5B-497D-8553-425176CA0CED}"/>
              </a:ext>
            </a:extLst>
          </p:cNvPr>
          <p:cNvPicPr>
            <a:picLocks noChangeAspect="1"/>
          </p:cNvPicPr>
          <p:nvPr/>
        </p:nvPicPr>
        <p:blipFill>
          <a:blip r:embed="rId2"/>
          <a:stretch>
            <a:fillRect/>
          </a:stretch>
        </p:blipFill>
        <p:spPr>
          <a:xfrm>
            <a:off x="5268781" y="2267211"/>
            <a:ext cx="6546059" cy="3427256"/>
          </a:xfrm>
          <a:prstGeom prst="rect">
            <a:avLst/>
          </a:prstGeom>
        </p:spPr>
      </p:pic>
    </p:spTree>
    <p:extLst>
      <p:ext uri="{BB962C8B-B14F-4D97-AF65-F5344CB8AC3E}">
        <p14:creationId xmlns:p14="http://schemas.microsoft.com/office/powerpoint/2010/main" val="2382242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7F7C8-5A48-4A47-BF79-83C1A0C72A6F}"/>
              </a:ext>
            </a:extLst>
          </p:cNvPr>
          <p:cNvSpPr>
            <a:spLocks noGrp="1"/>
          </p:cNvSpPr>
          <p:nvPr>
            <p:ph type="title"/>
          </p:nvPr>
        </p:nvSpPr>
        <p:spPr>
          <a:xfrm>
            <a:off x="1034561" y="1152395"/>
            <a:ext cx="11047956" cy="1002082"/>
          </a:xfrm>
        </p:spPr>
        <p:txBody>
          <a:bodyPr>
            <a:noAutofit/>
          </a:bodyPr>
          <a:lstStyle/>
          <a:p>
            <a:pPr algn="ctr"/>
            <a:r>
              <a:rPr lang="en-US" sz="3200" dirty="0"/>
              <a:t>Why Climate Action Is the Future of Medicine and How Health Care Professionals Can Make a Difference</a:t>
            </a:r>
          </a:p>
        </p:txBody>
      </p:sp>
      <p:sp>
        <p:nvSpPr>
          <p:cNvPr id="3" name="Content Placeholder 2">
            <a:extLst>
              <a:ext uri="{FF2B5EF4-FFF2-40B4-BE49-F238E27FC236}">
                <a16:creationId xmlns:a16="http://schemas.microsoft.com/office/drawing/2014/main" id="{928EB339-1FD7-49FC-863F-A559754BBC80}"/>
              </a:ext>
            </a:extLst>
          </p:cNvPr>
          <p:cNvSpPr>
            <a:spLocks noGrp="1"/>
          </p:cNvSpPr>
          <p:nvPr>
            <p:ph idx="1"/>
          </p:nvPr>
        </p:nvSpPr>
        <p:spPr/>
        <p:txBody>
          <a:bodyPr>
            <a:normAutofit fontScale="92500" lnSpcReduction="10000"/>
          </a:bodyPr>
          <a:lstStyle/>
          <a:p>
            <a:pPr marL="0" indent="0">
              <a:buNone/>
            </a:pPr>
            <a:r>
              <a:rPr lang="en-US" sz="2000" b="1" dirty="0">
                <a:solidFill>
                  <a:srgbClr val="002060"/>
                </a:solidFill>
                <a:latin typeface="+mn-lt"/>
              </a:rPr>
              <a:t>Finding the solutions:</a:t>
            </a:r>
          </a:p>
          <a:p>
            <a:r>
              <a:rPr lang="en-US" sz="2000" dirty="0">
                <a:solidFill>
                  <a:srgbClr val="002060"/>
                </a:solidFill>
                <a:latin typeface="+mn-lt"/>
              </a:rPr>
              <a:t>“As health care providers and physicians, we have the strongest argument about the climate change crisis we are facing. We are the game-changer in this,” said panelist Aaron Bernstein, MD, MPH, interim director of the Center for Climate, Health, and the Global Environment at Harvard T.H. Chan School of Public Health</a:t>
            </a:r>
          </a:p>
          <a:p>
            <a:r>
              <a:rPr lang="en-US" sz="2000" dirty="0">
                <a:solidFill>
                  <a:srgbClr val="002060"/>
                </a:solidFill>
                <a:latin typeface="+mn-lt"/>
              </a:rPr>
              <a:t>Hospitals and other health care facilities have been taking steps to reduce their carbon footprint but must do more. The strategies have included changing to alternate fuel sources, buying supplies from companies that have pledged to produce net-zero emissions through the creation and delivery of their products, and cutting down on the use of some supplies and increasing materials that can be recycled</a:t>
            </a:r>
          </a:p>
          <a:p>
            <a:r>
              <a:rPr lang="en-US" sz="2000" dirty="0">
                <a:solidFill>
                  <a:srgbClr val="002060"/>
                </a:solidFill>
                <a:latin typeface="+mn-lt"/>
              </a:rPr>
              <a:t>Climate conditions should inform such decisions as what medicines to prescribe and how to safely release a patient if they are returning to a home with extreme heat or poor air quality</a:t>
            </a:r>
          </a:p>
          <a:p>
            <a:r>
              <a:rPr lang="en-US" sz="2000" dirty="0">
                <a:solidFill>
                  <a:srgbClr val="002060"/>
                </a:solidFill>
                <a:latin typeface="+mn-lt"/>
              </a:rPr>
              <a:t>Climate change factors should also be integrated into medical school curricula. That can be as simple as inserting an instructional slide into a lesson plan or adding a climate-based learning module to class instruction</a:t>
            </a:r>
          </a:p>
        </p:txBody>
      </p:sp>
    </p:spTree>
    <p:extLst>
      <p:ext uri="{BB962C8B-B14F-4D97-AF65-F5344CB8AC3E}">
        <p14:creationId xmlns:p14="http://schemas.microsoft.com/office/powerpoint/2010/main" val="3008556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F0B2-8243-4C51-9345-C22445350FBB}"/>
              </a:ext>
            </a:extLst>
          </p:cNvPr>
          <p:cNvSpPr>
            <a:spLocks noGrp="1"/>
          </p:cNvSpPr>
          <p:nvPr>
            <p:ph type="title"/>
          </p:nvPr>
        </p:nvSpPr>
        <p:spPr>
          <a:xfrm>
            <a:off x="781974" y="1599553"/>
            <a:ext cx="10515600" cy="1400283"/>
          </a:xfrm>
        </p:spPr>
        <p:txBody>
          <a:bodyPr>
            <a:noAutofit/>
          </a:bodyPr>
          <a:lstStyle/>
          <a:p>
            <a:pPr algn="ctr"/>
            <a:r>
              <a:rPr lang="en-US" sz="4400" dirty="0"/>
              <a:t>Facing the Truth that the South Defines America: A Conversation with Imani Perry</a:t>
            </a:r>
          </a:p>
        </p:txBody>
      </p:sp>
      <p:pic>
        <p:nvPicPr>
          <p:cNvPr id="5" name="Picture 4">
            <a:extLst>
              <a:ext uri="{FF2B5EF4-FFF2-40B4-BE49-F238E27FC236}">
                <a16:creationId xmlns:a16="http://schemas.microsoft.com/office/drawing/2014/main" id="{5C75B787-2314-4DCA-9B82-7D6F9703AAB8}"/>
              </a:ext>
            </a:extLst>
          </p:cNvPr>
          <p:cNvPicPr>
            <a:picLocks noChangeAspect="1"/>
          </p:cNvPicPr>
          <p:nvPr/>
        </p:nvPicPr>
        <p:blipFill rotWithShape="1">
          <a:blip r:embed="rId2"/>
          <a:srcRect r="63538"/>
          <a:stretch/>
        </p:blipFill>
        <p:spPr>
          <a:xfrm>
            <a:off x="6667786" y="3394878"/>
            <a:ext cx="1915611" cy="1811074"/>
          </a:xfrm>
          <a:prstGeom prst="rect">
            <a:avLst/>
          </a:prstGeom>
          <a:effectLst>
            <a:softEdge rad="127000"/>
          </a:effectLst>
        </p:spPr>
      </p:pic>
      <p:pic>
        <p:nvPicPr>
          <p:cNvPr id="9" name="Picture 8">
            <a:extLst>
              <a:ext uri="{FF2B5EF4-FFF2-40B4-BE49-F238E27FC236}">
                <a16:creationId xmlns:a16="http://schemas.microsoft.com/office/drawing/2014/main" id="{23DC83A2-3874-4941-B581-E8667E78C85B}"/>
              </a:ext>
            </a:extLst>
          </p:cNvPr>
          <p:cNvPicPr>
            <a:picLocks noChangeAspect="1"/>
          </p:cNvPicPr>
          <p:nvPr/>
        </p:nvPicPr>
        <p:blipFill rotWithShape="1">
          <a:blip r:embed="rId3"/>
          <a:srcRect l="6738" r="8376"/>
          <a:stretch/>
        </p:blipFill>
        <p:spPr>
          <a:xfrm>
            <a:off x="821317" y="3394878"/>
            <a:ext cx="1812374" cy="1795498"/>
          </a:xfrm>
          <a:prstGeom prst="rect">
            <a:avLst/>
          </a:prstGeom>
          <a:effectLst>
            <a:softEdge rad="63500"/>
          </a:effectLst>
        </p:spPr>
      </p:pic>
      <p:sp>
        <p:nvSpPr>
          <p:cNvPr id="12" name="TextBox 11">
            <a:extLst>
              <a:ext uri="{FF2B5EF4-FFF2-40B4-BE49-F238E27FC236}">
                <a16:creationId xmlns:a16="http://schemas.microsoft.com/office/drawing/2014/main" id="{86E05EF6-4472-4078-9554-49DDFCBC090C}"/>
              </a:ext>
            </a:extLst>
          </p:cNvPr>
          <p:cNvSpPr txBox="1"/>
          <p:nvPr/>
        </p:nvSpPr>
        <p:spPr>
          <a:xfrm>
            <a:off x="2899280" y="3284753"/>
            <a:ext cx="3572701" cy="2031325"/>
          </a:xfrm>
          <a:prstGeom prst="rect">
            <a:avLst/>
          </a:prstGeom>
          <a:noFill/>
        </p:spPr>
        <p:txBody>
          <a:bodyPr wrap="square" rtlCol="0">
            <a:spAutoFit/>
          </a:bodyPr>
          <a:lstStyle/>
          <a:p>
            <a:r>
              <a:rPr lang="en-US" b="1" dirty="0">
                <a:solidFill>
                  <a:srgbClr val="002060"/>
                </a:solidFill>
              </a:rPr>
              <a:t>Imani Perry – Speaker </a:t>
            </a:r>
          </a:p>
          <a:p>
            <a:r>
              <a:rPr lang="en-US" dirty="0">
                <a:solidFill>
                  <a:srgbClr val="002060"/>
                </a:solidFill>
              </a:rPr>
              <a:t>PhD, JD</a:t>
            </a:r>
          </a:p>
          <a:p>
            <a:r>
              <a:rPr lang="en-US" dirty="0">
                <a:solidFill>
                  <a:srgbClr val="002060"/>
                </a:solidFill>
              </a:rPr>
              <a:t>Professor, African American Studies, Princeton University</a:t>
            </a:r>
          </a:p>
          <a:p>
            <a:r>
              <a:rPr lang="en-US" dirty="0">
                <a:solidFill>
                  <a:srgbClr val="002060"/>
                </a:solidFill>
              </a:rPr>
              <a:t>Author, “South to America: A Journey Below the Mason Dixon to Understand the Soul of a Nation”</a:t>
            </a:r>
          </a:p>
        </p:txBody>
      </p:sp>
      <p:sp>
        <p:nvSpPr>
          <p:cNvPr id="13" name="TextBox 12">
            <a:extLst>
              <a:ext uri="{FF2B5EF4-FFF2-40B4-BE49-F238E27FC236}">
                <a16:creationId xmlns:a16="http://schemas.microsoft.com/office/drawing/2014/main" id="{F0799BE3-D0B0-4AC0-A8C8-921D305D4F29}"/>
              </a:ext>
            </a:extLst>
          </p:cNvPr>
          <p:cNvSpPr txBox="1"/>
          <p:nvPr/>
        </p:nvSpPr>
        <p:spPr>
          <a:xfrm>
            <a:off x="8670136" y="3396500"/>
            <a:ext cx="3100255" cy="923330"/>
          </a:xfrm>
          <a:prstGeom prst="rect">
            <a:avLst/>
          </a:prstGeom>
          <a:noFill/>
        </p:spPr>
        <p:txBody>
          <a:bodyPr wrap="square" rtlCol="0">
            <a:spAutoFit/>
          </a:bodyPr>
          <a:lstStyle/>
          <a:p>
            <a:r>
              <a:rPr lang="en-US" b="1" dirty="0">
                <a:solidFill>
                  <a:srgbClr val="002060"/>
                </a:solidFill>
              </a:rPr>
              <a:t>Jon Meacham – Facilitator</a:t>
            </a:r>
          </a:p>
          <a:p>
            <a:r>
              <a:rPr lang="en-US" dirty="0">
                <a:solidFill>
                  <a:srgbClr val="002060"/>
                </a:solidFill>
              </a:rPr>
              <a:t>Presidential Historian</a:t>
            </a:r>
          </a:p>
          <a:p>
            <a:r>
              <a:rPr lang="en-US" dirty="0">
                <a:solidFill>
                  <a:srgbClr val="002060"/>
                </a:solidFill>
              </a:rPr>
              <a:t>Author, “The Soul of America”</a:t>
            </a:r>
          </a:p>
        </p:txBody>
      </p:sp>
    </p:spTree>
    <p:extLst>
      <p:ext uri="{BB962C8B-B14F-4D97-AF65-F5344CB8AC3E}">
        <p14:creationId xmlns:p14="http://schemas.microsoft.com/office/powerpoint/2010/main" val="4010190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5D91F-30C4-4C08-A413-5496C21F05C7}"/>
              </a:ext>
            </a:extLst>
          </p:cNvPr>
          <p:cNvSpPr>
            <a:spLocks noGrp="1"/>
          </p:cNvSpPr>
          <p:nvPr>
            <p:ph type="title"/>
          </p:nvPr>
        </p:nvSpPr>
        <p:spPr/>
        <p:txBody>
          <a:bodyPr>
            <a:normAutofit fontScale="90000"/>
          </a:bodyPr>
          <a:lstStyle/>
          <a:p>
            <a:pPr algn="ctr"/>
            <a:r>
              <a:rPr lang="en-US" sz="4400" dirty="0"/>
              <a:t>Facing the Truth that the South Defines America: A Conversation with Imani Perry</a:t>
            </a:r>
            <a:endParaRPr lang="en-US" dirty="0"/>
          </a:p>
        </p:txBody>
      </p:sp>
      <p:sp>
        <p:nvSpPr>
          <p:cNvPr id="3" name="Content Placeholder 2">
            <a:extLst>
              <a:ext uri="{FF2B5EF4-FFF2-40B4-BE49-F238E27FC236}">
                <a16:creationId xmlns:a16="http://schemas.microsoft.com/office/drawing/2014/main" id="{217F1F16-0AC8-414C-84FE-68E3798D7806}"/>
              </a:ext>
            </a:extLst>
          </p:cNvPr>
          <p:cNvSpPr>
            <a:spLocks noGrp="1"/>
          </p:cNvSpPr>
          <p:nvPr>
            <p:ph idx="1"/>
          </p:nvPr>
        </p:nvSpPr>
        <p:spPr>
          <a:xfrm>
            <a:off x="628651" y="3348463"/>
            <a:ext cx="5180074" cy="2710121"/>
          </a:xfrm>
        </p:spPr>
        <p:txBody>
          <a:bodyPr>
            <a:normAutofit/>
          </a:bodyPr>
          <a:lstStyle/>
          <a:p>
            <a:r>
              <a:rPr lang="en-US" dirty="0">
                <a:solidFill>
                  <a:srgbClr val="002060"/>
                </a:solidFill>
                <a:latin typeface="+mn-lt"/>
              </a:rPr>
              <a:t>Throughout her life, Dr. Perry has had this feeling that there’s an extraordinary mischaracterization of the South as somehow out-of-step and behind the rest of the country</a:t>
            </a:r>
          </a:p>
          <a:p>
            <a:r>
              <a:rPr lang="en-US" dirty="0">
                <a:solidFill>
                  <a:srgbClr val="002060"/>
                </a:solidFill>
                <a:latin typeface="+mn-lt"/>
              </a:rPr>
              <a:t>That perception is a way to make the South the scapegoat for the nation’s sins or vulnerabilities, when in fact, a much better account is that the South is really where the country began, and the place where we are forced to confront in the most dramatic ways the tensions between the promises and the ideals of the nation and the reality of a history of cruelty and exploitation</a:t>
            </a:r>
          </a:p>
        </p:txBody>
      </p:sp>
      <p:pic>
        <p:nvPicPr>
          <p:cNvPr id="5" name="Picture 4">
            <a:extLst>
              <a:ext uri="{FF2B5EF4-FFF2-40B4-BE49-F238E27FC236}">
                <a16:creationId xmlns:a16="http://schemas.microsoft.com/office/drawing/2014/main" id="{5B203A94-5C2C-4CA6-9814-B2CBCDB5E40B}"/>
              </a:ext>
            </a:extLst>
          </p:cNvPr>
          <p:cNvPicPr>
            <a:picLocks noChangeAspect="1"/>
          </p:cNvPicPr>
          <p:nvPr/>
        </p:nvPicPr>
        <p:blipFill>
          <a:blip r:embed="rId2"/>
          <a:stretch>
            <a:fillRect/>
          </a:stretch>
        </p:blipFill>
        <p:spPr>
          <a:xfrm>
            <a:off x="5834918" y="2995484"/>
            <a:ext cx="5728431" cy="3153631"/>
          </a:xfrm>
          <a:prstGeom prst="rect">
            <a:avLst/>
          </a:prstGeom>
        </p:spPr>
      </p:pic>
      <p:sp>
        <p:nvSpPr>
          <p:cNvPr id="7" name="TextBox 6">
            <a:extLst>
              <a:ext uri="{FF2B5EF4-FFF2-40B4-BE49-F238E27FC236}">
                <a16:creationId xmlns:a16="http://schemas.microsoft.com/office/drawing/2014/main" id="{EB305EB3-4F30-41C2-A6A1-A8ADEBDACBA7}"/>
              </a:ext>
            </a:extLst>
          </p:cNvPr>
          <p:cNvSpPr txBox="1"/>
          <p:nvPr/>
        </p:nvSpPr>
        <p:spPr>
          <a:xfrm>
            <a:off x="750138" y="2308818"/>
            <a:ext cx="10644272" cy="1200329"/>
          </a:xfrm>
          <a:prstGeom prst="rect">
            <a:avLst/>
          </a:prstGeom>
          <a:noFill/>
        </p:spPr>
        <p:txBody>
          <a:bodyPr wrap="square" rtlCol="0">
            <a:spAutoFit/>
          </a:bodyPr>
          <a:lstStyle/>
          <a:p>
            <a:r>
              <a:rPr lang="en-US" b="1" dirty="0">
                <a:solidFill>
                  <a:srgbClr val="002060"/>
                </a:solidFill>
                <a:latin typeface="+mn-lt"/>
              </a:rPr>
              <a:t>When Imani Perry, JD, PhD, set out to write her book, </a:t>
            </a:r>
            <a:r>
              <a:rPr lang="en-US" b="1" i="1" dirty="0">
                <a:solidFill>
                  <a:srgbClr val="002060"/>
                </a:solidFill>
                <a:latin typeface="+mn-lt"/>
              </a:rPr>
              <a:t>South to America: A Journey Below the Mason-Dixon to Understand the Soul of a Nation</a:t>
            </a:r>
            <a:r>
              <a:rPr lang="en-US" b="1" dirty="0">
                <a:solidFill>
                  <a:srgbClr val="002060"/>
                </a:solidFill>
                <a:latin typeface="+mn-lt"/>
              </a:rPr>
              <a:t>, she felt the need to set the story straight on the region of the United States that was her home</a:t>
            </a:r>
          </a:p>
          <a:p>
            <a:endParaRPr lang="en-US" dirty="0"/>
          </a:p>
        </p:txBody>
      </p:sp>
    </p:spTree>
    <p:extLst>
      <p:ext uri="{BB962C8B-B14F-4D97-AF65-F5344CB8AC3E}">
        <p14:creationId xmlns:p14="http://schemas.microsoft.com/office/powerpoint/2010/main" val="698738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70EA-E1E9-48C2-8505-EB03BD57B98D}"/>
              </a:ext>
            </a:extLst>
          </p:cNvPr>
          <p:cNvSpPr>
            <a:spLocks noGrp="1"/>
          </p:cNvSpPr>
          <p:nvPr>
            <p:ph type="title"/>
          </p:nvPr>
        </p:nvSpPr>
        <p:spPr>
          <a:xfrm>
            <a:off x="788166" y="1201674"/>
            <a:ext cx="11047956" cy="1002082"/>
          </a:xfrm>
        </p:spPr>
        <p:txBody>
          <a:bodyPr>
            <a:noAutofit/>
          </a:bodyPr>
          <a:lstStyle/>
          <a:p>
            <a:pPr algn="ctr"/>
            <a:r>
              <a:rPr lang="en-US" sz="3600" dirty="0"/>
              <a:t>Facing the Truth that the South Defines America: A Conversation with Imani Perry</a:t>
            </a:r>
          </a:p>
        </p:txBody>
      </p:sp>
      <p:sp>
        <p:nvSpPr>
          <p:cNvPr id="3" name="Content Placeholder 2">
            <a:extLst>
              <a:ext uri="{FF2B5EF4-FFF2-40B4-BE49-F238E27FC236}">
                <a16:creationId xmlns:a16="http://schemas.microsoft.com/office/drawing/2014/main" id="{8C49DFBF-B554-4994-B3B7-1D10D5CA2345}"/>
              </a:ext>
            </a:extLst>
          </p:cNvPr>
          <p:cNvSpPr>
            <a:spLocks noGrp="1"/>
          </p:cNvSpPr>
          <p:nvPr>
            <p:ph idx="1"/>
          </p:nvPr>
        </p:nvSpPr>
        <p:spPr>
          <a:xfrm>
            <a:off x="240620" y="2278536"/>
            <a:ext cx="11389233" cy="4138689"/>
          </a:xfrm>
        </p:spPr>
        <p:txBody>
          <a:bodyPr>
            <a:normAutofit/>
          </a:bodyPr>
          <a:lstStyle/>
          <a:p>
            <a:pPr marL="0" indent="0">
              <a:buNone/>
            </a:pPr>
            <a:r>
              <a:rPr lang="en-US" sz="1800" b="1" dirty="0">
                <a:solidFill>
                  <a:srgbClr val="002060"/>
                </a:solidFill>
                <a:latin typeface="+mn-lt"/>
              </a:rPr>
              <a:t>Key lessons:</a:t>
            </a:r>
          </a:p>
          <a:p>
            <a:r>
              <a:rPr lang="en-US" sz="2000" dirty="0">
                <a:solidFill>
                  <a:srgbClr val="002060"/>
                </a:solidFill>
                <a:latin typeface="+mn-lt"/>
              </a:rPr>
              <a:t>Dr. Perry urged health care providers to resist the urge to stereotype and turn the South into the nation’s scapegoat, reminding them that the region is home to one-third of the U.S. population and to most of the country’s Black people, even after the Great Migration brought many to the North</a:t>
            </a:r>
          </a:p>
          <a:p>
            <a:r>
              <a:rPr lang="en-US" sz="2000" dirty="0">
                <a:solidFill>
                  <a:srgbClr val="002060"/>
                </a:solidFill>
                <a:latin typeface="+mn-lt"/>
              </a:rPr>
              <a:t>One of the great challenges for Americans in terms of developing a kind of political maturity is to begin to step away from mythologies and romantic stories of the nation and confront honestly how we became what we are, for better and worse</a:t>
            </a:r>
          </a:p>
          <a:p>
            <a:r>
              <a:rPr lang="en-US" sz="2000" dirty="0">
                <a:solidFill>
                  <a:srgbClr val="002060"/>
                </a:solidFill>
                <a:latin typeface="+mn-lt"/>
              </a:rPr>
              <a:t>The most important lesson is to listen carefully. “I know that so many physicians are under pressure to move quickly, to assess scientifically, but I think medicine is as much art as it is science. And art is dependent on attentiveness — pushing aside this shorthand set of assumptions, stereotypes, [and] judgments based upon the cadence of someone’s voice, or their appearance. I think it’s relevant for the practice of medicine to try to really be attentive to people at a human level,” said Dr. Perry</a:t>
            </a:r>
          </a:p>
          <a:p>
            <a:endParaRPr lang="en-US" dirty="0">
              <a:solidFill>
                <a:srgbClr val="002060"/>
              </a:solidFill>
              <a:latin typeface="+mn-lt"/>
            </a:endParaRPr>
          </a:p>
        </p:txBody>
      </p:sp>
    </p:spTree>
    <p:extLst>
      <p:ext uri="{BB962C8B-B14F-4D97-AF65-F5344CB8AC3E}">
        <p14:creationId xmlns:p14="http://schemas.microsoft.com/office/powerpoint/2010/main" val="3363640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E995-82E8-4483-A1F9-5C10AD23D10D}"/>
              </a:ext>
            </a:extLst>
          </p:cNvPr>
          <p:cNvSpPr>
            <a:spLocks noGrp="1"/>
          </p:cNvSpPr>
          <p:nvPr>
            <p:ph type="title"/>
          </p:nvPr>
        </p:nvSpPr>
        <p:spPr/>
        <p:txBody>
          <a:bodyPr>
            <a:noAutofit/>
          </a:bodyPr>
          <a:lstStyle/>
          <a:p>
            <a:r>
              <a:rPr lang="en-US" sz="3200" dirty="0"/>
              <a:t>AAMC Leadership Presentation to COD, COTH, and CFAS</a:t>
            </a:r>
          </a:p>
        </p:txBody>
      </p:sp>
      <p:sp>
        <p:nvSpPr>
          <p:cNvPr id="3" name="Content Placeholder 2">
            <a:extLst>
              <a:ext uri="{FF2B5EF4-FFF2-40B4-BE49-F238E27FC236}">
                <a16:creationId xmlns:a16="http://schemas.microsoft.com/office/drawing/2014/main" id="{F3D839F2-47ED-471A-8492-AE5DC1B78E2E}"/>
              </a:ext>
            </a:extLst>
          </p:cNvPr>
          <p:cNvSpPr>
            <a:spLocks noGrp="1"/>
          </p:cNvSpPr>
          <p:nvPr>
            <p:ph idx="1"/>
          </p:nvPr>
        </p:nvSpPr>
        <p:spPr>
          <a:xfrm>
            <a:off x="580372" y="2165428"/>
            <a:ext cx="11153515" cy="4741739"/>
          </a:xfrm>
        </p:spPr>
        <p:txBody>
          <a:bodyPr>
            <a:normAutofit/>
          </a:bodyPr>
          <a:lstStyle/>
          <a:p>
            <a:pPr marL="0" indent="0">
              <a:buNone/>
            </a:pPr>
            <a:r>
              <a:rPr lang="en-US" sz="1800" b="1" dirty="0">
                <a:solidFill>
                  <a:srgbClr val="002060"/>
                </a:solidFill>
                <a:latin typeface="+mn-lt"/>
              </a:rPr>
              <a:t>Opening remarks from AAMC Board of Directors Chair Kirk A. Calhoun, MD</a:t>
            </a:r>
          </a:p>
          <a:p>
            <a:r>
              <a:rPr lang="en-US" sz="1800" dirty="0">
                <a:solidFill>
                  <a:srgbClr val="002060"/>
                </a:solidFill>
                <a:latin typeface="+mn-lt"/>
              </a:rPr>
              <a:t>After the Association of Academic Health Centers (AAHC) and its international component merged into the AAMC, Robert A. </a:t>
            </a:r>
            <a:r>
              <a:rPr lang="en-US" sz="1800" dirty="0" err="1">
                <a:solidFill>
                  <a:srgbClr val="002060"/>
                </a:solidFill>
                <a:latin typeface="+mn-lt"/>
              </a:rPr>
              <a:t>Barish</a:t>
            </a:r>
            <a:r>
              <a:rPr lang="en-US" sz="1800" dirty="0">
                <a:solidFill>
                  <a:srgbClr val="002060"/>
                </a:solidFill>
                <a:latin typeface="+mn-lt"/>
              </a:rPr>
              <a:t>, MD, MBA, vice chancellor for health affairs at the University of Illinois at Chicago and the chair of the Board of Directors of the AAHC, is now an at-large member of the AAMC’s Board of Directors. The AAMC now has an international organization built into it</a:t>
            </a:r>
          </a:p>
          <a:p>
            <a:r>
              <a:rPr lang="en-US" sz="1800" dirty="0">
                <a:solidFill>
                  <a:srgbClr val="002060"/>
                </a:solidFill>
                <a:latin typeface="+mn-lt"/>
              </a:rPr>
              <a:t>2023 AAMC Awards are now accepting nominations</a:t>
            </a:r>
          </a:p>
          <a:p>
            <a:pPr marL="0" indent="0">
              <a:buNone/>
            </a:pPr>
            <a:r>
              <a:rPr lang="en-US" sz="1800" b="1" dirty="0">
                <a:solidFill>
                  <a:srgbClr val="002060"/>
                </a:solidFill>
                <a:latin typeface="+mn-lt"/>
              </a:rPr>
              <a:t>2022 Distinguished Service Members:</a:t>
            </a:r>
          </a:p>
          <a:p>
            <a:r>
              <a:rPr lang="en-US" sz="1800" dirty="0">
                <a:solidFill>
                  <a:srgbClr val="002060"/>
                </a:solidFill>
                <a:latin typeface="+mn-lt"/>
              </a:rPr>
              <a:t>Peter Buckley, MD </a:t>
            </a:r>
          </a:p>
          <a:p>
            <a:r>
              <a:rPr lang="en-US" sz="1800" dirty="0">
                <a:solidFill>
                  <a:srgbClr val="002060"/>
                </a:solidFill>
                <a:latin typeface="+mn-lt"/>
              </a:rPr>
              <a:t>Scott Gitlin, MD (former CFAS chair and representative to CFAS from ASH)</a:t>
            </a:r>
          </a:p>
          <a:p>
            <a:r>
              <a:rPr lang="en-US" sz="1800" dirty="0">
                <a:solidFill>
                  <a:srgbClr val="002060"/>
                </a:solidFill>
                <a:latin typeface="+mn-lt"/>
              </a:rPr>
              <a:t>Paul Rothman, MD</a:t>
            </a:r>
          </a:p>
          <a:p>
            <a:r>
              <a:rPr lang="en-US" sz="1800" dirty="0">
                <a:solidFill>
                  <a:srgbClr val="002060"/>
                </a:solidFill>
                <a:latin typeface="+mn-lt"/>
              </a:rPr>
              <a:t>Richard Eckert, PhD (outgoing CFAS Administrative Board member and representative from University of Maryland and the AMGBD)</a:t>
            </a:r>
          </a:p>
        </p:txBody>
      </p:sp>
    </p:spTree>
    <p:extLst>
      <p:ext uri="{BB962C8B-B14F-4D97-AF65-F5344CB8AC3E}">
        <p14:creationId xmlns:p14="http://schemas.microsoft.com/office/powerpoint/2010/main" val="2571308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858F7-260C-4464-B9F3-CD448E27EBAF}"/>
              </a:ext>
            </a:extLst>
          </p:cNvPr>
          <p:cNvSpPr>
            <a:spLocks noGrp="1"/>
          </p:cNvSpPr>
          <p:nvPr>
            <p:ph type="title"/>
          </p:nvPr>
        </p:nvSpPr>
        <p:spPr/>
        <p:txBody>
          <a:bodyPr/>
          <a:lstStyle/>
          <a:p>
            <a:r>
              <a:rPr lang="en-US" dirty="0"/>
              <a:t>An Intro to LSL</a:t>
            </a:r>
          </a:p>
        </p:txBody>
      </p:sp>
      <p:sp>
        <p:nvSpPr>
          <p:cNvPr id="3" name="Content Placeholder 2">
            <a:extLst>
              <a:ext uri="{FF2B5EF4-FFF2-40B4-BE49-F238E27FC236}">
                <a16:creationId xmlns:a16="http://schemas.microsoft.com/office/drawing/2014/main" id="{A3C72580-C46B-4412-891A-5B80E83C6D5D}"/>
              </a:ext>
            </a:extLst>
          </p:cNvPr>
          <p:cNvSpPr>
            <a:spLocks noGrp="1"/>
          </p:cNvSpPr>
          <p:nvPr>
            <p:ph idx="1"/>
          </p:nvPr>
        </p:nvSpPr>
        <p:spPr>
          <a:xfrm>
            <a:off x="563672" y="2059144"/>
            <a:ext cx="11047956" cy="3909752"/>
          </a:xfrm>
        </p:spPr>
        <p:txBody>
          <a:bodyPr/>
          <a:lstStyle/>
          <a:p>
            <a:pPr marL="0" indent="0">
              <a:buNone/>
            </a:pPr>
            <a:r>
              <a:rPr lang="en-US" dirty="0">
                <a:solidFill>
                  <a:srgbClr val="002060"/>
                </a:solidFill>
                <a:latin typeface="+mn-lt"/>
              </a:rPr>
              <a:t>Learn Serve Lead: The AAMC Annual Meeting returned to an in-person format for the first time since 2019, drawing more than 4,000 academic medicine professionals to Nashville, Tennessee, from Nov. 10 – 15</a:t>
            </a:r>
          </a:p>
        </p:txBody>
      </p:sp>
      <p:pic>
        <p:nvPicPr>
          <p:cNvPr id="4" name="Picture 3">
            <a:extLst>
              <a:ext uri="{FF2B5EF4-FFF2-40B4-BE49-F238E27FC236}">
                <a16:creationId xmlns:a16="http://schemas.microsoft.com/office/drawing/2014/main" id="{8183D26D-B6DC-4D7B-974A-B12519AFA0E4}"/>
              </a:ext>
            </a:extLst>
          </p:cNvPr>
          <p:cNvPicPr>
            <a:picLocks noChangeAspect="1"/>
          </p:cNvPicPr>
          <p:nvPr/>
        </p:nvPicPr>
        <p:blipFill>
          <a:blip r:embed="rId2"/>
          <a:stretch>
            <a:fillRect/>
          </a:stretch>
        </p:blipFill>
        <p:spPr>
          <a:xfrm>
            <a:off x="1472895" y="2674799"/>
            <a:ext cx="8819340" cy="3871100"/>
          </a:xfrm>
          <a:prstGeom prst="rect">
            <a:avLst/>
          </a:prstGeom>
        </p:spPr>
      </p:pic>
    </p:spTree>
    <p:extLst>
      <p:ext uri="{BB962C8B-B14F-4D97-AF65-F5344CB8AC3E}">
        <p14:creationId xmlns:p14="http://schemas.microsoft.com/office/powerpoint/2010/main" val="3471501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84A52-43F5-4827-A35E-7F43CF7BD492}"/>
              </a:ext>
            </a:extLst>
          </p:cNvPr>
          <p:cNvSpPr>
            <a:spLocks noGrp="1"/>
          </p:cNvSpPr>
          <p:nvPr>
            <p:ph type="title"/>
          </p:nvPr>
        </p:nvSpPr>
        <p:spPr/>
        <p:txBody>
          <a:bodyPr>
            <a:noAutofit/>
          </a:bodyPr>
          <a:lstStyle/>
          <a:p>
            <a:r>
              <a:rPr lang="en-US" sz="3200" dirty="0"/>
              <a:t>AAMC Leadership Presentation to COD, COTH, and CFAS</a:t>
            </a:r>
          </a:p>
        </p:txBody>
      </p:sp>
      <p:sp>
        <p:nvSpPr>
          <p:cNvPr id="3" name="Content Placeholder 2">
            <a:extLst>
              <a:ext uri="{FF2B5EF4-FFF2-40B4-BE49-F238E27FC236}">
                <a16:creationId xmlns:a16="http://schemas.microsoft.com/office/drawing/2014/main" id="{E52AEA54-55AE-4311-8204-CFFD81F08655}"/>
              </a:ext>
            </a:extLst>
          </p:cNvPr>
          <p:cNvSpPr>
            <a:spLocks noGrp="1"/>
          </p:cNvSpPr>
          <p:nvPr>
            <p:ph idx="1"/>
          </p:nvPr>
        </p:nvSpPr>
        <p:spPr>
          <a:xfrm>
            <a:off x="580372" y="2020440"/>
            <a:ext cx="11109712" cy="4539147"/>
          </a:xfrm>
        </p:spPr>
        <p:txBody>
          <a:bodyPr>
            <a:normAutofit/>
          </a:bodyPr>
          <a:lstStyle/>
          <a:p>
            <a:pPr marL="0" indent="0">
              <a:buNone/>
            </a:pPr>
            <a:r>
              <a:rPr lang="en-US" sz="2000" b="1" dirty="0">
                <a:solidFill>
                  <a:srgbClr val="002060"/>
                </a:solidFill>
                <a:latin typeface="+mn-lt"/>
              </a:rPr>
              <a:t>Presentation from AAMC President and CEO David J. Skorton, MD</a:t>
            </a:r>
          </a:p>
          <a:p>
            <a:r>
              <a:rPr lang="en-US" sz="2000" dirty="0">
                <a:solidFill>
                  <a:srgbClr val="002060"/>
                </a:solidFill>
                <a:latin typeface="+mn-lt"/>
              </a:rPr>
              <a:t>AAMC has welcomed two new chiefs: Danielle Turnipseed JD, MHSA, MPP, has been named AAMC Chief Public Policy Officer, and Jonathan </a:t>
            </a:r>
            <a:r>
              <a:rPr lang="en-US" sz="2000" dirty="0" err="1">
                <a:solidFill>
                  <a:srgbClr val="002060"/>
                </a:solidFill>
                <a:latin typeface="+mn-lt"/>
              </a:rPr>
              <a:t>Jaffery</a:t>
            </a:r>
            <a:r>
              <a:rPr lang="en-US" sz="2000" dirty="0">
                <a:solidFill>
                  <a:srgbClr val="002060"/>
                </a:solidFill>
                <a:latin typeface="+mn-lt"/>
              </a:rPr>
              <a:t>, MD, MS, MMM, FACP, has been named AAMC Chief Health Care Officer</a:t>
            </a:r>
          </a:p>
          <a:p>
            <a:r>
              <a:rPr lang="en-US" sz="2000" dirty="0">
                <a:solidFill>
                  <a:srgbClr val="002060"/>
                </a:solidFill>
                <a:latin typeface="+mn-lt"/>
              </a:rPr>
              <a:t>As part of the AAMC’s strategic plan, the 10 Action Plans are now in the implementation phase</a:t>
            </a:r>
          </a:p>
          <a:p>
            <a:r>
              <a:rPr lang="en-US" sz="2000" dirty="0">
                <a:solidFill>
                  <a:srgbClr val="002060"/>
                </a:solidFill>
                <a:latin typeface="+mn-lt"/>
              </a:rPr>
              <a:t>The AAMC’s mission statement was changed to say that the AAMC leads and serves academic medicine to put a greater emphasis on the AAMC’s leadership role</a:t>
            </a:r>
          </a:p>
          <a:p>
            <a:r>
              <a:rPr lang="en-US" sz="2000" dirty="0">
                <a:solidFill>
                  <a:srgbClr val="002060"/>
                </a:solidFill>
                <a:latin typeface="+mn-lt"/>
              </a:rPr>
              <a:t>The AAMC has added community collaborations as part of the formerly tripartite mission of research, education, and patient care. True community collaborations requires that we learn from the community, not just tell them what they should know. The people who live with injustice are in a tremendous position to help solve that problem, so we take the wisdom of the community very seriously and have developed 10 Principles of Trustworthiness through our Center for Health Justice</a:t>
            </a:r>
          </a:p>
          <a:p>
            <a:endParaRPr lang="en-US" sz="2000" dirty="0">
              <a:solidFill>
                <a:srgbClr val="002060"/>
              </a:solidFill>
              <a:latin typeface="+mn-lt"/>
            </a:endParaRPr>
          </a:p>
        </p:txBody>
      </p:sp>
    </p:spTree>
    <p:extLst>
      <p:ext uri="{BB962C8B-B14F-4D97-AF65-F5344CB8AC3E}">
        <p14:creationId xmlns:p14="http://schemas.microsoft.com/office/powerpoint/2010/main" val="2844863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A521-CDBA-4E0D-AB1A-87403D321B46}"/>
              </a:ext>
            </a:extLst>
          </p:cNvPr>
          <p:cNvSpPr>
            <a:spLocks noGrp="1"/>
          </p:cNvSpPr>
          <p:nvPr>
            <p:ph type="title"/>
          </p:nvPr>
        </p:nvSpPr>
        <p:spPr/>
        <p:txBody>
          <a:bodyPr>
            <a:noAutofit/>
          </a:bodyPr>
          <a:lstStyle/>
          <a:p>
            <a:r>
              <a:rPr lang="en-US" sz="3200" dirty="0"/>
              <a:t>AAMC Leadership Presentation to COD, COTH, and CFAS</a:t>
            </a:r>
          </a:p>
        </p:txBody>
      </p:sp>
      <p:sp>
        <p:nvSpPr>
          <p:cNvPr id="3" name="Content Placeholder 2">
            <a:extLst>
              <a:ext uri="{FF2B5EF4-FFF2-40B4-BE49-F238E27FC236}">
                <a16:creationId xmlns:a16="http://schemas.microsoft.com/office/drawing/2014/main" id="{409C3237-869C-4076-85A4-727D004FA8EA}"/>
              </a:ext>
            </a:extLst>
          </p:cNvPr>
          <p:cNvSpPr>
            <a:spLocks noGrp="1"/>
          </p:cNvSpPr>
          <p:nvPr>
            <p:ph idx="1"/>
          </p:nvPr>
        </p:nvSpPr>
        <p:spPr>
          <a:xfrm>
            <a:off x="533706" y="2154477"/>
            <a:ext cx="11107887" cy="4222228"/>
          </a:xfrm>
        </p:spPr>
        <p:txBody>
          <a:bodyPr>
            <a:normAutofit/>
          </a:bodyPr>
          <a:lstStyle/>
          <a:p>
            <a:pPr marL="0" indent="0">
              <a:buNone/>
            </a:pPr>
            <a:r>
              <a:rPr lang="en-US" sz="2000" b="1" dirty="0">
                <a:solidFill>
                  <a:srgbClr val="002060"/>
                </a:solidFill>
                <a:latin typeface="+mn-lt"/>
              </a:rPr>
              <a:t>Presentation from AAMC President and CEO David J. Skorton, MD</a:t>
            </a:r>
          </a:p>
          <a:p>
            <a:r>
              <a:rPr lang="en-US" sz="2000" dirty="0">
                <a:solidFill>
                  <a:srgbClr val="002060"/>
                </a:solidFill>
                <a:latin typeface="+mn-lt"/>
              </a:rPr>
              <a:t>So far, more than 100 institutions have signed up to participate in the AAMC’s </a:t>
            </a:r>
            <a:r>
              <a:rPr lang="en-US" sz="2000" dirty="0">
                <a:solidFill>
                  <a:srgbClr val="002060"/>
                </a:solidFill>
                <a:latin typeface="+mn-lt"/>
                <a:hlinkClick r:id="rId2"/>
              </a:rPr>
              <a:t>Diversity, Inclusion, Culture, and Equity (DICE) Inventory</a:t>
            </a:r>
            <a:endParaRPr lang="en-US" sz="2000" dirty="0">
              <a:solidFill>
                <a:srgbClr val="002060"/>
              </a:solidFill>
              <a:latin typeface="+mn-lt"/>
            </a:endParaRPr>
          </a:p>
          <a:p>
            <a:r>
              <a:rPr lang="en-US" sz="2000" dirty="0">
                <a:solidFill>
                  <a:srgbClr val="002060"/>
                </a:solidFill>
                <a:latin typeface="+mn-lt"/>
              </a:rPr>
              <a:t>The AAMC, ACGME, and the American Association of Colleges of Osteopathic Medicine are developing foundational competencies for undergraduate medical education</a:t>
            </a:r>
          </a:p>
          <a:p>
            <a:r>
              <a:rPr lang="en-US" sz="2000" dirty="0">
                <a:solidFill>
                  <a:srgbClr val="002060"/>
                </a:solidFill>
                <a:latin typeface="+mn-lt"/>
              </a:rPr>
              <a:t>AAMC’s efforts to promote vaccine confidence received 15 million radio broadcast impressions and 155 million digital impressions</a:t>
            </a:r>
          </a:p>
          <a:p>
            <a:r>
              <a:rPr lang="en-US" sz="2000" dirty="0">
                <a:solidFill>
                  <a:srgbClr val="002060"/>
                </a:solidFill>
                <a:latin typeface="+mn-lt"/>
              </a:rPr>
              <a:t>To increase diversity of applicants and matriculants, AAMC completed an in-depth needs assessment with learners from middle school through residency who identified as Black and American Indian or Alaskan Native to see what new tools and resources could improve the pipeline</a:t>
            </a:r>
          </a:p>
          <a:p>
            <a:pPr marL="0" indent="0">
              <a:buNone/>
            </a:pPr>
            <a:endParaRPr lang="en-US" dirty="0">
              <a:solidFill>
                <a:srgbClr val="002060"/>
              </a:solidFill>
            </a:endParaRPr>
          </a:p>
        </p:txBody>
      </p:sp>
    </p:spTree>
    <p:extLst>
      <p:ext uri="{BB962C8B-B14F-4D97-AF65-F5344CB8AC3E}">
        <p14:creationId xmlns:p14="http://schemas.microsoft.com/office/powerpoint/2010/main" val="1756937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A1F9-8400-4E4A-B24A-27AB037E0937}"/>
              </a:ext>
            </a:extLst>
          </p:cNvPr>
          <p:cNvSpPr>
            <a:spLocks noGrp="1"/>
          </p:cNvSpPr>
          <p:nvPr>
            <p:ph type="title"/>
          </p:nvPr>
        </p:nvSpPr>
        <p:spPr/>
        <p:txBody>
          <a:bodyPr>
            <a:noAutofit/>
          </a:bodyPr>
          <a:lstStyle/>
          <a:p>
            <a:r>
              <a:rPr lang="en-US" sz="3200" dirty="0"/>
              <a:t>AAMC Leadership Presentation to COD, COTH, and CFAS</a:t>
            </a:r>
          </a:p>
        </p:txBody>
      </p:sp>
      <p:sp>
        <p:nvSpPr>
          <p:cNvPr id="3" name="Content Placeholder 2">
            <a:extLst>
              <a:ext uri="{FF2B5EF4-FFF2-40B4-BE49-F238E27FC236}">
                <a16:creationId xmlns:a16="http://schemas.microsoft.com/office/drawing/2014/main" id="{AD48956A-1A34-45D1-AEDD-FA51FB6F18D7}"/>
              </a:ext>
            </a:extLst>
          </p:cNvPr>
          <p:cNvSpPr>
            <a:spLocks noGrp="1"/>
          </p:cNvSpPr>
          <p:nvPr>
            <p:ph idx="1"/>
          </p:nvPr>
        </p:nvSpPr>
        <p:spPr>
          <a:xfrm>
            <a:off x="695357" y="2099723"/>
            <a:ext cx="11047956" cy="4306552"/>
          </a:xfrm>
        </p:spPr>
        <p:txBody>
          <a:bodyPr>
            <a:normAutofit fontScale="92500" lnSpcReduction="10000"/>
          </a:bodyPr>
          <a:lstStyle/>
          <a:p>
            <a:pPr marL="0" indent="0">
              <a:buNone/>
            </a:pPr>
            <a:r>
              <a:rPr lang="en-US" sz="1800" b="1" dirty="0">
                <a:solidFill>
                  <a:srgbClr val="002060"/>
                </a:solidFill>
                <a:latin typeface="+mn-lt"/>
              </a:rPr>
              <a:t>Advocacy update from AAMC Senior Director of Government Relations Tannaz Rasouli:</a:t>
            </a:r>
          </a:p>
          <a:p>
            <a:r>
              <a:rPr lang="en-US" sz="1800" dirty="0">
                <a:solidFill>
                  <a:srgbClr val="002060"/>
                </a:solidFill>
                <a:latin typeface="+mn-lt"/>
              </a:rPr>
              <a:t>In March, Congress provided NIH its 7th consecutive multi-billion-dollar funding increase, representing a $15 billion or 49% increase over the last 7 years</a:t>
            </a:r>
          </a:p>
          <a:p>
            <a:r>
              <a:rPr lang="en-US" sz="1800" dirty="0">
                <a:solidFill>
                  <a:srgbClr val="002060"/>
                </a:solidFill>
                <a:latin typeface="+mn-lt"/>
              </a:rPr>
              <a:t>Congress also passed AAMC-endorsed legislation extending for 151 days some of the waivers that have allowed telehealth flexibilities</a:t>
            </a:r>
          </a:p>
          <a:p>
            <a:r>
              <a:rPr lang="en-US" sz="1800" dirty="0">
                <a:solidFill>
                  <a:srgbClr val="002060"/>
                </a:solidFill>
                <a:latin typeface="+mn-lt"/>
              </a:rPr>
              <a:t>Inflation Reduction Act was passed and was the scaled down version of the Build Back Better legislation. It included AAMC-supported provisions such as:</a:t>
            </a:r>
          </a:p>
          <a:p>
            <a:pPr lvl="1"/>
            <a:r>
              <a:rPr lang="en-US" sz="1800" dirty="0">
                <a:solidFill>
                  <a:srgbClr val="002060"/>
                </a:solidFill>
                <a:latin typeface="+mn-lt"/>
              </a:rPr>
              <a:t>3-year extension of the enhanced Affordable Care Act (ACA) premium tax credits</a:t>
            </a:r>
          </a:p>
          <a:p>
            <a:pPr lvl="1"/>
            <a:r>
              <a:rPr lang="en-US" sz="1800" dirty="0">
                <a:solidFill>
                  <a:srgbClr val="002060"/>
                </a:solidFill>
                <a:latin typeface="+mn-lt"/>
              </a:rPr>
              <a:t>Some Medicare prescription drug pricing reforms</a:t>
            </a:r>
          </a:p>
          <a:p>
            <a:pPr lvl="1"/>
            <a:r>
              <a:rPr lang="en-US" sz="1800" dirty="0">
                <a:solidFill>
                  <a:srgbClr val="002060"/>
                </a:solidFill>
                <a:latin typeface="+mn-lt"/>
              </a:rPr>
              <a:t>Tax incentives to support decarbonization</a:t>
            </a:r>
          </a:p>
          <a:p>
            <a:pPr lvl="1"/>
            <a:r>
              <a:rPr lang="en-US" sz="1800" dirty="0">
                <a:solidFill>
                  <a:srgbClr val="002060"/>
                </a:solidFill>
                <a:latin typeface="+mn-lt"/>
              </a:rPr>
              <a:t>Unfortunately the 4,000 new Medicare-supported GME slots was not continued into the Inflation Reduction Act from the Build Back Better legislation, although there is still a lot of bipartisan momentum in that space</a:t>
            </a:r>
          </a:p>
          <a:p>
            <a:r>
              <a:rPr lang="en-US" sz="1800" dirty="0">
                <a:solidFill>
                  <a:srgbClr val="002060"/>
                </a:solidFill>
                <a:latin typeface="+mn-lt"/>
              </a:rPr>
              <a:t>Favorable student loan reforms have been promoted by the Biden administration</a:t>
            </a:r>
          </a:p>
          <a:p>
            <a:r>
              <a:rPr lang="en-US" sz="1800" dirty="0">
                <a:solidFill>
                  <a:srgbClr val="002060"/>
                </a:solidFill>
                <a:latin typeface="+mn-lt"/>
              </a:rPr>
              <a:t>Over the summer, Congress passed AAMC-supported legislation funding mental and behavioral health programs and community violence programs and including the first major provisions to promote gun safety in more than 20 years.</a:t>
            </a:r>
          </a:p>
          <a:p>
            <a:endParaRPr lang="en-US" sz="1800" dirty="0">
              <a:latin typeface="+mn-lt"/>
            </a:endParaRPr>
          </a:p>
        </p:txBody>
      </p:sp>
    </p:spTree>
    <p:extLst>
      <p:ext uri="{BB962C8B-B14F-4D97-AF65-F5344CB8AC3E}">
        <p14:creationId xmlns:p14="http://schemas.microsoft.com/office/powerpoint/2010/main" val="230911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0585-A7E6-4947-9725-2F9FE1696558}"/>
              </a:ext>
            </a:extLst>
          </p:cNvPr>
          <p:cNvSpPr>
            <a:spLocks noGrp="1"/>
          </p:cNvSpPr>
          <p:nvPr>
            <p:ph type="title"/>
          </p:nvPr>
        </p:nvSpPr>
        <p:spPr/>
        <p:txBody>
          <a:bodyPr>
            <a:noAutofit/>
          </a:bodyPr>
          <a:lstStyle/>
          <a:p>
            <a:r>
              <a:rPr lang="en-US" sz="3200" dirty="0"/>
              <a:t>AAMC Leadership Presentation to COD, COTH, and CFAS</a:t>
            </a:r>
          </a:p>
        </p:txBody>
      </p:sp>
      <p:sp>
        <p:nvSpPr>
          <p:cNvPr id="3" name="Content Placeholder 2">
            <a:extLst>
              <a:ext uri="{FF2B5EF4-FFF2-40B4-BE49-F238E27FC236}">
                <a16:creationId xmlns:a16="http://schemas.microsoft.com/office/drawing/2014/main" id="{F3C99875-C74F-42F2-B8A6-04234556E97A}"/>
              </a:ext>
            </a:extLst>
          </p:cNvPr>
          <p:cNvSpPr>
            <a:spLocks noGrp="1"/>
          </p:cNvSpPr>
          <p:nvPr>
            <p:ph idx="1"/>
          </p:nvPr>
        </p:nvSpPr>
        <p:spPr>
          <a:xfrm>
            <a:off x="673480" y="2121737"/>
            <a:ext cx="10814012" cy="4736263"/>
          </a:xfrm>
        </p:spPr>
        <p:txBody>
          <a:bodyPr>
            <a:normAutofit/>
          </a:bodyPr>
          <a:lstStyle/>
          <a:p>
            <a:pPr marL="0" indent="0">
              <a:buNone/>
            </a:pPr>
            <a:r>
              <a:rPr lang="en-US" sz="2000" b="1" dirty="0">
                <a:solidFill>
                  <a:srgbClr val="002060"/>
                </a:solidFill>
                <a:latin typeface="+mn-lt"/>
              </a:rPr>
              <a:t>Advocacy update from AAMC Senior Director of Government Relations Tannaz Rasouli:</a:t>
            </a:r>
          </a:p>
          <a:p>
            <a:r>
              <a:rPr lang="en-US" sz="2000" dirty="0">
                <a:solidFill>
                  <a:srgbClr val="002060"/>
                </a:solidFill>
                <a:latin typeface="+mn-lt"/>
              </a:rPr>
              <a:t>AAMC has filed or joined several amicus briefs on issues such as race conscious admissions and  supporting the U.S. challenge to state abortion law</a:t>
            </a:r>
          </a:p>
          <a:p>
            <a:r>
              <a:rPr lang="en-US" sz="2000" dirty="0">
                <a:solidFill>
                  <a:srgbClr val="002060"/>
                </a:solidFill>
                <a:latin typeface="+mn-lt"/>
              </a:rPr>
              <a:t>Issues Congress may act on now that elections are over:</a:t>
            </a:r>
          </a:p>
          <a:p>
            <a:pPr lvl="1"/>
            <a:r>
              <a:rPr lang="en-US" sz="2000" dirty="0">
                <a:solidFill>
                  <a:srgbClr val="002060"/>
                </a:solidFill>
                <a:latin typeface="+mn-lt"/>
              </a:rPr>
              <a:t>Momentum around GME, hopefully will be included in year-end legislation</a:t>
            </a:r>
          </a:p>
          <a:p>
            <a:pPr lvl="1"/>
            <a:r>
              <a:rPr lang="en-US" sz="2000" dirty="0">
                <a:solidFill>
                  <a:srgbClr val="002060"/>
                </a:solidFill>
                <a:latin typeface="+mn-lt"/>
              </a:rPr>
              <a:t>Legislation that would allow FDA to regulate lab-developed tests, which AAMC has expressed concern over in current form</a:t>
            </a:r>
          </a:p>
          <a:p>
            <a:pPr lvl="1"/>
            <a:r>
              <a:rPr lang="en-US" sz="2000" dirty="0">
                <a:solidFill>
                  <a:srgbClr val="002060"/>
                </a:solidFill>
                <a:latin typeface="+mn-lt"/>
              </a:rPr>
              <a:t>Funding the federal government – Congress is finalizing funding bills for NIH ($2.5 billion increase was previously proposed in House, $2 billion increase proposed in Senate) and other health and science agencies</a:t>
            </a:r>
          </a:p>
          <a:p>
            <a:endParaRPr lang="en-US" sz="2000" dirty="0">
              <a:latin typeface="+mn-lt"/>
            </a:endParaRPr>
          </a:p>
        </p:txBody>
      </p:sp>
    </p:spTree>
    <p:extLst>
      <p:ext uri="{BB962C8B-B14F-4D97-AF65-F5344CB8AC3E}">
        <p14:creationId xmlns:p14="http://schemas.microsoft.com/office/powerpoint/2010/main" val="1712496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DF7A-C64C-4E82-A6AF-F619A7D100CF}"/>
              </a:ext>
            </a:extLst>
          </p:cNvPr>
          <p:cNvSpPr>
            <a:spLocks noGrp="1"/>
          </p:cNvSpPr>
          <p:nvPr>
            <p:ph type="title"/>
          </p:nvPr>
        </p:nvSpPr>
        <p:spPr>
          <a:xfrm>
            <a:off x="563672" y="1152395"/>
            <a:ext cx="10852639" cy="1002082"/>
          </a:xfrm>
        </p:spPr>
        <p:txBody>
          <a:bodyPr>
            <a:noAutofit/>
          </a:bodyPr>
          <a:lstStyle/>
          <a:p>
            <a:r>
              <a:rPr lang="en-US" sz="3200" dirty="0"/>
              <a:t>AAMC Leadership Presentation to COD, COTH, and CFAS</a:t>
            </a:r>
          </a:p>
        </p:txBody>
      </p:sp>
      <p:sp>
        <p:nvSpPr>
          <p:cNvPr id="3" name="Content Placeholder 2">
            <a:extLst>
              <a:ext uri="{FF2B5EF4-FFF2-40B4-BE49-F238E27FC236}">
                <a16:creationId xmlns:a16="http://schemas.microsoft.com/office/drawing/2014/main" id="{B82175B4-A548-4F87-9EE1-7C834B9FA15C}"/>
              </a:ext>
            </a:extLst>
          </p:cNvPr>
          <p:cNvSpPr>
            <a:spLocks noGrp="1"/>
          </p:cNvSpPr>
          <p:nvPr>
            <p:ph idx="1"/>
          </p:nvPr>
        </p:nvSpPr>
        <p:spPr>
          <a:xfrm>
            <a:off x="651279" y="2102948"/>
            <a:ext cx="11047956" cy="3909752"/>
          </a:xfrm>
        </p:spPr>
        <p:txBody>
          <a:bodyPr>
            <a:normAutofit/>
          </a:bodyPr>
          <a:lstStyle/>
          <a:p>
            <a:pPr marL="0" indent="0">
              <a:buNone/>
            </a:pPr>
            <a:r>
              <a:rPr lang="en-US" sz="2000" b="1" dirty="0">
                <a:solidFill>
                  <a:srgbClr val="002060"/>
                </a:solidFill>
                <a:latin typeface="+mn-lt"/>
              </a:rPr>
              <a:t>Advocacy update from AAMC Senior Director of Government Relations Tannaz Rasouli:</a:t>
            </a:r>
            <a:endParaRPr lang="en-US" sz="2000" dirty="0">
              <a:solidFill>
                <a:srgbClr val="002060"/>
              </a:solidFill>
              <a:latin typeface="+mn-lt"/>
            </a:endParaRPr>
          </a:p>
          <a:p>
            <a:r>
              <a:rPr lang="en-US" sz="2000" dirty="0">
                <a:solidFill>
                  <a:srgbClr val="002060"/>
                </a:solidFill>
                <a:latin typeface="+mn-lt"/>
              </a:rPr>
              <a:t>Issues Congress may act on now that elections are over:</a:t>
            </a:r>
          </a:p>
          <a:p>
            <a:pPr lvl="1"/>
            <a:r>
              <a:rPr lang="en-US" sz="2000" dirty="0">
                <a:solidFill>
                  <a:srgbClr val="002060"/>
                </a:solidFill>
                <a:latin typeface="+mn-lt"/>
              </a:rPr>
              <a:t>Now that ARPA-H has a new director and is getting underway there may be activity coming out of Congress directing its work. House is proposing funding increase for ARPA-H separate from NIH, but Senate is proposing to level fund ARPA-H for another year and keep it within NIH</a:t>
            </a:r>
          </a:p>
          <a:p>
            <a:pPr lvl="1"/>
            <a:r>
              <a:rPr lang="en-US" sz="2000" dirty="0">
                <a:solidFill>
                  <a:srgbClr val="002060"/>
                </a:solidFill>
                <a:latin typeface="+mn-lt"/>
              </a:rPr>
              <a:t>Both chambers previously proposed healthy increases for Title VII health workforce and diversity programs, although not as much as we were hoping for</a:t>
            </a:r>
          </a:p>
          <a:p>
            <a:pPr lvl="1"/>
            <a:r>
              <a:rPr lang="en-US" sz="2000" dirty="0">
                <a:solidFill>
                  <a:srgbClr val="002060"/>
                </a:solidFill>
                <a:latin typeface="+mn-lt"/>
              </a:rPr>
              <a:t>Earlier versions of the spending bill proposed increased funding for the Centers for Disease Control and Prevention (CDC), the Agency for Healthcare Research and Quality (AHRQ), and the National Science Foundation (NSF), among other agencies and programs</a:t>
            </a:r>
          </a:p>
          <a:p>
            <a:pPr lvl="1"/>
            <a:r>
              <a:rPr lang="en-US" sz="2000" dirty="0">
                <a:solidFill>
                  <a:srgbClr val="002060"/>
                </a:solidFill>
                <a:latin typeface="+mn-lt"/>
              </a:rPr>
              <a:t>The rate limiting step will be how much funding will actually be available overall for appropriators to work with as they make these final decisions</a:t>
            </a:r>
          </a:p>
          <a:p>
            <a:endParaRPr lang="en-US" sz="2000" dirty="0">
              <a:solidFill>
                <a:srgbClr val="002060"/>
              </a:solidFill>
              <a:latin typeface="+mn-lt"/>
            </a:endParaRPr>
          </a:p>
          <a:p>
            <a:endParaRPr lang="en-US" sz="2000" dirty="0">
              <a:latin typeface="+mn-lt"/>
            </a:endParaRPr>
          </a:p>
        </p:txBody>
      </p:sp>
    </p:spTree>
    <p:extLst>
      <p:ext uri="{BB962C8B-B14F-4D97-AF65-F5344CB8AC3E}">
        <p14:creationId xmlns:p14="http://schemas.microsoft.com/office/powerpoint/2010/main" val="1456077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A7B40-211E-4D49-8DD5-96679AA0F37D}"/>
              </a:ext>
            </a:extLst>
          </p:cNvPr>
          <p:cNvSpPr>
            <a:spLocks noGrp="1"/>
          </p:cNvSpPr>
          <p:nvPr>
            <p:ph type="title"/>
          </p:nvPr>
        </p:nvSpPr>
        <p:spPr/>
        <p:txBody>
          <a:bodyPr>
            <a:noAutofit/>
          </a:bodyPr>
          <a:lstStyle/>
          <a:p>
            <a:r>
              <a:rPr lang="en-US" sz="3200" dirty="0"/>
              <a:t>AAMC Leadership Presentation to COD, COTH, and CFAS</a:t>
            </a:r>
          </a:p>
        </p:txBody>
      </p:sp>
      <p:sp>
        <p:nvSpPr>
          <p:cNvPr id="3" name="Content Placeholder 2">
            <a:extLst>
              <a:ext uri="{FF2B5EF4-FFF2-40B4-BE49-F238E27FC236}">
                <a16:creationId xmlns:a16="http://schemas.microsoft.com/office/drawing/2014/main" id="{10E9BC3E-7243-4417-8BE4-758F33A41323}"/>
              </a:ext>
            </a:extLst>
          </p:cNvPr>
          <p:cNvSpPr>
            <a:spLocks noGrp="1"/>
          </p:cNvSpPr>
          <p:nvPr>
            <p:ph idx="1"/>
          </p:nvPr>
        </p:nvSpPr>
        <p:spPr>
          <a:xfrm>
            <a:off x="634853" y="2064244"/>
            <a:ext cx="11047956" cy="4670558"/>
          </a:xfrm>
        </p:spPr>
        <p:txBody>
          <a:bodyPr>
            <a:normAutofit/>
          </a:bodyPr>
          <a:lstStyle/>
          <a:p>
            <a:pPr marL="0" indent="0">
              <a:buNone/>
            </a:pPr>
            <a:r>
              <a:rPr lang="en-US" sz="2000" b="1" dirty="0">
                <a:solidFill>
                  <a:srgbClr val="002060"/>
                </a:solidFill>
                <a:latin typeface="+mn-lt"/>
              </a:rPr>
              <a:t>Advocacy update from AAMC Senior Director of Government Relations Tannaz Rasouli:</a:t>
            </a:r>
          </a:p>
          <a:p>
            <a:r>
              <a:rPr lang="en-US" sz="2000" dirty="0">
                <a:solidFill>
                  <a:srgbClr val="002060"/>
                </a:solidFill>
                <a:latin typeface="+mn-lt"/>
              </a:rPr>
              <a:t>The AAMC is encouraging Congress to pass the VIPER Act, which would correct an issue with reinterpretation around conflict of interest related to salary support for Veterans Affairs (VA) researchers at private institutions</a:t>
            </a:r>
          </a:p>
          <a:p>
            <a:r>
              <a:rPr lang="en-US" sz="2000" dirty="0">
                <a:solidFill>
                  <a:srgbClr val="002060"/>
                </a:solidFill>
                <a:latin typeface="+mn-lt"/>
              </a:rPr>
              <a:t>AAMC is working with the Congressional Black Caucus, including on efforts to increase diversity in the health professions</a:t>
            </a:r>
          </a:p>
          <a:p>
            <a:r>
              <a:rPr lang="en-US" sz="2000" dirty="0">
                <a:solidFill>
                  <a:srgbClr val="002060"/>
                </a:solidFill>
                <a:latin typeface="+mn-lt"/>
              </a:rPr>
              <a:t>Spending bills are must-pass legislation so they may become vehicles for other policies, priorities, and provisions</a:t>
            </a:r>
          </a:p>
          <a:p>
            <a:r>
              <a:rPr lang="en-US" sz="2000" dirty="0">
                <a:solidFill>
                  <a:srgbClr val="002060"/>
                </a:solidFill>
                <a:latin typeface="+mn-lt"/>
              </a:rPr>
              <a:t>AAMC is working with congress to stop provider cuts that hospitals and physicians are facing by the end of the year in the form of 4% statutory pay-go cut, as well as cuts out of the Centers for Medicare and Medicaid Services (CMS) through the Physician Fee Schedule</a:t>
            </a:r>
          </a:p>
        </p:txBody>
      </p:sp>
    </p:spTree>
    <p:extLst>
      <p:ext uri="{BB962C8B-B14F-4D97-AF65-F5344CB8AC3E}">
        <p14:creationId xmlns:p14="http://schemas.microsoft.com/office/powerpoint/2010/main" val="1053589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635C-D646-4DB1-B71C-A4ACDC7F9991}"/>
              </a:ext>
            </a:extLst>
          </p:cNvPr>
          <p:cNvSpPr>
            <a:spLocks noGrp="1"/>
          </p:cNvSpPr>
          <p:nvPr>
            <p:ph type="title"/>
          </p:nvPr>
        </p:nvSpPr>
        <p:spPr>
          <a:xfrm>
            <a:off x="481840" y="1152395"/>
            <a:ext cx="11047956" cy="1002082"/>
          </a:xfrm>
        </p:spPr>
        <p:txBody>
          <a:bodyPr>
            <a:noAutofit/>
          </a:bodyPr>
          <a:lstStyle/>
          <a:p>
            <a:r>
              <a:rPr lang="en-US" sz="3200" dirty="0"/>
              <a:t>AAMC Leadership Presentation to COD, COTH, and CFAS</a:t>
            </a:r>
          </a:p>
        </p:txBody>
      </p:sp>
      <p:sp>
        <p:nvSpPr>
          <p:cNvPr id="3" name="Content Placeholder 2">
            <a:extLst>
              <a:ext uri="{FF2B5EF4-FFF2-40B4-BE49-F238E27FC236}">
                <a16:creationId xmlns:a16="http://schemas.microsoft.com/office/drawing/2014/main" id="{7EBA7658-D39A-4989-89BB-6C09FFA06CF8}"/>
              </a:ext>
            </a:extLst>
          </p:cNvPr>
          <p:cNvSpPr>
            <a:spLocks noGrp="1"/>
          </p:cNvSpPr>
          <p:nvPr>
            <p:ph idx="1"/>
          </p:nvPr>
        </p:nvSpPr>
        <p:spPr>
          <a:xfrm>
            <a:off x="558497" y="2143526"/>
            <a:ext cx="11361556" cy="3307171"/>
          </a:xfrm>
        </p:spPr>
        <p:txBody>
          <a:bodyPr>
            <a:normAutofit/>
          </a:bodyPr>
          <a:lstStyle/>
          <a:p>
            <a:pPr marL="0" indent="0">
              <a:buNone/>
            </a:pPr>
            <a:r>
              <a:rPr lang="en-US" sz="2000" b="1" dirty="0">
                <a:solidFill>
                  <a:srgbClr val="002060"/>
                </a:solidFill>
                <a:latin typeface="+mn-lt"/>
              </a:rPr>
              <a:t>Advocacy update from AAMC Senior Director of Government Relations Tannaz Rasouli:</a:t>
            </a:r>
            <a:endParaRPr lang="en-US" sz="2000" dirty="0">
              <a:solidFill>
                <a:srgbClr val="002060"/>
              </a:solidFill>
              <a:latin typeface="+mn-lt"/>
            </a:endParaRPr>
          </a:p>
          <a:p>
            <a:r>
              <a:rPr lang="en-US" sz="2000" dirty="0">
                <a:solidFill>
                  <a:srgbClr val="002060"/>
                </a:solidFill>
                <a:latin typeface="+mn-lt"/>
              </a:rPr>
              <a:t>AAMC is trying to preserve the waivers that have been in place because of public health emergency and that have been helpful for institutions, including telehealth waivers</a:t>
            </a:r>
          </a:p>
          <a:p>
            <a:r>
              <a:rPr lang="en-US" sz="2000" dirty="0">
                <a:solidFill>
                  <a:srgbClr val="002060"/>
                </a:solidFill>
                <a:latin typeface="+mn-lt"/>
              </a:rPr>
              <a:t>There will probably be limited legislative activity going into the next congress because of small majorities. This means there might be an increase in executive orders and “messaging” bills that are unlikely to pass but will try to create contrast between the two parties</a:t>
            </a:r>
          </a:p>
        </p:txBody>
      </p:sp>
    </p:spTree>
    <p:extLst>
      <p:ext uri="{BB962C8B-B14F-4D97-AF65-F5344CB8AC3E}">
        <p14:creationId xmlns:p14="http://schemas.microsoft.com/office/powerpoint/2010/main" val="2988791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9939-A704-4B4C-B3A3-9CD0C42D93A9}"/>
              </a:ext>
            </a:extLst>
          </p:cNvPr>
          <p:cNvSpPr>
            <a:spLocks noGrp="1"/>
          </p:cNvSpPr>
          <p:nvPr>
            <p:ph type="title"/>
          </p:nvPr>
        </p:nvSpPr>
        <p:spPr/>
        <p:txBody>
          <a:bodyPr>
            <a:noAutofit/>
          </a:bodyPr>
          <a:lstStyle/>
          <a:p>
            <a:r>
              <a:rPr lang="en-US" sz="3200" dirty="0"/>
              <a:t>AAMC Leadership Presentation to COD, COTH, and CFAS</a:t>
            </a:r>
          </a:p>
        </p:txBody>
      </p:sp>
      <p:sp>
        <p:nvSpPr>
          <p:cNvPr id="3" name="Content Placeholder 2">
            <a:extLst>
              <a:ext uri="{FF2B5EF4-FFF2-40B4-BE49-F238E27FC236}">
                <a16:creationId xmlns:a16="http://schemas.microsoft.com/office/drawing/2014/main" id="{E28CAF84-2D21-47EC-B3D7-A5245922C3CB}"/>
              </a:ext>
            </a:extLst>
          </p:cNvPr>
          <p:cNvSpPr>
            <a:spLocks noGrp="1"/>
          </p:cNvSpPr>
          <p:nvPr>
            <p:ph idx="1"/>
          </p:nvPr>
        </p:nvSpPr>
        <p:spPr/>
        <p:txBody>
          <a:bodyPr>
            <a:normAutofit/>
          </a:bodyPr>
          <a:lstStyle/>
          <a:p>
            <a:pPr marL="0" indent="0">
              <a:buNone/>
            </a:pPr>
            <a:r>
              <a:rPr lang="en-US" sz="2000" b="1" dirty="0">
                <a:solidFill>
                  <a:srgbClr val="002060"/>
                </a:solidFill>
                <a:latin typeface="+mn-lt"/>
              </a:rPr>
              <a:t>Advocacy update from AAMC Senior Director of Government Relations Tannaz Rasouli:</a:t>
            </a:r>
            <a:endParaRPr lang="en-US" sz="2000" dirty="0">
              <a:solidFill>
                <a:srgbClr val="002060"/>
              </a:solidFill>
              <a:latin typeface="+mn-lt"/>
            </a:endParaRPr>
          </a:p>
          <a:p>
            <a:r>
              <a:rPr lang="en-US" sz="2000" dirty="0">
                <a:solidFill>
                  <a:srgbClr val="002060"/>
                </a:solidFill>
                <a:latin typeface="+mn-lt"/>
              </a:rPr>
              <a:t>In the next Congress, we anticipate more of a focus on oversight </a:t>
            </a:r>
          </a:p>
          <a:p>
            <a:r>
              <a:rPr lang="en-US" sz="2000" dirty="0">
                <a:solidFill>
                  <a:srgbClr val="002060"/>
                </a:solidFill>
                <a:latin typeface="+mn-lt"/>
              </a:rPr>
              <a:t>The AAMC continues to equip institutions with the information and tools to educate lawmakers about the role of academic medicine in improving the health of communities and the nation. Institutions are incredibly powerful messengers to communicate the value of federal investment in the missions of academic medicine</a:t>
            </a:r>
          </a:p>
          <a:p>
            <a:r>
              <a:rPr lang="en-US" sz="2000" dirty="0">
                <a:solidFill>
                  <a:srgbClr val="002060"/>
                </a:solidFill>
                <a:latin typeface="+mn-lt"/>
              </a:rPr>
              <a:t>AAMC is rolling out a national ad campaign titled “Academic Medicine: what starts here saves lives”</a:t>
            </a:r>
          </a:p>
          <a:p>
            <a:endParaRPr lang="en-US" sz="2000" dirty="0">
              <a:latin typeface="+mn-lt"/>
            </a:endParaRPr>
          </a:p>
        </p:txBody>
      </p:sp>
    </p:spTree>
    <p:extLst>
      <p:ext uri="{BB962C8B-B14F-4D97-AF65-F5344CB8AC3E}">
        <p14:creationId xmlns:p14="http://schemas.microsoft.com/office/powerpoint/2010/main" val="3722163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3874-519D-4EC0-AEDF-0DCC50BF61BA}"/>
              </a:ext>
            </a:extLst>
          </p:cNvPr>
          <p:cNvSpPr>
            <a:spLocks noGrp="1"/>
          </p:cNvSpPr>
          <p:nvPr>
            <p:ph type="title"/>
          </p:nvPr>
        </p:nvSpPr>
        <p:spPr>
          <a:xfrm>
            <a:off x="2184405" y="813463"/>
            <a:ext cx="9607428" cy="1002082"/>
          </a:xfrm>
        </p:spPr>
        <p:txBody>
          <a:bodyPr/>
          <a:lstStyle/>
          <a:p>
            <a:r>
              <a:rPr lang="en-US" dirty="0"/>
              <a:t>New AAMC Board of Directors</a:t>
            </a:r>
          </a:p>
        </p:txBody>
      </p:sp>
      <p:pic>
        <p:nvPicPr>
          <p:cNvPr id="5" name="Picture 4">
            <a:extLst>
              <a:ext uri="{FF2B5EF4-FFF2-40B4-BE49-F238E27FC236}">
                <a16:creationId xmlns:a16="http://schemas.microsoft.com/office/drawing/2014/main" id="{DD376932-2C59-41B3-B9F4-745BD6AC37EF}"/>
              </a:ext>
            </a:extLst>
          </p:cNvPr>
          <p:cNvPicPr>
            <a:picLocks noChangeAspect="1"/>
          </p:cNvPicPr>
          <p:nvPr/>
        </p:nvPicPr>
        <p:blipFill rotWithShape="1">
          <a:blip r:embed="rId2"/>
          <a:srcRect r="63675"/>
          <a:stretch/>
        </p:blipFill>
        <p:spPr>
          <a:xfrm>
            <a:off x="1304339" y="1695717"/>
            <a:ext cx="1422021" cy="1425689"/>
          </a:xfrm>
          <a:prstGeom prst="rect">
            <a:avLst/>
          </a:prstGeom>
        </p:spPr>
      </p:pic>
      <p:pic>
        <p:nvPicPr>
          <p:cNvPr id="7" name="Picture 6">
            <a:extLst>
              <a:ext uri="{FF2B5EF4-FFF2-40B4-BE49-F238E27FC236}">
                <a16:creationId xmlns:a16="http://schemas.microsoft.com/office/drawing/2014/main" id="{640A0EDA-8174-4F9F-A1F1-05B485165E45}"/>
              </a:ext>
            </a:extLst>
          </p:cNvPr>
          <p:cNvPicPr>
            <a:picLocks noChangeAspect="1"/>
          </p:cNvPicPr>
          <p:nvPr/>
        </p:nvPicPr>
        <p:blipFill rotWithShape="1">
          <a:blip r:embed="rId3"/>
          <a:srcRect r="52177"/>
          <a:stretch/>
        </p:blipFill>
        <p:spPr>
          <a:xfrm>
            <a:off x="4828144" y="1699242"/>
            <a:ext cx="1407948" cy="1395957"/>
          </a:xfrm>
          <a:prstGeom prst="rect">
            <a:avLst/>
          </a:prstGeom>
        </p:spPr>
      </p:pic>
      <p:pic>
        <p:nvPicPr>
          <p:cNvPr id="9" name="Picture 8">
            <a:extLst>
              <a:ext uri="{FF2B5EF4-FFF2-40B4-BE49-F238E27FC236}">
                <a16:creationId xmlns:a16="http://schemas.microsoft.com/office/drawing/2014/main" id="{9E4157AD-AB8E-421B-B071-F3D87D84BD27}"/>
              </a:ext>
            </a:extLst>
          </p:cNvPr>
          <p:cNvPicPr>
            <a:picLocks noChangeAspect="1"/>
          </p:cNvPicPr>
          <p:nvPr/>
        </p:nvPicPr>
        <p:blipFill rotWithShape="1">
          <a:blip r:embed="rId4"/>
          <a:srcRect r="59261"/>
          <a:stretch/>
        </p:blipFill>
        <p:spPr>
          <a:xfrm>
            <a:off x="8023655" y="1725821"/>
            <a:ext cx="1417727" cy="1365479"/>
          </a:xfrm>
          <a:prstGeom prst="rect">
            <a:avLst/>
          </a:prstGeom>
        </p:spPr>
      </p:pic>
      <p:pic>
        <p:nvPicPr>
          <p:cNvPr id="11" name="Picture 10">
            <a:extLst>
              <a:ext uri="{FF2B5EF4-FFF2-40B4-BE49-F238E27FC236}">
                <a16:creationId xmlns:a16="http://schemas.microsoft.com/office/drawing/2014/main" id="{7A9A47DA-915B-4EAE-A2A6-8692B7994115}"/>
              </a:ext>
            </a:extLst>
          </p:cNvPr>
          <p:cNvPicPr>
            <a:picLocks noChangeAspect="1"/>
          </p:cNvPicPr>
          <p:nvPr/>
        </p:nvPicPr>
        <p:blipFill rotWithShape="1">
          <a:blip r:embed="rId5"/>
          <a:srcRect r="60656"/>
          <a:stretch/>
        </p:blipFill>
        <p:spPr>
          <a:xfrm>
            <a:off x="342717" y="3152828"/>
            <a:ext cx="1082505" cy="1051551"/>
          </a:xfrm>
          <a:prstGeom prst="rect">
            <a:avLst/>
          </a:prstGeom>
        </p:spPr>
      </p:pic>
      <p:sp>
        <p:nvSpPr>
          <p:cNvPr id="12" name="TextBox 11">
            <a:extLst>
              <a:ext uri="{FF2B5EF4-FFF2-40B4-BE49-F238E27FC236}">
                <a16:creationId xmlns:a16="http://schemas.microsoft.com/office/drawing/2014/main" id="{0F789D82-E514-4CB3-BB32-BDAB883CE818}"/>
              </a:ext>
            </a:extLst>
          </p:cNvPr>
          <p:cNvSpPr txBox="1"/>
          <p:nvPr/>
        </p:nvSpPr>
        <p:spPr>
          <a:xfrm>
            <a:off x="2648915" y="1815545"/>
            <a:ext cx="2179229" cy="954107"/>
          </a:xfrm>
          <a:prstGeom prst="rect">
            <a:avLst/>
          </a:prstGeom>
          <a:noFill/>
        </p:spPr>
        <p:txBody>
          <a:bodyPr wrap="square" rtlCol="0">
            <a:spAutoFit/>
          </a:bodyPr>
          <a:lstStyle/>
          <a:p>
            <a:r>
              <a:rPr lang="en-US" sz="1400" b="1" dirty="0" err="1">
                <a:solidFill>
                  <a:srgbClr val="0070C0"/>
                </a:solidFill>
              </a:rPr>
              <a:t>LouAnn</a:t>
            </a:r>
            <a:r>
              <a:rPr lang="en-US" sz="1400" b="1" dirty="0">
                <a:solidFill>
                  <a:srgbClr val="0070C0"/>
                </a:solidFill>
              </a:rPr>
              <a:t> Woodward, MD</a:t>
            </a:r>
          </a:p>
          <a:p>
            <a:r>
              <a:rPr lang="en-US" sz="1400" b="1" dirty="0">
                <a:solidFill>
                  <a:srgbClr val="0070C0"/>
                </a:solidFill>
              </a:rPr>
              <a:t>Chair</a:t>
            </a:r>
          </a:p>
          <a:p>
            <a:r>
              <a:rPr lang="en-US" sz="1400" dirty="0">
                <a:solidFill>
                  <a:srgbClr val="002060"/>
                </a:solidFill>
              </a:rPr>
              <a:t>University of Mississippi Medical Center</a:t>
            </a:r>
          </a:p>
        </p:txBody>
      </p:sp>
      <p:sp>
        <p:nvSpPr>
          <p:cNvPr id="13" name="TextBox 12">
            <a:extLst>
              <a:ext uri="{FF2B5EF4-FFF2-40B4-BE49-F238E27FC236}">
                <a16:creationId xmlns:a16="http://schemas.microsoft.com/office/drawing/2014/main" id="{2B82BBC4-06C0-4333-9E2B-05D815312E53}"/>
              </a:ext>
            </a:extLst>
          </p:cNvPr>
          <p:cNvSpPr txBox="1"/>
          <p:nvPr/>
        </p:nvSpPr>
        <p:spPr>
          <a:xfrm>
            <a:off x="6129079" y="1803949"/>
            <a:ext cx="2179229" cy="738664"/>
          </a:xfrm>
          <a:prstGeom prst="rect">
            <a:avLst/>
          </a:prstGeom>
          <a:noFill/>
        </p:spPr>
        <p:txBody>
          <a:bodyPr wrap="square" rtlCol="0">
            <a:spAutoFit/>
          </a:bodyPr>
          <a:lstStyle/>
          <a:p>
            <a:r>
              <a:rPr lang="en-US" sz="1400" b="1" dirty="0">
                <a:solidFill>
                  <a:srgbClr val="0070C0"/>
                </a:solidFill>
              </a:rPr>
              <a:t>Lee Jones, MD</a:t>
            </a:r>
          </a:p>
          <a:p>
            <a:r>
              <a:rPr lang="en-US" sz="1400" b="1" dirty="0">
                <a:solidFill>
                  <a:srgbClr val="0070C0"/>
                </a:solidFill>
              </a:rPr>
              <a:t>Chair-elect</a:t>
            </a:r>
          </a:p>
          <a:p>
            <a:r>
              <a:rPr lang="en-US" sz="1400" dirty="0">
                <a:solidFill>
                  <a:srgbClr val="002060"/>
                </a:solidFill>
              </a:rPr>
              <a:t>Georgetown University</a:t>
            </a:r>
          </a:p>
        </p:txBody>
      </p:sp>
      <p:sp>
        <p:nvSpPr>
          <p:cNvPr id="14" name="TextBox 13">
            <a:extLst>
              <a:ext uri="{FF2B5EF4-FFF2-40B4-BE49-F238E27FC236}">
                <a16:creationId xmlns:a16="http://schemas.microsoft.com/office/drawing/2014/main" id="{C317ED46-F56F-45C9-81DE-434E43DEAA97}"/>
              </a:ext>
            </a:extLst>
          </p:cNvPr>
          <p:cNvSpPr txBox="1"/>
          <p:nvPr/>
        </p:nvSpPr>
        <p:spPr>
          <a:xfrm>
            <a:off x="9346652" y="1793689"/>
            <a:ext cx="2179229" cy="954107"/>
          </a:xfrm>
          <a:prstGeom prst="rect">
            <a:avLst/>
          </a:prstGeom>
          <a:noFill/>
        </p:spPr>
        <p:txBody>
          <a:bodyPr wrap="square" rtlCol="0">
            <a:spAutoFit/>
          </a:bodyPr>
          <a:lstStyle/>
          <a:p>
            <a:r>
              <a:rPr lang="en-US" sz="1400" b="1" dirty="0">
                <a:solidFill>
                  <a:srgbClr val="0070C0"/>
                </a:solidFill>
              </a:rPr>
              <a:t>Kirk A. Calhoun, MD</a:t>
            </a:r>
          </a:p>
          <a:p>
            <a:r>
              <a:rPr lang="en-US" sz="1400" b="1" dirty="0">
                <a:solidFill>
                  <a:srgbClr val="0070C0"/>
                </a:solidFill>
              </a:rPr>
              <a:t>Immediate Past Chair</a:t>
            </a:r>
          </a:p>
          <a:p>
            <a:r>
              <a:rPr lang="en-US" sz="1400" dirty="0">
                <a:solidFill>
                  <a:srgbClr val="002060"/>
                </a:solidFill>
              </a:rPr>
              <a:t>The University of Texas at Tyler</a:t>
            </a:r>
          </a:p>
        </p:txBody>
      </p:sp>
      <p:pic>
        <p:nvPicPr>
          <p:cNvPr id="16" name="Picture 15">
            <a:extLst>
              <a:ext uri="{FF2B5EF4-FFF2-40B4-BE49-F238E27FC236}">
                <a16:creationId xmlns:a16="http://schemas.microsoft.com/office/drawing/2014/main" id="{C48CF216-B36B-4E37-8641-3E21EFE7D662}"/>
              </a:ext>
            </a:extLst>
          </p:cNvPr>
          <p:cNvPicPr>
            <a:picLocks noChangeAspect="1"/>
          </p:cNvPicPr>
          <p:nvPr/>
        </p:nvPicPr>
        <p:blipFill rotWithShape="1">
          <a:blip r:embed="rId6"/>
          <a:srcRect r="61814"/>
          <a:stretch/>
        </p:blipFill>
        <p:spPr>
          <a:xfrm>
            <a:off x="2582952" y="3152828"/>
            <a:ext cx="1126371" cy="1099116"/>
          </a:xfrm>
          <a:prstGeom prst="rect">
            <a:avLst/>
          </a:prstGeom>
        </p:spPr>
      </p:pic>
      <p:pic>
        <p:nvPicPr>
          <p:cNvPr id="18" name="Picture 17">
            <a:extLst>
              <a:ext uri="{FF2B5EF4-FFF2-40B4-BE49-F238E27FC236}">
                <a16:creationId xmlns:a16="http://schemas.microsoft.com/office/drawing/2014/main" id="{FBB1B75D-5BE8-4A39-99D4-B964E5D1674E}"/>
              </a:ext>
            </a:extLst>
          </p:cNvPr>
          <p:cNvPicPr>
            <a:picLocks noChangeAspect="1"/>
          </p:cNvPicPr>
          <p:nvPr/>
        </p:nvPicPr>
        <p:blipFill rotWithShape="1">
          <a:blip r:embed="rId7"/>
          <a:srcRect r="61925"/>
          <a:stretch/>
        </p:blipFill>
        <p:spPr>
          <a:xfrm>
            <a:off x="4814413" y="3177632"/>
            <a:ext cx="1111519" cy="1099116"/>
          </a:xfrm>
          <a:prstGeom prst="rect">
            <a:avLst/>
          </a:prstGeom>
        </p:spPr>
      </p:pic>
      <p:pic>
        <p:nvPicPr>
          <p:cNvPr id="20" name="Picture 19">
            <a:extLst>
              <a:ext uri="{FF2B5EF4-FFF2-40B4-BE49-F238E27FC236}">
                <a16:creationId xmlns:a16="http://schemas.microsoft.com/office/drawing/2014/main" id="{C7FD20E2-045A-41A0-AFDE-07F96F37815D}"/>
              </a:ext>
            </a:extLst>
          </p:cNvPr>
          <p:cNvPicPr>
            <a:picLocks noChangeAspect="1"/>
          </p:cNvPicPr>
          <p:nvPr/>
        </p:nvPicPr>
        <p:blipFill rotWithShape="1">
          <a:blip r:embed="rId8"/>
          <a:srcRect r="64653"/>
          <a:stretch/>
        </p:blipFill>
        <p:spPr>
          <a:xfrm>
            <a:off x="7150574" y="3177632"/>
            <a:ext cx="1141947" cy="1145634"/>
          </a:xfrm>
          <a:prstGeom prst="rect">
            <a:avLst/>
          </a:prstGeom>
        </p:spPr>
      </p:pic>
      <p:pic>
        <p:nvPicPr>
          <p:cNvPr id="22" name="Picture 21">
            <a:extLst>
              <a:ext uri="{FF2B5EF4-FFF2-40B4-BE49-F238E27FC236}">
                <a16:creationId xmlns:a16="http://schemas.microsoft.com/office/drawing/2014/main" id="{E93BE87D-65F8-4CFE-8C02-3CB09C5C9114}"/>
              </a:ext>
            </a:extLst>
          </p:cNvPr>
          <p:cNvPicPr>
            <a:picLocks noChangeAspect="1"/>
          </p:cNvPicPr>
          <p:nvPr/>
        </p:nvPicPr>
        <p:blipFill rotWithShape="1">
          <a:blip r:embed="rId9"/>
          <a:srcRect r="63663"/>
          <a:stretch/>
        </p:blipFill>
        <p:spPr>
          <a:xfrm>
            <a:off x="9511610" y="3163195"/>
            <a:ext cx="1133279" cy="1123961"/>
          </a:xfrm>
          <a:prstGeom prst="rect">
            <a:avLst/>
          </a:prstGeom>
        </p:spPr>
      </p:pic>
      <p:pic>
        <p:nvPicPr>
          <p:cNvPr id="24" name="Picture 23">
            <a:extLst>
              <a:ext uri="{FF2B5EF4-FFF2-40B4-BE49-F238E27FC236}">
                <a16:creationId xmlns:a16="http://schemas.microsoft.com/office/drawing/2014/main" id="{3F9D7D17-B89B-426B-A9D5-FF632F5978C4}"/>
              </a:ext>
            </a:extLst>
          </p:cNvPr>
          <p:cNvPicPr>
            <a:picLocks noChangeAspect="1"/>
          </p:cNvPicPr>
          <p:nvPr/>
        </p:nvPicPr>
        <p:blipFill rotWithShape="1">
          <a:blip r:embed="rId10"/>
          <a:srcRect r="57564"/>
          <a:stretch/>
        </p:blipFill>
        <p:spPr>
          <a:xfrm>
            <a:off x="315422" y="4287156"/>
            <a:ext cx="1136095" cy="1099116"/>
          </a:xfrm>
          <a:prstGeom prst="rect">
            <a:avLst/>
          </a:prstGeom>
        </p:spPr>
      </p:pic>
      <p:sp>
        <p:nvSpPr>
          <p:cNvPr id="25" name="TextBox 24">
            <a:extLst>
              <a:ext uri="{FF2B5EF4-FFF2-40B4-BE49-F238E27FC236}">
                <a16:creationId xmlns:a16="http://schemas.microsoft.com/office/drawing/2014/main" id="{4D634064-9D25-4901-8C6A-B5975B960D85}"/>
              </a:ext>
            </a:extLst>
          </p:cNvPr>
          <p:cNvSpPr txBox="1"/>
          <p:nvPr/>
        </p:nvSpPr>
        <p:spPr>
          <a:xfrm>
            <a:off x="1351721" y="3153990"/>
            <a:ext cx="1041567" cy="938719"/>
          </a:xfrm>
          <a:prstGeom prst="rect">
            <a:avLst/>
          </a:prstGeom>
          <a:noFill/>
        </p:spPr>
        <p:txBody>
          <a:bodyPr wrap="square" rtlCol="0">
            <a:spAutoFit/>
          </a:bodyPr>
          <a:lstStyle/>
          <a:p>
            <a:r>
              <a:rPr lang="en-US" sz="1100" b="1" dirty="0">
                <a:solidFill>
                  <a:srgbClr val="FF0000"/>
                </a:solidFill>
              </a:rPr>
              <a:t>Nita Ahuja, MD, MBA</a:t>
            </a:r>
          </a:p>
          <a:p>
            <a:r>
              <a:rPr lang="en-US" sz="1100" dirty="0">
                <a:solidFill>
                  <a:srgbClr val="FF0000"/>
                </a:solidFill>
              </a:rPr>
              <a:t>Yale University – CFAS Chair-elect</a:t>
            </a:r>
          </a:p>
        </p:txBody>
      </p:sp>
      <p:sp>
        <p:nvSpPr>
          <p:cNvPr id="26" name="TextBox 25">
            <a:extLst>
              <a:ext uri="{FF2B5EF4-FFF2-40B4-BE49-F238E27FC236}">
                <a16:creationId xmlns:a16="http://schemas.microsoft.com/office/drawing/2014/main" id="{0B7A3EB7-28FF-443E-A457-42E3118F4324}"/>
              </a:ext>
            </a:extLst>
          </p:cNvPr>
          <p:cNvSpPr txBox="1"/>
          <p:nvPr/>
        </p:nvSpPr>
        <p:spPr>
          <a:xfrm>
            <a:off x="3645366" y="3136152"/>
            <a:ext cx="1194419" cy="769441"/>
          </a:xfrm>
          <a:prstGeom prst="rect">
            <a:avLst/>
          </a:prstGeom>
          <a:noFill/>
        </p:spPr>
        <p:txBody>
          <a:bodyPr wrap="square" rtlCol="0">
            <a:spAutoFit/>
          </a:bodyPr>
          <a:lstStyle/>
          <a:p>
            <a:r>
              <a:rPr lang="en-US" sz="1100" b="1" dirty="0">
                <a:solidFill>
                  <a:srgbClr val="002060"/>
                </a:solidFill>
              </a:rPr>
              <a:t>Robert A. </a:t>
            </a:r>
            <a:r>
              <a:rPr lang="en-US" sz="1100" b="1" dirty="0" err="1">
                <a:solidFill>
                  <a:srgbClr val="002060"/>
                </a:solidFill>
              </a:rPr>
              <a:t>Barish</a:t>
            </a:r>
            <a:r>
              <a:rPr lang="en-US" sz="1100" b="1" dirty="0">
                <a:solidFill>
                  <a:srgbClr val="002060"/>
                </a:solidFill>
              </a:rPr>
              <a:t>, MD, MBA</a:t>
            </a:r>
          </a:p>
          <a:p>
            <a:r>
              <a:rPr lang="en-US" sz="1100" dirty="0">
                <a:solidFill>
                  <a:srgbClr val="002060"/>
                </a:solidFill>
              </a:rPr>
              <a:t>University of Illinois Chicago</a:t>
            </a:r>
          </a:p>
        </p:txBody>
      </p:sp>
      <p:sp>
        <p:nvSpPr>
          <p:cNvPr id="27" name="TextBox 26">
            <a:extLst>
              <a:ext uri="{FF2B5EF4-FFF2-40B4-BE49-F238E27FC236}">
                <a16:creationId xmlns:a16="http://schemas.microsoft.com/office/drawing/2014/main" id="{19503040-7FEF-45FA-A7DB-7980F8FC06FF}"/>
              </a:ext>
            </a:extLst>
          </p:cNvPr>
          <p:cNvSpPr txBox="1"/>
          <p:nvPr/>
        </p:nvSpPr>
        <p:spPr>
          <a:xfrm>
            <a:off x="5888309" y="3132364"/>
            <a:ext cx="1111519" cy="1107996"/>
          </a:xfrm>
          <a:prstGeom prst="rect">
            <a:avLst/>
          </a:prstGeom>
          <a:noFill/>
        </p:spPr>
        <p:txBody>
          <a:bodyPr wrap="square" rtlCol="0">
            <a:spAutoFit/>
          </a:bodyPr>
          <a:lstStyle/>
          <a:p>
            <a:r>
              <a:rPr lang="en-US" sz="1100" b="1" dirty="0">
                <a:solidFill>
                  <a:srgbClr val="FF0000"/>
                </a:solidFill>
              </a:rPr>
              <a:t>Catherine L. Coe, MD</a:t>
            </a:r>
          </a:p>
          <a:p>
            <a:r>
              <a:rPr lang="en-US" sz="1100" dirty="0">
                <a:solidFill>
                  <a:srgbClr val="FF0000"/>
                </a:solidFill>
              </a:rPr>
              <a:t>University of North Carolina – Junior faculty member</a:t>
            </a:r>
          </a:p>
        </p:txBody>
      </p:sp>
      <p:sp>
        <p:nvSpPr>
          <p:cNvPr id="28" name="TextBox 27">
            <a:extLst>
              <a:ext uri="{FF2B5EF4-FFF2-40B4-BE49-F238E27FC236}">
                <a16:creationId xmlns:a16="http://schemas.microsoft.com/office/drawing/2014/main" id="{E060F76B-6E07-41F5-9090-B700428643EE}"/>
              </a:ext>
            </a:extLst>
          </p:cNvPr>
          <p:cNvSpPr txBox="1"/>
          <p:nvPr/>
        </p:nvSpPr>
        <p:spPr>
          <a:xfrm>
            <a:off x="8230863" y="3152828"/>
            <a:ext cx="1003312" cy="769441"/>
          </a:xfrm>
          <a:prstGeom prst="rect">
            <a:avLst/>
          </a:prstGeom>
          <a:noFill/>
        </p:spPr>
        <p:txBody>
          <a:bodyPr wrap="square" rtlCol="0">
            <a:spAutoFit/>
          </a:bodyPr>
          <a:lstStyle/>
          <a:p>
            <a:r>
              <a:rPr lang="en-US" sz="1100" b="1" dirty="0">
                <a:solidFill>
                  <a:srgbClr val="002060"/>
                </a:solidFill>
              </a:rPr>
              <a:t>Henri R. Ford, MD, MHA</a:t>
            </a:r>
          </a:p>
          <a:p>
            <a:r>
              <a:rPr lang="en-US" sz="1100" dirty="0">
                <a:solidFill>
                  <a:srgbClr val="002060"/>
                </a:solidFill>
              </a:rPr>
              <a:t>University of Miami</a:t>
            </a:r>
          </a:p>
        </p:txBody>
      </p:sp>
      <p:sp>
        <p:nvSpPr>
          <p:cNvPr id="29" name="TextBox 28">
            <a:extLst>
              <a:ext uri="{FF2B5EF4-FFF2-40B4-BE49-F238E27FC236}">
                <a16:creationId xmlns:a16="http://schemas.microsoft.com/office/drawing/2014/main" id="{E89420FD-36D6-4721-8CE9-C2C6658EBC66}"/>
              </a:ext>
            </a:extLst>
          </p:cNvPr>
          <p:cNvSpPr txBox="1"/>
          <p:nvPr/>
        </p:nvSpPr>
        <p:spPr>
          <a:xfrm>
            <a:off x="10607779" y="3124081"/>
            <a:ext cx="1184054" cy="938719"/>
          </a:xfrm>
          <a:prstGeom prst="rect">
            <a:avLst/>
          </a:prstGeom>
          <a:noFill/>
        </p:spPr>
        <p:txBody>
          <a:bodyPr wrap="square" rtlCol="0">
            <a:spAutoFit/>
          </a:bodyPr>
          <a:lstStyle/>
          <a:p>
            <a:r>
              <a:rPr lang="en-US" sz="1100" b="1" dirty="0">
                <a:solidFill>
                  <a:srgbClr val="002060"/>
                </a:solidFill>
              </a:rPr>
              <a:t>Julie A. </a:t>
            </a:r>
            <a:r>
              <a:rPr lang="en-US" sz="1100" b="1" dirty="0" err="1">
                <a:solidFill>
                  <a:srgbClr val="002060"/>
                </a:solidFill>
              </a:rPr>
              <a:t>Freischlag</a:t>
            </a:r>
            <a:r>
              <a:rPr lang="en-US" sz="1100" b="1" dirty="0">
                <a:solidFill>
                  <a:srgbClr val="002060"/>
                </a:solidFill>
              </a:rPr>
              <a:t>, MD</a:t>
            </a:r>
          </a:p>
          <a:p>
            <a:r>
              <a:rPr lang="en-US" sz="1100" dirty="0">
                <a:solidFill>
                  <a:srgbClr val="002060"/>
                </a:solidFill>
              </a:rPr>
              <a:t>Atrium Health Wake Forest Baptist</a:t>
            </a:r>
          </a:p>
        </p:txBody>
      </p:sp>
      <p:sp>
        <p:nvSpPr>
          <p:cNvPr id="30" name="TextBox 29">
            <a:extLst>
              <a:ext uri="{FF2B5EF4-FFF2-40B4-BE49-F238E27FC236}">
                <a16:creationId xmlns:a16="http://schemas.microsoft.com/office/drawing/2014/main" id="{B9955DE8-9C48-43CC-8BA8-947261E85F96}"/>
              </a:ext>
            </a:extLst>
          </p:cNvPr>
          <p:cNvSpPr txBox="1"/>
          <p:nvPr/>
        </p:nvSpPr>
        <p:spPr>
          <a:xfrm>
            <a:off x="1368836" y="4248426"/>
            <a:ext cx="1417728" cy="769441"/>
          </a:xfrm>
          <a:prstGeom prst="rect">
            <a:avLst/>
          </a:prstGeom>
          <a:noFill/>
        </p:spPr>
        <p:txBody>
          <a:bodyPr wrap="square" rtlCol="0">
            <a:spAutoFit/>
          </a:bodyPr>
          <a:lstStyle/>
          <a:p>
            <a:r>
              <a:rPr lang="en-US" sz="1100" b="1" dirty="0">
                <a:solidFill>
                  <a:srgbClr val="002060"/>
                </a:solidFill>
              </a:rPr>
              <a:t>Martha E. (Meg) Gaines, JD, LLM</a:t>
            </a:r>
          </a:p>
          <a:p>
            <a:r>
              <a:rPr lang="en-US" sz="1100" dirty="0">
                <a:solidFill>
                  <a:srgbClr val="002060"/>
                </a:solidFill>
              </a:rPr>
              <a:t>University of Wisconsin</a:t>
            </a:r>
          </a:p>
        </p:txBody>
      </p:sp>
      <p:pic>
        <p:nvPicPr>
          <p:cNvPr id="32" name="Picture 31">
            <a:extLst>
              <a:ext uri="{FF2B5EF4-FFF2-40B4-BE49-F238E27FC236}">
                <a16:creationId xmlns:a16="http://schemas.microsoft.com/office/drawing/2014/main" id="{419BE9F8-E50A-4226-95A6-126873A23CC6}"/>
              </a:ext>
            </a:extLst>
          </p:cNvPr>
          <p:cNvPicPr>
            <a:picLocks noChangeAspect="1"/>
          </p:cNvPicPr>
          <p:nvPr/>
        </p:nvPicPr>
        <p:blipFill>
          <a:blip r:embed="rId11"/>
          <a:stretch>
            <a:fillRect/>
          </a:stretch>
        </p:blipFill>
        <p:spPr>
          <a:xfrm>
            <a:off x="2556824" y="4299624"/>
            <a:ext cx="1194418" cy="1165357"/>
          </a:xfrm>
          <a:prstGeom prst="rect">
            <a:avLst/>
          </a:prstGeom>
        </p:spPr>
      </p:pic>
      <p:sp>
        <p:nvSpPr>
          <p:cNvPr id="33" name="TextBox 32">
            <a:extLst>
              <a:ext uri="{FF2B5EF4-FFF2-40B4-BE49-F238E27FC236}">
                <a16:creationId xmlns:a16="http://schemas.microsoft.com/office/drawing/2014/main" id="{DCC61190-36A3-484A-82F4-8C9C8C3DA93B}"/>
              </a:ext>
            </a:extLst>
          </p:cNvPr>
          <p:cNvSpPr txBox="1"/>
          <p:nvPr/>
        </p:nvSpPr>
        <p:spPr>
          <a:xfrm>
            <a:off x="3669447" y="4276748"/>
            <a:ext cx="1417728" cy="938719"/>
          </a:xfrm>
          <a:prstGeom prst="rect">
            <a:avLst/>
          </a:prstGeom>
          <a:noFill/>
        </p:spPr>
        <p:txBody>
          <a:bodyPr wrap="square" rtlCol="0">
            <a:spAutoFit/>
          </a:bodyPr>
          <a:lstStyle/>
          <a:p>
            <a:r>
              <a:rPr lang="en-US" sz="1100" b="1" dirty="0">
                <a:solidFill>
                  <a:srgbClr val="FF0000"/>
                </a:solidFill>
              </a:rPr>
              <a:t>Aviad “Adi” Haramati, PhD</a:t>
            </a:r>
          </a:p>
          <a:p>
            <a:r>
              <a:rPr lang="en-US" sz="1100" dirty="0">
                <a:solidFill>
                  <a:srgbClr val="FF0000"/>
                </a:solidFill>
              </a:rPr>
              <a:t>Georgetown University – CFAS Chair </a:t>
            </a:r>
          </a:p>
        </p:txBody>
      </p:sp>
      <p:pic>
        <p:nvPicPr>
          <p:cNvPr id="35" name="Picture 34">
            <a:extLst>
              <a:ext uri="{FF2B5EF4-FFF2-40B4-BE49-F238E27FC236}">
                <a16:creationId xmlns:a16="http://schemas.microsoft.com/office/drawing/2014/main" id="{333B4B9B-F741-4665-A58D-433C191502C9}"/>
              </a:ext>
            </a:extLst>
          </p:cNvPr>
          <p:cNvPicPr>
            <a:picLocks noChangeAspect="1"/>
          </p:cNvPicPr>
          <p:nvPr/>
        </p:nvPicPr>
        <p:blipFill rotWithShape="1">
          <a:blip r:embed="rId12"/>
          <a:srcRect r="58409"/>
          <a:stretch/>
        </p:blipFill>
        <p:spPr>
          <a:xfrm>
            <a:off x="4779934" y="4311700"/>
            <a:ext cx="1182257" cy="1203624"/>
          </a:xfrm>
          <a:prstGeom prst="rect">
            <a:avLst/>
          </a:prstGeom>
        </p:spPr>
      </p:pic>
      <p:sp>
        <p:nvSpPr>
          <p:cNvPr id="36" name="TextBox 35">
            <a:extLst>
              <a:ext uri="{FF2B5EF4-FFF2-40B4-BE49-F238E27FC236}">
                <a16:creationId xmlns:a16="http://schemas.microsoft.com/office/drawing/2014/main" id="{E7465A00-7249-412C-8E6F-CB545BD8E113}"/>
              </a:ext>
            </a:extLst>
          </p:cNvPr>
          <p:cNvSpPr txBox="1"/>
          <p:nvPr/>
        </p:nvSpPr>
        <p:spPr>
          <a:xfrm>
            <a:off x="5859152" y="4342644"/>
            <a:ext cx="1417728" cy="430887"/>
          </a:xfrm>
          <a:prstGeom prst="rect">
            <a:avLst/>
          </a:prstGeom>
          <a:noFill/>
        </p:spPr>
        <p:txBody>
          <a:bodyPr wrap="square" rtlCol="0">
            <a:spAutoFit/>
          </a:bodyPr>
          <a:lstStyle/>
          <a:p>
            <a:r>
              <a:rPr lang="en-US" sz="1100" b="1" dirty="0">
                <a:solidFill>
                  <a:srgbClr val="002060"/>
                </a:solidFill>
              </a:rPr>
              <a:t>Jennifer Hayashi</a:t>
            </a:r>
          </a:p>
          <a:p>
            <a:r>
              <a:rPr lang="en-US" sz="1100" dirty="0">
                <a:solidFill>
                  <a:srgbClr val="002060"/>
                </a:solidFill>
              </a:rPr>
              <a:t>Tulane University</a:t>
            </a:r>
          </a:p>
        </p:txBody>
      </p:sp>
      <p:pic>
        <p:nvPicPr>
          <p:cNvPr id="38" name="Picture 37">
            <a:extLst>
              <a:ext uri="{FF2B5EF4-FFF2-40B4-BE49-F238E27FC236}">
                <a16:creationId xmlns:a16="http://schemas.microsoft.com/office/drawing/2014/main" id="{C2AF5E86-3802-44E6-B840-7813ADCDE614}"/>
              </a:ext>
            </a:extLst>
          </p:cNvPr>
          <p:cNvPicPr>
            <a:picLocks noChangeAspect="1"/>
          </p:cNvPicPr>
          <p:nvPr/>
        </p:nvPicPr>
        <p:blipFill rotWithShape="1">
          <a:blip r:embed="rId13"/>
          <a:srcRect r="59911"/>
          <a:stretch/>
        </p:blipFill>
        <p:spPr>
          <a:xfrm>
            <a:off x="7122288" y="4276748"/>
            <a:ext cx="1200519" cy="1187410"/>
          </a:xfrm>
          <a:prstGeom prst="rect">
            <a:avLst/>
          </a:prstGeom>
        </p:spPr>
      </p:pic>
      <p:sp>
        <p:nvSpPr>
          <p:cNvPr id="39" name="TextBox 38">
            <a:extLst>
              <a:ext uri="{FF2B5EF4-FFF2-40B4-BE49-F238E27FC236}">
                <a16:creationId xmlns:a16="http://schemas.microsoft.com/office/drawing/2014/main" id="{10C1FA03-6796-467B-AC98-0C38DF84E6F5}"/>
              </a:ext>
            </a:extLst>
          </p:cNvPr>
          <p:cNvSpPr txBox="1"/>
          <p:nvPr/>
        </p:nvSpPr>
        <p:spPr>
          <a:xfrm>
            <a:off x="8274550" y="4276748"/>
            <a:ext cx="1003312" cy="1107996"/>
          </a:xfrm>
          <a:prstGeom prst="rect">
            <a:avLst/>
          </a:prstGeom>
          <a:noFill/>
        </p:spPr>
        <p:txBody>
          <a:bodyPr wrap="square" rtlCol="0">
            <a:spAutoFit/>
          </a:bodyPr>
          <a:lstStyle/>
          <a:p>
            <a:r>
              <a:rPr lang="en-US" sz="1100" b="1" dirty="0">
                <a:solidFill>
                  <a:srgbClr val="002060"/>
                </a:solidFill>
              </a:rPr>
              <a:t>Danny Jacobs, MD, MPH</a:t>
            </a:r>
          </a:p>
          <a:p>
            <a:r>
              <a:rPr lang="en-US" sz="1100" dirty="0">
                <a:solidFill>
                  <a:srgbClr val="002060"/>
                </a:solidFill>
              </a:rPr>
              <a:t>Oregon Health &amp; Science University</a:t>
            </a:r>
          </a:p>
        </p:txBody>
      </p:sp>
      <p:pic>
        <p:nvPicPr>
          <p:cNvPr id="41" name="Picture 40">
            <a:extLst>
              <a:ext uri="{FF2B5EF4-FFF2-40B4-BE49-F238E27FC236}">
                <a16:creationId xmlns:a16="http://schemas.microsoft.com/office/drawing/2014/main" id="{7350A559-1CB0-4A1E-916E-C4DD009C8C30}"/>
              </a:ext>
            </a:extLst>
          </p:cNvPr>
          <p:cNvPicPr>
            <a:picLocks noChangeAspect="1"/>
          </p:cNvPicPr>
          <p:nvPr/>
        </p:nvPicPr>
        <p:blipFill rotWithShape="1">
          <a:blip r:embed="rId14"/>
          <a:srcRect r="61269"/>
          <a:stretch/>
        </p:blipFill>
        <p:spPr>
          <a:xfrm>
            <a:off x="9511610" y="4288540"/>
            <a:ext cx="1164762" cy="1134686"/>
          </a:xfrm>
          <a:prstGeom prst="rect">
            <a:avLst/>
          </a:prstGeom>
        </p:spPr>
      </p:pic>
      <p:sp>
        <p:nvSpPr>
          <p:cNvPr id="42" name="TextBox 41">
            <a:extLst>
              <a:ext uri="{FF2B5EF4-FFF2-40B4-BE49-F238E27FC236}">
                <a16:creationId xmlns:a16="http://schemas.microsoft.com/office/drawing/2014/main" id="{3F787F09-FD42-4FB3-925F-5EAFEC1087D4}"/>
              </a:ext>
            </a:extLst>
          </p:cNvPr>
          <p:cNvSpPr txBox="1"/>
          <p:nvPr/>
        </p:nvSpPr>
        <p:spPr>
          <a:xfrm>
            <a:off x="10632005" y="4239031"/>
            <a:ext cx="1003312" cy="938719"/>
          </a:xfrm>
          <a:prstGeom prst="rect">
            <a:avLst/>
          </a:prstGeom>
          <a:noFill/>
        </p:spPr>
        <p:txBody>
          <a:bodyPr wrap="square" rtlCol="0">
            <a:spAutoFit/>
          </a:bodyPr>
          <a:lstStyle/>
          <a:p>
            <a:r>
              <a:rPr lang="en-US" sz="1100" b="1" dirty="0">
                <a:solidFill>
                  <a:srgbClr val="002060"/>
                </a:solidFill>
              </a:rPr>
              <a:t>Cara V. James, PhD</a:t>
            </a:r>
          </a:p>
          <a:p>
            <a:r>
              <a:rPr lang="en-US" sz="1100" dirty="0">
                <a:solidFill>
                  <a:srgbClr val="002060"/>
                </a:solidFill>
              </a:rPr>
              <a:t>Grantmakers In Health (GIH)</a:t>
            </a:r>
          </a:p>
        </p:txBody>
      </p:sp>
      <p:pic>
        <p:nvPicPr>
          <p:cNvPr id="44" name="Picture 43">
            <a:extLst>
              <a:ext uri="{FF2B5EF4-FFF2-40B4-BE49-F238E27FC236}">
                <a16:creationId xmlns:a16="http://schemas.microsoft.com/office/drawing/2014/main" id="{EAB57930-6394-4AE0-B803-98073A2DC101}"/>
              </a:ext>
            </a:extLst>
          </p:cNvPr>
          <p:cNvPicPr>
            <a:picLocks noChangeAspect="1"/>
          </p:cNvPicPr>
          <p:nvPr/>
        </p:nvPicPr>
        <p:blipFill rotWithShape="1">
          <a:blip r:embed="rId15"/>
          <a:srcRect r="65737" b="4484"/>
          <a:stretch/>
        </p:blipFill>
        <p:spPr>
          <a:xfrm>
            <a:off x="279771" y="5439308"/>
            <a:ext cx="1173032" cy="1165357"/>
          </a:xfrm>
          <a:prstGeom prst="rect">
            <a:avLst/>
          </a:prstGeom>
        </p:spPr>
      </p:pic>
      <p:sp>
        <p:nvSpPr>
          <p:cNvPr id="45" name="TextBox 44">
            <a:extLst>
              <a:ext uri="{FF2B5EF4-FFF2-40B4-BE49-F238E27FC236}">
                <a16:creationId xmlns:a16="http://schemas.microsoft.com/office/drawing/2014/main" id="{F82F1BC6-B2B4-4190-A88D-2211B89F66A9}"/>
              </a:ext>
            </a:extLst>
          </p:cNvPr>
          <p:cNvSpPr txBox="1"/>
          <p:nvPr/>
        </p:nvSpPr>
        <p:spPr>
          <a:xfrm>
            <a:off x="1396210" y="5395152"/>
            <a:ext cx="1003312" cy="1277273"/>
          </a:xfrm>
          <a:prstGeom prst="rect">
            <a:avLst/>
          </a:prstGeom>
          <a:noFill/>
        </p:spPr>
        <p:txBody>
          <a:bodyPr wrap="square" rtlCol="0">
            <a:spAutoFit/>
          </a:bodyPr>
          <a:lstStyle/>
          <a:p>
            <a:r>
              <a:rPr lang="en-US" sz="1100" b="1" dirty="0">
                <a:solidFill>
                  <a:srgbClr val="002060"/>
                </a:solidFill>
              </a:rPr>
              <a:t>Charles P. Mouton, MD, MS, MBA</a:t>
            </a:r>
          </a:p>
          <a:p>
            <a:r>
              <a:rPr lang="en-US" sz="1100" dirty="0">
                <a:solidFill>
                  <a:srgbClr val="002060"/>
                </a:solidFill>
              </a:rPr>
              <a:t>The University of Texas Medical Branch</a:t>
            </a:r>
          </a:p>
        </p:txBody>
      </p:sp>
      <p:pic>
        <p:nvPicPr>
          <p:cNvPr id="47" name="Picture 46">
            <a:extLst>
              <a:ext uri="{FF2B5EF4-FFF2-40B4-BE49-F238E27FC236}">
                <a16:creationId xmlns:a16="http://schemas.microsoft.com/office/drawing/2014/main" id="{939EB48A-5C62-4691-88DB-9D77716A918D}"/>
              </a:ext>
            </a:extLst>
          </p:cNvPr>
          <p:cNvPicPr>
            <a:picLocks noChangeAspect="1"/>
          </p:cNvPicPr>
          <p:nvPr/>
        </p:nvPicPr>
        <p:blipFill rotWithShape="1">
          <a:blip r:embed="rId16"/>
          <a:srcRect l="1121" r="63432"/>
          <a:stretch/>
        </p:blipFill>
        <p:spPr>
          <a:xfrm>
            <a:off x="2556824" y="5458223"/>
            <a:ext cx="1182749" cy="1203625"/>
          </a:xfrm>
          <a:prstGeom prst="rect">
            <a:avLst/>
          </a:prstGeom>
        </p:spPr>
      </p:pic>
      <p:sp>
        <p:nvSpPr>
          <p:cNvPr id="48" name="TextBox 47">
            <a:extLst>
              <a:ext uri="{FF2B5EF4-FFF2-40B4-BE49-F238E27FC236}">
                <a16:creationId xmlns:a16="http://schemas.microsoft.com/office/drawing/2014/main" id="{D0AB6D5E-EB40-48CA-AE20-1316AB9651C5}"/>
              </a:ext>
            </a:extLst>
          </p:cNvPr>
          <p:cNvSpPr txBox="1"/>
          <p:nvPr/>
        </p:nvSpPr>
        <p:spPr>
          <a:xfrm>
            <a:off x="3716877" y="5439308"/>
            <a:ext cx="1003312" cy="1107996"/>
          </a:xfrm>
          <a:prstGeom prst="rect">
            <a:avLst/>
          </a:prstGeom>
          <a:noFill/>
        </p:spPr>
        <p:txBody>
          <a:bodyPr wrap="square" rtlCol="0">
            <a:spAutoFit/>
          </a:bodyPr>
          <a:lstStyle/>
          <a:p>
            <a:r>
              <a:rPr lang="en-US" sz="1100" b="1" dirty="0">
                <a:solidFill>
                  <a:srgbClr val="002060"/>
                </a:solidFill>
              </a:rPr>
              <a:t>Dennis Murphy, MHA</a:t>
            </a:r>
          </a:p>
          <a:p>
            <a:r>
              <a:rPr lang="en-US" sz="1100" dirty="0">
                <a:solidFill>
                  <a:srgbClr val="002060"/>
                </a:solidFill>
              </a:rPr>
              <a:t>Indiana University Health</a:t>
            </a:r>
          </a:p>
        </p:txBody>
      </p:sp>
      <p:pic>
        <p:nvPicPr>
          <p:cNvPr id="50" name="Picture 49">
            <a:extLst>
              <a:ext uri="{FF2B5EF4-FFF2-40B4-BE49-F238E27FC236}">
                <a16:creationId xmlns:a16="http://schemas.microsoft.com/office/drawing/2014/main" id="{19A72EFB-18BD-4893-9EAC-082D4D7839DD}"/>
              </a:ext>
            </a:extLst>
          </p:cNvPr>
          <p:cNvPicPr>
            <a:picLocks noChangeAspect="1"/>
          </p:cNvPicPr>
          <p:nvPr/>
        </p:nvPicPr>
        <p:blipFill rotWithShape="1">
          <a:blip r:embed="rId17"/>
          <a:srcRect l="749" r="60399"/>
          <a:stretch/>
        </p:blipFill>
        <p:spPr>
          <a:xfrm>
            <a:off x="4768265" y="5466086"/>
            <a:ext cx="1184609" cy="1203626"/>
          </a:xfrm>
          <a:prstGeom prst="rect">
            <a:avLst/>
          </a:prstGeom>
        </p:spPr>
      </p:pic>
      <p:sp>
        <p:nvSpPr>
          <p:cNvPr id="51" name="TextBox 50">
            <a:extLst>
              <a:ext uri="{FF2B5EF4-FFF2-40B4-BE49-F238E27FC236}">
                <a16:creationId xmlns:a16="http://schemas.microsoft.com/office/drawing/2014/main" id="{E6074A4E-1547-49C2-B62C-446732ADB9ED}"/>
              </a:ext>
            </a:extLst>
          </p:cNvPr>
          <p:cNvSpPr txBox="1"/>
          <p:nvPr/>
        </p:nvSpPr>
        <p:spPr>
          <a:xfrm>
            <a:off x="5912802" y="5516011"/>
            <a:ext cx="1003312" cy="938719"/>
          </a:xfrm>
          <a:prstGeom prst="rect">
            <a:avLst/>
          </a:prstGeom>
          <a:noFill/>
        </p:spPr>
        <p:txBody>
          <a:bodyPr wrap="square" rtlCol="0">
            <a:spAutoFit/>
          </a:bodyPr>
          <a:lstStyle/>
          <a:p>
            <a:r>
              <a:rPr lang="en-US" sz="1100" b="1" dirty="0">
                <a:solidFill>
                  <a:srgbClr val="002060"/>
                </a:solidFill>
              </a:rPr>
              <a:t>Joan Y. </a:t>
            </a:r>
            <a:r>
              <a:rPr lang="en-US" sz="1100" b="1" dirty="0" err="1">
                <a:solidFill>
                  <a:srgbClr val="002060"/>
                </a:solidFill>
              </a:rPr>
              <a:t>Reede</a:t>
            </a:r>
            <a:r>
              <a:rPr lang="en-US" sz="1100" b="1" dirty="0">
                <a:solidFill>
                  <a:srgbClr val="002060"/>
                </a:solidFill>
              </a:rPr>
              <a:t>, MD, MPH</a:t>
            </a:r>
          </a:p>
          <a:p>
            <a:r>
              <a:rPr lang="en-US" sz="1100" dirty="0">
                <a:solidFill>
                  <a:srgbClr val="002060"/>
                </a:solidFill>
              </a:rPr>
              <a:t>Harvard University</a:t>
            </a:r>
          </a:p>
        </p:txBody>
      </p:sp>
      <p:pic>
        <p:nvPicPr>
          <p:cNvPr id="53" name="Picture 52">
            <a:extLst>
              <a:ext uri="{FF2B5EF4-FFF2-40B4-BE49-F238E27FC236}">
                <a16:creationId xmlns:a16="http://schemas.microsoft.com/office/drawing/2014/main" id="{FDAB0015-5690-4736-AE82-32B4C44D19DD}"/>
              </a:ext>
            </a:extLst>
          </p:cNvPr>
          <p:cNvPicPr>
            <a:picLocks noChangeAspect="1"/>
          </p:cNvPicPr>
          <p:nvPr/>
        </p:nvPicPr>
        <p:blipFill rotWithShape="1">
          <a:blip r:embed="rId18"/>
          <a:srcRect r="62719" b="4947"/>
          <a:stretch/>
        </p:blipFill>
        <p:spPr>
          <a:xfrm>
            <a:off x="7108584" y="5466086"/>
            <a:ext cx="1225926" cy="1206339"/>
          </a:xfrm>
          <a:prstGeom prst="rect">
            <a:avLst/>
          </a:prstGeom>
        </p:spPr>
      </p:pic>
      <p:sp>
        <p:nvSpPr>
          <p:cNvPr id="54" name="TextBox 53">
            <a:extLst>
              <a:ext uri="{FF2B5EF4-FFF2-40B4-BE49-F238E27FC236}">
                <a16:creationId xmlns:a16="http://schemas.microsoft.com/office/drawing/2014/main" id="{1C81906C-D99B-4ACE-BAE8-15445BF66397}"/>
              </a:ext>
            </a:extLst>
          </p:cNvPr>
          <p:cNvSpPr txBox="1"/>
          <p:nvPr/>
        </p:nvSpPr>
        <p:spPr>
          <a:xfrm>
            <a:off x="8274550" y="5530200"/>
            <a:ext cx="1003312" cy="1107996"/>
          </a:xfrm>
          <a:prstGeom prst="rect">
            <a:avLst/>
          </a:prstGeom>
          <a:noFill/>
        </p:spPr>
        <p:txBody>
          <a:bodyPr wrap="square" rtlCol="0">
            <a:spAutoFit/>
          </a:bodyPr>
          <a:lstStyle/>
          <a:p>
            <a:r>
              <a:rPr lang="en-US" sz="1100" b="1" dirty="0">
                <a:solidFill>
                  <a:srgbClr val="002060"/>
                </a:solidFill>
              </a:rPr>
              <a:t>Adam C. Thompson-Harvey, MD</a:t>
            </a:r>
          </a:p>
          <a:p>
            <a:r>
              <a:rPr lang="en-US" sz="1100" dirty="0">
                <a:solidFill>
                  <a:srgbClr val="002060"/>
                </a:solidFill>
              </a:rPr>
              <a:t>Medical College of Wisconsin</a:t>
            </a:r>
          </a:p>
        </p:txBody>
      </p:sp>
      <p:pic>
        <p:nvPicPr>
          <p:cNvPr id="56" name="Picture 55">
            <a:extLst>
              <a:ext uri="{FF2B5EF4-FFF2-40B4-BE49-F238E27FC236}">
                <a16:creationId xmlns:a16="http://schemas.microsoft.com/office/drawing/2014/main" id="{35E91C54-CC42-49F3-86FC-B7DA189B789D}"/>
              </a:ext>
            </a:extLst>
          </p:cNvPr>
          <p:cNvPicPr>
            <a:picLocks noChangeAspect="1"/>
          </p:cNvPicPr>
          <p:nvPr/>
        </p:nvPicPr>
        <p:blipFill rotWithShape="1">
          <a:blip r:embed="rId19"/>
          <a:srcRect l="730" t="2433" r="64705" b="5001"/>
          <a:stretch/>
        </p:blipFill>
        <p:spPr>
          <a:xfrm>
            <a:off x="9511890" y="5472735"/>
            <a:ext cx="1164482" cy="1176622"/>
          </a:xfrm>
          <a:prstGeom prst="rect">
            <a:avLst/>
          </a:prstGeom>
        </p:spPr>
      </p:pic>
      <p:sp>
        <p:nvSpPr>
          <p:cNvPr id="57" name="TextBox 56">
            <a:extLst>
              <a:ext uri="{FF2B5EF4-FFF2-40B4-BE49-F238E27FC236}">
                <a16:creationId xmlns:a16="http://schemas.microsoft.com/office/drawing/2014/main" id="{9E96B613-C2FB-4CBF-A138-E4157430D1A2}"/>
              </a:ext>
            </a:extLst>
          </p:cNvPr>
          <p:cNvSpPr txBox="1"/>
          <p:nvPr/>
        </p:nvSpPr>
        <p:spPr>
          <a:xfrm>
            <a:off x="10622853" y="5466086"/>
            <a:ext cx="1003312" cy="938719"/>
          </a:xfrm>
          <a:prstGeom prst="rect">
            <a:avLst/>
          </a:prstGeom>
          <a:noFill/>
        </p:spPr>
        <p:txBody>
          <a:bodyPr wrap="square" rtlCol="0">
            <a:spAutoFit/>
          </a:bodyPr>
          <a:lstStyle/>
          <a:p>
            <a:r>
              <a:rPr lang="en-US" sz="1100" b="1" dirty="0">
                <a:solidFill>
                  <a:srgbClr val="002060"/>
                </a:solidFill>
              </a:rPr>
              <a:t>Michael Waldrum, MD, MSc, MBA</a:t>
            </a:r>
          </a:p>
          <a:p>
            <a:r>
              <a:rPr lang="en-US" sz="1100" dirty="0">
                <a:solidFill>
                  <a:srgbClr val="002060"/>
                </a:solidFill>
              </a:rPr>
              <a:t>ECU Health</a:t>
            </a:r>
          </a:p>
        </p:txBody>
      </p:sp>
    </p:spTree>
    <p:extLst>
      <p:ext uri="{BB962C8B-B14F-4D97-AF65-F5344CB8AC3E}">
        <p14:creationId xmlns:p14="http://schemas.microsoft.com/office/powerpoint/2010/main" val="3608327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F84B-34E4-4C60-9794-972B11FD3F17}"/>
              </a:ext>
            </a:extLst>
          </p:cNvPr>
          <p:cNvSpPr>
            <a:spLocks noGrp="1"/>
          </p:cNvSpPr>
          <p:nvPr>
            <p:ph type="title"/>
          </p:nvPr>
        </p:nvSpPr>
        <p:spPr>
          <a:xfrm>
            <a:off x="503442" y="867704"/>
            <a:ext cx="11047956" cy="1002082"/>
          </a:xfrm>
        </p:spPr>
        <p:txBody>
          <a:bodyPr/>
          <a:lstStyle/>
          <a:p>
            <a:pPr algn="ctr"/>
            <a:r>
              <a:rPr lang="en-US" dirty="0"/>
              <a:t>AAMC Award Winners</a:t>
            </a:r>
          </a:p>
        </p:txBody>
      </p:sp>
      <p:sp>
        <p:nvSpPr>
          <p:cNvPr id="4" name="Subtitle 2">
            <a:extLst>
              <a:ext uri="{FF2B5EF4-FFF2-40B4-BE49-F238E27FC236}">
                <a16:creationId xmlns:a16="http://schemas.microsoft.com/office/drawing/2014/main" id="{3FFF8E2B-3B24-430E-8CAC-C315AB83E958}"/>
              </a:ext>
            </a:extLst>
          </p:cNvPr>
          <p:cNvSpPr txBox="1">
            <a:spLocks/>
          </p:cNvSpPr>
          <p:nvPr/>
        </p:nvSpPr>
        <p:spPr>
          <a:xfrm>
            <a:off x="503441" y="1824445"/>
            <a:ext cx="5633487" cy="48282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3714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3714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714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714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714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070C0"/>
                </a:solidFill>
                <a:latin typeface="Calibri" panose="020F0502020204030204" pitchFamily="34" charset="0"/>
                <a:cs typeface="Calibri" panose="020F0502020204030204" pitchFamily="34" charset="0"/>
              </a:rPr>
              <a:t>2022 Robert J. Glaser Distinguished Teacher Award:</a:t>
            </a:r>
          </a:p>
          <a:p>
            <a:pPr marL="800100" lvl="1" indent="-342900"/>
            <a:r>
              <a:rPr lang="en-US" sz="1400" dirty="0">
                <a:solidFill>
                  <a:srgbClr val="002060"/>
                </a:solidFill>
                <a:latin typeface="Calibri" panose="020F0502020204030204" pitchFamily="34" charset="0"/>
                <a:cs typeface="Calibri" panose="020F0502020204030204" pitchFamily="34" charset="0"/>
              </a:rPr>
              <a:t>Rachel Marie E. Salas, MD, sleep specialist and professor of neurology at the Johns Hopkins University School of Medicine</a:t>
            </a:r>
          </a:p>
          <a:p>
            <a:pPr marL="800100" lvl="1" indent="-342900"/>
            <a:r>
              <a:rPr lang="en-US" sz="1400" dirty="0">
                <a:solidFill>
                  <a:srgbClr val="002060"/>
                </a:solidFill>
                <a:latin typeface="Calibri" panose="020F0502020204030204" pitchFamily="34" charset="0"/>
                <a:cs typeface="Calibri" panose="020F0502020204030204" pitchFamily="34" charset="0"/>
              </a:rPr>
              <a:t>Richard A. </a:t>
            </a:r>
            <a:r>
              <a:rPr lang="en-US" sz="1400" dirty="0" err="1">
                <a:solidFill>
                  <a:srgbClr val="002060"/>
                </a:solidFill>
                <a:latin typeface="Calibri" panose="020F0502020204030204" pitchFamily="34" charset="0"/>
                <a:cs typeface="Calibri" panose="020F0502020204030204" pitchFamily="34" charset="0"/>
              </a:rPr>
              <a:t>Hoppmann</a:t>
            </a:r>
            <a:r>
              <a:rPr lang="en-US" sz="1400" dirty="0">
                <a:solidFill>
                  <a:srgbClr val="002060"/>
                </a:solidFill>
                <a:latin typeface="Calibri" panose="020F0502020204030204" pitchFamily="34" charset="0"/>
                <a:cs typeface="Calibri" panose="020F0502020204030204" pitchFamily="34" charset="0"/>
              </a:rPr>
              <a:t>, MD, founder and past director of the Ultrasound Institute at the University of South Carolina School of Medicine Columbia</a:t>
            </a:r>
          </a:p>
          <a:p>
            <a:pPr marL="800100" lvl="1" indent="-342900"/>
            <a:r>
              <a:rPr lang="en-US" sz="1400" dirty="0">
                <a:solidFill>
                  <a:srgbClr val="002060"/>
                </a:solidFill>
                <a:latin typeface="Calibri" panose="020F0502020204030204" pitchFamily="34" charset="0"/>
                <a:cs typeface="Calibri" panose="020F0502020204030204" pitchFamily="34" charset="0"/>
              </a:rPr>
              <a:t>Rajesh S. </a:t>
            </a:r>
            <a:r>
              <a:rPr lang="en-US" sz="1400" dirty="0" err="1">
                <a:solidFill>
                  <a:srgbClr val="002060"/>
                </a:solidFill>
                <a:latin typeface="Calibri" panose="020F0502020204030204" pitchFamily="34" charset="0"/>
                <a:cs typeface="Calibri" panose="020F0502020204030204" pitchFamily="34" charset="0"/>
              </a:rPr>
              <a:t>Mangrulkar</a:t>
            </a:r>
            <a:r>
              <a:rPr lang="en-US" sz="1400" dirty="0">
                <a:solidFill>
                  <a:srgbClr val="002060"/>
                </a:solidFill>
                <a:latin typeface="Calibri" panose="020F0502020204030204" pitchFamily="34" charset="0"/>
                <a:cs typeface="Calibri" panose="020F0502020204030204" pitchFamily="34" charset="0"/>
              </a:rPr>
              <a:t>, MD, director of the Michigan Center for Interprofessional Education at the University of Michigan (U-M) Medical School</a:t>
            </a:r>
          </a:p>
          <a:p>
            <a:pPr marL="800100" lvl="1" indent="-342900"/>
            <a:r>
              <a:rPr lang="en-US" sz="1400" dirty="0">
                <a:solidFill>
                  <a:srgbClr val="002060"/>
                </a:solidFill>
                <a:latin typeface="Calibri" panose="020F0502020204030204" pitchFamily="34" charset="0"/>
                <a:cs typeface="Calibri" panose="020F0502020204030204" pitchFamily="34" charset="0"/>
              </a:rPr>
              <a:t>Kristina H. Petersen, PhD, assistant dean of academic support programs at New York Medical College (NYMC)</a:t>
            </a:r>
          </a:p>
          <a:p>
            <a:pPr marL="0" indent="0">
              <a:buNone/>
            </a:pPr>
            <a:r>
              <a:rPr lang="en-US" sz="1400" b="1" dirty="0">
                <a:solidFill>
                  <a:srgbClr val="0070C0"/>
                </a:solidFill>
                <a:latin typeface="Calibri" panose="020F0502020204030204" pitchFamily="34" charset="0"/>
                <a:cs typeface="Calibri" panose="020F0502020204030204" pitchFamily="34" charset="0"/>
              </a:rPr>
              <a:t>2022 Arnold P. Gold Foundation Humanism in Medicine Award:</a:t>
            </a:r>
          </a:p>
          <a:p>
            <a:pPr marL="800100" lvl="1" indent="-342900"/>
            <a:r>
              <a:rPr lang="en-US" sz="1400" dirty="0">
                <a:solidFill>
                  <a:srgbClr val="002060"/>
                </a:solidFill>
                <a:latin typeface="Calibri" panose="020F0502020204030204" pitchFamily="34" charset="0"/>
                <a:cs typeface="Calibri" panose="020F0502020204030204" pitchFamily="34" charset="0"/>
              </a:rPr>
              <a:t>Maura George, MD, associate professor of medicine at Emory University School of Medicine</a:t>
            </a:r>
          </a:p>
          <a:p>
            <a:pPr marL="0" indent="0">
              <a:buNone/>
            </a:pPr>
            <a:r>
              <a:rPr lang="en-US" sz="1400" b="1" dirty="0">
                <a:solidFill>
                  <a:srgbClr val="0070C0"/>
                </a:solidFill>
                <a:latin typeface="Calibri" panose="020F0502020204030204" pitchFamily="34" charset="0"/>
                <a:cs typeface="Calibri" panose="020F0502020204030204" pitchFamily="34" charset="0"/>
              </a:rPr>
              <a:t>2022 Award for Distinguished Research in the Biomedical Sciences:</a:t>
            </a:r>
          </a:p>
          <a:p>
            <a:pPr marL="800100" lvl="1" indent="-342900"/>
            <a:r>
              <a:rPr lang="en-US" sz="1400" dirty="0">
                <a:solidFill>
                  <a:srgbClr val="002060"/>
                </a:solidFill>
                <a:latin typeface="Calibri" panose="020F0502020204030204" pitchFamily="34" charset="0"/>
                <a:cs typeface="Calibri" panose="020F0502020204030204" pitchFamily="34" charset="0"/>
              </a:rPr>
              <a:t>Guillermina “Gigi” Lozano, PhD, professor and chair of the Department of Genetics at the University of Texas MD Anderson Cancer Center</a:t>
            </a:r>
          </a:p>
          <a:p>
            <a:pPr marL="0" indent="0" algn="l">
              <a:buNone/>
            </a:pPr>
            <a:r>
              <a:rPr lang="de-DE" sz="1400" b="1" dirty="0">
                <a:solidFill>
                  <a:srgbClr val="0070C0"/>
                </a:solidFill>
                <a:latin typeface="+mn-lt"/>
              </a:rPr>
              <a:t>2022 Herbert W. Nickens Award</a:t>
            </a:r>
            <a:r>
              <a:rPr lang="en-US" sz="1400" b="1" dirty="0">
                <a:solidFill>
                  <a:srgbClr val="0070C0"/>
                </a:solidFill>
                <a:latin typeface="+mn-lt"/>
              </a:rPr>
              <a:t>:</a:t>
            </a:r>
          </a:p>
          <a:p>
            <a:pPr marL="800100" lvl="1" indent="-342900" algn="l">
              <a:buFont typeface="Arial" panose="020B0604020202020204" pitchFamily="34" charset="0"/>
              <a:buChar char="•"/>
            </a:pPr>
            <a:r>
              <a:rPr lang="en-US" sz="1400" dirty="0">
                <a:solidFill>
                  <a:srgbClr val="002060"/>
                </a:solidFill>
                <a:latin typeface="+mn-lt"/>
              </a:rPr>
              <a:t>Thomas A. LaVeist, PhD, dean and </a:t>
            </a:r>
            <a:r>
              <a:rPr lang="en-US" sz="1400" dirty="0" err="1">
                <a:solidFill>
                  <a:srgbClr val="002060"/>
                </a:solidFill>
                <a:latin typeface="+mn-lt"/>
              </a:rPr>
              <a:t>Weatherhead</a:t>
            </a:r>
            <a:r>
              <a:rPr lang="en-US" sz="1400" dirty="0">
                <a:solidFill>
                  <a:srgbClr val="002060"/>
                </a:solidFill>
                <a:latin typeface="+mn-lt"/>
              </a:rPr>
              <a:t> Presidential Chair in Health Equity at the School of Public Health and Tropical Medicine at Tulane University</a:t>
            </a:r>
          </a:p>
          <a:p>
            <a:pPr marL="800100" lvl="1" indent="-342900"/>
            <a:endParaRPr lang="en-US" sz="1400"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9FD04F6-43DA-4E46-AB3D-0B22B46F0636}"/>
              </a:ext>
            </a:extLst>
          </p:cNvPr>
          <p:cNvSpPr txBox="1"/>
          <p:nvPr/>
        </p:nvSpPr>
        <p:spPr>
          <a:xfrm>
            <a:off x="6115179" y="1807109"/>
            <a:ext cx="5689889" cy="4647426"/>
          </a:xfrm>
          <a:prstGeom prst="rect">
            <a:avLst/>
          </a:prstGeom>
          <a:noFill/>
        </p:spPr>
        <p:txBody>
          <a:bodyPr wrap="square" rtlCol="0">
            <a:spAutoFit/>
          </a:bodyPr>
          <a:lstStyle/>
          <a:p>
            <a:r>
              <a:rPr lang="en-US" sz="1400" b="1" dirty="0">
                <a:solidFill>
                  <a:srgbClr val="0070C0"/>
                </a:solidFill>
              </a:rPr>
              <a:t>2022 Spencer Foreman Award for Outstanding Community Engagement:</a:t>
            </a:r>
          </a:p>
          <a:p>
            <a:pPr marL="800100" lvl="1" indent="-342900" algn="l">
              <a:buFont typeface="Arial" panose="020B0604020202020204" pitchFamily="34" charset="0"/>
              <a:buChar char="•"/>
            </a:pPr>
            <a:r>
              <a:rPr lang="en-US" sz="1400" dirty="0">
                <a:solidFill>
                  <a:srgbClr val="002060"/>
                </a:solidFill>
              </a:rPr>
              <a:t>The Ohio State University College of Medicine and Wexner Medical Center</a:t>
            </a:r>
          </a:p>
          <a:p>
            <a:r>
              <a:rPr lang="en-US" sz="1400" b="1" dirty="0">
                <a:solidFill>
                  <a:srgbClr val="0070C0"/>
                </a:solidFill>
              </a:rPr>
              <a:t>2022 Excellence in Medical Education Award:</a:t>
            </a:r>
          </a:p>
          <a:p>
            <a:pPr marL="800100" lvl="1" indent="-342900" algn="l">
              <a:buFont typeface="Arial" panose="020B0604020202020204" pitchFamily="34" charset="0"/>
              <a:buChar char="•"/>
            </a:pPr>
            <a:r>
              <a:rPr lang="en-US" sz="1400" dirty="0">
                <a:solidFill>
                  <a:srgbClr val="002060"/>
                </a:solidFill>
              </a:rPr>
              <a:t>Yvonne Steinert, PhD, professor in the Department of Family Medicine and Institute of Health Sciences Education at McGill Faculty of Medicine and Health Sciences in Canada</a:t>
            </a:r>
          </a:p>
          <a:p>
            <a:r>
              <a:rPr lang="en-US" sz="1400" b="1" dirty="0">
                <a:solidFill>
                  <a:srgbClr val="0070C0"/>
                </a:solidFill>
              </a:rPr>
              <a:t>2022 Special Recognition Award:</a:t>
            </a:r>
          </a:p>
          <a:p>
            <a:pPr marL="800100" lvl="1" indent="-342900" algn="l">
              <a:buFont typeface="Arial" panose="020B0604020202020204" pitchFamily="34" charset="0"/>
              <a:buChar char="•"/>
            </a:pPr>
            <a:r>
              <a:rPr lang="en-US" sz="1400" dirty="0">
                <a:solidFill>
                  <a:srgbClr val="002060"/>
                </a:solidFill>
              </a:rPr>
              <a:t>Lucinda L. Maine, PhD, RPh, executive vice president and CEO of the American Association of Colleges of Pharmacy</a:t>
            </a:r>
          </a:p>
          <a:p>
            <a:pPr marL="800100" lvl="1" indent="-342900" algn="l">
              <a:buFont typeface="Arial" panose="020B0604020202020204" pitchFamily="34" charset="0"/>
              <a:buChar char="•"/>
            </a:pPr>
            <a:r>
              <a:rPr lang="en-US" sz="1400" dirty="0">
                <a:solidFill>
                  <a:srgbClr val="002060"/>
                </a:solidFill>
              </a:rPr>
              <a:t>Anthony “Tony” </a:t>
            </a:r>
            <a:r>
              <a:rPr lang="en-US" sz="1400" dirty="0" err="1">
                <a:solidFill>
                  <a:srgbClr val="002060"/>
                </a:solidFill>
              </a:rPr>
              <a:t>Mazzaschi</a:t>
            </a:r>
            <a:r>
              <a:rPr lang="en-US" sz="1400" dirty="0">
                <a:solidFill>
                  <a:srgbClr val="002060"/>
                </a:solidFill>
              </a:rPr>
              <a:t>, chief advocacy officer of the Association of Schools and Programs of Public Health </a:t>
            </a:r>
          </a:p>
          <a:p>
            <a:pPr marL="800100" lvl="1" indent="-342900" algn="l">
              <a:buFont typeface="Arial" panose="020B0604020202020204" pitchFamily="34" charset="0"/>
              <a:buChar char="•"/>
            </a:pPr>
            <a:r>
              <a:rPr lang="en-US" sz="1400" dirty="0">
                <a:solidFill>
                  <a:srgbClr val="002060"/>
                </a:solidFill>
              </a:rPr>
              <a:t>Bonita “Bonnie” Stanton, MD (posthumous), founding dean of the Hackensack Meridian School of Medicine (Hackensack Meridian SOM) in New Jersey</a:t>
            </a:r>
          </a:p>
          <a:p>
            <a:r>
              <a:rPr lang="en-US" sz="1400" b="1" dirty="0">
                <a:solidFill>
                  <a:srgbClr val="0070C0"/>
                </a:solidFill>
              </a:rPr>
              <a:t>2022 Robert Wood Johnson Foundation David E. Rogers Award:</a:t>
            </a:r>
          </a:p>
          <a:p>
            <a:pPr marL="800100" lvl="1" indent="-342900" algn="l">
              <a:buFont typeface="Arial" panose="020B0604020202020204" pitchFamily="34" charset="0"/>
              <a:buChar char="•"/>
            </a:pPr>
            <a:r>
              <a:rPr lang="en-US" sz="1400" dirty="0" err="1">
                <a:solidFill>
                  <a:srgbClr val="002060"/>
                </a:solidFill>
              </a:rPr>
              <a:t>Flaura</a:t>
            </a:r>
            <a:r>
              <a:rPr lang="en-US" sz="1400" dirty="0">
                <a:solidFill>
                  <a:srgbClr val="002060"/>
                </a:solidFill>
              </a:rPr>
              <a:t> K. Winston, MD, PhD, distinguished chair in the Department of Pediatrics at Children’s Hospital of Philadelphia (CHOP) and a tenured professor of pediatrics at the Perelman School of Medicine at the University of Pennsylvania</a:t>
            </a:r>
            <a:endParaRPr lang="en-US" sz="1200" dirty="0">
              <a:solidFill>
                <a:srgbClr val="002060"/>
              </a:solidFill>
            </a:endParaRPr>
          </a:p>
          <a:p>
            <a:endParaRPr lang="en-US" sz="1600" dirty="0"/>
          </a:p>
        </p:txBody>
      </p:sp>
    </p:spTree>
    <p:extLst>
      <p:ext uri="{BB962C8B-B14F-4D97-AF65-F5344CB8AC3E}">
        <p14:creationId xmlns:p14="http://schemas.microsoft.com/office/powerpoint/2010/main" val="1559771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5BD0-04CC-4D29-A7E7-8705F3FCCBC9}"/>
              </a:ext>
            </a:extLst>
          </p:cNvPr>
          <p:cNvSpPr>
            <a:spLocks noGrp="1"/>
          </p:cNvSpPr>
          <p:nvPr>
            <p:ph type="title"/>
          </p:nvPr>
        </p:nvSpPr>
        <p:spPr/>
        <p:txBody>
          <a:bodyPr/>
          <a:lstStyle/>
          <a:p>
            <a:pPr algn="ctr"/>
            <a:r>
              <a:rPr lang="en-US" dirty="0"/>
              <a:t>Plenaries and Other Meeting Highlights</a:t>
            </a:r>
          </a:p>
        </p:txBody>
      </p:sp>
    </p:spTree>
    <p:extLst>
      <p:ext uri="{BB962C8B-B14F-4D97-AF65-F5344CB8AC3E}">
        <p14:creationId xmlns:p14="http://schemas.microsoft.com/office/powerpoint/2010/main" val="4145697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422F4-4797-4FD2-A1F3-063CB4BD13D5}"/>
              </a:ext>
            </a:extLst>
          </p:cNvPr>
          <p:cNvSpPr>
            <a:spLocks noGrp="1"/>
          </p:cNvSpPr>
          <p:nvPr>
            <p:ph type="title"/>
          </p:nvPr>
        </p:nvSpPr>
        <p:spPr>
          <a:xfrm>
            <a:off x="838200" y="2039868"/>
            <a:ext cx="10515600" cy="2217106"/>
          </a:xfrm>
        </p:spPr>
        <p:txBody>
          <a:bodyPr>
            <a:normAutofit/>
          </a:bodyPr>
          <a:lstStyle/>
          <a:p>
            <a:pPr algn="ctr"/>
            <a:r>
              <a:rPr lang="en-US" sz="5400" dirty="0"/>
              <a:t>CFAS Business Meeting Highlights</a:t>
            </a:r>
          </a:p>
        </p:txBody>
      </p:sp>
    </p:spTree>
    <p:extLst>
      <p:ext uri="{BB962C8B-B14F-4D97-AF65-F5344CB8AC3E}">
        <p14:creationId xmlns:p14="http://schemas.microsoft.com/office/powerpoint/2010/main" val="1653857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A97332-45EF-476A-84F2-C7BD241EFB21}"/>
              </a:ext>
            </a:extLst>
          </p:cNvPr>
          <p:cNvSpPr>
            <a:spLocks noGrp="1"/>
          </p:cNvSpPr>
          <p:nvPr>
            <p:ph type="title"/>
          </p:nvPr>
        </p:nvSpPr>
        <p:spPr>
          <a:xfrm>
            <a:off x="1274502" y="1209204"/>
            <a:ext cx="11047956" cy="1002082"/>
          </a:xfrm>
        </p:spPr>
        <p:txBody>
          <a:bodyPr/>
          <a:lstStyle/>
          <a:p>
            <a:r>
              <a:rPr lang="en-US" dirty="0"/>
              <a:t>CFAS Reps by the Numbers</a:t>
            </a:r>
          </a:p>
        </p:txBody>
      </p:sp>
      <p:pic>
        <p:nvPicPr>
          <p:cNvPr id="5" name="Picture 4">
            <a:extLst>
              <a:ext uri="{FF2B5EF4-FFF2-40B4-BE49-F238E27FC236}">
                <a16:creationId xmlns:a16="http://schemas.microsoft.com/office/drawing/2014/main" id="{55080055-0885-46D8-A6B2-978529B2A7D3}"/>
              </a:ext>
            </a:extLst>
          </p:cNvPr>
          <p:cNvPicPr>
            <a:picLocks noChangeAspect="1"/>
          </p:cNvPicPr>
          <p:nvPr/>
        </p:nvPicPr>
        <p:blipFill>
          <a:blip r:embed="rId2"/>
          <a:stretch>
            <a:fillRect/>
          </a:stretch>
        </p:blipFill>
        <p:spPr>
          <a:xfrm>
            <a:off x="1274502" y="2197710"/>
            <a:ext cx="8988795" cy="3967122"/>
          </a:xfrm>
          <a:prstGeom prst="rect">
            <a:avLst/>
          </a:prstGeom>
        </p:spPr>
      </p:pic>
    </p:spTree>
    <p:extLst>
      <p:ext uri="{BB962C8B-B14F-4D97-AF65-F5344CB8AC3E}">
        <p14:creationId xmlns:p14="http://schemas.microsoft.com/office/powerpoint/2010/main" val="3459100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658831-3473-4E8D-8E00-33938B9AF01A}"/>
              </a:ext>
            </a:extLst>
          </p:cNvPr>
          <p:cNvSpPr>
            <a:spLocks noGrp="1"/>
          </p:cNvSpPr>
          <p:nvPr>
            <p:ph idx="1"/>
          </p:nvPr>
        </p:nvSpPr>
        <p:spPr>
          <a:xfrm>
            <a:off x="843554" y="2418662"/>
            <a:ext cx="10636212" cy="3899033"/>
          </a:xfrm>
        </p:spPr>
        <p:txBody>
          <a:bodyPr>
            <a:normAutofit fontScale="92500" lnSpcReduction="10000"/>
          </a:bodyPr>
          <a:lstStyle/>
          <a:p>
            <a:pPr marL="0" indent="0">
              <a:buClr>
                <a:schemeClr val="bg1"/>
              </a:buClr>
              <a:buNone/>
            </a:pPr>
            <a:r>
              <a:rPr lang="en-US" sz="2400" b="1" dirty="0">
                <a:solidFill>
                  <a:srgbClr val="002060"/>
                </a:solidFill>
                <a:latin typeface="+mn-lt"/>
              </a:rPr>
              <a:t>CFAS Committees </a:t>
            </a:r>
            <a:r>
              <a:rPr lang="en-US" sz="2400" dirty="0">
                <a:solidFill>
                  <a:srgbClr val="002060"/>
                </a:solidFill>
                <a:latin typeface="+mn-lt"/>
              </a:rPr>
              <a:t>have continued to meet regularly and have produced several publications and reports or have launched new projects</a:t>
            </a:r>
          </a:p>
          <a:p>
            <a:pPr>
              <a:buClr>
                <a:srgbClr val="002060"/>
              </a:buClr>
            </a:pPr>
            <a:r>
              <a:rPr lang="en-US" sz="2400" dirty="0">
                <a:solidFill>
                  <a:srgbClr val="002060"/>
                </a:solidFill>
                <a:latin typeface="+mn-lt"/>
              </a:rPr>
              <a:t>Focused on supporting ongoing connectivity with:</a:t>
            </a:r>
          </a:p>
          <a:p>
            <a:pPr marL="571500"/>
            <a:r>
              <a:rPr lang="en-US" sz="1900" dirty="0">
                <a:solidFill>
                  <a:srgbClr val="002060"/>
                </a:solidFill>
                <a:latin typeface="+mn-lt"/>
              </a:rPr>
              <a:t>Monthly electronic </a:t>
            </a:r>
            <a:r>
              <a:rPr lang="en-US" sz="1900" b="1" i="1" dirty="0">
                <a:solidFill>
                  <a:srgbClr val="002060"/>
                </a:solidFill>
                <a:latin typeface="+mn-lt"/>
              </a:rPr>
              <a:t>CFAS Rep Bulletin </a:t>
            </a:r>
          </a:p>
          <a:p>
            <a:pPr marL="571500"/>
            <a:r>
              <a:rPr lang="en-US" sz="1900" dirty="0">
                <a:solidFill>
                  <a:srgbClr val="002060"/>
                </a:solidFill>
                <a:latin typeface="+mn-lt"/>
              </a:rPr>
              <a:t>Monthly online </a:t>
            </a:r>
            <a:r>
              <a:rPr lang="en-US" sz="1900" b="1" dirty="0">
                <a:solidFill>
                  <a:srgbClr val="002060"/>
                </a:solidFill>
                <a:latin typeface="+mn-lt"/>
              </a:rPr>
              <a:t>C</a:t>
            </a:r>
            <a:r>
              <a:rPr lang="en-US" sz="1900" b="1" i="1" dirty="0">
                <a:solidFill>
                  <a:srgbClr val="002060"/>
                </a:solidFill>
                <a:latin typeface="+mn-lt"/>
              </a:rPr>
              <a:t>FAS Connects</a:t>
            </a:r>
            <a:r>
              <a:rPr lang="en-US" sz="1900" dirty="0">
                <a:solidFill>
                  <a:srgbClr val="002060"/>
                </a:solidFill>
                <a:latin typeface="+mn-lt"/>
              </a:rPr>
              <a:t> live sessions, including multiple conversations with AAMC President and CEO David J. </a:t>
            </a:r>
            <a:r>
              <a:rPr lang="en-US" sz="1900" dirty="0" err="1">
                <a:solidFill>
                  <a:srgbClr val="002060"/>
                </a:solidFill>
                <a:latin typeface="+mn-lt"/>
              </a:rPr>
              <a:t>Skorton</a:t>
            </a:r>
            <a:r>
              <a:rPr lang="en-US" sz="1900" dirty="0">
                <a:solidFill>
                  <a:srgbClr val="002060"/>
                </a:solidFill>
                <a:latin typeface="+mn-lt"/>
              </a:rPr>
              <a:t>, MD</a:t>
            </a:r>
          </a:p>
          <a:p>
            <a:pPr marL="571500"/>
            <a:r>
              <a:rPr lang="en-US" sz="1900" dirty="0">
                <a:solidFill>
                  <a:srgbClr val="002060"/>
                </a:solidFill>
                <a:latin typeface="+mn-lt"/>
              </a:rPr>
              <a:t>Annual </a:t>
            </a:r>
            <a:r>
              <a:rPr lang="en-US" sz="1900" b="1" i="1" dirty="0">
                <a:solidFill>
                  <a:srgbClr val="002060"/>
                </a:solidFill>
                <a:latin typeface="+mn-lt"/>
              </a:rPr>
              <a:t>CFAS Spring Meeting </a:t>
            </a:r>
          </a:p>
          <a:p>
            <a:pPr marL="571500"/>
            <a:r>
              <a:rPr lang="en-US" sz="1900" dirty="0">
                <a:solidFill>
                  <a:srgbClr val="002060"/>
                </a:solidFill>
                <a:latin typeface="+mn-lt"/>
              </a:rPr>
              <a:t>Biennial </a:t>
            </a:r>
            <a:r>
              <a:rPr lang="en-US" sz="1900" b="1" i="1" dirty="0">
                <a:solidFill>
                  <a:srgbClr val="002060"/>
                </a:solidFill>
                <a:latin typeface="+mn-lt"/>
              </a:rPr>
              <a:t>CFAS Society Summit </a:t>
            </a:r>
            <a:r>
              <a:rPr lang="en-US" sz="1900" dirty="0">
                <a:solidFill>
                  <a:srgbClr val="002060"/>
                </a:solidFill>
                <a:latin typeface="+mn-lt"/>
              </a:rPr>
              <a:t>for executives</a:t>
            </a:r>
            <a:endParaRPr lang="en-US" sz="1900" i="1" dirty="0">
              <a:solidFill>
                <a:srgbClr val="002060"/>
              </a:solidFill>
              <a:latin typeface="+mn-lt"/>
            </a:endParaRPr>
          </a:p>
          <a:p>
            <a:pPr>
              <a:buClr>
                <a:srgbClr val="002060"/>
              </a:buClr>
            </a:pPr>
            <a:r>
              <a:rPr lang="en-US" sz="2400" dirty="0">
                <a:solidFill>
                  <a:srgbClr val="002060"/>
                </a:solidFill>
                <a:latin typeface="+mn-lt"/>
              </a:rPr>
              <a:t>New junior faculty member, Catherine Coe, MD, seated on the AAMC Board of Directors</a:t>
            </a:r>
          </a:p>
          <a:p>
            <a:pPr>
              <a:buClr>
                <a:srgbClr val="002060"/>
              </a:buClr>
            </a:pPr>
            <a:r>
              <a:rPr lang="en-US" sz="2400" dirty="0">
                <a:solidFill>
                  <a:srgbClr val="002060"/>
                </a:solidFill>
                <a:latin typeface="+mn-lt"/>
              </a:rPr>
              <a:t>Streamlining content on the CFAS website and revamping the Well-Being in Academic Medicine webpage</a:t>
            </a:r>
            <a:r>
              <a:rPr lang="en-US" sz="2400" dirty="0">
                <a:latin typeface="+mn-lt"/>
              </a:rPr>
              <a:t> </a:t>
            </a:r>
            <a:r>
              <a:rPr lang="en-US" sz="2400" dirty="0">
                <a:latin typeface="+mn-lt"/>
                <a:hlinkClick r:id="rId2"/>
              </a:rPr>
              <a:t>https://www.aamc.org/news-insights/wellbeing/faculty</a:t>
            </a:r>
            <a:endParaRPr lang="en-US" sz="2400" dirty="0">
              <a:latin typeface="+mn-lt"/>
            </a:endParaRPr>
          </a:p>
        </p:txBody>
      </p:sp>
      <p:sp>
        <p:nvSpPr>
          <p:cNvPr id="3" name="Title 2">
            <a:extLst>
              <a:ext uri="{FF2B5EF4-FFF2-40B4-BE49-F238E27FC236}">
                <a16:creationId xmlns:a16="http://schemas.microsoft.com/office/drawing/2014/main" id="{446CB422-095C-4726-86BF-A7141C48B17B}"/>
              </a:ext>
            </a:extLst>
          </p:cNvPr>
          <p:cNvSpPr>
            <a:spLocks noGrp="1"/>
          </p:cNvSpPr>
          <p:nvPr>
            <p:ph type="title"/>
          </p:nvPr>
        </p:nvSpPr>
        <p:spPr>
          <a:xfrm>
            <a:off x="843554" y="1107853"/>
            <a:ext cx="10763894" cy="1325563"/>
          </a:xfrm>
        </p:spPr>
        <p:txBody>
          <a:bodyPr/>
          <a:lstStyle/>
          <a:p>
            <a:r>
              <a:rPr lang="en-US" dirty="0"/>
              <a:t>Achievements and Activities in 2021-2022</a:t>
            </a:r>
          </a:p>
        </p:txBody>
      </p:sp>
      <p:sp>
        <p:nvSpPr>
          <p:cNvPr id="4" name="Slide Number Placeholder 3">
            <a:extLst>
              <a:ext uri="{FF2B5EF4-FFF2-40B4-BE49-F238E27FC236}">
                <a16:creationId xmlns:a16="http://schemas.microsoft.com/office/drawing/2014/main" id="{CE22B9B7-FACF-4B63-AB7F-49ADCE151592}"/>
              </a:ext>
            </a:extLst>
          </p:cNvPr>
          <p:cNvSpPr>
            <a:spLocks noGrp="1"/>
          </p:cNvSpPr>
          <p:nvPr>
            <p:ph type="sldNum" sz="quarter" idx="4"/>
          </p:nvPr>
        </p:nvSpPr>
        <p:spPr>
          <a:xfrm>
            <a:off x="175683" y="6356351"/>
            <a:ext cx="20574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b="0" kern="1200">
                <a:solidFill>
                  <a:schemeClr val="bg1"/>
                </a:solidFill>
                <a:latin typeface="Arial" charset="0"/>
                <a:ea typeface="+mn-ea"/>
                <a:cs typeface="+mn-cs"/>
              </a:defRPr>
            </a:lvl1pPr>
            <a:lvl2pPr marL="457200" algn="l" rtl="0" eaLnBrk="0" fontAlgn="base" hangingPunct="0">
              <a:spcBef>
                <a:spcPct val="0"/>
              </a:spcBef>
              <a:spcAft>
                <a:spcPct val="0"/>
              </a:spcAft>
              <a:defRPr sz="2000" b="1" kern="1200">
                <a:solidFill>
                  <a:schemeClr val="bg1"/>
                </a:solidFill>
                <a:latin typeface="Arial" charset="0"/>
                <a:ea typeface="+mn-ea"/>
                <a:cs typeface="+mn-cs"/>
              </a:defRPr>
            </a:lvl2pPr>
            <a:lvl3pPr marL="914400" algn="l" rtl="0" eaLnBrk="0" fontAlgn="base" hangingPunct="0">
              <a:spcBef>
                <a:spcPct val="0"/>
              </a:spcBef>
              <a:spcAft>
                <a:spcPct val="0"/>
              </a:spcAft>
              <a:defRPr sz="2000" b="1" kern="1200">
                <a:solidFill>
                  <a:schemeClr val="bg1"/>
                </a:solidFill>
                <a:latin typeface="Arial" charset="0"/>
                <a:ea typeface="+mn-ea"/>
                <a:cs typeface="+mn-cs"/>
              </a:defRPr>
            </a:lvl3pPr>
            <a:lvl4pPr marL="1371600" algn="l" rtl="0" eaLnBrk="0" fontAlgn="base" hangingPunct="0">
              <a:spcBef>
                <a:spcPct val="0"/>
              </a:spcBef>
              <a:spcAft>
                <a:spcPct val="0"/>
              </a:spcAft>
              <a:defRPr sz="2000" b="1" kern="1200">
                <a:solidFill>
                  <a:schemeClr val="bg1"/>
                </a:solidFill>
                <a:latin typeface="Arial" charset="0"/>
                <a:ea typeface="+mn-ea"/>
                <a:cs typeface="+mn-cs"/>
              </a:defRPr>
            </a:lvl4pPr>
            <a:lvl5pPr marL="1828800" algn="l" rtl="0" eaLnBrk="0" fontAlgn="base" hangingPunct="0">
              <a:spcBef>
                <a:spcPct val="0"/>
              </a:spcBef>
              <a:spcAft>
                <a:spcPct val="0"/>
              </a:spcAft>
              <a:defRPr sz="2000" b="1" kern="1200">
                <a:solidFill>
                  <a:schemeClr val="bg1"/>
                </a:solidFill>
                <a:latin typeface="Arial" charset="0"/>
                <a:ea typeface="+mn-ea"/>
                <a:cs typeface="+mn-cs"/>
              </a:defRPr>
            </a:lvl5pPr>
            <a:lvl6pPr marL="2286000" algn="l" defTabSz="914400" rtl="0" eaLnBrk="1" latinLnBrk="0" hangingPunct="1">
              <a:defRPr sz="2000" b="1" kern="1200">
                <a:solidFill>
                  <a:schemeClr val="bg1"/>
                </a:solidFill>
                <a:latin typeface="Arial" charset="0"/>
                <a:ea typeface="+mn-ea"/>
                <a:cs typeface="+mn-cs"/>
              </a:defRPr>
            </a:lvl6pPr>
            <a:lvl7pPr marL="2743200" algn="l" defTabSz="914400" rtl="0" eaLnBrk="1" latinLnBrk="0" hangingPunct="1">
              <a:defRPr sz="2000" b="1" kern="1200">
                <a:solidFill>
                  <a:schemeClr val="bg1"/>
                </a:solidFill>
                <a:latin typeface="Arial" charset="0"/>
                <a:ea typeface="+mn-ea"/>
                <a:cs typeface="+mn-cs"/>
              </a:defRPr>
            </a:lvl7pPr>
            <a:lvl8pPr marL="3200400" algn="l" defTabSz="914400" rtl="0" eaLnBrk="1" latinLnBrk="0" hangingPunct="1">
              <a:defRPr sz="2000" b="1" kern="1200">
                <a:solidFill>
                  <a:schemeClr val="bg1"/>
                </a:solidFill>
                <a:latin typeface="Arial" charset="0"/>
                <a:ea typeface="+mn-ea"/>
                <a:cs typeface="+mn-cs"/>
              </a:defRPr>
            </a:lvl8pPr>
            <a:lvl9pPr marL="3657600" algn="l" defTabSz="914400" rtl="0" eaLnBrk="1" latinLnBrk="0" hangingPunct="1">
              <a:defRPr sz="2000" b="1" kern="1200">
                <a:solidFill>
                  <a:schemeClr val="bg1"/>
                </a:solidFill>
                <a:latin typeface="Arial" charset="0"/>
                <a:ea typeface="+mn-ea"/>
                <a:cs typeface="+mn-cs"/>
              </a:defRPr>
            </a:lvl9pPr>
          </a:lstStyle>
          <a:p>
            <a:fld id="{D3BE33DB-A185-4F36-80FA-39E00C7F45A4}" type="slidenum">
              <a:rPr lang="en-US" smtClean="0"/>
              <a:pPr/>
              <a:t>32</a:t>
            </a:fld>
            <a:endParaRPr lang="en-US" dirty="0"/>
          </a:p>
        </p:txBody>
      </p:sp>
    </p:spTree>
    <p:extLst>
      <p:ext uri="{BB962C8B-B14F-4D97-AF65-F5344CB8AC3E}">
        <p14:creationId xmlns:p14="http://schemas.microsoft.com/office/powerpoint/2010/main" val="1575411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E9F1-2A52-44A0-BA96-CA9210F9DF37}"/>
              </a:ext>
            </a:extLst>
          </p:cNvPr>
          <p:cNvSpPr>
            <a:spLocks noGrp="1"/>
          </p:cNvSpPr>
          <p:nvPr>
            <p:ph type="title"/>
          </p:nvPr>
        </p:nvSpPr>
        <p:spPr/>
        <p:txBody>
          <a:bodyPr/>
          <a:lstStyle/>
          <a:p>
            <a:r>
              <a:rPr lang="en-US" dirty="0"/>
              <a:t>Achievements and Activities in 2021-2022</a:t>
            </a:r>
          </a:p>
        </p:txBody>
      </p:sp>
      <p:sp>
        <p:nvSpPr>
          <p:cNvPr id="3" name="Content Placeholder 2">
            <a:extLst>
              <a:ext uri="{FF2B5EF4-FFF2-40B4-BE49-F238E27FC236}">
                <a16:creationId xmlns:a16="http://schemas.microsoft.com/office/drawing/2014/main" id="{4C4FCDE1-9BE6-4E4E-ABFC-D85F654144C4}"/>
              </a:ext>
            </a:extLst>
          </p:cNvPr>
          <p:cNvSpPr>
            <a:spLocks noGrp="1"/>
          </p:cNvSpPr>
          <p:nvPr>
            <p:ph idx="1"/>
          </p:nvPr>
        </p:nvSpPr>
        <p:spPr/>
        <p:txBody>
          <a:bodyPr>
            <a:normAutofit lnSpcReduction="10000"/>
          </a:bodyPr>
          <a:lstStyle/>
          <a:p>
            <a:r>
              <a:rPr lang="en-US" sz="2400" dirty="0">
                <a:solidFill>
                  <a:srgbClr val="002060"/>
                </a:solidFill>
                <a:latin typeface="+mn-lt"/>
              </a:rPr>
              <a:t>CFAS Demographic Survey has been created and will be sent to all CFAS reps after this meeting to collect updated data on the council’s diverse membership</a:t>
            </a:r>
          </a:p>
          <a:p>
            <a:r>
              <a:rPr lang="en-US" sz="2400" dirty="0">
                <a:solidFill>
                  <a:srgbClr val="002060"/>
                </a:solidFill>
                <a:latin typeface="+mn-lt"/>
              </a:rPr>
              <a:t>New CFAS webpage on the benefits of membership in CFAS: </a:t>
            </a:r>
            <a:r>
              <a:rPr lang="en-US" sz="2400" dirty="0">
                <a:latin typeface="+mn-lt"/>
                <a:hlinkClick r:id="rId2"/>
              </a:rPr>
              <a:t>https://www.aamc.org/career-development/affinity-groups/cfas/membership-benefits</a:t>
            </a:r>
            <a:r>
              <a:rPr lang="en-US" sz="2400" dirty="0">
                <a:latin typeface="+mn-lt"/>
              </a:rPr>
              <a:t> </a:t>
            </a:r>
          </a:p>
          <a:p>
            <a:r>
              <a:rPr lang="en-US" sz="2400" dirty="0">
                <a:solidFill>
                  <a:srgbClr val="002060"/>
                </a:solidFill>
                <a:latin typeface="+mn-lt"/>
              </a:rPr>
              <a:t>CFAS Ad Board held a retreat on Sept. 21 to chart the course of CFAS in the coming years and evaluate what has worked well so far and where CFAS could improve. A summary of the retreat is available on the CFAS Resources webpage at </a:t>
            </a:r>
            <a:r>
              <a:rPr lang="en-US" sz="2400" dirty="0">
                <a:solidFill>
                  <a:srgbClr val="002060"/>
                </a:solidFill>
                <a:latin typeface="+mn-lt"/>
                <a:hlinkClick r:id="rId3"/>
              </a:rPr>
              <a:t>https://www.aamc.org/career-development/affinity-groups/cfas/resources</a:t>
            </a:r>
            <a:r>
              <a:rPr lang="en-US" sz="2400" dirty="0">
                <a:solidFill>
                  <a:srgbClr val="002060"/>
                </a:solidFill>
                <a:latin typeface="+mn-lt"/>
              </a:rPr>
              <a:t> </a:t>
            </a:r>
          </a:p>
          <a:p>
            <a:r>
              <a:rPr lang="en-US" sz="2400" dirty="0">
                <a:solidFill>
                  <a:srgbClr val="002060"/>
                </a:solidFill>
                <a:latin typeface="+mn-lt"/>
              </a:rPr>
              <a:t>A significant number of breakout sessions during this meeting either originated from CFAS or were inspired by a familiar topic to CFAS</a:t>
            </a:r>
          </a:p>
          <a:p>
            <a:endParaRPr lang="en-US" sz="2400" dirty="0">
              <a:latin typeface="+mn-lt"/>
            </a:endParaRPr>
          </a:p>
          <a:p>
            <a:endParaRPr lang="en-US" sz="2400" dirty="0">
              <a:latin typeface="+mn-lt"/>
            </a:endParaRPr>
          </a:p>
        </p:txBody>
      </p:sp>
    </p:spTree>
    <p:extLst>
      <p:ext uri="{BB962C8B-B14F-4D97-AF65-F5344CB8AC3E}">
        <p14:creationId xmlns:p14="http://schemas.microsoft.com/office/powerpoint/2010/main" val="517710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495D-69B7-4757-AFF5-96ADAE7D3266}"/>
              </a:ext>
            </a:extLst>
          </p:cNvPr>
          <p:cNvSpPr>
            <a:spLocks noGrp="1"/>
          </p:cNvSpPr>
          <p:nvPr>
            <p:ph type="title"/>
          </p:nvPr>
        </p:nvSpPr>
        <p:spPr>
          <a:xfrm>
            <a:off x="1040036" y="1108517"/>
            <a:ext cx="11047956" cy="1002082"/>
          </a:xfrm>
        </p:spPr>
        <p:txBody>
          <a:bodyPr/>
          <a:lstStyle/>
          <a:p>
            <a:r>
              <a:rPr lang="en-US" dirty="0"/>
              <a:t>CFAS Video Project</a:t>
            </a:r>
          </a:p>
        </p:txBody>
      </p:sp>
      <p:sp>
        <p:nvSpPr>
          <p:cNvPr id="3" name="Content Placeholder 2">
            <a:extLst>
              <a:ext uri="{FF2B5EF4-FFF2-40B4-BE49-F238E27FC236}">
                <a16:creationId xmlns:a16="http://schemas.microsoft.com/office/drawing/2014/main" id="{B660CB2A-EDC1-491A-BFE8-7559AB60622C}"/>
              </a:ext>
            </a:extLst>
          </p:cNvPr>
          <p:cNvSpPr>
            <a:spLocks noGrp="1"/>
          </p:cNvSpPr>
          <p:nvPr>
            <p:ph idx="1"/>
          </p:nvPr>
        </p:nvSpPr>
        <p:spPr>
          <a:xfrm>
            <a:off x="473463" y="2045831"/>
            <a:ext cx="4043783" cy="4801593"/>
          </a:xfrm>
        </p:spPr>
        <p:txBody>
          <a:bodyPr>
            <a:normAutofit/>
          </a:bodyPr>
          <a:lstStyle/>
          <a:p>
            <a:pPr marL="0" indent="0">
              <a:buNone/>
            </a:pPr>
            <a:r>
              <a:rPr lang="en-US" sz="2400" dirty="0">
                <a:solidFill>
                  <a:srgbClr val="002060"/>
                </a:solidFill>
                <a:latin typeface="+mn-lt"/>
              </a:rPr>
              <a:t>CFAS is producing a video series that will feature interviews with current and former reps on the benefits of membership in CFAS for faculty members and academic societies. The first video has already been published:</a:t>
            </a:r>
            <a:endParaRPr lang="en-US" sz="2400" u="sng" dirty="0">
              <a:solidFill>
                <a:srgbClr val="002060"/>
              </a:solidFill>
              <a:latin typeface="+mn-lt"/>
              <a:ea typeface="Calibri" panose="020F0502020204030204" pitchFamily="34" charset="0"/>
              <a:hlinkClick r:id="rId3">
                <a:extLst>
                  <a:ext uri="{A12FA001-AC4F-418D-AE19-62706E023703}">
                    <ahyp:hlinkClr xmlns:ahyp="http://schemas.microsoft.com/office/drawing/2018/hyperlinkcolor" val="tx"/>
                  </a:ext>
                </a:extLst>
              </a:hlinkClick>
            </a:endParaRPr>
          </a:p>
          <a:p>
            <a:pPr marL="0" indent="0">
              <a:buNone/>
            </a:pPr>
            <a:r>
              <a:rPr lang="en-US" sz="2400" u="sng" dirty="0">
                <a:solidFill>
                  <a:srgbClr val="0563C1"/>
                </a:solidFill>
                <a:effectLst/>
                <a:ea typeface="Calibri" panose="020F0502020204030204" pitchFamily="34" charset="0"/>
                <a:hlinkClick r:id="rId3">
                  <a:extLst>
                    <a:ext uri="{A12FA001-AC4F-418D-AE19-62706E023703}">
                      <ahyp:hlinkClr xmlns:ahyp="http://schemas.microsoft.com/office/drawing/2018/hyperlinkcolor" val="tx"/>
                    </a:ext>
                  </a:extLst>
                </a:hlinkClick>
              </a:rPr>
              <a:t>https://vimeo.com/764564257/8671beab42</a:t>
            </a:r>
            <a:r>
              <a:rPr lang="en-US" sz="2400" u="sng" dirty="0">
                <a:solidFill>
                  <a:srgbClr val="0563C1"/>
                </a:solidFill>
                <a:effectLst/>
                <a:ea typeface="Calibri" panose="020F0502020204030204" pitchFamily="34" charset="0"/>
              </a:rPr>
              <a:t> </a:t>
            </a:r>
            <a:endParaRPr lang="en-US" sz="2400" u="sng" dirty="0">
              <a:solidFill>
                <a:srgbClr val="0563C1"/>
              </a:solidFill>
            </a:endParaRPr>
          </a:p>
          <a:p>
            <a:pPr marL="0" indent="0">
              <a:buNone/>
            </a:pPr>
            <a:r>
              <a:rPr lang="en-US" sz="2400" dirty="0">
                <a:solidFill>
                  <a:srgbClr val="002060"/>
                </a:solidFill>
              </a:rPr>
              <a:t>More videos will be filmed throughout next year</a:t>
            </a:r>
          </a:p>
        </p:txBody>
      </p:sp>
      <p:pic>
        <p:nvPicPr>
          <p:cNvPr id="4" name="Online Media 3">
            <a:hlinkClick r:id="" action="ppaction://media"/>
            <a:extLst>
              <a:ext uri="{FF2B5EF4-FFF2-40B4-BE49-F238E27FC236}">
                <a16:creationId xmlns:a16="http://schemas.microsoft.com/office/drawing/2014/main" id="{527C365F-B1C2-4BF3-A00E-F0C59244C698}"/>
              </a:ext>
            </a:extLst>
          </p:cNvPr>
          <p:cNvPicPr>
            <a:picLocks noRot="1" noChangeAspect="1"/>
          </p:cNvPicPr>
          <p:nvPr>
            <a:videoFile r:link="rId1"/>
          </p:nvPr>
        </p:nvPicPr>
        <p:blipFill>
          <a:blip r:embed="rId4"/>
          <a:stretch>
            <a:fillRect/>
          </a:stretch>
        </p:blipFill>
        <p:spPr>
          <a:xfrm>
            <a:off x="4615804" y="2091622"/>
            <a:ext cx="7534881" cy="4238372"/>
          </a:xfrm>
          <a:prstGeom prst="rect">
            <a:avLst/>
          </a:prstGeom>
        </p:spPr>
      </p:pic>
    </p:spTree>
    <p:extLst>
      <p:ext uri="{BB962C8B-B14F-4D97-AF65-F5344CB8AC3E}">
        <p14:creationId xmlns:p14="http://schemas.microsoft.com/office/powerpoint/2010/main" val="36415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33A5-6602-4CFE-82BE-8A7BFC9FD9DB}"/>
              </a:ext>
            </a:extLst>
          </p:cNvPr>
          <p:cNvSpPr>
            <a:spLocks noGrp="1"/>
          </p:cNvSpPr>
          <p:nvPr>
            <p:ph type="title"/>
          </p:nvPr>
        </p:nvSpPr>
        <p:spPr>
          <a:xfrm>
            <a:off x="957907" y="930933"/>
            <a:ext cx="10515600" cy="1325563"/>
          </a:xfrm>
        </p:spPr>
        <p:txBody>
          <a:bodyPr/>
          <a:lstStyle/>
          <a:p>
            <a:r>
              <a:rPr lang="en-US" b="1" i="1" dirty="0"/>
              <a:t>CFAS Connects</a:t>
            </a:r>
          </a:p>
        </p:txBody>
      </p:sp>
      <p:sp>
        <p:nvSpPr>
          <p:cNvPr id="9" name="TextBox 8">
            <a:extLst>
              <a:ext uri="{FF2B5EF4-FFF2-40B4-BE49-F238E27FC236}">
                <a16:creationId xmlns:a16="http://schemas.microsoft.com/office/drawing/2014/main" id="{3C94CB57-22D3-4E4D-A500-D3FBDB6B93B1}"/>
              </a:ext>
            </a:extLst>
          </p:cNvPr>
          <p:cNvSpPr txBox="1"/>
          <p:nvPr/>
        </p:nvSpPr>
        <p:spPr>
          <a:xfrm>
            <a:off x="957907" y="1966017"/>
            <a:ext cx="10515600" cy="3724096"/>
          </a:xfrm>
          <a:prstGeom prst="rect">
            <a:avLst/>
          </a:prstGeom>
          <a:noFill/>
        </p:spPr>
        <p:txBody>
          <a:bodyPr wrap="square" rtlCol="0">
            <a:spAutoFit/>
          </a:bodyPr>
          <a:lstStyle/>
          <a:p>
            <a:r>
              <a:rPr lang="en-US" sz="2000" dirty="0">
                <a:solidFill>
                  <a:srgbClr val="002060"/>
                </a:solidFill>
              </a:rPr>
              <a:t>CFAS has continued to organize monthly </a:t>
            </a:r>
            <a:r>
              <a:rPr lang="en-US" sz="2000" b="1" i="1" dirty="0">
                <a:solidFill>
                  <a:srgbClr val="002060"/>
                </a:solidFill>
              </a:rPr>
              <a:t>CFAS Connects </a:t>
            </a:r>
            <a:r>
              <a:rPr lang="en-US" sz="2000" dirty="0">
                <a:solidFill>
                  <a:srgbClr val="002060"/>
                </a:solidFill>
              </a:rPr>
              <a:t>sessions, including:</a:t>
            </a:r>
          </a:p>
          <a:p>
            <a:pPr marL="285750" indent="-285750">
              <a:buFont typeface="Arial" panose="020B0604020202020204" pitchFamily="34" charset="0"/>
              <a:buChar char="•"/>
            </a:pPr>
            <a:r>
              <a:rPr lang="en-US" sz="2000" dirty="0">
                <a:solidFill>
                  <a:srgbClr val="002060"/>
                </a:solidFill>
              </a:rPr>
              <a:t>A Conversation with David Skorton, MD</a:t>
            </a:r>
          </a:p>
          <a:p>
            <a:pPr marL="285750" indent="-285750">
              <a:buFont typeface="Arial" panose="020B0604020202020204" pitchFamily="34" charset="0"/>
              <a:buChar char="•"/>
            </a:pPr>
            <a:r>
              <a:rPr lang="en-US" sz="2000" dirty="0">
                <a:solidFill>
                  <a:srgbClr val="002060"/>
                </a:solidFill>
              </a:rPr>
              <a:t>Keeping Women in Medicine: A Conversation about Retaining Talented Women Physicians</a:t>
            </a:r>
          </a:p>
          <a:p>
            <a:pPr marL="285750" indent="-285750">
              <a:buFont typeface="Arial" panose="020B0604020202020204" pitchFamily="34" charset="0"/>
              <a:buChar char="•"/>
            </a:pPr>
            <a:r>
              <a:rPr lang="en-US" sz="2000" dirty="0">
                <a:solidFill>
                  <a:srgbClr val="002060"/>
                </a:solidFill>
              </a:rPr>
              <a:t>Opportunities and Challenges in Building COVID-19 Vaccine Confidence: Seeking CFAS Feedback on an AAMC Strategic Planning Initiative</a:t>
            </a:r>
          </a:p>
          <a:p>
            <a:pPr marL="285750" indent="-285750">
              <a:buFont typeface="Arial" panose="020B0604020202020204" pitchFamily="34" charset="0"/>
              <a:buChar char="•"/>
            </a:pPr>
            <a:r>
              <a:rPr lang="en-US" sz="2000" dirty="0">
                <a:solidFill>
                  <a:srgbClr val="002060"/>
                </a:solidFill>
              </a:rPr>
              <a:t>Gender Parity – An Example of Aligning with the Mission of CFAS</a:t>
            </a:r>
          </a:p>
          <a:p>
            <a:pPr marL="285750" indent="-285750">
              <a:buFont typeface="Arial" panose="020B0604020202020204" pitchFamily="34" charset="0"/>
              <a:buChar char="•"/>
            </a:pPr>
            <a:r>
              <a:rPr lang="en-US" sz="2000" dirty="0">
                <a:solidFill>
                  <a:srgbClr val="002060"/>
                </a:solidFill>
              </a:rPr>
              <a:t>December Session – A presentation on the work of the CFAS Faculty Resilience Committee</a:t>
            </a:r>
          </a:p>
          <a:p>
            <a:pPr marL="285750" indent="-285750">
              <a:buFont typeface="Arial" panose="020B0604020202020204" pitchFamily="34" charset="0"/>
              <a:buChar char="•"/>
            </a:pPr>
            <a:endParaRPr lang="en-US" sz="2000" dirty="0">
              <a:solidFill>
                <a:srgbClr val="002060"/>
              </a:solidFill>
            </a:endParaRPr>
          </a:p>
          <a:p>
            <a:r>
              <a:rPr lang="en-US" sz="2000" dirty="0">
                <a:solidFill>
                  <a:srgbClr val="002060"/>
                </a:solidFill>
              </a:rPr>
              <a:t>The program, which has attracted between 50 – 75 reps per session, will continue through next year and be re-evaluated for it’s next “season.” All sessions are recorded and notes and summaries of sessions are available to reps on our website</a:t>
            </a:r>
          </a:p>
          <a:p>
            <a:pPr marL="285750" indent="-285750">
              <a:buFont typeface="Arial" panose="020B0604020202020204" pitchFamily="34" charset="0"/>
              <a:buChar char="•"/>
            </a:pPr>
            <a:endParaRPr lang="en-US" sz="1600" dirty="0">
              <a:solidFill>
                <a:srgbClr val="002060"/>
              </a:solidFill>
            </a:endParaRPr>
          </a:p>
        </p:txBody>
      </p:sp>
    </p:spTree>
    <p:extLst>
      <p:ext uri="{BB962C8B-B14F-4D97-AF65-F5344CB8AC3E}">
        <p14:creationId xmlns:p14="http://schemas.microsoft.com/office/powerpoint/2010/main" val="2832304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C2E9-8C7A-4373-BF13-B3CD5233391A}"/>
              </a:ext>
            </a:extLst>
          </p:cNvPr>
          <p:cNvSpPr>
            <a:spLocks noGrp="1"/>
          </p:cNvSpPr>
          <p:nvPr>
            <p:ph type="title"/>
          </p:nvPr>
        </p:nvSpPr>
        <p:spPr>
          <a:xfrm>
            <a:off x="880795" y="1034965"/>
            <a:ext cx="11194855" cy="1325563"/>
          </a:xfrm>
        </p:spPr>
        <p:txBody>
          <a:bodyPr>
            <a:normAutofit/>
          </a:bodyPr>
          <a:lstStyle/>
          <a:p>
            <a:r>
              <a:rPr lang="en-US" sz="4000" dirty="0"/>
              <a:t>Nominating and Engagement Committee Update</a:t>
            </a:r>
          </a:p>
        </p:txBody>
      </p:sp>
      <p:sp>
        <p:nvSpPr>
          <p:cNvPr id="3" name="Content Placeholder 2">
            <a:extLst>
              <a:ext uri="{FF2B5EF4-FFF2-40B4-BE49-F238E27FC236}">
                <a16:creationId xmlns:a16="http://schemas.microsoft.com/office/drawing/2014/main" id="{C1F7E393-6816-474E-8B2F-8FE366A4759F}"/>
              </a:ext>
            </a:extLst>
          </p:cNvPr>
          <p:cNvSpPr>
            <a:spLocks noGrp="1"/>
          </p:cNvSpPr>
          <p:nvPr>
            <p:ph idx="1"/>
          </p:nvPr>
        </p:nvSpPr>
        <p:spPr>
          <a:xfrm>
            <a:off x="880795" y="2651031"/>
            <a:ext cx="10515600" cy="777969"/>
          </a:xfrm>
        </p:spPr>
        <p:txBody>
          <a:bodyPr/>
          <a:lstStyle/>
          <a:p>
            <a:pPr marL="0" indent="0" algn="ctr">
              <a:buNone/>
            </a:pPr>
            <a:r>
              <a:rPr lang="en-US" b="1" dirty="0">
                <a:solidFill>
                  <a:srgbClr val="002060"/>
                </a:solidFill>
                <a:latin typeface="+mn-lt"/>
              </a:rPr>
              <a:t>CFAS Ad Board Members who rotated off in November 2022</a:t>
            </a:r>
          </a:p>
          <a:p>
            <a:pPr marL="0" indent="0" algn="ctr">
              <a:buNone/>
            </a:pPr>
            <a:r>
              <a:rPr lang="en-US" sz="2400" b="1" dirty="0">
                <a:solidFill>
                  <a:srgbClr val="002060"/>
                </a:solidFill>
                <a:latin typeface="+mn-lt"/>
              </a:rPr>
              <a:t>Thank you!</a:t>
            </a:r>
          </a:p>
        </p:txBody>
      </p:sp>
      <p:pic>
        <p:nvPicPr>
          <p:cNvPr id="4" name="Picture 3">
            <a:extLst>
              <a:ext uri="{FF2B5EF4-FFF2-40B4-BE49-F238E27FC236}">
                <a16:creationId xmlns:a16="http://schemas.microsoft.com/office/drawing/2014/main" id="{88773361-B71C-48E0-B7B0-20F72F748177}"/>
              </a:ext>
            </a:extLst>
          </p:cNvPr>
          <p:cNvPicPr>
            <a:picLocks noChangeAspect="1"/>
          </p:cNvPicPr>
          <p:nvPr/>
        </p:nvPicPr>
        <p:blipFill>
          <a:blip r:embed="rId2"/>
          <a:stretch>
            <a:fillRect/>
          </a:stretch>
        </p:blipFill>
        <p:spPr>
          <a:xfrm>
            <a:off x="3937370" y="3652125"/>
            <a:ext cx="1582514" cy="1626069"/>
          </a:xfrm>
          <a:prstGeom prst="rect">
            <a:avLst/>
          </a:prstGeom>
        </p:spPr>
      </p:pic>
      <p:pic>
        <p:nvPicPr>
          <p:cNvPr id="5" name="Picture 4">
            <a:extLst>
              <a:ext uri="{FF2B5EF4-FFF2-40B4-BE49-F238E27FC236}">
                <a16:creationId xmlns:a16="http://schemas.microsoft.com/office/drawing/2014/main" id="{125532E4-C4E9-4718-9C85-5FF826B79A73}"/>
              </a:ext>
            </a:extLst>
          </p:cNvPr>
          <p:cNvPicPr>
            <a:picLocks noChangeAspect="1"/>
          </p:cNvPicPr>
          <p:nvPr/>
        </p:nvPicPr>
        <p:blipFill>
          <a:blip r:embed="rId3"/>
          <a:stretch>
            <a:fillRect/>
          </a:stretch>
        </p:blipFill>
        <p:spPr>
          <a:xfrm>
            <a:off x="7192716" y="3652126"/>
            <a:ext cx="1310894" cy="1631334"/>
          </a:xfrm>
          <a:prstGeom prst="rect">
            <a:avLst/>
          </a:prstGeom>
        </p:spPr>
      </p:pic>
      <p:sp>
        <p:nvSpPr>
          <p:cNvPr id="6" name="TextBox 5">
            <a:extLst>
              <a:ext uri="{FF2B5EF4-FFF2-40B4-BE49-F238E27FC236}">
                <a16:creationId xmlns:a16="http://schemas.microsoft.com/office/drawing/2014/main" id="{AD0CD207-33F4-41E7-8C86-1ED3F9981FF4}"/>
              </a:ext>
            </a:extLst>
          </p:cNvPr>
          <p:cNvSpPr txBox="1"/>
          <p:nvPr/>
        </p:nvSpPr>
        <p:spPr>
          <a:xfrm>
            <a:off x="3578824" y="5283460"/>
            <a:ext cx="2293579" cy="369332"/>
          </a:xfrm>
          <a:prstGeom prst="rect">
            <a:avLst/>
          </a:prstGeom>
          <a:noFill/>
        </p:spPr>
        <p:txBody>
          <a:bodyPr wrap="square" rtlCol="0">
            <a:spAutoFit/>
          </a:bodyPr>
          <a:lstStyle/>
          <a:p>
            <a:pPr algn="ctr"/>
            <a:r>
              <a:rPr lang="en-US" dirty="0">
                <a:solidFill>
                  <a:srgbClr val="01267F"/>
                </a:solidFill>
                <a:latin typeface="Calibri" panose="020F0502020204030204" pitchFamily="34" charset="0"/>
                <a:cs typeface="Times New Roman" panose="02020603050405020304" pitchFamily="18" charset="0"/>
              </a:rPr>
              <a:t>Alan W. Dow, III, MD</a:t>
            </a:r>
            <a:endParaRPr lang="en-US" dirty="0">
              <a:latin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D94ED3F-474D-46F5-8B77-0BE6F27D9350}"/>
              </a:ext>
            </a:extLst>
          </p:cNvPr>
          <p:cNvSpPr txBox="1"/>
          <p:nvPr/>
        </p:nvSpPr>
        <p:spPr>
          <a:xfrm>
            <a:off x="6830067" y="5283459"/>
            <a:ext cx="2293579" cy="369332"/>
          </a:xfrm>
          <a:prstGeom prst="rect">
            <a:avLst/>
          </a:prstGeom>
          <a:noFill/>
        </p:spPr>
        <p:txBody>
          <a:bodyPr wrap="square" rtlCol="0">
            <a:spAutoFit/>
          </a:bodyPr>
          <a:lstStyle/>
          <a:p>
            <a:pPr algn="ctr"/>
            <a:r>
              <a:rPr lang="en-US" dirty="0">
                <a:solidFill>
                  <a:srgbClr val="01267F"/>
                </a:solidFill>
                <a:latin typeface="Calibri" panose="020F0502020204030204" pitchFamily="34" charset="0"/>
                <a:cs typeface="Times New Roman" panose="02020603050405020304" pitchFamily="18" charset="0"/>
              </a:rPr>
              <a:t>Richard L. Eckert, PhD</a:t>
            </a:r>
            <a:endParaRPr lang="en-US"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4883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8915D-137E-4A96-B99A-B491F54B9148}"/>
              </a:ext>
            </a:extLst>
          </p:cNvPr>
          <p:cNvSpPr>
            <a:spLocks noGrp="1"/>
          </p:cNvSpPr>
          <p:nvPr>
            <p:ph type="title"/>
          </p:nvPr>
        </p:nvSpPr>
        <p:spPr/>
        <p:txBody>
          <a:bodyPr>
            <a:noAutofit/>
          </a:bodyPr>
          <a:lstStyle/>
          <a:p>
            <a:r>
              <a:rPr lang="en-US" sz="3600" dirty="0"/>
              <a:t>Nominating and Engagement Committee Update</a:t>
            </a:r>
          </a:p>
        </p:txBody>
      </p:sp>
      <p:sp>
        <p:nvSpPr>
          <p:cNvPr id="4" name="TextBox 3">
            <a:extLst>
              <a:ext uri="{FF2B5EF4-FFF2-40B4-BE49-F238E27FC236}">
                <a16:creationId xmlns:a16="http://schemas.microsoft.com/office/drawing/2014/main" id="{D8F6F8E6-DAE1-4037-901B-C510A790F3D2}"/>
              </a:ext>
            </a:extLst>
          </p:cNvPr>
          <p:cNvSpPr txBox="1"/>
          <p:nvPr/>
        </p:nvSpPr>
        <p:spPr>
          <a:xfrm>
            <a:off x="6653670" y="5296314"/>
            <a:ext cx="1116469" cy="523220"/>
          </a:xfrm>
          <a:prstGeom prst="rect">
            <a:avLst/>
          </a:prstGeom>
          <a:noFill/>
        </p:spPr>
        <p:txBody>
          <a:bodyPr wrap="square" rtlCol="0">
            <a:spAutoFit/>
          </a:bodyPr>
          <a:lstStyle/>
          <a:p>
            <a:pPr algn="ctr"/>
            <a:r>
              <a:rPr lang="en-US" sz="1400" dirty="0">
                <a:solidFill>
                  <a:srgbClr val="01267F"/>
                </a:solidFill>
                <a:latin typeface="Calibri" panose="020F0502020204030204" pitchFamily="34" charset="0"/>
                <a:cs typeface="Times New Roman" panose="02020603050405020304" pitchFamily="18" charset="0"/>
              </a:rPr>
              <a:t>Lily </a:t>
            </a:r>
            <a:r>
              <a:rPr lang="en-US" sz="1400" dirty="0" err="1">
                <a:solidFill>
                  <a:srgbClr val="01267F"/>
                </a:solidFill>
                <a:latin typeface="Calibri" panose="020F0502020204030204" pitchFamily="34" charset="0"/>
                <a:cs typeface="Times New Roman" panose="02020603050405020304" pitchFamily="18" charset="0"/>
              </a:rPr>
              <a:t>Belfi</a:t>
            </a:r>
            <a:r>
              <a:rPr lang="en-US" sz="1400" dirty="0">
                <a:solidFill>
                  <a:srgbClr val="01267F"/>
                </a:solidFill>
                <a:latin typeface="Calibri" panose="020F0502020204030204" pitchFamily="34" charset="0"/>
                <a:cs typeface="Times New Roman" panose="02020603050405020304" pitchFamily="18" charset="0"/>
              </a:rPr>
              <a:t>, MD</a:t>
            </a:r>
            <a:endParaRPr lang="en-US" sz="1400" dirty="0">
              <a:latin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3887DD1-F999-4074-A0C6-F92EC71228DD}"/>
              </a:ext>
            </a:extLst>
          </p:cNvPr>
          <p:cNvSpPr txBox="1"/>
          <p:nvPr/>
        </p:nvSpPr>
        <p:spPr>
          <a:xfrm>
            <a:off x="4038067" y="5296142"/>
            <a:ext cx="1112256" cy="523220"/>
          </a:xfrm>
          <a:prstGeom prst="rect">
            <a:avLst/>
          </a:prstGeom>
          <a:noFill/>
        </p:spPr>
        <p:txBody>
          <a:bodyPr wrap="square" rtlCol="0">
            <a:spAutoFit/>
          </a:bodyPr>
          <a:lstStyle/>
          <a:p>
            <a:pPr algn="ctr"/>
            <a:r>
              <a:rPr lang="en-US" sz="1400" dirty="0">
                <a:solidFill>
                  <a:srgbClr val="01267F"/>
                </a:solidFill>
                <a:latin typeface="Calibri" panose="020F0502020204030204" pitchFamily="34" charset="0"/>
                <a:cs typeface="Times New Roman" panose="02020603050405020304" pitchFamily="18" charset="0"/>
              </a:rPr>
              <a:t>Valencia Walker, MD</a:t>
            </a:r>
            <a:endParaRPr lang="en-US" sz="1400" dirty="0">
              <a:latin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0269106-C8CF-4E28-91F2-83AEB7D17FCA}"/>
              </a:ext>
            </a:extLst>
          </p:cNvPr>
          <p:cNvPicPr>
            <a:picLocks noChangeAspect="1"/>
          </p:cNvPicPr>
          <p:nvPr/>
        </p:nvPicPr>
        <p:blipFill>
          <a:blip r:embed="rId2"/>
          <a:stretch>
            <a:fillRect/>
          </a:stretch>
        </p:blipFill>
        <p:spPr>
          <a:xfrm>
            <a:off x="6395324" y="3305231"/>
            <a:ext cx="1496224" cy="1990911"/>
          </a:xfrm>
          <a:prstGeom prst="rect">
            <a:avLst/>
          </a:prstGeom>
        </p:spPr>
      </p:pic>
      <p:pic>
        <p:nvPicPr>
          <p:cNvPr id="7" name="Picture 6">
            <a:extLst>
              <a:ext uri="{FF2B5EF4-FFF2-40B4-BE49-F238E27FC236}">
                <a16:creationId xmlns:a16="http://schemas.microsoft.com/office/drawing/2014/main" id="{738A9318-D75E-4ADB-B6A0-E35B19C0C357}"/>
              </a:ext>
            </a:extLst>
          </p:cNvPr>
          <p:cNvPicPr>
            <a:picLocks noChangeAspect="1"/>
          </p:cNvPicPr>
          <p:nvPr/>
        </p:nvPicPr>
        <p:blipFill>
          <a:blip r:embed="rId3"/>
          <a:stretch>
            <a:fillRect/>
          </a:stretch>
        </p:blipFill>
        <p:spPr>
          <a:xfrm>
            <a:off x="3882974" y="3307781"/>
            <a:ext cx="1422442" cy="1988361"/>
          </a:xfrm>
          <a:prstGeom prst="rect">
            <a:avLst/>
          </a:prstGeom>
        </p:spPr>
      </p:pic>
      <p:sp>
        <p:nvSpPr>
          <p:cNvPr id="8" name="TextBox 7">
            <a:extLst>
              <a:ext uri="{FF2B5EF4-FFF2-40B4-BE49-F238E27FC236}">
                <a16:creationId xmlns:a16="http://schemas.microsoft.com/office/drawing/2014/main" id="{007CEA32-B8E1-484E-A670-266F217E72BD}"/>
              </a:ext>
            </a:extLst>
          </p:cNvPr>
          <p:cNvSpPr txBox="1"/>
          <p:nvPr/>
        </p:nvSpPr>
        <p:spPr>
          <a:xfrm>
            <a:off x="2803429" y="2207578"/>
            <a:ext cx="6181782" cy="738664"/>
          </a:xfrm>
          <a:prstGeom prst="rect">
            <a:avLst/>
          </a:prstGeom>
          <a:noFill/>
        </p:spPr>
        <p:txBody>
          <a:bodyPr wrap="square" rtlCol="0">
            <a:spAutoFit/>
          </a:bodyPr>
          <a:lstStyle/>
          <a:p>
            <a:pPr algn="ctr"/>
            <a:r>
              <a:rPr lang="en-US" b="1" dirty="0">
                <a:solidFill>
                  <a:srgbClr val="002060"/>
                </a:solidFill>
              </a:rPr>
              <a:t>New Ad Board members as of November 2022</a:t>
            </a:r>
          </a:p>
          <a:p>
            <a:pPr algn="ctr"/>
            <a:r>
              <a:rPr lang="en-US" sz="2400" b="1" dirty="0">
                <a:solidFill>
                  <a:srgbClr val="002060"/>
                </a:solidFill>
              </a:rPr>
              <a:t>Welcome!</a:t>
            </a:r>
          </a:p>
        </p:txBody>
      </p:sp>
    </p:spTree>
    <p:extLst>
      <p:ext uri="{BB962C8B-B14F-4D97-AF65-F5344CB8AC3E}">
        <p14:creationId xmlns:p14="http://schemas.microsoft.com/office/powerpoint/2010/main" val="3886895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4ED1A9-733C-44E9-8950-533E1CAD97EE}"/>
              </a:ext>
            </a:extLst>
          </p:cNvPr>
          <p:cNvSpPr>
            <a:spLocks noGrp="1"/>
          </p:cNvSpPr>
          <p:nvPr>
            <p:ph type="title"/>
          </p:nvPr>
        </p:nvSpPr>
        <p:spPr>
          <a:xfrm>
            <a:off x="1043864" y="1235255"/>
            <a:ext cx="10752777" cy="813697"/>
          </a:xfrm>
        </p:spPr>
        <p:txBody>
          <a:bodyPr>
            <a:noAutofit/>
          </a:bodyPr>
          <a:lstStyle/>
          <a:p>
            <a:r>
              <a:rPr lang="en-US" sz="4000" dirty="0"/>
              <a:t>New CFAS Administrative Board</a:t>
            </a:r>
          </a:p>
        </p:txBody>
      </p:sp>
      <p:pic>
        <p:nvPicPr>
          <p:cNvPr id="6" name="Picture 5">
            <a:extLst>
              <a:ext uri="{FF2B5EF4-FFF2-40B4-BE49-F238E27FC236}">
                <a16:creationId xmlns:a16="http://schemas.microsoft.com/office/drawing/2014/main" id="{7F6E9F2F-A916-40BB-841F-6CC96EA0F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8949" y="2212016"/>
            <a:ext cx="1276981" cy="1386625"/>
          </a:xfrm>
          <a:prstGeom prst="rect">
            <a:avLst/>
          </a:prstGeom>
        </p:spPr>
      </p:pic>
      <p:sp>
        <p:nvSpPr>
          <p:cNvPr id="9" name="TextBox 8">
            <a:extLst>
              <a:ext uri="{FF2B5EF4-FFF2-40B4-BE49-F238E27FC236}">
                <a16:creationId xmlns:a16="http://schemas.microsoft.com/office/drawing/2014/main" id="{3995443F-018C-4873-B11A-99896BE1412D}"/>
              </a:ext>
            </a:extLst>
          </p:cNvPr>
          <p:cNvSpPr txBox="1"/>
          <p:nvPr/>
        </p:nvSpPr>
        <p:spPr>
          <a:xfrm>
            <a:off x="3557825" y="3572359"/>
            <a:ext cx="1421287" cy="600164"/>
          </a:xfrm>
          <a:prstGeom prst="rect">
            <a:avLst/>
          </a:prstGeom>
          <a:noFill/>
        </p:spPr>
        <p:txBody>
          <a:bodyPr wrap="square" rtlCol="0">
            <a:spAutoFit/>
          </a:bodyPr>
          <a:lstStyle>
            <a:defPPr>
              <a:defRPr lang="en-US"/>
            </a:defPPr>
            <a:lvl1pPr>
              <a:defRPr sz="1400">
                <a:solidFill>
                  <a:srgbClr val="ED7D31"/>
                </a:solidFill>
                <a:latin typeface="Calibri" panose="020F0502020204030204" pitchFamily="34" charset="0"/>
                <a:cs typeface="Times New Roman" panose="02020603050405020304" pitchFamily="18" charset="0"/>
              </a:defRPr>
            </a:lvl1pPr>
          </a:lstStyle>
          <a:p>
            <a:pPr algn="ctr"/>
            <a:r>
              <a:rPr lang="en-US" sz="1100" dirty="0">
                <a:solidFill>
                  <a:srgbClr val="01267F"/>
                </a:solidFill>
              </a:rPr>
              <a:t>Gabriela Popescu, PhD, Immediate Past Chair</a:t>
            </a:r>
          </a:p>
        </p:txBody>
      </p:sp>
      <p:sp>
        <p:nvSpPr>
          <p:cNvPr id="11" name="TextBox 10">
            <a:extLst>
              <a:ext uri="{FF2B5EF4-FFF2-40B4-BE49-F238E27FC236}">
                <a16:creationId xmlns:a16="http://schemas.microsoft.com/office/drawing/2014/main" id="{2459E0F9-6789-4A9C-907B-B26DE43D8AAA}"/>
              </a:ext>
            </a:extLst>
          </p:cNvPr>
          <p:cNvSpPr txBox="1"/>
          <p:nvPr/>
        </p:nvSpPr>
        <p:spPr>
          <a:xfrm>
            <a:off x="718892" y="5585671"/>
            <a:ext cx="1116469" cy="261610"/>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Times New Roman" panose="02020603050405020304" pitchFamily="18" charset="0"/>
              </a:rPr>
              <a:t>Lily </a:t>
            </a:r>
            <a:r>
              <a:rPr lang="en-US" sz="1100" dirty="0" err="1">
                <a:solidFill>
                  <a:srgbClr val="01267F"/>
                </a:solidFill>
                <a:latin typeface="Calibri" panose="020F0502020204030204" pitchFamily="34" charset="0"/>
                <a:cs typeface="Times New Roman" panose="02020603050405020304" pitchFamily="18" charset="0"/>
              </a:rPr>
              <a:t>Belfi</a:t>
            </a:r>
            <a:r>
              <a:rPr lang="en-US" sz="1100" dirty="0">
                <a:solidFill>
                  <a:srgbClr val="01267F"/>
                </a:solidFill>
                <a:latin typeface="Calibri" panose="020F0502020204030204" pitchFamily="34" charset="0"/>
                <a:cs typeface="Times New Roman" panose="02020603050405020304" pitchFamily="18" charset="0"/>
              </a:rPr>
              <a:t>, MD</a:t>
            </a:r>
            <a:endParaRPr lang="en-US" sz="1100" dirty="0">
              <a:latin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3ACC5A7-D06B-49CE-AA2E-3CC188E1B8CB}"/>
              </a:ext>
            </a:extLst>
          </p:cNvPr>
          <p:cNvSpPr txBox="1"/>
          <p:nvPr/>
        </p:nvSpPr>
        <p:spPr>
          <a:xfrm>
            <a:off x="6398431" y="3639656"/>
            <a:ext cx="1112256" cy="430887"/>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Times New Roman" panose="02020603050405020304" pitchFamily="18" charset="0"/>
              </a:rPr>
              <a:t>Valencia Walker, MD</a:t>
            </a:r>
            <a:endParaRPr lang="en-US" sz="1100" dirty="0">
              <a:latin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1C7D3CD-B01D-43F8-9E3F-14FB899FC4D6}"/>
              </a:ext>
            </a:extLst>
          </p:cNvPr>
          <p:cNvSpPr txBox="1"/>
          <p:nvPr/>
        </p:nvSpPr>
        <p:spPr>
          <a:xfrm>
            <a:off x="3618900" y="5520582"/>
            <a:ext cx="1068764" cy="430887"/>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Times New Roman" panose="02020603050405020304" pitchFamily="18" charset="0"/>
              </a:rPr>
              <a:t>Adam Franks, MD</a:t>
            </a:r>
            <a:endParaRPr lang="en-US" sz="1100" dirty="0">
              <a:latin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519639CA-1EDB-45AB-B6D8-65A54E3F6B52}"/>
              </a:ext>
            </a:extLst>
          </p:cNvPr>
          <p:cNvSpPr txBox="1"/>
          <p:nvPr/>
        </p:nvSpPr>
        <p:spPr>
          <a:xfrm>
            <a:off x="2156919" y="3588360"/>
            <a:ext cx="1201148" cy="430887"/>
          </a:xfrm>
          <a:prstGeom prst="rect">
            <a:avLst/>
          </a:prstGeom>
          <a:noFill/>
        </p:spPr>
        <p:txBody>
          <a:bodyPr wrap="square" rtlCol="0">
            <a:spAutoFit/>
          </a:bodyPr>
          <a:lstStyle>
            <a:defPPr>
              <a:defRPr lang="en-US"/>
            </a:defPPr>
            <a:lvl1pPr>
              <a:defRPr sz="1400">
                <a:solidFill>
                  <a:srgbClr val="01267F"/>
                </a:solidFill>
              </a:defRPr>
            </a:lvl1pPr>
          </a:lstStyle>
          <a:p>
            <a:pPr algn="ctr"/>
            <a:r>
              <a:rPr lang="en-US" sz="1100" dirty="0">
                <a:latin typeface="Calibri" panose="020F0502020204030204" pitchFamily="34" charset="0"/>
                <a:cs typeface="Times New Roman" panose="02020603050405020304" pitchFamily="18" charset="0"/>
              </a:rPr>
              <a:t>Nita Ahuja, MD, Chair-elect</a:t>
            </a:r>
          </a:p>
        </p:txBody>
      </p:sp>
      <p:sp>
        <p:nvSpPr>
          <p:cNvPr id="17" name="TextBox 16">
            <a:extLst>
              <a:ext uri="{FF2B5EF4-FFF2-40B4-BE49-F238E27FC236}">
                <a16:creationId xmlns:a16="http://schemas.microsoft.com/office/drawing/2014/main" id="{31F48D45-01C6-4EBE-A575-DB4959DC3474}"/>
              </a:ext>
            </a:extLst>
          </p:cNvPr>
          <p:cNvSpPr txBox="1"/>
          <p:nvPr/>
        </p:nvSpPr>
        <p:spPr>
          <a:xfrm>
            <a:off x="7654830" y="3673689"/>
            <a:ext cx="1435903" cy="261610"/>
          </a:xfrm>
          <a:prstGeom prst="rect">
            <a:avLst/>
          </a:prstGeom>
          <a:noFill/>
        </p:spPr>
        <p:txBody>
          <a:bodyPr wrap="square" rtlCol="0">
            <a:spAutoFit/>
          </a:bodyPr>
          <a:lstStyle>
            <a:defPPr>
              <a:defRPr lang="en-US"/>
            </a:defPPr>
            <a:lvl1pPr>
              <a:defRPr sz="1400">
                <a:solidFill>
                  <a:srgbClr val="01267F"/>
                </a:solidFill>
              </a:defRPr>
            </a:lvl1pPr>
          </a:lstStyle>
          <a:p>
            <a:pPr algn="ctr"/>
            <a:r>
              <a:rPr lang="en-US" sz="1100" dirty="0">
                <a:latin typeface="Calibri" panose="020F0502020204030204" pitchFamily="34" charset="0"/>
                <a:cs typeface="Times New Roman" panose="02020603050405020304" pitchFamily="18" charset="0"/>
              </a:rPr>
              <a:t>Arthur Derse, MD, JD</a:t>
            </a:r>
          </a:p>
        </p:txBody>
      </p:sp>
      <p:pic>
        <p:nvPicPr>
          <p:cNvPr id="19" name="Picture 18">
            <a:extLst>
              <a:ext uri="{FF2B5EF4-FFF2-40B4-BE49-F238E27FC236}">
                <a16:creationId xmlns:a16="http://schemas.microsoft.com/office/drawing/2014/main" id="{D302EED7-DDEE-45C0-8CFB-10F13AAFAFF4}"/>
              </a:ext>
            </a:extLst>
          </p:cNvPr>
          <p:cNvPicPr>
            <a:picLocks noChangeAspect="1"/>
          </p:cNvPicPr>
          <p:nvPr/>
        </p:nvPicPr>
        <p:blipFill>
          <a:blip r:embed="rId3"/>
          <a:stretch>
            <a:fillRect/>
          </a:stretch>
        </p:blipFill>
        <p:spPr>
          <a:xfrm>
            <a:off x="5164335" y="2207890"/>
            <a:ext cx="1060672" cy="1386500"/>
          </a:xfrm>
          <a:prstGeom prst="rect">
            <a:avLst/>
          </a:prstGeom>
        </p:spPr>
      </p:pic>
      <p:pic>
        <p:nvPicPr>
          <p:cNvPr id="20" name="Picture 19">
            <a:extLst>
              <a:ext uri="{FF2B5EF4-FFF2-40B4-BE49-F238E27FC236}">
                <a16:creationId xmlns:a16="http://schemas.microsoft.com/office/drawing/2014/main" id="{6500CB51-D778-4222-9768-7F0F012BFB75}"/>
              </a:ext>
            </a:extLst>
          </p:cNvPr>
          <p:cNvPicPr>
            <a:picLocks noChangeAspect="1"/>
          </p:cNvPicPr>
          <p:nvPr/>
        </p:nvPicPr>
        <p:blipFill>
          <a:blip r:embed="rId4"/>
          <a:stretch>
            <a:fillRect/>
          </a:stretch>
        </p:blipFill>
        <p:spPr>
          <a:xfrm>
            <a:off x="6354315" y="4143457"/>
            <a:ext cx="1012042" cy="1408771"/>
          </a:xfrm>
          <a:prstGeom prst="rect">
            <a:avLst/>
          </a:prstGeom>
        </p:spPr>
      </p:pic>
      <p:sp>
        <p:nvSpPr>
          <p:cNvPr id="21" name="TextBox 20">
            <a:extLst>
              <a:ext uri="{FF2B5EF4-FFF2-40B4-BE49-F238E27FC236}">
                <a16:creationId xmlns:a16="http://schemas.microsoft.com/office/drawing/2014/main" id="{A498A227-B847-4B05-9DEC-984E24E40257}"/>
              </a:ext>
            </a:extLst>
          </p:cNvPr>
          <p:cNvSpPr txBox="1"/>
          <p:nvPr/>
        </p:nvSpPr>
        <p:spPr>
          <a:xfrm>
            <a:off x="6207309" y="5501033"/>
            <a:ext cx="1276980" cy="430887"/>
          </a:xfrm>
          <a:prstGeom prst="rect">
            <a:avLst/>
          </a:prstGeom>
          <a:noFill/>
        </p:spPr>
        <p:txBody>
          <a:bodyPr wrap="square" rtlCol="0">
            <a:spAutoFit/>
          </a:bodyPr>
          <a:lstStyle/>
          <a:p>
            <a:pPr algn="ctr"/>
            <a:r>
              <a:rPr lang="en-US" sz="1100" dirty="0">
                <a:solidFill>
                  <a:srgbClr val="002060"/>
                </a:solidFill>
                <a:latin typeface="Calibri" panose="020F0502020204030204" pitchFamily="34" charset="0"/>
                <a:cs typeface="Times New Roman" panose="02020603050405020304" pitchFamily="18" charset="0"/>
              </a:rPr>
              <a:t>Catherine Pipas, MD</a:t>
            </a:r>
          </a:p>
        </p:txBody>
      </p:sp>
      <p:sp>
        <p:nvSpPr>
          <p:cNvPr id="22" name="TextBox 21">
            <a:extLst>
              <a:ext uri="{FF2B5EF4-FFF2-40B4-BE49-F238E27FC236}">
                <a16:creationId xmlns:a16="http://schemas.microsoft.com/office/drawing/2014/main" id="{D86ABB2E-6B49-4FAA-ABB3-48A460D176A7}"/>
              </a:ext>
            </a:extLst>
          </p:cNvPr>
          <p:cNvSpPr txBox="1"/>
          <p:nvPr/>
        </p:nvSpPr>
        <p:spPr>
          <a:xfrm>
            <a:off x="5130413" y="3609693"/>
            <a:ext cx="1065510" cy="430887"/>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Times New Roman" panose="02020603050405020304" pitchFamily="18" charset="0"/>
              </a:rPr>
              <a:t>Steven Angus, MD</a:t>
            </a:r>
          </a:p>
        </p:txBody>
      </p:sp>
      <p:sp>
        <p:nvSpPr>
          <p:cNvPr id="25" name="TextBox 24">
            <a:extLst>
              <a:ext uri="{FF2B5EF4-FFF2-40B4-BE49-F238E27FC236}">
                <a16:creationId xmlns:a16="http://schemas.microsoft.com/office/drawing/2014/main" id="{FD533873-72E9-4A72-8801-6889ED388604}"/>
              </a:ext>
            </a:extLst>
          </p:cNvPr>
          <p:cNvSpPr txBox="1"/>
          <p:nvPr/>
        </p:nvSpPr>
        <p:spPr>
          <a:xfrm>
            <a:off x="4991208" y="5544526"/>
            <a:ext cx="1054251" cy="430887"/>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Monica Baskin, PhD</a:t>
            </a:r>
          </a:p>
        </p:txBody>
      </p:sp>
      <p:sp>
        <p:nvSpPr>
          <p:cNvPr id="27" name="TextBox 26">
            <a:extLst>
              <a:ext uri="{FF2B5EF4-FFF2-40B4-BE49-F238E27FC236}">
                <a16:creationId xmlns:a16="http://schemas.microsoft.com/office/drawing/2014/main" id="{532CEBE3-6835-4EA1-ABCD-9DB467209A09}"/>
              </a:ext>
            </a:extLst>
          </p:cNvPr>
          <p:cNvSpPr txBox="1"/>
          <p:nvPr/>
        </p:nvSpPr>
        <p:spPr>
          <a:xfrm>
            <a:off x="10351993" y="5485479"/>
            <a:ext cx="1239344" cy="600164"/>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Calibri" panose="020F0502020204030204" pitchFamily="34" charset="0"/>
              </a:rPr>
              <a:t>Lisa D. Cain</a:t>
            </a:r>
            <a:br>
              <a:rPr lang="en-US" sz="1100" dirty="0">
                <a:solidFill>
                  <a:srgbClr val="01267F"/>
                </a:solidFill>
                <a:latin typeface="Calibri" panose="020F0502020204030204" pitchFamily="34" charset="0"/>
                <a:cs typeface="Calibri" panose="020F0502020204030204" pitchFamily="34" charset="0"/>
              </a:rPr>
            </a:br>
            <a:r>
              <a:rPr lang="en-US" sz="1100" dirty="0">
                <a:solidFill>
                  <a:srgbClr val="01267F"/>
                </a:solidFill>
                <a:latin typeface="Calibri" panose="020F0502020204030204" pitchFamily="34" charset="0"/>
                <a:cs typeface="Calibri" panose="020F0502020204030204" pitchFamily="34" charset="0"/>
              </a:rPr>
              <a:t>(Ex-Officio</a:t>
            </a:r>
            <a:br>
              <a:rPr lang="en-US" sz="1100" dirty="0">
                <a:solidFill>
                  <a:srgbClr val="01267F"/>
                </a:solidFill>
                <a:latin typeface="Calibri" panose="020F0502020204030204" pitchFamily="34" charset="0"/>
                <a:cs typeface="Calibri" panose="020F0502020204030204" pitchFamily="34" charset="0"/>
              </a:rPr>
            </a:br>
            <a:r>
              <a:rPr lang="en-US" sz="1100" dirty="0">
                <a:solidFill>
                  <a:srgbClr val="01267F"/>
                </a:solidFill>
                <a:latin typeface="Calibri" panose="020F0502020204030204" pitchFamily="34" charset="0"/>
                <a:cs typeface="Calibri" panose="020F0502020204030204" pitchFamily="34" charset="0"/>
              </a:rPr>
              <a:t>GFA Chair)</a:t>
            </a:r>
          </a:p>
        </p:txBody>
      </p:sp>
      <p:pic>
        <p:nvPicPr>
          <p:cNvPr id="29" name="Picture 28">
            <a:extLst>
              <a:ext uri="{FF2B5EF4-FFF2-40B4-BE49-F238E27FC236}">
                <a16:creationId xmlns:a16="http://schemas.microsoft.com/office/drawing/2014/main" id="{D51DB2C6-1BDC-4334-A5D6-3904BFCC46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5071" y="4024194"/>
            <a:ext cx="1036903" cy="1535790"/>
          </a:xfrm>
          <a:prstGeom prst="rect">
            <a:avLst/>
          </a:prstGeom>
        </p:spPr>
      </p:pic>
      <p:sp>
        <p:nvSpPr>
          <p:cNvPr id="31" name="TextBox 30">
            <a:extLst>
              <a:ext uri="{FF2B5EF4-FFF2-40B4-BE49-F238E27FC236}">
                <a16:creationId xmlns:a16="http://schemas.microsoft.com/office/drawing/2014/main" id="{77FA0A05-3158-4439-837F-C855EA727A93}"/>
              </a:ext>
            </a:extLst>
          </p:cNvPr>
          <p:cNvSpPr txBox="1"/>
          <p:nvPr/>
        </p:nvSpPr>
        <p:spPr>
          <a:xfrm>
            <a:off x="596194" y="3599752"/>
            <a:ext cx="1389863" cy="430887"/>
          </a:xfrm>
          <a:prstGeom prst="rect">
            <a:avLst/>
          </a:prstGeom>
          <a:noFill/>
        </p:spPr>
        <p:txBody>
          <a:bodyPr wrap="square" rtlCol="0">
            <a:spAutoFit/>
          </a:bodyPr>
          <a:lstStyle>
            <a:defPPr>
              <a:defRPr lang="en-US"/>
            </a:defPPr>
            <a:lvl1pPr>
              <a:defRPr sz="1400">
                <a:solidFill>
                  <a:srgbClr val="ED7D31"/>
                </a:solidFill>
                <a:latin typeface="Calibri" panose="020F0502020204030204" pitchFamily="34" charset="0"/>
                <a:cs typeface="Times New Roman" panose="02020603050405020304" pitchFamily="18" charset="0"/>
              </a:defRPr>
            </a:lvl1pPr>
          </a:lstStyle>
          <a:p>
            <a:pPr algn="ctr"/>
            <a:r>
              <a:rPr lang="en-US" sz="1100" dirty="0">
                <a:solidFill>
                  <a:srgbClr val="01267F"/>
                </a:solidFill>
              </a:rPr>
              <a:t>Aviad “Adi” Haramati, PhD, Chair</a:t>
            </a:r>
          </a:p>
        </p:txBody>
      </p:sp>
      <p:sp>
        <p:nvSpPr>
          <p:cNvPr id="33" name="TextBox 32">
            <a:extLst>
              <a:ext uri="{FF2B5EF4-FFF2-40B4-BE49-F238E27FC236}">
                <a16:creationId xmlns:a16="http://schemas.microsoft.com/office/drawing/2014/main" id="{1EC34D4C-30A0-48F6-90A1-D4EF4C3CE75B}"/>
              </a:ext>
            </a:extLst>
          </p:cNvPr>
          <p:cNvSpPr txBox="1"/>
          <p:nvPr/>
        </p:nvSpPr>
        <p:spPr>
          <a:xfrm>
            <a:off x="2075129" y="5501033"/>
            <a:ext cx="1276980" cy="430887"/>
          </a:xfrm>
          <a:prstGeom prst="rect">
            <a:avLst/>
          </a:prstGeom>
          <a:noFill/>
        </p:spPr>
        <p:txBody>
          <a:bodyPr wrap="square" rtlCol="0">
            <a:spAutoFit/>
          </a:bodyPr>
          <a:lstStyle/>
          <a:p>
            <a:pPr algn="ctr"/>
            <a:r>
              <a:rPr lang="en-US" sz="1100" dirty="0">
                <a:solidFill>
                  <a:srgbClr val="01267F"/>
                </a:solidFill>
                <a:latin typeface="Calibri" panose="020F0502020204030204" pitchFamily="34" charset="0"/>
                <a:cs typeface="Calibri" panose="020F0502020204030204" pitchFamily="34" charset="0"/>
              </a:rPr>
              <a:t>Stewart </a:t>
            </a:r>
            <a:r>
              <a:rPr lang="en-US" sz="1100" dirty="0" err="1">
                <a:solidFill>
                  <a:srgbClr val="01267F"/>
                </a:solidFill>
                <a:latin typeface="Calibri" panose="020F0502020204030204" pitchFamily="34" charset="0"/>
                <a:cs typeface="Calibri" panose="020F0502020204030204" pitchFamily="34" charset="0"/>
              </a:rPr>
              <a:t>Babbott</a:t>
            </a:r>
            <a:r>
              <a:rPr lang="en-US" sz="1100" dirty="0">
                <a:solidFill>
                  <a:srgbClr val="01267F"/>
                </a:solidFill>
                <a:latin typeface="Calibri" panose="020F0502020204030204" pitchFamily="34" charset="0"/>
                <a:cs typeface="Calibri" panose="020F0502020204030204" pitchFamily="34" charset="0"/>
              </a:rPr>
              <a:t>, MD</a:t>
            </a:r>
          </a:p>
        </p:txBody>
      </p:sp>
      <p:pic>
        <p:nvPicPr>
          <p:cNvPr id="36" name="Picture 35">
            <a:extLst>
              <a:ext uri="{FF2B5EF4-FFF2-40B4-BE49-F238E27FC236}">
                <a16:creationId xmlns:a16="http://schemas.microsoft.com/office/drawing/2014/main" id="{00B4183E-4FC6-4C0D-915B-0A18E1683CCD}"/>
              </a:ext>
            </a:extLst>
          </p:cNvPr>
          <p:cNvPicPr>
            <a:picLocks noChangeAspect="1"/>
          </p:cNvPicPr>
          <p:nvPr/>
        </p:nvPicPr>
        <p:blipFill>
          <a:blip r:embed="rId6"/>
          <a:stretch>
            <a:fillRect/>
          </a:stretch>
        </p:blipFill>
        <p:spPr>
          <a:xfrm>
            <a:off x="7705777" y="2189531"/>
            <a:ext cx="1276980" cy="1445005"/>
          </a:xfrm>
          <a:prstGeom prst="rect">
            <a:avLst/>
          </a:prstGeom>
        </p:spPr>
      </p:pic>
      <p:pic>
        <p:nvPicPr>
          <p:cNvPr id="37" name="Picture 36">
            <a:extLst>
              <a:ext uri="{FF2B5EF4-FFF2-40B4-BE49-F238E27FC236}">
                <a16:creationId xmlns:a16="http://schemas.microsoft.com/office/drawing/2014/main" id="{3C4439F0-D41B-417E-8A89-21CE035E5CA0}"/>
              </a:ext>
            </a:extLst>
          </p:cNvPr>
          <p:cNvPicPr>
            <a:picLocks noChangeAspect="1"/>
          </p:cNvPicPr>
          <p:nvPr/>
        </p:nvPicPr>
        <p:blipFill rotWithShape="1">
          <a:blip r:embed="rId7"/>
          <a:srcRect l="40288" t="-1" r="13313" b="28744"/>
          <a:stretch/>
        </p:blipFill>
        <p:spPr>
          <a:xfrm>
            <a:off x="2094025" y="2202075"/>
            <a:ext cx="1339182" cy="1370599"/>
          </a:xfrm>
          <a:prstGeom prst="rect">
            <a:avLst/>
          </a:prstGeom>
        </p:spPr>
      </p:pic>
      <p:pic>
        <p:nvPicPr>
          <p:cNvPr id="39" name="Picture 38">
            <a:extLst>
              <a:ext uri="{FF2B5EF4-FFF2-40B4-BE49-F238E27FC236}">
                <a16:creationId xmlns:a16="http://schemas.microsoft.com/office/drawing/2014/main" id="{E4F78D5D-CAE7-4680-A6F2-9853F0A9C8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4720" y="4150970"/>
            <a:ext cx="1232502" cy="1381896"/>
          </a:xfrm>
          <a:prstGeom prst="rect">
            <a:avLst/>
          </a:prstGeom>
        </p:spPr>
      </p:pic>
      <p:pic>
        <p:nvPicPr>
          <p:cNvPr id="35" name="Picture 34">
            <a:extLst>
              <a:ext uri="{FF2B5EF4-FFF2-40B4-BE49-F238E27FC236}">
                <a16:creationId xmlns:a16="http://schemas.microsoft.com/office/drawing/2014/main" id="{D4A2B640-BD09-4EB6-814D-1E619738CC61}"/>
              </a:ext>
            </a:extLst>
          </p:cNvPr>
          <p:cNvPicPr>
            <a:picLocks noChangeAspect="1"/>
          </p:cNvPicPr>
          <p:nvPr/>
        </p:nvPicPr>
        <p:blipFill>
          <a:blip r:embed="rId9"/>
          <a:stretch>
            <a:fillRect/>
          </a:stretch>
        </p:blipFill>
        <p:spPr>
          <a:xfrm>
            <a:off x="10371219" y="2158625"/>
            <a:ext cx="1425423" cy="1425423"/>
          </a:xfrm>
          <a:prstGeom prst="rect">
            <a:avLst/>
          </a:prstGeom>
        </p:spPr>
      </p:pic>
      <p:pic>
        <p:nvPicPr>
          <p:cNvPr id="40" name="Picture 39">
            <a:extLst>
              <a:ext uri="{FF2B5EF4-FFF2-40B4-BE49-F238E27FC236}">
                <a16:creationId xmlns:a16="http://schemas.microsoft.com/office/drawing/2014/main" id="{F1823F24-13DD-4870-91B0-0762A8B0D1ED}"/>
              </a:ext>
            </a:extLst>
          </p:cNvPr>
          <p:cNvPicPr>
            <a:picLocks noChangeAspect="1"/>
          </p:cNvPicPr>
          <p:nvPr/>
        </p:nvPicPr>
        <p:blipFill>
          <a:blip r:embed="rId10"/>
          <a:stretch>
            <a:fillRect/>
          </a:stretch>
        </p:blipFill>
        <p:spPr>
          <a:xfrm>
            <a:off x="4964605" y="4024194"/>
            <a:ext cx="1080854" cy="1542218"/>
          </a:xfrm>
          <a:prstGeom prst="rect">
            <a:avLst/>
          </a:prstGeom>
        </p:spPr>
      </p:pic>
      <p:sp>
        <p:nvSpPr>
          <p:cNvPr id="42" name="TextBox 41">
            <a:extLst>
              <a:ext uri="{FF2B5EF4-FFF2-40B4-BE49-F238E27FC236}">
                <a16:creationId xmlns:a16="http://schemas.microsoft.com/office/drawing/2014/main" id="{93883681-0368-4DCA-BF04-0C08DCC81B7D}"/>
              </a:ext>
            </a:extLst>
          </p:cNvPr>
          <p:cNvSpPr txBox="1"/>
          <p:nvPr/>
        </p:nvSpPr>
        <p:spPr>
          <a:xfrm>
            <a:off x="10543523" y="3589807"/>
            <a:ext cx="1016489" cy="430887"/>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Neil </a:t>
            </a:r>
            <a:r>
              <a:rPr lang="en-US" sz="1100" dirty="0" err="1"/>
              <a:t>Osheroff</a:t>
            </a:r>
            <a:r>
              <a:rPr lang="en-US" sz="1100" dirty="0"/>
              <a:t>, PhD</a:t>
            </a:r>
          </a:p>
        </p:txBody>
      </p:sp>
      <p:pic>
        <p:nvPicPr>
          <p:cNvPr id="43" name="Picture 42">
            <a:extLst>
              <a:ext uri="{FF2B5EF4-FFF2-40B4-BE49-F238E27FC236}">
                <a16:creationId xmlns:a16="http://schemas.microsoft.com/office/drawing/2014/main" id="{8E2B7F78-7727-47FF-8E04-E4CE8836454D}"/>
              </a:ext>
            </a:extLst>
          </p:cNvPr>
          <p:cNvPicPr>
            <a:picLocks noChangeAspect="1"/>
          </p:cNvPicPr>
          <p:nvPr/>
        </p:nvPicPr>
        <p:blipFill>
          <a:blip r:embed="rId11"/>
          <a:stretch>
            <a:fillRect/>
          </a:stretch>
        </p:blipFill>
        <p:spPr>
          <a:xfrm>
            <a:off x="7693283" y="4145235"/>
            <a:ext cx="1012042" cy="1399834"/>
          </a:xfrm>
          <a:prstGeom prst="rect">
            <a:avLst/>
          </a:prstGeom>
        </p:spPr>
      </p:pic>
      <p:sp>
        <p:nvSpPr>
          <p:cNvPr id="44" name="TextBox 43">
            <a:extLst>
              <a:ext uri="{FF2B5EF4-FFF2-40B4-BE49-F238E27FC236}">
                <a16:creationId xmlns:a16="http://schemas.microsoft.com/office/drawing/2014/main" id="{143DF356-EDD0-4150-A9AC-0E5FCC91E6DE}"/>
              </a:ext>
            </a:extLst>
          </p:cNvPr>
          <p:cNvSpPr txBox="1"/>
          <p:nvPr/>
        </p:nvSpPr>
        <p:spPr>
          <a:xfrm>
            <a:off x="7631857" y="5500696"/>
            <a:ext cx="1016489" cy="600164"/>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Deanna Sasaki-Adams, MD</a:t>
            </a:r>
          </a:p>
        </p:txBody>
      </p:sp>
      <p:sp>
        <p:nvSpPr>
          <p:cNvPr id="34" name="TextBox 33">
            <a:extLst>
              <a:ext uri="{FF2B5EF4-FFF2-40B4-BE49-F238E27FC236}">
                <a16:creationId xmlns:a16="http://schemas.microsoft.com/office/drawing/2014/main" id="{D09C4765-1D7D-47B3-AF5A-B3D08DA050BF}"/>
              </a:ext>
            </a:extLst>
          </p:cNvPr>
          <p:cNvSpPr txBox="1"/>
          <p:nvPr/>
        </p:nvSpPr>
        <p:spPr>
          <a:xfrm>
            <a:off x="9313471" y="3637111"/>
            <a:ext cx="963062" cy="430887"/>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Shirley “Lee” Eisner, PhD</a:t>
            </a:r>
          </a:p>
        </p:txBody>
      </p:sp>
      <p:pic>
        <p:nvPicPr>
          <p:cNvPr id="5" name="Picture 4">
            <a:extLst>
              <a:ext uri="{FF2B5EF4-FFF2-40B4-BE49-F238E27FC236}">
                <a16:creationId xmlns:a16="http://schemas.microsoft.com/office/drawing/2014/main" id="{15697699-2F45-4E8D-8895-836B109A5C49}"/>
              </a:ext>
            </a:extLst>
          </p:cNvPr>
          <p:cNvPicPr>
            <a:picLocks noChangeAspect="1"/>
          </p:cNvPicPr>
          <p:nvPr/>
        </p:nvPicPr>
        <p:blipFill>
          <a:blip r:embed="rId12"/>
          <a:stretch>
            <a:fillRect/>
          </a:stretch>
        </p:blipFill>
        <p:spPr>
          <a:xfrm>
            <a:off x="9263530" y="2155624"/>
            <a:ext cx="963061" cy="1469498"/>
          </a:xfrm>
          <a:prstGeom prst="rect">
            <a:avLst/>
          </a:prstGeom>
        </p:spPr>
      </p:pic>
      <p:pic>
        <p:nvPicPr>
          <p:cNvPr id="1026" name="Picture 2" descr="Nicholas A Delamere | BIO5 Institute">
            <a:extLst>
              <a:ext uri="{FF2B5EF4-FFF2-40B4-BE49-F238E27FC236}">
                <a16:creationId xmlns:a16="http://schemas.microsoft.com/office/drawing/2014/main" id="{497FDE80-8614-4C15-A32E-40F0ABEE83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53172" y="4107151"/>
            <a:ext cx="1012042" cy="139354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ACCCA4C2-96A4-4CF1-A0BD-3226394E26DC}"/>
              </a:ext>
            </a:extLst>
          </p:cNvPr>
          <p:cNvSpPr txBox="1"/>
          <p:nvPr/>
        </p:nvSpPr>
        <p:spPr>
          <a:xfrm>
            <a:off x="8977882" y="5493582"/>
            <a:ext cx="1145635" cy="430887"/>
          </a:xfrm>
          <a:prstGeom prst="rect">
            <a:avLst/>
          </a:prstGeom>
          <a:noFill/>
        </p:spPr>
        <p:txBody>
          <a:bodyPr wrap="square" rtlCol="0">
            <a:spAutoFit/>
          </a:bodyPr>
          <a:lstStyle>
            <a:defPPr>
              <a:defRPr lang="en-US"/>
            </a:defPPr>
            <a:lvl1pPr>
              <a:defRPr sz="1050">
                <a:solidFill>
                  <a:srgbClr val="01267F"/>
                </a:solidFill>
                <a:latin typeface="Calibri" panose="020F0502020204030204" pitchFamily="34" charset="0"/>
                <a:cs typeface="Calibri" panose="020F0502020204030204" pitchFamily="34" charset="0"/>
              </a:defRPr>
            </a:lvl1pPr>
          </a:lstStyle>
          <a:p>
            <a:pPr algn="ctr"/>
            <a:r>
              <a:rPr lang="en-US" sz="1100" dirty="0"/>
              <a:t>Nicholas Delamere, PhD</a:t>
            </a:r>
          </a:p>
        </p:txBody>
      </p:sp>
      <p:pic>
        <p:nvPicPr>
          <p:cNvPr id="53" name="Picture 52" descr="A person wearing glasses and a suit&#10;&#10;Description automatically generated with medium confidence">
            <a:extLst>
              <a:ext uri="{FF2B5EF4-FFF2-40B4-BE49-F238E27FC236}">
                <a16:creationId xmlns:a16="http://schemas.microsoft.com/office/drawing/2014/main" id="{51FC7076-9FAF-4A94-87D3-469E6667A2A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8636" y="2174471"/>
            <a:ext cx="1183719" cy="1418470"/>
          </a:xfrm>
          <a:prstGeom prst="rect">
            <a:avLst/>
          </a:prstGeom>
        </p:spPr>
      </p:pic>
      <p:pic>
        <p:nvPicPr>
          <p:cNvPr id="41" name="Picture 40">
            <a:extLst>
              <a:ext uri="{FF2B5EF4-FFF2-40B4-BE49-F238E27FC236}">
                <a16:creationId xmlns:a16="http://schemas.microsoft.com/office/drawing/2014/main" id="{C68B84A6-182E-424F-91A3-B4041E3A3BCB}"/>
              </a:ext>
            </a:extLst>
          </p:cNvPr>
          <p:cNvPicPr>
            <a:picLocks noChangeAspect="1"/>
          </p:cNvPicPr>
          <p:nvPr/>
        </p:nvPicPr>
        <p:blipFill>
          <a:blip r:embed="rId15"/>
          <a:stretch>
            <a:fillRect/>
          </a:stretch>
        </p:blipFill>
        <p:spPr>
          <a:xfrm>
            <a:off x="10499271" y="3985525"/>
            <a:ext cx="1060741" cy="1502328"/>
          </a:xfrm>
          <a:prstGeom prst="rect">
            <a:avLst/>
          </a:prstGeom>
        </p:spPr>
      </p:pic>
      <p:pic>
        <p:nvPicPr>
          <p:cNvPr id="10" name="Picture 9">
            <a:extLst>
              <a:ext uri="{FF2B5EF4-FFF2-40B4-BE49-F238E27FC236}">
                <a16:creationId xmlns:a16="http://schemas.microsoft.com/office/drawing/2014/main" id="{95263CB7-B65B-4BD5-B458-F2818FFC213F}"/>
              </a:ext>
            </a:extLst>
          </p:cNvPr>
          <p:cNvPicPr>
            <a:picLocks noChangeAspect="1"/>
          </p:cNvPicPr>
          <p:nvPr/>
        </p:nvPicPr>
        <p:blipFill>
          <a:blip r:embed="rId16"/>
          <a:stretch>
            <a:fillRect/>
          </a:stretch>
        </p:blipFill>
        <p:spPr>
          <a:xfrm>
            <a:off x="702605" y="4030639"/>
            <a:ext cx="1144048" cy="1522297"/>
          </a:xfrm>
          <a:prstGeom prst="rect">
            <a:avLst/>
          </a:prstGeom>
        </p:spPr>
      </p:pic>
      <p:pic>
        <p:nvPicPr>
          <p:cNvPr id="16" name="Picture 15">
            <a:extLst>
              <a:ext uri="{FF2B5EF4-FFF2-40B4-BE49-F238E27FC236}">
                <a16:creationId xmlns:a16="http://schemas.microsoft.com/office/drawing/2014/main" id="{9AFDD571-7223-4270-B4CA-7E86CF8676AA}"/>
              </a:ext>
            </a:extLst>
          </p:cNvPr>
          <p:cNvPicPr>
            <a:picLocks noChangeAspect="1"/>
          </p:cNvPicPr>
          <p:nvPr/>
        </p:nvPicPr>
        <p:blipFill>
          <a:blip r:embed="rId17"/>
          <a:stretch>
            <a:fillRect/>
          </a:stretch>
        </p:blipFill>
        <p:spPr>
          <a:xfrm>
            <a:off x="6438019" y="2174471"/>
            <a:ext cx="1068764" cy="1493972"/>
          </a:xfrm>
          <a:prstGeom prst="rect">
            <a:avLst/>
          </a:prstGeom>
        </p:spPr>
      </p:pic>
    </p:spTree>
    <p:extLst>
      <p:ext uri="{BB962C8B-B14F-4D97-AF65-F5344CB8AC3E}">
        <p14:creationId xmlns:p14="http://schemas.microsoft.com/office/powerpoint/2010/main" val="3265800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EE43-E7DC-45EB-AD75-CDA2AA5B7318}"/>
              </a:ext>
            </a:extLst>
          </p:cNvPr>
          <p:cNvSpPr>
            <a:spLocks noGrp="1"/>
          </p:cNvSpPr>
          <p:nvPr>
            <p:ph type="title"/>
          </p:nvPr>
        </p:nvSpPr>
        <p:spPr/>
        <p:txBody>
          <a:bodyPr/>
          <a:lstStyle/>
          <a:p>
            <a:r>
              <a:rPr lang="en-US" dirty="0"/>
              <a:t>CFAS Committees</a:t>
            </a:r>
          </a:p>
        </p:txBody>
      </p:sp>
      <p:sp>
        <p:nvSpPr>
          <p:cNvPr id="3" name="Content Placeholder 2">
            <a:extLst>
              <a:ext uri="{FF2B5EF4-FFF2-40B4-BE49-F238E27FC236}">
                <a16:creationId xmlns:a16="http://schemas.microsoft.com/office/drawing/2014/main" id="{1F15D711-4262-465E-B0B1-55D4D4F43010}"/>
              </a:ext>
            </a:extLst>
          </p:cNvPr>
          <p:cNvSpPr>
            <a:spLocks noGrp="1"/>
          </p:cNvSpPr>
          <p:nvPr>
            <p:ph idx="1"/>
          </p:nvPr>
        </p:nvSpPr>
        <p:spPr>
          <a:xfrm>
            <a:off x="777215" y="2080670"/>
            <a:ext cx="11047956" cy="4572000"/>
          </a:xfrm>
        </p:spPr>
        <p:txBody>
          <a:bodyPr>
            <a:normAutofit/>
          </a:bodyPr>
          <a:lstStyle/>
          <a:p>
            <a:pPr marL="0" indent="0">
              <a:buNone/>
            </a:pPr>
            <a:r>
              <a:rPr lang="en-US" b="1" dirty="0">
                <a:solidFill>
                  <a:srgbClr val="002060"/>
                </a:solidFill>
                <a:latin typeface="+mn-lt"/>
              </a:rPr>
              <a:t>Thematic Committees </a:t>
            </a:r>
            <a:r>
              <a:rPr lang="en-US" i="1" dirty="0">
                <a:solidFill>
                  <a:srgbClr val="002060"/>
                </a:solidFill>
                <a:latin typeface="+mn-lt"/>
              </a:rPr>
              <a:t>are open to all CFAS reps and affiliates</a:t>
            </a:r>
          </a:p>
          <a:p>
            <a:pPr marL="342900" indent="-342900">
              <a:buClr>
                <a:schemeClr val="bg1">
                  <a:lumMod val="75000"/>
                </a:schemeClr>
              </a:buClr>
            </a:pPr>
            <a:r>
              <a:rPr lang="en-US" b="1" dirty="0">
                <a:solidFill>
                  <a:srgbClr val="002060"/>
                </a:solidFill>
                <a:latin typeface="+mn-lt"/>
              </a:rPr>
              <a:t>Advocacy Committee </a:t>
            </a:r>
            <a:r>
              <a:rPr lang="en-US" dirty="0">
                <a:solidFill>
                  <a:srgbClr val="002060"/>
                </a:solidFill>
                <a:latin typeface="+mn-lt"/>
              </a:rPr>
              <a:t>- Arthur Derse, MD, JD, Chair</a:t>
            </a:r>
          </a:p>
          <a:p>
            <a:pPr marL="342900" indent="-342900">
              <a:buClr>
                <a:schemeClr val="bg1">
                  <a:lumMod val="75000"/>
                </a:schemeClr>
              </a:buClr>
            </a:pPr>
            <a:r>
              <a:rPr lang="en-US" b="1" dirty="0">
                <a:solidFill>
                  <a:srgbClr val="002060"/>
                </a:solidFill>
                <a:latin typeface="+mn-lt"/>
              </a:rPr>
              <a:t>Biomedical Research and Education Committee </a:t>
            </a:r>
            <a:r>
              <a:rPr lang="en-US" dirty="0">
                <a:solidFill>
                  <a:srgbClr val="002060"/>
                </a:solidFill>
                <a:latin typeface="+mn-lt"/>
              </a:rPr>
              <a:t>(BREC) - Rich Eckert, PhD, Chair</a:t>
            </a:r>
          </a:p>
          <a:p>
            <a:pPr marL="342900" indent="-342900">
              <a:buClr>
                <a:schemeClr val="bg1">
                  <a:lumMod val="75000"/>
                </a:schemeClr>
              </a:buClr>
            </a:pPr>
            <a:r>
              <a:rPr lang="en-US" b="1" dirty="0">
                <a:solidFill>
                  <a:srgbClr val="002060"/>
                </a:solidFill>
                <a:latin typeface="+mn-lt"/>
              </a:rPr>
              <a:t>Communication Committee </a:t>
            </a:r>
            <a:r>
              <a:rPr lang="en-US" dirty="0">
                <a:solidFill>
                  <a:srgbClr val="002060"/>
                </a:solidFill>
                <a:latin typeface="+mn-lt"/>
              </a:rPr>
              <a:t>- Alan Dow, MD, Chair</a:t>
            </a:r>
          </a:p>
          <a:p>
            <a:pPr marL="342900" indent="-342900">
              <a:buClr>
                <a:schemeClr val="bg1">
                  <a:lumMod val="75000"/>
                </a:schemeClr>
              </a:buClr>
            </a:pPr>
            <a:r>
              <a:rPr lang="en-US" b="1" dirty="0">
                <a:solidFill>
                  <a:srgbClr val="002060"/>
                </a:solidFill>
                <a:latin typeface="+mn-lt"/>
              </a:rPr>
              <a:t>Diversity and Inclusion Committee </a:t>
            </a:r>
            <a:r>
              <a:rPr lang="en-US" dirty="0">
                <a:solidFill>
                  <a:srgbClr val="002060"/>
                </a:solidFill>
                <a:latin typeface="+mn-lt"/>
              </a:rPr>
              <a:t>– Monica Baskin, PhD, Chair</a:t>
            </a:r>
          </a:p>
          <a:p>
            <a:pPr marL="342900" indent="-342900">
              <a:buClr>
                <a:schemeClr val="bg1">
                  <a:lumMod val="75000"/>
                </a:schemeClr>
              </a:buClr>
            </a:pPr>
            <a:r>
              <a:rPr lang="en-US" b="1" dirty="0">
                <a:solidFill>
                  <a:srgbClr val="002060"/>
                </a:solidFill>
                <a:latin typeface="+mn-lt"/>
              </a:rPr>
              <a:t>Mission Alignment Committee </a:t>
            </a:r>
            <a:r>
              <a:rPr lang="en-US" dirty="0">
                <a:solidFill>
                  <a:srgbClr val="002060"/>
                </a:solidFill>
                <a:latin typeface="+mn-lt"/>
              </a:rPr>
              <a:t>- Stewart Babbott, MD, Chair</a:t>
            </a:r>
          </a:p>
          <a:p>
            <a:pPr marL="342900" indent="-342900">
              <a:buClr>
                <a:schemeClr val="bg1">
                  <a:lumMod val="75000"/>
                </a:schemeClr>
              </a:buClr>
            </a:pPr>
            <a:r>
              <a:rPr lang="en-US" b="1" dirty="0">
                <a:solidFill>
                  <a:srgbClr val="002060"/>
                </a:solidFill>
                <a:latin typeface="+mn-lt"/>
              </a:rPr>
              <a:t>Faculty Resilience Committee </a:t>
            </a:r>
            <a:r>
              <a:rPr lang="en-US" dirty="0">
                <a:solidFill>
                  <a:srgbClr val="002060"/>
                </a:solidFill>
                <a:latin typeface="+mn-lt"/>
              </a:rPr>
              <a:t>– Catherine Pipas, MD, Chair</a:t>
            </a:r>
          </a:p>
          <a:p>
            <a:pPr marL="342900" indent="-342900">
              <a:buClr>
                <a:schemeClr val="bg1">
                  <a:lumMod val="75000"/>
                </a:schemeClr>
              </a:buClr>
            </a:pPr>
            <a:endParaRPr lang="en-US" dirty="0">
              <a:solidFill>
                <a:srgbClr val="002060"/>
              </a:solidFill>
              <a:latin typeface="+mn-lt"/>
            </a:endParaRPr>
          </a:p>
          <a:p>
            <a:pPr marL="0" indent="0">
              <a:buClr>
                <a:schemeClr val="bg1">
                  <a:lumMod val="75000"/>
                </a:schemeClr>
              </a:buClr>
              <a:buNone/>
            </a:pPr>
            <a:r>
              <a:rPr lang="en-US" b="1" dirty="0">
                <a:solidFill>
                  <a:srgbClr val="002060"/>
                </a:solidFill>
                <a:latin typeface="+mn-lt"/>
              </a:rPr>
              <a:t>Structural Committees </a:t>
            </a:r>
            <a:r>
              <a:rPr lang="en-US" i="1" dirty="0">
                <a:solidFill>
                  <a:srgbClr val="002060"/>
                </a:solidFill>
                <a:latin typeface="+mn-lt"/>
              </a:rPr>
              <a:t>open to appointed members</a:t>
            </a:r>
          </a:p>
          <a:p>
            <a:pPr marL="342900" indent="-342900">
              <a:buClr>
                <a:schemeClr val="bg1">
                  <a:lumMod val="75000"/>
                </a:schemeClr>
              </a:buClr>
            </a:pPr>
            <a:r>
              <a:rPr lang="en-US" b="1" dirty="0">
                <a:solidFill>
                  <a:srgbClr val="002060"/>
                </a:solidFill>
                <a:latin typeface="+mn-lt"/>
              </a:rPr>
              <a:t>Programming Committee</a:t>
            </a:r>
            <a:r>
              <a:rPr lang="en-US" dirty="0">
                <a:solidFill>
                  <a:srgbClr val="002060"/>
                </a:solidFill>
                <a:latin typeface="+mn-lt"/>
              </a:rPr>
              <a:t> - Nita Ahuja, MD, Chair</a:t>
            </a:r>
          </a:p>
          <a:p>
            <a:pPr marL="342900" indent="-342900">
              <a:buClr>
                <a:schemeClr val="bg1">
                  <a:lumMod val="75000"/>
                </a:schemeClr>
              </a:buClr>
            </a:pPr>
            <a:r>
              <a:rPr lang="en-US" b="1" dirty="0">
                <a:solidFill>
                  <a:srgbClr val="002060"/>
                </a:solidFill>
                <a:latin typeface="+mn-lt"/>
              </a:rPr>
              <a:t>Nominating Committee</a:t>
            </a:r>
            <a:r>
              <a:rPr lang="en-US" dirty="0">
                <a:solidFill>
                  <a:srgbClr val="002060"/>
                </a:solidFill>
                <a:latin typeface="+mn-lt"/>
              </a:rPr>
              <a:t> - Gabriela Popescu, PhD, Chair</a:t>
            </a:r>
          </a:p>
          <a:p>
            <a:pPr marL="342900" indent="-342900">
              <a:buClr>
                <a:schemeClr val="bg1">
                  <a:lumMod val="75000"/>
                </a:schemeClr>
              </a:buClr>
            </a:pPr>
            <a:endParaRPr lang="en-US" i="1" dirty="0">
              <a:solidFill>
                <a:srgbClr val="002060"/>
              </a:solidFill>
              <a:latin typeface="+mn-lt"/>
            </a:endParaRPr>
          </a:p>
          <a:p>
            <a:pPr marL="0" indent="0">
              <a:buClr>
                <a:schemeClr val="bg1">
                  <a:lumMod val="75000"/>
                </a:schemeClr>
              </a:buClr>
              <a:buNone/>
            </a:pPr>
            <a:r>
              <a:rPr lang="en-US" dirty="0">
                <a:solidFill>
                  <a:srgbClr val="002060"/>
                </a:solidFill>
                <a:latin typeface="+mn-lt"/>
              </a:rPr>
              <a:t>Details about all </a:t>
            </a:r>
            <a:r>
              <a:rPr lang="en-US" i="1" dirty="0">
                <a:solidFill>
                  <a:srgbClr val="002060"/>
                </a:solidFill>
                <a:latin typeface="+mn-lt"/>
              </a:rPr>
              <a:t>CFAS Committees </a:t>
            </a:r>
            <a:r>
              <a:rPr lang="en-US" dirty="0">
                <a:solidFill>
                  <a:srgbClr val="002060"/>
                </a:solidFill>
                <a:latin typeface="+mn-lt"/>
              </a:rPr>
              <a:t>here: </a:t>
            </a:r>
            <a:r>
              <a:rPr lang="en-US" i="1" u="sng" dirty="0">
                <a:solidFill>
                  <a:srgbClr val="002060"/>
                </a:solidFill>
                <a:latin typeface="+mn-lt"/>
              </a:rPr>
              <a:t>www.aamc.org/cfas</a:t>
            </a:r>
            <a:endParaRPr lang="en-US" i="1" dirty="0">
              <a:solidFill>
                <a:srgbClr val="002060"/>
              </a:solidFill>
              <a:latin typeface="+mn-lt"/>
            </a:endParaRPr>
          </a:p>
        </p:txBody>
      </p:sp>
    </p:spTree>
    <p:extLst>
      <p:ext uri="{BB962C8B-B14F-4D97-AF65-F5344CB8AC3E}">
        <p14:creationId xmlns:p14="http://schemas.microsoft.com/office/powerpoint/2010/main" val="3837198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ED76-1EB4-476F-A4EC-338C7DD12FF3}"/>
              </a:ext>
            </a:extLst>
          </p:cNvPr>
          <p:cNvSpPr>
            <a:spLocks noGrp="1"/>
          </p:cNvSpPr>
          <p:nvPr>
            <p:ph type="title"/>
          </p:nvPr>
        </p:nvSpPr>
        <p:spPr>
          <a:xfrm>
            <a:off x="0" y="698383"/>
            <a:ext cx="12192000" cy="2217106"/>
          </a:xfrm>
        </p:spPr>
        <p:txBody>
          <a:bodyPr>
            <a:noAutofit/>
          </a:bodyPr>
          <a:lstStyle/>
          <a:p>
            <a:pPr algn="ctr"/>
            <a:r>
              <a:rPr lang="en-US" sz="4000" dirty="0"/>
              <a:t>Opening Plenary: Resurrecting Civil Discourse: In Conversation With Robert George and Cornel West</a:t>
            </a:r>
          </a:p>
        </p:txBody>
      </p:sp>
      <p:pic>
        <p:nvPicPr>
          <p:cNvPr id="7" name="Picture 6">
            <a:extLst>
              <a:ext uri="{FF2B5EF4-FFF2-40B4-BE49-F238E27FC236}">
                <a16:creationId xmlns:a16="http://schemas.microsoft.com/office/drawing/2014/main" id="{E5433A41-680A-41AC-A59F-8764B2C922FB}"/>
              </a:ext>
            </a:extLst>
          </p:cNvPr>
          <p:cNvPicPr>
            <a:picLocks noChangeAspect="1"/>
          </p:cNvPicPr>
          <p:nvPr/>
        </p:nvPicPr>
        <p:blipFill rotWithShape="1">
          <a:blip r:embed="rId2"/>
          <a:srcRect l="-1" r="73909"/>
          <a:stretch/>
        </p:blipFill>
        <p:spPr>
          <a:xfrm>
            <a:off x="4616922" y="3084381"/>
            <a:ext cx="1479078" cy="1514645"/>
          </a:xfrm>
          <a:prstGeom prst="rect">
            <a:avLst/>
          </a:prstGeom>
          <a:effectLst>
            <a:softEdge rad="31750"/>
          </a:effectLst>
        </p:spPr>
      </p:pic>
      <p:pic>
        <p:nvPicPr>
          <p:cNvPr id="9" name="Picture 8">
            <a:extLst>
              <a:ext uri="{FF2B5EF4-FFF2-40B4-BE49-F238E27FC236}">
                <a16:creationId xmlns:a16="http://schemas.microsoft.com/office/drawing/2014/main" id="{7C603946-1339-41EF-8FFE-0A1FF71DCDBA}"/>
              </a:ext>
            </a:extLst>
          </p:cNvPr>
          <p:cNvPicPr>
            <a:picLocks noChangeAspect="1"/>
          </p:cNvPicPr>
          <p:nvPr/>
        </p:nvPicPr>
        <p:blipFill>
          <a:blip r:embed="rId3"/>
          <a:stretch>
            <a:fillRect/>
          </a:stretch>
        </p:blipFill>
        <p:spPr>
          <a:xfrm>
            <a:off x="148745" y="3084381"/>
            <a:ext cx="1639889" cy="1455784"/>
          </a:xfrm>
          <a:prstGeom prst="rect">
            <a:avLst/>
          </a:prstGeom>
          <a:effectLst>
            <a:softEdge rad="31750"/>
          </a:effectLst>
        </p:spPr>
      </p:pic>
      <p:sp>
        <p:nvSpPr>
          <p:cNvPr id="10" name="TextBox 9">
            <a:extLst>
              <a:ext uri="{FF2B5EF4-FFF2-40B4-BE49-F238E27FC236}">
                <a16:creationId xmlns:a16="http://schemas.microsoft.com/office/drawing/2014/main" id="{8F12FFEB-914B-4AAE-A735-37B80D950A0D}"/>
              </a:ext>
            </a:extLst>
          </p:cNvPr>
          <p:cNvSpPr txBox="1"/>
          <p:nvPr/>
        </p:nvSpPr>
        <p:spPr>
          <a:xfrm>
            <a:off x="1741193" y="3012705"/>
            <a:ext cx="2974747" cy="1600438"/>
          </a:xfrm>
          <a:prstGeom prst="rect">
            <a:avLst/>
          </a:prstGeom>
          <a:noFill/>
        </p:spPr>
        <p:txBody>
          <a:bodyPr wrap="square" rtlCol="0">
            <a:spAutoFit/>
          </a:bodyPr>
          <a:lstStyle/>
          <a:p>
            <a:r>
              <a:rPr lang="en-US" sz="1400" b="1" dirty="0">
                <a:solidFill>
                  <a:srgbClr val="002060"/>
                </a:solidFill>
              </a:rPr>
              <a:t>Cornel West - Speaker</a:t>
            </a:r>
          </a:p>
          <a:p>
            <a:r>
              <a:rPr lang="en-US" sz="1400" dirty="0">
                <a:solidFill>
                  <a:srgbClr val="002060"/>
                </a:solidFill>
              </a:rPr>
              <a:t>PhD</a:t>
            </a:r>
          </a:p>
          <a:p>
            <a:r>
              <a:rPr lang="en-US" sz="1400" dirty="0">
                <a:solidFill>
                  <a:srgbClr val="002060"/>
                </a:solidFill>
              </a:rPr>
              <a:t>Dietrich Bonhoeffer Professor of Philosophy and Christian Practice, Union Theological Seminary</a:t>
            </a:r>
          </a:p>
          <a:p>
            <a:r>
              <a:rPr lang="en-US" sz="1400" dirty="0">
                <a:solidFill>
                  <a:srgbClr val="002060"/>
                </a:solidFill>
              </a:rPr>
              <a:t>Professor Emeritus, Princeton University; Author and Activist </a:t>
            </a:r>
          </a:p>
        </p:txBody>
      </p:sp>
      <p:sp>
        <p:nvSpPr>
          <p:cNvPr id="11" name="TextBox 10">
            <a:extLst>
              <a:ext uri="{FF2B5EF4-FFF2-40B4-BE49-F238E27FC236}">
                <a16:creationId xmlns:a16="http://schemas.microsoft.com/office/drawing/2014/main" id="{CE01A133-CB59-49F8-A76A-637B2DC91350}"/>
              </a:ext>
            </a:extLst>
          </p:cNvPr>
          <p:cNvSpPr txBox="1"/>
          <p:nvPr/>
        </p:nvSpPr>
        <p:spPr>
          <a:xfrm>
            <a:off x="6096000" y="3065806"/>
            <a:ext cx="2370892" cy="1384995"/>
          </a:xfrm>
          <a:prstGeom prst="rect">
            <a:avLst/>
          </a:prstGeom>
          <a:noFill/>
        </p:spPr>
        <p:txBody>
          <a:bodyPr wrap="square" rtlCol="0">
            <a:spAutoFit/>
          </a:bodyPr>
          <a:lstStyle/>
          <a:p>
            <a:r>
              <a:rPr lang="en-US" sz="1400" b="1" dirty="0">
                <a:solidFill>
                  <a:srgbClr val="002060"/>
                </a:solidFill>
              </a:rPr>
              <a:t>Robert George - Speaker</a:t>
            </a:r>
          </a:p>
          <a:p>
            <a:r>
              <a:rPr lang="en-US" sz="1400" dirty="0">
                <a:solidFill>
                  <a:srgbClr val="002060"/>
                </a:solidFill>
              </a:rPr>
              <a:t>JD</a:t>
            </a:r>
          </a:p>
          <a:p>
            <a:r>
              <a:rPr lang="en-US" sz="1400" dirty="0">
                <a:solidFill>
                  <a:srgbClr val="002060"/>
                </a:solidFill>
              </a:rPr>
              <a:t>Visiting Professor, Harvard Law School</a:t>
            </a:r>
          </a:p>
          <a:p>
            <a:r>
              <a:rPr lang="en-US" sz="1400" dirty="0">
                <a:solidFill>
                  <a:srgbClr val="002060"/>
                </a:solidFill>
              </a:rPr>
              <a:t>Professor Jurisprudence, Princeton University </a:t>
            </a:r>
          </a:p>
        </p:txBody>
      </p:sp>
      <p:pic>
        <p:nvPicPr>
          <p:cNvPr id="13" name="Picture 12">
            <a:extLst>
              <a:ext uri="{FF2B5EF4-FFF2-40B4-BE49-F238E27FC236}">
                <a16:creationId xmlns:a16="http://schemas.microsoft.com/office/drawing/2014/main" id="{74528816-64EC-4B4A-9814-F019E00792C3}"/>
              </a:ext>
            </a:extLst>
          </p:cNvPr>
          <p:cNvPicPr>
            <a:picLocks noChangeAspect="1"/>
          </p:cNvPicPr>
          <p:nvPr/>
        </p:nvPicPr>
        <p:blipFill rotWithShape="1">
          <a:blip r:embed="rId4"/>
          <a:srcRect r="65939"/>
          <a:stretch/>
        </p:blipFill>
        <p:spPr>
          <a:xfrm>
            <a:off x="8293041" y="3009420"/>
            <a:ext cx="1613409" cy="1565070"/>
          </a:xfrm>
          <a:prstGeom prst="rect">
            <a:avLst/>
          </a:prstGeom>
          <a:effectLst>
            <a:softEdge rad="63500"/>
          </a:effectLst>
        </p:spPr>
      </p:pic>
      <p:sp>
        <p:nvSpPr>
          <p:cNvPr id="14" name="TextBox 13">
            <a:extLst>
              <a:ext uri="{FF2B5EF4-FFF2-40B4-BE49-F238E27FC236}">
                <a16:creationId xmlns:a16="http://schemas.microsoft.com/office/drawing/2014/main" id="{2CB74602-38D1-4575-A3A3-D4E2E98416AB}"/>
              </a:ext>
            </a:extLst>
          </p:cNvPr>
          <p:cNvSpPr txBox="1"/>
          <p:nvPr/>
        </p:nvSpPr>
        <p:spPr>
          <a:xfrm>
            <a:off x="10024641" y="3013501"/>
            <a:ext cx="2103781" cy="1169551"/>
          </a:xfrm>
          <a:prstGeom prst="rect">
            <a:avLst/>
          </a:prstGeom>
          <a:noFill/>
        </p:spPr>
        <p:txBody>
          <a:bodyPr wrap="square" rtlCol="0">
            <a:spAutoFit/>
          </a:bodyPr>
          <a:lstStyle/>
          <a:p>
            <a:r>
              <a:rPr lang="en-US" sz="1400" b="1" dirty="0">
                <a:solidFill>
                  <a:srgbClr val="002060"/>
                </a:solidFill>
              </a:rPr>
              <a:t>David J. Skorton - Facilitator</a:t>
            </a:r>
          </a:p>
          <a:p>
            <a:r>
              <a:rPr lang="en-US" sz="1400" dirty="0">
                <a:solidFill>
                  <a:srgbClr val="002060"/>
                </a:solidFill>
              </a:rPr>
              <a:t>MD</a:t>
            </a:r>
          </a:p>
          <a:p>
            <a:r>
              <a:rPr lang="en-US" sz="1400" dirty="0">
                <a:solidFill>
                  <a:srgbClr val="002060"/>
                </a:solidFill>
              </a:rPr>
              <a:t>President and CEO</a:t>
            </a:r>
          </a:p>
          <a:p>
            <a:r>
              <a:rPr lang="en-US" sz="1400" dirty="0">
                <a:solidFill>
                  <a:srgbClr val="002060"/>
                </a:solidFill>
              </a:rPr>
              <a:t>AAMC </a:t>
            </a:r>
          </a:p>
        </p:txBody>
      </p:sp>
    </p:spTree>
    <p:extLst>
      <p:ext uri="{BB962C8B-B14F-4D97-AF65-F5344CB8AC3E}">
        <p14:creationId xmlns:p14="http://schemas.microsoft.com/office/powerpoint/2010/main" val="922505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C4B7-C825-4976-A346-7C0BD708DA48}"/>
              </a:ext>
            </a:extLst>
          </p:cNvPr>
          <p:cNvSpPr>
            <a:spLocks noGrp="1"/>
          </p:cNvSpPr>
          <p:nvPr>
            <p:ph type="title"/>
          </p:nvPr>
        </p:nvSpPr>
        <p:spPr/>
        <p:txBody>
          <a:bodyPr/>
          <a:lstStyle/>
          <a:p>
            <a:pPr algn="ctr"/>
            <a:r>
              <a:rPr lang="en-US" dirty="0"/>
              <a:t>CFAS Engagement at LSL</a:t>
            </a:r>
          </a:p>
        </p:txBody>
      </p:sp>
    </p:spTree>
    <p:extLst>
      <p:ext uri="{BB962C8B-B14F-4D97-AF65-F5344CB8AC3E}">
        <p14:creationId xmlns:p14="http://schemas.microsoft.com/office/powerpoint/2010/main" val="1753785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A5CAC-6444-4831-A8C4-AE410F44AC98}"/>
              </a:ext>
            </a:extLst>
          </p:cNvPr>
          <p:cNvSpPr>
            <a:spLocks noGrp="1"/>
          </p:cNvSpPr>
          <p:nvPr>
            <p:ph type="title"/>
          </p:nvPr>
        </p:nvSpPr>
        <p:spPr/>
        <p:txBody>
          <a:bodyPr/>
          <a:lstStyle/>
          <a:p>
            <a:r>
              <a:rPr lang="en-US" dirty="0"/>
              <a:t>CFAS-Inspired Table Topics</a:t>
            </a:r>
          </a:p>
        </p:txBody>
      </p:sp>
      <p:sp>
        <p:nvSpPr>
          <p:cNvPr id="3" name="Content Placeholder 2">
            <a:extLst>
              <a:ext uri="{FF2B5EF4-FFF2-40B4-BE49-F238E27FC236}">
                <a16:creationId xmlns:a16="http://schemas.microsoft.com/office/drawing/2014/main" id="{39BA6F6E-37FF-4C21-B337-1A58770AB650}"/>
              </a:ext>
            </a:extLst>
          </p:cNvPr>
          <p:cNvSpPr>
            <a:spLocks noGrp="1"/>
          </p:cNvSpPr>
          <p:nvPr>
            <p:ph idx="1"/>
          </p:nvPr>
        </p:nvSpPr>
        <p:spPr>
          <a:xfrm>
            <a:off x="563672" y="2267211"/>
            <a:ext cx="10611720" cy="3909752"/>
          </a:xfrm>
        </p:spPr>
        <p:txBody>
          <a:bodyPr>
            <a:normAutofit/>
          </a:bodyPr>
          <a:lstStyle/>
          <a:p>
            <a:pPr marL="0" indent="0">
              <a:buNone/>
            </a:pPr>
            <a:r>
              <a:rPr lang="en-US" sz="2000" dirty="0">
                <a:solidFill>
                  <a:srgbClr val="002060"/>
                </a:solidFill>
                <a:latin typeface="+mn-lt"/>
              </a:rPr>
              <a:t>On Saturday, November 12 from 11:45 AM-1:15 PM CST, there was a Table Topics Luncheon and several Table Topics this year were sponsored by CFAS reps</a:t>
            </a:r>
          </a:p>
          <a:p>
            <a:r>
              <a:rPr lang="en-US" sz="2000" dirty="0">
                <a:solidFill>
                  <a:srgbClr val="F26322"/>
                </a:solidFill>
                <a:latin typeface="+mn-lt"/>
              </a:rPr>
              <a:t>The Earlier the Better: Benefits and Challenges of Incorporating Professional Competencies Into Pre-Clerkship Foundational Science Courses </a:t>
            </a:r>
            <a:r>
              <a:rPr lang="en-US" sz="2000" dirty="0">
                <a:solidFill>
                  <a:srgbClr val="002060"/>
                </a:solidFill>
                <a:latin typeface="+mn-lt"/>
              </a:rPr>
              <a:t>- Neil </a:t>
            </a:r>
            <a:r>
              <a:rPr lang="en-US" sz="2000" dirty="0" err="1">
                <a:solidFill>
                  <a:srgbClr val="002060"/>
                </a:solidFill>
                <a:latin typeface="+mn-lt"/>
              </a:rPr>
              <a:t>Osheroff</a:t>
            </a:r>
            <a:r>
              <a:rPr lang="en-US" sz="2000" dirty="0">
                <a:solidFill>
                  <a:srgbClr val="002060"/>
                </a:solidFill>
                <a:latin typeface="+mn-lt"/>
              </a:rPr>
              <a:t>, PhD</a:t>
            </a:r>
          </a:p>
          <a:p>
            <a:r>
              <a:rPr lang="en-US" sz="2000" dirty="0">
                <a:solidFill>
                  <a:srgbClr val="F26322"/>
                </a:solidFill>
                <a:latin typeface="+mn-lt"/>
              </a:rPr>
              <a:t>Challenges Facing Clinical Educators </a:t>
            </a:r>
            <a:r>
              <a:rPr lang="en-US" sz="2000" dirty="0">
                <a:solidFill>
                  <a:srgbClr val="002060"/>
                </a:solidFill>
                <a:latin typeface="+mn-lt"/>
              </a:rPr>
              <a:t>- Lily </a:t>
            </a:r>
            <a:r>
              <a:rPr lang="en-US" sz="2000" dirty="0" err="1">
                <a:solidFill>
                  <a:srgbClr val="002060"/>
                </a:solidFill>
                <a:latin typeface="+mn-lt"/>
              </a:rPr>
              <a:t>Belfi</a:t>
            </a:r>
            <a:r>
              <a:rPr lang="en-US" sz="2000" dirty="0">
                <a:solidFill>
                  <a:srgbClr val="002060"/>
                </a:solidFill>
                <a:latin typeface="+mn-lt"/>
              </a:rPr>
              <a:t>, MD</a:t>
            </a:r>
          </a:p>
          <a:p>
            <a:r>
              <a:rPr lang="en-US" sz="2000" dirty="0">
                <a:solidFill>
                  <a:srgbClr val="F26322"/>
                </a:solidFill>
                <a:latin typeface="+mn-lt"/>
              </a:rPr>
              <a:t>Understanding the Other Side: Creating Civil Dialogue Among Politically Diverse Groups to Find Common Values </a:t>
            </a:r>
            <a:r>
              <a:rPr lang="en-US" sz="2000" dirty="0">
                <a:solidFill>
                  <a:srgbClr val="002060"/>
                </a:solidFill>
                <a:latin typeface="+mn-lt"/>
              </a:rPr>
              <a:t>- Alex Bolt</a:t>
            </a:r>
          </a:p>
          <a:p>
            <a:r>
              <a:rPr lang="en-US" sz="2000" dirty="0">
                <a:solidFill>
                  <a:srgbClr val="F26322"/>
                </a:solidFill>
                <a:latin typeface="+mn-lt"/>
              </a:rPr>
              <a:t>Issues in the Transition to Residency: ERAS® and the Supplemental Residency Application </a:t>
            </a:r>
            <a:r>
              <a:rPr lang="en-US" sz="2000" dirty="0">
                <a:solidFill>
                  <a:srgbClr val="002060"/>
                </a:solidFill>
                <a:latin typeface="+mn-lt"/>
              </a:rPr>
              <a:t>- Sidney Weissman, MD</a:t>
            </a:r>
          </a:p>
          <a:p>
            <a:r>
              <a:rPr lang="en-US" sz="2000" dirty="0">
                <a:solidFill>
                  <a:srgbClr val="F26322"/>
                </a:solidFill>
                <a:latin typeface="+mn-lt"/>
              </a:rPr>
              <a:t>Harnessing the Impact of Clinician Educators for Promotion and Recognition: What Would a Clinician Educator Impact Factor Look Like? </a:t>
            </a:r>
            <a:r>
              <a:rPr lang="en-US" sz="2000" dirty="0">
                <a:solidFill>
                  <a:srgbClr val="002060"/>
                </a:solidFill>
                <a:latin typeface="+mn-lt"/>
              </a:rPr>
              <a:t>– Nandini (Dina) Calamur, MD</a:t>
            </a:r>
          </a:p>
        </p:txBody>
      </p:sp>
    </p:spTree>
    <p:extLst>
      <p:ext uri="{BB962C8B-B14F-4D97-AF65-F5344CB8AC3E}">
        <p14:creationId xmlns:p14="http://schemas.microsoft.com/office/powerpoint/2010/main" val="2385363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1C46-90F2-412A-8EA4-82B49C86F82F}"/>
              </a:ext>
            </a:extLst>
          </p:cNvPr>
          <p:cNvSpPr>
            <a:spLocks noGrp="1"/>
          </p:cNvSpPr>
          <p:nvPr>
            <p:ph type="title"/>
          </p:nvPr>
        </p:nvSpPr>
        <p:spPr/>
        <p:txBody>
          <a:bodyPr/>
          <a:lstStyle/>
          <a:p>
            <a:r>
              <a:rPr lang="en-US" dirty="0"/>
              <a:t>CFAS-Inspired Main Program Sessions</a:t>
            </a:r>
          </a:p>
        </p:txBody>
      </p:sp>
      <p:sp>
        <p:nvSpPr>
          <p:cNvPr id="3" name="Content Placeholder 2">
            <a:extLst>
              <a:ext uri="{FF2B5EF4-FFF2-40B4-BE49-F238E27FC236}">
                <a16:creationId xmlns:a16="http://schemas.microsoft.com/office/drawing/2014/main" id="{D4200F5F-6706-46B6-839F-A16FA216BCD1}"/>
              </a:ext>
            </a:extLst>
          </p:cNvPr>
          <p:cNvSpPr>
            <a:spLocks noGrp="1"/>
          </p:cNvSpPr>
          <p:nvPr>
            <p:ph idx="1"/>
          </p:nvPr>
        </p:nvSpPr>
        <p:spPr>
          <a:xfrm>
            <a:off x="580372" y="2044969"/>
            <a:ext cx="11131887" cy="4615803"/>
          </a:xfrm>
        </p:spPr>
        <p:txBody>
          <a:bodyPr>
            <a:normAutofit/>
          </a:bodyPr>
          <a:lstStyle/>
          <a:p>
            <a:pPr marL="0" indent="0" algn="ctr">
              <a:buNone/>
            </a:pPr>
            <a:r>
              <a:rPr lang="en-US" sz="2000" b="1" dirty="0">
                <a:solidFill>
                  <a:srgbClr val="002060"/>
                </a:solidFill>
                <a:latin typeface="+mn-lt"/>
              </a:rPr>
              <a:t>The Great Resignation in Health Care?</a:t>
            </a:r>
          </a:p>
          <a:p>
            <a:pPr marL="0" indent="0">
              <a:buNone/>
            </a:pPr>
            <a:endParaRPr lang="en-US" sz="1800" b="1" dirty="0">
              <a:solidFill>
                <a:srgbClr val="002060"/>
              </a:solidFill>
              <a:latin typeface="+mn-lt"/>
            </a:endParaRPr>
          </a:p>
          <a:p>
            <a:pPr marL="0" indent="0">
              <a:buNone/>
            </a:pPr>
            <a:r>
              <a:rPr lang="en-US" sz="1800" dirty="0">
                <a:solidFill>
                  <a:srgbClr val="002060"/>
                </a:solidFill>
                <a:latin typeface="+mn-lt"/>
              </a:rPr>
              <a:t>Session focused on ongoing concerns of a “great resignation.” Current data does not yet show a physician resignation, but rather exacerbation of ongoing physician shortages</a:t>
            </a:r>
          </a:p>
          <a:p>
            <a:pPr marL="0" indent="0">
              <a:buNone/>
            </a:pPr>
            <a:r>
              <a:rPr lang="en-US" sz="1800" dirty="0">
                <a:solidFill>
                  <a:srgbClr val="002060"/>
                </a:solidFill>
                <a:latin typeface="+mn-lt"/>
              </a:rPr>
              <a:t>Physicians’ shortages have been projected for many years and are expected to worsen significantly, especially in surgery and medical sub-specialties</a:t>
            </a:r>
          </a:p>
          <a:p>
            <a:pPr marL="0" indent="0">
              <a:buNone/>
            </a:pPr>
            <a:r>
              <a:rPr lang="en-US" sz="1800" dirty="0">
                <a:solidFill>
                  <a:srgbClr val="002060"/>
                </a:solidFill>
                <a:latin typeface="+mn-lt"/>
              </a:rPr>
              <a:t>Retention strategies were discussed including best practices related to compensation, work life balance, and minimizing administrative workload</a:t>
            </a:r>
          </a:p>
          <a:p>
            <a:pPr marL="0" indent="0">
              <a:buNone/>
            </a:pPr>
            <a:r>
              <a:rPr lang="en-US" sz="1800" dirty="0">
                <a:solidFill>
                  <a:srgbClr val="002060"/>
                </a:solidFill>
                <a:latin typeface="+mn-lt"/>
              </a:rPr>
              <a:t>As workforce issues will continue to worsen, all leaders and AAMC broadly should focus on retention of their workforce </a:t>
            </a:r>
          </a:p>
          <a:p>
            <a:pPr marL="0" indent="0">
              <a:buNone/>
            </a:pPr>
            <a:r>
              <a:rPr lang="en-US" sz="1800" dirty="0">
                <a:solidFill>
                  <a:srgbClr val="002060"/>
                </a:solidFill>
                <a:latin typeface="+mn-lt"/>
              </a:rPr>
              <a:t>Strategies on retention and promotion of women and other under-represented minorities discussed including on-site childcare benefits, hybrid work, and job sharing</a:t>
            </a:r>
          </a:p>
        </p:txBody>
      </p:sp>
    </p:spTree>
    <p:extLst>
      <p:ext uri="{BB962C8B-B14F-4D97-AF65-F5344CB8AC3E}">
        <p14:creationId xmlns:p14="http://schemas.microsoft.com/office/powerpoint/2010/main" val="2822696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AC9F4-35C0-4657-96F0-D00AA4A86AEB}"/>
              </a:ext>
            </a:extLst>
          </p:cNvPr>
          <p:cNvSpPr>
            <a:spLocks noGrp="1"/>
          </p:cNvSpPr>
          <p:nvPr>
            <p:ph type="title"/>
          </p:nvPr>
        </p:nvSpPr>
        <p:spPr/>
        <p:txBody>
          <a:bodyPr/>
          <a:lstStyle/>
          <a:p>
            <a:r>
              <a:rPr lang="en-US" dirty="0"/>
              <a:t>CFAS-Inspired Main Program Sessions</a:t>
            </a:r>
          </a:p>
        </p:txBody>
      </p:sp>
      <p:sp>
        <p:nvSpPr>
          <p:cNvPr id="3" name="Content Placeholder 2">
            <a:extLst>
              <a:ext uri="{FF2B5EF4-FFF2-40B4-BE49-F238E27FC236}">
                <a16:creationId xmlns:a16="http://schemas.microsoft.com/office/drawing/2014/main" id="{A86AFB7B-2B39-492E-897B-89BFADE73EAB}"/>
              </a:ext>
            </a:extLst>
          </p:cNvPr>
          <p:cNvSpPr>
            <a:spLocks noGrp="1"/>
          </p:cNvSpPr>
          <p:nvPr>
            <p:ph idx="1"/>
          </p:nvPr>
        </p:nvSpPr>
        <p:spPr>
          <a:xfrm>
            <a:off x="651279" y="2154477"/>
            <a:ext cx="11047956" cy="3909752"/>
          </a:xfrm>
        </p:spPr>
        <p:txBody>
          <a:bodyPr>
            <a:normAutofit/>
          </a:bodyPr>
          <a:lstStyle/>
          <a:p>
            <a:pPr marL="0" indent="0" algn="ctr">
              <a:buNone/>
            </a:pPr>
            <a:r>
              <a:rPr lang="en-US" sz="2000" b="1" dirty="0">
                <a:solidFill>
                  <a:srgbClr val="002060"/>
                </a:solidFill>
                <a:latin typeface="+mn-lt"/>
              </a:rPr>
              <a:t>Med Ed Strategies for Ensuring a Gender Affirming Learning Environment and Gender Inclusive Health Care</a:t>
            </a:r>
          </a:p>
          <a:p>
            <a:pPr marL="0" indent="0">
              <a:buNone/>
            </a:pPr>
            <a:endParaRPr lang="en-US" sz="1800" b="1" dirty="0">
              <a:solidFill>
                <a:srgbClr val="002060"/>
              </a:solidFill>
              <a:latin typeface="+mn-lt"/>
            </a:endParaRPr>
          </a:p>
          <a:p>
            <a:r>
              <a:rPr lang="en-US" sz="1800" dirty="0">
                <a:solidFill>
                  <a:srgbClr val="002060"/>
                </a:solidFill>
                <a:latin typeface="+mn-lt"/>
              </a:rPr>
              <a:t>A fast-growing number of medical students identify as LGBTQ and/or gender diverse</a:t>
            </a:r>
          </a:p>
          <a:p>
            <a:r>
              <a:rPr lang="en-US" sz="1800" dirty="0">
                <a:solidFill>
                  <a:srgbClr val="002060"/>
                </a:solidFill>
                <a:latin typeface="+mn-lt"/>
              </a:rPr>
              <a:t>LGBTQ content in medical school pre-clinical curriculum is expanding in some institutions, however, it’s often not reinforced in the clinical learning environment where it needs to be applied</a:t>
            </a:r>
          </a:p>
          <a:p>
            <a:r>
              <a:rPr lang="en-US" sz="1800" dirty="0">
                <a:solidFill>
                  <a:srgbClr val="002060"/>
                </a:solidFill>
                <a:latin typeface="+mn-lt"/>
              </a:rPr>
              <a:t>There is a paucity of data on gender diverse student experience in the clinical learning environment</a:t>
            </a:r>
          </a:p>
          <a:p>
            <a:r>
              <a:rPr lang="en-US" sz="1800" dirty="0">
                <a:solidFill>
                  <a:srgbClr val="002060"/>
                </a:solidFill>
                <a:latin typeface="+mn-lt"/>
              </a:rPr>
              <a:t>Partnering with our learners through reciprocal mentorship is a successful model to develop and facilitate gender affirming curriculum and strategies for improving the clinical learning environment</a:t>
            </a:r>
          </a:p>
          <a:p>
            <a:r>
              <a:rPr lang="en-US" sz="1800" dirty="0">
                <a:solidFill>
                  <a:srgbClr val="002060"/>
                </a:solidFill>
                <a:latin typeface="+mn-lt"/>
              </a:rPr>
              <a:t>An inclusive learning environment contributes to graduating doctors with confidence and competence to care for LGBTQ+ patients and communities</a:t>
            </a:r>
          </a:p>
        </p:txBody>
      </p:sp>
    </p:spTree>
    <p:extLst>
      <p:ext uri="{BB962C8B-B14F-4D97-AF65-F5344CB8AC3E}">
        <p14:creationId xmlns:p14="http://schemas.microsoft.com/office/powerpoint/2010/main" val="4039960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10254-629A-4D6A-B443-545663A344EB}"/>
              </a:ext>
            </a:extLst>
          </p:cNvPr>
          <p:cNvSpPr>
            <a:spLocks noGrp="1"/>
          </p:cNvSpPr>
          <p:nvPr>
            <p:ph type="title"/>
          </p:nvPr>
        </p:nvSpPr>
        <p:spPr/>
        <p:txBody>
          <a:bodyPr/>
          <a:lstStyle/>
          <a:p>
            <a:r>
              <a:rPr lang="en-US" dirty="0"/>
              <a:t>CFAS-Inspired Main Program Sessions</a:t>
            </a:r>
          </a:p>
        </p:txBody>
      </p:sp>
      <p:sp>
        <p:nvSpPr>
          <p:cNvPr id="3" name="Content Placeholder 2">
            <a:extLst>
              <a:ext uri="{FF2B5EF4-FFF2-40B4-BE49-F238E27FC236}">
                <a16:creationId xmlns:a16="http://schemas.microsoft.com/office/drawing/2014/main" id="{D9A24B10-5BB7-4436-AC97-280495D551AE}"/>
              </a:ext>
            </a:extLst>
          </p:cNvPr>
          <p:cNvSpPr>
            <a:spLocks noGrp="1"/>
          </p:cNvSpPr>
          <p:nvPr>
            <p:ph idx="1"/>
          </p:nvPr>
        </p:nvSpPr>
        <p:spPr/>
        <p:txBody>
          <a:bodyPr>
            <a:normAutofit/>
          </a:bodyPr>
          <a:lstStyle/>
          <a:p>
            <a:pPr marL="0" indent="0" algn="ctr">
              <a:buNone/>
            </a:pPr>
            <a:r>
              <a:rPr lang="en-US" sz="2000" b="1" dirty="0">
                <a:solidFill>
                  <a:srgbClr val="002060"/>
                </a:solidFill>
                <a:latin typeface="+mn-lt"/>
              </a:rPr>
              <a:t>Zoomed Out and Covid Fatigued: What to Keep and What to Change as We Move Forward, Post-Pandemic</a:t>
            </a:r>
          </a:p>
          <a:p>
            <a:pPr marL="0" indent="0">
              <a:buNone/>
            </a:pPr>
            <a:endParaRPr lang="en-US" sz="1800" b="1" dirty="0">
              <a:solidFill>
                <a:srgbClr val="002060"/>
              </a:solidFill>
              <a:latin typeface="+mn-lt"/>
            </a:endParaRPr>
          </a:p>
          <a:p>
            <a:r>
              <a:rPr lang="en-US" sz="1800" dirty="0">
                <a:solidFill>
                  <a:srgbClr val="002060"/>
                </a:solidFill>
                <a:latin typeface="+mn-lt"/>
              </a:rPr>
              <a:t>The past crisis and the continued uncertainty of the future will make it unlikely that our hybrid and Zoom worlds will ever go away completely, but live events are important as well</a:t>
            </a:r>
          </a:p>
          <a:p>
            <a:r>
              <a:rPr lang="en-US" sz="1800" dirty="0">
                <a:solidFill>
                  <a:srgbClr val="002060"/>
                </a:solidFill>
                <a:latin typeface="+mn-lt"/>
              </a:rPr>
              <a:t>There are pros and cons for both learners and faculty and some of them are not unique to Zoom but larger issues we had before, such as disengagement, too many meetings, content delivery, etc.</a:t>
            </a:r>
          </a:p>
          <a:p>
            <a:r>
              <a:rPr lang="en-US" sz="1800" dirty="0">
                <a:solidFill>
                  <a:srgbClr val="002060"/>
                </a:solidFill>
                <a:latin typeface="+mn-lt"/>
              </a:rPr>
              <a:t>Tips for improving your Zoom presentations are important and include: Avoid camera pitfalls, improve lighting, good clear sound, set up in advance, don't be your own distraction, prepare and rehearse, and MUTE YOURSELF</a:t>
            </a:r>
          </a:p>
        </p:txBody>
      </p:sp>
    </p:spTree>
    <p:extLst>
      <p:ext uri="{BB962C8B-B14F-4D97-AF65-F5344CB8AC3E}">
        <p14:creationId xmlns:p14="http://schemas.microsoft.com/office/powerpoint/2010/main" val="1625291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E478E-74C8-4234-A796-380825132090}"/>
              </a:ext>
            </a:extLst>
          </p:cNvPr>
          <p:cNvSpPr>
            <a:spLocks noGrp="1"/>
          </p:cNvSpPr>
          <p:nvPr>
            <p:ph type="title"/>
          </p:nvPr>
        </p:nvSpPr>
        <p:spPr/>
        <p:txBody>
          <a:bodyPr/>
          <a:lstStyle/>
          <a:p>
            <a:r>
              <a:rPr lang="en-US" dirty="0"/>
              <a:t>CFAS-Inspired Main Program Sessions</a:t>
            </a:r>
          </a:p>
        </p:txBody>
      </p:sp>
      <p:sp>
        <p:nvSpPr>
          <p:cNvPr id="3" name="Content Placeholder 2">
            <a:extLst>
              <a:ext uri="{FF2B5EF4-FFF2-40B4-BE49-F238E27FC236}">
                <a16:creationId xmlns:a16="http://schemas.microsoft.com/office/drawing/2014/main" id="{1B55225F-41F1-4D05-BBCF-A0DD84A2C24F}"/>
              </a:ext>
            </a:extLst>
          </p:cNvPr>
          <p:cNvSpPr>
            <a:spLocks noGrp="1"/>
          </p:cNvSpPr>
          <p:nvPr>
            <p:ph idx="1"/>
          </p:nvPr>
        </p:nvSpPr>
        <p:spPr/>
        <p:txBody>
          <a:bodyPr/>
          <a:lstStyle/>
          <a:p>
            <a:pPr marL="0" indent="0" algn="ctr">
              <a:buNone/>
            </a:pPr>
            <a:r>
              <a:rPr lang="en-US" sz="1800" b="1" dirty="0">
                <a:solidFill>
                  <a:srgbClr val="002060"/>
                </a:solidFill>
                <a:latin typeface="+mn-lt"/>
              </a:rPr>
              <a:t>Equitable Competency Assessment: Implementing Recommendations of the UME-GME Review Committee</a:t>
            </a:r>
          </a:p>
          <a:p>
            <a:pPr marL="0" indent="0">
              <a:buNone/>
            </a:pPr>
            <a:endParaRPr lang="en-US" b="1" dirty="0">
              <a:solidFill>
                <a:srgbClr val="002060"/>
              </a:solidFill>
              <a:latin typeface="+mn-lt"/>
            </a:endParaRPr>
          </a:p>
          <a:p>
            <a:r>
              <a:rPr lang="en-US" sz="1800" dirty="0">
                <a:solidFill>
                  <a:srgbClr val="002060"/>
                </a:solidFill>
                <a:latin typeface="+mn-lt"/>
              </a:rPr>
              <a:t>There are many tensions between UME and GME that are heightened during the UME-GME transition for learners</a:t>
            </a:r>
          </a:p>
          <a:p>
            <a:r>
              <a:rPr lang="en-US" sz="1800" dirty="0">
                <a:solidFill>
                  <a:srgbClr val="002060"/>
                </a:solidFill>
                <a:latin typeface="+mn-lt"/>
              </a:rPr>
              <a:t>The Coalition for Physician Accountability’s UGRC has outlined 34 recommendations across 9 themes to help move the UME-GME transition towards an ideal state</a:t>
            </a:r>
          </a:p>
          <a:p>
            <a:r>
              <a:rPr lang="en-US" sz="1800" dirty="0">
                <a:solidFill>
                  <a:srgbClr val="002060"/>
                </a:solidFill>
                <a:latin typeface="+mn-lt"/>
              </a:rPr>
              <a:t>Development of fair and equitable assessment methodologies that include a common framework is among those recommendations</a:t>
            </a:r>
          </a:p>
          <a:p>
            <a:r>
              <a:rPr lang="en-US" sz="1800" dirty="0">
                <a:solidFill>
                  <a:srgbClr val="002060"/>
                </a:solidFill>
                <a:latin typeface="+mn-lt"/>
              </a:rPr>
              <a:t>In complex ecosystems with multiple challenges or tensions, a systems-level approach, as through polarity thinking, can help us leverage the things that each side of the tension (UME and GME) do well to achieve better results for all</a:t>
            </a:r>
          </a:p>
        </p:txBody>
      </p:sp>
    </p:spTree>
    <p:extLst>
      <p:ext uri="{BB962C8B-B14F-4D97-AF65-F5344CB8AC3E}">
        <p14:creationId xmlns:p14="http://schemas.microsoft.com/office/powerpoint/2010/main" val="4026544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57A6-0BD5-4D22-AB6E-5956D91721EE}"/>
              </a:ext>
            </a:extLst>
          </p:cNvPr>
          <p:cNvSpPr>
            <a:spLocks noGrp="1"/>
          </p:cNvSpPr>
          <p:nvPr>
            <p:ph type="title"/>
          </p:nvPr>
        </p:nvSpPr>
        <p:spPr/>
        <p:txBody>
          <a:bodyPr/>
          <a:lstStyle/>
          <a:p>
            <a:r>
              <a:rPr lang="en-US" dirty="0"/>
              <a:t>CFAS-Inspired Main Program Sessions</a:t>
            </a:r>
          </a:p>
        </p:txBody>
      </p:sp>
      <p:sp>
        <p:nvSpPr>
          <p:cNvPr id="3" name="Content Placeholder 2">
            <a:extLst>
              <a:ext uri="{FF2B5EF4-FFF2-40B4-BE49-F238E27FC236}">
                <a16:creationId xmlns:a16="http://schemas.microsoft.com/office/drawing/2014/main" id="{A1288703-810C-4FBE-81F6-45EAA6D03233}"/>
              </a:ext>
            </a:extLst>
          </p:cNvPr>
          <p:cNvSpPr>
            <a:spLocks noGrp="1"/>
          </p:cNvSpPr>
          <p:nvPr>
            <p:ph idx="1"/>
          </p:nvPr>
        </p:nvSpPr>
        <p:spPr/>
        <p:txBody>
          <a:bodyPr/>
          <a:lstStyle/>
          <a:p>
            <a:pPr marL="0" indent="0" algn="ctr">
              <a:buNone/>
            </a:pPr>
            <a:r>
              <a:rPr lang="en-US" sz="2000" b="1" dirty="0">
                <a:solidFill>
                  <a:srgbClr val="002060"/>
                </a:solidFill>
                <a:latin typeface="+mn-lt"/>
              </a:rPr>
              <a:t>Leadership Education in Undergraduate Medical Education</a:t>
            </a:r>
          </a:p>
          <a:p>
            <a:pPr marL="0" indent="0">
              <a:buNone/>
            </a:pPr>
            <a:endParaRPr lang="en-US" b="1" dirty="0">
              <a:solidFill>
                <a:srgbClr val="002060"/>
              </a:solidFill>
              <a:latin typeface="+mn-lt"/>
            </a:endParaRPr>
          </a:p>
          <a:p>
            <a:r>
              <a:rPr lang="en-US" sz="2000" dirty="0">
                <a:solidFill>
                  <a:srgbClr val="002060"/>
                </a:solidFill>
                <a:latin typeface="+mn-lt"/>
              </a:rPr>
              <a:t>Leadership education should begin in the UME setting and should be grounded in leadership theory</a:t>
            </a:r>
          </a:p>
          <a:p>
            <a:r>
              <a:rPr lang="en-US" sz="2000" dirty="0">
                <a:solidFill>
                  <a:srgbClr val="002060"/>
                </a:solidFill>
                <a:latin typeface="+mn-lt"/>
              </a:rPr>
              <a:t>Longitudinal leadership curriculum allows introduction of concepts early in medical school with reinforcement and reflection as students progress into the clinical arena</a:t>
            </a:r>
          </a:p>
          <a:p>
            <a:r>
              <a:rPr lang="en-US" sz="2000" dirty="0">
                <a:solidFill>
                  <a:srgbClr val="002060"/>
                </a:solidFill>
                <a:latin typeface="+mn-lt"/>
              </a:rPr>
              <a:t>Leadership performance has been found to be independent of academic performance (as measured by MCAT/USMLE exams) and stable over GME training </a:t>
            </a:r>
          </a:p>
        </p:txBody>
      </p:sp>
    </p:spTree>
    <p:extLst>
      <p:ext uri="{BB962C8B-B14F-4D97-AF65-F5344CB8AC3E}">
        <p14:creationId xmlns:p14="http://schemas.microsoft.com/office/powerpoint/2010/main" val="1788681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A8D1D-A443-4D37-A782-DE19CFA7278F}"/>
              </a:ext>
            </a:extLst>
          </p:cNvPr>
          <p:cNvSpPr>
            <a:spLocks noGrp="1"/>
          </p:cNvSpPr>
          <p:nvPr>
            <p:ph type="title"/>
          </p:nvPr>
        </p:nvSpPr>
        <p:spPr/>
        <p:txBody>
          <a:bodyPr/>
          <a:lstStyle/>
          <a:p>
            <a:r>
              <a:rPr lang="en-US" dirty="0"/>
              <a:t>CFAS-Inspired Main Program Sessions</a:t>
            </a:r>
          </a:p>
        </p:txBody>
      </p:sp>
      <p:sp>
        <p:nvSpPr>
          <p:cNvPr id="3" name="Content Placeholder 2">
            <a:extLst>
              <a:ext uri="{FF2B5EF4-FFF2-40B4-BE49-F238E27FC236}">
                <a16:creationId xmlns:a16="http://schemas.microsoft.com/office/drawing/2014/main" id="{14DEE739-4D5C-49E9-AFF7-A67BDD319948}"/>
              </a:ext>
            </a:extLst>
          </p:cNvPr>
          <p:cNvSpPr>
            <a:spLocks noGrp="1"/>
          </p:cNvSpPr>
          <p:nvPr>
            <p:ph idx="1"/>
          </p:nvPr>
        </p:nvSpPr>
        <p:spPr>
          <a:xfrm>
            <a:off x="673181" y="2267211"/>
            <a:ext cx="11047956" cy="3909752"/>
          </a:xfrm>
        </p:spPr>
        <p:txBody>
          <a:bodyPr/>
          <a:lstStyle/>
          <a:p>
            <a:pPr marL="0" indent="0" algn="ctr">
              <a:buNone/>
            </a:pPr>
            <a:r>
              <a:rPr lang="en-US" sz="2400" b="1" dirty="0">
                <a:solidFill>
                  <a:srgbClr val="002060"/>
                </a:solidFill>
                <a:latin typeface="+mn-lt"/>
              </a:rPr>
              <a:t>Science, Credibility, and Strategies for Addressing Health Misinformation</a:t>
            </a:r>
            <a:endParaRPr lang="en-US" sz="2000" b="1" dirty="0">
              <a:solidFill>
                <a:srgbClr val="002060"/>
              </a:solidFill>
              <a:latin typeface="+mn-lt"/>
            </a:endParaRPr>
          </a:p>
          <a:p>
            <a:pPr marL="0" indent="0">
              <a:buNone/>
            </a:pPr>
            <a:endParaRPr lang="en-US" sz="1800" b="1" dirty="0">
              <a:solidFill>
                <a:srgbClr val="002060"/>
              </a:solidFill>
              <a:latin typeface="+mn-lt"/>
            </a:endParaRPr>
          </a:p>
          <a:p>
            <a:r>
              <a:rPr lang="en-US" sz="2000" dirty="0">
                <a:solidFill>
                  <a:srgbClr val="002060"/>
                </a:solidFill>
                <a:latin typeface="+mn-lt"/>
              </a:rPr>
              <a:t>Vaccines could have prevented at least 318,000 Covid-19 deaths between January 2021 and April 2022</a:t>
            </a:r>
          </a:p>
          <a:p>
            <a:r>
              <a:rPr lang="en-US" sz="2000" dirty="0">
                <a:solidFill>
                  <a:srgbClr val="002060"/>
                </a:solidFill>
                <a:latin typeface="+mn-lt"/>
              </a:rPr>
              <a:t>Need credible, reliable sources </a:t>
            </a:r>
          </a:p>
          <a:p>
            <a:r>
              <a:rPr lang="en-US" sz="2000" dirty="0">
                <a:solidFill>
                  <a:srgbClr val="002060"/>
                </a:solidFill>
                <a:latin typeface="+mn-lt"/>
              </a:rPr>
              <a:t>Always give the basis as well as the interpretation</a:t>
            </a:r>
          </a:p>
          <a:p>
            <a:r>
              <a:rPr lang="en-US" sz="2000" dirty="0">
                <a:solidFill>
                  <a:srgbClr val="002060"/>
                </a:solidFill>
                <a:latin typeface="+mn-lt"/>
              </a:rPr>
              <a:t>Be consistent</a:t>
            </a:r>
          </a:p>
          <a:p>
            <a:r>
              <a:rPr lang="en-US" sz="2000" dirty="0">
                <a:solidFill>
                  <a:srgbClr val="002060"/>
                </a:solidFill>
                <a:latin typeface="+mn-lt"/>
              </a:rPr>
              <a:t>Address myths directly </a:t>
            </a:r>
            <a:endParaRPr lang="en-US" dirty="0">
              <a:solidFill>
                <a:srgbClr val="002060"/>
              </a:solidFill>
              <a:latin typeface="+mn-lt"/>
            </a:endParaRPr>
          </a:p>
        </p:txBody>
      </p:sp>
    </p:spTree>
    <p:extLst>
      <p:ext uri="{BB962C8B-B14F-4D97-AF65-F5344CB8AC3E}">
        <p14:creationId xmlns:p14="http://schemas.microsoft.com/office/powerpoint/2010/main" val="1360772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D7F3-B920-4EE0-9F0E-7B5E6497DF65}"/>
              </a:ext>
            </a:extLst>
          </p:cNvPr>
          <p:cNvSpPr>
            <a:spLocks noGrp="1"/>
          </p:cNvSpPr>
          <p:nvPr>
            <p:ph type="title"/>
          </p:nvPr>
        </p:nvSpPr>
        <p:spPr/>
        <p:txBody>
          <a:bodyPr/>
          <a:lstStyle/>
          <a:p>
            <a:r>
              <a:rPr lang="en-US" dirty="0"/>
              <a:t>CFAS-Inspired Main Program Sessions</a:t>
            </a:r>
          </a:p>
        </p:txBody>
      </p:sp>
      <p:sp>
        <p:nvSpPr>
          <p:cNvPr id="3" name="Content Placeholder 2">
            <a:extLst>
              <a:ext uri="{FF2B5EF4-FFF2-40B4-BE49-F238E27FC236}">
                <a16:creationId xmlns:a16="http://schemas.microsoft.com/office/drawing/2014/main" id="{F7917890-0FFA-4FFF-9FC1-D4490A999F21}"/>
              </a:ext>
            </a:extLst>
          </p:cNvPr>
          <p:cNvSpPr>
            <a:spLocks noGrp="1"/>
          </p:cNvSpPr>
          <p:nvPr>
            <p:ph idx="1"/>
          </p:nvPr>
        </p:nvSpPr>
        <p:spPr/>
        <p:txBody>
          <a:bodyPr>
            <a:normAutofit/>
          </a:bodyPr>
          <a:lstStyle/>
          <a:p>
            <a:pPr marL="0" indent="0" algn="ctr">
              <a:buNone/>
            </a:pPr>
            <a:r>
              <a:rPr lang="en-US" sz="2000" b="1" dirty="0">
                <a:solidFill>
                  <a:srgbClr val="002060"/>
                </a:solidFill>
                <a:latin typeface="+mn-lt"/>
              </a:rPr>
              <a:t>Empowering Wellness by Implementing 10 "Well-being Champions” Recommendations</a:t>
            </a:r>
          </a:p>
          <a:p>
            <a:pPr marL="0" indent="0">
              <a:buNone/>
            </a:pPr>
            <a:endParaRPr lang="en-US" b="1" dirty="0">
              <a:solidFill>
                <a:srgbClr val="002060"/>
              </a:solidFill>
              <a:latin typeface="+mn-lt"/>
            </a:endParaRPr>
          </a:p>
          <a:p>
            <a:r>
              <a:rPr lang="en-US" sz="2000" dirty="0">
                <a:solidFill>
                  <a:srgbClr val="002060"/>
                </a:solidFill>
                <a:latin typeface="+mn-lt"/>
              </a:rPr>
              <a:t>The bad news is the Burnout Crisis continues to grow, the good news is that so do national recommendations and promising practices for leaders to advance organizational change</a:t>
            </a:r>
          </a:p>
          <a:p>
            <a:r>
              <a:rPr lang="en-US" sz="2000" dirty="0">
                <a:solidFill>
                  <a:srgbClr val="002060"/>
                </a:solidFill>
                <a:latin typeface="+mn-lt"/>
              </a:rPr>
              <a:t>The AAMC’s Report, </a:t>
            </a:r>
            <a:r>
              <a:rPr lang="en-US" sz="2000" i="1" dirty="0">
                <a:solidFill>
                  <a:srgbClr val="002060"/>
                </a:solidFill>
                <a:latin typeface="+mn-lt"/>
              </a:rPr>
              <a:t>The Rise of Wellness Initiatives in Health Care: Using National Survey Data to Support Effective Well-Being Champions and Wellness Programs</a:t>
            </a:r>
            <a:r>
              <a:rPr lang="en-US" sz="2000" dirty="0">
                <a:solidFill>
                  <a:srgbClr val="002060"/>
                </a:solidFill>
                <a:latin typeface="+mn-lt"/>
              </a:rPr>
              <a:t> and its 10 recommendations can be utilized by institutions as a resource, a guide, and an assessment tool for promoting progress along the organizational wellbeing journey</a:t>
            </a:r>
          </a:p>
          <a:p>
            <a:r>
              <a:rPr lang="en-US" sz="2000" dirty="0">
                <a:solidFill>
                  <a:srgbClr val="002060"/>
                </a:solidFill>
                <a:latin typeface="+mn-lt"/>
              </a:rPr>
              <a:t>The process of transforming to a culture of wellbeing is complex and continuous. UVA, OHSU and Western University are examples of programs moving along with promising practices to share. We can all learn from each other - no matter how early or advanced we are in the process</a:t>
            </a:r>
          </a:p>
        </p:txBody>
      </p:sp>
    </p:spTree>
    <p:extLst>
      <p:ext uri="{BB962C8B-B14F-4D97-AF65-F5344CB8AC3E}">
        <p14:creationId xmlns:p14="http://schemas.microsoft.com/office/powerpoint/2010/main" val="156697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F892B-7FD1-41CC-B0F6-334B91956CC8}"/>
              </a:ext>
            </a:extLst>
          </p:cNvPr>
          <p:cNvSpPr>
            <a:spLocks noGrp="1"/>
          </p:cNvSpPr>
          <p:nvPr>
            <p:ph type="title"/>
          </p:nvPr>
        </p:nvSpPr>
        <p:spPr>
          <a:xfrm>
            <a:off x="700558" y="1053837"/>
            <a:ext cx="11047956" cy="1002082"/>
          </a:xfrm>
        </p:spPr>
        <p:txBody>
          <a:bodyPr/>
          <a:lstStyle/>
          <a:p>
            <a:r>
              <a:rPr lang="en-US" dirty="0"/>
              <a:t>CFAS-Inspired Main Program Sessions</a:t>
            </a:r>
          </a:p>
        </p:txBody>
      </p:sp>
      <p:sp>
        <p:nvSpPr>
          <p:cNvPr id="3" name="Content Placeholder 2">
            <a:extLst>
              <a:ext uri="{FF2B5EF4-FFF2-40B4-BE49-F238E27FC236}">
                <a16:creationId xmlns:a16="http://schemas.microsoft.com/office/drawing/2014/main" id="{24DD5D50-9F10-44B8-85F0-4426298AC8F8}"/>
              </a:ext>
            </a:extLst>
          </p:cNvPr>
          <p:cNvSpPr>
            <a:spLocks noGrp="1"/>
          </p:cNvSpPr>
          <p:nvPr>
            <p:ph idx="1"/>
          </p:nvPr>
        </p:nvSpPr>
        <p:spPr>
          <a:xfrm>
            <a:off x="563672" y="1987588"/>
            <a:ext cx="11047956" cy="4511769"/>
          </a:xfrm>
        </p:spPr>
        <p:txBody>
          <a:bodyPr>
            <a:normAutofit/>
          </a:bodyPr>
          <a:lstStyle/>
          <a:p>
            <a:pPr marL="0" indent="0" algn="ctr">
              <a:buNone/>
            </a:pPr>
            <a:r>
              <a:rPr lang="en-US" sz="2000" b="1" dirty="0">
                <a:solidFill>
                  <a:srgbClr val="002060"/>
                </a:solidFill>
                <a:latin typeface="+mn-lt"/>
              </a:rPr>
              <a:t>A Transforming Landscape: What’s Working &amp; What’s Changing in Academic Medicine Scholarly Publishing</a:t>
            </a:r>
          </a:p>
          <a:p>
            <a:pPr marL="0" indent="0">
              <a:buNone/>
            </a:pPr>
            <a:endParaRPr lang="en-US" dirty="0">
              <a:solidFill>
                <a:srgbClr val="002060"/>
              </a:solidFill>
              <a:latin typeface="+mn-lt"/>
            </a:endParaRPr>
          </a:p>
          <a:p>
            <a:r>
              <a:rPr lang="en-US" sz="1800" dirty="0">
                <a:solidFill>
                  <a:srgbClr val="002060"/>
                </a:solidFill>
                <a:latin typeface="+mn-lt"/>
              </a:rPr>
              <a:t>Preprints offer a channel for rapidly disseminating research that has not been peer reviewed, and depositing a preprint provides broad, unrestricted access to non-peer reviewed research and opens important opportunities for early scientific feedback</a:t>
            </a:r>
          </a:p>
          <a:p>
            <a:r>
              <a:rPr lang="en-US" sz="1800" dirty="0">
                <a:solidFill>
                  <a:srgbClr val="002060"/>
                </a:solidFill>
                <a:latin typeface="+mn-lt"/>
              </a:rPr>
              <a:t>Libraries are having a hard time funding open access publication while maintaining necessary subscriptions at a time when costs are rapidly increasing and library budgets remain flat</a:t>
            </a:r>
          </a:p>
          <a:p>
            <a:r>
              <a:rPr lang="en-US" sz="1800" dirty="0">
                <a:solidFill>
                  <a:srgbClr val="002060"/>
                </a:solidFill>
                <a:latin typeface="+mn-lt"/>
              </a:rPr>
              <a:t>Institutional leadership, faculty/researchers, and librarians should work together to determine their values so that libraries know how to best direct investments in purchase of articles and defraying costs of publishing</a:t>
            </a:r>
          </a:p>
          <a:p>
            <a:r>
              <a:rPr lang="en-US" sz="1800" dirty="0">
                <a:solidFill>
                  <a:srgbClr val="002060"/>
                </a:solidFill>
                <a:latin typeface="+mn-lt"/>
              </a:rPr>
              <a:t>Publishing is important for career advancement and article publication costs should not be a barrier to publication especially for junior and underrepresented faculty and trainees. Deans, chairs, and other leaders should make sure that high publication costs are not a barrier to success</a:t>
            </a:r>
          </a:p>
        </p:txBody>
      </p:sp>
    </p:spTree>
    <p:extLst>
      <p:ext uri="{BB962C8B-B14F-4D97-AF65-F5344CB8AC3E}">
        <p14:creationId xmlns:p14="http://schemas.microsoft.com/office/powerpoint/2010/main" val="637655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1E2D-6DCB-4B73-9FDA-647A1D75A60E}"/>
              </a:ext>
            </a:extLst>
          </p:cNvPr>
          <p:cNvSpPr>
            <a:spLocks noGrp="1"/>
          </p:cNvSpPr>
          <p:nvPr>
            <p:ph type="title"/>
          </p:nvPr>
        </p:nvSpPr>
        <p:spPr>
          <a:xfrm>
            <a:off x="870297" y="1190723"/>
            <a:ext cx="11047956" cy="1002082"/>
          </a:xfrm>
        </p:spPr>
        <p:txBody>
          <a:bodyPr>
            <a:normAutofit fontScale="90000"/>
          </a:bodyPr>
          <a:lstStyle/>
          <a:p>
            <a:pPr algn="ctr"/>
            <a:r>
              <a:rPr lang="en-US" sz="4400" dirty="0"/>
              <a:t>Resurrecting Civil Discourse: In Conversation With Robert George and Cornel West</a:t>
            </a:r>
            <a:endParaRPr lang="en-US" dirty="0"/>
          </a:p>
        </p:txBody>
      </p:sp>
      <p:sp>
        <p:nvSpPr>
          <p:cNvPr id="3" name="Content Placeholder 2">
            <a:extLst>
              <a:ext uri="{FF2B5EF4-FFF2-40B4-BE49-F238E27FC236}">
                <a16:creationId xmlns:a16="http://schemas.microsoft.com/office/drawing/2014/main" id="{CEA3DDB2-A2C2-4C01-928C-F8B51E9264D5}"/>
              </a:ext>
            </a:extLst>
          </p:cNvPr>
          <p:cNvSpPr>
            <a:spLocks noGrp="1"/>
          </p:cNvSpPr>
          <p:nvPr>
            <p:ph idx="1"/>
          </p:nvPr>
        </p:nvSpPr>
        <p:spPr>
          <a:xfrm>
            <a:off x="563671" y="2359618"/>
            <a:ext cx="4375183" cy="4369709"/>
          </a:xfrm>
        </p:spPr>
        <p:txBody>
          <a:bodyPr>
            <a:normAutofit/>
          </a:bodyPr>
          <a:lstStyle/>
          <a:p>
            <a:r>
              <a:rPr lang="en-US" dirty="0">
                <a:solidFill>
                  <a:srgbClr val="002060"/>
                </a:solidFill>
                <a:latin typeface="+mn-lt"/>
              </a:rPr>
              <a:t>The opening plenary at LSL featured a conversation between Robert George and Cornel West. The two travel the country as a somewhat odd couple talking about how to revive the seemingly lost art of civil discourse</a:t>
            </a:r>
          </a:p>
          <a:p>
            <a:r>
              <a:rPr lang="en-US" dirty="0">
                <a:solidFill>
                  <a:srgbClr val="002060"/>
                </a:solidFill>
                <a:latin typeface="+mn-lt"/>
              </a:rPr>
              <a:t>They met as professors at Princeton and became fast friends despite significant differences in their backgrounds and worldviews. </a:t>
            </a:r>
          </a:p>
          <a:p>
            <a:r>
              <a:rPr lang="en-US" dirty="0">
                <a:solidFill>
                  <a:srgbClr val="002060"/>
                </a:solidFill>
                <a:latin typeface="+mn-lt"/>
              </a:rPr>
              <a:t>They bonded because they were “real” with each other. George told West, “Sincerity is my main credential.” </a:t>
            </a:r>
          </a:p>
          <a:p>
            <a:pPr marL="0" indent="0">
              <a:buNone/>
            </a:pPr>
            <a:endParaRPr lang="en-US" dirty="0">
              <a:solidFill>
                <a:srgbClr val="002060"/>
              </a:solidFill>
              <a:latin typeface="+mn-lt"/>
            </a:endParaRPr>
          </a:p>
        </p:txBody>
      </p:sp>
      <p:pic>
        <p:nvPicPr>
          <p:cNvPr id="5" name="Picture 4">
            <a:extLst>
              <a:ext uri="{FF2B5EF4-FFF2-40B4-BE49-F238E27FC236}">
                <a16:creationId xmlns:a16="http://schemas.microsoft.com/office/drawing/2014/main" id="{1C03DA07-8E96-4E5F-B22F-5DF4544E8F98}"/>
              </a:ext>
            </a:extLst>
          </p:cNvPr>
          <p:cNvPicPr>
            <a:picLocks noChangeAspect="1"/>
          </p:cNvPicPr>
          <p:nvPr/>
        </p:nvPicPr>
        <p:blipFill>
          <a:blip r:embed="rId2"/>
          <a:stretch>
            <a:fillRect/>
          </a:stretch>
        </p:blipFill>
        <p:spPr>
          <a:xfrm>
            <a:off x="4988134" y="2359618"/>
            <a:ext cx="6579978" cy="3424566"/>
          </a:xfrm>
          <a:prstGeom prst="rect">
            <a:avLst/>
          </a:prstGeom>
        </p:spPr>
      </p:pic>
    </p:spTree>
    <p:extLst>
      <p:ext uri="{BB962C8B-B14F-4D97-AF65-F5344CB8AC3E}">
        <p14:creationId xmlns:p14="http://schemas.microsoft.com/office/powerpoint/2010/main" val="4237153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930B-94EC-4069-8857-C4E9A41DE65C}"/>
              </a:ext>
            </a:extLst>
          </p:cNvPr>
          <p:cNvSpPr>
            <a:spLocks noGrp="1"/>
          </p:cNvSpPr>
          <p:nvPr>
            <p:ph type="title"/>
          </p:nvPr>
        </p:nvSpPr>
        <p:spPr/>
        <p:txBody>
          <a:bodyPr/>
          <a:lstStyle/>
          <a:p>
            <a:r>
              <a:rPr lang="en-US" dirty="0"/>
              <a:t>CFAS-Inspired Main Program Sessions</a:t>
            </a:r>
          </a:p>
        </p:txBody>
      </p:sp>
      <p:sp>
        <p:nvSpPr>
          <p:cNvPr id="3" name="Content Placeholder 2">
            <a:extLst>
              <a:ext uri="{FF2B5EF4-FFF2-40B4-BE49-F238E27FC236}">
                <a16:creationId xmlns:a16="http://schemas.microsoft.com/office/drawing/2014/main" id="{A8645142-83B7-4E19-9171-4E88D430B0EC}"/>
              </a:ext>
            </a:extLst>
          </p:cNvPr>
          <p:cNvSpPr>
            <a:spLocks noGrp="1"/>
          </p:cNvSpPr>
          <p:nvPr>
            <p:ph idx="1"/>
          </p:nvPr>
        </p:nvSpPr>
        <p:spPr/>
        <p:txBody>
          <a:bodyPr>
            <a:normAutofit/>
          </a:bodyPr>
          <a:lstStyle/>
          <a:p>
            <a:pPr marL="0" indent="0" algn="ctr">
              <a:buNone/>
            </a:pPr>
            <a:r>
              <a:rPr lang="en-US" sz="2000" b="1" dirty="0">
                <a:solidFill>
                  <a:srgbClr val="002060"/>
                </a:solidFill>
                <a:latin typeface="+mn-lt"/>
              </a:rPr>
              <a:t>Valuing Faculty in a Post-Pandemic World – Do Advancement Pathways Match the Needs?</a:t>
            </a:r>
          </a:p>
          <a:p>
            <a:endParaRPr lang="en-US" dirty="0">
              <a:solidFill>
                <a:srgbClr val="002060"/>
              </a:solidFill>
              <a:latin typeface="+mn-lt"/>
            </a:endParaRPr>
          </a:p>
          <a:p>
            <a:r>
              <a:rPr lang="en-US" sz="1800" dirty="0">
                <a:solidFill>
                  <a:srgbClr val="002060"/>
                </a:solidFill>
                <a:latin typeface="+mn-lt"/>
              </a:rPr>
              <a:t>Faculty activities in the advancing the missions of education, research, and clinical delivery experienced significant challenges during the pandemic (Since March 2020) as faculty pivoted to continue to teach, discover, and care for patients in virtual and difficult environments</a:t>
            </a:r>
          </a:p>
          <a:p>
            <a:r>
              <a:rPr lang="en-US" sz="1800" dirty="0">
                <a:solidFill>
                  <a:srgbClr val="002060"/>
                </a:solidFill>
                <a:latin typeface="+mn-lt"/>
              </a:rPr>
              <a:t>Promotion in rank is one way – but not the only way – that institutions can demonstrate that faculty are valued and rewarded</a:t>
            </a:r>
          </a:p>
          <a:p>
            <a:r>
              <a:rPr lang="en-US" sz="1800" dirty="0">
                <a:solidFill>
                  <a:srgbClr val="002060"/>
                </a:solidFill>
                <a:latin typeface="+mn-lt"/>
              </a:rPr>
              <a:t>Promotion must be based on significant accomplishments in teaching, scholarship, and service, but the criteria need re-evaluation in terms of what constitutes impactful scholarship and institutional service</a:t>
            </a:r>
          </a:p>
          <a:p>
            <a:r>
              <a:rPr lang="en-US" sz="1800" dirty="0">
                <a:solidFill>
                  <a:srgbClr val="002060"/>
                </a:solidFill>
                <a:latin typeface="+mn-lt"/>
              </a:rPr>
              <a:t>The roles of department chairs and deans in nurturing and supporting faculty was highlighted, and leaders need to be held accountable for these aspects as part of their review</a:t>
            </a:r>
          </a:p>
        </p:txBody>
      </p:sp>
    </p:spTree>
    <p:extLst>
      <p:ext uri="{BB962C8B-B14F-4D97-AF65-F5344CB8AC3E}">
        <p14:creationId xmlns:p14="http://schemas.microsoft.com/office/powerpoint/2010/main" val="3925612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31D5-197F-4A40-AFB4-E2C1C6D94317}"/>
              </a:ext>
            </a:extLst>
          </p:cNvPr>
          <p:cNvSpPr>
            <a:spLocks noGrp="1"/>
          </p:cNvSpPr>
          <p:nvPr>
            <p:ph type="title"/>
          </p:nvPr>
        </p:nvSpPr>
        <p:spPr/>
        <p:txBody>
          <a:bodyPr/>
          <a:lstStyle/>
          <a:p>
            <a:r>
              <a:rPr lang="en-US" dirty="0"/>
              <a:t>CFAS-Inspired Main Program Sessions</a:t>
            </a:r>
          </a:p>
        </p:txBody>
      </p:sp>
      <p:sp>
        <p:nvSpPr>
          <p:cNvPr id="3" name="Content Placeholder 2">
            <a:extLst>
              <a:ext uri="{FF2B5EF4-FFF2-40B4-BE49-F238E27FC236}">
                <a16:creationId xmlns:a16="http://schemas.microsoft.com/office/drawing/2014/main" id="{4A7FDD4A-76AC-4F08-A2D8-7D2238971158}"/>
              </a:ext>
            </a:extLst>
          </p:cNvPr>
          <p:cNvSpPr>
            <a:spLocks noGrp="1"/>
          </p:cNvSpPr>
          <p:nvPr>
            <p:ph idx="1"/>
          </p:nvPr>
        </p:nvSpPr>
        <p:spPr>
          <a:xfrm>
            <a:off x="563672" y="2025916"/>
            <a:ext cx="11047956" cy="4544623"/>
          </a:xfrm>
        </p:spPr>
        <p:txBody>
          <a:bodyPr>
            <a:normAutofit/>
          </a:bodyPr>
          <a:lstStyle/>
          <a:p>
            <a:pPr marL="0" indent="0" algn="ctr">
              <a:buNone/>
            </a:pPr>
            <a:r>
              <a:rPr lang="en-US" sz="2000" b="1" dirty="0">
                <a:solidFill>
                  <a:srgbClr val="002060"/>
                </a:solidFill>
                <a:latin typeface="+mn-lt"/>
              </a:rPr>
              <a:t>Linking Principal and Principle in Academic Health Centers: A Bridge How Far?</a:t>
            </a:r>
          </a:p>
          <a:p>
            <a:pPr marL="0" indent="0">
              <a:buNone/>
            </a:pPr>
            <a:endParaRPr lang="en-US" dirty="0">
              <a:solidFill>
                <a:srgbClr val="002060"/>
              </a:solidFill>
              <a:latin typeface="+mn-lt"/>
            </a:endParaRPr>
          </a:p>
          <a:p>
            <a:r>
              <a:rPr lang="en-US" sz="1800" dirty="0">
                <a:solidFill>
                  <a:srgbClr val="002060"/>
                </a:solidFill>
                <a:latin typeface="+mn-lt"/>
              </a:rPr>
              <a:t>With expanding academic health systems, growth of the clinical enterprise has emphasized the margin (principal) over the mission (principle) by increasing scale to maximize profits, deemphasizing the academic missions of education and research in many institutions </a:t>
            </a:r>
          </a:p>
          <a:p>
            <a:r>
              <a:rPr lang="en-US" sz="1800" dirty="0">
                <a:solidFill>
                  <a:srgbClr val="002060"/>
                </a:solidFill>
                <a:latin typeface="+mn-lt"/>
              </a:rPr>
              <a:t>In parallel to this organizational growth and emphasis, the governance structure in many institutions has evolved to move oversight of the clinical enterprise (including the traditional faculty practice) to the health system leadership and away from traditional academic leadership</a:t>
            </a:r>
          </a:p>
          <a:p>
            <a:r>
              <a:rPr lang="en-US" sz="1800" dirty="0">
                <a:solidFill>
                  <a:srgbClr val="002060"/>
                </a:solidFill>
                <a:latin typeface="+mn-lt"/>
              </a:rPr>
              <a:t>This increasingly leaves the Dean, Department Chairs, and Faculty Senate as the primary representatives of the academic mission and underscores their common role in promoting and advocating for support of education and research activities to the health system leadership, whose primary focus is the business of the clinical enterprise</a:t>
            </a:r>
          </a:p>
          <a:p>
            <a:r>
              <a:rPr lang="en-US" sz="1800" dirty="0">
                <a:solidFill>
                  <a:srgbClr val="002060"/>
                </a:solidFill>
                <a:latin typeface="+mn-lt"/>
              </a:rPr>
              <a:t>In order to preserve the value and vigor of faculty in the academic health system, Deans and Department Chairs must be involved in the initial conversations that give rise to academic health system mergers</a:t>
            </a:r>
          </a:p>
        </p:txBody>
      </p:sp>
    </p:spTree>
    <p:extLst>
      <p:ext uri="{BB962C8B-B14F-4D97-AF65-F5344CB8AC3E}">
        <p14:creationId xmlns:p14="http://schemas.microsoft.com/office/powerpoint/2010/main" val="2323817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6AA6A-A8E6-46D0-95F5-D9948D2CE076}"/>
              </a:ext>
            </a:extLst>
          </p:cNvPr>
          <p:cNvSpPr>
            <a:spLocks noGrp="1"/>
          </p:cNvSpPr>
          <p:nvPr>
            <p:ph type="title"/>
          </p:nvPr>
        </p:nvSpPr>
        <p:spPr>
          <a:xfrm>
            <a:off x="563671" y="1152395"/>
            <a:ext cx="11454939" cy="1002082"/>
          </a:xfrm>
        </p:spPr>
        <p:txBody>
          <a:bodyPr>
            <a:noAutofit/>
          </a:bodyPr>
          <a:lstStyle/>
          <a:p>
            <a:r>
              <a:rPr lang="en-US" sz="2800" dirty="0"/>
              <a:t>Facilitating Effective Allyship: Creating Safe Spaces for Dialogue</a:t>
            </a:r>
          </a:p>
        </p:txBody>
      </p:sp>
      <p:sp>
        <p:nvSpPr>
          <p:cNvPr id="3" name="Content Placeholder 2">
            <a:extLst>
              <a:ext uri="{FF2B5EF4-FFF2-40B4-BE49-F238E27FC236}">
                <a16:creationId xmlns:a16="http://schemas.microsoft.com/office/drawing/2014/main" id="{21F30163-6CCA-45BD-A04B-BD6A17D7010F}"/>
              </a:ext>
            </a:extLst>
          </p:cNvPr>
          <p:cNvSpPr>
            <a:spLocks noGrp="1"/>
          </p:cNvSpPr>
          <p:nvPr>
            <p:ph idx="1"/>
          </p:nvPr>
        </p:nvSpPr>
        <p:spPr>
          <a:xfrm>
            <a:off x="533556" y="1938310"/>
            <a:ext cx="5442896" cy="4654131"/>
          </a:xfrm>
        </p:spPr>
        <p:txBody>
          <a:bodyPr>
            <a:normAutofit fontScale="92500"/>
          </a:bodyPr>
          <a:lstStyle/>
          <a:p>
            <a:r>
              <a:rPr lang="en-US" dirty="0">
                <a:solidFill>
                  <a:srgbClr val="002060"/>
                </a:solidFill>
                <a:latin typeface="+mn-lt"/>
              </a:rPr>
              <a:t>When in dialogue, it’s important to assume the best intentions of people, listen genuinely to experience a different point of view, and be open to criticizing ideas, not individuals</a:t>
            </a:r>
          </a:p>
          <a:p>
            <a:r>
              <a:rPr lang="en-US" dirty="0">
                <a:solidFill>
                  <a:srgbClr val="002060"/>
                </a:solidFill>
                <a:latin typeface="+mn-lt"/>
              </a:rPr>
              <a:t>Faculty members of color, in addition to the usual workload, often have to learn how to manage all the very upsetting double standards, stereotypes, and microaggressions while also being mindful of coming across as “too angry” or “too threatening”</a:t>
            </a:r>
          </a:p>
          <a:p>
            <a:r>
              <a:rPr lang="en-US" dirty="0">
                <a:solidFill>
                  <a:srgbClr val="002060"/>
                </a:solidFill>
                <a:latin typeface="+mn-lt"/>
              </a:rPr>
              <a:t>White men and others who are not from underrepresented background must commit to becoming allies in their institutions and should get involved with identity-based groups such as: </a:t>
            </a:r>
          </a:p>
          <a:p>
            <a:pPr lvl="1"/>
            <a:r>
              <a:rPr lang="en-US" dirty="0">
                <a:solidFill>
                  <a:srgbClr val="002060"/>
                </a:solidFill>
                <a:latin typeface="+mn-lt"/>
              </a:rPr>
              <a:t>National Medical Association</a:t>
            </a:r>
          </a:p>
          <a:p>
            <a:pPr lvl="1"/>
            <a:r>
              <a:rPr lang="en-US" dirty="0">
                <a:solidFill>
                  <a:srgbClr val="002060"/>
                </a:solidFill>
                <a:latin typeface="+mn-lt"/>
              </a:rPr>
              <a:t>Society of Black Academic Surgeons</a:t>
            </a:r>
          </a:p>
          <a:p>
            <a:pPr lvl="1"/>
            <a:r>
              <a:rPr lang="en-US" dirty="0">
                <a:solidFill>
                  <a:srgbClr val="002060"/>
                </a:solidFill>
                <a:latin typeface="+mn-lt"/>
              </a:rPr>
              <a:t>Latino Surgical Society</a:t>
            </a:r>
          </a:p>
          <a:p>
            <a:pPr lvl="1"/>
            <a:r>
              <a:rPr lang="en-US" dirty="0">
                <a:solidFill>
                  <a:srgbClr val="002060"/>
                </a:solidFill>
                <a:latin typeface="+mn-lt"/>
              </a:rPr>
              <a:t>Society of Asian Academic Surgeons</a:t>
            </a:r>
          </a:p>
          <a:p>
            <a:r>
              <a:rPr lang="en-US" dirty="0">
                <a:solidFill>
                  <a:srgbClr val="002060"/>
                </a:solidFill>
                <a:latin typeface="+mn-lt"/>
              </a:rPr>
              <a:t>Some resources that can help people understand how to become better allies are the books </a:t>
            </a:r>
            <a:r>
              <a:rPr lang="en-US" i="1" dirty="0">
                <a:solidFill>
                  <a:srgbClr val="002060"/>
                </a:solidFill>
                <a:latin typeface="+mn-lt"/>
              </a:rPr>
              <a:t>White Fragility</a:t>
            </a:r>
            <a:r>
              <a:rPr lang="en-US" dirty="0">
                <a:solidFill>
                  <a:srgbClr val="002060"/>
                </a:solidFill>
                <a:latin typeface="+mn-lt"/>
              </a:rPr>
              <a:t>, </a:t>
            </a:r>
            <a:r>
              <a:rPr lang="en-US" i="1" dirty="0">
                <a:solidFill>
                  <a:srgbClr val="002060"/>
                </a:solidFill>
                <a:latin typeface="+mn-lt"/>
              </a:rPr>
              <a:t>Overcoming Bias</a:t>
            </a:r>
            <a:r>
              <a:rPr lang="en-US" dirty="0">
                <a:solidFill>
                  <a:srgbClr val="002060"/>
                </a:solidFill>
                <a:latin typeface="+mn-lt"/>
              </a:rPr>
              <a:t>, </a:t>
            </a:r>
            <a:r>
              <a:rPr lang="en-US" i="1" dirty="0">
                <a:solidFill>
                  <a:srgbClr val="002060"/>
                </a:solidFill>
                <a:latin typeface="+mn-lt"/>
              </a:rPr>
              <a:t>How to Be An Anti Racist</a:t>
            </a:r>
            <a:r>
              <a:rPr lang="en-US" dirty="0">
                <a:solidFill>
                  <a:srgbClr val="002060"/>
                </a:solidFill>
                <a:latin typeface="+mn-lt"/>
              </a:rPr>
              <a:t>, </a:t>
            </a:r>
            <a:r>
              <a:rPr lang="en-US" i="1" dirty="0">
                <a:solidFill>
                  <a:srgbClr val="002060"/>
                </a:solidFill>
                <a:latin typeface="+mn-lt"/>
              </a:rPr>
              <a:t>We Were Eight Years in Power</a:t>
            </a:r>
            <a:r>
              <a:rPr lang="en-US" dirty="0">
                <a:solidFill>
                  <a:srgbClr val="002060"/>
                </a:solidFill>
                <a:latin typeface="+mn-lt"/>
              </a:rPr>
              <a:t>, and the movie “13</a:t>
            </a:r>
            <a:r>
              <a:rPr lang="en-US" baseline="30000" dirty="0">
                <a:solidFill>
                  <a:srgbClr val="002060"/>
                </a:solidFill>
                <a:latin typeface="+mn-lt"/>
              </a:rPr>
              <a:t>th</a:t>
            </a:r>
            <a:r>
              <a:rPr lang="en-US" dirty="0">
                <a:solidFill>
                  <a:srgbClr val="002060"/>
                </a:solidFill>
                <a:latin typeface="+mn-lt"/>
              </a:rPr>
              <a:t>”</a:t>
            </a:r>
          </a:p>
        </p:txBody>
      </p:sp>
      <p:pic>
        <p:nvPicPr>
          <p:cNvPr id="5" name="Picture 4">
            <a:extLst>
              <a:ext uri="{FF2B5EF4-FFF2-40B4-BE49-F238E27FC236}">
                <a16:creationId xmlns:a16="http://schemas.microsoft.com/office/drawing/2014/main" id="{99A96CB7-0B9B-4182-8761-67B929618043}"/>
              </a:ext>
            </a:extLst>
          </p:cNvPr>
          <p:cNvPicPr>
            <a:picLocks noChangeAspect="1"/>
          </p:cNvPicPr>
          <p:nvPr/>
        </p:nvPicPr>
        <p:blipFill rotWithShape="1">
          <a:blip r:embed="rId2"/>
          <a:srcRect/>
          <a:stretch/>
        </p:blipFill>
        <p:spPr>
          <a:xfrm>
            <a:off x="5946337" y="2017589"/>
            <a:ext cx="5982561" cy="3813763"/>
          </a:xfrm>
          <a:prstGeom prst="rect">
            <a:avLst/>
          </a:prstGeom>
        </p:spPr>
      </p:pic>
    </p:spTree>
    <p:extLst>
      <p:ext uri="{BB962C8B-B14F-4D97-AF65-F5344CB8AC3E}">
        <p14:creationId xmlns:p14="http://schemas.microsoft.com/office/powerpoint/2010/main" val="2062714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98FA-F496-483D-9EDD-4CE320D8A64F}"/>
              </a:ext>
            </a:extLst>
          </p:cNvPr>
          <p:cNvSpPr>
            <a:spLocks noGrp="1"/>
          </p:cNvSpPr>
          <p:nvPr>
            <p:ph type="title"/>
          </p:nvPr>
        </p:nvSpPr>
        <p:spPr/>
        <p:txBody>
          <a:bodyPr>
            <a:normAutofit/>
          </a:bodyPr>
          <a:lstStyle/>
          <a:p>
            <a:pPr algn="ctr"/>
            <a:r>
              <a:rPr lang="en-US" sz="4800" dirty="0"/>
              <a:t>CFAS Knowledge Sharing Session</a:t>
            </a:r>
          </a:p>
        </p:txBody>
      </p:sp>
    </p:spTree>
    <p:extLst>
      <p:ext uri="{BB962C8B-B14F-4D97-AF65-F5344CB8AC3E}">
        <p14:creationId xmlns:p14="http://schemas.microsoft.com/office/powerpoint/2010/main" val="1824650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C1E3E-F8DA-452D-869F-84B4E5BCDB98}"/>
              </a:ext>
            </a:extLst>
          </p:cNvPr>
          <p:cNvSpPr>
            <a:spLocks noGrp="1"/>
          </p:cNvSpPr>
          <p:nvPr>
            <p:ph type="title"/>
          </p:nvPr>
        </p:nvSpPr>
        <p:spPr/>
        <p:txBody>
          <a:bodyPr/>
          <a:lstStyle/>
          <a:p>
            <a:r>
              <a:rPr lang="en-US" dirty="0"/>
              <a:t>CFAS Knowledge Sharing Session</a:t>
            </a:r>
          </a:p>
        </p:txBody>
      </p:sp>
      <p:sp>
        <p:nvSpPr>
          <p:cNvPr id="3" name="Content Placeholder 2">
            <a:extLst>
              <a:ext uri="{FF2B5EF4-FFF2-40B4-BE49-F238E27FC236}">
                <a16:creationId xmlns:a16="http://schemas.microsoft.com/office/drawing/2014/main" id="{227459B6-021C-4077-BD15-A2AD757D4A43}"/>
              </a:ext>
            </a:extLst>
          </p:cNvPr>
          <p:cNvSpPr>
            <a:spLocks noGrp="1"/>
          </p:cNvSpPr>
          <p:nvPr>
            <p:ph idx="1"/>
          </p:nvPr>
        </p:nvSpPr>
        <p:spPr>
          <a:xfrm>
            <a:off x="563672" y="2267211"/>
            <a:ext cx="11047956" cy="4418312"/>
          </a:xfrm>
        </p:spPr>
        <p:txBody>
          <a:bodyPr>
            <a:normAutofit/>
          </a:bodyPr>
          <a:lstStyle/>
          <a:p>
            <a:pPr marL="0" indent="0">
              <a:buNone/>
            </a:pPr>
            <a:r>
              <a:rPr lang="en-US" sz="2000" b="1" dirty="0">
                <a:solidFill>
                  <a:srgbClr val="002060"/>
                </a:solidFill>
                <a:latin typeface="+mn-lt"/>
              </a:rPr>
              <a:t>Reflecting on the meeting:</a:t>
            </a:r>
          </a:p>
          <a:p>
            <a:r>
              <a:rPr lang="en-US" sz="2000" dirty="0">
                <a:solidFill>
                  <a:srgbClr val="002060"/>
                </a:solidFill>
                <a:latin typeface="+mn-lt"/>
              </a:rPr>
              <a:t>There was broad recognition of CFAS’ significant achievement of getting 11 sessions into the LSL program</a:t>
            </a:r>
          </a:p>
          <a:p>
            <a:r>
              <a:rPr lang="en-US" sz="2000" dirty="0">
                <a:solidFill>
                  <a:srgbClr val="002060"/>
                </a:solidFill>
                <a:latin typeface="+mn-lt"/>
              </a:rPr>
              <a:t>Being in person at a meeting again was a very meaningful experience for a lot of CFAS reps</a:t>
            </a:r>
          </a:p>
          <a:p>
            <a:r>
              <a:rPr lang="en-US" sz="2000" dirty="0">
                <a:solidFill>
                  <a:srgbClr val="002060"/>
                </a:solidFill>
                <a:latin typeface="+mn-lt"/>
              </a:rPr>
              <a:t>Faculty members are still going through the fallout of the last couple years and we need to keep providing safe space for conversations about peoples’ experiences. Speaker selection for CFAS sessions was great and the speakers all seemed very authentic</a:t>
            </a:r>
          </a:p>
          <a:p>
            <a:r>
              <a:rPr lang="en-US" sz="2000" dirty="0">
                <a:solidFill>
                  <a:srgbClr val="002060"/>
                </a:solidFill>
                <a:latin typeface="+mn-lt"/>
              </a:rPr>
              <a:t>A 3- to 4-page mini program of future LSL meetings with all the events listed on paper would be helpful for older faculty members to have</a:t>
            </a:r>
          </a:p>
          <a:p>
            <a:endParaRPr lang="en-US" sz="2000" dirty="0">
              <a:solidFill>
                <a:srgbClr val="002060"/>
              </a:solidFill>
              <a:latin typeface="+mn-lt"/>
            </a:endParaRPr>
          </a:p>
          <a:p>
            <a:endParaRPr lang="en-US" sz="2000" dirty="0">
              <a:solidFill>
                <a:srgbClr val="002060"/>
              </a:solidFill>
              <a:latin typeface="+mn-lt"/>
            </a:endParaRPr>
          </a:p>
          <a:p>
            <a:endParaRPr lang="en-US" sz="2000" dirty="0">
              <a:solidFill>
                <a:srgbClr val="002060"/>
              </a:solidFill>
              <a:latin typeface="+mn-lt"/>
            </a:endParaRPr>
          </a:p>
          <a:p>
            <a:endParaRPr lang="en-US" sz="2000" dirty="0">
              <a:solidFill>
                <a:srgbClr val="002060"/>
              </a:solidFill>
              <a:latin typeface="+mn-lt"/>
            </a:endParaRPr>
          </a:p>
        </p:txBody>
      </p:sp>
    </p:spTree>
    <p:extLst>
      <p:ext uri="{BB962C8B-B14F-4D97-AF65-F5344CB8AC3E}">
        <p14:creationId xmlns:p14="http://schemas.microsoft.com/office/powerpoint/2010/main" val="39496607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97D5A-B219-4355-A03D-1D354855464B}"/>
              </a:ext>
            </a:extLst>
          </p:cNvPr>
          <p:cNvSpPr>
            <a:spLocks noGrp="1"/>
          </p:cNvSpPr>
          <p:nvPr>
            <p:ph type="title"/>
          </p:nvPr>
        </p:nvSpPr>
        <p:spPr/>
        <p:txBody>
          <a:bodyPr/>
          <a:lstStyle/>
          <a:p>
            <a:r>
              <a:rPr lang="en-US" dirty="0"/>
              <a:t>CFAS Knowledge Sharing Session</a:t>
            </a:r>
          </a:p>
        </p:txBody>
      </p:sp>
      <p:sp>
        <p:nvSpPr>
          <p:cNvPr id="3" name="Content Placeholder 2">
            <a:extLst>
              <a:ext uri="{FF2B5EF4-FFF2-40B4-BE49-F238E27FC236}">
                <a16:creationId xmlns:a16="http://schemas.microsoft.com/office/drawing/2014/main" id="{C220984A-13BE-44D9-8294-52CAE8AF56ED}"/>
              </a:ext>
            </a:extLst>
          </p:cNvPr>
          <p:cNvSpPr>
            <a:spLocks noGrp="1"/>
          </p:cNvSpPr>
          <p:nvPr>
            <p:ph idx="1"/>
          </p:nvPr>
        </p:nvSpPr>
        <p:spPr/>
        <p:txBody>
          <a:bodyPr>
            <a:normAutofit/>
          </a:bodyPr>
          <a:lstStyle/>
          <a:p>
            <a:pPr marL="0" indent="0">
              <a:buNone/>
            </a:pPr>
            <a:r>
              <a:rPr lang="en-US" sz="2000" b="1" dirty="0">
                <a:solidFill>
                  <a:srgbClr val="002060"/>
                </a:solidFill>
                <a:latin typeface="+mn-lt"/>
              </a:rPr>
              <a:t>Reflecting on the meeting:</a:t>
            </a:r>
            <a:endParaRPr lang="en-US" sz="2000" dirty="0">
              <a:solidFill>
                <a:srgbClr val="002060"/>
              </a:solidFill>
              <a:latin typeface="+mn-lt"/>
            </a:endParaRPr>
          </a:p>
          <a:p>
            <a:r>
              <a:rPr lang="en-US" sz="1800" dirty="0">
                <a:solidFill>
                  <a:srgbClr val="002060"/>
                </a:solidFill>
                <a:latin typeface="+mn-lt"/>
              </a:rPr>
              <a:t>A lot of deans were panelists in CFAS sessions at this meeting. CFAS sessions were packed wall-to-wall and it was obvious there was a lot of interest</a:t>
            </a:r>
          </a:p>
          <a:p>
            <a:r>
              <a:rPr lang="en-US" sz="1800" dirty="0">
                <a:solidFill>
                  <a:srgbClr val="002060"/>
                </a:solidFill>
                <a:latin typeface="+mn-lt"/>
              </a:rPr>
              <a:t>There was discussion about the need for more guided table discussions during sessions at this meeting. If we want to do more of these guided table discussions, sessions may have to be closer to two hours</a:t>
            </a:r>
          </a:p>
          <a:p>
            <a:r>
              <a:rPr lang="en-US" sz="1800" dirty="0">
                <a:solidFill>
                  <a:srgbClr val="002060"/>
                </a:solidFill>
                <a:latin typeface="+mn-lt"/>
              </a:rPr>
              <a:t>There was a comment that a large-scale celebration of research seemed to be missing at LSL. This prompted discussion about how to integrate more of a focus on research into the meeting, but in the past, it’s often been a challenge to draw many people into a research-focused session because of the diversity of meeting attendees and their interests. The challenge with scientific sessions is that they often get into the weeds</a:t>
            </a:r>
          </a:p>
          <a:p>
            <a:pPr lvl="1"/>
            <a:r>
              <a:rPr lang="en-US" sz="1800" dirty="0">
                <a:solidFill>
                  <a:srgbClr val="002060"/>
                </a:solidFill>
                <a:latin typeface="+mn-lt"/>
              </a:rPr>
              <a:t>There’s more opportunity to talk about how treatments moved from bench research to preclinical trials to clinical trials to patient care because those kinds of stories unite all of us working in academic medicine</a:t>
            </a:r>
          </a:p>
          <a:p>
            <a:pPr lvl="1"/>
            <a:r>
              <a:rPr lang="en-US" sz="1800" dirty="0">
                <a:solidFill>
                  <a:srgbClr val="002060"/>
                </a:solidFill>
                <a:latin typeface="+mn-lt"/>
              </a:rPr>
              <a:t>To get better attendance at science focused sessions, we need to attract more scientists to LSL. Maybe there should be a basic science CFAS rep and a clinical CFAS rep from every institution</a:t>
            </a:r>
          </a:p>
          <a:p>
            <a:endParaRPr lang="en-US" sz="1800" dirty="0">
              <a:solidFill>
                <a:srgbClr val="002060"/>
              </a:solidFill>
              <a:latin typeface="+mn-lt"/>
            </a:endParaRPr>
          </a:p>
          <a:p>
            <a:endParaRPr lang="en-US" sz="1800" dirty="0"/>
          </a:p>
        </p:txBody>
      </p:sp>
    </p:spTree>
    <p:extLst>
      <p:ext uri="{BB962C8B-B14F-4D97-AF65-F5344CB8AC3E}">
        <p14:creationId xmlns:p14="http://schemas.microsoft.com/office/powerpoint/2010/main" val="2804315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C2905-38AC-4C3A-8A47-AD6E0991E149}"/>
              </a:ext>
            </a:extLst>
          </p:cNvPr>
          <p:cNvSpPr>
            <a:spLocks noGrp="1"/>
          </p:cNvSpPr>
          <p:nvPr>
            <p:ph type="title"/>
          </p:nvPr>
        </p:nvSpPr>
        <p:spPr/>
        <p:txBody>
          <a:bodyPr/>
          <a:lstStyle/>
          <a:p>
            <a:r>
              <a:rPr lang="en-US" dirty="0"/>
              <a:t>CFAS Knowledge Sharing Session</a:t>
            </a:r>
          </a:p>
        </p:txBody>
      </p:sp>
      <p:sp>
        <p:nvSpPr>
          <p:cNvPr id="3" name="Content Placeholder 2">
            <a:extLst>
              <a:ext uri="{FF2B5EF4-FFF2-40B4-BE49-F238E27FC236}">
                <a16:creationId xmlns:a16="http://schemas.microsoft.com/office/drawing/2014/main" id="{F7BE071E-9F3A-4CA4-A179-1C4E431291FE}"/>
              </a:ext>
            </a:extLst>
          </p:cNvPr>
          <p:cNvSpPr>
            <a:spLocks noGrp="1"/>
          </p:cNvSpPr>
          <p:nvPr>
            <p:ph idx="1"/>
          </p:nvPr>
        </p:nvSpPr>
        <p:spPr/>
        <p:txBody>
          <a:bodyPr>
            <a:normAutofit lnSpcReduction="10000"/>
          </a:bodyPr>
          <a:lstStyle/>
          <a:p>
            <a:pPr marL="0" indent="0">
              <a:buNone/>
            </a:pPr>
            <a:r>
              <a:rPr lang="en-US" sz="2000" b="1" dirty="0">
                <a:solidFill>
                  <a:srgbClr val="002060"/>
                </a:solidFill>
                <a:latin typeface="+mn-lt"/>
              </a:rPr>
              <a:t>Looking forward to the future:</a:t>
            </a:r>
          </a:p>
          <a:p>
            <a:r>
              <a:rPr lang="en-US" sz="1800" dirty="0">
                <a:solidFill>
                  <a:srgbClr val="002060"/>
                </a:solidFill>
                <a:latin typeface="+mn-lt"/>
              </a:rPr>
              <a:t>The music was moving for a lot of people at this meeting and there was a desire to keep incorporating the humanities in future meetings. If CFAS can make its committee structure align with the major interests that were highlighted during the meeting, CFAS could potentially attract more people into its committees</a:t>
            </a:r>
          </a:p>
          <a:p>
            <a:r>
              <a:rPr lang="en-US" sz="1800" dirty="0">
                <a:solidFill>
                  <a:srgbClr val="002060"/>
                </a:solidFill>
                <a:latin typeface="+mn-lt"/>
              </a:rPr>
              <a:t>CFAS needs to continue to try to cultivate two-way communication with the AAMC’s Council of Teaching Hospitals and Health Systems (COTH) because faculty members are their workforce and they need to hear about the realities of faculty members’ lives and how they’re caring for patients and driving the missions of academic medicine</a:t>
            </a:r>
          </a:p>
          <a:p>
            <a:pPr lvl="1"/>
            <a:r>
              <a:rPr lang="en-US" sz="1800" dirty="0">
                <a:solidFill>
                  <a:srgbClr val="002060"/>
                </a:solidFill>
                <a:latin typeface="+mn-lt"/>
              </a:rPr>
              <a:t>In communicating with COTH, be mindful of how many issues are being brought to their attention, since CFAS represents 190,000 faculty members and can’t inundate COTH with the full spectrum of issues represented in such a large population</a:t>
            </a:r>
          </a:p>
          <a:p>
            <a:pPr lvl="1"/>
            <a:r>
              <a:rPr lang="en-US" sz="1800" dirty="0">
                <a:solidFill>
                  <a:srgbClr val="002060"/>
                </a:solidFill>
                <a:latin typeface="+mn-lt"/>
              </a:rPr>
              <a:t>CFAS needs to continue creating communication channels between the AAMC’s Council of Deans (COD) in addition to COTH</a:t>
            </a:r>
          </a:p>
          <a:p>
            <a:r>
              <a:rPr lang="en-US" sz="1800" dirty="0">
                <a:solidFill>
                  <a:srgbClr val="002060"/>
                </a:solidFill>
                <a:latin typeface="+mn-lt"/>
              </a:rPr>
              <a:t>CFAS committee chairs were encouraged to identify the most important issues they want to focus on</a:t>
            </a:r>
          </a:p>
          <a:p>
            <a:endParaRPr lang="en-US" sz="1800" dirty="0">
              <a:latin typeface="+mn-lt"/>
            </a:endParaRPr>
          </a:p>
        </p:txBody>
      </p:sp>
    </p:spTree>
    <p:extLst>
      <p:ext uri="{BB962C8B-B14F-4D97-AF65-F5344CB8AC3E}">
        <p14:creationId xmlns:p14="http://schemas.microsoft.com/office/powerpoint/2010/main" val="29016319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41934-75C8-4C96-87D8-535DAF5C8242}"/>
              </a:ext>
            </a:extLst>
          </p:cNvPr>
          <p:cNvSpPr>
            <a:spLocks noGrp="1"/>
          </p:cNvSpPr>
          <p:nvPr>
            <p:ph type="title"/>
          </p:nvPr>
        </p:nvSpPr>
        <p:spPr/>
        <p:txBody>
          <a:bodyPr/>
          <a:lstStyle/>
          <a:p>
            <a:r>
              <a:rPr lang="en-US" dirty="0"/>
              <a:t>CFAS Knowledge Sharing Session</a:t>
            </a:r>
          </a:p>
        </p:txBody>
      </p:sp>
      <p:sp>
        <p:nvSpPr>
          <p:cNvPr id="3" name="Content Placeholder 2">
            <a:extLst>
              <a:ext uri="{FF2B5EF4-FFF2-40B4-BE49-F238E27FC236}">
                <a16:creationId xmlns:a16="http://schemas.microsoft.com/office/drawing/2014/main" id="{0B83F5E0-7535-46D6-A7DE-50F5AA7A6A1D}"/>
              </a:ext>
            </a:extLst>
          </p:cNvPr>
          <p:cNvSpPr>
            <a:spLocks noGrp="1"/>
          </p:cNvSpPr>
          <p:nvPr>
            <p:ph idx="1"/>
          </p:nvPr>
        </p:nvSpPr>
        <p:spPr>
          <a:xfrm>
            <a:off x="624201" y="2278161"/>
            <a:ext cx="10987428" cy="4303328"/>
          </a:xfrm>
        </p:spPr>
        <p:txBody>
          <a:bodyPr>
            <a:normAutofit/>
          </a:bodyPr>
          <a:lstStyle/>
          <a:p>
            <a:pPr marL="0" indent="0">
              <a:buNone/>
            </a:pPr>
            <a:r>
              <a:rPr lang="en-US" sz="2000" b="1" dirty="0">
                <a:solidFill>
                  <a:srgbClr val="002060"/>
                </a:solidFill>
                <a:latin typeface="+mn-lt"/>
              </a:rPr>
              <a:t>The potential of CFAS…</a:t>
            </a:r>
          </a:p>
          <a:p>
            <a:r>
              <a:rPr lang="en-US" sz="2000" dirty="0">
                <a:solidFill>
                  <a:srgbClr val="002060"/>
                </a:solidFill>
                <a:latin typeface="+mn-lt"/>
              </a:rPr>
              <a:t>Faculty members are the AAMC’s largest constituents, but to most faculty members, the AAMC isn’t relevant and CFAS is trying to change that</a:t>
            </a:r>
          </a:p>
          <a:p>
            <a:r>
              <a:rPr lang="en-US" sz="2000" dirty="0">
                <a:solidFill>
                  <a:srgbClr val="002060"/>
                </a:solidFill>
                <a:latin typeface="+mn-lt"/>
              </a:rPr>
              <a:t>The diversity of ideas represented in the programming was appreciated and CFAS should keep trying to reach the 190,000 faculty members and bring different perspectives into the forum</a:t>
            </a:r>
          </a:p>
          <a:p>
            <a:r>
              <a:rPr lang="en-US" sz="2000" dirty="0">
                <a:solidFill>
                  <a:srgbClr val="002060"/>
                </a:solidFill>
                <a:latin typeface="+mn-lt"/>
              </a:rPr>
              <a:t>There was discussion on what the role of faculty members in academic medicine and the AAMC should be in supporting the pipelines for allied health workers such as nurses and social workers</a:t>
            </a:r>
          </a:p>
          <a:p>
            <a:endParaRPr lang="en-US" sz="2000" dirty="0">
              <a:solidFill>
                <a:srgbClr val="002060"/>
              </a:solidFill>
              <a:latin typeface="+mn-lt"/>
            </a:endParaRPr>
          </a:p>
          <a:p>
            <a:endParaRPr lang="en-US" sz="2000" dirty="0">
              <a:latin typeface="+mn-lt"/>
            </a:endParaRPr>
          </a:p>
        </p:txBody>
      </p:sp>
    </p:spTree>
    <p:extLst>
      <p:ext uri="{BB962C8B-B14F-4D97-AF65-F5344CB8AC3E}">
        <p14:creationId xmlns:p14="http://schemas.microsoft.com/office/powerpoint/2010/main" val="33914076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664FE-AA92-43C6-AD2A-059C933D3E4A}"/>
              </a:ext>
            </a:extLst>
          </p:cNvPr>
          <p:cNvSpPr>
            <a:spLocks noGrp="1"/>
          </p:cNvSpPr>
          <p:nvPr>
            <p:ph type="title"/>
          </p:nvPr>
        </p:nvSpPr>
        <p:spPr/>
        <p:txBody>
          <a:bodyPr/>
          <a:lstStyle/>
          <a:p>
            <a:r>
              <a:rPr lang="en-US" dirty="0"/>
              <a:t>CFAS Knowledge Sharing Session</a:t>
            </a:r>
          </a:p>
        </p:txBody>
      </p:sp>
      <p:sp>
        <p:nvSpPr>
          <p:cNvPr id="3" name="Content Placeholder 2">
            <a:extLst>
              <a:ext uri="{FF2B5EF4-FFF2-40B4-BE49-F238E27FC236}">
                <a16:creationId xmlns:a16="http://schemas.microsoft.com/office/drawing/2014/main" id="{093C94F8-425C-4EEC-BF85-5128AAADD48A}"/>
              </a:ext>
            </a:extLst>
          </p:cNvPr>
          <p:cNvSpPr>
            <a:spLocks noGrp="1"/>
          </p:cNvSpPr>
          <p:nvPr>
            <p:ph idx="1"/>
          </p:nvPr>
        </p:nvSpPr>
        <p:spPr>
          <a:xfrm>
            <a:off x="651279" y="2212457"/>
            <a:ext cx="10880017" cy="3909752"/>
          </a:xfrm>
        </p:spPr>
        <p:txBody>
          <a:bodyPr>
            <a:normAutofit lnSpcReduction="10000"/>
          </a:bodyPr>
          <a:lstStyle/>
          <a:p>
            <a:pPr marL="0" indent="0">
              <a:buNone/>
            </a:pPr>
            <a:r>
              <a:rPr lang="en-US" sz="2000" b="1" dirty="0">
                <a:solidFill>
                  <a:srgbClr val="002060"/>
                </a:solidFill>
                <a:latin typeface="+mn-lt"/>
              </a:rPr>
              <a:t>A focus on chairs:</a:t>
            </a:r>
          </a:p>
          <a:p>
            <a:r>
              <a:rPr lang="en-US" sz="1800" dirty="0">
                <a:solidFill>
                  <a:srgbClr val="002060"/>
                </a:solidFill>
                <a:latin typeface="+mn-lt"/>
              </a:rPr>
              <a:t>CFAS should encourage more chairs to join to build on its representation of that group</a:t>
            </a:r>
          </a:p>
          <a:p>
            <a:r>
              <a:rPr lang="en-US" sz="1800" dirty="0">
                <a:solidFill>
                  <a:srgbClr val="002060"/>
                </a:solidFill>
                <a:latin typeface="+mn-lt"/>
              </a:rPr>
              <a:t>The workforce meeting at this meeting was really good and there was appreciation of a comment during that meeting that we shouldn’t talk about “underrepresented minorities” but rather “historically/intentionally excluded” minorities. Those in leadership, such as chairs, need to take a more active role in reversing this underrepresentation and exclusion</a:t>
            </a:r>
          </a:p>
          <a:p>
            <a:r>
              <a:rPr lang="en-US" sz="1800" dirty="0">
                <a:solidFill>
                  <a:srgbClr val="002060"/>
                </a:solidFill>
                <a:latin typeface="+mn-lt"/>
              </a:rPr>
              <a:t>Two chairs in the room spoke about how valuable this meeting was for them and how much they learned. They also spoke about how much they could now offer their departments back at their home institutions because of this meeting</a:t>
            </a:r>
          </a:p>
          <a:p>
            <a:pPr lvl="1"/>
            <a:r>
              <a:rPr lang="en-US" sz="1800" dirty="0">
                <a:solidFill>
                  <a:srgbClr val="002060"/>
                </a:solidFill>
                <a:latin typeface="+mn-lt"/>
              </a:rPr>
              <a:t>One of the chairs was a PhD and chair of basic science department and came to LSL skeptical of how much the meeting could offer her, but she found that many sessions actually had a lot to offer. There often feels like an unnecessary division between basic science and clinical sides of academic medicine but there are a lot of common interests and concerns and there’s an opportunity for CFAS to offer more for basic scientists in meeting programming</a:t>
            </a:r>
          </a:p>
          <a:p>
            <a:endParaRPr lang="en-US" sz="1800" dirty="0">
              <a:solidFill>
                <a:srgbClr val="002060"/>
              </a:solidFill>
              <a:latin typeface="+mn-lt"/>
            </a:endParaRPr>
          </a:p>
          <a:p>
            <a:endParaRPr lang="en-US" sz="1800" dirty="0"/>
          </a:p>
        </p:txBody>
      </p:sp>
    </p:spTree>
    <p:extLst>
      <p:ext uri="{BB962C8B-B14F-4D97-AF65-F5344CB8AC3E}">
        <p14:creationId xmlns:p14="http://schemas.microsoft.com/office/powerpoint/2010/main" val="2587758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695C-9BB0-4DA6-A24B-7BD9017EC036}"/>
              </a:ext>
            </a:extLst>
          </p:cNvPr>
          <p:cNvSpPr>
            <a:spLocks noGrp="1"/>
          </p:cNvSpPr>
          <p:nvPr>
            <p:ph type="title"/>
          </p:nvPr>
        </p:nvSpPr>
        <p:spPr/>
        <p:txBody>
          <a:bodyPr/>
          <a:lstStyle/>
          <a:p>
            <a:r>
              <a:rPr lang="en-US" dirty="0"/>
              <a:t>CFAS Knowledge Sharing Session</a:t>
            </a:r>
          </a:p>
        </p:txBody>
      </p:sp>
      <p:sp>
        <p:nvSpPr>
          <p:cNvPr id="3" name="Content Placeholder 2">
            <a:extLst>
              <a:ext uri="{FF2B5EF4-FFF2-40B4-BE49-F238E27FC236}">
                <a16:creationId xmlns:a16="http://schemas.microsoft.com/office/drawing/2014/main" id="{566C9B9E-8873-4463-9A9F-74DE6A66B4F2}"/>
              </a:ext>
            </a:extLst>
          </p:cNvPr>
          <p:cNvSpPr>
            <a:spLocks noGrp="1"/>
          </p:cNvSpPr>
          <p:nvPr>
            <p:ph idx="1"/>
          </p:nvPr>
        </p:nvSpPr>
        <p:spPr>
          <a:xfrm>
            <a:off x="563672" y="2267211"/>
            <a:ext cx="10836213" cy="3909752"/>
          </a:xfrm>
        </p:spPr>
        <p:txBody>
          <a:bodyPr>
            <a:normAutofit/>
          </a:bodyPr>
          <a:lstStyle/>
          <a:p>
            <a:pPr marL="0" indent="0">
              <a:buNone/>
            </a:pPr>
            <a:r>
              <a:rPr lang="en-US" sz="2000" b="1" dirty="0">
                <a:solidFill>
                  <a:srgbClr val="002060"/>
                </a:solidFill>
                <a:latin typeface="+mn-lt"/>
              </a:rPr>
              <a:t>Ideas and ways to improve:</a:t>
            </a:r>
          </a:p>
          <a:p>
            <a:r>
              <a:rPr lang="en-US" sz="2000" dirty="0">
                <a:solidFill>
                  <a:srgbClr val="002060"/>
                </a:solidFill>
                <a:latin typeface="+mn-lt"/>
              </a:rPr>
              <a:t>Conversations that started during CFAS sessions, such as how to facilitate effective allyship, need to be developed further in future meeting programming, since there is a lot of opportunity to advance the ideas and promote them to broader audiences</a:t>
            </a:r>
          </a:p>
          <a:p>
            <a:r>
              <a:rPr lang="en-US" sz="2000" dirty="0">
                <a:solidFill>
                  <a:srgbClr val="002060"/>
                </a:solidFill>
                <a:latin typeface="+mn-lt"/>
              </a:rPr>
              <a:t>It feels like CFAS is still disengaged from the larger AAMC with regard to DEI and other issues. It seems like CFAS needs to be more of a presence in some of the AAMC’s cross-cutting work</a:t>
            </a:r>
          </a:p>
          <a:p>
            <a:r>
              <a:rPr lang="en-US" sz="2000" dirty="0">
                <a:solidFill>
                  <a:srgbClr val="002060"/>
                </a:solidFill>
                <a:latin typeface="+mn-lt"/>
              </a:rPr>
              <a:t>The model of research for faculty members has historically been to rely mostly on NIH grants, but that’s no longer feasible and what institutions have to do now to pay for research is transfer money over from the health system. Is this model an appropriate one? Does this system need to be changed?</a:t>
            </a:r>
          </a:p>
          <a:p>
            <a:endParaRPr lang="en-US" sz="2000" dirty="0">
              <a:solidFill>
                <a:srgbClr val="002060"/>
              </a:solidFill>
              <a:latin typeface="+mn-lt"/>
            </a:endParaRPr>
          </a:p>
          <a:p>
            <a:endParaRPr lang="en-US" sz="2000" dirty="0">
              <a:solidFill>
                <a:srgbClr val="002060"/>
              </a:solidFill>
              <a:latin typeface="+mn-lt"/>
            </a:endParaRPr>
          </a:p>
          <a:p>
            <a:endParaRPr lang="en-US" sz="2000" dirty="0">
              <a:solidFill>
                <a:srgbClr val="002060"/>
              </a:solidFill>
              <a:latin typeface="+mn-lt"/>
            </a:endParaRPr>
          </a:p>
          <a:p>
            <a:endParaRPr lang="en-US" sz="2000" dirty="0">
              <a:solidFill>
                <a:srgbClr val="002060"/>
              </a:solidFill>
              <a:latin typeface="+mn-lt"/>
            </a:endParaRPr>
          </a:p>
          <a:p>
            <a:endParaRPr lang="en-US" sz="2000" dirty="0">
              <a:latin typeface="+mn-lt"/>
            </a:endParaRPr>
          </a:p>
        </p:txBody>
      </p:sp>
    </p:spTree>
    <p:extLst>
      <p:ext uri="{BB962C8B-B14F-4D97-AF65-F5344CB8AC3E}">
        <p14:creationId xmlns:p14="http://schemas.microsoft.com/office/powerpoint/2010/main" val="3892490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E147F-DBCA-4F4E-A4F3-04484B15F4C6}"/>
              </a:ext>
            </a:extLst>
          </p:cNvPr>
          <p:cNvSpPr>
            <a:spLocks noGrp="1"/>
          </p:cNvSpPr>
          <p:nvPr>
            <p:ph type="title"/>
          </p:nvPr>
        </p:nvSpPr>
        <p:spPr>
          <a:xfrm>
            <a:off x="859346" y="1152395"/>
            <a:ext cx="11047956" cy="1002082"/>
          </a:xfrm>
        </p:spPr>
        <p:txBody>
          <a:bodyPr>
            <a:normAutofit fontScale="90000"/>
          </a:bodyPr>
          <a:lstStyle/>
          <a:p>
            <a:pPr algn="ctr"/>
            <a:r>
              <a:rPr lang="en-US" sz="4400" dirty="0"/>
              <a:t>Resurrecting Civil Discourse: In Conversation With Robert George and Cornel West</a:t>
            </a:r>
            <a:endParaRPr lang="en-US" dirty="0"/>
          </a:p>
        </p:txBody>
      </p:sp>
      <p:sp>
        <p:nvSpPr>
          <p:cNvPr id="3" name="Content Placeholder 2">
            <a:extLst>
              <a:ext uri="{FF2B5EF4-FFF2-40B4-BE49-F238E27FC236}">
                <a16:creationId xmlns:a16="http://schemas.microsoft.com/office/drawing/2014/main" id="{C12B1D03-5319-4CF5-BB02-C37CD8A23537}"/>
              </a:ext>
            </a:extLst>
          </p:cNvPr>
          <p:cNvSpPr>
            <a:spLocks noGrp="1"/>
          </p:cNvSpPr>
          <p:nvPr>
            <p:ph idx="1"/>
          </p:nvPr>
        </p:nvSpPr>
        <p:spPr>
          <a:xfrm>
            <a:off x="777215" y="2376720"/>
            <a:ext cx="10775983" cy="4204770"/>
          </a:xfrm>
        </p:spPr>
        <p:txBody>
          <a:bodyPr>
            <a:normAutofit/>
          </a:bodyPr>
          <a:lstStyle/>
          <a:p>
            <a:pPr marL="0" indent="0">
              <a:buNone/>
            </a:pPr>
            <a:r>
              <a:rPr lang="en-US" sz="1800" b="1" dirty="0">
                <a:solidFill>
                  <a:srgbClr val="002060"/>
                </a:solidFill>
                <a:latin typeface="+mn-lt"/>
              </a:rPr>
              <a:t>A painfully divided America can return to civil discourse only if people on all sides of the civic divide:</a:t>
            </a:r>
          </a:p>
          <a:p>
            <a:pPr lvl="1"/>
            <a:r>
              <a:rPr lang="en-US" sz="1800" dirty="0">
                <a:solidFill>
                  <a:srgbClr val="002060"/>
                </a:solidFill>
                <a:latin typeface="+mn-lt"/>
              </a:rPr>
              <a:t>Make themselves vulnerable to being challenged on their convictions</a:t>
            </a:r>
          </a:p>
          <a:p>
            <a:pPr lvl="1"/>
            <a:r>
              <a:rPr lang="en-US" sz="1800" dirty="0">
                <a:solidFill>
                  <a:srgbClr val="002060"/>
                </a:solidFill>
                <a:latin typeface="+mn-lt"/>
              </a:rPr>
              <a:t>Adopt the humility that they might be wrong</a:t>
            </a:r>
          </a:p>
          <a:p>
            <a:pPr lvl="1"/>
            <a:r>
              <a:rPr lang="en-US" sz="1800" dirty="0">
                <a:solidFill>
                  <a:srgbClr val="002060"/>
                </a:solidFill>
                <a:latin typeface="+mn-lt"/>
              </a:rPr>
              <a:t>Respect the humanity of those who disagree with them</a:t>
            </a:r>
          </a:p>
          <a:p>
            <a:pPr marL="0" indent="0">
              <a:buNone/>
            </a:pPr>
            <a:r>
              <a:rPr lang="en-US" sz="1800" b="1" dirty="0">
                <a:solidFill>
                  <a:srgbClr val="002060"/>
                </a:solidFill>
                <a:latin typeface="+mn-lt"/>
              </a:rPr>
              <a:t>More advice on how to engage in civil discourse:</a:t>
            </a:r>
          </a:p>
          <a:p>
            <a:r>
              <a:rPr lang="en-US" sz="1800" dirty="0">
                <a:solidFill>
                  <a:srgbClr val="002060"/>
                </a:solidFill>
                <a:latin typeface="+mn-lt"/>
              </a:rPr>
              <a:t>Civil discourse is not simply listening to each other politely. It consists of talking and, above all, listening to another person with a different point of view in a truth-seeking spirit with a willingness to learn. To do that, you have to cultivate the capacity to be courageous enough to be vulnerable</a:t>
            </a:r>
          </a:p>
          <a:p>
            <a:r>
              <a:rPr lang="en-US" sz="1800" dirty="0">
                <a:solidFill>
                  <a:srgbClr val="002060"/>
                </a:solidFill>
                <a:latin typeface="+mn-lt"/>
              </a:rPr>
              <a:t>Only by making our convictions vulnerable to challenge and ourselves humble enough to realize we might be wrong can we have constructive, respectful conversations with those with whom we severely disagree. We have to have the courage to go into the future knowing we may change our minds</a:t>
            </a:r>
          </a:p>
        </p:txBody>
      </p:sp>
    </p:spTree>
    <p:extLst>
      <p:ext uri="{BB962C8B-B14F-4D97-AF65-F5344CB8AC3E}">
        <p14:creationId xmlns:p14="http://schemas.microsoft.com/office/powerpoint/2010/main" val="2811796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1E54E-A39E-4250-AE54-90ACC82C6DE2}"/>
              </a:ext>
            </a:extLst>
          </p:cNvPr>
          <p:cNvSpPr>
            <a:spLocks noGrp="1"/>
          </p:cNvSpPr>
          <p:nvPr>
            <p:ph type="title"/>
          </p:nvPr>
        </p:nvSpPr>
        <p:spPr/>
        <p:txBody>
          <a:bodyPr/>
          <a:lstStyle/>
          <a:p>
            <a:r>
              <a:rPr lang="en-US" dirty="0"/>
              <a:t>CFAS Knowledge Sharing Session</a:t>
            </a:r>
          </a:p>
        </p:txBody>
      </p:sp>
      <p:sp>
        <p:nvSpPr>
          <p:cNvPr id="3" name="Content Placeholder 2">
            <a:extLst>
              <a:ext uri="{FF2B5EF4-FFF2-40B4-BE49-F238E27FC236}">
                <a16:creationId xmlns:a16="http://schemas.microsoft.com/office/drawing/2014/main" id="{180DBD29-703B-4CDC-A5F6-15EA4C8C8414}"/>
              </a:ext>
            </a:extLst>
          </p:cNvPr>
          <p:cNvSpPr>
            <a:spLocks noGrp="1"/>
          </p:cNvSpPr>
          <p:nvPr>
            <p:ph idx="1"/>
          </p:nvPr>
        </p:nvSpPr>
        <p:spPr>
          <a:xfrm>
            <a:off x="563672" y="2267211"/>
            <a:ext cx="10912869" cy="3909752"/>
          </a:xfrm>
        </p:spPr>
        <p:txBody>
          <a:bodyPr>
            <a:normAutofit/>
          </a:bodyPr>
          <a:lstStyle/>
          <a:p>
            <a:pPr marL="0" indent="0">
              <a:buNone/>
            </a:pPr>
            <a:r>
              <a:rPr lang="en-US" sz="2000" b="1" dirty="0">
                <a:solidFill>
                  <a:srgbClr val="002060"/>
                </a:solidFill>
                <a:latin typeface="+mn-lt"/>
              </a:rPr>
              <a:t>Ideas and ways to improve:</a:t>
            </a:r>
            <a:endParaRPr lang="en-US" sz="2000" dirty="0">
              <a:solidFill>
                <a:srgbClr val="002060"/>
              </a:solidFill>
              <a:latin typeface="+mn-lt"/>
            </a:endParaRPr>
          </a:p>
          <a:p>
            <a:r>
              <a:rPr lang="en-US" sz="2000" dirty="0">
                <a:solidFill>
                  <a:srgbClr val="002060"/>
                </a:solidFill>
                <a:latin typeface="+mn-lt"/>
              </a:rPr>
              <a:t>There was a suggestion to create a demographic survey for new CFAS reps that will automatically tell them how and where they can get engaged based on the interests they enter into the form</a:t>
            </a:r>
          </a:p>
          <a:p>
            <a:r>
              <a:rPr lang="en-US" sz="2000" dirty="0">
                <a:solidFill>
                  <a:srgbClr val="002060"/>
                </a:solidFill>
                <a:latin typeface="+mn-lt"/>
              </a:rPr>
              <a:t>Institutions need to make clear whether scholarly activity is expected from their faculty. This question becomes especially important for academic health systems that have relationships with a lot of hospitals, making productivity more important and funding from state governments and other places scarcer</a:t>
            </a:r>
          </a:p>
          <a:p>
            <a:endParaRPr lang="en-US" sz="2000" dirty="0">
              <a:solidFill>
                <a:srgbClr val="002060"/>
              </a:solidFill>
              <a:latin typeface="+mn-lt"/>
            </a:endParaRPr>
          </a:p>
          <a:p>
            <a:pPr marL="0" indent="0">
              <a:buNone/>
            </a:pPr>
            <a:r>
              <a:rPr lang="en-US" sz="2000" b="1" dirty="0">
                <a:solidFill>
                  <a:srgbClr val="002060"/>
                </a:solidFill>
                <a:latin typeface="+mn-lt"/>
              </a:rPr>
              <a:t>The CFAS Spring Meeting will be held March 26 – 29 and will continue many of the conversations that bubbled up during LSL. New CFAS reps are encouraged to contribute to the programming and make their voices heard</a:t>
            </a:r>
          </a:p>
          <a:p>
            <a:endParaRPr lang="en-US" sz="2000" dirty="0"/>
          </a:p>
        </p:txBody>
      </p:sp>
    </p:spTree>
    <p:extLst>
      <p:ext uri="{BB962C8B-B14F-4D97-AF65-F5344CB8AC3E}">
        <p14:creationId xmlns:p14="http://schemas.microsoft.com/office/powerpoint/2010/main" val="180200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0FDFE-A3E9-44D6-A3C8-5007A78991F9}"/>
              </a:ext>
            </a:extLst>
          </p:cNvPr>
          <p:cNvSpPr>
            <a:spLocks noGrp="1"/>
          </p:cNvSpPr>
          <p:nvPr>
            <p:ph type="title"/>
          </p:nvPr>
        </p:nvSpPr>
        <p:spPr/>
        <p:txBody>
          <a:bodyPr/>
          <a:lstStyle/>
          <a:p>
            <a:pPr algn="ctr"/>
            <a:r>
              <a:rPr lang="en-US" dirty="0"/>
              <a:t>For More Info About CFAS</a:t>
            </a:r>
          </a:p>
        </p:txBody>
      </p:sp>
      <p:sp>
        <p:nvSpPr>
          <p:cNvPr id="4" name="Subtitle 2">
            <a:extLst>
              <a:ext uri="{FF2B5EF4-FFF2-40B4-BE49-F238E27FC236}">
                <a16:creationId xmlns:a16="http://schemas.microsoft.com/office/drawing/2014/main" id="{D6615D3B-A882-42A1-9D72-57006D973D7E}"/>
              </a:ext>
            </a:extLst>
          </p:cNvPr>
          <p:cNvSpPr txBox="1">
            <a:spLocks/>
          </p:cNvSpPr>
          <p:nvPr/>
        </p:nvSpPr>
        <p:spPr>
          <a:xfrm>
            <a:off x="1099072" y="4257414"/>
            <a:ext cx="9144000" cy="1620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3714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3714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714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714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714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hlinkClick r:id="rId2"/>
              </a:rPr>
              <a:t>https://www.aamc.org/professional-development/affinity-groups/cfas/resources</a:t>
            </a:r>
            <a:endParaRPr lang="en-US" sz="2000" dirty="0"/>
          </a:p>
        </p:txBody>
      </p:sp>
      <p:sp>
        <p:nvSpPr>
          <p:cNvPr id="5" name="TextBox 4">
            <a:extLst>
              <a:ext uri="{FF2B5EF4-FFF2-40B4-BE49-F238E27FC236}">
                <a16:creationId xmlns:a16="http://schemas.microsoft.com/office/drawing/2014/main" id="{A50522EC-4F75-4DB7-A73F-1B8DBAB5B740}"/>
              </a:ext>
            </a:extLst>
          </p:cNvPr>
          <p:cNvSpPr txBox="1"/>
          <p:nvPr/>
        </p:nvSpPr>
        <p:spPr>
          <a:xfrm>
            <a:off x="1099072" y="3006857"/>
            <a:ext cx="7686339" cy="400110"/>
          </a:xfrm>
          <a:prstGeom prst="rect">
            <a:avLst/>
          </a:prstGeom>
          <a:noFill/>
        </p:spPr>
        <p:txBody>
          <a:bodyPr wrap="square" rtlCol="0">
            <a:spAutoFit/>
          </a:bodyPr>
          <a:lstStyle/>
          <a:p>
            <a:r>
              <a:rPr lang="en-US" sz="2000" dirty="0">
                <a:hlinkClick r:id="rId3"/>
              </a:rPr>
              <a:t>https://www.aamc.org/professional-development/affinity-groups/cfas</a:t>
            </a:r>
            <a:r>
              <a:rPr lang="en-US" sz="2000" dirty="0"/>
              <a:t> </a:t>
            </a:r>
          </a:p>
        </p:txBody>
      </p:sp>
      <p:sp>
        <p:nvSpPr>
          <p:cNvPr id="6" name="TextBox 5">
            <a:extLst>
              <a:ext uri="{FF2B5EF4-FFF2-40B4-BE49-F238E27FC236}">
                <a16:creationId xmlns:a16="http://schemas.microsoft.com/office/drawing/2014/main" id="{8D264300-DF41-496F-8209-A4F8C5A99691}"/>
              </a:ext>
            </a:extLst>
          </p:cNvPr>
          <p:cNvSpPr txBox="1"/>
          <p:nvPr/>
        </p:nvSpPr>
        <p:spPr>
          <a:xfrm>
            <a:off x="1099072" y="3660304"/>
            <a:ext cx="3386867" cy="400110"/>
          </a:xfrm>
          <a:prstGeom prst="rect">
            <a:avLst/>
          </a:prstGeom>
          <a:noFill/>
        </p:spPr>
        <p:txBody>
          <a:bodyPr wrap="square" rtlCol="0">
            <a:spAutoFit/>
          </a:bodyPr>
          <a:lstStyle/>
          <a:p>
            <a:r>
              <a:rPr lang="en-US" sz="2000" dirty="0">
                <a:solidFill>
                  <a:srgbClr val="002060"/>
                </a:solidFill>
                <a:latin typeface="Arial" panose="020B0604020202020204" pitchFamily="34" charset="0"/>
                <a:cs typeface="Arial" panose="020B0604020202020204" pitchFamily="34" charset="0"/>
              </a:rPr>
              <a:t>CFAS Resources webpage:</a:t>
            </a:r>
          </a:p>
        </p:txBody>
      </p:sp>
      <p:sp>
        <p:nvSpPr>
          <p:cNvPr id="7" name="TextBox 6">
            <a:extLst>
              <a:ext uri="{FF2B5EF4-FFF2-40B4-BE49-F238E27FC236}">
                <a16:creationId xmlns:a16="http://schemas.microsoft.com/office/drawing/2014/main" id="{8DB4EEE2-B5CA-4B3B-91D6-26428C30CE1A}"/>
              </a:ext>
            </a:extLst>
          </p:cNvPr>
          <p:cNvSpPr txBox="1"/>
          <p:nvPr/>
        </p:nvSpPr>
        <p:spPr>
          <a:xfrm>
            <a:off x="1099072" y="2418523"/>
            <a:ext cx="2897393" cy="400110"/>
          </a:xfrm>
          <a:prstGeom prst="rect">
            <a:avLst/>
          </a:prstGeom>
          <a:noFill/>
        </p:spPr>
        <p:txBody>
          <a:bodyPr wrap="square" rtlCol="0">
            <a:spAutoFit/>
          </a:bodyPr>
          <a:lstStyle/>
          <a:p>
            <a:r>
              <a:rPr lang="en-US" sz="2000" dirty="0">
                <a:solidFill>
                  <a:srgbClr val="002060"/>
                </a:solidFill>
                <a:latin typeface="Arial" panose="020B0604020202020204" pitchFamily="34" charset="0"/>
                <a:cs typeface="Arial" panose="020B0604020202020204" pitchFamily="34" charset="0"/>
              </a:rPr>
              <a:t>CFAS homepage:</a:t>
            </a:r>
          </a:p>
        </p:txBody>
      </p:sp>
    </p:spTree>
    <p:extLst>
      <p:ext uri="{BB962C8B-B14F-4D97-AF65-F5344CB8AC3E}">
        <p14:creationId xmlns:p14="http://schemas.microsoft.com/office/powerpoint/2010/main" val="2077788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DBA7-0140-43D5-90EE-968BBBD5F3D6}"/>
              </a:ext>
            </a:extLst>
          </p:cNvPr>
          <p:cNvSpPr>
            <a:spLocks noGrp="1"/>
          </p:cNvSpPr>
          <p:nvPr>
            <p:ph type="title"/>
          </p:nvPr>
        </p:nvSpPr>
        <p:spPr>
          <a:xfrm>
            <a:off x="3110431" y="733569"/>
            <a:ext cx="5712122" cy="1000575"/>
          </a:xfrm>
        </p:spPr>
        <p:txBody>
          <a:bodyPr/>
          <a:lstStyle/>
          <a:p>
            <a:r>
              <a:rPr lang="en-US" sz="3000" dirty="0"/>
              <a:t>The AAMC CFAS Team</a:t>
            </a:r>
          </a:p>
        </p:txBody>
      </p:sp>
      <p:sp>
        <p:nvSpPr>
          <p:cNvPr id="3" name="Content Placeholder 2">
            <a:extLst>
              <a:ext uri="{FF2B5EF4-FFF2-40B4-BE49-F238E27FC236}">
                <a16:creationId xmlns:a16="http://schemas.microsoft.com/office/drawing/2014/main" id="{4D88C28A-EACC-461C-ADF8-FBD9CFFA321D}"/>
              </a:ext>
            </a:extLst>
          </p:cNvPr>
          <p:cNvSpPr>
            <a:spLocks noGrp="1"/>
          </p:cNvSpPr>
          <p:nvPr>
            <p:ph idx="1"/>
          </p:nvPr>
        </p:nvSpPr>
        <p:spPr>
          <a:xfrm>
            <a:off x="2646241" y="1995568"/>
            <a:ext cx="7096327" cy="4495800"/>
          </a:xfrm>
        </p:spPr>
        <p:txBody>
          <a:bodyPr>
            <a:normAutofit/>
          </a:bodyPr>
          <a:lstStyle/>
          <a:p>
            <a:pPr marL="0" indent="0">
              <a:buNone/>
            </a:pPr>
            <a:r>
              <a:rPr lang="en-US" sz="1800" dirty="0">
                <a:solidFill>
                  <a:srgbClr val="002060"/>
                </a:solidFill>
              </a:rPr>
              <a:t>Eric Weissman, Senior Director, Society and Faculty Engagement</a:t>
            </a:r>
            <a:br>
              <a:rPr lang="en-US" sz="1800" dirty="0">
                <a:solidFill>
                  <a:srgbClr val="002060"/>
                </a:solidFill>
              </a:rPr>
            </a:br>
            <a:r>
              <a:rPr lang="en-US" sz="1800" dirty="0">
                <a:solidFill>
                  <a:srgbClr val="0070C0"/>
                </a:solidFill>
                <a:hlinkClick r:id="rId2">
                  <a:extLst>
                    <a:ext uri="{A12FA001-AC4F-418D-AE19-62706E023703}">
                      <ahyp:hlinkClr xmlns:ahyp="http://schemas.microsoft.com/office/drawing/2018/hyperlinkcolor" val="tx"/>
                    </a:ext>
                  </a:extLst>
                </a:hlinkClick>
              </a:rPr>
              <a:t>eweissman@aamc.org</a:t>
            </a:r>
            <a:r>
              <a:rPr lang="en-US" sz="1800" dirty="0">
                <a:solidFill>
                  <a:srgbClr val="0070C0"/>
                </a:solidFill>
              </a:rPr>
              <a:t> </a:t>
            </a:r>
          </a:p>
          <a:p>
            <a:pPr marL="0" indent="0">
              <a:buNone/>
            </a:pPr>
            <a:endParaRPr lang="en-US" sz="1800" dirty="0">
              <a:solidFill>
                <a:srgbClr val="002060"/>
              </a:solidFill>
            </a:endParaRPr>
          </a:p>
          <a:p>
            <a:pPr marL="0" indent="0">
              <a:buNone/>
            </a:pPr>
            <a:r>
              <a:rPr lang="en-US" sz="1800" dirty="0">
                <a:solidFill>
                  <a:srgbClr val="002060"/>
                </a:solidFill>
              </a:rPr>
              <a:t>Stephen Barry, CFAS Engagement Specialist</a:t>
            </a:r>
            <a:br>
              <a:rPr lang="en-US" sz="1800" dirty="0">
                <a:solidFill>
                  <a:srgbClr val="002060"/>
                </a:solidFill>
              </a:rPr>
            </a:br>
            <a:r>
              <a:rPr lang="en-US" sz="1800" dirty="0">
                <a:solidFill>
                  <a:srgbClr val="0070C0"/>
                </a:solidFill>
                <a:hlinkClick r:id="rId3">
                  <a:extLst>
                    <a:ext uri="{A12FA001-AC4F-418D-AE19-62706E023703}">
                      <ahyp:hlinkClr xmlns:ahyp="http://schemas.microsoft.com/office/drawing/2018/hyperlinkcolor" val="tx"/>
                    </a:ext>
                  </a:extLst>
                </a:hlinkClick>
              </a:rPr>
              <a:t>sbarry@aamc.org</a:t>
            </a:r>
            <a:endParaRPr lang="en-US" sz="1800" dirty="0">
              <a:solidFill>
                <a:srgbClr val="0070C0"/>
              </a:solidFill>
            </a:endParaRPr>
          </a:p>
          <a:p>
            <a:pPr marL="0" indent="0">
              <a:buNone/>
            </a:pPr>
            <a:endParaRPr lang="en-US" sz="1800" dirty="0"/>
          </a:p>
          <a:p>
            <a:pPr marL="0" indent="0">
              <a:buNone/>
            </a:pPr>
            <a:endParaRPr lang="en-US" sz="1800" dirty="0"/>
          </a:p>
          <a:p>
            <a:pPr marL="0" indent="0">
              <a:buNone/>
            </a:pPr>
            <a:r>
              <a:rPr lang="en-US" sz="1800" dirty="0">
                <a:solidFill>
                  <a:srgbClr val="002060"/>
                </a:solidFill>
              </a:rPr>
              <a:t>Anne Berry, Lead Specialist, Implementation Research and Policy</a:t>
            </a:r>
            <a:br>
              <a:rPr lang="en-US" sz="1800" dirty="0">
                <a:solidFill>
                  <a:srgbClr val="002060"/>
                </a:solidFill>
              </a:rPr>
            </a:br>
            <a:r>
              <a:rPr lang="en-US" sz="1800" dirty="0">
                <a:solidFill>
                  <a:srgbClr val="0070C0"/>
                </a:solidFill>
                <a:hlinkClick r:id="rId4">
                  <a:extLst>
                    <a:ext uri="{A12FA001-AC4F-418D-AE19-62706E023703}">
                      <ahyp:hlinkClr xmlns:ahyp="http://schemas.microsoft.com/office/drawing/2018/hyperlinkcolor" val="tx"/>
                    </a:ext>
                  </a:extLst>
                </a:hlinkClick>
              </a:rPr>
              <a:t>aberry@aamc.org</a:t>
            </a:r>
            <a:r>
              <a:rPr lang="en-US" sz="1800" dirty="0">
                <a:solidFill>
                  <a:srgbClr val="0070C0"/>
                </a:solidFill>
              </a:rPr>
              <a:t> </a:t>
            </a:r>
          </a:p>
          <a:p>
            <a:endParaRPr lang="en-US" sz="1800" dirty="0">
              <a:solidFill>
                <a:srgbClr val="002060"/>
              </a:solidFill>
            </a:endParaRPr>
          </a:p>
          <a:p>
            <a:endParaRPr lang="en-US" sz="1800" dirty="0">
              <a:solidFill>
                <a:srgbClr val="002060"/>
              </a:solidFill>
            </a:endParaRPr>
          </a:p>
          <a:p>
            <a:pPr marL="0" indent="0">
              <a:buNone/>
            </a:pPr>
            <a:r>
              <a:rPr lang="en-US" sz="1800" dirty="0">
                <a:solidFill>
                  <a:srgbClr val="002060"/>
                </a:solidFill>
              </a:rPr>
              <a:t>Alex Bolt, CFAS Communications Specialist</a:t>
            </a:r>
            <a:br>
              <a:rPr lang="en-US" sz="1800" dirty="0">
                <a:solidFill>
                  <a:srgbClr val="002060"/>
                </a:solidFill>
              </a:rPr>
            </a:br>
            <a:r>
              <a:rPr lang="en-US" sz="1800" dirty="0">
                <a:solidFill>
                  <a:srgbClr val="0070C0"/>
                </a:solidFill>
                <a:hlinkClick r:id="rId5">
                  <a:extLst>
                    <a:ext uri="{A12FA001-AC4F-418D-AE19-62706E023703}">
                      <ahyp:hlinkClr xmlns:ahyp="http://schemas.microsoft.com/office/drawing/2018/hyperlinkcolor" val="tx"/>
                    </a:ext>
                  </a:extLst>
                </a:hlinkClick>
              </a:rPr>
              <a:t>abolt@aamc.org</a:t>
            </a:r>
            <a:r>
              <a:rPr lang="en-US" sz="1800" dirty="0">
                <a:solidFill>
                  <a:srgbClr val="0070C0"/>
                </a:solidFill>
              </a:rPr>
              <a:t> </a:t>
            </a:r>
          </a:p>
          <a:p>
            <a:pPr marL="257165" lvl="1" indent="0">
              <a:buNone/>
            </a:pPr>
            <a:endParaRPr lang="en-US" sz="1800" dirty="0">
              <a:solidFill>
                <a:srgbClr val="002060"/>
              </a:solidFill>
            </a:endParaRPr>
          </a:p>
          <a:p>
            <a:endParaRPr lang="en-US" sz="1800" dirty="0">
              <a:solidFill>
                <a:srgbClr val="002060"/>
              </a:solidFill>
            </a:endParaRPr>
          </a:p>
        </p:txBody>
      </p:sp>
      <p:pic>
        <p:nvPicPr>
          <p:cNvPr id="5" name="Picture 4">
            <a:extLst>
              <a:ext uri="{FF2B5EF4-FFF2-40B4-BE49-F238E27FC236}">
                <a16:creationId xmlns:a16="http://schemas.microsoft.com/office/drawing/2014/main" id="{7DFDEDBA-DA6A-467A-A76D-F96A7B52E1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1161" y="5441255"/>
            <a:ext cx="786270" cy="1179406"/>
          </a:xfrm>
          <a:prstGeom prst="rect">
            <a:avLst/>
          </a:prstGeom>
        </p:spPr>
      </p:pic>
      <p:pic>
        <p:nvPicPr>
          <p:cNvPr id="7" name="Picture 6">
            <a:extLst>
              <a:ext uri="{FF2B5EF4-FFF2-40B4-BE49-F238E27FC236}">
                <a16:creationId xmlns:a16="http://schemas.microsoft.com/office/drawing/2014/main" id="{4BA996C0-E0C6-476C-B221-9B752FE8B4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6471" y="4247231"/>
            <a:ext cx="1015651" cy="1095638"/>
          </a:xfrm>
          <a:prstGeom prst="rect">
            <a:avLst/>
          </a:prstGeom>
        </p:spPr>
      </p:pic>
      <p:pic>
        <p:nvPicPr>
          <p:cNvPr id="8" name="Picture 7">
            <a:extLst>
              <a:ext uri="{FF2B5EF4-FFF2-40B4-BE49-F238E27FC236}">
                <a16:creationId xmlns:a16="http://schemas.microsoft.com/office/drawing/2014/main" id="{AF523055-6DAC-4B74-8788-78FE2228FBD6}"/>
              </a:ext>
            </a:extLst>
          </p:cNvPr>
          <p:cNvPicPr>
            <a:picLocks noChangeAspect="1"/>
          </p:cNvPicPr>
          <p:nvPr/>
        </p:nvPicPr>
        <p:blipFill>
          <a:blip r:embed="rId8"/>
          <a:stretch>
            <a:fillRect/>
          </a:stretch>
        </p:blipFill>
        <p:spPr>
          <a:xfrm>
            <a:off x="1567374" y="1650553"/>
            <a:ext cx="1008401" cy="1223109"/>
          </a:xfrm>
          <a:prstGeom prst="rect">
            <a:avLst/>
          </a:prstGeom>
        </p:spPr>
      </p:pic>
      <p:pic>
        <p:nvPicPr>
          <p:cNvPr id="12" name="Picture 11">
            <a:extLst>
              <a:ext uri="{FF2B5EF4-FFF2-40B4-BE49-F238E27FC236}">
                <a16:creationId xmlns:a16="http://schemas.microsoft.com/office/drawing/2014/main" id="{5151ADFB-9837-4929-892E-2D62FBD44A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6074" y="3031173"/>
            <a:ext cx="786269" cy="1117672"/>
          </a:xfrm>
          <a:prstGeom prst="rect">
            <a:avLst/>
          </a:prstGeom>
        </p:spPr>
      </p:pic>
    </p:spTree>
    <p:extLst>
      <p:ext uri="{BB962C8B-B14F-4D97-AF65-F5344CB8AC3E}">
        <p14:creationId xmlns:p14="http://schemas.microsoft.com/office/powerpoint/2010/main" val="4075995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6B7F6-E3EA-4350-8311-1EA45AF63ABF}"/>
              </a:ext>
            </a:extLst>
          </p:cNvPr>
          <p:cNvSpPr>
            <a:spLocks noGrp="1"/>
          </p:cNvSpPr>
          <p:nvPr>
            <p:ph type="title"/>
          </p:nvPr>
        </p:nvSpPr>
        <p:spPr>
          <a:xfrm>
            <a:off x="1144044" y="1152395"/>
            <a:ext cx="11047956" cy="1002082"/>
          </a:xfrm>
        </p:spPr>
        <p:txBody>
          <a:bodyPr>
            <a:normAutofit fontScale="90000"/>
          </a:bodyPr>
          <a:lstStyle/>
          <a:p>
            <a:pPr algn="ctr"/>
            <a:r>
              <a:rPr lang="en-US" sz="4400" dirty="0"/>
              <a:t>Resurrecting Civil Discourse: In Conversation With Robert George and Cornel West</a:t>
            </a:r>
            <a:endParaRPr lang="en-US" dirty="0"/>
          </a:p>
        </p:txBody>
      </p:sp>
      <p:sp>
        <p:nvSpPr>
          <p:cNvPr id="3" name="Content Placeholder 2">
            <a:extLst>
              <a:ext uri="{FF2B5EF4-FFF2-40B4-BE49-F238E27FC236}">
                <a16:creationId xmlns:a16="http://schemas.microsoft.com/office/drawing/2014/main" id="{051D7F57-EE14-410E-A9D7-1ABF07E4BC9B}"/>
              </a:ext>
            </a:extLst>
          </p:cNvPr>
          <p:cNvSpPr>
            <a:spLocks noGrp="1"/>
          </p:cNvSpPr>
          <p:nvPr>
            <p:ph idx="1"/>
          </p:nvPr>
        </p:nvSpPr>
        <p:spPr>
          <a:xfrm>
            <a:off x="572022" y="2508131"/>
            <a:ext cx="11047956" cy="3909752"/>
          </a:xfrm>
        </p:spPr>
        <p:txBody>
          <a:bodyPr>
            <a:normAutofit/>
          </a:bodyPr>
          <a:lstStyle/>
          <a:p>
            <a:pPr marL="0" indent="0">
              <a:buNone/>
            </a:pPr>
            <a:r>
              <a:rPr lang="en-US" sz="1800" b="1" dirty="0">
                <a:solidFill>
                  <a:srgbClr val="002060"/>
                </a:solidFill>
                <a:latin typeface="+mn-lt"/>
              </a:rPr>
              <a:t>More advice on how to engage in civil discourse:</a:t>
            </a:r>
            <a:endParaRPr lang="en-US" sz="1800" dirty="0">
              <a:solidFill>
                <a:srgbClr val="002060"/>
              </a:solidFill>
              <a:latin typeface="+mn-lt"/>
            </a:endParaRPr>
          </a:p>
          <a:p>
            <a:r>
              <a:rPr lang="en-US" sz="1800" dirty="0">
                <a:solidFill>
                  <a:srgbClr val="002060"/>
                </a:solidFill>
                <a:latin typeface="+mn-lt"/>
              </a:rPr>
              <a:t>“Our convictions help to form our identities. That’s not bad in itself. Yet when we wrap our emotions too tightly around our convictions, we become dogmatists, ideologues. That happens on the right, that happens on the left, that happens across the political spectrum,” said George.</a:t>
            </a:r>
          </a:p>
          <a:p>
            <a:r>
              <a:rPr lang="en-US" sz="1800" dirty="0">
                <a:solidFill>
                  <a:srgbClr val="002060"/>
                </a:solidFill>
                <a:latin typeface="+mn-lt"/>
              </a:rPr>
              <a:t>Everyone has strong convictions but one of our convictions needs to be that we could be wrong. We know that great people, thoughtful people, intelligent people have been wrong about important issues</a:t>
            </a:r>
          </a:p>
          <a:p>
            <a:r>
              <a:rPr lang="en-US" sz="1800" dirty="0">
                <a:solidFill>
                  <a:srgbClr val="002060"/>
                </a:solidFill>
                <a:latin typeface="+mn-lt"/>
              </a:rPr>
              <a:t>“I begin with what it means to be a human being and what it means to love my crooked neighbor with my crooked heart. You’re trying to stay in contact with their humanity, all their contradictions and insecurities and incongruities. You’ve got contradictions and insecurities and incongruities, too,” said West</a:t>
            </a:r>
          </a:p>
          <a:p>
            <a:r>
              <a:rPr lang="en-US" sz="1800" dirty="0">
                <a:solidFill>
                  <a:srgbClr val="002060"/>
                </a:solidFill>
                <a:latin typeface="+mn-lt"/>
              </a:rPr>
              <a:t>When trying to have civil conversations with people who aren’t interested, start with finding common ground as people rather than starting the conversation with the issue that you disagree about</a:t>
            </a:r>
          </a:p>
        </p:txBody>
      </p:sp>
    </p:spTree>
    <p:extLst>
      <p:ext uri="{BB962C8B-B14F-4D97-AF65-F5344CB8AC3E}">
        <p14:creationId xmlns:p14="http://schemas.microsoft.com/office/powerpoint/2010/main" val="3314483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4FC89-B62B-4439-BFC6-259253F6F2D0}"/>
              </a:ext>
            </a:extLst>
          </p:cNvPr>
          <p:cNvSpPr>
            <a:spLocks noGrp="1"/>
          </p:cNvSpPr>
          <p:nvPr>
            <p:ph type="title"/>
          </p:nvPr>
        </p:nvSpPr>
        <p:spPr>
          <a:xfrm>
            <a:off x="2206186" y="1160796"/>
            <a:ext cx="7575123" cy="1010032"/>
          </a:xfrm>
        </p:spPr>
        <p:txBody>
          <a:bodyPr>
            <a:normAutofit/>
          </a:bodyPr>
          <a:lstStyle/>
          <a:p>
            <a:r>
              <a:rPr lang="en-US" sz="4800" dirty="0"/>
              <a:t>AAMC Leadership Plenary</a:t>
            </a:r>
          </a:p>
        </p:txBody>
      </p:sp>
      <p:pic>
        <p:nvPicPr>
          <p:cNvPr id="10" name="Picture 9">
            <a:extLst>
              <a:ext uri="{FF2B5EF4-FFF2-40B4-BE49-F238E27FC236}">
                <a16:creationId xmlns:a16="http://schemas.microsoft.com/office/drawing/2014/main" id="{B5D5B2CA-3F82-4CFC-A1AB-42BD594A379B}"/>
              </a:ext>
            </a:extLst>
          </p:cNvPr>
          <p:cNvPicPr>
            <a:picLocks noChangeAspect="1"/>
          </p:cNvPicPr>
          <p:nvPr/>
        </p:nvPicPr>
        <p:blipFill>
          <a:blip r:embed="rId2"/>
          <a:stretch>
            <a:fillRect/>
          </a:stretch>
        </p:blipFill>
        <p:spPr>
          <a:xfrm>
            <a:off x="6173023" y="2272122"/>
            <a:ext cx="2794923" cy="3069177"/>
          </a:xfrm>
          <a:prstGeom prst="rect">
            <a:avLst/>
          </a:prstGeom>
          <a:effectLst>
            <a:softEdge rad="63500"/>
          </a:effectLst>
        </p:spPr>
      </p:pic>
      <p:pic>
        <p:nvPicPr>
          <p:cNvPr id="12" name="Picture 11">
            <a:extLst>
              <a:ext uri="{FF2B5EF4-FFF2-40B4-BE49-F238E27FC236}">
                <a16:creationId xmlns:a16="http://schemas.microsoft.com/office/drawing/2014/main" id="{9802C9B7-D154-4B7D-9A13-5BA0FD9A3392}"/>
              </a:ext>
            </a:extLst>
          </p:cNvPr>
          <p:cNvPicPr>
            <a:picLocks noChangeAspect="1"/>
          </p:cNvPicPr>
          <p:nvPr/>
        </p:nvPicPr>
        <p:blipFill>
          <a:blip r:embed="rId3"/>
          <a:stretch>
            <a:fillRect/>
          </a:stretch>
        </p:blipFill>
        <p:spPr>
          <a:xfrm>
            <a:off x="2557035" y="2272122"/>
            <a:ext cx="2411390" cy="3129407"/>
          </a:xfrm>
          <a:prstGeom prst="rect">
            <a:avLst/>
          </a:prstGeom>
          <a:effectLst>
            <a:softEdge rad="63500"/>
          </a:effectLst>
        </p:spPr>
      </p:pic>
    </p:spTree>
    <p:extLst>
      <p:ext uri="{BB962C8B-B14F-4D97-AF65-F5344CB8AC3E}">
        <p14:creationId xmlns:p14="http://schemas.microsoft.com/office/powerpoint/2010/main" val="3763690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CA5B-51DC-8940-A423-B169F9EB10EC}"/>
              </a:ext>
            </a:extLst>
          </p:cNvPr>
          <p:cNvSpPr>
            <a:spLocks noGrp="1"/>
          </p:cNvSpPr>
          <p:nvPr>
            <p:ph type="title"/>
          </p:nvPr>
        </p:nvSpPr>
        <p:spPr>
          <a:xfrm>
            <a:off x="477890" y="1152395"/>
            <a:ext cx="11047956" cy="1002082"/>
          </a:xfrm>
        </p:spPr>
        <p:txBody>
          <a:bodyPr/>
          <a:lstStyle/>
          <a:p>
            <a:r>
              <a:rPr lang="en-US" dirty="0"/>
              <a:t>AAMC Leadership Plenary</a:t>
            </a:r>
          </a:p>
        </p:txBody>
      </p:sp>
      <p:sp>
        <p:nvSpPr>
          <p:cNvPr id="3" name="Content Placeholder 2">
            <a:extLst>
              <a:ext uri="{FF2B5EF4-FFF2-40B4-BE49-F238E27FC236}">
                <a16:creationId xmlns:a16="http://schemas.microsoft.com/office/drawing/2014/main" id="{515D4DED-2D57-814B-838B-91F28D9292BD}"/>
              </a:ext>
            </a:extLst>
          </p:cNvPr>
          <p:cNvSpPr>
            <a:spLocks noGrp="1"/>
          </p:cNvSpPr>
          <p:nvPr>
            <p:ph idx="1"/>
          </p:nvPr>
        </p:nvSpPr>
        <p:spPr>
          <a:xfrm>
            <a:off x="450812" y="2031389"/>
            <a:ext cx="5891583" cy="4741739"/>
          </a:xfrm>
        </p:spPr>
        <p:txBody>
          <a:bodyPr>
            <a:normAutofit/>
          </a:bodyPr>
          <a:lstStyle/>
          <a:p>
            <a:pPr marL="0" indent="0">
              <a:buNone/>
            </a:pPr>
            <a:r>
              <a:rPr lang="en-US" b="1" dirty="0">
                <a:solidFill>
                  <a:srgbClr val="002060"/>
                </a:solidFill>
                <a:latin typeface="+mn-lt"/>
              </a:rPr>
              <a:t>Presentation from AAMC Board of Directors Chair Kirk A. Calhoun, MD:</a:t>
            </a:r>
          </a:p>
          <a:p>
            <a:r>
              <a:rPr lang="en-US" dirty="0">
                <a:solidFill>
                  <a:srgbClr val="002060"/>
                </a:solidFill>
                <a:latin typeface="+mn-lt"/>
              </a:rPr>
              <a:t>How do we overcome the headwinds we encounter as educators, leaners, scientists, physicians, and health leaders?</a:t>
            </a:r>
          </a:p>
          <a:p>
            <a:r>
              <a:rPr lang="en-US" dirty="0">
                <a:solidFill>
                  <a:srgbClr val="002060"/>
                </a:solidFill>
                <a:latin typeface="+mn-lt"/>
              </a:rPr>
              <a:t>You cannot be what you cannot see – Young people of color need to see physicians who look like them</a:t>
            </a:r>
          </a:p>
          <a:p>
            <a:r>
              <a:rPr lang="en-US" dirty="0">
                <a:solidFill>
                  <a:srgbClr val="002060"/>
                </a:solidFill>
                <a:latin typeface="+mn-lt"/>
              </a:rPr>
              <a:t>In the 1990s, the AAMC started trying to increase representation of Black people in medicine. The AAMC realized what was needed was earlier efforts to get communities of color involved in medicine</a:t>
            </a:r>
          </a:p>
          <a:p>
            <a:r>
              <a:rPr lang="en-US" dirty="0">
                <a:solidFill>
                  <a:srgbClr val="002060"/>
                </a:solidFill>
                <a:latin typeface="+mn-lt"/>
              </a:rPr>
              <a:t>A disastrous headwind came in the form of a series of court actions that had a chilling effect on what American medical schools felt they could do to address a lack of representation and maldistribution of physicians</a:t>
            </a:r>
          </a:p>
          <a:p>
            <a:r>
              <a:rPr lang="en-US" dirty="0">
                <a:solidFill>
                  <a:srgbClr val="002060"/>
                </a:solidFill>
                <a:latin typeface="+mn-lt"/>
              </a:rPr>
              <a:t>The “3,000 by 2,000” initiative fell short of its goal but wasn’t a failure because it sparked many pipeline programs</a:t>
            </a:r>
            <a:endParaRPr lang="en-US" dirty="0">
              <a:latin typeface="+mn-lt"/>
            </a:endParaRPr>
          </a:p>
        </p:txBody>
      </p:sp>
      <p:pic>
        <p:nvPicPr>
          <p:cNvPr id="4" name="Picture 3">
            <a:extLst>
              <a:ext uri="{FF2B5EF4-FFF2-40B4-BE49-F238E27FC236}">
                <a16:creationId xmlns:a16="http://schemas.microsoft.com/office/drawing/2014/main" id="{758A8A2C-3D93-4AFE-9526-81D70FDC73EE}"/>
              </a:ext>
            </a:extLst>
          </p:cNvPr>
          <p:cNvPicPr>
            <a:picLocks noChangeAspect="1"/>
          </p:cNvPicPr>
          <p:nvPr/>
        </p:nvPicPr>
        <p:blipFill>
          <a:blip r:embed="rId2"/>
          <a:stretch>
            <a:fillRect/>
          </a:stretch>
        </p:blipFill>
        <p:spPr>
          <a:xfrm>
            <a:off x="6342395" y="3484241"/>
            <a:ext cx="5043188" cy="2774854"/>
          </a:xfrm>
          <a:prstGeom prst="rect">
            <a:avLst/>
          </a:prstGeom>
        </p:spPr>
      </p:pic>
      <p:pic>
        <p:nvPicPr>
          <p:cNvPr id="5" name="Picture 4">
            <a:extLst>
              <a:ext uri="{FF2B5EF4-FFF2-40B4-BE49-F238E27FC236}">
                <a16:creationId xmlns:a16="http://schemas.microsoft.com/office/drawing/2014/main" id="{0DBDD271-4E39-442F-AD64-676D12106B3C}"/>
              </a:ext>
            </a:extLst>
          </p:cNvPr>
          <p:cNvPicPr>
            <a:picLocks noChangeAspect="1"/>
          </p:cNvPicPr>
          <p:nvPr/>
        </p:nvPicPr>
        <p:blipFill>
          <a:blip r:embed="rId3"/>
          <a:stretch>
            <a:fillRect/>
          </a:stretch>
        </p:blipFill>
        <p:spPr>
          <a:xfrm>
            <a:off x="7824215" y="1047925"/>
            <a:ext cx="3561368" cy="2389663"/>
          </a:xfrm>
          <a:prstGeom prst="rect">
            <a:avLst/>
          </a:prstGeom>
        </p:spPr>
      </p:pic>
    </p:spTree>
    <p:extLst>
      <p:ext uri="{BB962C8B-B14F-4D97-AF65-F5344CB8AC3E}">
        <p14:creationId xmlns:p14="http://schemas.microsoft.com/office/powerpoint/2010/main" val="2114615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2fca7ff-f160-4eea-984e-75340610c355">
      <Terms xmlns="http://schemas.microsoft.com/office/infopath/2007/PartnerControls"/>
    </lcf76f155ced4ddcb4097134ff3c332f>
    <TaxCatchAll xmlns="a70e2dd1-3f73-4a91-88b0-946ba1075f1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11CEC269CFF9B468E02ECFB04CDCA65" ma:contentTypeVersion="11" ma:contentTypeDescription="Create a new document." ma:contentTypeScope="" ma:versionID="9f4987a3318864924378d2d991310e13">
  <xsd:schema xmlns:xsd="http://www.w3.org/2001/XMLSchema" xmlns:xs="http://www.w3.org/2001/XMLSchema" xmlns:p="http://schemas.microsoft.com/office/2006/metadata/properties" xmlns:ns2="f2fca7ff-f160-4eea-984e-75340610c355" xmlns:ns3="a70e2dd1-3f73-4a91-88b0-946ba1075f1a" targetNamespace="http://schemas.microsoft.com/office/2006/metadata/properties" ma:root="true" ma:fieldsID="6bb579a34fc9ff6d885211e459ed320f" ns2:_="" ns3:_="">
    <xsd:import namespace="f2fca7ff-f160-4eea-984e-75340610c355"/>
    <xsd:import namespace="a70e2dd1-3f73-4a91-88b0-946ba1075f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fca7ff-f160-4eea-984e-75340610c3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da1ba52-7d3b-4811-9808-5c9985ea513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0e2dd1-3f73-4a91-88b0-946ba1075f1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9510a35-0741-495e-94aa-036b116ae32a}" ma:internalName="TaxCatchAll" ma:showField="CatchAllData" ma:web="a70e2dd1-3f73-4a91-88b0-946ba1075f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1EFFE3-BEC5-4390-8A7E-FC559858E75F}">
  <ds:schemaRefs>
    <ds:schemaRef ds:uri="a70e2dd1-3f73-4a91-88b0-946ba1075f1a"/>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f2fca7ff-f160-4eea-984e-75340610c355"/>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4E409372-1172-4724-81D4-C63DEE30B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fca7ff-f160-4eea-984e-75340610c355"/>
    <ds:schemaRef ds:uri="a70e2dd1-3f73-4a91-88b0-946ba1075f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DBD224-AD93-454E-AE43-7F5C11BE77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22528</TotalTime>
  <Words>7518</Words>
  <Application>Microsoft Office PowerPoint</Application>
  <PresentationFormat>Widescreen</PresentationFormat>
  <Paragraphs>449</Paragraphs>
  <Slides>62</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62</vt:i4>
      </vt:variant>
    </vt:vector>
  </HeadingPairs>
  <TitlesOfParts>
    <vt:vector size="65" baseType="lpstr">
      <vt:lpstr>Arial</vt:lpstr>
      <vt:lpstr>Calibri</vt:lpstr>
      <vt:lpstr>Office Theme</vt:lpstr>
      <vt:lpstr>Learn Serve Lead 2022: The AAMC Annual Meeting</vt:lpstr>
      <vt:lpstr>An Intro to LSL</vt:lpstr>
      <vt:lpstr>Plenaries and Other Meeting Highlights</vt:lpstr>
      <vt:lpstr>Opening Plenary: Resurrecting Civil Discourse: In Conversation With Robert George and Cornel West</vt:lpstr>
      <vt:lpstr>Resurrecting Civil Discourse: In Conversation With Robert George and Cornel West</vt:lpstr>
      <vt:lpstr>Resurrecting Civil Discourse: In Conversation With Robert George and Cornel West</vt:lpstr>
      <vt:lpstr>Resurrecting Civil Discourse: In Conversation With Robert George and Cornel West</vt:lpstr>
      <vt:lpstr>AAMC Leadership Plenary</vt:lpstr>
      <vt:lpstr>AAMC Leadership Plenary</vt:lpstr>
      <vt:lpstr>AAMC Leadership Plenary</vt:lpstr>
      <vt:lpstr>AAMC Leadership Plenary</vt:lpstr>
      <vt:lpstr>AAMC Leadership Plenary</vt:lpstr>
      <vt:lpstr>Why Climate Action Is the Future of Medicine and How Health Care Professionals Can Make a Difference</vt:lpstr>
      <vt:lpstr>Why Climate Action Is the Future of Medicine and How Health Care Professionals Can Make a Difference</vt:lpstr>
      <vt:lpstr>Why Climate Action Is the Future of Medicine and How Health Care Professionals Can Make a Difference</vt:lpstr>
      <vt:lpstr>Facing the Truth that the South Defines America: A Conversation with Imani Perry</vt:lpstr>
      <vt:lpstr>Facing the Truth that the South Defines America: A Conversation with Imani Perry</vt:lpstr>
      <vt:lpstr>Facing the Truth that the South Defines America: A Conversation with Imani Perry</vt:lpstr>
      <vt:lpstr>AAMC Leadership Presentation to COD, COTH, and CFAS</vt:lpstr>
      <vt:lpstr>AAMC Leadership Presentation to COD, COTH, and CFAS</vt:lpstr>
      <vt:lpstr>AAMC Leadership Presentation to COD, COTH, and CFAS</vt:lpstr>
      <vt:lpstr>AAMC Leadership Presentation to COD, COTH, and CFAS</vt:lpstr>
      <vt:lpstr>AAMC Leadership Presentation to COD, COTH, and CFAS</vt:lpstr>
      <vt:lpstr>AAMC Leadership Presentation to COD, COTH, and CFAS</vt:lpstr>
      <vt:lpstr>AAMC Leadership Presentation to COD, COTH, and CFAS</vt:lpstr>
      <vt:lpstr>AAMC Leadership Presentation to COD, COTH, and CFAS</vt:lpstr>
      <vt:lpstr>AAMC Leadership Presentation to COD, COTH, and CFAS</vt:lpstr>
      <vt:lpstr>New AAMC Board of Directors</vt:lpstr>
      <vt:lpstr>AAMC Award Winners</vt:lpstr>
      <vt:lpstr>CFAS Business Meeting Highlights</vt:lpstr>
      <vt:lpstr>CFAS Reps by the Numbers</vt:lpstr>
      <vt:lpstr>Achievements and Activities in 2021-2022</vt:lpstr>
      <vt:lpstr>Achievements and Activities in 2021-2022</vt:lpstr>
      <vt:lpstr>CFAS Video Project</vt:lpstr>
      <vt:lpstr>CFAS Connects</vt:lpstr>
      <vt:lpstr>Nominating and Engagement Committee Update</vt:lpstr>
      <vt:lpstr>Nominating and Engagement Committee Update</vt:lpstr>
      <vt:lpstr>New CFAS Administrative Board</vt:lpstr>
      <vt:lpstr>CFAS Committees</vt:lpstr>
      <vt:lpstr>CFAS Engagement at LSL</vt:lpstr>
      <vt:lpstr>CFAS-Inspired Table Topics</vt:lpstr>
      <vt:lpstr>CFAS-Inspired Main Program Sessions</vt:lpstr>
      <vt:lpstr>CFAS-Inspired Main Program Sessions</vt:lpstr>
      <vt:lpstr>CFAS-Inspired Main Program Sessions</vt:lpstr>
      <vt:lpstr>CFAS-Inspired Main Program Sessions</vt:lpstr>
      <vt:lpstr>CFAS-Inspired Main Program Sessions</vt:lpstr>
      <vt:lpstr>CFAS-Inspired Main Program Sessions</vt:lpstr>
      <vt:lpstr>CFAS-Inspired Main Program Sessions</vt:lpstr>
      <vt:lpstr>CFAS-Inspired Main Program Sessions</vt:lpstr>
      <vt:lpstr>CFAS-Inspired Main Program Sessions</vt:lpstr>
      <vt:lpstr>CFAS-Inspired Main Program Sessions</vt:lpstr>
      <vt:lpstr>Facilitating Effective Allyship: Creating Safe Spaces for Dialogue</vt:lpstr>
      <vt:lpstr>CFAS Knowledge Sharing Session</vt:lpstr>
      <vt:lpstr>CFAS Knowledge Sharing Session</vt:lpstr>
      <vt:lpstr>CFAS Knowledge Sharing Session</vt:lpstr>
      <vt:lpstr>CFAS Knowledge Sharing Session</vt:lpstr>
      <vt:lpstr>CFAS Knowledge Sharing Session</vt:lpstr>
      <vt:lpstr>CFAS Knowledge Sharing Session</vt:lpstr>
      <vt:lpstr>CFAS Knowledge Sharing Session</vt:lpstr>
      <vt:lpstr>CFAS Knowledge Sharing Session</vt:lpstr>
      <vt:lpstr>For More Info About CFAS</vt:lpstr>
      <vt:lpstr>The AAMC CFAS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Mavilia</dc:creator>
  <cp:lastModifiedBy>Alexander Bolt</cp:lastModifiedBy>
  <cp:revision>16</cp:revision>
  <dcterms:created xsi:type="dcterms:W3CDTF">2022-01-12T18:44:12Z</dcterms:created>
  <dcterms:modified xsi:type="dcterms:W3CDTF">2023-01-12T21:01:32Z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0x010100B11CEC269CFF9B468E02ECFB04CDCA65</vt:lpwstr>
  </property>
</Properties>
</file>