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1086" r:id="rId3"/>
    <p:sldId id="1047" r:id="rId4"/>
    <p:sldId id="1078" r:id="rId5"/>
    <p:sldId id="1056" r:id="rId6"/>
    <p:sldId id="320" r:id="rId7"/>
    <p:sldId id="1049" r:id="rId8"/>
    <p:sldId id="751" r:id="rId9"/>
    <p:sldId id="587" r:id="rId10"/>
    <p:sldId id="1085" r:id="rId11"/>
    <p:sldId id="752" r:id="rId12"/>
    <p:sldId id="753" r:id="rId13"/>
    <p:sldId id="755" r:id="rId14"/>
    <p:sldId id="1088" r:id="rId15"/>
    <p:sldId id="574" r:id="rId16"/>
    <p:sldId id="1087" r:id="rId17"/>
    <p:sldId id="1089" r:id="rId18"/>
    <p:sldId id="1082" r:id="rId19"/>
    <p:sldId id="580" r:id="rId20"/>
  </p:sldIdLst>
  <p:sldSz cx="12192000" cy="6858000"/>
  <p:notesSz cx="7010400" cy="9396413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4416" userDrawn="1">
          <p15:clr>
            <a:srgbClr val="A4A3A4"/>
          </p15:clr>
        </p15:guide>
        <p15:guide id="3" orient="horz" pos="4152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pos="1704" userDrawn="1">
          <p15:clr>
            <a:srgbClr val="A4A3A4"/>
          </p15:clr>
        </p15:guide>
        <p15:guide id="6" pos="480" userDrawn="1">
          <p15:clr>
            <a:srgbClr val="A4A3A4"/>
          </p15:clr>
        </p15:guide>
        <p15:guide id="7" pos="840" userDrawn="1">
          <p15:clr>
            <a:srgbClr val="A4A3A4"/>
          </p15:clr>
        </p15:guide>
        <p15:guide id="8" pos="7416" userDrawn="1">
          <p15:clr>
            <a:srgbClr val="A4A3A4"/>
          </p15:clr>
        </p15:guide>
        <p15:guide id="9" orient="horz" pos="1080" userDrawn="1">
          <p15:clr>
            <a:srgbClr val="A4A3A4"/>
          </p15:clr>
        </p15:guide>
        <p15:guide id="10" orient="horz" pos="2904" userDrawn="1">
          <p15:clr>
            <a:srgbClr val="A4A3A4"/>
          </p15:clr>
        </p15:guide>
        <p15:guide id="11" orient="horz" pos="3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y Maher" initials="M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5F4"/>
    <a:srgbClr val="F3975F"/>
    <a:srgbClr val="F48C5E"/>
    <a:srgbClr val="000000"/>
    <a:srgbClr val="D3EFF5"/>
    <a:srgbClr val="BBE6EF"/>
    <a:srgbClr val="DCD6D6"/>
    <a:srgbClr val="F6B289"/>
    <a:srgbClr val="92D9EF"/>
    <a:srgbClr val="C48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3" autoAdjust="0"/>
    <p:restoredTop sz="95948" autoAdjust="0"/>
  </p:normalViewPr>
  <p:slideViewPr>
    <p:cSldViewPr snapToGrid="0">
      <p:cViewPr varScale="1">
        <p:scale>
          <a:sx n="83" d="100"/>
          <a:sy n="83" d="100"/>
        </p:scale>
        <p:origin x="66" y="270"/>
      </p:cViewPr>
      <p:guideLst>
        <p:guide orient="horz" pos="1920"/>
        <p:guide pos="4416"/>
        <p:guide orient="horz" pos="4152"/>
        <p:guide orient="horz" pos="744"/>
        <p:guide pos="1704"/>
        <p:guide pos="480"/>
        <p:guide pos="840"/>
        <p:guide pos="7416"/>
        <p:guide orient="horz" pos="1080"/>
        <p:guide orient="horz" pos="2904"/>
        <p:guide orient="horz"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Grid="0">
      <p:cViewPr varScale="1">
        <p:scale>
          <a:sx n="66" d="100"/>
          <a:sy n="66" d="100"/>
        </p:scale>
        <p:origin x="2694" y="90"/>
      </p:cViewPr>
      <p:guideLst>
        <p:guide orient="horz" pos="29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4442"/>
            <a:ext cx="188238" cy="28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2164" y="-14442"/>
            <a:ext cx="188237" cy="28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34676" y="9114661"/>
            <a:ext cx="375725" cy="28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fld id="{E9BF1EA9-1DE5-4D0D-9DC9-5C92465C2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7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7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4650" y="704850"/>
            <a:ext cx="6261100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63940"/>
            <a:ext cx="5140960" cy="42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926273"/>
            <a:ext cx="3037840" cy="47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fld id="{AE825233-37C7-4EA0-914D-215BCF876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26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INTERNAL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26B55-3448-4EEE-B68E-15A18162A64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3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Member organization – traditional association offerings such as meetings, publications, advocacy</a:t>
            </a:r>
          </a:p>
          <a:p>
            <a:r>
              <a:rPr lang="en-US" dirty="0"/>
              <a:t>Service – </a:t>
            </a:r>
          </a:p>
          <a:p>
            <a:r>
              <a:rPr lang="en-US" dirty="0"/>
              <a:t>Thought Leaders-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0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https://www.aamc.org/who-we-are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74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6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4167" y="2535238"/>
            <a:ext cx="9738784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4167" y="4681539"/>
            <a:ext cx="9738784" cy="1273175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44" y="0"/>
            <a:ext cx="3191256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641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8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313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R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5961900"/>
            <a:ext cx="12192000" cy="896099"/>
          </a:xfrm>
          <a:prstGeom prst="rect">
            <a:avLst/>
          </a:prstGeom>
          <a:solidFill>
            <a:srgbClr val="547BB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5117" y="6182225"/>
            <a:ext cx="9546167" cy="576263"/>
          </a:xfrm>
        </p:spPr>
        <p:txBody>
          <a:bodyPr anchor="ctr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enter URL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410" y="6116678"/>
            <a:ext cx="905212" cy="6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55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5978769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399416" y="3619498"/>
            <a:ext cx="8792584" cy="145677"/>
            <a:chOff x="1143000" y="3968750"/>
            <a:chExt cx="6985000" cy="9525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143000" y="3968750"/>
              <a:ext cx="6985000" cy="15875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143000" y="4064000"/>
              <a:ext cx="39687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36438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104965"/>
          </a:xfrm>
          <a:prstGeom prst="rect">
            <a:avLst/>
          </a:prstGeom>
          <a:solidFill>
            <a:srgbClr val="547BB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49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29899"/>
            <a:ext cx="11182351" cy="620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4700" y="1122061"/>
            <a:ext cx="10651067" cy="4767262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7112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3F0D7412-C965-42BD-AD3B-47678C845832}" type="slidenum">
              <a:rPr lang="en-US">
                <a:solidFill>
                  <a:srgbClr val="FAFAF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119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7" y="1127362"/>
            <a:ext cx="11316454" cy="42146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889" y="301937"/>
            <a:ext cx="11295724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0068" y="6436784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28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22" y="301936"/>
            <a:ext cx="8818140" cy="568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120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4167" y="2535238"/>
            <a:ext cx="9738784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4167" y="4681539"/>
            <a:ext cx="9738784" cy="1273175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744" y="0"/>
            <a:ext cx="3191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130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9884" y="293023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83598"/>
            <a:ext cx="10651067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447800" y="4740276"/>
            <a:ext cx="171026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sz="2000" b="0">
              <a:solidFill>
                <a:srgbClr val="4747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274" y="6174487"/>
            <a:ext cx="857117" cy="629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9" r:id="rId5"/>
    <p:sldLayoutId id="2147483658" r:id="rId6"/>
    <p:sldLayoutId id="2147483686" r:id="rId7"/>
    <p:sldLayoutId id="2147483687" r:id="rId8"/>
  </p:sldLayoutIdLst>
  <p:transition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2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9884" y="293023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83598"/>
            <a:ext cx="10651067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447800" y="4740276"/>
            <a:ext cx="171026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sz="2000" b="0">
              <a:solidFill>
                <a:srgbClr val="474747"/>
              </a:solidFill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159236" y="6607176"/>
            <a:ext cx="7518400" cy="214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© 2015 AAMC. May not be reproduced without permission.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085" y="6142213"/>
            <a:ext cx="857117" cy="62923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6607176"/>
            <a:ext cx="3598817" cy="214313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5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ransition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2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mc.org/news-insights/wellbeing/facult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mailto:sbarry@aamc.org" TargetMode="External"/><Relationship Id="rId7" Type="http://schemas.openxmlformats.org/officeDocument/2006/relationships/image" Target="../media/image58.jpeg"/><Relationship Id="rId2" Type="http://schemas.openxmlformats.org/officeDocument/2006/relationships/hyperlink" Target="mailto:eweissman@aamc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hyperlink" Target="mailto:abolt@aamc.org" TargetMode="External"/><Relationship Id="rId4" Type="http://schemas.openxmlformats.org/officeDocument/2006/relationships/hyperlink" Target="mailto:aberry@aamc.org" TargetMode="External"/><Relationship Id="rId9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17" Type="http://schemas.openxmlformats.org/officeDocument/2006/relationships/image" Target="../media/image55.jpeg"/><Relationship Id="rId2" Type="http://schemas.openxmlformats.org/officeDocument/2006/relationships/image" Target="../media/image40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7BF23-4B0F-4CFF-ABDA-9F42B14FB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620" y="2494981"/>
            <a:ext cx="9738784" cy="1187450"/>
          </a:xfrm>
        </p:spPr>
        <p:txBody>
          <a:bodyPr/>
          <a:lstStyle/>
          <a:p>
            <a:r>
              <a:rPr lang="en-US" sz="3600" dirty="0"/>
              <a:t>An Orientation to the AAMC and CFAS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F7AA-409E-4202-BB4D-3504E2027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167" y="4457252"/>
            <a:ext cx="7514007" cy="1273175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Eric Weissman, Senior Director of Faculty and Academic Society Engagement, AAMC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November 13, 2022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43225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79" y="528033"/>
            <a:ext cx="8036267" cy="598269"/>
          </a:xfrm>
        </p:spPr>
        <p:txBody>
          <a:bodyPr>
            <a:normAutofit/>
          </a:bodyPr>
          <a:lstStyle/>
          <a:p>
            <a:r>
              <a:rPr lang="en-US" sz="3333" dirty="0">
                <a:solidFill>
                  <a:srgbClr val="002060"/>
                </a:solidFill>
              </a:rPr>
              <a:t>What Does CFAS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482" y="1457649"/>
            <a:ext cx="9831560" cy="426056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The Council of Faculty and Academic Societies provides a voice for academic faculty within the AAMC’s governance and leadership structures. The council is charged with: 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marL="685778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</a:rPr>
              <a:t>Identifying critical issues </a:t>
            </a:r>
            <a:r>
              <a:rPr lang="en-US" sz="2400" dirty="0">
                <a:solidFill>
                  <a:srgbClr val="013D79"/>
                </a:solidFill>
              </a:rPr>
              <a:t>facing faculty members of medical schools and within academic societies;</a:t>
            </a:r>
          </a:p>
          <a:p>
            <a:pPr marL="685778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13D79"/>
              </a:solidFill>
            </a:endParaRPr>
          </a:p>
          <a:p>
            <a:pPr marL="685778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F0"/>
                </a:solidFill>
              </a:rPr>
              <a:t>Providing a voice </a:t>
            </a:r>
            <a:r>
              <a:rPr lang="en-US" sz="2400" dirty="0">
                <a:solidFill>
                  <a:srgbClr val="013D79"/>
                </a:solidFill>
              </a:rPr>
              <a:t>for faculty about those issues to the AAMC as they relate to creation and implementation of the AAMC’s programs, services, and policies; and</a:t>
            </a:r>
          </a:p>
          <a:p>
            <a:pPr marL="685778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13D79"/>
              </a:solidFill>
            </a:endParaRPr>
          </a:p>
          <a:p>
            <a:pPr marL="685778" lvl="1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13D79"/>
                </a:solidFill>
              </a:rPr>
              <a:t>Serving as a </a:t>
            </a:r>
            <a:r>
              <a:rPr lang="en-US" sz="2400" b="1" dirty="0">
                <a:solidFill>
                  <a:srgbClr val="00B0F0"/>
                </a:solidFill>
              </a:rPr>
              <a:t>bidirectional</a:t>
            </a:r>
            <a:r>
              <a:rPr lang="en-US" sz="2400" dirty="0">
                <a:solidFill>
                  <a:srgbClr val="00B0F0"/>
                </a:solidFill>
              </a:rPr>
              <a:t> communications conduit </a:t>
            </a:r>
            <a:r>
              <a:rPr lang="en-US" sz="2400" dirty="0">
                <a:solidFill>
                  <a:srgbClr val="013D79"/>
                </a:solidFill>
              </a:rPr>
              <a:t>regarding matters related to the core missions of academic medicine. </a:t>
            </a:r>
            <a:br>
              <a:rPr lang="en-US" sz="2400" dirty="0">
                <a:solidFill>
                  <a:srgbClr val="013D79"/>
                </a:solidFill>
              </a:rPr>
            </a:br>
            <a:br>
              <a:rPr lang="en-US" sz="1400" dirty="0"/>
            </a:br>
            <a:endParaRPr lang="en-US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63078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>
                <a:solidFill>
                  <a:srgbClr val="002060"/>
                </a:solidFill>
              </a:rPr>
              <a:t>But What Do We </a:t>
            </a:r>
            <a:r>
              <a:rPr lang="en-US" sz="3333" i="1" dirty="0">
                <a:solidFill>
                  <a:srgbClr val="002060"/>
                </a:solidFill>
              </a:rPr>
              <a:t>Really</a:t>
            </a:r>
            <a:r>
              <a:rPr lang="en-US" sz="3333" dirty="0">
                <a:solidFill>
                  <a:srgbClr val="002060"/>
                </a:solidFill>
              </a:rPr>
              <a:t>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449" y="1275682"/>
            <a:ext cx="9094292" cy="4767262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rgbClr val="0070C0"/>
                </a:solidFill>
              </a:rPr>
              <a:t>Engage directly with societies on major advocacy issues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rgbClr val="0070C0"/>
                </a:solidFill>
              </a:rPr>
              <a:t>Convene committees on topics that matter to faculty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rgbClr val="0070C0"/>
                </a:solidFill>
              </a:rPr>
              <a:t>Develop programming for AAMC events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rgbClr val="0070C0"/>
                </a:solidFill>
              </a:rPr>
              <a:t>Present at AAMC meetings and outside organizations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rgbClr val="0070C0"/>
                </a:solidFill>
              </a:rPr>
              <a:t>Engage in national efforts, like the NAM Action Collaborative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rgbClr val="0070C0"/>
                </a:solidFill>
              </a:rPr>
              <a:t>Connect reps with national opportunities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rgbClr val="0070C0"/>
                </a:solidFill>
              </a:rPr>
              <a:t>Create a community where reps learn from each other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667" dirty="0">
                <a:solidFill>
                  <a:srgbClr val="0070C0"/>
                </a:solidFill>
              </a:rPr>
              <a:t>Networking! Bidirectional communication! (it’s a thing)</a:t>
            </a:r>
          </a:p>
          <a:p>
            <a:pPr>
              <a:buClr>
                <a:srgbClr val="FFC000"/>
              </a:buClr>
            </a:pPr>
            <a:endParaRPr lang="en-US" sz="2667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79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>
                <a:solidFill>
                  <a:srgbClr val="002060"/>
                </a:solidFill>
              </a:rPr>
              <a:t>What Are Our Big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642" y="1316335"/>
            <a:ext cx="9323083" cy="500143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70C0"/>
                </a:solidFill>
                <a:latin typeface="+mn-lt"/>
              </a:rPr>
              <a:t>Major advocacy priorities – GME and NIH funding and others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70C0"/>
                </a:solidFill>
              </a:rPr>
              <a:t>Racial diversity and inclusion issues in faculty and institutions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70C0"/>
                </a:solidFill>
              </a:rPr>
              <a:t>Gender </a:t>
            </a:r>
            <a:r>
              <a:rPr lang="en-US" sz="3400" dirty="0">
                <a:solidFill>
                  <a:srgbClr val="0070C0"/>
                </a:solidFill>
                <a:latin typeface="+mn-lt"/>
              </a:rPr>
              <a:t>equity and harassmen</a:t>
            </a:r>
            <a:r>
              <a:rPr lang="en-US" sz="3400" dirty="0">
                <a:solidFill>
                  <a:srgbClr val="0070C0"/>
                </a:solidFill>
              </a:rPr>
              <a:t>t issues </a:t>
            </a:r>
            <a:endParaRPr lang="en-US" sz="3400" dirty="0">
              <a:solidFill>
                <a:srgbClr val="0070C0"/>
              </a:solidFill>
              <a:latin typeface="+mn-lt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70C0"/>
                </a:solidFill>
              </a:rPr>
              <a:t>Political influence in science</a:t>
            </a:r>
            <a:endParaRPr lang="en-US" sz="3400" dirty="0">
              <a:solidFill>
                <a:srgbClr val="0070C0"/>
              </a:solidFill>
              <a:latin typeface="+mn-lt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70C0"/>
                </a:solidFill>
                <a:latin typeface="+mn-lt"/>
              </a:rPr>
              <a:t>Faculty identity and faculty leadership and governance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70C0"/>
                </a:solidFill>
                <a:latin typeface="+mn-lt"/>
              </a:rPr>
              <a:t>Faculty well-being and resilience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70C0"/>
                </a:solidFill>
                <a:latin typeface="+mn-lt"/>
              </a:rPr>
              <a:t>“Mission alignment” – finding balance in the mission areas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70C0"/>
                </a:solidFill>
                <a:latin typeface="+mn-lt"/>
              </a:rPr>
              <a:t>Biomedical research advancement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70C0"/>
                </a:solidFill>
                <a:latin typeface="+mn-lt"/>
              </a:rPr>
              <a:t>The teaching and learning environment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rgbClr val="0070C0"/>
                </a:solidFill>
                <a:latin typeface="+mn-lt"/>
              </a:rPr>
              <a:t>Faculty professional development and training</a:t>
            </a:r>
          </a:p>
          <a:p>
            <a:pPr marL="257165" indent="-257165">
              <a:buClr>
                <a:srgbClr val="002060"/>
              </a:buClr>
            </a:pPr>
            <a:r>
              <a:rPr lang="en-US" sz="3400" b="1" dirty="0">
                <a:solidFill>
                  <a:srgbClr val="013D79"/>
                </a:solidFill>
                <a:highlight>
                  <a:srgbClr val="B6E5F4"/>
                </a:highlight>
                <a:latin typeface="+mn-lt"/>
              </a:rPr>
              <a:t>…and more issues as CFAS reps raise them – </a:t>
            </a:r>
            <a:br>
              <a:rPr lang="en-US" sz="3400" b="1" dirty="0">
                <a:solidFill>
                  <a:srgbClr val="013D79"/>
                </a:solidFill>
                <a:highlight>
                  <a:srgbClr val="B6E5F4"/>
                </a:highlight>
                <a:latin typeface="+mn-lt"/>
              </a:rPr>
            </a:br>
            <a:r>
              <a:rPr lang="en-US" sz="3400" b="1" dirty="0">
                <a:solidFill>
                  <a:srgbClr val="013D79"/>
                </a:solidFill>
                <a:highlight>
                  <a:srgbClr val="B6E5F4"/>
                </a:highlight>
                <a:latin typeface="+mn-lt"/>
              </a:rPr>
              <a:t>We aim to be responsive and nimble in our topics.</a:t>
            </a:r>
          </a:p>
          <a:p>
            <a:pPr marL="257165" indent="-257165"/>
            <a:endParaRPr lang="en-US" b="1" dirty="0">
              <a:solidFill>
                <a:srgbClr val="013D79"/>
              </a:solidFill>
              <a:latin typeface="+mn-l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89310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90C3234-0DF6-4AF7-A947-D6DB77E1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43" y="983412"/>
            <a:ext cx="11286913" cy="5400136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2400" b="1" dirty="0">
                <a:solidFill>
                  <a:srgbClr val="0070C0"/>
                </a:solidFill>
              </a:rPr>
              <a:t>CFAS Committees </a:t>
            </a:r>
            <a:r>
              <a:rPr lang="en-US" sz="2400" dirty="0">
                <a:solidFill>
                  <a:srgbClr val="002060"/>
                </a:solidFill>
              </a:rPr>
              <a:t>have continued to meet regularly and have produced several publications and reports or have launched new projects.</a:t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Clr>
                <a:srgbClr val="605CA8"/>
              </a:buClr>
            </a:pPr>
            <a:r>
              <a:rPr lang="en-US" sz="2400" dirty="0">
                <a:solidFill>
                  <a:srgbClr val="002060"/>
                </a:solidFill>
              </a:rPr>
              <a:t>Focused on supporting ongoing connectivity with: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  <a:p>
            <a:pPr marL="1028700" lvl="1"/>
            <a:r>
              <a:rPr lang="en-US" sz="2600" dirty="0">
                <a:solidFill>
                  <a:srgbClr val="002060"/>
                </a:solidFill>
              </a:rPr>
              <a:t>Monthly electronic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b="1" i="1" dirty="0">
                <a:solidFill>
                  <a:srgbClr val="0070C0"/>
                </a:solidFill>
              </a:rPr>
              <a:t>CFAS Rep Bulletin </a:t>
            </a:r>
          </a:p>
          <a:p>
            <a:pPr marL="1028700" lvl="1"/>
            <a:r>
              <a:rPr lang="en-US" sz="2600" dirty="0">
                <a:solidFill>
                  <a:srgbClr val="002060"/>
                </a:solidFill>
              </a:rPr>
              <a:t>Monthly online </a:t>
            </a:r>
            <a:r>
              <a:rPr lang="en-US" sz="2600" b="1" dirty="0">
                <a:solidFill>
                  <a:srgbClr val="0070C0"/>
                </a:solidFill>
              </a:rPr>
              <a:t>C</a:t>
            </a:r>
            <a:r>
              <a:rPr lang="en-US" sz="2600" b="1" i="1" dirty="0">
                <a:solidFill>
                  <a:srgbClr val="0070C0"/>
                </a:solidFill>
              </a:rPr>
              <a:t>FAS Connects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002060"/>
                </a:solidFill>
              </a:rPr>
              <a:t>live sessions, including multiple conversations with AAMC President and CEO David J. </a:t>
            </a:r>
            <a:r>
              <a:rPr lang="en-US" sz="2600" dirty="0" err="1">
                <a:solidFill>
                  <a:srgbClr val="002060"/>
                </a:solidFill>
              </a:rPr>
              <a:t>Skorton</a:t>
            </a:r>
            <a:r>
              <a:rPr lang="en-US" sz="2600" dirty="0">
                <a:solidFill>
                  <a:srgbClr val="002060"/>
                </a:solidFill>
              </a:rPr>
              <a:t>, MD and members of Leadership Team</a:t>
            </a:r>
          </a:p>
          <a:p>
            <a:pPr marL="1028700" lvl="1"/>
            <a:r>
              <a:rPr lang="en-US" sz="2600" dirty="0">
                <a:solidFill>
                  <a:srgbClr val="002060"/>
                </a:solidFill>
              </a:rPr>
              <a:t>Annual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b="1" i="1" dirty="0">
                <a:solidFill>
                  <a:srgbClr val="0070C0"/>
                </a:solidFill>
              </a:rPr>
              <a:t>CFAS Spring Meeting </a:t>
            </a:r>
          </a:p>
          <a:p>
            <a:pPr marL="1028700" lvl="1"/>
            <a:r>
              <a:rPr lang="en-US" sz="2600" dirty="0">
                <a:solidFill>
                  <a:srgbClr val="002060"/>
                </a:solidFill>
              </a:rPr>
              <a:t>Biennial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b="1" i="1" dirty="0">
                <a:solidFill>
                  <a:srgbClr val="0070C0"/>
                </a:solidFill>
              </a:rPr>
              <a:t>CFAS Society Summit </a:t>
            </a:r>
            <a:r>
              <a:rPr lang="en-US" sz="2600" dirty="0">
                <a:solidFill>
                  <a:srgbClr val="002060"/>
                </a:solidFill>
              </a:rPr>
              <a:t>for executives.</a:t>
            </a:r>
            <a:endParaRPr lang="en-US" sz="2600" i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New junior faculty member, Catherine Coe, MD, seated on the AAMC Board of Directors.</a:t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en-US" sz="2400" dirty="0">
                <a:solidFill>
                  <a:srgbClr val="002060"/>
                </a:solidFill>
              </a:rPr>
              <a:t>Streamlining content on the CFAS website and revamping the Well-Being in Academic Medicine webpage 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https://www.aamc.org/news-insights/wellbeing/faculty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11D9FD0-DB60-45BE-8CF0-C89579CA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43" y="291602"/>
            <a:ext cx="10515600" cy="50167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Achievements and Activities in 2022</a:t>
            </a:r>
          </a:p>
        </p:txBody>
      </p:sp>
    </p:spTree>
    <p:extLst>
      <p:ext uri="{BB962C8B-B14F-4D97-AF65-F5344CB8AC3E}">
        <p14:creationId xmlns:p14="http://schemas.microsoft.com/office/powerpoint/2010/main" val="21163086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367" y="1449421"/>
            <a:ext cx="11316454" cy="3892600"/>
          </a:xfrm>
        </p:spPr>
        <p:txBody>
          <a:bodyPr/>
          <a:lstStyle/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Identify the issues </a:t>
            </a:r>
            <a:r>
              <a:rPr lang="en-US" sz="3600" dirty="0">
                <a:solidFill>
                  <a:srgbClr val="002060"/>
                </a:solidFill>
              </a:rPr>
              <a:t>facing faculty in academic medicine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Provide a voice </a:t>
            </a:r>
            <a:r>
              <a:rPr lang="en-US" sz="3600" dirty="0">
                <a:solidFill>
                  <a:srgbClr val="002060"/>
                </a:solidFill>
              </a:rPr>
              <a:t>for faculty members about these issues to the AAMC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Apprise faculty and societies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of AAMC activities, topical issues, and resources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CFAS Rep Charge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778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A6DBAEC-40DB-471F-A515-436A521F2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70" y="1241597"/>
            <a:ext cx="10056804" cy="426643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Thematic Committees </a:t>
            </a:r>
            <a:r>
              <a:rPr lang="en-US" sz="2000" i="1" dirty="0">
                <a:solidFill>
                  <a:srgbClr val="002060"/>
                </a:solidFill>
              </a:rPr>
              <a:t>are open to all CFAS reps and affiliates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Advocacy Committee </a:t>
            </a:r>
            <a:r>
              <a:rPr lang="en-US" sz="1800" dirty="0">
                <a:solidFill>
                  <a:srgbClr val="0070C0"/>
                </a:solidFill>
              </a:rPr>
              <a:t>- Art Derse, Chair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Biomedical Research and Education Committee </a:t>
            </a:r>
            <a:r>
              <a:rPr lang="en-US" sz="1800" dirty="0">
                <a:solidFill>
                  <a:srgbClr val="0070C0"/>
                </a:solidFill>
              </a:rPr>
              <a:t>(BREC) - Rich Eckert, Chair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Communication Committee </a:t>
            </a:r>
            <a:r>
              <a:rPr lang="en-US" sz="1800" dirty="0">
                <a:solidFill>
                  <a:srgbClr val="0070C0"/>
                </a:solidFill>
              </a:rPr>
              <a:t>- Alan Dow, Chair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Diversity, Equity, and Inclusion Committee </a:t>
            </a:r>
            <a:r>
              <a:rPr lang="en-US" sz="1800" dirty="0">
                <a:solidFill>
                  <a:srgbClr val="0070C0"/>
                </a:solidFill>
              </a:rPr>
              <a:t>- Monica Baskin, Chair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Mission Alignment Committee </a:t>
            </a:r>
            <a:r>
              <a:rPr lang="en-US" sz="1800" dirty="0">
                <a:solidFill>
                  <a:srgbClr val="0070C0"/>
                </a:solidFill>
              </a:rPr>
              <a:t>- Stewart Babbott, Chair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Faculty Resilience Committee </a:t>
            </a:r>
            <a:r>
              <a:rPr lang="en-US" sz="1800" dirty="0">
                <a:solidFill>
                  <a:srgbClr val="0070C0"/>
                </a:solidFill>
              </a:rPr>
              <a:t>- Cathy Pipas, Chair</a:t>
            </a:r>
          </a:p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Clr>
                <a:schemeClr val="bg1">
                  <a:lumMod val="75000"/>
                </a:schemeClr>
              </a:buClr>
              <a:buNone/>
            </a:pPr>
            <a:r>
              <a:rPr lang="en-US" sz="2000" b="1" dirty="0">
                <a:solidFill>
                  <a:srgbClr val="002060"/>
                </a:solidFill>
              </a:rPr>
              <a:t>Structural Committees </a:t>
            </a:r>
            <a:r>
              <a:rPr lang="en-US" sz="2000" i="1" dirty="0">
                <a:solidFill>
                  <a:srgbClr val="002060"/>
                </a:solidFill>
              </a:rPr>
              <a:t>open to appointed members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Programming Committee</a:t>
            </a:r>
            <a:r>
              <a:rPr lang="en-US" sz="1800" dirty="0">
                <a:solidFill>
                  <a:srgbClr val="0070C0"/>
                </a:solidFill>
              </a:rPr>
              <a:t> - Nita Ahuja, Chair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Nominating Committee</a:t>
            </a:r>
            <a:r>
              <a:rPr lang="en-US" sz="1800" dirty="0">
                <a:solidFill>
                  <a:srgbClr val="0070C0"/>
                </a:solidFill>
              </a:rPr>
              <a:t> - Gabriela Popescu, Chair</a:t>
            </a:r>
            <a:endParaRPr lang="en-US" sz="1800" i="1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Details about all </a:t>
            </a:r>
            <a:r>
              <a:rPr lang="en-US" sz="1800" i="1" dirty="0">
                <a:solidFill>
                  <a:srgbClr val="0070C0"/>
                </a:solidFill>
              </a:rPr>
              <a:t>CFAS Committees </a:t>
            </a:r>
            <a:r>
              <a:rPr lang="en-US" sz="1800" dirty="0">
                <a:solidFill>
                  <a:srgbClr val="0070C0"/>
                </a:solidFill>
              </a:rPr>
              <a:t>here: </a:t>
            </a:r>
            <a:r>
              <a:rPr lang="en-US" sz="1800" i="1" u="sng" dirty="0">
                <a:solidFill>
                  <a:srgbClr val="002060"/>
                </a:solidFill>
              </a:rPr>
              <a:t>www.aamc.org/cfas</a:t>
            </a:r>
            <a:r>
              <a:rPr lang="en-US" sz="1800" i="1" dirty="0"/>
              <a:t> </a:t>
            </a:r>
            <a:endParaRPr lang="en-US" sz="1800" i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Clr>
                <a:schemeClr val="bg1">
                  <a:lumMod val="75000"/>
                </a:schemeClr>
              </a:buClr>
            </a:pPr>
            <a:endParaRPr lang="en-US" sz="18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AE26DBD-B2C6-4502-8AB3-DEA0E06C1028}"/>
              </a:ext>
            </a:extLst>
          </p:cNvPr>
          <p:cNvSpPr txBox="1">
            <a:spLocks/>
          </p:cNvSpPr>
          <p:nvPr/>
        </p:nvSpPr>
        <p:spPr bwMode="auto">
          <a:xfrm>
            <a:off x="499762" y="262669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2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>
                <a:solidFill>
                  <a:srgbClr val="002060"/>
                </a:solidFill>
              </a:rPr>
              <a:t>CFAS Committees	</a:t>
            </a:r>
          </a:p>
        </p:txBody>
      </p:sp>
    </p:spTree>
    <p:extLst>
      <p:ext uri="{BB962C8B-B14F-4D97-AF65-F5344CB8AC3E}">
        <p14:creationId xmlns:p14="http://schemas.microsoft.com/office/powerpoint/2010/main" val="21967408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D609F5-94A0-4BE5-B3EA-6FE6BB0DAB9D}"/>
              </a:ext>
            </a:extLst>
          </p:cNvPr>
          <p:cNvSpPr txBox="1">
            <a:spLocks/>
          </p:cNvSpPr>
          <p:nvPr/>
        </p:nvSpPr>
        <p:spPr bwMode="auto">
          <a:xfrm>
            <a:off x="600114" y="-72091"/>
            <a:ext cx="5712122" cy="10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2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>
                <a:solidFill>
                  <a:srgbClr val="002060"/>
                </a:solidFill>
              </a:rPr>
              <a:t>The AAMC CFAS Team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4CABE3-C467-487D-8FAD-D553E1D53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447" y="1457512"/>
            <a:ext cx="7096327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Eric Weissman, Senior Director, Society and Faculty Engagement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eweissman@aamc.org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br>
              <a:rPr lang="en-US" sz="1800" dirty="0">
                <a:solidFill>
                  <a:srgbClr val="002060"/>
                </a:solidFill>
              </a:rPr>
            </a:b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Stephen Barry, CFAS Engagement Specialist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sbarry@aamc.org</a:t>
            </a:r>
            <a:endParaRPr lang="en-US" sz="1800" dirty="0">
              <a:solidFill>
                <a:srgbClr val="0070C0"/>
              </a:solidFill>
            </a:endParaRPr>
          </a:p>
          <a:p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Anne Berry, Lead Specialist, Implementation Research and Policy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aberry@aamc.org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br>
              <a:rPr lang="en-US" sz="1800" dirty="0">
                <a:solidFill>
                  <a:srgbClr val="0070C0"/>
                </a:solidFill>
              </a:rPr>
            </a:b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Alex Bolt, CFAS Communications Specialist</a:t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abolt@aamc.org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pPr marL="257165" lvl="1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0498C-316B-4FF8-814E-2F6A917E25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27" y="4793622"/>
            <a:ext cx="796269" cy="1194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93866-5E0A-4DBC-ACF3-1CD12D574B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6" y="3592772"/>
            <a:ext cx="1015651" cy="1095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FCDB0-0620-4A8E-BD72-D9A39F313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530" y="1146463"/>
            <a:ext cx="843525" cy="1023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EC1E7F-D4CC-43FB-9E31-F0BFFA1DC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5" y="2475884"/>
            <a:ext cx="670506" cy="9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2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D7815D-C74C-F343-BA7B-1CCA9969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422" y="218553"/>
            <a:ext cx="8818140" cy="5680165"/>
          </a:xfrm>
          <a:ln>
            <a:noFill/>
          </a:ln>
        </p:spPr>
        <p:txBody>
          <a:bodyPr/>
          <a:lstStyle/>
          <a:p>
            <a:pPr algn="ctr"/>
            <a:r>
              <a:rPr lang="en-US" sz="4800" dirty="0"/>
              <a:t>Communication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		     	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479790-6614-6B4A-9F53-F0D625F1E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83" y="2451242"/>
            <a:ext cx="5146218" cy="2828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3784" y="2845884"/>
            <a:ext cx="3093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School /</a:t>
            </a:r>
          </a:p>
          <a:p>
            <a:r>
              <a:rPr lang="en-US" sz="4000" dirty="0">
                <a:solidFill>
                  <a:srgbClr val="002060"/>
                </a:solidFill>
              </a:rPr>
              <a:t>Society</a:t>
            </a:r>
          </a:p>
        </p:txBody>
      </p:sp>
      <p:sp>
        <p:nvSpPr>
          <p:cNvPr id="8" name="Right Arrow 7"/>
          <p:cNvSpPr/>
          <p:nvPr/>
        </p:nvSpPr>
        <p:spPr bwMode="auto">
          <a:xfrm rot="20526876">
            <a:off x="4061204" y="2565249"/>
            <a:ext cx="802140" cy="379379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960722">
            <a:off x="7799786" y="3299725"/>
            <a:ext cx="802140" cy="379379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7968" y="4790680"/>
            <a:ext cx="1809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AAMC</a:t>
            </a:r>
          </a:p>
        </p:txBody>
      </p:sp>
    </p:spTree>
    <p:extLst>
      <p:ext uri="{BB962C8B-B14F-4D97-AF65-F5344CB8AC3E}">
        <p14:creationId xmlns:p14="http://schemas.microsoft.com/office/powerpoint/2010/main" val="24227715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D7815D-C74C-F343-BA7B-1CCA9969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704" y="-48125"/>
            <a:ext cx="8818140" cy="5680165"/>
          </a:xfrm>
          <a:ln>
            <a:noFill/>
          </a:ln>
        </p:spPr>
        <p:txBody>
          <a:bodyPr/>
          <a:lstStyle/>
          <a:p>
            <a:pPr algn="ctr"/>
            <a:r>
              <a:rPr lang="en-US" sz="4800" dirty="0"/>
              <a:t>Communication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		     	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479790-6614-6B4A-9F53-F0D625F1E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16" y="2403118"/>
            <a:ext cx="5146218" cy="2828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9621" y="2917668"/>
            <a:ext cx="3093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School /</a:t>
            </a:r>
          </a:p>
          <a:p>
            <a:r>
              <a:rPr lang="en-US" sz="4000" dirty="0">
                <a:solidFill>
                  <a:srgbClr val="002060"/>
                </a:solidFill>
              </a:rPr>
              <a:t>Society</a:t>
            </a:r>
          </a:p>
        </p:txBody>
      </p:sp>
      <p:sp>
        <p:nvSpPr>
          <p:cNvPr id="8" name="Right Arrow 7"/>
          <p:cNvSpPr/>
          <p:nvPr/>
        </p:nvSpPr>
        <p:spPr bwMode="auto">
          <a:xfrm rot="9858347">
            <a:off x="3906835" y="2555071"/>
            <a:ext cx="802140" cy="379379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2920376">
            <a:off x="7635829" y="3266983"/>
            <a:ext cx="802140" cy="379379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3788" y="4926070"/>
            <a:ext cx="1809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AAMC</a:t>
            </a:r>
          </a:p>
        </p:txBody>
      </p:sp>
      <p:pic>
        <p:nvPicPr>
          <p:cNvPr id="1028" name="Picture 4" descr="Gourmet Chocolate Candy Recipes | LoveToKnow">
            <a:extLst>
              <a:ext uri="{FF2B5EF4-FFF2-40B4-BE49-F238E27FC236}">
                <a16:creationId xmlns:a16="http://schemas.microsoft.com/office/drawing/2014/main" id="{512E12B2-12FA-4CE2-88EC-EFF3F664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61" y="4789983"/>
            <a:ext cx="15621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AB05EC-77BB-41F3-ADB9-37677B2C6E5C}"/>
              </a:ext>
            </a:extLst>
          </p:cNvPr>
          <p:cNvSpPr txBox="1"/>
          <p:nvPr/>
        </p:nvSpPr>
        <p:spPr>
          <a:xfrm>
            <a:off x="3131192" y="5137920"/>
            <a:ext cx="2056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Sweet Spot</a:t>
            </a:r>
          </a:p>
        </p:txBody>
      </p:sp>
    </p:spTree>
    <p:extLst>
      <p:ext uri="{BB962C8B-B14F-4D97-AF65-F5344CB8AC3E}">
        <p14:creationId xmlns:p14="http://schemas.microsoft.com/office/powerpoint/2010/main" val="27019359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66A302-FDC6-46B7-A355-31B6F176F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80282" cy="6858000"/>
          </a:xfrm>
          <a:prstGeom prst="rect">
            <a:avLst/>
          </a:prstGeom>
        </p:spPr>
      </p:pic>
      <p:sp>
        <p:nvSpPr>
          <p:cNvPr id="2" name="Flowchart: Card 1">
            <a:extLst>
              <a:ext uri="{FF2B5EF4-FFF2-40B4-BE49-F238E27FC236}">
                <a16:creationId xmlns:a16="http://schemas.microsoft.com/office/drawing/2014/main" id="{ABEA46AA-C097-4972-A5F3-A7659460B4BC}"/>
              </a:ext>
            </a:extLst>
          </p:cNvPr>
          <p:cNvSpPr/>
          <p:nvPr/>
        </p:nvSpPr>
        <p:spPr>
          <a:xfrm rot="16200000" flipH="1">
            <a:off x="5851093" y="517091"/>
            <a:ext cx="6868314" cy="5813503"/>
          </a:xfrm>
          <a:prstGeom prst="flowChartPunchedCard">
            <a:avLst/>
          </a:prstGeom>
          <a:solidFill>
            <a:srgbClr val="324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52DD25-A2B1-4F9A-AC9B-D8342AA6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1" y="1143000"/>
            <a:ext cx="4800600" cy="54483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Mission</a:t>
            </a:r>
          </a:p>
          <a:p>
            <a:pPr algn="ctr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The AAMC leads and serves academic medicine to improve the health of people everywhere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Vision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 healthier future through learning, discovery, health care, and community collaborations.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954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6CAD-EA67-433A-A181-09A4BB0F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8" y="234893"/>
            <a:ext cx="11506005" cy="377503"/>
          </a:xfrm>
        </p:spPr>
        <p:txBody>
          <a:bodyPr/>
          <a:lstStyle/>
          <a:p>
            <a:r>
              <a:rPr lang="en-US" sz="2800" dirty="0"/>
              <a:t>2021-2022 Board of Directors</a:t>
            </a:r>
          </a:p>
        </p:txBody>
      </p:sp>
      <p:pic>
        <p:nvPicPr>
          <p:cNvPr id="4" name="Picture 3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498E9F35-38D7-41CC-B45E-465B7D95A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0" y="938994"/>
            <a:ext cx="1158379" cy="11545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E4F6FD-488D-4181-8EA3-1A90031BF46C}"/>
              </a:ext>
            </a:extLst>
          </p:cNvPr>
          <p:cNvSpPr txBox="1"/>
          <p:nvPr/>
        </p:nvSpPr>
        <p:spPr>
          <a:xfrm>
            <a:off x="340819" y="2017446"/>
            <a:ext cx="162726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Kirk A. Calhoun,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Chair</a:t>
            </a:r>
          </a:p>
        </p:txBody>
      </p:sp>
      <p:pic>
        <p:nvPicPr>
          <p:cNvPr id="7" name="Picture 6" descr="A picture containing person, building, outdoor, suit&#10;&#10;Description automatically generated">
            <a:extLst>
              <a:ext uri="{FF2B5EF4-FFF2-40B4-BE49-F238E27FC236}">
                <a16:creationId xmlns:a16="http://schemas.microsoft.com/office/drawing/2014/main" id="{DF4947C5-C739-4F64-853F-B49FC14A8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53" y="920058"/>
            <a:ext cx="1158379" cy="11545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3457B3-381B-4BB5-ABCD-90059EBADE0A}"/>
              </a:ext>
            </a:extLst>
          </p:cNvPr>
          <p:cNvSpPr txBox="1"/>
          <p:nvPr/>
        </p:nvSpPr>
        <p:spPr>
          <a:xfrm>
            <a:off x="2054302" y="2040529"/>
            <a:ext cx="15267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LouAnn Woodward,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Chair-elect</a:t>
            </a:r>
          </a:p>
        </p:txBody>
      </p:sp>
      <p:pic>
        <p:nvPicPr>
          <p:cNvPr id="9" name="Picture 8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34EC1947-4760-492D-979C-A45AA0EF4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84" y="907203"/>
            <a:ext cx="1168600" cy="1168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23C26B-A851-4AAB-8CD7-641DA2FED112}"/>
              </a:ext>
            </a:extLst>
          </p:cNvPr>
          <p:cNvSpPr txBox="1"/>
          <p:nvPr/>
        </p:nvSpPr>
        <p:spPr>
          <a:xfrm>
            <a:off x="3778176" y="2063612"/>
            <a:ext cx="176201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Larry Jameson, MD, PhD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Immediate Past Chair</a:t>
            </a:r>
          </a:p>
        </p:txBody>
      </p:sp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33F8D39B-CF9E-4D78-A852-D0D93DAAF9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74" y="923710"/>
            <a:ext cx="1149293" cy="11492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1B5C54-2AF3-4117-A0D3-990EDD0B3632}"/>
              </a:ext>
            </a:extLst>
          </p:cNvPr>
          <p:cNvSpPr txBox="1"/>
          <p:nvPr/>
        </p:nvSpPr>
        <p:spPr>
          <a:xfrm flipH="1">
            <a:off x="7172587" y="2063612"/>
            <a:ext cx="16022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Nita F. Ahuja, MD, MBA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C00000"/>
                </a:solidFill>
                <a:latin typeface="Arial"/>
              </a:rPr>
              <a:t>(CFAS Chair-elect)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B5FDE03E-70A9-44C4-ADF1-08BF91F7A4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10" y="907203"/>
            <a:ext cx="1168600" cy="1168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13EE3B-754F-4425-AE1E-5B0364CFEF62}"/>
              </a:ext>
            </a:extLst>
          </p:cNvPr>
          <p:cNvSpPr txBox="1"/>
          <p:nvPr/>
        </p:nvSpPr>
        <p:spPr>
          <a:xfrm>
            <a:off x="5486401" y="2055034"/>
            <a:ext cx="1872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David J. Skorton,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President and CEO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8BE03D-D6F6-414A-9DC0-62AB97E5800F}"/>
              </a:ext>
            </a:extLst>
          </p:cNvPr>
          <p:cNvSpPr txBox="1"/>
          <p:nvPr/>
        </p:nvSpPr>
        <p:spPr>
          <a:xfrm>
            <a:off x="8781345" y="2010243"/>
            <a:ext cx="15124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Catherine L. Coe, MD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(Junior Faculty Member)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D1C6B6-8101-4B88-AC4C-9DAFFEF779F5}"/>
              </a:ext>
            </a:extLst>
          </p:cNvPr>
          <p:cNvSpPr txBox="1"/>
          <p:nvPr/>
        </p:nvSpPr>
        <p:spPr>
          <a:xfrm>
            <a:off x="10393632" y="2024546"/>
            <a:ext cx="15124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lang="en-US" sz="900" dirty="0">
                <a:solidFill>
                  <a:srgbClr val="013D79"/>
                </a:solidFill>
                <a:latin typeface="Arial"/>
              </a:rPr>
              <a:t>Henri Ford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MD, MHA</a:t>
            </a:r>
          </a:p>
        </p:txBody>
      </p:sp>
      <p:pic>
        <p:nvPicPr>
          <p:cNvPr id="25" name="Picture 2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0C980528-BC45-46B9-8297-2E423363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03" y="938994"/>
            <a:ext cx="1150819" cy="11508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A bald person wearing a suit and bow tie&#10;&#10;Description automatically generated with medium confidence">
            <a:extLst>
              <a:ext uri="{FF2B5EF4-FFF2-40B4-BE49-F238E27FC236}">
                <a16:creationId xmlns:a16="http://schemas.microsoft.com/office/drawing/2014/main" id="{A656EB85-60C6-4681-B14F-55B4A52598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495" y="930003"/>
            <a:ext cx="11430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AD6DF09-168E-4B9D-85C5-35DEC8C9D01B}"/>
              </a:ext>
            </a:extLst>
          </p:cNvPr>
          <p:cNvSpPr txBox="1"/>
          <p:nvPr/>
        </p:nvSpPr>
        <p:spPr>
          <a:xfrm>
            <a:off x="304097" y="3856203"/>
            <a:ext cx="15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13D79"/>
                </a:solidFill>
                <a:latin typeface="Arial"/>
              </a:rPr>
              <a:t>  Julie A Freischlag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MD,</a:t>
            </a:r>
          </a:p>
        </p:txBody>
      </p:sp>
      <p:pic>
        <p:nvPicPr>
          <p:cNvPr id="32" name="Picture 3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EAD5DF6-8CF8-448A-9827-0BE5E5A93B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0" y="2806903"/>
            <a:ext cx="1143000" cy="11544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06EA0C3-C685-4DF1-B3B4-7EAE3122514E}"/>
              </a:ext>
            </a:extLst>
          </p:cNvPr>
          <p:cNvSpPr txBox="1"/>
          <p:nvPr/>
        </p:nvSpPr>
        <p:spPr>
          <a:xfrm>
            <a:off x="2013358" y="3859186"/>
            <a:ext cx="169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13D79"/>
                </a:solidFill>
                <a:latin typeface="Arial"/>
              </a:rPr>
              <a:t> Martha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E. </a:t>
            </a:r>
            <a:r>
              <a:rPr lang="en-US" sz="900" dirty="0">
                <a:solidFill>
                  <a:srgbClr val="013D79"/>
                </a:solidFill>
                <a:latin typeface="Arial"/>
              </a:rPr>
              <a:t>Gaines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JD, LLM</a:t>
            </a:r>
          </a:p>
        </p:txBody>
      </p:sp>
      <p:pic>
        <p:nvPicPr>
          <p:cNvPr id="37" name="Picture 3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824BFEF-907F-444A-88B3-4578E51ECA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88" y="2823543"/>
            <a:ext cx="1154493" cy="11544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53AC832-45AD-4D68-9F3D-EE2C96703604}"/>
              </a:ext>
            </a:extLst>
          </p:cNvPr>
          <p:cNvSpPr txBox="1"/>
          <p:nvPr/>
        </p:nvSpPr>
        <p:spPr>
          <a:xfrm>
            <a:off x="3727039" y="3855184"/>
            <a:ext cx="2069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900" dirty="0">
                <a:solidFill>
                  <a:srgbClr val="C00000"/>
                </a:solidFill>
                <a:latin typeface="Arial"/>
              </a:rPr>
              <a:t>Aviad Haramati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US" sz="900" dirty="0">
                <a:solidFill>
                  <a:srgbClr val="C00000"/>
                </a:solidFill>
                <a:latin typeface="Arial"/>
              </a:rPr>
              <a:t>PhD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(CFAS Chair)</a:t>
            </a:r>
          </a:p>
        </p:txBody>
      </p:sp>
      <p:pic>
        <p:nvPicPr>
          <p:cNvPr id="40" name="Picture 39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94DD73A-2DD1-4EF5-B32A-862FB6ABC9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03" y="2796736"/>
            <a:ext cx="1253109" cy="11544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5DB9AAA-0DBF-47C0-9845-91DF91E6175C}"/>
              </a:ext>
            </a:extLst>
          </p:cNvPr>
          <p:cNvSpPr txBox="1"/>
          <p:nvPr/>
        </p:nvSpPr>
        <p:spPr>
          <a:xfrm>
            <a:off x="5486401" y="3851071"/>
            <a:ext cx="1762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13D79"/>
                </a:solidFill>
                <a:latin typeface="Arial"/>
              </a:rPr>
              <a:t>Brittany N. Hasty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US" sz="900" dirty="0">
                <a:solidFill>
                  <a:srgbClr val="013D79"/>
                </a:solidFill>
                <a:latin typeface="Arial"/>
              </a:rPr>
              <a:t>M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D, MHPE</a:t>
            </a:r>
          </a:p>
        </p:txBody>
      </p:sp>
      <p:pic>
        <p:nvPicPr>
          <p:cNvPr id="43" name="Picture 4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8D60471-7AA8-4994-8906-E5C94CDFE9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35" y="2818462"/>
            <a:ext cx="1159574" cy="115957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935B246-A925-46AF-801B-DDD81FE1FDD7}"/>
              </a:ext>
            </a:extLst>
          </p:cNvPr>
          <p:cNvSpPr txBox="1"/>
          <p:nvPr/>
        </p:nvSpPr>
        <p:spPr>
          <a:xfrm>
            <a:off x="7201361" y="38475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13D79"/>
                </a:solidFill>
                <a:latin typeface="Arial"/>
              </a:rPr>
              <a:t>Jennifer Hayashi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" name="Picture 4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7F7DA9C-2219-4B02-BA09-8F20F3C566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55" y="2806903"/>
            <a:ext cx="1154493" cy="11544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9422065-3F75-49C8-A30B-6CEB21EAD989}"/>
              </a:ext>
            </a:extLst>
          </p:cNvPr>
          <p:cNvSpPr txBox="1"/>
          <p:nvPr/>
        </p:nvSpPr>
        <p:spPr>
          <a:xfrm>
            <a:off x="8794992" y="3847535"/>
            <a:ext cx="227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Danny O. Jacobs, MD, MPH </a:t>
            </a:r>
          </a:p>
        </p:txBody>
      </p:sp>
      <p:pic>
        <p:nvPicPr>
          <p:cNvPr id="49" name="Picture 4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AE65724-8DB8-48D3-97E2-E08BFA950F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84" y="2796735"/>
            <a:ext cx="1154493" cy="11544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D3CBBBC-0F34-44F7-83FE-7F2E87E4A505}"/>
              </a:ext>
            </a:extLst>
          </p:cNvPr>
          <p:cNvSpPr txBox="1"/>
          <p:nvPr/>
        </p:nvSpPr>
        <p:spPr>
          <a:xfrm>
            <a:off x="10452225" y="3855184"/>
            <a:ext cx="173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Cara V. James, PhD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F3B658-36B5-459D-B514-BBD3ED47493A}"/>
              </a:ext>
            </a:extLst>
          </p:cNvPr>
          <p:cNvSpPr txBox="1"/>
          <p:nvPr/>
        </p:nvSpPr>
        <p:spPr>
          <a:xfrm>
            <a:off x="327171" y="5734340"/>
            <a:ext cx="1370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13D79"/>
                </a:solidFill>
                <a:latin typeface="Arial"/>
              </a:rPr>
              <a:t>Lee D. Jones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MD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1C5CF29A-FA56-4118-A2C3-23271761E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456830"/>
            <a:ext cx="388158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© 2021 AAMC. May not be reproduced without permission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56" name="Picture 55" descr="A picture containing person, building, outdoor, person&#10;&#10;Description automatically generated">
            <a:extLst>
              <a:ext uri="{FF2B5EF4-FFF2-40B4-BE49-F238E27FC236}">
                <a16:creationId xmlns:a16="http://schemas.microsoft.com/office/drawing/2014/main" id="{6B61C351-2952-4FE0-B5CB-8405512810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7" y="4528948"/>
            <a:ext cx="1186061" cy="118606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DDFFD7B-CF11-437D-B178-829A085CABA5}"/>
              </a:ext>
            </a:extLst>
          </p:cNvPr>
          <p:cNvSpPr txBox="1"/>
          <p:nvPr/>
        </p:nvSpPr>
        <p:spPr>
          <a:xfrm>
            <a:off x="2013358" y="5753276"/>
            <a:ext cx="1567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13D79"/>
                </a:solidFill>
                <a:latin typeface="Arial"/>
              </a:rPr>
              <a:t>Charles P. Mouton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MD</a:t>
            </a:r>
          </a:p>
        </p:txBody>
      </p:sp>
      <p:pic>
        <p:nvPicPr>
          <p:cNvPr id="59" name="Picture 58" descr="A person wearing glasses and a necklace&#10;&#10;Description automatically generated with low confidence">
            <a:extLst>
              <a:ext uri="{FF2B5EF4-FFF2-40B4-BE49-F238E27FC236}">
                <a16:creationId xmlns:a16="http://schemas.microsoft.com/office/drawing/2014/main" id="{9172A916-A0D0-444D-A452-8D0176FCE9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21" y="4513171"/>
            <a:ext cx="1192051" cy="11920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A655845-EEAE-4DAA-BBEC-BAC3121C10D2}"/>
              </a:ext>
            </a:extLst>
          </p:cNvPr>
          <p:cNvSpPr txBox="1"/>
          <p:nvPr/>
        </p:nvSpPr>
        <p:spPr>
          <a:xfrm>
            <a:off x="3740687" y="5734340"/>
            <a:ext cx="148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Joan Y. Reede, MD, MS,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MPH, MBA</a:t>
            </a:r>
          </a:p>
        </p:txBody>
      </p:sp>
      <p:pic>
        <p:nvPicPr>
          <p:cNvPr id="62" name="Picture 61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B95309BC-4AEF-4ABE-8AB9-D284CCAB054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99" y="4506367"/>
            <a:ext cx="1186062" cy="11860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C9E00A2-5683-4A08-9DFE-6AA008D14906}"/>
              </a:ext>
            </a:extLst>
          </p:cNvPr>
          <p:cNvSpPr txBox="1"/>
          <p:nvPr/>
        </p:nvSpPr>
        <p:spPr>
          <a:xfrm>
            <a:off x="5486401" y="5753276"/>
            <a:ext cx="148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Michael Waldrum, MD,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MSC, MBA</a:t>
            </a:r>
          </a:p>
        </p:txBody>
      </p:sp>
      <p:pic>
        <p:nvPicPr>
          <p:cNvPr id="65" name="Picture 64" descr="A picture containing person, wall, indoor, smiling&#10;&#10;Description automatically generated">
            <a:extLst>
              <a:ext uri="{FF2B5EF4-FFF2-40B4-BE49-F238E27FC236}">
                <a16:creationId xmlns:a16="http://schemas.microsoft.com/office/drawing/2014/main" id="{4F691F19-16CC-4D5A-A5AD-264091C3E09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90" y="4506367"/>
            <a:ext cx="1186062" cy="11860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37D71F0-9F3A-4A27-82DC-A55903510F0D}"/>
              </a:ext>
            </a:extLst>
          </p:cNvPr>
          <p:cNvSpPr txBox="1"/>
          <p:nvPr/>
        </p:nvSpPr>
        <p:spPr>
          <a:xfrm>
            <a:off x="7180889" y="5749624"/>
            <a:ext cx="1253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Kate Walsh, MPH</a:t>
            </a:r>
          </a:p>
        </p:txBody>
      </p:sp>
      <p:pic>
        <p:nvPicPr>
          <p:cNvPr id="42" name="Picture 4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7DFFD38E-63F3-4392-9BC0-BD41CC73AEE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85" y="2774613"/>
            <a:ext cx="1186242" cy="11862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2DEA95-67C6-459F-923A-233410C7A3F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4270" y="4542069"/>
            <a:ext cx="1186062" cy="118606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30125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293023"/>
            <a:ext cx="11259481" cy="6207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Others See Us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18393" y="694334"/>
            <a:ext cx="5916931" cy="5896966"/>
            <a:chOff x="2992751" y="763025"/>
            <a:chExt cx="5916931" cy="5896966"/>
          </a:xfrm>
        </p:grpSpPr>
        <p:pic>
          <p:nvPicPr>
            <p:cNvPr id="3" name="Picture 2" descr="3 part circ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8659">
              <a:off x="3012716" y="763025"/>
              <a:ext cx="5896966" cy="589696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04013" y="3383372"/>
              <a:ext cx="2262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We Are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92751" y="3224353"/>
              <a:ext cx="1871022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3000" dirty="0"/>
                <a:t>Thought Leaders</a:t>
              </a:r>
              <a:endParaRPr lang="en-US" sz="3000" dirty="0">
                <a:solidFill>
                  <a:schemeClr val="bg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34764" y="1313371"/>
              <a:ext cx="2638578" cy="964367"/>
            </a:xfrm>
            <a:prstGeom prst="rect">
              <a:avLst/>
            </a:prstGeom>
            <a:noFill/>
            <a:effectLst>
              <a:outerShdw blurRad="190500" dist="25400" dir="2700000" algn="tl" rotWithShape="0">
                <a:srgbClr val="000000">
                  <a:alpha val="54902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3000" dirty="0">
                  <a:solidFill>
                    <a:schemeClr val="bg2"/>
                  </a:solidFill>
                </a:rPr>
                <a:t>Member </a:t>
              </a:r>
            </a:p>
            <a:p>
              <a:pPr>
                <a:lnSpc>
                  <a:spcPts val="3400"/>
                </a:lnSpc>
              </a:pPr>
              <a:r>
                <a:rPr lang="en-US" sz="3000" dirty="0">
                  <a:solidFill>
                    <a:schemeClr val="bg2"/>
                  </a:solidFill>
                </a:rPr>
                <a:t>Organization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05536" y="5192639"/>
              <a:ext cx="2722338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3000" dirty="0">
                  <a:solidFill>
                    <a:schemeClr val="bg2"/>
                  </a:solidFill>
                </a:rPr>
                <a:t>Service </a:t>
              </a:r>
            </a:p>
            <a:p>
              <a:pPr>
                <a:lnSpc>
                  <a:spcPts val="3400"/>
                </a:lnSpc>
              </a:pPr>
              <a:r>
                <a:rPr lang="en-US" sz="3000" dirty="0">
                  <a:solidFill>
                    <a:schemeClr val="bg2"/>
                  </a:solidFill>
                </a:rPr>
                <a:t>Provider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02310" y="2377532"/>
              <a:ext cx="1140052" cy="1005840"/>
            </a:xfrm>
            <a:prstGeom prst="rect">
              <a:avLst/>
            </a:prstGeom>
            <a:effectLst>
              <a:outerShdw blurRad="190500" dist="25400" dir="2700000" algn="tl" rotWithShape="0">
                <a:srgbClr val="000000">
                  <a:alpha val="54902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4720" y="2022890"/>
              <a:ext cx="1021369" cy="10058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3445" y="5192639"/>
              <a:ext cx="1220611" cy="1097280"/>
            </a:xfrm>
            <a:prstGeom prst="rect">
              <a:avLst/>
            </a:prstGeom>
          </p:spPr>
        </p:pic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C5D8E0E-BB73-4536-AE90-966424AE5D16}"/>
              </a:ext>
            </a:extLst>
          </p:cNvPr>
          <p:cNvSpPr/>
          <p:nvPr/>
        </p:nvSpPr>
        <p:spPr bwMode="auto">
          <a:xfrm>
            <a:off x="5145558" y="4689498"/>
            <a:ext cx="3429000" cy="1696453"/>
          </a:xfrm>
          <a:custGeom>
            <a:avLst/>
            <a:gdLst>
              <a:gd name="connsiteX0" fmla="*/ 0 w 3429000"/>
              <a:gd name="connsiteY0" fmla="*/ 854242 h 1696453"/>
              <a:gd name="connsiteX1" fmla="*/ 36094 w 3429000"/>
              <a:gd name="connsiteY1" fmla="*/ 818147 h 1696453"/>
              <a:gd name="connsiteX2" fmla="*/ 252663 w 3429000"/>
              <a:gd name="connsiteY2" fmla="*/ 541421 h 1696453"/>
              <a:gd name="connsiteX3" fmla="*/ 1720515 w 3429000"/>
              <a:gd name="connsiteY3" fmla="*/ 457200 h 1696453"/>
              <a:gd name="connsiteX4" fmla="*/ 2033337 w 3429000"/>
              <a:gd name="connsiteY4" fmla="*/ 132347 h 1696453"/>
              <a:gd name="connsiteX5" fmla="*/ 2490537 w 3429000"/>
              <a:gd name="connsiteY5" fmla="*/ 0 h 1696453"/>
              <a:gd name="connsiteX6" fmla="*/ 2598821 w 3429000"/>
              <a:gd name="connsiteY6" fmla="*/ 60158 h 1696453"/>
              <a:gd name="connsiteX7" fmla="*/ 2646947 w 3429000"/>
              <a:gd name="connsiteY7" fmla="*/ 96253 h 1696453"/>
              <a:gd name="connsiteX8" fmla="*/ 3429000 w 3429000"/>
              <a:gd name="connsiteY8" fmla="*/ 770021 h 1696453"/>
              <a:gd name="connsiteX9" fmla="*/ 2779294 w 3429000"/>
              <a:gd name="connsiteY9" fmla="*/ 1323474 h 1696453"/>
              <a:gd name="connsiteX10" fmla="*/ 2141621 w 3429000"/>
              <a:gd name="connsiteY10" fmla="*/ 1564105 h 1696453"/>
              <a:gd name="connsiteX11" fmla="*/ 721894 w 3429000"/>
              <a:gd name="connsiteY11" fmla="*/ 1696453 h 1696453"/>
              <a:gd name="connsiteX12" fmla="*/ 60158 w 3429000"/>
              <a:gd name="connsiteY12" fmla="*/ 1443789 h 1696453"/>
              <a:gd name="connsiteX13" fmla="*/ 12031 w 3429000"/>
              <a:gd name="connsiteY13" fmla="*/ 1203158 h 1696453"/>
              <a:gd name="connsiteX14" fmla="*/ 0 w 3429000"/>
              <a:gd name="connsiteY14" fmla="*/ 85424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9000" h="1696453">
                <a:moveTo>
                  <a:pt x="0" y="854242"/>
                </a:moveTo>
                <a:lnTo>
                  <a:pt x="36094" y="818147"/>
                </a:lnTo>
                <a:lnTo>
                  <a:pt x="252663" y="541421"/>
                </a:lnTo>
                <a:lnTo>
                  <a:pt x="1720515" y="457200"/>
                </a:lnTo>
                <a:lnTo>
                  <a:pt x="2033337" y="132347"/>
                </a:lnTo>
                <a:lnTo>
                  <a:pt x="2490537" y="0"/>
                </a:lnTo>
                <a:cubicBezTo>
                  <a:pt x="2526632" y="20053"/>
                  <a:pt x="2563655" y="38517"/>
                  <a:pt x="2598821" y="60158"/>
                </a:cubicBezTo>
                <a:cubicBezTo>
                  <a:pt x="2615899" y="70668"/>
                  <a:pt x="2646947" y="96253"/>
                  <a:pt x="2646947" y="96253"/>
                </a:cubicBezTo>
                <a:lnTo>
                  <a:pt x="3429000" y="770021"/>
                </a:lnTo>
                <a:lnTo>
                  <a:pt x="2779294" y="1323474"/>
                </a:lnTo>
                <a:lnTo>
                  <a:pt x="2141621" y="1564105"/>
                </a:lnTo>
                <a:lnTo>
                  <a:pt x="721894" y="1696453"/>
                </a:lnTo>
                <a:lnTo>
                  <a:pt x="60158" y="1443789"/>
                </a:lnTo>
                <a:lnTo>
                  <a:pt x="12031" y="1203158"/>
                </a:lnTo>
                <a:lnTo>
                  <a:pt x="0" y="854242"/>
                </a:lnTo>
                <a:close/>
              </a:path>
            </a:pathLst>
          </a:custGeom>
          <a:solidFill>
            <a:srgbClr val="668EBF">
              <a:alpha val="75000"/>
            </a:srgb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C04AEEA-284B-42B5-B54A-51B96FD6FC90}"/>
              </a:ext>
            </a:extLst>
          </p:cNvPr>
          <p:cNvSpPr/>
          <p:nvPr/>
        </p:nvSpPr>
        <p:spPr bwMode="auto">
          <a:xfrm>
            <a:off x="3657600" y="1900989"/>
            <a:ext cx="1744579" cy="2418348"/>
          </a:xfrm>
          <a:custGeom>
            <a:avLst/>
            <a:gdLst>
              <a:gd name="connsiteX0" fmla="*/ 120316 w 1744579"/>
              <a:gd name="connsiteY0" fmla="*/ 2201779 h 2418348"/>
              <a:gd name="connsiteX1" fmla="*/ 0 w 1744579"/>
              <a:gd name="connsiteY1" fmla="*/ 2009274 h 2418348"/>
              <a:gd name="connsiteX2" fmla="*/ 36095 w 1744579"/>
              <a:gd name="connsiteY2" fmla="*/ 1467853 h 2418348"/>
              <a:gd name="connsiteX3" fmla="*/ 36095 w 1744579"/>
              <a:gd name="connsiteY3" fmla="*/ 1311443 h 2418348"/>
              <a:gd name="connsiteX4" fmla="*/ 493295 w 1744579"/>
              <a:gd name="connsiteY4" fmla="*/ 553453 h 2418348"/>
              <a:gd name="connsiteX5" fmla="*/ 902368 w 1744579"/>
              <a:gd name="connsiteY5" fmla="*/ 24064 h 2418348"/>
              <a:gd name="connsiteX6" fmla="*/ 1419726 w 1744579"/>
              <a:gd name="connsiteY6" fmla="*/ 0 h 2418348"/>
              <a:gd name="connsiteX7" fmla="*/ 1744579 w 1744579"/>
              <a:gd name="connsiteY7" fmla="*/ 661737 h 2418348"/>
              <a:gd name="connsiteX8" fmla="*/ 1708484 w 1744579"/>
              <a:gd name="connsiteY8" fmla="*/ 1155032 h 2418348"/>
              <a:gd name="connsiteX9" fmla="*/ 1588168 w 1744579"/>
              <a:gd name="connsiteY9" fmla="*/ 1491916 h 2418348"/>
              <a:gd name="connsiteX10" fmla="*/ 1600200 w 1744579"/>
              <a:gd name="connsiteY10" fmla="*/ 1913022 h 2418348"/>
              <a:gd name="connsiteX11" fmla="*/ 1491916 w 1744579"/>
              <a:gd name="connsiteY11" fmla="*/ 2322095 h 2418348"/>
              <a:gd name="connsiteX12" fmla="*/ 385011 w 1744579"/>
              <a:gd name="connsiteY12" fmla="*/ 2418348 h 2418348"/>
              <a:gd name="connsiteX13" fmla="*/ 96253 w 1744579"/>
              <a:gd name="connsiteY13" fmla="*/ 2117558 h 2418348"/>
              <a:gd name="connsiteX14" fmla="*/ 72189 w 1744579"/>
              <a:gd name="connsiteY14" fmla="*/ 2129590 h 241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4579" h="2418348">
                <a:moveTo>
                  <a:pt x="120316" y="2201779"/>
                </a:moveTo>
                <a:lnTo>
                  <a:pt x="0" y="2009274"/>
                </a:lnTo>
                <a:lnTo>
                  <a:pt x="36095" y="1467853"/>
                </a:lnTo>
                <a:lnTo>
                  <a:pt x="36095" y="1311443"/>
                </a:lnTo>
                <a:lnTo>
                  <a:pt x="493295" y="553453"/>
                </a:lnTo>
                <a:lnTo>
                  <a:pt x="902368" y="24064"/>
                </a:lnTo>
                <a:lnTo>
                  <a:pt x="1419726" y="0"/>
                </a:lnTo>
                <a:lnTo>
                  <a:pt x="1744579" y="661737"/>
                </a:lnTo>
                <a:lnTo>
                  <a:pt x="1708484" y="1155032"/>
                </a:lnTo>
                <a:lnTo>
                  <a:pt x="1588168" y="1491916"/>
                </a:lnTo>
                <a:lnTo>
                  <a:pt x="1600200" y="1913022"/>
                </a:lnTo>
                <a:lnTo>
                  <a:pt x="1491916" y="2322095"/>
                </a:lnTo>
                <a:lnTo>
                  <a:pt x="385011" y="2418348"/>
                </a:lnTo>
                <a:lnTo>
                  <a:pt x="96253" y="2117558"/>
                </a:lnTo>
                <a:lnTo>
                  <a:pt x="72189" y="2129590"/>
                </a:lnTo>
              </a:path>
            </a:pathLst>
          </a:custGeom>
          <a:solidFill>
            <a:srgbClr val="364F6D">
              <a:alpha val="75000"/>
            </a:srgb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B1E1528-F59E-47D8-8BB4-8FB1D7DC9B96}"/>
              </a:ext>
            </a:extLst>
          </p:cNvPr>
          <p:cNvSpPr/>
          <p:nvPr/>
        </p:nvSpPr>
        <p:spPr bwMode="auto">
          <a:xfrm>
            <a:off x="3211944" y="433137"/>
            <a:ext cx="6244877" cy="6340642"/>
          </a:xfrm>
          <a:custGeom>
            <a:avLst/>
            <a:gdLst>
              <a:gd name="connsiteX0" fmla="*/ 3080572 w 6244877"/>
              <a:gd name="connsiteY0" fmla="*/ 72189 h 6340642"/>
              <a:gd name="connsiteX1" fmla="*/ 2190235 w 6244877"/>
              <a:gd name="connsiteY1" fmla="*/ 3031958 h 6340642"/>
              <a:gd name="connsiteX2" fmla="*/ 2154140 w 6244877"/>
              <a:gd name="connsiteY2" fmla="*/ 3043989 h 6340642"/>
              <a:gd name="connsiteX3" fmla="*/ 2166172 w 6244877"/>
              <a:gd name="connsiteY3" fmla="*/ 3320716 h 6340642"/>
              <a:gd name="connsiteX4" fmla="*/ 2202267 w 6244877"/>
              <a:gd name="connsiteY4" fmla="*/ 3489158 h 6340642"/>
              <a:gd name="connsiteX5" fmla="*/ 2226330 w 6244877"/>
              <a:gd name="connsiteY5" fmla="*/ 3597442 h 6340642"/>
              <a:gd name="connsiteX6" fmla="*/ 2250393 w 6244877"/>
              <a:gd name="connsiteY6" fmla="*/ 3669631 h 6340642"/>
              <a:gd name="connsiteX7" fmla="*/ 2274456 w 6244877"/>
              <a:gd name="connsiteY7" fmla="*/ 3693695 h 6340642"/>
              <a:gd name="connsiteX8" fmla="*/ 2286488 w 6244877"/>
              <a:gd name="connsiteY8" fmla="*/ 3729789 h 6340642"/>
              <a:gd name="connsiteX9" fmla="*/ 2322582 w 6244877"/>
              <a:gd name="connsiteY9" fmla="*/ 3741821 h 6340642"/>
              <a:gd name="connsiteX10" fmla="*/ 2358677 w 6244877"/>
              <a:gd name="connsiteY10" fmla="*/ 3765884 h 6340642"/>
              <a:gd name="connsiteX11" fmla="*/ 2418835 w 6244877"/>
              <a:gd name="connsiteY11" fmla="*/ 3826042 h 6340642"/>
              <a:gd name="connsiteX12" fmla="*/ 2478993 w 6244877"/>
              <a:gd name="connsiteY12" fmla="*/ 3886200 h 6340642"/>
              <a:gd name="connsiteX13" fmla="*/ 2539151 w 6244877"/>
              <a:gd name="connsiteY13" fmla="*/ 3946358 h 6340642"/>
              <a:gd name="connsiteX14" fmla="*/ 2611340 w 6244877"/>
              <a:gd name="connsiteY14" fmla="*/ 4006516 h 6340642"/>
              <a:gd name="connsiteX15" fmla="*/ 2659467 w 6244877"/>
              <a:gd name="connsiteY15" fmla="*/ 4066674 h 6340642"/>
              <a:gd name="connsiteX16" fmla="*/ 2683530 w 6244877"/>
              <a:gd name="connsiteY16" fmla="*/ 4102768 h 6340642"/>
              <a:gd name="connsiteX17" fmla="*/ 2719624 w 6244877"/>
              <a:gd name="connsiteY17" fmla="*/ 4138863 h 6340642"/>
              <a:gd name="connsiteX18" fmla="*/ 2815877 w 6244877"/>
              <a:gd name="connsiteY18" fmla="*/ 4223084 h 6340642"/>
              <a:gd name="connsiteX19" fmla="*/ 2912130 w 6244877"/>
              <a:gd name="connsiteY19" fmla="*/ 4247147 h 6340642"/>
              <a:gd name="connsiteX20" fmla="*/ 2948224 w 6244877"/>
              <a:gd name="connsiteY20" fmla="*/ 4271210 h 6340642"/>
              <a:gd name="connsiteX21" fmla="*/ 3056509 w 6244877"/>
              <a:gd name="connsiteY21" fmla="*/ 4295274 h 6340642"/>
              <a:gd name="connsiteX22" fmla="*/ 3092603 w 6244877"/>
              <a:gd name="connsiteY22" fmla="*/ 4307305 h 6340642"/>
              <a:gd name="connsiteX23" fmla="*/ 3249014 w 6244877"/>
              <a:gd name="connsiteY23" fmla="*/ 4295274 h 6340642"/>
              <a:gd name="connsiteX24" fmla="*/ 3285109 w 6244877"/>
              <a:gd name="connsiteY24" fmla="*/ 4283242 h 6340642"/>
              <a:gd name="connsiteX25" fmla="*/ 3333235 w 6244877"/>
              <a:gd name="connsiteY25" fmla="*/ 4271210 h 6340642"/>
              <a:gd name="connsiteX26" fmla="*/ 3429488 w 6244877"/>
              <a:gd name="connsiteY26" fmla="*/ 4259179 h 6340642"/>
              <a:gd name="connsiteX27" fmla="*/ 3465582 w 6244877"/>
              <a:gd name="connsiteY27" fmla="*/ 4247147 h 6340642"/>
              <a:gd name="connsiteX28" fmla="*/ 3573867 w 6244877"/>
              <a:gd name="connsiteY28" fmla="*/ 4223084 h 6340642"/>
              <a:gd name="connsiteX29" fmla="*/ 3682151 w 6244877"/>
              <a:gd name="connsiteY29" fmla="*/ 4186989 h 6340642"/>
              <a:gd name="connsiteX30" fmla="*/ 3778403 w 6244877"/>
              <a:gd name="connsiteY30" fmla="*/ 4126831 h 6340642"/>
              <a:gd name="connsiteX31" fmla="*/ 3802467 w 6244877"/>
              <a:gd name="connsiteY31" fmla="*/ 4102768 h 6340642"/>
              <a:gd name="connsiteX32" fmla="*/ 3850593 w 6244877"/>
              <a:gd name="connsiteY32" fmla="*/ 4066674 h 6340642"/>
              <a:gd name="connsiteX33" fmla="*/ 3874656 w 6244877"/>
              <a:gd name="connsiteY33" fmla="*/ 4042610 h 6340642"/>
              <a:gd name="connsiteX34" fmla="*/ 3922782 w 6244877"/>
              <a:gd name="connsiteY34" fmla="*/ 4018547 h 6340642"/>
              <a:gd name="connsiteX35" fmla="*/ 4007003 w 6244877"/>
              <a:gd name="connsiteY35" fmla="*/ 3958389 h 6340642"/>
              <a:gd name="connsiteX36" fmla="*/ 4043098 w 6244877"/>
              <a:gd name="connsiteY36" fmla="*/ 3946358 h 6340642"/>
              <a:gd name="connsiteX37" fmla="*/ 4079193 w 6244877"/>
              <a:gd name="connsiteY37" fmla="*/ 3922295 h 6340642"/>
              <a:gd name="connsiteX38" fmla="*/ 4103256 w 6244877"/>
              <a:gd name="connsiteY38" fmla="*/ 3898231 h 6340642"/>
              <a:gd name="connsiteX39" fmla="*/ 4187477 w 6244877"/>
              <a:gd name="connsiteY39" fmla="*/ 3862137 h 6340642"/>
              <a:gd name="connsiteX40" fmla="*/ 4283730 w 6244877"/>
              <a:gd name="connsiteY40" fmla="*/ 3777916 h 6340642"/>
              <a:gd name="connsiteX41" fmla="*/ 4307793 w 6244877"/>
              <a:gd name="connsiteY41" fmla="*/ 3753852 h 6340642"/>
              <a:gd name="connsiteX42" fmla="*/ 4343888 w 6244877"/>
              <a:gd name="connsiteY42" fmla="*/ 3717758 h 6340642"/>
              <a:gd name="connsiteX43" fmla="*/ 4367951 w 6244877"/>
              <a:gd name="connsiteY43" fmla="*/ 3681663 h 6340642"/>
              <a:gd name="connsiteX44" fmla="*/ 4404045 w 6244877"/>
              <a:gd name="connsiteY44" fmla="*/ 3657600 h 6340642"/>
              <a:gd name="connsiteX45" fmla="*/ 4452172 w 6244877"/>
              <a:gd name="connsiteY45" fmla="*/ 3597442 h 6340642"/>
              <a:gd name="connsiteX46" fmla="*/ 4488267 w 6244877"/>
              <a:gd name="connsiteY46" fmla="*/ 3561347 h 6340642"/>
              <a:gd name="connsiteX47" fmla="*/ 4536393 w 6244877"/>
              <a:gd name="connsiteY47" fmla="*/ 3489158 h 6340642"/>
              <a:gd name="connsiteX48" fmla="*/ 4560456 w 6244877"/>
              <a:gd name="connsiteY48" fmla="*/ 3453063 h 6340642"/>
              <a:gd name="connsiteX49" fmla="*/ 4584519 w 6244877"/>
              <a:gd name="connsiteY49" fmla="*/ 3380874 h 6340642"/>
              <a:gd name="connsiteX50" fmla="*/ 4584519 w 6244877"/>
              <a:gd name="connsiteY50" fmla="*/ 3116179 h 6340642"/>
              <a:gd name="connsiteX51" fmla="*/ 4548424 w 6244877"/>
              <a:gd name="connsiteY51" fmla="*/ 3007895 h 6340642"/>
              <a:gd name="connsiteX52" fmla="*/ 4536393 w 6244877"/>
              <a:gd name="connsiteY52" fmla="*/ 2971800 h 6340642"/>
              <a:gd name="connsiteX53" fmla="*/ 4548424 w 6244877"/>
              <a:gd name="connsiteY53" fmla="*/ 2827421 h 6340642"/>
              <a:gd name="connsiteX54" fmla="*/ 4560456 w 6244877"/>
              <a:gd name="connsiteY54" fmla="*/ 2755231 h 6340642"/>
              <a:gd name="connsiteX55" fmla="*/ 6244877 w 6244877"/>
              <a:gd name="connsiteY55" fmla="*/ 4608095 h 6340642"/>
              <a:gd name="connsiteX56" fmla="*/ 6172688 w 6244877"/>
              <a:gd name="connsiteY56" fmla="*/ 4716379 h 6340642"/>
              <a:gd name="connsiteX57" fmla="*/ 6148624 w 6244877"/>
              <a:gd name="connsiteY57" fmla="*/ 4764505 h 6340642"/>
              <a:gd name="connsiteX58" fmla="*/ 6088467 w 6244877"/>
              <a:gd name="connsiteY58" fmla="*/ 4836695 h 6340642"/>
              <a:gd name="connsiteX59" fmla="*/ 6040340 w 6244877"/>
              <a:gd name="connsiteY59" fmla="*/ 4932947 h 6340642"/>
              <a:gd name="connsiteX60" fmla="*/ 5920024 w 6244877"/>
              <a:gd name="connsiteY60" fmla="*/ 5041231 h 6340642"/>
              <a:gd name="connsiteX61" fmla="*/ 5895961 w 6244877"/>
              <a:gd name="connsiteY61" fmla="*/ 5065295 h 6340642"/>
              <a:gd name="connsiteX62" fmla="*/ 5811740 w 6244877"/>
              <a:gd name="connsiteY62" fmla="*/ 5113421 h 6340642"/>
              <a:gd name="connsiteX63" fmla="*/ 5739551 w 6244877"/>
              <a:gd name="connsiteY63" fmla="*/ 5173579 h 6340642"/>
              <a:gd name="connsiteX64" fmla="*/ 5715488 w 6244877"/>
              <a:gd name="connsiteY64" fmla="*/ 5209674 h 6340642"/>
              <a:gd name="connsiteX65" fmla="*/ 5679393 w 6244877"/>
              <a:gd name="connsiteY65" fmla="*/ 5233737 h 6340642"/>
              <a:gd name="connsiteX66" fmla="*/ 5643298 w 6244877"/>
              <a:gd name="connsiteY66" fmla="*/ 5269831 h 6340642"/>
              <a:gd name="connsiteX67" fmla="*/ 5607203 w 6244877"/>
              <a:gd name="connsiteY67" fmla="*/ 5293895 h 6340642"/>
              <a:gd name="connsiteX68" fmla="*/ 5547045 w 6244877"/>
              <a:gd name="connsiteY68" fmla="*/ 5354052 h 6340642"/>
              <a:gd name="connsiteX69" fmla="*/ 5498919 w 6244877"/>
              <a:gd name="connsiteY69" fmla="*/ 5414210 h 6340642"/>
              <a:gd name="connsiteX70" fmla="*/ 5438761 w 6244877"/>
              <a:gd name="connsiteY70" fmla="*/ 5474368 h 6340642"/>
              <a:gd name="connsiteX71" fmla="*/ 5402667 w 6244877"/>
              <a:gd name="connsiteY71" fmla="*/ 5510463 h 6340642"/>
              <a:gd name="connsiteX72" fmla="*/ 5342509 w 6244877"/>
              <a:gd name="connsiteY72" fmla="*/ 5570621 h 6340642"/>
              <a:gd name="connsiteX73" fmla="*/ 5330477 w 6244877"/>
              <a:gd name="connsiteY73" fmla="*/ 5606716 h 6340642"/>
              <a:gd name="connsiteX74" fmla="*/ 5282351 w 6244877"/>
              <a:gd name="connsiteY74" fmla="*/ 5666874 h 6340642"/>
              <a:gd name="connsiteX75" fmla="*/ 5246256 w 6244877"/>
              <a:gd name="connsiteY75" fmla="*/ 5690937 h 6340642"/>
              <a:gd name="connsiteX76" fmla="*/ 5210161 w 6244877"/>
              <a:gd name="connsiteY76" fmla="*/ 5739063 h 6340642"/>
              <a:gd name="connsiteX77" fmla="*/ 5162035 w 6244877"/>
              <a:gd name="connsiteY77" fmla="*/ 5763126 h 6340642"/>
              <a:gd name="connsiteX78" fmla="*/ 5089845 w 6244877"/>
              <a:gd name="connsiteY78" fmla="*/ 5811252 h 6340642"/>
              <a:gd name="connsiteX79" fmla="*/ 5065782 w 6244877"/>
              <a:gd name="connsiteY79" fmla="*/ 5835316 h 6340642"/>
              <a:gd name="connsiteX80" fmla="*/ 4957498 w 6244877"/>
              <a:gd name="connsiteY80" fmla="*/ 5895474 h 6340642"/>
              <a:gd name="connsiteX81" fmla="*/ 4849214 w 6244877"/>
              <a:gd name="connsiteY81" fmla="*/ 5955631 h 6340642"/>
              <a:gd name="connsiteX82" fmla="*/ 4825151 w 6244877"/>
              <a:gd name="connsiteY82" fmla="*/ 5979695 h 6340642"/>
              <a:gd name="connsiteX83" fmla="*/ 4777024 w 6244877"/>
              <a:gd name="connsiteY83" fmla="*/ 6003758 h 6340642"/>
              <a:gd name="connsiteX84" fmla="*/ 4740930 w 6244877"/>
              <a:gd name="connsiteY84" fmla="*/ 6027821 h 6340642"/>
              <a:gd name="connsiteX85" fmla="*/ 4692803 w 6244877"/>
              <a:gd name="connsiteY85" fmla="*/ 6087979 h 6340642"/>
              <a:gd name="connsiteX86" fmla="*/ 4656709 w 6244877"/>
              <a:gd name="connsiteY86" fmla="*/ 6100010 h 6340642"/>
              <a:gd name="connsiteX87" fmla="*/ 4548424 w 6244877"/>
              <a:gd name="connsiteY87" fmla="*/ 6160168 h 6340642"/>
              <a:gd name="connsiteX88" fmla="*/ 4512330 w 6244877"/>
              <a:gd name="connsiteY88" fmla="*/ 6196263 h 6340642"/>
              <a:gd name="connsiteX89" fmla="*/ 4476235 w 6244877"/>
              <a:gd name="connsiteY89" fmla="*/ 6208295 h 6340642"/>
              <a:gd name="connsiteX90" fmla="*/ 4367951 w 6244877"/>
              <a:gd name="connsiteY90" fmla="*/ 6256421 h 6340642"/>
              <a:gd name="connsiteX91" fmla="*/ 4283730 w 6244877"/>
              <a:gd name="connsiteY91" fmla="*/ 6268452 h 6340642"/>
              <a:gd name="connsiteX92" fmla="*/ 3826530 w 6244877"/>
              <a:gd name="connsiteY92" fmla="*/ 6244389 h 6340642"/>
              <a:gd name="connsiteX93" fmla="*/ 3790435 w 6244877"/>
              <a:gd name="connsiteY93" fmla="*/ 6232358 h 6340642"/>
              <a:gd name="connsiteX94" fmla="*/ 3658088 w 6244877"/>
              <a:gd name="connsiteY94" fmla="*/ 6244389 h 6340642"/>
              <a:gd name="connsiteX95" fmla="*/ 3537772 w 6244877"/>
              <a:gd name="connsiteY95" fmla="*/ 6268452 h 6340642"/>
              <a:gd name="connsiteX96" fmla="*/ 3297140 w 6244877"/>
              <a:gd name="connsiteY96" fmla="*/ 6280484 h 6340642"/>
              <a:gd name="connsiteX97" fmla="*/ 3104635 w 6244877"/>
              <a:gd name="connsiteY97" fmla="*/ 6316579 h 6340642"/>
              <a:gd name="connsiteX98" fmla="*/ 3056509 w 6244877"/>
              <a:gd name="connsiteY98" fmla="*/ 6328610 h 6340642"/>
              <a:gd name="connsiteX99" fmla="*/ 3020414 w 6244877"/>
              <a:gd name="connsiteY99" fmla="*/ 6340642 h 6340642"/>
              <a:gd name="connsiteX100" fmla="*/ 2731656 w 6244877"/>
              <a:gd name="connsiteY100" fmla="*/ 6316579 h 6340642"/>
              <a:gd name="connsiteX101" fmla="*/ 2659467 w 6244877"/>
              <a:gd name="connsiteY101" fmla="*/ 6292516 h 6340642"/>
              <a:gd name="connsiteX102" fmla="*/ 2611340 w 6244877"/>
              <a:gd name="connsiteY102" fmla="*/ 6280484 h 6340642"/>
              <a:gd name="connsiteX103" fmla="*/ 2539151 w 6244877"/>
              <a:gd name="connsiteY103" fmla="*/ 6256421 h 6340642"/>
              <a:gd name="connsiteX104" fmla="*/ 2466961 w 6244877"/>
              <a:gd name="connsiteY104" fmla="*/ 6244389 h 6340642"/>
              <a:gd name="connsiteX105" fmla="*/ 2418835 w 6244877"/>
              <a:gd name="connsiteY105" fmla="*/ 6232358 h 6340642"/>
              <a:gd name="connsiteX106" fmla="*/ 2346645 w 6244877"/>
              <a:gd name="connsiteY106" fmla="*/ 6220326 h 6340642"/>
              <a:gd name="connsiteX107" fmla="*/ 2274456 w 6244877"/>
              <a:gd name="connsiteY107" fmla="*/ 6196263 h 6340642"/>
              <a:gd name="connsiteX108" fmla="*/ 2142109 w 6244877"/>
              <a:gd name="connsiteY108" fmla="*/ 6172200 h 6340642"/>
              <a:gd name="connsiteX109" fmla="*/ 2057888 w 6244877"/>
              <a:gd name="connsiteY109" fmla="*/ 6124074 h 6340642"/>
              <a:gd name="connsiteX110" fmla="*/ 1997730 w 6244877"/>
              <a:gd name="connsiteY110" fmla="*/ 6087979 h 6340642"/>
              <a:gd name="connsiteX111" fmla="*/ 1961635 w 6244877"/>
              <a:gd name="connsiteY111" fmla="*/ 6063916 h 6340642"/>
              <a:gd name="connsiteX112" fmla="*/ 1937572 w 6244877"/>
              <a:gd name="connsiteY112" fmla="*/ 6039852 h 6340642"/>
              <a:gd name="connsiteX113" fmla="*/ 1901477 w 6244877"/>
              <a:gd name="connsiteY113" fmla="*/ 6027821 h 6340642"/>
              <a:gd name="connsiteX114" fmla="*/ 1793193 w 6244877"/>
              <a:gd name="connsiteY114" fmla="*/ 5967663 h 6340642"/>
              <a:gd name="connsiteX115" fmla="*/ 1757098 w 6244877"/>
              <a:gd name="connsiteY115" fmla="*/ 5943600 h 6340642"/>
              <a:gd name="connsiteX116" fmla="*/ 1708972 w 6244877"/>
              <a:gd name="connsiteY116" fmla="*/ 5931568 h 6340642"/>
              <a:gd name="connsiteX117" fmla="*/ 1612719 w 6244877"/>
              <a:gd name="connsiteY117" fmla="*/ 5895474 h 6340642"/>
              <a:gd name="connsiteX118" fmla="*/ 1564593 w 6244877"/>
              <a:gd name="connsiteY118" fmla="*/ 5871410 h 6340642"/>
              <a:gd name="connsiteX119" fmla="*/ 1528498 w 6244877"/>
              <a:gd name="connsiteY119" fmla="*/ 5859379 h 6340642"/>
              <a:gd name="connsiteX120" fmla="*/ 1480372 w 6244877"/>
              <a:gd name="connsiteY120" fmla="*/ 5835316 h 6340642"/>
              <a:gd name="connsiteX121" fmla="*/ 1420214 w 6244877"/>
              <a:gd name="connsiteY121" fmla="*/ 5787189 h 6340642"/>
              <a:gd name="connsiteX122" fmla="*/ 1323961 w 6244877"/>
              <a:gd name="connsiteY122" fmla="*/ 5715000 h 6340642"/>
              <a:gd name="connsiteX123" fmla="*/ 1251772 w 6244877"/>
              <a:gd name="connsiteY123" fmla="*/ 5678905 h 6340642"/>
              <a:gd name="connsiteX124" fmla="*/ 1119424 w 6244877"/>
              <a:gd name="connsiteY124" fmla="*/ 5618747 h 6340642"/>
              <a:gd name="connsiteX125" fmla="*/ 1023172 w 6244877"/>
              <a:gd name="connsiteY125" fmla="*/ 5546558 h 6340642"/>
              <a:gd name="connsiteX126" fmla="*/ 963014 w 6244877"/>
              <a:gd name="connsiteY126" fmla="*/ 5498431 h 6340642"/>
              <a:gd name="connsiteX127" fmla="*/ 902856 w 6244877"/>
              <a:gd name="connsiteY127" fmla="*/ 5462337 h 6340642"/>
              <a:gd name="connsiteX128" fmla="*/ 866761 w 6244877"/>
              <a:gd name="connsiteY128" fmla="*/ 5438274 h 6340642"/>
              <a:gd name="connsiteX129" fmla="*/ 782540 w 6244877"/>
              <a:gd name="connsiteY129" fmla="*/ 5390147 h 6340642"/>
              <a:gd name="connsiteX130" fmla="*/ 758477 w 6244877"/>
              <a:gd name="connsiteY130" fmla="*/ 5354052 h 6340642"/>
              <a:gd name="connsiteX131" fmla="*/ 722382 w 6244877"/>
              <a:gd name="connsiteY131" fmla="*/ 5329989 h 6340642"/>
              <a:gd name="connsiteX132" fmla="*/ 686288 w 6244877"/>
              <a:gd name="connsiteY132" fmla="*/ 5269831 h 6340642"/>
              <a:gd name="connsiteX133" fmla="*/ 626130 w 6244877"/>
              <a:gd name="connsiteY133" fmla="*/ 5197642 h 6340642"/>
              <a:gd name="connsiteX134" fmla="*/ 602067 w 6244877"/>
              <a:gd name="connsiteY134" fmla="*/ 5137484 h 6340642"/>
              <a:gd name="connsiteX135" fmla="*/ 578003 w 6244877"/>
              <a:gd name="connsiteY135" fmla="*/ 5113421 h 6340642"/>
              <a:gd name="connsiteX136" fmla="*/ 541909 w 6244877"/>
              <a:gd name="connsiteY136" fmla="*/ 5065295 h 6340642"/>
              <a:gd name="connsiteX137" fmla="*/ 505814 w 6244877"/>
              <a:gd name="connsiteY137" fmla="*/ 4957010 h 6340642"/>
              <a:gd name="connsiteX138" fmla="*/ 469719 w 6244877"/>
              <a:gd name="connsiteY138" fmla="*/ 4872789 h 6340642"/>
              <a:gd name="connsiteX139" fmla="*/ 445656 w 6244877"/>
              <a:gd name="connsiteY139" fmla="*/ 4776537 h 6340642"/>
              <a:gd name="connsiteX140" fmla="*/ 397530 w 6244877"/>
              <a:gd name="connsiteY140" fmla="*/ 4680284 h 6340642"/>
              <a:gd name="connsiteX141" fmla="*/ 373467 w 6244877"/>
              <a:gd name="connsiteY141" fmla="*/ 4632158 h 6340642"/>
              <a:gd name="connsiteX142" fmla="*/ 349403 w 6244877"/>
              <a:gd name="connsiteY142" fmla="*/ 4596063 h 6340642"/>
              <a:gd name="connsiteX143" fmla="*/ 337372 w 6244877"/>
              <a:gd name="connsiteY143" fmla="*/ 4547937 h 6340642"/>
              <a:gd name="connsiteX144" fmla="*/ 313309 w 6244877"/>
              <a:gd name="connsiteY144" fmla="*/ 4499810 h 6340642"/>
              <a:gd name="connsiteX145" fmla="*/ 301277 w 6244877"/>
              <a:gd name="connsiteY145" fmla="*/ 4439652 h 6340642"/>
              <a:gd name="connsiteX146" fmla="*/ 277214 w 6244877"/>
              <a:gd name="connsiteY146" fmla="*/ 4391526 h 6340642"/>
              <a:gd name="connsiteX147" fmla="*/ 241119 w 6244877"/>
              <a:gd name="connsiteY147" fmla="*/ 4295274 h 6340642"/>
              <a:gd name="connsiteX148" fmla="*/ 217056 w 6244877"/>
              <a:gd name="connsiteY148" fmla="*/ 4211052 h 6340642"/>
              <a:gd name="connsiteX149" fmla="*/ 205024 w 6244877"/>
              <a:gd name="connsiteY149" fmla="*/ 4162926 h 6340642"/>
              <a:gd name="connsiteX150" fmla="*/ 180961 w 6244877"/>
              <a:gd name="connsiteY150" fmla="*/ 4114800 h 6340642"/>
              <a:gd name="connsiteX151" fmla="*/ 168930 w 6244877"/>
              <a:gd name="connsiteY151" fmla="*/ 4054642 h 6340642"/>
              <a:gd name="connsiteX152" fmla="*/ 144867 w 6244877"/>
              <a:gd name="connsiteY152" fmla="*/ 4018547 h 6340642"/>
              <a:gd name="connsiteX153" fmla="*/ 108772 w 6244877"/>
              <a:gd name="connsiteY153" fmla="*/ 3898231 h 6340642"/>
              <a:gd name="connsiteX154" fmla="*/ 72677 w 6244877"/>
              <a:gd name="connsiteY154" fmla="*/ 3741821 h 6340642"/>
              <a:gd name="connsiteX155" fmla="*/ 72677 w 6244877"/>
              <a:gd name="connsiteY155" fmla="*/ 3741821 h 6340642"/>
              <a:gd name="connsiteX156" fmla="*/ 60645 w 6244877"/>
              <a:gd name="connsiteY156" fmla="*/ 3681663 h 6340642"/>
              <a:gd name="connsiteX157" fmla="*/ 48614 w 6244877"/>
              <a:gd name="connsiteY157" fmla="*/ 3645568 h 6340642"/>
              <a:gd name="connsiteX158" fmla="*/ 36582 w 6244877"/>
              <a:gd name="connsiteY158" fmla="*/ 3585410 h 6340642"/>
              <a:gd name="connsiteX159" fmla="*/ 12519 w 6244877"/>
              <a:gd name="connsiteY159" fmla="*/ 3537284 h 6340642"/>
              <a:gd name="connsiteX160" fmla="*/ 12519 w 6244877"/>
              <a:gd name="connsiteY160" fmla="*/ 3080084 h 6340642"/>
              <a:gd name="connsiteX161" fmla="*/ 48614 w 6244877"/>
              <a:gd name="connsiteY161" fmla="*/ 2911642 h 6340642"/>
              <a:gd name="connsiteX162" fmla="*/ 72677 w 6244877"/>
              <a:gd name="connsiteY162" fmla="*/ 2791326 h 6340642"/>
              <a:gd name="connsiteX163" fmla="*/ 84709 w 6244877"/>
              <a:gd name="connsiteY163" fmla="*/ 2743200 h 6340642"/>
              <a:gd name="connsiteX164" fmla="*/ 96740 w 6244877"/>
              <a:gd name="connsiteY164" fmla="*/ 2683042 h 6340642"/>
              <a:gd name="connsiteX165" fmla="*/ 120803 w 6244877"/>
              <a:gd name="connsiteY165" fmla="*/ 2622884 h 6340642"/>
              <a:gd name="connsiteX166" fmla="*/ 156898 w 6244877"/>
              <a:gd name="connsiteY166" fmla="*/ 2490537 h 6340642"/>
              <a:gd name="connsiteX167" fmla="*/ 229088 w 6244877"/>
              <a:gd name="connsiteY167" fmla="*/ 2358189 h 6340642"/>
              <a:gd name="connsiteX168" fmla="*/ 241119 w 6244877"/>
              <a:gd name="connsiteY168" fmla="*/ 2322095 h 6340642"/>
              <a:gd name="connsiteX169" fmla="*/ 265182 w 6244877"/>
              <a:gd name="connsiteY169" fmla="*/ 2286000 h 6340642"/>
              <a:gd name="connsiteX170" fmla="*/ 301277 w 6244877"/>
              <a:gd name="connsiteY170" fmla="*/ 2201779 h 6340642"/>
              <a:gd name="connsiteX171" fmla="*/ 349403 w 6244877"/>
              <a:gd name="connsiteY171" fmla="*/ 2045368 h 6340642"/>
              <a:gd name="connsiteX172" fmla="*/ 373467 w 6244877"/>
              <a:gd name="connsiteY172" fmla="*/ 2009274 h 6340642"/>
              <a:gd name="connsiteX173" fmla="*/ 433624 w 6244877"/>
              <a:gd name="connsiteY173" fmla="*/ 1913021 h 6340642"/>
              <a:gd name="connsiteX174" fmla="*/ 493782 w 6244877"/>
              <a:gd name="connsiteY174" fmla="*/ 1840831 h 6340642"/>
              <a:gd name="connsiteX175" fmla="*/ 553940 w 6244877"/>
              <a:gd name="connsiteY175" fmla="*/ 1708484 h 6340642"/>
              <a:gd name="connsiteX176" fmla="*/ 626130 w 6244877"/>
              <a:gd name="connsiteY176" fmla="*/ 1576137 h 6340642"/>
              <a:gd name="connsiteX177" fmla="*/ 662224 w 6244877"/>
              <a:gd name="connsiteY177" fmla="*/ 1479884 h 6340642"/>
              <a:gd name="connsiteX178" fmla="*/ 674256 w 6244877"/>
              <a:gd name="connsiteY178" fmla="*/ 1443789 h 6340642"/>
              <a:gd name="connsiteX179" fmla="*/ 722382 w 6244877"/>
              <a:gd name="connsiteY179" fmla="*/ 1347537 h 6340642"/>
              <a:gd name="connsiteX180" fmla="*/ 734414 w 6244877"/>
              <a:gd name="connsiteY180" fmla="*/ 1287379 h 6340642"/>
              <a:gd name="connsiteX181" fmla="*/ 782540 w 6244877"/>
              <a:gd name="connsiteY181" fmla="*/ 1215189 h 6340642"/>
              <a:gd name="connsiteX182" fmla="*/ 794572 w 6244877"/>
              <a:gd name="connsiteY182" fmla="*/ 1179095 h 6340642"/>
              <a:gd name="connsiteX183" fmla="*/ 842698 w 6244877"/>
              <a:gd name="connsiteY183" fmla="*/ 1082842 h 6340642"/>
              <a:gd name="connsiteX184" fmla="*/ 878793 w 6244877"/>
              <a:gd name="connsiteY184" fmla="*/ 986589 h 6340642"/>
              <a:gd name="connsiteX185" fmla="*/ 890824 w 6244877"/>
              <a:gd name="connsiteY185" fmla="*/ 950495 h 6340642"/>
              <a:gd name="connsiteX186" fmla="*/ 938951 w 6244877"/>
              <a:gd name="connsiteY186" fmla="*/ 878305 h 6340642"/>
              <a:gd name="connsiteX187" fmla="*/ 963014 w 6244877"/>
              <a:gd name="connsiteY187" fmla="*/ 830179 h 6340642"/>
              <a:gd name="connsiteX188" fmla="*/ 999109 w 6244877"/>
              <a:gd name="connsiteY188" fmla="*/ 794084 h 6340642"/>
              <a:gd name="connsiteX189" fmla="*/ 1035203 w 6244877"/>
              <a:gd name="connsiteY189" fmla="*/ 745958 h 6340642"/>
              <a:gd name="connsiteX190" fmla="*/ 1071298 w 6244877"/>
              <a:gd name="connsiteY190" fmla="*/ 709863 h 6340642"/>
              <a:gd name="connsiteX191" fmla="*/ 1095361 w 6244877"/>
              <a:gd name="connsiteY191" fmla="*/ 673768 h 6340642"/>
              <a:gd name="connsiteX192" fmla="*/ 1167551 w 6244877"/>
              <a:gd name="connsiteY192" fmla="*/ 601579 h 6340642"/>
              <a:gd name="connsiteX193" fmla="*/ 1227709 w 6244877"/>
              <a:gd name="connsiteY193" fmla="*/ 541421 h 6340642"/>
              <a:gd name="connsiteX194" fmla="*/ 1263803 w 6244877"/>
              <a:gd name="connsiteY194" fmla="*/ 505326 h 6340642"/>
              <a:gd name="connsiteX195" fmla="*/ 1287867 w 6244877"/>
              <a:gd name="connsiteY195" fmla="*/ 481263 h 6340642"/>
              <a:gd name="connsiteX196" fmla="*/ 1323961 w 6244877"/>
              <a:gd name="connsiteY196" fmla="*/ 469231 h 6340642"/>
              <a:gd name="connsiteX197" fmla="*/ 1348024 w 6244877"/>
              <a:gd name="connsiteY197" fmla="*/ 433137 h 6340642"/>
              <a:gd name="connsiteX198" fmla="*/ 1432245 w 6244877"/>
              <a:gd name="connsiteY198" fmla="*/ 385010 h 6340642"/>
              <a:gd name="connsiteX199" fmla="*/ 1492403 w 6244877"/>
              <a:gd name="connsiteY199" fmla="*/ 348916 h 6340642"/>
              <a:gd name="connsiteX200" fmla="*/ 1516467 w 6244877"/>
              <a:gd name="connsiteY200" fmla="*/ 324852 h 6340642"/>
              <a:gd name="connsiteX201" fmla="*/ 1564593 w 6244877"/>
              <a:gd name="connsiteY201" fmla="*/ 300789 h 6340642"/>
              <a:gd name="connsiteX202" fmla="*/ 1672877 w 6244877"/>
              <a:gd name="connsiteY202" fmla="*/ 276726 h 6340642"/>
              <a:gd name="connsiteX203" fmla="*/ 1757098 w 6244877"/>
              <a:gd name="connsiteY203" fmla="*/ 240631 h 6340642"/>
              <a:gd name="connsiteX204" fmla="*/ 1805224 w 6244877"/>
              <a:gd name="connsiteY204" fmla="*/ 228600 h 6340642"/>
              <a:gd name="connsiteX205" fmla="*/ 1841319 w 6244877"/>
              <a:gd name="connsiteY205" fmla="*/ 216568 h 6340642"/>
              <a:gd name="connsiteX206" fmla="*/ 1973667 w 6244877"/>
              <a:gd name="connsiteY206" fmla="*/ 192505 h 6340642"/>
              <a:gd name="connsiteX207" fmla="*/ 2021793 w 6244877"/>
              <a:gd name="connsiteY207" fmla="*/ 180474 h 6340642"/>
              <a:gd name="connsiteX208" fmla="*/ 2190235 w 6244877"/>
              <a:gd name="connsiteY208" fmla="*/ 168442 h 6340642"/>
              <a:gd name="connsiteX209" fmla="*/ 2226330 w 6244877"/>
              <a:gd name="connsiteY209" fmla="*/ 156410 h 6340642"/>
              <a:gd name="connsiteX210" fmla="*/ 2310551 w 6244877"/>
              <a:gd name="connsiteY210" fmla="*/ 132347 h 6340642"/>
              <a:gd name="connsiteX211" fmla="*/ 2358677 w 6244877"/>
              <a:gd name="connsiteY211" fmla="*/ 108284 h 6340642"/>
              <a:gd name="connsiteX212" fmla="*/ 2394772 w 6244877"/>
              <a:gd name="connsiteY212" fmla="*/ 96252 h 6340642"/>
              <a:gd name="connsiteX213" fmla="*/ 2430867 w 6244877"/>
              <a:gd name="connsiteY213" fmla="*/ 72189 h 6340642"/>
              <a:gd name="connsiteX214" fmla="*/ 2527119 w 6244877"/>
              <a:gd name="connsiteY214" fmla="*/ 48126 h 6340642"/>
              <a:gd name="connsiteX215" fmla="*/ 2563214 w 6244877"/>
              <a:gd name="connsiteY215" fmla="*/ 24063 h 6340642"/>
              <a:gd name="connsiteX216" fmla="*/ 2791814 w 6244877"/>
              <a:gd name="connsiteY216" fmla="*/ 0 h 6340642"/>
              <a:gd name="connsiteX217" fmla="*/ 2948224 w 6244877"/>
              <a:gd name="connsiteY217" fmla="*/ 12031 h 6340642"/>
              <a:gd name="connsiteX218" fmla="*/ 3008382 w 6244877"/>
              <a:gd name="connsiteY218" fmla="*/ 60158 h 6340642"/>
              <a:gd name="connsiteX219" fmla="*/ 3080572 w 6244877"/>
              <a:gd name="connsiteY219" fmla="*/ 84221 h 6340642"/>
              <a:gd name="connsiteX220" fmla="*/ 3140730 w 6244877"/>
              <a:gd name="connsiteY220" fmla="*/ 120316 h 6340642"/>
              <a:gd name="connsiteX221" fmla="*/ 3080572 w 6244877"/>
              <a:gd name="connsiteY221" fmla="*/ 72189 h 634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6244877" h="6340642">
                <a:moveTo>
                  <a:pt x="3080572" y="72189"/>
                </a:moveTo>
                <a:lnTo>
                  <a:pt x="2190235" y="3031958"/>
                </a:lnTo>
                <a:lnTo>
                  <a:pt x="2154140" y="3043989"/>
                </a:lnTo>
                <a:cubicBezTo>
                  <a:pt x="2158151" y="3136231"/>
                  <a:pt x="2157813" y="3228766"/>
                  <a:pt x="2166172" y="3320716"/>
                </a:cubicBezTo>
                <a:cubicBezTo>
                  <a:pt x="2172450" y="3389774"/>
                  <a:pt x="2188817" y="3428633"/>
                  <a:pt x="2202267" y="3489158"/>
                </a:cubicBezTo>
                <a:cubicBezTo>
                  <a:pt x="2212084" y="3533334"/>
                  <a:pt x="2213751" y="3555511"/>
                  <a:pt x="2226330" y="3597442"/>
                </a:cubicBezTo>
                <a:cubicBezTo>
                  <a:pt x="2233619" y="3621737"/>
                  <a:pt x="2232458" y="3651695"/>
                  <a:pt x="2250393" y="3669631"/>
                </a:cubicBezTo>
                <a:lnTo>
                  <a:pt x="2274456" y="3693695"/>
                </a:lnTo>
                <a:cubicBezTo>
                  <a:pt x="2278467" y="3705726"/>
                  <a:pt x="2277520" y="3720821"/>
                  <a:pt x="2286488" y="3729789"/>
                </a:cubicBezTo>
                <a:cubicBezTo>
                  <a:pt x="2295456" y="3738757"/>
                  <a:pt x="2311239" y="3736149"/>
                  <a:pt x="2322582" y="3741821"/>
                </a:cubicBezTo>
                <a:cubicBezTo>
                  <a:pt x="2335516" y="3748288"/>
                  <a:pt x="2346645" y="3757863"/>
                  <a:pt x="2358677" y="3765884"/>
                </a:cubicBezTo>
                <a:cubicBezTo>
                  <a:pt x="2422845" y="3862137"/>
                  <a:pt x="2338624" y="3745831"/>
                  <a:pt x="2418835" y="3826042"/>
                </a:cubicBezTo>
                <a:cubicBezTo>
                  <a:pt x="2499046" y="3906253"/>
                  <a:pt x="2382740" y="3822032"/>
                  <a:pt x="2478993" y="3886200"/>
                </a:cubicBezTo>
                <a:cubicBezTo>
                  <a:pt x="2523108" y="3952374"/>
                  <a:pt x="2478993" y="3896227"/>
                  <a:pt x="2539151" y="3946358"/>
                </a:cubicBezTo>
                <a:cubicBezTo>
                  <a:pt x="2631798" y="4023563"/>
                  <a:pt x="2521715" y="3946764"/>
                  <a:pt x="2611340" y="4006516"/>
                </a:cubicBezTo>
                <a:cubicBezTo>
                  <a:pt x="2685401" y="4117606"/>
                  <a:pt x="2590891" y="3980955"/>
                  <a:pt x="2659467" y="4066674"/>
                </a:cubicBezTo>
                <a:cubicBezTo>
                  <a:pt x="2668500" y="4077965"/>
                  <a:pt x="2674273" y="4091660"/>
                  <a:pt x="2683530" y="4102768"/>
                </a:cubicBezTo>
                <a:cubicBezTo>
                  <a:pt x="2694423" y="4115839"/>
                  <a:pt x="2708731" y="4125792"/>
                  <a:pt x="2719624" y="4138863"/>
                </a:cubicBezTo>
                <a:cubicBezTo>
                  <a:pt x="2757415" y="4184212"/>
                  <a:pt x="2736287" y="4196553"/>
                  <a:pt x="2815877" y="4223084"/>
                </a:cubicBezTo>
                <a:cubicBezTo>
                  <a:pt x="2871372" y="4241583"/>
                  <a:pt x="2839536" y="4232629"/>
                  <a:pt x="2912130" y="4247147"/>
                </a:cubicBezTo>
                <a:cubicBezTo>
                  <a:pt x="2924161" y="4255168"/>
                  <a:pt x="2935291" y="4264743"/>
                  <a:pt x="2948224" y="4271210"/>
                </a:cubicBezTo>
                <a:cubicBezTo>
                  <a:pt x="2980726" y="4287461"/>
                  <a:pt x="3023237" y="4287880"/>
                  <a:pt x="3056509" y="4295274"/>
                </a:cubicBezTo>
                <a:cubicBezTo>
                  <a:pt x="3068889" y="4298025"/>
                  <a:pt x="3080572" y="4303295"/>
                  <a:pt x="3092603" y="4307305"/>
                </a:cubicBezTo>
                <a:cubicBezTo>
                  <a:pt x="3144740" y="4303295"/>
                  <a:pt x="3197127" y="4301760"/>
                  <a:pt x="3249014" y="4295274"/>
                </a:cubicBezTo>
                <a:cubicBezTo>
                  <a:pt x="3261599" y="4293701"/>
                  <a:pt x="3272914" y="4286726"/>
                  <a:pt x="3285109" y="4283242"/>
                </a:cubicBezTo>
                <a:cubicBezTo>
                  <a:pt x="3301008" y="4278699"/>
                  <a:pt x="3316924" y="4273928"/>
                  <a:pt x="3333235" y="4271210"/>
                </a:cubicBezTo>
                <a:cubicBezTo>
                  <a:pt x="3365129" y="4265894"/>
                  <a:pt x="3397404" y="4263189"/>
                  <a:pt x="3429488" y="4259179"/>
                </a:cubicBezTo>
                <a:cubicBezTo>
                  <a:pt x="3441519" y="4255168"/>
                  <a:pt x="3453278" y="4250223"/>
                  <a:pt x="3465582" y="4247147"/>
                </a:cubicBezTo>
                <a:cubicBezTo>
                  <a:pt x="3503739" y="4237608"/>
                  <a:pt x="3536803" y="4235439"/>
                  <a:pt x="3573867" y="4223084"/>
                </a:cubicBezTo>
                <a:cubicBezTo>
                  <a:pt x="3709787" y="4177777"/>
                  <a:pt x="3566818" y="4215823"/>
                  <a:pt x="3682151" y="4186989"/>
                </a:cubicBezTo>
                <a:cubicBezTo>
                  <a:pt x="3694835" y="4179379"/>
                  <a:pt x="3759874" y="4141654"/>
                  <a:pt x="3778403" y="4126831"/>
                </a:cubicBezTo>
                <a:cubicBezTo>
                  <a:pt x="3787261" y="4119745"/>
                  <a:pt x="3793752" y="4110030"/>
                  <a:pt x="3802467" y="4102768"/>
                </a:cubicBezTo>
                <a:cubicBezTo>
                  <a:pt x="3817872" y="4089931"/>
                  <a:pt x="3835188" y="4079511"/>
                  <a:pt x="3850593" y="4066674"/>
                </a:cubicBezTo>
                <a:cubicBezTo>
                  <a:pt x="3859307" y="4059412"/>
                  <a:pt x="3865218" y="4048902"/>
                  <a:pt x="3874656" y="4042610"/>
                </a:cubicBezTo>
                <a:cubicBezTo>
                  <a:pt x="3889579" y="4032661"/>
                  <a:pt x="3907573" y="4028053"/>
                  <a:pt x="3922782" y="4018547"/>
                </a:cubicBezTo>
                <a:cubicBezTo>
                  <a:pt x="3944571" y="4004929"/>
                  <a:pt x="3981557" y="3971112"/>
                  <a:pt x="4007003" y="3958389"/>
                </a:cubicBezTo>
                <a:cubicBezTo>
                  <a:pt x="4018347" y="3952717"/>
                  <a:pt x="4031066" y="3950368"/>
                  <a:pt x="4043098" y="3946358"/>
                </a:cubicBezTo>
                <a:cubicBezTo>
                  <a:pt x="4055130" y="3938337"/>
                  <a:pt x="4067902" y="3931328"/>
                  <a:pt x="4079193" y="3922295"/>
                </a:cubicBezTo>
                <a:cubicBezTo>
                  <a:pt x="4088051" y="3915209"/>
                  <a:pt x="4093818" y="3904523"/>
                  <a:pt x="4103256" y="3898231"/>
                </a:cubicBezTo>
                <a:cubicBezTo>
                  <a:pt x="4132991" y="3878407"/>
                  <a:pt x="4155392" y="3872831"/>
                  <a:pt x="4187477" y="3862137"/>
                </a:cubicBezTo>
                <a:cubicBezTo>
                  <a:pt x="4247167" y="3822344"/>
                  <a:pt x="4213350" y="3848297"/>
                  <a:pt x="4283730" y="3777916"/>
                </a:cubicBezTo>
                <a:lnTo>
                  <a:pt x="4307793" y="3753852"/>
                </a:lnTo>
                <a:cubicBezTo>
                  <a:pt x="4319825" y="3741820"/>
                  <a:pt x="4334450" y="3731915"/>
                  <a:pt x="4343888" y="3717758"/>
                </a:cubicBezTo>
                <a:cubicBezTo>
                  <a:pt x="4351909" y="3705726"/>
                  <a:pt x="4357726" y="3691888"/>
                  <a:pt x="4367951" y="3681663"/>
                </a:cubicBezTo>
                <a:cubicBezTo>
                  <a:pt x="4378176" y="3671438"/>
                  <a:pt x="4392754" y="3666633"/>
                  <a:pt x="4404045" y="3657600"/>
                </a:cubicBezTo>
                <a:cubicBezTo>
                  <a:pt x="4439053" y="3629594"/>
                  <a:pt x="4420900" y="3634968"/>
                  <a:pt x="4452172" y="3597442"/>
                </a:cubicBezTo>
                <a:cubicBezTo>
                  <a:pt x="4463065" y="3584370"/>
                  <a:pt x="4477821" y="3574778"/>
                  <a:pt x="4488267" y="3561347"/>
                </a:cubicBezTo>
                <a:cubicBezTo>
                  <a:pt x="4506022" y="3538519"/>
                  <a:pt x="4520351" y="3513221"/>
                  <a:pt x="4536393" y="3489158"/>
                </a:cubicBezTo>
                <a:cubicBezTo>
                  <a:pt x="4544414" y="3477126"/>
                  <a:pt x="4555883" y="3466781"/>
                  <a:pt x="4560456" y="3453063"/>
                </a:cubicBezTo>
                <a:lnTo>
                  <a:pt x="4584519" y="3380874"/>
                </a:lnTo>
                <a:cubicBezTo>
                  <a:pt x="4595428" y="3260877"/>
                  <a:pt x="4605695" y="3236176"/>
                  <a:pt x="4584519" y="3116179"/>
                </a:cubicBezTo>
                <a:cubicBezTo>
                  <a:pt x="4584516" y="3116162"/>
                  <a:pt x="4554443" y="3025951"/>
                  <a:pt x="4548424" y="3007895"/>
                </a:cubicBezTo>
                <a:lnTo>
                  <a:pt x="4536393" y="2971800"/>
                </a:lnTo>
                <a:cubicBezTo>
                  <a:pt x="4540403" y="2923674"/>
                  <a:pt x="4542781" y="2875383"/>
                  <a:pt x="4548424" y="2827421"/>
                </a:cubicBezTo>
                <a:cubicBezTo>
                  <a:pt x="4561243" y="2718462"/>
                  <a:pt x="4560456" y="2796512"/>
                  <a:pt x="4560456" y="2755231"/>
                </a:cubicBezTo>
                <a:lnTo>
                  <a:pt x="6244877" y="4608095"/>
                </a:lnTo>
                <a:cubicBezTo>
                  <a:pt x="6220814" y="4644190"/>
                  <a:pt x="6195424" y="4679434"/>
                  <a:pt x="6172688" y="4716379"/>
                </a:cubicBezTo>
                <a:cubicBezTo>
                  <a:pt x="6163288" y="4731654"/>
                  <a:pt x="6159049" y="4749910"/>
                  <a:pt x="6148624" y="4764505"/>
                </a:cubicBezTo>
                <a:cubicBezTo>
                  <a:pt x="6089872" y="4846757"/>
                  <a:pt x="6132534" y="4755906"/>
                  <a:pt x="6088467" y="4836695"/>
                </a:cubicBezTo>
                <a:cubicBezTo>
                  <a:pt x="6071290" y="4868186"/>
                  <a:pt x="6065705" y="4907582"/>
                  <a:pt x="6040340" y="4932947"/>
                </a:cubicBezTo>
                <a:cubicBezTo>
                  <a:pt x="5890024" y="5083265"/>
                  <a:pt x="6033057" y="4947037"/>
                  <a:pt x="5920024" y="5041231"/>
                </a:cubicBezTo>
                <a:cubicBezTo>
                  <a:pt x="5911310" y="5048493"/>
                  <a:pt x="5905399" y="5059003"/>
                  <a:pt x="5895961" y="5065295"/>
                </a:cubicBezTo>
                <a:cubicBezTo>
                  <a:pt x="5837119" y="5104524"/>
                  <a:pt x="5860971" y="5072396"/>
                  <a:pt x="5811740" y="5113421"/>
                </a:cubicBezTo>
                <a:cubicBezTo>
                  <a:pt x="5719095" y="5190624"/>
                  <a:pt x="5829170" y="5113832"/>
                  <a:pt x="5739551" y="5173579"/>
                </a:cubicBezTo>
                <a:cubicBezTo>
                  <a:pt x="5731530" y="5185611"/>
                  <a:pt x="5725713" y="5199449"/>
                  <a:pt x="5715488" y="5209674"/>
                </a:cubicBezTo>
                <a:cubicBezTo>
                  <a:pt x="5705263" y="5219899"/>
                  <a:pt x="5690502" y="5224480"/>
                  <a:pt x="5679393" y="5233737"/>
                </a:cubicBezTo>
                <a:cubicBezTo>
                  <a:pt x="5666322" y="5244630"/>
                  <a:pt x="5656369" y="5258938"/>
                  <a:pt x="5643298" y="5269831"/>
                </a:cubicBezTo>
                <a:cubicBezTo>
                  <a:pt x="5632189" y="5279088"/>
                  <a:pt x="5618086" y="5284373"/>
                  <a:pt x="5607203" y="5293895"/>
                </a:cubicBezTo>
                <a:cubicBezTo>
                  <a:pt x="5585861" y="5312569"/>
                  <a:pt x="5567098" y="5333999"/>
                  <a:pt x="5547045" y="5354052"/>
                </a:cubicBezTo>
                <a:cubicBezTo>
                  <a:pt x="5453233" y="5447864"/>
                  <a:pt x="5605151" y="5292803"/>
                  <a:pt x="5498919" y="5414210"/>
                </a:cubicBezTo>
                <a:cubicBezTo>
                  <a:pt x="5480245" y="5435552"/>
                  <a:pt x="5458814" y="5454315"/>
                  <a:pt x="5438761" y="5474368"/>
                </a:cubicBezTo>
                <a:cubicBezTo>
                  <a:pt x="5426730" y="5486400"/>
                  <a:pt x="5412105" y="5496306"/>
                  <a:pt x="5402667" y="5510463"/>
                </a:cubicBezTo>
                <a:cubicBezTo>
                  <a:pt x="5370582" y="5558589"/>
                  <a:pt x="5390635" y="5538537"/>
                  <a:pt x="5342509" y="5570621"/>
                </a:cubicBezTo>
                <a:cubicBezTo>
                  <a:pt x="5338498" y="5582653"/>
                  <a:pt x="5336149" y="5595372"/>
                  <a:pt x="5330477" y="5606716"/>
                </a:cubicBezTo>
                <a:cubicBezTo>
                  <a:pt x="5320056" y="5627558"/>
                  <a:pt x="5301000" y="5651954"/>
                  <a:pt x="5282351" y="5666874"/>
                </a:cubicBezTo>
                <a:cubicBezTo>
                  <a:pt x="5271060" y="5675907"/>
                  <a:pt x="5256481" y="5680712"/>
                  <a:pt x="5246256" y="5690937"/>
                </a:cubicBezTo>
                <a:cubicBezTo>
                  <a:pt x="5232077" y="5705116"/>
                  <a:pt x="5225386" y="5726013"/>
                  <a:pt x="5210161" y="5739063"/>
                </a:cubicBezTo>
                <a:cubicBezTo>
                  <a:pt x="5196543" y="5750735"/>
                  <a:pt x="5177415" y="5753898"/>
                  <a:pt x="5162035" y="5763126"/>
                </a:cubicBezTo>
                <a:cubicBezTo>
                  <a:pt x="5137236" y="5778005"/>
                  <a:pt x="5110294" y="5790802"/>
                  <a:pt x="5089845" y="5811252"/>
                </a:cubicBezTo>
                <a:cubicBezTo>
                  <a:pt x="5081824" y="5819273"/>
                  <a:pt x="5075013" y="5828723"/>
                  <a:pt x="5065782" y="5835316"/>
                </a:cubicBezTo>
                <a:cubicBezTo>
                  <a:pt x="4987035" y="5891564"/>
                  <a:pt x="5029002" y="5852571"/>
                  <a:pt x="4957498" y="5895474"/>
                </a:cubicBezTo>
                <a:cubicBezTo>
                  <a:pt x="4854076" y="5957528"/>
                  <a:pt x="4921814" y="5931432"/>
                  <a:pt x="4849214" y="5955631"/>
                </a:cubicBezTo>
                <a:cubicBezTo>
                  <a:pt x="4841193" y="5963652"/>
                  <a:pt x="4834589" y="5973403"/>
                  <a:pt x="4825151" y="5979695"/>
                </a:cubicBezTo>
                <a:cubicBezTo>
                  <a:pt x="4810228" y="5989644"/>
                  <a:pt x="4792597" y="5994859"/>
                  <a:pt x="4777024" y="6003758"/>
                </a:cubicBezTo>
                <a:cubicBezTo>
                  <a:pt x="4764469" y="6010932"/>
                  <a:pt x="4752961" y="6019800"/>
                  <a:pt x="4740930" y="6027821"/>
                </a:cubicBezTo>
                <a:cubicBezTo>
                  <a:pt x="4729999" y="6044217"/>
                  <a:pt x="4711854" y="6076549"/>
                  <a:pt x="4692803" y="6087979"/>
                </a:cubicBezTo>
                <a:cubicBezTo>
                  <a:pt x="4681928" y="6094504"/>
                  <a:pt x="4668740" y="6096000"/>
                  <a:pt x="4656709" y="6100010"/>
                </a:cubicBezTo>
                <a:cubicBezTo>
                  <a:pt x="4573967" y="6155172"/>
                  <a:pt x="4611956" y="6138992"/>
                  <a:pt x="4548424" y="6160168"/>
                </a:cubicBezTo>
                <a:cubicBezTo>
                  <a:pt x="4536393" y="6172200"/>
                  <a:pt x="4526487" y="6186825"/>
                  <a:pt x="4512330" y="6196263"/>
                </a:cubicBezTo>
                <a:cubicBezTo>
                  <a:pt x="4501778" y="6203298"/>
                  <a:pt x="4487892" y="6203299"/>
                  <a:pt x="4476235" y="6208295"/>
                </a:cubicBezTo>
                <a:cubicBezTo>
                  <a:pt x="4435396" y="6225797"/>
                  <a:pt x="4412725" y="6245228"/>
                  <a:pt x="4367951" y="6256421"/>
                </a:cubicBezTo>
                <a:cubicBezTo>
                  <a:pt x="4340439" y="6263299"/>
                  <a:pt x="4311804" y="6264442"/>
                  <a:pt x="4283730" y="6268452"/>
                </a:cubicBezTo>
                <a:cubicBezTo>
                  <a:pt x="4065519" y="6262034"/>
                  <a:pt x="3981861" y="6288769"/>
                  <a:pt x="3826530" y="6244389"/>
                </a:cubicBezTo>
                <a:cubicBezTo>
                  <a:pt x="3814336" y="6240905"/>
                  <a:pt x="3802467" y="6236368"/>
                  <a:pt x="3790435" y="6232358"/>
                </a:cubicBezTo>
                <a:cubicBezTo>
                  <a:pt x="3746319" y="6236368"/>
                  <a:pt x="3701997" y="6238535"/>
                  <a:pt x="3658088" y="6244389"/>
                </a:cubicBezTo>
                <a:cubicBezTo>
                  <a:pt x="3533235" y="6261036"/>
                  <a:pt x="3704548" y="6255623"/>
                  <a:pt x="3537772" y="6268452"/>
                </a:cubicBezTo>
                <a:cubicBezTo>
                  <a:pt x="3457698" y="6274612"/>
                  <a:pt x="3377351" y="6276473"/>
                  <a:pt x="3297140" y="6280484"/>
                </a:cubicBezTo>
                <a:cubicBezTo>
                  <a:pt x="3236229" y="6290636"/>
                  <a:pt x="3162327" y="6302157"/>
                  <a:pt x="3104635" y="6316579"/>
                </a:cubicBezTo>
                <a:cubicBezTo>
                  <a:pt x="3088593" y="6320589"/>
                  <a:pt x="3072408" y="6324067"/>
                  <a:pt x="3056509" y="6328610"/>
                </a:cubicBezTo>
                <a:cubicBezTo>
                  <a:pt x="3044314" y="6332094"/>
                  <a:pt x="3032446" y="6336631"/>
                  <a:pt x="3020414" y="6340642"/>
                </a:cubicBezTo>
                <a:lnTo>
                  <a:pt x="2731656" y="6316579"/>
                </a:lnTo>
                <a:cubicBezTo>
                  <a:pt x="2706677" y="6312171"/>
                  <a:pt x="2684074" y="6298668"/>
                  <a:pt x="2659467" y="6292516"/>
                </a:cubicBezTo>
                <a:cubicBezTo>
                  <a:pt x="2643425" y="6288505"/>
                  <a:pt x="2627179" y="6285236"/>
                  <a:pt x="2611340" y="6280484"/>
                </a:cubicBezTo>
                <a:cubicBezTo>
                  <a:pt x="2587045" y="6273195"/>
                  <a:pt x="2564170" y="6260591"/>
                  <a:pt x="2539151" y="6256421"/>
                </a:cubicBezTo>
                <a:cubicBezTo>
                  <a:pt x="2515088" y="6252410"/>
                  <a:pt x="2490883" y="6249173"/>
                  <a:pt x="2466961" y="6244389"/>
                </a:cubicBezTo>
                <a:cubicBezTo>
                  <a:pt x="2450746" y="6241146"/>
                  <a:pt x="2435050" y="6235601"/>
                  <a:pt x="2418835" y="6232358"/>
                </a:cubicBezTo>
                <a:cubicBezTo>
                  <a:pt x="2394913" y="6227574"/>
                  <a:pt x="2370312" y="6226243"/>
                  <a:pt x="2346645" y="6220326"/>
                </a:cubicBezTo>
                <a:cubicBezTo>
                  <a:pt x="2322038" y="6214174"/>
                  <a:pt x="2299328" y="6201238"/>
                  <a:pt x="2274456" y="6196263"/>
                </a:cubicBezTo>
                <a:cubicBezTo>
                  <a:pt x="2190377" y="6179447"/>
                  <a:pt x="2234470" y="6187593"/>
                  <a:pt x="2142109" y="6172200"/>
                </a:cubicBezTo>
                <a:cubicBezTo>
                  <a:pt x="2109172" y="6155732"/>
                  <a:pt x="2086232" y="6146750"/>
                  <a:pt x="2057888" y="6124074"/>
                </a:cubicBezTo>
                <a:cubicBezTo>
                  <a:pt x="2010701" y="6086324"/>
                  <a:pt x="2060411" y="6108872"/>
                  <a:pt x="1997730" y="6087979"/>
                </a:cubicBezTo>
                <a:cubicBezTo>
                  <a:pt x="1985698" y="6079958"/>
                  <a:pt x="1972926" y="6072949"/>
                  <a:pt x="1961635" y="6063916"/>
                </a:cubicBezTo>
                <a:cubicBezTo>
                  <a:pt x="1952777" y="6056830"/>
                  <a:pt x="1947299" y="6045688"/>
                  <a:pt x="1937572" y="6039852"/>
                </a:cubicBezTo>
                <a:cubicBezTo>
                  <a:pt x="1926697" y="6033327"/>
                  <a:pt x="1913509" y="6031831"/>
                  <a:pt x="1901477" y="6027821"/>
                </a:cubicBezTo>
                <a:cubicBezTo>
                  <a:pt x="1806819" y="5956826"/>
                  <a:pt x="1903477" y="6022805"/>
                  <a:pt x="1793193" y="5967663"/>
                </a:cubicBezTo>
                <a:cubicBezTo>
                  <a:pt x="1780259" y="5961196"/>
                  <a:pt x="1770389" y="5949296"/>
                  <a:pt x="1757098" y="5943600"/>
                </a:cubicBezTo>
                <a:cubicBezTo>
                  <a:pt x="1741899" y="5937086"/>
                  <a:pt x="1724455" y="5937374"/>
                  <a:pt x="1708972" y="5931568"/>
                </a:cubicBezTo>
                <a:cubicBezTo>
                  <a:pt x="1583150" y="5884384"/>
                  <a:pt x="1736240" y="5926353"/>
                  <a:pt x="1612719" y="5895474"/>
                </a:cubicBezTo>
                <a:cubicBezTo>
                  <a:pt x="1596677" y="5887453"/>
                  <a:pt x="1581078" y="5878475"/>
                  <a:pt x="1564593" y="5871410"/>
                </a:cubicBezTo>
                <a:cubicBezTo>
                  <a:pt x="1552936" y="5866414"/>
                  <a:pt x="1540155" y="5864375"/>
                  <a:pt x="1528498" y="5859379"/>
                </a:cubicBezTo>
                <a:cubicBezTo>
                  <a:pt x="1512013" y="5852314"/>
                  <a:pt x="1496414" y="5843337"/>
                  <a:pt x="1480372" y="5835316"/>
                </a:cubicBezTo>
                <a:cubicBezTo>
                  <a:pt x="1386571" y="5741511"/>
                  <a:pt x="1541611" y="5893411"/>
                  <a:pt x="1420214" y="5787189"/>
                </a:cubicBezTo>
                <a:cubicBezTo>
                  <a:pt x="1335136" y="5712746"/>
                  <a:pt x="1394094" y="5738376"/>
                  <a:pt x="1323961" y="5715000"/>
                </a:cubicBezTo>
                <a:cubicBezTo>
                  <a:pt x="1244865" y="5662269"/>
                  <a:pt x="1330045" y="5714484"/>
                  <a:pt x="1251772" y="5678905"/>
                </a:cubicBezTo>
                <a:cubicBezTo>
                  <a:pt x="1103827" y="5611657"/>
                  <a:pt x="1203815" y="5646878"/>
                  <a:pt x="1119424" y="5618747"/>
                </a:cubicBezTo>
                <a:cubicBezTo>
                  <a:pt x="1015342" y="5514665"/>
                  <a:pt x="1125800" y="5614978"/>
                  <a:pt x="1023172" y="5546558"/>
                </a:cubicBezTo>
                <a:cubicBezTo>
                  <a:pt x="1001805" y="5532313"/>
                  <a:pt x="984052" y="5513158"/>
                  <a:pt x="963014" y="5498431"/>
                </a:cubicBezTo>
                <a:cubicBezTo>
                  <a:pt x="943856" y="5485021"/>
                  <a:pt x="922687" y="5474731"/>
                  <a:pt x="902856" y="5462337"/>
                </a:cubicBezTo>
                <a:cubicBezTo>
                  <a:pt x="890594" y="5454673"/>
                  <a:pt x="879316" y="5445448"/>
                  <a:pt x="866761" y="5438274"/>
                </a:cubicBezTo>
                <a:cubicBezTo>
                  <a:pt x="759906" y="5377213"/>
                  <a:pt x="870480" y="5448773"/>
                  <a:pt x="782540" y="5390147"/>
                </a:cubicBezTo>
                <a:cubicBezTo>
                  <a:pt x="774519" y="5378115"/>
                  <a:pt x="768702" y="5364277"/>
                  <a:pt x="758477" y="5354052"/>
                </a:cubicBezTo>
                <a:cubicBezTo>
                  <a:pt x="748252" y="5343827"/>
                  <a:pt x="731793" y="5340968"/>
                  <a:pt x="722382" y="5329989"/>
                </a:cubicBezTo>
                <a:cubicBezTo>
                  <a:pt x="707163" y="5312234"/>
                  <a:pt x="699880" y="5288860"/>
                  <a:pt x="686288" y="5269831"/>
                </a:cubicBezTo>
                <a:cubicBezTo>
                  <a:pt x="638112" y="5202384"/>
                  <a:pt x="686589" y="5306469"/>
                  <a:pt x="626130" y="5197642"/>
                </a:cubicBezTo>
                <a:cubicBezTo>
                  <a:pt x="615641" y="5178762"/>
                  <a:pt x="612782" y="5156236"/>
                  <a:pt x="602067" y="5137484"/>
                </a:cubicBezTo>
                <a:cubicBezTo>
                  <a:pt x="596439" y="5127635"/>
                  <a:pt x="585265" y="5122135"/>
                  <a:pt x="578003" y="5113421"/>
                </a:cubicBezTo>
                <a:cubicBezTo>
                  <a:pt x="565166" y="5098016"/>
                  <a:pt x="551647" y="5082824"/>
                  <a:pt x="541909" y="5065295"/>
                </a:cubicBezTo>
                <a:cubicBezTo>
                  <a:pt x="517503" y="5021364"/>
                  <a:pt x="518643" y="5001910"/>
                  <a:pt x="505814" y="4957010"/>
                </a:cubicBezTo>
                <a:cubicBezTo>
                  <a:pt x="494014" y="4915708"/>
                  <a:pt x="491104" y="4915561"/>
                  <a:pt x="469719" y="4872789"/>
                </a:cubicBezTo>
                <a:cubicBezTo>
                  <a:pt x="461698" y="4840705"/>
                  <a:pt x="460446" y="4806117"/>
                  <a:pt x="445656" y="4776537"/>
                </a:cubicBezTo>
                <a:lnTo>
                  <a:pt x="397530" y="4680284"/>
                </a:lnTo>
                <a:cubicBezTo>
                  <a:pt x="389509" y="4664242"/>
                  <a:pt x="383416" y="4647081"/>
                  <a:pt x="373467" y="4632158"/>
                </a:cubicBezTo>
                <a:lnTo>
                  <a:pt x="349403" y="4596063"/>
                </a:lnTo>
                <a:cubicBezTo>
                  <a:pt x="345393" y="4580021"/>
                  <a:pt x="343178" y="4563420"/>
                  <a:pt x="337372" y="4547937"/>
                </a:cubicBezTo>
                <a:cubicBezTo>
                  <a:pt x="331074" y="4531143"/>
                  <a:pt x="318981" y="4516825"/>
                  <a:pt x="313309" y="4499810"/>
                </a:cubicBezTo>
                <a:cubicBezTo>
                  <a:pt x="306842" y="4480410"/>
                  <a:pt x="307744" y="4459052"/>
                  <a:pt x="301277" y="4439652"/>
                </a:cubicBezTo>
                <a:cubicBezTo>
                  <a:pt x="295605" y="4422637"/>
                  <a:pt x="283512" y="4408320"/>
                  <a:pt x="277214" y="4391526"/>
                </a:cubicBezTo>
                <a:cubicBezTo>
                  <a:pt x="228069" y="4260474"/>
                  <a:pt x="308113" y="4429263"/>
                  <a:pt x="241119" y="4295274"/>
                </a:cubicBezTo>
                <a:cubicBezTo>
                  <a:pt x="203525" y="4144888"/>
                  <a:pt x="251564" y="4331826"/>
                  <a:pt x="217056" y="4211052"/>
                </a:cubicBezTo>
                <a:cubicBezTo>
                  <a:pt x="212513" y="4195153"/>
                  <a:pt x="210830" y="4178409"/>
                  <a:pt x="205024" y="4162926"/>
                </a:cubicBezTo>
                <a:cubicBezTo>
                  <a:pt x="198726" y="4146132"/>
                  <a:pt x="188982" y="4130842"/>
                  <a:pt x="180961" y="4114800"/>
                </a:cubicBezTo>
                <a:cubicBezTo>
                  <a:pt x="176951" y="4094747"/>
                  <a:pt x="176110" y="4073790"/>
                  <a:pt x="168930" y="4054642"/>
                </a:cubicBezTo>
                <a:cubicBezTo>
                  <a:pt x="163853" y="4041102"/>
                  <a:pt x="149440" y="4032265"/>
                  <a:pt x="144867" y="4018547"/>
                </a:cubicBezTo>
                <a:cubicBezTo>
                  <a:pt x="84944" y="3838780"/>
                  <a:pt x="176787" y="4034264"/>
                  <a:pt x="108772" y="3898231"/>
                </a:cubicBezTo>
                <a:cubicBezTo>
                  <a:pt x="93153" y="3788900"/>
                  <a:pt x="105708" y="3840913"/>
                  <a:pt x="72677" y="3741821"/>
                </a:cubicBezTo>
                <a:lnTo>
                  <a:pt x="72677" y="3741821"/>
                </a:lnTo>
                <a:cubicBezTo>
                  <a:pt x="68666" y="3721768"/>
                  <a:pt x="65605" y="3701502"/>
                  <a:pt x="60645" y="3681663"/>
                </a:cubicBezTo>
                <a:cubicBezTo>
                  <a:pt x="57569" y="3669359"/>
                  <a:pt x="51690" y="3657872"/>
                  <a:pt x="48614" y="3645568"/>
                </a:cubicBezTo>
                <a:cubicBezTo>
                  <a:pt x="43654" y="3625729"/>
                  <a:pt x="43049" y="3604810"/>
                  <a:pt x="36582" y="3585410"/>
                </a:cubicBezTo>
                <a:cubicBezTo>
                  <a:pt x="30910" y="3568395"/>
                  <a:pt x="20540" y="3553326"/>
                  <a:pt x="12519" y="3537284"/>
                </a:cubicBezTo>
                <a:cubicBezTo>
                  <a:pt x="1063" y="3331059"/>
                  <a:pt x="-8709" y="3292366"/>
                  <a:pt x="12519" y="3080084"/>
                </a:cubicBezTo>
                <a:cubicBezTo>
                  <a:pt x="21014" y="2995133"/>
                  <a:pt x="34267" y="2978593"/>
                  <a:pt x="48614" y="2911642"/>
                </a:cubicBezTo>
                <a:cubicBezTo>
                  <a:pt x="57184" y="2871650"/>
                  <a:pt x="62757" y="2831004"/>
                  <a:pt x="72677" y="2791326"/>
                </a:cubicBezTo>
                <a:cubicBezTo>
                  <a:pt x="76688" y="2775284"/>
                  <a:pt x="81122" y="2759342"/>
                  <a:pt x="84709" y="2743200"/>
                </a:cubicBezTo>
                <a:cubicBezTo>
                  <a:pt x="89145" y="2723237"/>
                  <a:pt x="90864" y="2702629"/>
                  <a:pt x="96740" y="2683042"/>
                </a:cubicBezTo>
                <a:cubicBezTo>
                  <a:pt x="102946" y="2662355"/>
                  <a:pt x="114451" y="2643526"/>
                  <a:pt x="120803" y="2622884"/>
                </a:cubicBezTo>
                <a:cubicBezTo>
                  <a:pt x="122639" y="2616916"/>
                  <a:pt x="144112" y="2518666"/>
                  <a:pt x="156898" y="2490537"/>
                </a:cubicBezTo>
                <a:cubicBezTo>
                  <a:pt x="195894" y="2404745"/>
                  <a:pt x="191413" y="2414700"/>
                  <a:pt x="229088" y="2358189"/>
                </a:cubicBezTo>
                <a:cubicBezTo>
                  <a:pt x="233098" y="2346158"/>
                  <a:pt x="235447" y="2333438"/>
                  <a:pt x="241119" y="2322095"/>
                </a:cubicBezTo>
                <a:cubicBezTo>
                  <a:pt x="247586" y="2309161"/>
                  <a:pt x="259486" y="2299291"/>
                  <a:pt x="265182" y="2286000"/>
                </a:cubicBezTo>
                <a:cubicBezTo>
                  <a:pt x="311798" y="2177229"/>
                  <a:pt x="240865" y="2292398"/>
                  <a:pt x="301277" y="2201779"/>
                </a:cubicBezTo>
                <a:cubicBezTo>
                  <a:pt x="316663" y="2140234"/>
                  <a:pt x="322145" y="2099884"/>
                  <a:pt x="349403" y="2045368"/>
                </a:cubicBezTo>
                <a:cubicBezTo>
                  <a:pt x="355870" y="2032435"/>
                  <a:pt x="365803" y="2021536"/>
                  <a:pt x="373467" y="2009274"/>
                </a:cubicBezTo>
                <a:cubicBezTo>
                  <a:pt x="382513" y="1994801"/>
                  <a:pt x="417915" y="1932657"/>
                  <a:pt x="433624" y="1913021"/>
                </a:cubicBezTo>
                <a:cubicBezTo>
                  <a:pt x="472552" y="1864361"/>
                  <a:pt x="449671" y="1916449"/>
                  <a:pt x="493782" y="1840831"/>
                </a:cubicBezTo>
                <a:cubicBezTo>
                  <a:pt x="624849" y="1616144"/>
                  <a:pt x="503248" y="1820008"/>
                  <a:pt x="553940" y="1708484"/>
                </a:cubicBezTo>
                <a:cubicBezTo>
                  <a:pt x="592934" y="1622697"/>
                  <a:pt x="588457" y="1632645"/>
                  <a:pt x="626130" y="1576137"/>
                </a:cubicBezTo>
                <a:cubicBezTo>
                  <a:pt x="648310" y="1487411"/>
                  <a:pt x="624476" y="1567963"/>
                  <a:pt x="662224" y="1479884"/>
                </a:cubicBezTo>
                <a:cubicBezTo>
                  <a:pt x="667220" y="1468227"/>
                  <a:pt x="669008" y="1455335"/>
                  <a:pt x="674256" y="1443789"/>
                </a:cubicBezTo>
                <a:cubicBezTo>
                  <a:pt x="689100" y="1411133"/>
                  <a:pt x="722382" y="1347537"/>
                  <a:pt x="722382" y="1347537"/>
                </a:cubicBezTo>
                <a:cubicBezTo>
                  <a:pt x="726393" y="1327484"/>
                  <a:pt x="725952" y="1305996"/>
                  <a:pt x="734414" y="1287379"/>
                </a:cubicBezTo>
                <a:cubicBezTo>
                  <a:pt x="746381" y="1261051"/>
                  <a:pt x="773394" y="1242625"/>
                  <a:pt x="782540" y="1215189"/>
                </a:cubicBezTo>
                <a:cubicBezTo>
                  <a:pt x="786551" y="1203158"/>
                  <a:pt x="789324" y="1190640"/>
                  <a:pt x="794572" y="1179095"/>
                </a:cubicBezTo>
                <a:cubicBezTo>
                  <a:pt x="809416" y="1146439"/>
                  <a:pt x="833998" y="1117642"/>
                  <a:pt x="842698" y="1082842"/>
                </a:cubicBezTo>
                <a:cubicBezTo>
                  <a:pt x="864882" y="994112"/>
                  <a:pt x="841043" y="1074675"/>
                  <a:pt x="878793" y="986589"/>
                </a:cubicBezTo>
                <a:cubicBezTo>
                  <a:pt x="883789" y="974932"/>
                  <a:pt x="884665" y="961581"/>
                  <a:pt x="890824" y="950495"/>
                </a:cubicBezTo>
                <a:cubicBezTo>
                  <a:pt x="904869" y="925214"/>
                  <a:pt x="926017" y="904172"/>
                  <a:pt x="938951" y="878305"/>
                </a:cubicBezTo>
                <a:cubicBezTo>
                  <a:pt x="946972" y="862263"/>
                  <a:pt x="952589" y="844774"/>
                  <a:pt x="963014" y="830179"/>
                </a:cubicBezTo>
                <a:cubicBezTo>
                  <a:pt x="972904" y="816333"/>
                  <a:pt x="988036" y="807003"/>
                  <a:pt x="999109" y="794084"/>
                </a:cubicBezTo>
                <a:cubicBezTo>
                  <a:pt x="1012159" y="778859"/>
                  <a:pt x="1022153" y="761183"/>
                  <a:pt x="1035203" y="745958"/>
                </a:cubicBezTo>
                <a:cubicBezTo>
                  <a:pt x="1046276" y="733039"/>
                  <a:pt x="1060405" y="722935"/>
                  <a:pt x="1071298" y="709863"/>
                </a:cubicBezTo>
                <a:cubicBezTo>
                  <a:pt x="1080555" y="698754"/>
                  <a:pt x="1085754" y="684576"/>
                  <a:pt x="1095361" y="673768"/>
                </a:cubicBezTo>
                <a:cubicBezTo>
                  <a:pt x="1117970" y="648333"/>
                  <a:pt x="1143488" y="625642"/>
                  <a:pt x="1167551" y="601579"/>
                </a:cubicBezTo>
                <a:lnTo>
                  <a:pt x="1227709" y="541421"/>
                </a:lnTo>
                <a:lnTo>
                  <a:pt x="1263803" y="505326"/>
                </a:lnTo>
                <a:cubicBezTo>
                  <a:pt x="1271824" y="497305"/>
                  <a:pt x="1277106" y="484850"/>
                  <a:pt x="1287867" y="481263"/>
                </a:cubicBezTo>
                <a:lnTo>
                  <a:pt x="1323961" y="469231"/>
                </a:lnTo>
                <a:cubicBezTo>
                  <a:pt x="1331982" y="457200"/>
                  <a:pt x="1337799" y="443362"/>
                  <a:pt x="1348024" y="433137"/>
                </a:cubicBezTo>
                <a:cubicBezTo>
                  <a:pt x="1372635" y="408526"/>
                  <a:pt x="1403940" y="403880"/>
                  <a:pt x="1432245" y="385010"/>
                </a:cubicBezTo>
                <a:cubicBezTo>
                  <a:pt x="1498303" y="340971"/>
                  <a:pt x="1408625" y="376841"/>
                  <a:pt x="1492403" y="348916"/>
                </a:cubicBezTo>
                <a:cubicBezTo>
                  <a:pt x="1500424" y="340895"/>
                  <a:pt x="1507028" y="331144"/>
                  <a:pt x="1516467" y="324852"/>
                </a:cubicBezTo>
                <a:cubicBezTo>
                  <a:pt x="1531390" y="314903"/>
                  <a:pt x="1547799" y="307086"/>
                  <a:pt x="1564593" y="300789"/>
                </a:cubicBezTo>
                <a:cubicBezTo>
                  <a:pt x="1589287" y="291529"/>
                  <a:pt x="1650019" y="282440"/>
                  <a:pt x="1672877" y="276726"/>
                </a:cubicBezTo>
                <a:cubicBezTo>
                  <a:pt x="1732643" y="261785"/>
                  <a:pt x="1688216" y="266462"/>
                  <a:pt x="1757098" y="240631"/>
                </a:cubicBezTo>
                <a:cubicBezTo>
                  <a:pt x="1772581" y="234825"/>
                  <a:pt x="1789325" y="233143"/>
                  <a:pt x="1805224" y="228600"/>
                </a:cubicBezTo>
                <a:cubicBezTo>
                  <a:pt x="1817419" y="225116"/>
                  <a:pt x="1829124" y="220052"/>
                  <a:pt x="1841319" y="216568"/>
                </a:cubicBezTo>
                <a:cubicBezTo>
                  <a:pt x="1912942" y="196104"/>
                  <a:pt x="1879962" y="209542"/>
                  <a:pt x="1973667" y="192505"/>
                </a:cubicBezTo>
                <a:cubicBezTo>
                  <a:pt x="1989936" y="189547"/>
                  <a:pt x="2005358" y="182300"/>
                  <a:pt x="2021793" y="180474"/>
                </a:cubicBezTo>
                <a:cubicBezTo>
                  <a:pt x="2077739" y="174258"/>
                  <a:pt x="2134088" y="172453"/>
                  <a:pt x="2190235" y="168442"/>
                </a:cubicBezTo>
                <a:cubicBezTo>
                  <a:pt x="2202267" y="164431"/>
                  <a:pt x="2214135" y="159894"/>
                  <a:pt x="2226330" y="156410"/>
                </a:cubicBezTo>
                <a:cubicBezTo>
                  <a:pt x="2256865" y="147686"/>
                  <a:pt x="2281697" y="144713"/>
                  <a:pt x="2310551" y="132347"/>
                </a:cubicBezTo>
                <a:cubicBezTo>
                  <a:pt x="2327036" y="125282"/>
                  <a:pt x="2342192" y="115349"/>
                  <a:pt x="2358677" y="108284"/>
                </a:cubicBezTo>
                <a:cubicBezTo>
                  <a:pt x="2370334" y="103288"/>
                  <a:pt x="2383428" y="101924"/>
                  <a:pt x="2394772" y="96252"/>
                </a:cubicBezTo>
                <a:cubicBezTo>
                  <a:pt x="2407706" y="89785"/>
                  <a:pt x="2417327" y="77266"/>
                  <a:pt x="2430867" y="72189"/>
                </a:cubicBezTo>
                <a:cubicBezTo>
                  <a:pt x="2485792" y="51593"/>
                  <a:pt x="2482582" y="70395"/>
                  <a:pt x="2527119" y="48126"/>
                </a:cubicBezTo>
                <a:cubicBezTo>
                  <a:pt x="2540053" y="41659"/>
                  <a:pt x="2549674" y="29140"/>
                  <a:pt x="2563214" y="24063"/>
                </a:cubicBezTo>
                <a:cubicBezTo>
                  <a:pt x="2612073" y="5741"/>
                  <a:pt x="2786011" y="414"/>
                  <a:pt x="2791814" y="0"/>
                </a:cubicBezTo>
                <a:cubicBezTo>
                  <a:pt x="2843951" y="4010"/>
                  <a:pt x="2896337" y="5545"/>
                  <a:pt x="2948224" y="12031"/>
                </a:cubicBezTo>
                <a:cubicBezTo>
                  <a:pt x="3025013" y="21630"/>
                  <a:pt x="2946527" y="21499"/>
                  <a:pt x="3008382" y="60158"/>
                </a:cubicBezTo>
                <a:cubicBezTo>
                  <a:pt x="3029891" y="73601"/>
                  <a:pt x="3059467" y="70151"/>
                  <a:pt x="3080572" y="84221"/>
                </a:cubicBezTo>
                <a:cubicBezTo>
                  <a:pt x="3124129" y="113258"/>
                  <a:pt x="3103734" y="101817"/>
                  <a:pt x="3140730" y="120316"/>
                </a:cubicBezTo>
                <a:lnTo>
                  <a:pt x="3080572" y="72189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180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Members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774700" y="1227974"/>
            <a:ext cx="11061056" cy="399375"/>
          </a:xfrm>
        </p:spPr>
        <p:txBody>
          <a:bodyPr/>
          <a:lstStyle/>
          <a:p>
            <a:pPr marL="0" lvl="1" indent="0">
              <a:spcBef>
                <a:spcPct val="50000"/>
              </a:spcBef>
              <a:buSzPct val="90000"/>
              <a:buNone/>
            </a:pPr>
            <a:r>
              <a:rPr lang="en-US" sz="2000" dirty="0"/>
              <a:t>Our member institutions represent the full spectrum of medical education: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5826" y="1764388"/>
            <a:ext cx="243650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defRPr/>
            </a:pPr>
            <a:r>
              <a:rPr lang="en-US" sz="2800" dirty="0">
                <a:solidFill>
                  <a:schemeClr val="tx1"/>
                </a:solidFill>
              </a:rPr>
              <a:t>400+</a:t>
            </a:r>
          </a:p>
          <a:p>
            <a:pPr marL="114300" lvl="1">
              <a:defRPr/>
            </a:pPr>
            <a:r>
              <a:rPr lang="en-US" sz="1800" b="0" dirty="0">
                <a:solidFill>
                  <a:schemeClr val="tx1"/>
                </a:solidFill>
              </a:rPr>
              <a:t>major teaching hospitals &amp; health systems, including Veterans Affairs medical centers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78BE35E-2E15-45AA-B956-B6F1DA956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825" y="1839017"/>
            <a:ext cx="1041772" cy="1041772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B3816316-33EC-4555-9EAC-0A38561FB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7026" y="1788403"/>
            <a:ext cx="1143000" cy="1143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721A420-6704-4AB1-AC63-BFE1188C2EF5}"/>
              </a:ext>
            </a:extLst>
          </p:cNvPr>
          <p:cNvSpPr/>
          <p:nvPr/>
        </p:nvSpPr>
        <p:spPr>
          <a:xfrm>
            <a:off x="1817159" y="1764388"/>
            <a:ext cx="213234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defRPr/>
            </a:pPr>
            <a:r>
              <a:rPr lang="en-US" sz="2800" dirty="0">
                <a:solidFill>
                  <a:schemeClr val="tx1"/>
                </a:solidFill>
              </a:rPr>
              <a:t>172</a:t>
            </a:r>
          </a:p>
          <a:p>
            <a:pPr marL="114300" lvl="1">
              <a:defRPr/>
            </a:pPr>
            <a:r>
              <a:rPr lang="en-US" sz="1800" b="0" dirty="0">
                <a:solidFill>
                  <a:schemeClr val="tx1"/>
                </a:solidFill>
              </a:rPr>
              <a:t>accredited U.S. &amp; Canadian medical schools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7B716025-1E63-4C62-B73E-3E842434FF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0223" y="1749226"/>
            <a:ext cx="1221355" cy="122135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A735131-39C0-47BB-904E-455904E1F9C0}"/>
              </a:ext>
            </a:extLst>
          </p:cNvPr>
          <p:cNvSpPr/>
          <p:nvPr/>
        </p:nvSpPr>
        <p:spPr>
          <a:xfrm>
            <a:off x="9275494" y="1764388"/>
            <a:ext cx="213234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defRPr/>
            </a:pPr>
            <a:r>
              <a:rPr lang="en-US" sz="2800" dirty="0">
                <a:solidFill>
                  <a:schemeClr val="tx1"/>
                </a:solidFill>
                <a:highlight>
                  <a:srgbClr val="B6E5F4"/>
                </a:highlight>
              </a:rPr>
              <a:t>80</a:t>
            </a:r>
          </a:p>
          <a:p>
            <a:pPr marL="114300" lvl="1">
              <a:defRPr/>
            </a:pPr>
            <a:r>
              <a:rPr lang="en-US" sz="1800" b="0" dirty="0">
                <a:solidFill>
                  <a:schemeClr val="tx1"/>
                </a:solidFill>
                <a:highlight>
                  <a:srgbClr val="B6E5F4"/>
                </a:highlight>
              </a:rPr>
              <a:t>faculty &amp; academic societies</a:t>
            </a:r>
          </a:p>
        </p:txBody>
      </p:sp>
      <p:sp>
        <p:nvSpPr>
          <p:cNvPr id="48" name="Content Placeholder 40">
            <a:extLst>
              <a:ext uri="{FF2B5EF4-FFF2-40B4-BE49-F238E27FC236}">
                <a16:creationId xmlns:a16="http://schemas.microsoft.com/office/drawing/2014/main" id="{E6716A56-4F06-43B3-98E5-DDFCA6541E49}"/>
              </a:ext>
            </a:extLst>
          </p:cNvPr>
          <p:cNvSpPr txBox="1">
            <a:spLocks/>
          </p:cNvSpPr>
          <p:nvPr/>
        </p:nvSpPr>
        <p:spPr bwMode="auto">
          <a:xfrm>
            <a:off x="759884" y="4308089"/>
            <a:ext cx="11061056" cy="39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89000" rtl="0" eaLnBrk="1" fontAlgn="base" hangingPunct="1">
              <a:lnSpc>
                <a:spcPct val="88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84163" algn="l" defTabSz="889000" rtl="0" eaLnBrk="1" fontAlgn="base" hangingPunct="1">
              <a:lnSpc>
                <a:spcPct val="88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804863" indent="-292100" algn="l" defTabSz="889000" rtl="0" eaLnBrk="1" fontAlgn="base" hangingPunct="1">
              <a:lnSpc>
                <a:spcPct val="88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01738" indent="-282575" algn="l" defTabSz="889000" rtl="0" eaLnBrk="1" fontAlgn="base" hangingPunct="1">
              <a:lnSpc>
                <a:spcPct val="88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6002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5pPr>
            <a:lvl6pPr marL="20574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6pPr>
            <a:lvl7pPr marL="25146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7pPr>
            <a:lvl8pPr marL="29718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8pPr>
            <a:lvl9pPr marL="34290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ct val="50000"/>
              </a:spcBef>
              <a:buSzPct val="90000"/>
              <a:buFontTx/>
              <a:buNone/>
            </a:pPr>
            <a:r>
              <a:rPr lang="en-US" sz="2000" b="0" dirty="0"/>
              <a:t>We serve the leaders of our member institutions, as well as the following communities:</a:t>
            </a:r>
            <a:endParaRPr lang="en-US" sz="2000" b="0" kern="0" dirty="0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E15A83F9-C030-4BF9-ADB4-8DD5F126B2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5344" y="5111218"/>
            <a:ext cx="1057275" cy="105727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B321E445-C842-4260-BC2E-E8ABD763C068}"/>
              </a:ext>
            </a:extLst>
          </p:cNvPr>
          <p:cNvSpPr/>
          <p:nvPr/>
        </p:nvSpPr>
        <p:spPr>
          <a:xfrm>
            <a:off x="1817159" y="5091275"/>
            <a:ext cx="2132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defRPr/>
            </a:pPr>
            <a:r>
              <a:rPr lang="en-US" sz="2800" dirty="0">
                <a:solidFill>
                  <a:schemeClr val="tx1"/>
                </a:solidFill>
                <a:highlight>
                  <a:srgbClr val="B6E5F4"/>
                </a:highlight>
              </a:rPr>
              <a:t>186,000+</a:t>
            </a:r>
          </a:p>
          <a:p>
            <a:pPr marL="114300" lvl="1">
              <a:defRPr/>
            </a:pPr>
            <a:r>
              <a:rPr lang="en-US" sz="1800" b="0" dirty="0">
                <a:solidFill>
                  <a:schemeClr val="tx1"/>
                </a:solidFill>
                <a:highlight>
                  <a:srgbClr val="B6E5F4"/>
                </a:highlight>
              </a:rPr>
              <a:t>full-time faculty members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CD920E-FAA3-4598-B209-F67095431225}"/>
              </a:ext>
            </a:extLst>
          </p:cNvPr>
          <p:cNvSpPr/>
          <p:nvPr/>
        </p:nvSpPr>
        <p:spPr>
          <a:xfrm>
            <a:off x="9275494" y="5091275"/>
            <a:ext cx="2132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94,000+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medical students</a:t>
            </a:r>
            <a:endParaRPr lang="en-US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E2718311-1E11-411A-A477-353903C4F8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59889" y="4937023"/>
            <a:ext cx="1057275" cy="105727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95FA0448-3692-4195-BBD3-1A4FEB9AE0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69840" y="4994025"/>
            <a:ext cx="962120" cy="96212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2F6950D-7D28-418A-B064-FCE61EF22A67}"/>
              </a:ext>
            </a:extLst>
          </p:cNvPr>
          <p:cNvSpPr/>
          <p:nvPr/>
        </p:nvSpPr>
        <p:spPr>
          <a:xfrm>
            <a:off x="5545826" y="5091275"/>
            <a:ext cx="22965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defRPr/>
            </a:pPr>
            <a:r>
              <a:rPr lang="en-US" sz="2800" dirty="0">
                <a:solidFill>
                  <a:schemeClr val="tx1"/>
                </a:solidFill>
              </a:rPr>
              <a:t>140,000+</a:t>
            </a:r>
          </a:p>
          <a:p>
            <a:pPr marL="114300" lvl="1">
              <a:defRPr/>
            </a:pPr>
            <a:r>
              <a:rPr lang="en-US" sz="1800" b="0" dirty="0">
                <a:solidFill>
                  <a:schemeClr val="tx1"/>
                </a:solidFill>
              </a:rPr>
              <a:t>resident physicians</a:t>
            </a:r>
          </a:p>
        </p:txBody>
      </p:sp>
    </p:spTree>
    <p:extLst>
      <p:ext uri="{BB962C8B-B14F-4D97-AF65-F5344CB8AC3E}">
        <p14:creationId xmlns:p14="http://schemas.microsoft.com/office/powerpoint/2010/main" val="36352672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57C5-BC28-444E-B5D6-D8E18C6A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Our Constituents Engage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8E6BB96-661A-4D73-B3FE-F3C3E05B6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71098"/>
              </p:ext>
            </p:extLst>
          </p:nvPr>
        </p:nvGraphicFramePr>
        <p:xfrm>
          <a:off x="759884" y="1158578"/>
          <a:ext cx="11051115" cy="5242222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3683705">
                  <a:extLst>
                    <a:ext uri="{9D8B030D-6E8A-4147-A177-3AD203B41FA5}">
                      <a16:colId xmlns:a16="http://schemas.microsoft.com/office/drawing/2014/main" val="3162827292"/>
                    </a:ext>
                  </a:extLst>
                </a:gridCol>
                <a:gridCol w="3683705">
                  <a:extLst>
                    <a:ext uri="{9D8B030D-6E8A-4147-A177-3AD203B41FA5}">
                      <a16:colId xmlns:a16="http://schemas.microsoft.com/office/drawing/2014/main" val="33418344"/>
                    </a:ext>
                  </a:extLst>
                </a:gridCol>
                <a:gridCol w="3683705">
                  <a:extLst>
                    <a:ext uri="{9D8B030D-6E8A-4147-A177-3AD203B41FA5}">
                      <a16:colId xmlns:a16="http://schemas.microsoft.com/office/drawing/2014/main" val="849144270"/>
                    </a:ext>
                  </a:extLst>
                </a:gridCol>
              </a:tblGrid>
              <a:tr h="655699">
                <a:tc>
                  <a:txBody>
                    <a:bodyPr/>
                    <a:lstStyle/>
                    <a:p>
                      <a:r>
                        <a:rPr lang="en-US" sz="1700" dirty="0"/>
                        <a:t>Council of Deans</a:t>
                      </a:r>
                      <a:endParaRPr lang="en-US" sz="17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Council of Teaching Hospitals </a:t>
                      </a:r>
                    </a:p>
                    <a:p>
                      <a:r>
                        <a:rPr lang="en-US" sz="1700" dirty="0"/>
                        <a:t>and Health Systems</a:t>
                      </a:r>
                      <a:endParaRPr lang="en-US" sz="17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highlight>
                            <a:srgbClr val="B6E5F4"/>
                          </a:highlight>
                        </a:rPr>
                        <a:t>Council of Faculty and Academic Societies</a:t>
                      </a:r>
                      <a:endParaRPr lang="en-US" sz="1700" b="0" dirty="0">
                        <a:highlight>
                          <a:srgbClr val="B6E5F4"/>
                        </a:highligh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204636"/>
                  </a:ext>
                </a:extLst>
              </a:tr>
              <a:tr h="655699">
                <a:tc>
                  <a:txBody>
                    <a:bodyPr/>
                    <a:lstStyle/>
                    <a:p>
                      <a:r>
                        <a:rPr lang="en-US" sz="1700" dirty="0"/>
                        <a:t>Organization of Resident Representatives</a:t>
                      </a:r>
                      <a:endParaRPr lang="en-US" sz="1700" b="0" dirty="0"/>
                    </a:p>
                  </a:txBody>
                  <a:tcPr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Organization of Student Representatives</a:t>
                      </a:r>
                      <a:endParaRPr lang="en-US" sz="1700" b="0" dirty="0"/>
                    </a:p>
                  </a:txBody>
                  <a:tcPr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Forum on Conflicts of Interest in Academe</a:t>
                      </a:r>
                      <a:endParaRPr lang="en-US" sz="1700" b="1" dirty="0"/>
                    </a:p>
                  </a:txBody>
                  <a:tcPr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0528802"/>
                  </a:ext>
                </a:extLst>
              </a:tr>
              <a:tr h="654014">
                <a:tc>
                  <a:txBody>
                    <a:bodyPr/>
                    <a:lstStyle/>
                    <a:p>
                      <a:r>
                        <a:rPr lang="en-US" sz="1700" dirty="0"/>
                        <a:t>Chief Medical Officers Group</a:t>
                      </a:r>
                      <a:endParaRPr lang="en-US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Compliance Officers Forum</a:t>
                      </a:r>
                      <a:endParaRPr lang="en-US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Group on Business Affairs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182467"/>
                  </a:ext>
                </a:extLst>
              </a:tr>
              <a:tr h="655699">
                <a:tc>
                  <a:txBody>
                    <a:bodyPr/>
                    <a:lstStyle/>
                    <a:p>
                      <a:r>
                        <a:rPr lang="en-US" sz="1700" dirty="0"/>
                        <a:t>Government Relations Representatives</a:t>
                      </a:r>
                      <a:endParaRPr lang="en-US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Graduate Research, Education, </a:t>
                      </a:r>
                    </a:p>
                    <a:p>
                      <a:r>
                        <a:rPr lang="en-US" sz="1700" dirty="0"/>
                        <a:t>and Training Group</a:t>
                      </a:r>
                      <a:endParaRPr lang="en-US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2000250" algn="l"/>
                        </a:tabLst>
                      </a:pPr>
                      <a:r>
                        <a:rPr lang="en-US" sz="1700" dirty="0"/>
                        <a:t>Group on Faculty Affairs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756639"/>
                  </a:ext>
                </a:extLst>
              </a:tr>
              <a:tr h="655699">
                <a:tc>
                  <a:txBody>
                    <a:bodyPr/>
                    <a:lstStyle/>
                    <a:p>
                      <a:r>
                        <a:rPr lang="en-US" sz="1700" dirty="0"/>
                        <a:t>Group on Diversity &amp; Inclusion</a:t>
                      </a:r>
                      <a:endParaRPr lang="en-US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Group on Educational Affairs </a:t>
                      </a:r>
                      <a:endParaRPr lang="en-US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Group on Institutional Advancement</a:t>
                      </a:r>
                      <a:endParaRPr lang="en-US" sz="17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973073"/>
                  </a:ext>
                </a:extLst>
              </a:tr>
              <a:tr h="655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Group on Faculty Practice</a:t>
                      </a:r>
                      <a:endParaRPr lang="en-US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Group on Information Resources</a:t>
                      </a:r>
                      <a:endParaRPr lang="en-US" sz="17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Group on Research Advancement and Development</a:t>
                      </a:r>
                      <a:endParaRPr lang="en-US" sz="17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164527"/>
                  </a:ext>
                </a:extLst>
              </a:tr>
              <a:tr h="655699">
                <a:tc>
                  <a:txBody>
                    <a:bodyPr/>
                    <a:lstStyle/>
                    <a:p>
                      <a:r>
                        <a:rPr lang="en-US" sz="1700" dirty="0"/>
                        <a:t>Group on Institutional Planning</a:t>
                      </a:r>
                      <a:endParaRPr lang="en-US" sz="1700" b="0" dirty="0"/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Group on Regional Medical Campuses</a:t>
                      </a:r>
                      <a:endParaRPr lang="en-US" sz="1700" b="0" dirty="0"/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Group on Women in Medicine &amp; Science</a:t>
                      </a:r>
                      <a:endParaRPr lang="en-US" sz="1700" b="1" dirty="0"/>
                    </a:p>
                  </a:txBody>
                  <a:tcPr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155738"/>
                  </a:ext>
                </a:extLst>
              </a:tr>
              <a:tr h="654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Group on Resident Affairs</a:t>
                      </a:r>
                      <a:endParaRPr lang="en-US" sz="17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Group on Student Affairs</a:t>
                      </a:r>
                      <a:endParaRPr lang="en-US" sz="17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852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1368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35" y="453797"/>
            <a:ext cx="11182349" cy="620712"/>
          </a:xfrm>
        </p:spPr>
        <p:txBody>
          <a:bodyPr>
            <a:normAutofit/>
          </a:bodyPr>
          <a:lstStyle/>
          <a:p>
            <a:r>
              <a:rPr lang="en-US" sz="3333" dirty="0">
                <a:solidFill>
                  <a:srgbClr val="002060"/>
                </a:solidFill>
              </a:rPr>
              <a:t>Drilling Down into CFAS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693" y="1510382"/>
            <a:ext cx="9828317" cy="4774507"/>
          </a:xfrm>
        </p:spPr>
        <p:txBody>
          <a:bodyPr/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13D79"/>
                </a:solidFill>
                <a:latin typeface="Calibri" panose="020F0502020204030204" pitchFamily="34" charset="0"/>
              </a:rPr>
              <a:t>The Council of Faculty and Academic Societies (CFAS)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represents</a:t>
            </a:r>
            <a:r>
              <a:rPr lang="en-US" dirty="0">
                <a:solidFill>
                  <a:srgbClr val="013D79"/>
                </a:solidFill>
                <a:latin typeface="Calibri" panose="020F0502020204030204" pitchFamily="34" charset="0"/>
              </a:rPr>
              <a:t> U.S. medical school faculty and academic societies within the AAMC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13D79"/>
                </a:solidFill>
                <a:latin typeface="Calibri" panose="020F0502020204030204" pitchFamily="34" charset="0"/>
              </a:rPr>
              <a:t>CFAS membership consists of about 350 term-limited reps from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medical schools</a:t>
            </a:r>
            <a:r>
              <a:rPr lang="en-US" dirty="0">
                <a:solidFill>
                  <a:srgbClr val="013D79"/>
                </a:solidFill>
                <a:latin typeface="Calibri" panose="020F0502020204030204" pitchFamily="34" charset="0"/>
              </a:rPr>
              <a:t> and approximately 80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academic society members of the AAMC, of which the American 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</a:rPr>
              <a:t>Orthopaedic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 Association is one.</a:t>
            </a: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13D79"/>
                </a:solidFill>
                <a:latin typeface="Calibri" panose="020F0502020204030204" pitchFamily="34" charset="0"/>
              </a:rPr>
              <a:t>CFAS is one of only three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AAMC councils</a:t>
            </a:r>
            <a:r>
              <a:rPr lang="en-US" dirty="0">
                <a:solidFill>
                  <a:srgbClr val="013D79"/>
                </a:solidFill>
                <a:latin typeface="Calibri" panose="020F0502020204030204" pitchFamily="34" charset="0"/>
              </a:rPr>
              <a:t>, which gives it direct representation on the AAMC’s Board of Directors through our chair and chair-elect. This really matters!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85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4ED1A9-733C-44E9-8950-533E1CAD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38" y="469668"/>
            <a:ext cx="8622923" cy="620712"/>
          </a:xfrm>
        </p:spPr>
        <p:txBody>
          <a:bodyPr/>
          <a:lstStyle/>
          <a:p>
            <a:r>
              <a:rPr lang="en-US" dirty="0"/>
              <a:t>CFAS Administrative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18518-FE87-48D7-B33A-9AC41F37C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E9F2F-A916-40BB-841F-6CC96EA0F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24" y="1395116"/>
            <a:ext cx="1290310" cy="1401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8F87A-22D3-400E-AFD0-56A813D4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0" y="3654096"/>
            <a:ext cx="1336516" cy="137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41C91E-A2AC-4261-B8A8-C413CF2AA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658" y="3654096"/>
            <a:ext cx="1095937" cy="1363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5443F-018C-4873-B11A-99896BE1412D}"/>
              </a:ext>
            </a:extLst>
          </p:cNvPr>
          <p:cNvSpPr txBox="1"/>
          <p:nvPr/>
        </p:nvSpPr>
        <p:spPr>
          <a:xfrm>
            <a:off x="3461589" y="2757765"/>
            <a:ext cx="118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solidFill>
                  <a:srgbClr val="01267F"/>
                </a:solidFill>
              </a:rPr>
              <a:t>Gabriela Popescu, PhD, Immediate Past Chair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59E0F9-6789-4A9C-907B-B26DE43D8AAA}"/>
              </a:ext>
            </a:extLst>
          </p:cNvPr>
          <p:cNvSpPr txBox="1"/>
          <p:nvPr/>
        </p:nvSpPr>
        <p:spPr>
          <a:xfrm>
            <a:off x="522229" y="5015127"/>
            <a:ext cx="111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26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Alan W. Dow, III, MD</a:t>
            </a:r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CC5A7-D06B-49CE-AA2E-3CC188E1B8CB}"/>
              </a:ext>
            </a:extLst>
          </p:cNvPr>
          <p:cNvSpPr txBox="1"/>
          <p:nvPr/>
        </p:nvSpPr>
        <p:spPr>
          <a:xfrm>
            <a:off x="1935168" y="5002133"/>
            <a:ext cx="111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26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Richard L. Eckert, PhD</a:t>
            </a:r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7D3CD-B01D-43F8-9E3F-14FB899FC4D6}"/>
              </a:ext>
            </a:extLst>
          </p:cNvPr>
          <p:cNvSpPr txBox="1"/>
          <p:nvPr/>
        </p:nvSpPr>
        <p:spPr>
          <a:xfrm>
            <a:off x="3129038" y="5037151"/>
            <a:ext cx="106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26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Adam Franks, MD</a:t>
            </a:r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639CA-1EDB-45AB-B6D8-65A54E3F6B52}"/>
              </a:ext>
            </a:extLst>
          </p:cNvPr>
          <p:cNvSpPr txBox="1"/>
          <p:nvPr/>
        </p:nvSpPr>
        <p:spPr>
          <a:xfrm>
            <a:off x="2050761" y="2796214"/>
            <a:ext cx="124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1267F"/>
                </a:solidFill>
              </a:defRPr>
            </a:lvl1pPr>
          </a:lstStyle>
          <a:p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Nita Ahuja, MD, Chair-elect</a:t>
            </a:r>
          </a:p>
          <a:p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F48D45-01C6-4EBE-A575-DB4959DC3474}"/>
              </a:ext>
            </a:extLst>
          </p:cNvPr>
          <p:cNvSpPr txBox="1"/>
          <p:nvPr/>
        </p:nvSpPr>
        <p:spPr>
          <a:xfrm>
            <a:off x="7098005" y="2801218"/>
            <a:ext cx="107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1267F"/>
                </a:solidFill>
              </a:defRPr>
            </a:lvl1pPr>
          </a:lstStyle>
          <a:p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Arthur Derse, MD, JD</a:t>
            </a:r>
          </a:p>
          <a:p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02EED7-DDEE-45C0-8CFB-10F13AAFA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124" y="1398596"/>
            <a:ext cx="1065255" cy="1392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00CB51-D778-4222-9768-7F0F012BF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333" y="3608466"/>
            <a:ext cx="1026348" cy="14286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98A227-B847-4B05-9DEC-984E24E40257}"/>
              </a:ext>
            </a:extLst>
          </p:cNvPr>
          <p:cNvSpPr txBox="1"/>
          <p:nvPr/>
        </p:nvSpPr>
        <p:spPr>
          <a:xfrm>
            <a:off x="5687614" y="5093290"/>
            <a:ext cx="123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Catherine Pipas, MD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6ABB2E-6B49-4FAA-ABB3-48A460D176A7}"/>
              </a:ext>
            </a:extLst>
          </p:cNvPr>
          <p:cNvSpPr txBox="1"/>
          <p:nvPr/>
        </p:nvSpPr>
        <p:spPr>
          <a:xfrm>
            <a:off x="4883525" y="2801218"/>
            <a:ext cx="106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26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Steven Angus, MD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533873-72E9-4A72-8801-6889ED388604}"/>
              </a:ext>
            </a:extLst>
          </p:cNvPr>
          <p:cNvSpPr txBox="1"/>
          <p:nvPr/>
        </p:nvSpPr>
        <p:spPr>
          <a:xfrm>
            <a:off x="4375571" y="5076089"/>
            <a:ext cx="120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Monica Baskin, PhD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2CEBE3-6835-4EA1-ABCD-9DB467209A09}"/>
              </a:ext>
            </a:extLst>
          </p:cNvPr>
          <p:cNvSpPr txBox="1"/>
          <p:nvPr/>
        </p:nvSpPr>
        <p:spPr>
          <a:xfrm>
            <a:off x="9589959" y="5054538"/>
            <a:ext cx="123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 D. Cain, PhD</a:t>
            </a:r>
            <a:br>
              <a:rPr lang="en-US" sz="120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(Ex-Officio</a:t>
            </a:r>
            <a:br>
              <a:rPr lang="en-US" sz="120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GFA Chair)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51DB2C6-1BDC-4334-A5D6-3904BFCC4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0" y="1395116"/>
            <a:ext cx="946144" cy="140136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7FA0A05-3158-4439-837F-C855EA727A93}"/>
              </a:ext>
            </a:extLst>
          </p:cNvPr>
          <p:cNvSpPr txBox="1"/>
          <p:nvPr/>
        </p:nvSpPr>
        <p:spPr>
          <a:xfrm>
            <a:off x="642945" y="2802437"/>
            <a:ext cx="131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ED7D3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>
                <a:solidFill>
                  <a:srgbClr val="01267F"/>
                </a:solidFill>
              </a:rPr>
              <a:t>Aviad “Adi” Haramati, PhD, Chair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C34D4C-30A0-48F6-90A1-D4EF4C3CE75B}"/>
              </a:ext>
            </a:extLst>
          </p:cNvPr>
          <p:cNvSpPr txBox="1"/>
          <p:nvPr/>
        </p:nvSpPr>
        <p:spPr>
          <a:xfrm>
            <a:off x="6029651" y="2750048"/>
            <a:ext cx="105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Stewart </a:t>
            </a:r>
            <a:r>
              <a:rPr lang="en-US" sz="1200" dirty="0" err="1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Babbott</a:t>
            </a:r>
            <a:r>
              <a:rPr lang="en-US" sz="1200" dirty="0">
                <a:solidFill>
                  <a:srgbClr val="012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0B4183E-4FC6-4C0D-915B-0A18E1683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7159" y="1403914"/>
            <a:ext cx="1234826" cy="13973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4439F0-D41B-417E-8A89-21CE035E5CA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88" t="-1" r="13313" b="28744"/>
          <a:stretch/>
        </p:blipFill>
        <p:spPr>
          <a:xfrm>
            <a:off x="1966258" y="1395116"/>
            <a:ext cx="1375063" cy="1407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F78D5D-CAE7-4680-A6F2-9853F0A9C8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56" y="3659013"/>
            <a:ext cx="1209506" cy="13561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A2B640-BD09-4EB6-814D-1E619738CC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3997" y="1402458"/>
            <a:ext cx="1355307" cy="13553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823F24-13DD-4870-91B0-0762A8B0D1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483" y="3595118"/>
            <a:ext cx="1065255" cy="151996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3883681-0368-4DCA-BF04-0C08DCC81B7D}"/>
              </a:ext>
            </a:extLst>
          </p:cNvPr>
          <p:cNvSpPr txBox="1"/>
          <p:nvPr/>
        </p:nvSpPr>
        <p:spPr>
          <a:xfrm>
            <a:off x="9518845" y="2785509"/>
            <a:ext cx="131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Neil </a:t>
            </a:r>
            <a:r>
              <a:rPr lang="en-US" sz="12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Osheroff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PhD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E2B7F78-7727-47FF-8E04-E4CE883645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6942" y="3596936"/>
            <a:ext cx="1053807" cy="145760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43DF356-EDD0-4150-A9AC-0E5FCC91E6DE}"/>
              </a:ext>
            </a:extLst>
          </p:cNvPr>
          <p:cNvSpPr txBox="1"/>
          <p:nvPr/>
        </p:nvSpPr>
        <p:spPr>
          <a:xfrm>
            <a:off x="7006545" y="5041492"/>
            <a:ext cx="116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Deanna Sasaki-Adams, MD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9C4765-1D7D-47B3-AF5A-B3D08DA050BF}"/>
              </a:ext>
            </a:extLst>
          </p:cNvPr>
          <p:cNvSpPr txBox="1"/>
          <p:nvPr/>
        </p:nvSpPr>
        <p:spPr>
          <a:xfrm>
            <a:off x="8364893" y="2822047"/>
            <a:ext cx="105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1267F"/>
                </a:solidFill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Shirley “Lee” Eisner, PhD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97699-2F45-4E8D-8895-836B109A5C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8920" y="1409489"/>
            <a:ext cx="937620" cy="1430678"/>
          </a:xfrm>
          <a:prstGeom prst="rect">
            <a:avLst/>
          </a:prstGeom>
        </p:spPr>
      </p:pic>
      <p:pic>
        <p:nvPicPr>
          <p:cNvPr id="1026" name="Picture 2" descr="Nicholas A Delamere | BIO5 Institute">
            <a:extLst>
              <a:ext uri="{FF2B5EF4-FFF2-40B4-BE49-F238E27FC236}">
                <a16:creationId xmlns:a16="http://schemas.microsoft.com/office/drawing/2014/main" id="{497FDE80-8614-4C15-A32E-40F0ABEE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27" y="3607441"/>
            <a:ext cx="1058563" cy="145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CCCA4C2-96A4-4CF1-A0BD-3226394E26DC}"/>
              </a:ext>
            </a:extLst>
          </p:cNvPr>
          <p:cNvSpPr txBox="1"/>
          <p:nvPr/>
        </p:nvSpPr>
        <p:spPr>
          <a:xfrm>
            <a:off x="8388920" y="5093289"/>
            <a:ext cx="121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Nicholas Delamere, PhD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BF3DD6-451B-4B98-8C36-EB01569A89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30792" y="3433787"/>
            <a:ext cx="1157679" cy="1620751"/>
          </a:xfrm>
          <a:prstGeom prst="rect">
            <a:avLst/>
          </a:prstGeom>
        </p:spPr>
      </p:pic>
      <p:pic>
        <p:nvPicPr>
          <p:cNvPr id="41" name="Picture 40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B8E9AC57-F582-4F3C-B214-C8D6D985867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6" y="1399218"/>
            <a:ext cx="1183719" cy="141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735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797" y="583916"/>
            <a:ext cx="6879921" cy="465534"/>
          </a:xfrm>
        </p:spPr>
        <p:txBody>
          <a:bodyPr>
            <a:normAutofit/>
          </a:bodyPr>
          <a:lstStyle/>
          <a:p>
            <a:r>
              <a:rPr lang="en-US" dirty="0"/>
              <a:t>CFAS Reps by the Numbers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05783D-59C7-4417-B88D-14DC1BF6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20" y="1788038"/>
            <a:ext cx="8701177" cy="39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93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0"/>
  <p:tag name="ADVSHADOWS" val="1"/>
  <p:tag name="ADVAATEXT" val="1"/>
  <p:tag name="ADVAASHAPES" val="1"/>
  <p:tag name="MMPROD_NEXTUNIQUEID" val="10010"/>
  <p:tag name="MMPROD_UIDATA" val="&lt;database version=&quot;7.0&quot;&gt;&lt;object type=&quot;1&quot; unique_id=&quot;10001&quot;&gt;&lt;object type=&quot;8&quot; unique_id=&quot;217895&quot;&gt;&lt;/object&gt;&lt;object type=&quot;2&quot; unique_id=&quot;217896&quot;&gt;&lt;object type=&quot;3&quot; unique_id=&quot;217897&quot;&gt;&lt;property id=&quot;20148&quot; value=&quot;5&quot;/&gt;&lt;property id=&quot;20300&quot; value=&quot;Slide 1&quot;/&gt;&lt;property id=&quot;20307&quot; value=&quot;257&quot;/&gt;&lt;/object&gt;&lt;object type=&quot;3&quot; unique_id=&quot;217898&quot;&gt;&lt;property id=&quot;20148&quot; value=&quot;5&quot;/&gt;&lt;property id=&quot;20300&quot; value=&quot;Slide 2 - &amp;quot;Add Chart title&amp;quot;&quot;/&gt;&lt;property id=&quot;20307&quot; value=&quot;566&quot;/&gt;&lt;/object&gt;&lt;object type=&quot;3&quot; unique_id=&quot;217899&quot;&gt;&lt;property id=&quot;20148&quot; value=&quot;5&quot;/&gt;&lt;property id=&quot;20300&quot; value=&quot;Slide 3 - &amp;quot;Chart template&amp;quot;&quot;/&gt;&lt;property id=&quot;20307&quot; value=&quot;567&quot;/&gt;&lt;/object&gt;&lt;object type=&quot;3&quot; unique_id=&quot;217900&quot;&gt;&lt;property id=&quot;20148&quot; value=&quot;5&quot;/&gt;&lt;property id=&quot;20300&quot; value=&quot;Slide 4&quot;/&gt;&lt;property id=&quot;20307&quot; value=&quot;561&quot;/&gt;&lt;/object&gt;&lt;/object&gt;&lt;/object&gt;&lt;/database&gt;"/>
  <p:tag name="SECTOMILLISECCONVERTED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Winter 2014 Rounds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de Screen" id="{3FD41129-A4E4-483C-9308-49E5DA3B81B1}" vid="{B7387D21-37DA-4F38-B8A6-416CBA02CACA}"/>
    </a:ext>
  </a:extLst>
</a:theme>
</file>

<file path=ppt/theme/theme2.xml><?xml version="1.0" encoding="utf-8"?>
<a:theme xmlns:a="http://schemas.openxmlformats.org/drawingml/2006/main" name="1_Winter 2014 Rounds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398237B9-0F61-D64F-9229-7B1A2C3F829E}" vid="{0337B2FD-A101-AF4E-8E53-564A126D7D9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</Template>
  <TotalTime>10555</TotalTime>
  <Words>1265</Words>
  <Application>Microsoft Office PowerPoint</Application>
  <PresentationFormat>Widescreen</PresentationFormat>
  <Paragraphs>214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Winter 2014 Rounds</vt:lpstr>
      <vt:lpstr>1_Winter 2014 Rounds</vt:lpstr>
      <vt:lpstr>An Orientation to the AAMC and CFAS</vt:lpstr>
      <vt:lpstr>PowerPoint Presentation</vt:lpstr>
      <vt:lpstr>2021-2022 Board of Directors</vt:lpstr>
      <vt:lpstr>How Others See Us</vt:lpstr>
      <vt:lpstr>Our Members</vt:lpstr>
      <vt:lpstr>How Our Constituents Engage</vt:lpstr>
      <vt:lpstr>Drilling Down into CFAS</vt:lpstr>
      <vt:lpstr>CFAS Administrative Board</vt:lpstr>
      <vt:lpstr>CFAS Reps by the Numbers</vt:lpstr>
      <vt:lpstr>What Does CFAS Do? </vt:lpstr>
      <vt:lpstr>But What Do We Really Do? </vt:lpstr>
      <vt:lpstr>What Are Our Big Issues</vt:lpstr>
      <vt:lpstr>Achievements and Activities in 2022</vt:lpstr>
      <vt:lpstr>CFAS Rep Charge </vt:lpstr>
      <vt:lpstr>PowerPoint Presentation</vt:lpstr>
      <vt:lpstr>PowerPoint Presentation</vt:lpstr>
      <vt:lpstr>Communication             </vt:lpstr>
      <vt:lpstr>Communication             </vt:lpstr>
    </vt:vector>
  </TitlesOfParts>
  <Company>AAMC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Eric Weissman</dc:creator>
  <cp:lastModifiedBy>Alexander Bolt</cp:lastModifiedBy>
  <cp:revision>479</cp:revision>
  <cp:lastPrinted>2019-12-02T20:14:40Z</cp:lastPrinted>
  <dcterms:created xsi:type="dcterms:W3CDTF">2014-06-17T13:53:17Z</dcterms:created>
  <dcterms:modified xsi:type="dcterms:W3CDTF">2022-09-27T00:32:42Z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08-03-13 blue ridge on white</vt:lpwstr>
  </property>
  <property fmtid="{D5CDD505-2E9C-101B-9397-08002B2CF9AE}" pid="4" name="ArticulateGUID">
    <vt:lpwstr>89B2412C-1B68-44FB-AB85-1F5495A2D488</vt:lpwstr>
  </property>
  <property fmtid="{D5CDD505-2E9C-101B-9397-08002B2CF9AE}" pid="5" name="ArticulateProjectFull">
    <vt:lpwstr>C:\Users\skurtz\Desktop\New Employee Orientation WIDESCREEN.ppta</vt:lpwstr>
  </property>
</Properties>
</file>