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3" r:id="rId4"/>
  </p:sldMasterIdLst>
  <p:notesMasterIdLst>
    <p:notesMasterId r:id="rId65"/>
  </p:notesMasterIdLst>
  <p:sldIdLst>
    <p:sldId id="297" r:id="rId5"/>
    <p:sldId id="345" r:id="rId6"/>
    <p:sldId id="282" r:id="rId7"/>
    <p:sldId id="346" r:id="rId8"/>
    <p:sldId id="582" r:id="rId9"/>
    <p:sldId id="336" r:id="rId10"/>
    <p:sldId id="325" r:id="rId11"/>
    <p:sldId id="349" r:id="rId12"/>
    <p:sldId id="526" r:id="rId13"/>
    <p:sldId id="348" r:id="rId14"/>
    <p:sldId id="357" r:id="rId15"/>
    <p:sldId id="288" r:id="rId16"/>
    <p:sldId id="328" r:id="rId17"/>
    <p:sldId id="356" r:id="rId18"/>
    <p:sldId id="552" r:id="rId19"/>
    <p:sldId id="310" r:id="rId20"/>
    <p:sldId id="610" r:id="rId21"/>
    <p:sldId id="553" r:id="rId22"/>
    <p:sldId id="611" r:id="rId23"/>
    <p:sldId id="271" r:id="rId24"/>
    <p:sldId id="556" r:id="rId25"/>
    <p:sldId id="612" r:id="rId26"/>
    <p:sldId id="544" r:id="rId27"/>
    <p:sldId id="291" r:id="rId28"/>
    <p:sldId id="596" r:id="rId29"/>
    <p:sldId id="358" r:id="rId30"/>
    <p:sldId id="614" r:id="rId31"/>
    <p:sldId id="615" r:id="rId32"/>
    <p:sldId id="315" r:id="rId33"/>
    <p:sldId id="293" r:id="rId34"/>
    <p:sldId id="320" r:id="rId35"/>
    <p:sldId id="332" r:id="rId36"/>
    <p:sldId id="333" r:id="rId37"/>
    <p:sldId id="621" r:id="rId38"/>
    <p:sldId id="352" r:id="rId39"/>
    <p:sldId id="347" r:id="rId40"/>
    <p:sldId id="290" r:id="rId41"/>
    <p:sldId id="622" r:id="rId42"/>
    <p:sldId id="591" r:id="rId43"/>
    <p:sldId id="569" r:id="rId44"/>
    <p:sldId id="606" r:id="rId45"/>
    <p:sldId id="607" r:id="rId46"/>
    <p:sldId id="551" r:id="rId47"/>
    <p:sldId id="377" r:id="rId48"/>
    <p:sldId id="568" r:id="rId49"/>
    <p:sldId id="589" r:id="rId50"/>
    <p:sldId id="595" r:id="rId51"/>
    <p:sldId id="390" r:id="rId52"/>
    <p:sldId id="592" r:id="rId53"/>
    <p:sldId id="609" r:id="rId54"/>
    <p:sldId id="533" r:id="rId55"/>
    <p:sldId id="314" r:id="rId56"/>
    <p:sldId id="324" r:id="rId57"/>
    <p:sldId id="331" r:id="rId58"/>
    <p:sldId id="597" r:id="rId59"/>
    <p:sldId id="300" r:id="rId60"/>
    <p:sldId id="294" r:id="rId61"/>
    <p:sldId id="353" r:id="rId62"/>
    <p:sldId id="354" r:id="rId63"/>
    <p:sldId id="623"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200"/>
    <a:srgbClr val="0432FF"/>
    <a:srgbClr val="343CE4"/>
    <a:srgbClr val="FF9300"/>
    <a:srgbClr val="E55ADA"/>
    <a:srgbClr val="594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56"/>
    <p:restoredTop sz="78429"/>
  </p:normalViewPr>
  <p:slideViewPr>
    <p:cSldViewPr snapToGrid="0" snapToObjects="1">
      <p:cViewPr varScale="1">
        <p:scale>
          <a:sx n="97" d="100"/>
          <a:sy n="97" d="100"/>
        </p:scale>
        <p:origin x="200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C37A3-FFB2-BC49-ACBD-9EE8B6103C56}" type="datetimeFigureOut">
              <a:rPr lang="en-US" smtClean="0"/>
              <a:t>1/13/22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22752-2E71-2241-8F08-8533EAC9B8CC}" type="slidenum">
              <a:rPr lang="en-US" smtClean="0"/>
              <a:t>‹#›</a:t>
            </a:fld>
            <a:endParaRPr lang="en-US"/>
          </a:p>
        </p:txBody>
      </p:sp>
    </p:spTree>
    <p:extLst>
      <p:ext uri="{BB962C8B-B14F-4D97-AF65-F5344CB8AC3E}">
        <p14:creationId xmlns:p14="http://schemas.microsoft.com/office/powerpoint/2010/main" val="1371707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br.org/2015/12/how-meditation-benefits-ceo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billgeorge.org/articles/wall-street-bosses-tiger-woods-meditate-to-focus-stay-cal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images/search/buddha/" TargetMode="External"/><Relationship Id="rId7" Type="http://schemas.openxmlformats.org/officeDocument/2006/relationships/hyperlink" Target="https://pixabay.com/service/licens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creativecommons.org/licenses/publicdomain/" TargetMode="External"/><Relationship Id="rId5" Type="http://schemas.openxmlformats.org/officeDocument/2006/relationships/hyperlink" Target="https://pixabay.com/images/search/meditation/" TargetMode="External"/><Relationship Id="rId4" Type="http://schemas.openxmlformats.org/officeDocument/2006/relationships/hyperlink" Target="https://pixabay.com/images/search/monk/"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photos/zen-relax-peace-mindfulness-369597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photos/zen-relax-peace-mindfulness-369597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ciencedirect.com/topics/medicine-and-dentistry/mindfulness-meditatio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sciencedirect.com/topics/medicine-and-dentistry/laryngeal-cancer"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purpose of this presentation is to familiarize medical students/residents with the benefits, types and practice of various forms of meditation. The notes section of the presentation for each slide will sometimes contain suggested talking points or scripts, resources and/or image credits. There are activities provided throughout, which can be included or not at the presenter’s discretion depending upon time and delivery modality.  The final slide also includes an Appendix in the notes section which provides a description of break out group activities along with a suggested script.  The author/source of each slide is indicated in the lower right corner of each slide.</a:t>
            </a:r>
          </a:p>
        </p:txBody>
      </p:sp>
      <p:sp>
        <p:nvSpPr>
          <p:cNvPr id="4" name="Slide Number Placeholder 3"/>
          <p:cNvSpPr>
            <a:spLocks noGrp="1"/>
          </p:cNvSpPr>
          <p:nvPr>
            <p:ph type="sldNum" sz="quarter" idx="5"/>
          </p:nvPr>
        </p:nvSpPr>
        <p:spPr/>
        <p:txBody>
          <a:bodyPr/>
          <a:lstStyle/>
          <a:p>
            <a:fld id="{E3B22752-2E71-2241-8F08-8533EAC9B8CC}" type="slidenum">
              <a:rPr lang="en-US" smtClean="0"/>
              <a:t>1</a:t>
            </a:fld>
            <a:endParaRPr lang="en-US"/>
          </a:p>
        </p:txBody>
      </p:sp>
    </p:spTree>
    <p:extLst>
      <p:ext uri="{BB962C8B-B14F-4D97-AF65-F5344CB8AC3E}">
        <p14:creationId xmlns:p14="http://schemas.microsoft.com/office/powerpoint/2010/main" val="233390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p>
          <a:p>
            <a:endParaRPr lang="en-US" dirty="0"/>
          </a:p>
          <a:p>
            <a:r>
              <a:rPr lang="en-US" dirty="0"/>
              <a:t>Managing thoughts takes training. The literature is growing regarding the benefits of meditation for cognitive functioning and physical health.</a:t>
            </a:r>
          </a:p>
          <a:p>
            <a:endParaRPr lang="en-US" dirty="0"/>
          </a:p>
          <a:p>
            <a:endParaRPr lang="en-US" dirty="0"/>
          </a:p>
          <a:p>
            <a:r>
              <a:rPr lang="en-US" b="1" u="sng" dirty="0"/>
              <a:t>Resources  for Slide Content</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Greeson JM and Chin, GR Mindfulness and physical disease: a concise review, Current Opinion in Psychology, Volume 28, 2019, Pages 204-210,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linkClick r:id="rId3">
                  <a:extLst>
                    <a:ext uri="{A12FA001-AC4F-418D-AE19-62706E023703}">
                      <ahyp:hlinkClr xmlns:ahyp="http://schemas.microsoft.com/office/drawing/2018/hyperlinkcolor" val="tx"/>
                    </a:ext>
                  </a:extLst>
                </a:hlinkClick>
              </a:rPr>
              <a:t>2) </a:t>
            </a:r>
            <a:r>
              <a:rPr lang="en-US" dirty="0">
                <a:solidFill>
                  <a:srgbClr val="2136FF"/>
                </a:solidFill>
                <a:hlinkClick r:id="rId3">
                  <a:extLst>
                    <a:ext uri="{A12FA001-AC4F-418D-AE19-62706E023703}">
                      <ahyp:hlinkClr xmlns:ahyp="http://schemas.microsoft.com/office/drawing/2018/hyperlinkcolor" val="tx"/>
                    </a:ext>
                  </a:extLst>
                </a:hlinkClick>
              </a:rPr>
              <a:t>https://hbr.org/2015/12/how-meditation-benefits-ceos</a:t>
            </a:r>
            <a:r>
              <a:rPr lang="en-US" dirty="0">
                <a:solidFill>
                  <a:srgbClr val="2136FF"/>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36FF"/>
                </a:solidFill>
                <a:hlinkClick r:id="rId4">
                  <a:extLst>
                    <a:ext uri="{A12FA001-AC4F-418D-AE19-62706E023703}">
                      <ahyp:hlinkClr xmlns:ahyp="http://schemas.microsoft.com/office/drawing/2018/hyperlinkcolor" val="tx"/>
                    </a:ext>
                  </a:extLst>
                </a:hlinkClick>
              </a:rPr>
              <a:t>3) https://www.billgeorge.org/articles/wall-street-bosses-tiger-woods-meditate-to-focus-stay-calm/</a:t>
            </a:r>
            <a:endParaRPr lang="en-US" dirty="0">
              <a:solidFill>
                <a:srgbClr val="2136FF"/>
              </a:solidFill>
            </a:endParaRPr>
          </a:p>
          <a:p>
            <a:endParaRPr lang="en-US" dirty="0"/>
          </a:p>
          <a:p>
            <a:endParaRPr lang="en-US" dirty="0"/>
          </a:p>
          <a:p>
            <a:r>
              <a:rPr lang="en-US" b="1" u="sng" dirty="0"/>
              <a:t>Image Credits:</a:t>
            </a:r>
          </a:p>
          <a:p>
            <a:endParaRPr lang="en-US" b="1" u="sng" dirty="0"/>
          </a:p>
          <a:p>
            <a:r>
              <a:rPr lang="en-US" dirty="0"/>
              <a:t>Retrain your Brain - https://</a:t>
            </a:r>
            <a:r>
              <a:rPr lang="en-US" dirty="0" err="1"/>
              <a:t>www.maxpixel.net</a:t>
            </a:r>
            <a:r>
              <a:rPr lang="en-US" dirty="0"/>
              <a:t>/Meditation-Mindfulness-Mindset-Self-awareness-743166 – CCO Public Domain</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10</a:t>
            </a:fld>
            <a:endParaRPr lang="en-US"/>
          </a:p>
        </p:txBody>
      </p:sp>
    </p:spTree>
    <p:extLst>
      <p:ext uri="{BB962C8B-B14F-4D97-AF65-F5344CB8AC3E}">
        <p14:creationId xmlns:p14="http://schemas.microsoft.com/office/powerpoint/2010/main" val="387178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u="sng" dirty="0"/>
              <a:t>Image Credits:</a:t>
            </a:r>
          </a:p>
          <a:p>
            <a:endParaRPr lang="en-US" dirty="0"/>
          </a:p>
          <a:p>
            <a:r>
              <a:rPr lang="en-US" dirty="0"/>
              <a:t>Meditate Image: https://</a:t>
            </a:r>
            <a:r>
              <a:rPr lang="en-US" dirty="0" err="1"/>
              <a:t>upload.wikimedia.org</a:t>
            </a:r>
            <a:r>
              <a:rPr lang="en-US" dirty="0"/>
              <a:t>/</a:t>
            </a:r>
            <a:r>
              <a:rPr lang="en-US" dirty="0" err="1"/>
              <a:t>wikipedia</a:t>
            </a:r>
            <a:r>
              <a:rPr lang="en-US" dirty="0"/>
              <a:t>/commons/2/24/</a:t>
            </a:r>
            <a:r>
              <a:rPr lang="en-US" dirty="0" err="1"/>
              <a:t>Meditate_opElevate.svg</a:t>
            </a:r>
            <a:endParaRPr lang="en-US" dirty="0"/>
          </a:p>
          <a:p>
            <a:r>
              <a:rPr lang="en-US" dirty="0"/>
              <a:t>This file is licensed under the </a:t>
            </a:r>
            <a:r>
              <a:rPr lang="en-US" dirty="0">
                <a:hlinkClick r:id="rId3" tooltip="w:en:Creative Commons"/>
              </a:rPr>
              <a:t>Creative Commons</a:t>
            </a:r>
            <a:r>
              <a:rPr lang="en-US" dirty="0"/>
              <a:t> </a:t>
            </a:r>
            <a:r>
              <a:rPr lang="en-US" dirty="0">
                <a:hlinkClick r:id="rId4"/>
              </a:rPr>
              <a:t>Attribution-Share Alike 3.0 Unported</a:t>
            </a:r>
            <a:r>
              <a:rPr lang="en-US" dirty="0"/>
              <a:t> license. </a:t>
            </a:r>
          </a:p>
        </p:txBody>
      </p:sp>
      <p:sp>
        <p:nvSpPr>
          <p:cNvPr id="4" name="Slide Number Placeholder 3"/>
          <p:cNvSpPr>
            <a:spLocks noGrp="1"/>
          </p:cNvSpPr>
          <p:nvPr>
            <p:ph type="sldNum" sz="quarter" idx="5"/>
          </p:nvPr>
        </p:nvSpPr>
        <p:spPr/>
        <p:txBody>
          <a:bodyPr/>
          <a:lstStyle/>
          <a:p>
            <a:fld id="{E3B22752-2E71-2241-8F08-8533EAC9B8CC}" type="slidenum">
              <a:rPr lang="en-US" smtClean="0"/>
              <a:t>11</a:t>
            </a:fld>
            <a:endParaRPr lang="en-US"/>
          </a:p>
        </p:txBody>
      </p:sp>
    </p:spTree>
    <p:extLst>
      <p:ext uri="{BB962C8B-B14F-4D97-AF65-F5344CB8AC3E}">
        <p14:creationId xmlns:p14="http://schemas.microsoft.com/office/powerpoint/2010/main" val="1469624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Reference for Slide Content and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Black, D.S. and </a:t>
            </a:r>
            <a:r>
              <a:rPr lang="en-US" sz="1200" dirty="0" err="1"/>
              <a:t>Slavich</a:t>
            </a:r>
            <a:r>
              <a:rPr lang="en-US" sz="1200" dirty="0"/>
              <a:t>, G.M. (2016). Mindfulness Meditation and the Immune System: A Systematic Review of Randomized Controlled Trials”. Annals of the New York Academy of Sciences, 1373:13-24.</a:t>
            </a:r>
          </a:p>
          <a:p>
            <a:endParaRPr lang="en-US" dirty="0"/>
          </a:p>
        </p:txBody>
      </p:sp>
      <p:sp>
        <p:nvSpPr>
          <p:cNvPr id="4" name="Slide Number Placeholder 3"/>
          <p:cNvSpPr>
            <a:spLocks noGrp="1"/>
          </p:cNvSpPr>
          <p:nvPr>
            <p:ph type="sldNum" sz="quarter" idx="10"/>
          </p:nvPr>
        </p:nvSpPr>
        <p:spPr/>
        <p:txBody>
          <a:bodyPr/>
          <a:lstStyle/>
          <a:p>
            <a:fld id="{14DD69E2-6A4B-454E-A810-45EFB2F9A122}" type="slidenum">
              <a:rPr lang="en-US" smtClean="0"/>
              <a:t>12</a:t>
            </a:fld>
            <a:endParaRPr lang="en-US"/>
          </a:p>
        </p:txBody>
      </p:sp>
    </p:spTree>
    <p:extLst>
      <p:ext uri="{BB962C8B-B14F-4D97-AF65-F5344CB8AC3E}">
        <p14:creationId xmlns:p14="http://schemas.microsoft.com/office/powerpoint/2010/main" val="66251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 </a:t>
            </a:r>
          </a:p>
          <a:p>
            <a:endParaRPr lang="en-US" dirty="0"/>
          </a:p>
          <a:p>
            <a:r>
              <a:rPr lang="en-US" dirty="0"/>
              <a:t>Analogy reminder: Prefrontal cortex – the kindergarten teacher</a:t>
            </a:r>
          </a:p>
          <a:p>
            <a:r>
              <a:rPr lang="en-US" dirty="0"/>
              <a:t>Amygdala – classroom full of toddlers</a:t>
            </a:r>
          </a:p>
          <a:p>
            <a:endParaRPr lang="en-US" dirty="0"/>
          </a:p>
          <a:p>
            <a:endParaRPr lang="en-US" dirty="0"/>
          </a:p>
          <a:p>
            <a:r>
              <a:rPr lang="en-US" b="1" u="sng" dirty="0"/>
              <a:t>Resources for Slide Content:</a:t>
            </a:r>
          </a:p>
          <a:p>
            <a:endParaRPr lang="en-US" b="1" u="sng" dirty="0"/>
          </a:p>
          <a:p>
            <a:pPr marL="228600" indent="-228600">
              <a:buAutoNum type="arabicParenR"/>
            </a:pPr>
            <a:r>
              <a:rPr lang="en-US" dirty="0"/>
              <a:t>Amy F.T. </a:t>
            </a:r>
            <a:r>
              <a:rPr lang="en-US" dirty="0" err="1"/>
              <a:t>Arnsten</a:t>
            </a:r>
            <a:r>
              <a:rPr lang="en-US" dirty="0"/>
              <a:t>, Murray A. Raskind, Fletcher B. Taylor, Daniel F. Connor (2015). The effects of stress exposure on prefrontal cortex: Translating basic research into successful treatments for post-traumatic stress disorder, Neurobiology of Stress,   Volume 1, 2015, Pages 89-99,</a:t>
            </a:r>
          </a:p>
          <a:p>
            <a:r>
              <a:rPr lang="en-US" dirty="0"/>
              <a:t>2) Kim, E. J., </a:t>
            </a:r>
            <a:r>
              <a:rPr lang="en-US" dirty="0" err="1"/>
              <a:t>Pellman</a:t>
            </a:r>
            <a:r>
              <a:rPr lang="en-US" dirty="0"/>
              <a:t>, B., &amp; Kim, J. J. (2015). Stress effects on the hippocampus: a critical review. </a:t>
            </a:r>
            <a:r>
              <a:rPr lang="en-US" i="1" dirty="0"/>
              <a:t>Learning &amp; memory (Cold Spring Harbor, N.Y.)</a:t>
            </a:r>
            <a:r>
              <a:rPr lang="en-US" dirty="0"/>
              <a:t>, </a:t>
            </a:r>
            <a:r>
              <a:rPr lang="en-US" i="1" dirty="0"/>
              <a:t>22</a:t>
            </a:r>
            <a:r>
              <a:rPr lang="en-US" dirty="0"/>
              <a:t>(9), 411–416. https://</a:t>
            </a:r>
            <a:r>
              <a:rPr lang="en-US" dirty="0" err="1"/>
              <a:t>doi.org</a:t>
            </a:r>
            <a:r>
              <a:rPr lang="en-US" dirty="0"/>
              <a:t>/10.1101/lm.037291.114</a:t>
            </a:r>
          </a:p>
          <a:p>
            <a:endParaRPr lang="en-US" dirty="0"/>
          </a:p>
          <a:p>
            <a:endParaRPr lang="en-US" dirty="0"/>
          </a:p>
          <a:p>
            <a:r>
              <a:rPr lang="en-US" b="1" u="sng" dirty="0"/>
              <a:t>Image Credits:</a:t>
            </a:r>
          </a:p>
          <a:p>
            <a:endParaRPr lang="en-US" b="1" dirty="0"/>
          </a:p>
          <a:p>
            <a:r>
              <a:rPr lang="en-US" dirty="0"/>
              <a:t>Liverpool Mindfulness Model: https://</a:t>
            </a:r>
            <a:r>
              <a:rPr lang="en-US" dirty="0" err="1"/>
              <a:t>www.researchgate.net</a:t>
            </a:r>
            <a:r>
              <a:rPr lang="en-US" dirty="0"/>
              <a:t>/figure/The-Liverpool-Mindfulness-Model_fig3_235402631</a:t>
            </a:r>
          </a:p>
          <a:p>
            <a:r>
              <a:rPr lang="en-US" dirty="0">
                <a:hlinkClick r:id="rId3"/>
              </a:rPr>
              <a:t>Creative Commons Attribution 3.0 Unported</a:t>
            </a:r>
            <a:endParaRPr lang="en-US" dirty="0"/>
          </a:p>
          <a:p>
            <a:r>
              <a:rPr lang="en-US" dirty="0"/>
              <a:t>ADAPTATION: Colored boxes around “mind training” and “mental stance”</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13</a:t>
            </a:fld>
            <a:endParaRPr lang="en-US"/>
          </a:p>
        </p:txBody>
      </p:sp>
    </p:spTree>
    <p:extLst>
      <p:ext uri="{BB962C8B-B14F-4D97-AF65-F5344CB8AC3E}">
        <p14:creationId xmlns:p14="http://schemas.microsoft.com/office/powerpoint/2010/main" val="702997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Resources for Slide Content:</a:t>
            </a:r>
          </a:p>
          <a:p>
            <a:endParaRPr lang="en-US" dirty="0"/>
          </a:p>
          <a:p>
            <a:r>
              <a:rPr lang="en-US" dirty="0"/>
              <a:t>Mayo Clinic: https://</a:t>
            </a:r>
            <a:r>
              <a:rPr lang="en-US" dirty="0" err="1"/>
              <a:t>www.mayoclinic.org</a:t>
            </a:r>
            <a:r>
              <a:rPr lang="en-US" dirty="0"/>
              <a:t>/tests-procedures/meditation/in-depth/meditation/art-20045858</a:t>
            </a:r>
          </a:p>
          <a:p>
            <a:endParaRPr lang="en-US" dirty="0"/>
          </a:p>
          <a:p>
            <a:r>
              <a:rPr lang="en-US" b="1" u="sng" dirty="0"/>
              <a:t>Image Credit: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Meditation: https://</a:t>
            </a:r>
            <a:r>
              <a:rPr lang="en-US" dirty="0" err="1"/>
              <a:t>www.flickr.com</a:t>
            </a:r>
            <a:r>
              <a:rPr lang="en-US" dirty="0"/>
              <a:t>/photos/</a:t>
            </a:r>
            <a:r>
              <a:rPr lang="en-US" dirty="0" err="1"/>
              <a:t>mtsofan</a:t>
            </a:r>
            <a:r>
              <a:rPr lang="en-US" dirty="0"/>
              <a:t>/21249041964. </a:t>
            </a:r>
            <a:r>
              <a:rPr lang="en-US" b="1" dirty="0"/>
              <a:t>Attribution-</a:t>
            </a:r>
            <a:r>
              <a:rPr lang="en-US" b="1" dirty="0" err="1"/>
              <a:t>NonCommercial</a:t>
            </a:r>
            <a:r>
              <a:rPr lang="en-US" b="1" dirty="0"/>
              <a:t>-</a:t>
            </a:r>
            <a:r>
              <a:rPr lang="en-US" b="1" dirty="0" err="1"/>
              <a:t>ShareAlike</a:t>
            </a:r>
            <a:r>
              <a:rPr lang="en-US" b="1" dirty="0"/>
              <a:t> 2.0 Generic (CC BY-NC-SA 2.0) </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14</a:t>
            </a:fld>
            <a:endParaRPr lang="en-US"/>
          </a:p>
        </p:txBody>
      </p:sp>
    </p:spTree>
    <p:extLst>
      <p:ext uri="{BB962C8B-B14F-4D97-AF65-F5344CB8AC3E}">
        <p14:creationId xmlns:p14="http://schemas.microsoft.com/office/powerpoint/2010/main" val="3689671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Possible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if you try formal meditation, your mind will mutiny immediately. It will say: What’s for lunch? Do I need a haircut? What time should I set my alarm clock tomorrow? This is not a problem. The goal is not to stop thinking but to focus your mind for a few nanoseconds at a time and NOTICE when you get distracted and start again. Each time you bring your attention back it is like a bicep curl for your brain. Every time you notice you’re on a thought, and you bring it back to your object of attention, you did it. You were 100% successful because you noticed. Nobody ever clears their mind except for brief periods that come from allowing the mind to do exactly what it does. The less enchanted you are by the voice in your head, the more you can make room for entirely new kinds of thoughts and feelings to emerge. </a:t>
            </a:r>
          </a:p>
          <a:p>
            <a:r>
              <a:rPr lang="en-US" dirty="0"/>
              <a:t>Mindfulness is sometimes relaxing, but sometimes the goal is to look inside and see what’s going on, and if that’s chaos, you’re not going to feel relaxed, but you are still building a skill that will serve your overall relaxation.</a:t>
            </a:r>
          </a:p>
          <a:p>
            <a:pPr marL="0" marR="0" lvl="0" indent="0">
              <a:lnSpc>
                <a:spcPct val="107000"/>
              </a:lnSpc>
              <a:spcBef>
                <a:spcPts val="1200"/>
              </a:spcBef>
              <a:spcAft>
                <a:spcPts val="1200"/>
              </a:spcAft>
              <a:buFont typeface="Symbol" panose="05050102010706020507" pitchFamily="18" charset="2"/>
              <a:buNone/>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Meditation is not good for everyone, in particular anyone with a history of trauma, or a history of panic attacks or high anxiety. Those of us with these concerns can still benefit from meditation but we may need some altered practices for it to work well with our system.</a:t>
            </a:r>
          </a:p>
          <a:p>
            <a:pPr marL="0" marR="0" lvl="0" indent="0" algn="l" defTabSz="914400" rtl="0" eaLnBrk="1" fontAlgn="auto" latinLnBrk="0" hangingPunct="1">
              <a:lnSpc>
                <a:spcPct val="107000"/>
              </a:lnSpc>
              <a:spcBef>
                <a:spcPts val="1200"/>
              </a:spcBef>
              <a:spcAft>
                <a:spcPts val="1200"/>
              </a:spcAft>
              <a:buClrTx/>
              <a:buSzTx/>
              <a:buFont typeface="Symbol" panose="05050102010706020507" pitchFamily="18" charset="2"/>
              <a:buNone/>
              <a:tabLst/>
              <a:defRPr/>
            </a:pPr>
            <a:r>
              <a:rPr lang="en-US" altLang="en-US" dirty="0"/>
              <a:t>Mindfulness is not a replacement for (but may support!) other healthy and skillful life strategies such as exercise, social connection, medical care, medicine, nutrition, and therapies.</a:t>
            </a:r>
          </a:p>
          <a:p>
            <a:pPr marL="342900" marR="0" lvl="0" indent="-342900" algn="l" defTabSz="914400" rtl="0" eaLnBrk="1" fontAlgn="auto" latinLnBrk="0" hangingPunct="1">
              <a:lnSpc>
                <a:spcPct val="107000"/>
              </a:lnSpc>
              <a:spcBef>
                <a:spcPts val="1200"/>
              </a:spcBef>
              <a:spcAft>
                <a:spcPts val="1200"/>
              </a:spcAft>
              <a:buClrTx/>
              <a:buSzTx/>
              <a:buFont typeface="Symbol" panose="05050102010706020507" pitchFamily="18" charset="2"/>
              <a:buChar char=""/>
              <a:tabLst/>
              <a:defRPr/>
            </a:pPr>
            <a:endParaRPr lang="en-US" altLang="en-US" dirty="0"/>
          </a:p>
          <a:p>
            <a:pPr marL="342900" marR="0" lvl="0" indent="-342900">
              <a:lnSpc>
                <a:spcPct val="107000"/>
              </a:lnSpc>
              <a:spcBef>
                <a:spcPts val="120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1200"/>
              </a:spcBef>
              <a:spcAft>
                <a:spcPts val="12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8928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p>
          <a:p>
            <a:endParaRPr lang="en-US" b="1" u="sng" dirty="0"/>
          </a:p>
          <a:p>
            <a:r>
              <a:rPr lang="en-US" dirty="0"/>
              <a:t>Since meditation can take many forms, learners can try a few different approaches and find what works best for them and stick with those methods. These types of meditation are not mutually exclusive – for example you can have a guided breath meditation (mindfulness and guided). We will go through several of these forms of meditation and also practice a few in the upcoming slides.</a:t>
            </a:r>
          </a:p>
          <a:p>
            <a:endParaRPr lang="en-US" dirty="0"/>
          </a:p>
          <a:p>
            <a:endParaRPr lang="en-US" dirty="0"/>
          </a:p>
          <a:p>
            <a:r>
              <a:rPr lang="en-US" b="1" u="sng" dirty="0"/>
              <a:t>Image Credits:</a:t>
            </a:r>
          </a:p>
          <a:p>
            <a:endParaRPr lang="en-US" b="1" u="sng" dirty="0"/>
          </a:p>
          <a:p>
            <a:r>
              <a:rPr lang="en-US" b="0" u="none" dirty="0"/>
              <a:t>Mindfulness Definition: https://</a:t>
            </a:r>
            <a:r>
              <a:rPr lang="en-US" b="0" u="none" dirty="0" err="1"/>
              <a:t>agelessglamouronline.com</a:t>
            </a:r>
            <a:r>
              <a:rPr lang="en-US" b="0" u="none" dirty="0"/>
              <a:t>/mindfulness-the-heart-of-relationships/</a:t>
            </a:r>
          </a:p>
          <a:p>
            <a:endParaRPr lang="en-US" dirty="0"/>
          </a:p>
          <a:p>
            <a:r>
              <a:rPr lang="en-US" dirty="0"/>
              <a:t>Walking Meditation Image: "walking meditation" by UI International Programs is licensed with CC BY-ND 2.0. To view a copy of this license, visit https://</a:t>
            </a:r>
            <a:r>
              <a:rPr lang="en-US" dirty="0" err="1"/>
              <a:t>creativecommons.org</a:t>
            </a:r>
            <a:r>
              <a:rPr lang="en-US" dirty="0"/>
              <a:t>/licenses/by-</a:t>
            </a:r>
            <a:r>
              <a:rPr lang="en-US" dirty="0" err="1"/>
              <a:t>nd</a:t>
            </a:r>
            <a:r>
              <a:rPr lang="en-US" dirty="0"/>
              <a:t>/2.0/ </a:t>
            </a:r>
          </a:p>
          <a:p>
            <a:endParaRPr lang="en-US" dirty="0"/>
          </a:p>
          <a:p>
            <a:r>
              <a:rPr lang="en-US" dirty="0"/>
              <a:t>Be Grateful Image: "Be Grateful." by </a:t>
            </a:r>
            <a:r>
              <a:rPr lang="en-US" dirty="0" err="1"/>
              <a:t>SnoShuu</a:t>
            </a:r>
            <a:r>
              <a:rPr lang="en-US" dirty="0"/>
              <a:t> is licensed with CC BY-NC-ND 2.0. To view a copy of this license, visit https://</a:t>
            </a:r>
            <a:r>
              <a:rPr lang="en-US" dirty="0" err="1"/>
              <a:t>creativecommons.org</a:t>
            </a:r>
            <a:r>
              <a:rPr lang="en-US" dirty="0"/>
              <a:t>/licenses/by-</a:t>
            </a:r>
            <a:r>
              <a:rPr lang="en-US" dirty="0" err="1"/>
              <a:t>nc</a:t>
            </a:r>
            <a:r>
              <a:rPr lang="en-US" dirty="0"/>
              <a:t>-</a:t>
            </a:r>
            <a:r>
              <a:rPr lang="en-US" dirty="0" err="1"/>
              <a:t>nd</a:t>
            </a:r>
            <a:r>
              <a:rPr lang="en-US" dirty="0"/>
              <a:t>/2.0/ </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16</a:t>
            </a:fld>
            <a:endParaRPr lang="en-US"/>
          </a:p>
        </p:txBody>
      </p:sp>
    </p:spTree>
    <p:extLst>
      <p:ext uri="{BB962C8B-B14F-4D97-AF65-F5344CB8AC3E}">
        <p14:creationId xmlns:p14="http://schemas.microsoft.com/office/powerpoint/2010/main" val="380321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17</a:t>
            </a:fld>
            <a:endParaRPr lang="en-US"/>
          </a:p>
        </p:txBody>
      </p:sp>
    </p:spTree>
    <p:extLst>
      <p:ext uri="{BB962C8B-B14F-4D97-AF65-F5344CB8AC3E}">
        <p14:creationId xmlns:p14="http://schemas.microsoft.com/office/powerpoint/2010/main" val="1167653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solidFill>
                  <a:srgbClr val="FFFFFF"/>
                </a:solidFill>
              </a:rPr>
              <a:t>Mindfulness meditation was discovered in India and has roots in Buddhism. But has diverse…</a:t>
            </a:r>
          </a:p>
          <a:p>
            <a:pPr>
              <a:lnSpc>
                <a:spcPct val="90000"/>
              </a:lnSpc>
            </a:pPr>
            <a:r>
              <a:rPr lang="en-US" altLang="en-US" dirty="0">
                <a:solidFill>
                  <a:srgbClr val="FFFFFF"/>
                </a:solidFill>
              </a:rPr>
              <a:t>Secular mindfulness programs started about 30 years ago and are operating all over the world.</a:t>
            </a:r>
          </a:p>
          <a:p>
            <a:pPr>
              <a:lnSpc>
                <a:spcPct val="90000"/>
              </a:lnSpc>
            </a:pPr>
            <a:r>
              <a:rPr lang="en-US" altLang="en-US" dirty="0">
                <a:solidFill>
                  <a:srgbClr val="FFFFFF"/>
                </a:solidFill>
              </a:rPr>
              <a:t>Teachers/instructors of mindfulness material would ideally represent the diversity of the population. I’m aware of being a white, a-religious woman teaching this beautiful and historic material, and the bent with which I’m teaching which is a scientific and practical lens. I am not able to not adequately represent the history and meaning of mindfulness.</a:t>
            </a:r>
            <a:endParaRPr lang="en-US" dirty="0"/>
          </a:p>
          <a:p>
            <a:endParaRPr lang="en-US" dirty="0"/>
          </a:p>
          <a:p>
            <a:r>
              <a:rPr lang="en-US" dirty="0"/>
              <a:t>Image Credit:</a:t>
            </a:r>
          </a:p>
          <a:p>
            <a:endParaRPr lang="en-US" sz="1200" kern="1200" dirty="0">
              <a:solidFill>
                <a:schemeClr val="tx1"/>
              </a:solidFill>
              <a:effectLst/>
              <a:latin typeface="+mn-lt"/>
              <a:ea typeface="+mn-ea"/>
              <a:cs typeface="+mn-cs"/>
            </a:endParaRPr>
          </a:p>
          <a:p>
            <a:r>
              <a:rPr lang="en-US" b="1" dirty="0">
                <a:effectLst/>
                <a:hlinkClick r:id="rId3"/>
              </a:rPr>
              <a:t>buddha</a:t>
            </a:r>
            <a:r>
              <a:rPr lang="en-US" b="1" dirty="0">
                <a:effectLst/>
              </a:rPr>
              <a:t> </a:t>
            </a:r>
            <a:r>
              <a:rPr lang="en-US" b="1" dirty="0">
                <a:effectLst/>
                <a:hlinkClick r:id="rId4"/>
              </a:rPr>
              <a:t>monk</a:t>
            </a:r>
            <a:r>
              <a:rPr lang="en-US" b="1" dirty="0">
                <a:effectLst/>
              </a:rPr>
              <a:t> </a:t>
            </a:r>
            <a:r>
              <a:rPr lang="en-US" b="1" dirty="0">
                <a:effectLst/>
                <a:hlinkClick r:id="rId5"/>
              </a:rPr>
              <a:t>meditation</a:t>
            </a:r>
            <a:r>
              <a:rPr lang="en-US" b="1" dirty="0">
                <a:effectLst/>
              </a:rPr>
              <a:t>: https://</a:t>
            </a:r>
            <a:r>
              <a:rPr lang="en-US" b="1" dirty="0" err="1">
                <a:effectLst/>
              </a:rPr>
              <a:t>pixabay.com</a:t>
            </a:r>
            <a:r>
              <a:rPr lang="en-US" b="1" dirty="0">
                <a:effectLst/>
              </a:rPr>
              <a:t>/photos/buddha-monk-meditation-buddhist-6027762/</a:t>
            </a:r>
          </a:p>
          <a:p>
            <a:r>
              <a:rPr lang="en-US" dirty="0">
                <a:effectLst/>
                <a:hlinkClick r:id="rId6"/>
              </a:rPr>
              <a:t>Public Domain</a:t>
            </a:r>
            <a:r>
              <a:rPr lang="en-US" dirty="0">
                <a:effectLst/>
              </a:rPr>
              <a:t>  </a:t>
            </a:r>
            <a:r>
              <a:rPr lang="en-US" sz="1200" u="sng" kern="1200" dirty="0">
                <a:solidFill>
                  <a:schemeClr val="tx1"/>
                </a:solidFill>
                <a:effectLst/>
                <a:latin typeface="+mn-lt"/>
                <a:ea typeface="+mn-ea"/>
                <a:cs typeface="+mn-cs"/>
                <a:hlinkClick r:id="rId7"/>
              </a:rPr>
              <a:t>Pixabay License</a:t>
            </a:r>
            <a:r>
              <a:rPr lang="en-US" dirty="0">
                <a:effectLst/>
              </a:rPr>
              <a:t> Free for commercial use  No attribution required </a:t>
            </a:r>
          </a:p>
          <a:p>
            <a:endParaRPr lang="en-US" dirty="0"/>
          </a:p>
        </p:txBody>
      </p:sp>
    </p:spTree>
    <p:extLst>
      <p:ext uri="{BB962C8B-B14F-4D97-AF65-F5344CB8AC3E}">
        <p14:creationId xmlns:p14="http://schemas.microsoft.com/office/powerpoint/2010/main" val="3964715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u="sng" dirty="0"/>
              <a:t>Image Credits:</a:t>
            </a:r>
          </a:p>
          <a:p>
            <a:endParaRPr lang="en-US" b="1" u="sng" dirty="0"/>
          </a:p>
          <a:p>
            <a:r>
              <a:rPr lang="en-US" dirty="0">
                <a:hlinkClick r:id="rId3" tooltip="Zen Relax Peace - Free photo on Pixabay"/>
              </a:rPr>
              <a:t>Zen Relax Peace </a:t>
            </a:r>
            <a:r>
              <a:rPr lang="en-US" dirty="0"/>
              <a:t>: https://</a:t>
            </a:r>
            <a:r>
              <a:rPr lang="en-US" dirty="0" err="1"/>
              <a:t>www.google.com</a:t>
            </a:r>
            <a:r>
              <a:rPr lang="en-US" dirty="0"/>
              <a:t>/</a:t>
            </a:r>
            <a:r>
              <a:rPr lang="en-US" dirty="0" err="1"/>
              <a:t>search?q</a:t>
            </a:r>
            <a:r>
              <a:rPr lang="en-US" dirty="0"/>
              <a:t>=</a:t>
            </a:r>
            <a:r>
              <a:rPr lang="en-US" dirty="0" err="1"/>
              <a:t>mindfulness&amp;tbm</a:t>
            </a:r>
            <a:r>
              <a:rPr lang="en-US" dirty="0"/>
              <a:t>=</a:t>
            </a:r>
            <a:r>
              <a:rPr lang="en-US" dirty="0" err="1"/>
              <a:t>isch&amp;tbs</a:t>
            </a:r>
            <a:r>
              <a:rPr lang="en-US" dirty="0"/>
              <a:t>=</a:t>
            </a:r>
            <a:r>
              <a:rPr lang="en-US" dirty="0" err="1"/>
              <a:t>il:cl&amp;client</a:t>
            </a:r>
            <a:r>
              <a:rPr lang="en-US" dirty="0"/>
              <a:t>=firefox-b-1-d&amp;hl=</a:t>
            </a:r>
            <a:r>
              <a:rPr lang="en-US" dirty="0" err="1"/>
              <a:t>en&amp;sa</a:t>
            </a:r>
            <a:r>
              <a:rPr lang="en-US" dirty="0"/>
              <a:t>=</a:t>
            </a:r>
            <a:r>
              <a:rPr lang="en-US" dirty="0" err="1"/>
              <a:t>X&amp;ved</a:t>
            </a:r>
            <a:r>
              <a:rPr lang="en-US" dirty="0"/>
              <a:t>=0CAAQ1vwEahcKEwjAi-D60PL0AhUAAAAAHQAAAAAQAg&amp;biw=1326&amp;bih=861#imgrc=LYuaA2DN_toonM</a:t>
            </a:r>
          </a:p>
        </p:txBody>
      </p:sp>
      <p:sp>
        <p:nvSpPr>
          <p:cNvPr id="4" name="Slide Number Placeholder 3"/>
          <p:cNvSpPr>
            <a:spLocks noGrp="1"/>
          </p:cNvSpPr>
          <p:nvPr>
            <p:ph type="sldNum" sz="quarter" idx="5"/>
          </p:nvPr>
        </p:nvSpPr>
        <p:spPr/>
        <p:txBody>
          <a:bodyPr/>
          <a:lstStyle/>
          <a:p>
            <a:fld id="{E3B22752-2E71-2241-8F08-8533EAC9B8CC}" type="slidenum">
              <a:rPr lang="en-US" smtClean="0"/>
              <a:t>19</a:t>
            </a:fld>
            <a:endParaRPr lang="en-US"/>
          </a:p>
        </p:txBody>
      </p:sp>
    </p:spTree>
    <p:extLst>
      <p:ext uri="{BB962C8B-B14F-4D97-AF65-F5344CB8AC3E}">
        <p14:creationId xmlns:p14="http://schemas.microsoft.com/office/powerpoint/2010/main" val="276105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Image Credit: </a:t>
            </a:r>
          </a:p>
          <a:p>
            <a:endParaRPr lang="en-US" dirty="0"/>
          </a:p>
          <a:p>
            <a:r>
              <a:rPr lang="en-US" dirty="0" err="1"/>
              <a:t>purehappylife.com</a:t>
            </a:r>
            <a:endParaRPr lang="en-US" dirty="0"/>
          </a:p>
          <a:p>
            <a:r>
              <a:rPr lang="en-US" dirty="0"/>
              <a:t>https://</a:t>
            </a:r>
            <a:r>
              <a:rPr lang="en-US" dirty="0" err="1"/>
              <a:t>www.askideas.com</a:t>
            </a:r>
            <a:r>
              <a:rPr lang="en-US" dirty="0"/>
              <a:t>/61-best-meditation-quotes-and-sayings-for-inspiration/meditation-because-some-questions-cant-be-answered-by-google/</a:t>
            </a:r>
          </a:p>
        </p:txBody>
      </p:sp>
      <p:sp>
        <p:nvSpPr>
          <p:cNvPr id="4" name="Slide Number Placeholder 3"/>
          <p:cNvSpPr>
            <a:spLocks noGrp="1"/>
          </p:cNvSpPr>
          <p:nvPr>
            <p:ph type="sldNum" sz="quarter" idx="5"/>
          </p:nvPr>
        </p:nvSpPr>
        <p:spPr/>
        <p:txBody>
          <a:bodyPr/>
          <a:lstStyle/>
          <a:p>
            <a:fld id="{E3B22752-2E71-2241-8F08-8533EAC9B8CC}" type="slidenum">
              <a:rPr lang="en-US" smtClean="0"/>
              <a:t>2</a:t>
            </a:fld>
            <a:endParaRPr lang="en-US"/>
          </a:p>
        </p:txBody>
      </p:sp>
    </p:spTree>
    <p:extLst>
      <p:ext uri="{BB962C8B-B14F-4D97-AF65-F5344CB8AC3E}">
        <p14:creationId xmlns:p14="http://schemas.microsoft.com/office/powerpoint/2010/main" val="408568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continuum helps to highlight the distinction between bringing ‘mindfulness’ versus ‘mindlessness’ to our day-to-day activities.</a:t>
            </a:r>
          </a:p>
          <a:p>
            <a:endParaRPr lang="en-US" dirty="0"/>
          </a:p>
          <a:p>
            <a:endParaRPr lang="en-US" dirty="0"/>
          </a:p>
          <a:p>
            <a:r>
              <a:rPr lang="en-US" b="1" u="sng" dirty="0"/>
              <a:t>Image Credits:</a:t>
            </a:r>
          </a:p>
          <a:p>
            <a:endParaRPr lang="en-US" dirty="0"/>
          </a:p>
          <a:p>
            <a:r>
              <a:rPr lang="en-US" dirty="0">
                <a:hlinkClick r:id="rId3" tooltip="Zen Relax Peace - Free photo on Pixabay"/>
              </a:rPr>
              <a:t>Zen Relax Peace </a:t>
            </a:r>
            <a:r>
              <a:rPr lang="en-US" dirty="0"/>
              <a:t>: https://</a:t>
            </a:r>
            <a:r>
              <a:rPr lang="en-US" dirty="0" err="1"/>
              <a:t>www.google.com</a:t>
            </a:r>
            <a:r>
              <a:rPr lang="en-US" dirty="0"/>
              <a:t>/</a:t>
            </a:r>
            <a:r>
              <a:rPr lang="en-US" dirty="0" err="1"/>
              <a:t>search?q</a:t>
            </a:r>
            <a:r>
              <a:rPr lang="en-US" dirty="0"/>
              <a:t>=</a:t>
            </a:r>
            <a:r>
              <a:rPr lang="en-US" dirty="0" err="1"/>
              <a:t>mindfulness&amp;tbm</a:t>
            </a:r>
            <a:r>
              <a:rPr lang="en-US" dirty="0"/>
              <a:t>=</a:t>
            </a:r>
            <a:r>
              <a:rPr lang="en-US" dirty="0" err="1"/>
              <a:t>isch&amp;tbs</a:t>
            </a:r>
            <a:r>
              <a:rPr lang="en-US" dirty="0"/>
              <a:t>=</a:t>
            </a:r>
            <a:r>
              <a:rPr lang="en-US" dirty="0" err="1"/>
              <a:t>il:cl&amp;client</a:t>
            </a:r>
            <a:r>
              <a:rPr lang="en-US" dirty="0"/>
              <a:t>=firefox-b-1-d&amp;hl=</a:t>
            </a:r>
            <a:r>
              <a:rPr lang="en-US" dirty="0" err="1"/>
              <a:t>en&amp;sa</a:t>
            </a:r>
            <a:r>
              <a:rPr lang="en-US" dirty="0"/>
              <a:t>=</a:t>
            </a:r>
            <a:r>
              <a:rPr lang="en-US" dirty="0" err="1"/>
              <a:t>X&amp;ved</a:t>
            </a:r>
            <a:r>
              <a:rPr lang="en-US" dirty="0"/>
              <a:t>=0CAAQ1vwEahcKEwjAi-D60PL0AhUAAAAAHQAAAAAQAg&amp;biw=1326&amp;bih=861#imgrc=LYuaA2DN_toonM</a:t>
            </a:r>
          </a:p>
          <a:p>
            <a:endParaRPr lang="en-US" dirty="0"/>
          </a:p>
        </p:txBody>
      </p:sp>
    </p:spTree>
    <p:extLst>
      <p:ext uri="{BB962C8B-B14F-4D97-AF65-F5344CB8AC3E}">
        <p14:creationId xmlns:p14="http://schemas.microsoft.com/office/powerpoint/2010/main" val="3201931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Self-consciousness</a:t>
            </a:r>
            <a:r>
              <a:rPr lang="en-US" dirty="0"/>
              <a:t> – med students are usually high on this. An excessive focus on the self, a self-involved process. Consumed with mental activity and believing the thoughts about the self that are crossing the mind, which are often related to perceived flaws and how one comes across the others.</a:t>
            </a:r>
          </a:p>
          <a:p>
            <a:r>
              <a:rPr lang="en-US" u="sng" dirty="0"/>
              <a:t>Self-awareness</a:t>
            </a:r>
            <a:r>
              <a:rPr lang="en-US" dirty="0"/>
              <a:t> - a detachment from mental activity and thoughts about the self. It means being able to notice, catch, observe self-conscious thoughts while not being consumed by them or really even believing them at all. You might think you are a very self-aware person when what you really may be is a very self-conscious person. You might be hyper aware of your own faults and flaws, you might be able to observe yourself in social situations and how other people view you, and this can be a great start. The next step is developing that mindfulness muscle so that your self-consciousness transforms into an objective and scientific observing of yourself.</a:t>
            </a:r>
          </a:p>
          <a:p>
            <a:r>
              <a:rPr lang="en-US" dirty="0"/>
              <a:t>Scientists don’t judge the objects they observe. They don’t assign good or bad to what they observe.</a:t>
            </a:r>
          </a:p>
        </p:txBody>
      </p:sp>
    </p:spTree>
    <p:extLst>
      <p:ext uri="{BB962C8B-B14F-4D97-AF65-F5344CB8AC3E}">
        <p14:creationId xmlns:p14="http://schemas.microsoft.com/office/powerpoint/2010/main" val="817992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Nonconceptual – not merely concepts in the mind, but direct, immediate experience which is real, recognizable and knowable.</a:t>
            </a:r>
          </a:p>
          <a:p>
            <a:r>
              <a:rPr lang="en-US" sz="1200" b="0" dirty="0"/>
              <a:t>Nondiscriminatory – not biased or favoring some sources of information over others.</a:t>
            </a:r>
          </a:p>
          <a:p>
            <a:r>
              <a:rPr lang="en-US" sz="1200" b="0" dirty="0"/>
              <a:t>Stable – not easily disturbed or rattled, firm and steady.</a:t>
            </a:r>
          </a:p>
          <a:p>
            <a:r>
              <a:rPr lang="en-US" sz="1200" b="0" dirty="0"/>
              <a:t>Now if you didn’t know this slide were on mindfulness, this would just sound like good clinical practice and a highly competent physician.</a:t>
            </a:r>
          </a:p>
          <a:p>
            <a:r>
              <a:rPr lang="en-US" sz="1200" b="0" dirty="0"/>
              <a:t>So what we are offering you today at the very start of your medical career is that although mindfulness </a:t>
            </a:r>
            <a:r>
              <a:rPr lang="en-US" b="0" i="0" dirty="0">
                <a:solidFill>
                  <a:srgbClr val="000000"/>
                </a:solidFill>
                <a:effectLst/>
                <a:latin typeface="Times New Roman" panose="02020603050405020304" pitchFamily="18" charset="0"/>
              </a:rPr>
              <a:t>is often used as a spiritual, self-care, and/or therapeutic technique, it is also a fundamental skill in practicing medicine well.</a:t>
            </a:r>
            <a:endParaRPr lang="en-US" b="0" dirty="0"/>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22</a:t>
            </a:fld>
            <a:endParaRPr lang="en-US"/>
          </a:p>
        </p:txBody>
      </p:sp>
    </p:spTree>
    <p:extLst>
      <p:ext uri="{BB962C8B-B14F-4D97-AF65-F5344CB8AC3E}">
        <p14:creationId xmlns:p14="http://schemas.microsoft.com/office/powerpoint/2010/main" val="3885095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0904DB-C303-4CFB-927C-02E51720E55D}"/>
              </a:ext>
            </a:extLst>
          </p:cNvPr>
          <p:cNvSpPr>
            <a:spLocks noGrp="1" noChangeArrowheads="1"/>
          </p:cNvSpPr>
          <p:nvPr>
            <p:ph type="sldNum" sz="quarter" idx="5"/>
          </p:nvPr>
        </p:nvSpPr>
        <p:spPr>
          <a:ln/>
        </p:spPr>
        <p:txBody>
          <a:bodyPr/>
          <a:lstStyle/>
          <a:p>
            <a:fld id="{23097CF0-4983-439F-A821-28F928940102}" type="slidenum">
              <a:rPr lang="en-US" altLang="en-US"/>
              <a:pPr/>
              <a:t>23</a:t>
            </a:fld>
            <a:endParaRPr lang="en-US" altLang="en-US"/>
          </a:p>
        </p:txBody>
      </p:sp>
      <p:sp>
        <p:nvSpPr>
          <p:cNvPr id="165890" name="Rectangle 2">
            <a:extLst>
              <a:ext uri="{FF2B5EF4-FFF2-40B4-BE49-F238E27FC236}">
                <a16:creationId xmlns:a16="http://schemas.microsoft.com/office/drawing/2014/main" id="{4EF3D942-AB69-4F7F-BDBB-8743465E5CB9}"/>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9C974029-D324-4BC1-8421-2AA6EDAAA548}"/>
              </a:ext>
            </a:extLst>
          </p:cNvPr>
          <p:cNvSpPr>
            <a:spLocks noGrp="1" noChangeArrowheads="1"/>
          </p:cNvSpPr>
          <p:nvPr>
            <p:ph type="body" idx="1"/>
          </p:nvPr>
        </p:nvSpPr>
        <p:spPr/>
        <p:txBody>
          <a:bodyPr/>
          <a:lstStyle/>
          <a:p>
            <a:r>
              <a:rPr lang="en-US" altLang="en-US" dirty="0"/>
              <a:t>We can really only be mindful of 4 things or maybe 3.</a:t>
            </a:r>
          </a:p>
          <a:p>
            <a:r>
              <a:rPr lang="en-US" altLang="en-US" dirty="0"/>
              <a:t>So what’s really cool is you can use your mind to be the scientific observer of your mind.</a:t>
            </a:r>
          </a:p>
        </p:txBody>
      </p:sp>
    </p:spTree>
    <p:extLst>
      <p:ext uri="{BB962C8B-B14F-4D97-AF65-F5344CB8AC3E}">
        <p14:creationId xmlns:p14="http://schemas.microsoft.com/office/powerpoint/2010/main" val="3401705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practice being mindful by doing a brief (2-3 minute) breath meditation. Using a focus on your breath to achieve a mindful state.</a:t>
            </a:r>
          </a:p>
          <a:p>
            <a:endParaRPr lang="en-US" b="1" dirty="0"/>
          </a:p>
          <a:p>
            <a:r>
              <a:rPr lang="en-US" b="1" dirty="0"/>
              <a:t>Possible Script for Breath Meditation:</a:t>
            </a:r>
          </a:p>
          <a:p>
            <a:endParaRPr lang="en-US" dirty="0"/>
          </a:p>
          <a:p>
            <a:r>
              <a:rPr lang="en-US" sz="1200" kern="1200" dirty="0">
                <a:solidFill>
                  <a:schemeClr val="tx1"/>
                </a:solidFill>
                <a:effectLst/>
                <a:latin typeface="+mn-lt"/>
                <a:ea typeface="+mn-ea"/>
                <a:cs typeface="+mn-cs"/>
              </a:rPr>
              <a:t>There is no right or wrong way to meditate. Whatever you experience during this breathing meditation is right for you. Don’t try to make anything happen or judge it, just observe. As thoughts go into and out of your mind think of your mind as a blue sky watching clouds go by – watching not engaging and returning your mind to your breathing. You can’t stop your mind from thinking you can only choose not to interact with the thoughts.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Straighten your back but don’t stiffen it, rest against the chair and lower your shoulders.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Put your feet flat on the ground in a comfortable position and let your hands just rest in your lap in whatever way is comfortable.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Once you are comfortable, gently close your eyes. Relax the muscles in your face and feel your hands in your lap and your feet making contact with the floor.</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Now take a deep breath in through your nose and hold it for 3 seconds and exhale from your mouth.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 you take another deep breath in and feel how your lungs are expanding as you take the air in.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Slowly exhale feeling your lungs get smaller. As you exhale, you can feel the tension and stress leave your body.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When you take another breath in notice your chest and abdomen rise. Exhale releasing any remaining tensions from your body.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 you continue to breathe in and out; notice how calm and gentle your breathing is, and how relaxed your body feels.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Inhale again and feel your heart slowing, hold the breath for 3 seconds then exhale from your mouth.</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 we breath one last time, we are breathing in calm and confidence and as we and as we exhale this last time, we remove all anxiety and stress.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 we finish the exercise, when you feel comfortable you can gently open your eyes.</a:t>
            </a:r>
          </a:p>
          <a:p>
            <a:endParaRPr lang="en-US" dirty="0"/>
          </a:p>
          <a:p>
            <a:endParaRPr lang="en-US" dirty="0"/>
          </a:p>
          <a:p>
            <a:r>
              <a:rPr lang="en-US" b="1" u="sng" dirty="0"/>
              <a:t>Image 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Beach Image: "Tropical Beach" by A. </a:t>
            </a:r>
            <a:r>
              <a:rPr lang="en-US" dirty="0" err="1"/>
              <a:t>Munar</a:t>
            </a:r>
            <a:r>
              <a:rPr lang="en-US" dirty="0"/>
              <a:t> is licensed with CC BY-SA 2.0. To view a copy of this license, visit https://</a:t>
            </a:r>
            <a:r>
              <a:rPr lang="en-US" dirty="0" err="1"/>
              <a:t>creativecommons.org</a:t>
            </a:r>
            <a:r>
              <a:rPr lang="en-US" dirty="0"/>
              <a:t>/licenses/by-</a:t>
            </a:r>
            <a:r>
              <a:rPr lang="en-US" dirty="0" err="1"/>
              <a:t>sa</a:t>
            </a:r>
            <a:r>
              <a:rPr lang="en-US" dirty="0"/>
              <a:t>/2.0/ </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24</a:t>
            </a:fld>
            <a:endParaRPr lang="en-US"/>
          </a:p>
        </p:txBody>
      </p:sp>
    </p:spTree>
    <p:extLst>
      <p:ext uri="{BB962C8B-B14F-4D97-AF65-F5344CB8AC3E}">
        <p14:creationId xmlns:p14="http://schemas.microsoft.com/office/powerpoint/2010/main" val="3839500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do a short practice. Did you know that each breath only lasts about 5 seconds. And for this practice I’d like you imagine that your entire mindfulness practice is about one single breath. You breathe in, and then out, and at the end of that breath, your period of mindfulness practice is over.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try it.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Take an upright, balanced posture, close your eyes if that is comfortable to you, and in a moment, I will ask you to take a single breath, while giving it all of your attention. I want you to see how fully and completely you can experience that breath. Do it right now.</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Keeping your eyes closed, that wasn’t not hard, and of course, nothing dramatic happens, you are just noticing your breath, but you are doing something that most people have never tried. You are intentionally bringing all of your attention to what is happening in the present moment. You have started your training in mindfulness.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Try the same thing again, but this time, pay attention to three breaths. I will tell you when to start. When you notice your first breath, see if you are giving it your full attention. Often we notice something without experiencing it fully. It is possible to practice mindfulness with only part of your mind. Obviously, that isn’t our goal now. If you find that part of your attention is somewhere else on your first breath, see if you can bring more of your attention to the second breath. And finally, see if you can bring all of your attention, which is completely possible, to your third breath. It might almost feel as if there is not separation between your attention and your breath; as if you are fully and completely experiencing the sensation of the flow of the breath. So now, take a moment to settle yourself, relax into your body, close your eyes, and in a moment I will ask you to bring all of your attention to three breaths in a row. See what it feels like to experience each breath a little more fully than the one before. See if you can completely merge your attention to the breath. Start your 3 breaths now.</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BELL</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open your eyes. So imagine if you kept doing that for 20 breaths, or 50, or 300, that would get you to do a sitting meditation for half an hour. And can you imagine the joy and freedom of being so present without intrusive thoughts? That’s what we slowly work up to.</a:t>
            </a:r>
          </a:p>
        </p:txBody>
      </p:sp>
    </p:spTree>
    <p:extLst>
      <p:ext uri="{BB962C8B-B14F-4D97-AF65-F5344CB8AC3E}">
        <p14:creationId xmlns:p14="http://schemas.microsoft.com/office/powerpoint/2010/main" val="2675779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of us who are too busy to consider setting aside time to practice mindfulness, these mindfulness activities, which can be paired with other activities, can be very useful. This slide can be shared as a handout as well.</a:t>
            </a:r>
          </a:p>
          <a:p>
            <a:endParaRPr lang="en-US" dirty="0"/>
          </a:p>
        </p:txBody>
      </p:sp>
    </p:spTree>
    <p:extLst>
      <p:ext uri="{BB962C8B-B14F-4D97-AF65-F5344CB8AC3E}">
        <p14:creationId xmlns:p14="http://schemas.microsoft.com/office/powerpoint/2010/main" val="36216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u="sng" dirty="0"/>
              <a:t>Image Credit:</a:t>
            </a:r>
          </a:p>
          <a:p>
            <a:endParaRPr lang="en-US" dirty="0"/>
          </a:p>
          <a:p>
            <a:r>
              <a:rPr lang="en-US" dirty="0"/>
              <a:t>Meditation: Creator: </a:t>
            </a:r>
            <a:r>
              <a:rPr lang="en-US" dirty="0" err="1"/>
              <a:t>MaxPixel's</a:t>
            </a:r>
            <a:r>
              <a:rPr lang="en-US" dirty="0"/>
              <a:t> contributors | Credit: https://</a:t>
            </a:r>
            <a:r>
              <a:rPr lang="en-US" dirty="0" err="1"/>
              <a:t>www.maxpixel.net</a:t>
            </a:r>
            <a:r>
              <a:rPr lang="en-US" dirty="0"/>
              <a:t>/photo-1054232</a:t>
            </a:r>
          </a:p>
          <a:p>
            <a:r>
              <a:rPr lang="en-US" dirty="0"/>
              <a:t>Copyright: Copyright by </a:t>
            </a:r>
            <a:r>
              <a:rPr lang="en-US" dirty="0" err="1"/>
              <a:t>MaxPixel</a:t>
            </a:r>
            <a:endParaRPr lang="en-US" dirty="0"/>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27</a:t>
            </a:fld>
            <a:endParaRPr lang="en-US"/>
          </a:p>
        </p:txBody>
      </p:sp>
    </p:spTree>
    <p:extLst>
      <p:ext uri="{BB962C8B-B14F-4D97-AF65-F5344CB8AC3E}">
        <p14:creationId xmlns:p14="http://schemas.microsoft.com/office/powerpoint/2010/main" val="1555268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Possible Activity: 4 Minute Body Scan Possible Activity</a:t>
            </a:r>
          </a:p>
          <a:p>
            <a:endParaRPr lang="en-US" dirty="0"/>
          </a:p>
          <a:p>
            <a:r>
              <a:rPr lang="en-US" b="1" dirty="0"/>
              <a:t>SCRIPT</a:t>
            </a:r>
            <a:r>
              <a:rPr lang="en-US" dirty="0"/>
              <a:t>: FROM GREATER GOOD IN ACTION (UC BERKELEY): file:///Users/</a:t>
            </a:r>
            <a:r>
              <a:rPr lang="en-US" dirty="0" err="1"/>
              <a:t>mlizotte</a:t>
            </a:r>
            <a:r>
              <a:rPr lang="en-US" dirty="0"/>
              <a:t>/Desktop/</a:t>
            </a:r>
            <a:r>
              <a:rPr lang="en-US" dirty="0" err="1"/>
              <a:t>practice_body_scan_meditation.pdf</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body scan can be performed while lying down, sitting, or in other postures. The steps below are a guided meditation designed to be</a:t>
            </a:r>
            <a:br>
              <a:rPr lang="en-US" dirty="0"/>
            </a:br>
            <a:r>
              <a:rPr lang="en-US" sz="1200" kern="1200" dirty="0">
                <a:solidFill>
                  <a:schemeClr val="tx1"/>
                </a:solidFill>
                <a:effectLst/>
                <a:latin typeface="+mn-lt"/>
                <a:ea typeface="+mn-ea"/>
                <a:cs typeface="+mn-cs"/>
              </a:rPr>
              <a:t>done while sitting. You can listen to audio of this three-minute guided meditation, produced by </a:t>
            </a:r>
            <a:r>
              <a:rPr lang="en-US" sz="1200" kern="1200" dirty="0" err="1">
                <a:solidFill>
                  <a:schemeClr val="tx1"/>
                </a:solidFill>
                <a:effectLst/>
                <a:latin typeface="+mn-lt"/>
                <a:ea typeface="+mn-ea"/>
                <a:cs typeface="+mn-cs"/>
              </a:rPr>
              <a:t>UCLA’sMindful</a:t>
            </a:r>
            <a:r>
              <a:rPr lang="en-US" sz="1200" kern="1200" dirty="0">
                <a:solidFill>
                  <a:schemeClr val="tx1"/>
                </a:solidFill>
                <a:effectLst/>
                <a:latin typeface="+mn-lt"/>
                <a:ea typeface="+mn-ea"/>
                <a:cs typeface="+mn-cs"/>
              </a:rPr>
              <a:t> Awareness Research</a:t>
            </a:r>
            <a:br>
              <a:rPr lang="en-US" dirty="0"/>
            </a:br>
            <a:r>
              <a:rPr lang="en-US" sz="1200" kern="1200" dirty="0">
                <a:solidFill>
                  <a:schemeClr val="tx1"/>
                </a:solidFill>
                <a:effectLst/>
                <a:latin typeface="+mn-lt"/>
                <a:ea typeface="+mn-ea"/>
                <a:cs typeface="+mn-cs"/>
              </a:rPr>
              <a:t>Center (MARC), in the player; if it doesn't play, you can find it here or download it from MARC's website.*</a:t>
            </a:r>
            <a:br>
              <a:rPr lang="en-US" dirty="0"/>
            </a:br>
            <a:r>
              <a:rPr lang="en-US" sz="1200" kern="1200" dirty="0">
                <a:solidFill>
                  <a:schemeClr val="tx1"/>
                </a:solidFill>
                <a:effectLst/>
                <a:latin typeface="+mn-lt"/>
                <a:ea typeface="+mn-ea"/>
                <a:cs typeface="+mn-cs"/>
              </a:rPr>
              <a:t>Especially for those new to the body scan, we recommend performing this practice with the audio. However, you can also use the script</a:t>
            </a:r>
            <a:br>
              <a:rPr lang="en-US" dirty="0"/>
            </a:br>
            <a:r>
              <a:rPr lang="en-US" sz="1200" kern="1200" dirty="0">
                <a:solidFill>
                  <a:schemeClr val="tx1"/>
                </a:solidFill>
                <a:effectLst/>
                <a:latin typeface="+mn-lt"/>
                <a:ea typeface="+mn-ea"/>
                <a:cs typeface="+mn-cs"/>
              </a:rPr>
              <a:t>below for guidance for yourself or for leading this practice for others.</a:t>
            </a:r>
            <a:br>
              <a:rPr lang="en-US" dirty="0"/>
            </a:br>
            <a:r>
              <a:rPr lang="en-US" sz="1200" kern="1200" dirty="0">
                <a:solidFill>
                  <a:schemeClr val="tx1"/>
                </a:solidFill>
                <a:effectLst/>
                <a:latin typeface="+mn-lt"/>
                <a:ea typeface="+mn-ea"/>
                <a:cs typeface="+mn-cs"/>
              </a:rPr>
              <a:t>1. Begin by bringing your attention to your environment, slowly looking around and noticing that you are safe in this moment.</a:t>
            </a:r>
            <a:br>
              <a:rPr lang="en-US" dirty="0"/>
            </a:br>
            <a:r>
              <a:rPr lang="en-US" sz="1200" kern="1200" dirty="0">
                <a:solidFill>
                  <a:schemeClr val="tx1"/>
                </a:solidFill>
                <a:effectLst/>
                <a:latin typeface="+mn-lt"/>
                <a:ea typeface="+mn-ea"/>
                <a:cs typeface="+mn-cs"/>
              </a:rPr>
              <a:t>2. Bring your attention into your body.</a:t>
            </a:r>
            <a:br>
              <a:rPr lang="en-US" dirty="0"/>
            </a:br>
            <a:r>
              <a:rPr lang="en-US" sz="1200" kern="1200" dirty="0">
                <a:solidFill>
                  <a:schemeClr val="tx1"/>
                </a:solidFill>
                <a:effectLst/>
                <a:latin typeface="+mn-lt"/>
                <a:ea typeface="+mn-ea"/>
                <a:cs typeface="+mn-cs"/>
              </a:rPr>
              <a:t>3. You can close your eyes if that’s comfortable for you or maintain a soft gaze, with your eyes partially closed but not focusing on</a:t>
            </a:r>
            <a:br>
              <a:rPr lang="en-US" dirty="0"/>
            </a:br>
            <a:r>
              <a:rPr lang="en-US" sz="1200" kern="1200" dirty="0">
                <a:solidFill>
                  <a:schemeClr val="tx1"/>
                </a:solidFill>
                <a:effectLst/>
                <a:latin typeface="+mn-lt"/>
                <a:ea typeface="+mn-ea"/>
                <a:cs typeface="+mn-cs"/>
              </a:rPr>
              <a:t>anything in particular.</a:t>
            </a:r>
            <a:br>
              <a:rPr lang="en-US" dirty="0"/>
            </a:br>
            <a:r>
              <a:rPr lang="en-US" sz="1200" kern="1200" dirty="0">
                <a:solidFill>
                  <a:schemeClr val="tx1"/>
                </a:solidFill>
                <a:effectLst/>
                <a:latin typeface="+mn-lt"/>
                <a:ea typeface="+mn-ea"/>
                <a:cs typeface="+mn-cs"/>
              </a:rPr>
              <a:t>4. You can notice your body seated wherever you’re seated, feeling the support of the chair or the floor beneath you.</a:t>
            </a:r>
            <a:br>
              <a:rPr lang="en-US" dirty="0"/>
            </a:br>
            <a:r>
              <a:rPr lang="en-US" sz="1200" kern="1200" dirty="0">
                <a:solidFill>
                  <a:schemeClr val="tx1"/>
                </a:solidFill>
                <a:effectLst/>
                <a:latin typeface="+mn-lt"/>
                <a:ea typeface="+mn-ea"/>
                <a:cs typeface="+mn-cs"/>
              </a:rPr>
              <a:t>5. Take a few deep, long breaths, within the range of what is comfortable for you.</a:t>
            </a:r>
            <a:br>
              <a:rPr lang="en-US" dirty="0"/>
            </a:br>
            <a:r>
              <a:rPr lang="en-US" sz="1200" kern="1200" dirty="0">
                <a:solidFill>
                  <a:schemeClr val="tx1"/>
                </a:solidFill>
                <a:effectLst/>
                <a:latin typeface="+mn-lt"/>
                <a:ea typeface="+mn-ea"/>
                <a:cs typeface="+mn-cs"/>
              </a:rPr>
              <a:t>6. And as you take a deep breath, bring in more oxygen, enlivening the body. And as you exhale, you might experience a sense of</a:t>
            </a:r>
            <a:br>
              <a:rPr lang="en-US" dirty="0"/>
            </a:br>
            <a:r>
              <a:rPr lang="en-US" sz="1200" kern="1200" dirty="0">
                <a:solidFill>
                  <a:schemeClr val="tx1"/>
                </a:solidFill>
                <a:effectLst/>
                <a:latin typeface="+mn-lt"/>
                <a:ea typeface="+mn-ea"/>
                <a:cs typeface="+mn-cs"/>
              </a:rPr>
              <a:t>relaxing more deeply.</a:t>
            </a:r>
            <a:br>
              <a:rPr lang="en-US" dirty="0"/>
            </a:br>
            <a:r>
              <a:rPr lang="en-US" sz="1200" kern="1200" dirty="0">
                <a:solidFill>
                  <a:schemeClr val="tx1"/>
                </a:solidFill>
                <a:effectLst/>
                <a:latin typeface="+mn-lt"/>
                <a:ea typeface="+mn-ea"/>
                <a:cs typeface="+mn-cs"/>
              </a:rPr>
              <a:t>7. You can notice your feet on the floor, notice the sensations of your feet touching the floor. The weight and pressure, vibration,</a:t>
            </a:r>
            <a:br>
              <a:rPr lang="en-US" dirty="0"/>
            </a:br>
            <a:r>
              <a:rPr lang="en-US" sz="1200" kern="1200" dirty="0">
                <a:solidFill>
                  <a:schemeClr val="tx1"/>
                </a:solidFill>
                <a:effectLst/>
                <a:latin typeface="+mn-lt"/>
                <a:ea typeface="+mn-ea"/>
                <a:cs typeface="+mn-cs"/>
              </a:rPr>
              <a:t>heat.</a:t>
            </a:r>
            <a:br>
              <a:rPr lang="en-US" dirty="0"/>
            </a:br>
            <a:r>
              <a:rPr lang="en-US" sz="1200" kern="1200" dirty="0">
                <a:solidFill>
                  <a:schemeClr val="tx1"/>
                </a:solidFill>
                <a:effectLst/>
                <a:latin typeface="+mn-lt"/>
                <a:ea typeface="+mn-ea"/>
                <a:cs typeface="+mn-cs"/>
              </a:rPr>
              <a:t>8. You can notice your legs against the chair, pressure, pulsing, heaviness, lightness.</a:t>
            </a:r>
            <a:br>
              <a:rPr lang="en-US" dirty="0"/>
            </a:br>
            <a:r>
              <a:rPr lang="en-US" sz="1200" kern="1200" dirty="0">
                <a:solidFill>
                  <a:schemeClr val="tx1"/>
                </a:solidFill>
                <a:effectLst/>
                <a:latin typeface="+mn-lt"/>
                <a:ea typeface="+mn-ea"/>
                <a:cs typeface="+mn-cs"/>
              </a:rPr>
              <a:t>9. Notice your back against the chair, supporting you. If you are not able to notice sensations in all areas of the body, that is OK. We</a:t>
            </a:r>
            <a:br>
              <a:rPr lang="en-US" dirty="0"/>
            </a:br>
            <a:r>
              <a:rPr lang="en-US" sz="1200" kern="1200" dirty="0">
                <a:solidFill>
                  <a:schemeClr val="tx1"/>
                </a:solidFill>
                <a:effectLst/>
                <a:latin typeface="+mn-lt"/>
                <a:ea typeface="+mn-ea"/>
                <a:cs typeface="+mn-cs"/>
              </a:rPr>
              <a:t>are more connected to certain areas of the body than others, at different times of the day.</a:t>
            </a:r>
            <a:br>
              <a:rPr lang="en-US" dirty="0"/>
            </a:br>
            <a:r>
              <a:rPr lang="en-US" sz="1200" kern="1200" dirty="0">
                <a:solidFill>
                  <a:schemeClr val="tx1"/>
                </a:solidFill>
                <a:effectLst/>
                <a:latin typeface="+mn-lt"/>
                <a:ea typeface="+mn-ea"/>
                <a:cs typeface="+mn-cs"/>
              </a:rPr>
              <a:t>10. Bring your attention into your stomach area. If your stomach is tense or tight, can you allow it to soften? Take a breath.</a:t>
            </a:r>
            <a:br>
              <a:rPr lang="en-US" dirty="0"/>
            </a:br>
            <a:r>
              <a:rPr lang="en-US" sz="1200" kern="1200" dirty="0">
                <a:solidFill>
                  <a:schemeClr val="tx1"/>
                </a:solidFill>
                <a:effectLst/>
                <a:latin typeface="+mn-lt"/>
                <a:ea typeface="+mn-ea"/>
                <a:cs typeface="+mn-cs"/>
              </a:rPr>
              <a:t>11. Notice your hands. Are your hands tense or tight? See if you can allow them to soften.</a:t>
            </a:r>
            <a:br>
              <a:rPr lang="en-US" dirty="0"/>
            </a:br>
            <a:r>
              <a:rPr lang="en-US" sz="1200" kern="1200" dirty="0">
                <a:solidFill>
                  <a:schemeClr val="tx1"/>
                </a:solidFill>
                <a:effectLst/>
                <a:latin typeface="+mn-lt"/>
                <a:ea typeface="+mn-ea"/>
                <a:cs typeface="+mn-cs"/>
              </a:rPr>
              <a:t>12. Notice your arms. Feel any sensation in your arms. Do your best to allow your shoulders to be soft.</a:t>
            </a:r>
            <a:br>
              <a:rPr lang="en-US" dirty="0"/>
            </a:br>
            <a:r>
              <a:rPr lang="en-US" sz="1200" kern="1200" dirty="0">
                <a:solidFill>
                  <a:schemeClr val="tx1"/>
                </a:solidFill>
                <a:effectLst/>
                <a:latin typeface="+mn-lt"/>
                <a:ea typeface="+mn-ea"/>
                <a:cs typeface="+mn-cs"/>
              </a:rPr>
              <a:t>13. Notice your neck and throat. Try to allow them be soft. See if you can invite a sense of relaxation in.</a:t>
            </a:r>
            <a:br>
              <a:rPr lang="en-US" dirty="0"/>
            </a:br>
            <a:r>
              <a:rPr lang="en-US" sz="1200" kern="1200" dirty="0">
                <a:solidFill>
                  <a:schemeClr val="tx1"/>
                </a:solidFill>
                <a:effectLst/>
                <a:latin typeface="+mn-lt"/>
                <a:ea typeface="+mn-ea"/>
                <a:cs typeface="+mn-cs"/>
              </a:rPr>
              <a:t>14. Try to soften your jaw. Do your best to allow your face and facial muscles to be soft.</a:t>
            </a:r>
            <a:br>
              <a:rPr lang="en-US" dirty="0"/>
            </a:br>
            <a:r>
              <a:rPr lang="en-US" sz="1200" kern="1200" dirty="0">
                <a:solidFill>
                  <a:schemeClr val="tx1"/>
                </a:solidFill>
                <a:effectLst/>
                <a:latin typeface="+mn-lt"/>
                <a:ea typeface="+mn-ea"/>
                <a:cs typeface="+mn-cs"/>
              </a:rPr>
              <a:t>15. Then notice your whole body present. Take one more breath.</a:t>
            </a:r>
            <a:br>
              <a:rPr lang="en-US" dirty="0"/>
            </a:br>
            <a:r>
              <a:rPr lang="en-US" sz="1200" kern="1200" dirty="0">
                <a:solidFill>
                  <a:schemeClr val="tx1"/>
                </a:solidFill>
                <a:effectLst/>
                <a:latin typeface="+mn-lt"/>
                <a:ea typeface="+mn-ea"/>
                <a:cs typeface="+mn-cs"/>
              </a:rPr>
              <a:t>16. Be aware of your whole body as best you can. Take a breath. Slowly open up the eyes, without focusing on anything in particular.</a:t>
            </a:r>
            <a:br>
              <a:rPr lang="en-US" dirty="0"/>
            </a:br>
            <a:r>
              <a:rPr lang="en-US" sz="1200" kern="1200" dirty="0">
                <a:solidFill>
                  <a:schemeClr val="tx1"/>
                </a:solidFill>
                <a:effectLst/>
                <a:latin typeface="+mn-lt"/>
                <a:ea typeface="+mn-ea"/>
                <a:cs typeface="+mn-cs"/>
              </a:rPr>
              <a:t>Allow the head and neck to gently rotate, taking in the space you are in. When you feel ready, you can return to your normal gaze.</a:t>
            </a:r>
            <a:br>
              <a:rPr lang="en-US" dirty="0"/>
            </a:br>
            <a:r>
              <a:rPr lang="en-US" sz="1200" kern="1200" dirty="0">
                <a:solidFill>
                  <a:schemeClr val="tx1"/>
                </a:solidFill>
                <a:effectLst/>
                <a:latin typeface="+mn-lt"/>
                <a:ea typeface="+mn-ea"/>
                <a:cs typeface="+mn-cs"/>
              </a:rPr>
              <a:t>Body Scan </a:t>
            </a:r>
            <a:r>
              <a:rPr lang="en-US" sz="1200" kern="1200" dirty="0" err="1">
                <a:solidFill>
                  <a:schemeClr val="tx1"/>
                </a:solidFill>
                <a:effectLst/>
                <a:latin typeface="+mn-lt"/>
                <a:ea typeface="+mn-ea"/>
                <a:cs typeface="+mn-cs"/>
              </a:rPr>
              <a:t>MeditationImage</a:t>
            </a:r>
            <a:r>
              <a:rPr lang="en-US" sz="1200" kern="1200" dirty="0">
                <a:solidFill>
                  <a:schemeClr val="tx1"/>
                </a:solidFill>
                <a:effectLst/>
                <a:latin typeface="+mn-lt"/>
                <a:ea typeface="+mn-ea"/>
                <a:cs typeface="+mn-cs"/>
              </a:rPr>
              <a:t> not found or type unknown</a:t>
            </a:r>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28</a:t>
            </a:fld>
            <a:endParaRPr lang="en-US"/>
          </a:p>
        </p:txBody>
      </p:sp>
    </p:spTree>
    <p:extLst>
      <p:ext uri="{BB962C8B-B14F-4D97-AF65-F5344CB8AC3E}">
        <p14:creationId xmlns:p14="http://schemas.microsoft.com/office/powerpoint/2010/main" val="2050624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Image Credit:</a:t>
            </a:r>
          </a:p>
          <a:p>
            <a:endParaRPr lang="en-US" dirty="0"/>
          </a:p>
          <a:p>
            <a:r>
              <a:rPr lang="en-US" dirty="0"/>
              <a:t>Document from Peaceful Mind, Peaceful Life used with permission from Barbara </a:t>
            </a:r>
            <a:r>
              <a:rPr lang="en-US" dirty="0" err="1"/>
              <a:t>Schdmidt</a:t>
            </a:r>
            <a:r>
              <a:rPr lang="en-US" dirty="0"/>
              <a:t>.</a:t>
            </a:r>
          </a:p>
        </p:txBody>
      </p:sp>
      <p:sp>
        <p:nvSpPr>
          <p:cNvPr id="4" name="Slide Number Placeholder 3"/>
          <p:cNvSpPr>
            <a:spLocks noGrp="1"/>
          </p:cNvSpPr>
          <p:nvPr>
            <p:ph type="sldNum" sz="quarter" idx="5"/>
          </p:nvPr>
        </p:nvSpPr>
        <p:spPr/>
        <p:txBody>
          <a:bodyPr/>
          <a:lstStyle/>
          <a:p>
            <a:fld id="{E3B22752-2E71-2241-8F08-8533EAC9B8CC}" type="slidenum">
              <a:rPr lang="en-US" smtClean="0"/>
              <a:t>29</a:t>
            </a:fld>
            <a:endParaRPr lang="en-US"/>
          </a:p>
        </p:txBody>
      </p:sp>
    </p:spTree>
    <p:extLst>
      <p:ext uri="{BB962C8B-B14F-4D97-AF65-F5344CB8AC3E}">
        <p14:creationId xmlns:p14="http://schemas.microsoft.com/office/powerpoint/2010/main" val="710783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session focuses on giving an overview of the evidence for mindfulness as well as offering you all an experience of mindfulness practices. </a:t>
            </a:r>
          </a:p>
          <a:p>
            <a:endParaRPr lang="en-US" dirty="0"/>
          </a:p>
          <a:p>
            <a:r>
              <a:rPr lang="en-US" b="1" u="sng" dirty="0"/>
              <a:t>Image Credit: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Burning Candle Image: "burning candle" by </a:t>
            </a:r>
            <a:r>
              <a:rPr lang="en-US" dirty="0" err="1"/>
              <a:t>S@veOurSm</a:t>
            </a:r>
            <a:r>
              <a:rPr lang="en-US" dirty="0"/>
              <a:t>:)e is licensed with CC BY-SA 2.0. To view a copy of this license, visit https://</a:t>
            </a:r>
            <a:r>
              <a:rPr lang="en-US" dirty="0" err="1"/>
              <a:t>creativecommons.org</a:t>
            </a:r>
            <a:r>
              <a:rPr lang="en-US" dirty="0"/>
              <a:t>/licenses/by-</a:t>
            </a:r>
            <a:r>
              <a:rPr lang="en-US" dirty="0" err="1"/>
              <a:t>sa</a:t>
            </a:r>
            <a:r>
              <a:rPr lang="en-US" dirty="0"/>
              <a:t>/2.0/ </a:t>
            </a:r>
          </a:p>
          <a:p>
            <a:endParaRPr lang="en-US" dirty="0"/>
          </a:p>
        </p:txBody>
      </p:sp>
    </p:spTree>
    <p:extLst>
      <p:ext uri="{BB962C8B-B14F-4D97-AF65-F5344CB8AC3E}">
        <p14:creationId xmlns:p14="http://schemas.microsoft.com/office/powerpoint/2010/main" val="3599200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u="sng" dirty="0"/>
              <a:t>Image Credits:</a:t>
            </a:r>
          </a:p>
          <a:p>
            <a:endParaRPr lang="en-US" dirty="0"/>
          </a:p>
          <a:p>
            <a:r>
              <a:rPr lang="en-US" dirty="0"/>
              <a:t>Walking </a:t>
            </a:r>
            <a:r>
              <a:rPr lang="en-US" dirty="0" err="1"/>
              <a:t>Labryinth</a:t>
            </a:r>
            <a:r>
              <a:rPr lang="en-US" dirty="0"/>
              <a:t> (Top): https://</a:t>
            </a:r>
            <a:r>
              <a:rPr lang="en-US" dirty="0" err="1"/>
              <a:t>kripalu.org</a:t>
            </a:r>
            <a:r>
              <a:rPr lang="en-US" dirty="0"/>
              <a:t>/resources/walking-circles-lore-labyrinth</a:t>
            </a:r>
          </a:p>
          <a:p>
            <a:endParaRPr lang="en-US" dirty="0"/>
          </a:p>
          <a:p>
            <a:r>
              <a:rPr lang="en-US" dirty="0"/>
              <a:t>Feet Walking (Middle): https://</a:t>
            </a:r>
            <a:r>
              <a:rPr lang="en-US" dirty="0" err="1"/>
              <a:t>blog.spiritvoyage.com</a:t>
            </a:r>
            <a:r>
              <a:rPr lang="en-US" dirty="0"/>
              <a:t>/yoga-for-beginners-walking-meditation/</a:t>
            </a:r>
          </a:p>
          <a:p>
            <a:endParaRPr lang="en-US" dirty="0"/>
          </a:p>
          <a:p>
            <a:r>
              <a:rPr lang="en-US" dirty="0"/>
              <a:t>Walking Meditation (Bottom): https://</a:t>
            </a:r>
            <a:r>
              <a:rPr lang="en-US" dirty="0" err="1"/>
              <a:t>mindfulvalley.com</a:t>
            </a:r>
            <a:r>
              <a:rPr lang="en-US" dirty="0"/>
              <a:t>/about/walking-meditation-basics/</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31</a:t>
            </a:fld>
            <a:endParaRPr lang="en-US"/>
          </a:p>
        </p:txBody>
      </p:sp>
    </p:spTree>
    <p:extLst>
      <p:ext uri="{BB962C8B-B14F-4D97-AF65-F5344CB8AC3E}">
        <p14:creationId xmlns:p14="http://schemas.microsoft.com/office/powerpoint/2010/main" val="2481889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p>
          <a:p>
            <a:endParaRPr lang="en-US" dirty="0"/>
          </a:p>
          <a:p>
            <a:r>
              <a:rPr lang="en-US" dirty="0"/>
              <a:t>Now we are going to play a game. In just a minute I am going to show you a picture which I am going to leave up for 20 seconds. While the picture is showing, identify as many objects as you can that either black or brown without writing them down. After 20 seconds is done, I will remove the photo and as that you recall from memory the objects you identified. Ok I am starting my timer for 20 seconds...  Now</a:t>
            </a:r>
          </a:p>
          <a:p>
            <a:endParaRPr lang="en-US" dirty="0"/>
          </a:p>
          <a:p>
            <a:r>
              <a:rPr lang="en-US" dirty="0"/>
              <a:t>(ADVANCE TO NEXT SLIDE FOR 20 Seconds only)</a:t>
            </a:r>
          </a:p>
        </p:txBody>
      </p:sp>
      <p:sp>
        <p:nvSpPr>
          <p:cNvPr id="4" name="Slide Number Placeholder 3"/>
          <p:cNvSpPr>
            <a:spLocks noGrp="1"/>
          </p:cNvSpPr>
          <p:nvPr>
            <p:ph type="sldNum" sz="quarter" idx="5"/>
          </p:nvPr>
        </p:nvSpPr>
        <p:spPr/>
        <p:txBody>
          <a:bodyPr/>
          <a:lstStyle/>
          <a:p>
            <a:fld id="{E3B22752-2E71-2241-8F08-8533EAC9B8CC}" type="slidenum">
              <a:rPr lang="en-US" smtClean="0"/>
              <a:t>32</a:t>
            </a:fld>
            <a:endParaRPr lang="en-US"/>
          </a:p>
        </p:txBody>
      </p:sp>
    </p:spTree>
    <p:extLst>
      <p:ext uri="{BB962C8B-B14F-4D97-AF65-F5344CB8AC3E}">
        <p14:creationId xmlns:p14="http://schemas.microsoft.com/office/powerpoint/2010/main" val="599044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this slide on the screen for 20 seconds and then quickly advance to next slide.</a:t>
            </a:r>
          </a:p>
        </p:txBody>
      </p:sp>
      <p:sp>
        <p:nvSpPr>
          <p:cNvPr id="4" name="Slide Number Placeholder 3"/>
          <p:cNvSpPr>
            <a:spLocks noGrp="1"/>
          </p:cNvSpPr>
          <p:nvPr>
            <p:ph type="sldNum" sz="quarter" idx="5"/>
          </p:nvPr>
        </p:nvSpPr>
        <p:spPr/>
        <p:txBody>
          <a:bodyPr/>
          <a:lstStyle/>
          <a:p>
            <a:fld id="{E3B22752-2E71-2241-8F08-8533EAC9B8CC}" type="slidenum">
              <a:rPr lang="en-US" smtClean="0"/>
              <a:t>33</a:t>
            </a:fld>
            <a:endParaRPr lang="en-US"/>
          </a:p>
        </p:txBody>
      </p:sp>
    </p:spTree>
    <p:extLst>
      <p:ext uri="{BB962C8B-B14F-4D97-AF65-F5344CB8AC3E}">
        <p14:creationId xmlns:p14="http://schemas.microsoft.com/office/powerpoint/2010/main" val="1607584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u="sng" dirty="0"/>
              <a:t>Script:</a:t>
            </a:r>
          </a:p>
          <a:p>
            <a:endParaRPr lang="en-US" dirty="0"/>
          </a:p>
          <a:p>
            <a:r>
              <a:rPr lang="en-US" dirty="0"/>
              <a:t>Ok, now tell me what objects did you identify that are black ?   (allow time for answers). And which objects did you identify that are brown? (allow time for answers).</a:t>
            </a:r>
          </a:p>
          <a:p>
            <a:endParaRPr lang="en-US" dirty="0"/>
          </a:p>
          <a:p>
            <a:r>
              <a:rPr lang="en-US" dirty="0"/>
              <a:t>Now tell me what objects you identified in the picture that are green?   What about blue? Purple?</a:t>
            </a:r>
          </a:p>
          <a:p>
            <a:endParaRPr lang="en-US" dirty="0"/>
          </a:p>
          <a:p>
            <a:r>
              <a:rPr lang="en-US" i="1" dirty="0"/>
              <a:t>The audience will (hopefully) more readily objects that were brown or black than any other color</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 </a:t>
            </a:r>
          </a:p>
          <a:p>
            <a:endParaRPr lang="en-US" dirty="0"/>
          </a:p>
          <a:p>
            <a:r>
              <a:rPr lang="en-US" dirty="0"/>
              <a:t>Awareness in life is might like this game. We go through so much of our day seeing only the brown or black (the negative things that happen to us) that we miss many of the blue/green/purple events because we are not focused on them. How can we change that awareness?</a:t>
            </a:r>
          </a:p>
        </p:txBody>
      </p:sp>
      <p:sp>
        <p:nvSpPr>
          <p:cNvPr id="4" name="Slide Number Placeholder 3"/>
          <p:cNvSpPr>
            <a:spLocks noGrp="1"/>
          </p:cNvSpPr>
          <p:nvPr>
            <p:ph type="sldNum" sz="quarter" idx="5"/>
          </p:nvPr>
        </p:nvSpPr>
        <p:spPr/>
        <p:txBody>
          <a:bodyPr/>
          <a:lstStyle/>
          <a:p>
            <a:fld id="{E3B22752-2E71-2241-8F08-8533EAC9B8CC}" type="slidenum">
              <a:rPr lang="en-US" smtClean="0"/>
              <a:t>34</a:t>
            </a:fld>
            <a:endParaRPr lang="en-US"/>
          </a:p>
        </p:txBody>
      </p:sp>
    </p:spTree>
    <p:extLst>
      <p:ext uri="{BB962C8B-B14F-4D97-AF65-F5344CB8AC3E}">
        <p14:creationId xmlns:p14="http://schemas.microsoft.com/office/powerpoint/2010/main" val="220566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p>
          <a:p>
            <a:endParaRPr lang="en-US" b="1" dirty="0"/>
          </a:p>
          <a:p>
            <a:r>
              <a:rPr lang="en-US" dirty="0"/>
              <a:t>At first we have to make a conscious choice to notice the positive things that happen to us throughout our day, but as we practice this we become more aware of them and the mental stance of gratitude becomes a habit.</a:t>
            </a:r>
          </a:p>
          <a:p>
            <a:endParaRPr lang="en-US" dirty="0"/>
          </a:p>
          <a:p>
            <a:r>
              <a:rPr lang="en-US" b="1" u="sng" dirty="0"/>
              <a:t>Image Credit:</a:t>
            </a:r>
          </a:p>
          <a:p>
            <a:endParaRPr lang="en-US" dirty="0"/>
          </a:p>
          <a:p>
            <a:r>
              <a:rPr lang="en-US" dirty="0"/>
              <a:t>Gratitude Journal Prompts https://</a:t>
            </a:r>
            <a:r>
              <a:rPr lang="en-US" dirty="0" err="1"/>
              <a:t>rhythmsofplay.com</a:t>
            </a:r>
            <a:r>
              <a:rPr lang="en-US" dirty="0"/>
              <a:t>/gratitude-journal-prompts-printable/</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35</a:t>
            </a:fld>
            <a:endParaRPr lang="en-US"/>
          </a:p>
        </p:txBody>
      </p:sp>
    </p:spTree>
    <p:extLst>
      <p:ext uri="{BB962C8B-B14F-4D97-AF65-F5344CB8AC3E}">
        <p14:creationId xmlns:p14="http://schemas.microsoft.com/office/powerpoint/2010/main" val="997094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u="sng" dirty="0"/>
              <a:t>Image Credits</a:t>
            </a:r>
          </a:p>
          <a:p>
            <a:endParaRPr lang="en-US" dirty="0"/>
          </a:p>
          <a:p>
            <a:r>
              <a:rPr lang="en-US" dirty="0"/>
              <a:t>Muslim Prayer: https://</a:t>
            </a:r>
            <a:r>
              <a:rPr lang="en-US" dirty="0" err="1"/>
              <a:t>pixabay.com</a:t>
            </a:r>
            <a:r>
              <a:rPr lang="en-US" dirty="0"/>
              <a:t>/illustrations/muslim-islamic-prayer-mosque-5075080/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Pixabay License</a:t>
            </a:r>
            <a:r>
              <a:rPr lang="en-US" dirty="0">
                <a:effectLst/>
              </a:rPr>
              <a:t> Free for commercial use  No attribution required </a:t>
            </a:r>
          </a:p>
          <a:p>
            <a:endParaRPr lang="en-US" dirty="0"/>
          </a:p>
          <a:p>
            <a:r>
              <a:rPr lang="en-US" dirty="0"/>
              <a:t>Hindu Prayer: https://</a:t>
            </a:r>
            <a:r>
              <a:rPr lang="en-US" dirty="0" err="1"/>
              <a:t>pixabay.com</a:t>
            </a:r>
            <a:r>
              <a:rPr lang="en-US" dirty="0"/>
              <a:t>/photos/prayer-hindu-swami-namaste-1855784/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Pixabay License</a:t>
            </a:r>
            <a:r>
              <a:rPr lang="en-US" dirty="0">
                <a:effectLst/>
              </a:rPr>
              <a:t> Free for commercial use  No attribution required </a:t>
            </a:r>
          </a:p>
          <a:p>
            <a:endParaRPr lang="en-US" dirty="0"/>
          </a:p>
          <a:p>
            <a:r>
              <a:rPr lang="en-US" dirty="0"/>
              <a:t>Jewish Prayer: https://</a:t>
            </a:r>
            <a:r>
              <a:rPr lang="en-US" dirty="0" err="1"/>
              <a:t>pxhere.com</a:t>
            </a:r>
            <a:r>
              <a:rPr lang="en-US" dirty="0"/>
              <a:t>/</a:t>
            </a:r>
            <a:r>
              <a:rPr lang="en-US" dirty="0" err="1"/>
              <a:t>en</a:t>
            </a:r>
            <a:r>
              <a:rPr lang="en-US" dirty="0"/>
              <a:t>/photo/727436</a:t>
            </a:r>
          </a:p>
          <a:p>
            <a:r>
              <a:rPr lang="en-US" dirty="0"/>
              <a:t>CC0 Public Domain Free for personal and commercial use No attribution required</a:t>
            </a:r>
          </a:p>
        </p:txBody>
      </p:sp>
      <p:sp>
        <p:nvSpPr>
          <p:cNvPr id="4" name="Slide Number Placeholder 3"/>
          <p:cNvSpPr>
            <a:spLocks noGrp="1"/>
          </p:cNvSpPr>
          <p:nvPr>
            <p:ph type="sldNum" sz="quarter" idx="5"/>
          </p:nvPr>
        </p:nvSpPr>
        <p:spPr/>
        <p:txBody>
          <a:bodyPr/>
          <a:lstStyle/>
          <a:p>
            <a:fld id="{E3B22752-2E71-2241-8F08-8533EAC9B8CC}" type="slidenum">
              <a:rPr lang="en-US" smtClean="0"/>
              <a:t>36</a:t>
            </a:fld>
            <a:endParaRPr lang="en-US"/>
          </a:p>
        </p:txBody>
      </p:sp>
    </p:spTree>
    <p:extLst>
      <p:ext uri="{BB962C8B-B14F-4D97-AF65-F5344CB8AC3E}">
        <p14:creationId xmlns:p14="http://schemas.microsoft.com/office/powerpoint/2010/main" val="3340490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p>
          <a:p>
            <a:endParaRPr lang="en-US" dirty="0"/>
          </a:p>
          <a:p>
            <a:r>
              <a:rPr lang="en-US" b="0" dirty="0"/>
              <a:t>Mind-wandering is REQUIRED for meditation. Your mind has to go somewhere else</a:t>
            </a:r>
          </a:p>
          <a:p>
            <a:r>
              <a:rPr lang="en-US" b="0" dirty="0"/>
              <a:t>before you can notice/be aware that it has gone somewhere else and bring it back.</a:t>
            </a:r>
          </a:p>
          <a:p>
            <a:endParaRPr lang="en-US" dirty="0"/>
          </a:p>
          <a:p>
            <a:endParaRPr lang="en-US" dirty="0"/>
          </a:p>
          <a:p>
            <a:r>
              <a:rPr lang="en-US" b="1" u="sng" dirty="0"/>
              <a:t>Image Credit:</a:t>
            </a:r>
          </a:p>
          <a:p>
            <a:r>
              <a:rPr lang="en-US" dirty="0"/>
              <a:t>Slide provided by Peaceful Mind, Peaceful Life with permission from Barb Schmidt</a:t>
            </a:r>
          </a:p>
        </p:txBody>
      </p:sp>
      <p:sp>
        <p:nvSpPr>
          <p:cNvPr id="4" name="Slide Number Placeholder 3"/>
          <p:cNvSpPr>
            <a:spLocks noGrp="1"/>
          </p:cNvSpPr>
          <p:nvPr>
            <p:ph type="sldNum" sz="quarter" idx="10"/>
          </p:nvPr>
        </p:nvSpPr>
        <p:spPr/>
        <p:txBody>
          <a:bodyPr/>
          <a:lstStyle/>
          <a:p>
            <a:fld id="{14DD69E2-6A4B-454E-A810-45EFB2F9A122}" type="slidenum">
              <a:rPr lang="en-US" smtClean="0"/>
              <a:t>37</a:t>
            </a:fld>
            <a:endParaRPr lang="en-US"/>
          </a:p>
        </p:txBody>
      </p:sp>
    </p:spTree>
    <p:extLst>
      <p:ext uri="{BB962C8B-B14F-4D97-AF65-F5344CB8AC3E}">
        <p14:creationId xmlns:p14="http://schemas.microsoft.com/office/powerpoint/2010/main" val="3974088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p>
          <a:p>
            <a:endParaRPr lang="en-US" b="1" u="sng" dirty="0"/>
          </a:p>
          <a:p>
            <a:r>
              <a:rPr lang="en-US" dirty="0"/>
              <a:t>Since meditation can take many forms, learners can try a few different approaches and find what works best for them and stick with those methods. These types of meditation are not mutually exclusive – for example you can have a guided breath meditation (mindfulness and guided). We will go through several of these forms of meditation and also practice a few in the upcoming slides.</a:t>
            </a:r>
          </a:p>
          <a:p>
            <a:endParaRPr lang="en-US" dirty="0"/>
          </a:p>
          <a:p>
            <a:endParaRPr lang="en-US" dirty="0"/>
          </a:p>
          <a:p>
            <a:r>
              <a:rPr lang="en-US" b="1" u="sng" dirty="0"/>
              <a:t>Image Credits:</a:t>
            </a:r>
          </a:p>
          <a:p>
            <a:endParaRPr lang="en-US" dirty="0"/>
          </a:p>
          <a:p>
            <a:r>
              <a:rPr lang="en-US" dirty="0"/>
              <a:t>Walking Meditation Image: "walking meditation" by UI International Programs is licensed with CC BY-ND 2.0. To view a copy of this license, visit https://</a:t>
            </a:r>
            <a:r>
              <a:rPr lang="en-US" dirty="0" err="1"/>
              <a:t>creativecommons.org</a:t>
            </a:r>
            <a:r>
              <a:rPr lang="en-US" dirty="0"/>
              <a:t>/licenses/by-</a:t>
            </a:r>
            <a:r>
              <a:rPr lang="en-US" dirty="0" err="1"/>
              <a:t>nd</a:t>
            </a:r>
            <a:r>
              <a:rPr lang="en-US" dirty="0"/>
              <a:t>/2.0/ </a:t>
            </a:r>
          </a:p>
          <a:p>
            <a:endParaRPr lang="en-US" dirty="0"/>
          </a:p>
          <a:p>
            <a:r>
              <a:rPr lang="en-US" dirty="0"/>
              <a:t>Be Grateful Image: "Be Grateful." by </a:t>
            </a:r>
            <a:r>
              <a:rPr lang="en-US" dirty="0" err="1"/>
              <a:t>SnoShuu</a:t>
            </a:r>
            <a:r>
              <a:rPr lang="en-US" dirty="0"/>
              <a:t> is licensed with CC BY-NC-ND 2.0. To view a copy of this license, visit https://</a:t>
            </a:r>
            <a:r>
              <a:rPr lang="en-US" dirty="0" err="1"/>
              <a:t>creativecommons.org</a:t>
            </a:r>
            <a:r>
              <a:rPr lang="en-US" dirty="0"/>
              <a:t>/licenses/by-</a:t>
            </a:r>
            <a:r>
              <a:rPr lang="en-US" dirty="0" err="1"/>
              <a:t>nc</a:t>
            </a:r>
            <a:r>
              <a:rPr lang="en-US" dirty="0"/>
              <a:t>-</a:t>
            </a:r>
            <a:r>
              <a:rPr lang="en-US" dirty="0" err="1"/>
              <a:t>nd</a:t>
            </a:r>
            <a:r>
              <a:rPr lang="en-US" dirty="0"/>
              <a:t>/2.0/ </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38</a:t>
            </a:fld>
            <a:endParaRPr lang="en-US"/>
          </a:p>
        </p:txBody>
      </p:sp>
    </p:spTree>
    <p:extLst>
      <p:ext uri="{BB962C8B-B14F-4D97-AF65-F5344CB8AC3E}">
        <p14:creationId xmlns:p14="http://schemas.microsoft.com/office/powerpoint/2010/main" val="2423138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 90-minute mindfulness sessions with follow-up online sessions created improvements in residents’ perceived stress and resilience.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Romcevich</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2018)</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Brief mindfulness intervention (13-hour weekend training with 2–hour follow-up sessions) demonstrated improvements in physician stress and burnout 3-months after. (Schroeder at al., 2016)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Mindfulness workshop followed by 8 weeks of virtual guided practices with positive effects on ICU physician’s/nurses’ emotional exhaustion and self-compassion.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Gozalo</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2018)</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Actually all kinds of things have been show to improve in med students specifically, including their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mood,XX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this study in particular I wanted to share because it looked at distress tolerance, deﬁned as the ability to withstand emotional distress, significantly improved in medical students who undertook an 11 week mindfulness class.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Delivering bad news is a stressful moment for both patient and clinician. As poor bad-news consultation quality may lead to misunderstandings, lack of treatment adherence, acute or even post-traumatic stress in patients. They had ENT residents a very short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mindfulness meditation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session performed just before a simulated breaking bad-news consultation to patients with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laryngeal [lair-</a:t>
            </a: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en</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-GEE-</a:t>
            </a: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uhl</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cancer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patients perceived significantly higher empathy as a result.</a:t>
            </a:r>
          </a:p>
        </p:txBody>
      </p:sp>
    </p:spTree>
    <p:extLst>
      <p:ext uri="{BB962C8B-B14F-4D97-AF65-F5344CB8AC3E}">
        <p14:creationId xmlns:p14="http://schemas.microsoft.com/office/powerpoint/2010/main" val="2620088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Tx/>
              <a:buNone/>
            </a:pPr>
            <a:r>
              <a:rPr lang="en-US" altLang="en-US" sz="1200" i="0" dirty="0"/>
              <a:t>Shifting gears now to physician well-being.</a:t>
            </a:r>
          </a:p>
          <a:p>
            <a:pPr marL="0" indent="0">
              <a:lnSpc>
                <a:spcPct val="90000"/>
              </a:lnSpc>
              <a:buFontTx/>
              <a:buNone/>
            </a:pPr>
            <a:r>
              <a:rPr lang="en-US" altLang="en-US" sz="1200" i="0" dirty="0"/>
              <a:t>If only we could just keep ourselves in a vacuum where nothing we do affects anyone else, but we are social creatures so this is not the case. Your wellbeing as physician affects not only people close to you but your patients. You are an element of healing, just as much as any medication or procedure, and so the state of your mind and heart is something you can channel for your patients improvement.</a:t>
            </a:r>
          </a:p>
        </p:txBody>
      </p:sp>
    </p:spTree>
    <p:extLst>
      <p:ext uri="{BB962C8B-B14F-4D97-AF65-F5344CB8AC3E}">
        <p14:creationId xmlns:p14="http://schemas.microsoft.com/office/powerpoint/2010/main" val="315777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u="sng" dirty="0"/>
              <a:t>Talking Points:</a:t>
            </a:r>
          </a:p>
          <a:p>
            <a:endParaRPr lang="en-US" dirty="0"/>
          </a:p>
          <a:p>
            <a:r>
              <a:rPr lang="en-US" dirty="0"/>
              <a:t>Managing our thoughts is important to keep a positive frame of mind so that we can mitigate stress.</a:t>
            </a:r>
          </a:p>
          <a:p>
            <a:r>
              <a:rPr lang="en-US" dirty="0"/>
              <a:t> </a:t>
            </a:r>
          </a:p>
          <a:p>
            <a:r>
              <a:rPr lang="en-US" i="1" dirty="0"/>
              <a:t>Optional  Interactive Activity </a:t>
            </a:r>
            <a:r>
              <a:rPr lang="en-US" dirty="0"/>
              <a:t>– Have students provide common negative thoughts.  Examples of Negative Thoughts: I’m too short, Why does this always happen to me, Ill never be good enough,  How come I can never catch a break I’m so sick of my sister’s whining and </a:t>
            </a:r>
            <a:r>
              <a:rPr lang="en-US" dirty="0" err="1"/>
              <a:t>complaining;I</a:t>
            </a:r>
            <a:r>
              <a:rPr lang="en-US" dirty="0"/>
              <a:t> wish I could just make myself exercise</a:t>
            </a:r>
          </a:p>
          <a:p>
            <a:endParaRPr lang="en-US" dirty="0"/>
          </a:p>
          <a:p>
            <a:endParaRPr lang="en-US" dirty="0"/>
          </a:p>
          <a:p>
            <a:r>
              <a:rPr lang="en-US" b="1" u="sng" dirty="0"/>
              <a:t>Resources for Slide Content</a:t>
            </a:r>
          </a:p>
          <a:p>
            <a:br>
              <a:rPr lang="en-US" dirty="0"/>
            </a:br>
            <a:r>
              <a:rPr lang="en-US" dirty="0"/>
              <a:t>1) Tseng, J., </a:t>
            </a:r>
            <a:r>
              <a:rPr lang="en-US" dirty="0" err="1"/>
              <a:t>Poppenk</a:t>
            </a:r>
            <a:r>
              <a:rPr lang="en-US" dirty="0"/>
              <a:t>, J. Brain meta-state transitions demarcate thoughts across task contexts exposing the mental noise of trait neuroticism. </a:t>
            </a:r>
            <a:r>
              <a:rPr lang="en-US" i="1" dirty="0"/>
              <a:t>Nat </a:t>
            </a:r>
            <a:r>
              <a:rPr lang="en-US" i="1" dirty="0" err="1"/>
              <a:t>Commun</a:t>
            </a:r>
            <a:r>
              <a:rPr lang="en-US" dirty="0"/>
              <a:t> </a:t>
            </a:r>
            <a:r>
              <a:rPr lang="en-US" b="1" dirty="0"/>
              <a:t>11, </a:t>
            </a:r>
            <a:r>
              <a:rPr lang="en-US" dirty="0"/>
              <a:t>3480 (2020). https://</a:t>
            </a:r>
            <a:r>
              <a:rPr lang="en-US" dirty="0" err="1"/>
              <a:t>doi.org</a:t>
            </a:r>
            <a:r>
              <a:rPr lang="en-US" dirty="0"/>
              <a:t>/10.1038/s41467-020-17255-9.</a:t>
            </a:r>
          </a:p>
          <a:p>
            <a:endParaRPr lang="en-US" dirty="0"/>
          </a:p>
          <a:p>
            <a:endParaRPr lang="en-US" dirty="0"/>
          </a:p>
          <a:p>
            <a:r>
              <a:rPr lang="en-US" b="1" u="sng" dirty="0"/>
              <a:t>Image Credits:</a:t>
            </a:r>
          </a:p>
          <a:p>
            <a:endParaRPr lang="en-US" b="1" u="sng" dirty="0"/>
          </a:p>
          <a:p>
            <a:r>
              <a:rPr lang="en-US" dirty="0"/>
              <a:t>Mindful Image: "Mind Full v. Mindful" by </a:t>
            </a:r>
            <a:r>
              <a:rPr lang="en-US" dirty="0" err="1"/>
              <a:t>ForbesOste</a:t>
            </a:r>
            <a:r>
              <a:rPr lang="en-US" dirty="0"/>
              <a:t> is licensed with CC BY 2.0. To view a copy of this license, visit https://</a:t>
            </a:r>
            <a:r>
              <a:rPr lang="en-US" dirty="0" err="1"/>
              <a:t>creativecommons.org</a:t>
            </a:r>
            <a:r>
              <a:rPr lang="en-US" dirty="0"/>
              <a:t>/licenses/by/2.0/ </a:t>
            </a:r>
          </a:p>
          <a:p>
            <a:endParaRPr lang="en-US" dirty="0"/>
          </a:p>
          <a:p>
            <a:r>
              <a:rPr lang="en-US" dirty="0"/>
              <a:t>Child Brain Image: "child Head" by </a:t>
            </a:r>
            <a:r>
              <a:rPr lang="en-US" dirty="0" err="1"/>
              <a:t>charlywkarl</a:t>
            </a:r>
            <a:r>
              <a:rPr lang="en-US" dirty="0"/>
              <a:t> is licensed with CC BY-ND 2.0. To view a copy of this license, visit https://</a:t>
            </a:r>
            <a:r>
              <a:rPr lang="en-US" dirty="0" err="1"/>
              <a:t>creativecommons.org</a:t>
            </a:r>
            <a:r>
              <a:rPr lang="en-US" dirty="0"/>
              <a:t>/licenses/by-</a:t>
            </a:r>
            <a:r>
              <a:rPr lang="en-US" dirty="0" err="1"/>
              <a:t>nd</a:t>
            </a:r>
            <a:r>
              <a:rPr lang="en-US" dirty="0"/>
              <a:t>/2.0/ </a:t>
            </a:r>
          </a:p>
        </p:txBody>
      </p:sp>
      <p:sp>
        <p:nvSpPr>
          <p:cNvPr id="4" name="Slide Number Placeholder 3"/>
          <p:cNvSpPr>
            <a:spLocks noGrp="1"/>
          </p:cNvSpPr>
          <p:nvPr>
            <p:ph type="sldNum" sz="quarter" idx="5"/>
          </p:nvPr>
        </p:nvSpPr>
        <p:spPr/>
        <p:txBody>
          <a:bodyPr/>
          <a:lstStyle/>
          <a:p>
            <a:fld id="{E3B22752-2E71-2241-8F08-8533EAC9B8CC}" type="slidenum">
              <a:rPr lang="en-US" smtClean="0"/>
              <a:t>4</a:t>
            </a:fld>
            <a:endParaRPr lang="en-US"/>
          </a:p>
        </p:txBody>
      </p:sp>
    </p:spTree>
    <p:extLst>
      <p:ext uri="{BB962C8B-B14F-4D97-AF65-F5344CB8AC3E}">
        <p14:creationId xmlns:p14="http://schemas.microsoft.com/office/powerpoint/2010/main" val="1752024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D35EC-612E-460B-B96E-059D2F5F882F}"/>
              </a:ext>
            </a:extLst>
          </p:cNvPr>
          <p:cNvSpPr>
            <a:spLocks noGrp="1" noChangeArrowheads="1"/>
          </p:cNvSpPr>
          <p:nvPr>
            <p:ph type="sldNum" sz="quarter" idx="5"/>
          </p:nvPr>
        </p:nvSpPr>
        <p:spPr>
          <a:ln/>
        </p:spPr>
        <p:txBody>
          <a:bodyPr/>
          <a:lstStyle/>
          <a:p>
            <a:fld id="{EAEBBDFA-2B49-4CC4-B23D-CAB7BC7F93BF}" type="slidenum">
              <a:rPr lang="en-US" altLang="en-US"/>
              <a:pPr/>
              <a:t>41</a:t>
            </a:fld>
            <a:endParaRPr lang="en-US" altLang="en-US"/>
          </a:p>
        </p:txBody>
      </p:sp>
      <p:sp>
        <p:nvSpPr>
          <p:cNvPr id="300034" name="Rectangle 2">
            <a:extLst>
              <a:ext uri="{FF2B5EF4-FFF2-40B4-BE49-F238E27FC236}">
                <a16:creationId xmlns:a16="http://schemas.microsoft.com/office/drawing/2014/main" id="{93EA6CC5-974A-4F3C-BC78-5812BBC7934A}"/>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BCE629CF-3EBC-4B1B-BF3D-9CA1FE35E879}"/>
              </a:ext>
            </a:extLst>
          </p:cNvPr>
          <p:cNvSpPr>
            <a:spLocks noGrp="1" noChangeArrowheads="1"/>
          </p:cNvSpPr>
          <p:nvPr>
            <p:ph type="body" idx="1"/>
          </p:nvPr>
        </p:nvSpPr>
        <p:spPr/>
        <p:txBody>
          <a:bodyPr/>
          <a:lstStyle/>
          <a:p>
            <a:r>
              <a:rPr lang="en-US" altLang="en-US" dirty="0"/>
              <a:t>Each of these bubbles has a continuum inside it.</a:t>
            </a:r>
          </a:p>
          <a:p>
            <a:r>
              <a:rPr lang="en-US" altLang="en-US" dirty="0"/>
              <a:t>Physician wellbeing ranges from resilient to burned out. We all move in and of these categories and along the continuum at different points in our career.</a:t>
            </a:r>
          </a:p>
          <a:p>
            <a:r>
              <a:rPr lang="en-US" altLang="en-US" dirty="0"/>
              <a:t>Quality of care ranges from full safety to clinical errors. There has been a body of research that suggest that that residents and physicians who are burned out provide worse technical care or quality of care, and it also leads to a lower quality of caring, which can range from empathy to total detachment and not caring at all for the people you see.</a:t>
            </a:r>
          </a:p>
          <a:p>
            <a:r>
              <a:rPr lang="en-US" altLang="en-US" dirty="0"/>
              <a:t>And you can imagine how these 3 things play off of each other and interconnect.</a:t>
            </a:r>
          </a:p>
          <a:p>
            <a:endParaRPr lang="en-US" altLang="en-US" dirty="0"/>
          </a:p>
        </p:txBody>
      </p:sp>
    </p:spTree>
    <p:extLst>
      <p:ext uri="{BB962C8B-B14F-4D97-AF65-F5344CB8AC3E}">
        <p14:creationId xmlns:p14="http://schemas.microsoft.com/office/powerpoint/2010/main" val="1975485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D35EC-612E-460B-B96E-059D2F5F882F}"/>
              </a:ext>
            </a:extLst>
          </p:cNvPr>
          <p:cNvSpPr>
            <a:spLocks noGrp="1" noChangeArrowheads="1"/>
          </p:cNvSpPr>
          <p:nvPr>
            <p:ph type="sldNum" sz="quarter" idx="5"/>
          </p:nvPr>
        </p:nvSpPr>
        <p:spPr>
          <a:ln/>
        </p:spPr>
        <p:txBody>
          <a:bodyPr/>
          <a:lstStyle/>
          <a:p>
            <a:fld id="{EAEBBDFA-2B49-4CC4-B23D-CAB7BC7F93BF}" type="slidenum">
              <a:rPr lang="en-US" altLang="en-US"/>
              <a:pPr/>
              <a:t>42</a:t>
            </a:fld>
            <a:endParaRPr lang="en-US" altLang="en-US"/>
          </a:p>
        </p:txBody>
      </p:sp>
      <p:sp>
        <p:nvSpPr>
          <p:cNvPr id="300034" name="Rectangle 2">
            <a:extLst>
              <a:ext uri="{FF2B5EF4-FFF2-40B4-BE49-F238E27FC236}">
                <a16:creationId xmlns:a16="http://schemas.microsoft.com/office/drawing/2014/main" id="{93EA6CC5-974A-4F3C-BC78-5812BBC7934A}"/>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BCE629CF-3EBC-4B1B-BF3D-9CA1FE35E879}"/>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74331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E0C362-177A-4464-9A0D-3B3114479FA9}"/>
              </a:ext>
            </a:extLst>
          </p:cNvPr>
          <p:cNvSpPr>
            <a:spLocks noGrp="1" noChangeArrowheads="1"/>
          </p:cNvSpPr>
          <p:nvPr>
            <p:ph type="sldNum" sz="quarter" idx="5"/>
          </p:nvPr>
        </p:nvSpPr>
        <p:spPr>
          <a:ln/>
        </p:spPr>
        <p:txBody>
          <a:bodyPr/>
          <a:lstStyle/>
          <a:p>
            <a:fld id="{B6A41AE0-409B-4F05-900B-013BA387BB88}" type="slidenum">
              <a:rPr lang="en-US" altLang="en-US"/>
              <a:pPr/>
              <a:t>43</a:t>
            </a:fld>
            <a:endParaRPr lang="en-US" altLang="en-US"/>
          </a:p>
        </p:txBody>
      </p:sp>
      <p:sp>
        <p:nvSpPr>
          <p:cNvPr id="83970" name="Rectangle 2">
            <a:extLst>
              <a:ext uri="{FF2B5EF4-FFF2-40B4-BE49-F238E27FC236}">
                <a16:creationId xmlns:a16="http://schemas.microsoft.com/office/drawing/2014/main" id="{C50F522D-5692-4574-B113-735C1E457A0B}"/>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C06CEB8C-87BA-417F-AB1A-B2854046C9CB}"/>
              </a:ext>
            </a:extLst>
          </p:cNvPr>
          <p:cNvSpPr>
            <a:spLocks noGrp="1" noChangeArrowheads="1"/>
          </p:cNvSpPr>
          <p:nvPr>
            <p:ph type="body" idx="1"/>
          </p:nvPr>
        </p:nvSpPr>
        <p:spPr/>
        <p:txBody>
          <a:bodyPr/>
          <a:lstStyle/>
          <a:p>
            <a:r>
              <a:rPr lang="en-US" altLang="en-US" sz="1200" dirty="0"/>
              <a:t>What personality characteristics make an exemplary physician (or med student or resident)?</a:t>
            </a:r>
          </a:p>
          <a:p>
            <a:r>
              <a:rPr lang="en-US" altLang="en-US" sz="1200" dirty="0"/>
              <a:t>How do those same characteristics become problematic? </a:t>
            </a:r>
            <a:endParaRPr lang="en-US" altLang="en-US" dirty="0"/>
          </a:p>
        </p:txBody>
      </p:sp>
    </p:spTree>
    <p:extLst>
      <p:ext uri="{BB962C8B-B14F-4D97-AF65-F5344CB8AC3E}">
        <p14:creationId xmlns:p14="http://schemas.microsoft.com/office/powerpoint/2010/main" val="3207747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D35EC-612E-460B-B96E-059D2F5F882F}"/>
              </a:ext>
            </a:extLst>
          </p:cNvPr>
          <p:cNvSpPr>
            <a:spLocks noGrp="1" noChangeArrowheads="1"/>
          </p:cNvSpPr>
          <p:nvPr>
            <p:ph type="sldNum" sz="quarter" idx="5"/>
          </p:nvPr>
        </p:nvSpPr>
        <p:spPr>
          <a:ln/>
        </p:spPr>
        <p:txBody>
          <a:bodyPr/>
          <a:lstStyle/>
          <a:p>
            <a:fld id="{EAEBBDFA-2B49-4CC4-B23D-CAB7BC7F93BF}" type="slidenum">
              <a:rPr lang="en-US" altLang="en-US"/>
              <a:pPr/>
              <a:t>44</a:t>
            </a:fld>
            <a:endParaRPr lang="en-US" altLang="en-US"/>
          </a:p>
        </p:txBody>
      </p:sp>
      <p:sp>
        <p:nvSpPr>
          <p:cNvPr id="300034" name="Rectangle 2">
            <a:extLst>
              <a:ext uri="{FF2B5EF4-FFF2-40B4-BE49-F238E27FC236}">
                <a16:creationId xmlns:a16="http://schemas.microsoft.com/office/drawing/2014/main" id="{93EA6CC5-974A-4F3C-BC78-5812BBC7934A}"/>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BCE629CF-3EBC-4B1B-BF3D-9CA1FE35E879}"/>
              </a:ext>
            </a:extLst>
          </p:cNvPr>
          <p:cNvSpPr>
            <a:spLocks noGrp="1" noChangeArrowheads="1"/>
          </p:cNvSpPr>
          <p:nvPr>
            <p:ph type="body" idx="1"/>
          </p:nvPr>
        </p:nvSpPr>
        <p:spPr/>
        <p:txBody>
          <a:bodyPr/>
          <a:lstStyle/>
          <a:p>
            <a:pPr marL="0" indent="0">
              <a:lnSpc>
                <a:spcPct val="90000"/>
              </a:lnSpc>
              <a:buFontTx/>
              <a:buNone/>
            </a:pPr>
            <a:r>
              <a:rPr lang="en-US" altLang="en-US" sz="1200" i="0" dirty="0"/>
              <a:t>You are an element of healing, just as much as any medication or procedure.</a:t>
            </a:r>
          </a:p>
          <a:p>
            <a:pPr marL="0" marR="0" lvl="0" indent="0" algn="l" defTabSz="914400" rtl="0" eaLnBrk="1" fontAlgn="auto" latinLnBrk="0" hangingPunct="1">
              <a:lnSpc>
                <a:spcPct val="90000"/>
              </a:lnSpc>
              <a:spcBef>
                <a:spcPts val="0"/>
              </a:spcBef>
              <a:spcAft>
                <a:spcPts val="0"/>
              </a:spcAft>
              <a:buClrTx/>
              <a:buSzTx/>
              <a:buFontTx/>
              <a:buNone/>
              <a:tabLst/>
              <a:defRPr/>
            </a:pPr>
            <a:r>
              <a:rPr lang="en-US" altLang="en-US" sz="1200" i="0" dirty="0"/>
              <a:t>Each of these 3 bubbles has a continuum inside it.</a:t>
            </a:r>
          </a:p>
          <a:p>
            <a:r>
              <a:rPr lang="en-US" altLang="en-US" dirty="0"/>
              <a:t>And you can imagine how these 3 things play off of each other and interconnect. As you get burned out, you are more likely to make errors and to be less empathetic with patients, which then makes you feel bad, and you get more burned out.</a:t>
            </a:r>
          </a:p>
          <a:p>
            <a:endParaRPr lang="en-US" altLang="en-US" dirty="0"/>
          </a:p>
        </p:txBody>
      </p:sp>
    </p:spTree>
    <p:extLst>
      <p:ext uri="{BB962C8B-B14F-4D97-AF65-F5344CB8AC3E}">
        <p14:creationId xmlns:p14="http://schemas.microsoft.com/office/powerpoint/2010/main" val="1221091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D35EC-612E-460B-B96E-059D2F5F882F}"/>
              </a:ext>
            </a:extLst>
          </p:cNvPr>
          <p:cNvSpPr>
            <a:spLocks noGrp="1" noChangeArrowheads="1"/>
          </p:cNvSpPr>
          <p:nvPr>
            <p:ph type="sldNum" sz="quarter" idx="5"/>
          </p:nvPr>
        </p:nvSpPr>
        <p:spPr>
          <a:ln/>
        </p:spPr>
        <p:txBody>
          <a:bodyPr/>
          <a:lstStyle/>
          <a:p>
            <a:fld id="{EAEBBDFA-2B49-4CC4-B23D-CAB7BC7F93BF}" type="slidenum">
              <a:rPr lang="en-US" altLang="en-US"/>
              <a:pPr/>
              <a:t>45</a:t>
            </a:fld>
            <a:endParaRPr lang="en-US" altLang="en-US"/>
          </a:p>
        </p:txBody>
      </p:sp>
      <p:sp>
        <p:nvSpPr>
          <p:cNvPr id="300034" name="Rectangle 2">
            <a:extLst>
              <a:ext uri="{FF2B5EF4-FFF2-40B4-BE49-F238E27FC236}">
                <a16:creationId xmlns:a16="http://schemas.microsoft.com/office/drawing/2014/main" id="{93EA6CC5-974A-4F3C-BC78-5812BBC7934A}"/>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BCE629CF-3EBC-4B1B-BF3D-9CA1FE35E879}"/>
              </a:ext>
            </a:extLst>
          </p:cNvPr>
          <p:cNvSpPr>
            <a:spLocks noGrp="1" noChangeArrowheads="1"/>
          </p:cNvSpPr>
          <p:nvPr>
            <p:ph type="body" idx="1"/>
          </p:nvPr>
        </p:nvSpPr>
        <p:spPr/>
        <p:txBody>
          <a:bodyPr/>
          <a:lstStyle/>
          <a:p>
            <a:r>
              <a:rPr lang="en-US" altLang="en-US" dirty="0"/>
              <a:t>Mindfulness is an intervention for all 3 bubbles at once. It helps you personally to manage stress, it decreases errors by enhancing your concentration, and it increases the quality of your ability to be with other people in a caring way.</a:t>
            </a:r>
          </a:p>
        </p:txBody>
      </p:sp>
    </p:spTree>
    <p:extLst>
      <p:ext uri="{BB962C8B-B14F-4D97-AF65-F5344CB8AC3E}">
        <p14:creationId xmlns:p14="http://schemas.microsoft.com/office/powerpoint/2010/main" val="4110848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 We might try to do something healthier and have a spa day or a vacation!</a:t>
            </a:r>
          </a:p>
          <a:p>
            <a:r>
              <a:rPr lang="en-US" dirty="0"/>
              <a:t>What do all these activities have in common? They are an attempt to avoid and escape reality. To have a break from stressful situations, to be distracted and soothed and comforted, often though some dopamine hits.</a:t>
            </a:r>
          </a:p>
        </p:txBody>
      </p:sp>
    </p:spTree>
    <p:extLst>
      <p:ext uri="{BB962C8B-B14F-4D97-AF65-F5344CB8AC3E}">
        <p14:creationId xmlns:p14="http://schemas.microsoft.com/office/powerpoint/2010/main" val="1220313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solidFill>
                  <a:srgbClr val="333333"/>
                </a:solidFill>
                <a:effectLst/>
                <a:latin typeface="Montserrat"/>
              </a:rPr>
              <a:t>Pain in life is inevitable. We will all experience disappointment, frustration, failure, loss, and eventually, decline and death. We will not get everything we want no matter how we try. That is what it means to be human alive on this planet.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solidFill>
                  <a:srgbClr val="333333"/>
                </a:solidFill>
                <a:effectLst/>
                <a:latin typeface="Montserrat"/>
              </a:rPr>
              <a:t>But suffering is defined as our response to pain. How do we treat ourselves when we are in pain? What is our reaction to the pain? Do we try to escape it and run away through avoidance behavior? Do we make it even worse by beating ourselves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solidFill>
                  <a:srgbClr val="333333"/>
                </a:solidFill>
                <a:effectLst/>
                <a:latin typeface="Montserrat"/>
              </a:rPr>
              <a:t>There is a formula that says pain x resistance (how much we push away the pain or make it worse by telling stories about it) = suffering. </a:t>
            </a:r>
            <a:endParaRPr lang="en-US" altLang="en-US" sz="10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Mindfulness helps us eliminate suffering, by bearing pain gracefully, rather than frantically trying to avoid it or making it worse by beating ourselves up. This is what people mean when they talk about acceptance. It’s not complacency, or saying we like the pain, but just being with it because it’s here.</a:t>
            </a:r>
          </a:p>
        </p:txBody>
      </p:sp>
    </p:spTree>
    <p:extLst>
      <p:ext uri="{BB962C8B-B14F-4D97-AF65-F5344CB8AC3E}">
        <p14:creationId xmlns:p14="http://schemas.microsoft.com/office/powerpoint/2010/main" val="932807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dirty="0"/>
              <a:t>the stories they tell us</a:t>
            </a:r>
          </a:p>
          <a:p>
            <a:pPr lvl="2"/>
            <a:r>
              <a:rPr lang="en-US" sz="1200" dirty="0"/>
              <a:t>the meaning they weave out of our experiences</a:t>
            </a:r>
          </a:p>
          <a:p>
            <a:endParaRPr lang="en-US" dirty="0"/>
          </a:p>
          <a:p>
            <a:r>
              <a:rPr lang="en-US" dirty="0"/>
              <a:t>And it’s kind of funny, because if you consider yourself a scientist and a skeptic, why don’t you apply that same skepticism to your thoughts.</a:t>
            </a:r>
          </a:p>
          <a:p>
            <a:r>
              <a:rPr lang="en-US" dirty="0"/>
              <a:t>One of my favorite sayings in life is: don’t believe everything you think.</a:t>
            </a:r>
          </a:p>
        </p:txBody>
      </p:sp>
    </p:spTree>
    <p:extLst>
      <p:ext uri="{BB962C8B-B14F-4D97-AF65-F5344CB8AC3E}">
        <p14:creationId xmlns:p14="http://schemas.microsoft.com/office/powerpoint/2010/main" val="42556742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make special mention of anxiety because it is the aspect of burnout we hear about the most from students. </a:t>
            </a:r>
          </a:p>
          <a:p>
            <a:endParaRPr lang="en-US" dirty="0"/>
          </a:p>
          <a:p>
            <a:r>
              <a:rPr lang="en-US" dirty="0"/>
              <a:t>Ezra Klein: think of yourself in a concert hall, listening to the sweetest music, when you suddenly remember you forgot to lock your car. You’re anxious about the car, you can’t walk out of the hall, and you cannot enjoy the music. That is often how life feels, life is objectively amazing – I am incredibly privileged, well educated, I live in an age of the internet and vaccines and incredible art and music and medicine and I have friends family who love me and I’m healthy, and I’m still just spinning my mental wheels endlessly ruminating on things I don’t want to be thinking about. And then I’m pissed off at myself, why can’t I stop? I pride myself on my discipline but my own mind is totally out of control.</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book, Unwinding Anxiety, theorizes that anxiety is kind of addiction, and like any addiction you have to understand its rewards in order to heal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posits that anxiety is a mental “behavior”. As we start worrying it gets reinforced in our brain because it makes us feel like we are doing something and we are in control. You get tiny dopamine hits from worrying, even though it’s kind of unpleasant. Our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neocortext</a:t>
            </a:r>
            <a:r>
              <a:rPr lang="en-US" sz="1200" dirty="0">
                <a:effectLst/>
                <a:latin typeface="Calibri" panose="020F0502020204030204" pitchFamily="34" charset="0"/>
                <a:ea typeface="Calibri" panose="020F0502020204030204" pitchFamily="34" charset="0"/>
                <a:cs typeface="Times New Roman" panose="02020603050405020304" pitchFamily="18" charset="0"/>
              </a:rPr>
              <a:t> says, when things are uncertain, let’s go get information. Now this is also just good problem solving when we get information that relieves the uncertainty and stops the process, but without more information we just keep spinning.</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Worrying can help us survive, but also makes it harder to think, plan, see clearly, make decisions, and be with people. Remember our quote: A wandering mind is an unhappy mind.</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learn to just be with uncertainty, to be with that unpleasantness. Oh, this discomfort isn’t going to make my head explode. You can see here that grit, and resiliency are paradoxically about relaxing and allowing and accepting, leaning into reality, rather than fighting it like a battle.  </a:t>
            </a:r>
          </a:p>
          <a:p>
            <a:endParaRPr lang="en-US" dirty="0"/>
          </a:p>
          <a:p>
            <a:endParaRPr lang="en-US" dirty="0"/>
          </a:p>
        </p:txBody>
      </p:sp>
    </p:spTree>
    <p:extLst>
      <p:ext uri="{BB962C8B-B14F-4D97-AF65-F5344CB8AC3E}">
        <p14:creationId xmlns:p14="http://schemas.microsoft.com/office/powerpoint/2010/main" val="3028791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raise your hand if you have ever been to a doctor’s appointment where the communication was not ideal?</a:t>
            </a:r>
          </a:p>
          <a:p>
            <a:r>
              <a:rPr lang="en-US" altLang="en-US" sz="2500" u="sng" dirty="0">
                <a:latin typeface="Arial Narrow" panose="020B0606020202030204" pitchFamily="34" charset="0"/>
              </a:rPr>
              <a:t>Relax</a:t>
            </a:r>
            <a:r>
              <a:rPr lang="en-US" altLang="en-US" sz="2500" dirty="0">
                <a:latin typeface="Arial Narrow" panose="020B0606020202030204" pitchFamily="34" charset="0"/>
              </a:rPr>
              <a:t>: When we talk to people we tense our bodies. </a:t>
            </a:r>
            <a:r>
              <a:rPr lang="en-US" altLang="en-US" sz="2100" dirty="0">
                <a:latin typeface="Arial Narrow" panose="020B0606020202030204" pitchFamily="34" charset="0"/>
              </a:rPr>
              <a:t>Bring awareness to those parts of the body where we tend to hold tension, and allow it to let go. Try it right now as you listen. Relax the part of your belly under your belly button.</a:t>
            </a:r>
          </a:p>
          <a:p>
            <a:r>
              <a:rPr lang="en-US" altLang="en-US" sz="2400" u="sng" dirty="0">
                <a:latin typeface="Arial Narrow" panose="020B0606020202030204" pitchFamily="34" charset="0"/>
              </a:rPr>
              <a:t>Open to the other</a:t>
            </a:r>
            <a:r>
              <a:rPr lang="en-US" altLang="en-US" sz="2400" dirty="0">
                <a:latin typeface="Arial Narrow" panose="020B0606020202030204" pitchFamily="34" charset="0"/>
              </a:rPr>
              <a:t>: </a:t>
            </a:r>
            <a:r>
              <a:rPr lang="en-US" altLang="en-US" sz="2100" dirty="0">
                <a:latin typeface="Arial Narrow" panose="020B0606020202030204" pitchFamily="34" charset="0"/>
              </a:rPr>
              <a:t>Let them be as they are, even if you don’t like it. Try not to have expectations. </a:t>
            </a:r>
          </a:p>
          <a:p>
            <a:r>
              <a:rPr lang="en-US" sz="2100" u="sng" dirty="0">
                <a:latin typeface="Arial Narrow" panose="020B0606020202030204" pitchFamily="34" charset="0"/>
              </a:rPr>
              <a:t>Trust emergence</a:t>
            </a:r>
            <a:r>
              <a:rPr lang="en-US" sz="2100" dirty="0">
                <a:latin typeface="Arial Narrow" panose="020B0606020202030204" pitchFamily="34" charset="0"/>
              </a:rPr>
              <a:t>: </a:t>
            </a:r>
            <a:r>
              <a:rPr lang="en-US" altLang="en-US" dirty="0"/>
              <a:t>Trust emergence is the knowing that one can fully listen, be present, and be confident in having something to say and a way to say it in the moment, without rehearsal, which may often lead to a more authentic expression of the truth of one’s own thoughts, ideas, and opinions.</a:t>
            </a:r>
          </a:p>
          <a:p>
            <a:pPr>
              <a:lnSpc>
                <a:spcPct val="90000"/>
              </a:lnSpc>
            </a:pPr>
            <a:r>
              <a:rPr lang="en-US" altLang="en-US" sz="1200" u="sng" dirty="0">
                <a:latin typeface="Arial Narrow" panose="020B0606020202030204" pitchFamily="34" charset="0"/>
              </a:rPr>
              <a:t>Listen deeply</a:t>
            </a:r>
            <a:r>
              <a:rPr lang="en-US" altLang="en-US" sz="1200" dirty="0">
                <a:latin typeface="Arial Narrow" panose="020B0606020202030204" pitchFamily="34" charset="0"/>
              </a:rPr>
              <a:t>. Make your whole body an ear. Surrender fully to the unfolding words.</a:t>
            </a:r>
            <a:endParaRPr lang="en-US" dirty="0"/>
          </a:p>
          <a:p>
            <a:endParaRPr lang="en-US" dirty="0"/>
          </a:p>
        </p:txBody>
      </p:sp>
    </p:spTree>
    <p:extLst>
      <p:ext uri="{BB962C8B-B14F-4D97-AF65-F5344CB8AC3E}">
        <p14:creationId xmlns:p14="http://schemas.microsoft.com/office/powerpoint/2010/main" val="3678202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r>
              <a:rPr lang="en-US" sz="1200" u="sng" baseline="30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a:t>
            </a: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quote:</a:t>
            </a:r>
            <a:r>
              <a:rPr lang="en-US" sz="1200" u="non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Any of you who have meditated before know that the first thing you learn is that your mind is completely out of control. This is often the point where many people stop trying to meditate, because they feel they will never get their mind under control, and it’s unpleasant to sit there and watch it go so wild. Humans have evolved an incredible capacity of mind unprecedented in species evolution on our planet. We spend probably 90% of our waking lives elsewhere in our head. Reviewing conversations that took place, planning our to-do lists, making solving problems that are </a:t>
            </a:r>
            <a:r>
              <a:rPr lang="en-US"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 in front of us</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r>
              <a:rPr lang="en-US" sz="1200" u="sng" baseline="30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nd</a:t>
            </a: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quote</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Thinking about what is not happening is survival tool, and not a problem except that survival is not concerned with your happiness. Being lost in thought makes us totally miserable at times. Because we don’t have a choice about what our minds are doing, they often go to tortuous places. Places of self-criticism, ruminating about our mistakes, worrying endlessly about future things we have little or no control over, and just generally ruining our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Cranium: https://</a:t>
            </a:r>
            <a:r>
              <a:rPr lang="en-US" sz="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pixabay.com</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/vectors/cranium-head-abstract t-art-thought-3244101. </a:t>
            </a:r>
            <a:r>
              <a:rPr lang="en-US" sz="1200" u="sng" kern="1200" dirty="0">
                <a:solidFill>
                  <a:schemeClr val="tx1"/>
                </a:solidFill>
                <a:effectLst/>
                <a:latin typeface="+mn-lt"/>
                <a:ea typeface="+mn-ea"/>
                <a:cs typeface="+mn-cs"/>
                <a:hlinkClick r:id="rId3"/>
              </a:rPr>
              <a:t>Pixabay License</a:t>
            </a:r>
            <a:r>
              <a:rPr lang="en-US" dirty="0">
                <a:effectLst/>
              </a:rPr>
              <a:t> Free for commercial use </a:t>
            </a:r>
            <a:br>
              <a:rPr lang="en-US" dirty="0">
                <a:effectLst/>
              </a:rPr>
            </a:br>
            <a:r>
              <a:rPr lang="en-US" dirty="0">
                <a:effectLst/>
              </a:rPr>
              <a:t>No attribution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451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 is to remind you that mindfulness is a practice. A deliberate cultivation of habits you want.</a:t>
            </a:r>
          </a:p>
          <a:p>
            <a:pPr marL="0" marR="0">
              <a:spcBef>
                <a:spcPts val="0"/>
              </a:spcBef>
              <a:spcAft>
                <a:spcPts val="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A habit is an action.</a:t>
            </a:r>
            <a:r>
              <a:rPr lang="en-US" sz="1800" u="none" dirty="0">
                <a:effectLst/>
                <a:latin typeface="Calibri" panose="020F0502020204030204" pitchFamily="34" charset="0"/>
                <a:ea typeface="Calibri" panose="020F0502020204030204" pitchFamily="34" charset="0"/>
                <a:cs typeface="Times New Roman" panose="02020603050405020304" pitchFamily="18" charset="0"/>
              </a:rPr>
              <a:t> Habits</a:t>
            </a:r>
            <a:r>
              <a:rPr lang="en-US" sz="1800" dirty="0">
                <a:effectLst/>
                <a:latin typeface="Calibri" panose="020F0502020204030204" pitchFamily="34" charset="0"/>
                <a:ea typeface="Calibri" panose="020F0502020204030204" pitchFamily="34" charset="0"/>
                <a:cs typeface="Times New Roman" panose="02020603050405020304" pitchFamily="18" charset="0"/>
              </a:rPr>
              <a:t> don’t stay the same, they get more engrained. All of a sudden we realize that this thing we are doing is screwing us over – our studying, our relationships, whatever – Meditation and other contemplative practices are powerful, helps us re-write the way we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t>Mindfulness is like going to the existence gym.</a:t>
            </a:r>
            <a:r>
              <a:rPr lang="en-US" sz="1800" u="none" dirty="0"/>
              <a:t> You don’t go to the gym once and expect to be stronger. Today</a:t>
            </a:r>
            <a:r>
              <a:rPr lang="en-US" sz="1800" dirty="0"/>
              <a:t> was like me talking about riding a bike and you sat on the saddle for about 15 minutes.</a:t>
            </a:r>
          </a:p>
          <a:p>
            <a:pPr marL="0" marR="0">
              <a:spcBef>
                <a:spcPts val="0"/>
              </a:spcBef>
              <a:spcAft>
                <a:spcPts val="0"/>
              </a:spcAft>
            </a:pPr>
            <a:r>
              <a:rPr lang="en-US" dirty="0"/>
              <a:t> </a:t>
            </a:r>
          </a:p>
        </p:txBody>
      </p:sp>
    </p:spTree>
    <p:extLst>
      <p:ext uri="{BB962C8B-B14F-4D97-AF65-F5344CB8AC3E}">
        <p14:creationId xmlns:p14="http://schemas.microsoft.com/office/powerpoint/2010/main" val="31026828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4AAEBD84-C0FE-46BA-B735-4F64BD2E35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11E60E39-9283-40B8-A397-E4C8B0508B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90C226"/>
              </a:buClr>
            </a:pPr>
            <a:r>
              <a:rPr lang="en-US" dirty="0">
                <a:solidFill>
                  <a:prstClr val="black">
                    <a:lumMod val="75000"/>
                    <a:lumOff val="25000"/>
                  </a:prstClr>
                </a:solidFill>
              </a:rPr>
              <a:t>Don’t take it too seriously. Don’t make it something you can fail at it – there is no failure in meditation so long as you keep up. Go for joy and curiosity.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ea typeface="Times New Roman" panose="02020603050405020304" pitchFamily="18" charset="0"/>
            </a:endParaRPr>
          </a:p>
          <a:p>
            <a:endParaRPr lang="en-US" altLang="en-US" dirty="0">
              <a:ea typeface="ＭＳ Ｐゴシック" panose="020B0600070205080204" pitchFamily="34" charset="-128"/>
            </a:endParaRPr>
          </a:p>
        </p:txBody>
      </p:sp>
      <p:sp>
        <p:nvSpPr>
          <p:cNvPr id="49155" name="Header Placeholder 3">
            <a:extLst>
              <a:ext uri="{FF2B5EF4-FFF2-40B4-BE49-F238E27FC236}">
                <a16:creationId xmlns:a16="http://schemas.microsoft.com/office/drawing/2014/main" id="{79C975B9-C781-416A-B4FA-74BF9718A358}"/>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Euphemia" panose="020B0604020202020204" pitchFamily="34" charset="0"/>
              </a:rPr>
              <a:t>Mindfulness, Work Readiness &amp; Wellness</a:t>
            </a:r>
          </a:p>
        </p:txBody>
      </p:sp>
      <p:sp>
        <p:nvSpPr>
          <p:cNvPr id="49156" name="Date Placeholder 4">
            <a:extLst>
              <a:ext uri="{FF2B5EF4-FFF2-40B4-BE49-F238E27FC236}">
                <a16:creationId xmlns:a16="http://schemas.microsoft.com/office/drawing/2014/main" id="{3D3BF5C9-E833-48CF-A09B-C3DF48628B7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Euphemia" panose="020B0604020202020204" pitchFamily="34" charset="0"/>
              </a:rPr>
              <a:t>3/21/2014</a:t>
            </a:r>
          </a:p>
        </p:txBody>
      </p:sp>
      <p:sp>
        <p:nvSpPr>
          <p:cNvPr id="49157" name="Slide Number Placeholder 5">
            <a:extLst>
              <a:ext uri="{FF2B5EF4-FFF2-40B4-BE49-F238E27FC236}">
                <a16:creationId xmlns:a16="http://schemas.microsoft.com/office/drawing/2014/main" id="{CF14B514-7F7B-423A-9008-15E8B3281D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042957C-7E93-46E0-8EBB-72D7B999B6C5}" type="slidenum">
              <a:rPr lang="en-US" altLang="en-US">
                <a:latin typeface="Euphemia" panose="020B0604020202020204" pitchFamily="34" charset="0"/>
              </a:rPr>
              <a:pPr/>
              <a:t>53</a:t>
            </a:fld>
            <a:endParaRPr lang="en-US" altLang="en-US">
              <a:latin typeface="Euphemia" panose="020B0604020202020204" pitchFamily="34" charset="0"/>
            </a:endParaRPr>
          </a:p>
        </p:txBody>
      </p:sp>
    </p:spTree>
    <p:extLst>
      <p:ext uri="{BB962C8B-B14F-4D97-AF65-F5344CB8AC3E}">
        <p14:creationId xmlns:p14="http://schemas.microsoft.com/office/powerpoint/2010/main" val="3683010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close our session, as well as making some connection between the class experience and life.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Inviting you now, if you would like, to set down anything you have in your lap or hand and placing your feet on the floor, and coming to an awareness of yourself in this moment…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Closing your eyes if you like, or simply lowering and softening your gaze….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Breathing in deeply, and then as you exhale, relax in your body. Letting go whatever tension you can easily let go.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Noticing your body as a whole, or where it makes contact with the floor, with the seat and back of the chair…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Becoming aware of sounds around you or within you….</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Experiencing your breath, as it flows in…and as it flows out…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noticing that you may be having thoughts….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Inquiring  into the quality of your attention and awareness as it is now, and how it may be different from when you first entered this room….</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realizing that the quality of our attention and awareness constantly changes…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Sometimes noticing things in great depth and detail, and other times missing large pieces of our experience….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Mindful Practice asks us not necessarily to be perfect in our attentional skills, but to be aware of this constantly changing quality of our attention…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Opening to the possibility of seeing something new, as if for the first time….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Leaving this auditorium now, and entering into the unknown of the next moments, and entering into the freshness of each encounter with patients, illness, procedures,….paying careful attention to the waxing and waning quality of your own attention and awareness…Calling yourself to remain curious and present for the only moments you have to experience and learn anything, which is right now….</a:t>
            </a:r>
          </a:p>
          <a:p>
            <a:endParaRPr lang="en-US" dirty="0"/>
          </a:p>
        </p:txBody>
      </p:sp>
    </p:spTree>
    <p:extLst>
      <p:ext uri="{BB962C8B-B14F-4D97-AF65-F5344CB8AC3E}">
        <p14:creationId xmlns:p14="http://schemas.microsoft.com/office/powerpoint/2010/main" val="4261049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30-Day Meditation Challenge Worksheet: Provided by Peaceful Mind, Peaceful Life with permission from Barbara Schmidt</a:t>
            </a:r>
          </a:p>
        </p:txBody>
      </p:sp>
      <p:sp>
        <p:nvSpPr>
          <p:cNvPr id="4" name="Slide Number Placeholder 3"/>
          <p:cNvSpPr>
            <a:spLocks noGrp="1"/>
          </p:cNvSpPr>
          <p:nvPr>
            <p:ph type="sldNum" sz="quarter" idx="5"/>
          </p:nvPr>
        </p:nvSpPr>
        <p:spPr/>
        <p:txBody>
          <a:bodyPr/>
          <a:lstStyle/>
          <a:p>
            <a:fld id="{E3B22752-2E71-2241-8F08-8533EAC9B8CC}" type="slidenum">
              <a:rPr lang="en-US" smtClean="0"/>
              <a:t>57</a:t>
            </a:fld>
            <a:endParaRPr lang="en-US"/>
          </a:p>
        </p:txBody>
      </p:sp>
    </p:spTree>
    <p:extLst>
      <p:ext uri="{BB962C8B-B14F-4D97-AF65-F5344CB8AC3E}">
        <p14:creationId xmlns:p14="http://schemas.microsoft.com/office/powerpoint/2010/main" val="761246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Breath Meditation Checklist: Provided by Peaceful Mind, Peaceful Life with permission from Barbara Schmidt</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58</a:t>
            </a:fld>
            <a:endParaRPr lang="en-US"/>
          </a:p>
        </p:txBody>
      </p:sp>
    </p:spTree>
    <p:extLst>
      <p:ext uri="{BB962C8B-B14F-4D97-AF65-F5344CB8AC3E}">
        <p14:creationId xmlns:p14="http://schemas.microsoft.com/office/powerpoint/2010/main" val="1791433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u="sng" dirty="0"/>
              <a:t>Image Credit:</a:t>
            </a:r>
          </a:p>
          <a:p>
            <a:endParaRPr lang="en-US" dirty="0"/>
          </a:p>
          <a:p>
            <a:r>
              <a:rPr lang="en-US" dirty="0"/>
              <a:t>https://</a:t>
            </a:r>
            <a:r>
              <a:rPr lang="en-US" dirty="0" err="1"/>
              <a:t>imgur.com</a:t>
            </a:r>
            <a:r>
              <a:rPr lang="en-US" dirty="0"/>
              <a:t>/gallery/</a:t>
            </a:r>
            <a:r>
              <a:rPr lang="en-US" dirty="0" err="1"/>
              <a:t>cIiWY</a:t>
            </a:r>
            <a:endParaRPr lang="en-US" dirty="0"/>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59</a:t>
            </a:fld>
            <a:endParaRPr lang="en-US"/>
          </a:p>
        </p:txBody>
      </p:sp>
    </p:spTree>
    <p:extLst>
      <p:ext uri="{BB962C8B-B14F-4D97-AF65-F5344CB8AC3E}">
        <p14:creationId xmlns:p14="http://schemas.microsoft.com/office/powerpoint/2010/main" val="746185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Appendix: Instructions and Suggested Scripts for Mindfulness Activities/Breakout Groups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Sitting Meditation with Full Group (5 minutes)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Instructions:</a:t>
            </a:r>
            <a:r>
              <a:rPr lang="en-US" sz="1200" kern="1200" dirty="0">
                <a:solidFill>
                  <a:schemeClr val="tx1"/>
                </a:solidFill>
                <a:effectLst/>
                <a:latin typeface="+mn-lt"/>
                <a:ea typeface="+mn-ea"/>
                <a:cs typeface="+mn-cs"/>
              </a:rPr>
              <a:t> Facilitate a traditional sitting meditation practice with the full group before splitting up into the breakout groups.</a:t>
            </a:r>
          </a:p>
          <a:p>
            <a:r>
              <a:rPr lang="en-US" sz="1200" b="1" kern="1200" dirty="0">
                <a:solidFill>
                  <a:schemeClr val="tx1"/>
                </a:solidFill>
                <a:effectLst/>
                <a:latin typeface="+mn-lt"/>
                <a:ea typeface="+mn-ea"/>
                <a:cs typeface="+mn-cs"/>
              </a:rPr>
              <a:t>Suggested Script:</a:t>
            </a:r>
            <a:r>
              <a:rPr lang="en-US" sz="1200" kern="1200" dirty="0">
                <a:solidFill>
                  <a:schemeClr val="tx1"/>
                </a:solidFill>
                <a:effectLst/>
                <a:latin typeface="+mn-lt"/>
                <a:ea typeface="+mn-ea"/>
                <a:cs typeface="+mn-cs"/>
              </a:rPr>
              <a:t> Find a comfortable seat, whatever that might be. Feet can be flat on the floor, shoulders stacked over hips, ears stacked above shoulders. If you would prefer not to meditate right now, you have the option of just closing your eyes, but you don’t have to follow along. Everyone can go ahead and close your eyes and just begin to notice your breath. Don’t try to control it in any way, just notice its quality. Notice if it’s shallow, deep, fast, or slow. Coming back to the breath is both a good way to start and a good way to find your way back if you notice your mind wandering, which is natural.</a:t>
            </a:r>
          </a:p>
          <a:p>
            <a:r>
              <a:rPr lang="en-US" sz="1200" kern="1200" dirty="0">
                <a:solidFill>
                  <a:schemeClr val="tx1"/>
                </a:solidFill>
                <a:effectLst/>
                <a:latin typeface="+mn-lt"/>
                <a:ea typeface="+mn-ea"/>
                <a:cs typeface="+mn-cs"/>
              </a:rPr>
              <a:t>Begin to bring your attention to your: </a:t>
            </a:r>
            <a:r>
              <a:rPr lang="en-US" sz="1200" i="1" kern="1200" dirty="0">
                <a:solidFill>
                  <a:schemeClr val="tx1"/>
                </a:solidFill>
                <a:effectLst/>
                <a:latin typeface="+mn-lt"/>
                <a:ea typeface="+mn-ea"/>
                <a:cs typeface="+mn-cs"/>
              </a:rPr>
              <a:t>(go through list slowly, pausing for 15 seconds between each bullet point)</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Your lungs</a:t>
            </a:r>
          </a:p>
          <a:p>
            <a:pPr lvl="0"/>
            <a:r>
              <a:rPr lang="en-US" sz="1200" u="none" strike="noStrike" kern="1200" dirty="0">
                <a:solidFill>
                  <a:schemeClr val="tx1"/>
                </a:solidFill>
                <a:effectLst/>
                <a:latin typeface="+mn-lt"/>
                <a:ea typeface="+mn-ea"/>
                <a:cs typeface="+mn-cs"/>
              </a:rPr>
              <a:t>Your belly</a:t>
            </a:r>
          </a:p>
          <a:p>
            <a:pPr lvl="0"/>
            <a:r>
              <a:rPr lang="en-US" sz="1200" u="none" strike="noStrike" kern="1200" dirty="0">
                <a:solidFill>
                  <a:schemeClr val="tx1"/>
                </a:solidFill>
                <a:effectLst/>
                <a:latin typeface="+mn-lt"/>
                <a:ea typeface="+mn-ea"/>
                <a:cs typeface="+mn-cs"/>
              </a:rPr>
              <a:t>Your heartbeat</a:t>
            </a:r>
          </a:p>
          <a:p>
            <a:pPr lvl="0"/>
            <a:r>
              <a:rPr lang="en-US" sz="1200" u="none" strike="noStrike" kern="1200" dirty="0">
                <a:solidFill>
                  <a:schemeClr val="tx1"/>
                </a:solidFill>
                <a:effectLst/>
                <a:latin typeface="+mn-lt"/>
                <a:ea typeface="+mn-ea"/>
                <a:cs typeface="+mn-cs"/>
              </a:rPr>
              <a:t>Your jaw, tongue</a:t>
            </a:r>
          </a:p>
          <a:p>
            <a:pPr lvl="0"/>
            <a:r>
              <a:rPr lang="en-US" sz="1200" u="none" strike="noStrike" kern="1200" dirty="0">
                <a:solidFill>
                  <a:schemeClr val="tx1"/>
                </a:solidFill>
                <a:effectLst/>
                <a:latin typeface="+mn-lt"/>
                <a:ea typeface="+mn-ea"/>
                <a:cs typeface="+mn-cs"/>
              </a:rPr>
              <a:t>Your eyes</a:t>
            </a:r>
          </a:p>
          <a:p>
            <a:pPr lvl="0"/>
            <a:r>
              <a:rPr lang="en-US" sz="1200" u="none" strike="noStrike" kern="1200" dirty="0">
                <a:solidFill>
                  <a:schemeClr val="tx1"/>
                </a:solidFill>
                <a:effectLst/>
                <a:latin typeface="+mn-lt"/>
                <a:ea typeface="+mn-ea"/>
                <a:cs typeface="+mn-cs"/>
              </a:rPr>
              <a:t>Any sounds you might hear</a:t>
            </a:r>
          </a:p>
          <a:p>
            <a:pPr lvl="0"/>
            <a:r>
              <a:rPr lang="en-US" sz="1200" u="none" strike="noStrike" kern="1200" dirty="0">
                <a:solidFill>
                  <a:schemeClr val="tx1"/>
                </a:solidFill>
                <a:effectLst/>
                <a:latin typeface="+mn-lt"/>
                <a:ea typeface="+mn-ea"/>
                <a:cs typeface="+mn-cs"/>
              </a:rPr>
              <a:t>Finally, rest your attention at the top of your head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Slowly begin to deepen your breath. Begin to wiggle your fingers, wiggle your toes. And slowly,  when you’re ready, open your eyes.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Walking Meditation (20 minutes)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Instructions: </a:t>
            </a:r>
            <a:r>
              <a:rPr lang="en-US" sz="1200" kern="1200" dirty="0">
                <a:solidFill>
                  <a:schemeClr val="tx1"/>
                </a:solidFill>
                <a:effectLst/>
                <a:latin typeface="+mn-lt"/>
                <a:ea typeface="+mn-ea"/>
                <a:cs typeface="+mn-cs"/>
              </a:rPr>
              <a:t>Gather as a group in either an open area inside or outside in order to give instructions and begin the practice together. Build in some time for walking independently with instructions on when to come back as a group. Modify the activity as needed for anyone unable to walk or with limited mobility.</a:t>
            </a:r>
          </a:p>
          <a:p>
            <a:r>
              <a:rPr lang="en-US" sz="1200" b="1" kern="1200" dirty="0">
                <a:solidFill>
                  <a:schemeClr val="tx1"/>
                </a:solidFill>
                <a:effectLst/>
                <a:latin typeface="+mn-lt"/>
                <a:ea typeface="+mn-ea"/>
                <a:cs typeface="+mn-cs"/>
              </a:rPr>
              <a:t>Suggested Script: </a:t>
            </a:r>
            <a:r>
              <a:rPr lang="en-US" sz="1200" kern="1200" dirty="0">
                <a:solidFill>
                  <a:schemeClr val="tx1"/>
                </a:solidFill>
                <a:effectLst/>
                <a:latin typeface="+mn-lt"/>
                <a:ea typeface="+mn-ea"/>
                <a:cs typeface="+mn-cs"/>
              </a:rPr>
              <a:t>Although walking is an activity most of us do every day, it can seem quite different when we bring our attention to all of the subtleties of this experience. It can be helpful to walk much more slowly than we typically do as a way to first experience walking meditation. We’re going to start as a group by forming a circle and then very slowly we’ll begin walking. I’d encourage you to notice how each foot makes contact with the ground—is it the heel that first makes contact? Notice how your weight rolls though the mid-foot onto the ball of the foot and notice all the subtleties of what is involved as you begin to shift your weight from one foot to the other. Notice where your gaze is, whether at your feet or in front of you, and try shifting it higher or lower, noticing how that changes your experience. </a:t>
            </a:r>
          </a:p>
          <a:p>
            <a:r>
              <a:rPr lang="en-US" sz="1200" kern="1200" dirty="0">
                <a:solidFill>
                  <a:schemeClr val="tx1"/>
                </a:solidFill>
                <a:effectLst/>
                <a:latin typeface="+mn-lt"/>
                <a:ea typeface="+mn-ea"/>
                <a:cs typeface="+mn-cs"/>
              </a:rPr>
              <a:t>(After 3-5 minutes) Now, we’ll move out of the circle, and each of you can start walking in whatever direction you’d like for the next 10 minutes before we return back here. As you walk, continue to focus on the shifting of your weight, and how your feet and making contact with the ground. You can play with different speeds of walking, and notice what it’s like to expand your awareness to take in the sensations that are around you—noticing the sights, sounds, smells, and temperature of the air. I’ll set a timer for 10 minutes.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Yoga (20 minutes)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Instructions:</a:t>
            </a:r>
            <a:r>
              <a:rPr lang="en-US" sz="1200" kern="1200" dirty="0">
                <a:solidFill>
                  <a:schemeClr val="tx1"/>
                </a:solidFill>
                <a:effectLst/>
                <a:latin typeface="+mn-lt"/>
                <a:ea typeface="+mn-ea"/>
                <a:cs typeface="+mn-cs"/>
              </a:rPr>
              <a:t> This session is best led by an individual with training in yoga and can be done using any simple stretches, either involving standing, sitting, or laying down. For example, a series of poses can include: 1) standing mountain pose, 2) wrist circles 3) cat/cow pose, 4) vinyasa flow, 5) down dog, and 6) resting </a:t>
            </a:r>
            <a:r>
              <a:rPr lang="en-US" sz="1200" kern="1200" dirty="0" err="1">
                <a:solidFill>
                  <a:schemeClr val="tx1"/>
                </a:solidFill>
                <a:effectLst/>
                <a:latin typeface="+mn-lt"/>
                <a:ea typeface="+mn-ea"/>
                <a:cs typeface="+mn-cs"/>
              </a:rPr>
              <a:t>shavasana</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Suggested Script: </a:t>
            </a:r>
            <a:r>
              <a:rPr lang="en-US" sz="1200" kern="1200" dirty="0">
                <a:solidFill>
                  <a:schemeClr val="tx1"/>
                </a:solidFill>
                <a:effectLst/>
                <a:latin typeface="+mn-lt"/>
                <a:ea typeface="+mn-ea"/>
                <a:cs typeface="+mn-cs"/>
              </a:rPr>
              <a:t>(regardless of poses facilitated) As we move into these simple stretches, we’ll want to bring a mindful presence in noticing the physical sensations involved with each movement. It can be helpful to focus on our breath as a way of bringing our attention into the moment. In so doing, our practice of yoga can be quite similar to the practice we just did in sitting meditation.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Eating and Engaging the Senses (20 minutes)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Chocolate candies, raisins, potato chips, essential oils, cotton balls, fabric</a:t>
            </a:r>
          </a:p>
          <a:p>
            <a:r>
              <a:rPr lang="en-US" sz="1200" b="1" kern="1200" dirty="0">
                <a:solidFill>
                  <a:schemeClr val="tx1"/>
                </a:solidFill>
                <a:effectLst/>
                <a:latin typeface="+mn-lt"/>
                <a:ea typeface="+mn-ea"/>
                <a:cs typeface="+mn-cs"/>
              </a:rPr>
              <a:t>Instructions: </a:t>
            </a:r>
            <a:r>
              <a:rPr lang="en-US" sz="1200" kern="1200" dirty="0">
                <a:solidFill>
                  <a:schemeClr val="tx1"/>
                </a:solidFill>
                <a:effectLst/>
                <a:latin typeface="+mn-lt"/>
                <a:ea typeface="+mn-ea"/>
                <a:cs typeface="+mn-cs"/>
              </a:rPr>
              <a:t>This session will provide participants with the opportunity to mindfully think about the senses of taste, smell, and touch.</a:t>
            </a:r>
          </a:p>
          <a:p>
            <a:r>
              <a:rPr lang="en-US" sz="1200" b="1" kern="1200" dirty="0">
                <a:solidFill>
                  <a:schemeClr val="tx1"/>
                </a:solidFill>
                <a:effectLst/>
                <a:latin typeface="+mn-lt"/>
                <a:ea typeface="+mn-ea"/>
                <a:cs typeface="+mn-cs"/>
              </a:rPr>
              <a:t>Suggested Script: </a:t>
            </a:r>
            <a:r>
              <a:rPr lang="en-US" sz="1200" kern="1200" dirty="0">
                <a:solidFill>
                  <a:schemeClr val="tx1"/>
                </a:solidFill>
                <a:effectLst/>
                <a:latin typeface="+mn-lt"/>
                <a:ea typeface="+mn-ea"/>
                <a:cs typeface="+mn-cs"/>
              </a:rPr>
              <a:t>(Adapted from </a:t>
            </a:r>
            <a:r>
              <a:rPr lang="en-US" sz="1200" i="1" kern="1200" dirty="0">
                <a:solidFill>
                  <a:schemeClr val="tx1"/>
                </a:solidFill>
                <a:effectLst/>
                <a:latin typeface="+mn-lt"/>
                <a:ea typeface="+mn-ea"/>
                <a:cs typeface="+mn-cs"/>
              </a:rPr>
              <a:t>Whole Health for Pain and Suffering: An Integrative Approach. </a:t>
            </a:r>
            <a:r>
              <a:rPr lang="en-US" sz="1200" kern="1200" dirty="0">
                <a:solidFill>
                  <a:schemeClr val="tx1"/>
                </a:solidFill>
                <a:effectLst/>
                <a:latin typeface="+mn-lt"/>
                <a:ea typeface="+mn-ea"/>
                <a:cs typeface="+mn-cs"/>
              </a:rPr>
              <a:t>VHA Office of Patient Centered Care &amp; Cultural Transformation. 1 September, 2016.</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Begin by connecting to your breath and body, feel your feet on the ground and notice your experience in this moment. With your awareness in this moment, notice any thoughts, sensations, or emotions you are experiencing.</a:t>
            </a:r>
          </a:p>
          <a:p>
            <a:r>
              <a:rPr lang="en-US" sz="1200" kern="1200" dirty="0">
                <a:solidFill>
                  <a:schemeClr val="tx1"/>
                </a:solidFill>
                <a:effectLst/>
                <a:latin typeface="+mn-lt"/>
                <a:ea typeface="+mn-ea"/>
                <a:cs typeface="+mn-cs"/>
              </a:rPr>
              <a:t>Tune into the awareness or sensation that you have in your body of feeling hungry, thirsty, or maybe even feeling full. If you were going to eat or drink something right now, what is your body hungry for? What is it thirsty for? Just pay attention and notice with awareness the sensations that give you this information.</a:t>
            </a:r>
          </a:p>
          <a:p>
            <a:r>
              <a:rPr lang="en-US" sz="1200" kern="1200" dirty="0">
                <a:solidFill>
                  <a:schemeClr val="tx1"/>
                </a:solidFill>
                <a:effectLst/>
                <a:latin typeface="+mn-lt"/>
                <a:ea typeface="+mn-ea"/>
                <a:cs typeface="+mn-cs"/>
              </a:rPr>
              <a:t>Now, bring your attention to the item in your hand and imagine that you are seeing it for the first time. Observe with curiosity as you pay attention and notice the color, shape, texture, and size. Is there anything else that you notice, sense, or feel?</a:t>
            </a:r>
          </a:p>
          <a:p>
            <a:r>
              <a:rPr lang="en-US" sz="1200" kern="1200" dirty="0">
                <a:solidFill>
                  <a:schemeClr val="tx1"/>
                </a:solidFill>
                <a:effectLst/>
                <a:latin typeface="+mn-lt"/>
                <a:ea typeface="+mn-ea"/>
                <a:cs typeface="+mn-cs"/>
              </a:rPr>
              <a:t>Imagine what it took for this item to get to your hands: sunshine, water, time, processing, and shipping. You may choose to be aware of gratitude for everyone involved in the cultivation and preparation of this food item. You may choose to bring in your own gratitude or spiritual blessing.</a:t>
            </a:r>
          </a:p>
          <a:p>
            <a:r>
              <a:rPr lang="en-US" sz="1200" kern="1200" dirty="0">
                <a:solidFill>
                  <a:schemeClr val="tx1"/>
                </a:solidFill>
                <a:effectLst/>
                <a:latin typeface="+mn-lt"/>
                <a:ea typeface="+mn-ea"/>
                <a:cs typeface="+mn-cs"/>
              </a:rPr>
              <a:t>Now place the item between your fingers and feel the texture, temperature, and ridges. Again, notice if you have any thoughts, sensations, or emotions at this time. Continue to breathe and be fully present in this moment.</a:t>
            </a:r>
          </a:p>
          <a:p>
            <a:r>
              <a:rPr lang="en-US" sz="1200" kern="1200" dirty="0">
                <a:solidFill>
                  <a:schemeClr val="tx1"/>
                </a:solidFill>
                <a:effectLst/>
                <a:latin typeface="+mn-lt"/>
                <a:ea typeface="+mn-ea"/>
                <a:cs typeface="+mn-cs"/>
              </a:rPr>
              <a:t>Take the item and bring it toward your nose and smell with your full awareness. Notice if you have any memories, sensations, or reactions in your body. Even before you eat it, you may notice that you begin to have a digestive response in your body just by noticing and smelling.</a:t>
            </a:r>
          </a:p>
          <a:p>
            <a:r>
              <a:rPr lang="en-US" sz="1200" kern="1200" dirty="0">
                <a:solidFill>
                  <a:schemeClr val="tx1"/>
                </a:solidFill>
                <a:effectLst/>
                <a:latin typeface="+mn-lt"/>
                <a:ea typeface="+mn-ea"/>
                <a:cs typeface="+mn-cs"/>
              </a:rPr>
              <a:t>With full awareness of your hand moving toward your mouth, place the object into your mouth without chewing or swallowing it. Just allow it to be in your mouth, roll it around to different parts of your mouth and tongue. Notice the flavor and texture. Notice the physical sensations within your body, especially your mouth and your gut. Continue to breathe as you explore the sensation of having this item in your mouth.</a:t>
            </a:r>
          </a:p>
          <a:p>
            <a:r>
              <a:rPr lang="en-US" sz="1200" kern="1200" dirty="0">
                <a:solidFill>
                  <a:schemeClr val="tx1"/>
                </a:solidFill>
                <a:effectLst/>
                <a:latin typeface="+mn-lt"/>
                <a:ea typeface="+mn-ea"/>
                <a:cs typeface="+mn-cs"/>
              </a:rPr>
              <a:t>Next take just one bite and notice the flavor, notice the change of texture. Then very slowly begin to chew this piece of food, and notice the parts of your mouth that are involved in chewing. Notice the sound and movement of chewing, as you continue to notice the sensations and flavor.</a:t>
            </a:r>
          </a:p>
          <a:p>
            <a:r>
              <a:rPr lang="en-US" sz="1200" kern="1200" dirty="0">
                <a:solidFill>
                  <a:schemeClr val="tx1"/>
                </a:solidFill>
                <a:effectLst/>
                <a:latin typeface="+mn-lt"/>
                <a:ea typeface="+mn-ea"/>
                <a:cs typeface="+mn-cs"/>
              </a:rPr>
              <a:t>When you are ready, swallow this item and notice the path that it follows from your mouth and throat into your stomach. Notice the sensation and taste that may linger in your mouth. Connect again to your body and your breath and notice your experience in this moment.</a:t>
            </a:r>
          </a:p>
          <a:p>
            <a:r>
              <a:rPr lang="en-US" sz="1200" kern="1200" dirty="0">
                <a:solidFill>
                  <a:schemeClr val="tx1"/>
                </a:solidFill>
                <a:effectLst/>
                <a:latin typeface="+mn-lt"/>
                <a:ea typeface="+mn-ea"/>
                <a:cs typeface="+mn-cs"/>
              </a:rPr>
              <a:t>Repeat script paragraphs 1, 3, 4, 5, and the first two sentences of 6 for the sense of smell activity.</a:t>
            </a:r>
          </a:p>
          <a:p>
            <a:r>
              <a:rPr lang="en-US" sz="1200" kern="1200" dirty="0">
                <a:solidFill>
                  <a:schemeClr val="tx1"/>
                </a:solidFill>
                <a:effectLst/>
                <a:latin typeface="+mn-lt"/>
                <a:ea typeface="+mn-ea"/>
                <a:cs typeface="+mn-cs"/>
              </a:rPr>
              <a:t>Repeat script paragraphs 1, 3, 4, and 5 for the sense of touch activity.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Movement to Music (20 minutes)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Music source and play list</a:t>
            </a:r>
          </a:p>
          <a:p>
            <a:r>
              <a:rPr lang="en-US" sz="1200" b="1" kern="1200" dirty="0">
                <a:solidFill>
                  <a:schemeClr val="tx1"/>
                </a:solidFill>
                <a:effectLst/>
                <a:latin typeface="+mn-lt"/>
                <a:ea typeface="+mn-ea"/>
                <a:cs typeface="+mn-cs"/>
              </a:rPr>
              <a:t>Instructions: </a:t>
            </a:r>
            <a:r>
              <a:rPr lang="en-US" sz="1200" kern="1200" dirty="0">
                <a:solidFill>
                  <a:schemeClr val="tx1"/>
                </a:solidFill>
                <a:effectLst/>
                <a:latin typeface="+mn-lt"/>
                <a:ea typeface="+mn-ea"/>
                <a:cs typeface="+mn-cs"/>
              </a:rPr>
              <a:t>The intention of this session is to offer participants an experience of moving, both bouncing and dancing, mindfully. It helps to bring some humor in encouraging participants to feel okay being silly and to keep their attention on their own experience versus judging others.</a:t>
            </a:r>
          </a:p>
          <a:p>
            <a:r>
              <a:rPr lang="en-US" sz="1200" b="1" kern="1200" dirty="0">
                <a:solidFill>
                  <a:schemeClr val="tx1"/>
                </a:solidFill>
                <a:effectLst/>
                <a:latin typeface="+mn-lt"/>
                <a:ea typeface="+mn-ea"/>
                <a:cs typeface="+mn-cs"/>
              </a:rPr>
              <a:t>Suggested Script</a:t>
            </a:r>
            <a:r>
              <a:rPr lang="en-US" sz="1200" kern="1200" dirty="0">
                <a:solidFill>
                  <a:schemeClr val="tx1"/>
                </a:solidFill>
                <a:effectLst/>
                <a:latin typeface="+mn-lt"/>
                <a:ea typeface="+mn-ea"/>
                <a:cs typeface="+mn-cs"/>
              </a:rPr>
              <a:t>: I have a series of songs I want to play, and mostly, I want us to have some fun, mindfully noticing what it’s like to bring movement into the body. You can begin by simply swaying back and forth, feel free to close your eyes or keep your eyes open. Either way, notice what it’s like to be moving—that might sound silly, but truly, notice all of the small and large sensations that accompany feeling some freedom and mobility in the body. Feel free to move and dance in whatever ways you want. Feel free to move around in the room, even interacting with those around you, keeping your attention on your body, your movement, and the music. As you keep moving, notice—what is it like to try to keep your attention right in the here and now as you dance?</a:t>
            </a: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Writing/Drawing (20 minutes)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Blank sheets of paper, pencils, colored pencils/markers/or crayons</a:t>
            </a:r>
          </a:p>
          <a:p>
            <a:r>
              <a:rPr lang="en-US" sz="1200" b="1" kern="1200" dirty="0">
                <a:solidFill>
                  <a:schemeClr val="tx1"/>
                </a:solidFill>
                <a:effectLst/>
                <a:latin typeface="+mn-lt"/>
                <a:ea typeface="+mn-ea"/>
                <a:cs typeface="+mn-cs"/>
              </a:rPr>
              <a:t>Instructions: </a:t>
            </a:r>
            <a:r>
              <a:rPr lang="en-US" sz="1200" kern="1200" dirty="0">
                <a:solidFill>
                  <a:schemeClr val="tx1"/>
                </a:solidFill>
                <a:effectLst/>
                <a:latin typeface="+mn-lt"/>
                <a:ea typeface="+mn-ea"/>
                <a:cs typeface="+mn-cs"/>
              </a:rPr>
              <a:t>This session can be facilitated by either guiding students to use half of the time to write and half of the time to draw, or giving them a choice of which activity they would prefer. The intention is to offer participants an opportunity to mindfully reflect on how they are doing and to express this either in words or visual images and colors. Participants will not need to share their papers.</a:t>
            </a:r>
          </a:p>
          <a:p>
            <a:r>
              <a:rPr lang="en-US" sz="1200" b="1" kern="1200" dirty="0">
                <a:solidFill>
                  <a:schemeClr val="tx1"/>
                </a:solidFill>
                <a:effectLst/>
                <a:latin typeface="+mn-lt"/>
                <a:ea typeface="+mn-ea"/>
                <a:cs typeface="+mn-cs"/>
              </a:rPr>
              <a:t>Suggested Script: </a:t>
            </a:r>
            <a:r>
              <a:rPr lang="en-US" sz="1200" kern="1200" dirty="0">
                <a:solidFill>
                  <a:schemeClr val="tx1"/>
                </a:solidFill>
                <a:effectLst/>
                <a:latin typeface="+mn-lt"/>
                <a:ea typeface="+mn-ea"/>
                <a:cs typeface="+mn-cs"/>
              </a:rPr>
              <a:t>During this time, we invite you to reflect on how you are doing today— possibly naming a high and a low of your day so far. You can also think back to a memory that taught you something meaningful. Take 10 minutes to write, just stream of consciousness. This writing is just for you, so no need to be concerned about grammar or punctuation, it is just meant to be an opportunity to connect with what you’re feeling right now. You can also take a few colored pencils/markers and create an image of what feels stressful to you right now and what you feel grateful for. There is no right or wrong way to do this exercise, just see what words, images, or colors you feel drawn to.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Student’s Choice of a Mindfulness Activity (20 minutes)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Suggested Script:</a:t>
            </a:r>
            <a:r>
              <a:rPr lang="en-US" sz="1200" kern="1200" dirty="0">
                <a:solidFill>
                  <a:schemeClr val="tx1"/>
                </a:solidFill>
                <a:effectLst/>
                <a:latin typeface="+mn-lt"/>
                <a:ea typeface="+mn-ea"/>
                <a:cs typeface="+mn-cs"/>
              </a:rPr>
              <a:t> During this time, we encourage you to choose a quiet activity, whether that is sitting and noticing your breath or engaging in a task on your computer, like responding to email. Experiment with what it is like to apply the principles of mindfulness:</a:t>
            </a:r>
          </a:p>
          <a:p>
            <a:pPr lvl="0"/>
            <a:r>
              <a:rPr lang="en-US" sz="1200" kern="1200" dirty="0">
                <a:solidFill>
                  <a:schemeClr val="tx1"/>
                </a:solidFill>
                <a:effectLst/>
                <a:latin typeface="+mn-lt"/>
                <a:ea typeface="+mn-ea"/>
                <a:cs typeface="+mn-cs"/>
              </a:rPr>
              <a:t>Here &amp; now focus</a:t>
            </a:r>
          </a:p>
          <a:p>
            <a:pPr lvl="0"/>
            <a:r>
              <a:rPr lang="en-US" sz="1200" kern="1200" dirty="0">
                <a:solidFill>
                  <a:schemeClr val="tx1"/>
                </a:solidFill>
                <a:effectLst/>
                <a:latin typeface="+mn-lt"/>
                <a:ea typeface="+mn-ea"/>
                <a:cs typeface="+mn-cs"/>
              </a:rPr>
              <a:t>Full presence</a:t>
            </a:r>
          </a:p>
          <a:p>
            <a:pPr lvl="0"/>
            <a:r>
              <a:rPr lang="en-US" sz="1200" kern="1200" dirty="0">
                <a:solidFill>
                  <a:schemeClr val="tx1"/>
                </a:solidFill>
                <a:effectLst/>
                <a:latin typeface="+mn-lt"/>
                <a:ea typeface="+mn-ea"/>
                <a:cs typeface="+mn-cs"/>
              </a:rPr>
              <a:t>Beginner’s mind (observant &amp; curious)</a:t>
            </a:r>
          </a:p>
          <a:p>
            <a:pPr lvl="0"/>
            <a:r>
              <a:rPr lang="en-US" sz="1200" kern="1200" dirty="0">
                <a:solidFill>
                  <a:schemeClr val="tx1"/>
                </a:solidFill>
                <a:effectLst/>
                <a:latin typeface="+mn-lt"/>
                <a:ea typeface="+mn-ea"/>
                <a:cs typeface="+mn-cs"/>
              </a:rPr>
              <a:t>Attempting non-judgment</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60</a:t>
            </a:fld>
            <a:endParaRPr lang="en-US"/>
          </a:p>
        </p:txBody>
      </p:sp>
    </p:spTree>
    <p:extLst>
      <p:ext uri="{BB962C8B-B14F-4D97-AF65-F5344CB8AC3E}">
        <p14:creationId xmlns:p14="http://schemas.microsoft.com/office/powerpoint/2010/main" val="283033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 </a:t>
            </a:r>
          </a:p>
          <a:p>
            <a:endParaRPr lang="en-US" dirty="0"/>
          </a:p>
          <a:p>
            <a:r>
              <a:rPr lang="en-US" dirty="0"/>
              <a:t>The key is to maintain a stress level that is balanced in order to ensure optimum performance to stay in the green zone. Some level of stress improves performance but past a threshold stress becomes toxic and negatively affects performance.</a:t>
            </a:r>
          </a:p>
          <a:p>
            <a:endParaRPr lang="en-US" dirty="0"/>
          </a:p>
          <a:p>
            <a:endParaRPr lang="en-US" dirty="0"/>
          </a:p>
          <a:p>
            <a:r>
              <a:rPr lang="en-US" b="1" u="sng" dirty="0"/>
              <a:t>Reference for Slide Content: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Smith, RP Strategies for maintaining resilience to the burnout threat. </a:t>
            </a:r>
            <a:r>
              <a:rPr lang="en-US" i="1" dirty="0"/>
              <a:t>OBG </a:t>
            </a:r>
            <a:r>
              <a:rPr lang="en-US" i="1" dirty="0" err="1"/>
              <a:t>Manag</a:t>
            </a:r>
            <a:r>
              <a:rPr lang="en-US" dirty="0"/>
              <a:t>. 2016 October;28(10):17,18,20,22,23 – Permission granted by author.</a:t>
            </a:r>
            <a:endParaRPr lang="en-US" b="1" dirty="0"/>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6</a:t>
            </a:fld>
            <a:endParaRPr lang="en-US"/>
          </a:p>
        </p:txBody>
      </p:sp>
    </p:spTree>
    <p:extLst>
      <p:ext uri="{BB962C8B-B14F-4D97-AF65-F5344CB8AC3E}">
        <p14:creationId xmlns:p14="http://schemas.microsoft.com/office/powerpoint/2010/main" val="1985786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p>
          <a:p>
            <a:endParaRPr lang="en-US" dirty="0"/>
          </a:p>
          <a:p>
            <a:r>
              <a:rPr lang="en-US" dirty="0"/>
              <a:t>What is designed to be a short-term response (stimulus response followed by return to homeostasis) to an immediate threat can become a consistent state of allosteric overload.</a:t>
            </a:r>
          </a:p>
          <a:p>
            <a:endParaRPr lang="en-US" dirty="0"/>
          </a:p>
          <a:p>
            <a:endParaRPr lang="en-US" dirty="0"/>
          </a:p>
          <a:p>
            <a:r>
              <a:rPr lang="en-US" b="1" u="sng" dirty="0"/>
              <a:t>Image Credits:</a:t>
            </a:r>
          </a:p>
          <a:p>
            <a:endParaRPr lang="en-US" dirty="0"/>
          </a:p>
          <a:p>
            <a:r>
              <a:rPr lang="en-US" dirty="0"/>
              <a:t>How Stress Affects the Body: https://scontent-mia3-1.xx.fbcdn.net/v/t1.6435-9/</a:t>
            </a:r>
            <a:r>
              <a:rPr lang="en-US" dirty="0" err="1"/>
              <a:t>fr</a:t>
            </a:r>
            <a:r>
              <a:rPr lang="en-US" dirty="0"/>
              <a:t>/cp0/e15/q65/97487549_1625917760906750_6625693632034766848_n.jpg?_nc_cat=104&amp;ccb=1-5&amp;_nc_sid=110474&amp;efg=eyJpIjoidCJ9&amp;_nc_ohc=nI1XfcbQ37sAX9MWyTL&amp;_nc_ht=scontent-mia3-1.xx&amp;oh=00_AT_jX7zxAtnzw_iBlUYN_JnMWoX-0Z7SfIfOGdjtvSxD6w&amp;oe=62000895</a:t>
            </a:r>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7</a:t>
            </a:fld>
            <a:endParaRPr lang="en-US"/>
          </a:p>
        </p:txBody>
      </p:sp>
    </p:spTree>
    <p:extLst>
      <p:ext uri="{BB962C8B-B14F-4D97-AF65-F5344CB8AC3E}">
        <p14:creationId xmlns:p14="http://schemas.microsoft.com/office/powerpoint/2010/main" val="1824236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endParaRPr lang="en-US" b="1" dirty="0"/>
          </a:p>
          <a:p>
            <a:endParaRPr lang="en-US" dirty="0"/>
          </a:p>
          <a:p>
            <a:r>
              <a:rPr lang="en-US" dirty="0"/>
              <a:t>Stress changes your physiology: causes the parts of your brain responsible for executive function/behavior controls and memory (PFC and Hippocampus) to get smaller and the reactive emotional response center (amygdala) to get larger.</a:t>
            </a:r>
          </a:p>
          <a:p>
            <a:endParaRPr lang="en-US" dirty="0"/>
          </a:p>
          <a:p>
            <a:r>
              <a:rPr lang="en-US" dirty="0"/>
              <a:t>Potential analogy: Prefrontal cortex – the kindergarten teacher; Amygdala – classroom full of toddlers</a:t>
            </a:r>
          </a:p>
          <a:p>
            <a:endParaRPr lang="en-US" dirty="0"/>
          </a:p>
          <a:p>
            <a:endParaRPr lang="en-US" dirty="0"/>
          </a:p>
          <a:p>
            <a:r>
              <a:rPr lang="en-US" b="1" u="sng" dirty="0"/>
              <a:t>Resources for Slide Content:</a:t>
            </a:r>
          </a:p>
          <a:p>
            <a:endParaRPr lang="en-US" b="1" u="sng" dirty="0"/>
          </a:p>
          <a:p>
            <a:pPr marL="228600" indent="-228600">
              <a:buAutoNum type="arabicParenR"/>
            </a:pPr>
            <a:r>
              <a:rPr lang="en-US" dirty="0"/>
              <a:t>Amy F.T. </a:t>
            </a:r>
            <a:r>
              <a:rPr lang="en-US" dirty="0" err="1"/>
              <a:t>Arnsten</a:t>
            </a:r>
            <a:r>
              <a:rPr lang="en-US" dirty="0"/>
              <a:t>, Murray A. Raskind, Fletcher B. Taylor, Daniel F. Connor (2015). The effects of stress exposure on prefrontal cortex: Translating basic research into successful treatments for post-traumatic stress disorder, Neurobiology of Stress,   Volume 1, 2015, Pages 89-99,</a:t>
            </a:r>
          </a:p>
          <a:p>
            <a:r>
              <a:rPr lang="en-US" dirty="0"/>
              <a:t>2) Kim, E. J., </a:t>
            </a:r>
            <a:r>
              <a:rPr lang="en-US" dirty="0" err="1"/>
              <a:t>Pellman</a:t>
            </a:r>
            <a:r>
              <a:rPr lang="en-US" dirty="0"/>
              <a:t>, B., &amp; Kim, J. J. (2015). Stress effects on the hippocampus: a critical review. </a:t>
            </a:r>
            <a:r>
              <a:rPr lang="en-US" i="1" dirty="0"/>
              <a:t>Learning &amp; memory (Cold Spring Harbor, N.Y.)</a:t>
            </a:r>
            <a:r>
              <a:rPr lang="en-US" dirty="0"/>
              <a:t>, </a:t>
            </a:r>
            <a:r>
              <a:rPr lang="en-US" i="1" dirty="0"/>
              <a:t>22</a:t>
            </a:r>
            <a:r>
              <a:rPr lang="en-US" dirty="0"/>
              <a:t>(9), 411–416. https://</a:t>
            </a:r>
            <a:r>
              <a:rPr lang="en-US" dirty="0" err="1"/>
              <a:t>doi.org</a:t>
            </a:r>
            <a:r>
              <a:rPr lang="en-US" dirty="0"/>
              <a:t>/10.1101/lm.037291.114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C. Liston, B. S. McEwen, B. J. Casey Psychosocial stress reversibly disrupts prefrontal processing and attentional control</a:t>
            </a:r>
          </a:p>
          <a:p>
            <a:r>
              <a:rPr lang="en-US" dirty="0"/>
              <a:t>Proceedings of the National Academy of Sciences Jan 2009, 106 (3) 912-917; DOI: 10.1073/pnas.0807041106</a:t>
            </a:r>
          </a:p>
          <a:p>
            <a:endParaRPr lang="en-US" dirty="0"/>
          </a:p>
          <a:p>
            <a:endParaRPr lang="en-US" dirty="0"/>
          </a:p>
          <a:p>
            <a:r>
              <a:rPr lang="en-US" b="1" u="sng" dirty="0"/>
              <a:t>Image Credits:</a:t>
            </a:r>
            <a:endParaRPr lang="en-US" u="sng" dirty="0"/>
          </a:p>
          <a:p>
            <a:r>
              <a:rPr lang="en-US" dirty="0"/>
              <a:t>1) Image of Brain: </a:t>
            </a:r>
            <a:r>
              <a:rPr lang="en-US" u="sng" dirty="0"/>
              <a:t>Image of Brain:  </a:t>
            </a:r>
            <a:r>
              <a:rPr lang="en-US" dirty="0"/>
              <a:t>https://</a:t>
            </a:r>
            <a:r>
              <a:rPr lang="en-US" dirty="0" err="1"/>
              <a:t>commons.wikimedia.org</a:t>
            </a:r>
            <a:r>
              <a:rPr lang="en-US" dirty="0"/>
              <a:t>/wiki/</a:t>
            </a:r>
            <a:r>
              <a:rPr lang="en-US" dirty="0" err="1"/>
              <a:t>File:Kan_cia.jpg</a:t>
            </a:r>
            <a:endParaRPr lang="en-US" dirty="0"/>
          </a:p>
          <a:p>
            <a:r>
              <a:rPr lang="en-US" dirty="0"/>
              <a:t>This file is licensed under the </a:t>
            </a:r>
            <a:r>
              <a:rPr lang="en-US" dirty="0">
                <a:hlinkClick r:id="rId3" tooltip="w:en:Creative Commons"/>
              </a:rPr>
              <a:t>Creative Commons</a:t>
            </a:r>
            <a:r>
              <a:rPr lang="en-US" dirty="0"/>
              <a:t> </a:t>
            </a:r>
            <a:r>
              <a:rPr lang="en-US" dirty="0">
                <a:hlinkClick r:id="rId4"/>
              </a:rPr>
              <a:t>Attribution-Share Alike 4.0 International</a:t>
            </a:r>
            <a:r>
              <a:rPr lang="en-US" dirty="0"/>
              <a:t> license. </a:t>
            </a:r>
          </a:p>
          <a:p>
            <a:endParaRPr lang="en-US" dirty="0"/>
          </a:p>
          <a:p>
            <a:r>
              <a:rPr lang="en-US" dirty="0"/>
              <a:t>2) Stress on Brain:  Normally, an alert person’s brain has moderate amounts of chemical messengers that lead the prefrontal cortex to take charge and perform high-level thinking (left). But with stress, those chemical signals can flood the brain, activating amygdala-linked brain networks involved in sensing and responding to threats (right). </a:t>
            </a:r>
            <a:r>
              <a:rPr lang="en-US" b="1" dirty="0"/>
              <a:t>A. </a:t>
            </a:r>
            <a:r>
              <a:rPr lang="en-US" b="1" dirty="0" err="1"/>
              <a:t>Arnsten</a:t>
            </a:r>
            <a:endParaRPr lang="en-US" b="1" dirty="0"/>
          </a:p>
          <a:p>
            <a:endParaRPr lang="en-US" dirty="0"/>
          </a:p>
        </p:txBody>
      </p:sp>
      <p:sp>
        <p:nvSpPr>
          <p:cNvPr id="4" name="Slide Number Placeholder 3"/>
          <p:cNvSpPr>
            <a:spLocks noGrp="1"/>
          </p:cNvSpPr>
          <p:nvPr>
            <p:ph type="sldNum" sz="quarter" idx="5"/>
          </p:nvPr>
        </p:nvSpPr>
        <p:spPr/>
        <p:txBody>
          <a:bodyPr/>
          <a:lstStyle/>
          <a:p>
            <a:fld id="{E3B22752-2E71-2241-8F08-8533EAC9B8CC}" type="slidenum">
              <a:rPr lang="en-US" smtClean="0"/>
              <a:t>8</a:t>
            </a:fld>
            <a:endParaRPr lang="en-US"/>
          </a:p>
        </p:txBody>
      </p:sp>
    </p:spTree>
    <p:extLst>
      <p:ext uri="{BB962C8B-B14F-4D97-AF65-F5344CB8AC3E}">
        <p14:creationId xmlns:p14="http://schemas.microsoft.com/office/powerpoint/2010/main" val="2822548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49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3074989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244211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7327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180221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8849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353010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793084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10648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167019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6776DE-80FC-E146-AA49-F5C2B791EC0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215802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6776DE-80FC-E146-AA49-F5C2B791EC06}"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74148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776DE-80FC-E146-AA49-F5C2B791EC06}" type="datetimeFigureOut">
              <a:rPr lang="en-US" smtClean="0"/>
              <a:t>1/13/22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1883229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6776DE-80FC-E146-AA49-F5C2B791EC06}" type="datetimeFigureOut">
              <a:rPr lang="en-US" smtClean="0"/>
              <a:t>1/13/22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419586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776DE-80FC-E146-AA49-F5C2B791EC06}" type="datetimeFigureOut">
              <a:rPr lang="en-US" smtClean="0"/>
              <a:t>1/13/22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339706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46776DE-80FC-E146-AA49-F5C2B791EC06}"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33313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6776DE-80FC-E146-AA49-F5C2B791EC06}"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515E7-1094-2948-8D76-E5465BEB5692}" type="slidenum">
              <a:rPr lang="en-US" smtClean="0"/>
              <a:t>‹#›</a:t>
            </a:fld>
            <a:endParaRPr lang="en-US"/>
          </a:p>
        </p:txBody>
      </p:sp>
    </p:spTree>
    <p:extLst>
      <p:ext uri="{BB962C8B-B14F-4D97-AF65-F5344CB8AC3E}">
        <p14:creationId xmlns:p14="http://schemas.microsoft.com/office/powerpoint/2010/main" val="80179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6776DE-80FC-E146-AA49-F5C2B791EC06}" type="datetimeFigureOut">
              <a:rPr lang="en-US" smtClean="0"/>
              <a:t>1/13/22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B8515E7-1094-2948-8D76-E5465BEB5692}" type="slidenum">
              <a:rPr lang="en-US" smtClean="0"/>
              <a:t>‹#›</a:t>
            </a:fld>
            <a:endParaRPr lang="en-US"/>
          </a:p>
        </p:txBody>
      </p:sp>
      <p:pic>
        <p:nvPicPr>
          <p:cNvPr id="18" name="Picture 17" descr="COLLEGE OF MEDICINE_V1.eps">
            <a:extLst>
              <a:ext uri="{FF2B5EF4-FFF2-40B4-BE49-F238E27FC236}">
                <a16:creationId xmlns:a16="http://schemas.microsoft.com/office/drawing/2014/main" id="{FB642919-7A27-7340-A16F-8AAEC98971D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940309" y="5790115"/>
            <a:ext cx="1589362" cy="842553"/>
          </a:xfrm>
          <a:prstGeom prst="rect">
            <a:avLst/>
          </a:prstGeom>
        </p:spPr>
      </p:pic>
    </p:spTree>
    <p:extLst>
      <p:ext uri="{BB962C8B-B14F-4D97-AF65-F5344CB8AC3E}">
        <p14:creationId xmlns:p14="http://schemas.microsoft.com/office/powerpoint/2010/main" val="131997475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s://pxhere.com/en/photo/717984"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hbr.org/2015/12/how-meditation-benefits-ceo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hyperlink" Target="https://www.billgeorge.org/articles/wall-street-bosses-tiger-woods-meditate-to-focus-stay-cal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10" Type="http://schemas.openxmlformats.org/officeDocument/2006/relationships/image" Target="../media/image51.jpg"/><Relationship Id="rId4" Type="http://schemas.openxmlformats.org/officeDocument/2006/relationships/image" Target="../media/image45.png"/><Relationship Id="rId9"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66.jpg"/><Relationship Id="rId11" Type="http://schemas.openxmlformats.org/officeDocument/2006/relationships/image" Target="../media/image71.jpg"/><Relationship Id="rId5" Type="http://schemas.openxmlformats.org/officeDocument/2006/relationships/image" Target="../media/image65.jpg"/><Relationship Id="rId10" Type="http://schemas.openxmlformats.org/officeDocument/2006/relationships/image" Target="../media/image70.jpg"/><Relationship Id="rId4" Type="http://schemas.openxmlformats.org/officeDocument/2006/relationships/image" Target="../media/image64.jpg"/><Relationship Id="rId9" Type="http://schemas.openxmlformats.org/officeDocument/2006/relationships/image" Target="../media/image69.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www.calm.com/" TargetMode="External"/><Relationship Id="rId7" Type="http://schemas.openxmlformats.org/officeDocument/2006/relationships/image" Target="../media/image78.png"/><Relationship Id="rId2" Type="http://schemas.openxmlformats.org/officeDocument/2006/relationships/hyperlink" Target="http://peacefulmindpeacefullife.org/"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www.mindful.org/practice-grows-stronger/" TargetMode="External"/><Relationship Id="rId4" Type="http://schemas.openxmlformats.org/officeDocument/2006/relationships/hyperlink" Target="https://ggia.berkeley.edu/"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8041-5E83-B946-93B2-31F4E149944F}"/>
              </a:ext>
            </a:extLst>
          </p:cNvPr>
          <p:cNvSpPr>
            <a:spLocks noGrp="1"/>
          </p:cNvSpPr>
          <p:nvPr>
            <p:ph type="title"/>
          </p:nvPr>
        </p:nvSpPr>
        <p:spPr>
          <a:xfrm>
            <a:off x="0" y="0"/>
            <a:ext cx="4946073" cy="3162022"/>
          </a:xfrm>
        </p:spPr>
        <p:txBody>
          <a:bodyPr/>
          <a:lstStyle/>
          <a:p>
            <a:pPr algn="ctr"/>
            <a:r>
              <a:rPr lang="en-US" sz="4400" b="1" dirty="0">
                <a:solidFill>
                  <a:schemeClr val="accent1">
                    <a:lumMod val="75000"/>
                  </a:schemeClr>
                </a:solidFill>
              </a:rPr>
              <a:t>Meditation 101:</a:t>
            </a:r>
            <a:br>
              <a:rPr lang="en-US" dirty="0"/>
            </a:br>
            <a:r>
              <a:rPr lang="en-US" dirty="0"/>
              <a:t>Simple Practices for Maintaining Wellbeing and Fostering Resilience</a:t>
            </a:r>
          </a:p>
        </p:txBody>
      </p:sp>
      <p:sp>
        <p:nvSpPr>
          <p:cNvPr id="3" name="Content Placeholder 2">
            <a:extLst>
              <a:ext uri="{FF2B5EF4-FFF2-40B4-BE49-F238E27FC236}">
                <a16:creationId xmlns:a16="http://schemas.microsoft.com/office/drawing/2014/main" id="{B245C307-D878-6449-92D5-5BEC502ECB2E}"/>
              </a:ext>
            </a:extLst>
          </p:cNvPr>
          <p:cNvSpPr>
            <a:spLocks noGrp="1"/>
          </p:cNvSpPr>
          <p:nvPr>
            <p:ph idx="1"/>
          </p:nvPr>
        </p:nvSpPr>
        <p:spPr>
          <a:xfrm>
            <a:off x="103031" y="2995538"/>
            <a:ext cx="7894749" cy="2671166"/>
          </a:xfrm>
        </p:spPr>
        <p:txBody>
          <a:bodyPr>
            <a:noAutofit/>
          </a:bodyPr>
          <a:lstStyle/>
          <a:p>
            <a:r>
              <a:rPr lang="en-US" sz="2000" dirty="0"/>
              <a:t>Michelle Lizotte-Waniewski, Ph.D., Charles E. Schmidt College of Medicine, Florida Atlantic University, Boca Raton, FL</a:t>
            </a:r>
          </a:p>
          <a:p>
            <a:r>
              <a:rPr lang="en-US" sz="2000" dirty="0"/>
              <a:t>Chantal Young, Ph.D., Keck School of Medicine, University of Southern California, Los Angeles, CA</a:t>
            </a:r>
          </a:p>
          <a:p>
            <a:r>
              <a:rPr lang="en-US" sz="2000" dirty="0" err="1"/>
              <a:t>WMed</a:t>
            </a:r>
            <a:r>
              <a:rPr lang="en-US" sz="2000" dirty="0"/>
              <a:t> Team: Karen </a:t>
            </a:r>
            <a:r>
              <a:rPr lang="en-US" sz="2000" dirty="0" err="1"/>
              <a:t>Horneffer</a:t>
            </a:r>
            <a:r>
              <a:rPr lang="en-US" sz="2000" dirty="0"/>
              <a:t>-Ginter, Ph.D., Maria </a:t>
            </a:r>
            <a:r>
              <a:rPr lang="en-US" sz="2000" dirty="0" err="1"/>
              <a:t>Magidenko</a:t>
            </a:r>
            <a:r>
              <a:rPr lang="en-US" sz="2000" dirty="0"/>
              <a:t>,  Allison Zheng, Melissa </a:t>
            </a:r>
            <a:r>
              <a:rPr lang="en-US" sz="2000" dirty="0" err="1"/>
              <a:t>Pellman</a:t>
            </a:r>
            <a:r>
              <a:rPr lang="en-US" sz="2000" dirty="0"/>
              <a:t>, Daniel </a:t>
            </a:r>
            <a:r>
              <a:rPr lang="en-US" sz="2000" dirty="0" err="1"/>
              <a:t>Micheli</a:t>
            </a:r>
            <a:r>
              <a:rPr lang="en-US" sz="2000" dirty="0"/>
              <a:t>, Adrienne </a:t>
            </a:r>
            <a:r>
              <a:rPr lang="en-US" sz="2000" dirty="0" err="1"/>
              <a:t>Aardema</a:t>
            </a:r>
            <a:r>
              <a:rPr lang="en-US" sz="2000" dirty="0"/>
              <a:t>, and Megan Sandberg, Western Michigan University (WMU) Homer Stryker School of Medicine, Kalamazoo, MI</a:t>
            </a:r>
          </a:p>
          <a:p>
            <a:endParaRPr lang="en-US" sz="2000" dirty="0"/>
          </a:p>
          <a:p>
            <a:endParaRPr lang="en-US" sz="2000" dirty="0"/>
          </a:p>
          <a:p>
            <a:endParaRPr lang="en-US" sz="2000" dirty="0"/>
          </a:p>
        </p:txBody>
      </p:sp>
      <p:pic>
        <p:nvPicPr>
          <p:cNvPr id="4" name="Picture 3" descr="A stack of rocks&#10;&#10;Description automatically generated with low confidence">
            <a:extLst>
              <a:ext uri="{FF2B5EF4-FFF2-40B4-BE49-F238E27FC236}">
                <a16:creationId xmlns:a16="http://schemas.microsoft.com/office/drawing/2014/main" id="{404A02AF-F965-5340-A277-955C7EE6E84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5743" r="4684" b="9090"/>
          <a:stretch/>
        </p:blipFill>
        <p:spPr>
          <a:xfrm>
            <a:off x="5240349" y="0"/>
            <a:ext cx="3452614" cy="298884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pic>
        <p:nvPicPr>
          <p:cNvPr id="5" name="Picture 4">
            <a:extLst>
              <a:ext uri="{FF2B5EF4-FFF2-40B4-BE49-F238E27FC236}">
                <a16:creationId xmlns:a16="http://schemas.microsoft.com/office/drawing/2014/main" id="{3FA28B8B-9D7A-3649-B5C8-CF80BF160D04}"/>
              </a:ext>
            </a:extLst>
          </p:cNvPr>
          <p:cNvPicPr>
            <a:picLocks noChangeAspect="1"/>
          </p:cNvPicPr>
          <p:nvPr/>
        </p:nvPicPr>
        <p:blipFill>
          <a:blip r:embed="rId5"/>
          <a:stretch>
            <a:fillRect/>
          </a:stretch>
        </p:blipFill>
        <p:spPr>
          <a:xfrm>
            <a:off x="7038813" y="5759541"/>
            <a:ext cx="1654150" cy="1098459"/>
          </a:xfrm>
          <a:prstGeom prst="rect">
            <a:avLst/>
          </a:prstGeom>
        </p:spPr>
      </p:pic>
    </p:spTree>
    <p:extLst>
      <p:ext uri="{BB962C8B-B14F-4D97-AF65-F5344CB8AC3E}">
        <p14:creationId xmlns:p14="http://schemas.microsoft.com/office/powerpoint/2010/main" val="22241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4089-75E9-CC4A-8817-77052577D79E}"/>
              </a:ext>
            </a:extLst>
          </p:cNvPr>
          <p:cNvSpPr>
            <a:spLocks noGrp="1"/>
          </p:cNvSpPr>
          <p:nvPr>
            <p:ph type="title"/>
          </p:nvPr>
        </p:nvSpPr>
        <p:spPr>
          <a:xfrm>
            <a:off x="1092200" y="-44049"/>
            <a:ext cx="7719142" cy="563054"/>
          </a:xfrm>
        </p:spPr>
        <p:txBody>
          <a:bodyPr>
            <a:normAutofit fontScale="90000"/>
          </a:bodyPr>
          <a:lstStyle/>
          <a:p>
            <a:r>
              <a:rPr lang="en-US" b="1" dirty="0">
                <a:solidFill>
                  <a:schemeClr val="accent1">
                    <a:lumMod val="75000"/>
                  </a:schemeClr>
                </a:solidFill>
              </a:rPr>
              <a:t>Why Meditate?</a:t>
            </a:r>
          </a:p>
        </p:txBody>
      </p:sp>
      <p:sp>
        <p:nvSpPr>
          <p:cNvPr id="3" name="TextBox 2">
            <a:extLst>
              <a:ext uri="{FF2B5EF4-FFF2-40B4-BE49-F238E27FC236}">
                <a16:creationId xmlns:a16="http://schemas.microsoft.com/office/drawing/2014/main" id="{8D8021D5-18DA-E14F-9B94-A8C3169025AD}"/>
              </a:ext>
            </a:extLst>
          </p:cNvPr>
          <p:cNvSpPr txBox="1"/>
          <p:nvPr/>
        </p:nvSpPr>
        <p:spPr>
          <a:xfrm>
            <a:off x="-1" y="577398"/>
            <a:ext cx="5539409" cy="6401753"/>
          </a:xfrm>
          <a:prstGeom prst="rect">
            <a:avLst/>
          </a:prstGeom>
          <a:noFill/>
        </p:spPr>
        <p:txBody>
          <a:bodyPr wrap="square" rtlCol="0">
            <a:spAutoFit/>
          </a:bodyPr>
          <a:lstStyle/>
          <a:p>
            <a:pPr marL="342900" indent="-342900">
              <a:buFont typeface="Arial" panose="020B0604020202020204" pitchFamily="34" charset="0"/>
              <a:buChar char="•"/>
            </a:pPr>
            <a:r>
              <a:rPr lang="en-US" sz="2300" dirty="0">
                <a:solidFill>
                  <a:schemeClr val="accent2">
                    <a:lumMod val="75000"/>
                  </a:schemeClr>
                </a:solidFill>
              </a:rPr>
              <a:t>Unless we train our minds with mental exercise in the way that we  train our bodies with physical exercise, there can be unhealthy outcomes that impact the quality of our lives. </a:t>
            </a:r>
          </a:p>
          <a:p>
            <a:endParaRPr lang="en-US" sz="900" dirty="0">
              <a:solidFill>
                <a:srgbClr val="0432FF"/>
              </a:solidFill>
            </a:endParaRPr>
          </a:p>
          <a:p>
            <a:pPr marL="342900" indent="-342900">
              <a:buFont typeface="Arial" panose="020B0604020202020204" pitchFamily="34" charset="0"/>
              <a:buChar char="•"/>
            </a:pPr>
            <a:r>
              <a:rPr lang="en-US" sz="2300" dirty="0">
                <a:solidFill>
                  <a:schemeClr val="accent1">
                    <a:lumMod val="75000"/>
                  </a:schemeClr>
                </a:solidFill>
              </a:rPr>
              <a:t>The inability to manage stress can lead to negative mental and/or physical consequences that affect patient care.</a:t>
            </a:r>
          </a:p>
          <a:p>
            <a:endParaRPr lang="en-US" sz="900" dirty="0">
              <a:solidFill>
                <a:srgbClr val="7030A0"/>
              </a:solidFill>
            </a:endParaRPr>
          </a:p>
          <a:p>
            <a:pPr marL="342900" indent="-342900">
              <a:buFont typeface="Arial" panose="020B0604020202020204" pitchFamily="34" charset="0"/>
              <a:buChar char="•"/>
            </a:pPr>
            <a:r>
              <a:rPr lang="en-US" sz="2400" dirty="0">
                <a:solidFill>
                  <a:schemeClr val="accent2">
                    <a:lumMod val="75000"/>
                  </a:schemeClr>
                </a:solidFill>
              </a:rPr>
              <a:t>More Incentive? Many CEOs from Fortune 500 Companies Meditate Daily!</a:t>
            </a:r>
            <a:r>
              <a:rPr lang="en-US" sz="2400" dirty="0">
                <a:solidFill>
                  <a:srgbClr val="C00000"/>
                </a:solidFill>
              </a:rPr>
              <a:t> </a:t>
            </a:r>
            <a:r>
              <a:rPr lang="en-US" dirty="0">
                <a:solidFill>
                  <a:srgbClr val="C00000"/>
                </a:solidFill>
                <a:hlinkClick r:id="rId3"/>
              </a:rPr>
              <a:t>https://hbr.org/2015/12/how-meditation-benefits-ceos</a:t>
            </a:r>
            <a:r>
              <a:rPr lang="en-US" dirty="0">
                <a:solidFill>
                  <a:srgbClr val="C00000"/>
                </a:solidFill>
              </a:rPr>
              <a:t>. </a:t>
            </a:r>
            <a:r>
              <a:rPr lang="en-US" dirty="0">
                <a:solidFill>
                  <a:srgbClr val="C00000"/>
                </a:solidFill>
                <a:hlinkClick r:id="rId4"/>
              </a:rPr>
              <a:t>https://www.billgeorge.org/articles/wall-street-bosses-tiger-woods-meditate-to-focus-stay-calm/</a:t>
            </a:r>
            <a:endParaRPr lang="en-US" dirty="0">
              <a:solidFill>
                <a:srgbClr val="C00000"/>
              </a:solidFill>
            </a:endParaRPr>
          </a:p>
          <a:p>
            <a:pPr marL="342900" indent="-342900">
              <a:buFont typeface="Arial" panose="020B0604020202020204" pitchFamily="34" charset="0"/>
              <a:buChar char="•"/>
            </a:pPr>
            <a:endParaRPr lang="en-US" dirty="0">
              <a:solidFill>
                <a:srgbClr val="C00000"/>
              </a:solidFill>
            </a:endParaRPr>
          </a:p>
        </p:txBody>
      </p:sp>
      <p:sp>
        <p:nvSpPr>
          <p:cNvPr id="7" name="TextBox 6">
            <a:extLst>
              <a:ext uri="{FF2B5EF4-FFF2-40B4-BE49-F238E27FC236}">
                <a16:creationId xmlns:a16="http://schemas.microsoft.com/office/drawing/2014/main" id="{893042FC-423F-364D-9FF8-07FC4F3F045E}"/>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pic>
        <p:nvPicPr>
          <p:cNvPr id="8" name="Picture 7">
            <a:extLst>
              <a:ext uri="{FF2B5EF4-FFF2-40B4-BE49-F238E27FC236}">
                <a16:creationId xmlns:a16="http://schemas.microsoft.com/office/drawing/2014/main" id="{9D8FBABF-B5BF-D843-90E1-0BF756733DEB}"/>
              </a:ext>
            </a:extLst>
          </p:cNvPr>
          <p:cNvPicPr>
            <a:picLocks noChangeAspect="1"/>
          </p:cNvPicPr>
          <p:nvPr/>
        </p:nvPicPr>
        <p:blipFill>
          <a:blip r:embed="rId5"/>
          <a:stretch>
            <a:fillRect/>
          </a:stretch>
        </p:blipFill>
        <p:spPr>
          <a:xfrm>
            <a:off x="5390046" y="1085400"/>
            <a:ext cx="2965700" cy="3842202"/>
          </a:xfrm>
          <a:prstGeom prst="rect">
            <a:avLst/>
          </a:prstGeom>
        </p:spPr>
      </p:pic>
    </p:spTree>
    <p:extLst>
      <p:ext uri="{BB962C8B-B14F-4D97-AF65-F5344CB8AC3E}">
        <p14:creationId xmlns:p14="http://schemas.microsoft.com/office/powerpoint/2010/main" val="85923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7" y="1"/>
            <a:ext cx="5865223" cy="473620"/>
          </a:xfrm>
        </p:spPr>
        <p:txBody>
          <a:bodyPr>
            <a:normAutofit fontScale="90000"/>
          </a:bodyPr>
          <a:lstStyle/>
          <a:p>
            <a:r>
              <a:rPr lang="en-US" b="1" dirty="0">
                <a:solidFill>
                  <a:schemeClr val="accent1">
                    <a:lumMod val="75000"/>
                  </a:schemeClr>
                </a:solidFill>
              </a:rPr>
              <a:t>Benefits of Meditation</a:t>
            </a:r>
          </a:p>
        </p:txBody>
      </p:sp>
      <p:sp>
        <p:nvSpPr>
          <p:cNvPr id="3" name="Content Placeholder 2"/>
          <p:cNvSpPr>
            <a:spLocks noGrp="1"/>
          </p:cNvSpPr>
          <p:nvPr>
            <p:ph idx="1"/>
          </p:nvPr>
        </p:nvSpPr>
        <p:spPr>
          <a:xfrm>
            <a:off x="0" y="624325"/>
            <a:ext cx="8943348" cy="6186004"/>
          </a:xfrm>
        </p:spPr>
        <p:txBody>
          <a:bodyPr>
            <a:noAutofit/>
          </a:bodyPr>
          <a:lstStyle/>
          <a:p>
            <a:pPr marL="0" indent="0">
              <a:buNone/>
            </a:pPr>
            <a:r>
              <a:rPr lang="en-US" sz="2400" b="1" u="sng" dirty="0">
                <a:solidFill>
                  <a:schemeClr val="tx1"/>
                </a:solidFill>
              </a:rPr>
              <a:t>Physical Health Benefits</a:t>
            </a:r>
          </a:p>
          <a:p>
            <a:r>
              <a:rPr lang="en-US" sz="2200" dirty="0">
                <a:solidFill>
                  <a:schemeClr val="accent2">
                    <a:lumMod val="75000"/>
                  </a:schemeClr>
                </a:solidFill>
              </a:rPr>
              <a:t>Decreases levels of cortisol</a:t>
            </a:r>
          </a:p>
          <a:p>
            <a:r>
              <a:rPr lang="en-US" sz="2200" dirty="0">
                <a:solidFill>
                  <a:schemeClr val="accent1">
                    <a:lumMod val="75000"/>
                  </a:schemeClr>
                </a:solidFill>
              </a:rPr>
              <a:t>Lowers blood pressure</a:t>
            </a:r>
          </a:p>
          <a:p>
            <a:r>
              <a:rPr lang="en-US" sz="2200" dirty="0">
                <a:solidFill>
                  <a:schemeClr val="accent2">
                    <a:lumMod val="75000"/>
                  </a:schemeClr>
                </a:solidFill>
              </a:rPr>
              <a:t>Reduces cardiovascular disease</a:t>
            </a:r>
          </a:p>
          <a:p>
            <a:r>
              <a:rPr lang="en-US" sz="2200" dirty="0">
                <a:solidFill>
                  <a:schemeClr val="accent1">
                    <a:lumMod val="75000"/>
                  </a:schemeClr>
                </a:solidFill>
              </a:rPr>
              <a:t>Improves immune functioning</a:t>
            </a:r>
          </a:p>
          <a:p>
            <a:pPr marL="0" indent="0">
              <a:buNone/>
            </a:pPr>
            <a:endParaRPr lang="en-US" sz="800" dirty="0">
              <a:solidFill>
                <a:srgbClr val="0000FF"/>
              </a:solidFill>
            </a:endParaRPr>
          </a:p>
          <a:p>
            <a:pPr marL="0" indent="0">
              <a:buNone/>
            </a:pPr>
            <a:r>
              <a:rPr lang="en-US" sz="2400" b="1" u="sng" dirty="0">
                <a:solidFill>
                  <a:schemeClr val="tx1"/>
                </a:solidFill>
              </a:rPr>
              <a:t>Mental Health Benefits</a:t>
            </a:r>
          </a:p>
          <a:p>
            <a:r>
              <a:rPr lang="en-US" sz="2200" dirty="0">
                <a:solidFill>
                  <a:schemeClr val="accent2">
                    <a:lumMod val="75000"/>
                  </a:schemeClr>
                </a:solidFill>
              </a:rPr>
              <a:t>Improves working memory capacity</a:t>
            </a:r>
          </a:p>
          <a:p>
            <a:r>
              <a:rPr lang="en-US" sz="2200" dirty="0">
                <a:solidFill>
                  <a:schemeClr val="accent1">
                    <a:lumMod val="75000"/>
                  </a:schemeClr>
                </a:solidFill>
              </a:rPr>
              <a:t>Increases empathy</a:t>
            </a:r>
          </a:p>
          <a:p>
            <a:r>
              <a:rPr lang="en-US" sz="2200" dirty="0">
                <a:solidFill>
                  <a:schemeClr val="accent2">
                    <a:lumMod val="75000"/>
                  </a:schemeClr>
                </a:solidFill>
              </a:rPr>
              <a:t>Increases ability to focus attention</a:t>
            </a:r>
          </a:p>
          <a:p>
            <a:r>
              <a:rPr lang="en-US" sz="2200" dirty="0">
                <a:solidFill>
                  <a:schemeClr val="accent1">
                    <a:lumMod val="75000"/>
                  </a:schemeClr>
                </a:solidFill>
              </a:rPr>
              <a:t>Induces higher levels of satisfaction</a:t>
            </a:r>
          </a:p>
          <a:p>
            <a:r>
              <a:rPr lang="en-US" sz="2200" dirty="0">
                <a:solidFill>
                  <a:schemeClr val="accent2">
                    <a:lumMod val="75000"/>
                  </a:schemeClr>
                </a:solidFill>
              </a:rPr>
              <a:t>Improves sleep quality</a:t>
            </a:r>
          </a:p>
          <a:p>
            <a:r>
              <a:rPr lang="en-US" sz="2200" dirty="0">
                <a:solidFill>
                  <a:schemeClr val="accent1">
                    <a:lumMod val="75000"/>
                  </a:schemeClr>
                </a:solidFill>
              </a:rPr>
              <a:t>Increases brain plasticity</a:t>
            </a:r>
          </a:p>
          <a:p>
            <a:r>
              <a:rPr lang="en-US" sz="2200" dirty="0">
                <a:solidFill>
                  <a:schemeClr val="accent2">
                    <a:lumMod val="75000"/>
                  </a:schemeClr>
                </a:solidFill>
              </a:rPr>
              <a:t>Induces greater productivity/efficiency</a:t>
            </a:r>
          </a:p>
          <a:p>
            <a:pPr marL="0" indent="0">
              <a:buNone/>
            </a:pPr>
            <a:endParaRPr lang="en-US" sz="2400" dirty="0"/>
          </a:p>
        </p:txBody>
      </p:sp>
      <p:pic>
        <p:nvPicPr>
          <p:cNvPr id="4" name="Picture 3" descr="cortis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467" y="47671"/>
            <a:ext cx="2160274" cy="1971328"/>
          </a:xfrm>
          <a:prstGeom prst="rect">
            <a:avLst/>
          </a:prstGeom>
        </p:spPr>
      </p:pic>
      <p:sp>
        <p:nvSpPr>
          <p:cNvPr id="7" name="TextBox 6">
            <a:extLst>
              <a:ext uri="{FF2B5EF4-FFF2-40B4-BE49-F238E27FC236}">
                <a16:creationId xmlns:a16="http://schemas.microsoft.com/office/drawing/2014/main" id="{04CF26B9-87F2-394C-A91D-CF79C8CDF56B}"/>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pic>
        <p:nvPicPr>
          <p:cNvPr id="8" name="Picture 7">
            <a:extLst>
              <a:ext uri="{FF2B5EF4-FFF2-40B4-BE49-F238E27FC236}">
                <a16:creationId xmlns:a16="http://schemas.microsoft.com/office/drawing/2014/main" id="{B59C63E0-89E4-FC41-A8E7-CA4676152FE3}"/>
              </a:ext>
            </a:extLst>
          </p:cNvPr>
          <p:cNvPicPr>
            <a:picLocks noChangeAspect="1"/>
          </p:cNvPicPr>
          <p:nvPr/>
        </p:nvPicPr>
        <p:blipFill>
          <a:blip r:embed="rId4"/>
          <a:stretch>
            <a:fillRect/>
          </a:stretch>
        </p:blipFill>
        <p:spPr>
          <a:xfrm>
            <a:off x="5114079" y="2364437"/>
            <a:ext cx="2867843" cy="3342097"/>
          </a:xfrm>
          <a:prstGeom prst="rect">
            <a:avLst/>
          </a:prstGeom>
        </p:spPr>
      </p:pic>
    </p:spTree>
    <p:extLst>
      <p:ext uri="{BB962C8B-B14F-4D97-AF65-F5344CB8AC3E}">
        <p14:creationId xmlns:p14="http://schemas.microsoft.com/office/powerpoint/2010/main" val="1098488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133"/>
            <a:ext cx="9007366" cy="864704"/>
          </a:xfrm>
        </p:spPr>
        <p:txBody>
          <a:bodyPr>
            <a:normAutofit fontScale="90000"/>
          </a:bodyPr>
          <a:lstStyle/>
          <a:p>
            <a:r>
              <a:rPr lang="en-US" sz="3600" b="1" dirty="0">
                <a:solidFill>
                  <a:schemeClr val="accent1">
                    <a:lumMod val="75000"/>
                  </a:schemeClr>
                </a:solidFill>
              </a:rPr>
              <a:t>Meditation Effects on the Immune System</a:t>
            </a:r>
          </a:p>
        </p:txBody>
      </p:sp>
      <p:sp>
        <p:nvSpPr>
          <p:cNvPr id="3" name="Content Placeholder 2"/>
          <p:cNvSpPr>
            <a:spLocks noGrp="1"/>
          </p:cNvSpPr>
          <p:nvPr>
            <p:ph idx="1"/>
          </p:nvPr>
        </p:nvSpPr>
        <p:spPr>
          <a:xfrm>
            <a:off x="-84666" y="3605597"/>
            <a:ext cx="7704667" cy="2238704"/>
          </a:xfrm>
        </p:spPr>
        <p:txBody>
          <a:bodyPr>
            <a:normAutofit fontScale="92500"/>
          </a:bodyPr>
          <a:lstStyle/>
          <a:p>
            <a:r>
              <a:rPr lang="en-US" sz="2200" b="1" dirty="0">
                <a:solidFill>
                  <a:schemeClr val="accent2">
                    <a:lumMod val="75000"/>
                  </a:schemeClr>
                </a:solidFill>
              </a:rPr>
              <a:t>Mindfulness meditation and immune system biomarkers: A systematic review of 20 randomized controlled trials, comprising more than 1600 participants, revealed replicated, yet tentative, evidence that mindfulness meditation is associated with changes in select immune system processes involved in inﬂammation, immunity, and biological aging. </a:t>
            </a:r>
            <a:r>
              <a:rPr lang="en-US" sz="1700" b="1" dirty="0">
                <a:solidFill>
                  <a:schemeClr val="accent2">
                    <a:lumMod val="75000"/>
                  </a:schemeClr>
                </a:solidFill>
              </a:rPr>
              <a:t>(Black and </a:t>
            </a:r>
            <a:r>
              <a:rPr lang="en-US" sz="1700" b="1" dirty="0" err="1">
                <a:solidFill>
                  <a:schemeClr val="accent2">
                    <a:lumMod val="75000"/>
                  </a:schemeClr>
                </a:solidFill>
              </a:rPr>
              <a:t>Slavich</a:t>
            </a:r>
            <a:r>
              <a:rPr lang="en-US" sz="1700" b="1" dirty="0">
                <a:solidFill>
                  <a:schemeClr val="accent2">
                    <a:lumMod val="75000"/>
                  </a:schemeClr>
                </a:solidFill>
              </a:rPr>
              <a:t>, 2016)</a:t>
            </a:r>
          </a:p>
        </p:txBody>
      </p:sp>
      <p:pic>
        <p:nvPicPr>
          <p:cNvPr id="5" name="Picture 4"/>
          <p:cNvPicPr>
            <a:picLocks noChangeAspect="1"/>
          </p:cNvPicPr>
          <p:nvPr/>
        </p:nvPicPr>
        <p:blipFill>
          <a:blip r:embed="rId3"/>
          <a:stretch>
            <a:fillRect/>
          </a:stretch>
        </p:blipFill>
        <p:spPr>
          <a:xfrm>
            <a:off x="1314378" y="957837"/>
            <a:ext cx="4984822" cy="2417338"/>
          </a:xfrm>
          <a:prstGeom prst="rect">
            <a:avLst/>
          </a:prstGeom>
        </p:spPr>
      </p:pic>
      <p:sp>
        <p:nvSpPr>
          <p:cNvPr id="6" name="TextBox 5">
            <a:extLst>
              <a:ext uri="{FF2B5EF4-FFF2-40B4-BE49-F238E27FC236}">
                <a16:creationId xmlns:a16="http://schemas.microsoft.com/office/drawing/2014/main" id="{CDA1D6DB-B467-E940-8C06-FA794FF511EA}"/>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1731517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D81E38-1D8F-3549-ADC8-5366C0F76B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19607" y="2485579"/>
            <a:ext cx="4285237" cy="3372448"/>
          </a:xfrm>
        </p:spPr>
      </p:pic>
      <p:sp>
        <p:nvSpPr>
          <p:cNvPr id="5" name="Frame 4">
            <a:extLst>
              <a:ext uri="{FF2B5EF4-FFF2-40B4-BE49-F238E27FC236}">
                <a16:creationId xmlns:a16="http://schemas.microsoft.com/office/drawing/2014/main" id="{2C71DFDB-0C08-8F4A-9D17-2BE2F8BCA181}"/>
              </a:ext>
            </a:extLst>
          </p:cNvPr>
          <p:cNvSpPr/>
          <p:nvPr/>
        </p:nvSpPr>
        <p:spPr>
          <a:xfrm>
            <a:off x="7615713" y="3045933"/>
            <a:ext cx="664687" cy="552412"/>
          </a:xfrm>
          <a:prstGeom prst="fram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6" name="Frame 5">
            <a:extLst>
              <a:ext uri="{FF2B5EF4-FFF2-40B4-BE49-F238E27FC236}">
                <a16:creationId xmlns:a16="http://schemas.microsoft.com/office/drawing/2014/main" id="{70159FE8-4DE1-AF42-8D93-03F8863D9B6D}"/>
              </a:ext>
            </a:extLst>
          </p:cNvPr>
          <p:cNvSpPr/>
          <p:nvPr/>
        </p:nvSpPr>
        <p:spPr>
          <a:xfrm>
            <a:off x="7615713" y="4119553"/>
            <a:ext cx="664687" cy="552412"/>
          </a:xfrm>
          <a:prstGeom prst="fram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3" name="TextBox 2">
            <a:extLst>
              <a:ext uri="{FF2B5EF4-FFF2-40B4-BE49-F238E27FC236}">
                <a16:creationId xmlns:a16="http://schemas.microsoft.com/office/drawing/2014/main" id="{0DC66153-6908-3C41-8D07-33B46B46C8A0}"/>
              </a:ext>
            </a:extLst>
          </p:cNvPr>
          <p:cNvSpPr txBox="1"/>
          <p:nvPr/>
        </p:nvSpPr>
        <p:spPr>
          <a:xfrm>
            <a:off x="0" y="667782"/>
            <a:ext cx="8529637" cy="1692771"/>
          </a:xfrm>
          <a:prstGeom prst="rect">
            <a:avLst/>
          </a:prstGeom>
          <a:noFill/>
        </p:spPr>
        <p:txBody>
          <a:bodyPr wrap="square" rtlCol="0">
            <a:spAutoFit/>
          </a:bodyPr>
          <a:lstStyle/>
          <a:p>
            <a:r>
              <a:rPr lang="en-US" sz="2600" u="sng" dirty="0">
                <a:solidFill>
                  <a:srgbClr val="343CE4"/>
                </a:solidFill>
              </a:rPr>
              <a:t>Frontal Cortex </a:t>
            </a:r>
            <a:r>
              <a:rPr lang="en-US" sz="2600" dirty="0"/>
              <a:t>– becomes larger with a greater volume of gray matter, self-regulation improves and brain plasticity increases</a:t>
            </a:r>
          </a:p>
          <a:p>
            <a:r>
              <a:rPr lang="en-US" sz="2600" u="sng" dirty="0">
                <a:solidFill>
                  <a:srgbClr val="C00000"/>
                </a:solidFill>
              </a:rPr>
              <a:t>Amygdala</a:t>
            </a:r>
            <a:r>
              <a:rPr lang="en-US" sz="2600" u="sng" dirty="0"/>
              <a:t> </a:t>
            </a:r>
            <a:r>
              <a:rPr lang="en-US" sz="2600" dirty="0"/>
              <a:t> - smaller and less reactive/sensitive</a:t>
            </a:r>
          </a:p>
        </p:txBody>
      </p:sp>
      <p:sp>
        <p:nvSpPr>
          <p:cNvPr id="7" name="TextBox 6">
            <a:extLst>
              <a:ext uri="{FF2B5EF4-FFF2-40B4-BE49-F238E27FC236}">
                <a16:creationId xmlns:a16="http://schemas.microsoft.com/office/drawing/2014/main" id="{C6F88967-71C9-5E43-AFEB-EB2A41A84E90}"/>
              </a:ext>
            </a:extLst>
          </p:cNvPr>
          <p:cNvSpPr txBox="1"/>
          <p:nvPr/>
        </p:nvSpPr>
        <p:spPr>
          <a:xfrm>
            <a:off x="583551" y="-13714"/>
            <a:ext cx="5520357" cy="646331"/>
          </a:xfrm>
          <a:prstGeom prst="rect">
            <a:avLst/>
          </a:prstGeom>
          <a:noFill/>
        </p:spPr>
        <p:txBody>
          <a:bodyPr wrap="none" rtlCol="0">
            <a:spAutoFit/>
          </a:bodyPr>
          <a:lstStyle/>
          <a:p>
            <a:r>
              <a:rPr lang="en-US" sz="3600" b="1" dirty="0">
                <a:solidFill>
                  <a:schemeClr val="accent1">
                    <a:lumMod val="75000"/>
                  </a:schemeClr>
                </a:solidFill>
              </a:rPr>
              <a:t>Your Brain on Meditation</a:t>
            </a:r>
          </a:p>
        </p:txBody>
      </p:sp>
      <p:sp>
        <p:nvSpPr>
          <p:cNvPr id="2" name="TextBox 1">
            <a:extLst>
              <a:ext uri="{FF2B5EF4-FFF2-40B4-BE49-F238E27FC236}">
                <a16:creationId xmlns:a16="http://schemas.microsoft.com/office/drawing/2014/main" id="{1689BD84-734F-7741-BFA2-46AFC44C2730}"/>
              </a:ext>
            </a:extLst>
          </p:cNvPr>
          <p:cNvSpPr txBox="1"/>
          <p:nvPr/>
        </p:nvSpPr>
        <p:spPr>
          <a:xfrm>
            <a:off x="238369" y="3045933"/>
            <a:ext cx="4145058" cy="3416320"/>
          </a:xfrm>
          <a:prstGeom prst="rect">
            <a:avLst/>
          </a:prstGeom>
          <a:noFill/>
        </p:spPr>
        <p:txBody>
          <a:bodyPr wrap="square" rtlCol="0">
            <a:spAutoFit/>
          </a:bodyPr>
          <a:lstStyle/>
          <a:p>
            <a:r>
              <a:rPr lang="en-US" sz="2400" dirty="0">
                <a:solidFill>
                  <a:schemeClr val="accent2">
                    <a:lumMod val="75000"/>
                  </a:schemeClr>
                </a:solidFill>
              </a:rPr>
              <a:t>Meditation is used for chronic pain management, stress management, as part of a treatment regimen for addiction, anxiety and depression, and as a performance-enhancement tool.</a:t>
            </a:r>
          </a:p>
          <a:p>
            <a:endParaRPr lang="en-US" sz="2400" dirty="0">
              <a:solidFill>
                <a:schemeClr val="accent2">
                  <a:lumMod val="75000"/>
                </a:schemeClr>
              </a:solidFill>
            </a:endParaRPr>
          </a:p>
        </p:txBody>
      </p:sp>
      <p:sp>
        <p:nvSpPr>
          <p:cNvPr id="8" name="TextBox 7">
            <a:extLst>
              <a:ext uri="{FF2B5EF4-FFF2-40B4-BE49-F238E27FC236}">
                <a16:creationId xmlns:a16="http://schemas.microsoft.com/office/drawing/2014/main" id="{51C90029-70A8-DD45-8586-0D3211CA6AB6}"/>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172670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924" y="0"/>
            <a:ext cx="5873617" cy="743049"/>
          </a:xfrm>
        </p:spPr>
        <p:txBody>
          <a:bodyPr>
            <a:normAutofit/>
          </a:bodyPr>
          <a:lstStyle/>
          <a:p>
            <a:r>
              <a:rPr lang="en-US" b="1" dirty="0">
                <a:solidFill>
                  <a:schemeClr val="accent1">
                    <a:lumMod val="75000"/>
                  </a:schemeClr>
                </a:solidFill>
              </a:rPr>
              <a:t>So….. What is Meditation ?</a:t>
            </a:r>
          </a:p>
        </p:txBody>
      </p:sp>
      <p:sp>
        <p:nvSpPr>
          <p:cNvPr id="6" name="Content Placeholder 5">
            <a:extLst>
              <a:ext uri="{FF2B5EF4-FFF2-40B4-BE49-F238E27FC236}">
                <a16:creationId xmlns:a16="http://schemas.microsoft.com/office/drawing/2014/main" id="{C06B264F-9B3D-5C47-8815-D668D49C8CD0}"/>
              </a:ext>
            </a:extLst>
          </p:cNvPr>
          <p:cNvSpPr>
            <a:spLocks noGrp="1"/>
          </p:cNvSpPr>
          <p:nvPr>
            <p:ph idx="1"/>
          </p:nvPr>
        </p:nvSpPr>
        <p:spPr>
          <a:xfrm>
            <a:off x="372534" y="3022601"/>
            <a:ext cx="8209558" cy="4051722"/>
          </a:xfrm>
        </p:spPr>
        <p:txBody>
          <a:bodyPr>
            <a:normAutofit/>
          </a:bodyPr>
          <a:lstStyle/>
          <a:p>
            <a:pPr marL="0" indent="0">
              <a:buNone/>
            </a:pPr>
            <a:r>
              <a:rPr lang="en-US" sz="3000" dirty="0"/>
              <a:t>While there are many types of meditation, they all share several of the same characteristics:</a:t>
            </a:r>
          </a:p>
          <a:p>
            <a:r>
              <a:rPr lang="en-US" sz="2800" dirty="0">
                <a:solidFill>
                  <a:schemeClr val="accent1">
                    <a:lumMod val="75000"/>
                  </a:schemeClr>
                </a:solidFill>
              </a:rPr>
              <a:t>Focused attention/awareness</a:t>
            </a:r>
          </a:p>
          <a:p>
            <a:r>
              <a:rPr lang="en-US" sz="2800" dirty="0">
                <a:solidFill>
                  <a:schemeClr val="accent2">
                    <a:lumMod val="75000"/>
                  </a:schemeClr>
                </a:solidFill>
              </a:rPr>
              <a:t>Paced breathing</a:t>
            </a:r>
          </a:p>
          <a:p>
            <a:r>
              <a:rPr lang="en-US" sz="2800" dirty="0">
                <a:solidFill>
                  <a:schemeClr val="accent1">
                    <a:lumMod val="75000"/>
                  </a:schemeClr>
                </a:solidFill>
              </a:rPr>
              <a:t>Comfortable posture</a:t>
            </a:r>
          </a:p>
        </p:txBody>
      </p:sp>
      <p:sp>
        <p:nvSpPr>
          <p:cNvPr id="5" name="TextBox 4"/>
          <p:cNvSpPr txBox="1"/>
          <p:nvPr/>
        </p:nvSpPr>
        <p:spPr>
          <a:xfrm>
            <a:off x="59267" y="917478"/>
            <a:ext cx="7332133" cy="1815882"/>
          </a:xfrm>
          <a:prstGeom prst="rect">
            <a:avLst/>
          </a:prstGeom>
          <a:noFill/>
        </p:spPr>
        <p:txBody>
          <a:bodyPr wrap="square" rtlCol="0">
            <a:spAutoFit/>
          </a:bodyPr>
          <a:lstStyle/>
          <a:p>
            <a:r>
              <a:rPr lang="en-US" sz="2800" dirty="0">
                <a:solidFill>
                  <a:schemeClr val="accent2">
                    <a:lumMod val="75000"/>
                  </a:schemeClr>
                </a:solidFill>
              </a:rPr>
              <a:t>A mental discipline in which the practitioner attempts to move beyond reflexive thinking into a deeper state of awareness (or relaxation) by intentional focus.</a:t>
            </a:r>
          </a:p>
        </p:txBody>
      </p:sp>
      <p:sp>
        <p:nvSpPr>
          <p:cNvPr id="9" name="TextBox 8">
            <a:extLst>
              <a:ext uri="{FF2B5EF4-FFF2-40B4-BE49-F238E27FC236}">
                <a16:creationId xmlns:a16="http://schemas.microsoft.com/office/drawing/2014/main" id="{345EB7DE-67C3-094F-A860-CB6ED7C9AE24}"/>
              </a:ext>
            </a:extLst>
          </p:cNvPr>
          <p:cNvSpPr txBox="1"/>
          <p:nvPr/>
        </p:nvSpPr>
        <p:spPr>
          <a:xfrm>
            <a:off x="6138369" y="6553200"/>
            <a:ext cx="3005631" cy="338554"/>
          </a:xfrm>
          <a:prstGeom prst="rect">
            <a:avLst/>
          </a:prstGeom>
          <a:noFill/>
        </p:spPr>
        <p:txBody>
          <a:bodyPr wrap="none" rtlCol="0">
            <a:spAutoFit/>
          </a:bodyPr>
          <a:lstStyle/>
          <a:p>
            <a:r>
              <a:rPr lang="en-US" sz="1600" dirty="0"/>
              <a:t>Dr. Michelle Lizotte-Waniewski</a:t>
            </a:r>
          </a:p>
        </p:txBody>
      </p:sp>
      <p:pic>
        <p:nvPicPr>
          <p:cNvPr id="4" name="Picture 3">
            <a:extLst>
              <a:ext uri="{FF2B5EF4-FFF2-40B4-BE49-F238E27FC236}">
                <a16:creationId xmlns:a16="http://schemas.microsoft.com/office/drawing/2014/main" id="{A68DC5D0-8FE9-7E42-A9EE-22C87F727710}"/>
              </a:ext>
            </a:extLst>
          </p:cNvPr>
          <p:cNvPicPr>
            <a:picLocks noChangeAspect="1"/>
          </p:cNvPicPr>
          <p:nvPr/>
        </p:nvPicPr>
        <p:blipFill>
          <a:blip r:embed="rId3"/>
          <a:stretch>
            <a:fillRect/>
          </a:stretch>
        </p:blipFill>
        <p:spPr>
          <a:xfrm>
            <a:off x="5643800" y="4121425"/>
            <a:ext cx="3500199" cy="2261267"/>
          </a:xfrm>
          <a:prstGeom prst="rect">
            <a:avLst/>
          </a:prstGeom>
        </p:spPr>
      </p:pic>
    </p:spTree>
    <p:extLst>
      <p:ext uri="{BB962C8B-B14F-4D97-AF65-F5344CB8AC3E}">
        <p14:creationId xmlns:p14="http://schemas.microsoft.com/office/powerpoint/2010/main" val="648104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9DCD-723F-4C33-912D-BD9717756635}"/>
              </a:ext>
            </a:extLst>
          </p:cNvPr>
          <p:cNvSpPr>
            <a:spLocks noGrp="1"/>
          </p:cNvSpPr>
          <p:nvPr>
            <p:ph type="title"/>
          </p:nvPr>
        </p:nvSpPr>
        <p:spPr>
          <a:xfrm>
            <a:off x="992326" y="209732"/>
            <a:ext cx="6447501" cy="990600"/>
          </a:xfrm>
        </p:spPr>
        <p:txBody>
          <a:bodyPr>
            <a:normAutofit/>
          </a:bodyPr>
          <a:lstStyle/>
          <a:p>
            <a:r>
              <a:rPr lang="en-US" b="1" dirty="0">
                <a:solidFill>
                  <a:schemeClr val="accent1">
                    <a:lumMod val="75000"/>
                  </a:schemeClr>
                </a:solidFill>
              </a:rPr>
              <a:t>Misperceptions</a:t>
            </a:r>
          </a:p>
        </p:txBody>
      </p:sp>
      <p:sp>
        <p:nvSpPr>
          <p:cNvPr id="3" name="Content Placeholder 2">
            <a:extLst>
              <a:ext uri="{FF2B5EF4-FFF2-40B4-BE49-F238E27FC236}">
                <a16:creationId xmlns:a16="http://schemas.microsoft.com/office/drawing/2014/main" id="{E400208C-01BE-436A-88A8-3ABF08C4EA9E}"/>
              </a:ext>
            </a:extLst>
          </p:cNvPr>
          <p:cNvSpPr>
            <a:spLocks noGrp="1"/>
          </p:cNvSpPr>
          <p:nvPr>
            <p:ph idx="1"/>
          </p:nvPr>
        </p:nvSpPr>
        <p:spPr>
          <a:xfrm>
            <a:off x="392003" y="1796049"/>
            <a:ext cx="7421961" cy="3291340"/>
          </a:xfrm>
        </p:spPr>
        <p:txBody>
          <a:bodyPr>
            <a:noAutofit/>
          </a:bodyPr>
          <a:lstStyle/>
          <a:p>
            <a:r>
              <a:rPr lang="en-US" sz="2800" dirty="0"/>
              <a:t>Meditation is clearing the mind</a:t>
            </a:r>
          </a:p>
          <a:p>
            <a:r>
              <a:rPr lang="en-US" sz="2800" dirty="0"/>
              <a:t>Meditation is relaxing</a:t>
            </a:r>
          </a:p>
          <a:p>
            <a:r>
              <a:rPr lang="en-US" sz="2800" dirty="0"/>
              <a:t>Meditation is good for everyone (mindfulness is though)</a:t>
            </a:r>
          </a:p>
          <a:p>
            <a:r>
              <a:rPr lang="en-US" sz="2800" dirty="0"/>
              <a:t>Meditation is a replacement for other self-care behaviors</a:t>
            </a:r>
          </a:p>
          <a:p>
            <a:endParaRPr lang="en-US" sz="2800" dirty="0"/>
          </a:p>
        </p:txBody>
      </p:sp>
      <p:sp>
        <p:nvSpPr>
          <p:cNvPr id="5" name="TextBox 4">
            <a:extLst>
              <a:ext uri="{FF2B5EF4-FFF2-40B4-BE49-F238E27FC236}">
                <a16:creationId xmlns:a16="http://schemas.microsoft.com/office/drawing/2014/main" id="{03E38895-A4A4-3446-9EF1-BF9BB7E0C57F}"/>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4247416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8A886E8-A439-1F4C-B5A0-70EAE43B641D}"/>
              </a:ext>
            </a:extLst>
          </p:cNvPr>
          <p:cNvSpPr>
            <a:spLocks noGrp="1"/>
          </p:cNvSpPr>
          <p:nvPr>
            <p:ph idx="1"/>
          </p:nvPr>
        </p:nvSpPr>
        <p:spPr>
          <a:xfrm>
            <a:off x="235792" y="915725"/>
            <a:ext cx="5706532" cy="5971458"/>
          </a:xfrm>
        </p:spPr>
        <p:txBody>
          <a:bodyPr>
            <a:normAutofit lnSpcReduction="10000"/>
          </a:bodyPr>
          <a:lstStyle/>
          <a:p>
            <a:r>
              <a:rPr lang="en-US" sz="2400" dirty="0">
                <a:solidFill>
                  <a:schemeClr val="accent2">
                    <a:lumMod val="75000"/>
                  </a:schemeClr>
                </a:solidFill>
              </a:rPr>
              <a:t>Mindfulness (focus attention on breath, sensations, candle)</a:t>
            </a:r>
          </a:p>
          <a:p>
            <a:pPr marL="0" indent="0">
              <a:buNone/>
            </a:pPr>
            <a:endParaRPr lang="en-US" sz="800" dirty="0">
              <a:solidFill>
                <a:schemeClr val="accent2">
                  <a:lumMod val="75000"/>
                </a:schemeClr>
              </a:solidFill>
            </a:endParaRPr>
          </a:p>
          <a:p>
            <a:r>
              <a:rPr lang="en-US" sz="2400" dirty="0">
                <a:solidFill>
                  <a:schemeClr val="accent1">
                    <a:lumMod val="75000"/>
                  </a:schemeClr>
                </a:solidFill>
              </a:rPr>
              <a:t>Body Scan</a:t>
            </a:r>
          </a:p>
          <a:p>
            <a:pPr marL="0" indent="0">
              <a:buNone/>
            </a:pPr>
            <a:endParaRPr lang="en-US" sz="800" dirty="0">
              <a:solidFill>
                <a:schemeClr val="accent2">
                  <a:lumMod val="75000"/>
                </a:schemeClr>
              </a:solidFill>
            </a:endParaRPr>
          </a:p>
          <a:p>
            <a:r>
              <a:rPr lang="en-US" sz="2400" dirty="0">
                <a:solidFill>
                  <a:schemeClr val="accent2">
                    <a:lumMod val="75000"/>
                  </a:schemeClr>
                </a:solidFill>
              </a:rPr>
              <a:t>Guided (Visualization/Virtual Reality)</a:t>
            </a:r>
          </a:p>
          <a:p>
            <a:pPr marL="0" indent="0">
              <a:buNone/>
            </a:pPr>
            <a:endParaRPr lang="en-US" sz="800" dirty="0">
              <a:solidFill>
                <a:schemeClr val="accent1">
                  <a:lumMod val="75000"/>
                </a:schemeClr>
              </a:solidFill>
            </a:endParaRPr>
          </a:p>
          <a:p>
            <a:r>
              <a:rPr lang="en-US" sz="2400" dirty="0">
                <a:solidFill>
                  <a:schemeClr val="accent1">
                    <a:lumMod val="75000"/>
                  </a:schemeClr>
                </a:solidFill>
              </a:rPr>
              <a:t>Mantra Meditation (including Transcendental)</a:t>
            </a:r>
          </a:p>
          <a:p>
            <a:pPr marL="0" indent="0">
              <a:buNone/>
            </a:pPr>
            <a:endParaRPr lang="en-US" sz="800" dirty="0">
              <a:solidFill>
                <a:schemeClr val="accent2">
                  <a:lumMod val="75000"/>
                </a:schemeClr>
              </a:solidFill>
            </a:endParaRPr>
          </a:p>
          <a:p>
            <a:r>
              <a:rPr lang="en-US" sz="2400" dirty="0">
                <a:solidFill>
                  <a:schemeClr val="accent2">
                    <a:lumMod val="75000"/>
                  </a:schemeClr>
                </a:solidFill>
              </a:rPr>
              <a:t>Walking/Movement (focus on movements of walking)</a:t>
            </a:r>
          </a:p>
          <a:p>
            <a:pPr marL="0" indent="0">
              <a:buNone/>
            </a:pPr>
            <a:endParaRPr lang="en-US" sz="800" dirty="0">
              <a:solidFill>
                <a:schemeClr val="accent1">
                  <a:lumMod val="75000"/>
                </a:schemeClr>
              </a:solidFill>
            </a:endParaRPr>
          </a:p>
          <a:p>
            <a:r>
              <a:rPr lang="en-US" sz="2400" dirty="0">
                <a:solidFill>
                  <a:schemeClr val="accent1">
                    <a:lumMod val="75000"/>
                  </a:schemeClr>
                </a:solidFill>
              </a:rPr>
              <a:t>Journaling/gratitude</a:t>
            </a:r>
          </a:p>
          <a:p>
            <a:pPr marL="0" indent="0">
              <a:buNone/>
            </a:pPr>
            <a:endParaRPr lang="en-US" sz="800" dirty="0">
              <a:solidFill>
                <a:schemeClr val="accent2">
                  <a:lumMod val="75000"/>
                </a:schemeClr>
              </a:solidFill>
            </a:endParaRPr>
          </a:p>
          <a:p>
            <a:r>
              <a:rPr lang="en-US" sz="2400" dirty="0">
                <a:solidFill>
                  <a:schemeClr val="accent2">
                    <a:lumMod val="75000"/>
                  </a:schemeClr>
                </a:solidFill>
              </a:rPr>
              <a:t>Prayer (Contemplative or Meditative)</a:t>
            </a:r>
          </a:p>
          <a:p>
            <a:pPr marL="0" indent="0">
              <a:buNone/>
            </a:pPr>
            <a:endParaRPr lang="en-US" sz="3600" dirty="0">
              <a:solidFill>
                <a:srgbClr val="7030A0"/>
              </a:solidFill>
            </a:endParaRPr>
          </a:p>
        </p:txBody>
      </p:sp>
      <p:sp>
        <p:nvSpPr>
          <p:cNvPr id="2" name="TextBox 1">
            <a:extLst>
              <a:ext uri="{FF2B5EF4-FFF2-40B4-BE49-F238E27FC236}">
                <a16:creationId xmlns:a16="http://schemas.microsoft.com/office/drawing/2014/main" id="{7D24292B-5C45-B449-B325-98C7D70D045F}"/>
              </a:ext>
            </a:extLst>
          </p:cNvPr>
          <p:cNvSpPr txBox="1"/>
          <p:nvPr/>
        </p:nvSpPr>
        <p:spPr>
          <a:xfrm>
            <a:off x="34085" y="0"/>
            <a:ext cx="7240059" cy="646331"/>
          </a:xfrm>
          <a:prstGeom prst="rect">
            <a:avLst/>
          </a:prstGeom>
          <a:noFill/>
        </p:spPr>
        <p:txBody>
          <a:bodyPr wrap="none" rtlCol="0">
            <a:spAutoFit/>
          </a:bodyPr>
          <a:lstStyle/>
          <a:p>
            <a:r>
              <a:rPr lang="en-US" sz="3600" b="1" dirty="0">
                <a:solidFill>
                  <a:schemeClr val="accent1">
                    <a:lumMod val="75000"/>
                  </a:schemeClr>
                </a:solidFill>
              </a:rPr>
              <a:t>Meditation Can Take Many Forms</a:t>
            </a:r>
          </a:p>
        </p:txBody>
      </p:sp>
      <p:pic>
        <p:nvPicPr>
          <p:cNvPr id="9" name="Picture 8" descr="Mindfulness-Quote.jpg">
            <a:extLst>
              <a:ext uri="{FF2B5EF4-FFF2-40B4-BE49-F238E27FC236}">
                <a16:creationId xmlns:a16="http://schemas.microsoft.com/office/drawing/2014/main" id="{A21B9B2C-B5F2-8E43-9D7C-F48396BC0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629" y="587947"/>
            <a:ext cx="1962854" cy="1962854"/>
          </a:xfrm>
          <a:prstGeom prst="rect">
            <a:avLst/>
          </a:prstGeom>
        </p:spPr>
      </p:pic>
      <p:sp>
        <p:nvSpPr>
          <p:cNvPr id="8" name="TextBox 7">
            <a:extLst>
              <a:ext uri="{FF2B5EF4-FFF2-40B4-BE49-F238E27FC236}">
                <a16:creationId xmlns:a16="http://schemas.microsoft.com/office/drawing/2014/main" id="{EAD5E66F-43FB-7243-A9FE-AAF51309E993}"/>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pic>
        <p:nvPicPr>
          <p:cNvPr id="10" name="Picture 9">
            <a:extLst>
              <a:ext uri="{FF2B5EF4-FFF2-40B4-BE49-F238E27FC236}">
                <a16:creationId xmlns:a16="http://schemas.microsoft.com/office/drawing/2014/main" id="{51F062D8-A396-CC48-A98B-68A89E8C8C76}"/>
              </a:ext>
            </a:extLst>
          </p:cNvPr>
          <p:cNvPicPr>
            <a:picLocks noChangeAspect="1"/>
          </p:cNvPicPr>
          <p:nvPr/>
        </p:nvPicPr>
        <p:blipFill>
          <a:blip r:embed="rId4"/>
          <a:stretch>
            <a:fillRect/>
          </a:stretch>
        </p:blipFill>
        <p:spPr>
          <a:xfrm>
            <a:off x="3977714" y="4784343"/>
            <a:ext cx="1677118" cy="1157932"/>
          </a:xfrm>
          <a:prstGeom prst="rect">
            <a:avLst/>
          </a:prstGeom>
        </p:spPr>
      </p:pic>
      <p:pic>
        <p:nvPicPr>
          <p:cNvPr id="12" name="Picture 11">
            <a:extLst>
              <a:ext uri="{FF2B5EF4-FFF2-40B4-BE49-F238E27FC236}">
                <a16:creationId xmlns:a16="http://schemas.microsoft.com/office/drawing/2014/main" id="{3E80FDC5-5CB0-5C4A-A98E-82B48BF58788}"/>
              </a:ext>
            </a:extLst>
          </p:cNvPr>
          <p:cNvPicPr>
            <a:picLocks noChangeAspect="1"/>
          </p:cNvPicPr>
          <p:nvPr/>
        </p:nvPicPr>
        <p:blipFill>
          <a:blip r:embed="rId5"/>
          <a:stretch>
            <a:fillRect/>
          </a:stretch>
        </p:blipFill>
        <p:spPr>
          <a:xfrm>
            <a:off x="6053666" y="2951232"/>
            <a:ext cx="1425334" cy="1900443"/>
          </a:xfrm>
          <a:prstGeom prst="rect">
            <a:avLst/>
          </a:prstGeom>
        </p:spPr>
      </p:pic>
    </p:spTree>
    <p:extLst>
      <p:ext uri="{BB962C8B-B14F-4D97-AF65-F5344CB8AC3E}">
        <p14:creationId xmlns:p14="http://schemas.microsoft.com/office/powerpoint/2010/main" val="1005190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28DF7B-A056-8345-8A80-96147EF2671D}"/>
              </a:ext>
            </a:extLst>
          </p:cNvPr>
          <p:cNvSpPr>
            <a:spLocks noGrp="1"/>
          </p:cNvSpPr>
          <p:nvPr>
            <p:ph idx="1"/>
          </p:nvPr>
        </p:nvSpPr>
        <p:spPr>
          <a:xfrm>
            <a:off x="143010" y="1017695"/>
            <a:ext cx="6347714" cy="3880773"/>
          </a:xfrm>
        </p:spPr>
        <p:txBody>
          <a:bodyPr>
            <a:normAutofit/>
          </a:bodyPr>
          <a:lstStyle/>
          <a:p>
            <a:r>
              <a:rPr lang="en-US" sz="4000" dirty="0">
                <a:solidFill>
                  <a:schemeClr val="accent1">
                    <a:lumMod val="75000"/>
                  </a:schemeClr>
                </a:solidFill>
              </a:rPr>
              <a:t>Mindfulness is..</a:t>
            </a:r>
          </a:p>
        </p:txBody>
      </p:sp>
      <p:sp>
        <p:nvSpPr>
          <p:cNvPr id="4" name="Content Placeholder 2">
            <a:extLst>
              <a:ext uri="{FF2B5EF4-FFF2-40B4-BE49-F238E27FC236}">
                <a16:creationId xmlns:a16="http://schemas.microsoft.com/office/drawing/2014/main" id="{363E9655-A863-7F48-A8AA-C6565DDDFD3B}"/>
              </a:ext>
            </a:extLst>
          </p:cNvPr>
          <p:cNvSpPr txBox="1">
            <a:spLocks/>
          </p:cNvSpPr>
          <p:nvPr/>
        </p:nvSpPr>
        <p:spPr>
          <a:xfrm>
            <a:off x="799630" y="1852148"/>
            <a:ext cx="5568175" cy="3881718"/>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i="1" dirty="0">
                <a:solidFill>
                  <a:schemeClr val="tx1"/>
                </a:solidFill>
              </a:rPr>
              <a:t>Mindfulness is awareness that arises through paying attention, on purpose, in the present moment, non-judgmentally.</a:t>
            </a:r>
          </a:p>
          <a:p>
            <a:pPr marL="0" indent="0">
              <a:buFont typeface="Wingdings 3" charset="2"/>
              <a:buNone/>
            </a:pPr>
            <a:r>
              <a:rPr lang="en-US" sz="2800" b="1" i="1" dirty="0">
                <a:solidFill>
                  <a:schemeClr val="tx1"/>
                </a:solidFill>
              </a:rPr>
              <a:t>			-</a:t>
            </a:r>
            <a:r>
              <a:rPr lang="en-US" sz="2800" dirty="0">
                <a:solidFill>
                  <a:schemeClr val="tx1"/>
                </a:solidFill>
              </a:rPr>
              <a:t>Jon Kabat-Zinn</a:t>
            </a:r>
          </a:p>
        </p:txBody>
      </p:sp>
      <p:pic>
        <p:nvPicPr>
          <p:cNvPr id="6" name="Picture 5">
            <a:extLst>
              <a:ext uri="{FF2B5EF4-FFF2-40B4-BE49-F238E27FC236}">
                <a16:creationId xmlns:a16="http://schemas.microsoft.com/office/drawing/2014/main" id="{43D90CFB-019C-E94C-889E-C483287DCE31}"/>
              </a:ext>
            </a:extLst>
          </p:cNvPr>
          <p:cNvPicPr>
            <a:picLocks noChangeAspect="1"/>
          </p:cNvPicPr>
          <p:nvPr/>
        </p:nvPicPr>
        <p:blipFill>
          <a:blip r:embed="rId3"/>
          <a:stretch>
            <a:fillRect/>
          </a:stretch>
        </p:blipFill>
        <p:spPr>
          <a:xfrm>
            <a:off x="6367805" y="4030136"/>
            <a:ext cx="2539128" cy="2539128"/>
          </a:xfrm>
          <a:prstGeom prst="rect">
            <a:avLst/>
          </a:prstGeom>
        </p:spPr>
      </p:pic>
      <p:sp>
        <p:nvSpPr>
          <p:cNvPr id="8" name="TextBox 7">
            <a:extLst>
              <a:ext uri="{FF2B5EF4-FFF2-40B4-BE49-F238E27FC236}">
                <a16:creationId xmlns:a16="http://schemas.microsoft.com/office/drawing/2014/main" id="{A9B22C90-632A-A14D-8553-4D62142D6194}"/>
              </a:ext>
            </a:extLst>
          </p:cNvPr>
          <p:cNvSpPr txBox="1"/>
          <p:nvPr/>
        </p:nvSpPr>
        <p:spPr>
          <a:xfrm>
            <a:off x="7262175" y="6569264"/>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331859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2578-503E-4819-B9E0-281D5FF1A3F8}"/>
              </a:ext>
            </a:extLst>
          </p:cNvPr>
          <p:cNvSpPr>
            <a:spLocks noGrp="1"/>
          </p:cNvSpPr>
          <p:nvPr>
            <p:ph type="title"/>
          </p:nvPr>
        </p:nvSpPr>
        <p:spPr>
          <a:xfrm>
            <a:off x="279401" y="215299"/>
            <a:ext cx="6447501" cy="990600"/>
          </a:xfrm>
        </p:spPr>
        <p:txBody>
          <a:bodyPr/>
          <a:lstStyle/>
          <a:p>
            <a:r>
              <a:rPr lang="en-US" b="1" dirty="0">
                <a:solidFill>
                  <a:schemeClr val="accent1">
                    <a:lumMod val="75000"/>
                  </a:schemeClr>
                </a:solidFill>
              </a:rPr>
              <a:t>Cultural Roots of Mindfulness</a:t>
            </a:r>
          </a:p>
        </p:txBody>
      </p:sp>
      <p:sp>
        <p:nvSpPr>
          <p:cNvPr id="3" name="Content Placeholder 2">
            <a:extLst>
              <a:ext uri="{FF2B5EF4-FFF2-40B4-BE49-F238E27FC236}">
                <a16:creationId xmlns:a16="http://schemas.microsoft.com/office/drawing/2014/main" id="{9FDF170B-50C5-4C57-85F6-C77070F300B3}"/>
              </a:ext>
            </a:extLst>
          </p:cNvPr>
          <p:cNvSpPr>
            <a:spLocks noGrp="1"/>
          </p:cNvSpPr>
          <p:nvPr>
            <p:ph idx="1"/>
          </p:nvPr>
        </p:nvSpPr>
        <p:spPr>
          <a:xfrm>
            <a:off x="79735" y="1395203"/>
            <a:ext cx="7726119" cy="2910580"/>
          </a:xfrm>
        </p:spPr>
        <p:txBody>
          <a:bodyPr>
            <a:noAutofit/>
          </a:bodyPr>
          <a:lstStyle/>
          <a:p>
            <a:pPr>
              <a:lnSpc>
                <a:spcPct val="90000"/>
              </a:lnSpc>
            </a:pPr>
            <a:r>
              <a:rPr lang="en-US" altLang="en-US" sz="2000" dirty="0">
                <a:solidFill>
                  <a:schemeClr val="tx1"/>
                </a:solidFill>
              </a:rPr>
              <a:t>5,000 year history with roots in India, Buddhism</a:t>
            </a:r>
          </a:p>
          <a:p>
            <a:pPr>
              <a:lnSpc>
                <a:spcPct val="90000"/>
              </a:lnSpc>
            </a:pPr>
            <a:r>
              <a:rPr lang="en-US" altLang="en-US" sz="2000" dirty="0">
                <a:solidFill>
                  <a:schemeClr val="tx1"/>
                </a:solidFill>
              </a:rPr>
              <a:t>Diverse human usage across time, geography, and religion</a:t>
            </a:r>
          </a:p>
          <a:p>
            <a:pPr>
              <a:lnSpc>
                <a:spcPct val="90000"/>
              </a:lnSpc>
            </a:pPr>
            <a:r>
              <a:rPr lang="en-US" altLang="en-US" sz="2000" dirty="0">
                <a:solidFill>
                  <a:schemeClr val="tx1"/>
                </a:solidFill>
              </a:rPr>
              <a:t>Historical/religious vs. Western/secular</a:t>
            </a:r>
          </a:p>
          <a:p>
            <a:pPr>
              <a:lnSpc>
                <a:spcPct val="90000"/>
              </a:lnSpc>
            </a:pPr>
            <a:r>
              <a:rPr lang="en-US" altLang="en-US" sz="2000" dirty="0">
                <a:solidFill>
                  <a:schemeClr val="tx1"/>
                </a:solidFill>
              </a:rPr>
              <a:t>Gained popularity in US</a:t>
            </a:r>
          </a:p>
          <a:p>
            <a:pPr lvl="1">
              <a:lnSpc>
                <a:spcPct val="90000"/>
              </a:lnSpc>
            </a:pPr>
            <a:r>
              <a:rPr lang="en-US" altLang="en-US" sz="2000" dirty="0">
                <a:solidFill>
                  <a:schemeClr val="tx1"/>
                </a:solidFill>
              </a:rPr>
              <a:t>Arrival of Mindfulness-Based Stress Reduction in the 1980s</a:t>
            </a:r>
          </a:p>
          <a:p>
            <a:pPr lvl="1">
              <a:lnSpc>
                <a:spcPct val="90000"/>
              </a:lnSpc>
            </a:pPr>
            <a:r>
              <a:rPr lang="en-US" altLang="en-US" sz="2000" dirty="0">
                <a:solidFill>
                  <a:schemeClr val="tx1"/>
                </a:solidFill>
              </a:rPr>
              <a:t>Received attention in medicine with Ronald Epstein’s 1999 article </a:t>
            </a:r>
            <a:r>
              <a:rPr lang="en-US" altLang="en-US" sz="2000" i="1" dirty="0">
                <a:solidFill>
                  <a:schemeClr val="tx1"/>
                </a:solidFill>
              </a:rPr>
              <a:t>Mindful Practice </a:t>
            </a:r>
            <a:r>
              <a:rPr lang="en-US" altLang="en-US" sz="2000" dirty="0">
                <a:solidFill>
                  <a:schemeClr val="tx1"/>
                </a:solidFill>
              </a:rPr>
              <a:t>in JAMA</a:t>
            </a:r>
          </a:p>
          <a:p>
            <a:pPr>
              <a:lnSpc>
                <a:spcPct val="90000"/>
              </a:lnSpc>
            </a:pPr>
            <a:r>
              <a:rPr lang="en-US" altLang="en-US" sz="2000" dirty="0">
                <a:solidFill>
                  <a:schemeClr val="tx1"/>
                </a:solidFill>
              </a:rPr>
              <a:t>My limitations</a:t>
            </a:r>
          </a:p>
        </p:txBody>
      </p:sp>
      <p:sp>
        <p:nvSpPr>
          <p:cNvPr id="4" name="TextBox 3">
            <a:extLst>
              <a:ext uri="{FF2B5EF4-FFF2-40B4-BE49-F238E27FC236}">
                <a16:creationId xmlns:a16="http://schemas.microsoft.com/office/drawing/2014/main" id="{1A8242C9-1901-6B4C-84BE-99541CD7D722}"/>
              </a:ext>
            </a:extLst>
          </p:cNvPr>
          <p:cNvSpPr txBox="1"/>
          <p:nvPr/>
        </p:nvSpPr>
        <p:spPr>
          <a:xfrm>
            <a:off x="7262175" y="6569264"/>
            <a:ext cx="1797159" cy="338554"/>
          </a:xfrm>
          <a:prstGeom prst="rect">
            <a:avLst/>
          </a:prstGeom>
          <a:noFill/>
        </p:spPr>
        <p:txBody>
          <a:bodyPr wrap="none" rtlCol="0">
            <a:spAutoFit/>
          </a:bodyPr>
          <a:lstStyle/>
          <a:p>
            <a:r>
              <a:rPr lang="en-US" sz="1600" dirty="0"/>
              <a:t>Dr. Chantal Young</a:t>
            </a:r>
          </a:p>
        </p:txBody>
      </p:sp>
      <p:pic>
        <p:nvPicPr>
          <p:cNvPr id="6" name="Picture 5">
            <a:extLst>
              <a:ext uri="{FF2B5EF4-FFF2-40B4-BE49-F238E27FC236}">
                <a16:creationId xmlns:a16="http://schemas.microsoft.com/office/drawing/2014/main" id="{6466A521-1E9A-784A-A6AA-FFD3D9C4CD98}"/>
              </a:ext>
            </a:extLst>
          </p:cNvPr>
          <p:cNvPicPr>
            <a:picLocks noChangeAspect="1"/>
          </p:cNvPicPr>
          <p:nvPr/>
        </p:nvPicPr>
        <p:blipFill>
          <a:blip r:embed="rId3"/>
          <a:stretch>
            <a:fillRect/>
          </a:stretch>
        </p:blipFill>
        <p:spPr>
          <a:xfrm>
            <a:off x="5620214" y="4198228"/>
            <a:ext cx="3323781" cy="2371036"/>
          </a:xfrm>
          <a:prstGeom prst="rect">
            <a:avLst/>
          </a:prstGeom>
        </p:spPr>
      </p:pic>
    </p:spTree>
    <p:extLst>
      <p:ext uri="{BB962C8B-B14F-4D97-AF65-F5344CB8AC3E}">
        <p14:creationId xmlns:p14="http://schemas.microsoft.com/office/powerpoint/2010/main" val="26499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1137-135A-A846-85E7-5DEE35576C36}"/>
              </a:ext>
            </a:extLst>
          </p:cNvPr>
          <p:cNvSpPr>
            <a:spLocks noGrp="1"/>
          </p:cNvSpPr>
          <p:nvPr>
            <p:ph type="title"/>
          </p:nvPr>
        </p:nvSpPr>
        <p:spPr>
          <a:xfrm>
            <a:off x="609599" y="118533"/>
            <a:ext cx="6347713" cy="1320800"/>
          </a:xfrm>
        </p:spPr>
        <p:txBody>
          <a:bodyPr/>
          <a:lstStyle/>
          <a:p>
            <a:r>
              <a:rPr lang="en-US" b="1" dirty="0">
                <a:solidFill>
                  <a:schemeClr val="accent1">
                    <a:lumMod val="75000"/>
                  </a:schemeClr>
                </a:solidFill>
              </a:rPr>
              <a:t>Key Concepts: Mindfulness</a:t>
            </a:r>
          </a:p>
        </p:txBody>
      </p:sp>
      <p:sp>
        <p:nvSpPr>
          <p:cNvPr id="4" name="Content Placeholder 2">
            <a:extLst>
              <a:ext uri="{FF2B5EF4-FFF2-40B4-BE49-F238E27FC236}">
                <a16:creationId xmlns:a16="http://schemas.microsoft.com/office/drawing/2014/main" id="{FAE4CE01-3100-414B-A757-BC3902D0CC07}"/>
              </a:ext>
            </a:extLst>
          </p:cNvPr>
          <p:cNvSpPr txBox="1">
            <a:spLocks/>
          </p:cNvSpPr>
          <p:nvPr/>
        </p:nvSpPr>
        <p:spPr>
          <a:xfrm>
            <a:off x="408671" y="905638"/>
            <a:ext cx="6183764" cy="3881718"/>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defRPr/>
            </a:pPr>
            <a:r>
              <a:rPr lang="en-US" sz="2800" dirty="0">
                <a:solidFill>
                  <a:schemeClr val="accent2">
                    <a:lumMod val="75000"/>
                  </a:schemeClr>
                </a:solidFill>
              </a:rPr>
              <a:t>Here and now focus</a:t>
            </a:r>
          </a:p>
          <a:p>
            <a:pPr>
              <a:defRPr/>
            </a:pPr>
            <a:r>
              <a:rPr lang="en-US" sz="2800" dirty="0">
                <a:solidFill>
                  <a:schemeClr val="accent1">
                    <a:lumMod val="75000"/>
                  </a:schemeClr>
                </a:solidFill>
              </a:rPr>
              <a:t>Beginner’s mind</a:t>
            </a:r>
          </a:p>
          <a:p>
            <a:pPr>
              <a:defRPr/>
            </a:pPr>
            <a:r>
              <a:rPr lang="en-US" sz="2800" dirty="0">
                <a:solidFill>
                  <a:schemeClr val="accent2">
                    <a:lumMod val="75000"/>
                  </a:schemeClr>
                </a:solidFill>
              </a:rPr>
              <a:t>Attempting non-judgment</a:t>
            </a:r>
          </a:p>
          <a:p>
            <a:pPr>
              <a:defRPr/>
            </a:pPr>
            <a:r>
              <a:rPr lang="en-US" sz="2800" dirty="0">
                <a:solidFill>
                  <a:schemeClr val="tx1"/>
                </a:solidFill>
              </a:rPr>
              <a:t>NOT: relaxation or clearing the mind</a:t>
            </a:r>
          </a:p>
        </p:txBody>
      </p:sp>
      <p:sp>
        <p:nvSpPr>
          <p:cNvPr id="5" name="TextBox 4">
            <a:extLst>
              <a:ext uri="{FF2B5EF4-FFF2-40B4-BE49-F238E27FC236}">
                <a16:creationId xmlns:a16="http://schemas.microsoft.com/office/drawing/2014/main" id="{2FB1A0AD-0D62-FD4E-9C04-AB73CB1C0358}"/>
              </a:ext>
            </a:extLst>
          </p:cNvPr>
          <p:cNvSpPr txBox="1"/>
          <p:nvPr/>
        </p:nvSpPr>
        <p:spPr>
          <a:xfrm>
            <a:off x="7262175" y="6569264"/>
            <a:ext cx="1797159" cy="338554"/>
          </a:xfrm>
          <a:prstGeom prst="rect">
            <a:avLst/>
          </a:prstGeom>
          <a:noFill/>
        </p:spPr>
        <p:txBody>
          <a:bodyPr wrap="none" rtlCol="0">
            <a:spAutoFit/>
          </a:bodyPr>
          <a:lstStyle/>
          <a:p>
            <a:r>
              <a:rPr lang="en-US" sz="1600" dirty="0"/>
              <a:t>Dr. Chantal Young</a:t>
            </a:r>
          </a:p>
        </p:txBody>
      </p:sp>
      <p:pic>
        <p:nvPicPr>
          <p:cNvPr id="7" name="Picture 6">
            <a:extLst>
              <a:ext uri="{FF2B5EF4-FFF2-40B4-BE49-F238E27FC236}">
                <a16:creationId xmlns:a16="http://schemas.microsoft.com/office/drawing/2014/main" id="{4C862B12-9B9A-E44D-AB0B-768C43739657}"/>
              </a:ext>
            </a:extLst>
          </p:cNvPr>
          <p:cNvPicPr>
            <a:picLocks noChangeAspect="1"/>
          </p:cNvPicPr>
          <p:nvPr/>
        </p:nvPicPr>
        <p:blipFill>
          <a:blip r:embed="rId3"/>
          <a:stretch>
            <a:fillRect/>
          </a:stretch>
        </p:blipFill>
        <p:spPr>
          <a:xfrm>
            <a:off x="5245100" y="3978464"/>
            <a:ext cx="3898900" cy="2590800"/>
          </a:xfrm>
          <a:prstGeom prst="rect">
            <a:avLst/>
          </a:prstGeom>
        </p:spPr>
      </p:pic>
    </p:spTree>
    <p:extLst>
      <p:ext uri="{BB962C8B-B14F-4D97-AF65-F5344CB8AC3E}">
        <p14:creationId xmlns:p14="http://schemas.microsoft.com/office/powerpoint/2010/main" val="390838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CFB3-6C22-9B48-94D6-1190F730CE44}"/>
              </a:ext>
            </a:extLst>
          </p:cNvPr>
          <p:cNvSpPr>
            <a:spLocks noGrp="1"/>
          </p:cNvSpPr>
          <p:nvPr>
            <p:ph type="title"/>
          </p:nvPr>
        </p:nvSpPr>
        <p:spPr>
          <a:xfrm>
            <a:off x="2074872" y="0"/>
            <a:ext cx="4557311" cy="798788"/>
          </a:xfrm>
        </p:spPr>
        <p:txBody>
          <a:bodyPr>
            <a:noAutofit/>
          </a:bodyPr>
          <a:lstStyle/>
          <a:p>
            <a:r>
              <a:rPr lang="en-US" sz="4800" b="1" dirty="0">
                <a:solidFill>
                  <a:schemeClr val="accent1">
                    <a:lumMod val="75000"/>
                  </a:schemeClr>
                </a:solidFill>
              </a:rPr>
              <a:t>Overview</a:t>
            </a:r>
          </a:p>
        </p:txBody>
      </p:sp>
      <p:sp>
        <p:nvSpPr>
          <p:cNvPr id="3" name="Content Placeholder 2">
            <a:extLst>
              <a:ext uri="{FF2B5EF4-FFF2-40B4-BE49-F238E27FC236}">
                <a16:creationId xmlns:a16="http://schemas.microsoft.com/office/drawing/2014/main" id="{2A2839E8-F80B-FB42-AEB1-E6452CF2EAC0}"/>
              </a:ext>
            </a:extLst>
          </p:cNvPr>
          <p:cNvSpPr>
            <a:spLocks noGrp="1"/>
          </p:cNvSpPr>
          <p:nvPr>
            <p:ph idx="1"/>
          </p:nvPr>
        </p:nvSpPr>
        <p:spPr>
          <a:xfrm>
            <a:off x="0" y="1164302"/>
            <a:ext cx="8408504" cy="4989630"/>
          </a:xfrm>
        </p:spPr>
        <p:txBody>
          <a:bodyPr>
            <a:normAutofit/>
          </a:bodyPr>
          <a:lstStyle/>
          <a:p>
            <a:r>
              <a:rPr lang="en-US" sz="2400" dirty="0">
                <a:solidFill>
                  <a:schemeClr val="accent2">
                    <a:lumMod val="75000"/>
                  </a:schemeClr>
                </a:solidFill>
              </a:rPr>
              <a:t>Mind Wandering, Negative Thoughts and Stress</a:t>
            </a:r>
          </a:p>
          <a:p>
            <a:r>
              <a:rPr lang="en-US" sz="2400" dirty="0">
                <a:solidFill>
                  <a:schemeClr val="accent1">
                    <a:lumMod val="75000"/>
                  </a:schemeClr>
                </a:solidFill>
              </a:rPr>
              <a:t>Meditation and its Benefits</a:t>
            </a:r>
          </a:p>
          <a:p>
            <a:r>
              <a:rPr lang="en-US" sz="2400" dirty="0">
                <a:solidFill>
                  <a:schemeClr val="accent2">
                    <a:lumMod val="75000"/>
                  </a:schemeClr>
                </a:solidFill>
              </a:rPr>
              <a:t>Forms of Meditation</a:t>
            </a:r>
          </a:p>
          <a:p>
            <a:r>
              <a:rPr lang="en-US" sz="2400" dirty="0">
                <a:solidFill>
                  <a:schemeClr val="accent1">
                    <a:lumMod val="75000"/>
                  </a:schemeClr>
                </a:solidFill>
              </a:rPr>
              <a:t>The Importance of Physician Wellbeing</a:t>
            </a:r>
          </a:p>
        </p:txBody>
      </p:sp>
      <p:pic>
        <p:nvPicPr>
          <p:cNvPr id="5" name="Picture 4" descr="Text&#10;&#10;Description automatically generated">
            <a:extLst>
              <a:ext uri="{FF2B5EF4-FFF2-40B4-BE49-F238E27FC236}">
                <a16:creationId xmlns:a16="http://schemas.microsoft.com/office/drawing/2014/main" id="{80B109B8-AB16-CA45-839D-2CE9E5F20953}"/>
              </a:ext>
            </a:extLst>
          </p:cNvPr>
          <p:cNvPicPr>
            <a:picLocks noChangeAspect="1"/>
          </p:cNvPicPr>
          <p:nvPr/>
        </p:nvPicPr>
        <p:blipFill>
          <a:blip r:embed="rId3"/>
          <a:stretch>
            <a:fillRect/>
          </a:stretch>
        </p:blipFill>
        <p:spPr>
          <a:xfrm>
            <a:off x="973660" y="3638340"/>
            <a:ext cx="5080006" cy="2637695"/>
          </a:xfrm>
          <a:prstGeom prst="rect">
            <a:avLst/>
          </a:prstGeom>
        </p:spPr>
      </p:pic>
      <p:sp>
        <p:nvSpPr>
          <p:cNvPr id="4" name="TextBox 3">
            <a:extLst>
              <a:ext uri="{FF2B5EF4-FFF2-40B4-BE49-F238E27FC236}">
                <a16:creationId xmlns:a16="http://schemas.microsoft.com/office/drawing/2014/main" id="{95AD4D8B-4C10-FF40-B0F0-504EE6C6E2CC}"/>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2746626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5A72-9860-4046-9D5D-66787485859F}"/>
              </a:ext>
            </a:extLst>
          </p:cNvPr>
          <p:cNvSpPr>
            <a:spLocks noGrp="1"/>
          </p:cNvSpPr>
          <p:nvPr>
            <p:ph type="title"/>
          </p:nvPr>
        </p:nvSpPr>
        <p:spPr>
          <a:xfrm>
            <a:off x="321734" y="0"/>
            <a:ext cx="6644046" cy="1320800"/>
          </a:xfrm>
        </p:spPr>
        <p:txBody>
          <a:bodyPr/>
          <a:lstStyle/>
          <a:p>
            <a:r>
              <a:rPr lang="en-US" b="1" dirty="0">
                <a:solidFill>
                  <a:schemeClr val="accent1">
                    <a:lumMod val="75000"/>
                  </a:schemeClr>
                </a:solidFill>
              </a:rPr>
              <a:t>Continuum of Awareness</a:t>
            </a:r>
            <a:r>
              <a:rPr lang="en-US" sz="825" b="1" dirty="0">
                <a:solidFill>
                  <a:schemeClr val="accent1">
                    <a:lumMod val="75000"/>
                  </a:schemeClr>
                </a:solidFill>
              </a:rPr>
              <a:t> </a:t>
            </a:r>
            <a:r>
              <a:rPr lang="en-US" sz="1050" dirty="0"/>
              <a:t>(Niemiec, 2013)</a:t>
            </a:r>
          </a:p>
        </p:txBody>
      </p:sp>
      <p:sp>
        <p:nvSpPr>
          <p:cNvPr id="3" name="Content Placeholder 2">
            <a:extLst>
              <a:ext uri="{FF2B5EF4-FFF2-40B4-BE49-F238E27FC236}">
                <a16:creationId xmlns:a16="http://schemas.microsoft.com/office/drawing/2014/main" id="{3EDCEB95-83A4-4CAB-BFBE-C0803727E77A}"/>
              </a:ext>
            </a:extLst>
          </p:cNvPr>
          <p:cNvSpPr>
            <a:spLocks noGrp="1"/>
          </p:cNvSpPr>
          <p:nvPr>
            <p:ph idx="1"/>
          </p:nvPr>
        </p:nvSpPr>
        <p:spPr>
          <a:xfrm>
            <a:off x="177370" y="1202267"/>
            <a:ext cx="7434163" cy="3880773"/>
          </a:xfrm>
        </p:spPr>
        <p:txBody>
          <a:bodyPr>
            <a:normAutofit fontScale="77500" lnSpcReduction="20000"/>
          </a:bodyPr>
          <a:lstStyle/>
          <a:p>
            <a:pPr marL="0" indent="0">
              <a:buNone/>
            </a:pPr>
            <a:r>
              <a:rPr lang="en-US" sz="2100" b="1" dirty="0"/>
              <a:t>Mindfulness</a:t>
            </a:r>
            <a:r>
              <a:rPr lang="en-US" b="1" dirty="0"/>
              <a:t> </a:t>
            </a:r>
            <a:r>
              <a:rPr lang="en-US" dirty="0"/>
              <a:t>---------------------------------------------------------------------  </a:t>
            </a:r>
            <a:r>
              <a:rPr lang="en-US" sz="2100" b="1" dirty="0"/>
              <a:t>Mindlessness</a:t>
            </a:r>
            <a:r>
              <a:rPr lang="en-US" dirty="0"/>
              <a:t>													</a:t>
            </a:r>
            <a:r>
              <a:rPr lang="en-US" sz="1300" dirty="0"/>
              <a:t>wandering/autopilot</a:t>
            </a:r>
            <a:endParaRPr lang="en-US" sz="900" dirty="0"/>
          </a:p>
          <a:p>
            <a:pPr marL="0" indent="0">
              <a:buNone/>
            </a:pPr>
            <a:r>
              <a:rPr lang="en-US" dirty="0"/>
              <a:t>Here, now												  Then, later</a:t>
            </a:r>
          </a:p>
          <a:p>
            <a:pPr marL="0" indent="0">
              <a:buNone/>
            </a:pPr>
            <a:endParaRPr lang="en-US" dirty="0"/>
          </a:p>
          <a:p>
            <a:pPr marL="0" indent="0">
              <a:buNone/>
            </a:pPr>
            <a:r>
              <a:rPr lang="en-US" dirty="0"/>
              <a:t>Skillful responding									   Habitual reacting</a:t>
            </a:r>
          </a:p>
          <a:p>
            <a:pPr marL="0" indent="0">
              <a:buNone/>
            </a:pPr>
            <a:endParaRPr lang="en-US" dirty="0"/>
          </a:p>
          <a:p>
            <a:pPr marL="0" indent="0">
              <a:buNone/>
            </a:pPr>
            <a:r>
              <a:rPr lang="en-US" dirty="0"/>
              <a:t>Aware, present									     Distracted (</a:t>
            </a:r>
            <a:r>
              <a:rPr lang="en-US" sz="1300" dirty="0"/>
              <a:t>monkey mind)</a:t>
            </a:r>
          </a:p>
          <a:p>
            <a:pPr marL="0" indent="0">
              <a:buNone/>
            </a:pPr>
            <a:endParaRPr lang="en-US" sz="1300" dirty="0"/>
          </a:p>
          <a:p>
            <a:pPr marL="0" indent="0">
              <a:buNone/>
            </a:pPr>
            <a:r>
              <a:rPr lang="en-US" dirty="0"/>
              <a:t>Mode of being											Mode of doing</a:t>
            </a:r>
          </a:p>
          <a:p>
            <a:pPr marL="0" indent="0">
              <a:buNone/>
            </a:pPr>
            <a:endParaRPr lang="en-US" dirty="0"/>
          </a:p>
          <a:p>
            <a:pPr marL="0" indent="0">
              <a:buNone/>
            </a:pPr>
            <a:r>
              <a:rPr lang="en-US" dirty="0"/>
              <a:t>Allowing/letting be									 Fighting (</a:t>
            </a:r>
            <a:r>
              <a:rPr lang="en-US" sz="1300" dirty="0"/>
              <a:t>the experience)</a:t>
            </a:r>
          </a:p>
          <a:p>
            <a:pPr marL="0" indent="0">
              <a:buNone/>
            </a:pPr>
            <a:endParaRPr lang="en-US" sz="1300" dirty="0"/>
          </a:p>
          <a:p>
            <a:pPr marL="0" indent="0">
              <a:buNone/>
            </a:pPr>
            <a:r>
              <a:rPr lang="en-US" dirty="0"/>
              <a:t>Accepting/Facing reality									       Avoiding</a:t>
            </a:r>
          </a:p>
          <a:p>
            <a:pPr marL="0" indent="0">
              <a:buNone/>
            </a:pPr>
            <a:endParaRPr lang="en-US" dirty="0"/>
          </a:p>
        </p:txBody>
      </p:sp>
      <p:pic>
        <p:nvPicPr>
          <p:cNvPr id="5" name="Picture 4">
            <a:extLst>
              <a:ext uri="{FF2B5EF4-FFF2-40B4-BE49-F238E27FC236}">
                <a16:creationId xmlns:a16="http://schemas.microsoft.com/office/drawing/2014/main" id="{704D4056-B1AF-3B4E-A6F7-3355C3832DB8}"/>
              </a:ext>
            </a:extLst>
          </p:cNvPr>
          <p:cNvPicPr>
            <a:picLocks noChangeAspect="1"/>
          </p:cNvPicPr>
          <p:nvPr/>
        </p:nvPicPr>
        <p:blipFill>
          <a:blip r:embed="rId3"/>
          <a:stretch>
            <a:fillRect/>
          </a:stretch>
        </p:blipFill>
        <p:spPr>
          <a:xfrm>
            <a:off x="6752926" y="5214701"/>
            <a:ext cx="2052536" cy="1363900"/>
          </a:xfrm>
          <a:prstGeom prst="rect">
            <a:avLst/>
          </a:prstGeom>
        </p:spPr>
      </p:pic>
      <p:sp>
        <p:nvSpPr>
          <p:cNvPr id="7" name="TextBox 6">
            <a:extLst>
              <a:ext uri="{FF2B5EF4-FFF2-40B4-BE49-F238E27FC236}">
                <a16:creationId xmlns:a16="http://schemas.microsoft.com/office/drawing/2014/main" id="{5AF11D28-E3AD-A747-B955-C0938FE0416E}"/>
              </a:ext>
            </a:extLst>
          </p:cNvPr>
          <p:cNvSpPr txBox="1"/>
          <p:nvPr/>
        </p:nvSpPr>
        <p:spPr>
          <a:xfrm>
            <a:off x="7154333" y="6578601"/>
            <a:ext cx="1272721" cy="338554"/>
          </a:xfrm>
          <a:prstGeom prst="rect">
            <a:avLst/>
          </a:prstGeom>
          <a:noFill/>
        </p:spPr>
        <p:txBody>
          <a:bodyPr wrap="none" rtlCol="0">
            <a:spAutoFit/>
          </a:bodyPr>
          <a:lstStyle/>
          <a:p>
            <a:r>
              <a:rPr lang="en-US" sz="1600" dirty="0" err="1"/>
              <a:t>WMed</a:t>
            </a:r>
            <a:r>
              <a:rPr lang="en-US" sz="1600" dirty="0"/>
              <a:t> Team</a:t>
            </a:r>
          </a:p>
        </p:txBody>
      </p:sp>
      <p:sp>
        <p:nvSpPr>
          <p:cNvPr id="4" name="TextBox 3">
            <a:extLst>
              <a:ext uri="{FF2B5EF4-FFF2-40B4-BE49-F238E27FC236}">
                <a16:creationId xmlns:a16="http://schemas.microsoft.com/office/drawing/2014/main" id="{A415C956-D531-AD4E-9635-91D12567BA5D}"/>
              </a:ext>
            </a:extLst>
          </p:cNvPr>
          <p:cNvSpPr txBox="1"/>
          <p:nvPr/>
        </p:nvSpPr>
        <p:spPr>
          <a:xfrm>
            <a:off x="626726" y="6286213"/>
            <a:ext cx="5771836" cy="461665"/>
          </a:xfrm>
          <a:prstGeom prst="rect">
            <a:avLst/>
          </a:prstGeom>
          <a:noFill/>
        </p:spPr>
        <p:txBody>
          <a:bodyPr wrap="none" rtlCol="0">
            <a:spAutoFit/>
          </a:bodyPr>
          <a:lstStyle/>
          <a:p>
            <a:r>
              <a:rPr lang="en-US" sz="1200" dirty="0" err="1"/>
              <a:t>Niemac</a:t>
            </a:r>
            <a:r>
              <a:rPr lang="en-US" sz="1200" dirty="0"/>
              <a:t>, RM. Mindfulness &amp; Character Strengths: A practical guide to flourishing. </a:t>
            </a:r>
          </a:p>
          <a:p>
            <a:r>
              <a:rPr lang="en-US" sz="1200" dirty="0"/>
              <a:t>Boston: </a:t>
            </a:r>
            <a:r>
              <a:rPr lang="en-US" sz="1200" dirty="0" err="1"/>
              <a:t>Hogrefe</a:t>
            </a:r>
            <a:r>
              <a:rPr lang="en-US" sz="1200" dirty="0"/>
              <a:t>, 2014.</a:t>
            </a:r>
          </a:p>
        </p:txBody>
      </p:sp>
    </p:spTree>
    <p:extLst>
      <p:ext uri="{BB962C8B-B14F-4D97-AF65-F5344CB8AC3E}">
        <p14:creationId xmlns:p14="http://schemas.microsoft.com/office/powerpoint/2010/main" val="1350431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857250"/>
            <a:ext cx="913923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Trebuchet MS" panose="020B0603020202020204"/>
            </a:endParaRPr>
          </a:p>
        </p:txBody>
      </p:sp>
      <p:sp>
        <p:nvSpPr>
          <p:cNvPr id="2" name="Title 1">
            <a:extLst>
              <a:ext uri="{FF2B5EF4-FFF2-40B4-BE49-F238E27FC236}">
                <a16:creationId xmlns:a16="http://schemas.microsoft.com/office/drawing/2014/main" id="{90AEF317-AFA9-4827-BC92-D746B4A8931F}"/>
              </a:ext>
            </a:extLst>
          </p:cNvPr>
          <p:cNvSpPr>
            <a:spLocks noGrp="1"/>
          </p:cNvSpPr>
          <p:nvPr>
            <p:ph type="title"/>
          </p:nvPr>
        </p:nvSpPr>
        <p:spPr>
          <a:xfrm>
            <a:off x="1143294" y="167884"/>
            <a:ext cx="4123771" cy="990600"/>
          </a:xfrm>
        </p:spPr>
        <p:txBody>
          <a:bodyPr anchor="ctr">
            <a:normAutofit fontScale="90000"/>
          </a:bodyPr>
          <a:lstStyle/>
          <a:p>
            <a:r>
              <a:rPr lang="en-US" b="1" dirty="0">
                <a:solidFill>
                  <a:schemeClr val="accent1">
                    <a:lumMod val="75000"/>
                  </a:schemeClr>
                </a:solidFill>
              </a:rPr>
              <a:t>Self-consciousness vs. Self-awareness</a:t>
            </a: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31947" cy="4249616"/>
          </a:xfrm>
          <a:prstGeom prst="triangle">
            <a:avLst>
              <a:gd name="adj" fmla="val 100000"/>
            </a:avLst>
          </a:prstGeom>
          <a:solidFill>
            <a:srgbClr val="502435">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50EC835-E567-413D-9E00-3AEACF207CC5}"/>
              </a:ext>
            </a:extLst>
          </p:cNvPr>
          <p:cNvSpPr>
            <a:spLocks noGrp="1"/>
          </p:cNvSpPr>
          <p:nvPr>
            <p:ph idx="1"/>
          </p:nvPr>
        </p:nvSpPr>
        <p:spPr>
          <a:xfrm>
            <a:off x="401448" y="1679171"/>
            <a:ext cx="5607465" cy="4840275"/>
          </a:xfrm>
        </p:spPr>
        <p:txBody>
          <a:bodyPr>
            <a:noAutofit/>
          </a:bodyPr>
          <a:lstStyle/>
          <a:p>
            <a:r>
              <a:rPr lang="en-US" sz="2400" dirty="0">
                <a:solidFill>
                  <a:schemeClr val="accent2">
                    <a:lumMod val="75000"/>
                  </a:schemeClr>
                </a:solidFill>
              </a:rPr>
              <a:t>Self-consciousness is the </a:t>
            </a:r>
            <a:r>
              <a:rPr lang="en-US" sz="2400" u="sng" dirty="0">
                <a:solidFill>
                  <a:schemeClr val="accent2">
                    <a:lumMod val="75000"/>
                  </a:schemeClr>
                </a:solidFill>
              </a:rPr>
              <a:t>undue</a:t>
            </a:r>
            <a:r>
              <a:rPr lang="en-US" sz="2400" dirty="0">
                <a:solidFill>
                  <a:schemeClr val="accent2">
                    <a:lumMod val="75000"/>
                  </a:schemeClr>
                </a:solidFill>
              </a:rPr>
              <a:t> awareness of oneself, one’s appearance or one’s actions</a:t>
            </a:r>
          </a:p>
          <a:p>
            <a:pPr lvl="1"/>
            <a:r>
              <a:rPr lang="en-US" sz="2000" dirty="0">
                <a:solidFill>
                  <a:schemeClr val="accent2">
                    <a:lumMod val="75000"/>
                  </a:schemeClr>
                </a:solidFill>
              </a:rPr>
              <a:t>Judgmental and unpleasant</a:t>
            </a:r>
          </a:p>
          <a:p>
            <a:pPr marL="457200" lvl="1" indent="0">
              <a:buNone/>
            </a:pPr>
            <a:endParaRPr lang="en-US" sz="2000" dirty="0">
              <a:solidFill>
                <a:schemeClr val="accent2">
                  <a:lumMod val="75000"/>
                </a:schemeClr>
              </a:solidFill>
            </a:endParaRPr>
          </a:p>
          <a:p>
            <a:r>
              <a:rPr lang="en-US" sz="2400" dirty="0">
                <a:solidFill>
                  <a:schemeClr val="accent1">
                    <a:lumMod val="75000"/>
                  </a:schemeClr>
                </a:solidFill>
              </a:rPr>
              <a:t>Self-awareness is the </a:t>
            </a:r>
            <a:r>
              <a:rPr lang="en-US" sz="2400" u="sng" dirty="0">
                <a:solidFill>
                  <a:schemeClr val="accent1">
                    <a:lumMod val="75000"/>
                  </a:schemeClr>
                </a:solidFill>
              </a:rPr>
              <a:t>conscious</a:t>
            </a:r>
            <a:r>
              <a:rPr lang="en-US" sz="2400" dirty="0">
                <a:solidFill>
                  <a:schemeClr val="accent1">
                    <a:lumMod val="75000"/>
                  </a:schemeClr>
                </a:solidFill>
              </a:rPr>
              <a:t> understanding of oneself and one’s feelings, motives, desires, and actions</a:t>
            </a:r>
          </a:p>
          <a:p>
            <a:pPr lvl="1"/>
            <a:r>
              <a:rPr lang="en-US" sz="2000" dirty="0">
                <a:solidFill>
                  <a:schemeClr val="accent1">
                    <a:lumMod val="75000"/>
                  </a:schemeClr>
                </a:solidFill>
              </a:rPr>
              <a:t>Non-judgmental and neutral or pleasant</a:t>
            </a:r>
          </a:p>
        </p:txBody>
      </p:sp>
      <p:pic>
        <p:nvPicPr>
          <p:cNvPr id="5" name="Picture 4">
            <a:extLst>
              <a:ext uri="{FF2B5EF4-FFF2-40B4-BE49-F238E27FC236}">
                <a16:creationId xmlns:a16="http://schemas.microsoft.com/office/drawing/2014/main" id="{8227BC77-8A80-4EB3-9D7F-01E59B4701F7}"/>
              </a:ext>
            </a:extLst>
          </p:cNvPr>
          <p:cNvPicPr>
            <a:picLocks noChangeAspect="1"/>
          </p:cNvPicPr>
          <p:nvPr/>
        </p:nvPicPr>
        <p:blipFill rotWithShape="1">
          <a:blip r:embed="rId3"/>
          <a:srcRect l="24247" r="20380"/>
          <a:stretch/>
        </p:blipFill>
        <p:spPr>
          <a:xfrm>
            <a:off x="5502577" y="523529"/>
            <a:ext cx="3493006" cy="25863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3938198-BA0D-4E92-B584-143C14D64A3B}"/>
              </a:ext>
            </a:extLst>
          </p:cNvPr>
          <p:cNvPicPr>
            <a:picLocks noChangeAspect="1"/>
          </p:cNvPicPr>
          <p:nvPr/>
        </p:nvPicPr>
        <p:blipFill rotWithShape="1">
          <a:blip r:embed="rId4"/>
          <a:srcRect l="14241" r="9359"/>
          <a:stretch/>
        </p:blipFill>
        <p:spPr>
          <a:xfrm>
            <a:off x="5812519" y="3917300"/>
            <a:ext cx="3493006" cy="2571747"/>
          </a:xfrm>
          <a:prstGeom prst="rect">
            <a:avLst/>
          </a:prstGeom>
        </p:spPr>
      </p:pic>
      <p:sp>
        <p:nvSpPr>
          <p:cNvPr id="8" name="TextBox 7">
            <a:extLst>
              <a:ext uri="{FF2B5EF4-FFF2-40B4-BE49-F238E27FC236}">
                <a16:creationId xmlns:a16="http://schemas.microsoft.com/office/drawing/2014/main" id="{2C1FA0F7-6757-4A46-A049-7CB6866D5998}"/>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392740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19DE-D499-4243-8727-1D973857F823}"/>
              </a:ext>
            </a:extLst>
          </p:cNvPr>
          <p:cNvSpPr>
            <a:spLocks noGrp="1"/>
          </p:cNvSpPr>
          <p:nvPr>
            <p:ph type="title"/>
          </p:nvPr>
        </p:nvSpPr>
        <p:spPr>
          <a:xfrm>
            <a:off x="609599" y="0"/>
            <a:ext cx="6347713" cy="1320800"/>
          </a:xfrm>
        </p:spPr>
        <p:txBody>
          <a:bodyPr/>
          <a:lstStyle/>
          <a:p>
            <a:r>
              <a:rPr lang="en-US" b="1" dirty="0">
                <a:solidFill>
                  <a:schemeClr val="accent1">
                    <a:lumMod val="75000"/>
                  </a:schemeClr>
                </a:solidFill>
              </a:rPr>
              <a:t>Features of Mindfulness</a:t>
            </a:r>
          </a:p>
        </p:txBody>
      </p:sp>
      <p:sp>
        <p:nvSpPr>
          <p:cNvPr id="4" name="Content Placeholder 2">
            <a:extLst>
              <a:ext uri="{FF2B5EF4-FFF2-40B4-BE49-F238E27FC236}">
                <a16:creationId xmlns:a16="http://schemas.microsoft.com/office/drawing/2014/main" id="{F005A4EE-4615-3E4E-A49F-6ED60C2872D5}"/>
              </a:ext>
            </a:extLst>
          </p:cNvPr>
          <p:cNvSpPr txBox="1">
            <a:spLocks/>
          </p:cNvSpPr>
          <p:nvPr/>
        </p:nvSpPr>
        <p:spPr>
          <a:xfrm>
            <a:off x="243668" y="1222823"/>
            <a:ext cx="7079573" cy="291058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buFont typeface="Wingdings" pitchFamily="2" charset="2"/>
              <a:buChar char="Ø"/>
            </a:pPr>
            <a:r>
              <a:rPr lang="en-US" altLang="en-US" sz="2800" dirty="0"/>
              <a:t>“Clear”</a:t>
            </a:r>
          </a:p>
          <a:p>
            <a:pPr>
              <a:lnSpc>
                <a:spcPct val="90000"/>
              </a:lnSpc>
              <a:buFont typeface="Wingdings" pitchFamily="2" charset="2"/>
              <a:buChar char="Ø"/>
            </a:pPr>
            <a:r>
              <a:rPr lang="en-US" altLang="en-US" sz="2800" dirty="0"/>
              <a:t>Nonconceptual, nondiscriminatory  </a:t>
            </a:r>
          </a:p>
          <a:p>
            <a:pPr>
              <a:lnSpc>
                <a:spcPct val="90000"/>
              </a:lnSpc>
              <a:buFont typeface="Wingdings" pitchFamily="2" charset="2"/>
              <a:buChar char="Ø"/>
            </a:pPr>
            <a:r>
              <a:rPr lang="en-US" altLang="en-US" sz="2800" dirty="0"/>
              <a:t>Flexible</a:t>
            </a:r>
          </a:p>
          <a:p>
            <a:pPr>
              <a:lnSpc>
                <a:spcPct val="90000"/>
              </a:lnSpc>
              <a:buFont typeface="Wingdings" pitchFamily="2" charset="2"/>
              <a:buChar char="Ø"/>
            </a:pPr>
            <a:r>
              <a:rPr lang="en-US" altLang="en-US" sz="2800" dirty="0"/>
              <a:t>Empirical</a:t>
            </a:r>
          </a:p>
          <a:p>
            <a:pPr>
              <a:lnSpc>
                <a:spcPct val="90000"/>
              </a:lnSpc>
              <a:buFont typeface="Wingdings" pitchFamily="2" charset="2"/>
              <a:buChar char="Ø"/>
            </a:pPr>
            <a:r>
              <a:rPr lang="en-US" altLang="en-US" sz="2800" dirty="0"/>
              <a:t>Stable</a:t>
            </a:r>
          </a:p>
        </p:txBody>
      </p:sp>
      <p:pic>
        <p:nvPicPr>
          <p:cNvPr id="5" name="Picture 4">
            <a:extLst>
              <a:ext uri="{FF2B5EF4-FFF2-40B4-BE49-F238E27FC236}">
                <a16:creationId xmlns:a16="http://schemas.microsoft.com/office/drawing/2014/main" id="{F217E94B-638B-4541-8A42-DDF668E04A03}"/>
              </a:ext>
            </a:extLst>
          </p:cNvPr>
          <p:cNvPicPr>
            <a:picLocks noChangeAspect="1"/>
          </p:cNvPicPr>
          <p:nvPr/>
        </p:nvPicPr>
        <p:blipFill>
          <a:blip r:embed="rId3"/>
          <a:stretch>
            <a:fillRect/>
          </a:stretch>
        </p:blipFill>
        <p:spPr>
          <a:xfrm>
            <a:off x="5245100" y="3978464"/>
            <a:ext cx="3898900" cy="2590800"/>
          </a:xfrm>
          <a:prstGeom prst="rect">
            <a:avLst/>
          </a:prstGeom>
        </p:spPr>
      </p:pic>
      <p:sp>
        <p:nvSpPr>
          <p:cNvPr id="6" name="TextBox 5">
            <a:extLst>
              <a:ext uri="{FF2B5EF4-FFF2-40B4-BE49-F238E27FC236}">
                <a16:creationId xmlns:a16="http://schemas.microsoft.com/office/drawing/2014/main" id="{048D342D-E843-0A4D-ACAA-E13EFCE1BCD0}"/>
              </a:ext>
            </a:extLst>
          </p:cNvPr>
          <p:cNvSpPr txBox="1"/>
          <p:nvPr/>
        </p:nvSpPr>
        <p:spPr>
          <a:xfrm>
            <a:off x="7262175" y="6569264"/>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227363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F641C71D-99E6-4FA2-8E1E-8DF34A73CF3D}"/>
              </a:ext>
            </a:extLst>
          </p:cNvPr>
          <p:cNvSpPr>
            <a:spLocks noGrp="1" noChangeArrowheads="1"/>
          </p:cNvSpPr>
          <p:nvPr>
            <p:ph type="title"/>
          </p:nvPr>
        </p:nvSpPr>
        <p:spPr>
          <a:xfrm>
            <a:off x="347867" y="147578"/>
            <a:ext cx="6447501" cy="990600"/>
          </a:xfrm>
        </p:spPr>
        <p:txBody>
          <a:bodyPr>
            <a:normAutofit/>
          </a:bodyPr>
          <a:lstStyle/>
          <a:p>
            <a:r>
              <a:rPr lang="en-US" altLang="en-US" sz="4000" b="1" dirty="0">
                <a:solidFill>
                  <a:schemeClr val="accent1">
                    <a:lumMod val="75000"/>
                  </a:schemeClr>
                </a:solidFill>
              </a:rPr>
              <a:t>We Can be Mindful of:</a:t>
            </a:r>
          </a:p>
        </p:txBody>
      </p:sp>
      <p:sp>
        <p:nvSpPr>
          <p:cNvPr id="164867" name="Rectangle 3">
            <a:extLst>
              <a:ext uri="{FF2B5EF4-FFF2-40B4-BE49-F238E27FC236}">
                <a16:creationId xmlns:a16="http://schemas.microsoft.com/office/drawing/2014/main" id="{3BD93EDF-620A-49F7-95FD-A7B3D47D36C9}"/>
              </a:ext>
            </a:extLst>
          </p:cNvPr>
          <p:cNvSpPr>
            <a:spLocks noGrp="1" noChangeArrowheads="1"/>
          </p:cNvSpPr>
          <p:nvPr>
            <p:ph type="body" idx="1"/>
          </p:nvPr>
        </p:nvSpPr>
        <p:spPr>
          <a:xfrm>
            <a:off x="0" y="1152636"/>
            <a:ext cx="8156053" cy="3684263"/>
          </a:xfrm>
        </p:spPr>
        <p:txBody>
          <a:bodyPr>
            <a:noAutofit/>
          </a:bodyPr>
          <a:lstStyle/>
          <a:p>
            <a:pPr>
              <a:lnSpc>
                <a:spcPct val="150000"/>
              </a:lnSpc>
            </a:pPr>
            <a:r>
              <a:rPr lang="en-US" altLang="en-US" sz="2400" dirty="0"/>
              <a:t>Sensory input (information coming in through sight, sound, smell, taste, and touch)</a:t>
            </a:r>
          </a:p>
          <a:p>
            <a:pPr>
              <a:lnSpc>
                <a:spcPct val="150000"/>
              </a:lnSpc>
            </a:pPr>
            <a:r>
              <a:rPr lang="en-US" altLang="en-US" sz="2400" dirty="0"/>
              <a:t>Body (breath, movements, pain, pleasure)</a:t>
            </a:r>
          </a:p>
          <a:p>
            <a:pPr>
              <a:lnSpc>
                <a:spcPct val="150000"/>
              </a:lnSpc>
            </a:pPr>
            <a:r>
              <a:rPr lang="en-US" altLang="en-US" sz="2400" dirty="0"/>
              <a:t>Mind (thoughts, attitudes, beliefs)</a:t>
            </a:r>
          </a:p>
          <a:p>
            <a:pPr>
              <a:lnSpc>
                <a:spcPct val="150000"/>
              </a:lnSpc>
            </a:pPr>
            <a:r>
              <a:rPr lang="en-US" altLang="en-US" sz="2400" dirty="0"/>
              <a:t>Emotions (actually just a combination of body + mind!)</a:t>
            </a:r>
          </a:p>
          <a:p>
            <a:pPr lvl="1">
              <a:lnSpc>
                <a:spcPct val="150000"/>
              </a:lnSpc>
            </a:pPr>
            <a:endParaRPr lang="en-US" altLang="en-US" sz="2400" dirty="0"/>
          </a:p>
        </p:txBody>
      </p:sp>
      <p:sp>
        <p:nvSpPr>
          <p:cNvPr id="164868" name="AutoShape 4">
            <a:extLst>
              <a:ext uri="{FF2B5EF4-FFF2-40B4-BE49-F238E27FC236}">
                <a16:creationId xmlns:a16="http://schemas.microsoft.com/office/drawing/2014/main" id="{63545995-C9F0-4767-BB26-B269564AEDD9}"/>
              </a:ext>
            </a:extLst>
          </p:cNvPr>
          <p:cNvSpPr>
            <a:spLocks noChangeArrowheads="1"/>
          </p:cNvSpPr>
          <p:nvPr/>
        </p:nvSpPr>
        <p:spPr bwMode="auto">
          <a:xfrm>
            <a:off x="7543800" y="5543550"/>
            <a:ext cx="342900" cy="400050"/>
          </a:xfrm>
          <a:prstGeom prst="irregularSeal1">
            <a:avLst/>
          </a:prstGeom>
          <a:solidFill>
            <a:srgbClr val="FFFF99">
              <a:alpha val="9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00711" name="Rectangle 1031">
            <a:extLst>
              <a:ext uri="{FF2B5EF4-FFF2-40B4-BE49-F238E27FC236}">
                <a16:creationId xmlns:a16="http://schemas.microsoft.com/office/drawing/2014/main" id="{C1BA8B5B-DB3E-4061-AE0F-D8F016E6AD10}"/>
              </a:ext>
            </a:extLst>
          </p:cNvPr>
          <p:cNvSpPr>
            <a:spLocks noChangeArrowheads="1"/>
          </p:cNvSpPr>
          <p:nvPr/>
        </p:nvSpPr>
        <p:spPr bwMode="auto">
          <a:xfrm>
            <a:off x="4665517" y="6700069"/>
            <a:ext cx="251383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750" dirty="0">
                <a:latin typeface="Times New Roman" panose="02020603050405020304" pitchFamily="18" charset="0"/>
              </a:rPr>
              <a:t>©Mindful Practice Programs, University of Rochester, 2010</a:t>
            </a:r>
          </a:p>
        </p:txBody>
      </p:sp>
      <p:sp>
        <p:nvSpPr>
          <p:cNvPr id="7" name="TextBox 6">
            <a:extLst>
              <a:ext uri="{FF2B5EF4-FFF2-40B4-BE49-F238E27FC236}">
                <a16:creationId xmlns:a16="http://schemas.microsoft.com/office/drawing/2014/main" id="{8D00B25F-03F3-E44F-B37A-94C77D8F7143}"/>
              </a:ext>
            </a:extLst>
          </p:cNvPr>
          <p:cNvSpPr txBox="1"/>
          <p:nvPr/>
        </p:nvSpPr>
        <p:spPr>
          <a:xfrm>
            <a:off x="7262175" y="6569264"/>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276076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additive="base">
                                        <p:cTn id="7" dur="5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4867">
                                            <p:txEl>
                                              <p:pRg st="3" end="3"/>
                                            </p:txEl>
                                          </p:spTgt>
                                        </p:tgtEl>
                                        <p:attrNameLst>
                                          <p:attrName>style.visibility</p:attrName>
                                        </p:attrNameLst>
                                      </p:cBhvr>
                                      <p:to>
                                        <p:strVal val="visible"/>
                                      </p:to>
                                    </p:set>
                                    <p:anim calcmode="lin" valueType="num">
                                      <p:cBhvr additive="base">
                                        <p:cTn id="25" dur="5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64"/>
            <a:ext cx="7704307" cy="735807"/>
          </a:xfrm>
        </p:spPr>
        <p:txBody>
          <a:bodyPr>
            <a:normAutofit fontScale="90000"/>
          </a:bodyPr>
          <a:lstStyle/>
          <a:p>
            <a:r>
              <a:rPr lang="en-US" b="1" dirty="0">
                <a:solidFill>
                  <a:schemeClr val="accent1">
                    <a:lumMod val="75000"/>
                  </a:schemeClr>
                </a:solidFill>
              </a:rPr>
              <a:t>Breath Meditation (Possible Activity)</a:t>
            </a:r>
          </a:p>
        </p:txBody>
      </p:sp>
      <p:pic>
        <p:nvPicPr>
          <p:cNvPr id="5" name="Picture 4">
            <a:extLst>
              <a:ext uri="{FF2B5EF4-FFF2-40B4-BE49-F238E27FC236}">
                <a16:creationId xmlns:a16="http://schemas.microsoft.com/office/drawing/2014/main" id="{C662560B-1FF8-5544-8990-9A821B8C0858}"/>
              </a:ext>
            </a:extLst>
          </p:cNvPr>
          <p:cNvPicPr>
            <a:picLocks noChangeAspect="1"/>
          </p:cNvPicPr>
          <p:nvPr/>
        </p:nvPicPr>
        <p:blipFill>
          <a:blip r:embed="rId3"/>
          <a:stretch>
            <a:fillRect/>
          </a:stretch>
        </p:blipFill>
        <p:spPr>
          <a:xfrm>
            <a:off x="0" y="865762"/>
            <a:ext cx="9141347" cy="5653684"/>
          </a:xfrm>
          <a:prstGeom prst="rect">
            <a:avLst/>
          </a:prstGeom>
        </p:spPr>
      </p:pic>
      <p:sp>
        <p:nvSpPr>
          <p:cNvPr id="7" name="TextBox 6">
            <a:extLst>
              <a:ext uri="{FF2B5EF4-FFF2-40B4-BE49-F238E27FC236}">
                <a16:creationId xmlns:a16="http://schemas.microsoft.com/office/drawing/2014/main" id="{5A1CDAF4-D998-1B48-9D91-02BFF72A3DCE}"/>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1331376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descr="Shallow water and pink sunset sky view">
            <a:extLst>
              <a:ext uri="{FF2B5EF4-FFF2-40B4-BE49-F238E27FC236}">
                <a16:creationId xmlns:a16="http://schemas.microsoft.com/office/drawing/2014/main" id="{C888F9C1-8357-4384-BF6D-2776491ED21C}"/>
              </a:ext>
            </a:extLst>
          </p:cNvPr>
          <p:cNvPicPr>
            <a:picLocks noChangeAspect="1"/>
          </p:cNvPicPr>
          <p:nvPr/>
        </p:nvPicPr>
        <p:blipFill rotWithShape="1">
          <a:blip r:embed="rId3"/>
          <a:srcRect l="10763" r="-1" b="-1"/>
          <a:stretch/>
        </p:blipFill>
        <p:spPr>
          <a:xfrm>
            <a:off x="3202390" y="1425763"/>
            <a:ext cx="5941610" cy="51435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CA374C8-EE3D-4996-B203-AED663023997}"/>
              </a:ext>
            </a:extLst>
          </p:cNvPr>
          <p:cNvSpPr>
            <a:spLocks noGrp="1"/>
          </p:cNvSpPr>
          <p:nvPr>
            <p:ph type="title"/>
          </p:nvPr>
        </p:nvSpPr>
        <p:spPr>
          <a:xfrm>
            <a:off x="-157690" y="2540590"/>
            <a:ext cx="4231532" cy="1776820"/>
          </a:xfrm>
        </p:spPr>
        <p:txBody>
          <a:bodyPr vert="horz" lIns="68580" tIns="34290" rIns="68580" bIns="34290" rtlCol="0" anchor="b">
            <a:normAutofit/>
          </a:bodyPr>
          <a:lstStyle/>
          <a:p>
            <a:pPr algn="r"/>
            <a:r>
              <a:rPr lang="en-US" sz="3600" dirty="0">
                <a:solidFill>
                  <a:schemeClr val="accent1">
                    <a:lumMod val="75000"/>
                  </a:schemeClr>
                </a:solidFill>
              </a:rPr>
              <a:t>One Breath (Possible Activity)</a:t>
            </a:r>
          </a:p>
        </p:txBody>
      </p:sp>
      <p:sp>
        <p:nvSpPr>
          <p:cNvPr id="4" name="TextBox 3">
            <a:extLst>
              <a:ext uri="{FF2B5EF4-FFF2-40B4-BE49-F238E27FC236}">
                <a16:creationId xmlns:a16="http://schemas.microsoft.com/office/drawing/2014/main" id="{C156E94B-07D9-1743-AA9E-BE06ECA30412}"/>
              </a:ext>
            </a:extLst>
          </p:cNvPr>
          <p:cNvSpPr txBox="1"/>
          <p:nvPr/>
        </p:nvSpPr>
        <p:spPr>
          <a:xfrm>
            <a:off x="7262175" y="6569264"/>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667619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1B7C-FC00-47E1-9CD5-778342A332E9}"/>
              </a:ext>
            </a:extLst>
          </p:cNvPr>
          <p:cNvSpPr>
            <a:spLocks noGrp="1"/>
          </p:cNvSpPr>
          <p:nvPr>
            <p:ph type="title"/>
          </p:nvPr>
        </p:nvSpPr>
        <p:spPr>
          <a:xfrm>
            <a:off x="0" y="5264"/>
            <a:ext cx="7306887" cy="990600"/>
          </a:xfrm>
        </p:spPr>
        <p:txBody>
          <a:bodyPr>
            <a:normAutofit fontScale="90000"/>
          </a:bodyPr>
          <a:lstStyle/>
          <a:p>
            <a:pPr algn="ctr"/>
            <a:r>
              <a:rPr lang="en-US" dirty="0">
                <a:solidFill>
                  <a:schemeClr val="accent2"/>
                </a:solidFill>
              </a:rPr>
              <a:t>Mindfulness in 0 Seconds </a:t>
            </a:r>
            <a:r>
              <a:rPr lang="en-US" sz="1650" dirty="0">
                <a:solidFill>
                  <a:schemeClr val="accent2"/>
                </a:solidFill>
              </a:rPr>
              <a:t>(for busy people):</a:t>
            </a:r>
            <a:br>
              <a:rPr lang="en-US" dirty="0"/>
            </a:br>
            <a:r>
              <a:rPr lang="en-US" dirty="0">
                <a:solidFill>
                  <a:schemeClr val="accent1">
                    <a:lumMod val="75000"/>
                  </a:schemeClr>
                </a:solidFill>
              </a:rPr>
              <a:t>12 Practices that can be paired with other activities</a:t>
            </a:r>
          </a:p>
        </p:txBody>
      </p:sp>
      <p:sp>
        <p:nvSpPr>
          <p:cNvPr id="3" name="Content Placeholder 2">
            <a:extLst>
              <a:ext uri="{FF2B5EF4-FFF2-40B4-BE49-F238E27FC236}">
                <a16:creationId xmlns:a16="http://schemas.microsoft.com/office/drawing/2014/main" id="{19CB6AF4-E617-428A-9B02-2316880818BA}"/>
              </a:ext>
            </a:extLst>
          </p:cNvPr>
          <p:cNvSpPr>
            <a:spLocks noGrp="1"/>
          </p:cNvSpPr>
          <p:nvPr>
            <p:ph idx="1"/>
          </p:nvPr>
        </p:nvSpPr>
        <p:spPr>
          <a:xfrm>
            <a:off x="309647" y="1608598"/>
            <a:ext cx="8169333" cy="4584993"/>
          </a:xfrm>
        </p:spPr>
        <p:txBody>
          <a:bodyPr>
            <a:noAutofit/>
          </a:bodyPr>
          <a:lstStyle/>
          <a:p>
            <a:r>
              <a:rPr lang="en-US" sz="1500" dirty="0"/>
              <a:t>Mindful eating (sensory experience, origin of food –can extend into cooking)</a:t>
            </a:r>
          </a:p>
          <a:p>
            <a:r>
              <a:rPr lang="en-US" sz="1500" dirty="0"/>
              <a:t>Mindful walking (especially while outside en route to school etc.)</a:t>
            </a:r>
          </a:p>
          <a:p>
            <a:r>
              <a:rPr lang="en-US" sz="1500" dirty="0"/>
              <a:t>Shifting up one’s pace with activities (slow/fast approaches)</a:t>
            </a:r>
          </a:p>
          <a:p>
            <a:r>
              <a:rPr lang="en-US" sz="1500" dirty="0"/>
              <a:t>Mindful emailing/texting (with gratitude/”loving-kindness”)</a:t>
            </a:r>
          </a:p>
          <a:p>
            <a:r>
              <a:rPr lang="en-US" sz="1500" dirty="0"/>
              <a:t>Anchoring mindfulness pauses with everyday events (red lights, brushing teeth)</a:t>
            </a:r>
          </a:p>
          <a:p>
            <a:r>
              <a:rPr lang="en-US" sz="1500" dirty="0"/>
              <a:t>Looking around when you have to wait (bank, appointments, checkout lines)</a:t>
            </a:r>
          </a:p>
          <a:p>
            <a:r>
              <a:rPr lang="en-US" sz="1500" dirty="0"/>
              <a:t>Imagine taking a picture (or take it) of something ordinary &amp; something extraordinary</a:t>
            </a:r>
          </a:p>
          <a:p>
            <a:r>
              <a:rPr lang="en-US" sz="1500" dirty="0"/>
              <a:t>Feeling gratitude (when it naturally arises) evokes mindfulness</a:t>
            </a:r>
          </a:p>
          <a:p>
            <a:r>
              <a:rPr lang="en-US" sz="1500" dirty="0"/>
              <a:t>Bringing curiosity to an object (consider the care/intelligence that went into designing it)</a:t>
            </a:r>
          </a:p>
          <a:p>
            <a:r>
              <a:rPr lang="en-US" sz="1500" dirty="0"/>
              <a:t>Picking a color: notice it throughout the day—imagine describing it to someone</a:t>
            </a:r>
          </a:p>
          <a:p>
            <a:r>
              <a:rPr lang="en-US" sz="1500" dirty="0"/>
              <a:t>Noticing your inbreath and outbreath as you’re falling asleep</a:t>
            </a:r>
          </a:p>
          <a:p>
            <a:r>
              <a:rPr lang="en-US" sz="1500" dirty="0"/>
              <a:t>Creating a mindfulness practice no one has ever thought of—don’t tell anyone</a:t>
            </a:r>
          </a:p>
          <a:p>
            <a:endParaRPr lang="en-US" sz="1500" dirty="0"/>
          </a:p>
          <a:p>
            <a:endParaRPr lang="en-US" sz="1500" dirty="0"/>
          </a:p>
        </p:txBody>
      </p:sp>
      <p:sp>
        <p:nvSpPr>
          <p:cNvPr id="5" name="TextBox 4">
            <a:extLst>
              <a:ext uri="{FF2B5EF4-FFF2-40B4-BE49-F238E27FC236}">
                <a16:creationId xmlns:a16="http://schemas.microsoft.com/office/drawing/2014/main" id="{9B9ED8A6-CB7B-F54D-99E4-225AA2072EEA}"/>
              </a:ext>
            </a:extLst>
          </p:cNvPr>
          <p:cNvSpPr txBox="1"/>
          <p:nvPr/>
        </p:nvSpPr>
        <p:spPr>
          <a:xfrm>
            <a:off x="7154333" y="6578601"/>
            <a:ext cx="1272721" cy="338554"/>
          </a:xfrm>
          <a:prstGeom prst="rect">
            <a:avLst/>
          </a:prstGeom>
          <a:noFill/>
        </p:spPr>
        <p:txBody>
          <a:bodyPr wrap="none" rtlCol="0">
            <a:spAutoFit/>
          </a:bodyPr>
          <a:lstStyle/>
          <a:p>
            <a:r>
              <a:rPr lang="en-US" sz="1600" dirty="0" err="1"/>
              <a:t>WMed</a:t>
            </a:r>
            <a:r>
              <a:rPr lang="en-US" sz="1600" dirty="0"/>
              <a:t> Team</a:t>
            </a:r>
          </a:p>
        </p:txBody>
      </p:sp>
    </p:spTree>
    <p:extLst>
      <p:ext uri="{BB962C8B-B14F-4D97-AF65-F5344CB8AC3E}">
        <p14:creationId xmlns:p14="http://schemas.microsoft.com/office/powerpoint/2010/main" val="329638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E7BC-F52A-6547-A82A-527F2D952ACD}"/>
              </a:ext>
            </a:extLst>
          </p:cNvPr>
          <p:cNvSpPr>
            <a:spLocks noGrp="1"/>
          </p:cNvSpPr>
          <p:nvPr>
            <p:ph type="title"/>
          </p:nvPr>
        </p:nvSpPr>
        <p:spPr>
          <a:xfrm>
            <a:off x="1435693" y="156237"/>
            <a:ext cx="5521619" cy="1320800"/>
          </a:xfrm>
        </p:spPr>
        <p:txBody>
          <a:bodyPr/>
          <a:lstStyle/>
          <a:p>
            <a:r>
              <a:rPr lang="en-US" b="1" dirty="0">
                <a:solidFill>
                  <a:schemeClr val="accent1">
                    <a:lumMod val="75000"/>
                  </a:schemeClr>
                </a:solidFill>
              </a:rPr>
              <a:t>Body Scan Meditation</a:t>
            </a:r>
          </a:p>
        </p:txBody>
      </p:sp>
      <p:sp>
        <p:nvSpPr>
          <p:cNvPr id="3" name="Content Placeholder 2">
            <a:extLst>
              <a:ext uri="{FF2B5EF4-FFF2-40B4-BE49-F238E27FC236}">
                <a16:creationId xmlns:a16="http://schemas.microsoft.com/office/drawing/2014/main" id="{95E86944-6E49-C34C-AE49-B32CD4D7F9CF}"/>
              </a:ext>
            </a:extLst>
          </p:cNvPr>
          <p:cNvSpPr>
            <a:spLocks noGrp="1"/>
          </p:cNvSpPr>
          <p:nvPr>
            <p:ph idx="1"/>
          </p:nvPr>
        </p:nvSpPr>
        <p:spPr>
          <a:xfrm>
            <a:off x="156671" y="1306010"/>
            <a:ext cx="6013393" cy="4599134"/>
          </a:xfrm>
        </p:spPr>
        <p:txBody>
          <a:bodyPr>
            <a:normAutofit lnSpcReduction="10000"/>
          </a:bodyPr>
          <a:lstStyle/>
          <a:p>
            <a:r>
              <a:rPr lang="en-US" dirty="0"/>
              <a:t>Can be performed while sitting or lying down </a:t>
            </a:r>
          </a:p>
          <a:p>
            <a:r>
              <a:rPr lang="en-US" dirty="0"/>
              <a:t>Involves the focus on the sensations of each part of the body (either top to bottom or bottom to top) followed by a relaxation of that body part.</a:t>
            </a:r>
          </a:p>
          <a:p>
            <a:r>
              <a:rPr lang="en-US" dirty="0"/>
              <a:t>As the practitioner progresses from 1 part of the body to the next, the goal is to maintain the relaxation of the previous sections of the body (progressive relaxation).</a:t>
            </a:r>
          </a:p>
          <a:p>
            <a:r>
              <a:rPr lang="en-US" dirty="0"/>
              <a:t>The practice trains you to become aware of all sensations – whether pleasant or unpleasant – that are present in the body.</a:t>
            </a:r>
          </a:p>
          <a:p>
            <a:r>
              <a:rPr lang="en-US" dirty="0"/>
              <a:t>Often requires 15-30 minutes to complete, although guided meditations are available for 5-10 minutes of practice (https://</a:t>
            </a:r>
            <a:r>
              <a:rPr lang="en-US" dirty="0" err="1"/>
              <a:t>ggia.berkeley.edu</a:t>
            </a:r>
            <a:r>
              <a:rPr lang="en-US" dirty="0"/>
              <a:t>/practice/</a:t>
            </a:r>
            <a:r>
              <a:rPr lang="en-US" dirty="0" err="1"/>
              <a:t>body_scan_meditation</a:t>
            </a:r>
            <a:r>
              <a:rPr lang="en-US" dirty="0"/>
              <a:t>).</a:t>
            </a:r>
          </a:p>
        </p:txBody>
      </p:sp>
      <p:pic>
        <p:nvPicPr>
          <p:cNvPr id="5" name="Picture 4">
            <a:extLst>
              <a:ext uri="{FF2B5EF4-FFF2-40B4-BE49-F238E27FC236}">
                <a16:creationId xmlns:a16="http://schemas.microsoft.com/office/drawing/2014/main" id="{9125867B-A150-1A45-807C-0E9F2EF76D41}"/>
              </a:ext>
            </a:extLst>
          </p:cNvPr>
          <p:cNvPicPr>
            <a:picLocks noChangeAspect="1"/>
          </p:cNvPicPr>
          <p:nvPr/>
        </p:nvPicPr>
        <p:blipFill>
          <a:blip r:embed="rId3"/>
          <a:stretch>
            <a:fillRect/>
          </a:stretch>
        </p:blipFill>
        <p:spPr>
          <a:xfrm>
            <a:off x="6040709" y="1477037"/>
            <a:ext cx="3032078" cy="3590619"/>
          </a:xfrm>
          <a:prstGeom prst="rect">
            <a:avLst/>
          </a:prstGeom>
        </p:spPr>
      </p:pic>
      <p:sp>
        <p:nvSpPr>
          <p:cNvPr id="6" name="TextBox 5">
            <a:extLst>
              <a:ext uri="{FF2B5EF4-FFF2-40B4-BE49-F238E27FC236}">
                <a16:creationId xmlns:a16="http://schemas.microsoft.com/office/drawing/2014/main" id="{C4843BBA-6EE6-274F-9246-20303C26408E}"/>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3279028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7AF3-E798-0A44-B659-5E08020059F2}"/>
              </a:ext>
            </a:extLst>
          </p:cNvPr>
          <p:cNvSpPr>
            <a:spLocks noGrp="1"/>
          </p:cNvSpPr>
          <p:nvPr>
            <p:ph type="title"/>
          </p:nvPr>
        </p:nvSpPr>
        <p:spPr>
          <a:xfrm>
            <a:off x="581114" y="0"/>
            <a:ext cx="7166348" cy="816637"/>
          </a:xfrm>
        </p:spPr>
        <p:txBody>
          <a:bodyPr/>
          <a:lstStyle/>
          <a:p>
            <a:r>
              <a:rPr lang="en-US" b="1" dirty="0">
                <a:solidFill>
                  <a:schemeClr val="accent1">
                    <a:lumMod val="75000"/>
                  </a:schemeClr>
                </a:solidFill>
              </a:rPr>
              <a:t>Simple Body Scan Meditation</a:t>
            </a:r>
          </a:p>
        </p:txBody>
      </p:sp>
      <p:pic>
        <p:nvPicPr>
          <p:cNvPr id="5" name="Content Placeholder 4">
            <a:extLst>
              <a:ext uri="{FF2B5EF4-FFF2-40B4-BE49-F238E27FC236}">
                <a16:creationId xmlns:a16="http://schemas.microsoft.com/office/drawing/2014/main" id="{A0CCF07C-0830-0D4F-A749-85F6720D8BE9}"/>
              </a:ext>
            </a:extLst>
          </p:cNvPr>
          <p:cNvPicPr>
            <a:picLocks noGrp="1" noChangeAspect="1"/>
          </p:cNvPicPr>
          <p:nvPr>
            <p:ph idx="1"/>
          </p:nvPr>
        </p:nvPicPr>
        <p:blipFill>
          <a:blip r:embed="rId3"/>
          <a:stretch>
            <a:fillRect/>
          </a:stretch>
        </p:blipFill>
        <p:spPr>
          <a:xfrm>
            <a:off x="581114" y="700933"/>
            <a:ext cx="5472552" cy="5472552"/>
          </a:xfrm>
        </p:spPr>
      </p:pic>
      <p:sp>
        <p:nvSpPr>
          <p:cNvPr id="6" name="Rectangle 5">
            <a:extLst>
              <a:ext uri="{FF2B5EF4-FFF2-40B4-BE49-F238E27FC236}">
                <a16:creationId xmlns:a16="http://schemas.microsoft.com/office/drawing/2014/main" id="{F11385BC-F11F-CC46-9AF0-65F1188F3CD1}"/>
              </a:ext>
            </a:extLst>
          </p:cNvPr>
          <p:cNvSpPr/>
          <p:nvPr/>
        </p:nvSpPr>
        <p:spPr>
          <a:xfrm>
            <a:off x="581114" y="6288613"/>
            <a:ext cx="4368860" cy="461665"/>
          </a:xfrm>
          <a:prstGeom prst="rect">
            <a:avLst/>
          </a:prstGeom>
        </p:spPr>
        <p:txBody>
          <a:bodyPr wrap="square">
            <a:spAutoFit/>
          </a:bodyPr>
          <a:lstStyle/>
          <a:p>
            <a:r>
              <a:rPr lang="en-US" sz="1200" dirty="0"/>
              <a:t>https://</a:t>
            </a:r>
            <a:r>
              <a:rPr lang="en-US" sz="1200" dirty="0" err="1"/>
              <a:t>www.mondaycampaigns.org</a:t>
            </a:r>
            <a:r>
              <a:rPr lang="en-US" sz="1200" dirty="0"/>
              <a:t>/destress-</a:t>
            </a:r>
            <a:r>
              <a:rPr lang="en-US" sz="1200" dirty="0" err="1"/>
              <a:t>monday</a:t>
            </a:r>
            <a:r>
              <a:rPr lang="en-US" sz="1200" dirty="0"/>
              <a:t>/beat-stress-this-</a:t>
            </a:r>
            <a:r>
              <a:rPr lang="en-US" sz="1200" dirty="0" err="1"/>
              <a:t>monday</a:t>
            </a:r>
            <a:r>
              <a:rPr lang="en-US" sz="1200" dirty="0"/>
              <a:t>-with-a-mindful-body-scan</a:t>
            </a:r>
          </a:p>
        </p:txBody>
      </p:sp>
      <p:sp>
        <p:nvSpPr>
          <p:cNvPr id="7" name="TextBox 6">
            <a:extLst>
              <a:ext uri="{FF2B5EF4-FFF2-40B4-BE49-F238E27FC236}">
                <a16:creationId xmlns:a16="http://schemas.microsoft.com/office/drawing/2014/main" id="{B55F0BA8-5FD3-194F-8EBD-663573C68881}"/>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1998275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925C3C-B00A-B440-88FB-0B588D6E9D27}"/>
              </a:ext>
            </a:extLst>
          </p:cNvPr>
          <p:cNvPicPr>
            <a:picLocks noChangeAspect="1"/>
          </p:cNvPicPr>
          <p:nvPr/>
        </p:nvPicPr>
        <p:blipFill>
          <a:blip r:embed="rId3"/>
          <a:stretch>
            <a:fillRect/>
          </a:stretch>
        </p:blipFill>
        <p:spPr>
          <a:xfrm>
            <a:off x="4613952" y="0"/>
            <a:ext cx="4530048" cy="5862415"/>
          </a:xfrm>
          <a:prstGeom prst="rect">
            <a:avLst/>
          </a:prstGeom>
        </p:spPr>
      </p:pic>
      <p:sp>
        <p:nvSpPr>
          <p:cNvPr id="2" name="Title 1">
            <a:extLst>
              <a:ext uri="{FF2B5EF4-FFF2-40B4-BE49-F238E27FC236}">
                <a16:creationId xmlns:a16="http://schemas.microsoft.com/office/drawing/2014/main" id="{561241C7-6450-6F4D-A362-6090D642E1F7}"/>
              </a:ext>
            </a:extLst>
          </p:cNvPr>
          <p:cNvSpPr>
            <a:spLocks noGrp="1"/>
          </p:cNvSpPr>
          <p:nvPr>
            <p:ph type="title"/>
          </p:nvPr>
        </p:nvSpPr>
        <p:spPr>
          <a:xfrm>
            <a:off x="1064029" y="0"/>
            <a:ext cx="6159910" cy="659217"/>
          </a:xfrm>
        </p:spPr>
        <p:txBody>
          <a:bodyPr>
            <a:normAutofit/>
          </a:bodyPr>
          <a:lstStyle/>
          <a:p>
            <a:r>
              <a:rPr lang="en-US" b="1" dirty="0">
                <a:solidFill>
                  <a:schemeClr val="accent1">
                    <a:lumMod val="75000"/>
                  </a:schemeClr>
                </a:solidFill>
              </a:rPr>
              <a:t>Mantra Meditation</a:t>
            </a:r>
          </a:p>
        </p:txBody>
      </p:sp>
      <p:sp>
        <p:nvSpPr>
          <p:cNvPr id="3" name="Content Placeholder 2">
            <a:extLst>
              <a:ext uri="{FF2B5EF4-FFF2-40B4-BE49-F238E27FC236}">
                <a16:creationId xmlns:a16="http://schemas.microsoft.com/office/drawing/2014/main" id="{C3EE164A-4D9E-1445-A978-E71C00E6BA13}"/>
              </a:ext>
            </a:extLst>
          </p:cNvPr>
          <p:cNvSpPr>
            <a:spLocks noGrp="1"/>
          </p:cNvSpPr>
          <p:nvPr>
            <p:ph idx="1"/>
          </p:nvPr>
        </p:nvSpPr>
        <p:spPr>
          <a:xfrm>
            <a:off x="84703" y="705315"/>
            <a:ext cx="4754880" cy="6076398"/>
          </a:xfrm>
        </p:spPr>
        <p:txBody>
          <a:bodyPr>
            <a:noAutofit/>
          </a:bodyPr>
          <a:lstStyle/>
          <a:p>
            <a:r>
              <a:rPr lang="en-US" sz="2400" dirty="0">
                <a:solidFill>
                  <a:schemeClr val="accent2">
                    <a:lumMod val="75000"/>
                  </a:schemeClr>
                </a:solidFill>
              </a:rPr>
              <a:t>Just a word, phrase, or prayer with a long history of use that is considered “sacred/holy” by the tradition/culture from which it originated.</a:t>
            </a:r>
          </a:p>
          <a:p>
            <a:r>
              <a:rPr lang="en-US" sz="2400" dirty="0">
                <a:solidFill>
                  <a:schemeClr val="accent1">
                    <a:lumMod val="75000"/>
                  </a:schemeClr>
                </a:solidFill>
              </a:rPr>
              <a:t>The mantra can be spoken, chanted or repeated silently in the mind continuously for some period of time, and often used in conjunction with the breath.</a:t>
            </a:r>
          </a:p>
          <a:p>
            <a:r>
              <a:rPr lang="en-US" sz="2400" dirty="0">
                <a:solidFill>
                  <a:schemeClr val="accent2">
                    <a:lumMod val="75000"/>
                  </a:schemeClr>
                </a:solidFill>
              </a:rPr>
              <a:t> Choose 1 mantra that resonates for you and it can be used to immediately connect to your center – be that God/Spirit/Beloved</a:t>
            </a:r>
          </a:p>
        </p:txBody>
      </p:sp>
      <p:sp>
        <p:nvSpPr>
          <p:cNvPr id="7" name="TextBox 6">
            <a:extLst>
              <a:ext uri="{FF2B5EF4-FFF2-40B4-BE49-F238E27FC236}">
                <a16:creationId xmlns:a16="http://schemas.microsoft.com/office/drawing/2014/main" id="{CD35FA96-55D9-1F4F-B577-7A0CF682E32E}"/>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3640313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20F0-9561-4E21-982C-BB47A3369ED5}"/>
              </a:ext>
            </a:extLst>
          </p:cNvPr>
          <p:cNvSpPr>
            <a:spLocks noGrp="1"/>
          </p:cNvSpPr>
          <p:nvPr>
            <p:ph type="title"/>
          </p:nvPr>
        </p:nvSpPr>
        <p:spPr>
          <a:xfrm>
            <a:off x="2362199" y="0"/>
            <a:ext cx="4154846" cy="912976"/>
          </a:xfrm>
        </p:spPr>
        <p:txBody>
          <a:bodyPr>
            <a:normAutofit/>
          </a:bodyPr>
          <a:lstStyle/>
          <a:p>
            <a:r>
              <a:rPr lang="en-US" sz="4000" b="1" dirty="0">
                <a:solidFill>
                  <a:schemeClr val="accent1">
                    <a:lumMod val="75000"/>
                  </a:schemeClr>
                </a:solidFill>
              </a:rPr>
              <a:t>Objectives</a:t>
            </a:r>
          </a:p>
        </p:txBody>
      </p:sp>
      <p:sp>
        <p:nvSpPr>
          <p:cNvPr id="3" name="Content Placeholder 2">
            <a:extLst>
              <a:ext uri="{FF2B5EF4-FFF2-40B4-BE49-F238E27FC236}">
                <a16:creationId xmlns:a16="http://schemas.microsoft.com/office/drawing/2014/main" id="{687DC3CC-D7AA-46E5-AB26-D1629A5A2D2D}"/>
              </a:ext>
            </a:extLst>
          </p:cNvPr>
          <p:cNvSpPr>
            <a:spLocks noGrp="1"/>
          </p:cNvSpPr>
          <p:nvPr>
            <p:ph idx="1"/>
          </p:nvPr>
        </p:nvSpPr>
        <p:spPr>
          <a:xfrm>
            <a:off x="230370" y="279399"/>
            <a:ext cx="6923963" cy="4708891"/>
          </a:xfrm>
        </p:spPr>
        <p:txBody>
          <a:bodyPr>
            <a:noAutofit/>
          </a:bodyPr>
          <a:lstStyle/>
          <a:p>
            <a:pPr marL="0" indent="0">
              <a:buNone/>
            </a:pPr>
            <a:endParaRPr lang="en-US" sz="2400" dirty="0"/>
          </a:p>
          <a:p>
            <a:r>
              <a:rPr lang="en-US" sz="2400" dirty="0">
                <a:solidFill>
                  <a:schemeClr val="accent2">
                    <a:lumMod val="75000"/>
                  </a:schemeClr>
                </a:solidFill>
              </a:rPr>
              <a:t>Recognize that modest evidence-based research exists for the utility of mindfulness and understand why it is theorized to be beneficial</a:t>
            </a:r>
          </a:p>
          <a:p>
            <a:endParaRPr lang="en-US" sz="2400" dirty="0"/>
          </a:p>
          <a:p>
            <a:r>
              <a:rPr lang="en-US" sz="2400" dirty="0">
                <a:solidFill>
                  <a:schemeClr val="accent1">
                    <a:lumMod val="75000"/>
                  </a:schemeClr>
                </a:solidFill>
              </a:rPr>
              <a:t>Identify everyday practices that can be incorporated into other activities </a:t>
            </a:r>
          </a:p>
          <a:p>
            <a:endParaRPr lang="en-US" sz="2400" dirty="0"/>
          </a:p>
          <a:p>
            <a:r>
              <a:rPr lang="en-US" sz="2400" dirty="0">
                <a:solidFill>
                  <a:schemeClr val="accent2">
                    <a:lumMod val="75000"/>
                  </a:schemeClr>
                </a:solidFill>
              </a:rPr>
              <a:t>Compare several example practices </a:t>
            </a:r>
          </a:p>
          <a:p>
            <a:endParaRPr lang="en-US" sz="2400" dirty="0"/>
          </a:p>
          <a:p>
            <a:r>
              <a:rPr lang="en-US" sz="2400" dirty="0">
                <a:solidFill>
                  <a:schemeClr val="accent1">
                    <a:lumMod val="75000"/>
                  </a:schemeClr>
                </a:solidFill>
              </a:rPr>
              <a:t>Specify at least one mindfulness practice to experiment with in daily life</a:t>
            </a:r>
          </a:p>
          <a:p>
            <a:endParaRPr lang="en-US" sz="2400" dirty="0"/>
          </a:p>
        </p:txBody>
      </p:sp>
      <p:pic>
        <p:nvPicPr>
          <p:cNvPr id="7" name="Picture 6">
            <a:extLst>
              <a:ext uri="{FF2B5EF4-FFF2-40B4-BE49-F238E27FC236}">
                <a16:creationId xmlns:a16="http://schemas.microsoft.com/office/drawing/2014/main" id="{3CC99A74-E441-874F-8520-3E4A8E59116B}"/>
              </a:ext>
            </a:extLst>
          </p:cNvPr>
          <p:cNvPicPr>
            <a:picLocks noChangeAspect="1"/>
          </p:cNvPicPr>
          <p:nvPr/>
        </p:nvPicPr>
        <p:blipFill>
          <a:blip r:embed="rId3"/>
          <a:stretch>
            <a:fillRect/>
          </a:stretch>
        </p:blipFill>
        <p:spPr>
          <a:xfrm>
            <a:off x="6329541" y="4724400"/>
            <a:ext cx="2792209" cy="1854201"/>
          </a:xfrm>
          <a:prstGeom prst="rect">
            <a:avLst/>
          </a:prstGeom>
        </p:spPr>
      </p:pic>
      <p:sp>
        <p:nvSpPr>
          <p:cNvPr id="10" name="TextBox 9">
            <a:extLst>
              <a:ext uri="{FF2B5EF4-FFF2-40B4-BE49-F238E27FC236}">
                <a16:creationId xmlns:a16="http://schemas.microsoft.com/office/drawing/2014/main" id="{0EE26B42-82E3-D64F-ADAD-6BE8B09BD86C}"/>
              </a:ext>
            </a:extLst>
          </p:cNvPr>
          <p:cNvSpPr txBox="1"/>
          <p:nvPr/>
        </p:nvSpPr>
        <p:spPr>
          <a:xfrm>
            <a:off x="7154333" y="6578601"/>
            <a:ext cx="1296765" cy="338554"/>
          </a:xfrm>
          <a:prstGeom prst="rect">
            <a:avLst/>
          </a:prstGeom>
          <a:noFill/>
        </p:spPr>
        <p:txBody>
          <a:bodyPr wrap="none" rtlCol="0">
            <a:spAutoFit/>
          </a:bodyPr>
          <a:lstStyle/>
          <a:p>
            <a:r>
              <a:rPr lang="en-US" sz="1600" dirty="0" err="1"/>
              <a:t>WMed</a:t>
            </a:r>
            <a:r>
              <a:rPr lang="en-US" sz="1600" dirty="0"/>
              <a:t> Team</a:t>
            </a:r>
          </a:p>
        </p:txBody>
      </p:sp>
    </p:spTree>
    <p:extLst>
      <p:ext uri="{BB962C8B-B14F-4D97-AF65-F5344CB8AC3E}">
        <p14:creationId xmlns:p14="http://schemas.microsoft.com/office/powerpoint/2010/main" val="14701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f3e5b71630b0fa5318b2a29eeb730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542" y="4850845"/>
            <a:ext cx="2232903" cy="2232903"/>
          </a:xfrm>
          <a:prstGeom prst="rect">
            <a:avLst/>
          </a:prstGeom>
        </p:spPr>
      </p:pic>
      <p:sp>
        <p:nvSpPr>
          <p:cNvPr id="2" name="Title 1"/>
          <p:cNvSpPr>
            <a:spLocks noGrp="1"/>
          </p:cNvSpPr>
          <p:nvPr>
            <p:ph type="title"/>
          </p:nvPr>
        </p:nvSpPr>
        <p:spPr>
          <a:xfrm>
            <a:off x="2467061" y="38045"/>
            <a:ext cx="5722264" cy="698080"/>
          </a:xfrm>
        </p:spPr>
        <p:txBody>
          <a:bodyPr>
            <a:normAutofit/>
          </a:bodyPr>
          <a:lstStyle/>
          <a:p>
            <a:r>
              <a:rPr lang="en-US" b="1" dirty="0">
                <a:solidFill>
                  <a:schemeClr val="accent1">
                    <a:lumMod val="75000"/>
                  </a:schemeClr>
                </a:solidFill>
              </a:rPr>
              <a:t>Sample Mantras</a:t>
            </a:r>
          </a:p>
        </p:txBody>
      </p:sp>
      <p:pic>
        <p:nvPicPr>
          <p:cNvPr id="4" name="Picture 3" descr="2113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508" y="4247657"/>
            <a:ext cx="2136276" cy="2225287"/>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398" y="949699"/>
            <a:ext cx="3148094" cy="1660645"/>
          </a:xfrm>
          <a:prstGeom prst="rect">
            <a:avLst/>
          </a:prstGeom>
        </p:spPr>
      </p:pic>
      <p:pic>
        <p:nvPicPr>
          <p:cNvPr id="6" name="Picture 5" descr="i-am-enough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260" y="2714568"/>
            <a:ext cx="2136277" cy="2136277"/>
          </a:xfrm>
          <a:prstGeom prst="rect">
            <a:avLst/>
          </a:prstGeom>
        </p:spPr>
      </p:pic>
      <p:pic>
        <p:nvPicPr>
          <p:cNvPr id="7" name="Picture 6" descr="images-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1431" y="3011978"/>
            <a:ext cx="2054399" cy="2054399"/>
          </a:xfrm>
          <a:prstGeom prst="rect">
            <a:avLst/>
          </a:prstGeom>
        </p:spPr>
      </p:pic>
      <p:pic>
        <p:nvPicPr>
          <p:cNvPr id="8" name="Picture 7" descr="bb52b6c26f6f3ca348c839d522f659bb.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7221" y="60445"/>
            <a:ext cx="2498053" cy="2498053"/>
          </a:xfrm>
          <a:prstGeom prst="rect">
            <a:avLst/>
          </a:prstGeom>
        </p:spPr>
      </p:pic>
      <p:pic>
        <p:nvPicPr>
          <p:cNvPr id="9" name="Picture 8" descr="e444766034bf2bb646bcd9f9145e48b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445"/>
            <a:ext cx="1860583" cy="2789609"/>
          </a:xfrm>
          <a:prstGeom prst="rect">
            <a:avLst/>
          </a:prstGeom>
        </p:spPr>
      </p:pic>
      <p:pic>
        <p:nvPicPr>
          <p:cNvPr id="11" name="Picture 10">
            <a:extLst>
              <a:ext uri="{FF2B5EF4-FFF2-40B4-BE49-F238E27FC236}">
                <a16:creationId xmlns:a16="http://schemas.microsoft.com/office/drawing/2014/main" id="{C46755A0-EA3D-344E-A814-4344948B4E72}"/>
              </a:ext>
            </a:extLst>
          </p:cNvPr>
          <p:cNvPicPr>
            <a:picLocks noChangeAspect="1"/>
          </p:cNvPicPr>
          <p:nvPr/>
        </p:nvPicPr>
        <p:blipFill>
          <a:blip r:embed="rId9"/>
          <a:stretch>
            <a:fillRect/>
          </a:stretch>
        </p:blipFill>
        <p:spPr>
          <a:xfrm>
            <a:off x="74897" y="4039177"/>
            <a:ext cx="1860582" cy="2479214"/>
          </a:xfrm>
          <a:prstGeom prst="rect">
            <a:avLst/>
          </a:prstGeom>
        </p:spPr>
      </p:pic>
      <p:pic>
        <p:nvPicPr>
          <p:cNvPr id="13" name="Picture 12">
            <a:extLst>
              <a:ext uri="{FF2B5EF4-FFF2-40B4-BE49-F238E27FC236}">
                <a16:creationId xmlns:a16="http://schemas.microsoft.com/office/drawing/2014/main" id="{A9F3276B-DAA4-1642-9B4B-9B670115DF0D}"/>
              </a:ext>
            </a:extLst>
          </p:cNvPr>
          <p:cNvPicPr>
            <a:picLocks noChangeAspect="1"/>
          </p:cNvPicPr>
          <p:nvPr/>
        </p:nvPicPr>
        <p:blipFill>
          <a:blip r:embed="rId10"/>
          <a:stretch>
            <a:fillRect/>
          </a:stretch>
        </p:blipFill>
        <p:spPr>
          <a:xfrm>
            <a:off x="4613111" y="3021924"/>
            <a:ext cx="1809345" cy="1017254"/>
          </a:xfrm>
          <a:prstGeom prst="rect">
            <a:avLst/>
          </a:prstGeom>
        </p:spPr>
      </p:pic>
      <p:sp>
        <p:nvSpPr>
          <p:cNvPr id="12" name="TextBox 11">
            <a:extLst>
              <a:ext uri="{FF2B5EF4-FFF2-40B4-BE49-F238E27FC236}">
                <a16:creationId xmlns:a16="http://schemas.microsoft.com/office/drawing/2014/main" id="{C58B60B9-BF07-1A40-8FF8-7834B17029F7}"/>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1582779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150D-FB45-C348-B6E5-A1A895D8EEDD}"/>
              </a:ext>
            </a:extLst>
          </p:cNvPr>
          <p:cNvSpPr>
            <a:spLocks noGrp="1"/>
          </p:cNvSpPr>
          <p:nvPr>
            <p:ph type="title"/>
          </p:nvPr>
        </p:nvSpPr>
        <p:spPr>
          <a:xfrm>
            <a:off x="93404" y="-77092"/>
            <a:ext cx="5073499" cy="818535"/>
          </a:xfrm>
        </p:spPr>
        <p:txBody>
          <a:bodyPr/>
          <a:lstStyle/>
          <a:p>
            <a:r>
              <a:rPr lang="en-US" b="1" dirty="0">
                <a:solidFill>
                  <a:schemeClr val="accent1">
                    <a:lumMod val="75000"/>
                  </a:schemeClr>
                </a:solidFill>
              </a:rPr>
              <a:t>Walking Meditation</a:t>
            </a:r>
          </a:p>
        </p:txBody>
      </p:sp>
      <p:sp>
        <p:nvSpPr>
          <p:cNvPr id="3" name="Content Placeholder 2">
            <a:extLst>
              <a:ext uri="{FF2B5EF4-FFF2-40B4-BE49-F238E27FC236}">
                <a16:creationId xmlns:a16="http://schemas.microsoft.com/office/drawing/2014/main" id="{8A454D0B-2B3F-354A-9FAE-7057D9073B36}"/>
              </a:ext>
            </a:extLst>
          </p:cNvPr>
          <p:cNvSpPr>
            <a:spLocks noGrp="1"/>
          </p:cNvSpPr>
          <p:nvPr>
            <p:ph idx="1"/>
          </p:nvPr>
        </p:nvSpPr>
        <p:spPr>
          <a:xfrm>
            <a:off x="195533" y="600044"/>
            <a:ext cx="5006999" cy="6039465"/>
          </a:xfrm>
        </p:spPr>
        <p:txBody>
          <a:bodyPr>
            <a:normAutofit/>
          </a:bodyPr>
          <a:lstStyle/>
          <a:p>
            <a:r>
              <a:rPr lang="en-US" sz="2800" dirty="0">
                <a:solidFill>
                  <a:schemeClr val="accent2">
                    <a:lumMod val="75000"/>
                  </a:schemeClr>
                </a:solidFill>
              </a:rPr>
              <a:t>Is NOT the type of brisk walking that you do for exercise.</a:t>
            </a:r>
          </a:p>
          <a:p>
            <a:r>
              <a:rPr lang="en-US" sz="2800" dirty="0">
                <a:solidFill>
                  <a:schemeClr val="accent1">
                    <a:lumMod val="75000"/>
                  </a:schemeClr>
                </a:solidFill>
              </a:rPr>
              <a:t>It is intentional walking paying attention to your feet stepping, your arms swinging and how your body feels as you move in silence.</a:t>
            </a:r>
          </a:p>
          <a:p>
            <a:r>
              <a:rPr lang="en-US" sz="2800" dirty="0">
                <a:solidFill>
                  <a:schemeClr val="accent2">
                    <a:lumMod val="75000"/>
                  </a:schemeClr>
                </a:solidFill>
              </a:rPr>
              <a:t>Can be a good place to start because it presents less of a challenge than sitting still.</a:t>
            </a:r>
          </a:p>
        </p:txBody>
      </p:sp>
      <p:pic>
        <p:nvPicPr>
          <p:cNvPr id="5" name="Picture 4">
            <a:extLst>
              <a:ext uri="{FF2B5EF4-FFF2-40B4-BE49-F238E27FC236}">
                <a16:creationId xmlns:a16="http://schemas.microsoft.com/office/drawing/2014/main" id="{48DA6402-9AAF-9841-B26B-E25C73AB719A}"/>
              </a:ext>
            </a:extLst>
          </p:cNvPr>
          <p:cNvPicPr>
            <a:picLocks noChangeAspect="1"/>
          </p:cNvPicPr>
          <p:nvPr/>
        </p:nvPicPr>
        <p:blipFill>
          <a:blip r:embed="rId3"/>
          <a:stretch>
            <a:fillRect/>
          </a:stretch>
        </p:blipFill>
        <p:spPr>
          <a:xfrm>
            <a:off x="4848586" y="2167563"/>
            <a:ext cx="5166852" cy="6686514"/>
          </a:xfrm>
          <a:prstGeom prst="rect">
            <a:avLst/>
          </a:prstGeom>
        </p:spPr>
      </p:pic>
      <p:pic>
        <p:nvPicPr>
          <p:cNvPr id="6" name="Picture 5">
            <a:extLst>
              <a:ext uri="{FF2B5EF4-FFF2-40B4-BE49-F238E27FC236}">
                <a16:creationId xmlns:a16="http://schemas.microsoft.com/office/drawing/2014/main" id="{1EED8C19-333D-E44C-9248-6AAD32DA0052}"/>
              </a:ext>
            </a:extLst>
          </p:cNvPr>
          <p:cNvPicPr>
            <a:picLocks noChangeAspect="1"/>
          </p:cNvPicPr>
          <p:nvPr/>
        </p:nvPicPr>
        <p:blipFill>
          <a:blip r:embed="rId4"/>
          <a:stretch>
            <a:fillRect/>
          </a:stretch>
        </p:blipFill>
        <p:spPr>
          <a:xfrm>
            <a:off x="5687190" y="2167563"/>
            <a:ext cx="3251105" cy="2150337"/>
          </a:xfrm>
          <a:prstGeom prst="rect">
            <a:avLst/>
          </a:prstGeom>
        </p:spPr>
      </p:pic>
      <p:pic>
        <p:nvPicPr>
          <p:cNvPr id="10" name="Picture 9">
            <a:extLst>
              <a:ext uri="{FF2B5EF4-FFF2-40B4-BE49-F238E27FC236}">
                <a16:creationId xmlns:a16="http://schemas.microsoft.com/office/drawing/2014/main" id="{CBF7520F-3BF9-C343-9D14-37E1AA8CA906}"/>
              </a:ext>
            </a:extLst>
          </p:cNvPr>
          <p:cNvPicPr>
            <a:picLocks noChangeAspect="1"/>
          </p:cNvPicPr>
          <p:nvPr/>
        </p:nvPicPr>
        <p:blipFill>
          <a:blip r:embed="rId5"/>
          <a:stretch>
            <a:fillRect/>
          </a:stretch>
        </p:blipFill>
        <p:spPr>
          <a:xfrm>
            <a:off x="4616605" y="111686"/>
            <a:ext cx="4429634" cy="1947193"/>
          </a:xfrm>
          <a:prstGeom prst="rect">
            <a:avLst/>
          </a:prstGeom>
        </p:spPr>
      </p:pic>
      <p:sp>
        <p:nvSpPr>
          <p:cNvPr id="11" name="TextBox 10">
            <a:extLst>
              <a:ext uri="{FF2B5EF4-FFF2-40B4-BE49-F238E27FC236}">
                <a16:creationId xmlns:a16="http://schemas.microsoft.com/office/drawing/2014/main" id="{F126DB68-F454-5941-B151-5A32E93F2971}"/>
              </a:ext>
            </a:extLst>
          </p:cNvPr>
          <p:cNvSpPr txBox="1"/>
          <p:nvPr/>
        </p:nvSpPr>
        <p:spPr>
          <a:xfrm>
            <a:off x="6138369"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1133829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B93F-921F-004C-A934-665E0DC86A9F}"/>
              </a:ext>
            </a:extLst>
          </p:cNvPr>
          <p:cNvSpPr>
            <a:spLocks noGrp="1"/>
          </p:cNvSpPr>
          <p:nvPr>
            <p:ph type="title"/>
          </p:nvPr>
        </p:nvSpPr>
        <p:spPr>
          <a:xfrm>
            <a:off x="142240" y="30797"/>
            <a:ext cx="9001760" cy="1143000"/>
          </a:xfrm>
        </p:spPr>
        <p:txBody>
          <a:bodyPr>
            <a:normAutofit fontScale="90000"/>
          </a:bodyPr>
          <a:lstStyle/>
          <a:p>
            <a:r>
              <a:rPr lang="en-US" dirty="0">
                <a:solidFill>
                  <a:schemeClr val="accent1">
                    <a:lumMod val="75000"/>
                  </a:schemeClr>
                </a:solidFill>
              </a:rPr>
              <a:t>Let’s Play a Game.. </a:t>
            </a:r>
            <a:br>
              <a:rPr lang="en-US" dirty="0">
                <a:solidFill>
                  <a:schemeClr val="accent1">
                    <a:lumMod val="75000"/>
                  </a:schemeClr>
                </a:solidFill>
              </a:rPr>
            </a:br>
            <a:r>
              <a:rPr lang="en-US" dirty="0">
                <a:solidFill>
                  <a:schemeClr val="accent1">
                    <a:lumMod val="75000"/>
                  </a:schemeClr>
                </a:solidFill>
              </a:rPr>
              <a:t>(Optional Activity)</a:t>
            </a:r>
          </a:p>
        </p:txBody>
      </p:sp>
      <p:sp>
        <p:nvSpPr>
          <p:cNvPr id="3" name="Content Placeholder 2">
            <a:extLst>
              <a:ext uri="{FF2B5EF4-FFF2-40B4-BE49-F238E27FC236}">
                <a16:creationId xmlns:a16="http://schemas.microsoft.com/office/drawing/2014/main" id="{24403E1A-E962-C64E-9063-D9680465FCF5}"/>
              </a:ext>
            </a:extLst>
          </p:cNvPr>
          <p:cNvSpPr>
            <a:spLocks noGrp="1"/>
          </p:cNvSpPr>
          <p:nvPr>
            <p:ph idx="1"/>
          </p:nvPr>
        </p:nvSpPr>
        <p:spPr/>
        <p:txBody>
          <a:bodyPr>
            <a:normAutofit/>
          </a:bodyPr>
          <a:lstStyle/>
          <a:p>
            <a:r>
              <a:rPr lang="en-US" sz="2800" b="1" dirty="0"/>
              <a:t>How good is your awareness and perception….?</a:t>
            </a:r>
          </a:p>
        </p:txBody>
      </p:sp>
      <p:sp>
        <p:nvSpPr>
          <p:cNvPr id="4" name="TextBox 3">
            <a:extLst>
              <a:ext uri="{FF2B5EF4-FFF2-40B4-BE49-F238E27FC236}">
                <a16:creationId xmlns:a16="http://schemas.microsoft.com/office/drawing/2014/main" id="{5A8D2E6C-87BD-D243-98BF-CB802A9FFDBF}"/>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3749892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54B4EA-192A-AF40-9A85-A59E1EF1AD3F}"/>
              </a:ext>
            </a:extLst>
          </p:cNvPr>
          <p:cNvPicPr>
            <a:picLocks noChangeAspect="1"/>
          </p:cNvPicPr>
          <p:nvPr/>
        </p:nvPicPr>
        <p:blipFill>
          <a:blip r:embed="rId3"/>
          <a:stretch>
            <a:fillRect/>
          </a:stretch>
        </p:blipFill>
        <p:spPr>
          <a:xfrm rot="5400000">
            <a:off x="1080145" y="-1033828"/>
            <a:ext cx="7030027" cy="9097682"/>
          </a:xfrm>
          <a:prstGeom prst="rect">
            <a:avLst/>
          </a:prstGeom>
        </p:spPr>
      </p:pic>
    </p:spTree>
    <p:extLst>
      <p:ext uri="{BB962C8B-B14F-4D97-AF65-F5344CB8AC3E}">
        <p14:creationId xmlns:p14="http://schemas.microsoft.com/office/powerpoint/2010/main" val="1222723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B93F-921F-004C-A934-665E0DC86A9F}"/>
              </a:ext>
            </a:extLst>
          </p:cNvPr>
          <p:cNvSpPr>
            <a:spLocks noGrp="1"/>
          </p:cNvSpPr>
          <p:nvPr>
            <p:ph type="title"/>
          </p:nvPr>
        </p:nvSpPr>
        <p:spPr>
          <a:xfrm>
            <a:off x="142240" y="539507"/>
            <a:ext cx="9001760" cy="1143000"/>
          </a:xfrm>
        </p:spPr>
        <p:txBody>
          <a:bodyPr>
            <a:normAutofit/>
          </a:bodyPr>
          <a:lstStyle/>
          <a:p>
            <a:r>
              <a:rPr lang="en-US" b="1" dirty="0">
                <a:solidFill>
                  <a:schemeClr val="accent1">
                    <a:lumMod val="75000"/>
                  </a:schemeClr>
                </a:solidFill>
              </a:rPr>
              <a:t>Recall test... </a:t>
            </a:r>
          </a:p>
        </p:txBody>
      </p:sp>
      <p:sp>
        <p:nvSpPr>
          <p:cNvPr id="3" name="Content Placeholder 2">
            <a:extLst>
              <a:ext uri="{FF2B5EF4-FFF2-40B4-BE49-F238E27FC236}">
                <a16:creationId xmlns:a16="http://schemas.microsoft.com/office/drawing/2014/main" id="{24403E1A-E962-C64E-9063-D9680465FCF5}"/>
              </a:ext>
            </a:extLst>
          </p:cNvPr>
          <p:cNvSpPr>
            <a:spLocks noGrp="1"/>
          </p:cNvSpPr>
          <p:nvPr>
            <p:ph idx="1"/>
          </p:nvPr>
        </p:nvSpPr>
        <p:spPr/>
        <p:txBody>
          <a:bodyPr>
            <a:normAutofit/>
          </a:bodyPr>
          <a:lstStyle/>
          <a:p>
            <a:r>
              <a:rPr lang="en-US" sz="2400" b="1" dirty="0"/>
              <a:t>How good is your awareness and perception….?</a:t>
            </a:r>
          </a:p>
        </p:txBody>
      </p:sp>
      <p:sp>
        <p:nvSpPr>
          <p:cNvPr id="4" name="TextBox 3">
            <a:extLst>
              <a:ext uri="{FF2B5EF4-FFF2-40B4-BE49-F238E27FC236}">
                <a16:creationId xmlns:a16="http://schemas.microsoft.com/office/drawing/2014/main" id="{07688B1B-1909-5743-AE2D-FECE221E8680}"/>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2379861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3F137-5005-6C4A-8FAE-B93F59BC2C18}"/>
              </a:ext>
            </a:extLst>
          </p:cNvPr>
          <p:cNvSpPr>
            <a:spLocks noGrp="1"/>
          </p:cNvSpPr>
          <p:nvPr>
            <p:ph type="title"/>
          </p:nvPr>
        </p:nvSpPr>
        <p:spPr>
          <a:xfrm>
            <a:off x="457200" y="0"/>
            <a:ext cx="8229600" cy="622169"/>
          </a:xfrm>
        </p:spPr>
        <p:txBody>
          <a:bodyPr>
            <a:normAutofit fontScale="90000"/>
          </a:bodyPr>
          <a:lstStyle/>
          <a:p>
            <a:r>
              <a:rPr lang="en-US" b="1" dirty="0">
                <a:solidFill>
                  <a:schemeClr val="accent1">
                    <a:lumMod val="75000"/>
                  </a:schemeClr>
                </a:solidFill>
              </a:rPr>
              <a:t>Gratitude/Journaling</a:t>
            </a:r>
          </a:p>
        </p:txBody>
      </p:sp>
      <p:sp>
        <p:nvSpPr>
          <p:cNvPr id="3" name="Content Placeholder 2">
            <a:extLst>
              <a:ext uri="{FF2B5EF4-FFF2-40B4-BE49-F238E27FC236}">
                <a16:creationId xmlns:a16="http://schemas.microsoft.com/office/drawing/2014/main" id="{1805B5D0-73BE-CE4C-88FB-F07906016933}"/>
              </a:ext>
            </a:extLst>
          </p:cNvPr>
          <p:cNvSpPr>
            <a:spLocks noGrp="1"/>
          </p:cNvSpPr>
          <p:nvPr>
            <p:ph idx="1"/>
          </p:nvPr>
        </p:nvSpPr>
        <p:spPr>
          <a:xfrm>
            <a:off x="99753" y="643241"/>
            <a:ext cx="5172708" cy="5571517"/>
          </a:xfrm>
        </p:spPr>
        <p:txBody>
          <a:bodyPr>
            <a:normAutofit/>
          </a:bodyPr>
          <a:lstStyle/>
          <a:p>
            <a:pPr marL="0" indent="0">
              <a:buNone/>
            </a:pPr>
            <a:endParaRPr lang="en-US" dirty="0">
              <a:solidFill>
                <a:schemeClr val="accent2">
                  <a:lumMod val="75000"/>
                </a:schemeClr>
              </a:solidFill>
            </a:endParaRPr>
          </a:p>
          <a:p>
            <a:r>
              <a:rPr lang="en-US" dirty="0">
                <a:solidFill>
                  <a:schemeClr val="accent2">
                    <a:lumMod val="75000"/>
                  </a:schemeClr>
                </a:solidFill>
              </a:rPr>
              <a:t>Centers on remembering the positive things that happen to us daily, rather than the negative.</a:t>
            </a:r>
          </a:p>
          <a:p>
            <a:r>
              <a:rPr lang="en-US" dirty="0">
                <a:solidFill>
                  <a:schemeClr val="accent1">
                    <a:lumMod val="75000"/>
                  </a:schemeClr>
                </a:solidFill>
              </a:rPr>
              <a:t>At the end of each day, you will need to write down at least 3 good things that happened that day.</a:t>
            </a:r>
          </a:p>
          <a:p>
            <a:r>
              <a:rPr lang="en-US" dirty="0">
                <a:solidFill>
                  <a:schemeClr val="accent2">
                    <a:lumMod val="75000"/>
                  </a:schemeClr>
                </a:solidFill>
              </a:rPr>
              <a:t>After a short time, we begin to NOTICE the moments in our day that we are grateful for as they happen.</a:t>
            </a:r>
          </a:p>
          <a:p>
            <a:r>
              <a:rPr lang="en-US" dirty="0">
                <a:solidFill>
                  <a:schemeClr val="accent1">
                    <a:lumMod val="75000"/>
                  </a:schemeClr>
                </a:solidFill>
              </a:rPr>
              <a:t>This leads to a mental stance of gratitude throughout the day.</a:t>
            </a:r>
          </a:p>
          <a:p>
            <a:r>
              <a:rPr lang="en-US" dirty="0">
                <a:solidFill>
                  <a:schemeClr val="accent2">
                    <a:lumMod val="75000"/>
                  </a:schemeClr>
                </a:solidFill>
              </a:rPr>
              <a:t>Journaling can also help us to “mind dump” negative feelings or traumatic events at the end of each day so that we can release them.</a:t>
            </a:r>
          </a:p>
          <a:p>
            <a:pPr marL="0" indent="0">
              <a:buNone/>
            </a:pPr>
            <a:endParaRPr lang="en-US" dirty="0">
              <a:solidFill>
                <a:srgbClr val="E55ADA"/>
              </a:solidFill>
            </a:endParaRPr>
          </a:p>
        </p:txBody>
      </p:sp>
      <p:pic>
        <p:nvPicPr>
          <p:cNvPr id="5" name="Picture 4">
            <a:extLst>
              <a:ext uri="{FF2B5EF4-FFF2-40B4-BE49-F238E27FC236}">
                <a16:creationId xmlns:a16="http://schemas.microsoft.com/office/drawing/2014/main" id="{4D857BD1-034B-C341-AD40-C648170D9714}"/>
              </a:ext>
            </a:extLst>
          </p:cNvPr>
          <p:cNvPicPr>
            <a:picLocks noChangeAspect="1"/>
          </p:cNvPicPr>
          <p:nvPr/>
        </p:nvPicPr>
        <p:blipFill>
          <a:blip r:embed="rId3"/>
          <a:stretch>
            <a:fillRect/>
          </a:stretch>
        </p:blipFill>
        <p:spPr>
          <a:xfrm>
            <a:off x="5320145" y="-1"/>
            <a:ext cx="3823855" cy="5735783"/>
          </a:xfrm>
          <a:prstGeom prst="rect">
            <a:avLst/>
          </a:prstGeom>
        </p:spPr>
      </p:pic>
      <p:sp>
        <p:nvSpPr>
          <p:cNvPr id="6" name="TextBox 5">
            <a:extLst>
              <a:ext uri="{FF2B5EF4-FFF2-40B4-BE49-F238E27FC236}">
                <a16:creationId xmlns:a16="http://schemas.microsoft.com/office/drawing/2014/main" id="{857E8BFE-6C13-9242-B3BE-37389318C6C6}"/>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4210586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3D22-4F90-0247-A5C8-8A1760CA686D}"/>
              </a:ext>
            </a:extLst>
          </p:cNvPr>
          <p:cNvSpPr>
            <a:spLocks noGrp="1"/>
          </p:cNvSpPr>
          <p:nvPr>
            <p:ph type="title"/>
          </p:nvPr>
        </p:nvSpPr>
        <p:spPr>
          <a:xfrm>
            <a:off x="1812175" y="0"/>
            <a:ext cx="3654559" cy="629265"/>
          </a:xfrm>
        </p:spPr>
        <p:txBody>
          <a:bodyPr>
            <a:noAutofit/>
          </a:bodyPr>
          <a:lstStyle/>
          <a:p>
            <a:r>
              <a:rPr lang="en-US" sz="4000" b="1" dirty="0">
                <a:solidFill>
                  <a:schemeClr val="accent1">
                    <a:lumMod val="75000"/>
                  </a:schemeClr>
                </a:solidFill>
              </a:rPr>
              <a:t>Prayer</a:t>
            </a:r>
          </a:p>
        </p:txBody>
      </p:sp>
      <p:sp>
        <p:nvSpPr>
          <p:cNvPr id="3" name="Content Placeholder 2">
            <a:extLst>
              <a:ext uri="{FF2B5EF4-FFF2-40B4-BE49-F238E27FC236}">
                <a16:creationId xmlns:a16="http://schemas.microsoft.com/office/drawing/2014/main" id="{C770DE69-AAB4-8643-AA02-4166CBC486BF}"/>
              </a:ext>
            </a:extLst>
          </p:cNvPr>
          <p:cNvSpPr>
            <a:spLocks noGrp="1"/>
          </p:cNvSpPr>
          <p:nvPr>
            <p:ph idx="1"/>
          </p:nvPr>
        </p:nvSpPr>
        <p:spPr>
          <a:xfrm>
            <a:off x="0" y="629265"/>
            <a:ext cx="5537301" cy="5908911"/>
          </a:xfrm>
        </p:spPr>
        <p:txBody>
          <a:bodyPr>
            <a:normAutofit/>
          </a:bodyPr>
          <a:lstStyle/>
          <a:p>
            <a:r>
              <a:rPr lang="en-US" sz="2400" dirty="0">
                <a:solidFill>
                  <a:schemeClr val="accent2">
                    <a:lumMod val="75000"/>
                  </a:schemeClr>
                </a:solidFill>
              </a:rPr>
              <a:t>Communing with your higher power as you know him/her/them.</a:t>
            </a:r>
          </a:p>
          <a:p>
            <a:r>
              <a:rPr lang="en-US" sz="2400" u="sng" dirty="0">
                <a:solidFill>
                  <a:schemeClr val="accent1">
                    <a:lumMod val="75000"/>
                  </a:schemeClr>
                </a:solidFill>
              </a:rPr>
              <a:t>Contemplative prayer </a:t>
            </a:r>
            <a:r>
              <a:rPr lang="en-US" sz="2400" dirty="0">
                <a:solidFill>
                  <a:schemeClr val="accent1">
                    <a:lumMod val="75000"/>
                  </a:schemeClr>
                </a:solidFill>
              </a:rPr>
              <a:t>is the opening of the mind and heart to God/Beloved/Universe beyond emotions, thoughts and words – just being in His/Her/Their presence.</a:t>
            </a:r>
          </a:p>
          <a:p>
            <a:r>
              <a:rPr lang="en-US" sz="2400" u="sng" dirty="0">
                <a:solidFill>
                  <a:schemeClr val="accent2">
                    <a:lumMod val="75000"/>
                  </a:schemeClr>
                </a:solidFill>
              </a:rPr>
              <a:t>Meditative prayer </a:t>
            </a:r>
            <a:r>
              <a:rPr lang="en-US" sz="2400" dirty="0">
                <a:solidFill>
                  <a:schemeClr val="accent2">
                    <a:lumMod val="75000"/>
                  </a:schemeClr>
                </a:solidFill>
              </a:rPr>
              <a:t>involves silently meditating on sacred texts, devotionals, sunrises/sunsets </a:t>
            </a:r>
            <a:r>
              <a:rPr lang="en-US" sz="2400" dirty="0" err="1">
                <a:solidFill>
                  <a:schemeClr val="accent2">
                    <a:lumMod val="75000"/>
                  </a:schemeClr>
                </a:solidFill>
              </a:rPr>
              <a:t>etc</a:t>
            </a:r>
            <a:r>
              <a:rPr lang="en-US" sz="2400" dirty="0">
                <a:solidFill>
                  <a:schemeClr val="accent2">
                    <a:lumMod val="75000"/>
                  </a:schemeClr>
                </a:solidFill>
              </a:rPr>
              <a:t> in order to experience their deeper meaning.</a:t>
            </a:r>
          </a:p>
        </p:txBody>
      </p:sp>
      <p:pic>
        <p:nvPicPr>
          <p:cNvPr id="7" name="Picture 6">
            <a:extLst>
              <a:ext uri="{FF2B5EF4-FFF2-40B4-BE49-F238E27FC236}">
                <a16:creationId xmlns:a16="http://schemas.microsoft.com/office/drawing/2014/main" id="{1E8C3CF1-B623-A84A-ADCB-C8D856C15AC4}"/>
              </a:ext>
            </a:extLst>
          </p:cNvPr>
          <p:cNvPicPr>
            <a:picLocks noChangeAspect="1"/>
          </p:cNvPicPr>
          <p:nvPr/>
        </p:nvPicPr>
        <p:blipFill>
          <a:blip r:embed="rId3"/>
          <a:stretch>
            <a:fillRect/>
          </a:stretch>
        </p:blipFill>
        <p:spPr>
          <a:xfrm>
            <a:off x="5475259" y="629265"/>
            <a:ext cx="3441108" cy="4453199"/>
          </a:xfrm>
          <a:prstGeom prst="rect">
            <a:avLst/>
          </a:prstGeom>
        </p:spPr>
      </p:pic>
      <p:sp>
        <p:nvSpPr>
          <p:cNvPr id="6" name="TextBox 5">
            <a:extLst>
              <a:ext uri="{FF2B5EF4-FFF2-40B4-BE49-F238E27FC236}">
                <a16:creationId xmlns:a16="http://schemas.microsoft.com/office/drawing/2014/main" id="{C1E68012-E1AB-FF4B-8C39-0A0B2F4A6DF8}"/>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pic>
        <p:nvPicPr>
          <p:cNvPr id="8" name="Picture 7">
            <a:extLst>
              <a:ext uri="{FF2B5EF4-FFF2-40B4-BE49-F238E27FC236}">
                <a16:creationId xmlns:a16="http://schemas.microsoft.com/office/drawing/2014/main" id="{6D1A394E-E477-0742-86BF-155473E932B6}"/>
              </a:ext>
            </a:extLst>
          </p:cNvPr>
          <p:cNvPicPr>
            <a:picLocks noChangeAspect="1"/>
          </p:cNvPicPr>
          <p:nvPr/>
        </p:nvPicPr>
        <p:blipFill>
          <a:blip r:embed="rId4"/>
          <a:stretch>
            <a:fillRect/>
          </a:stretch>
        </p:blipFill>
        <p:spPr>
          <a:xfrm>
            <a:off x="5711305" y="0"/>
            <a:ext cx="3241040" cy="1620520"/>
          </a:xfrm>
          <a:prstGeom prst="rect">
            <a:avLst/>
          </a:prstGeom>
        </p:spPr>
      </p:pic>
      <p:pic>
        <p:nvPicPr>
          <p:cNvPr id="10" name="Picture 9">
            <a:extLst>
              <a:ext uri="{FF2B5EF4-FFF2-40B4-BE49-F238E27FC236}">
                <a16:creationId xmlns:a16="http://schemas.microsoft.com/office/drawing/2014/main" id="{6238FD03-3311-A44E-A51B-9F7B8B91A223}"/>
              </a:ext>
            </a:extLst>
          </p:cNvPr>
          <p:cNvPicPr>
            <a:picLocks noChangeAspect="1"/>
          </p:cNvPicPr>
          <p:nvPr/>
        </p:nvPicPr>
        <p:blipFill>
          <a:blip r:embed="rId5"/>
          <a:stretch>
            <a:fillRect/>
          </a:stretch>
        </p:blipFill>
        <p:spPr>
          <a:xfrm>
            <a:off x="3088759" y="5143903"/>
            <a:ext cx="2434584" cy="1620520"/>
          </a:xfrm>
          <a:prstGeom prst="rect">
            <a:avLst/>
          </a:prstGeom>
        </p:spPr>
      </p:pic>
      <p:pic>
        <p:nvPicPr>
          <p:cNvPr id="12" name="Picture 11">
            <a:extLst>
              <a:ext uri="{FF2B5EF4-FFF2-40B4-BE49-F238E27FC236}">
                <a16:creationId xmlns:a16="http://schemas.microsoft.com/office/drawing/2014/main" id="{88D9CB24-C714-4D45-A38C-A38269DC32AD}"/>
              </a:ext>
            </a:extLst>
          </p:cNvPr>
          <p:cNvPicPr>
            <a:picLocks noChangeAspect="1"/>
          </p:cNvPicPr>
          <p:nvPr/>
        </p:nvPicPr>
        <p:blipFill>
          <a:blip r:embed="rId6"/>
          <a:stretch>
            <a:fillRect/>
          </a:stretch>
        </p:blipFill>
        <p:spPr>
          <a:xfrm>
            <a:off x="6053666" y="3972984"/>
            <a:ext cx="2608118" cy="1738745"/>
          </a:xfrm>
          <a:prstGeom prst="rect">
            <a:avLst/>
          </a:prstGeom>
        </p:spPr>
      </p:pic>
    </p:spTree>
    <p:extLst>
      <p:ext uri="{BB962C8B-B14F-4D97-AF65-F5344CB8AC3E}">
        <p14:creationId xmlns:p14="http://schemas.microsoft.com/office/powerpoint/2010/main" val="3583710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 can’t meditate because…</a:t>
            </a:r>
          </a:p>
        </p:txBody>
      </p:sp>
      <p:pic>
        <p:nvPicPr>
          <p:cNvPr id="4" name="Picture 3" descr="Screen-Shot-2016-06-20-at-4.49.27-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280" y="2102070"/>
            <a:ext cx="3913849" cy="3919743"/>
          </a:xfrm>
          <a:prstGeom prst="rect">
            <a:avLst/>
          </a:prstGeom>
        </p:spPr>
      </p:pic>
      <p:pic>
        <p:nvPicPr>
          <p:cNvPr id="5" name="Picture 4" descr="PeacefulMindPeacefulLife.org (50).jpg">
            <a:extLst>
              <a:ext uri="{FF2B5EF4-FFF2-40B4-BE49-F238E27FC236}">
                <a16:creationId xmlns:a16="http://schemas.microsoft.com/office/drawing/2014/main" id="{58594150-165B-9643-9082-75A71A62F800}"/>
              </a:ext>
            </a:extLst>
          </p:cNvPr>
          <p:cNvPicPr>
            <a:picLocks noChangeAspect="1"/>
          </p:cNvPicPr>
          <p:nvPr/>
        </p:nvPicPr>
        <p:blipFill>
          <a:blip r:embed="rId4"/>
          <a:stretch>
            <a:fillRect/>
          </a:stretch>
        </p:blipFill>
        <p:spPr>
          <a:xfrm>
            <a:off x="0" y="262647"/>
            <a:ext cx="9144000" cy="6858000"/>
          </a:xfrm>
          <a:prstGeom prst="rect">
            <a:avLst/>
          </a:prstGeom>
        </p:spPr>
      </p:pic>
      <p:pic>
        <p:nvPicPr>
          <p:cNvPr id="3" name="Picture 2">
            <a:extLst>
              <a:ext uri="{FF2B5EF4-FFF2-40B4-BE49-F238E27FC236}">
                <a16:creationId xmlns:a16="http://schemas.microsoft.com/office/drawing/2014/main" id="{DC5852D5-35EE-5C4F-B4BE-321D3BBA5E4D}"/>
              </a:ext>
            </a:extLst>
          </p:cNvPr>
          <p:cNvPicPr>
            <a:picLocks noChangeAspect="1"/>
          </p:cNvPicPr>
          <p:nvPr/>
        </p:nvPicPr>
        <p:blipFill>
          <a:blip r:embed="rId5"/>
          <a:stretch>
            <a:fillRect/>
          </a:stretch>
        </p:blipFill>
        <p:spPr>
          <a:xfrm>
            <a:off x="0" y="-338554"/>
            <a:ext cx="9144000" cy="6595353"/>
          </a:xfrm>
          <a:prstGeom prst="rect">
            <a:avLst/>
          </a:prstGeom>
        </p:spPr>
      </p:pic>
      <p:sp>
        <p:nvSpPr>
          <p:cNvPr id="9" name="TextBox 8">
            <a:extLst>
              <a:ext uri="{FF2B5EF4-FFF2-40B4-BE49-F238E27FC236}">
                <a16:creationId xmlns:a16="http://schemas.microsoft.com/office/drawing/2014/main" id="{2E15D443-2772-074A-8A05-25492CD935D4}"/>
              </a:ext>
            </a:extLst>
          </p:cNvPr>
          <p:cNvSpPr txBox="1"/>
          <p:nvPr/>
        </p:nvSpPr>
        <p:spPr>
          <a:xfrm>
            <a:off x="6138369" y="6356385"/>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2887613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8A886E8-A439-1F4C-B5A0-70EAE43B641D}"/>
              </a:ext>
            </a:extLst>
          </p:cNvPr>
          <p:cNvSpPr>
            <a:spLocks noGrp="1"/>
          </p:cNvSpPr>
          <p:nvPr>
            <p:ph idx="1"/>
          </p:nvPr>
        </p:nvSpPr>
        <p:spPr>
          <a:xfrm>
            <a:off x="269043" y="886542"/>
            <a:ext cx="6453452" cy="5971458"/>
          </a:xfrm>
        </p:spPr>
        <p:txBody>
          <a:bodyPr>
            <a:noAutofit/>
          </a:bodyPr>
          <a:lstStyle/>
          <a:p>
            <a:r>
              <a:rPr lang="en-US" sz="2400" dirty="0">
                <a:solidFill>
                  <a:schemeClr val="accent2">
                    <a:lumMod val="75000"/>
                  </a:schemeClr>
                </a:solidFill>
              </a:rPr>
              <a:t>Mindfulness (focus attention on breath, sensations, candle)</a:t>
            </a:r>
          </a:p>
          <a:p>
            <a:pPr marL="0" indent="0">
              <a:buNone/>
            </a:pPr>
            <a:endParaRPr lang="en-US" sz="800" dirty="0">
              <a:solidFill>
                <a:schemeClr val="accent2">
                  <a:lumMod val="75000"/>
                </a:schemeClr>
              </a:solidFill>
            </a:endParaRPr>
          </a:p>
          <a:p>
            <a:r>
              <a:rPr lang="en-US" sz="2400" dirty="0">
                <a:solidFill>
                  <a:schemeClr val="accent1">
                    <a:lumMod val="75000"/>
                  </a:schemeClr>
                </a:solidFill>
              </a:rPr>
              <a:t>Body Scan</a:t>
            </a:r>
          </a:p>
          <a:p>
            <a:pPr marL="0" indent="0">
              <a:buNone/>
            </a:pPr>
            <a:endParaRPr lang="en-US" sz="800" dirty="0">
              <a:solidFill>
                <a:schemeClr val="accent2">
                  <a:lumMod val="75000"/>
                </a:schemeClr>
              </a:solidFill>
            </a:endParaRPr>
          </a:p>
          <a:p>
            <a:r>
              <a:rPr lang="en-US" sz="2400" dirty="0">
                <a:solidFill>
                  <a:schemeClr val="accent2">
                    <a:lumMod val="75000"/>
                  </a:schemeClr>
                </a:solidFill>
              </a:rPr>
              <a:t>Mantra Meditation</a:t>
            </a:r>
          </a:p>
          <a:p>
            <a:endParaRPr lang="en-US" sz="800" dirty="0">
              <a:solidFill>
                <a:schemeClr val="accent2">
                  <a:lumMod val="75000"/>
                </a:schemeClr>
              </a:solidFill>
            </a:endParaRPr>
          </a:p>
          <a:p>
            <a:r>
              <a:rPr lang="en-US" sz="2400" dirty="0">
                <a:solidFill>
                  <a:schemeClr val="accent1">
                    <a:lumMod val="75000"/>
                  </a:schemeClr>
                </a:solidFill>
              </a:rPr>
              <a:t>Walking/Movement (focus on movements)</a:t>
            </a:r>
          </a:p>
          <a:p>
            <a:pPr marL="0" indent="0">
              <a:buNone/>
            </a:pPr>
            <a:endParaRPr lang="en-US" sz="800" dirty="0">
              <a:solidFill>
                <a:schemeClr val="accent1">
                  <a:lumMod val="75000"/>
                </a:schemeClr>
              </a:solidFill>
            </a:endParaRPr>
          </a:p>
          <a:p>
            <a:r>
              <a:rPr lang="en-US" sz="2400" dirty="0">
                <a:solidFill>
                  <a:schemeClr val="accent2">
                    <a:lumMod val="75000"/>
                  </a:schemeClr>
                </a:solidFill>
              </a:rPr>
              <a:t>Journaling/gratitude</a:t>
            </a:r>
          </a:p>
          <a:p>
            <a:pPr marL="0" indent="0">
              <a:buNone/>
            </a:pPr>
            <a:endParaRPr lang="en-US" sz="800" dirty="0">
              <a:solidFill>
                <a:schemeClr val="accent2">
                  <a:lumMod val="75000"/>
                </a:schemeClr>
              </a:solidFill>
            </a:endParaRPr>
          </a:p>
          <a:p>
            <a:r>
              <a:rPr lang="en-US" sz="2400" dirty="0">
                <a:solidFill>
                  <a:schemeClr val="accent1">
                    <a:lumMod val="75000"/>
                  </a:schemeClr>
                </a:solidFill>
              </a:rPr>
              <a:t>Prayer (Contemplative or Meditative)</a:t>
            </a:r>
          </a:p>
          <a:p>
            <a:pPr marL="0" indent="0">
              <a:buNone/>
            </a:pPr>
            <a:endParaRPr lang="en-US" sz="2400" dirty="0">
              <a:solidFill>
                <a:srgbClr val="7030A0"/>
              </a:solidFill>
            </a:endParaRPr>
          </a:p>
        </p:txBody>
      </p:sp>
      <p:sp>
        <p:nvSpPr>
          <p:cNvPr id="2" name="TextBox 1">
            <a:extLst>
              <a:ext uri="{FF2B5EF4-FFF2-40B4-BE49-F238E27FC236}">
                <a16:creationId xmlns:a16="http://schemas.microsoft.com/office/drawing/2014/main" id="{7D24292B-5C45-B449-B325-98C7D70D045F}"/>
              </a:ext>
            </a:extLst>
          </p:cNvPr>
          <p:cNvSpPr txBox="1"/>
          <p:nvPr/>
        </p:nvSpPr>
        <p:spPr>
          <a:xfrm>
            <a:off x="34085" y="0"/>
            <a:ext cx="8233601" cy="646331"/>
          </a:xfrm>
          <a:prstGeom prst="rect">
            <a:avLst/>
          </a:prstGeom>
          <a:noFill/>
        </p:spPr>
        <p:txBody>
          <a:bodyPr wrap="none" rtlCol="0">
            <a:spAutoFit/>
          </a:bodyPr>
          <a:lstStyle/>
          <a:p>
            <a:r>
              <a:rPr lang="en-US" sz="3600" b="1" dirty="0"/>
              <a:t>Recap: Types of Meditation Discussed</a:t>
            </a:r>
          </a:p>
        </p:txBody>
      </p:sp>
      <p:pic>
        <p:nvPicPr>
          <p:cNvPr id="9" name="Picture 8" descr="Mindfulness-Quote.jpg">
            <a:extLst>
              <a:ext uri="{FF2B5EF4-FFF2-40B4-BE49-F238E27FC236}">
                <a16:creationId xmlns:a16="http://schemas.microsoft.com/office/drawing/2014/main" id="{A21B9B2C-B5F2-8E43-9D7C-F48396BC0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952" y="605582"/>
            <a:ext cx="1757634" cy="1757634"/>
          </a:xfrm>
          <a:prstGeom prst="rect">
            <a:avLst/>
          </a:prstGeom>
        </p:spPr>
      </p:pic>
      <p:sp>
        <p:nvSpPr>
          <p:cNvPr id="8" name="TextBox 7">
            <a:extLst>
              <a:ext uri="{FF2B5EF4-FFF2-40B4-BE49-F238E27FC236}">
                <a16:creationId xmlns:a16="http://schemas.microsoft.com/office/drawing/2014/main" id="{EAD5E66F-43FB-7243-A9FE-AAF51309E993}"/>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pic>
        <p:nvPicPr>
          <p:cNvPr id="10" name="Picture 9">
            <a:extLst>
              <a:ext uri="{FF2B5EF4-FFF2-40B4-BE49-F238E27FC236}">
                <a16:creationId xmlns:a16="http://schemas.microsoft.com/office/drawing/2014/main" id="{51F062D8-A396-CC48-A98B-68A89E8C8C76}"/>
              </a:ext>
            </a:extLst>
          </p:cNvPr>
          <p:cNvPicPr>
            <a:picLocks noChangeAspect="1"/>
          </p:cNvPicPr>
          <p:nvPr/>
        </p:nvPicPr>
        <p:blipFill>
          <a:blip r:embed="rId4"/>
          <a:stretch>
            <a:fillRect/>
          </a:stretch>
        </p:blipFill>
        <p:spPr>
          <a:xfrm>
            <a:off x="4150885" y="5598920"/>
            <a:ext cx="1578442" cy="1089803"/>
          </a:xfrm>
          <a:prstGeom prst="rect">
            <a:avLst/>
          </a:prstGeom>
        </p:spPr>
      </p:pic>
      <p:pic>
        <p:nvPicPr>
          <p:cNvPr id="12" name="Picture 11">
            <a:extLst>
              <a:ext uri="{FF2B5EF4-FFF2-40B4-BE49-F238E27FC236}">
                <a16:creationId xmlns:a16="http://schemas.microsoft.com/office/drawing/2014/main" id="{3E80FDC5-5CB0-5C4A-A98E-82B48BF58788}"/>
              </a:ext>
            </a:extLst>
          </p:cNvPr>
          <p:cNvPicPr>
            <a:picLocks noChangeAspect="1"/>
          </p:cNvPicPr>
          <p:nvPr/>
        </p:nvPicPr>
        <p:blipFill>
          <a:blip r:embed="rId5"/>
          <a:stretch>
            <a:fillRect/>
          </a:stretch>
        </p:blipFill>
        <p:spPr>
          <a:xfrm>
            <a:off x="7301663" y="2609185"/>
            <a:ext cx="1578442" cy="2104587"/>
          </a:xfrm>
          <a:prstGeom prst="rect">
            <a:avLst/>
          </a:prstGeom>
        </p:spPr>
      </p:pic>
    </p:spTree>
    <p:extLst>
      <p:ext uri="{BB962C8B-B14F-4D97-AF65-F5344CB8AC3E}">
        <p14:creationId xmlns:p14="http://schemas.microsoft.com/office/powerpoint/2010/main" val="3512768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01B4-BB66-40A4-B47A-8FC8E2A27CD7}"/>
              </a:ext>
            </a:extLst>
          </p:cNvPr>
          <p:cNvSpPr>
            <a:spLocks noGrp="1"/>
          </p:cNvSpPr>
          <p:nvPr>
            <p:ph type="title"/>
          </p:nvPr>
        </p:nvSpPr>
        <p:spPr>
          <a:xfrm>
            <a:off x="0" y="72158"/>
            <a:ext cx="6561910" cy="1320800"/>
          </a:xfrm>
        </p:spPr>
        <p:txBody>
          <a:bodyPr>
            <a:normAutofit/>
          </a:bodyPr>
          <a:lstStyle/>
          <a:p>
            <a:r>
              <a:rPr lang="en-US" sz="3200" b="1" dirty="0">
                <a:solidFill>
                  <a:schemeClr val="accent1">
                    <a:lumMod val="75000"/>
                  </a:schemeClr>
                </a:solidFill>
              </a:rPr>
              <a:t>Specific Benefits for Medical Students, Residents, Physicians</a:t>
            </a:r>
          </a:p>
        </p:txBody>
      </p:sp>
      <p:sp>
        <p:nvSpPr>
          <p:cNvPr id="3" name="Content Placeholder 2">
            <a:extLst>
              <a:ext uri="{FF2B5EF4-FFF2-40B4-BE49-F238E27FC236}">
                <a16:creationId xmlns:a16="http://schemas.microsoft.com/office/drawing/2014/main" id="{4B4A115B-58EE-4E82-A916-500B94F55D09}"/>
              </a:ext>
            </a:extLst>
          </p:cNvPr>
          <p:cNvSpPr>
            <a:spLocks noGrp="1"/>
          </p:cNvSpPr>
          <p:nvPr>
            <p:ph idx="1"/>
          </p:nvPr>
        </p:nvSpPr>
        <p:spPr>
          <a:xfrm>
            <a:off x="337985" y="1609887"/>
            <a:ext cx="6916650" cy="3638225"/>
          </a:xfrm>
        </p:spPr>
        <p:txBody>
          <a:bodyPr>
            <a:normAutofit/>
          </a:bodyPr>
          <a:lstStyle/>
          <a:p>
            <a:r>
              <a:rPr lang="en-US" sz="2400" dirty="0"/>
              <a:t>Higher resilience in residents </a:t>
            </a:r>
            <a:r>
              <a:rPr lang="en-US" sz="1500" dirty="0">
                <a:solidFill>
                  <a:prstClr val="black">
                    <a:lumMod val="75000"/>
                    <a:lumOff val="25000"/>
                  </a:prstClr>
                </a:solidFill>
              </a:rPr>
              <a:t>(</a:t>
            </a:r>
            <a:r>
              <a:rPr lang="en-US" sz="1500" dirty="0" err="1">
                <a:solidFill>
                  <a:prstClr val="black">
                    <a:lumMod val="75000"/>
                    <a:lumOff val="25000"/>
                  </a:prstClr>
                </a:solidFill>
              </a:rPr>
              <a:t>Romcevich</a:t>
            </a:r>
            <a:r>
              <a:rPr lang="en-US" sz="1500" dirty="0">
                <a:solidFill>
                  <a:prstClr val="black">
                    <a:lumMod val="75000"/>
                    <a:lumOff val="25000"/>
                  </a:prstClr>
                </a:solidFill>
              </a:rPr>
              <a:t> 2018)</a:t>
            </a:r>
            <a:endParaRPr lang="en-US" sz="2400" dirty="0"/>
          </a:p>
          <a:p>
            <a:r>
              <a:rPr lang="en-US" sz="2400" dirty="0"/>
              <a:t>Less burnout in physicians 3 months after </a:t>
            </a:r>
            <a:r>
              <a:rPr lang="en-US" sz="1500" dirty="0">
                <a:solidFill>
                  <a:prstClr val="black">
                    <a:lumMod val="75000"/>
                    <a:lumOff val="25000"/>
                  </a:prstClr>
                </a:solidFill>
              </a:rPr>
              <a:t>(Schroeder 2016) </a:t>
            </a:r>
            <a:endParaRPr lang="en-US" sz="2400" dirty="0"/>
          </a:p>
          <a:p>
            <a:r>
              <a:rPr lang="en-US" sz="2400" dirty="0"/>
              <a:t>Less exhaustion and more self-compassion for physicians and nurses in the ICU </a:t>
            </a:r>
            <a:r>
              <a:rPr lang="en-US" sz="1500" dirty="0">
                <a:solidFill>
                  <a:prstClr val="black">
                    <a:lumMod val="75000"/>
                    <a:lumOff val="25000"/>
                  </a:prstClr>
                </a:solidFill>
              </a:rPr>
              <a:t>(</a:t>
            </a:r>
            <a:r>
              <a:rPr lang="en-US" sz="1500" dirty="0" err="1">
                <a:solidFill>
                  <a:prstClr val="black">
                    <a:lumMod val="75000"/>
                    <a:lumOff val="25000"/>
                  </a:prstClr>
                </a:solidFill>
              </a:rPr>
              <a:t>Gozalo</a:t>
            </a:r>
            <a:r>
              <a:rPr lang="en-US" sz="1500" dirty="0">
                <a:solidFill>
                  <a:prstClr val="black">
                    <a:lumMod val="75000"/>
                    <a:lumOff val="25000"/>
                  </a:prstClr>
                </a:solidFill>
              </a:rPr>
              <a:t> 2018)</a:t>
            </a:r>
          </a:p>
          <a:p>
            <a:r>
              <a:rPr lang="en-US" sz="2400" dirty="0"/>
              <a:t>Higher distress tolerance in med students </a:t>
            </a:r>
            <a:r>
              <a:rPr lang="en-US" sz="1500" dirty="0">
                <a:solidFill>
                  <a:prstClr val="black">
                    <a:lumMod val="75000"/>
                    <a:lumOff val="25000"/>
                  </a:prstClr>
                </a:solidFill>
              </a:rPr>
              <a:t>(Kraemer 2016)</a:t>
            </a:r>
          </a:p>
          <a:p>
            <a:r>
              <a:rPr lang="en-US" sz="2400" dirty="0"/>
              <a:t>More skill in delivering bad news in ENT residents </a:t>
            </a:r>
            <a:r>
              <a:rPr lang="en-US" sz="1500" dirty="0">
                <a:solidFill>
                  <a:prstClr val="black">
                    <a:lumMod val="75000"/>
                    <a:lumOff val="25000"/>
                  </a:prstClr>
                </a:solidFill>
              </a:rPr>
              <a:t>(</a:t>
            </a:r>
            <a:r>
              <a:rPr lang="en-US" sz="1500" dirty="0" err="1">
                <a:solidFill>
                  <a:prstClr val="black">
                    <a:lumMod val="75000"/>
                    <a:lumOff val="25000"/>
                  </a:prstClr>
                </a:solidFill>
              </a:rPr>
              <a:t>Mengin</a:t>
            </a:r>
            <a:r>
              <a:rPr lang="en-US" sz="1500" dirty="0">
                <a:solidFill>
                  <a:prstClr val="black">
                    <a:lumMod val="75000"/>
                    <a:lumOff val="25000"/>
                  </a:prstClr>
                </a:solidFill>
              </a:rPr>
              <a:t> 2017)</a:t>
            </a:r>
            <a:endParaRPr lang="en-US" sz="2400" dirty="0"/>
          </a:p>
          <a:p>
            <a:endParaRPr lang="en-US" sz="2400" dirty="0"/>
          </a:p>
          <a:p>
            <a:endParaRPr lang="en-US" sz="2400" dirty="0"/>
          </a:p>
        </p:txBody>
      </p:sp>
      <p:sp>
        <p:nvSpPr>
          <p:cNvPr id="4" name="TextBox 3">
            <a:extLst>
              <a:ext uri="{FF2B5EF4-FFF2-40B4-BE49-F238E27FC236}">
                <a16:creationId xmlns:a16="http://schemas.microsoft.com/office/drawing/2014/main" id="{15F4543A-D6C0-F94E-8E77-C1419F699E02}"/>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635070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00DF-50A4-FD40-9230-8CDEF92D29BF}"/>
              </a:ext>
            </a:extLst>
          </p:cNvPr>
          <p:cNvSpPr>
            <a:spLocks noGrp="1"/>
          </p:cNvSpPr>
          <p:nvPr>
            <p:ph type="title"/>
          </p:nvPr>
        </p:nvSpPr>
        <p:spPr>
          <a:xfrm>
            <a:off x="491067" y="0"/>
            <a:ext cx="8652933" cy="495812"/>
          </a:xfrm>
        </p:spPr>
        <p:txBody>
          <a:bodyPr>
            <a:noAutofit/>
          </a:bodyPr>
          <a:lstStyle/>
          <a:p>
            <a:r>
              <a:rPr lang="en-US" sz="3500" b="1" dirty="0">
                <a:solidFill>
                  <a:schemeClr val="accent1">
                    <a:lumMod val="75000"/>
                  </a:schemeClr>
                </a:solidFill>
              </a:rPr>
              <a:t>Thought Management</a:t>
            </a:r>
          </a:p>
        </p:txBody>
      </p:sp>
      <p:sp>
        <p:nvSpPr>
          <p:cNvPr id="3" name="Content Placeholder 2">
            <a:extLst>
              <a:ext uri="{FF2B5EF4-FFF2-40B4-BE49-F238E27FC236}">
                <a16:creationId xmlns:a16="http://schemas.microsoft.com/office/drawing/2014/main" id="{BC0A0C02-331E-3C47-9470-0D28BEFE7404}"/>
              </a:ext>
            </a:extLst>
          </p:cNvPr>
          <p:cNvSpPr>
            <a:spLocks noGrp="1"/>
          </p:cNvSpPr>
          <p:nvPr>
            <p:ph idx="1"/>
          </p:nvPr>
        </p:nvSpPr>
        <p:spPr>
          <a:xfrm>
            <a:off x="316044" y="943583"/>
            <a:ext cx="5910090" cy="5914417"/>
          </a:xfrm>
        </p:spPr>
        <p:txBody>
          <a:bodyPr>
            <a:noAutofit/>
          </a:bodyPr>
          <a:lstStyle/>
          <a:p>
            <a:r>
              <a:rPr lang="en-US" sz="2300" dirty="0">
                <a:solidFill>
                  <a:schemeClr val="accent2">
                    <a:lumMod val="75000"/>
                  </a:schemeClr>
                </a:solidFill>
              </a:rPr>
              <a:t>Recent research study estimates that the average person has 6200 thoughts per day. </a:t>
            </a:r>
            <a:r>
              <a:rPr lang="en-US" sz="1400" dirty="0">
                <a:solidFill>
                  <a:schemeClr val="accent2">
                    <a:lumMod val="75000"/>
                  </a:schemeClr>
                </a:solidFill>
              </a:rPr>
              <a:t>(Tseng and </a:t>
            </a:r>
            <a:r>
              <a:rPr lang="en-US" sz="1400" dirty="0" err="1">
                <a:solidFill>
                  <a:schemeClr val="accent2">
                    <a:lumMod val="75000"/>
                  </a:schemeClr>
                </a:solidFill>
              </a:rPr>
              <a:t>Poppenek</a:t>
            </a:r>
            <a:r>
              <a:rPr lang="en-US" sz="1400" dirty="0">
                <a:solidFill>
                  <a:schemeClr val="accent2">
                    <a:lumMod val="75000"/>
                  </a:schemeClr>
                </a:solidFill>
              </a:rPr>
              <a:t>, 2020)</a:t>
            </a:r>
          </a:p>
          <a:p>
            <a:r>
              <a:rPr lang="en-US" sz="2300" dirty="0">
                <a:solidFill>
                  <a:schemeClr val="accent1">
                    <a:lumMod val="75000"/>
                  </a:schemeClr>
                </a:solidFill>
              </a:rPr>
              <a:t>Many of our thoughts are not new (repetitive thoughts)</a:t>
            </a:r>
          </a:p>
          <a:p>
            <a:r>
              <a:rPr lang="en-US" sz="2300" dirty="0">
                <a:solidFill>
                  <a:schemeClr val="accent2">
                    <a:lumMod val="75000"/>
                  </a:schemeClr>
                </a:solidFill>
              </a:rPr>
              <a:t>If most of our repetitive thoughts are negative ones, what could that do to our frame of mind?</a:t>
            </a:r>
          </a:p>
          <a:p>
            <a:r>
              <a:rPr lang="en-US" sz="2300" dirty="0">
                <a:solidFill>
                  <a:schemeClr val="accent1">
                    <a:lumMod val="75000"/>
                  </a:schemeClr>
                </a:solidFill>
              </a:rPr>
              <a:t>Our thoughts can create toxic stress if we let them!</a:t>
            </a:r>
          </a:p>
          <a:p>
            <a:r>
              <a:rPr lang="en-US" sz="2300" dirty="0">
                <a:solidFill>
                  <a:schemeClr val="accent2">
                    <a:lumMod val="75000"/>
                  </a:schemeClr>
                </a:solidFill>
              </a:rPr>
              <a:t>The greatest weapon against stress is to choose 1 thought over another.  William James</a:t>
            </a:r>
          </a:p>
          <a:p>
            <a:endParaRPr lang="en-US" sz="2300" dirty="0">
              <a:solidFill>
                <a:schemeClr val="accent2">
                  <a:lumMod val="75000"/>
                </a:schemeClr>
              </a:solidFill>
            </a:endParaRPr>
          </a:p>
        </p:txBody>
      </p:sp>
      <p:pic>
        <p:nvPicPr>
          <p:cNvPr id="4" name="Picture 3" descr="Screen-Shot-2016-06-20-at-4.49.27-PM.png">
            <a:extLst>
              <a:ext uri="{FF2B5EF4-FFF2-40B4-BE49-F238E27FC236}">
                <a16:creationId xmlns:a16="http://schemas.microsoft.com/office/drawing/2014/main" id="{670B5EB9-0EFD-4244-A6A7-419F7F1AF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933" y="3299185"/>
            <a:ext cx="2139253" cy="2142475"/>
          </a:xfrm>
          <a:prstGeom prst="rect">
            <a:avLst/>
          </a:prstGeom>
        </p:spPr>
      </p:pic>
      <p:pic>
        <p:nvPicPr>
          <p:cNvPr id="7" name="Picture 6">
            <a:extLst>
              <a:ext uri="{FF2B5EF4-FFF2-40B4-BE49-F238E27FC236}">
                <a16:creationId xmlns:a16="http://schemas.microsoft.com/office/drawing/2014/main" id="{97B7DED0-1243-FA47-93B3-D3B7CD7A78A7}"/>
              </a:ext>
            </a:extLst>
          </p:cNvPr>
          <p:cNvPicPr>
            <a:picLocks noChangeAspect="1"/>
          </p:cNvPicPr>
          <p:nvPr/>
        </p:nvPicPr>
        <p:blipFill>
          <a:blip r:embed="rId4"/>
          <a:stretch>
            <a:fillRect/>
          </a:stretch>
        </p:blipFill>
        <p:spPr>
          <a:xfrm>
            <a:off x="6129867" y="1051546"/>
            <a:ext cx="2869914" cy="1928224"/>
          </a:xfrm>
          <a:prstGeom prst="rect">
            <a:avLst/>
          </a:prstGeom>
        </p:spPr>
      </p:pic>
      <p:sp>
        <p:nvSpPr>
          <p:cNvPr id="9" name="TextBox 8">
            <a:extLst>
              <a:ext uri="{FF2B5EF4-FFF2-40B4-BE49-F238E27FC236}">
                <a16:creationId xmlns:a16="http://schemas.microsoft.com/office/drawing/2014/main" id="{39EC8A06-653D-BB42-B4D1-8CFEC0253D57}"/>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3177428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74C8-EE3D-4996-B203-AED663023997}"/>
              </a:ext>
            </a:extLst>
          </p:cNvPr>
          <p:cNvSpPr>
            <a:spLocks noGrp="1"/>
          </p:cNvSpPr>
          <p:nvPr>
            <p:ph type="title"/>
          </p:nvPr>
        </p:nvSpPr>
        <p:spPr>
          <a:xfrm>
            <a:off x="833900" y="2181152"/>
            <a:ext cx="6447501" cy="1369936"/>
          </a:xfrm>
        </p:spPr>
        <p:txBody>
          <a:bodyPr/>
          <a:lstStyle/>
          <a:p>
            <a:pPr algn="r"/>
            <a:r>
              <a:rPr lang="en-US" dirty="0">
                <a:solidFill>
                  <a:schemeClr val="accent1">
                    <a:lumMod val="75000"/>
                  </a:schemeClr>
                </a:solidFill>
              </a:rPr>
              <a:t>Physician Well-being and Resilience</a:t>
            </a:r>
          </a:p>
        </p:txBody>
      </p:sp>
      <p:sp>
        <p:nvSpPr>
          <p:cNvPr id="3" name="Text Placeholder 2">
            <a:extLst>
              <a:ext uri="{FF2B5EF4-FFF2-40B4-BE49-F238E27FC236}">
                <a16:creationId xmlns:a16="http://schemas.microsoft.com/office/drawing/2014/main" id="{5F8FB0F5-4CB5-4BBB-9025-21FE47D08567}"/>
              </a:ext>
            </a:extLst>
          </p:cNvPr>
          <p:cNvSpPr>
            <a:spLocks noGrp="1"/>
          </p:cNvSpPr>
          <p:nvPr>
            <p:ph type="body" idx="1"/>
          </p:nvPr>
        </p:nvSpPr>
        <p:spPr>
          <a:xfrm>
            <a:off x="4459326" y="3551087"/>
            <a:ext cx="2822075" cy="645300"/>
          </a:xfrm>
        </p:spPr>
        <p:txBody>
          <a:bodyPr>
            <a:normAutofit fontScale="92500"/>
          </a:bodyPr>
          <a:lstStyle/>
          <a:p>
            <a:pPr algn="r"/>
            <a:r>
              <a:rPr lang="en-US" sz="2400" dirty="0"/>
              <a:t>A patient care issue</a:t>
            </a:r>
          </a:p>
        </p:txBody>
      </p:sp>
      <p:sp>
        <p:nvSpPr>
          <p:cNvPr id="4" name="TextBox 3">
            <a:extLst>
              <a:ext uri="{FF2B5EF4-FFF2-40B4-BE49-F238E27FC236}">
                <a16:creationId xmlns:a16="http://schemas.microsoft.com/office/drawing/2014/main" id="{A67491D9-2133-854E-A0CA-400D3FE0C671}"/>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1063950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Oval 2">
            <a:extLst>
              <a:ext uri="{FF2B5EF4-FFF2-40B4-BE49-F238E27FC236}">
                <a16:creationId xmlns:a16="http://schemas.microsoft.com/office/drawing/2014/main" id="{2D4AC4AD-A976-41A4-B06D-B7009FE479DE}"/>
              </a:ext>
            </a:extLst>
          </p:cNvPr>
          <p:cNvSpPr>
            <a:spLocks noChangeArrowheads="1"/>
          </p:cNvSpPr>
          <p:nvPr/>
        </p:nvSpPr>
        <p:spPr bwMode="auto">
          <a:xfrm>
            <a:off x="532575" y="1092672"/>
            <a:ext cx="2464858" cy="1931926"/>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Physician </a:t>
            </a:r>
          </a:p>
          <a:p>
            <a:pPr algn="ctr">
              <a:lnSpc>
                <a:spcPct val="100000"/>
              </a:lnSpc>
              <a:spcBef>
                <a:spcPct val="0"/>
              </a:spcBef>
              <a:buClrTx/>
              <a:buSzTx/>
              <a:buFontTx/>
              <a:buNone/>
            </a:pPr>
            <a:r>
              <a:rPr lang="en-US" altLang="en-US" dirty="0">
                <a:latin typeface="Arial" panose="020B0604020202020204" pitchFamily="34" charset="0"/>
              </a:rPr>
              <a:t>well-being</a:t>
            </a:r>
          </a:p>
          <a:p>
            <a:pPr algn="ctr">
              <a:lnSpc>
                <a:spcPct val="100000"/>
              </a:lnSpc>
              <a:spcBef>
                <a:spcPct val="0"/>
              </a:spcBef>
              <a:buClrTx/>
              <a:buSzTx/>
              <a:buFontTx/>
              <a:buNone/>
            </a:pPr>
            <a:r>
              <a:rPr lang="en-US" altLang="en-US" dirty="0">
                <a:latin typeface="Arial" panose="020B0604020202020204" pitchFamily="34" charset="0"/>
              </a:rPr>
              <a:t>(resilient/burned out)</a:t>
            </a:r>
          </a:p>
        </p:txBody>
      </p:sp>
      <p:sp>
        <p:nvSpPr>
          <p:cNvPr id="299011" name="Oval 3">
            <a:extLst>
              <a:ext uri="{FF2B5EF4-FFF2-40B4-BE49-F238E27FC236}">
                <a16:creationId xmlns:a16="http://schemas.microsoft.com/office/drawing/2014/main" id="{57D8F7F4-4223-49A0-BF6E-7327DE41CF0E}"/>
              </a:ext>
            </a:extLst>
          </p:cNvPr>
          <p:cNvSpPr>
            <a:spLocks noChangeArrowheads="1"/>
          </p:cNvSpPr>
          <p:nvPr/>
        </p:nvSpPr>
        <p:spPr bwMode="auto">
          <a:xfrm>
            <a:off x="5132785" y="1233488"/>
            <a:ext cx="1943100" cy="1485900"/>
          </a:xfrm>
          <a:prstGeom prst="ellipse">
            <a:avLst/>
          </a:prstGeom>
          <a:solidFill>
            <a:schemeClr val="folHlink">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Quality of care</a:t>
            </a:r>
          </a:p>
          <a:p>
            <a:pPr algn="ctr">
              <a:lnSpc>
                <a:spcPct val="100000"/>
              </a:lnSpc>
              <a:spcBef>
                <a:spcPct val="0"/>
              </a:spcBef>
              <a:buClrTx/>
              <a:buSzTx/>
              <a:buFontTx/>
              <a:buNone/>
            </a:pPr>
            <a:r>
              <a:rPr lang="en-US" altLang="en-US" dirty="0">
                <a:latin typeface="Arial" panose="020B0604020202020204" pitchFamily="34" charset="0"/>
              </a:rPr>
              <a:t>(safety/errors)</a:t>
            </a:r>
          </a:p>
        </p:txBody>
      </p:sp>
      <p:sp>
        <p:nvSpPr>
          <p:cNvPr id="299012" name="Oval 4">
            <a:extLst>
              <a:ext uri="{FF2B5EF4-FFF2-40B4-BE49-F238E27FC236}">
                <a16:creationId xmlns:a16="http://schemas.microsoft.com/office/drawing/2014/main" id="{DF2EBCC4-E648-4D41-B18F-88BFA13A6452}"/>
              </a:ext>
            </a:extLst>
          </p:cNvPr>
          <p:cNvSpPr>
            <a:spLocks noChangeArrowheads="1"/>
          </p:cNvSpPr>
          <p:nvPr/>
        </p:nvSpPr>
        <p:spPr bwMode="auto">
          <a:xfrm>
            <a:off x="3001069" y="3754246"/>
            <a:ext cx="2374951" cy="1914933"/>
          </a:xfrm>
          <a:prstGeom prst="ellipse">
            <a:avLst/>
          </a:prstGeom>
          <a:solidFill>
            <a:srgbClr val="99CCFF">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Quality of caring</a:t>
            </a:r>
          </a:p>
          <a:p>
            <a:pPr algn="ctr">
              <a:lnSpc>
                <a:spcPct val="100000"/>
              </a:lnSpc>
              <a:spcBef>
                <a:spcPct val="0"/>
              </a:spcBef>
              <a:buClrTx/>
              <a:buSzTx/>
              <a:buFontTx/>
              <a:buNone/>
            </a:pPr>
            <a:r>
              <a:rPr lang="en-US" altLang="en-US" dirty="0">
                <a:latin typeface="Arial" panose="020B0604020202020204" pitchFamily="34" charset="0"/>
              </a:rPr>
              <a:t>(empathy/detachment)</a:t>
            </a:r>
          </a:p>
        </p:txBody>
      </p:sp>
      <p:sp>
        <p:nvSpPr>
          <p:cNvPr id="299013" name="AutoShape 5">
            <a:extLst>
              <a:ext uri="{FF2B5EF4-FFF2-40B4-BE49-F238E27FC236}">
                <a16:creationId xmlns:a16="http://schemas.microsoft.com/office/drawing/2014/main" id="{95B4ECD5-9430-4913-97AF-EC28A351B12C}"/>
              </a:ext>
            </a:extLst>
          </p:cNvPr>
          <p:cNvSpPr>
            <a:spLocks noChangeArrowheads="1"/>
          </p:cNvSpPr>
          <p:nvPr/>
        </p:nvSpPr>
        <p:spPr bwMode="auto">
          <a:xfrm>
            <a:off x="3607858" y="1714501"/>
            <a:ext cx="910829"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4" name="AutoShape 6">
            <a:extLst>
              <a:ext uri="{FF2B5EF4-FFF2-40B4-BE49-F238E27FC236}">
                <a16:creationId xmlns:a16="http://schemas.microsoft.com/office/drawing/2014/main" id="{6B6DBB1A-4AEB-47DB-AF65-FFCA4B74F86B}"/>
              </a:ext>
            </a:extLst>
          </p:cNvPr>
          <p:cNvSpPr>
            <a:spLocks noChangeArrowheads="1"/>
          </p:cNvSpPr>
          <p:nvPr/>
        </p:nvSpPr>
        <p:spPr bwMode="auto">
          <a:xfrm rot="2881511">
            <a:off x="2199356" y="3443655"/>
            <a:ext cx="910828"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5" name="AutoShape 7">
            <a:extLst>
              <a:ext uri="{FF2B5EF4-FFF2-40B4-BE49-F238E27FC236}">
                <a16:creationId xmlns:a16="http://schemas.microsoft.com/office/drawing/2014/main" id="{800233CB-EF7B-471A-8EB2-8793D86773CF}"/>
              </a:ext>
            </a:extLst>
          </p:cNvPr>
          <p:cNvSpPr>
            <a:spLocks noChangeArrowheads="1"/>
          </p:cNvSpPr>
          <p:nvPr/>
        </p:nvSpPr>
        <p:spPr bwMode="auto">
          <a:xfrm rot="18095573">
            <a:off x="5314356" y="3346024"/>
            <a:ext cx="910828"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6" name="Text Box 8">
            <a:extLst>
              <a:ext uri="{FF2B5EF4-FFF2-40B4-BE49-F238E27FC236}">
                <a16:creationId xmlns:a16="http://schemas.microsoft.com/office/drawing/2014/main" id="{D702CCC7-0B18-4384-80CD-05DFBDE8CE60}"/>
              </a:ext>
            </a:extLst>
          </p:cNvPr>
          <p:cNvSpPr txBox="1">
            <a:spLocks noChangeArrowheads="1"/>
          </p:cNvSpPr>
          <p:nvPr/>
        </p:nvSpPr>
        <p:spPr bwMode="auto">
          <a:xfrm>
            <a:off x="6162331" y="4770432"/>
            <a:ext cx="3321844"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0"/>
              </a:spcBef>
              <a:buClrTx/>
              <a:buSzTx/>
              <a:buFontTx/>
              <a:buNone/>
            </a:pPr>
            <a:r>
              <a:rPr lang="en-US" altLang="en-US" sz="825" dirty="0" err="1">
                <a:latin typeface="Arial" panose="020B0604020202020204" pitchFamily="34" charset="0"/>
              </a:rPr>
              <a:t>Shanafelt</a:t>
            </a:r>
            <a:r>
              <a:rPr lang="en-US" altLang="en-US" sz="825" dirty="0">
                <a:latin typeface="Arial" panose="020B0604020202020204" pitchFamily="34" charset="0"/>
              </a:rPr>
              <a:t>, T. D., et al. (2002). Burnout and self-reported patient care in an internal medicine residency program. </a:t>
            </a:r>
          </a:p>
          <a:p>
            <a:pPr>
              <a:lnSpc>
                <a:spcPct val="100000"/>
              </a:lnSpc>
              <a:spcBef>
                <a:spcPct val="0"/>
              </a:spcBef>
              <a:buClrTx/>
              <a:buSzTx/>
              <a:buFontTx/>
              <a:buNone/>
            </a:pPr>
            <a:r>
              <a:rPr lang="en-US" altLang="en-US" sz="825" i="1" dirty="0">
                <a:latin typeface="Arial" panose="020B0604020202020204" pitchFamily="34" charset="0"/>
              </a:rPr>
              <a:t>Ann Intern Med, 136,</a:t>
            </a:r>
            <a:r>
              <a:rPr lang="en-US" altLang="en-US" sz="825" dirty="0">
                <a:latin typeface="Arial" panose="020B0604020202020204" pitchFamily="34" charset="0"/>
              </a:rPr>
              <a:t> 358-367</a:t>
            </a:r>
          </a:p>
          <a:p>
            <a:pPr>
              <a:lnSpc>
                <a:spcPct val="100000"/>
              </a:lnSpc>
              <a:spcBef>
                <a:spcPct val="0"/>
              </a:spcBef>
              <a:buClrTx/>
              <a:buSzTx/>
              <a:buFontTx/>
              <a:buNone/>
            </a:pPr>
            <a:r>
              <a:rPr lang="en-US" altLang="en-US" sz="825" dirty="0" err="1">
                <a:latin typeface="Arial" panose="020B0604020202020204" pitchFamily="34" charset="0"/>
              </a:rPr>
              <a:t>Shanafelt</a:t>
            </a:r>
            <a:r>
              <a:rPr lang="en-US" altLang="en-US" sz="825" dirty="0">
                <a:latin typeface="Arial" panose="020B0604020202020204" pitchFamily="34" charset="0"/>
              </a:rPr>
              <a:t>, T. D., et al. (2005). Relationship between increased personal well-being and enhanced empathy among internal medicine residents. </a:t>
            </a:r>
            <a:r>
              <a:rPr lang="en-US" altLang="en-US" sz="825" i="1" dirty="0">
                <a:latin typeface="Arial" panose="020B0604020202020204" pitchFamily="34" charset="0"/>
              </a:rPr>
              <a:t>J Gen Intern Med, 20,</a:t>
            </a:r>
            <a:r>
              <a:rPr lang="en-US" altLang="en-US" sz="825" dirty="0">
                <a:latin typeface="Arial" panose="020B0604020202020204" pitchFamily="34" charset="0"/>
              </a:rPr>
              <a:t> 559-564.</a:t>
            </a:r>
          </a:p>
        </p:txBody>
      </p:sp>
      <p:sp>
        <p:nvSpPr>
          <p:cNvPr id="9" name="TextBox 8">
            <a:extLst>
              <a:ext uri="{FF2B5EF4-FFF2-40B4-BE49-F238E27FC236}">
                <a16:creationId xmlns:a16="http://schemas.microsoft.com/office/drawing/2014/main" id="{24B99FBE-3BF6-1D40-BB9C-79A8EF281DA4}"/>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4246895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Oval 2">
            <a:extLst>
              <a:ext uri="{FF2B5EF4-FFF2-40B4-BE49-F238E27FC236}">
                <a16:creationId xmlns:a16="http://schemas.microsoft.com/office/drawing/2014/main" id="{2D4AC4AD-A976-41A4-B06D-B7009FE479DE}"/>
              </a:ext>
            </a:extLst>
          </p:cNvPr>
          <p:cNvSpPr>
            <a:spLocks noChangeArrowheads="1"/>
          </p:cNvSpPr>
          <p:nvPr/>
        </p:nvSpPr>
        <p:spPr bwMode="auto">
          <a:xfrm>
            <a:off x="532575" y="1092672"/>
            <a:ext cx="2464858" cy="1931926"/>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Physician </a:t>
            </a:r>
          </a:p>
          <a:p>
            <a:pPr algn="ctr">
              <a:lnSpc>
                <a:spcPct val="100000"/>
              </a:lnSpc>
              <a:spcBef>
                <a:spcPct val="0"/>
              </a:spcBef>
              <a:buClrTx/>
              <a:buSzTx/>
              <a:buFontTx/>
              <a:buNone/>
            </a:pPr>
            <a:r>
              <a:rPr lang="en-US" altLang="en-US" dirty="0">
                <a:latin typeface="Arial" panose="020B0604020202020204" pitchFamily="34" charset="0"/>
              </a:rPr>
              <a:t>well-being</a:t>
            </a:r>
          </a:p>
          <a:p>
            <a:pPr algn="ctr">
              <a:lnSpc>
                <a:spcPct val="100000"/>
              </a:lnSpc>
              <a:spcBef>
                <a:spcPct val="0"/>
              </a:spcBef>
              <a:buClrTx/>
              <a:buSzTx/>
              <a:buFontTx/>
              <a:buNone/>
            </a:pPr>
            <a:r>
              <a:rPr lang="en-US" altLang="en-US" dirty="0">
                <a:latin typeface="Arial" panose="020B0604020202020204" pitchFamily="34" charset="0"/>
              </a:rPr>
              <a:t>(resilient/burned out)</a:t>
            </a:r>
          </a:p>
        </p:txBody>
      </p:sp>
      <p:sp>
        <p:nvSpPr>
          <p:cNvPr id="299011" name="Oval 3">
            <a:extLst>
              <a:ext uri="{FF2B5EF4-FFF2-40B4-BE49-F238E27FC236}">
                <a16:creationId xmlns:a16="http://schemas.microsoft.com/office/drawing/2014/main" id="{57D8F7F4-4223-49A0-BF6E-7327DE41CF0E}"/>
              </a:ext>
            </a:extLst>
          </p:cNvPr>
          <p:cNvSpPr>
            <a:spLocks noChangeArrowheads="1"/>
          </p:cNvSpPr>
          <p:nvPr/>
        </p:nvSpPr>
        <p:spPr bwMode="auto">
          <a:xfrm>
            <a:off x="5132785" y="1233488"/>
            <a:ext cx="1943100" cy="1485900"/>
          </a:xfrm>
          <a:prstGeom prst="ellipse">
            <a:avLst/>
          </a:prstGeom>
          <a:solidFill>
            <a:schemeClr val="folHlink">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Quality of care</a:t>
            </a:r>
          </a:p>
          <a:p>
            <a:pPr algn="ctr">
              <a:lnSpc>
                <a:spcPct val="100000"/>
              </a:lnSpc>
              <a:spcBef>
                <a:spcPct val="0"/>
              </a:spcBef>
              <a:buClrTx/>
              <a:buSzTx/>
              <a:buFontTx/>
              <a:buNone/>
            </a:pPr>
            <a:r>
              <a:rPr lang="en-US" altLang="en-US" dirty="0">
                <a:latin typeface="Arial" panose="020B0604020202020204" pitchFamily="34" charset="0"/>
              </a:rPr>
              <a:t>(safety/errors)</a:t>
            </a:r>
          </a:p>
        </p:txBody>
      </p:sp>
      <p:sp>
        <p:nvSpPr>
          <p:cNvPr id="299012" name="Oval 4">
            <a:extLst>
              <a:ext uri="{FF2B5EF4-FFF2-40B4-BE49-F238E27FC236}">
                <a16:creationId xmlns:a16="http://schemas.microsoft.com/office/drawing/2014/main" id="{DF2EBCC4-E648-4D41-B18F-88BFA13A6452}"/>
              </a:ext>
            </a:extLst>
          </p:cNvPr>
          <p:cNvSpPr>
            <a:spLocks noChangeArrowheads="1"/>
          </p:cNvSpPr>
          <p:nvPr/>
        </p:nvSpPr>
        <p:spPr bwMode="auto">
          <a:xfrm>
            <a:off x="3001069" y="3754246"/>
            <a:ext cx="2374951" cy="1914933"/>
          </a:xfrm>
          <a:prstGeom prst="ellipse">
            <a:avLst/>
          </a:prstGeom>
          <a:solidFill>
            <a:srgbClr val="99CCFF">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Quality of caring</a:t>
            </a:r>
          </a:p>
          <a:p>
            <a:pPr algn="ctr">
              <a:lnSpc>
                <a:spcPct val="100000"/>
              </a:lnSpc>
              <a:spcBef>
                <a:spcPct val="0"/>
              </a:spcBef>
              <a:buClrTx/>
              <a:buSzTx/>
              <a:buFontTx/>
              <a:buNone/>
            </a:pPr>
            <a:r>
              <a:rPr lang="en-US" altLang="en-US" dirty="0">
                <a:latin typeface="Arial" panose="020B0604020202020204" pitchFamily="34" charset="0"/>
              </a:rPr>
              <a:t>(empathy/detachment)</a:t>
            </a:r>
          </a:p>
        </p:txBody>
      </p:sp>
      <p:sp>
        <p:nvSpPr>
          <p:cNvPr id="299013" name="AutoShape 5">
            <a:extLst>
              <a:ext uri="{FF2B5EF4-FFF2-40B4-BE49-F238E27FC236}">
                <a16:creationId xmlns:a16="http://schemas.microsoft.com/office/drawing/2014/main" id="{95B4ECD5-9430-4913-97AF-EC28A351B12C}"/>
              </a:ext>
            </a:extLst>
          </p:cNvPr>
          <p:cNvSpPr>
            <a:spLocks noChangeArrowheads="1"/>
          </p:cNvSpPr>
          <p:nvPr/>
        </p:nvSpPr>
        <p:spPr bwMode="auto">
          <a:xfrm>
            <a:off x="3607858" y="1714501"/>
            <a:ext cx="910829"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4" name="AutoShape 6">
            <a:extLst>
              <a:ext uri="{FF2B5EF4-FFF2-40B4-BE49-F238E27FC236}">
                <a16:creationId xmlns:a16="http://schemas.microsoft.com/office/drawing/2014/main" id="{6B6DBB1A-4AEB-47DB-AF65-FFCA4B74F86B}"/>
              </a:ext>
            </a:extLst>
          </p:cNvPr>
          <p:cNvSpPr>
            <a:spLocks noChangeArrowheads="1"/>
          </p:cNvSpPr>
          <p:nvPr/>
        </p:nvSpPr>
        <p:spPr bwMode="auto">
          <a:xfrm rot="2881511">
            <a:off x="2199356" y="3443655"/>
            <a:ext cx="910828"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5" name="AutoShape 7">
            <a:extLst>
              <a:ext uri="{FF2B5EF4-FFF2-40B4-BE49-F238E27FC236}">
                <a16:creationId xmlns:a16="http://schemas.microsoft.com/office/drawing/2014/main" id="{800233CB-EF7B-471A-8EB2-8793D86773CF}"/>
              </a:ext>
            </a:extLst>
          </p:cNvPr>
          <p:cNvSpPr>
            <a:spLocks noChangeArrowheads="1"/>
          </p:cNvSpPr>
          <p:nvPr/>
        </p:nvSpPr>
        <p:spPr bwMode="auto">
          <a:xfrm rot="18095573">
            <a:off x="5314356" y="3346024"/>
            <a:ext cx="910828"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6" name="Text Box 8">
            <a:extLst>
              <a:ext uri="{FF2B5EF4-FFF2-40B4-BE49-F238E27FC236}">
                <a16:creationId xmlns:a16="http://schemas.microsoft.com/office/drawing/2014/main" id="{D702CCC7-0B18-4384-80CD-05DFBDE8CE60}"/>
              </a:ext>
            </a:extLst>
          </p:cNvPr>
          <p:cNvSpPr txBox="1">
            <a:spLocks noChangeArrowheads="1"/>
          </p:cNvSpPr>
          <p:nvPr/>
        </p:nvSpPr>
        <p:spPr bwMode="auto">
          <a:xfrm>
            <a:off x="5983735" y="4815099"/>
            <a:ext cx="3321844"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0"/>
              </a:spcBef>
              <a:buClrTx/>
              <a:buSzTx/>
              <a:buFontTx/>
              <a:buNone/>
            </a:pPr>
            <a:r>
              <a:rPr lang="en-US" altLang="en-US" sz="825" dirty="0" err="1">
                <a:latin typeface="Arial" panose="020B0604020202020204" pitchFamily="34" charset="0"/>
              </a:rPr>
              <a:t>Shanafelt</a:t>
            </a:r>
            <a:r>
              <a:rPr lang="en-US" altLang="en-US" sz="825" dirty="0">
                <a:latin typeface="Arial" panose="020B0604020202020204" pitchFamily="34" charset="0"/>
              </a:rPr>
              <a:t>, T. D., et al. (2002). Burnout and self-reported patient care in an internal medicine residency program. </a:t>
            </a:r>
          </a:p>
          <a:p>
            <a:pPr>
              <a:lnSpc>
                <a:spcPct val="100000"/>
              </a:lnSpc>
              <a:spcBef>
                <a:spcPct val="0"/>
              </a:spcBef>
              <a:buClrTx/>
              <a:buSzTx/>
              <a:buFontTx/>
              <a:buNone/>
            </a:pPr>
            <a:r>
              <a:rPr lang="en-US" altLang="en-US" sz="825" i="1" dirty="0">
                <a:latin typeface="Arial" panose="020B0604020202020204" pitchFamily="34" charset="0"/>
              </a:rPr>
              <a:t>Ann Intern Med, 136,</a:t>
            </a:r>
            <a:r>
              <a:rPr lang="en-US" altLang="en-US" sz="825" dirty="0">
                <a:latin typeface="Arial" panose="020B0604020202020204" pitchFamily="34" charset="0"/>
              </a:rPr>
              <a:t> 358-367</a:t>
            </a:r>
          </a:p>
          <a:p>
            <a:pPr>
              <a:lnSpc>
                <a:spcPct val="100000"/>
              </a:lnSpc>
              <a:spcBef>
                <a:spcPct val="0"/>
              </a:spcBef>
              <a:buClrTx/>
              <a:buSzTx/>
              <a:buFontTx/>
              <a:buNone/>
            </a:pPr>
            <a:r>
              <a:rPr lang="en-US" altLang="en-US" sz="825" dirty="0" err="1">
                <a:latin typeface="Arial" panose="020B0604020202020204" pitchFamily="34" charset="0"/>
              </a:rPr>
              <a:t>Shanafelt</a:t>
            </a:r>
            <a:r>
              <a:rPr lang="en-US" altLang="en-US" sz="825" dirty="0">
                <a:latin typeface="Arial" panose="020B0604020202020204" pitchFamily="34" charset="0"/>
              </a:rPr>
              <a:t>, T. D., et al. (2005). Relationship between increased personal well-being and enhanced empathy among internal medicine residents. </a:t>
            </a:r>
            <a:r>
              <a:rPr lang="en-US" altLang="en-US" sz="825" i="1" dirty="0">
                <a:latin typeface="Arial" panose="020B0604020202020204" pitchFamily="34" charset="0"/>
              </a:rPr>
              <a:t>J Gen Intern Med, 20,</a:t>
            </a:r>
            <a:r>
              <a:rPr lang="en-US" altLang="en-US" sz="825" dirty="0">
                <a:latin typeface="Arial" panose="020B0604020202020204" pitchFamily="34" charset="0"/>
              </a:rPr>
              <a:t> 559-564.</a:t>
            </a:r>
          </a:p>
        </p:txBody>
      </p:sp>
      <p:sp>
        <p:nvSpPr>
          <p:cNvPr id="9" name="Oval 8">
            <a:extLst>
              <a:ext uri="{FF2B5EF4-FFF2-40B4-BE49-F238E27FC236}">
                <a16:creationId xmlns:a16="http://schemas.microsoft.com/office/drawing/2014/main" id="{33D178AC-5425-4C34-B100-97D2688C591B}"/>
              </a:ext>
            </a:extLst>
          </p:cNvPr>
          <p:cNvSpPr>
            <a:spLocks noChangeArrowheads="1"/>
          </p:cNvSpPr>
          <p:nvPr/>
        </p:nvSpPr>
        <p:spPr bwMode="auto">
          <a:xfrm>
            <a:off x="3252226" y="2287889"/>
            <a:ext cx="1771650" cy="1257300"/>
          </a:xfrm>
          <a:prstGeom prst="ellipse">
            <a:avLst/>
          </a:prstGeom>
          <a:solidFill>
            <a:srgbClr val="0000FF">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a:latin typeface="Arial" panose="020B0604020202020204" pitchFamily="34" charset="0"/>
              </a:rPr>
              <a:t>Mindful practice</a:t>
            </a:r>
          </a:p>
        </p:txBody>
      </p:sp>
      <p:sp>
        <p:nvSpPr>
          <p:cNvPr id="10" name="AutoShape 9">
            <a:extLst>
              <a:ext uri="{FF2B5EF4-FFF2-40B4-BE49-F238E27FC236}">
                <a16:creationId xmlns:a16="http://schemas.microsoft.com/office/drawing/2014/main" id="{2FB02C01-2E33-4F3B-87EC-7A7E69AE959F}"/>
              </a:ext>
            </a:extLst>
          </p:cNvPr>
          <p:cNvSpPr>
            <a:spLocks noChangeArrowheads="1"/>
          </p:cNvSpPr>
          <p:nvPr/>
        </p:nvSpPr>
        <p:spPr bwMode="auto">
          <a:xfrm rot="1603802">
            <a:off x="2740257" y="2564059"/>
            <a:ext cx="514350" cy="364331"/>
          </a:xfrm>
          <a:prstGeom prst="leftArrow">
            <a:avLst>
              <a:gd name="adj1" fmla="val 50000"/>
              <a:gd name="adj2" fmla="val 35294"/>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 name="AutoShape 10">
            <a:extLst>
              <a:ext uri="{FF2B5EF4-FFF2-40B4-BE49-F238E27FC236}">
                <a16:creationId xmlns:a16="http://schemas.microsoft.com/office/drawing/2014/main" id="{A8D23DAC-21E5-41C8-BF48-148F943EE21A}"/>
              </a:ext>
            </a:extLst>
          </p:cNvPr>
          <p:cNvSpPr>
            <a:spLocks noChangeArrowheads="1"/>
          </p:cNvSpPr>
          <p:nvPr/>
        </p:nvSpPr>
        <p:spPr bwMode="auto">
          <a:xfrm rot="8931302">
            <a:off x="5021495" y="2501498"/>
            <a:ext cx="514350" cy="364331"/>
          </a:xfrm>
          <a:prstGeom prst="leftArrow">
            <a:avLst>
              <a:gd name="adj1" fmla="val 50000"/>
              <a:gd name="adj2" fmla="val 35294"/>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 name="AutoShape 11">
            <a:extLst>
              <a:ext uri="{FF2B5EF4-FFF2-40B4-BE49-F238E27FC236}">
                <a16:creationId xmlns:a16="http://schemas.microsoft.com/office/drawing/2014/main" id="{9F948579-3E4B-4A6E-B3E0-01BE195AE82A}"/>
              </a:ext>
            </a:extLst>
          </p:cNvPr>
          <p:cNvSpPr>
            <a:spLocks noChangeArrowheads="1"/>
          </p:cNvSpPr>
          <p:nvPr/>
        </p:nvSpPr>
        <p:spPr bwMode="auto">
          <a:xfrm rot="16200000">
            <a:off x="3909451" y="3600775"/>
            <a:ext cx="457200" cy="364331"/>
          </a:xfrm>
          <a:prstGeom prst="leftArrow">
            <a:avLst>
              <a:gd name="adj1" fmla="val 50000"/>
              <a:gd name="adj2" fmla="val 31373"/>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 name="TextBox 12">
            <a:extLst>
              <a:ext uri="{FF2B5EF4-FFF2-40B4-BE49-F238E27FC236}">
                <a16:creationId xmlns:a16="http://schemas.microsoft.com/office/drawing/2014/main" id="{C81965AC-4314-7B4C-8DBD-8382AD510F6E}"/>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3958491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Rectangle 8">
            <a:extLst>
              <a:ext uri="{FF2B5EF4-FFF2-40B4-BE49-F238E27FC236}">
                <a16:creationId xmlns:a16="http://schemas.microsoft.com/office/drawing/2014/main" id="{30BD70F9-8430-41B8-95D0-DC9B70F4492A}"/>
              </a:ext>
            </a:extLst>
          </p:cNvPr>
          <p:cNvSpPr>
            <a:spLocks noGrp="1" noChangeArrowheads="1"/>
          </p:cNvSpPr>
          <p:nvPr>
            <p:ph type="body" sz="half" idx="1"/>
          </p:nvPr>
        </p:nvSpPr>
        <p:spPr>
          <a:xfrm>
            <a:off x="233275" y="1018393"/>
            <a:ext cx="4157663" cy="5245477"/>
          </a:xfrm>
        </p:spPr>
        <p:txBody>
          <a:bodyPr>
            <a:noAutofit/>
          </a:bodyPr>
          <a:lstStyle/>
          <a:p>
            <a:pPr marL="0" indent="0">
              <a:spcBef>
                <a:spcPts val="0"/>
              </a:spcBef>
              <a:buNone/>
            </a:pPr>
            <a:r>
              <a:rPr lang="en-US" altLang="en-US" b="1" i="1" dirty="0">
                <a:solidFill>
                  <a:schemeClr val="tx2"/>
                </a:solidFill>
                <a:latin typeface="+mj-lt"/>
              </a:rPr>
              <a:t>Psychological strengths </a:t>
            </a:r>
          </a:p>
          <a:p>
            <a:pPr marL="0" indent="0">
              <a:spcBef>
                <a:spcPts val="0"/>
              </a:spcBef>
              <a:buNone/>
            </a:pPr>
            <a:r>
              <a:rPr lang="en-US" altLang="en-US" b="1" i="1" dirty="0">
                <a:solidFill>
                  <a:schemeClr val="tx2"/>
                </a:solidFill>
                <a:latin typeface="+mj-lt"/>
              </a:rPr>
              <a:t>of physicians</a:t>
            </a:r>
          </a:p>
          <a:p>
            <a:pPr marL="0">
              <a:spcBef>
                <a:spcPts val="0"/>
              </a:spcBef>
              <a:buFont typeface="Wingdings" panose="05000000000000000000" pitchFamily="2" charset="2"/>
              <a:buChar char="§"/>
            </a:pPr>
            <a:endParaRPr lang="en-US" altLang="en-US" b="1" i="1" dirty="0">
              <a:solidFill>
                <a:schemeClr val="tx2"/>
              </a:solidFill>
              <a:latin typeface="+mj-lt"/>
            </a:endParaRPr>
          </a:p>
          <a:p>
            <a:pPr marL="0">
              <a:spcBef>
                <a:spcPts val="0"/>
              </a:spcBef>
              <a:buSzPct val="150000"/>
              <a:buFont typeface="Wingdings" panose="05000000000000000000" pitchFamily="2" charset="2"/>
              <a:buChar char="§"/>
            </a:pPr>
            <a:r>
              <a:rPr lang="en-US" altLang="en-US" dirty="0">
                <a:latin typeface="+mj-lt"/>
              </a:rPr>
              <a:t>Thoroughness</a:t>
            </a:r>
          </a:p>
          <a:p>
            <a:pPr marL="0">
              <a:spcBef>
                <a:spcPts val="0"/>
              </a:spcBef>
              <a:buSzPct val="150000"/>
              <a:buFont typeface="Wingdings" panose="05000000000000000000" pitchFamily="2" charset="2"/>
              <a:buChar char="§"/>
            </a:pPr>
            <a:endParaRPr lang="en-US" altLang="en-US" dirty="0">
              <a:latin typeface="+mj-lt"/>
            </a:endParaRPr>
          </a:p>
          <a:p>
            <a:pPr marL="0">
              <a:spcBef>
                <a:spcPts val="0"/>
              </a:spcBef>
              <a:buSzPct val="150000"/>
              <a:buFont typeface="Wingdings" panose="05000000000000000000" pitchFamily="2" charset="2"/>
              <a:buChar char="§"/>
            </a:pPr>
            <a:r>
              <a:rPr lang="en-US" altLang="en-US" dirty="0">
                <a:latin typeface="+mj-lt"/>
              </a:rPr>
              <a:t>Commitment</a:t>
            </a:r>
          </a:p>
          <a:p>
            <a:pPr marL="0">
              <a:spcBef>
                <a:spcPts val="0"/>
              </a:spcBef>
              <a:buSzPct val="150000"/>
              <a:buFont typeface="Wingdings" panose="05000000000000000000" pitchFamily="2" charset="2"/>
              <a:buChar char="§"/>
            </a:pPr>
            <a:endParaRPr lang="en-US" altLang="en-US" dirty="0">
              <a:latin typeface="+mj-lt"/>
            </a:endParaRPr>
          </a:p>
          <a:p>
            <a:pPr marL="0">
              <a:spcBef>
                <a:spcPts val="0"/>
              </a:spcBef>
              <a:buSzPct val="150000"/>
              <a:buFont typeface="Wingdings" panose="05000000000000000000" pitchFamily="2" charset="2"/>
              <a:buChar char="§"/>
            </a:pPr>
            <a:r>
              <a:rPr lang="en-US" altLang="en-US" dirty="0">
                <a:latin typeface="+mj-lt"/>
              </a:rPr>
              <a:t>Perfectionism</a:t>
            </a:r>
          </a:p>
          <a:p>
            <a:pPr marL="0">
              <a:spcBef>
                <a:spcPts val="0"/>
              </a:spcBef>
              <a:buSzPct val="150000"/>
              <a:buFont typeface="Wingdings" panose="05000000000000000000" pitchFamily="2" charset="2"/>
              <a:buChar char="§"/>
            </a:pPr>
            <a:endParaRPr lang="en-US" altLang="en-US" dirty="0">
              <a:latin typeface="+mj-lt"/>
            </a:endParaRPr>
          </a:p>
          <a:p>
            <a:pPr marL="0">
              <a:spcBef>
                <a:spcPts val="0"/>
              </a:spcBef>
              <a:buSzPct val="150000"/>
              <a:buFont typeface="Wingdings" panose="05000000000000000000" pitchFamily="2" charset="2"/>
              <a:buChar char="§"/>
            </a:pPr>
            <a:r>
              <a:rPr lang="en-US" altLang="en-US" dirty="0">
                <a:latin typeface="+mj-lt"/>
              </a:rPr>
              <a:t>Healthy skepticism</a:t>
            </a:r>
          </a:p>
          <a:p>
            <a:pPr marL="0">
              <a:spcBef>
                <a:spcPts val="0"/>
              </a:spcBef>
              <a:buSzPct val="150000"/>
              <a:buFont typeface="Wingdings" panose="05000000000000000000" pitchFamily="2" charset="2"/>
              <a:buChar char="§"/>
            </a:pPr>
            <a:endParaRPr lang="en-US" altLang="en-US" dirty="0">
              <a:latin typeface="+mj-lt"/>
            </a:endParaRPr>
          </a:p>
          <a:p>
            <a:pPr marL="0">
              <a:spcBef>
                <a:spcPts val="0"/>
              </a:spcBef>
              <a:buSzPct val="150000"/>
              <a:buFont typeface="Wingdings" panose="05000000000000000000" pitchFamily="2" charset="2"/>
              <a:buChar char="§"/>
            </a:pPr>
            <a:r>
              <a:rPr lang="en-US" altLang="en-US" dirty="0">
                <a:latin typeface="+mj-lt"/>
              </a:rPr>
              <a:t>Altruism, stoicism, hard work</a:t>
            </a:r>
          </a:p>
          <a:p>
            <a:pPr marL="0">
              <a:spcBef>
                <a:spcPts val="0"/>
              </a:spcBef>
              <a:buSzPct val="150000"/>
              <a:buFont typeface="Wingdings" panose="05000000000000000000" pitchFamily="2" charset="2"/>
              <a:buChar char="§"/>
            </a:pPr>
            <a:endParaRPr lang="en-US" altLang="en-US" dirty="0">
              <a:latin typeface="+mj-lt"/>
            </a:endParaRPr>
          </a:p>
          <a:p>
            <a:pPr marL="0">
              <a:spcBef>
                <a:spcPts val="0"/>
              </a:spcBef>
              <a:buSzPct val="150000"/>
              <a:buFont typeface="Wingdings" panose="05000000000000000000" pitchFamily="2" charset="2"/>
              <a:buChar char="§"/>
            </a:pPr>
            <a:r>
              <a:rPr lang="en-US" altLang="en-US" dirty="0">
                <a:latin typeface="+mj-lt"/>
              </a:rPr>
              <a:t>Caring</a:t>
            </a:r>
          </a:p>
          <a:p>
            <a:pPr marL="0">
              <a:spcBef>
                <a:spcPts val="0"/>
              </a:spcBef>
              <a:buSzPct val="150000"/>
              <a:buFont typeface="Wingdings" panose="05000000000000000000" pitchFamily="2" charset="2"/>
              <a:buChar char="§"/>
            </a:pPr>
            <a:endParaRPr lang="en-US" altLang="en-US" dirty="0">
              <a:latin typeface="+mj-lt"/>
            </a:endParaRPr>
          </a:p>
          <a:p>
            <a:pPr marL="0">
              <a:spcBef>
                <a:spcPts val="0"/>
              </a:spcBef>
              <a:buSzPct val="150000"/>
              <a:buFont typeface="Wingdings" panose="05000000000000000000" pitchFamily="2" charset="2"/>
              <a:buChar char="§"/>
            </a:pPr>
            <a:r>
              <a:rPr lang="en-US" altLang="en-US" dirty="0">
                <a:latin typeface="+mj-lt"/>
              </a:rPr>
              <a:t>Rationality</a:t>
            </a:r>
          </a:p>
          <a:p>
            <a:pPr marL="0">
              <a:spcBef>
                <a:spcPts val="0"/>
              </a:spcBef>
              <a:buSzPct val="150000"/>
              <a:buFont typeface="Wingdings" panose="05000000000000000000" pitchFamily="2" charset="2"/>
              <a:buChar char="§"/>
            </a:pPr>
            <a:endParaRPr lang="en-US" altLang="en-US" dirty="0">
              <a:latin typeface="+mj-lt"/>
            </a:endParaRPr>
          </a:p>
          <a:p>
            <a:pPr marL="0">
              <a:spcBef>
                <a:spcPts val="0"/>
              </a:spcBef>
              <a:buSzPct val="150000"/>
              <a:buFont typeface="Wingdings" panose="05000000000000000000" pitchFamily="2" charset="2"/>
              <a:buChar char="§"/>
            </a:pPr>
            <a:r>
              <a:rPr lang="en-US" altLang="en-US" dirty="0">
                <a:latin typeface="+mj-lt"/>
              </a:rPr>
              <a:t>Self-criticism</a:t>
            </a:r>
          </a:p>
        </p:txBody>
      </p:sp>
      <p:sp>
        <p:nvSpPr>
          <p:cNvPr id="65586" name="Rectangle 50">
            <a:extLst>
              <a:ext uri="{FF2B5EF4-FFF2-40B4-BE49-F238E27FC236}">
                <a16:creationId xmlns:a16="http://schemas.microsoft.com/office/drawing/2014/main" id="{8401A91A-0B3E-42C4-938B-A6EEC4178FA5}"/>
              </a:ext>
            </a:extLst>
          </p:cNvPr>
          <p:cNvSpPr>
            <a:spLocks noChangeArrowheads="1"/>
          </p:cNvSpPr>
          <p:nvPr/>
        </p:nvSpPr>
        <p:spPr bwMode="auto">
          <a:xfrm>
            <a:off x="3963869" y="1018393"/>
            <a:ext cx="3679030" cy="531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9pPr>
          </a:lstStyle>
          <a:p>
            <a:pPr>
              <a:lnSpc>
                <a:spcPct val="90000"/>
              </a:lnSpc>
              <a:buFont typeface="Wingdings" panose="05000000000000000000" pitchFamily="2" charset="2"/>
              <a:buNone/>
            </a:pPr>
            <a:r>
              <a:rPr lang="en-US" altLang="en-US" sz="1800" b="1" i="1" dirty="0">
                <a:solidFill>
                  <a:schemeClr val="tx2"/>
                </a:solidFill>
                <a:latin typeface="+mj-lt"/>
              </a:rPr>
              <a:t>Psychological vulnerabilities </a:t>
            </a:r>
          </a:p>
          <a:p>
            <a:pPr>
              <a:lnSpc>
                <a:spcPct val="90000"/>
              </a:lnSpc>
              <a:buFont typeface="Wingdings" panose="05000000000000000000" pitchFamily="2" charset="2"/>
              <a:buNone/>
            </a:pPr>
            <a:r>
              <a:rPr lang="en-US" altLang="en-US" sz="1800" b="1" i="1" dirty="0">
                <a:solidFill>
                  <a:schemeClr val="tx2"/>
                </a:solidFill>
                <a:latin typeface="+mj-lt"/>
              </a:rPr>
              <a:t>of physicians</a:t>
            </a:r>
          </a:p>
          <a:p>
            <a:pPr>
              <a:lnSpc>
                <a:spcPct val="90000"/>
              </a:lnSpc>
              <a:buFont typeface="Wingdings" panose="05000000000000000000" pitchFamily="2" charset="2"/>
              <a:buNone/>
            </a:pPr>
            <a:endParaRPr lang="en-US" altLang="en-US" sz="1800" b="1" i="1" dirty="0">
              <a:solidFill>
                <a:schemeClr val="tx2"/>
              </a:solidFill>
              <a:latin typeface="+mj-lt"/>
            </a:endParaRPr>
          </a:p>
          <a:p>
            <a:pPr>
              <a:lnSpc>
                <a:spcPct val="80000"/>
              </a:lnSpc>
            </a:pPr>
            <a:r>
              <a:rPr lang="en-US" altLang="en-US" sz="1800" dirty="0">
                <a:latin typeface="+mj-lt"/>
              </a:rPr>
              <a:t>Over-compulsiveness</a:t>
            </a:r>
          </a:p>
          <a:p>
            <a:pPr>
              <a:lnSpc>
                <a:spcPct val="80000"/>
              </a:lnSpc>
            </a:pPr>
            <a:endParaRPr lang="en-US" altLang="en-US" sz="1800" dirty="0">
              <a:latin typeface="+mj-lt"/>
            </a:endParaRPr>
          </a:p>
          <a:p>
            <a:pPr>
              <a:lnSpc>
                <a:spcPct val="80000"/>
              </a:lnSpc>
            </a:pPr>
            <a:r>
              <a:rPr lang="en-US" altLang="en-US" sz="1800" dirty="0">
                <a:latin typeface="+mj-lt"/>
              </a:rPr>
              <a:t>Over-commitment</a:t>
            </a:r>
          </a:p>
          <a:p>
            <a:pPr>
              <a:lnSpc>
                <a:spcPct val="80000"/>
              </a:lnSpc>
            </a:pPr>
            <a:endParaRPr lang="en-US" altLang="en-US" sz="1800" dirty="0">
              <a:latin typeface="+mj-lt"/>
            </a:endParaRPr>
          </a:p>
          <a:p>
            <a:pPr>
              <a:lnSpc>
                <a:spcPct val="80000"/>
              </a:lnSpc>
            </a:pPr>
            <a:r>
              <a:rPr lang="en-US" altLang="en-US" sz="1800" dirty="0">
                <a:latin typeface="+mj-lt"/>
              </a:rPr>
              <a:t>Inability to admit mistakes</a:t>
            </a:r>
          </a:p>
          <a:p>
            <a:pPr>
              <a:lnSpc>
                <a:spcPct val="80000"/>
              </a:lnSpc>
            </a:pPr>
            <a:endParaRPr lang="en-US" altLang="en-US" sz="1800" dirty="0">
              <a:latin typeface="+mj-lt"/>
            </a:endParaRPr>
          </a:p>
          <a:p>
            <a:pPr>
              <a:lnSpc>
                <a:spcPct val="80000"/>
              </a:lnSpc>
            </a:pPr>
            <a:r>
              <a:rPr lang="en-US" altLang="en-US" sz="1800" dirty="0">
                <a:latin typeface="+mj-lt"/>
              </a:rPr>
              <a:t>Need for certainty</a:t>
            </a:r>
          </a:p>
          <a:p>
            <a:pPr>
              <a:lnSpc>
                <a:spcPct val="80000"/>
              </a:lnSpc>
            </a:pPr>
            <a:endParaRPr lang="en-US" altLang="en-US" sz="1800" dirty="0">
              <a:latin typeface="+mj-lt"/>
            </a:endParaRPr>
          </a:p>
          <a:p>
            <a:pPr>
              <a:lnSpc>
                <a:spcPct val="80000"/>
              </a:lnSpc>
            </a:pPr>
            <a:r>
              <a:rPr lang="en-US" altLang="en-US" sz="1800" dirty="0">
                <a:latin typeface="+mj-lt"/>
              </a:rPr>
              <a:t>Neglecting self-care and family</a:t>
            </a:r>
          </a:p>
          <a:p>
            <a:pPr>
              <a:lnSpc>
                <a:spcPct val="80000"/>
              </a:lnSpc>
            </a:pPr>
            <a:endParaRPr lang="en-US" altLang="en-US" sz="1800" dirty="0">
              <a:latin typeface="+mj-lt"/>
            </a:endParaRPr>
          </a:p>
          <a:p>
            <a:pPr>
              <a:lnSpc>
                <a:spcPct val="80000"/>
              </a:lnSpc>
            </a:pPr>
            <a:r>
              <a:rPr lang="en-US" altLang="en-US" sz="1800" dirty="0">
                <a:latin typeface="+mj-lt"/>
              </a:rPr>
              <a:t>Compassion fatigue</a:t>
            </a:r>
          </a:p>
          <a:p>
            <a:pPr>
              <a:lnSpc>
                <a:spcPct val="80000"/>
              </a:lnSpc>
            </a:pPr>
            <a:endParaRPr lang="en-US" altLang="en-US" sz="1800" dirty="0">
              <a:latin typeface="+mj-lt"/>
            </a:endParaRPr>
          </a:p>
          <a:p>
            <a:pPr>
              <a:lnSpc>
                <a:spcPct val="80000"/>
              </a:lnSpc>
            </a:pPr>
            <a:r>
              <a:rPr lang="en-US" altLang="en-US" sz="1800" dirty="0">
                <a:latin typeface="+mj-lt"/>
              </a:rPr>
              <a:t>Emotional distance</a:t>
            </a:r>
          </a:p>
          <a:p>
            <a:pPr>
              <a:lnSpc>
                <a:spcPct val="80000"/>
              </a:lnSpc>
            </a:pPr>
            <a:endParaRPr lang="en-US" altLang="en-US" sz="1800" dirty="0">
              <a:latin typeface="+mj-lt"/>
            </a:endParaRPr>
          </a:p>
          <a:p>
            <a:pPr>
              <a:lnSpc>
                <a:spcPct val="80000"/>
              </a:lnSpc>
            </a:pPr>
            <a:r>
              <a:rPr lang="en-US" altLang="en-US" sz="1800" dirty="0">
                <a:latin typeface="+mj-lt"/>
              </a:rPr>
              <a:t>Self-deprecation</a:t>
            </a:r>
          </a:p>
        </p:txBody>
      </p:sp>
      <p:sp>
        <p:nvSpPr>
          <p:cNvPr id="4" name="TextBox 3">
            <a:extLst>
              <a:ext uri="{FF2B5EF4-FFF2-40B4-BE49-F238E27FC236}">
                <a16:creationId xmlns:a16="http://schemas.microsoft.com/office/drawing/2014/main" id="{817E5DE3-1E9B-9D40-BED8-8986CB3F1C0E}"/>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162146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44">
                                            <p:txEl>
                                              <p:pRg st="3" end="3"/>
                                            </p:txEl>
                                          </p:spTgt>
                                        </p:tgtEl>
                                        <p:attrNameLst>
                                          <p:attrName>style.visibility</p:attrName>
                                        </p:attrNameLst>
                                      </p:cBhvr>
                                      <p:to>
                                        <p:strVal val="visible"/>
                                      </p:to>
                                    </p:set>
                                    <p:animEffect transition="in" filter="fade">
                                      <p:cBhvr>
                                        <p:cTn id="7" dur="500"/>
                                        <p:tgtEl>
                                          <p:spTgt spid="6554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5544">
                                            <p:txEl>
                                              <p:pRg st="5" end="5"/>
                                            </p:txEl>
                                          </p:spTgt>
                                        </p:tgtEl>
                                        <p:attrNameLst>
                                          <p:attrName>style.visibility</p:attrName>
                                        </p:attrNameLst>
                                      </p:cBhvr>
                                      <p:to>
                                        <p:strVal val="visible"/>
                                      </p:to>
                                    </p:set>
                                    <p:animEffect transition="in" filter="fade">
                                      <p:cBhvr>
                                        <p:cTn id="10" dur="500"/>
                                        <p:tgtEl>
                                          <p:spTgt spid="6554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5544">
                                            <p:txEl>
                                              <p:pRg st="7" end="7"/>
                                            </p:txEl>
                                          </p:spTgt>
                                        </p:tgtEl>
                                        <p:attrNameLst>
                                          <p:attrName>style.visibility</p:attrName>
                                        </p:attrNameLst>
                                      </p:cBhvr>
                                      <p:to>
                                        <p:strVal val="visible"/>
                                      </p:to>
                                    </p:set>
                                    <p:animEffect transition="in" filter="fade">
                                      <p:cBhvr>
                                        <p:cTn id="13" dur="500"/>
                                        <p:tgtEl>
                                          <p:spTgt spid="65544">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5544">
                                            <p:txEl>
                                              <p:pRg st="9" end="9"/>
                                            </p:txEl>
                                          </p:spTgt>
                                        </p:tgtEl>
                                        <p:attrNameLst>
                                          <p:attrName>style.visibility</p:attrName>
                                        </p:attrNameLst>
                                      </p:cBhvr>
                                      <p:to>
                                        <p:strVal val="visible"/>
                                      </p:to>
                                    </p:set>
                                    <p:animEffect transition="in" filter="fade">
                                      <p:cBhvr>
                                        <p:cTn id="16" dur="500"/>
                                        <p:tgtEl>
                                          <p:spTgt spid="65544">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5544">
                                            <p:txEl>
                                              <p:pRg st="11" end="11"/>
                                            </p:txEl>
                                          </p:spTgt>
                                        </p:tgtEl>
                                        <p:attrNameLst>
                                          <p:attrName>style.visibility</p:attrName>
                                        </p:attrNameLst>
                                      </p:cBhvr>
                                      <p:to>
                                        <p:strVal val="visible"/>
                                      </p:to>
                                    </p:set>
                                    <p:animEffect transition="in" filter="fade">
                                      <p:cBhvr>
                                        <p:cTn id="19" dur="500"/>
                                        <p:tgtEl>
                                          <p:spTgt spid="65544">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5544">
                                            <p:txEl>
                                              <p:pRg st="13" end="13"/>
                                            </p:txEl>
                                          </p:spTgt>
                                        </p:tgtEl>
                                        <p:attrNameLst>
                                          <p:attrName>style.visibility</p:attrName>
                                        </p:attrNameLst>
                                      </p:cBhvr>
                                      <p:to>
                                        <p:strVal val="visible"/>
                                      </p:to>
                                    </p:set>
                                    <p:animEffect transition="in" filter="fade">
                                      <p:cBhvr>
                                        <p:cTn id="22" dur="500"/>
                                        <p:tgtEl>
                                          <p:spTgt spid="65544">
                                            <p:txEl>
                                              <p:pRg st="13" end="1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5544">
                                            <p:txEl>
                                              <p:pRg st="15" end="15"/>
                                            </p:txEl>
                                          </p:spTgt>
                                        </p:tgtEl>
                                        <p:attrNameLst>
                                          <p:attrName>style.visibility</p:attrName>
                                        </p:attrNameLst>
                                      </p:cBhvr>
                                      <p:to>
                                        <p:strVal val="visible"/>
                                      </p:to>
                                    </p:set>
                                    <p:animEffect transition="in" filter="fade">
                                      <p:cBhvr>
                                        <p:cTn id="25" dur="500"/>
                                        <p:tgtEl>
                                          <p:spTgt spid="65544">
                                            <p:txEl>
                                              <p:pRg st="15" end="1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5544">
                                            <p:txEl>
                                              <p:pRg st="17" end="17"/>
                                            </p:txEl>
                                          </p:spTgt>
                                        </p:tgtEl>
                                        <p:attrNameLst>
                                          <p:attrName>style.visibility</p:attrName>
                                        </p:attrNameLst>
                                      </p:cBhvr>
                                      <p:to>
                                        <p:strVal val="visible"/>
                                      </p:to>
                                    </p:set>
                                    <p:animEffect transition="in" filter="fade">
                                      <p:cBhvr>
                                        <p:cTn id="28" dur="500"/>
                                        <p:tgtEl>
                                          <p:spTgt spid="65544">
                                            <p:txEl>
                                              <p:pRg st="17" end="1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5586">
                                            <p:txEl>
                                              <p:pRg st="0" end="0"/>
                                            </p:txEl>
                                          </p:spTgt>
                                        </p:tgtEl>
                                        <p:attrNameLst>
                                          <p:attrName>style.visibility</p:attrName>
                                        </p:attrNameLst>
                                      </p:cBhvr>
                                      <p:to>
                                        <p:strVal val="visible"/>
                                      </p:to>
                                    </p:set>
                                    <p:animEffect transition="in" filter="fade">
                                      <p:cBhvr>
                                        <p:cTn id="33" dur="500"/>
                                        <p:tgtEl>
                                          <p:spTgt spid="65586">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5586">
                                            <p:txEl>
                                              <p:pRg st="1" end="1"/>
                                            </p:txEl>
                                          </p:spTgt>
                                        </p:tgtEl>
                                        <p:attrNameLst>
                                          <p:attrName>style.visibility</p:attrName>
                                        </p:attrNameLst>
                                      </p:cBhvr>
                                      <p:to>
                                        <p:strVal val="visible"/>
                                      </p:to>
                                    </p:set>
                                    <p:animEffect transition="in" filter="fade">
                                      <p:cBhvr>
                                        <p:cTn id="36" dur="500"/>
                                        <p:tgtEl>
                                          <p:spTgt spid="6558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5586">
                                            <p:txEl>
                                              <p:pRg st="3" end="3"/>
                                            </p:txEl>
                                          </p:spTgt>
                                        </p:tgtEl>
                                        <p:attrNameLst>
                                          <p:attrName>style.visibility</p:attrName>
                                        </p:attrNameLst>
                                      </p:cBhvr>
                                      <p:to>
                                        <p:strVal val="visible"/>
                                      </p:to>
                                    </p:set>
                                    <p:animEffect transition="in" filter="fade">
                                      <p:cBhvr>
                                        <p:cTn id="41" dur="500"/>
                                        <p:tgtEl>
                                          <p:spTgt spid="65586">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5586">
                                            <p:txEl>
                                              <p:pRg st="5" end="5"/>
                                            </p:txEl>
                                          </p:spTgt>
                                        </p:tgtEl>
                                        <p:attrNameLst>
                                          <p:attrName>style.visibility</p:attrName>
                                        </p:attrNameLst>
                                      </p:cBhvr>
                                      <p:to>
                                        <p:strVal val="visible"/>
                                      </p:to>
                                    </p:set>
                                    <p:animEffect transition="in" filter="fade">
                                      <p:cBhvr>
                                        <p:cTn id="44" dur="500"/>
                                        <p:tgtEl>
                                          <p:spTgt spid="65586">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5586">
                                            <p:txEl>
                                              <p:pRg st="7" end="7"/>
                                            </p:txEl>
                                          </p:spTgt>
                                        </p:tgtEl>
                                        <p:attrNameLst>
                                          <p:attrName>style.visibility</p:attrName>
                                        </p:attrNameLst>
                                      </p:cBhvr>
                                      <p:to>
                                        <p:strVal val="visible"/>
                                      </p:to>
                                    </p:set>
                                    <p:animEffect transition="in" filter="fade">
                                      <p:cBhvr>
                                        <p:cTn id="47" dur="500"/>
                                        <p:tgtEl>
                                          <p:spTgt spid="65586">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5586">
                                            <p:txEl>
                                              <p:pRg st="9" end="9"/>
                                            </p:txEl>
                                          </p:spTgt>
                                        </p:tgtEl>
                                        <p:attrNameLst>
                                          <p:attrName>style.visibility</p:attrName>
                                        </p:attrNameLst>
                                      </p:cBhvr>
                                      <p:to>
                                        <p:strVal val="visible"/>
                                      </p:to>
                                    </p:set>
                                    <p:animEffect transition="in" filter="fade">
                                      <p:cBhvr>
                                        <p:cTn id="50" dur="500"/>
                                        <p:tgtEl>
                                          <p:spTgt spid="65586">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5586">
                                            <p:txEl>
                                              <p:pRg st="11" end="11"/>
                                            </p:txEl>
                                          </p:spTgt>
                                        </p:tgtEl>
                                        <p:attrNameLst>
                                          <p:attrName>style.visibility</p:attrName>
                                        </p:attrNameLst>
                                      </p:cBhvr>
                                      <p:to>
                                        <p:strVal val="visible"/>
                                      </p:to>
                                    </p:set>
                                    <p:animEffect transition="in" filter="fade">
                                      <p:cBhvr>
                                        <p:cTn id="53" dur="500"/>
                                        <p:tgtEl>
                                          <p:spTgt spid="65586">
                                            <p:txEl>
                                              <p:pRg st="11" end="1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5586">
                                            <p:txEl>
                                              <p:pRg st="13" end="13"/>
                                            </p:txEl>
                                          </p:spTgt>
                                        </p:tgtEl>
                                        <p:attrNameLst>
                                          <p:attrName>style.visibility</p:attrName>
                                        </p:attrNameLst>
                                      </p:cBhvr>
                                      <p:to>
                                        <p:strVal val="visible"/>
                                      </p:to>
                                    </p:set>
                                    <p:animEffect transition="in" filter="fade">
                                      <p:cBhvr>
                                        <p:cTn id="56" dur="500"/>
                                        <p:tgtEl>
                                          <p:spTgt spid="65586">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5586">
                                            <p:txEl>
                                              <p:pRg st="15" end="15"/>
                                            </p:txEl>
                                          </p:spTgt>
                                        </p:tgtEl>
                                        <p:attrNameLst>
                                          <p:attrName>style.visibility</p:attrName>
                                        </p:attrNameLst>
                                      </p:cBhvr>
                                      <p:to>
                                        <p:strVal val="visible"/>
                                      </p:to>
                                    </p:set>
                                    <p:animEffect transition="in" filter="fade">
                                      <p:cBhvr>
                                        <p:cTn id="59" dur="500"/>
                                        <p:tgtEl>
                                          <p:spTgt spid="65586">
                                            <p:txEl>
                                              <p:pRg st="15" end="1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5586">
                                            <p:txEl>
                                              <p:pRg st="17" end="17"/>
                                            </p:txEl>
                                          </p:spTgt>
                                        </p:tgtEl>
                                        <p:attrNameLst>
                                          <p:attrName>style.visibility</p:attrName>
                                        </p:attrNameLst>
                                      </p:cBhvr>
                                      <p:to>
                                        <p:strVal val="visible"/>
                                      </p:to>
                                    </p:set>
                                    <p:animEffect transition="in" filter="fade">
                                      <p:cBhvr>
                                        <p:cTn id="62" dur="500"/>
                                        <p:tgtEl>
                                          <p:spTgt spid="6558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Oval 2">
            <a:extLst>
              <a:ext uri="{FF2B5EF4-FFF2-40B4-BE49-F238E27FC236}">
                <a16:creationId xmlns:a16="http://schemas.microsoft.com/office/drawing/2014/main" id="{2D4AC4AD-A976-41A4-B06D-B7009FE479DE}"/>
              </a:ext>
            </a:extLst>
          </p:cNvPr>
          <p:cNvSpPr>
            <a:spLocks noChangeArrowheads="1"/>
          </p:cNvSpPr>
          <p:nvPr/>
        </p:nvSpPr>
        <p:spPr bwMode="auto">
          <a:xfrm>
            <a:off x="532575" y="1092672"/>
            <a:ext cx="2464858" cy="1931926"/>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Physician </a:t>
            </a:r>
          </a:p>
          <a:p>
            <a:pPr algn="ctr">
              <a:lnSpc>
                <a:spcPct val="100000"/>
              </a:lnSpc>
              <a:spcBef>
                <a:spcPct val="0"/>
              </a:spcBef>
              <a:buClrTx/>
              <a:buSzTx/>
              <a:buFontTx/>
              <a:buNone/>
            </a:pPr>
            <a:r>
              <a:rPr lang="en-US" altLang="en-US" dirty="0">
                <a:latin typeface="Arial" panose="020B0604020202020204" pitchFamily="34" charset="0"/>
              </a:rPr>
              <a:t>well-being</a:t>
            </a:r>
          </a:p>
          <a:p>
            <a:pPr algn="ctr">
              <a:lnSpc>
                <a:spcPct val="100000"/>
              </a:lnSpc>
              <a:spcBef>
                <a:spcPct val="0"/>
              </a:spcBef>
              <a:buClrTx/>
              <a:buSzTx/>
              <a:buFontTx/>
              <a:buNone/>
            </a:pPr>
            <a:r>
              <a:rPr lang="en-US" altLang="en-US" dirty="0">
                <a:latin typeface="Arial" panose="020B0604020202020204" pitchFamily="34" charset="0"/>
              </a:rPr>
              <a:t>(resilient/burned out)</a:t>
            </a:r>
          </a:p>
        </p:txBody>
      </p:sp>
      <p:sp>
        <p:nvSpPr>
          <p:cNvPr id="299011" name="Oval 3">
            <a:extLst>
              <a:ext uri="{FF2B5EF4-FFF2-40B4-BE49-F238E27FC236}">
                <a16:creationId xmlns:a16="http://schemas.microsoft.com/office/drawing/2014/main" id="{57D8F7F4-4223-49A0-BF6E-7327DE41CF0E}"/>
              </a:ext>
            </a:extLst>
          </p:cNvPr>
          <p:cNvSpPr>
            <a:spLocks noChangeArrowheads="1"/>
          </p:cNvSpPr>
          <p:nvPr/>
        </p:nvSpPr>
        <p:spPr bwMode="auto">
          <a:xfrm>
            <a:off x="5132785" y="1233488"/>
            <a:ext cx="1943100" cy="1485900"/>
          </a:xfrm>
          <a:prstGeom prst="ellipse">
            <a:avLst/>
          </a:prstGeom>
          <a:solidFill>
            <a:schemeClr val="folHlink">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Quality of care</a:t>
            </a:r>
          </a:p>
          <a:p>
            <a:pPr algn="ctr">
              <a:lnSpc>
                <a:spcPct val="100000"/>
              </a:lnSpc>
              <a:spcBef>
                <a:spcPct val="0"/>
              </a:spcBef>
              <a:buClrTx/>
              <a:buSzTx/>
              <a:buFontTx/>
              <a:buNone/>
            </a:pPr>
            <a:r>
              <a:rPr lang="en-US" altLang="en-US" dirty="0">
                <a:latin typeface="Arial" panose="020B0604020202020204" pitchFamily="34" charset="0"/>
              </a:rPr>
              <a:t>(safety/errors)</a:t>
            </a:r>
          </a:p>
        </p:txBody>
      </p:sp>
      <p:sp>
        <p:nvSpPr>
          <p:cNvPr id="299012" name="Oval 4">
            <a:extLst>
              <a:ext uri="{FF2B5EF4-FFF2-40B4-BE49-F238E27FC236}">
                <a16:creationId xmlns:a16="http://schemas.microsoft.com/office/drawing/2014/main" id="{DF2EBCC4-E648-4D41-B18F-88BFA13A6452}"/>
              </a:ext>
            </a:extLst>
          </p:cNvPr>
          <p:cNvSpPr>
            <a:spLocks noChangeArrowheads="1"/>
          </p:cNvSpPr>
          <p:nvPr/>
        </p:nvSpPr>
        <p:spPr bwMode="auto">
          <a:xfrm>
            <a:off x="3001069" y="3754246"/>
            <a:ext cx="2374951" cy="1914933"/>
          </a:xfrm>
          <a:prstGeom prst="ellipse">
            <a:avLst/>
          </a:prstGeom>
          <a:solidFill>
            <a:srgbClr val="99CCFF">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Quality of caring</a:t>
            </a:r>
          </a:p>
          <a:p>
            <a:pPr algn="ctr">
              <a:lnSpc>
                <a:spcPct val="100000"/>
              </a:lnSpc>
              <a:spcBef>
                <a:spcPct val="0"/>
              </a:spcBef>
              <a:buClrTx/>
              <a:buSzTx/>
              <a:buFontTx/>
              <a:buNone/>
            </a:pPr>
            <a:r>
              <a:rPr lang="en-US" altLang="en-US" dirty="0">
                <a:latin typeface="Arial" panose="020B0604020202020204" pitchFamily="34" charset="0"/>
              </a:rPr>
              <a:t>(empathy/detachment)</a:t>
            </a:r>
          </a:p>
        </p:txBody>
      </p:sp>
      <p:sp>
        <p:nvSpPr>
          <p:cNvPr id="299013" name="AutoShape 5">
            <a:extLst>
              <a:ext uri="{FF2B5EF4-FFF2-40B4-BE49-F238E27FC236}">
                <a16:creationId xmlns:a16="http://schemas.microsoft.com/office/drawing/2014/main" id="{95B4ECD5-9430-4913-97AF-EC28A351B12C}"/>
              </a:ext>
            </a:extLst>
          </p:cNvPr>
          <p:cNvSpPr>
            <a:spLocks noChangeArrowheads="1"/>
          </p:cNvSpPr>
          <p:nvPr/>
        </p:nvSpPr>
        <p:spPr bwMode="auto">
          <a:xfrm>
            <a:off x="3607858" y="1714501"/>
            <a:ext cx="910829"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4" name="AutoShape 6">
            <a:extLst>
              <a:ext uri="{FF2B5EF4-FFF2-40B4-BE49-F238E27FC236}">
                <a16:creationId xmlns:a16="http://schemas.microsoft.com/office/drawing/2014/main" id="{6B6DBB1A-4AEB-47DB-AF65-FFCA4B74F86B}"/>
              </a:ext>
            </a:extLst>
          </p:cNvPr>
          <p:cNvSpPr>
            <a:spLocks noChangeArrowheads="1"/>
          </p:cNvSpPr>
          <p:nvPr/>
        </p:nvSpPr>
        <p:spPr bwMode="auto">
          <a:xfrm rot="2881511">
            <a:off x="2199356" y="3443655"/>
            <a:ext cx="910828"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5" name="AutoShape 7">
            <a:extLst>
              <a:ext uri="{FF2B5EF4-FFF2-40B4-BE49-F238E27FC236}">
                <a16:creationId xmlns:a16="http://schemas.microsoft.com/office/drawing/2014/main" id="{800233CB-EF7B-471A-8EB2-8793D86773CF}"/>
              </a:ext>
            </a:extLst>
          </p:cNvPr>
          <p:cNvSpPr>
            <a:spLocks noChangeArrowheads="1"/>
          </p:cNvSpPr>
          <p:nvPr/>
        </p:nvSpPr>
        <p:spPr bwMode="auto">
          <a:xfrm rot="18095573">
            <a:off x="5314356" y="3346024"/>
            <a:ext cx="910828"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6" name="Text Box 8">
            <a:extLst>
              <a:ext uri="{FF2B5EF4-FFF2-40B4-BE49-F238E27FC236}">
                <a16:creationId xmlns:a16="http://schemas.microsoft.com/office/drawing/2014/main" id="{D702CCC7-0B18-4384-80CD-05DFBDE8CE60}"/>
              </a:ext>
            </a:extLst>
          </p:cNvPr>
          <p:cNvSpPr txBox="1">
            <a:spLocks noChangeArrowheads="1"/>
          </p:cNvSpPr>
          <p:nvPr/>
        </p:nvSpPr>
        <p:spPr bwMode="auto">
          <a:xfrm>
            <a:off x="5983734" y="4815099"/>
            <a:ext cx="3321844"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0"/>
              </a:spcBef>
              <a:buClrTx/>
              <a:buSzTx/>
              <a:buFontTx/>
              <a:buNone/>
            </a:pPr>
            <a:r>
              <a:rPr lang="en-US" altLang="en-US" sz="825" dirty="0" err="1">
                <a:latin typeface="Arial" panose="020B0604020202020204" pitchFamily="34" charset="0"/>
              </a:rPr>
              <a:t>Shanafelt</a:t>
            </a:r>
            <a:r>
              <a:rPr lang="en-US" altLang="en-US" sz="825" dirty="0">
                <a:latin typeface="Arial" panose="020B0604020202020204" pitchFamily="34" charset="0"/>
              </a:rPr>
              <a:t>, T. D., et al. (2002). Burnout and self-reported patient care in an internal medicine residency program. </a:t>
            </a:r>
          </a:p>
          <a:p>
            <a:pPr>
              <a:lnSpc>
                <a:spcPct val="100000"/>
              </a:lnSpc>
              <a:spcBef>
                <a:spcPct val="0"/>
              </a:spcBef>
              <a:buClrTx/>
              <a:buSzTx/>
              <a:buFontTx/>
              <a:buNone/>
            </a:pPr>
            <a:r>
              <a:rPr lang="en-US" altLang="en-US" sz="825" i="1" dirty="0">
                <a:latin typeface="Arial" panose="020B0604020202020204" pitchFamily="34" charset="0"/>
              </a:rPr>
              <a:t>Ann Intern Med, 136,</a:t>
            </a:r>
            <a:r>
              <a:rPr lang="en-US" altLang="en-US" sz="825" dirty="0">
                <a:latin typeface="Arial" panose="020B0604020202020204" pitchFamily="34" charset="0"/>
              </a:rPr>
              <a:t> 358-367</a:t>
            </a:r>
          </a:p>
          <a:p>
            <a:pPr>
              <a:lnSpc>
                <a:spcPct val="100000"/>
              </a:lnSpc>
              <a:spcBef>
                <a:spcPct val="0"/>
              </a:spcBef>
              <a:buClrTx/>
              <a:buSzTx/>
              <a:buFontTx/>
              <a:buNone/>
            </a:pPr>
            <a:r>
              <a:rPr lang="en-US" altLang="en-US" sz="825" dirty="0" err="1">
                <a:latin typeface="Arial" panose="020B0604020202020204" pitchFamily="34" charset="0"/>
              </a:rPr>
              <a:t>Shanafelt</a:t>
            </a:r>
            <a:r>
              <a:rPr lang="en-US" altLang="en-US" sz="825" dirty="0">
                <a:latin typeface="Arial" panose="020B0604020202020204" pitchFamily="34" charset="0"/>
              </a:rPr>
              <a:t>, T. D., et al. (2005). Relationship between increased personal well-being and enhanced empathy among internal medicine residents. </a:t>
            </a:r>
            <a:r>
              <a:rPr lang="en-US" altLang="en-US" sz="825" i="1" dirty="0">
                <a:latin typeface="Arial" panose="020B0604020202020204" pitchFamily="34" charset="0"/>
              </a:rPr>
              <a:t>J Gen Intern Med, 20,</a:t>
            </a:r>
            <a:r>
              <a:rPr lang="en-US" altLang="en-US" sz="825" dirty="0">
                <a:latin typeface="Arial" panose="020B0604020202020204" pitchFamily="34" charset="0"/>
              </a:rPr>
              <a:t> 559-564.</a:t>
            </a:r>
          </a:p>
        </p:txBody>
      </p:sp>
      <p:sp>
        <p:nvSpPr>
          <p:cNvPr id="9" name="TextBox 8">
            <a:extLst>
              <a:ext uri="{FF2B5EF4-FFF2-40B4-BE49-F238E27FC236}">
                <a16:creationId xmlns:a16="http://schemas.microsoft.com/office/drawing/2014/main" id="{66FE6AFB-8A30-CF4D-9352-C942B2F33B0F}"/>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421509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Oval 2">
            <a:extLst>
              <a:ext uri="{FF2B5EF4-FFF2-40B4-BE49-F238E27FC236}">
                <a16:creationId xmlns:a16="http://schemas.microsoft.com/office/drawing/2014/main" id="{2D4AC4AD-A976-41A4-B06D-B7009FE479DE}"/>
              </a:ext>
            </a:extLst>
          </p:cNvPr>
          <p:cNvSpPr>
            <a:spLocks noChangeArrowheads="1"/>
          </p:cNvSpPr>
          <p:nvPr/>
        </p:nvSpPr>
        <p:spPr bwMode="auto">
          <a:xfrm>
            <a:off x="532575" y="1092672"/>
            <a:ext cx="2464858" cy="1931926"/>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Physician </a:t>
            </a:r>
          </a:p>
          <a:p>
            <a:pPr algn="ctr">
              <a:lnSpc>
                <a:spcPct val="100000"/>
              </a:lnSpc>
              <a:spcBef>
                <a:spcPct val="0"/>
              </a:spcBef>
              <a:buClrTx/>
              <a:buSzTx/>
              <a:buFontTx/>
              <a:buNone/>
            </a:pPr>
            <a:r>
              <a:rPr lang="en-US" altLang="en-US" dirty="0">
                <a:latin typeface="Arial" panose="020B0604020202020204" pitchFamily="34" charset="0"/>
              </a:rPr>
              <a:t>well-being</a:t>
            </a:r>
          </a:p>
          <a:p>
            <a:pPr algn="ctr">
              <a:lnSpc>
                <a:spcPct val="100000"/>
              </a:lnSpc>
              <a:spcBef>
                <a:spcPct val="0"/>
              </a:spcBef>
              <a:buClrTx/>
              <a:buSzTx/>
              <a:buFontTx/>
              <a:buNone/>
            </a:pPr>
            <a:r>
              <a:rPr lang="en-US" altLang="en-US" dirty="0">
                <a:latin typeface="Arial" panose="020B0604020202020204" pitchFamily="34" charset="0"/>
              </a:rPr>
              <a:t>(resilient/burned out)</a:t>
            </a:r>
          </a:p>
        </p:txBody>
      </p:sp>
      <p:sp>
        <p:nvSpPr>
          <p:cNvPr id="299011" name="Oval 3">
            <a:extLst>
              <a:ext uri="{FF2B5EF4-FFF2-40B4-BE49-F238E27FC236}">
                <a16:creationId xmlns:a16="http://schemas.microsoft.com/office/drawing/2014/main" id="{57D8F7F4-4223-49A0-BF6E-7327DE41CF0E}"/>
              </a:ext>
            </a:extLst>
          </p:cNvPr>
          <p:cNvSpPr>
            <a:spLocks noChangeArrowheads="1"/>
          </p:cNvSpPr>
          <p:nvPr/>
        </p:nvSpPr>
        <p:spPr bwMode="auto">
          <a:xfrm>
            <a:off x="5132785" y="1233488"/>
            <a:ext cx="1943100" cy="1485900"/>
          </a:xfrm>
          <a:prstGeom prst="ellipse">
            <a:avLst/>
          </a:prstGeom>
          <a:solidFill>
            <a:schemeClr val="folHlink">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Quality of care</a:t>
            </a:r>
          </a:p>
          <a:p>
            <a:pPr algn="ctr">
              <a:lnSpc>
                <a:spcPct val="100000"/>
              </a:lnSpc>
              <a:spcBef>
                <a:spcPct val="0"/>
              </a:spcBef>
              <a:buClrTx/>
              <a:buSzTx/>
              <a:buFontTx/>
              <a:buNone/>
            </a:pPr>
            <a:r>
              <a:rPr lang="en-US" altLang="en-US" dirty="0">
                <a:latin typeface="Arial" panose="020B0604020202020204" pitchFamily="34" charset="0"/>
              </a:rPr>
              <a:t>(safety/errors)</a:t>
            </a:r>
          </a:p>
        </p:txBody>
      </p:sp>
      <p:sp>
        <p:nvSpPr>
          <p:cNvPr id="299012" name="Oval 4">
            <a:extLst>
              <a:ext uri="{FF2B5EF4-FFF2-40B4-BE49-F238E27FC236}">
                <a16:creationId xmlns:a16="http://schemas.microsoft.com/office/drawing/2014/main" id="{DF2EBCC4-E648-4D41-B18F-88BFA13A6452}"/>
              </a:ext>
            </a:extLst>
          </p:cNvPr>
          <p:cNvSpPr>
            <a:spLocks noChangeArrowheads="1"/>
          </p:cNvSpPr>
          <p:nvPr/>
        </p:nvSpPr>
        <p:spPr bwMode="auto">
          <a:xfrm>
            <a:off x="3001069" y="3754246"/>
            <a:ext cx="2374951" cy="1914933"/>
          </a:xfrm>
          <a:prstGeom prst="ellipse">
            <a:avLst/>
          </a:prstGeom>
          <a:solidFill>
            <a:srgbClr val="99CCFF">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dirty="0">
                <a:latin typeface="Arial" panose="020B0604020202020204" pitchFamily="34" charset="0"/>
              </a:rPr>
              <a:t>Quality of caring</a:t>
            </a:r>
          </a:p>
          <a:p>
            <a:pPr algn="ctr">
              <a:lnSpc>
                <a:spcPct val="100000"/>
              </a:lnSpc>
              <a:spcBef>
                <a:spcPct val="0"/>
              </a:spcBef>
              <a:buClrTx/>
              <a:buSzTx/>
              <a:buFontTx/>
              <a:buNone/>
            </a:pPr>
            <a:r>
              <a:rPr lang="en-US" altLang="en-US" dirty="0">
                <a:latin typeface="Arial" panose="020B0604020202020204" pitchFamily="34" charset="0"/>
              </a:rPr>
              <a:t>(empathy/detachment)</a:t>
            </a:r>
          </a:p>
        </p:txBody>
      </p:sp>
      <p:sp>
        <p:nvSpPr>
          <p:cNvPr id="299013" name="AutoShape 5">
            <a:extLst>
              <a:ext uri="{FF2B5EF4-FFF2-40B4-BE49-F238E27FC236}">
                <a16:creationId xmlns:a16="http://schemas.microsoft.com/office/drawing/2014/main" id="{95B4ECD5-9430-4913-97AF-EC28A351B12C}"/>
              </a:ext>
            </a:extLst>
          </p:cNvPr>
          <p:cNvSpPr>
            <a:spLocks noChangeArrowheads="1"/>
          </p:cNvSpPr>
          <p:nvPr/>
        </p:nvSpPr>
        <p:spPr bwMode="auto">
          <a:xfrm>
            <a:off x="3607858" y="1714501"/>
            <a:ext cx="910829"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4" name="AutoShape 6">
            <a:extLst>
              <a:ext uri="{FF2B5EF4-FFF2-40B4-BE49-F238E27FC236}">
                <a16:creationId xmlns:a16="http://schemas.microsoft.com/office/drawing/2014/main" id="{6B6DBB1A-4AEB-47DB-AF65-FFCA4B74F86B}"/>
              </a:ext>
            </a:extLst>
          </p:cNvPr>
          <p:cNvSpPr>
            <a:spLocks noChangeArrowheads="1"/>
          </p:cNvSpPr>
          <p:nvPr/>
        </p:nvSpPr>
        <p:spPr bwMode="auto">
          <a:xfrm rot="2881511">
            <a:off x="2199356" y="3443655"/>
            <a:ext cx="910828"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5" name="AutoShape 7">
            <a:extLst>
              <a:ext uri="{FF2B5EF4-FFF2-40B4-BE49-F238E27FC236}">
                <a16:creationId xmlns:a16="http://schemas.microsoft.com/office/drawing/2014/main" id="{800233CB-EF7B-471A-8EB2-8793D86773CF}"/>
              </a:ext>
            </a:extLst>
          </p:cNvPr>
          <p:cNvSpPr>
            <a:spLocks noChangeArrowheads="1"/>
          </p:cNvSpPr>
          <p:nvPr/>
        </p:nvSpPr>
        <p:spPr bwMode="auto">
          <a:xfrm rot="18095573">
            <a:off x="5314356" y="3346024"/>
            <a:ext cx="910828" cy="364331"/>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9016" name="Text Box 8">
            <a:extLst>
              <a:ext uri="{FF2B5EF4-FFF2-40B4-BE49-F238E27FC236}">
                <a16:creationId xmlns:a16="http://schemas.microsoft.com/office/drawing/2014/main" id="{D702CCC7-0B18-4384-80CD-05DFBDE8CE60}"/>
              </a:ext>
            </a:extLst>
          </p:cNvPr>
          <p:cNvSpPr txBox="1">
            <a:spLocks noChangeArrowheads="1"/>
          </p:cNvSpPr>
          <p:nvPr/>
        </p:nvSpPr>
        <p:spPr bwMode="auto">
          <a:xfrm>
            <a:off x="5822156" y="5009508"/>
            <a:ext cx="3321844"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0"/>
              </a:spcBef>
              <a:buClrTx/>
              <a:buSzTx/>
              <a:buFontTx/>
              <a:buNone/>
            </a:pPr>
            <a:r>
              <a:rPr lang="en-US" altLang="en-US" sz="825" dirty="0" err="1">
                <a:latin typeface="Arial" panose="020B0604020202020204" pitchFamily="34" charset="0"/>
              </a:rPr>
              <a:t>Shanafelt</a:t>
            </a:r>
            <a:r>
              <a:rPr lang="en-US" altLang="en-US" sz="825" dirty="0">
                <a:latin typeface="Arial" panose="020B0604020202020204" pitchFamily="34" charset="0"/>
              </a:rPr>
              <a:t>, T. D., et al. (2002). Burnout and self-reported patient care in an internal medicine residency program. </a:t>
            </a:r>
          </a:p>
          <a:p>
            <a:pPr>
              <a:lnSpc>
                <a:spcPct val="100000"/>
              </a:lnSpc>
              <a:spcBef>
                <a:spcPct val="0"/>
              </a:spcBef>
              <a:buClrTx/>
              <a:buSzTx/>
              <a:buFontTx/>
              <a:buNone/>
            </a:pPr>
            <a:r>
              <a:rPr lang="en-US" altLang="en-US" sz="825" i="1" dirty="0">
                <a:latin typeface="Arial" panose="020B0604020202020204" pitchFamily="34" charset="0"/>
              </a:rPr>
              <a:t>Ann Intern Med, 136,</a:t>
            </a:r>
            <a:r>
              <a:rPr lang="en-US" altLang="en-US" sz="825" dirty="0">
                <a:latin typeface="Arial" panose="020B0604020202020204" pitchFamily="34" charset="0"/>
              </a:rPr>
              <a:t> 358-367</a:t>
            </a:r>
          </a:p>
          <a:p>
            <a:pPr>
              <a:lnSpc>
                <a:spcPct val="100000"/>
              </a:lnSpc>
              <a:spcBef>
                <a:spcPct val="0"/>
              </a:spcBef>
              <a:buClrTx/>
              <a:buSzTx/>
              <a:buFontTx/>
              <a:buNone/>
            </a:pPr>
            <a:r>
              <a:rPr lang="en-US" altLang="en-US" sz="825" dirty="0" err="1">
                <a:latin typeface="Arial" panose="020B0604020202020204" pitchFamily="34" charset="0"/>
              </a:rPr>
              <a:t>Shanafelt</a:t>
            </a:r>
            <a:r>
              <a:rPr lang="en-US" altLang="en-US" sz="825" dirty="0">
                <a:latin typeface="Arial" panose="020B0604020202020204" pitchFamily="34" charset="0"/>
              </a:rPr>
              <a:t>, T. D., et al. (2005). Relationship between increased personal well-being and enhanced empathy among internal medicine residents. </a:t>
            </a:r>
            <a:r>
              <a:rPr lang="en-US" altLang="en-US" sz="825" i="1" dirty="0">
                <a:latin typeface="Arial" panose="020B0604020202020204" pitchFamily="34" charset="0"/>
              </a:rPr>
              <a:t>J Gen Intern Med, 20,</a:t>
            </a:r>
            <a:r>
              <a:rPr lang="en-US" altLang="en-US" sz="825" dirty="0">
                <a:latin typeface="Arial" panose="020B0604020202020204" pitchFamily="34" charset="0"/>
              </a:rPr>
              <a:t> 559-564.</a:t>
            </a:r>
          </a:p>
        </p:txBody>
      </p:sp>
      <p:sp>
        <p:nvSpPr>
          <p:cNvPr id="9" name="Oval 8">
            <a:extLst>
              <a:ext uri="{FF2B5EF4-FFF2-40B4-BE49-F238E27FC236}">
                <a16:creationId xmlns:a16="http://schemas.microsoft.com/office/drawing/2014/main" id="{33D178AC-5425-4C34-B100-97D2688C591B}"/>
              </a:ext>
            </a:extLst>
          </p:cNvPr>
          <p:cNvSpPr>
            <a:spLocks noChangeArrowheads="1"/>
          </p:cNvSpPr>
          <p:nvPr/>
        </p:nvSpPr>
        <p:spPr bwMode="auto">
          <a:xfrm>
            <a:off x="3252226" y="2287889"/>
            <a:ext cx="1771650" cy="1257300"/>
          </a:xfrm>
          <a:prstGeom prst="ellipse">
            <a:avLst/>
          </a:prstGeom>
          <a:solidFill>
            <a:srgbClr val="0000FF">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r>
              <a:rPr lang="en-US" altLang="en-US">
                <a:latin typeface="Arial" panose="020B0604020202020204" pitchFamily="34" charset="0"/>
              </a:rPr>
              <a:t>Mindful practice</a:t>
            </a:r>
          </a:p>
        </p:txBody>
      </p:sp>
      <p:sp>
        <p:nvSpPr>
          <p:cNvPr id="10" name="AutoShape 9">
            <a:extLst>
              <a:ext uri="{FF2B5EF4-FFF2-40B4-BE49-F238E27FC236}">
                <a16:creationId xmlns:a16="http://schemas.microsoft.com/office/drawing/2014/main" id="{2FB02C01-2E33-4F3B-87EC-7A7E69AE959F}"/>
              </a:ext>
            </a:extLst>
          </p:cNvPr>
          <p:cNvSpPr>
            <a:spLocks noChangeArrowheads="1"/>
          </p:cNvSpPr>
          <p:nvPr/>
        </p:nvSpPr>
        <p:spPr bwMode="auto">
          <a:xfrm rot="1603802">
            <a:off x="2740257" y="2564059"/>
            <a:ext cx="514350" cy="364331"/>
          </a:xfrm>
          <a:prstGeom prst="leftArrow">
            <a:avLst>
              <a:gd name="adj1" fmla="val 50000"/>
              <a:gd name="adj2" fmla="val 35294"/>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 name="AutoShape 10">
            <a:extLst>
              <a:ext uri="{FF2B5EF4-FFF2-40B4-BE49-F238E27FC236}">
                <a16:creationId xmlns:a16="http://schemas.microsoft.com/office/drawing/2014/main" id="{A8D23DAC-21E5-41C8-BF48-148F943EE21A}"/>
              </a:ext>
            </a:extLst>
          </p:cNvPr>
          <p:cNvSpPr>
            <a:spLocks noChangeArrowheads="1"/>
          </p:cNvSpPr>
          <p:nvPr/>
        </p:nvSpPr>
        <p:spPr bwMode="auto">
          <a:xfrm rot="8931302">
            <a:off x="5021495" y="2501498"/>
            <a:ext cx="514350" cy="364331"/>
          </a:xfrm>
          <a:prstGeom prst="leftArrow">
            <a:avLst>
              <a:gd name="adj1" fmla="val 50000"/>
              <a:gd name="adj2" fmla="val 35294"/>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 name="AutoShape 11">
            <a:extLst>
              <a:ext uri="{FF2B5EF4-FFF2-40B4-BE49-F238E27FC236}">
                <a16:creationId xmlns:a16="http://schemas.microsoft.com/office/drawing/2014/main" id="{9F948579-3E4B-4A6E-B3E0-01BE195AE82A}"/>
              </a:ext>
            </a:extLst>
          </p:cNvPr>
          <p:cNvSpPr>
            <a:spLocks noChangeArrowheads="1"/>
          </p:cNvSpPr>
          <p:nvPr/>
        </p:nvSpPr>
        <p:spPr bwMode="auto">
          <a:xfrm rot="16200000">
            <a:off x="3909451" y="3600775"/>
            <a:ext cx="457200" cy="364331"/>
          </a:xfrm>
          <a:prstGeom prst="leftArrow">
            <a:avLst>
              <a:gd name="adj1" fmla="val 50000"/>
              <a:gd name="adj2" fmla="val 31373"/>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 name="TextBox 12">
            <a:extLst>
              <a:ext uri="{FF2B5EF4-FFF2-40B4-BE49-F238E27FC236}">
                <a16:creationId xmlns:a16="http://schemas.microsoft.com/office/drawing/2014/main" id="{453283C6-216D-C446-8059-3AE35832EC2B}"/>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1940164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123-9F72-4A97-A3E0-750958D8E6D8}"/>
              </a:ext>
            </a:extLst>
          </p:cNvPr>
          <p:cNvSpPr>
            <a:spLocks noGrp="1"/>
          </p:cNvSpPr>
          <p:nvPr>
            <p:ph type="title"/>
          </p:nvPr>
        </p:nvSpPr>
        <p:spPr>
          <a:xfrm>
            <a:off x="410732" y="117982"/>
            <a:ext cx="6447501" cy="996617"/>
          </a:xfrm>
        </p:spPr>
        <p:txBody>
          <a:bodyPr/>
          <a:lstStyle/>
          <a:p>
            <a:r>
              <a:rPr lang="en-US" dirty="0">
                <a:solidFill>
                  <a:schemeClr val="accent1">
                    <a:lumMod val="75000"/>
                  </a:schemeClr>
                </a:solidFill>
              </a:rPr>
              <a:t>How We Typically Cope</a:t>
            </a:r>
          </a:p>
        </p:txBody>
      </p:sp>
      <p:pic>
        <p:nvPicPr>
          <p:cNvPr id="4" name="Picture 3" descr="Graphical user interface&#10;&#10;Description automatically generated with low confidence">
            <a:extLst>
              <a:ext uri="{FF2B5EF4-FFF2-40B4-BE49-F238E27FC236}">
                <a16:creationId xmlns:a16="http://schemas.microsoft.com/office/drawing/2014/main" id="{A158EF6E-4F11-4A99-94EA-D70F32D08F00}"/>
              </a:ext>
            </a:extLst>
          </p:cNvPr>
          <p:cNvPicPr>
            <a:picLocks noChangeAspect="1"/>
          </p:cNvPicPr>
          <p:nvPr/>
        </p:nvPicPr>
        <p:blipFill>
          <a:blip r:embed="rId3"/>
          <a:stretch>
            <a:fillRect/>
          </a:stretch>
        </p:blipFill>
        <p:spPr>
          <a:xfrm>
            <a:off x="54123" y="1996187"/>
            <a:ext cx="2219464" cy="1513169"/>
          </a:xfrm>
          <a:prstGeom prst="rect">
            <a:avLst/>
          </a:prstGeom>
        </p:spPr>
      </p:pic>
      <p:pic>
        <p:nvPicPr>
          <p:cNvPr id="6" name="Picture 5">
            <a:extLst>
              <a:ext uri="{FF2B5EF4-FFF2-40B4-BE49-F238E27FC236}">
                <a16:creationId xmlns:a16="http://schemas.microsoft.com/office/drawing/2014/main" id="{79E76A90-3D21-43E9-AD29-25E8BAB2FE1E}"/>
              </a:ext>
            </a:extLst>
          </p:cNvPr>
          <p:cNvPicPr>
            <a:picLocks noChangeAspect="1"/>
          </p:cNvPicPr>
          <p:nvPr/>
        </p:nvPicPr>
        <p:blipFill>
          <a:blip r:embed="rId4"/>
          <a:stretch>
            <a:fillRect/>
          </a:stretch>
        </p:blipFill>
        <p:spPr>
          <a:xfrm>
            <a:off x="4853001" y="1288838"/>
            <a:ext cx="2156941" cy="1444066"/>
          </a:xfrm>
          <a:prstGeom prst="rect">
            <a:avLst/>
          </a:prstGeom>
        </p:spPr>
      </p:pic>
      <p:pic>
        <p:nvPicPr>
          <p:cNvPr id="8" name="Picture 7">
            <a:extLst>
              <a:ext uri="{FF2B5EF4-FFF2-40B4-BE49-F238E27FC236}">
                <a16:creationId xmlns:a16="http://schemas.microsoft.com/office/drawing/2014/main" id="{4288F81A-C755-4778-A819-A87C1BBE8FDE}"/>
              </a:ext>
            </a:extLst>
          </p:cNvPr>
          <p:cNvPicPr>
            <a:picLocks noChangeAspect="1"/>
          </p:cNvPicPr>
          <p:nvPr/>
        </p:nvPicPr>
        <p:blipFill>
          <a:blip r:embed="rId5"/>
          <a:stretch>
            <a:fillRect/>
          </a:stretch>
        </p:blipFill>
        <p:spPr>
          <a:xfrm>
            <a:off x="2562461" y="2170731"/>
            <a:ext cx="2144045" cy="1513169"/>
          </a:xfrm>
          <a:prstGeom prst="rect">
            <a:avLst/>
          </a:prstGeom>
        </p:spPr>
      </p:pic>
      <p:pic>
        <p:nvPicPr>
          <p:cNvPr id="14" name="Picture 13" descr="Boxes stacked on top of each other&#10;&#10;Description automatically generated with low confidence">
            <a:extLst>
              <a:ext uri="{FF2B5EF4-FFF2-40B4-BE49-F238E27FC236}">
                <a16:creationId xmlns:a16="http://schemas.microsoft.com/office/drawing/2014/main" id="{B8B08F23-04B9-4B87-A957-94CA12C5BF1E}"/>
              </a:ext>
            </a:extLst>
          </p:cNvPr>
          <p:cNvPicPr>
            <a:picLocks noChangeAspect="1"/>
          </p:cNvPicPr>
          <p:nvPr/>
        </p:nvPicPr>
        <p:blipFill>
          <a:blip r:embed="rId6"/>
          <a:stretch>
            <a:fillRect/>
          </a:stretch>
        </p:blipFill>
        <p:spPr>
          <a:xfrm>
            <a:off x="7064382" y="1290694"/>
            <a:ext cx="2008600" cy="1136701"/>
          </a:xfrm>
          <a:prstGeom prst="rect">
            <a:avLst/>
          </a:prstGeom>
        </p:spPr>
      </p:pic>
      <p:pic>
        <p:nvPicPr>
          <p:cNvPr id="16" name="Picture 15" descr="A screenshot of a cell phone&#10;&#10;Description automatically generated with medium confidence">
            <a:extLst>
              <a:ext uri="{FF2B5EF4-FFF2-40B4-BE49-F238E27FC236}">
                <a16:creationId xmlns:a16="http://schemas.microsoft.com/office/drawing/2014/main" id="{573069C7-F009-45BF-98A2-8C108FE07158}"/>
              </a:ext>
            </a:extLst>
          </p:cNvPr>
          <p:cNvPicPr>
            <a:picLocks noChangeAspect="1"/>
          </p:cNvPicPr>
          <p:nvPr/>
        </p:nvPicPr>
        <p:blipFill>
          <a:blip r:embed="rId7"/>
          <a:stretch>
            <a:fillRect/>
          </a:stretch>
        </p:blipFill>
        <p:spPr>
          <a:xfrm>
            <a:off x="7753006" y="2522406"/>
            <a:ext cx="955771" cy="1710325"/>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B7101F18-3A97-4A8D-9EEB-310659B4A5AC}"/>
              </a:ext>
            </a:extLst>
          </p:cNvPr>
          <p:cNvPicPr>
            <a:picLocks noChangeAspect="1"/>
          </p:cNvPicPr>
          <p:nvPr/>
        </p:nvPicPr>
        <p:blipFill>
          <a:blip r:embed="rId8"/>
          <a:stretch>
            <a:fillRect/>
          </a:stretch>
        </p:blipFill>
        <p:spPr>
          <a:xfrm>
            <a:off x="5268383" y="2870839"/>
            <a:ext cx="2008600" cy="1344752"/>
          </a:xfrm>
          <a:prstGeom prst="rect">
            <a:avLst/>
          </a:prstGeom>
        </p:spPr>
      </p:pic>
      <p:pic>
        <p:nvPicPr>
          <p:cNvPr id="22" name="Picture 21" descr="A picture containing indoor, laying&#10;&#10;Description automatically generated">
            <a:extLst>
              <a:ext uri="{FF2B5EF4-FFF2-40B4-BE49-F238E27FC236}">
                <a16:creationId xmlns:a16="http://schemas.microsoft.com/office/drawing/2014/main" id="{5C4BECC1-6629-4D0F-A80D-31D99BF354C7}"/>
              </a:ext>
            </a:extLst>
          </p:cNvPr>
          <p:cNvPicPr>
            <a:picLocks noChangeAspect="1"/>
          </p:cNvPicPr>
          <p:nvPr/>
        </p:nvPicPr>
        <p:blipFill>
          <a:blip r:embed="rId9"/>
          <a:stretch>
            <a:fillRect/>
          </a:stretch>
        </p:blipFill>
        <p:spPr>
          <a:xfrm>
            <a:off x="6553200" y="4389830"/>
            <a:ext cx="2155577" cy="1549051"/>
          </a:xfrm>
          <a:prstGeom prst="rect">
            <a:avLst/>
          </a:prstGeom>
        </p:spPr>
      </p:pic>
      <p:pic>
        <p:nvPicPr>
          <p:cNvPr id="24" name="Picture 23" descr="A person sleeping on a couch&#10;&#10;Description automatically generated with medium confidence">
            <a:extLst>
              <a:ext uri="{FF2B5EF4-FFF2-40B4-BE49-F238E27FC236}">
                <a16:creationId xmlns:a16="http://schemas.microsoft.com/office/drawing/2014/main" id="{ACB36F15-D07D-470E-A6CB-2798C6728AB2}"/>
              </a:ext>
            </a:extLst>
          </p:cNvPr>
          <p:cNvPicPr>
            <a:picLocks noChangeAspect="1"/>
          </p:cNvPicPr>
          <p:nvPr/>
        </p:nvPicPr>
        <p:blipFill>
          <a:blip r:embed="rId10"/>
          <a:stretch>
            <a:fillRect/>
          </a:stretch>
        </p:blipFill>
        <p:spPr>
          <a:xfrm>
            <a:off x="382753" y="3846197"/>
            <a:ext cx="3025253" cy="2028294"/>
          </a:xfrm>
          <a:prstGeom prst="rect">
            <a:avLst/>
          </a:prstGeom>
        </p:spPr>
      </p:pic>
      <p:pic>
        <p:nvPicPr>
          <p:cNvPr id="26" name="Picture 25" descr="A person with his head on his hand looking at a computer&#10;&#10;Description automatically generated with low confidence">
            <a:extLst>
              <a:ext uri="{FF2B5EF4-FFF2-40B4-BE49-F238E27FC236}">
                <a16:creationId xmlns:a16="http://schemas.microsoft.com/office/drawing/2014/main" id="{21F7F13A-998B-464F-9C48-4D5EE827A0FD}"/>
              </a:ext>
            </a:extLst>
          </p:cNvPr>
          <p:cNvPicPr>
            <a:picLocks noChangeAspect="1"/>
          </p:cNvPicPr>
          <p:nvPr/>
        </p:nvPicPr>
        <p:blipFill>
          <a:blip r:embed="rId11"/>
          <a:stretch>
            <a:fillRect/>
          </a:stretch>
        </p:blipFill>
        <p:spPr>
          <a:xfrm>
            <a:off x="3704236" y="4352179"/>
            <a:ext cx="2344140" cy="1567934"/>
          </a:xfrm>
          <a:prstGeom prst="rect">
            <a:avLst/>
          </a:prstGeom>
        </p:spPr>
      </p:pic>
      <p:sp>
        <p:nvSpPr>
          <p:cNvPr id="3" name="TextBox 2">
            <a:extLst>
              <a:ext uri="{FF2B5EF4-FFF2-40B4-BE49-F238E27FC236}">
                <a16:creationId xmlns:a16="http://schemas.microsoft.com/office/drawing/2014/main" id="{677C8704-39FD-4BF6-AF0F-E27D7D6B3295}"/>
              </a:ext>
            </a:extLst>
          </p:cNvPr>
          <p:cNvSpPr txBox="1"/>
          <p:nvPr/>
        </p:nvSpPr>
        <p:spPr>
          <a:xfrm>
            <a:off x="2484356" y="2901357"/>
            <a:ext cx="6894229" cy="1200329"/>
          </a:xfrm>
          <a:prstGeom prst="rect">
            <a:avLst/>
          </a:prstGeom>
          <a:noFill/>
        </p:spPr>
        <p:txBody>
          <a:bodyPr wrap="square" rtlCol="0">
            <a:spAutoFit/>
          </a:bodyPr>
          <a:lstStyle/>
          <a:p>
            <a:r>
              <a:rPr lang="en-US" sz="7200" dirty="0">
                <a:highlight>
                  <a:srgbClr val="FFFF00"/>
                </a:highlight>
              </a:rPr>
              <a:t>Avoidance</a:t>
            </a:r>
          </a:p>
        </p:txBody>
      </p:sp>
      <p:sp>
        <p:nvSpPr>
          <p:cNvPr id="13" name="TextBox 12">
            <a:extLst>
              <a:ext uri="{FF2B5EF4-FFF2-40B4-BE49-F238E27FC236}">
                <a16:creationId xmlns:a16="http://schemas.microsoft.com/office/drawing/2014/main" id="{A9B3FBCB-DEE2-FD48-BAA5-4B2193BBE207}"/>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12904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59ED-5608-454F-BB78-C991ACC056EC}"/>
              </a:ext>
            </a:extLst>
          </p:cNvPr>
          <p:cNvSpPr>
            <a:spLocks noGrp="1"/>
          </p:cNvSpPr>
          <p:nvPr>
            <p:ph type="title"/>
          </p:nvPr>
        </p:nvSpPr>
        <p:spPr>
          <a:xfrm>
            <a:off x="-10563" y="83127"/>
            <a:ext cx="7522058" cy="1320800"/>
          </a:xfrm>
        </p:spPr>
        <p:txBody>
          <a:bodyPr>
            <a:normAutofit/>
          </a:bodyPr>
          <a:lstStyle/>
          <a:p>
            <a:r>
              <a:rPr lang="en-US" b="1" dirty="0">
                <a:solidFill>
                  <a:schemeClr val="accent1">
                    <a:lumMod val="75000"/>
                  </a:schemeClr>
                </a:solidFill>
              </a:rPr>
              <a:t>Mindful coping: Pain vs. Suffering</a:t>
            </a:r>
          </a:p>
        </p:txBody>
      </p:sp>
      <p:sp>
        <p:nvSpPr>
          <p:cNvPr id="3" name="Content Placeholder 2">
            <a:extLst>
              <a:ext uri="{FF2B5EF4-FFF2-40B4-BE49-F238E27FC236}">
                <a16:creationId xmlns:a16="http://schemas.microsoft.com/office/drawing/2014/main" id="{9F9CA320-F4E6-4713-9BE7-26AF1F90FCF0}"/>
              </a:ext>
            </a:extLst>
          </p:cNvPr>
          <p:cNvSpPr>
            <a:spLocks noGrp="1"/>
          </p:cNvSpPr>
          <p:nvPr>
            <p:ph idx="1"/>
          </p:nvPr>
        </p:nvSpPr>
        <p:spPr>
          <a:xfrm>
            <a:off x="508001" y="1714062"/>
            <a:ext cx="6447501" cy="2910580"/>
          </a:xfrm>
        </p:spPr>
        <p:txBody>
          <a:bodyPr>
            <a:normAutofit/>
          </a:bodyPr>
          <a:lstStyle/>
          <a:p>
            <a:pPr>
              <a:buFont typeface="Wingdings" pitchFamily="2" charset="2"/>
              <a:buChar char="Ø"/>
            </a:pPr>
            <a:r>
              <a:rPr lang="en-US" sz="2400" dirty="0"/>
              <a:t>Pain is inevitable, but suffering is optional</a:t>
            </a:r>
          </a:p>
          <a:p>
            <a:pPr>
              <a:buFont typeface="Wingdings" pitchFamily="2" charset="2"/>
              <a:buChar char="Ø"/>
            </a:pPr>
            <a:endParaRPr lang="en-US" sz="2400" dirty="0"/>
          </a:p>
          <a:p>
            <a:pPr>
              <a:buFont typeface="Wingdings" pitchFamily="2" charset="2"/>
              <a:buChar char="Ø"/>
            </a:pPr>
            <a:r>
              <a:rPr lang="en-US" sz="2400" dirty="0"/>
              <a:t>Pain x Resistance = Suffering</a:t>
            </a:r>
          </a:p>
          <a:p>
            <a:pPr>
              <a:buFont typeface="Wingdings" pitchFamily="2" charset="2"/>
              <a:buChar char="Ø"/>
            </a:pPr>
            <a:endParaRPr lang="en-US" sz="2400" dirty="0"/>
          </a:p>
          <a:p>
            <a:pPr>
              <a:buFont typeface="Wingdings" pitchFamily="2" charset="2"/>
              <a:buChar char="Ø"/>
            </a:pPr>
            <a:r>
              <a:rPr lang="en-US" sz="2400" dirty="0"/>
              <a:t>Reduce suffering by accepting and relaxing in response to pain</a:t>
            </a:r>
          </a:p>
        </p:txBody>
      </p:sp>
      <p:sp>
        <p:nvSpPr>
          <p:cNvPr id="5" name="TextBox 4">
            <a:extLst>
              <a:ext uri="{FF2B5EF4-FFF2-40B4-BE49-F238E27FC236}">
                <a16:creationId xmlns:a16="http://schemas.microsoft.com/office/drawing/2014/main" id="{4E0DC9ED-AF95-40B5-8404-56AF6933EC7A}"/>
              </a:ext>
            </a:extLst>
          </p:cNvPr>
          <p:cNvSpPr txBox="1"/>
          <p:nvPr/>
        </p:nvSpPr>
        <p:spPr>
          <a:xfrm>
            <a:off x="818841" y="5317162"/>
            <a:ext cx="6894229" cy="1200329"/>
          </a:xfrm>
          <a:prstGeom prst="rect">
            <a:avLst/>
          </a:prstGeom>
          <a:noFill/>
        </p:spPr>
        <p:txBody>
          <a:bodyPr wrap="square" rtlCol="0">
            <a:spAutoFit/>
          </a:bodyPr>
          <a:lstStyle/>
          <a:p>
            <a:r>
              <a:rPr lang="en-US" sz="7200" dirty="0">
                <a:highlight>
                  <a:srgbClr val="FFFF00"/>
                </a:highlight>
              </a:rPr>
              <a:t>Acceptance</a:t>
            </a:r>
          </a:p>
        </p:txBody>
      </p:sp>
      <p:sp>
        <p:nvSpPr>
          <p:cNvPr id="6" name="TextBox 5">
            <a:extLst>
              <a:ext uri="{FF2B5EF4-FFF2-40B4-BE49-F238E27FC236}">
                <a16:creationId xmlns:a16="http://schemas.microsoft.com/office/drawing/2014/main" id="{74F69C13-06F3-8F4C-96DD-AABE2C45DEFB}"/>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211905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52" y="195694"/>
            <a:ext cx="2939823" cy="1516728"/>
          </a:xfrm>
          <a:solidFill>
            <a:srgbClr val="FFFFFF"/>
          </a:solidFill>
          <a:ln w="25400" cap="sq">
            <a:solidFill>
              <a:srgbClr val="404040"/>
            </a:solidFill>
            <a:miter lim="800000"/>
          </a:ln>
        </p:spPr>
        <p:txBody>
          <a:bodyPr>
            <a:noAutofit/>
          </a:bodyPr>
          <a:lstStyle/>
          <a:p>
            <a:pPr algn="ctr"/>
            <a:br>
              <a:rPr lang="en-US" b="1" dirty="0">
                <a:solidFill>
                  <a:schemeClr val="accent1">
                    <a:lumMod val="75000"/>
                  </a:schemeClr>
                </a:solidFill>
              </a:rPr>
            </a:br>
            <a:r>
              <a:rPr lang="en-US" b="1" dirty="0">
                <a:solidFill>
                  <a:schemeClr val="accent1">
                    <a:lumMod val="75000"/>
                  </a:schemeClr>
                </a:solidFill>
              </a:rPr>
              <a:t>Thinking</a:t>
            </a:r>
            <a:br>
              <a:rPr lang="en-US" b="1" dirty="0">
                <a:solidFill>
                  <a:schemeClr val="accent1">
                    <a:lumMod val="75000"/>
                  </a:schemeClr>
                </a:solidFill>
              </a:rPr>
            </a:br>
            <a:endParaRPr lang="en-US" b="1" dirty="0">
              <a:solidFill>
                <a:schemeClr val="accent1">
                  <a:lumMod val="75000"/>
                </a:schemeClr>
              </a:solidFill>
            </a:endParaRPr>
          </a:p>
        </p:txBody>
      </p:sp>
      <p:sp>
        <p:nvSpPr>
          <p:cNvPr id="3" name="Content Placeholder 2"/>
          <p:cNvSpPr>
            <a:spLocks noGrp="1"/>
          </p:cNvSpPr>
          <p:nvPr>
            <p:ph idx="1"/>
          </p:nvPr>
        </p:nvSpPr>
        <p:spPr>
          <a:xfrm>
            <a:off x="3041401" y="1829021"/>
            <a:ext cx="4323675" cy="4189394"/>
          </a:xfrm>
        </p:spPr>
        <p:txBody>
          <a:bodyPr anchor="ctr">
            <a:normAutofit/>
          </a:bodyPr>
          <a:lstStyle/>
          <a:p>
            <a:pPr marL="0" indent="0">
              <a:buSzPct val="62000"/>
              <a:buNone/>
            </a:pPr>
            <a:endParaRPr lang="en-US" sz="2400" u="sng" dirty="0"/>
          </a:p>
          <a:p>
            <a:pPr lvl="1"/>
            <a:r>
              <a:rPr lang="en-US" sz="2400" dirty="0"/>
              <a:t>We believe they define who we are</a:t>
            </a:r>
          </a:p>
          <a:p>
            <a:pPr lvl="1"/>
            <a:r>
              <a:rPr lang="en-US" sz="2400" dirty="0"/>
              <a:t>We think they have authority and are true</a:t>
            </a:r>
          </a:p>
          <a:p>
            <a:pPr lvl="1"/>
            <a:r>
              <a:rPr lang="en-US" sz="2400" dirty="0"/>
              <a:t>We get hooked into the content of our thoughts</a:t>
            </a:r>
          </a:p>
          <a:p>
            <a:pPr lvl="1"/>
            <a:r>
              <a:rPr lang="en-US" sz="2400" dirty="0"/>
              <a:t>“Don’t believe everything you think”</a:t>
            </a:r>
          </a:p>
          <a:p>
            <a:endParaRPr lang="en-US" sz="2400" dirty="0"/>
          </a:p>
        </p:txBody>
      </p:sp>
      <p:sp>
        <p:nvSpPr>
          <p:cNvPr id="5" name="TextBox 4">
            <a:extLst>
              <a:ext uri="{FF2B5EF4-FFF2-40B4-BE49-F238E27FC236}">
                <a16:creationId xmlns:a16="http://schemas.microsoft.com/office/drawing/2014/main" id="{DAE5F9A1-CFEA-4665-863D-099220D0DCE2}"/>
              </a:ext>
            </a:extLst>
          </p:cNvPr>
          <p:cNvSpPr txBox="1"/>
          <p:nvPr/>
        </p:nvSpPr>
        <p:spPr>
          <a:xfrm>
            <a:off x="309012" y="3088049"/>
            <a:ext cx="2939824" cy="1384995"/>
          </a:xfrm>
          <a:prstGeom prst="rect">
            <a:avLst/>
          </a:prstGeom>
          <a:noFill/>
        </p:spPr>
        <p:txBody>
          <a:bodyPr wrap="square">
            <a:spAutoFit/>
          </a:bodyPr>
          <a:lstStyle/>
          <a:p>
            <a:pPr>
              <a:buSzPct val="62000"/>
            </a:pPr>
            <a:r>
              <a:rPr lang="en-US" sz="2800" dirty="0"/>
              <a:t>We regard our thoughts</a:t>
            </a:r>
          </a:p>
          <a:p>
            <a:pPr>
              <a:buSzPct val="62000"/>
            </a:pPr>
            <a:r>
              <a:rPr lang="en-US" sz="2800" dirty="0"/>
              <a:t>as </a:t>
            </a:r>
            <a:r>
              <a:rPr lang="en-US" sz="2800" u="sng" dirty="0"/>
              <a:t>important!!!</a:t>
            </a:r>
          </a:p>
        </p:txBody>
      </p:sp>
      <p:sp>
        <p:nvSpPr>
          <p:cNvPr id="6" name="TextBox 5">
            <a:extLst>
              <a:ext uri="{FF2B5EF4-FFF2-40B4-BE49-F238E27FC236}">
                <a16:creationId xmlns:a16="http://schemas.microsoft.com/office/drawing/2014/main" id="{74415650-9DAF-2740-BCF2-F7BBE74C6467}"/>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163258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52F7-5666-44CE-8683-59B541F278B9}"/>
              </a:ext>
            </a:extLst>
          </p:cNvPr>
          <p:cNvSpPr>
            <a:spLocks noGrp="1"/>
          </p:cNvSpPr>
          <p:nvPr>
            <p:ph type="title"/>
          </p:nvPr>
        </p:nvSpPr>
        <p:spPr>
          <a:xfrm>
            <a:off x="3757708" y="39292"/>
            <a:ext cx="3384742" cy="1670798"/>
          </a:xfrm>
        </p:spPr>
        <p:txBody>
          <a:bodyPr vert="horz" lIns="68580" tIns="34290" rIns="68580" bIns="34290" rtlCol="0" anchor="ctr">
            <a:normAutofit/>
          </a:bodyPr>
          <a:lstStyle/>
          <a:p>
            <a:r>
              <a:rPr lang="en-US" b="1" dirty="0">
                <a:solidFill>
                  <a:schemeClr val="accent1">
                    <a:lumMod val="75000"/>
                  </a:schemeClr>
                </a:solidFill>
              </a:rPr>
              <a:t>Anxiety</a:t>
            </a:r>
          </a:p>
        </p:txBody>
      </p:sp>
      <p:pic>
        <p:nvPicPr>
          <p:cNvPr id="5" name="Content Placeholder 4" descr="Diagram&#10;&#10;Description automatically generated">
            <a:extLst>
              <a:ext uri="{FF2B5EF4-FFF2-40B4-BE49-F238E27FC236}">
                <a16:creationId xmlns:a16="http://schemas.microsoft.com/office/drawing/2014/main" id="{41F23798-B66F-4DB2-AFF0-EB365D4164CC}"/>
              </a:ext>
            </a:extLst>
          </p:cNvPr>
          <p:cNvPicPr>
            <a:picLocks noGrp="1" noChangeAspect="1"/>
          </p:cNvPicPr>
          <p:nvPr>
            <p:ph sz="half" idx="2"/>
          </p:nvPr>
        </p:nvPicPr>
        <p:blipFill rotWithShape="1">
          <a:blip r:embed="rId3"/>
          <a:srcRect t="8758" r="-1" b="2646"/>
          <a:stretch/>
        </p:blipFill>
        <p:spPr>
          <a:xfrm>
            <a:off x="0" y="1710090"/>
            <a:ext cx="3458137" cy="2993655"/>
          </a:xfrm>
          <a:prstGeom prst="rect">
            <a:avLst/>
          </a:prstGeom>
        </p:spPr>
      </p:pic>
      <p:sp>
        <p:nvSpPr>
          <p:cNvPr id="3" name="Content Placeholder 2">
            <a:extLst>
              <a:ext uri="{FF2B5EF4-FFF2-40B4-BE49-F238E27FC236}">
                <a16:creationId xmlns:a16="http://schemas.microsoft.com/office/drawing/2014/main" id="{F2E8BBE1-2DEC-4B57-81AB-7658C97AC28C}"/>
              </a:ext>
            </a:extLst>
          </p:cNvPr>
          <p:cNvSpPr>
            <a:spLocks noGrp="1"/>
          </p:cNvSpPr>
          <p:nvPr>
            <p:ph sz="half" idx="1"/>
          </p:nvPr>
        </p:nvSpPr>
        <p:spPr>
          <a:xfrm>
            <a:off x="3757708" y="1962690"/>
            <a:ext cx="3856750" cy="3290954"/>
          </a:xfrm>
        </p:spPr>
        <p:txBody>
          <a:bodyPr vert="horz" lIns="68580" tIns="34290" rIns="68580" bIns="34290" rtlCol="0" anchor="t">
            <a:noAutofit/>
          </a:bodyPr>
          <a:lstStyle/>
          <a:p>
            <a:r>
              <a:rPr lang="en-US" sz="2400" dirty="0">
                <a:solidFill>
                  <a:schemeClr val="tx1"/>
                </a:solidFill>
              </a:rPr>
              <a:t>A kind of addiction</a:t>
            </a:r>
          </a:p>
          <a:p>
            <a:r>
              <a:rPr lang="en-US" sz="2400" dirty="0">
                <a:solidFill>
                  <a:schemeClr val="tx1"/>
                </a:solidFill>
              </a:rPr>
              <a:t>Worry is a “mental behavior” to cope with uncertainty</a:t>
            </a:r>
          </a:p>
          <a:p>
            <a:r>
              <a:rPr lang="en-US" sz="2400" dirty="0">
                <a:solidFill>
                  <a:schemeClr val="tx1"/>
                </a:solidFill>
              </a:rPr>
              <a:t>Mindfulness helps us just be with uncertainty</a:t>
            </a:r>
          </a:p>
          <a:p>
            <a:endParaRPr lang="en-US" sz="2400" dirty="0">
              <a:solidFill>
                <a:schemeClr val="tx1"/>
              </a:solidFill>
            </a:endParaRPr>
          </a:p>
        </p:txBody>
      </p:sp>
      <p:sp>
        <p:nvSpPr>
          <p:cNvPr id="6" name="TextBox 5">
            <a:extLst>
              <a:ext uri="{FF2B5EF4-FFF2-40B4-BE49-F238E27FC236}">
                <a16:creationId xmlns:a16="http://schemas.microsoft.com/office/drawing/2014/main" id="{42D7465E-9DDB-BF45-B8D5-7B0264426282}"/>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89828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974D79-D952-4C13-BACE-1E39D0B199A4}"/>
              </a:ext>
            </a:extLst>
          </p:cNvPr>
          <p:cNvSpPr>
            <a:spLocks noGrp="1"/>
          </p:cNvSpPr>
          <p:nvPr>
            <p:ph idx="1"/>
          </p:nvPr>
        </p:nvSpPr>
        <p:spPr>
          <a:xfrm>
            <a:off x="390129" y="1319349"/>
            <a:ext cx="6716065" cy="4424226"/>
          </a:xfrm>
        </p:spPr>
        <p:txBody>
          <a:bodyPr>
            <a:normAutofit/>
          </a:bodyPr>
          <a:lstStyle/>
          <a:p>
            <a:pPr marL="0" indent="0">
              <a:buNone/>
            </a:pPr>
            <a:r>
              <a:rPr lang="en-US" altLang="en-US" sz="2400" i="1" dirty="0">
                <a:solidFill>
                  <a:schemeClr val="accent2">
                    <a:lumMod val="75000"/>
                  </a:schemeClr>
                </a:solidFill>
                <a:latin typeface="+mj-lt"/>
                <a:ea typeface="ＭＳ Ｐゴシック" panose="020B0600070205080204" pitchFamily="34" charset="-128"/>
                <a:cs typeface="Calibri" panose="020F0502020204030204" pitchFamily="34" charset="0"/>
              </a:rPr>
              <a:t>“A human mind is a wandering mind, and a wandering mind is an unhappy mind.”</a:t>
            </a:r>
          </a:p>
          <a:p>
            <a:pPr marL="0" indent="0">
              <a:buNone/>
            </a:pPr>
            <a:endParaRPr lang="en-US" altLang="en-US" sz="2400" i="1" dirty="0">
              <a:solidFill>
                <a:schemeClr val="accent1">
                  <a:lumMod val="75000"/>
                </a:schemeClr>
              </a:solidFill>
              <a:latin typeface="+mj-lt"/>
              <a:ea typeface="ＭＳ Ｐゴシック" panose="020B0600070205080204" pitchFamily="34" charset="-128"/>
              <a:cs typeface="Calibri" panose="020F0502020204030204" pitchFamily="34" charset="0"/>
            </a:endParaRPr>
          </a:p>
          <a:p>
            <a:pPr marL="0" indent="0">
              <a:buNone/>
            </a:pPr>
            <a:r>
              <a:rPr lang="en-US" altLang="en-US" sz="2400" i="1" dirty="0">
                <a:solidFill>
                  <a:schemeClr val="accent1">
                    <a:lumMod val="75000"/>
                  </a:schemeClr>
                </a:solidFill>
                <a:latin typeface="+mj-lt"/>
                <a:ea typeface="ＭＳ Ｐゴシック" panose="020B0600070205080204" pitchFamily="34" charset="-128"/>
                <a:cs typeface="Calibri" panose="020F0502020204030204" pitchFamily="34" charset="0"/>
              </a:rPr>
              <a:t>“The ability to think about what is not happening is a cognitive achievement that comes at an emotional cost.”</a:t>
            </a:r>
          </a:p>
          <a:p>
            <a:pPr marL="0" indent="0">
              <a:buNone/>
            </a:pPr>
            <a:endParaRPr lang="en-US" altLang="en-US" sz="2400" i="1" dirty="0">
              <a:solidFill>
                <a:srgbClr val="0070C0"/>
              </a:solidFill>
              <a:latin typeface="+mj-lt"/>
              <a:ea typeface="ＭＳ Ｐゴシック" panose="020B0600070205080204" pitchFamily="34" charset="-128"/>
              <a:cs typeface="Calibri" panose="020F0502020204030204" pitchFamily="34" charset="0"/>
            </a:endParaRPr>
          </a:p>
          <a:p>
            <a:pPr marL="0" indent="0">
              <a:buClr>
                <a:schemeClr val="accent1">
                  <a:lumMod val="75000"/>
                </a:schemeClr>
              </a:buClr>
              <a:buNone/>
              <a:defRPr/>
            </a:pPr>
            <a:endParaRPr lang="en-US" altLang="en-US" dirty="0">
              <a:solidFill>
                <a:schemeClr val="tx1">
                  <a:lumMod val="85000"/>
                  <a:lumOff val="15000"/>
                </a:schemeClr>
              </a:solidFill>
              <a:latin typeface="+mj-lt"/>
              <a:ea typeface="ＭＳ Ｐゴシック" panose="020B0600070205080204" pitchFamily="34" charset="-128"/>
              <a:cs typeface="Calibri" panose="020F0502020204030204" pitchFamily="34" charset="0"/>
            </a:endParaRPr>
          </a:p>
          <a:p>
            <a:pPr marL="0" indent="0">
              <a:buClr>
                <a:schemeClr val="accent1">
                  <a:lumMod val="75000"/>
                </a:schemeClr>
              </a:buClr>
              <a:buNone/>
              <a:defRPr/>
            </a:pPr>
            <a:endParaRPr lang="en-US" altLang="en-US" dirty="0">
              <a:solidFill>
                <a:schemeClr val="tx1">
                  <a:lumMod val="85000"/>
                  <a:lumOff val="15000"/>
                </a:schemeClr>
              </a:solidFill>
              <a:latin typeface="+mj-lt"/>
              <a:ea typeface="ＭＳ Ｐゴシック" panose="020B0600070205080204" pitchFamily="34" charset="-128"/>
              <a:cs typeface="Calibri" panose="020F0502020204030204" pitchFamily="34" charset="0"/>
            </a:endParaRPr>
          </a:p>
          <a:p>
            <a:pPr marL="0" indent="0">
              <a:buClr>
                <a:schemeClr val="accent1">
                  <a:lumMod val="75000"/>
                </a:schemeClr>
              </a:buClr>
              <a:buNone/>
              <a:defRPr/>
            </a:pPr>
            <a:r>
              <a:rPr lang="en-US" altLang="en-US" dirty="0">
                <a:solidFill>
                  <a:schemeClr val="tx1">
                    <a:lumMod val="85000"/>
                    <a:lumOff val="15000"/>
                  </a:schemeClr>
                </a:solidFill>
                <a:latin typeface="+mj-lt"/>
                <a:ea typeface="ＭＳ Ｐゴシック" panose="020B0600070205080204" pitchFamily="34" charset="-128"/>
                <a:cs typeface="Calibri" panose="020F0502020204030204" pitchFamily="34" charset="0"/>
              </a:rPr>
              <a:t>Harvard Happiness Study – Killingsworth &amp; Gilbert 2011</a:t>
            </a:r>
          </a:p>
          <a:p>
            <a:pPr marL="0" indent="0">
              <a:buNone/>
            </a:pPr>
            <a:endParaRPr lang="en-US" sz="2400" dirty="0">
              <a:latin typeface="+mj-lt"/>
            </a:endParaRPr>
          </a:p>
        </p:txBody>
      </p:sp>
      <p:sp>
        <p:nvSpPr>
          <p:cNvPr id="2" name="TextBox 1">
            <a:extLst>
              <a:ext uri="{FF2B5EF4-FFF2-40B4-BE49-F238E27FC236}">
                <a16:creationId xmlns:a16="http://schemas.microsoft.com/office/drawing/2014/main" id="{F756C42A-6F09-764E-B36E-E13175483738}"/>
              </a:ext>
            </a:extLst>
          </p:cNvPr>
          <p:cNvSpPr txBox="1"/>
          <p:nvPr/>
        </p:nvSpPr>
        <p:spPr>
          <a:xfrm>
            <a:off x="1429966" y="0"/>
            <a:ext cx="4009624" cy="707886"/>
          </a:xfrm>
          <a:prstGeom prst="rect">
            <a:avLst/>
          </a:prstGeom>
          <a:noFill/>
        </p:spPr>
        <p:txBody>
          <a:bodyPr wrap="none" rtlCol="0">
            <a:spAutoFit/>
          </a:bodyPr>
          <a:lstStyle/>
          <a:p>
            <a:r>
              <a:rPr lang="en-US" sz="4000" b="1" dirty="0">
                <a:solidFill>
                  <a:schemeClr val="accent1">
                    <a:lumMod val="75000"/>
                  </a:schemeClr>
                </a:solidFill>
              </a:rPr>
              <a:t>Mind Wandering</a:t>
            </a:r>
          </a:p>
        </p:txBody>
      </p:sp>
      <p:pic>
        <p:nvPicPr>
          <p:cNvPr id="5" name="Picture 4">
            <a:extLst>
              <a:ext uri="{FF2B5EF4-FFF2-40B4-BE49-F238E27FC236}">
                <a16:creationId xmlns:a16="http://schemas.microsoft.com/office/drawing/2014/main" id="{5522430A-DC39-CF4E-B088-63D0C30D1C32}"/>
              </a:ext>
            </a:extLst>
          </p:cNvPr>
          <p:cNvPicPr>
            <a:picLocks noChangeAspect="1"/>
          </p:cNvPicPr>
          <p:nvPr/>
        </p:nvPicPr>
        <p:blipFill>
          <a:blip r:embed="rId3"/>
          <a:stretch>
            <a:fillRect/>
          </a:stretch>
        </p:blipFill>
        <p:spPr>
          <a:xfrm>
            <a:off x="6173140" y="3657599"/>
            <a:ext cx="2580731" cy="2847703"/>
          </a:xfrm>
          <a:prstGeom prst="rect">
            <a:avLst/>
          </a:prstGeom>
        </p:spPr>
      </p:pic>
      <p:sp>
        <p:nvSpPr>
          <p:cNvPr id="6" name="TextBox 5">
            <a:extLst>
              <a:ext uri="{FF2B5EF4-FFF2-40B4-BE49-F238E27FC236}">
                <a16:creationId xmlns:a16="http://schemas.microsoft.com/office/drawing/2014/main" id="{06BE848F-B4FC-9D47-B966-B17D8A63ECBF}"/>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556848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6EB4-7646-4564-9804-FF58F5BDF27F}"/>
              </a:ext>
            </a:extLst>
          </p:cNvPr>
          <p:cNvSpPr>
            <a:spLocks noGrp="1"/>
          </p:cNvSpPr>
          <p:nvPr>
            <p:ph type="title"/>
          </p:nvPr>
        </p:nvSpPr>
        <p:spPr>
          <a:xfrm>
            <a:off x="508000" y="164157"/>
            <a:ext cx="6447501" cy="990600"/>
          </a:xfrm>
        </p:spPr>
        <p:txBody>
          <a:bodyPr/>
          <a:lstStyle/>
          <a:p>
            <a:r>
              <a:rPr lang="en-US" b="1" dirty="0">
                <a:solidFill>
                  <a:schemeClr val="accent1">
                    <a:lumMod val="75000"/>
                  </a:schemeClr>
                </a:solidFill>
              </a:rPr>
              <a:t>Mindful Communication</a:t>
            </a:r>
          </a:p>
        </p:txBody>
      </p:sp>
      <p:sp>
        <p:nvSpPr>
          <p:cNvPr id="3" name="Content Placeholder 2">
            <a:extLst>
              <a:ext uri="{FF2B5EF4-FFF2-40B4-BE49-F238E27FC236}">
                <a16:creationId xmlns:a16="http://schemas.microsoft.com/office/drawing/2014/main" id="{EFA73DF2-8DDD-4904-BA89-220939941559}"/>
              </a:ext>
            </a:extLst>
          </p:cNvPr>
          <p:cNvSpPr>
            <a:spLocks noGrp="1"/>
          </p:cNvSpPr>
          <p:nvPr>
            <p:ph idx="1"/>
          </p:nvPr>
        </p:nvSpPr>
        <p:spPr>
          <a:xfrm>
            <a:off x="351714" y="929897"/>
            <a:ext cx="7096490" cy="5824193"/>
          </a:xfrm>
        </p:spPr>
        <p:txBody>
          <a:bodyPr>
            <a:noAutofit/>
          </a:bodyPr>
          <a:lstStyle/>
          <a:p>
            <a:pPr>
              <a:lnSpc>
                <a:spcPct val="120000"/>
              </a:lnSpc>
              <a:spcBef>
                <a:spcPts val="0"/>
              </a:spcBef>
              <a:buFont typeface="Wingdings" panose="05000000000000000000" pitchFamily="2" charset="2"/>
              <a:buChar char="Ø"/>
            </a:pPr>
            <a:r>
              <a:rPr lang="en-US" altLang="en-US" sz="2800" dirty="0">
                <a:latin typeface="+mj-lt"/>
              </a:rPr>
              <a:t>Helps us migrate from habitual ways of interacting to more skillful ways based on mutuality and authenticity</a:t>
            </a:r>
          </a:p>
          <a:p>
            <a:pPr>
              <a:lnSpc>
                <a:spcPct val="120000"/>
              </a:lnSpc>
              <a:spcBef>
                <a:spcPts val="0"/>
              </a:spcBef>
              <a:buFont typeface="Wingdings" panose="05000000000000000000" pitchFamily="2" charset="2"/>
              <a:buChar char="Ø"/>
            </a:pPr>
            <a:r>
              <a:rPr lang="en-US" sz="2800" dirty="0"/>
              <a:t>Allows us to gather crucial information we might have otherwise missed</a:t>
            </a:r>
            <a:endParaRPr lang="en-US" altLang="en-US" sz="2800" dirty="0">
              <a:latin typeface="+mj-lt"/>
            </a:endParaRPr>
          </a:p>
          <a:p>
            <a:pPr>
              <a:lnSpc>
                <a:spcPct val="120000"/>
              </a:lnSpc>
              <a:spcBef>
                <a:spcPts val="0"/>
              </a:spcBef>
              <a:buFont typeface="Wingdings" panose="05000000000000000000" pitchFamily="2" charset="2"/>
              <a:buChar char="Ø"/>
            </a:pPr>
            <a:r>
              <a:rPr lang="en-US" altLang="en-US" sz="2800" dirty="0">
                <a:latin typeface="+mj-lt"/>
              </a:rPr>
              <a:t>Key skills</a:t>
            </a:r>
          </a:p>
          <a:p>
            <a:pPr lvl="1"/>
            <a:r>
              <a:rPr lang="en-US" sz="2800" dirty="0"/>
              <a:t>Not being in a rush</a:t>
            </a:r>
          </a:p>
          <a:p>
            <a:pPr lvl="1"/>
            <a:r>
              <a:rPr lang="en-US" altLang="en-US" sz="2800" dirty="0">
                <a:latin typeface="+mj-lt"/>
              </a:rPr>
              <a:t>Relax</a:t>
            </a:r>
          </a:p>
          <a:p>
            <a:pPr lvl="1"/>
            <a:r>
              <a:rPr lang="en-US" altLang="en-US" sz="2800" dirty="0">
                <a:latin typeface="+mj-lt"/>
              </a:rPr>
              <a:t>Open to the other</a:t>
            </a:r>
          </a:p>
          <a:p>
            <a:pPr lvl="1"/>
            <a:r>
              <a:rPr lang="en-US" altLang="en-US" sz="2800" dirty="0">
                <a:latin typeface="+mj-lt"/>
              </a:rPr>
              <a:t>Trust emergence</a:t>
            </a:r>
          </a:p>
          <a:p>
            <a:pPr lvl="1"/>
            <a:r>
              <a:rPr lang="en-US" altLang="en-US" sz="2800" dirty="0">
                <a:latin typeface="+mj-lt"/>
              </a:rPr>
              <a:t>Listen deeply</a:t>
            </a:r>
          </a:p>
          <a:p>
            <a:pPr marL="0">
              <a:lnSpc>
                <a:spcPct val="120000"/>
              </a:lnSpc>
              <a:spcBef>
                <a:spcPts val="0"/>
              </a:spcBef>
            </a:pPr>
            <a:endParaRPr lang="en-US" altLang="en-US" sz="2800" dirty="0">
              <a:latin typeface="+mj-lt"/>
            </a:endParaRPr>
          </a:p>
        </p:txBody>
      </p:sp>
      <p:sp>
        <p:nvSpPr>
          <p:cNvPr id="4" name="TextBox 3">
            <a:extLst>
              <a:ext uri="{FF2B5EF4-FFF2-40B4-BE49-F238E27FC236}">
                <a16:creationId xmlns:a16="http://schemas.microsoft.com/office/drawing/2014/main" id="{779A872E-4B61-D642-AAF7-9A5DBE2D0F4E}"/>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287831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1BB2-E03B-4555-8D7A-8F28364C242B}"/>
              </a:ext>
            </a:extLst>
          </p:cNvPr>
          <p:cNvSpPr>
            <a:spLocks noGrp="1"/>
          </p:cNvSpPr>
          <p:nvPr>
            <p:ph type="title"/>
          </p:nvPr>
        </p:nvSpPr>
        <p:spPr>
          <a:xfrm>
            <a:off x="1884376" y="-87051"/>
            <a:ext cx="4582926" cy="1670798"/>
          </a:xfrm>
        </p:spPr>
        <p:txBody>
          <a:bodyPr anchor="ctr">
            <a:normAutofit/>
          </a:bodyPr>
          <a:lstStyle/>
          <a:p>
            <a:r>
              <a:rPr lang="en-US" b="1" dirty="0">
                <a:solidFill>
                  <a:schemeClr val="accent1">
                    <a:lumMod val="75000"/>
                  </a:schemeClr>
                </a:solidFill>
              </a:rPr>
              <a:t>What is a practice?</a:t>
            </a:r>
          </a:p>
        </p:txBody>
      </p:sp>
      <p:pic>
        <p:nvPicPr>
          <p:cNvPr id="5" name="Picture 4" descr="Text&#10;&#10;Description automatically generated">
            <a:extLst>
              <a:ext uri="{FF2B5EF4-FFF2-40B4-BE49-F238E27FC236}">
                <a16:creationId xmlns:a16="http://schemas.microsoft.com/office/drawing/2014/main" id="{0A46E42E-F9E8-404A-A919-95384F16BB37}"/>
              </a:ext>
            </a:extLst>
          </p:cNvPr>
          <p:cNvPicPr>
            <a:picLocks noChangeAspect="1"/>
          </p:cNvPicPr>
          <p:nvPr/>
        </p:nvPicPr>
        <p:blipFill>
          <a:blip r:embed="rId3"/>
          <a:stretch>
            <a:fillRect/>
          </a:stretch>
        </p:blipFill>
        <p:spPr>
          <a:xfrm>
            <a:off x="464911" y="1733550"/>
            <a:ext cx="2333864" cy="3457576"/>
          </a:xfrm>
          <a:prstGeom prst="rect">
            <a:avLst/>
          </a:prstGeom>
        </p:spPr>
      </p:pic>
      <p:sp>
        <p:nvSpPr>
          <p:cNvPr id="3" name="Content Placeholder 2">
            <a:extLst>
              <a:ext uri="{FF2B5EF4-FFF2-40B4-BE49-F238E27FC236}">
                <a16:creationId xmlns:a16="http://schemas.microsoft.com/office/drawing/2014/main" id="{432A869D-112C-49E7-888E-F9217AAFFF65}"/>
              </a:ext>
            </a:extLst>
          </p:cNvPr>
          <p:cNvSpPr>
            <a:spLocks noGrp="1"/>
          </p:cNvSpPr>
          <p:nvPr>
            <p:ph idx="1"/>
          </p:nvPr>
        </p:nvSpPr>
        <p:spPr>
          <a:xfrm>
            <a:off x="2831256" y="1890257"/>
            <a:ext cx="4417824" cy="3912028"/>
          </a:xfrm>
        </p:spPr>
        <p:txBody>
          <a:bodyPr anchor="t">
            <a:noAutofit/>
          </a:bodyPr>
          <a:lstStyle/>
          <a:p>
            <a:r>
              <a:rPr lang="en-US" sz="2400" dirty="0">
                <a:solidFill>
                  <a:schemeClr val="tx1"/>
                </a:solidFill>
                <a:latin typeface="+mj-lt"/>
              </a:rPr>
              <a:t>A habit is an action (physical or mental) that you choose and repeat</a:t>
            </a:r>
          </a:p>
          <a:p>
            <a:r>
              <a:rPr lang="en-US" sz="2400" dirty="0">
                <a:solidFill>
                  <a:schemeClr val="tx1"/>
                </a:solidFill>
                <a:latin typeface="+mj-lt"/>
              </a:rPr>
              <a:t>Mindfulness is like going to the “existence gym”</a:t>
            </a:r>
          </a:p>
          <a:p>
            <a:r>
              <a:rPr lang="en-US" sz="2400" dirty="0">
                <a:solidFill>
                  <a:schemeClr val="tx1"/>
                </a:solidFill>
                <a:latin typeface="+mj-lt"/>
              </a:rPr>
              <a:t>We cannot fail at mindfulness, we can only fail to practice.</a:t>
            </a:r>
          </a:p>
          <a:p>
            <a:r>
              <a:rPr lang="en-US" sz="2400" dirty="0">
                <a:solidFill>
                  <a:schemeClr val="tx1"/>
                </a:solidFill>
                <a:latin typeface="+mj-lt"/>
              </a:rPr>
              <a:t>Don’t take it too seriously!</a:t>
            </a:r>
          </a:p>
          <a:p>
            <a:endParaRPr lang="en-US" sz="2400" dirty="0">
              <a:solidFill>
                <a:schemeClr val="tx1"/>
              </a:solidFill>
            </a:endParaRPr>
          </a:p>
        </p:txBody>
      </p:sp>
      <p:sp>
        <p:nvSpPr>
          <p:cNvPr id="6" name="TextBox 5">
            <a:extLst>
              <a:ext uri="{FF2B5EF4-FFF2-40B4-BE49-F238E27FC236}">
                <a16:creationId xmlns:a16="http://schemas.microsoft.com/office/drawing/2014/main" id="{268C7813-9106-004F-BDC8-135C0AA8120B}"/>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311151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069FC-1673-D94E-B58A-036EC99880AB}"/>
              </a:ext>
            </a:extLst>
          </p:cNvPr>
          <p:cNvSpPr>
            <a:spLocks noGrp="1"/>
          </p:cNvSpPr>
          <p:nvPr>
            <p:ph type="title"/>
          </p:nvPr>
        </p:nvSpPr>
        <p:spPr>
          <a:xfrm>
            <a:off x="-1" y="0"/>
            <a:ext cx="9144001" cy="657921"/>
          </a:xfrm>
        </p:spPr>
        <p:txBody>
          <a:bodyPr>
            <a:noAutofit/>
          </a:bodyPr>
          <a:lstStyle/>
          <a:p>
            <a:r>
              <a:rPr lang="en-US" dirty="0">
                <a:solidFill>
                  <a:schemeClr val="tx1"/>
                </a:solidFill>
              </a:rPr>
              <a:t>Choose Your Practice and Make a Routine</a:t>
            </a:r>
          </a:p>
        </p:txBody>
      </p:sp>
      <p:sp>
        <p:nvSpPr>
          <p:cNvPr id="3" name="Content Placeholder 2">
            <a:extLst>
              <a:ext uri="{FF2B5EF4-FFF2-40B4-BE49-F238E27FC236}">
                <a16:creationId xmlns:a16="http://schemas.microsoft.com/office/drawing/2014/main" id="{3489344D-A85A-CD44-A179-F665E890F91A}"/>
              </a:ext>
            </a:extLst>
          </p:cNvPr>
          <p:cNvSpPr>
            <a:spLocks noGrp="1"/>
          </p:cNvSpPr>
          <p:nvPr>
            <p:ph idx="1"/>
          </p:nvPr>
        </p:nvSpPr>
        <p:spPr>
          <a:xfrm>
            <a:off x="79715" y="880354"/>
            <a:ext cx="5503962" cy="5977646"/>
          </a:xfrm>
        </p:spPr>
        <p:txBody>
          <a:bodyPr>
            <a:normAutofit/>
          </a:bodyPr>
          <a:lstStyle/>
          <a:p>
            <a:r>
              <a:rPr lang="en-US" dirty="0">
                <a:solidFill>
                  <a:schemeClr val="accent1">
                    <a:lumMod val="75000"/>
                  </a:schemeClr>
                </a:solidFill>
              </a:rPr>
              <a:t>There is no right or wrong way to meditate and it doesn’t have to take any prescribed amount of time.</a:t>
            </a:r>
          </a:p>
          <a:p>
            <a:r>
              <a:rPr lang="en-US" dirty="0">
                <a:solidFill>
                  <a:schemeClr val="accent2">
                    <a:lumMod val="75000"/>
                  </a:schemeClr>
                </a:solidFill>
              </a:rPr>
              <a:t>Like any medication that you take every day, the important thing is to be consistent. Just do it- don’t judge it – like brushing your teeth.</a:t>
            </a:r>
          </a:p>
          <a:p>
            <a:r>
              <a:rPr lang="en-US" dirty="0">
                <a:solidFill>
                  <a:schemeClr val="accent1">
                    <a:lumMod val="75000"/>
                  </a:schemeClr>
                </a:solidFill>
              </a:rPr>
              <a:t> Start with 2-5 minutes, work up to 10 minutes. Do it 1</a:t>
            </a:r>
            <a:r>
              <a:rPr lang="en-US" baseline="30000" dirty="0">
                <a:solidFill>
                  <a:schemeClr val="accent1">
                    <a:lumMod val="75000"/>
                  </a:schemeClr>
                </a:solidFill>
              </a:rPr>
              <a:t>st</a:t>
            </a:r>
            <a:r>
              <a:rPr lang="en-US" dirty="0">
                <a:solidFill>
                  <a:schemeClr val="accent1">
                    <a:lumMod val="75000"/>
                  </a:schemeClr>
                </a:solidFill>
              </a:rPr>
              <a:t> thing in the morning and then briefly before bed. </a:t>
            </a:r>
          </a:p>
          <a:p>
            <a:r>
              <a:rPr lang="en-US" dirty="0">
                <a:solidFill>
                  <a:schemeClr val="accent2">
                    <a:lumMod val="75000"/>
                  </a:schemeClr>
                </a:solidFill>
              </a:rPr>
              <a:t>Pick a mantra. Use a meditation app, guided meditations are available for download.</a:t>
            </a:r>
          </a:p>
          <a:p>
            <a:r>
              <a:rPr lang="en-US" dirty="0">
                <a:solidFill>
                  <a:schemeClr val="accent1">
                    <a:lumMod val="75000"/>
                  </a:schemeClr>
                </a:solidFill>
              </a:rPr>
              <a:t>Do something every single day for your own pleasure – schedule it like any other priority and focus on just doing that 1 thing during that time (</a:t>
            </a:r>
            <a:r>
              <a:rPr lang="en-US" dirty="0" err="1">
                <a:solidFill>
                  <a:schemeClr val="accent1">
                    <a:lumMod val="75000"/>
                  </a:schemeClr>
                </a:solidFill>
              </a:rPr>
              <a:t>uni</a:t>
            </a:r>
            <a:r>
              <a:rPr lang="en-US" dirty="0">
                <a:solidFill>
                  <a:schemeClr val="accent1">
                    <a:lumMod val="75000"/>
                  </a:schemeClr>
                </a:solidFill>
              </a:rPr>
              <a:t>-task).</a:t>
            </a:r>
          </a:p>
          <a:p>
            <a:r>
              <a:rPr lang="en-US" dirty="0">
                <a:solidFill>
                  <a:schemeClr val="accent2">
                    <a:lumMod val="75000"/>
                  </a:schemeClr>
                </a:solidFill>
              </a:rPr>
              <a:t>Keep a gratitude journal – write 3 things at the end of the day for which you are grateful</a:t>
            </a:r>
          </a:p>
        </p:txBody>
      </p:sp>
      <p:pic>
        <p:nvPicPr>
          <p:cNvPr id="4" name="Content Placeholder 3" descr="shutterstock_125983040.jpg">
            <a:extLst>
              <a:ext uri="{FF2B5EF4-FFF2-40B4-BE49-F238E27FC236}">
                <a16:creationId xmlns:a16="http://schemas.microsoft.com/office/drawing/2014/main" id="{4697E476-14F2-2146-9F7C-D401AF1A8F41}"/>
              </a:ext>
            </a:extLst>
          </p:cNvPr>
          <p:cNvPicPr>
            <a:picLocks noChangeAspect="1"/>
          </p:cNvPicPr>
          <p:nvPr/>
        </p:nvPicPr>
        <p:blipFill>
          <a:blip r:embed="rId2"/>
          <a:srcRect l="-10610" r="-10610"/>
          <a:stretch>
            <a:fillRect/>
          </a:stretch>
        </p:blipFill>
        <p:spPr>
          <a:xfrm>
            <a:off x="6018648" y="1176711"/>
            <a:ext cx="2705476" cy="1487907"/>
          </a:xfrm>
          <a:prstGeom prst="rect">
            <a:avLst/>
          </a:prstGeom>
        </p:spPr>
      </p:pic>
      <p:pic>
        <p:nvPicPr>
          <p:cNvPr id="6" name="Picture 5">
            <a:extLst>
              <a:ext uri="{FF2B5EF4-FFF2-40B4-BE49-F238E27FC236}">
                <a16:creationId xmlns:a16="http://schemas.microsoft.com/office/drawing/2014/main" id="{FD8983CB-2E28-394B-B7BA-14125FA4BFDD}"/>
              </a:ext>
            </a:extLst>
          </p:cNvPr>
          <p:cNvPicPr>
            <a:picLocks noChangeAspect="1"/>
          </p:cNvPicPr>
          <p:nvPr/>
        </p:nvPicPr>
        <p:blipFill>
          <a:blip r:embed="rId3"/>
          <a:stretch>
            <a:fillRect/>
          </a:stretch>
        </p:blipFill>
        <p:spPr>
          <a:xfrm>
            <a:off x="5772193" y="3218032"/>
            <a:ext cx="3373366" cy="3373366"/>
          </a:xfrm>
          <a:prstGeom prst="rect">
            <a:avLst/>
          </a:prstGeom>
        </p:spPr>
      </p:pic>
      <p:sp>
        <p:nvSpPr>
          <p:cNvPr id="7" name="TextBox 6">
            <a:extLst>
              <a:ext uri="{FF2B5EF4-FFF2-40B4-BE49-F238E27FC236}">
                <a16:creationId xmlns:a16="http://schemas.microsoft.com/office/drawing/2014/main" id="{8CEA5458-D1D5-D741-853E-CB4DCCB3640B}"/>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84931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Isosceles Triangle 12">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857250"/>
            <a:ext cx="336550" cy="21336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1" y="3721101"/>
            <a:ext cx="3337719" cy="2279650"/>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857250"/>
            <a:ext cx="1295400" cy="51435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18310"/>
            <a:ext cx="3572669" cy="238244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68CD3F5-AED8-D646-975B-A4227174D10C}"/>
              </a:ext>
            </a:extLst>
          </p:cNvPr>
          <p:cNvSpPr>
            <a:spLocks noGrp="1"/>
          </p:cNvSpPr>
          <p:nvPr>
            <p:ph idx="1"/>
          </p:nvPr>
        </p:nvSpPr>
        <p:spPr>
          <a:xfrm>
            <a:off x="277755" y="352649"/>
            <a:ext cx="6202419" cy="6166797"/>
          </a:xfrm>
        </p:spPr>
        <p:txBody>
          <a:bodyPr>
            <a:normAutofit/>
          </a:bodyPr>
          <a:lstStyle/>
          <a:p>
            <a:pPr>
              <a:defRPr/>
            </a:pPr>
            <a:r>
              <a:rPr lang="en-US" sz="2400" dirty="0">
                <a:latin typeface="+mj-lt"/>
              </a:rPr>
              <a:t>Consider if you want to practice with others or alone</a:t>
            </a:r>
          </a:p>
          <a:p>
            <a:pPr lvl="1">
              <a:defRPr/>
            </a:pPr>
            <a:r>
              <a:rPr lang="en-US" sz="2000" dirty="0">
                <a:latin typeface="+mj-lt"/>
              </a:rPr>
              <a:t>Take a class </a:t>
            </a:r>
          </a:p>
          <a:p>
            <a:pPr lvl="1">
              <a:defRPr/>
            </a:pPr>
            <a:r>
              <a:rPr lang="en-US" sz="2000" dirty="0">
                <a:latin typeface="+mj-lt"/>
              </a:rPr>
              <a:t>Maybe an app? (</a:t>
            </a:r>
            <a:r>
              <a:rPr lang="en-US" sz="2000" dirty="0" err="1">
                <a:latin typeface="+mj-lt"/>
              </a:rPr>
              <a:t>HeadSpace</a:t>
            </a:r>
            <a:r>
              <a:rPr lang="en-US" sz="2000" dirty="0">
                <a:latin typeface="+mj-lt"/>
              </a:rPr>
              <a:t>, Calm)</a:t>
            </a:r>
          </a:p>
          <a:p>
            <a:pPr lvl="1">
              <a:defRPr/>
            </a:pPr>
            <a:r>
              <a:rPr lang="en-US" sz="2000" dirty="0">
                <a:latin typeface="+mj-lt"/>
              </a:rPr>
              <a:t>Create a contemplative space</a:t>
            </a:r>
          </a:p>
          <a:p>
            <a:pPr>
              <a:defRPr/>
            </a:pPr>
            <a:r>
              <a:rPr lang="en-US" sz="2400" dirty="0">
                <a:latin typeface="+mj-lt"/>
              </a:rPr>
              <a:t>Take one mindful breath whenever you…</a:t>
            </a:r>
          </a:p>
          <a:p>
            <a:pPr lvl="1">
              <a:defRPr/>
            </a:pPr>
            <a:r>
              <a:rPr lang="en-US" sz="2000" dirty="0">
                <a:latin typeface="+mj-lt"/>
              </a:rPr>
              <a:t>Stop at a red light</a:t>
            </a:r>
          </a:p>
          <a:p>
            <a:pPr lvl="1">
              <a:defRPr/>
            </a:pPr>
            <a:r>
              <a:rPr lang="en-US" sz="2000" dirty="0">
                <a:latin typeface="+mj-lt"/>
              </a:rPr>
              <a:t>Enter a room</a:t>
            </a:r>
          </a:p>
          <a:p>
            <a:pPr lvl="1">
              <a:defRPr/>
            </a:pPr>
            <a:r>
              <a:rPr lang="en-US" sz="2000" dirty="0">
                <a:latin typeface="+mj-lt"/>
              </a:rPr>
              <a:t>Hear a phone notification</a:t>
            </a:r>
          </a:p>
          <a:p>
            <a:pPr>
              <a:defRPr/>
            </a:pPr>
            <a:r>
              <a:rPr lang="en-US" altLang="en-US" sz="2400" dirty="0">
                <a:latin typeface="+mj-lt"/>
                <a:cs typeface="Calibri" panose="020F0502020204030204" pitchFamily="34" charset="0"/>
              </a:rPr>
              <a:t>Or can you do “20 Breaths”?</a:t>
            </a:r>
          </a:p>
          <a:p>
            <a:pPr>
              <a:defRPr/>
            </a:pPr>
            <a:r>
              <a:rPr lang="en-US" altLang="en-US" sz="2400" dirty="0">
                <a:latin typeface="+mj-lt"/>
                <a:cs typeface="Calibri" panose="020F0502020204030204" pitchFamily="34" charset="0"/>
              </a:rPr>
              <a:t>Pick one task or activity a week to bring your mindfulness to</a:t>
            </a:r>
            <a:r>
              <a:rPr lang="en-US" altLang="en-US" dirty="0">
                <a:latin typeface="+mj-lt"/>
                <a:cs typeface="Calibri" panose="020F0502020204030204" pitchFamily="34" charset="0"/>
              </a:rPr>
              <a:t>. </a:t>
            </a:r>
            <a:r>
              <a:rPr lang="en-US" altLang="en-US" dirty="0">
                <a:solidFill>
                  <a:srgbClr val="00B0F0"/>
                </a:solidFill>
                <a:latin typeface="+mj-lt"/>
                <a:cs typeface="Calibri" panose="020F0502020204030204" pitchFamily="34" charset="0"/>
              </a:rPr>
              <a:t>Shower </a:t>
            </a:r>
            <a:r>
              <a:rPr lang="en-US" altLang="en-US" dirty="0">
                <a:solidFill>
                  <a:srgbClr val="00B050"/>
                </a:solidFill>
                <a:latin typeface="+mj-lt"/>
                <a:cs typeface="Calibri" panose="020F0502020204030204" pitchFamily="34" charset="0"/>
              </a:rPr>
              <a:t>Brush Teeth </a:t>
            </a:r>
            <a:r>
              <a:rPr lang="en-US" altLang="en-US" dirty="0">
                <a:solidFill>
                  <a:srgbClr val="0070C0"/>
                </a:solidFill>
                <a:latin typeface="+mj-lt"/>
                <a:cs typeface="Calibri" panose="020F0502020204030204" pitchFamily="34" charset="0"/>
              </a:rPr>
              <a:t>Walk Dog </a:t>
            </a:r>
            <a:r>
              <a:rPr lang="en-US" altLang="en-US" dirty="0">
                <a:solidFill>
                  <a:srgbClr val="7030A0"/>
                </a:solidFill>
                <a:latin typeface="+mj-lt"/>
                <a:cs typeface="Calibri" panose="020F0502020204030204" pitchFamily="34" charset="0"/>
              </a:rPr>
              <a:t>Eat</a:t>
            </a:r>
            <a:r>
              <a:rPr lang="en-US" altLang="en-US" dirty="0">
                <a:solidFill>
                  <a:srgbClr val="FF0000"/>
                </a:solidFill>
                <a:latin typeface="+mj-lt"/>
                <a:cs typeface="Calibri" panose="020F0502020204030204" pitchFamily="34" charset="0"/>
              </a:rPr>
              <a:t> Wash Hands </a:t>
            </a:r>
            <a:r>
              <a:rPr lang="en-US" altLang="en-US" dirty="0">
                <a:solidFill>
                  <a:srgbClr val="FFC000"/>
                </a:solidFill>
                <a:latin typeface="+mj-lt"/>
                <a:cs typeface="Calibri" panose="020F0502020204030204" pitchFamily="34" charset="0"/>
              </a:rPr>
              <a:t>Laundry </a:t>
            </a:r>
            <a:r>
              <a:rPr lang="en-US" altLang="en-US" dirty="0">
                <a:solidFill>
                  <a:srgbClr val="00B050"/>
                </a:solidFill>
                <a:latin typeface="+mj-lt"/>
                <a:cs typeface="Calibri" panose="020F0502020204030204" pitchFamily="34" charset="0"/>
              </a:rPr>
              <a:t>Open Doors </a:t>
            </a:r>
            <a:r>
              <a:rPr lang="en-US" altLang="en-US" dirty="0">
                <a:solidFill>
                  <a:srgbClr val="002060"/>
                </a:solidFill>
                <a:latin typeface="+mj-lt"/>
                <a:cs typeface="Calibri" panose="020F0502020204030204" pitchFamily="34" charset="0"/>
              </a:rPr>
              <a:t>Prepare Meals </a:t>
            </a:r>
            <a:r>
              <a:rPr lang="en-US" altLang="en-US" dirty="0">
                <a:solidFill>
                  <a:srgbClr val="7030A0"/>
                </a:solidFill>
                <a:latin typeface="+mj-lt"/>
                <a:cs typeface="Calibri" panose="020F0502020204030204" pitchFamily="34" charset="0"/>
              </a:rPr>
              <a:t>Stretch Your Body …</a:t>
            </a:r>
            <a:endParaRPr lang="en-US" altLang="en-US" dirty="0">
              <a:solidFill>
                <a:srgbClr val="00B0F0"/>
              </a:solidFill>
              <a:latin typeface="+mj-lt"/>
              <a:cs typeface="Calibri" panose="020F0502020204030204" pitchFamily="34" charset="0"/>
            </a:endParaRPr>
          </a:p>
        </p:txBody>
      </p:sp>
      <p:sp>
        <p:nvSpPr>
          <p:cNvPr id="21"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1" y="857250"/>
            <a:ext cx="1324769" cy="51435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B2E4590D-57B0-D349-A204-F0F6DBFAF491}"/>
              </a:ext>
            </a:extLst>
          </p:cNvPr>
          <p:cNvSpPr txBox="1">
            <a:spLocks/>
          </p:cNvSpPr>
          <p:nvPr/>
        </p:nvSpPr>
        <p:spPr>
          <a:xfrm>
            <a:off x="1554958" y="1290386"/>
            <a:ext cx="6031706" cy="914400"/>
          </a:xfrm>
          <a:prstGeom prst="rect">
            <a:avLst/>
          </a:prstGeom>
        </p:spPr>
        <p:txBody>
          <a:bodyPr anchor="ctr">
            <a:normAutofit/>
          </a:bodyPr>
          <a:lstStyle>
            <a:lvl1pPr algn="l" rtl="0" eaLnBrk="0" fontAlgn="base" hangingPunct="0">
              <a:lnSpc>
                <a:spcPct val="90000"/>
              </a:lnSpc>
              <a:spcBef>
                <a:spcPct val="0"/>
              </a:spcBef>
              <a:spcAft>
                <a:spcPct val="0"/>
              </a:spcAft>
              <a:defRPr sz="4200" kern="1200" cap="all">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Rockwell Condensed" panose="02060603050405020104" pitchFamily="18" charset="77"/>
              </a:defRPr>
            </a:lvl2pPr>
            <a:lvl3pPr algn="l" rtl="0" eaLnBrk="0" fontAlgn="base" hangingPunct="0">
              <a:lnSpc>
                <a:spcPct val="90000"/>
              </a:lnSpc>
              <a:spcBef>
                <a:spcPct val="0"/>
              </a:spcBef>
              <a:spcAft>
                <a:spcPct val="0"/>
              </a:spcAft>
              <a:defRPr sz="4200">
                <a:solidFill>
                  <a:schemeClr val="tx1"/>
                </a:solidFill>
                <a:latin typeface="Rockwell Condensed" panose="02060603050405020104" pitchFamily="18" charset="77"/>
              </a:defRPr>
            </a:lvl3pPr>
            <a:lvl4pPr algn="l" rtl="0" eaLnBrk="0" fontAlgn="base" hangingPunct="0">
              <a:lnSpc>
                <a:spcPct val="90000"/>
              </a:lnSpc>
              <a:spcBef>
                <a:spcPct val="0"/>
              </a:spcBef>
              <a:spcAft>
                <a:spcPct val="0"/>
              </a:spcAft>
              <a:defRPr sz="4200">
                <a:solidFill>
                  <a:schemeClr val="tx1"/>
                </a:solidFill>
                <a:latin typeface="Rockwell Condensed" panose="02060603050405020104" pitchFamily="18" charset="77"/>
              </a:defRPr>
            </a:lvl4pPr>
            <a:lvl5pPr algn="l" rtl="0" eaLnBrk="0" fontAlgn="base" hangingPunct="0">
              <a:lnSpc>
                <a:spcPct val="90000"/>
              </a:lnSpc>
              <a:spcBef>
                <a:spcPct val="0"/>
              </a:spcBef>
              <a:spcAft>
                <a:spcPct val="0"/>
              </a:spcAft>
              <a:defRPr sz="4200">
                <a:solidFill>
                  <a:schemeClr val="tx1"/>
                </a:solidFill>
                <a:latin typeface="Rockwell Condensed" panose="02060603050405020104" pitchFamily="18" charset="77"/>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77"/>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77"/>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77"/>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77"/>
              </a:defRPr>
            </a:lvl9pPr>
          </a:lstStyle>
          <a:p>
            <a:pPr>
              <a:defRPr/>
            </a:pPr>
            <a:endParaRPr lang="en-US" sz="3150" dirty="0"/>
          </a:p>
        </p:txBody>
      </p:sp>
      <p:sp>
        <p:nvSpPr>
          <p:cNvPr id="10" name="TextBox 9">
            <a:extLst>
              <a:ext uri="{FF2B5EF4-FFF2-40B4-BE49-F238E27FC236}">
                <a16:creationId xmlns:a16="http://schemas.microsoft.com/office/drawing/2014/main" id="{D9935C04-A001-8749-BC82-48FD413610A3}"/>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29637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down)">
                                      <p:cBhvr>
                                        <p:cTn id="10" dur="500"/>
                                        <p:tgtEl>
                                          <p:spTgt spid="3">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down)">
                                      <p:cBhvr>
                                        <p:cTn id="13" dur="500"/>
                                        <p:tgtEl>
                                          <p:spTgt spid="3">
                                            <p:txEl>
                                              <p:pRg st="6" end="6"/>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down)">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down)">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wipe(down)">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FD93-9906-DA4D-BA97-66FF51056FEE}"/>
              </a:ext>
            </a:extLst>
          </p:cNvPr>
          <p:cNvSpPr>
            <a:spLocks noGrp="1"/>
          </p:cNvSpPr>
          <p:nvPr>
            <p:ph type="title"/>
          </p:nvPr>
        </p:nvSpPr>
        <p:spPr>
          <a:xfrm>
            <a:off x="457200" y="0"/>
            <a:ext cx="8229600" cy="640138"/>
          </a:xfrm>
        </p:spPr>
        <p:txBody>
          <a:bodyPr>
            <a:normAutofit/>
          </a:bodyPr>
          <a:lstStyle/>
          <a:p>
            <a:r>
              <a:rPr lang="en-US" b="1">
                <a:solidFill>
                  <a:schemeClr val="accent1">
                    <a:lumMod val="75000"/>
                  </a:schemeClr>
                </a:solidFill>
              </a:rPr>
              <a:t>Taking Action!</a:t>
            </a:r>
            <a:endParaRPr lang="en-US" b="1" dirty="0">
              <a:solidFill>
                <a:schemeClr val="accent1">
                  <a:lumMod val="75000"/>
                </a:schemeClr>
              </a:solidFill>
            </a:endParaRPr>
          </a:p>
        </p:txBody>
      </p:sp>
      <p:sp>
        <p:nvSpPr>
          <p:cNvPr id="3" name="Content Placeholder 2">
            <a:extLst>
              <a:ext uri="{FF2B5EF4-FFF2-40B4-BE49-F238E27FC236}">
                <a16:creationId xmlns:a16="http://schemas.microsoft.com/office/drawing/2014/main" id="{B541BE81-4781-3847-92F8-D4B780547160}"/>
              </a:ext>
            </a:extLst>
          </p:cNvPr>
          <p:cNvSpPr>
            <a:spLocks noGrp="1"/>
          </p:cNvSpPr>
          <p:nvPr>
            <p:ph idx="1"/>
          </p:nvPr>
        </p:nvSpPr>
        <p:spPr>
          <a:xfrm>
            <a:off x="0" y="640138"/>
            <a:ext cx="8229600" cy="5879308"/>
          </a:xfrm>
        </p:spPr>
        <p:txBody>
          <a:bodyPr>
            <a:noAutofit/>
          </a:bodyPr>
          <a:lstStyle/>
          <a:p>
            <a:r>
              <a:rPr lang="en-US" sz="2600" dirty="0">
                <a:solidFill>
                  <a:schemeClr val="tx1"/>
                </a:solidFill>
              </a:rPr>
              <a:t>What is 1 thing that was presented that you can commit to doing every day for the next week that will help decrease your stress/anxiety?</a:t>
            </a:r>
          </a:p>
          <a:p>
            <a:r>
              <a:rPr lang="en-US" sz="2600" dirty="0">
                <a:solidFill>
                  <a:schemeClr val="accent1">
                    <a:lumMod val="75000"/>
                  </a:schemeClr>
                </a:solidFill>
              </a:rPr>
              <a:t>Write down 3 things that are gifts/talents that you think you have been given and how you will work to develop them or share them with others?</a:t>
            </a:r>
          </a:p>
          <a:p>
            <a:r>
              <a:rPr lang="en-US" sz="2600" dirty="0">
                <a:solidFill>
                  <a:schemeClr val="accent2">
                    <a:lumMod val="75000"/>
                  </a:schemeClr>
                </a:solidFill>
              </a:rPr>
              <a:t>Journal of gratitude – what 3 things happened to you today for which you are grateful?</a:t>
            </a:r>
          </a:p>
          <a:p>
            <a:r>
              <a:rPr lang="en-US" sz="2600" dirty="0">
                <a:solidFill>
                  <a:schemeClr val="accent1">
                    <a:lumMod val="75000"/>
                  </a:schemeClr>
                </a:solidFill>
              </a:rPr>
              <a:t>Write someone else a note letting them know how grateful you are for something that they did – can be something small.  Not only will you make their day, but some studies suggest it will boost your morale also.</a:t>
            </a:r>
          </a:p>
          <a:p>
            <a:endParaRPr lang="en-US" sz="2600" dirty="0">
              <a:solidFill>
                <a:srgbClr val="0432FF"/>
              </a:solidFill>
            </a:endParaRPr>
          </a:p>
        </p:txBody>
      </p:sp>
      <p:sp>
        <p:nvSpPr>
          <p:cNvPr id="4" name="TextBox 3">
            <a:extLst>
              <a:ext uri="{FF2B5EF4-FFF2-40B4-BE49-F238E27FC236}">
                <a16:creationId xmlns:a16="http://schemas.microsoft.com/office/drawing/2014/main" id="{C58AFA74-2161-F049-9508-6855185A90ED}"/>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4154332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28D3D-761B-42D3-9980-C0FA3367EDB0}"/>
              </a:ext>
            </a:extLst>
          </p:cNvPr>
          <p:cNvSpPr>
            <a:spLocks noGrp="1"/>
          </p:cNvSpPr>
          <p:nvPr>
            <p:ph type="title"/>
          </p:nvPr>
        </p:nvSpPr>
        <p:spPr/>
        <p:txBody>
          <a:bodyPr/>
          <a:lstStyle/>
          <a:p>
            <a:pPr algn="r"/>
            <a:r>
              <a:rPr lang="en-US" dirty="0">
                <a:solidFill>
                  <a:schemeClr val="accent1">
                    <a:lumMod val="75000"/>
                  </a:schemeClr>
                </a:solidFill>
              </a:rPr>
              <a:t>A farewell meditation</a:t>
            </a:r>
          </a:p>
        </p:txBody>
      </p:sp>
      <p:sp>
        <p:nvSpPr>
          <p:cNvPr id="3" name="Text Placeholder 2">
            <a:extLst>
              <a:ext uri="{FF2B5EF4-FFF2-40B4-BE49-F238E27FC236}">
                <a16:creationId xmlns:a16="http://schemas.microsoft.com/office/drawing/2014/main" id="{0C178A72-BFCF-4557-B412-557E6FAAA436}"/>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71B2B3A7-0DD4-0147-8830-473369DB9DBC}"/>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1853090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63" y="1"/>
            <a:ext cx="8908473" cy="701040"/>
          </a:xfrm>
        </p:spPr>
        <p:txBody>
          <a:bodyPr>
            <a:normAutofit/>
          </a:bodyPr>
          <a:lstStyle/>
          <a:p>
            <a:r>
              <a:rPr lang="en-US" dirty="0">
                <a:solidFill>
                  <a:schemeClr val="accent1">
                    <a:lumMod val="75000"/>
                  </a:schemeClr>
                </a:solidFill>
              </a:rPr>
              <a:t>Resources for Mindfulness</a:t>
            </a:r>
          </a:p>
        </p:txBody>
      </p:sp>
      <p:sp>
        <p:nvSpPr>
          <p:cNvPr id="3" name="Content Placeholder 2"/>
          <p:cNvSpPr>
            <a:spLocks noGrp="1"/>
          </p:cNvSpPr>
          <p:nvPr>
            <p:ph idx="1"/>
          </p:nvPr>
        </p:nvSpPr>
        <p:spPr>
          <a:xfrm>
            <a:off x="117763" y="587434"/>
            <a:ext cx="6528676" cy="6270565"/>
          </a:xfrm>
        </p:spPr>
        <p:txBody>
          <a:bodyPr>
            <a:noAutofit/>
          </a:bodyPr>
          <a:lstStyle/>
          <a:p>
            <a:r>
              <a:rPr lang="en-US" sz="2400" dirty="0">
                <a:solidFill>
                  <a:srgbClr val="7030A0"/>
                </a:solidFill>
              </a:rPr>
              <a:t>Headspace app, 10 Percent Happier app, </a:t>
            </a:r>
            <a:r>
              <a:rPr lang="en-US" sz="2400" dirty="0" err="1">
                <a:solidFill>
                  <a:srgbClr val="7030A0"/>
                </a:solidFill>
              </a:rPr>
              <a:t>etc</a:t>
            </a:r>
            <a:r>
              <a:rPr lang="en-US" sz="2400" dirty="0">
                <a:solidFill>
                  <a:srgbClr val="7030A0"/>
                </a:solidFill>
              </a:rPr>
              <a:t> </a:t>
            </a:r>
            <a:r>
              <a:rPr lang="en-US" sz="2400" dirty="0">
                <a:hlinkClick r:id="rId2"/>
              </a:rPr>
              <a:t>http://peacefulmindpeacefullife.org/</a:t>
            </a:r>
            <a:r>
              <a:rPr lang="en-US" sz="2400" dirty="0"/>
              <a:t> - free series</a:t>
            </a:r>
          </a:p>
          <a:p>
            <a:r>
              <a:rPr lang="en-US" sz="2400" dirty="0">
                <a:solidFill>
                  <a:schemeClr val="accent2">
                    <a:lumMod val="75000"/>
                  </a:schemeClr>
                </a:solidFill>
              </a:rPr>
              <a:t>“The Practice” – by Barb Schmidt</a:t>
            </a:r>
          </a:p>
          <a:p>
            <a:r>
              <a:rPr lang="en-US" sz="2400" dirty="0">
                <a:hlinkClick r:id="rId3"/>
              </a:rPr>
              <a:t>www.calm.com</a:t>
            </a:r>
            <a:endParaRPr lang="en-US" sz="2400" dirty="0"/>
          </a:p>
          <a:p>
            <a:r>
              <a:rPr lang="en-US" sz="2400" dirty="0">
                <a:solidFill>
                  <a:schemeClr val="accent1">
                    <a:lumMod val="75000"/>
                  </a:schemeClr>
                </a:solidFill>
              </a:rPr>
              <a:t>Greater Good In Action Website – all kinds of free meditations: </a:t>
            </a:r>
            <a:r>
              <a:rPr lang="en-US" sz="2400" dirty="0">
                <a:hlinkClick r:id="rId4"/>
              </a:rPr>
              <a:t>https://ggia.berkeley.edu/</a:t>
            </a:r>
            <a:endParaRPr lang="en-US" sz="2400" dirty="0"/>
          </a:p>
          <a:p>
            <a:r>
              <a:rPr lang="en-US" sz="2400" dirty="0">
                <a:solidFill>
                  <a:srgbClr val="7030A0"/>
                </a:solidFill>
                <a:hlinkClick r:id="rId5"/>
              </a:rPr>
              <a:t>http:</a:t>
            </a:r>
            <a:r>
              <a:rPr lang="en-US" sz="2400" dirty="0">
                <a:hlinkClick r:id="rId5"/>
              </a:rPr>
              <a:t>//www.mindful.org/practice-grows-stronger/</a:t>
            </a:r>
            <a:endParaRPr lang="en-US" sz="2400" dirty="0"/>
          </a:p>
          <a:p>
            <a:r>
              <a:rPr lang="en-US" sz="2400" dirty="0"/>
              <a:t>Assorted free meditations on YouTube</a:t>
            </a:r>
          </a:p>
          <a:p>
            <a:r>
              <a:rPr lang="en-US" sz="2400" dirty="0">
                <a:solidFill>
                  <a:schemeClr val="accent2">
                    <a:lumMod val="75000"/>
                  </a:schemeClr>
                </a:solidFill>
              </a:rPr>
              <a:t>“Freedom From Anxious Thoughts and Feelings: A Two-Step Mindfulness Approach for Moving Beyond Fear and Worry” by Scott Symington, PhD</a:t>
            </a:r>
          </a:p>
          <a:p>
            <a:endParaRPr lang="en-US" sz="2400" dirty="0">
              <a:solidFill>
                <a:srgbClr val="00B050"/>
              </a:solidFill>
            </a:endParaRPr>
          </a:p>
        </p:txBody>
      </p:sp>
      <p:pic>
        <p:nvPicPr>
          <p:cNvPr id="4" name="Picture 3">
            <a:extLst>
              <a:ext uri="{FF2B5EF4-FFF2-40B4-BE49-F238E27FC236}">
                <a16:creationId xmlns:a16="http://schemas.microsoft.com/office/drawing/2014/main" id="{3D4B59C4-CD09-8447-A1C8-645D4C2B49DA}"/>
              </a:ext>
            </a:extLst>
          </p:cNvPr>
          <p:cNvPicPr>
            <a:picLocks noChangeAspect="1"/>
          </p:cNvPicPr>
          <p:nvPr/>
        </p:nvPicPr>
        <p:blipFill>
          <a:blip r:embed="rId6"/>
          <a:stretch>
            <a:fillRect/>
          </a:stretch>
        </p:blipFill>
        <p:spPr>
          <a:xfrm>
            <a:off x="6402365" y="251635"/>
            <a:ext cx="2954074" cy="3822919"/>
          </a:xfrm>
          <a:prstGeom prst="rect">
            <a:avLst/>
          </a:prstGeom>
        </p:spPr>
      </p:pic>
      <p:pic>
        <p:nvPicPr>
          <p:cNvPr id="5" name="Picture 4">
            <a:extLst>
              <a:ext uri="{FF2B5EF4-FFF2-40B4-BE49-F238E27FC236}">
                <a16:creationId xmlns:a16="http://schemas.microsoft.com/office/drawing/2014/main" id="{7227EB48-04E2-F041-B6F7-890777DE21E2}"/>
              </a:ext>
            </a:extLst>
          </p:cNvPr>
          <p:cNvPicPr>
            <a:picLocks noChangeAspect="1"/>
          </p:cNvPicPr>
          <p:nvPr/>
        </p:nvPicPr>
        <p:blipFill>
          <a:blip r:embed="rId7"/>
          <a:stretch>
            <a:fillRect/>
          </a:stretch>
        </p:blipFill>
        <p:spPr>
          <a:xfrm>
            <a:off x="7830806" y="1516791"/>
            <a:ext cx="1697125" cy="2196280"/>
          </a:xfrm>
          <a:prstGeom prst="rect">
            <a:avLst/>
          </a:prstGeom>
        </p:spPr>
      </p:pic>
      <p:sp>
        <p:nvSpPr>
          <p:cNvPr id="6" name="TextBox 5">
            <a:extLst>
              <a:ext uri="{FF2B5EF4-FFF2-40B4-BE49-F238E27FC236}">
                <a16:creationId xmlns:a16="http://schemas.microsoft.com/office/drawing/2014/main" id="{1F9C0698-0A83-D745-B99C-F11E7EFD93E7}"/>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1442544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0 Day Meditation Challenge Worksheet(BarbSchmidt).pdf">
            <a:extLst>
              <a:ext uri="{FF2B5EF4-FFF2-40B4-BE49-F238E27FC236}">
                <a16:creationId xmlns:a16="http://schemas.microsoft.com/office/drawing/2014/main" id="{24A452BF-22DB-7740-B9E8-C1E2DDD2B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169" y="109210"/>
            <a:ext cx="5504088" cy="7122937"/>
          </a:xfrm>
          <a:prstGeom prst="rect">
            <a:avLst/>
          </a:prstGeom>
        </p:spPr>
      </p:pic>
      <p:sp>
        <p:nvSpPr>
          <p:cNvPr id="2" name="Title 1"/>
          <p:cNvSpPr>
            <a:spLocks noGrp="1"/>
          </p:cNvSpPr>
          <p:nvPr>
            <p:ph type="title"/>
          </p:nvPr>
        </p:nvSpPr>
        <p:spPr>
          <a:xfrm>
            <a:off x="1669774" y="0"/>
            <a:ext cx="7017026" cy="856034"/>
          </a:xfrm>
        </p:spPr>
        <p:txBody>
          <a:bodyPr/>
          <a:lstStyle/>
          <a:p>
            <a:r>
              <a:rPr lang="en-US" dirty="0">
                <a:solidFill>
                  <a:schemeClr val="accent1">
                    <a:lumMod val="75000"/>
                  </a:schemeClr>
                </a:solidFill>
              </a:rPr>
              <a:t>Resources - continued</a:t>
            </a:r>
          </a:p>
        </p:txBody>
      </p:sp>
      <p:sp>
        <p:nvSpPr>
          <p:cNvPr id="3" name="Content Placeholder 2"/>
          <p:cNvSpPr>
            <a:spLocks noGrp="1"/>
          </p:cNvSpPr>
          <p:nvPr>
            <p:ph idx="1"/>
          </p:nvPr>
        </p:nvSpPr>
        <p:spPr>
          <a:xfrm>
            <a:off x="87549" y="1616764"/>
            <a:ext cx="4941652" cy="4516519"/>
          </a:xfrm>
        </p:spPr>
        <p:txBody>
          <a:bodyPr/>
          <a:lstStyle/>
          <a:p>
            <a:r>
              <a:rPr lang="en-US" dirty="0">
                <a:solidFill>
                  <a:schemeClr val="tx1"/>
                </a:solidFill>
              </a:rPr>
              <a:t>Practice Practice Practice</a:t>
            </a:r>
          </a:p>
          <a:p>
            <a:r>
              <a:rPr lang="en-US" dirty="0">
                <a:solidFill>
                  <a:schemeClr val="tx1"/>
                </a:solidFill>
              </a:rPr>
              <a:t>2-5 minutes per day: log your progress</a:t>
            </a:r>
          </a:p>
          <a:p>
            <a:r>
              <a:rPr lang="en-US" dirty="0">
                <a:solidFill>
                  <a:schemeClr val="tx1"/>
                </a:solidFill>
              </a:rPr>
              <a:t>Do it for 30 days and notice what positive changes you see. Document them to keep you on track!</a:t>
            </a:r>
          </a:p>
        </p:txBody>
      </p:sp>
      <p:sp>
        <p:nvSpPr>
          <p:cNvPr id="5" name="Rectangle 4">
            <a:extLst>
              <a:ext uri="{FF2B5EF4-FFF2-40B4-BE49-F238E27FC236}">
                <a16:creationId xmlns:a16="http://schemas.microsoft.com/office/drawing/2014/main" id="{9D0B7DBB-E55C-EF4C-B84A-1BD2BDD14A89}"/>
              </a:ext>
            </a:extLst>
          </p:cNvPr>
          <p:cNvSpPr/>
          <p:nvPr/>
        </p:nvSpPr>
        <p:spPr>
          <a:xfrm>
            <a:off x="87549" y="1220800"/>
            <a:ext cx="3661580" cy="369332"/>
          </a:xfrm>
          <a:prstGeom prst="rect">
            <a:avLst/>
          </a:prstGeom>
        </p:spPr>
        <p:txBody>
          <a:bodyPr wrap="none">
            <a:spAutoFit/>
          </a:bodyPr>
          <a:lstStyle/>
          <a:p>
            <a:r>
              <a:rPr lang="en-US" dirty="0">
                <a:solidFill>
                  <a:schemeClr val="accent1">
                    <a:lumMod val="75000"/>
                  </a:schemeClr>
                </a:solidFill>
              </a:rPr>
              <a:t>What you practice grows stronger</a:t>
            </a:r>
            <a:endParaRPr lang="en-US" dirty="0"/>
          </a:p>
        </p:txBody>
      </p:sp>
      <p:sp>
        <p:nvSpPr>
          <p:cNvPr id="6" name="TextBox 5">
            <a:extLst>
              <a:ext uri="{FF2B5EF4-FFF2-40B4-BE49-F238E27FC236}">
                <a16:creationId xmlns:a16="http://schemas.microsoft.com/office/drawing/2014/main" id="{879D259E-A918-B84E-AFD1-ECFE09C3B5FA}"/>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966483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4516D-E572-914D-8698-578F3637881C}"/>
              </a:ext>
            </a:extLst>
          </p:cNvPr>
          <p:cNvSpPr>
            <a:spLocks noGrp="1"/>
          </p:cNvSpPr>
          <p:nvPr>
            <p:ph type="title"/>
          </p:nvPr>
        </p:nvSpPr>
        <p:spPr>
          <a:xfrm>
            <a:off x="1683026" y="6834"/>
            <a:ext cx="7003774" cy="725003"/>
          </a:xfrm>
        </p:spPr>
        <p:txBody>
          <a:bodyPr>
            <a:normAutofit/>
          </a:bodyPr>
          <a:lstStyle/>
          <a:p>
            <a:r>
              <a:rPr lang="en-US" dirty="0">
                <a:solidFill>
                  <a:schemeClr val="accent1">
                    <a:lumMod val="75000"/>
                  </a:schemeClr>
                </a:solidFill>
              </a:rPr>
              <a:t>Resources-continued</a:t>
            </a:r>
          </a:p>
        </p:txBody>
      </p:sp>
      <p:pic>
        <p:nvPicPr>
          <p:cNvPr id="7" name="Picture 6">
            <a:extLst>
              <a:ext uri="{FF2B5EF4-FFF2-40B4-BE49-F238E27FC236}">
                <a16:creationId xmlns:a16="http://schemas.microsoft.com/office/drawing/2014/main" id="{98E6B563-7AE0-3248-B1DD-FD86FDC87D3D}"/>
              </a:ext>
            </a:extLst>
          </p:cNvPr>
          <p:cNvPicPr>
            <a:picLocks noChangeAspect="1"/>
          </p:cNvPicPr>
          <p:nvPr/>
        </p:nvPicPr>
        <p:blipFill>
          <a:blip r:embed="rId3"/>
          <a:stretch>
            <a:fillRect/>
          </a:stretch>
        </p:blipFill>
        <p:spPr>
          <a:xfrm>
            <a:off x="228600" y="1628422"/>
            <a:ext cx="8686800" cy="4848952"/>
          </a:xfrm>
          <a:prstGeom prst="rect">
            <a:avLst/>
          </a:prstGeom>
        </p:spPr>
      </p:pic>
      <p:sp>
        <p:nvSpPr>
          <p:cNvPr id="4" name="TextBox 3">
            <a:extLst>
              <a:ext uri="{FF2B5EF4-FFF2-40B4-BE49-F238E27FC236}">
                <a16:creationId xmlns:a16="http://schemas.microsoft.com/office/drawing/2014/main" id="{D8E95A0D-7DB7-5A48-A9B7-52BBCEB326FC}"/>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3974190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6DF2-40D3-E54D-8E41-47BE1AF1B199}"/>
              </a:ext>
            </a:extLst>
          </p:cNvPr>
          <p:cNvSpPr>
            <a:spLocks noGrp="1"/>
          </p:cNvSpPr>
          <p:nvPr>
            <p:ph type="title"/>
          </p:nvPr>
        </p:nvSpPr>
        <p:spPr>
          <a:xfrm>
            <a:off x="457200" y="8030"/>
            <a:ext cx="8229600" cy="799782"/>
          </a:xfrm>
        </p:spPr>
        <p:txBody>
          <a:bodyPr/>
          <a:lstStyle/>
          <a:p>
            <a:r>
              <a:rPr lang="en-US" dirty="0">
                <a:solidFill>
                  <a:schemeClr val="accent1">
                    <a:lumMod val="75000"/>
                  </a:schemeClr>
                </a:solidFill>
              </a:rPr>
              <a:t>Resources- continued</a:t>
            </a:r>
          </a:p>
        </p:txBody>
      </p:sp>
      <p:pic>
        <p:nvPicPr>
          <p:cNvPr id="4" name="Picture 3">
            <a:extLst>
              <a:ext uri="{FF2B5EF4-FFF2-40B4-BE49-F238E27FC236}">
                <a16:creationId xmlns:a16="http://schemas.microsoft.com/office/drawing/2014/main" id="{0AEC7C7A-7575-CA48-BEF2-3759222C0962}"/>
              </a:ext>
            </a:extLst>
          </p:cNvPr>
          <p:cNvPicPr>
            <a:picLocks noChangeAspect="1"/>
          </p:cNvPicPr>
          <p:nvPr/>
        </p:nvPicPr>
        <p:blipFill>
          <a:blip r:embed="rId3"/>
          <a:stretch>
            <a:fillRect/>
          </a:stretch>
        </p:blipFill>
        <p:spPr>
          <a:xfrm>
            <a:off x="1378285" y="656837"/>
            <a:ext cx="4475621" cy="6201163"/>
          </a:xfrm>
          <a:prstGeom prst="rect">
            <a:avLst/>
          </a:prstGeom>
        </p:spPr>
      </p:pic>
      <p:sp>
        <p:nvSpPr>
          <p:cNvPr id="5" name="TextBox 4">
            <a:extLst>
              <a:ext uri="{FF2B5EF4-FFF2-40B4-BE49-F238E27FC236}">
                <a16:creationId xmlns:a16="http://schemas.microsoft.com/office/drawing/2014/main" id="{F58C8E00-9A74-2D47-8CC4-6EFEB531655D}"/>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2540216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DB73-8818-1043-BD21-57ECE90672D5}"/>
              </a:ext>
            </a:extLst>
          </p:cNvPr>
          <p:cNvSpPr>
            <a:spLocks noGrp="1"/>
          </p:cNvSpPr>
          <p:nvPr>
            <p:ph type="title"/>
          </p:nvPr>
        </p:nvSpPr>
        <p:spPr>
          <a:xfrm>
            <a:off x="1468785" y="0"/>
            <a:ext cx="5592414" cy="842481"/>
          </a:xfrm>
        </p:spPr>
        <p:txBody>
          <a:bodyPr>
            <a:normAutofit/>
          </a:bodyPr>
          <a:lstStyle/>
          <a:p>
            <a:r>
              <a:rPr lang="en-US" sz="3600" b="1" dirty="0">
                <a:solidFill>
                  <a:schemeClr val="accent1">
                    <a:lumMod val="75000"/>
                  </a:schemeClr>
                </a:solidFill>
              </a:rPr>
              <a:t>Stress: Friend or Foe?</a:t>
            </a:r>
          </a:p>
        </p:txBody>
      </p:sp>
      <p:pic>
        <p:nvPicPr>
          <p:cNvPr id="5" name="Picture 4">
            <a:extLst>
              <a:ext uri="{FF2B5EF4-FFF2-40B4-BE49-F238E27FC236}">
                <a16:creationId xmlns:a16="http://schemas.microsoft.com/office/drawing/2014/main" id="{4F0B61C7-E2DD-DB4A-A7A2-6DF03CD43E38}"/>
              </a:ext>
            </a:extLst>
          </p:cNvPr>
          <p:cNvPicPr>
            <a:picLocks noChangeAspect="1"/>
          </p:cNvPicPr>
          <p:nvPr/>
        </p:nvPicPr>
        <p:blipFill>
          <a:blip r:embed="rId3"/>
          <a:stretch>
            <a:fillRect/>
          </a:stretch>
        </p:blipFill>
        <p:spPr>
          <a:xfrm rot="5400000">
            <a:off x="1521538" y="397311"/>
            <a:ext cx="4829449" cy="6249873"/>
          </a:xfrm>
          <a:prstGeom prst="rect">
            <a:avLst/>
          </a:prstGeom>
        </p:spPr>
      </p:pic>
      <p:sp>
        <p:nvSpPr>
          <p:cNvPr id="8" name="TextBox 7">
            <a:extLst>
              <a:ext uri="{FF2B5EF4-FFF2-40B4-BE49-F238E27FC236}">
                <a16:creationId xmlns:a16="http://schemas.microsoft.com/office/drawing/2014/main" id="{1FC742BC-BB95-A848-9AF3-80E0B8BBF6B7}"/>
              </a:ext>
            </a:extLst>
          </p:cNvPr>
          <p:cNvSpPr txBox="1"/>
          <p:nvPr/>
        </p:nvSpPr>
        <p:spPr>
          <a:xfrm>
            <a:off x="418056" y="6569998"/>
            <a:ext cx="2541080" cy="338554"/>
          </a:xfrm>
          <a:prstGeom prst="rect">
            <a:avLst/>
          </a:prstGeom>
          <a:noFill/>
        </p:spPr>
        <p:txBody>
          <a:bodyPr wrap="none" rtlCol="0">
            <a:spAutoFit/>
          </a:bodyPr>
          <a:lstStyle/>
          <a:p>
            <a:r>
              <a:rPr lang="en-US" sz="1600" b="1" dirty="0"/>
              <a:t>Figure from Smith, 2016</a:t>
            </a:r>
          </a:p>
        </p:txBody>
      </p:sp>
      <p:sp>
        <p:nvSpPr>
          <p:cNvPr id="6" name="TextBox 5">
            <a:extLst>
              <a:ext uri="{FF2B5EF4-FFF2-40B4-BE49-F238E27FC236}">
                <a16:creationId xmlns:a16="http://schemas.microsoft.com/office/drawing/2014/main" id="{3AE72A27-006E-8C43-82B0-161C28C5D019}"/>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spTree>
    <p:extLst>
      <p:ext uri="{BB962C8B-B14F-4D97-AF65-F5344CB8AC3E}">
        <p14:creationId xmlns:p14="http://schemas.microsoft.com/office/powerpoint/2010/main" val="2208537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BC7C-C161-0443-B82F-01FBD43E96B8}"/>
              </a:ext>
            </a:extLst>
          </p:cNvPr>
          <p:cNvSpPr>
            <a:spLocks noGrp="1"/>
          </p:cNvSpPr>
          <p:nvPr>
            <p:ph type="title"/>
          </p:nvPr>
        </p:nvSpPr>
        <p:spPr>
          <a:xfrm>
            <a:off x="-53008" y="0"/>
            <a:ext cx="7229162" cy="1414732"/>
          </a:xfrm>
        </p:spPr>
        <p:txBody>
          <a:bodyPr>
            <a:normAutofit/>
          </a:bodyPr>
          <a:lstStyle/>
          <a:p>
            <a:pPr algn="ctr"/>
            <a:r>
              <a:rPr lang="en-US" sz="3500" dirty="0"/>
              <a:t>EXPERIENTIAL BREAK OUT SESSIONS</a:t>
            </a:r>
          </a:p>
        </p:txBody>
      </p:sp>
      <p:sp>
        <p:nvSpPr>
          <p:cNvPr id="4" name="Content Placeholder 2">
            <a:extLst>
              <a:ext uri="{FF2B5EF4-FFF2-40B4-BE49-F238E27FC236}">
                <a16:creationId xmlns:a16="http://schemas.microsoft.com/office/drawing/2014/main" id="{2BB227E5-2ABE-A640-9145-C3D32174CF5E}"/>
              </a:ext>
            </a:extLst>
          </p:cNvPr>
          <p:cNvSpPr>
            <a:spLocks noGrp="1"/>
          </p:cNvSpPr>
          <p:nvPr>
            <p:ph idx="1"/>
          </p:nvPr>
        </p:nvSpPr>
        <p:spPr>
          <a:xfrm>
            <a:off x="35344" y="672276"/>
            <a:ext cx="7229161" cy="5072332"/>
          </a:xfrm>
        </p:spPr>
        <p:txBody>
          <a:bodyPr/>
          <a:lstStyle/>
          <a:p>
            <a:r>
              <a:rPr lang="en-US" dirty="0"/>
              <a:t>At WMU Homer Stryker School of Medicine, we have found the inclusion of experiential breakout sessions to be helpful in motivating students to want to adopt or increase their mindfulness practice. Details regarding how we structured these peer-led sessions and assessed our teaching event can be found in APPENDIX A in the “Notes” Section of this Slide</a:t>
            </a:r>
          </a:p>
          <a:p>
            <a:endParaRPr lang="en-US" dirty="0"/>
          </a:p>
        </p:txBody>
      </p:sp>
      <p:graphicFrame>
        <p:nvGraphicFramePr>
          <p:cNvPr id="5" name="Table 4">
            <a:extLst>
              <a:ext uri="{FF2B5EF4-FFF2-40B4-BE49-F238E27FC236}">
                <a16:creationId xmlns:a16="http://schemas.microsoft.com/office/drawing/2014/main" id="{6A7E6607-02D8-DC49-AB27-C73EFB678C5B}"/>
              </a:ext>
            </a:extLst>
          </p:cNvPr>
          <p:cNvGraphicFramePr>
            <a:graphicFrameLocks noGrp="1"/>
          </p:cNvGraphicFramePr>
          <p:nvPr>
            <p:extLst>
              <p:ext uri="{D42A27DB-BD31-4B8C-83A1-F6EECF244321}">
                <p14:modId xmlns:p14="http://schemas.microsoft.com/office/powerpoint/2010/main" val="1296554954"/>
              </p:ext>
            </p:extLst>
          </p:nvPr>
        </p:nvGraphicFramePr>
        <p:xfrm>
          <a:off x="358486" y="3157690"/>
          <a:ext cx="6582875" cy="3250336"/>
        </p:xfrm>
        <a:graphic>
          <a:graphicData uri="http://schemas.openxmlformats.org/drawingml/2006/table">
            <a:tbl>
              <a:tblPr firstRow="1" firstCol="1" bandRow="1"/>
              <a:tblGrid>
                <a:gridCol w="2089447">
                  <a:extLst>
                    <a:ext uri="{9D8B030D-6E8A-4147-A177-3AD203B41FA5}">
                      <a16:colId xmlns:a16="http://schemas.microsoft.com/office/drawing/2014/main" val="133983690"/>
                    </a:ext>
                  </a:extLst>
                </a:gridCol>
                <a:gridCol w="2058885">
                  <a:extLst>
                    <a:ext uri="{9D8B030D-6E8A-4147-A177-3AD203B41FA5}">
                      <a16:colId xmlns:a16="http://schemas.microsoft.com/office/drawing/2014/main" val="2225576308"/>
                    </a:ext>
                  </a:extLst>
                </a:gridCol>
                <a:gridCol w="2434543">
                  <a:extLst>
                    <a:ext uri="{9D8B030D-6E8A-4147-A177-3AD203B41FA5}">
                      <a16:colId xmlns:a16="http://schemas.microsoft.com/office/drawing/2014/main" val="1981121179"/>
                    </a:ext>
                  </a:extLst>
                </a:gridCol>
              </a:tblGrid>
              <a:tr h="644134">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Session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Frequency— rating component as moderately or very motivational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Percentage—rating component as moderately or very motivational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71439620"/>
                  </a:ext>
                </a:extLst>
              </a:tr>
              <a:tr h="475240">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Having their own choice of breakout sessions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33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1279444"/>
                  </a:ext>
                </a:extLst>
              </a:tr>
              <a:tr h="644134">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The inclusion of experiential breakout sessions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47266"/>
                  </a:ext>
                </a:extLst>
              </a:tr>
              <a:tr h="475240">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Having the sessions be student-led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7984674"/>
                  </a:ext>
                </a:extLst>
              </a:tr>
              <a:tr h="475240">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Zero-second mindfulness part of presentation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1289655"/>
                  </a:ext>
                </a:extLst>
              </a:tr>
              <a:tr h="475240">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Research overview part of presentation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1550632"/>
                  </a:ext>
                </a:extLst>
              </a:tr>
            </a:tbl>
          </a:graphicData>
        </a:graphic>
      </p:graphicFrame>
      <p:sp>
        <p:nvSpPr>
          <p:cNvPr id="6" name="Rectangle 1">
            <a:extLst>
              <a:ext uri="{FF2B5EF4-FFF2-40B4-BE49-F238E27FC236}">
                <a16:creationId xmlns:a16="http://schemas.microsoft.com/office/drawing/2014/main" id="{DEE0482B-B105-0247-9354-42EB7D8C638C}"/>
              </a:ext>
            </a:extLst>
          </p:cNvPr>
          <p:cNvSpPr>
            <a:spLocks noChangeArrowheads="1"/>
          </p:cNvSpPr>
          <p:nvPr/>
        </p:nvSpPr>
        <p:spPr bwMode="auto">
          <a:xfrm>
            <a:off x="35344" y="2529836"/>
            <a:ext cx="75565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Aspects of the Teaching Session that Motivated Students to Want to Adopt or Increase Their Mindfulness Practice </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BFEEB6EE-F0E0-094E-A851-A4FF9E6B98AF}"/>
              </a:ext>
            </a:extLst>
          </p:cNvPr>
          <p:cNvSpPr txBox="1"/>
          <p:nvPr/>
        </p:nvSpPr>
        <p:spPr>
          <a:xfrm>
            <a:off x="7154333" y="6578601"/>
            <a:ext cx="1272721" cy="338554"/>
          </a:xfrm>
          <a:prstGeom prst="rect">
            <a:avLst/>
          </a:prstGeom>
          <a:noFill/>
        </p:spPr>
        <p:txBody>
          <a:bodyPr wrap="none" rtlCol="0">
            <a:spAutoFit/>
          </a:bodyPr>
          <a:lstStyle/>
          <a:p>
            <a:r>
              <a:rPr lang="en-US" sz="1600" dirty="0" err="1"/>
              <a:t>WMed</a:t>
            </a:r>
            <a:r>
              <a:rPr lang="en-US" sz="1600" dirty="0"/>
              <a:t> Team</a:t>
            </a:r>
          </a:p>
        </p:txBody>
      </p:sp>
    </p:spTree>
    <p:extLst>
      <p:ext uri="{BB962C8B-B14F-4D97-AF65-F5344CB8AC3E}">
        <p14:creationId xmlns:p14="http://schemas.microsoft.com/office/powerpoint/2010/main" val="184614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D359-44C2-D94F-BAC1-C903B9AF4C82}"/>
              </a:ext>
            </a:extLst>
          </p:cNvPr>
          <p:cNvSpPr>
            <a:spLocks noGrp="1"/>
          </p:cNvSpPr>
          <p:nvPr>
            <p:ph type="title"/>
          </p:nvPr>
        </p:nvSpPr>
        <p:spPr>
          <a:xfrm>
            <a:off x="-21186" y="30250"/>
            <a:ext cx="7577667" cy="863600"/>
          </a:xfrm>
        </p:spPr>
        <p:txBody>
          <a:bodyPr>
            <a:noAutofit/>
          </a:bodyPr>
          <a:lstStyle/>
          <a:p>
            <a:r>
              <a:rPr lang="en-US" sz="3000" b="1" dirty="0">
                <a:solidFill>
                  <a:schemeClr val="accent1">
                    <a:lumMod val="75000"/>
                  </a:schemeClr>
                </a:solidFill>
              </a:rPr>
              <a:t>The Physiological Effect of Toxic Stress</a:t>
            </a:r>
          </a:p>
        </p:txBody>
      </p:sp>
      <p:sp>
        <p:nvSpPr>
          <p:cNvPr id="3" name="Content Placeholder 2">
            <a:extLst>
              <a:ext uri="{FF2B5EF4-FFF2-40B4-BE49-F238E27FC236}">
                <a16:creationId xmlns:a16="http://schemas.microsoft.com/office/drawing/2014/main" id="{AD8D560D-8FD4-C24D-8A96-596F1CF8EB8A}"/>
              </a:ext>
            </a:extLst>
          </p:cNvPr>
          <p:cNvSpPr>
            <a:spLocks noGrp="1"/>
          </p:cNvSpPr>
          <p:nvPr>
            <p:ph idx="1"/>
          </p:nvPr>
        </p:nvSpPr>
        <p:spPr>
          <a:xfrm>
            <a:off x="110066" y="855131"/>
            <a:ext cx="7078133" cy="4525963"/>
          </a:xfrm>
        </p:spPr>
        <p:txBody>
          <a:bodyPr>
            <a:normAutofit/>
          </a:bodyPr>
          <a:lstStyle/>
          <a:p>
            <a:r>
              <a:rPr lang="en-US" sz="2400" u="sng" dirty="0">
                <a:solidFill>
                  <a:schemeClr val="accent2">
                    <a:lumMod val="75000"/>
                  </a:schemeClr>
                </a:solidFill>
              </a:rPr>
              <a:t>Allosteric Overload </a:t>
            </a:r>
            <a:r>
              <a:rPr lang="en-US" sz="2400" dirty="0">
                <a:solidFill>
                  <a:schemeClr val="accent2">
                    <a:lumMod val="75000"/>
                  </a:schemeClr>
                </a:solidFill>
              </a:rPr>
              <a:t>– when the normal stress response becomes dysfunctional and leads to disease.   </a:t>
            </a:r>
          </a:p>
        </p:txBody>
      </p:sp>
      <p:pic>
        <p:nvPicPr>
          <p:cNvPr id="7" name="Picture 6">
            <a:extLst>
              <a:ext uri="{FF2B5EF4-FFF2-40B4-BE49-F238E27FC236}">
                <a16:creationId xmlns:a16="http://schemas.microsoft.com/office/drawing/2014/main" id="{B3355B99-94CB-6A4A-A9E9-BB643B1998AA}"/>
              </a:ext>
            </a:extLst>
          </p:cNvPr>
          <p:cNvPicPr>
            <a:picLocks noChangeAspect="1"/>
          </p:cNvPicPr>
          <p:nvPr/>
        </p:nvPicPr>
        <p:blipFill>
          <a:blip r:embed="rId3"/>
          <a:stretch>
            <a:fillRect/>
          </a:stretch>
        </p:blipFill>
        <p:spPr>
          <a:xfrm>
            <a:off x="4686517" y="96748"/>
            <a:ext cx="5299364" cy="6858000"/>
          </a:xfrm>
          <a:prstGeom prst="rect">
            <a:avLst/>
          </a:prstGeom>
        </p:spPr>
      </p:pic>
      <p:sp>
        <p:nvSpPr>
          <p:cNvPr id="8" name="TextBox 7">
            <a:extLst>
              <a:ext uri="{FF2B5EF4-FFF2-40B4-BE49-F238E27FC236}">
                <a16:creationId xmlns:a16="http://schemas.microsoft.com/office/drawing/2014/main" id="{D7572E06-BBCD-244C-A8B4-5D261555296B}"/>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pic>
        <p:nvPicPr>
          <p:cNvPr id="5" name="Picture 4">
            <a:extLst>
              <a:ext uri="{FF2B5EF4-FFF2-40B4-BE49-F238E27FC236}">
                <a16:creationId xmlns:a16="http://schemas.microsoft.com/office/drawing/2014/main" id="{6E58C6F4-BF46-0F41-8FDF-5B3FFF52C55D}"/>
              </a:ext>
            </a:extLst>
          </p:cNvPr>
          <p:cNvPicPr>
            <a:picLocks noChangeAspect="1"/>
          </p:cNvPicPr>
          <p:nvPr/>
        </p:nvPicPr>
        <p:blipFill>
          <a:blip r:embed="rId4"/>
          <a:stretch>
            <a:fillRect/>
          </a:stretch>
        </p:blipFill>
        <p:spPr>
          <a:xfrm>
            <a:off x="558693" y="2217818"/>
            <a:ext cx="4660907" cy="4301628"/>
          </a:xfrm>
          <a:prstGeom prst="rect">
            <a:avLst/>
          </a:prstGeom>
        </p:spPr>
      </p:pic>
    </p:spTree>
    <p:extLst>
      <p:ext uri="{BB962C8B-B14F-4D97-AF65-F5344CB8AC3E}">
        <p14:creationId xmlns:p14="http://schemas.microsoft.com/office/powerpoint/2010/main" val="52784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239F-D527-6649-B11D-6385EC41D047}"/>
              </a:ext>
            </a:extLst>
          </p:cNvPr>
          <p:cNvSpPr>
            <a:spLocks noGrp="1"/>
          </p:cNvSpPr>
          <p:nvPr>
            <p:ph type="title"/>
          </p:nvPr>
        </p:nvSpPr>
        <p:spPr>
          <a:xfrm>
            <a:off x="-76200" y="23498"/>
            <a:ext cx="7306733" cy="623271"/>
          </a:xfrm>
        </p:spPr>
        <p:txBody>
          <a:bodyPr>
            <a:normAutofit/>
          </a:bodyPr>
          <a:lstStyle/>
          <a:p>
            <a:r>
              <a:rPr lang="en-US" sz="3000" b="1" dirty="0">
                <a:solidFill>
                  <a:schemeClr val="accent1">
                    <a:lumMod val="75000"/>
                  </a:schemeClr>
                </a:solidFill>
              </a:rPr>
              <a:t>Crash Course: Your Brain on Overwhelm</a:t>
            </a:r>
          </a:p>
        </p:txBody>
      </p:sp>
      <p:pic>
        <p:nvPicPr>
          <p:cNvPr id="6" name="Picture 5">
            <a:extLst>
              <a:ext uri="{FF2B5EF4-FFF2-40B4-BE49-F238E27FC236}">
                <a16:creationId xmlns:a16="http://schemas.microsoft.com/office/drawing/2014/main" id="{A0284E15-409F-4B4F-B1D9-2C2CD5C5E681}"/>
              </a:ext>
            </a:extLst>
          </p:cNvPr>
          <p:cNvPicPr>
            <a:picLocks noChangeAspect="1"/>
          </p:cNvPicPr>
          <p:nvPr/>
        </p:nvPicPr>
        <p:blipFill>
          <a:blip r:embed="rId3"/>
          <a:stretch>
            <a:fillRect/>
          </a:stretch>
        </p:blipFill>
        <p:spPr>
          <a:xfrm>
            <a:off x="5096933" y="4305462"/>
            <a:ext cx="4047067" cy="2213984"/>
          </a:xfrm>
          <a:prstGeom prst="rect">
            <a:avLst/>
          </a:prstGeom>
        </p:spPr>
      </p:pic>
      <p:sp>
        <p:nvSpPr>
          <p:cNvPr id="7" name="TextBox 6">
            <a:extLst>
              <a:ext uri="{FF2B5EF4-FFF2-40B4-BE49-F238E27FC236}">
                <a16:creationId xmlns:a16="http://schemas.microsoft.com/office/drawing/2014/main" id="{EA012341-3CBC-324B-B90F-F03F6EB8F403}"/>
              </a:ext>
            </a:extLst>
          </p:cNvPr>
          <p:cNvSpPr txBox="1"/>
          <p:nvPr/>
        </p:nvSpPr>
        <p:spPr>
          <a:xfrm>
            <a:off x="50006" y="773851"/>
            <a:ext cx="7180527" cy="1200329"/>
          </a:xfrm>
          <a:prstGeom prst="rect">
            <a:avLst/>
          </a:prstGeom>
          <a:noFill/>
        </p:spPr>
        <p:txBody>
          <a:bodyPr wrap="square" rtlCol="0">
            <a:spAutoFit/>
          </a:bodyPr>
          <a:lstStyle/>
          <a:p>
            <a:r>
              <a:rPr lang="en-US" b="1" u="sng" dirty="0">
                <a:solidFill>
                  <a:srgbClr val="343CE4"/>
                </a:solidFill>
              </a:rPr>
              <a:t>Prefrontal Cortex </a:t>
            </a:r>
            <a:r>
              <a:rPr lang="en-US" dirty="0"/>
              <a:t>– executive/high order functioning – planning, problem solving, concentration/focus, regulation of thoughts, emotions and behaviors. </a:t>
            </a:r>
            <a:r>
              <a:rPr lang="en-US" b="1" dirty="0"/>
              <a:t>The more stress the smaller the volume of the PFC.</a:t>
            </a:r>
          </a:p>
        </p:txBody>
      </p:sp>
      <p:sp>
        <p:nvSpPr>
          <p:cNvPr id="10" name="TextBox 9">
            <a:extLst>
              <a:ext uri="{FF2B5EF4-FFF2-40B4-BE49-F238E27FC236}">
                <a16:creationId xmlns:a16="http://schemas.microsoft.com/office/drawing/2014/main" id="{0158CE82-4E34-9348-BB6D-17B042DDED89}"/>
              </a:ext>
            </a:extLst>
          </p:cNvPr>
          <p:cNvSpPr txBox="1"/>
          <p:nvPr/>
        </p:nvSpPr>
        <p:spPr>
          <a:xfrm>
            <a:off x="3064063" y="2281649"/>
            <a:ext cx="4793003" cy="1754326"/>
          </a:xfrm>
          <a:prstGeom prst="rect">
            <a:avLst/>
          </a:prstGeom>
          <a:noFill/>
        </p:spPr>
        <p:txBody>
          <a:bodyPr wrap="square" rtlCol="0">
            <a:spAutoFit/>
          </a:bodyPr>
          <a:lstStyle/>
          <a:p>
            <a:r>
              <a:rPr lang="en-US" b="1" u="sng" dirty="0">
                <a:solidFill>
                  <a:srgbClr val="C00000"/>
                </a:solidFill>
              </a:rPr>
              <a:t>Amygdala</a:t>
            </a:r>
            <a:r>
              <a:rPr lang="en-US" dirty="0"/>
              <a:t> controls emotional responses-</a:t>
            </a:r>
          </a:p>
          <a:p>
            <a:r>
              <a:rPr lang="en-US" dirty="0"/>
              <a:t>“fight or flight”. Associated with fear, anxiety, aggression, learned fear response, addiction. Important in forming and storing </a:t>
            </a:r>
          </a:p>
          <a:p>
            <a:r>
              <a:rPr lang="en-US" dirty="0"/>
              <a:t>memories of emotional events. </a:t>
            </a:r>
            <a:r>
              <a:rPr lang="en-US" b="1" dirty="0"/>
              <a:t>The more stress the larger it gets. </a:t>
            </a:r>
          </a:p>
        </p:txBody>
      </p:sp>
      <p:sp>
        <p:nvSpPr>
          <p:cNvPr id="11" name="TextBox 10">
            <a:extLst>
              <a:ext uri="{FF2B5EF4-FFF2-40B4-BE49-F238E27FC236}">
                <a16:creationId xmlns:a16="http://schemas.microsoft.com/office/drawing/2014/main" id="{378A3823-793A-BB48-8FC5-48AD5CF3DBB8}"/>
              </a:ext>
            </a:extLst>
          </p:cNvPr>
          <p:cNvSpPr txBox="1"/>
          <p:nvPr/>
        </p:nvSpPr>
        <p:spPr>
          <a:xfrm>
            <a:off x="474893" y="5032708"/>
            <a:ext cx="4469641" cy="1200329"/>
          </a:xfrm>
          <a:prstGeom prst="rect">
            <a:avLst/>
          </a:prstGeom>
          <a:noFill/>
        </p:spPr>
        <p:txBody>
          <a:bodyPr wrap="square" rtlCol="0">
            <a:spAutoFit/>
          </a:bodyPr>
          <a:lstStyle/>
          <a:p>
            <a:r>
              <a:rPr lang="en-US" b="1" u="sng" dirty="0">
                <a:solidFill>
                  <a:srgbClr val="00B050"/>
                </a:solidFill>
              </a:rPr>
              <a:t>Hippocampus</a:t>
            </a:r>
            <a:r>
              <a:rPr lang="en-US" dirty="0"/>
              <a:t> plays a role in formation of</a:t>
            </a:r>
          </a:p>
          <a:p>
            <a:r>
              <a:rPr lang="en-US" dirty="0"/>
              <a:t>memories including spatial and navigation  memories. </a:t>
            </a:r>
            <a:r>
              <a:rPr lang="en-US" b="1" dirty="0"/>
              <a:t>The more stress the smaller it gets.</a:t>
            </a:r>
          </a:p>
        </p:txBody>
      </p:sp>
      <p:sp>
        <p:nvSpPr>
          <p:cNvPr id="8" name="TextBox 7">
            <a:extLst>
              <a:ext uri="{FF2B5EF4-FFF2-40B4-BE49-F238E27FC236}">
                <a16:creationId xmlns:a16="http://schemas.microsoft.com/office/drawing/2014/main" id="{D423C066-3BE3-6F40-AA03-A5BE7ED64841}"/>
              </a:ext>
            </a:extLst>
          </p:cNvPr>
          <p:cNvSpPr txBox="1"/>
          <p:nvPr/>
        </p:nvSpPr>
        <p:spPr>
          <a:xfrm>
            <a:off x="6053666" y="6519446"/>
            <a:ext cx="3005631" cy="338554"/>
          </a:xfrm>
          <a:prstGeom prst="rect">
            <a:avLst/>
          </a:prstGeom>
          <a:noFill/>
        </p:spPr>
        <p:txBody>
          <a:bodyPr wrap="none" rtlCol="0">
            <a:spAutoFit/>
          </a:bodyPr>
          <a:lstStyle/>
          <a:p>
            <a:r>
              <a:rPr lang="en-US" sz="1600" dirty="0"/>
              <a:t>Dr. Michelle Lizotte-Waniewski</a:t>
            </a:r>
          </a:p>
        </p:txBody>
      </p:sp>
      <p:pic>
        <p:nvPicPr>
          <p:cNvPr id="12" name="Picture 11">
            <a:extLst>
              <a:ext uri="{FF2B5EF4-FFF2-40B4-BE49-F238E27FC236}">
                <a16:creationId xmlns:a16="http://schemas.microsoft.com/office/drawing/2014/main" id="{D47F345D-539F-A240-9ABD-6DA4BC900338}"/>
              </a:ext>
            </a:extLst>
          </p:cNvPr>
          <p:cNvPicPr>
            <a:picLocks noChangeAspect="1"/>
          </p:cNvPicPr>
          <p:nvPr/>
        </p:nvPicPr>
        <p:blipFill>
          <a:blip r:embed="rId4"/>
          <a:stretch>
            <a:fillRect/>
          </a:stretch>
        </p:blipFill>
        <p:spPr>
          <a:xfrm>
            <a:off x="254760" y="2125891"/>
            <a:ext cx="2656904" cy="2767608"/>
          </a:xfrm>
          <a:prstGeom prst="rect">
            <a:avLst/>
          </a:prstGeom>
        </p:spPr>
      </p:pic>
    </p:spTree>
    <p:extLst>
      <p:ext uri="{BB962C8B-B14F-4D97-AF65-F5344CB8AC3E}">
        <p14:creationId xmlns:p14="http://schemas.microsoft.com/office/powerpoint/2010/main" val="2741637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6E99-2AA0-3046-9D8B-9F4A53A423E3}"/>
              </a:ext>
            </a:extLst>
          </p:cNvPr>
          <p:cNvSpPr>
            <a:spLocks noGrp="1"/>
          </p:cNvSpPr>
          <p:nvPr>
            <p:ph type="title"/>
          </p:nvPr>
        </p:nvSpPr>
        <p:spPr>
          <a:xfrm>
            <a:off x="122372" y="144186"/>
            <a:ext cx="8923867" cy="1054721"/>
          </a:xfrm>
        </p:spPr>
        <p:txBody>
          <a:bodyPr>
            <a:noAutofit/>
          </a:bodyPr>
          <a:lstStyle/>
          <a:p>
            <a:pPr algn="ctr"/>
            <a:r>
              <a:rPr lang="en-US" b="1" dirty="0">
                <a:solidFill>
                  <a:schemeClr val="accent1">
                    <a:lumMod val="75000"/>
                  </a:schemeClr>
                </a:solidFill>
                <a:latin typeface="Calibri" panose="020F0502020204030204" pitchFamily="34" charset="0"/>
              </a:rPr>
              <a:t>We Tend to Care for Everything but Our Minds</a:t>
            </a:r>
          </a:p>
        </p:txBody>
      </p:sp>
      <p:pic>
        <p:nvPicPr>
          <p:cNvPr id="5" name="Content Placeholder 4" descr="Family with two children">
            <a:extLst>
              <a:ext uri="{FF2B5EF4-FFF2-40B4-BE49-F238E27FC236}">
                <a16:creationId xmlns:a16="http://schemas.microsoft.com/office/drawing/2014/main" id="{67D31885-389E-7C4D-9F60-5D516C7ED51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634067" y="2463744"/>
            <a:ext cx="1746524" cy="1746524"/>
          </a:xfrm>
        </p:spPr>
      </p:pic>
      <p:pic>
        <p:nvPicPr>
          <p:cNvPr id="7" name="Graphic 6" descr="Users">
            <a:extLst>
              <a:ext uri="{FF2B5EF4-FFF2-40B4-BE49-F238E27FC236}">
                <a16:creationId xmlns:a16="http://schemas.microsoft.com/office/drawing/2014/main" id="{C705759E-54AC-CB4F-ACC7-15979EB2BE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6818" y="2599885"/>
            <a:ext cx="1474242" cy="1474242"/>
          </a:xfrm>
          <a:prstGeom prst="rect">
            <a:avLst/>
          </a:prstGeom>
        </p:spPr>
      </p:pic>
      <p:pic>
        <p:nvPicPr>
          <p:cNvPr id="9" name="Graphic 8" descr="Hierarchy">
            <a:extLst>
              <a:ext uri="{FF2B5EF4-FFF2-40B4-BE49-F238E27FC236}">
                <a16:creationId xmlns:a16="http://schemas.microsoft.com/office/drawing/2014/main" id="{E3CB8C37-0DEA-DF44-B196-CE0C406261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7457" y="2132667"/>
            <a:ext cx="1577062" cy="1577062"/>
          </a:xfrm>
          <a:prstGeom prst="rect">
            <a:avLst/>
          </a:prstGeom>
        </p:spPr>
      </p:pic>
      <p:pic>
        <p:nvPicPr>
          <p:cNvPr id="11" name="Graphic 10" descr="Man">
            <a:extLst>
              <a:ext uri="{FF2B5EF4-FFF2-40B4-BE49-F238E27FC236}">
                <a16:creationId xmlns:a16="http://schemas.microsoft.com/office/drawing/2014/main" id="{46EC8907-A83E-1646-9FD2-2C0B6E380CF1}"/>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20059"/>
          <a:stretch/>
        </p:blipFill>
        <p:spPr>
          <a:xfrm>
            <a:off x="7132345" y="4148667"/>
            <a:ext cx="1504150" cy="1223128"/>
          </a:xfrm>
          <a:prstGeom prst="rect">
            <a:avLst/>
          </a:prstGeom>
        </p:spPr>
      </p:pic>
      <p:sp>
        <p:nvSpPr>
          <p:cNvPr id="13" name="TextBox 12">
            <a:extLst>
              <a:ext uri="{FF2B5EF4-FFF2-40B4-BE49-F238E27FC236}">
                <a16:creationId xmlns:a16="http://schemas.microsoft.com/office/drawing/2014/main" id="{419D6901-030A-2C4D-A432-6E205C4B95B7}"/>
              </a:ext>
            </a:extLst>
          </p:cNvPr>
          <p:cNvSpPr txBox="1"/>
          <p:nvPr/>
        </p:nvSpPr>
        <p:spPr>
          <a:xfrm>
            <a:off x="2364536" y="4009165"/>
            <a:ext cx="789190" cy="369332"/>
          </a:xfrm>
          <a:prstGeom prst="rect">
            <a:avLst/>
          </a:prstGeom>
          <a:noFill/>
        </p:spPr>
        <p:txBody>
          <a:bodyPr wrap="none" rtlCol="0">
            <a:spAutoFit/>
          </a:bodyPr>
          <a:lstStyle/>
          <a:p>
            <a:r>
              <a:rPr lang="en-US" dirty="0">
                <a:latin typeface="Calibri" panose="020F0502020204030204" pitchFamily="34" charset="0"/>
              </a:rPr>
              <a:t>Family</a:t>
            </a:r>
          </a:p>
        </p:txBody>
      </p:sp>
      <p:sp>
        <p:nvSpPr>
          <p:cNvPr id="14" name="TextBox 13">
            <a:extLst>
              <a:ext uri="{FF2B5EF4-FFF2-40B4-BE49-F238E27FC236}">
                <a16:creationId xmlns:a16="http://schemas.microsoft.com/office/drawing/2014/main" id="{5DDB9B67-E842-FC49-9E5D-90D5D15B4DB1}"/>
              </a:ext>
            </a:extLst>
          </p:cNvPr>
          <p:cNvSpPr txBox="1"/>
          <p:nvPr/>
        </p:nvSpPr>
        <p:spPr>
          <a:xfrm>
            <a:off x="4227321" y="3607621"/>
            <a:ext cx="686342" cy="369332"/>
          </a:xfrm>
          <a:prstGeom prst="rect">
            <a:avLst/>
          </a:prstGeom>
          <a:noFill/>
        </p:spPr>
        <p:txBody>
          <a:bodyPr wrap="none" rtlCol="0">
            <a:spAutoFit/>
          </a:bodyPr>
          <a:lstStyle/>
          <a:p>
            <a:r>
              <a:rPr lang="en-US" dirty="0">
                <a:latin typeface="Calibri" panose="020F0502020204030204" pitchFamily="34" charset="0"/>
              </a:rPr>
              <a:t>Work</a:t>
            </a:r>
          </a:p>
        </p:txBody>
      </p:sp>
      <p:sp>
        <p:nvSpPr>
          <p:cNvPr id="15" name="TextBox 14">
            <a:extLst>
              <a:ext uri="{FF2B5EF4-FFF2-40B4-BE49-F238E27FC236}">
                <a16:creationId xmlns:a16="http://schemas.microsoft.com/office/drawing/2014/main" id="{C3E2FF72-B0FE-A84C-8B45-D15233876D80}"/>
              </a:ext>
            </a:extLst>
          </p:cNvPr>
          <p:cNvSpPr txBox="1"/>
          <p:nvPr/>
        </p:nvSpPr>
        <p:spPr>
          <a:xfrm>
            <a:off x="5794749" y="3825501"/>
            <a:ext cx="1276311" cy="646331"/>
          </a:xfrm>
          <a:prstGeom prst="rect">
            <a:avLst/>
          </a:prstGeom>
          <a:noFill/>
        </p:spPr>
        <p:txBody>
          <a:bodyPr wrap="none" rtlCol="0">
            <a:spAutoFit/>
          </a:bodyPr>
          <a:lstStyle/>
          <a:p>
            <a:pPr algn="ctr"/>
            <a:r>
              <a:rPr lang="en-US" dirty="0">
                <a:latin typeface="Calibri" panose="020F0502020204030204" pitchFamily="34" charset="0"/>
              </a:rPr>
              <a:t>Friends &amp;</a:t>
            </a:r>
          </a:p>
          <a:p>
            <a:pPr algn="ctr"/>
            <a:r>
              <a:rPr lang="en-US" dirty="0">
                <a:latin typeface="Calibri" panose="020F0502020204030204" pitchFamily="34" charset="0"/>
              </a:rPr>
              <a:t>Community</a:t>
            </a:r>
          </a:p>
        </p:txBody>
      </p:sp>
      <p:sp>
        <p:nvSpPr>
          <p:cNvPr id="16" name="TextBox 15">
            <a:extLst>
              <a:ext uri="{FF2B5EF4-FFF2-40B4-BE49-F238E27FC236}">
                <a16:creationId xmlns:a16="http://schemas.microsoft.com/office/drawing/2014/main" id="{929CD299-0675-CE4B-87A8-1699AD32BA94}"/>
              </a:ext>
            </a:extLst>
          </p:cNvPr>
          <p:cNvSpPr txBox="1"/>
          <p:nvPr/>
        </p:nvSpPr>
        <p:spPr>
          <a:xfrm>
            <a:off x="7285120" y="5421523"/>
            <a:ext cx="1351375" cy="369332"/>
          </a:xfrm>
          <a:prstGeom prst="rect">
            <a:avLst/>
          </a:prstGeom>
          <a:noFill/>
        </p:spPr>
        <p:txBody>
          <a:bodyPr wrap="square" rtlCol="0">
            <a:spAutoFit/>
          </a:bodyPr>
          <a:lstStyle/>
          <a:p>
            <a:pPr algn="ctr"/>
            <a:r>
              <a:rPr lang="en-US" dirty="0">
                <a:latin typeface="Calibri" panose="020F0502020204030204" pitchFamily="34" charset="0"/>
              </a:rPr>
              <a:t>Our Bodies</a:t>
            </a:r>
          </a:p>
        </p:txBody>
      </p:sp>
      <p:pic>
        <p:nvPicPr>
          <p:cNvPr id="4" name="Graphic 3" descr="Man and Woman">
            <a:extLst>
              <a:ext uri="{FF2B5EF4-FFF2-40B4-BE49-F238E27FC236}">
                <a16:creationId xmlns:a16="http://schemas.microsoft.com/office/drawing/2014/main" id="{C834E397-1AF1-1148-9A17-EB4DA37EB7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4067" y="3997243"/>
            <a:ext cx="1478209" cy="1478209"/>
          </a:xfrm>
          <a:prstGeom prst="rect">
            <a:avLst/>
          </a:prstGeom>
        </p:spPr>
      </p:pic>
      <p:sp>
        <p:nvSpPr>
          <p:cNvPr id="18" name="TextBox 17">
            <a:extLst>
              <a:ext uri="{FF2B5EF4-FFF2-40B4-BE49-F238E27FC236}">
                <a16:creationId xmlns:a16="http://schemas.microsoft.com/office/drawing/2014/main" id="{B8F5D10B-3E7B-8248-AA7E-3161A5876A64}"/>
              </a:ext>
            </a:extLst>
          </p:cNvPr>
          <p:cNvSpPr txBox="1"/>
          <p:nvPr/>
        </p:nvSpPr>
        <p:spPr>
          <a:xfrm>
            <a:off x="745376" y="5343606"/>
            <a:ext cx="1515225" cy="646331"/>
          </a:xfrm>
          <a:prstGeom prst="rect">
            <a:avLst/>
          </a:prstGeom>
          <a:noFill/>
        </p:spPr>
        <p:txBody>
          <a:bodyPr wrap="square" rtlCol="0">
            <a:spAutoFit/>
          </a:bodyPr>
          <a:lstStyle/>
          <a:p>
            <a:pPr algn="ctr"/>
            <a:r>
              <a:rPr lang="en-US" dirty="0">
                <a:latin typeface="Calibri" panose="020F0502020204030204" pitchFamily="34" charset="0"/>
              </a:rPr>
              <a:t>Significant Others</a:t>
            </a:r>
          </a:p>
        </p:txBody>
      </p:sp>
      <p:pic>
        <p:nvPicPr>
          <p:cNvPr id="17" name="Content Placeholder 7" descr="A close up of a logo&#10;&#10;Description automatically generated">
            <a:extLst>
              <a:ext uri="{FF2B5EF4-FFF2-40B4-BE49-F238E27FC236}">
                <a16:creationId xmlns:a16="http://schemas.microsoft.com/office/drawing/2014/main" id="{9E0F61AE-115A-E845-A4B5-E24A3E0A774A}"/>
              </a:ext>
            </a:extLst>
          </p:cNvPr>
          <p:cNvPicPr>
            <a:picLocks noChangeAspect="1"/>
          </p:cNvPicPr>
          <p:nvPr/>
        </p:nvPicPr>
        <p:blipFill>
          <a:blip r:embed="rId13"/>
          <a:stretch>
            <a:fillRect/>
          </a:stretch>
        </p:blipFill>
        <p:spPr>
          <a:xfrm>
            <a:off x="7638785" y="3778509"/>
            <a:ext cx="520898" cy="461312"/>
          </a:xfrm>
          <a:prstGeom prst="rect">
            <a:avLst/>
          </a:prstGeom>
        </p:spPr>
      </p:pic>
      <p:sp>
        <p:nvSpPr>
          <p:cNvPr id="12" name="Oval 11">
            <a:extLst>
              <a:ext uri="{FF2B5EF4-FFF2-40B4-BE49-F238E27FC236}">
                <a16:creationId xmlns:a16="http://schemas.microsoft.com/office/drawing/2014/main" id="{31A9BD5C-E631-5247-BEB2-CDEB5138C32E}"/>
              </a:ext>
            </a:extLst>
          </p:cNvPr>
          <p:cNvSpPr/>
          <p:nvPr/>
        </p:nvSpPr>
        <p:spPr>
          <a:xfrm>
            <a:off x="7638785" y="3729607"/>
            <a:ext cx="578155" cy="559115"/>
          </a:xfrm>
          <a:prstGeom prst="ellipse">
            <a:avLst/>
          </a:prstGeom>
          <a:solidFill>
            <a:schemeClr val="bg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a:extLst>
              <a:ext uri="{FF2B5EF4-FFF2-40B4-BE49-F238E27FC236}">
                <a16:creationId xmlns:a16="http://schemas.microsoft.com/office/drawing/2014/main" id="{C31529E8-1DC7-7D4D-B987-7E6A4F7193AD}"/>
              </a:ext>
            </a:extLst>
          </p:cNvPr>
          <p:cNvCxnSpPr>
            <a:cxnSpLocks/>
            <a:stCxn id="12" idx="3"/>
            <a:endCxn id="12" idx="7"/>
          </p:cNvCxnSpPr>
          <p:nvPr/>
        </p:nvCxnSpPr>
        <p:spPr>
          <a:xfrm flipV="1">
            <a:off x="7723454" y="3811487"/>
            <a:ext cx="408817" cy="3953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FCFD144-ED2E-C34F-8E68-D6C5CC451F2C}"/>
              </a:ext>
            </a:extLst>
          </p:cNvPr>
          <p:cNvSpPr txBox="1"/>
          <p:nvPr/>
        </p:nvSpPr>
        <p:spPr>
          <a:xfrm>
            <a:off x="7249080" y="6519446"/>
            <a:ext cx="1797159" cy="338554"/>
          </a:xfrm>
          <a:prstGeom prst="rect">
            <a:avLst/>
          </a:prstGeom>
          <a:noFill/>
        </p:spPr>
        <p:txBody>
          <a:bodyPr wrap="none" rtlCol="0">
            <a:spAutoFit/>
          </a:bodyPr>
          <a:lstStyle/>
          <a:p>
            <a:r>
              <a:rPr lang="en-US" sz="1600" dirty="0"/>
              <a:t>Dr. Chantal Young</a:t>
            </a:r>
          </a:p>
        </p:txBody>
      </p:sp>
    </p:spTree>
    <p:extLst>
      <p:ext uri="{BB962C8B-B14F-4D97-AF65-F5344CB8AC3E}">
        <p14:creationId xmlns:p14="http://schemas.microsoft.com/office/powerpoint/2010/main" val="3800671109"/>
      </p:ext>
    </p:extLst>
  </p:cSld>
  <p:clrMapOvr>
    <a:masterClrMapping/>
  </p:clrMapOvr>
</p:sld>
</file>

<file path=ppt/theme/theme1.xml><?xml version="1.0" encoding="utf-8"?>
<a:theme xmlns:a="http://schemas.openxmlformats.org/drawingml/2006/main" name="Face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E0759E5042F946A53700E7E438E16A" ma:contentTypeVersion="0" ma:contentTypeDescription="Create a new document." ma:contentTypeScope="" ma:versionID="a53323d37768c46dbb8e2e7bb94217a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CF3044-50F6-4B58-AD86-AA0650834D36}">
  <ds:schemaRefs>
    <ds:schemaRef ds:uri="http://schemas.microsoft.com/office/2006/documentManagement/types"/>
    <ds:schemaRef ds:uri="http://purl.org/dc/dcmitype/"/>
    <ds:schemaRef ds:uri="http://purl.org/dc/elements/1.1/"/>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1B3A778-686C-46FC-889B-0D1DA1C626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3FB22E8-3039-41B8-A9F9-454AD0F0E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5974</TotalTime>
  <Words>12396</Words>
  <Application>Microsoft Macintosh PowerPoint</Application>
  <PresentationFormat>On-screen Show (4:3)</PresentationFormat>
  <Paragraphs>904</Paragraphs>
  <Slides>60</Slides>
  <Notes>56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Arial</vt:lpstr>
      <vt:lpstr>Arial Narrow</vt:lpstr>
      <vt:lpstr>Calibri</vt:lpstr>
      <vt:lpstr>Euphemia</vt:lpstr>
      <vt:lpstr>Montserrat</vt:lpstr>
      <vt:lpstr>Symbol</vt:lpstr>
      <vt:lpstr>Times New Roman</vt:lpstr>
      <vt:lpstr>Trebuchet MS</vt:lpstr>
      <vt:lpstr>Wingdings</vt:lpstr>
      <vt:lpstr>Wingdings 3</vt:lpstr>
      <vt:lpstr>Facet</vt:lpstr>
      <vt:lpstr>Meditation 101: Simple Practices for Maintaining Wellbeing and Fostering Resilience</vt:lpstr>
      <vt:lpstr>Overview</vt:lpstr>
      <vt:lpstr>Objectives</vt:lpstr>
      <vt:lpstr>Thought Management</vt:lpstr>
      <vt:lpstr>PowerPoint Presentation</vt:lpstr>
      <vt:lpstr>Stress: Friend or Foe?</vt:lpstr>
      <vt:lpstr>The Physiological Effect of Toxic Stress</vt:lpstr>
      <vt:lpstr>Crash Course: Your Brain on Overwhelm</vt:lpstr>
      <vt:lpstr>We Tend to Care for Everything but Our Minds</vt:lpstr>
      <vt:lpstr>Why Meditate?</vt:lpstr>
      <vt:lpstr>Benefits of Meditation</vt:lpstr>
      <vt:lpstr>Meditation Effects on the Immune System</vt:lpstr>
      <vt:lpstr>PowerPoint Presentation</vt:lpstr>
      <vt:lpstr>So….. What is Meditation ?</vt:lpstr>
      <vt:lpstr>Misperceptions</vt:lpstr>
      <vt:lpstr>PowerPoint Presentation</vt:lpstr>
      <vt:lpstr>PowerPoint Presentation</vt:lpstr>
      <vt:lpstr>Cultural Roots of Mindfulness</vt:lpstr>
      <vt:lpstr>Key Concepts: Mindfulness</vt:lpstr>
      <vt:lpstr>Continuum of Awareness (Niemiec, 2013)</vt:lpstr>
      <vt:lpstr>Self-consciousness vs. Self-awareness</vt:lpstr>
      <vt:lpstr>Features of Mindfulness</vt:lpstr>
      <vt:lpstr>We Can be Mindful of:</vt:lpstr>
      <vt:lpstr>Breath Meditation (Possible Activity)</vt:lpstr>
      <vt:lpstr>One Breath (Possible Activity)</vt:lpstr>
      <vt:lpstr>Mindfulness in 0 Seconds (for busy people): 12 Practices that can be paired with other activities</vt:lpstr>
      <vt:lpstr>Body Scan Meditation</vt:lpstr>
      <vt:lpstr>Simple Body Scan Meditation</vt:lpstr>
      <vt:lpstr>Mantra Meditation</vt:lpstr>
      <vt:lpstr>Sample Mantras</vt:lpstr>
      <vt:lpstr>Walking Meditation</vt:lpstr>
      <vt:lpstr>Let’s Play a Game..  (Optional Activity)</vt:lpstr>
      <vt:lpstr>PowerPoint Presentation</vt:lpstr>
      <vt:lpstr>Recall test... </vt:lpstr>
      <vt:lpstr>Gratitude/Journaling</vt:lpstr>
      <vt:lpstr>Prayer</vt:lpstr>
      <vt:lpstr>BUT- I can’t meditate because…</vt:lpstr>
      <vt:lpstr>PowerPoint Presentation</vt:lpstr>
      <vt:lpstr>Specific Benefits for Medical Students, Residents, Physicians</vt:lpstr>
      <vt:lpstr>Physician Well-being and Resilience</vt:lpstr>
      <vt:lpstr>PowerPoint Presentation</vt:lpstr>
      <vt:lpstr>PowerPoint Presentation</vt:lpstr>
      <vt:lpstr>PowerPoint Presentation</vt:lpstr>
      <vt:lpstr>PowerPoint Presentation</vt:lpstr>
      <vt:lpstr>PowerPoint Presentation</vt:lpstr>
      <vt:lpstr>How We Typically Cope</vt:lpstr>
      <vt:lpstr>Mindful coping: Pain vs. Suffering</vt:lpstr>
      <vt:lpstr> Thinking </vt:lpstr>
      <vt:lpstr>Anxiety</vt:lpstr>
      <vt:lpstr>Mindful Communication</vt:lpstr>
      <vt:lpstr>What is a practice?</vt:lpstr>
      <vt:lpstr>Choose Your Practice and Make a Routine</vt:lpstr>
      <vt:lpstr>PowerPoint Presentation</vt:lpstr>
      <vt:lpstr>Taking Action!</vt:lpstr>
      <vt:lpstr>A farewell meditation</vt:lpstr>
      <vt:lpstr>Resources for Mindfulness</vt:lpstr>
      <vt:lpstr>Resources - continued</vt:lpstr>
      <vt:lpstr>Resources-continued</vt:lpstr>
      <vt:lpstr>Resources- continued</vt:lpstr>
      <vt:lpstr>EXPERIENTIAL BREAK OUT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Perez</dc:creator>
  <cp:lastModifiedBy>Michelle Lizotte-Waniewski</cp:lastModifiedBy>
  <cp:revision>949</cp:revision>
  <cp:lastPrinted>2019-11-04T15:46:32Z</cp:lastPrinted>
  <dcterms:created xsi:type="dcterms:W3CDTF">2015-02-10T19:15:18Z</dcterms:created>
  <dcterms:modified xsi:type="dcterms:W3CDTF">2022-01-13T23:24:10Z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0x01010085E0759E5042F946A53700E7E438E16A</vt:lpwstr>
  </property>
</Properties>
</file>