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ZvHfExxr/68JBppx5VZvkYDC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7.xml"/><Relationship Id="rId22" Type="http://schemas.openxmlformats.org/officeDocument/2006/relationships/font" Target="fonts/Roboto-italic.fntdata"/><Relationship Id="rId10" Type="http://schemas.openxmlformats.org/officeDocument/2006/relationships/slide" Target="slides/slide6.xml"/><Relationship Id="rId21" Type="http://schemas.openxmlformats.org/officeDocument/2006/relationships/font" Target="fonts/Roboto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373063" y="704850"/>
            <a:ext cx="6264275" cy="3524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  <a:noFill/>
          <a:ln>
            <a:noFill/>
          </a:ln>
        </p:spPr>
        <p:txBody>
          <a:bodyPr anchorCtr="0" anchor="t" bIns="93725" lIns="93725" spcFirstLastPara="1" rIns="93725" wrap="square" tIns="9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Much more information on these concepts are available on the FIRST website: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www.aamc.org/FIRST and aamc.org/videowebinars</a:t>
            </a:r>
            <a:endParaRPr/>
          </a:p>
        </p:txBody>
      </p:sp>
      <p:sp>
        <p:nvSpPr>
          <p:cNvPr id="151" name="Google Shape;151;p15:notes"/>
          <p:cNvSpPr txBox="1"/>
          <p:nvPr/>
        </p:nvSpPr>
        <p:spPr>
          <a:xfrm>
            <a:off x="0" y="0"/>
            <a:ext cx="3894667" cy="310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850" lIns="93725" spcFirstLastPara="1" rIns="93725" wrap="square" tIns="46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 flipH="1" rot="10800000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 txBox="1"/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2" type="body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/>
        </p:nvSpPr>
        <p:spPr>
          <a:xfrm flipH="1" rot="10800000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 flipH="1" rot="10800000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28" name="Google Shape;28;p19"/>
          <p:cNvSpPr txBox="1"/>
          <p:nvPr>
            <p:ph idx="1" type="subTitle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/>
          <p:nvPr/>
        </p:nvSpPr>
        <p:spPr>
          <a:xfrm rot="5400000">
            <a:off x="2595233" y="3357000"/>
            <a:ext cx="68572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22"/>
          <p:cNvSpPr txBox="1"/>
          <p:nvPr>
            <p:ph idx="1" type="subTitle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accent4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634000" y="1678033"/>
            <a:ext cx="10962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634000" y="4406167"/>
            <a:ext cx="10962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1_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/>
          <p:nvPr/>
        </p:nvSpPr>
        <p:spPr>
          <a:xfrm flipH="1" rot="10800000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4"/>
          <p:cNvSpPr/>
          <p:nvPr/>
        </p:nvSpPr>
        <p:spPr>
          <a:xfrm flipH="1" rot="10800000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buClr>
                <a:schemeClr val="lt1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buClr>
                <a:schemeClr val="lt2"/>
              </a:buClr>
              <a:buSzPts val="1333"/>
              <a:buFont typeface="Roboto"/>
              <a:buNone/>
              <a:defRPr b="0" i="0" sz="1333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0" y="1091403"/>
            <a:ext cx="12192000" cy="123769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>
            <p:ph type="title"/>
          </p:nvPr>
        </p:nvSpPr>
        <p:spPr>
          <a:xfrm>
            <a:off x="0" y="0"/>
            <a:ext cx="12192000" cy="1109133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anchorCtr="0" anchor="ctr" bIns="121900" lIns="853425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AAMC Financial Wellness</a:t>
            </a:r>
            <a:endParaRPr b="1"/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5061" l="3111" r="2042" t="14345"/>
          <a:stretch/>
        </p:blipFill>
        <p:spPr>
          <a:xfrm>
            <a:off x="481965" y="1236658"/>
            <a:ext cx="11228071" cy="536666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60" name="Google Shape;60;p1"/>
          <p:cNvSpPr txBox="1"/>
          <p:nvPr/>
        </p:nvSpPr>
        <p:spPr>
          <a:xfrm>
            <a:off x="0" y="6041018"/>
            <a:ext cx="12192000" cy="769441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aamc.org/financialwellness</a:t>
            </a:r>
            <a:endParaRPr/>
          </a:p>
        </p:txBody>
      </p:sp>
      <p:cxnSp>
        <p:nvCxnSpPr>
          <p:cNvPr id="61" name="Google Shape;61;p1"/>
          <p:cNvCxnSpPr/>
          <p:nvPr/>
        </p:nvCxnSpPr>
        <p:spPr>
          <a:xfrm>
            <a:off x="1249305" y="4821053"/>
            <a:ext cx="1128889" cy="120415"/>
          </a:xfrm>
          <a:prstGeom prst="straightConnector1">
            <a:avLst/>
          </a:prstGeom>
          <a:noFill/>
          <a:ln cap="flat" cmpd="sng" w="57150">
            <a:solidFill>
              <a:srgbClr val="F4B4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0"/>
          <p:cNvPicPr preferRelativeResize="0"/>
          <p:nvPr/>
        </p:nvPicPr>
        <p:blipFill rotWithShape="1">
          <a:blip r:embed="rId3">
            <a:alphaModFix/>
          </a:blip>
          <a:srcRect b="0" l="11835" r="14495" t="0"/>
          <a:stretch/>
        </p:blipFill>
        <p:spPr>
          <a:xfrm>
            <a:off x="0" y="0"/>
            <a:ext cx="12919048" cy="9864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0"/>
          <p:cNvCxnSpPr/>
          <p:nvPr/>
        </p:nvCxnSpPr>
        <p:spPr>
          <a:xfrm>
            <a:off x="451557" y="4906904"/>
            <a:ext cx="901868" cy="271296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3">
            <a:alphaModFix/>
          </a:blip>
          <a:srcRect b="0" l="0" r="4198" t="0"/>
          <a:stretch/>
        </p:blipFill>
        <p:spPr>
          <a:xfrm>
            <a:off x="0" y="0"/>
            <a:ext cx="12703763" cy="745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2"/>
          <p:cNvPicPr preferRelativeResize="0"/>
          <p:nvPr/>
        </p:nvPicPr>
        <p:blipFill rotWithShape="1">
          <a:blip r:embed="rId3">
            <a:alphaModFix/>
          </a:blip>
          <a:srcRect b="6282" l="10000" r="11728" t="0"/>
          <a:stretch/>
        </p:blipFill>
        <p:spPr>
          <a:xfrm>
            <a:off x="0" y="0"/>
            <a:ext cx="13757392" cy="926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2"/>
          <p:cNvCxnSpPr/>
          <p:nvPr/>
        </p:nvCxnSpPr>
        <p:spPr>
          <a:xfrm>
            <a:off x="888059" y="4876800"/>
            <a:ext cx="993423" cy="0"/>
          </a:xfrm>
          <a:prstGeom prst="straightConnector1">
            <a:avLst/>
          </a:prstGeom>
          <a:noFill/>
          <a:ln cap="flat" cmpd="sng" w="76200">
            <a:solidFill>
              <a:srgbClr val="F4B4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/>
          </a:blip>
          <a:srcRect b="6501" l="9259" r="12592" t="0"/>
          <a:stretch/>
        </p:blipFill>
        <p:spPr>
          <a:xfrm>
            <a:off x="0" y="0"/>
            <a:ext cx="13320888" cy="8964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4"/>
          <p:cNvPicPr preferRelativeResize="0"/>
          <p:nvPr/>
        </p:nvPicPr>
        <p:blipFill rotWithShape="1">
          <a:blip r:embed="rId3">
            <a:alphaModFix/>
          </a:blip>
          <a:srcRect b="6282" l="10000" r="11728" t="0"/>
          <a:stretch/>
        </p:blipFill>
        <p:spPr>
          <a:xfrm>
            <a:off x="0" y="0"/>
            <a:ext cx="13757392" cy="9265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4"/>
          <p:cNvCxnSpPr/>
          <p:nvPr/>
        </p:nvCxnSpPr>
        <p:spPr>
          <a:xfrm>
            <a:off x="5117629" y="4184415"/>
            <a:ext cx="842904" cy="571971"/>
          </a:xfrm>
          <a:prstGeom prst="straightConnector1">
            <a:avLst/>
          </a:prstGeom>
          <a:noFill/>
          <a:ln cap="flat" cmpd="sng" w="76200">
            <a:solidFill>
              <a:srgbClr val="F4B4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4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1" y="0"/>
            <a:ext cx="6819983" cy="2269568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anchorCtr="0" anchor="ctr" bIns="121900" lIns="853425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8000"/>
              <a:t>Questions</a:t>
            </a:r>
            <a:endParaRPr b="1" sz="8000"/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10" y="2842115"/>
            <a:ext cx="58611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/>
          <p:nvPr/>
        </p:nvSpPr>
        <p:spPr>
          <a:xfrm>
            <a:off x="6741160" y="3657602"/>
            <a:ext cx="5269608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33" u="none" cap="none" strike="noStrike">
                <a:solidFill>
                  <a:srgbClr val="083C92"/>
                </a:solidFill>
                <a:latin typeface="Arial"/>
                <a:ea typeface="Arial"/>
                <a:cs typeface="Arial"/>
                <a:sym typeface="Arial"/>
              </a:rPr>
              <a:t>FIRST@aamc.org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/>
        </p:nvSpPr>
        <p:spPr>
          <a:xfrm>
            <a:off x="0" y="6055032"/>
            <a:ext cx="12192000" cy="769441"/>
          </a:xfrm>
          <a:prstGeom prst="rect">
            <a:avLst/>
          </a:prstGeom>
          <a:solidFill>
            <a:srgbClr val="F4B4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aamc.org/financialwellness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2080" r="11104" t="0"/>
          <a:stretch/>
        </p:blipFill>
        <p:spPr>
          <a:xfrm>
            <a:off x="-1" y="-8282"/>
            <a:ext cx="12192001" cy="81913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9507523" y="1812024"/>
            <a:ext cx="2494327" cy="4082641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932727" y="1923875"/>
            <a:ext cx="3422708" cy="1006680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5061" l="3110" r="22965" t="14345"/>
          <a:stretch/>
        </p:blipFill>
        <p:spPr>
          <a:xfrm>
            <a:off x="0" y="-284942"/>
            <a:ext cx="12271653" cy="742788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17716" t="11619"/>
          <a:stretch/>
        </p:blipFill>
        <p:spPr>
          <a:xfrm>
            <a:off x="0" y="536897"/>
            <a:ext cx="12515133" cy="7561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"/>
          <p:cNvCxnSpPr/>
          <p:nvPr/>
        </p:nvCxnSpPr>
        <p:spPr>
          <a:xfrm flipH="1">
            <a:off x="5066951" y="4474129"/>
            <a:ext cx="928383" cy="391487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8416" l="13942" r="12037" t="9926"/>
          <a:stretch/>
        </p:blipFill>
        <p:spPr>
          <a:xfrm>
            <a:off x="0" y="0"/>
            <a:ext cx="99466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9443720" y="1391921"/>
            <a:ext cx="247904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a school administrator account, financial aid administrators can obtain key metrics about AAMC Financial Wellness usage.</a:t>
            </a:r>
            <a:endParaRPr/>
          </a:p>
        </p:txBody>
      </p:sp>
      <p:cxnSp>
        <p:nvCxnSpPr>
          <p:cNvPr id="85" name="Google Shape;85;p4"/>
          <p:cNvCxnSpPr/>
          <p:nvPr/>
        </p:nvCxnSpPr>
        <p:spPr>
          <a:xfrm rot="10800000">
            <a:off x="1658408" y="5741936"/>
            <a:ext cx="1173905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5183" l="14068" r="19942" t="14611"/>
          <a:stretch/>
        </p:blipFill>
        <p:spPr>
          <a:xfrm>
            <a:off x="0" y="0"/>
            <a:ext cx="9113520" cy="69231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9413240" y="1940560"/>
            <a:ext cx="247904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an  administrator account, financial aid administrators can run various reports.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2629" l="8914" r="15595" t="0"/>
          <a:stretch/>
        </p:blipFill>
        <p:spPr>
          <a:xfrm>
            <a:off x="0" y="0"/>
            <a:ext cx="12639416" cy="917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22317" l="6272" r="13518" t="-84"/>
          <a:stretch/>
        </p:blipFill>
        <p:spPr>
          <a:xfrm>
            <a:off x="-34756" y="-18955"/>
            <a:ext cx="12644768" cy="689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/>
          <p:nvPr/>
        </p:nvSpPr>
        <p:spPr>
          <a:xfrm>
            <a:off x="6873965" y="6548845"/>
            <a:ext cx="522515" cy="309155"/>
          </a:xfrm>
          <a:prstGeom prst="ellipse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12905" l="8466" r="10367" t="0"/>
          <a:stretch/>
        </p:blipFill>
        <p:spPr>
          <a:xfrm>
            <a:off x="0" y="0"/>
            <a:ext cx="12482819" cy="718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4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F4B400"/>
          </a:solidFill>
          <a:ln cap="flat" cmpd="sng" w="25400">
            <a:solidFill>
              <a:srgbClr val="F4B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-554182" y="-147781"/>
            <a:ext cx="13300363" cy="3796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17919" l="15517" r="16873" t="13545"/>
          <a:stretch/>
        </p:blipFill>
        <p:spPr>
          <a:xfrm>
            <a:off x="381771" y="455661"/>
            <a:ext cx="11228253" cy="640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2021-11-30T15:24:59Z</dcterms:created>
  <dc:creator>Julie Gilbert</dc:creator>
</cp:coreProperties>
</file>