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14"/>
  </p:notesMasterIdLst>
  <p:sldIdLst>
    <p:sldId id="266" r:id="rId2"/>
    <p:sldId id="278" r:id="rId3"/>
    <p:sldId id="279" r:id="rId4"/>
    <p:sldId id="256" r:id="rId5"/>
    <p:sldId id="277" r:id="rId6"/>
    <p:sldId id="275" r:id="rId7"/>
    <p:sldId id="261" r:id="rId8"/>
    <p:sldId id="271" r:id="rId9"/>
    <p:sldId id="265" r:id="rId10"/>
    <p:sldId id="268" r:id="rId11"/>
    <p:sldId id="269" r:id="rId12"/>
    <p:sldId id="2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2239"/>
  </p:normalViewPr>
  <p:slideViewPr>
    <p:cSldViewPr snapToGrid="0" snapToObjects="1">
      <p:cViewPr>
        <p:scale>
          <a:sx n="103" d="100"/>
          <a:sy n="103" d="100"/>
        </p:scale>
        <p:origin x="896"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51870D-5E51-B94C-BB21-E6AE30B22A58}" type="datetimeFigureOut">
              <a:rPr lang="en-US" smtClean="0"/>
              <a:t>12/6/21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0F3E70-D1C2-F841-AF6A-0DE7EE0BE3FD}" type="slidenum">
              <a:rPr lang="en-US" smtClean="0"/>
              <a:t>‹#›</a:t>
            </a:fld>
            <a:endParaRPr lang="en-US"/>
          </a:p>
        </p:txBody>
      </p:sp>
    </p:spTree>
    <p:extLst>
      <p:ext uri="{BB962C8B-B14F-4D97-AF65-F5344CB8AC3E}">
        <p14:creationId xmlns:p14="http://schemas.microsoft.com/office/powerpoint/2010/main" val="2472765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F3E70-D1C2-F841-AF6A-0DE7EE0BE3FD}" type="slidenum">
              <a:rPr lang="en-US" smtClean="0"/>
              <a:t>1</a:t>
            </a:fld>
            <a:endParaRPr lang="en-US"/>
          </a:p>
        </p:txBody>
      </p:sp>
    </p:spTree>
    <p:extLst>
      <p:ext uri="{BB962C8B-B14F-4D97-AF65-F5344CB8AC3E}">
        <p14:creationId xmlns:p14="http://schemas.microsoft.com/office/powerpoint/2010/main" val="413254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your audience to describe what guilt and shame  feels like through a word cloud. It is important to remember that we all make mistakes and at times have even done something that we may categorize as bad behavior. But remember, that isolated bad behavior does not always equate to a bad person. </a:t>
            </a:r>
          </a:p>
        </p:txBody>
      </p:sp>
      <p:sp>
        <p:nvSpPr>
          <p:cNvPr id="4" name="Slide Number Placeholder 3"/>
          <p:cNvSpPr>
            <a:spLocks noGrp="1"/>
          </p:cNvSpPr>
          <p:nvPr>
            <p:ph type="sldNum" sz="quarter" idx="5"/>
          </p:nvPr>
        </p:nvSpPr>
        <p:spPr/>
        <p:txBody>
          <a:bodyPr/>
          <a:lstStyle/>
          <a:p>
            <a:fld id="{510F3E70-D1C2-F841-AF6A-0DE7EE0BE3FD}" type="slidenum">
              <a:rPr lang="en-US" smtClean="0"/>
              <a:t>3</a:t>
            </a:fld>
            <a:endParaRPr lang="en-US"/>
          </a:p>
        </p:txBody>
      </p:sp>
    </p:spTree>
    <p:extLst>
      <p:ext uri="{BB962C8B-B14F-4D97-AF65-F5344CB8AC3E}">
        <p14:creationId xmlns:p14="http://schemas.microsoft.com/office/powerpoint/2010/main" val="131253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Data were collected in spring 2020, through an anonymous survey delivered to a purposively-selected sample of 6026 FHCWs at Mount Sinai Hospital; 2579 endorsed treating COVID-19 patients and provided complete survey responses. </a:t>
            </a:r>
            <a:endParaRPr lang="en-US" dirty="0"/>
          </a:p>
        </p:txBody>
      </p:sp>
      <p:sp>
        <p:nvSpPr>
          <p:cNvPr id="4" name="Slide Number Placeholder 3"/>
          <p:cNvSpPr>
            <a:spLocks noGrp="1"/>
          </p:cNvSpPr>
          <p:nvPr>
            <p:ph type="sldNum" sz="quarter" idx="5"/>
          </p:nvPr>
        </p:nvSpPr>
        <p:spPr/>
        <p:txBody>
          <a:bodyPr/>
          <a:lstStyle/>
          <a:p>
            <a:fld id="{510F3E70-D1C2-F841-AF6A-0DE7EE0BE3FD}" type="slidenum">
              <a:rPr lang="en-US" smtClean="0"/>
              <a:t>5</a:t>
            </a:fld>
            <a:endParaRPr lang="en-US"/>
          </a:p>
        </p:txBody>
      </p:sp>
    </p:spTree>
    <p:extLst>
      <p:ext uri="{BB962C8B-B14F-4D97-AF65-F5344CB8AC3E}">
        <p14:creationId xmlns:p14="http://schemas.microsoft.com/office/powerpoint/2010/main" val="4152110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F3E70-D1C2-F841-AF6A-0DE7EE0BE3FD}" type="slidenum">
              <a:rPr lang="en-US" smtClean="0"/>
              <a:t>6</a:t>
            </a:fld>
            <a:endParaRPr lang="en-US"/>
          </a:p>
        </p:txBody>
      </p:sp>
    </p:spTree>
    <p:extLst>
      <p:ext uri="{BB962C8B-B14F-4D97-AF65-F5344CB8AC3E}">
        <p14:creationId xmlns:p14="http://schemas.microsoft.com/office/powerpoint/2010/main" val="608892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F3E70-D1C2-F841-AF6A-0DE7EE0BE3FD}" type="slidenum">
              <a:rPr lang="en-US" smtClean="0"/>
              <a:t>9</a:t>
            </a:fld>
            <a:endParaRPr lang="en-US"/>
          </a:p>
        </p:txBody>
      </p:sp>
    </p:spTree>
    <p:extLst>
      <p:ext uri="{BB962C8B-B14F-4D97-AF65-F5344CB8AC3E}">
        <p14:creationId xmlns:p14="http://schemas.microsoft.com/office/powerpoint/2010/main" val="4202329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E0B0BA-0F97-DC4D-937E-CF5595DE759F}"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ED572-88F3-3642-9F17-22F267666531}" type="slidenum">
              <a:rPr lang="en-US" smtClean="0"/>
              <a:t>‹#›</a:t>
            </a:fld>
            <a:endParaRPr lang="en-US"/>
          </a:p>
        </p:txBody>
      </p:sp>
    </p:spTree>
    <p:extLst>
      <p:ext uri="{BB962C8B-B14F-4D97-AF65-F5344CB8AC3E}">
        <p14:creationId xmlns:p14="http://schemas.microsoft.com/office/powerpoint/2010/main" val="1321973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E0B0BA-0F97-DC4D-937E-CF5595DE759F}"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ED572-88F3-3642-9F17-22F267666531}" type="slidenum">
              <a:rPr lang="en-US" smtClean="0"/>
              <a:t>‹#›</a:t>
            </a:fld>
            <a:endParaRPr lang="en-US"/>
          </a:p>
        </p:txBody>
      </p:sp>
    </p:spTree>
    <p:extLst>
      <p:ext uri="{BB962C8B-B14F-4D97-AF65-F5344CB8AC3E}">
        <p14:creationId xmlns:p14="http://schemas.microsoft.com/office/powerpoint/2010/main" val="2570626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E0B0BA-0F97-DC4D-937E-CF5595DE759F}"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ED572-88F3-3642-9F17-22F26766653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15364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E0B0BA-0F97-DC4D-937E-CF5595DE759F}"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ED572-88F3-3642-9F17-22F267666531}" type="slidenum">
              <a:rPr lang="en-US" smtClean="0"/>
              <a:t>‹#›</a:t>
            </a:fld>
            <a:endParaRPr lang="en-US"/>
          </a:p>
        </p:txBody>
      </p:sp>
    </p:spTree>
    <p:extLst>
      <p:ext uri="{BB962C8B-B14F-4D97-AF65-F5344CB8AC3E}">
        <p14:creationId xmlns:p14="http://schemas.microsoft.com/office/powerpoint/2010/main" val="1238490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E0B0BA-0F97-DC4D-937E-CF5595DE759F}"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ED572-88F3-3642-9F17-22F26766653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35116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E0B0BA-0F97-DC4D-937E-CF5595DE759F}"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ED572-88F3-3642-9F17-22F267666531}" type="slidenum">
              <a:rPr lang="en-US" smtClean="0"/>
              <a:t>‹#›</a:t>
            </a:fld>
            <a:endParaRPr lang="en-US"/>
          </a:p>
        </p:txBody>
      </p:sp>
    </p:spTree>
    <p:extLst>
      <p:ext uri="{BB962C8B-B14F-4D97-AF65-F5344CB8AC3E}">
        <p14:creationId xmlns:p14="http://schemas.microsoft.com/office/powerpoint/2010/main" val="3167566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E0B0BA-0F97-DC4D-937E-CF5595DE759F}"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ED572-88F3-3642-9F17-22F267666531}" type="slidenum">
              <a:rPr lang="en-US" smtClean="0"/>
              <a:t>‹#›</a:t>
            </a:fld>
            <a:endParaRPr lang="en-US"/>
          </a:p>
        </p:txBody>
      </p:sp>
    </p:spTree>
    <p:extLst>
      <p:ext uri="{BB962C8B-B14F-4D97-AF65-F5344CB8AC3E}">
        <p14:creationId xmlns:p14="http://schemas.microsoft.com/office/powerpoint/2010/main" val="25726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E0B0BA-0F97-DC4D-937E-CF5595DE759F}"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ED572-88F3-3642-9F17-22F267666531}" type="slidenum">
              <a:rPr lang="en-US" smtClean="0"/>
              <a:t>‹#›</a:t>
            </a:fld>
            <a:endParaRPr lang="en-US"/>
          </a:p>
        </p:txBody>
      </p:sp>
    </p:spTree>
    <p:extLst>
      <p:ext uri="{BB962C8B-B14F-4D97-AF65-F5344CB8AC3E}">
        <p14:creationId xmlns:p14="http://schemas.microsoft.com/office/powerpoint/2010/main" val="3362906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E0B0BA-0F97-DC4D-937E-CF5595DE759F}"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ED572-88F3-3642-9F17-22F267666531}" type="slidenum">
              <a:rPr lang="en-US" smtClean="0"/>
              <a:t>‹#›</a:t>
            </a:fld>
            <a:endParaRPr lang="en-US"/>
          </a:p>
        </p:txBody>
      </p:sp>
    </p:spTree>
    <p:extLst>
      <p:ext uri="{BB962C8B-B14F-4D97-AF65-F5344CB8AC3E}">
        <p14:creationId xmlns:p14="http://schemas.microsoft.com/office/powerpoint/2010/main" val="527043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E0B0BA-0F97-DC4D-937E-CF5595DE759F}"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ED572-88F3-3642-9F17-22F267666531}" type="slidenum">
              <a:rPr lang="en-US" smtClean="0"/>
              <a:t>‹#›</a:t>
            </a:fld>
            <a:endParaRPr lang="en-US"/>
          </a:p>
        </p:txBody>
      </p:sp>
    </p:spTree>
    <p:extLst>
      <p:ext uri="{BB962C8B-B14F-4D97-AF65-F5344CB8AC3E}">
        <p14:creationId xmlns:p14="http://schemas.microsoft.com/office/powerpoint/2010/main" val="2087596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E0B0BA-0F97-DC4D-937E-CF5595DE759F}" type="datetimeFigureOut">
              <a:rPr lang="en-US" smtClean="0"/>
              <a:t>12/6/21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CED572-88F3-3642-9F17-22F267666531}" type="slidenum">
              <a:rPr lang="en-US" smtClean="0"/>
              <a:t>‹#›</a:t>
            </a:fld>
            <a:endParaRPr lang="en-US"/>
          </a:p>
        </p:txBody>
      </p:sp>
    </p:spTree>
    <p:extLst>
      <p:ext uri="{BB962C8B-B14F-4D97-AF65-F5344CB8AC3E}">
        <p14:creationId xmlns:p14="http://schemas.microsoft.com/office/powerpoint/2010/main" val="1298601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E0B0BA-0F97-DC4D-937E-CF5595DE759F}" type="datetimeFigureOut">
              <a:rPr lang="en-US" smtClean="0"/>
              <a:t>12/6/21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CED572-88F3-3642-9F17-22F267666531}" type="slidenum">
              <a:rPr lang="en-US" smtClean="0"/>
              <a:t>‹#›</a:t>
            </a:fld>
            <a:endParaRPr lang="en-US"/>
          </a:p>
        </p:txBody>
      </p:sp>
    </p:spTree>
    <p:extLst>
      <p:ext uri="{BB962C8B-B14F-4D97-AF65-F5344CB8AC3E}">
        <p14:creationId xmlns:p14="http://schemas.microsoft.com/office/powerpoint/2010/main" val="855707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E0B0BA-0F97-DC4D-937E-CF5595DE759F}" type="datetimeFigureOut">
              <a:rPr lang="en-US" smtClean="0"/>
              <a:t>12/6/21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CED572-88F3-3642-9F17-22F267666531}" type="slidenum">
              <a:rPr lang="en-US" smtClean="0"/>
              <a:t>‹#›</a:t>
            </a:fld>
            <a:endParaRPr lang="en-US"/>
          </a:p>
        </p:txBody>
      </p:sp>
    </p:spTree>
    <p:extLst>
      <p:ext uri="{BB962C8B-B14F-4D97-AF65-F5344CB8AC3E}">
        <p14:creationId xmlns:p14="http://schemas.microsoft.com/office/powerpoint/2010/main" val="379050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E0B0BA-0F97-DC4D-937E-CF5595DE759F}" type="datetimeFigureOut">
              <a:rPr lang="en-US" smtClean="0"/>
              <a:t>12/6/21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CED572-88F3-3642-9F17-22F267666531}" type="slidenum">
              <a:rPr lang="en-US" smtClean="0"/>
              <a:t>‹#›</a:t>
            </a:fld>
            <a:endParaRPr lang="en-US"/>
          </a:p>
        </p:txBody>
      </p:sp>
    </p:spTree>
    <p:extLst>
      <p:ext uri="{BB962C8B-B14F-4D97-AF65-F5344CB8AC3E}">
        <p14:creationId xmlns:p14="http://schemas.microsoft.com/office/powerpoint/2010/main" val="1143773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E0B0BA-0F97-DC4D-937E-CF5595DE759F}" type="datetimeFigureOut">
              <a:rPr lang="en-US" smtClean="0"/>
              <a:t>12/6/21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CED572-88F3-3642-9F17-22F267666531}" type="slidenum">
              <a:rPr lang="en-US" smtClean="0"/>
              <a:t>‹#›</a:t>
            </a:fld>
            <a:endParaRPr lang="en-US"/>
          </a:p>
        </p:txBody>
      </p:sp>
    </p:spTree>
    <p:extLst>
      <p:ext uri="{BB962C8B-B14F-4D97-AF65-F5344CB8AC3E}">
        <p14:creationId xmlns:p14="http://schemas.microsoft.com/office/powerpoint/2010/main" val="2246797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CED572-88F3-3642-9F17-22F267666531}" type="slidenum">
              <a:rPr lang="en-US" smtClean="0"/>
              <a:t>‹#›</a:t>
            </a:fld>
            <a:endParaRPr lang="en-US"/>
          </a:p>
        </p:txBody>
      </p:sp>
      <p:sp>
        <p:nvSpPr>
          <p:cNvPr id="5" name="Date Placeholder 4"/>
          <p:cNvSpPr>
            <a:spLocks noGrp="1"/>
          </p:cNvSpPr>
          <p:nvPr>
            <p:ph type="dt" sz="half" idx="10"/>
          </p:nvPr>
        </p:nvSpPr>
        <p:spPr/>
        <p:txBody>
          <a:bodyPr/>
          <a:lstStyle/>
          <a:p>
            <a:fld id="{A4E0B0BA-0F97-DC4D-937E-CF5595DE759F}" type="datetimeFigureOut">
              <a:rPr lang="en-US" smtClean="0"/>
              <a:t>12/6/21</a:t>
            </a:fld>
            <a:endParaRPr lang="en-US"/>
          </a:p>
        </p:txBody>
      </p:sp>
    </p:spTree>
    <p:extLst>
      <p:ext uri="{BB962C8B-B14F-4D97-AF65-F5344CB8AC3E}">
        <p14:creationId xmlns:p14="http://schemas.microsoft.com/office/powerpoint/2010/main" val="1478769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4E0B0BA-0F97-DC4D-937E-CF5595DE759F}" type="datetimeFigureOut">
              <a:rPr lang="en-US" smtClean="0"/>
              <a:t>12/6/21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FCED572-88F3-3642-9F17-22F267666531}" type="slidenum">
              <a:rPr lang="en-US" smtClean="0"/>
              <a:t>‹#›</a:t>
            </a:fld>
            <a:endParaRPr lang="en-US"/>
          </a:p>
        </p:txBody>
      </p:sp>
    </p:spTree>
    <p:extLst>
      <p:ext uri="{BB962C8B-B14F-4D97-AF65-F5344CB8AC3E}">
        <p14:creationId xmlns:p14="http://schemas.microsoft.com/office/powerpoint/2010/main" val="270002557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61C94-5C69-434B-B3E9-3AF3D58E2BD5}"/>
              </a:ext>
            </a:extLst>
          </p:cNvPr>
          <p:cNvSpPr>
            <a:spLocks noGrp="1"/>
          </p:cNvSpPr>
          <p:nvPr>
            <p:ph type="title"/>
          </p:nvPr>
        </p:nvSpPr>
        <p:spPr>
          <a:xfrm>
            <a:off x="677334" y="609599"/>
            <a:ext cx="8596668" cy="5527729"/>
          </a:xfrm>
        </p:spPr>
        <p:txBody>
          <a:bodyPr>
            <a:normAutofit/>
          </a:bodyPr>
          <a:lstStyle/>
          <a:p>
            <a:pPr algn="ctr"/>
            <a:br>
              <a:rPr lang="en-US" dirty="0"/>
            </a:br>
            <a:br>
              <a:rPr lang="en-US" dirty="0"/>
            </a:br>
            <a:r>
              <a:rPr lang="en-US" dirty="0"/>
              <a:t>Addressing Guilt and Moral Distress as </a:t>
            </a:r>
            <a:br>
              <a:rPr lang="en-US" dirty="0"/>
            </a:br>
            <a:r>
              <a:rPr lang="en-US" dirty="0"/>
              <a:t>Healthcare Professional </a:t>
            </a:r>
            <a:br>
              <a:rPr lang="en-US" dirty="0"/>
            </a:br>
            <a:br>
              <a:rPr lang="en-US" dirty="0"/>
            </a:br>
            <a:br>
              <a:rPr lang="en-US" sz="2800" dirty="0"/>
            </a:br>
            <a:r>
              <a:rPr lang="en-US" sz="2800" dirty="0"/>
              <a:t>Alicia Hurtado, MD</a:t>
            </a:r>
            <a:br>
              <a:rPr lang="en-US" sz="2800" dirty="0"/>
            </a:br>
            <a:r>
              <a:rPr lang="en-US" sz="2800" dirty="0"/>
              <a:t>Associate Dean for Medical Student Wellbeing </a:t>
            </a:r>
            <a:br>
              <a:rPr lang="en-US" sz="2800" dirty="0"/>
            </a:br>
            <a:r>
              <a:rPr lang="en-US" sz="2800" dirty="0"/>
              <a:t>and Student Affairs </a:t>
            </a:r>
            <a:br>
              <a:rPr lang="en-US" sz="2800" dirty="0"/>
            </a:br>
            <a:r>
              <a:rPr lang="en-US" sz="2800" dirty="0"/>
              <a:t>Attending Psychiatrist </a:t>
            </a:r>
            <a:br>
              <a:rPr lang="en-US" sz="2800" dirty="0"/>
            </a:br>
            <a:endParaRPr lang="en-US" sz="2800" dirty="0"/>
          </a:p>
        </p:txBody>
      </p:sp>
      <p:pic>
        <p:nvPicPr>
          <p:cNvPr id="4" name="Picture 3">
            <a:extLst>
              <a:ext uri="{FF2B5EF4-FFF2-40B4-BE49-F238E27FC236}">
                <a16:creationId xmlns:a16="http://schemas.microsoft.com/office/drawing/2014/main" id="{BDFE0599-8983-5A4B-AE33-A130BBAAF0EF}"/>
              </a:ext>
            </a:extLst>
          </p:cNvPr>
          <p:cNvPicPr>
            <a:picLocks noChangeAspect="1"/>
          </p:cNvPicPr>
          <p:nvPr/>
        </p:nvPicPr>
        <p:blipFill>
          <a:blip r:embed="rId3"/>
          <a:stretch>
            <a:fillRect/>
          </a:stretch>
        </p:blipFill>
        <p:spPr>
          <a:xfrm>
            <a:off x="8846948" y="4308529"/>
            <a:ext cx="3345051" cy="2549471"/>
          </a:xfrm>
          <a:prstGeom prst="rect">
            <a:avLst/>
          </a:prstGeom>
        </p:spPr>
      </p:pic>
    </p:spTree>
    <p:extLst>
      <p:ext uri="{BB962C8B-B14F-4D97-AF65-F5344CB8AC3E}">
        <p14:creationId xmlns:p14="http://schemas.microsoft.com/office/powerpoint/2010/main" val="1826723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02F3-8BA4-9A4A-972A-74F8ABFBF8E2}"/>
              </a:ext>
            </a:extLst>
          </p:cNvPr>
          <p:cNvSpPr>
            <a:spLocks noGrp="1"/>
          </p:cNvSpPr>
          <p:nvPr>
            <p:ph type="title"/>
          </p:nvPr>
        </p:nvSpPr>
        <p:spPr/>
        <p:txBody>
          <a:bodyPr/>
          <a:lstStyle/>
          <a:p>
            <a:r>
              <a:rPr lang="en-US" dirty="0"/>
              <a:t>Practice mindfulness and staying present in the moment</a:t>
            </a:r>
          </a:p>
        </p:txBody>
      </p:sp>
      <p:sp>
        <p:nvSpPr>
          <p:cNvPr id="3" name="Content Placeholder 2">
            <a:extLst>
              <a:ext uri="{FF2B5EF4-FFF2-40B4-BE49-F238E27FC236}">
                <a16:creationId xmlns:a16="http://schemas.microsoft.com/office/drawing/2014/main" id="{99B3EDF4-B2FA-224A-B476-EE798225723D}"/>
              </a:ext>
            </a:extLst>
          </p:cNvPr>
          <p:cNvSpPr>
            <a:spLocks noGrp="1"/>
          </p:cNvSpPr>
          <p:nvPr>
            <p:ph idx="1"/>
          </p:nvPr>
        </p:nvSpPr>
        <p:spPr>
          <a:xfrm>
            <a:off x="677334" y="2371241"/>
            <a:ext cx="8596668" cy="3670121"/>
          </a:xfrm>
        </p:spPr>
        <p:txBody>
          <a:bodyPr>
            <a:normAutofit/>
          </a:bodyPr>
          <a:lstStyle/>
          <a:p>
            <a:r>
              <a:rPr lang="en-US" sz="2400" dirty="0"/>
              <a:t>Mindfulness is the concept of bringing your thoughts into the present moment </a:t>
            </a:r>
          </a:p>
          <a:p>
            <a:r>
              <a:rPr lang="en-US" sz="2400" dirty="0"/>
              <a:t>There is ample clinical evidence about the benefits of mindfulness in reducing anxiety/depression</a:t>
            </a:r>
          </a:p>
          <a:p>
            <a:r>
              <a:rPr lang="en-US" sz="2400" dirty="0"/>
              <a:t>This must be practiced as it is our mind’s instinct to wander</a:t>
            </a:r>
          </a:p>
        </p:txBody>
      </p:sp>
    </p:spTree>
    <p:extLst>
      <p:ext uri="{BB962C8B-B14F-4D97-AF65-F5344CB8AC3E}">
        <p14:creationId xmlns:p14="http://schemas.microsoft.com/office/powerpoint/2010/main" val="4069876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4DC42-FAD8-5A47-BDD6-1859CF64D302}"/>
              </a:ext>
            </a:extLst>
          </p:cNvPr>
          <p:cNvSpPr>
            <a:spLocks noGrp="1"/>
          </p:cNvSpPr>
          <p:nvPr>
            <p:ph type="title"/>
          </p:nvPr>
        </p:nvSpPr>
        <p:spPr/>
        <p:txBody>
          <a:bodyPr/>
          <a:lstStyle/>
          <a:p>
            <a:r>
              <a:rPr lang="en-US" dirty="0"/>
              <a:t>Know when you may benefit from more support</a:t>
            </a:r>
          </a:p>
        </p:txBody>
      </p:sp>
      <p:sp>
        <p:nvSpPr>
          <p:cNvPr id="3" name="Content Placeholder 2">
            <a:extLst>
              <a:ext uri="{FF2B5EF4-FFF2-40B4-BE49-F238E27FC236}">
                <a16:creationId xmlns:a16="http://schemas.microsoft.com/office/drawing/2014/main" id="{C2E57060-9550-7E4C-8FA1-9F4E53B32C57}"/>
              </a:ext>
            </a:extLst>
          </p:cNvPr>
          <p:cNvSpPr>
            <a:spLocks noGrp="1"/>
          </p:cNvSpPr>
          <p:nvPr>
            <p:ph idx="1"/>
          </p:nvPr>
        </p:nvSpPr>
        <p:spPr/>
        <p:txBody>
          <a:bodyPr>
            <a:normAutofit fontScale="92500"/>
          </a:bodyPr>
          <a:lstStyle/>
          <a:p>
            <a:pPr marL="0" indent="0">
              <a:buNone/>
            </a:pPr>
            <a:r>
              <a:rPr lang="en-US" sz="2400" dirty="0"/>
              <a:t>Emotions that may benefit from mental health support: </a:t>
            </a:r>
          </a:p>
          <a:p>
            <a:pPr lvl="1"/>
            <a:r>
              <a:rPr lang="en-US" sz="2400" dirty="0"/>
              <a:t>Guilty feelings that gnaw at you and will not let you relax</a:t>
            </a:r>
          </a:p>
          <a:p>
            <a:pPr lvl="1"/>
            <a:r>
              <a:rPr lang="en-US" sz="2400" dirty="0"/>
              <a:t>Anxiety that prevents you from carrying out activities such as avoiding a test</a:t>
            </a:r>
          </a:p>
          <a:p>
            <a:pPr lvl="1"/>
            <a:r>
              <a:rPr lang="en-US" sz="2400" dirty="0"/>
              <a:t>Difficulty sleeping or staying asleep</a:t>
            </a:r>
          </a:p>
          <a:p>
            <a:pPr lvl="1"/>
            <a:r>
              <a:rPr lang="en-US" sz="2400" dirty="0"/>
              <a:t>Loss of appetite or experiencing excessive thirst</a:t>
            </a:r>
          </a:p>
          <a:p>
            <a:pPr lvl="1"/>
            <a:r>
              <a:rPr lang="en-US" sz="2400" dirty="0"/>
              <a:t>Racing heart, shortness of breath that comes on suddenly </a:t>
            </a:r>
          </a:p>
          <a:p>
            <a:pPr lvl="1"/>
            <a:r>
              <a:rPr lang="en-US" sz="2400" dirty="0"/>
              <a:t>Worrying that leaves you demoralized or exhausted</a:t>
            </a:r>
          </a:p>
          <a:p>
            <a:pPr marL="457200" lvl="1" indent="0">
              <a:buNone/>
            </a:pPr>
            <a:endParaRPr lang="en-US" sz="2400" dirty="0"/>
          </a:p>
          <a:p>
            <a:pPr lvl="1"/>
            <a:endParaRPr lang="en-US" dirty="0"/>
          </a:p>
          <a:p>
            <a:pPr lvl="1"/>
            <a:endParaRPr lang="en-US" dirty="0"/>
          </a:p>
        </p:txBody>
      </p:sp>
    </p:spTree>
    <p:extLst>
      <p:ext uri="{BB962C8B-B14F-4D97-AF65-F5344CB8AC3E}">
        <p14:creationId xmlns:p14="http://schemas.microsoft.com/office/powerpoint/2010/main" val="3917006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6276D-13D0-664D-89F4-A096272A8D5F}"/>
              </a:ext>
            </a:extLst>
          </p:cNvPr>
          <p:cNvSpPr>
            <a:spLocks noGrp="1"/>
          </p:cNvSpPr>
          <p:nvPr>
            <p:ph type="ctrTitle"/>
          </p:nvPr>
        </p:nvSpPr>
        <p:spPr>
          <a:xfrm>
            <a:off x="3051958" y="222878"/>
            <a:ext cx="7671459" cy="2520178"/>
          </a:xfrm>
        </p:spPr>
        <p:txBody>
          <a:bodyPr vert="horz" lIns="91440" tIns="45720" rIns="91440" bIns="45720" rtlCol="0" anchor="b">
            <a:normAutofit/>
          </a:bodyPr>
          <a:lstStyle/>
          <a:p>
            <a:pPr algn="ctr"/>
            <a:r>
              <a:rPr lang="en-US" sz="4800" dirty="0">
                <a:solidFill>
                  <a:schemeClr val="tx1">
                    <a:lumMod val="75000"/>
                    <a:lumOff val="25000"/>
                  </a:schemeClr>
                </a:solidFill>
              </a:rPr>
              <a:t>Tips for managing a tough emotional moment</a:t>
            </a:r>
            <a:br>
              <a:rPr lang="en-US" sz="4800" dirty="0">
                <a:solidFill>
                  <a:schemeClr val="tx1">
                    <a:lumMod val="75000"/>
                    <a:lumOff val="25000"/>
                  </a:schemeClr>
                </a:solidFill>
              </a:rPr>
            </a:br>
            <a:r>
              <a:rPr lang="en-US" sz="4800" dirty="0">
                <a:solidFill>
                  <a:schemeClr val="tx1">
                    <a:lumMod val="75000"/>
                    <a:lumOff val="25000"/>
                  </a:schemeClr>
                </a:solidFill>
              </a:rPr>
              <a:t>Think: PEACE</a:t>
            </a:r>
          </a:p>
        </p:txBody>
      </p:sp>
      <p:pic>
        <p:nvPicPr>
          <p:cNvPr id="4" name="Picture 3" descr="Background pattern&#10;&#10;Description automatically generated">
            <a:extLst>
              <a:ext uri="{FF2B5EF4-FFF2-40B4-BE49-F238E27FC236}">
                <a16:creationId xmlns:a16="http://schemas.microsoft.com/office/drawing/2014/main" id="{3D577E76-6932-4FC3-935B-FE5800427C90}"/>
              </a:ext>
            </a:extLst>
          </p:cNvPr>
          <p:cNvPicPr>
            <a:picLocks noChangeAspect="1"/>
          </p:cNvPicPr>
          <p:nvPr/>
        </p:nvPicPr>
        <p:blipFill rotWithShape="1">
          <a:blip r:embed="rId2"/>
          <a:srcRect l="17799" r="15417"/>
          <a:stretch/>
        </p:blipFill>
        <p:spPr>
          <a:xfrm>
            <a:off x="0" y="0"/>
            <a:ext cx="3051958" cy="6857990"/>
          </a:xfrm>
          <a:prstGeom prst="rect">
            <a:avLst/>
          </a:prstGeom>
        </p:spPr>
      </p:pic>
      <p:sp>
        <p:nvSpPr>
          <p:cNvPr id="3" name="Subtitle 2">
            <a:extLst>
              <a:ext uri="{FF2B5EF4-FFF2-40B4-BE49-F238E27FC236}">
                <a16:creationId xmlns:a16="http://schemas.microsoft.com/office/drawing/2014/main" id="{58AC2BF0-0631-FC45-A572-30883FAACE5F}"/>
              </a:ext>
            </a:extLst>
          </p:cNvPr>
          <p:cNvSpPr>
            <a:spLocks noGrp="1"/>
          </p:cNvSpPr>
          <p:nvPr>
            <p:ph type="subTitle" idx="1"/>
          </p:nvPr>
        </p:nvSpPr>
        <p:spPr>
          <a:xfrm>
            <a:off x="3051959" y="2965934"/>
            <a:ext cx="7671459" cy="4040641"/>
          </a:xfrm>
        </p:spPr>
        <p:txBody>
          <a:bodyPr vert="horz" lIns="0" tIns="45720" rIns="0" bIns="45720" rtlCol="0">
            <a:normAutofit/>
          </a:bodyPr>
          <a:lstStyle/>
          <a:p>
            <a:pPr marL="342900" indent="-342900" algn="l">
              <a:lnSpc>
                <a:spcPct val="90000"/>
              </a:lnSpc>
              <a:buFont typeface="Arial" panose="020B0604020202020204" pitchFamily="34" charset="0"/>
              <a:buChar char="•"/>
            </a:pP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P</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ause- and take a deep breath exhaling on the count of 8</a:t>
            </a:r>
          </a:p>
          <a:p>
            <a:pPr marL="342900" indent="-342900" algn="l">
              <a:lnSpc>
                <a:spcPct val="90000"/>
              </a:lnSpc>
              <a:buFont typeface="Arial" panose="020B0604020202020204" pitchFamily="34" charset="0"/>
              <a:buChar char="•"/>
            </a:pP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E</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motion-Identify the emotion (it may be more than one) that you are feeling</a:t>
            </a:r>
          </a:p>
          <a:p>
            <a:pPr marL="342900" indent="-342900" algn="l">
              <a:lnSpc>
                <a:spcPct val="90000"/>
              </a:lnSpc>
              <a:buFont typeface="Arial" panose="020B0604020202020204" pitchFamily="34" charset="0"/>
              <a:buChar char="•"/>
            </a:pP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A</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ccept - Accept your emotion as valid and important. Don’t judge the emotion </a:t>
            </a:r>
          </a:p>
          <a:p>
            <a:pPr marL="342900" indent="-342900" algn="l">
              <a:lnSpc>
                <a:spcPct val="90000"/>
              </a:lnSpc>
              <a:buFont typeface="Arial" panose="020B0604020202020204" pitchFamily="34" charset="0"/>
              <a:buChar char="•"/>
            </a:pP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C</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urious- Be curious about your emotion. Think of it as a tool that can teach you more about yourself and others</a:t>
            </a:r>
          </a:p>
          <a:p>
            <a:pPr marL="342900" indent="-342900" algn="l">
              <a:lnSpc>
                <a:spcPct val="90000"/>
              </a:lnSpc>
              <a:buFont typeface="Arial" panose="020B0604020202020204" pitchFamily="34" charset="0"/>
              <a:buChar char="•"/>
            </a:pP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E</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mpower yourself -Think about the many strengths that you possess that have allowed you to get to where you are, and try to apply that same strength to get through that moment</a:t>
            </a:r>
          </a:p>
          <a:p>
            <a:pPr indent="-228600">
              <a:lnSpc>
                <a:spcPct val="90000"/>
              </a:lnSpc>
              <a:buFont typeface="Calibri" panose="020F0502020204030204" pitchFamily="34" charset="0"/>
              <a:buChar char="•"/>
            </a:pPr>
            <a:endParaRPr lang="en-US" sz="1700" dirty="0">
              <a:solidFill>
                <a:schemeClr val="tx1">
                  <a:lumMod val="75000"/>
                  <a:lumOff val="25000"/>
                </a:schemeClr>
              </a:solidFill>
            </a:endParaRPr>
          </a:p>
        </p:txBody>
      </p:sp>
    </p:spTree>
    <p:extLst>
      <p:ext uri="{BB962C8B-B14F-4D97-AF65-F5344CB8AC3E}">
        <p14:creationId xmlns:p14="http://schemas.microsoft.com/office/powerpoint/2010/main" val="2695567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4E821-3E03-E849-8675-8A4BB0D85099}"/>
              </a:ext>
            </a:extLst>
          </p:cNvPr>
          <p:cNvSpPr>
            <a:spLocks noGrp="1"/>
          </p:cNvSpPr>
          <p:nvPr>
            <p:ph type="title"/>
          </p:nvPr>
        </p:nvSpPr>
        <p:spPr>
          <a:xfrm>
            <a:off x="677334" y="609599"/>
            <a:ext cx="8596668" cy="2062349"/>
          </a:xfrm>
        </p:spPr>
        <p:txBody>
          <a:bodyPr>
            <a:normAutofit fontScale="90000"/>
          </a:bodyPr>
          <a:lstStyle/>
          <a:p>
            <a:r>
              <a:rPr lang="en-US" dirty="0"/>
              <a:t>As Health Care Professionals taking care of others, we will often encounter clinical situations that induce difficult emotions. These emotions include:  </a:t>
            </a:r>
          </a:p>
        </p:txBody>
      </p:sp>
      <p:sp>
        <p:nvSpPr>
          <p:cNvPr id="3" name="Content Placeholder 2">
            <a:extLst>
              <a:ext uri="{FF2B5EF4-FFF2-40B4-BE49-F238E27FC236}">
                <a16:creationId xmlns:a16="http://schemas.microsoft.com/office/drawing/2014/main" id="{3DAC5B6E-1CA0-9A4B-B9CE-E4A06A411B05}"/>
              </a:ext>
            </a:extLst>
          </p:cNvPr>
          <p:cNvSpPr>
            <a:spLocks noGrp="1"/>
          </p:cNvSpPr>
          <p:nvPr>
            <p:ph idx="1"/>
          </p:nvPr>
        </p:nvSpPr>
        <p:spPr>
          <a:xfrm>
            <a:off x="594207" y="2977227"/>
            <a:ext cx="8596668" cy="2936685"/>
          </a:xfrm>
        </p:spPr>
        <p:txBody>
          <a:bodyPr>
            <a:normAutofit lnSpcReduction="10000"/>
          </a:bodyPr>
          <a:lstStyle/>
          <a:p>
            <a:r>
              <a:rPr lang="en-US" sz="3200" dirty="0"/>
              <a:t>Anxiety</a:t>
            </a:r>
          </a:p>
          <a:p>
            <a:r>
              <a:rPr lang="en-US" sz="3200" dirty="0"/>
              <a:t>Depression </a:t>
            </a:r>
          </a:p>
          <a:p>
            <a:r>
              <a:rPr lang="en-US" sz="3200" dirty="0"/>
              <a:t>Guilt </a:t>
            </a:r>
          </a:p>
          <a:p>
            <a:r>
              <a:rPr lang="en-US" sz="3200" dirty="0"/>
              <a:t>Shame</a:t>
            </a:r>
          </a:p>
          <a:p>
            <a:r>
              <a:rPr lang="en-US" sz="3200" dirty="0"/>
              <a:t>Moral Distress </a:t>
            </a:r>
          </a:p>
        </p:txBody>
      </p:sp>
    </p:spTree>
    <p:extLst>
      <p:ext uri="{BB962C8B-B14F-4D97-AF65-F5344CB8AC3E}">
        <p14:creationId xmlns:p14="http://schemas.microsoft.com/office/powerpoint/2010/main" val="3967252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495DC-E8E3-784F-85EF-21B8579C605F}"/>
              </a:ext>
            </a:extLst>
          </p:cNvPr>
          <p:cNvSpPr>
            <a:spLocks noGrp="1"/>
          </p:cNvSpPr>
          <p:nvPr>
            <p:ph type="title"/>
          </p:nvPr>
        </p:nvSpPr>
        <p:spPr>
          <a:xfrm>
            <a:off x="677334" y="609599"/>
            <a:ext cx="8596668" cy="1550989"/>
          </a:xfrm>
        </p:spPr>
        <p:txBody>
          <a:bodyPr>
            <a:normAutofit fontScale="90000"/>
          </a:bodyPr>
          <a:lstStyle/>
          <a:p>
            <a:r>
              <a:rPr lang="en-US" dirty="0"/>
              <a:t>How would you describe the feeling of guilt?</a:t>
            </a:r>
            <a:br>
              <a:rPr lang="en-US" dirty="0"/>
            </a:br>
            <a:r>
              <a:rPr lang="en-US" dirty="0"/>
              <a:t>How would you describe shame?</a:t>
            </a:r>
            <a:br>
              <a:rPr lang="en-US" dirty="0"/>
            </a:br>
            <a:r>
              <a:rPr lang="en-US" dirty="0"/>
              <a:t>Are they different? </a:t>
            </a:r>
            <a:br>
              <a:rPr lang="en-US" dirty="0"/>
            </a:br>
            <a:endParaRPr lang="en-US" dirty="0"/>
          </a:p>
        </p:txBody>
      </p:sp>
      <p:sp>
        <p:nvSpPr>
          <p:cNvPr id="3" name="Content Placeholder 2">
            <a:extLst>
              <a:ext uri="{FF2B5EF4-FFF2-40B4-BE49-F238E27FC236}">
                <a16:creationId xmlns:a16="http://schemas.microsoft.com/office/drawing/2014/main" id="{45EB2470-ECC5-B441-927B-61E8AB12F16F}"/>
              </a:ext>
            </a:extLst>
          </p:cNvPr>
          <p:cNvSpPr>
            <a:spLocks noGrp="1"/>
          </p:cNvSpPr>
          <p:nvPr>
            <p:ph idx="1"/>
          </p:nvPr>
        </p:nvSpPr>
        <p:spPr>
          <a:xfrm>
            <a:off x="677334" y="2353427"/>
            <a:ext cx="8596668" cy="3880773"/>
          </a:xfrm>
        </p:spPr>
        <p:txBody>
          <a:bodyPr>
            <a:normAutofit/>
          </a:bodyPr>
          <a:lstStyle/>
          <a:p>
            <a:r>
              <a:rPr lang="en-US" dirty="0"/>
              <a:t>Guilt is what we feel about doing something that we perceive as being in contradiction to our moral compass/values</a:t>
            </a:r>
          </a:p>
          <a:p>
            <a:r>
              <a:rPr lang="en-US" dirty="0"/>
              <a:t>Shame and guilt go hand-in-hand, but shame is what we experience in response to someone else’s standard or opinion. Shame is different in that it is in relation to ourselves and our self-esteem/self-worth. </a:t>
            </a:r>
          </a:p>
          <a:p>
            <a:r>
              <a:rPr lang="en-US" dirty="0"/>
              <a:t>Shame is: “I am a bad person” / Guilt is: “I did something that was bad”</a:t>
            </a:r>
          </a:p>
          <a:p>
            <a:r>
              <a:rPr lang="en-US" dirty="0"/>
              <a:t>For some of us guilt is more easily experienced than others</a:t>
            </a:r>
          </a:p>
          <a:p>
            <a:r>
              <a:rPr lang="en-US" dirty="0"/>
              <a:t>We do not always have to respond to guilt. Reality testing guilty feeling can be helpful. One way to reality test is to pretend that you are advising a friend in similar situation. Would you be so tough on your friend? Should your friend feel guilty?  </a:t>
            </a:r>
          </a:p>
        </p:txBody>
      </p:sp>
    </p:spTree>
    <p:extLst>
      <p:ext uri="{BB962C8B-B14F-4D97-AF65-F5344CB8AC3E}">
        <p14:creationId xmlns:p14="http://schemas.microsoft.com/office/powerpoint/2010/main" val="2013218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A78E0-6C38-4045-9B02-BA5DC699037F}"/>
              </a:ext>
            </a:extLst>
          </p:cNvPr>
          <p:cNvSpPr>
            <a:spLocks noGrp="1"/>
          </p:cNvSpPr>
          <p:nvPr>
            <p:ph type="ctrTitle"/>
          </p:nvPr>
        </p:nvSpPr>
        <p:spPr>
          <a:xfrm>
            <a:off x="2030680" y="139485"/>
            <a:ext cx="8637319" cy="1177871"/>
          </a:xfrm>
        </p:spPr>
        <p:txBody>
          <a:bodyPr/>
          <a:lstStyle/>
          <a:p>
            <a:pPr algn="l"/>
            <a:r>
              <a:rPr lang="en-US" dirty="0"/>
              <a:t>What is Moral Distress?</a:t>
            </a:r>
          </a:p>
        </p:txBody>
      </p:sp>
      <p:sp>
        <p:nvSpPr>
          <p:cNvPr id="3" name="Subtitle 2">
            <a:extLst>
              <a:ext uri="{FF2B5EF4-FFF2-40B4-BE49-F238E27FC236}">
                <a16:creationId xmlns:a16="http://schemas.microsoft.com/office/drawing/2014/main" id="{99DD0377-735E-A84C-86F9-F0D895CBCAF7}"/>
              </a:ext>
            </a:extLst>
          </p:cNvPr>
          <p:cNvSpPr>
            <a:spLocks noGrp="1"/>
          </p:cNvSpPr>
          <p:nvPr>
            <p:ph type="subTitle" idx="1"/>
          </p:nvPr>
        </p:nvSpPr>
        <p:spPr>
          <a:xfrm>
            <a:off x="437911" y="1317356"/>
            <a:ext cx="9002972" cy="4767842"/>
          </a:xfrm>
        </p:spPr>
        <p:txBody>
          <a:bodyPr>
            <a:normAutofit/>
          </a:bodyPr>
          <a:lstStyle/>
          <a:p>
            <a:endParaRPr lang="en-US" dirty="0"/>
          </a:p>
          <a:p>
            <a:pPr marL="342900" indent="-342900" algn="l">
              <a:buFontTx/>
              <a:buChar char="-"/>
            </a:pPr>
            <a:endParaRPr lang="en-US" sz="2200" dirty="0"/>
          </a:p>
          <a:p>
            <a:pPr marL="342900" indent="-342900" algn="l">
              <a:buFont typeface="Arial" panose="020B0604020202020204" pitchFamily="34" charset="0"/>
              <a:buChar char="•"/>
            </a:pPr>
            <a:r>
              <a:rPr lang="en-US" sz="2400" dirty="0"/>
              <a:t>A mental state that is characterized by feelings of guilt and worry and that result from living through traumatic or highly stressful events that violate one's deeply held morals and values</a:t>
            </a:r>
          </a:p>
          <a:p>
            <a:pPr marL="342900" indent="-342900" algn="l">
              <a:buFont typeface="Arial" panose="020B0604020202020204" pitchFamily="34" charset="0"/>
              <a:buChar char="•"/>
            </a:pPr>
            <a:r>
              <a:rPr lang="en-US" sz="2400" dirty="0"/>
              <a:t>Can be transient but can lead to moral injury</a:t>
            </a:r>
          </a:p>
          <a:p>
            <a:pPr marL="342900" indent="-342900" algn="l">
              <a:buFont typeface="Arial" panose="020B0604020202020204" pitchFamily="34" charset="0"/>
              <a:buChar char="•"/>
            </a:pPr>
            <a:r>
              <a:rPr lang="en-US" sz="2400" dirty="0"/>
              <a:t>Among healthcare workers, moral distress has been associated with concurrent feelings of burnout, low job satisfaction, sleep problems and intent to resign from one's job </a:t>
            </a:r>
          </a:p>
          <a:p>
            <a:pPr marL="342900" indent="-342900" algn="l">
              <a:buFontTx/>
              <a:buChar char="-"/>
            </a:pPr>
            <a:endParaRPr lang="en-US" sz="2200" dirty="0"/>
          </a:p>
        </p:txBody>
      </p:sp>
      <p:pic>
        <p:nvPicPr>
          <p:cNvPr id="5" name="Picture 4">
            <a:extLst>
              <a:ext uri="{FF2B5EF4-FFF2-40B4-BE49-F238E27FC236}">
                <a16:creationId xmlns:a16="http://schemas.microsoft.com/office/drawing/2014/main" id="{6BCDB2A8-284F-9D4D-9695-B4F8C3AE69CB}"/>
              </a:ext>
            </a:extLst>
          </p:cNvPr>
          <p:cNvPicPr>
            <a:picLocks noChangeAspect="1"/>
          </p:cNvPicPr>
          <p:nvPr/>
        </p:nvPicPr>
        <p:blipFill>
          <a:blip r:embed="rId2"/>
          <a:stretch>
            <a:fillRect/>
          </a:stretch>
        </p:blipFill>
        <p:spPr>
          <a:xfrm>
            <a:off x="9048997" y="4308529"/>
            <a:ext cx="3143002" cy="2549471"/>
          </a:xfrm>
          <a:prstGeom prst="rect">
            <a:avLst/>
          </a:prstGeom>
        </p:spPr>
      </p:pic>
    </p:spTree>
    <p:extLst>
      <p:ext uri="{BB962C8B-B14F-4D97-AF65-F5344CB8AC3E}">
        <p14:creationId xmlns:p14="http://schemas.microsoft.com/office/powerpoint/2010/main" val="405100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DCF56-DA77-924E-8466-BD2D5ECF7E6D}"/>
              </a:ext>
            </a:extLst>
          </p:cNvPr>
          <p:cNvSpPr>
            <a:spLocks noGrp="1"/>
          </p:cNvSpPr>
          <p:nvPr>
            <p:ph type="title"/>
          </p:nvPr>
        </p:nvSpPr>
        <p:spPr/>
        <p:txBody>
          <a:bodyPr/>
          <a:lstStyle/>
          <a:p>
            <a:r>
              <a:rPr lang="en-US" dirty="0"/>
              <a:t>Moral Distress in HCW’s at Mount Sinai</a:t>
            </a:r>
          </a:p>
        </p:txBody>
      </p:sp>
      <p:sp>
        <p:nvSpPr>
          <p:cNvPr id="3" name="Content Placeholder 2">
            <a:extLst>
              <a:ext uri="{FF2B5EF4-FFF2-40B4-BE49-F238E27FC236}">
                <a16:creationId xmlns:a16="http://schemas.microsoft.com/office/drawing/2014/main" id="{97CB9EEF-1718-FA4E-9BF0-AE1E58228BAA}"/>
              </a:ext>
            </a:extLst>
          </p:cNvPr>
          <p:cNvSpPr>
            <a:spLocks noGrp="1"/>
          </p:cNvSpPr>
          <p:nvPr>
            <p:ph idx="1"/>
          </p:nvPr>
        </p:nvSpPr>
        <p:spPr>
          <a:xfrm>
            <a:off x="677334" y="1930400"/>
            <a:ext cx="8596668" cy="3880773"/>
          </a:xfrm>
        </p:spPr>
        <p:txBody>
          <a:bodyPr>
            <a:normAutofit fontScale="92500" lnSpcReduction="10000"/>
          </a:bodyPr>
          <a:lstStyle/>
          <a:p>
            <a:r>
              <a:rPr lang="en-US" sz="2400" dirty="0"/>
              <a:t>Mount Sinai Hospital Health Care Workers were surveyed during the peak of pandemic in spring of 2020. </a:t>
            </a:r>
            <a:r>
              <a:rPr lang="en-US" sz="2200" dirty="0"/>
              <a:t>(Norman et al. </a:t>
            </a:r>
            <a:r>
              <a:rPr lang="en-US" sz="2200" i="1" dirty="0"/>
              <a:t>Depression and Anxiety 2021</a:t>
            </a:r>
            <a:r>
              <a:rPr lang="en-US" sz="2200" dirty="0"/>
              <a:t>) </a:t>
            </a:r>
          </a:p>
          <a:p>
            <a:r>
              <a:rPr lang="en-US" sz="2400" dirty="0"/>
              <a:t>The majority of the sample (52.7%–87.8%) endorsed moral distress </a:t>
            </a:r>
          </a:p>
          <a:p>
            <a:r>
              <a:rPr lang="en-US" sz="2400" dirty="0"/>
              <a:t>Factor analyses revealed three dimensions of COVID-19 moral distress: negative impact on family, fear of infecting others, and work-related concerns</a:t>
            </a:r>
          </a:p>
          <a:p>
            <a:r>
              <a:rPr lang="en-US" sz="2400" dirty="0"/>
              <a:t> All three factors were significantly associated with severity and positive screen for COVID-19-related PTSD symptoms, burnout, and work and interpersonal difficulties </a:t>
            </a:r>
          </a:p>
        </p:txBody>
      </p:sp>
    </p:spTree>
    <p:extLst>
      <p:ext uri="{BB962C8B-B14F-4D97-AF65-F5344CB8AC3E}">
        <p14:creationId xmlns:p14="http://schemas.microsoft.com/office/powerpoint/2010/main" val="1411828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5754-D241-1D41-8741-D3075AF889FE}"/>
              </a:ext>
            </a:extLst>
          </p:cNvPr>
          <p:cNvSpPr>
            <a:spLocks noGrp="1"/>
          </p:cNvSpPr>
          <p:nvPr>
            <p:ph type="title"/>
          </p:nvPr>
        </p:nvSpPr>
        <p:spPr/>
        <p:txBody>
          <a:bodyPr/>
          <a:lstStyle/>
          <a:p>
            <a:r>
              <a:rPr lang="en-US" dirty="0"/>
              <a:t>What are some ways that I can cope with feelings of guilt?</a:t>
            </a:r>
          </a:p>
        </p:txBody>
      </p:sp>
      <p:sp>
        <p:nvSpPr>
          <p:cNvPr id="3" name="Content Placeholder 2">
            <a:extLst>
              <a:ext uri="{FF2B5EF4-FFF2-40B4-BE49-F238E27FC236}">
                <a16:creationId xmlns:a16="http://schemas.microsoft.com/office/drawing/2014/main" id="{90E847DA-6E78-2044-A9DB-DE88DA9A211D}"/>
              </a:ext>
            </a:extLst>
          </p:cNvPr>
          <p:cNvSpPr>
            <a:spLocks noGrp="1"/>
          </p:cNvSpPr>
          <p:nvPr>
            <p:ph idx="1"/>
          </p:nvPr>
        </p:nvSpPr>
        <p:spPr/>
        <p:txBody>
          <a:bodyPr/>
          <a:lstStyle/>
          <a:p>
            <a:r>
              <a:rPr lang="en-US" dirty="0"/>
              <a:t> Become more self aware and be aware of when these feelings arise</a:t>
            </a:r>
          </a:p>
          <a:p>
            <a:r>
              <a:rPr lang="en-US" dirty="0"/>
              <a:t>Sometimes, it is ok to distract ourselves when not feeling well </a:t>
            </a:r>
          </a:p>
          <a:p>
            <a:r>
              <a:rPr lang="en-US" dirty="0"/>
              <a:t>Develop a coping skill plan </a:t>
            </a:r>
          </a:p>
          <a:p>
            <a:r>
              <a:rPr lang="en-US" dirty="0"/>
              <a:t>Practice self-forgiveness. We all deserve to be forgiven. Remember that you are not perfect</a:t>
            </a:r>
          </a:p>
          <a:p>
            <a:r>
              <a:rPr lang="en-US" dirty="0"/>
              <a:t>Differentiate between normal and excessive worrying/feelings of guilt/sadness</a:t>
            </a:r>
          </a:p>
          <a:p>
            <a:r>
              <a:rPr lang="en-US" dirty="0"/>
              <a:t>Stay in the moment and remain mindful</a:t>
            </a:r>
          </a:p>
          <a:p>
            <a:r>
              <a:rPr lang="en-US" dirty="0"/>
              <a:t>know when you may benefit from more support</a:t>
            </a:r>
          </a:p>
          <a:p>
            <a:endParaRPr lang="en-US" dirty="0"/>
          </a:p>
          <a:p>
            <a:endParaRPr lang="en-US" dirty="0"/>
          </a:p>
        </p:txBody>
      </p:sp>
    </p:spTree>
    <p:extLst>
      <p:ext uri="{BB962C8B-B14F-4D97-AF65-F5344CB8AC3E}">
        <p14:creationId xmlns:p14="http://schemas.microsoft.com/office/powerpoint/2010/main" val="349907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60C8E-38C3-2A4E-ADF2-13D972E582C4}"/>
              </a:ext>
            </a:extLst>
          </p:cNvPr>
          <p:cNvSpPr>
            <a:spLocks noGrp="1"/>
          </p:cNvSpPr>
          <p:nvPr>
            <p:ph type="title"/>
          </p:nvPr>
        </p:nvSpPr>
        <p:spPr/>
        <p:txBody>
          <a:bodyPr/>
          <a:lstStyle/>
          <a:p>
            <a:pPr algn="ctr"/>
            <a:r>
              <a:rPr lang="en-US" b="1" dirty="0"/>
              <a:t> Emotional Self- Awareness</a:t>
            </a:r>
          </a:p>
        </p:txBody>
      </p:sp>
      <p:sp>
        <p:nvSpPr>
          <p:cNvPr id="3" name="Content Placeholder 2">
            <a:extLst>
              <a:ext uri="{FF2B5EF4-FFF2-40B4-BE49-F238E27FC236}">
                <a16:creationId xmlns:a16="http://schemas.microsoft.com/office/drawing/2014/main" id="{6B673978-6642-9A47-BBFE-C3B20B7C5B42}"/>
              </a:ext>
            </a:extLst>
          </p:cNvPr>
          <p:cNvSpPr>
            <a:spLocks noGrp="1"/>
          </p:cNvSpPr>
          <p:nvPr>
            <p:ph idx="1"/>
          </p:nvPr>
        </p:nvSpPr>
        <p:spPr>
          <a:xfrm>
            <a:off x="677334" y="1235034"/>
            <a:ext cx="8596668" cy="5460233"/>
          </a:xfrm>
        </p:spPr>
        <p:txBody>
          <a:bodyPr>
            <a:noAutofit/>
          </a:bodyPr>
          <a:lstStyle/>
          <a:p>
            <a:endParaRPr lang="en-US" sz="2400" dirty="0"/>
          </a:p>
          <a:p>
            <a:r>
              <a:rPr lang="en-US" sz="2400" dirty="0"/>
              <a:t>Emotional Self- Awareness allows us to become more aware of our emotional reactions and emotional states allowing for the processing of emotions and develop effective responses. </a:t>
            </a:r>
          </a:p>
          <a:p>
            <a:r>
              <a:rPr lang="en-US" sz="2400" dirty="0"/>
              <a:t>As clinicians, it will be important for you to be aware of the kind of emotional responses your patients elicit in you and, in turn, help your patients more effectively. </a:t>
            </a:r>
          </a:p>
          <a:p>
            <a:r>
              <a:rPr lang="en-US" sz="2400" dirty="0"/>
              <a:t>It is important that when you feel such emotions that you not judge them, but rather accept your response and works towards understanding what led to that response</a:t>
            </a:r>
          </a:p>
        </p:txBody>
      </p:sp>
    </p:spTree>
    <p:extLst>
      <p:ext uri="{BB962C8B-B14F-4D97-AF65-F5344CB8AC3E}">
        <p14:creationId xmlns:p14="http://schemas.microsoft.com/office/powerpoint/2010/main" val="4172595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594A2-2857-AC41-B408-702064752ECE}"/>
              </a:ext>
            </a:extLst>
          </p:cNvPr>
          <p:cNvSpPr>
            <a:spLocks noGrp="1"/>
          </p:cNvSpPr>
          <p:nvPr>
            <p:ph type="title"/>
          </p:nvPr>
        </p:nvSpPr>
        <p:spPr>
          <a:xfrm>
            <a:off x="677334" y="234147"/>
            <a:ext cx="8596668" cy="1320800"/>
          </a:xfrm>
        </p:spPr>
        <p:txBody>
          <a:bodyPr/>
          <a:lstStyle/>
          <a:p>
            <a:r>
              <a:rPr lang="en-US" dirty="0"/>
              <a:t>How do I become more aware of how I am feeling?</a:t>
            </a:r>
          </a:p>
        </p:txBody>
      </p:sp>
      <p:sp>
        <p:nvSpPr>
          <p:cNvPr id="3" name="Content Placeholder 2">
            <a:extLst>
              <a:ext uri="{FF2B5EF4-FFF2-40B4-BE49-F238E27FC236}">
                <a16:creationId xmlns:a16="http://schemas.microsoft.com/office/drawing/2014/main" id="{01A5E7CA-EC03-AD43-80C4-0354D3EB7AFA}"/>
              </a:ext>
            </a:extLst>
          </p:cNvPr>
          <p:cNvSpPr>
            <a:spLocks noGrp="1"/>
          </p:cNvSpPr>
          <p:nvPr>
            <p:ph idx="1"/>
          </p:nvPr>
        </p:nvSpPr>
        <p:spPr>
          <a:xfrm>
            <a:off x="677334" y="1436193"/>
            <a:ext cx="8596668" cy="5187660"/>
          </a:xfrm>
        </p:spPr>
        <p:txBody>
          <a:bodyPr>
            <a:noAutofit/>
          </a:bodyPr>
          <a:lstStyle/>
          <a:p>
            <a:pPr marL="0" indent="0">
              <a:buNone/>
            </a:pPr>
            <a:r>
              <a:rPr lang="en-US" sz="2400" dirty="0"/>
              <a:t>STOP and ask yourself: </a:t>
            </a:r>
          </a:p>
          <a:p>
            <a:r>
              <a:rPr lang="en-US" sz="2400" dirty="0"/>
              <a:t>1. “What am I feeling in this moment? If it is an emotion such as anxiety or sadness, ask yourself, what is making me anxious or sad?” </a:t>
            </a:r>
          </a:p>
          <a:p>
            <a:r>
              <a:rPr lang="en-US" sz="2400" dirty="0"/>
              <a:t>2. Is the anxiety or sadness masking another emotion that is more difficult for me to acknowledge such as guilt or shame?</a:t>
            </a:r>
          </a:p>
          <a:p>
            <a:pPr lvl="1"/>
            <a:r>
              <a:rPr lang="en-US" sz="2200" dirty="0"/>
              <a:t>Sometimes anxiety/sadness is not the primary emotion, but rather a secondary emotion that when felt, brings on anxiety or sadness. </a:t>
            </a:r>
          </a:p>
          <a:p>
            <a:pPr lvl="1"/>
            <a:r>
              <a:rPr lang="en-US" sz="2200" dirty="0"/>
              <a:t>Whatever it is that you are feeling, remember to not judge the emotion, but rather be kind to yourself and say, “of course I’m anxious, this is …” </a:t>
            </a:r>
          </a:p>
        </p:txBody>
      </p:sp>
    </p:spTree>
    <p:extLst>
      <p:ext uri="{BB962C8B-B14F-4D97-AF65-F5344CB8AC3E}">
        <p14:creationId xmlns:p14="http://schemas.microsoft.com/office/powerpoint/2010/main" val="1667253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2EE1C-45FC-9145-BE31-47721DF0B054}"/>
              </a:ext>
            </a:extLst>
          </p:cNvPr>
          <p:cNvSpPr>
            <a:spLocks noGrp="1"/>
          </p:cNvSpPr>
          <p:nvPr>
            <p:ph type="title"/>
          </p:nvPr>
        </p:nvSpPr>
        <p:spPr>
          <a:xfrm>
            <a:off x="677334" y="609599"/>
            <a:ext cx="8596668" cy="1550989"/>
          </a:xfrm>
        </p:spPr>
        <p:txBody>
          <a:bodyPr>
            <a:normAutofit fontScale="90000"/>
          </a:bodyPr>
          <a:lstStyle/>
          <a:p>
            <a:r>
              <a:rPr lang="en-US" sz="4000" b="1" dirty="0"/>
              <a:t>Distract yourself for a limited amount of time. Remember: We can only think about one thing a time</a:t>
            </a:r>
            <a:br>
              <a:rPr lang="en-US" sz="4000" b="1" dirty="0"/>
            </a:br>
            <a:br>
              <a:rPr lang="en-US" sz="4000" b="1" dirty="0"/>
            </a:br>
            <a:br>
              <a:rPr lang="en-US" b="1" dirty="0"/>
            </a:br>
            <a:br>
              <a:rPr lang="en-US" b="1" dirty="0"/>
            </a:br>
            <a:br>
              <a:rPr lang="en-US" b="1" dirty="0"/>
            </a:br>
            <a:endParaRPr lang="en-US" b="1" dirty="0"/>
          </a:p>
        </p:txBody>
      </p:sp>
      <p:sp>
        <p:nvSpPr>
          <p:cNvPr id="3" name="Content Placeholder 2">
            <a:extLst>
              <a:ext uri="{FF2B5EF4-FFF2-40B4-BE49-F238E27FC236}">
                <a16:creationId xmlns:a16="http://schemas.microsoft.com/office/drawing/2014/main" id="{1BB8138F-7B89-0841-85F1-0DC069ABFEBB}"/>
              </a:ext>
            </a:extLst>
          </p:cNvPr>
          <p:cNvSpPr>
            <a:spLocks noGrp="1"/>
          </p:cNvSpPr>
          <p:nvPr>
            <p:ph idx="1"/>
          </p:nvPr>
        </p:nvSpPr>
        <p:spPr>
          <a:xfrm>
            <a:off x="677334" y="2293749"/>
            <a:ext cx="8596668" cy="4138048"/>
          </a:xfrm>
        </p:spPr>
        <p:txBody>
          <a:bodyPr>
            <a:normAutofit/>
          </a:bodyPr>
          <a:lstStyle/>
          <a:p>
            <a:endParaRPr lang="en-US" sz="2400" dirty="0"/>
          </a:p>
          <a:p>
            <a:r>
              <a:rPr lang="en-US" sz="2400" dirty="0"/>
              <a:t>Go for a walk in the park </a:t>
            </a:r>
          </a:p>
          <a:p>
            <a:r>
              <a:rPr lang="en-US" sz="2400" dirty="0"/>
              <a:t>Carry out a task-oriented activity such as cleaning your room, doing a puzzle, or shopping </a:t>
            </a:r>
          </a:p>
          <a:p>
            <a:r>
              <a:rPr lang="en-US" sz="2400" dirty="0"/>
              <a:t>Exercise</a:t>
            </a:r>
          </a:p>
          <a:p>
            <a:r>
              <a:rPr lang="en-US" sz="2400" dirty="0"/>
              <a:t>Take a nap</a:t>
            </a:r>
          </a:p>
          <a:p>
            <a:r>
              <a:rPr lang="en-US" sz="2400" dirty="0"/>
              <a:t>Get lost in a good book </a:t>
            </a:r>
          </a:p>
          <a:p>
            <a:r>
              <a:rPr lang="en-US" sz="2400" dirty="0"/>
              <a:t>Call a friend that will make you laugh</a:t>
            </a:r>
          </a:p>
        </p:txBody>
      </p:sp>
    </p:spTree>
    <p:extLst>
      <p:ext uri="{BB962C8B-B14F-4D97-AF65-F5344CB8AC3E}">
        <p14:creationId xmlns:p14="http://schemas.microsoft.com/office/powerpoint/2010/main" val="409874120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{7B42FC17-E457-4143-A775-67ECEA319DCA}tf10001060</Template>
  <TotalTime>4825</TotalTime>
  <Words>1098</Words>
  <Application>Microsoft Macintosh PowerPoint</Application>
  <PresentationFormat>Widescreen</PresentationFormat>
  <Paragraphs>77</Paragraphs>
  <Slides>12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Times New Roman</vt:lpstr>
      <vt:lpstr>Trebuchet MS</vt:lpstr>
      <vt:lpstr>Wingdings 3</vt:lpstr>
      <vt:lpstr>Facet</vt:lpstr>
      <vt:lpstr>  Addressing Guilt and Moral Distress as  Healthcare Professional    Alicia Hurtado, MD Associate Dean for Medical Student Wellbeing  and Student Affairs  Attending Psychiatrist  </vt:lpstr>
      <vt:lpstr>As Health Care Professionals taking care of others, we will often encounter clinical situations that induce difficult emotions. These emotions include:  </vt:lpstr>
      <vt:lpstr>How would you describe the feeling of guilt? How would you describe shame? Are they different?  </vt:lpstr>
      <vt:lpstr>What is Moral Distress?</vt:lpstr>
      <vt:lpstr>Moral Distress in HCW’s at Mount Sinai</vt:lpstr>
      <vt:lpstr>What are some ways that I can cope with feelings of guilt?</vt:lpstr>
      <vt:lpstr> Emotional Self- Awareness</vt:lpstr>
      <vt:lpstr>How do I become more aware of how I am feeling?</vt:lpstr>
      <vt:lpstr>Distract yourself for a limited amount of time. Remember: We can only think about one thing a time     </vt:lpstr>
      <vt:lpstr>Practice mindfulness and staying present in the moment</vt:lpstr>
      <vt:lpstr>Know when you may benefit from more support</vt:lpstr>
      <vt:lpstr>Tips for managing a tough emotional moment Think: PEACE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coping skills?</dc:title>
  <dc:creator>Microsoft Office User</dc:creator>
  <cp:lastModifiedBy>Hurtado, Alicia</cp:lastModifiedBy>
  <cp:revision>44</cp:revision>
  <dcterms:created xsi:type="dcterms:W3CDTF">2020-06-29T04:20:48Z</dcterms:created>
  <dcterms:modified xsi:type="dcterms:W3CDTF">2021-12-08T17:22:02Z</dcterms:modified>
</cp:coreProperties>
</file>