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3"/>
  </p:notesMasterIdLst>
  <p:sldIdLst>
    <p:sldId id="414" r:id="rId5"/>
    <p:sldId id="412" r:id="rId6"/>
    <p:sldId id="312" r:id="rId7"/>
    <p:sldId id="322" r:id="rId8"/>
    <p:sldId id="323" r:id="rId9"/>
    <p:sldId id="406" r:id="rId10"/>
    <p:sldId id="413" r:id="rId11"/>
    <p:sldId id="283" r:id="rId12"/>
    <p:sldId id="407" r:id="rId13"/>
    <p:sldId id="319" r:id="rId14"/>
    <p:sldId id="415" r:id="rId15"/>
    <p:sldId id="411" r:id="rId16"/>
    <p:sldId id="316" r:id="rId17"/>
    <p:sldId id="423" r:id="rId18"/>
    <p:sldId id="346" r:id="rId19"/>
    <p:sldId id="336" r:id="rId20"/>
    <p:sldId id="349" r:id="rId21"/>
    <p:sldId id="325" r:id="rId22"/>
    <p:sldId id="348" r:id="rId23"/>
    <p:sldId id="357" r:id="rId24"/>
    <p:sldId id="310" r:id="rId25"/>
    <p:sldId id="291" r:id="rId26"/>
    <p:sldId id="353" r:id="rId27"/>
    <p:sldId id="374" r:id="rId28"/>
    <p:sldId id="419" r:id="rId29"/>
    <p:sldId id="408" r:id="rId30"/>
    <p:sldId id="410" r:id="rId31"/>
    <p:sldId id="418" r:id="rId32"/>
    <p:sldId id="417" r:id="rId33"/>
    <p:sldId id="352" r:id="rId34"/>
    <p:sldId id="424" r:id="rId35"/>
    <p:sldId id="421" r:id="rId36"/>
    <p:sldId id="416" r:id="rId37"/>
    <p:sldId id="294" r:id="rId38"/>
    <p:sldId id="422" r:id="rId39"/>
    <p:sldId id="331" r:id="rId40"/>
    <p:sldId id="409" r:id="rId41"/>
    <p:sldId id="299"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36FF"/>
    <a:srgbClr val="E55ADA"/>
    <a:srgbClr val="FF69FF"/>
    <a:srgbClr val="E88298"/>
    <a:srgbClr val="FC797C"/>
    <a:srgbClr val="59E795"/>
    <a:srgbClr val="47ADFB"/>
    <a:srgbClr val="C8A5FD"/>
    <a:srgbClr val="FFA5F3"/>
    <a:srgbClr val="FD61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9"/>
    <p:restoredTop sz="64491"/>
  </p:normalViewPr>
  <p:slideViewPr>
    <p:cSldViewPr snapToGrid="0" snapToObjects="1">
      <p:cViewPr varScale="1">
        <p:scale>
          <a:sx n="117" d="100"/>
          <a:sy n="117" d="100"/>
        </p:scale>
        <p:origin x="2448"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4C37A3-FFB2-BC49-ACBD-9EE8B6103C56}" type="datetimeFigureOut">
              <a:rPr lang="en-US" smtClean="0"/>
              <a:t>10/4/21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B22752-2E71-2241-8F08-8533EAC9B8CC}" type="slidenum">
              <a:rPr lang="en-US" smtClean="0"/>
              <a:t>‹#›</a:t>
            </a:fld>
            <a:endParaRPr lang="en-US"/>
          </a:p>
        </p:txBody>
      </p:sp>
    </p:spTree>
    <p:extLst>
      <p:ext uri="{BB962C8B-B14F-4D97-AF65-F5344CB8AC3E}">
        <p14:creationId xmlns:p14="http://schemas.microsoft.com/office/powerpoint/2010/main" val="1371707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creativecommons.org/licenses/by-sa/4.0/deed.en"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archinte.jamanetwork.com/article.aspx?articleID=1392494"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creativecommons.org/licenses/by-sa/3.0/deed.en" TargetMode="External"/><Relationship Id="rId4" Type="http://schemas.openxmlformats.org/officeDocument/2006/relationships/hyperlink" Target="https://en.wikipedia.org/wiki/en:Creative_Commons"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hbr.org/2015/12/how-meditation-benefits-ceo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billgeorge.org/articles/wall-street-bosses-tiger-woods-meditate-to-focus-stay-calm/"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oi.org/10.1080/17437199.2020.1760727"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creativecommons.org/licenses/by-sa/3.0/deed.en" TargetMode="External"/><Relationship Id="rId4" Type="http://schemas.openxmlformats.org/officeDocument/2006/relationships/hyperlink" Target="https://en.wikipedia.org/wiki/en:Creative_Commons"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oi.org/10.1073/pnas.0903620106"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danielgilbert.com/KILLINGSWORTH%20&amp;%20GILBERT%20(2010).pdf"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n.wikipedia.org/wiki/en:GNU_Free_Documentation_License"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commons.wikimedia.org/wiki/Commons:GNU_Free_Documentation_License,_version_1.2" TargetMode="External"/><Relationship Id="rId4" Type="http://schemas.openxmlformats.org/officeDocument/2006/relationships/hyperlink" Target="https://en.wikipedia.org/wiki/en:Free_Software_Foundation"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flickr.com/photos/98302443@N00/39619098752"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pixabay.com/service/license/" TargetMode="External"/><Relationship Id="rId5" Type="http://schemas.openxmlformats.org/officeDocument/2006/relationships/hyperlink" Target="https://creativecommons.org/licenses/by/2.0/?ref=ccsearch&amp;atype=rich" TargetMode="External"/><Relationship Id="rId4" Type="http://schemas.openxmlformats.org/officeDocument/2006/relationships/hyperlink" Target="https://www.flickr.com/photos/98302443@N00"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creativecommons.org/licenses/by-sa/3.0/deed.en"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t3.depositphotos.com/9880800/16677/i/1600/depositphotos_166776314-stock-photo-tired-doctor-sitting-in-hospital.jp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ommons.wikimedia.org/w/index.php?curid=59622699"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creativecommons.org/licenses/by-sa/4.0?ref=ccsearch&amp;atype=rich" TargetMode="External"/><Relationship Id="rId4" Type="http://schemas.openxmlformats.org/officeDocument/2006/relationships/hyperlink" Target="https://commons.wikimedia.org/w/index.php?title=User:DaisyFig&amp;action=edit&amp;redlink=1"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ixabay.com/service/licens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INSTRUCTION and CONTEXT:</a:t>
            </a:r>
          </a:p>
          <a:p>
            <a:endParaRPr lang="en-US" b="1" u="sng" dirty="0"/>
          </a:p>
          <a:p>
            <a:r>
              <a:rPr lang="en-US" dirty="0"/>
              <a:t>By way of introduction, this presentation is designed to discuss not only the activities that support medical student wellness but also data/evidence that encourages medical student buy-in. Because medical students have very logical minds (and because the elements of the presentation are evidenced-based) </a:t>
            </a:r>
            <a:r>
              <a:rPr lang="en-US" dirty="0" err="1"/>
              <a:t>whereever</a:t>
            </a:r>
            <a:r>
              <a:rPr lang="en-US" dirty="0"/>
              <a:t> possible and appropriate, data is provided to support the recommendations.</a:t>
            </a:r>
          </a:p>
          <a:p>
            <a:endParaRPr lang="en-US" dirty="0"/>
          </a:p>
          <a:p>
            <a:r>
              <a:rPr lang="en-US" dirty="0"/>
              <a:t>There are some optional activities presented in the </a:t>
            </a:r>
            <a:r>
              <a:rPr lang="en-US" dirty="0" err="1"/>
              <a:t>powerpoint</a:t>
            </a:r>
            <a:r>
              <a:rPr lang="en-US" dirty="0"/>
              <a:t> at various points which can be included in the presentation or not depending upon the time that is available for the talk. The original version of 38 slides is designed to take 1 hour with all of the activities included. The notes section of the </a:t>
            </a:r>
            <a:r>
              <a:rPr lang="en-US" dirty="0" err="1"/>
              <a:t>powerpoint</a:t>
            </a:r>
            <a:r>
              <a:rPr lang="en-US" dirty="0"/>
              <a:t> contains suggested talking points (when helpful), references to support statements in the slides (where appropriate) and image credits for any images used in the slide.</a:t>
            </a:r>
          </a:p>
        </p:txBody>
      </p:sp>
      <p:sp>
        <p:nvSpPr>
          <p:cNvPr id="4" name="Slide Number Placeholder 3"/>
          <p:cNvSpPr>
            <a:spLocks noGrp="1"/>
          </p:cNvSpPr>
          <p:nvPr>
            <p:ph type="sldNum" sz="quarter" idx="5"/>
          </p:nvPr>
        </p:nvSpPr>
        <p:spPr/>
        <p:txBody>
          <a:bodyPr/>
          <a:lstStyle/>
          <a:p>
            <a:fld id="{E3B22752-2E71-2241-8F08-8533EAC9B8CC}" type="slidenum">
              <a:rPr lang="en-US" smtClean="0"/>
              <a:t>1</a:t>
            </a:fld>
            <a:endParaRPr lang="en-US"/>
          </a:p>
        </p:txBody>
      </p:sp>
    </p:spTree>
    <p:extLst>
      <p:ext uri="{BB962C8B-B14F-4D97-AF65-F5344CB8AC3E}">
        <p14:creationId xmlns:p14="http://schemas.microsoft.com/office/powerpoint/2010/main" val="271373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food is the fuel that ensures the physical body can function, it is important to prioritize healthy eating. Studies indicate that diets which are rich in fruits, vegetables and unprocessed foods are the most nutritious.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Resources for Slide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Guasch‐</a:t>
            </a:r>
            <a:r>
              <a:rPr lang="en-US" dirty="0" err="1"/>
              <a:t>Ferré</a:t>
            </a:r>
            <a:r>
              <a:rPr lang="en-US" dirty="0"/>
              <a:t>, M., &amp; Willett, W. C. (2021). The Mediterranean diet and health: a comprehensive overview. </a:t>
            </a:r>
            <a:r>
              <a:rPr lang="en-US" i="1" dirty="0"/>
              <a:t>Journal of Internal Medicine</a:t>
            </a:r>
            <a:r>
              <a:rPr lang="en-US" dirty="0"/>
              <a:t>. Aug 23, 2021</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err="1"/>
              <a:t>Caprara</a:t>
            </a:r>
            <a:r>
              <a:rPr lang="en-US" dirty="0"/>
              <a:t> G. Mediterranean-Type Dietary Pattern and Physical Activity: The Winning Combination to Counteract the Rising Burden of Non-Communicable Diseases (NCDs). Nutrients. 2021 Jan 28;13(2):429. </a:t>
            </a:r>
            <a:r>
              <a:rPr lang="en-US" dirty="0" err="1"/>
              <a:t>doi</a:t>
            </a:r>
            <a:r>
              <a:rPr lang="en-US" dirty="0"/>
              <a:t>: 10.3390/nu13020429. PMID: 33525638; PMCID: PMC7910909.</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b="0" dirty="0" err="1"/>
              <a:t>Kahleova</a:t>
            </a:r>
            <a:r>
              <a:rPr lang="en-US" b="0" dirty="0"/>
              <a:t>, H, Levin, S, and Barnard, N. (2017)  Cardio-Metabolic Benefits of Plant-Based Diets. </a:t>
            </a:r>
            <a:r>
              <a:rPr lang="en-US" i="1" dirty="0"/>
              <a:t>Nutrients</a:t>
            </a:r>
            <a:r>
              <a:rPr lang="en-US" dirty="0"/>
              <a:t> </a:t>
            </a:r>
            <a:r>
              <a:rPr lang="en-US" b="1" dirty="0"/>
              <a:t>2017</a:t>
            </a:r>
            <a:r>
              <a:rPr lang="en-US" dirty="0"/>
              <a:t>, </a:t>
            </a:r>
            <a:r>
              <a:rPr lang="en-US" i="1" dirty="0"/>
              <a:t>9</a:t>
            </a:r>
            <a:r>
              <a:rPr lang="en-US" dirty="0"/>
              <a:t>(8), 84.</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Song M., Fung T.T., Hu </a:t>
            </a:r>
            <a:r>
              <a:rPr lang="en-US" dirty="0" err="1"/>
              <a:t>F.B.et</a:t>
            </a:r>
            <a:r>
              <a:rPr lang="en-US" dirty="0"/>
              <a:t> al. (2016).   "Association of animal and plant protein intake with all-cause and cause-specific mortality". JAMA Intern Med 2016; </a:t>
            </a:r>
            <a:r>
              <a:rPr lang="en-US" b="1" dirty="0"/>
              <a:t>176</a:t>
            </a:r>
            <a:r>
              <a:rPr lang="en-US" dirty="0"/>
              <a:t>: 1453.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err="1"/>
              <a:t>Kahleova</a:t>
            </a:r>
            <a:r>
              <a:rPr lang="en-US" dirty="0"/>
              <a:t>, H., Levin, S., &amp; Barnard, N. D. (2020).  Plant-Based Diets for Healthy Aging. </a:t>
            </a:r>
            <a:r>
              <a:rPr lang="en-US" i="1" dirty="0"/>
              <a:t>J. Am. Coll. </a:t>
            </a:r>
            <a:r>
              <a:rPr lang="en-US" i="1" dirty="0" err="1"/>
              <a:t>Nutr</a:t>
            </a:r>
            <a:r>
              <a:rPr lang="en-US" dirty="0"/>
              <a:t>, </a:t>
            </a:r>
            <a:r>
              <a:rPr lang="en-US" i="1" dirty="0"/>
              <a:t>9</a:t>
            </a:r>
            <a:r>
              <a:rPr lang="en-US" dirty="0"/>
              <a:t>, 1-2.</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Image Credits: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Top Image Copyright: "organic fruit and vegetables" by </a:t>
            </a:r>
            <a:r>
              <a:rPr lang="en-US" dirty="0" err="1"/>
              <a:t>val'sphotos</a:t>
            </a:r>
            <a:r>
              <a:rPr lang="en-US" dirty="0"/>
              <a:t> is licensed with CC BY-NC 2.0. To view a copy of this license, visit https://</a:t>
            </a:r>
            <a:r>
              <a:rPr lang="en-US" dirty="0" err="1"/>
              <a:t>creativecommons.org</a:t>
            </a:r>
            <a:r>
              <a:rPr lang="en-US" dirty="0"/>
              <a:t>/licenses/by-</a:t>
            </a:r>
            <a:r>
              <a:rPr lang="en-US" dirty="0" err="1"/>
              <a:t>nc</a:t>
            </a:r>
            <a:r>
              <a:rPr lang="en-US" dirty="0"/>
              <a:t>/2.0/ </a:t>
            </a:r>
          </a:p>
          <a:p>
            <a:endParaRPr lang="en-US" dirty="0"/>
          </a:p>
          <a:p>
            <a:r>
              <a:rPr lang="en-US" dirty="0"/>
              <a:t>Plate Image – CCO public domain - This image is not copyrighted and no attribution is required</a:t>
            </a:r>
          </a:p>
        </p:txBody>
      </p:sp>
      <p:sp>
        <p:nvSpPr>
          <p:cNvPr id="4" name="Slide Number Placeholder 3"/>
          <p:cNvSpPr>
            <a:spLocks noGrp="1"/>
          </p:cNvSpPr>
          <p:nvPr>
            <p:ph type="sldNum" sz="quarter" idx="5"/>
          </p:nvPr>
        </p:nvSpPr>
        <p:spPr/>
        <p:txBody>
          <a:bodyPr/>
          <a:lstStyle/>
          <a:p>
            <a:fld id="{E3B22752-2E71-2241-8F08-8533EAC9B8CC}" type="slidenum">
              <a:rPr lang="en-US" smtClean="0"/>
              <a:t>10</a:t>
            </a:fld>
            <a:endParaRPr lang="en-US"/>
          </a:p>
        </p:txBody>
      </p:sp>
    </p:spTree>
    <p:extLst>
      <p:ext uri="{BB962C8B-B14F-4D97-AF65-F5344CB8AC3E}">
        <p14:creationId xmlns:p14="http://schemas.microsoft.com/office/powerpoint/2010/main" val="1384455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u="sng" dirty="0"/>
              <a:t>Talking Points:</a:t>
            </a:r>
          </a:p>
          <a:p>
            <a:endParaRPr lang="en-US" dirty="0"/>
          </a:p>
          <a:p>
            <a:r>
              <a:rPr lang="en-US" dirty="0"/>
              <a:t>Mason jar salads are easy to make in advance, bring with you and shake to serve. Any nutritious meal that can be made in advance and stored for the week are good choices for anyone who has limited time.</a:t>
            </a:r>
          </a:p>
          <a:p>
            <a:endParaRPr lang="en-US" dirty="0"/>
          </a:p>
          <a:p>
            <a:r>
              <a:rPr lang="en-US" b="1" u="sng" dirty="0"/>
              <a:t>Image Credits:</a:t>
            </a:r>
          </a:p>
          <a:p>
            <a:endParaRPr lang="en-US" b="1" u="sng" dirty="0"/>
          </a:p>
          <a:p>
            <a:r>
              <a:rPr lang="en-US" dirty="0"/>
              <a:t>Mason Jar Salads Image: CCO public domain - This image is not copyrighted and no attribution is required</a:t>
            </a:r>
          </a:p>
        </p:txBody>
      </p:sp>
      <p:sp>
        <p:nvSpPr>
          <p:cNvPr id="4" name="Slide Number Placeholder 3"/>
          <p:cNvSpPr>
            <a:spLocks noGrp="1"/>
          </p:cNvSpPr>
          <p:nvPr>
            <p:ph type="sldNum" sz="quarter" idx="5"/>
          </p:nvPr>
        </p:nvSpPr>
        <p:spPr/>
        <p:txBody>
          <a:bodyPr/>
          <a:lstStyle/>
          <a:p>
            <a:fld id="{E3B22752-2E71-2241-8F08-8533EAC9B8CC}" type="slidenum">
              <a:rPr lang="en-US" smtClean="0"/>
              <a:t>11</a:t>
            </a:fld>
            <a:endParaRPr lang="en-US"/>
          </a:p>
        </p:txBody>
      </p:sp>
    </p:spTree>
    <p:extLst>
      <p:ext uri="{BB962C8B-B14F-4D97-AF65-F5344CB8AC3E}">
        <p14:creationId xmlns:p14="http://schemas.microsoft.com/office/powerpoint/2010/main" val="2296084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Numerous studies have shown the extensive benefits of regular aerobic and strength training exercise.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Resources for Slide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 https://</a:t>
            </a:r>
            <a:r>
              <a:rPr lang="en-US" b="1" dirty="0" err="1"/>
              <a:t>health.gov</a:t>
            </a:r>
            <a:r>
              <a:rPr lang="en-US" b="1" dirty="0"/>
              <a:t>/sites/default/files/2019-09/Physical_Activity_Guidelines_2nd_edition.pdf#page=56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 Cooney G, Dwan K, Mead G. Exercise for Depression (2014).  JAMA  2014;311(23):2432-2433.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 </a:t>
            </a:r>
            <a:r>
              <a:rPr lang="en-US" dirty="0" err="1"/>
              <a:t>Ruegsegger</a:t>
            </a:r>
            <a:r>
              <a:rPr lang="en-US" dirty="0"/>
              <a:t> GN, Booth FW. Health Benefits of Exercise. Cold Spring </a:t>
            </a:r>
            <a:r>
              <a:rPr lang="en-US" dirty="0" err="1"/>
              <a:t>Harb</a:t>
            </a:r>
            <a:r>
              <a:rPr lang="en-US" dirty="0"/>
              <a:t> </a:t>
            </a:r>
            <a:r>
              <a:rPr lang="en-US" dirty="0" err="1"/>
              <a:t>Perspect</a:t>
            </a:r>
            <a:r>
              <a:rPr lang="en-US" dirty="0"/>
              <a:t> Med. 2018 Jul 2;8(7):a029694. </a:t>
            </a:r>
            <a:r>
              <a:rPr lang="en-US" dirty="0" err="1"/>
              <a:t>doi</a:t>
            </a:r>
            <a:r>
              <a:rPr lang="en-US" dirty="0"/>
              <a:t>: 10.1101/cshperspect.a029694. PMID: 28507196; PMCID: PMC6027933.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Image Credits: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Weight Lifting Image Credit:  "Young sportswoman lifting weights in gym" by shixart1985 is licensed with CC BY 2.0. To view a copy of this license, visit https://</a:t>
            </a:r>
            <a:r>
              <a:rPr lang="en-US" dirty="0" err="1"/>
              <a:t>creativecommons.org</a:t>
            </a:r>
            <a:r>
              <a:rPr lang="en-US" dirty="0"/>
              <a:t>/licenses/by/2.0/ </a:t>
            </a:r>
          </a:p>
          <a:p>
            <a:endParaRPr lang="en-US" dirty="0"/>
          </a:p>
          <a:p>
            <a:r>
              <a:rPr lang="en-US" dirty="0"/>
              <a:t>Cardio Spinning Image:  "Cycling Cardio Exercise - Must Link to https://</a:t>
            </a:r>
            <a:r>
              <a:rPr lang="en-US" dirty="0" err="1"/>
              <a:t>thoroughlyreviewed.com</a:t>
            </a:r>
            <a:r>
              <a:rPr lang="en-US" dirty="0"/>
              <a:t>" by </a:t>
            </a:r>
            <a:r>
              <a:rPr lang="en-US" dirty="0" err="1"/>
              <a:t>ThoroughlyReviewed</a:t>
            </a:r>
            <a:r>
              <a:rPr lang="en-US" dirty="0"/>
              <a:t> is licensed with CC BY 2.0. To view a copy of this license, visit https://</a:t>
            </a:r>
            <a:r>
              <a:rPr lang="en-US" dirty="0" err="1"/>
              <a:t>creativecommons.org</a:t>
            </a:r>
            <a:r>
              <a:rPr lang="en-US" dirty="0"/>
              <a:t>/licenses/by/2.0/ </a:t>
            </a:r>
          </a:p>
          <a:p>
            <a:endParaRPr lang="en-US" dirty="0"/>
          </a:p>
          <a:p>
            <a:endParaRPr lang="en-US" dirty="0"/>
          </a:p>
        </p:txBody>
      </p:sp>
      <p:sp>
        <p:nvSpPr>
          <p:cNvPr id="4" name="Slide Number Placeholder 3"/>
          <p:cNvSpPr>
            <a:spLocks noGrp="1"/>
          </p:cNvSpPr>
          <p:nvPr>
            <p:ph type="sldNum" sz="quarter" idx="5"/>
          </p:nvPr>
        </p:nvSpPr>
        <p:spPr/>
        <p:txBody>
          <a:bodyPr/>
          <a:lstStyle/>
          <a:p>
            <a:fld id="{E3B22752-2E71-2241-8F08-8533EAC9B8CC}" type="slidenum">
              <a:rPr lang="en-US" smtClean="0"/>
              <a:t>12</a:t>
            </a:fld>
            <a:endParaRPr lang="en-US"/>
          </a:p>
        </p:txBody>
      </p:sp>
    </p:spTree>
    <p:extLst>
      <p:ext uri="{BB962C8B-B14F-4D97-AF65-F5344CB8AC3E}">
        <p14:creationId xmlns:p14="http://schemas.microsoft.com/office/powerpoint/2010/main" val="2308066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Talking Points:</a:t>
            </a:r>
          </a:p>
          <a:p>
            <a:endParaRPr lang="en-US" b="1" u="sng" dirty="0"/>
          </a:p>
          <a:p>
            <a:r>
              <a:rPr lang="en-US" dirty="0"/>
              <a:t>Research indicates that on average medical trainees get less high-quality sleep than is recommended. Quality sleep is necessary for mental clarity, to maintain physical health and mental wellness.</a:t>
            </a:r>
          </a:p>
          <a:p>
            <a:endParaRPr lang="en-US" dirty="0"/>
          </a:p>
          <a:p>
            <a:endParaRPr lang="en-US" dirty="0"/>
          </a:p>
          <a:p>
            <a:r>
              <a:rPr lang="en-US" b="1" u="sng" dirty="0"/>
              <a:t>Resources for Slide Content</a:t>
            </a:r>
          </a:p>
          <a:p>
            <a:endParaRPr lang="en-US" dirty="0"/>
          </a:p>
          <a:p>
            <a:r>
              <a:rPr lang="en-US" dirty="0"/>
              <a:t>1) Watson NF, </a:t>
            </a:r>
            <a:r>
              <a:rPr lang="en-US" dirty="0" err="1"/>
              <a:t>Badr</a:t>
            </a:r>
            <a:r>
              <a:rPr lang="en-US" dirty="0"/>
              <a:t> MS, </a:t>
            </a:r>
            <a:r>
              <a:rPr lang="en-US" dirty="0" err="1"/>
              <a:t>Belenky</a:t>
            </a:r>
            <a:r>
              <a:rPr lang="en-US" dirty="0"/>
              <a:t> G, et al. Recommended amount of sleep for a healthy adult: a joint consensus statement of the American Academy of Sleep Medicine and Sleep Research Society. </a:t>
            </a:r>
            <a:r>
              <a:rPr lang="en-US" i="1" dirty="0"/>
              <a:t>Sleep</a:t>
            </a:r>
            <a:r>
              <a:rPr lang="en-US" dirty="0"/>
              <a:t>. 2015;38(6):843–844.</a:t>
            </a:r>
          </a:p>
          <a:p>
            <a:r>
              <a:rPr lang="en-US" dirty="0"/>
              <a:t>2) </a:t>
            </a:r>
            <a:r>
              <a:rPr lang="en-US" dirty="0" err="1"/>
              <a:t>Hirshkowitz</a:t>
            </a:r>
            <a:r>
              <a:rPr lang="en-US" dirty="0"/>
              <a:t> M, Whiton K, Albert SM, Alessi C, Bruni O, </a:t>
            </a:r>
            <a:r>
              <a:rPr lang="en-US" dirty="0" err="1"/>
              <a:t>DonCarlos</a:t>
            </a:r>
            <a:r>
              <a:rPr lang="en-US" dirty="0"/>
              <a:t> L, Hazen N, Herman J, Katz ES, </a:t>
            </a:r>
            <a:r>
              <a:rPr lang="en-US" dirty="0" err="1"/>
              <a:t>Kheirandish-Gozal</a:t>
            </a:r>
            <a:r>
              <a:rPr lang="en-US" dirty="0"/>
              <a:t> L, Neubauer DN, O'Donnell AE, </a:t>
            </a:r>
            <a:r>
              <a:rPr lang="en-US" dirty="0" err="1"/>
              <a:t>Ohayon</a:t>
            </a:r>
            <a:r>
              <a:rPr lang="en-US" dirty="0"/>
              <a:t> M, </a:t>
            </a:r>
            <a:r>
              <a:rPr lang="en-US" dirty="0" err="1"/>
              <a:t>Peever</a:t>
            </a:r>
            <a:r>
              <a:rPr lang="en-US" dirty="0"/>
              <a:t> J, </a:t>
            </a:r>
            <a:r>
              <a:rPr lang="en-US" dirty="0" err="1"/>
              <a:t>Rawding</a:t>
            </a:r>
            <a:r>
              <a:rPr lang="en-US" dirty="0"/>
              <a:t> R, Sachdeva RC, Setters B, </a:t>
            </a:r>
            <a:r>
              <a:rPr lang="en-US" dirty="0" err="1"/>
              <a:t>Vitiello</a:t>
            </a:r>
            <a:r>
              <a:rPr lang="en-US" dirty="0"/>
              <a:t> MV, Ware JC, Adams Hillard </a:t>
            </a:r>
          </a:p>
          <a:p>
            <a:r>
              <a:rPr lang="en-US" dirty="0"/>
              <a:t>    PJ. National Sleep Foundation's sleep time duration recommendations: methodology and results summary. Sleep Health. 2015 Mar;1(1):40-43</a:t>
            </a:r>
          </a:p>
          <a:p>
            <a:r>
              <a:rPr lang="en-US" dirty="0"/>
              <a:t>3) </a:t>
            </a:r>
            <a:r>
              <a:rPr lang="en-US" dirty="0" err="1"/>
              <a:t>Kocevska</a:t>
            </a:r>
            <a:r>
              <a:rPr lang="en-US" dirty="0"/>
              <a:t>, D., </a:t>
            </a:r>
            <a:r>
              <a:rPr lang="en-US" dirty="0" err="1"/>
              <a:t>Lysen</a:t>
            </a:r>
            <a:r>
              <a:rPr lang="en-US" dirty="0"/>
              <a:t>, T.S., </a:t>
            </a:r>
            <a:r>
              <a:rPr lang="en-US" dirty="0" err="1"/>
              <a:t>Dotinga</a:t>
            </a:r>
            <a:r>
              <a:rPr lang="en-US" dirty="0"/>
              <a:t>, A. </a:t>
            </a:r>
            <a:r>
              <a:rPr lang="en-US" i="1" dirty="0"/>
              <a:t>et al.</a:t>
            </a:r>
            <a:r>
              <a:rPr lang="en-US" dirty="0"/>
              <a:t> Sleep characteristics across the lifespan in 1.1 million people from the Netherlands, United Kingdom and United States: a systematic review and meta-analysis. </a:t>
            </a:r>
            <a:r>
              <a:rPr lang="en-US" i="1" dirty="0"/>
              <a:t>Nat Hum </a:t>
            </a:r>
            <a:r>
              <a:rPr lang="en-US" i="1" dirty="0" err="1"/>
              <a:t>Behav</a:t>
            </a:r>
            <a:r>
              <a:rPr lang="en-US" dirty="0"/>
              <a:t> </a:t>
            </a:r>
            <a:r>
              <a:rPr lang="en-US" b="1" dirty="0"/>
              <a:t>5, </a:t>
            </a:r>
            <a:r>
              <a:rPr lang="en-US" dirty="0"/>
              <a:t>113–122 (2021).</a:t>
            </a:r>
          </a:p>
          <a:p>
            <a:r>
              <a:rPr lang="en-US" dirty="0"/>
              <a:t>4) </a:t>
            </a:r>
            <a:r>
              <a:rPr lang="en-US" dirty="0" err="1"/>
              <a:t>Jahrami</a:t>
            </a:r>
            <a:r>
              <a:rPr lang="en-US" dirty="0"/>
              <a:t>, H., Dewald-Kaufmann, J., Faris, M.AI. et al. Prevalence of sleep problems among medical students: a systematic review and meta-analysis. J Public Health (</a:t>
            </a:r>
            <a:r>
              <a:rPr lang="en-US" dirty="0" err="1"/>
              <a:t>Berl</a:t>
            </a:r>
            <a:r>
              <a:rPr lang="en-US" dirty="0"/>
              <a:t>.) 28, 605–622 (2020). </a:t>
            </a:r>
          </a:p>
          <a:p>
            <a:endParaRPr lang="en-US" dirty="0"/>
          </a:p>
          <a:p>
            <a:endParaRPr lang="en-US" dirty="0"/>
          </a:p>
          <a:p>
            <a:r>
              <a:rPr lang="en-US" b="1" u="sng" dirty="0"/>
              <a:t>Image Credits:</a:t>
            </a:r>
          </a:p>
          <a:p>
            <a:endParaRPr lang="en-US" b="1" u="sng" dirty="0"/>
          </a:p>
          <a:p>
            <a:r>
              <a:rPr lang="en-US" dirty="0"/>
              <a:t>Recommended number of hours of sleep by age: National Sleep </a:t>
            </a:r>
            <a:r>
              <a:rPr lang="en-US" dirty="0" err="1"/>
              <a:t>Foundation.org</a:t>
            </a:r>
            <a:endParaRPr lang="en-US" dirty="0"/>
          </a:p>
        </p:txBody>
      </p:sp>
      <p:sp>
        <p:nvSpPr>
          <p:cNvPr id="4" name="Slide Number Placeholder 3"/>
          <p:cNvSpPr>
            <a:spLocks noGrp="1"/>
          </p:cNvSpPr>
          <p:nvPr>
            <p:ph type="sldNum" sz="quarter" idx="5"/>
          </p:nvPr>
        </p:nvSpPr>
        <p:spPr/>
        <p:txBody>
          <a:bodyPr/>
          <a:lstStyle/>
          <a:p>
            <a:fld id="{E3B22752-2E71-2241-8F08-8533EAC9B8CC}" type="slidenum">
              <a:rPr lang="en-US" smtClean="0"/>
              <a:t>13</a:t>
            </a:fld>
            <a:endParaRPr lang="en-US"/>
          </a:p>
        </p:txBody>
      </p:sp>
    </p:spTree>
    <p:extLst>
      <p:ext uri="{BB962C8B-B14F-4D97-AF65-F5344CB8AC3E}">
        <p14:creationId xmlns:p14="http://schemas.microsoft.com/office/powerpoint/2010/main" val="4268032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Talking Points:</a:t>
            </a:r>
          </a:p>
          <a:p>
            <a:endParaRPr lang="en-US" dirty="0"/>
          </a:p>
          <a:p>
            <a:r>
              <a:rPr lang="en-US" dirty="0"/>
              <a:t>Review previous tools and then make transition to next slide to address managing stress</a:t>
            </a:r>
          </a:p>
          <a:p>
            <a:endParaRPr lang="en-US" dirty="0"/>
          </a:p>
          <a:p>
            <a:endParaRPr lang="en-US" dirty="0"/>
          </a:p>
          <a:p>
            <a:r>
              <a:rPr lang="en-US" b="1" u="sng" noProof="0" dirty="0"/>
              <a:t>Image Credits</a:t>
            </a:r>
            <a:r>
              <a:rPr lang="en-US" b="0" u="sng" noProof="0" dirty="0"/>
              <a:t>:</a:t>
            </a:r>
          </a:p>
          <a:p>
            <a:endParaRPr lang="en-US" u="sng"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Tool box: </a:t>
            </a:r>
            <a:r>
              <a:rPr lang="en-US" sz="1200" u="none" kern="1200" dirty="0">
                <a:solidFill>
                  <a:srgbClr val="0563C1"/>
                </a:solidFill>
                <a:effectLst/>
                <a:latin typeface="+mn-lt"/>
                <a:ea typeface="+mn-ea"/>
                <a:cs typeface="+mn-cs"/>
                <a:hlinkClick r:id="rId3">
                  <a:extLst>
                    <a:ext uri="{A12FA001-AC4F-418D-AE19-62706E023703}">
                      <ahyp:hlinkClr xmlns:ahyp="http://schemas.microsoft.com/office/drawing/2018/hyperlinkcolor" val="tx"/>
                    </a:ext>
                  </a:extLst>
                </a:hlinkClick>
              </a:rPr>
              <a:t>Pixabay License</a:t>
            </a:r>
            <a:r>
              <a:rPr lang="en-US" u="none" dirty="0">
                <a:effectLst/>
              </a:rPr>
              <a:t> </a:t>
            </a:r>
            <a:r>
              <a:rPr lang="en-US" dirty="0">
                <a:effectLst/>
              </a:rPr>
              <a:t>Free for commercial use  No attribution required </a:t>
            </a:r>
          </a:p>
          <a:p>
            <a:endParaRPr lang="en-US" dirty="0"/>
          </a:p>
        </p:txBody>
      </p:sp>
      <p:sp>
        <p:nvSpPr>
          <p:cNvPr id="4" name="Slide Number Placeholder 3"/>
          <p:cNvSpPr>
            <a:spLocks noGrp="1"/>
          </p:cNvSpPr>
          <p:nvPr>
            <p:ph type="sldNum" sz="quarter" idx="5"/>
          </p:nvPr>
        </p:nvSpPr>
        <p:spPr/>
        <p:txBody>
          <a:bodyPr/>
          <a:lstStyle/>
          <a:p>
            <a:fld id="{E3B22752-2E71-2241-8F08-8533EAC9B8CC}" type="slidenum">
              <a:rPr lang="en-US" smtClean="0"/>
              <a:t>14</a:t>
            </a:fld>
            <a:endParaRPr lang="en-US"/>
          </a:p>
        </p:txBody>
      </p:sp>
    </p:spTree>
    <p:extLst>
      <p:ext uri="{BB962C8B-B14F-4D97-AF65-F5344CB8AC3E}">
        <p14:creationId xmlns:p14="http://schemas.microsoft.com/office/powerpoint/2010/main" val="2672435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Talking Points:</a:t>
            </a:r>
          </a:p>
          <a:p>
            <a:endParaRPr lang="en-US" dirty="0"/>
          </a:p>
          <a:p>
            <a:r>
              <a:rPr lang="en-US" dirty="0"/>
              <a:t>Managing our thoughts is important to keep a positive frame of mind so that we can mitigate stress.</a:t>
            </a:r>
          </a:p>
          <a:p>
            <a:r>
              <a:rPr lang="en-US" dirty="0"/>
              <a:t> </a:t>
            </a:r>
          </a:p>
          <a:p>
            <a:r>
              <a:rPr lang="en-US" i="1" dirty="0"/>
              <a:t>Optional  Interactive Activity </a:t>
            </a:r>
            <a:r>
              <a:rPr lang="en-US" dirty="0"/>
              <a:t>– Have students provide common negative thoughts.  Examples of Negative Thoughts: I’m too short, Why does this always happen to me, Ill never be good enough,  How come I can never catch a break I’m so sick of my sister’s whining and </a:t>
            </a:r>
            <a:r>
              <a:rPr lang="en-US" dirty="0" err="1"/>
              <a:t>complaining;I</a:t>
            </a:r>
            <a:r>
              <a:rPr lang="en-US" dirty="0"/>
              <a:t> wish I could just make myself exercise</a:t>
            </a:r>
          </a:p>
          <a:p>
            <a:endParaRPr lang="en-US" dirty="0"/>
          </a:p>
          <a:p>
            <a:endParaRPr lang="en-US" dirty="0"/>
          </a:p>
          <a:p>
            <a:r>
              <a:rPr lang="en-US" b="1" u="sng" dirty="0"/>
              <a:t>Resources for Slide Content</a:t>
            </a:r>
          </a:p>
          <a:p>
            <a:br>
              <a:rPr lang="en-US" dirty="0"/>
            </a:br>
            <a:r>
              <a:rPr lang="en-US" dirty="0"/>
              <a:t>1) Tseng, J., </a:t>
            </a:r>
            <a:r>
              <a:rPr lang="en-US" dirty="0" err="1"/>
              <a:t>Poppenk</a:t>
            </a:r>
            <a:r>
              <a:rPr lang="en-US" dirty="0"/>
              <a:t>, J. Brain meta-state transitions demarcate thoughts across task contexts exposing the mental noise of trait neuroticism. </a:t>
            </a:r>
            <a:r>
              <a:rPr lang="en-US" i="1" dirty="0"/>
              <a:t>Nat </a:t>
            </a:r>
            <a:r>
              <a:rPr lang="en-US" i="1" dirty="0" err="1"/>
              <a:t>Commun</a:t>
            </a:r>
            <a:r>
              <a:rPr lang="en-US" dirty="0"/>
              <a:t> </a:t>
            </a:r>
            <a:r>
              <a:rPr lang="en-US" b="1" dirty="0"/>
              <a:t>11, </a:t>
            </a:r>
            <a:r>
              <a:rPr lang="en-US" dirty="0"/>
              <a:t>3480 (2020). https://</a:t>
            </a:r>
            <a:r>
              <a:rPr lang="en-US" dirty="0" err="1"/>
              <a:t>doi.org</a:t>
            </a:r>
            <a:r>
              <a:rPr lang="en-US" dirty="0"/>
              <a:t>/10.1038/s41467-020-17255-9.</a:t>
            </a:r>
          </a:p>
          <a:p>
            <a:endParaRPr lang="en-US" dirty="0"/>
          </a:p>
          <a:p>
            <a:endParaRPr lang="en-US" dirty="0"/>
          </a:p>
          <a:p>
            <a:r>
              <a:rPr lang="en-US" b="1" u="sng" dirty="0"/>
              <a:t>Image Credits:</a:t>
            </a:r>
          </a:p>
          <a:p>
            <a:endParaRPr lang="en-US" b="1" u="sng" dirty="0"/>
          </a:p>
          <a:p>
            <a:r>
              <a:rPr lang="en-US" dirty="0"/>
              <a:t>Mindful Image: "Mind Full v. Mindful" by </a:t>
            </a:r>
            <a:r>
              <a:rPr lang="en-US" dirty="0" err="1"/>
              <a:t>ForbesOste</a:t>
            </a:r>
            <a:r>
              <a:rPr lang="en-US" dirty="0"/>
              <a:t> is licensed with CC BY 2.0. To view a copy of this license, visit https://</a:t>
            </a:r>
            <a:r>
              <a:rPr lang="en-US" dirty="0" err="1"/>
              <a:t>creativecommons.org</a:t>
            </a:r>
            <a:r>
              <a:rPr lang="en-US" dirty="0"/>
              <a:t>/licenses/by/2.0/ </a:t>
            </a:r>
          </a:p>
          <a:p>
            <a:endParaRPr lang="en-US" dirty="0"/>
          </a:p>
          <a:p>
            <a:r>
              <a:rPr lang="en-US" dirty="0"/>
              <a:t>Child Brain Image: "child Head" by </a:t>
            </a:r>
            <a:r>
              <a:rPr lang="en-US" dirty="0" err="1"/>
              <a:t>charlywkarl</a:t>
            </a:r>
            <a:r>
              <a:rPr lang="en-US" dirty="0"/>
              <a:t> is licensed with CC BY-ND 2.0. To view a copy of this license, visit https://</a:t>
            </a:r>
            <a:r>
              <a:rPr lang="en-US" dirty="0" err="1"/>
              <a:t>creativecommons.org</a:t>
            </a:r>
            <a:r>
              <a:rPr lang="en-US" dirty="0"/>
              <a:t>/licenses/by-</a:t>
            </a:r>
            <a:r>
              <a:rPr lang="en-US" dirty="0" err="1"/>
              <a:t>nd</a:t>
            </a:r>
            <a:r>
              <a:rPr lang="en-US" dirty="0"/>
              <a:t>/2.0/ </a:t>
            </a:r>
          </a:p>
          <a:p>
            <a:endParaRPr lang="en-US" dirty="0"/>
          </a:p>
        </p:txBody>
      </p:sp>
      <p:sp>
        <p:nvSpPr>
          <p:cNvPr id="4" name="Slide Number Placeholder 3"/>
          <p:cNvSpPr>
            <a:spLocks noGrp="1"/>
          </p:cNvSpPr>
          <p:nvPr>
            <p:ph type="sldNum" sz="quarter" idx="5"/>
          </p:nvPr>
        </p:nvSpPr>
        <p:spPr/>
        <p:txBody>
          <a:bodyPr/>
          <a:lstStyle/>
          <a:p>
            <a:fld id="{E3B22752-2E71-2241-8F08-8533EAC9B8CC}" type="slidenum">
              <a:rPr lang="en-US" smtClean="0"/>
              <a:t>15</a:t>
            </a:fld>
            <a:endParaRPr lang="en-US"/>
          </a:p>
        </p:txBody>
      </p:sp>
    </p:spTree>
    <p:extLst>
      <p:ext uri="{BB962C8B-B14F-4D97-AF65-F5344CB8AC3E}">
        <p14:creationId xmlns:p14="http://schemas.microsoft.com/office/powerpoint/2010/main" val="1752024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Talking Points: </a:t>
            </a:r>
          </a:p>
          <a:p>
            <a:endParaRPr lang="en-US" dirty="0"/>
          </a:p>
          <a:p>
            <a:r>
              <a:rPr lang="en-US" dirty="0"/>
              <a:t>The key is to maintain a stress level that is balanced in order to ensure optimum performance to stay in the green zone. Some level of stress improves performance but past a threshold stress becomes toxic and negatively affects performance.</a:t>
            </a:r>
          </a:p>
          <a:p>
            <a:endParaRPr lang="en-US" dirty="0"/>
          </a:p>
          <a:p>
            <a:endParaRPr lang="en-US" dirty="0"/>
          </a:p>
          <a:p>
            <a:r>
              <a:rPr lang="en-US" b="1" u="sng" dirty="0"/>
              <a:t>Reference for Slide Content: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Smith, RP Strategies for maintaining resilience to the burnout threat. </a:t>
            </a:r>
            <a:r>
              <a:rPr lang="en-US" i="1" dirty="0"/>
              <a:t>OBG </a:t>
            </a:r>
            <a:r>
              <a:rPr lang="en-US" i="1" dirty="0" err="1"/>
              <a:t>Manag</a:t>
            </a:r>
            <a:r>
              <a:rPr lang="en-US" dirty="0"/>
              <a:t>. 2016 October;28(10):17,18,20,22,23 – Permission granted by author.</a:t>
            </a:r>
            <a:endParaRPr lang="en-US" b="1" dirty="0"/>
          </a:p>
          <a:p>
            <a:endParaRPr lang="en-US" dirty="0"/>
          </a:p>
        </p:txBody>
      </p:sp>
      <p:sp>
        <p:nvSpPr>
          <p:cNvPr id="4" name="Slide Number Placeholder 3"/>
          <p:cNvSpPr>
            <a:spLocks noGrp="1"/>
          </p:cNvSpPr>
          <p:nvPr>
            <p:ph type="sldNum" sz="quarter" idx="5"/>
          </p:nvPr>
        </p:nvSpPr>
        <p:spPr/>
        <p:txBody>
          <a:bodyPr/>
          <a:lstStyle/>
          <a:p>
            <a:fld id="{E3B22752-2E71-2241-8F08-8533EAC9B8CC}" type="slidenum">
              <a:rPr lang="en-US" smtClean="0"/>
              <a:t>16</a:t>
            </a:fld>
            <a:endParaRPr lang="en-US"/>
          </a:p>
        </p:txBody>
      </p:sp>
    </p:spTree>
    <p:extLst>
      <p:ext uri="{BB962C8B-B14F-4D97-AF65-F5344CB8AC3E}">
        <p14:creationId xmlns:p14="http://schemas.microsoft.com/office/powerpoint/2010/main" val="1985786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Talking Points:</a:t>
            </a:r>
            <a:endParaRPr lang="en-US" b="1" dirty="0"/>
          </a:p>
          <a:p>
            <a:endParaRPr lang="en-US" dirty="0"/>
          </a:p>
          <a:p>
            <a:r>
              <a:rPr lang="en-US" dirty="0"/>
              <a:t>Stress changes your physiology: causes the parts of your brain responsible for executive function/behavior controls and memory (PFC and Hippocampus) to get smaller and the reactive emotional response center (amygdala) to get larger.</a:t>
            </a:r>
          </a:p>
          <a:p>
            <a:endParaRPr lang="en-US" dirty="0"/>
          </a:p>
          <a:p>
            <a:r>
              <a:rPr lang="en-US" dirty="0"/>
              <a:t>Potential analogy: Prefrontal cortex – the kindergarten teacher; Amygdala – classroom full of toddlers</a:t>
            </a:r>
          </a:p>
          <a:p>
            <a:endParaRPr lang="en-US" dirty="0"/>
          </a:p>
          <a:p>
            <a:endParaRPr lang="en-US" dirty="0"/>
          </a:p>
          <a:p>
            <a:r>
              <a:rPr lang="en-US" b="1" u="sng" dirty="0"/>
              <a:t>Resources for Slide Content:</a:t>
            </a:r>
          </a:p>
          <a:p>
            <a:endParaRPr lang="en-US" b="1" u="sng" dirty="0"/>
          </a:p>
          <a:p>
            <a:pPr marL="228600" indent="-228600">
              <a:buAutoNum type="arabicParenR"/>
            </a:pPr>
            <a:r>
              <a:rPr lang="en-US" dirty="0"/>
              <a:t>Amy F.T. </a:t>
            </a:r>
            <a:r>
              <a:rPr lang="en-US" dirty="0" err="1"/>
              <a:t>Arnsten</a:t>
            </a:r>
            <a:r>
              <a:rPr lang="en-US" dirty="0"/>
              <a:t>, Murray A. Raskind, Fletcher B. Taylor, Daniel F. Connor (2015). The effects of stress exposure on prefrontal cortex: Translating basic research into successful treatments for post-traumatic stress disorder, Neurobiology of Stress,   Volume 1, 2015, Pages 89-99,</a:t>
            </a:r>
          </a:p>
          <a:p>
            <a:r>
              <a:rPr lang="en-US" dirty="0"/>
              <a:t>2) Kim, E. J., </a:t>
            </a:r>
            <a:r>
              <a:rPr lang="en-US" dirty="0" err="1"/>
              <a:t>Pellman</a:t>
            </a:r>
            <a:r>
              <a:rPr lang="en-US" dirty="0"/>
              <a:t>, B., &amp; Kim, J. J. (2015). Stress effects on the hippocampus: a critical review. </a:t>
            </a:r>
            <a:r>
              <a:rPr lang="en-US" i="1" dirty="0"/>
              <a:t>Learning &amp; memory (Cold Spring Harbor, N.Y.)</a:t>
            </a:r>
            <a:r>
              <a:rPr lang="en-US" dirty="0"/>
              <a:t>, </a:t>
            </a:r>
            <a:r>
              <a:rPr lang="en-US" i="1" dirty="0"/>
              <a:t>22</a:t>
            </a:r>
            <a:r>
              <a:rPr lang="en-US" dirty="0"/>
              <a:t>(9), 411–416. https://</a:t>
            </a:r>
            <a:r>
              <a:rPr lang="en-US" dirty="0" err="1"/>
              <a:t>doi.org</a:t>
            </a:r>
            <a:r>
              <a:rPr lang="en-US" dirty="0"/>
              <a:t>/10.1101/lm.037291.114</a:t>
            </a:r>
          </a:p>
          <a:p>
            <a:endParaRPr lang="en-US" dirty="0"/>
          </a:p>
          <a:p>
            <a:endParaRPr lang="en-US" dirty="0"/>
          </a:p>
          <a:p>
            <a:r>
              <a:rPr lang="en-US" b="1" u="sng" dirty="0"/>
              <a:t>Image Credits:</a:t>
            </a:r>
          </a:p>
          <a:p>
            <a:endParaRPr lang="en-US" u="sng" dirty="0"/>
          </a:p>
          <a:p>
            <a:r>
              <a:rPr lang="en-US" dirty="0"/>
              <a:t>Image of Brain: </a:t>
            </a:r>
            <a:r>
              <a:rPr lang="en-US" u="sng" dirty="0"/>
              <a:t>Image of Brain: </a:t>
            </a:r>
          </a:p>
          <a:p>
            <a:endParaRPr lang="en-US" u="sng" dirty="0"/>
          </a:p>
          <a:p>
            <a:r>
              <a:rPr lang="en-US" dirty="0"/>
              <a:t>https://</a:t>
            </a:r>
            <a:r>
              <a:rPr lang="en-US" dirty="0" err="1"/>
              <a:t>commons.wikimedia.org</a:t>
            </a:r>
            <a:r>
              <a:rPr lang="en-US" dirty="0"/>
              <a:t>/wiki/</a:t>
            </a:r>
            <a:r>
              <a:rPr lang="en-US" dirty="0" err="1"/>
              <a:t>File:Kan_cia.jpg</a:t>
            </a:r>
            <a:endParaRPr lang="en-US" dirty="0"/>
          </a:p>
          <a:p>
            <a:r>
              <a:rPr lang="en-US" dirty="0"/>
              <a:t>This file is licensed under the </a:t>
            </a:r>
            <a:r>
              <a:rPr lang="en-US" dirty="0">
                <a:hlinkClick r:id="rId3" tooltip="w:en:Creative Commons"/>
              </a:rPr>
              <a:t>Creative Commons</a:t>
            </a:r>
            <a:r>
              <a:rPr lang="en-US" dirty="0"/>
              <a:t> </a:t>
            </a:r>
            <a:r>
              <a:rPr lang="en-US" dirty="0">
                <a:hlinkClick r:id="rId4"/>
              </a:rPr>
              <a:t>Attribution-Share Alike 4.0 International</a:t>
            </a:r>
            <a:r>
              <a:rPr lang="en-US" dirty="0"/>
              <a:t> license. </a:t>
            </a:r>
          </a:p>
          <a:p>
            <a:endParaRPr lang="en-US" dirty="0"/>
          </a:p>
        </p:txBody>
      </p:sp>
      <p:sp>
        <p:nvSpPr>
          <p:cNvPr id="4" name="Slide Number Placeholder 3"/>
          <p:cNvSpPr>
            <a:spLocks noGrp="1"/>
          </p:cNvSpPr>
          <p:nvPr>
            <p:ph type="sldNum" sz="quarter" idx="5"/>
          </p:nvPr>
        </p:nvSpPr>
        <p:spPr/>
        <p:txBody>
          <a:bodyPr/>
          <a:lstStyle/>
          <a:p>
            <a:fld id="{E3B22752-2E71-2241-8F08-8533EAC9B8CC}" type="slidenum">
              <a:rPr lang="en-US" smtClean="0"/>
              <a:t>17</a:t>
            </a:fld>
            <a:endParaRPr lang="en-US"/>
          </a:p>
        </p:txBody>
      </p:sp>
    </p:spTree>
    <p:extLst>
      <p:ext uri="{BB962C8B-B14F-4D97-AF65-F5344CB8AC3E}">
        <p14:creationId xmlns:p14="http://schemas.microsoft.com/office/powerpoint/2010/main" val="2822548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Talking Points:</a:t>
            </a:r>
          </a:p>
          <a:p>
            <a:endParaRPr lang="en-US" b="1" u="sng" dirty="0"/>
          </a:p>
          <a:p>
            <a:r>
              <a:rPr lang="en-US" dirty="0"/>
              <a:t>When the normal stress response, which is designed to be employed on a very short-term basis before returning to homeostasis</a:t>
            </a:r>
          </a:p>
          <a:p>
            <a:r>
              <a:rPr lang="en-US" dirty="0"/>
              <a:t>Is altered the result can be allosteric overload. As though we are constantly being chased by a </a:t>
            </a:r>
            <a:r>
              <a:rPr lang="en-US" dirty="0" err="1"/>
              <a:t>sabertooth</a:t>
            </a:r>
            <a:r>
              <a:rPr lang="en-US" dirty="0"/>
              <a:t> tiger. Prolonged and constant stress can lead to pathogenesis.</a:t>
            </a:r>
          </a:p>
          <a:p>
            <a:endParaRPr lang="en-US" dirty="0"/>
          </a:p>
          <a:p>
            <a:endParaRPr lang="en-US" dirty="0"/>
          </a:p>
          <a:p>
            <a:r>
              <a:rPr lang="en-US" b="1" u="sng" dirty="0"/>
              <a:t>Resources for Slide Content:</a:t>
            </a:r>
          </a:p>
          <a:p>
            <a:endParaRPr lang="en-US" b="1" u="sng" dirty="0"/>
          </a:p>
          <a:p>
            <a:pPr marL="228600" indent="-228600">
              <a:buAutoNum type="arabicParenR"/>
            </a:pPr>
            <a:r>
              <a:rPr lang="en-US" dirty="0" err="1"/>
              <a:t>Nerurkar</a:t>
            </a:r>
            <a:r>
              <a:rPr lang="en-US" dirty="0"/>
              <a:t> A, </a:t>
            </a:r>
            <a:r>
              <a:rPr lang="en-US" dirty="0" err="1"/>
              <a:t>Bitton</a:t>
            </a:r>
            <a:r>
              <a:rPr lang="en-US" dirty="0"/>
              <a:t> A, Davis RB, Phillips RS, Yeh G. </a:t>
            </a:r>
            <a:r>
              <a:rPr lang="en-US" dirty="0">
                <a:hlinkClick r:id="rId3"/>
              </a:rPr>
              <a:t>When Physicians Counsel About Stress: Results of a National Study.</a:t>
            </a:r>
            <a:r>
              <a:rPr lang="en-US" dirty="0"/>
              <a:t> </a:t>
            </a:r>
            <a:r>
              <a:rPr lang="en-US" i="1" dirty="0"/>
              <a:t>JAMA Intern Med. </a:t>
            </a:r>
            <a:r>
              <a:rPr lang="en-US" dirty="0"/>
              <a:t>2013;173(1):76-77. </a:t>
            </a:r>
          </a:p>
          <a:p>
            <a:endParaRPr lang="en-US" dirty="0"/>
          </a:p>
          <a:p>
            <a:endParaRPr lang="en-US" dirty="0"/>
          </a:p>
          <a:p>
            <a:r>
              <a:rPr lang="en-US" b="1" u="sng" dirty="0"/>
              <a:t>Image Credits</a:t>
            </a:r>
            <a:r>
              <a:rPr lang="en-US" b="1" dirty="0"/>
              <a:t>:</a:t>
            </a:r>
          </a:p>
          <a:p>
            <a:endParaRPr lang="en-US" b="1" dirty="0"/>
          </a:p>
          <a:p>
            <a:r>
              <a:rPr lang="en-US" dirty="0"/>
              <a:t>"Burnout &amp; Stress" by Hangout Lifestyle is licensed with CC BY 2.0. To view a copy of this license, visit https://</a:t>
            </a:r>
            <a:r>
              <a:rPr lang="en-US" dirty="0" err="1"/>
              <a:t>creativecommons.org</a:t>
            </a:r>
            <a:r>
              <a:rPr lang="en-US" dirty="0"/>
              <a:t>/licenses/by/2.0/ </a:t>
            </a:r>
          </a:p>
          <a:p>
            <a:endParaRPr lang="en-US" dirty="0"/>
          </a:p>
          <a:p>
            <a:r>
              <a:rPr lang="en-US" dirty="0"/>
              <a:t>Stress Symptoms Graphic: This file is licensed under the </a:t>
            </a:r>
            <a:r>
              <a:rPr lang="en-US" dirty="0">
                <a:hlinkClick r:id="rId4" tooltip="w:en:Creative Commons"/>
              </a:rPr>
              <a:t>Creative Commons</a:t>
            </a:r>
            <a:r>
              <a:rPr lang="en-US" dirty="0"/>
              <a:t> </a:t>
            </a:r>
            <a:r>
              <a:rPr lang="en-US" dirty="0">
                <a:hlinkClick r:id="rId5"/>
              </a:rPr>
              <a:t>Attribution-Share Alike 3.0 Unported</a:t>
            </a:r>
            <a:r>
              <a:rPr lang="en-US" dirty="0"/>
              <a:t> license. </a:t>
            </a:r>
          </a:p>
        </p:txBody>
      </p:sp>
      <p:sp>
        <p:nvSpPr>
          <p:cNvPr id="4" name="Slide Number Placeholder 3"/>
          <p:cNvSpPr>
            <a:spLocks noGrp="1"/>
          </p:cNvSpPr>
          <p:nvPr>
            <p:ph type="sldNum" sz="quarter" idx="5"/>
          </p:nvPr>
        </p:nvSpPr>
        <p:spPr/>
        <p:txBody>
          <a:bodyPr/>
          <a:lstStyle/>
          <a:p>
            <a:fld id="{E3B22752-2E71-2241-8F08-8533EAC9B8CC}" type="slidenum">
              <a:rPr lang="en-US" smtClean="0"/>
              <a:t>18</a:t>
            </a:fld>
            <a:endParaRPr lang="en-US"/>
          </a:p>
        </p:txBody>
      </p:sp>
    </p:spTree>
    <p:extLst>
      <p:ext uri="{BB962C8B-B14F-4D97-AF65-F5344CB8AC3E}">
        <p14:creationId xmlns:p14="http://schemas.microsoft.com/office/powerpoint/2010/main" val="1824236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Talking points:</a:t>
            </a:r>
          </a:p>
          <a:p>
            <a:endParaRPr lang="en-US" dirty="0"/>
          </a:p>
          <a:p>
            <a:r>
              <a:rPr lang="en-US" dirty="0"/>
              <a:t>Managing thoughts takes training. The literature is growing regarding the benefits of meditation for cognitive functioning and physical health.</a:t>
            </a:r>
          </a:p>
          <a:p>
            <a:endParaRPr lang="en-US" dirty="0"/>
          </a:p>
          <a:p>
            <a:endParaRPr lang="en-US" dirty="0"/>
          </a:p>
          <a:p>
            <a:r>
              <a:rPr lang="en-US" b="1" u="sng" dirty="0"/>
              <a:t>Resources  for Slide Content</a:t>
            </a:r>
          </a:p>
          <a:p>
            <a:endParaRPr lang="en-US"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 Greeson JM and Chin, GR Mindfulness and physical disease: a concise review, Current Opinion in Psychology, Volume 28, 2019, Pages 204-210,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hlinkClick r:id="rId3">
                  <a:extLst>
                    <a:ext uri="{A12FA001-AC4F-418D-AE19-62706E023703}">
                      <ahyp:hlinkClr xmlns:ahyp="http://schemas.microsoft.com/office/drawing/2018/hyperlinkcolor" val="tx"/>
                    </a:ext>
                  </a:extLst>
                </a:hlinkClick>
              </a:rPr>
              <a:t>2) </a:t>
            </a:r>
            <a:r>
              <a:rPr lang="en-US" dirty="0">
                <a:solidFill>
                  <a:srgbClr val="2136FF"/>
                </a:solidFill>
                <a:hlinkClick r:id="rId3">
                  <a:extLst>
                    <a:ext uri="{A12FA001-AC4F-418D-AE19-62706E023703}">
                      <ahyp:hlinkClr xmlns:ahyp="http://schemas.microsoft.com/office/drawing/2018/hyperlinkcolor" val="tx"/>
                    </a:ext>
                  </a:extLst>
                </a:hlinkClick>
              </a:rPr>
              <a:t>https://hbr.org/2015/12/how-meditation-benefits-ceos</a:t>
            </a:r>
            <a:r>
              <a:rPr lang="en-US" dirty="0">
                <a:solidFill>
                  <a:srgbClr val="2136FF"/>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136FF"/>
                </a:solidFill>
                <a:hlinkClick r:id="rId4">
                  <a:extLst>
                    <a:ext uri="{A12FA001-AC4F-418D-AE19-62706E023703}">
                      <ahyp:hlinkClr xmlns:ahyp="http://schemas.microsoft.com/office/drawing/2018/hyperlinkcolor" val="tx"/>
                    </a:ext>
                  </a:extLst>
                </a:hlinkClick>
              </a:rPr>
              <a:t>3) https://www.billgeorge.org/articles/wall-street-bosses-tiger-woods-meditate-to-focus-stay-calm/</a:t>
            </a:r>
            <a:endParaRPr lang="en-US" dirty="0">
              <a:solidFill>
                <a:srgbClr val="2136FF"/>
              </a:solidFill>
            </a:endParaRPr>
          </a:p>
          <a:p>
            <a:endParaRPr lang="en-US" dirty="0"/>
          </a:p>
          <a:p>
            <a:endParaRPr lang="en-US" dirty="0"/>
          </a:p>
          <a:p>
            <a:r>
              <a:rPr lang="en-US" b="1" u="sng" dirty="0"/>
              <a:t>Image Credits:</a:t>
            </a:r>
          </a:p>
          <a:p>
            <a:endParaRPr lang="en-US" b="1" u="sng" dirty="0"/>
          </a:p>
          <a:p>
            <a:r>
              <a:rPr lang="en-US" dirty="0"/>
              <a:t>Retrain your Brain - https://</a:t>
            </a:r>
            <a:r>
              <a:rPr lang="en-US" dirty="0" err="1"/>
              <a:t>www.maxpixel.net</a:t>
            </a:r>
            <a:r>
              <a:rPr lang="en-US" dirty="0"/>
              <a:t>/Meditation-Mindfulness-Mindset-Self-awareness-743166 – CCO Public Domain</a:t>
            </a:r>
          </a:p>
          <a:p>
            <a:endParaRPr lang="en-US" dirty="0"/>
          </a:p>
        </p:txBody>
      </p:sp>
      <p:sp>
        <p:nvSpPr>
          <p:cNvPr id="4" name="Slide Number Placeholder 3"/>
          <p:cNvSpPr>
            <a:spLocks noGrp="1"/>
          </p:cNvSpPr>
          <p:nvPr>
            <p:ph type="sldNum" sz="quarter" idx="5"/>
          </p:nvPr>
        </p:nvSpPr>
        <p:spPr/>
        <p:txBody>
          <a:bodyPr/>
          <a:lstStyle/>
          <a:p>
            <a:fld id="{E3B22752-2E71-2241-8F08-8533EAC9B8CC}" type="slidenum">
              <a:rPr lang="en-US" smtClean="0"/>
              <a:t>19</a:t>
            </a:fld>
            <a:endParaRPr lang="en-US"/>
          </a:p>
        </p:txBody>
      </p:sp>
    </p:spTree>
    <p:extLst>
      <p:ext uri="{BB962C8B-B14F-4D97-AF65-F5344CB8AC3E}">
        <p14:creationId xmlns:p14="http://schemas.microsoft.com/office/powerpoint/2010/main" val="2916822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Talking Points</a:t>
            </a:r>
            <a:r>
              <a:rPr lang="en-US" b="1" dirty="0"/>
              <a:t>:</a:t>
            </a:r>
          </a:p>
          <a:p>
            <a:r>
              <a:rPr lang="en-US" b="1" dirty="0"/>
              <a:t> </a:t>
            </a:r>
          </a:p>
          <a:p>
            <a:r>
              <a:rPr lang="en-US" dirty="0"/>
              <a:t>The presentation will cover the challenges that a career in medicine poses to physicians and the specific need for wellness programming. The key elements of overall wellness will be discussed along with strategies to create a personal wellness toolkit based on the techniques outlined in the presentation. </a:t>
            </a:r>
          </a:p>
          <a:p>
            <a:endParaRPr lang="en-US" dirty="0"/>
          </a:p>
          <a:p>
            <a:endParaRPr lang="en-US" dirty="0"/>
          </a:p>
          <a:p>
            <a:r>
              <a:rPr lang="en-US" b="1" u="sng" dirty="0"/>
              <a:t>Image Credit: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Tool box: </a:t>
            </a:r>
            <a:r>
              <a:rPr lang="en-US" sz="1200" u="none" kern="1200" dirty="0">
                <a:solidFill>
                  <a:srgbClr val="0563C1"/>
                </a:solidFill>
                <a:effectLst/>
                <a:latin typeface="+mn-lt"/>
                <a:ea typeface="+mn-ea"/>
                <a:cs typeface="+mn-cs"/>
                <a:hlinkClick r:id="rId3">
                  <a:extLst>
                    <a:ext uri="{A12FA001-AC4F-418D-AE19-62706E023703}">
                      <ahyp:hlinkClr xmlns:ahyp="http://schemas.microsoft.com/office/drawing/2018/hyperlinkcolor" val="tx"/>
                    </a:ext>
                  </a:extLst>
                </a:hlinkClick>
              </a:rPr>
              <a:t>Pixabay License</a:t>
            </a:r>
            <a:r>
              <a:rPr lang="en-US" u="none" dirty="0">
                <a:effectLst/>
              </a:rPr>
              <a:t> </a:t>
            </a:r>
            <a:r>
              <a:rPr lang="en-US" dirty="0">
                <a:effectLst/>
              </a:rPr>
              <a:t>Free for commercial use  No attribution required </a:t>
            </a:r>
          </a:p>
          <a:p>
            <a:endParaRPr lang="en-US" dirty="0"/>
          </a:p>
        </p:txBody>
      </p:sp>
      <p:sp>
        <p:nvSpPr>
          <p:cNvPr id="4" name="Slide Number Placeholder 3"/>
          <p:cNvSpPr>
            <a:spLocks noGrp="1"/>
          </p:cNvSpPr>
          <p:nvPr>
            <p:ph type="sldNum" sz="quarter" idx="5"/>
          </p:nvPr>
        </p:nvSpPr>
        <p:spPr/>
        <p:txBody>
          <a:bodyPr/>
          <a:lstStyle/>
          <a:p>
            <a:fld id="{E3B22752-2E71-2241-8F08-8533EAC9B8CC}" type="slidenum">
              <a:rPr lang="en-US" smtClean="0"/>
              <a:t>2</a:t>
            </a:fld>
            <a:endParaRPr lang="en-US"/>
          </a:p>
        </p:txBody>
      </p:sp>
    </p:spTree>
    <p:extLst>
      <p:ext uri="{BB962C8B-B14F-4D97-AF65-F5344CB8AC3E}">
        <p14:creationId xmlns:p14="http://schemas.microsoft.com/office/powerpoint/2010/main" val="3422084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Talking Points:</a:t>
            </a:r>
          </a:p>
          <a:p>
            <a:endParaRPr lang="en-US" b="1" u="sng" dirty="0"/>
          </a:p>
          <a:p>
            <a:r>
              <a:rPr lang="en-US" dirty="0"/>
              <a:t>The benefits of meditation are numerous and the ever expanding research literature supports its efficacy in a number of different arenas.</a:t>
            </a:r>
          </a:p>
          <a:p>
            <a:endParaRPr lang="en-US" dirty="0"/>
          </a:p>
          <a:p>
            <a:endParaRPr lang="en-US" dirty="0"/>
          </a:p>
          <a:p>
            <a:r>
              <a:rPr lang="en-US" b="1" u="sng" dirty="0"/>
              <a:t>Resources for Slide Content:</a:t>
            </a:r>
          </a:p>
          <a:p>
            <a:endParaRPr lang="en-US" dirty="0"/>
          </a:p>
          <a:p>
            <a:r>
              <a:rPr lang="en-US" dirty="0"/>
              <a:t>1) Adam </a:t>
            </a:r>
            <a:r>
              <a:rPr lang="en-US" dirty="0" err="1"/>
              <a:t>Koncz</a:t>
            </a:r>
            <a:r>
              <a:rPr lang="en-US" dirty="0"/>
              <a:t>, </a:t>
            </a:r>
            <a:r>
              <a:rPr lang="en-US" dirty="0" err="1"/>
              <a:t>Zsolt</a:t>
            </a:r>
            <a:r>
              <a:rPr lang="en-US" dirty="0"/>
              <a:t> </a:t>
            </a:r>
            <a:r>
              <a:rPr lang="en-US" dirty="0" err="1"/>
              <a:t>Demetrovics</a:t>
            </a:r>
            <a:r>
              <a:rPr lang="en-US" dirty="0"/>
              <a:t> &amp; </a:t>
            </a:r>
            <a:r>
              <a:rPr lang="en-US" dirty="0" err="1"/>
              <a:t>Zsofia</a:t>
            </a:r>
            <a:r>
              <a:rPr lang="en-US" dirty="0"/>
              <a:t> K. Takacs (2021) Meditation interventions efficiently reduce cortisol levels of at-risk samples: a meta-analysis, Health Psychology Review, 15:1, 56-84, DOI: </a:t>
            </a:r>
            <a:r>
              <a:rPr lang="en-US" dirty="0">
                <a:hlinkClick r:id="rId3"/>
              </a:rPr>
              <a:t>10.1080/17437199.2020.1760727</a:t>
            </a:r>
            <a:r>
              <a:rPr lang="en-US" dirty="0"/>
              <a:t> </a:t>
            </a:r>
          </a:p>
          <a:p>
            <a:r>
              <a:rPr lang="en-US" dirty="0"/>
              <a:t>2) Greeson JM and Chin, GR Mindfulness and physical disease: a concise review, Current Opinion in Psychology, Volume 28, 2019, Pages 204-210,</a:t>
            </a:r>
          </a:p>
          <a:p>
            <a:r>
              <a:rPr lang="en-US" dirty="0"/>
              <a:t>3) </a:t>
            </a:r>
            <a:r>
              <a:rPr lang="en-US" dirty="0" err="1"/>
              <a:t>Krittanawong</a:t>
            </a:r>
            <a:r>
              <a:rPr lang="en-US" dirty="0"/>
              <a:t>, C., Kumar, A., Wang, Z., Narasimhan, B., </a:t>
            </a:r>
            <a:r>
              <a:rPr lang="en-US" dirty="0" err="1"/>
              <a:t>Jneid</a:t>
            </a:r>
            <a:r>
              <a:rPr lang="en-US" dirty="0"/>
              <a:t>, H., Virani, S. S., &amp; Levine, G. N. (2020). Meditation and Cardiovascular Health in the US. </a:t>
            </a:r>
            <a:r>
              <a:rPr lang="en-US" i="1" dirty="0"/>
              <a:t>The American Journal of Cardiology</a:t>
            </a:r>
            <a:r>
              <a:rPr lang="en-US" dirty="0"/>
              <a:t>, </a:t>
            </a:r>
            <a:r>
              <a:rPr lang="en-US" i="1" dirty="0"/>
              <a:t>131</a:t>
            </a:r>
            <a:r>
              <a:rPr lang="en-US" dirty="0"/>
              <a:t>, 23-26.</a:t>
            </a:r>
          </a:p>
          <a:p>
            <a:r>
              <a:rPr lang="en-US" dirty="0"/>
              <a:t>4) </a:t>
            </a:r>
            <a:r>
              <a:rPr lang="en-US" dirty="0" err="1"/>
              <a:t>Aherne</a:t>
            </a:r>
            <a:r>
              <a:rPr lang="en-US" dirty="0"/>
              <a:t>, D., Farrant, K., Hickey, L., Hickey, E., McGrath, L., &amp; McGrath, D. (2016). Mindfulness based stress reduction for medical students: </a:t>
            </a:r>
            <a:r>
              <a:rPr lang="en-US" dirty="0" err="1"/>
              <a:t>optimising</a:t>
            </a:r>
            <a:r>
              <a:rPr lang="en-US" dirty="0"/>
              <a:t> student satisfaction and engagement. BMC Med Educ, 16(1), 209-209. </a:t>
            </a:r>
            <a:r>
              <a:rPr lang="en-US" dirty="0" err="1"/>
              <a:t>doi</a:t>
            </a:r>
            <a:r>
              <a:rPr lang="en-US" dirty="0"/>
              <a:t>: 10.1186/s12909-</a:t>
            </a:r>
          </a:p>
          <a:p>
            <a:r>
              <a:rPr lang="en-US" dirty="0"/>
              <a:t>    016-0728-8 https://</a:t>
            </a:r>
            <a:r>
              <a:rPr lang="en-US" dirty="0" err="1"/>
              <a:t>www.ncbi.nlm.nih.gov</a:t>
            </a:r>
            <a:r>
              <a:rPr lang="en-US" dirty="0"/>
              <a:t>/</a:t>
            </a:r>
            <a:r>
              <a:rPr lang="en-US" dirty="0" err="1"/>
              <a:t>pubmed</a:t>
            </a:r>
            <a:r>
              <a:rPr lang="en-US" dirty="0"/>
              <a:t>/27535243</a:t>
            </a:r>
          </a:p>
          <a:p>
            <a:endParaRPr lang="en-US" dirty="0"/>
          </a:p>
          <a:p>
            <a:endParaRPr lang="en-US" dirty="0"/>
          </a:p>
          <a:p>
            <a:r>
              <a:rPr lang="en-US" b="1" u="sng" dirty="0"/>
              <a:t>Image Credits:</a:t>
            </a:r>
          </a:p>
          <a:p>
            <a:endParaRPr lang="en-US" u="sng" dirty="0"/>
          </a:p>
          <a:p>
            <a:r>
              <a:rPr lang="en-US" dirty="0"/>
              <a:t>This file is licensed under the </a:t>
            </a:r>
            <a:r>
              <a:rPr lang="en-US" dirty="0">
                <a:hlinkClick r:id="rId4" tooltip="w:en:Creative Commons"/>
              </a:rPr>
              <a:t>Creative Commons</a:t>
            </a:r>
            <a:r>
              <a:rPr lang="en-US" dirty="0"/>
              <a:t> </a:t>
            </a:r>
            <a:r>
              <a:rPr lang="en-US" dirty="0">
                <a:hlinkClick r:id="rId5"/>
              </a:rPr>
              <a:t>Attribution-Share Alike 3.0 Unported</a:t>
            </a:r>
            <a:r>
              <a:rPr lang="en-US" dirty="0"/>
              <a:t> license. </a:t>
            </a:r>
          </a:p>
        </p:txBody>
      </p:sp>
      <p:sp>
        <p:nvSpPr>
          <p:cNvPr id="4" name="Slide Number Placeholder 3"/>
          <p:cNvSpPr>
            <a:spLocks noGrp="1"/>
          </p:cNvSpPr>
          <p:nvPr>
            <p:ph type="sldNum" sz="quarter" idx="5"/>
          </p:nvPr>
        </p:nvSpPr>
        <p:spPr/>
        <p:txBody>
          <a:bodyPr/>
          <a:lstStyle/>
          <a:p>
            <a:fld id="{E3B22752-2E71-2241-8F08-8533EAC9B8CC}" type="slidenum">
              <a:rPr lang="en-US" smtClean="0"/>
              <a:t>20</a:t>
            </a:fld>
            <a:endParaRPr lang="en-US"/>
          </a:p>
        </p:txBody>
      </p:sp>
    </p:spTree>
    <p:extLst>
      <p:ext uri="{BB962C8B-B14F-4D97-AF65-F5344CB8AC3E}">
        <p14:creationId xmlns:p14="http://schemas.microsoft.com/office/powerpoint/2010/main" val="2383720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Talking Points:</a:t>
            </a:r>
          </a:p>
          <a:p>
            <a:endParaRPr lang="en-US" b="1" u="sng" dirty="0"/>
          </a:p>
          <a:p>
            <a:r>
              <a:rPr lang="en-US" dirty="0"/>
              <a:t>Since meditation can take many forms, learners can try a few different approaches and find what works best for them and stick with those methods.</a:t>
            </a:r>
          </a:p>
          <a:p>
            <a:endParaRPr lang="en-US" dirty="0"/>
          </a:p>
          <a:p>
            <a:endParaRPr lang="en-US" dirty="0"/>
          </a:p>
          <a:p>
            <a:r>
              <a:rPr lang="en-US" b="1" u="sng" dirty="0"/>
              <a:t>Image Credits:</a:t>
            </a:r>
          </a:p>
          <a:p>
            <a:endParaRPr lang="en-US" b="1" u="sng" dirty="0"/>
          </a:p>
          <a:p>
            <a:r>
              <a:rPr lang="en-US" dirty="0"/>
              <a:t>Burning Candle Image: "burning candle" by </a:t>
            </a:r>
            <a:r>
              <a:rPr lang="en-US" dirty="0" err="1"/>
              <a:t>S@veOurSm</a:t>
            </a:r>
            <a:r>
              <a:rPr lang="en-US" dirty="0"/>
              <a:t>:)e is licensed with CC BY-SA 2.0. To view a copy of this license, visit https://</a:t>
            </a:r>
            <a:r>
              <a:rPr lang="en-US" dirty="0" err="1"/>
              <a:t>creativecommons.org</a:t>
            </a:r>
            <a:r>
              <a:rPr lang="en-US" dirty="0"/>
              <a:t>/licenses/by-</a:t>
            </a:r>
            <a:r>
              <a:rPr lang="en-US" dirty="0" err="1"/>
              <a:t>sa</a:t>
            </a:r>
            <a:r>
              <a:rPr lang="en-US" dirty="0"/>
              <a:t>/2.0/ </a:t>
            </a:r>
          </a:p>
          <a:p>
            <a:endParaRPr lang="en-US" dirty="0"/>
          </a:p>
          <a:p>
            <a:r>
              <a:rPr lang="en-US" dirty="0"/>
              <a:t>Walking Meditation Image: "walking meditation" by UI International Programs is licensed with CC BY-ND 2.0. To view a copy of this license, visit https://</a:t>
            </a:r>
            <a:r>
              <a:rPr lang="en-US" dirty="0" err="1"/>
              <a:t>creativecommons.org</a:t>
            </a:r>
            <a:r>
              <a:rPr lang="en-US" dirty="0"/>
              <a:t>/licenses/by-</a:t>
            </a:r>
            <a:r>
              <a:rPr lang="en-US" dirty="0" err="1"/>
              <a:t>nd</a:t>
            </a:r>
            <a:r>
              <a:rPr lang="en-US" dirty="0"/>
              <a:t>/2.0/ </a:t>
            </a:r>
          </a:p>
          <a:p>
            <a:endParaRPr lang="en-US" dirty="0"/>
          </a:p>
          <a:p>
            <a:r>
              <a:rPr lang="en-US" dirty="0"/>
              <a:t>Be Grateful Image: "Be Grateful." by </a:t>
            </a:r>
            <a:r>
              <a:rPr lang="en-US" dirty="0" err="1"/>
              <a:t>SnoShuu</a:t>
            </a:r>
            <a:r>
              <a:rPr lang="en-US" dirty="0"/>
              <a:t> is licensed with CC BY-NC-ND 2.0. To view a copy of this license, visit https://</a:t>
            </a:r>
            <a:r>
              <a:rPr lang="en-US" dirty="0" err="1"/>
              <a:t>creativecommons.org</a:t>
            </a:r>
            <a:r>
              <a:rPr lang="en-US" dirty="0"/>
              <a:t>/licenses/by-</a:t>
            </a:r>
            <a:r>
              <a:rPr lang="en-US" dirty="0" err="1"/>
              <a:t>nc</a:t>
            </a:r>
            <a:r>
              <a:rPr lang="en-US" dirty="0"/>
              <a:t>-</a:t>
            </a:r>
            <a:r>
              <a:rPr lang="en-US" dirty="0" err="1"/>
              <a:t>nd</a:t>
            </a:r>
            <a:r>
              <a:rPr lang="en-US" dirty="0"/>
              <a:t>/2.0/ </a:t>
            </a:r>
          </a:p>
          <a:p>
            <a:endParaRPr lang="en-US" dirty="0"/>
          </a:p>
        </p:txBody>
      </p:sp>
      <p:sp>
        <p:nvSpPr>
          <p:cNvPr id="4" name="Slide Number Placeholder 3"/>
          <p:cNvSpPr>
            <a:spLocks noGrp="1"/>
          </p:cNvSpPr>
          <p:nvPr>
            <p:ph type="sldNum" sz="quarter" idx="5"/>
          </p:nvPr>
        </p:nvSpPr>
        <p:spPr/>
        <p:txBody>
          <a:bodyPr/>
          <a:lstStyle/>
          <a:p>
            <a:fld id="{E3B22752-2E71-2241-8F08-8533EAC9B8CC}" type="slidenum">
              <a:rPr lang="en-US" smtClean="0"/>
              <a:t>21</a:t>
            </a:fld>
            <a:endParaRPr lang="en-US"/>
          </a:p>
        </p:txBody>
      </p:sp>
    </p:spTree>
    <p:extLst>
      <p:ext uri="{BB962C8B-B14F-4D97-AF65-F5344CB8AC3E}">
        <p14:creationId xmlns:p14="http://schemas.microsoft.com/office/powerpoint/2010/main" val="3786754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Possible Script for Breath Meditation:</a:t>
            </a:r>
          </a:p>
          <a:p>
            <a:endParaRPr lang="en-US" dirty="0"/>
          </a:p>
          <a:p>
            <a:r>
              <a:rPr lang="en-US" sz="1200" kern="1200" dirty="0">
                <a:solidFill>
                  <a:schemeClr val="tx1"/>
                </a:solidFill>
                <a:effectLst/>
                <a:latin typeface="+mn-lt"/>
                <a:ea typeface="+mn-ea"/>
                <a:cs typeface="+mn-cs"/>
              </a:rPr>
              <a:t>There is no right or wrong way to meditate. Whatever you experience during this breathing meditation is right for you. Don’t try to make anything happen or judge it, just observe. As thoughts go into and out of your mind think of your mind as a blue sky watching clouds go by – watching not engaging and returning your mind to your breathing. You can’t stop your mind from thinking you can only choose not to interact with the thoughts.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Straighten your back but don’t stiffen it, rest against the chair and lower your shoulders.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Put your feet flat on the ground in a comfortable position and let your hands just rest in your lap in whatever way is comfortable.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Once you are comfortable, gently close your eyes. Relax the muscles in your face and feel your hands in your lap and your feet making contact with the floor.</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Now take a deep breath in through your nose and hold it for 3 seconds and exhale from your mouth.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As you take another deep breath in and feel how your lungs are expanding as you take the air in.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Slowly exhale feeling your lungs get smaller. As you exhale, you can feel the tension and stress leave your body.</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When you take another breath in notice your chest and abdomen rise. Exhale releasing any remaining tensions from your body.</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As you continue to breathe in and out; notice how calm and gentle your breathing is, and how relaxed your body feels.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Inhale again and feel your heart slowing, hold the breath for 3 seconds then exhale from your mouth.</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As we breath one last time, we are breathing in calm and confidence and as we and as we exhale this last time, we remove all anxiety and stress.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As we finish the exercise, when you feel comfortable you can gently open your eyes.</a:t>
            </a:r>
          </a:p>
          <a:p>
            <a:endParaRPr lang="en-US" dirty="0"/>
          </a:p>
          <a:p>
            <a:endParaRPr lang="en-US" dirty="0"/>
          </a:p>
          <a:p>
            <a:r>
              <a:rPr lang="en-US" b="1" u="sng" dirty="0"/>
              <a:t>Image Credits: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Beach Image: "Tropical Beach" by A. </a:t>
            </a:r>
            <a:r>
              <a:rPr lang="en-US" dirty="0" err="1"/>
              <a:t>Munar</a:t>
            </a:r>
            <a:r>
              <a:rPr lang="en-US" dirty="0"/>
              <a:t> is licensed with CC BY-SA 2.0. To view a copy of this license, visit https://</a:t>
            </a:r>
            <a:r>
              <a:rPr lang="en-US" dirty="0" err="1"/>
              <a:t>creativecommons.org</a:t>
            </a:r>
            <a:r>
              <a:rPr lang="en-US" dirty="0"/>
              <a:t>/licenses/by-</a:t>
            </a:r>
            <a:r>
              <a:rPr lang="en-US" dirty="0" err="1"/>
              <a:t>sa</a:t>
            </a:r>
            <a:r>
              <a:rPr lang="en-US" dirty="0"/>
              <a:t>/2.0/ </a:t>
            </a:r>
          </a:p>
          <a:p>
            <a:endParaRPr lang="en-US" dirty="0"/>
          </a:p>
        </p:txBody>
      </p:sp>
      <p:sp>
        <p:nvSpPr>
          <p:cNvPr id="4" name="Slide Number Placeholder 3"/>
          <p:cNvSpPr>
            <a:spLocks noGrp="1"/>
          </p:cNvSpPr>
          <p:nvPr>
            <p:ph type="sldNum" sz="quarter" idx="5"/>
          </p:nvPr>
        </p:nvSpPr>
        <p:spPr/>
        <p:txBody>
          <a:bodyPr/>
          <a:lstStyle/>
          <a:p>
            <a:fld id="{E3B22752-2E71-2241-8F08-8533EAC9B8CC}" type="slidenum">
              <a:rPr lang="en-US" smtClean="0"/>
              <a:t>22</a:t>
            </a:fld>
            <a:endParaRPr lang="en-US"/>
          </a:p>
        </p:txBody>
      </p:sp>
    </p:spTree>
    <p:extLst>
      <p:ext uri="{BB962C8B-B14F-4D97-AF65-F5344CB8AC3E}">
        <p14:creationId xmlns:p14="http://schemas.microsoft.com/office/powerpoint/2010/main" val="1128189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Talking Points: </a:t>
            </a:r>
          </a:p>
          <a:p>
            <a:endParaRPr lang="en-US" b="1" u="sng" dirty="0"/>
          </a:p>
          <a:p>
            <a:r>
              <a:rPr lang="en-US" dirty="0"/>
              <a:t>Here is a resource so that students have a template for a simple breath meditation – no need to go over the checklist necessarily, just offer it as a resource.</a:t>
            </a:r>
          </a:p>
        </p:txBody>
      </p:sp>
      <p:sp>
        <p:nvSpPr>
          <p:cNvPr id="4" name="Slide Number Placeholder 3"/>
          <p:cNvSpPr>
            <a:spLocks noGrp="1"/>
          </p:cNvSpPr>
          <p:nvPr>
            <p:ph type="sldNum" sz="quarter" idx="5"/>
          </p:nvPr>
        </p:nvSpPr>
        <p:spPr/>
        <p:txBody>
          <a:bodyPr/>
          <a:lstStyle/>
          <a:p>
            <a:fld id="{E3B22752-2E71-2241-8F08-8533EAC9B8CC}" type="slidenum">
              <a:rPr lang="en-US" smtClean="0"/>
              <a:t>23</a:t>
            </a:fld>
            <a:endParaRPr lang="en-US"/>
          </a:p>
        </p:txBody>
      </p:sp>
    </p:spTree>
    <p:extLst>
      <p:ext uri="{BB962C8B-B14F-4D97-AF65-F5344CB8AC3E}">
        <p14:creationId xmlns:p14="http://schemas.microsoft.com/office/powerpoint/2010/main" val="3057748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Even if you are note ready to start meditating 1 helpful step in the right direction is to stop multitasking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the mind wanders where does it go?  There are only 2 options if the mind is not in the present – it either goes to the past or future. In many cases, the mind will be pulled into the past where it ruminates on negative interactions/outcomes or it moves to predict the future (often times worrying about things which may never happen).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Although switch costs may be relatively small, sometimes just a few tenths of a second per switch, they can add up to large amounts when people switch repeatedly back and forth between tasks. Thus, multitasking may seem efficient on the surface but may actually take more time in the end and involve more error. Meyer has said that even brief mental blocks created by shifting between tasks can cost as much as 40 percent of someone's productive time.</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Resources for Slide Content:</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Rubinstein, J. S., Meyer, D. E. &amp; Evans, J. E. (2001). Executive Control of Cognitive Processes in Task Switching. Journal of Experimental Psychology: Human Perception and Performance, 27, 763-797.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Killingsworth, M. A., &amp; Gilbert, D. T. (2010). A wandering mind is an unhappy mind. </a:t>
            </a:r>
            <a:r>
              <a:rPr lang="en-US" i="1" dirty="0"/>
              <a:t>Science</a:t>
            </a:r>
            <a:r>
              <a:rPr lang="en-US" dirty="0"/>
              <a:t>, </a:t>
            </a:r>
            <a:r>
              <a:rPr lang="en-US" i="1" dirty="0"/>
              <a:t>330 </a:t>
            </a:r>
            <a:r>
              <a:rPr lang="en-US" dirty="0"/>
              <a:t>(6006), 932-932.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Saraswathi </a:t>
            </a:r>
            <a:r>
              <a:rPr lang="en-US" dirty="0" err="1"/>
              <a:t>Bellur</a:t>
            </a:r>
            <a:r>
              <a:rPr lang="en-US" dirty="0"/>
              <a:t>, Kristine L. Nowak, Kyle S. Hull, (2015).  Make it our time: In class multitaskers have lower academic </a:t>
            </a:r>
            <a:r>
              <a:rPr lang="en-US" dirty="0" err="1"/>
              <a:t>performance,Computers</a:t>
            </a:r>
            <a:r>
              <a:rPr lang="en-US" dirty="0"/>
              <a:t> in Human Behavior, Volume 53, 2015, Pages 63-70, ISSN 0747-5632.</a:t>
            </a:r>
          </a:p>
          <a:p>
            <a:r>
              <a:rPr lang="en-US" dirty="0"/>
              <a:t>4) Gopher, D., </a:t>
            </a:r>
            <a:r>
              <a:rPr lang="en-US" dirty="0" err="1"/>
              <a:t>Armony</a:t>
            </a:r>
            <a:r>
              <a:rPr lang="en-US" dirty="0"/>
              <a:t>, L. &amp; Greenspan, Y. (2000). Switching tasks and attention policies. </a:t>
            </a:r>
            <a:r>
              <a:rPr lang="en-US" i="1" dirty="0"/>
              <a:t>Journal of Experimental Psychology: General, 129</a:t>
            </a:r>
            <a:r>
              <a:rPr lang="en-US" dirty="0"/>
              <a:t>, 308-229.</a:t>
            </a:r>
          </a:p>
          <a:p>
            <a:r>
              <a:rPr lang="en-US" dirty="0"/>
              <a:t>5) Mayr, U. &amp; </a:t>
            </a:r>
            <a:r>
              <a:rPr lang="en-US" dirty="0" err="1"/>
              <a:t>Kliegl</a:t>
            </a:r>
            <a:r>
              <a:rPr lang="en-US" dirty="0"/>
              <a:t>, R. (2000). Task-set switching and long-term memory retrieval. </a:t>
            </a:r>
            <a:r>
              <a:rPr lang="en-US" i="1" dirty="0"/>
              <a:t>Journal of Experimental Psychology: Learning, Memory, and Cognition, 26</a:t>
            </a:r>
            <a:r>
              <a:rPr lang="en-US" dirty="0"/>
              <a:t>, 1124-1140.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 Ophir, E, Nass, C and Wagner, AD. (2009) </a:t>
            </a:r>
            <a:r>
              <a:rPr lang="en-US" b="1" dirty="0"/>
              <a:t>Cognitive control in media multitaskers </a:t>
            </a:r>
            <a:r>
              <a:rPr lang="en-US" dirty="0"/>
              <a:t>PNAS September 15, 2009 106 (37) 15583-15587; </a:t>
            </a:r>
            <a:r>
              <a:rPr lang="en-US" dirty="0">
                <a:hlinkClick r:id="rId3"/>
              </a:rPr>
              <a:t>https://doi.org/10.1073/pnas.0903620106</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Image Credits: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 Mind Wandering: "My Mind Wanders" by </a:t>
            </a:r>
            <a:r>
              <a:rPr lang="en-US" dirty="0" err="1"/>
              <a:t>jaygannett</a:t>
            </a:r>
            <a:r>
              <a:rPr lang="en-US" dirty="0"/>
              <a:t> is licensed with CC BY-SA 2.0. To view a copy of this license, visit https://</a:t>
            </a:r>
            <a:r>
              <a:rPr lang="en-US" dirty="0" err="1"/>
              <a:t>creativecommons.org</a:t>
            </a:r>
            <a:r>
              <a:rPr lang="en-US" dirty="0"/>
              <a:t>/licenses/by-</a:t>
            </a:r>
            <a:r>
              <a:rPr lang="en-US" dirty="0" err="1"/>
              <a:t>sa</a:t>
            </a:r>
            <a:r>
              <a:rPr lang="en-US" dirty="0"/>
              <a:t>/2.0/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Mind Wandering Image: "Focus and mind-wandering" by </a:t>
            </a:r>
            <a:r>
              <a:rPr lang="en-US" dirty="0" err="1"/>
              <a:t>askpang</a:t>
            </a:r>
            <a:r>
              <a:rPr lang="en-US" dirty="0"/>
              <a:t> is licensed with CC BY-NC-SA 2.0. To view a copy of this license, visit https://</a:t>
            </a:r>
            <a:r>
              <a:rPr lang="en-US" dirty="0" err="1"/>
              <a:t>creativecommons.org</a:t>
            </a:r>
            <a:r>
              <a:rPr lang="en-US" dirty="0"/>
              <a:t>/licenses/by-</a:t>
            </a:r>
            <a:r>
              <a:rPr lang="en-US" dirty="0" err="1"/>
              <a:t>nc</a:t>
            </a:r>
            <a:r>
              <a:rPr lang="en-US" dirty="0"/>
              <a:t>-</a:t>
            </a:r>
            <a:r>
              <a:rPr lang="en-US" dirty="0" err="1"/>
              <a:t>sa</a:t>
            </a:r>
            <a:r>
              <a:rPr lang="en-US" dirty="0"/>
              <a:t>/2.0/ </a:t>
            </a:r>
          </a:p>
          <a:p>
            <a:endParaRPr lang="en-US" dirty="0"/>
          </a:p>
          <a:p>
            <a:endParaRPr lang="en-US" dirty="0"/>
          </a:p>
          <a:p>
            <a:endParaRPr lang="en-US" dirty="0"/>
          </a:p>
          <a:p>
            <a:r>
              <a:rPr lang="en-US" dirty="0"/>
              <a:t>Matthew Killingsworth and Daniel Gilbert (2010).</a:t>
            </a:r>
          </a:p>
          <a:p>
            <a:r>
              <a:rPr lang="en-US" dirty="0"/>
              <a:t>In 2010, Harvard psychologists Matthew Killingsworth and Daniel Gilbert conducted a </a:t>
            </a:r>
            <a:r>
              <a:rPr lang="en-US" dirty="0">
                <a:hlinkClick r:id="rId4"/>
              </a:rPr>
              <a:t>study</a:t>
            </a:r>
            <a:r>
              <a:rPr lang="en-US" dirty="0"/>
              <a:t> with 2,250 subjects, checking with them at random times (via a phone app) to record what they were doing at that moment and what their mind was focused on. A quarter-million datapoints later, they determined that the test subjects (and all of us by extrapolation), had wandering minds, i.e. were not paying attention/fully engaged with what was right in front of them -- </a:t>
            </a:r>
            <a:r>
              <a:rPr lang="en-US" i="1" dirty="0"/>
              <a:t>a whopping 47 percent of the time</a:t>
            </a:r>
            <a:r>
              <a:rPr lang="en-US" dirty="0"/>
              <a:t>.</a:t>
            </a:r>
          </a:p>
          <a:p>
            <a:r>
              <a:rPr lang="en-US" dirty="0"/>
              <a:t>And here's the real kicker, the study further determined that a wandering mind is not a happy mind, as not being present in the moment was the </a:t>
            </a:r>
            <a:r>
              <a:rPr lang="en-US" i="1" dirty="0"/>
              <a:t>cause</a:t>
            </a:r>
            <a:r>
              <a:rPr lang="en-US" dirty="0"/>
              <a:t> of test subjects who reported unhappiness, not the consequence. As Killingsworth reported: "Mind-wandering is an excellent predictor of people's happiness. In fact, how often our minds leave the present is a better predictor of our happiness than the activities in which we're engaged."</a:t>
            </a:r>
          </a:p>
          <a:p>
            <a:r>
              <a:rPr lang="en-US" dirty="0"/>
              <a:t>The study also found that people's minds were more likely to wander to pleasant topics (43 percent of the time) or neutral topics (31 percent) than unhappy topics (26 percent). But people were considerably less happy when thinking about neutral or unhappy topics and were no happier when thinking about pleasant topics than when fully engaged in what they were doing.</a:t>
            </a:r>
          </a:p>
          <a:p>
            <a:r>
              <a:rPr lang="en-US" dirty="0"/>
              <a:t>In other words, when you're not present in the moment, all roads point to unhappiness. </a:t>
            </a:r>
          </a:p>
          <a:p>
            <a:endParaRPr lang="en-US" dirty="0"/>
          </a:p>
        </p:txBody>
      </p:sp>
      <p:sp>
        <p:nvSpPr>
          <p:cNvPr id="4" name="Slide Number Placeholder 3"/>
          <p:cNvSpPr>
            <a:spLocks noGrp="1"/>
          </p:cNvSpPr>
          <p:nvPr>
            <p:ph type="sldNum" sz="quarter" idx="5"/>
          </p:nvPr>
        </p:nvSpPr>
        <p:spPr/>
        <p:txBody>
          <a:bodyPr/>
          <a:lstStyle/>
          <a:p>
            <a:fld id="{E3B22752-2E71-2241-8F08-8533EAC9B8CC}" type="slidenum">
              <a:rPr lang="en-US" smtClean="0"/>
              <a:t>24</a:t>
            </a:fld>
            <a:endParaRPr lang="en-US"/>
          </a:p>
        </p:txBody>
      </p:sp>
    </p:spTree>
    <p:extLst>
      <p:ext uri="{BB962C8B-B14F-4D97-AF65-F5344CB8AC3E}">
        <p14:creationId xmlns:p14="http://schemas.microsoft.com/office/powerpoint/2010/main" val="25822407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Talking Points:</a:t>
            </a:r>
          </a:p>
          <a:p>
            <a:endParaRPr lang="en-US" u="sng" dirty="0"/>
          </a:p>
          <a:p>
            <a:r>
              <a:rPr lang="en-US" dirty="0"/>
              <a:t>Recap of the content covered so far.</a:t>
            </a:r>
          </a:p>
          <a:p>
            <a:endParaRPr lang="en-US" dirty="0"/>
          </a:p>
          <a:p>
            <a:endParaRPr lang="en-US" dirty="0"/>
          </a:p>
          <a:p>
            <a:r>
              <a:rPr lang="en-US" b="1" u="sng" dirty="0"/>
              <a:t>Image Credits: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Tool box: </a:t>
            </a:r>
            <a:r>
              <a:rPr lang="en-US" sz="1200" u="none" kern="1200" dirty="0">
                <a:solidFill>
                  <a:srgbClr val="0563C1"/>
                </a:solidFill>
                <a:effectLst/>
                <a:latin typeface="+mn-lt"/>
                <a:ea typeface="+mn-ea"/>
                <a:cs typeface="+mn-cs"/>
                <a:hlinkClick r:id="rId3">
                  <a:extLst>
                    <a:ext uri="{A12FA001-AC4F-418D-AE19-62706E023703}">
                      <ahyp:hlinkClr xmlns:ahyp="http://schemas.microsoft.com/office/drawing/2018/hyperlinkcolor" val="tx"/>
                    </a:ext>
                  </a:extLst>
                </a:hlinkClick>
              </a:rPr>
              <a:t>Pixabay License</a:t>
            </a:r>
            <a:r>
              <a:rPr lang="en-US" u="none" dirty="0">
                <a:effectLst/>
              </a:rPr>
              <a:t> </a:t>
            </a:r>
            <a:r>
              <a:rPr lang="en-US" dirty="0">
                <a:effectLst/>
              </a:rPr>
              <a:t>Free for commercial use  No attribution required </a:t>
            </a:r>
          </a:p>
          <a:p>
            <a:endParaRPr lang="en-US" dirty="0"/>
          </a:p>
        </p:txBody>
      </p:sp>
      <p:sp>
        <p:nvSpPr>
          <p:cNvPr id="4" name="Slide Number Placeholder 3"/>
          <p:cNvSpPr>
            <a:spLocks noGrp="1"/>
          </p:cNvSpPr>
          <p:nvPr>
            <p:ph type="sldNum" sz="quarter" idx="5"/>
          </p:nvPr>
        </p:nvSpPr>
        <p:spPr/>
        <p:txBody>
          <a:bodyPr/>
          <a:lstStyle/>
          <a:p>
            <a:fld id="{E3B22752-2E71-2241-8F08-8533EAC9B8CC}" type="slidenum">
              <a:rPr lang="en-US" smtClean="0"/>
              <a:t>25</a:t>
            </a:fld>
            <a:endParaRPr lang="en-US"/>
          </a:p>
        </p:txBody>
      </p:sp>
    </p:spTree>
    <p:extLst>
      <p:ext uri="{BB962C8B-B14F-4D97-AF65-F5344CB8AC3E}">
        <p14:creationId xmlns:p14="http://schemas.microsoft.com/office/powerpoint/2010/main" val="19630286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Talking Points:</a:t>
            </a:r>
          </a:p>
          <a:p>
            <a:endParaRPr lang="en-US" dirty="0"/>
          </a:p>
          <a:p>
            <a:r>
              <a:rPr lang="en-US" dirty="0"/>
              <a:t>Now let’s go 1 step further  - so far in your toolkit we have put in exercise , diet, sleep and mindfulness  toolkit  now let’s move into thought management. REBT is a type of Cognitive Behavioral Therapy that focuses on changing negative emotions and behaviors that are linked to unhelpful/irrational thoughts. </a:t>
            </a:r>
          </a:p>
          <a:p>
            <a:endParaRPr lang="en-US" dirty="0"/>
          </a:p>
          <a:p>
            <a:endParaRPr lang="en-US" dirty="0"/>
          </a:p>
          <a:p>
            <a:r>
              <a:rPr lang="en-US" b="1" u="sng" dirty="0"/>
              <a:t>Image Credits:</a:t>
            </a:r>
          </a:p>
          <a:p>
            <a:endParaRPr lang="en-US" b="1" u="sng" dirty="0"/>
          </a:p>
          <a:p>
            <a:r>
              <a:rPr lang="en-US" dirty="0"/>
              <a:t>https://</a:t>
            </a:r>
            <a:r>
              <a:rPr lang="en-US" dirty="0" err="1"/>
              <a:t>commons.wikimedia.org</a:t>
            </a:r>
            <a:r>
              <a:rPr lang="en-US" dirty="0"/>
              <a:t>/wiki/File:Cognitive_behavioral_therapy_-_</a:t>
            </a:r>
            <a:r>
              <a:rPr lang="en-US" dirty="0" err="1"/>
              <a:t>basic_tenets.svg</a:t>
            </a:r>
            <a:r>
              <a:rPr lang="en-US" dirty="0"/>
              <a:t>. Permission is granted to copy, distribute and/or modify this document under the terms of the </a:t>
            </a:r>
            <a:r>
              <a:rPr lang="en-US" b="1" dirty="0">
                <a:hlinkClick r:id="rId3" tooltip="w:en:GNU Free Documentation License"/>
              </a:rPr>
              <a:t>GNU Free Documentation License</a:t>
            </a:r>
            <a:r>
              <a:rPr lang="en-US" dirty="0"/>
              <a:t>, Version 1.2 or any later version published by the </a:t>
            </a:r>
            <a:r>
              <a:rPr lang="en-US" dirty="0">
                <a:hlinkClick r:id="rId4" tooltip="w:en:Free Software Foundation"/>
              </a:rPr>
              <a:t>Free Software Foundation</a:t>
            </a:r>
            <a:r>
              <a:rPr lang="en-US" dirty="0"/>
              <a:t>; with no Invariant Sections, no Front-Cover Texts, and no Back-Cover Texts. A copy of the license is included in the section entitled </a:t>
            </a:r>
            <a:r>
              <a:rPr lang="en-US" i="1" dirty="0">
                <a:hlinkClick r:id="rId5" tooltip="Commons:GNU Free Documentation License, version 1.2"/>
              </a:rPr>
              <a:t>GNU Free Documentation License</a:t>
            </a:r>
            <a:r>
              <a:rPr lang="en-US" dirty="0"/>
              <a:t>.</a:t>
            </a:r>
          </a:p>
        </p:txBody>
      </p:sp>
      <p:sp>
        <p:nvSpPr>
          <p:cNvPr id="4" name="Slide Number Placeholder 3"/>
          <p:cNvSpPr>
            <a:spLocks noGrp="1"/>
          </p:cNvSpPr>
          <p:nvPr>
            <p:ph type="sldNum" sz="quarter" idx="5"/>
          </p:nvPr>
        </p:nvSpPr>
        <p:spPr/>
        <p:txBody>
          <a:bodyPr/>
          <a:lstStyle/>
          <a:p>
            <a:fld id="{E3B22752-2E71-2241-8F08-8533EAC9B8CC}" type="slidenum">
              <a:rPr lang="en-US" smtClean="0"/>
              <a:t>26</a:t>
            </a:fld>
            <a:endParaRPr lang="en-US"/>
          </a:p>
        </p:txBody>
      </p:sp>
    </p:spTree>
    <p:extLst>
      <p:ext uri="{BB962C8B-B14F-4D97-AF65-F5344CB8AC3E}">
        <p14:creationId xmlns:p14="http://schemas.microsoft.com/office/powerpoint/2010/main" val="4062411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Talking Points:</a:t>
            </a:r>
          </a:p>
          <a:p>
            <a:endParaRPr lang="en-US" dirty="0"/>
          </a:p>
          <a:p>
            <a:r>
              <a:rPr lang="en-US" dirty="0"/>
              <a:t>This is the Albert Ellis model of rational emotive behavioral therapy, using the ABCDE method.</a:t>
            </a:r>
          </a:p>
          <a:p>
            <a:r>
              <a:rPr lang="en-US" dirty="0"/>
              <a:t>It is helpful to go through each letter and present the overall scheme of this method.</a:t>
            </a:r>
          </a:p>
        </p:txBody>
      </p:sp>
      <p:sp>
        <p:nvSpPr>
          <p:cNvPr id="4" name="Slide Number Placeholder 3"/>
          <p:cNvSpPr>
            <a:spLocks noGrp="1"/>
          </p:cNvSpPr>
          <p:nvPr>
            <p:ph type="sldNum" sz="quarter" idx="5"/>
          </p:nvPr>
        </p:nvSpPr>
        <p:spPr/>
        <p:txBody>
          <a:bodyPr/>
          <a:lstStyle/>
          <a:p>
            <a:fld id="{E3B22752-2E71-2241-8F08-8533EAC9B8CC}" type="slidenum">
              <a:rPr lang="en-US" smtClean="0"/>
              <a:t>27</a:t>
            </a:fld>
            <a:endParaRPr lang="en-US"/>
          </a:p>
        </p:txBody>
      </p:sp>
    </p:spTree>
    <p:extLst>
      <p:ext uri="{BB962C8B-B14F-4D97-AF65-F5344CB8AC3E}">
        <p14:creationId xmlns:p14="http://schemas.microsoft.com/office/powerpoint/2010/main" val="1277779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u="sng" dirty="0"/>
              <a:t>Resources for Slide Content: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 Book - Rational and Irrational Beliefs: Research, Theory, and Clinical Practice 2010 editors Daniel David, </a:t>
            </a:r>
            <a:r>
              <a:rPr lang="en-US" b="0" dirty="0" err="1"/>
              <a:t>Ssteven</a:t>
            </a:r>
            <a:r>
              <a:rPr lang="en-US" b="0" dirty="0"/>
              <a:t> j Lynn and Albert Ellis</a:t>
            </a:r>
          </a:p>
          <a:p>
            <a:endParaRPr lang="en-US" dirty="0"/>
          </a:p>
        </p:txBody>
      </p:sp>
      <p:sp>
        <p:nvSpPr>
          <p:cNvPr id="4" name="Slide Number Placeholder 3"/>
          <p:cNvSpPr>
            <a:spLocks noGrp="1"/>
          </p:cNvSpPr>
          <p:nvPr>
            <p:ph type="sldNum" sz="quarter" idx="5"/>
          </p:nvPr>
        </p:nvSpPr>
        <p:spPr/>
        <p:txBody>
          <a:bodyPr/>
          <a:lstStyle/>
          <a:p>
            <a:fld id="{E3B22752-2E71-2241-8F08-8533EAC9B8CC}" type="slidenum">
              <a:rPr lang="en-US" smtClean="0"/>
              <a:t>28</a:t>
            </a:fld>
            <a:endParaRPr lang="en-US"/>
          </a:p>
        </p:txBody>
      </p:sp>
    </p:spTree>
    <p:extLst>
      <p:ext uri="{BB962C8B-B14F-4D97-AF65-F5344CB8AC3E}">
        <p14:creationId xmlns:p14="http://schemas.microsoft.com/office/powerpoint/2010/main" val="2849388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Talking points:  </a:t>
            </a:r>
          </a:p>
          <a:p>
            <a:endParaRPr lang="en-US" dirty="0"/>
          </a:p>
          <a:p>
            <a:r>
              <a:rPr lang="en-US" i="1" dirty="0"/>
              <a:t>Possible activity </a:t>
            </a:r>
            <a:r>
              <a:rPr lang="en-US" dirty="0"/>
              <a:t>- Ask students to come with their own examples from their experience.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3B22752-2E71-2241-8F08-8533EAC9B8CC}" type="slidenum">
              <a:rPr lang="en-US" smtClean="0"/>
              <a:t>29</a:t>
            </a:fld>
            <a:endParaRPr lang="en-US"/>
          </a:p>
        </p:txBody>
      </p:sp>
    </p:spTree>
    <p:extLst>
      <p:ext uri="{BB962C8B-B14F-4D97-AF65-F5344CB8AC3E}">
        <p14:creationId xmlns:p14="http://schemas.microsoft.com/office/powerpoint/2010/main" val="1548379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Talking Points</a:t>
            </a:r>
            <a:r>
              <a:rPr lang="en-US" dirty="0"/>
              <a:t>: </a:t>
            </a:r>
          </a:p>
          <a:p>
            <a:endParaRPr lang="en-US" dirty="0"/>
          </a:p>
          <a:p>
            <a:r>
              <a:rPr lang="en-US" dirty="0"/>
              <a:t>Identify that immediately following the elation of finding out the students were accepted to school comes the self-doubt, anxiety, fear and other manifestations of imposter syndrome.</a:t>
            </a:r>
          </a:p>
          <a:p>
            <a:endParaRPr lang="en-US" dirty="0"/>
          </a:p>
          <a:p>
            <a:endParaRPr lang="en-US" dirty="0"/>
          </a:p>
          <a:p>
            <a:r>
              <a:rPr lang="en-US" b="1" u="sng" dirty="0"/>
              <a:t>Image Credits:</a:t>
            </a:r>
          </a:p>
          <a:p>
            <a:endParaRPr lang="en-US"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 Image Credit:  "...non </a:t>
            </a:r>
            <a:r>
              <a:rPr lang="en-US" dirty="0" err="1"/>
              <a:t>fidarsi</a:t>
            </a:r>
            <a:r>
              <a:rPr lang="en-US" dirty="0"/>
              <a:t> </a:t>
            </a:r>
            <a:r>
              <a:rPr lang="en-US" dirty="0" err="1"/>
              <a:t>è</a:t>
            </a:r>
            <a:r>
              <a:rPr lang="en-US" dirty="0"/>
              <a:t> </a:t>
            </a:r>
            <a:r>
              <a:rPr lang="en-US" dirty="0" err="1"/>
              <a:t>meglio</a:t>
            </a:r>
            <a:r>
              <a:rPr lang="en-US" dirty="0"/>
              <a:t> - my scared cat / </a:t>
            </a:r>
            <a:r>
              <a:rPr lang="en-US" dirty="0" err="1"/>
              <a:t>gatto</a:t>
            </a:r>
            <a:r>
              <a:rPr lang="en-US" dirty="0"/>
              <a:t>" by Paolo </a:t>
            </a:r>
            <a:r>
              <a:rPr lang="en-US" dirty="0" err="1"/>
              <a:t>Margari</a:t>
            </a:r>
            <a:r>
              <a:rPr lang="en-US" dirty="0"/>
              <a:t> | </a:t>
            </a:r>
            <a:r>
              <a:rPr lang="en-US" dirty="0" err="1"/>
              <a:t>paolomargari.eu</a:t>
            </a:r>
            <a:r>
              <a:rPr lang="en-US" dirty="0"/>
              <a:t> is licensed with CC BY-NC-ND 2.0. To view a copy of this license, visit https://</a:t>
            </a:r>
            <a:r>
              <a:rPr lang="en-US" dirty="0" err="1"/>
              <a:t>creativecommons.org</a:t>
            </a:r>
            <a:r>
              <a:rPr lang="en-US" dirty="0"/>
              <a:t>/licenses/by-</a:t>
            </a:r>
            <a:r>
              <a:rPr lang="en-US" dirty="0" err="1"/>
              <a:t>nc</a:t>
            </a:r>
            <a:r>
              <a:rPr lang="en-US" dirty="0"/>
              <a:t>-</a:t>
            </a:r>
            <a:r>
              <a:rPr lang="en-US" dirty="0" err="1"/>
              <a:t>nd</a:t>
            </a:r>
            <a:r>
              <a:rPr lang="en-US" dirty="0"/>
              <a:t>/2.0/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Children Jumping Image Credit: "Group of five happy children jumping outdoors." by </a:t>
            </a:r>
            <a:r>
              <a:rPr lang="en-US" dirty="0" err="1"/>
              <a:t>Lighttruth</a:t>
            </a:r>
            <a:r>
              <a:rPr lang="en-US" dirty="0"/>
              <a:t> is licensed with CC BY-NC 2.0. To view a copy of this license, visit https://</a:t>
            </a:r>
            <a:r>
              <a:rPr lang="en-US" dirty="0" err="1"/>
              <a:t>creativecommons.org</a:t>
            </a:r>
            <a:r>
              <a:rPr lang="en-US" dirty="0"/>
              <a:t>/licenses/by-</a:t>
            </a:r>
            <a:r>
              <a:rPr lang="en-US" dirty="0" err="1"/>
              <a:t>nc</a:t>
            </a:r>
            <a:r>
              <a:rPr lang="en-US" dirty="0"/>
              <a:t>/2.0/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Jumping from Airplane Image Credit:  "Army National Guard Helicopters Provide Platform for West Point Jumpers" by DVIDSHUB is licensed with CC BY 2.0. To view a copy of this license, visit https://</a:t>
            </a:r>
            <a:r>
              <a:rPr lang="en-US" dirty="0" err="1"/>
              <a:t>creativecommons.org</a:t>
            </a:r>
            <a:r>
              <a:rPr lang="en-US" dirty="0"/>
              <a:t>/licenses/by/2.0/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3B22752-2E71-2241-8F08-8533EAC9B8CC}" type="slidenum">
              <a:rPr lang="en-US" smtClean="0"/>
              <a:t>3</a:t>
            </a:fld>
            <a:endParaRPr lang="en-US"/>
          </a:p>
        </p:txBody>
      </p:sp>
    </p:spTree>
    <p:extLst>
      <p:ext uri="{BB962C8B-B14F-4D97-AF65-F5344CB8AC3E}">
        <p14:creationId xmlns:p14="http://schemas.microsoft.com/office/powerpoint/2010/main" val="6424634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Talking Points: </a:t>
            </a:r>
          </a:p>
          <a:p>
            <a:endParaRPr lang="en-US" dirty="0"/>
          </a:p>
          <a:p>
            <a:r>
              <a:rPr lang="en-US" dirty="0"/>
              <a:t>Taking a mental stance of gratitude is another way to reframe thoughts – just like REBT and Mindfulness</a:t>
            </a:r>
          </a:p>
          <a:p>
            <a:endParaRPr lang="en-US" dirty="0"/>
          </a:p>
          <a:p>
            <a:endParaRPr lang="en-US" dirty="0"/>
          </a:p>
          <a:p>
            <a:r>
              <a:rPr lang="en-US" b="1" u="sng" dirty="0"/>
              <a:t>Image Credits: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Grateful </a:t>
            </a:r>
            <a:r>
              <a:rPr lang="en-US" sz="1200" u="sng" kern="1200" dirty="0">
                <a:solidFill>
                  <a:schemeClr val="tx1"/>
                </a:solidFill>
                <a:effectLst/>
                <a:latin typeface="+mn-lt"/>
                <a:ea typeface="+mn-ea"/>
                <a:cs typeface="+mn-cs"/>
                <a:hlinkClick r:id="rId3"/>
              </a:rPr>
              <a:t>Pixabay License</a:t>
            </a:r>
            <a:r>
              <a:rPr lang="en-US" dirty="0"/>
              <a:t> </a:t>
            </a:r>
            <a:r>
              <a:rPr lang="en-US" dirty="0">
                <a:effectLst/>
              </a:rPr>
              <a:t>Free for commercial use  No attribution required</a:t>
            </a:r>
          </a:p>
          <a:p>
            <a:endParaRPr lang="en-US" dirty="0"/>
          </a:p>
          <a:p>
            <a:r>
              <a:rPr lang="en-US" dirty="0"/>
              <a:t>Gratitude Journal: This work is licensed under a Creative Commons Attribution-</a:t>
            </a:r>
            <a:r>
              <a:rPr lang="en-US" dirty="0" err="1"/>
              <a:t>NonCommercial</a:t>
            </a:r>
            <a:r>
              <a:rPr lang="en-US" dirty="0"/>
              <a:t>-</a:t>
            </a:r>
            <a:r>
              <a:rPr lang="en-US" dirty="0" err="1"/>
              <a:t>NoDerivs</a:t>
            </a:r>
            <a:r>
              <a:rPr lang="en-US" dirty="0"/>
              <a:t> 3.0 Un2021 Fireball Creative </a:t>
            </a:r>
          </a:p>
          <a:p>
            <a:endParaRPr lang="en-US" dirty="0"/>
          </a:p>
        </p:txBody>
      </p:sp>
      <p:sp>
        <p:nvSpPr>
          <p:cNvPr id="4" name="Slide Number Placeholder 3"/>
          <p:cNvSpPr>
            <a:spLocks noGrp="1"/>
          </p:cNvSpPr>
          <p:nvPr>
            <p:ph type="sldNum" sz="quarter" idx="5"/>
          </p:nvPr>
        </p:nvSpPr>
        <p:spPr/>
        <p:txBody>
          <a:bodyPr/>
          <a:lstStyle/>
          <a:p>
            <a:fld id="{E3B22752-2E71-2241-8F08-8533EAC9B8CC}" type="slidenum">
              <a:rPr lang="en-US" smtClean="0"/>
              <a:t>30</a:t>
            </a:fld>
            <a:endParaRPr lang="en-US"/>
          </a:p>
        </p:txBody>
      </p:sp>
    </p:spTree>
    <p:extLst>
      <p:ext uri="{BB962C8B-B14F-4D97-AF65-F5344CB8AC3E}">
        <p14:creationId xmlns:p14="http://schemas.microsoft.com/office/powerpoint/2010/main" val="9970942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Talking Points and Optional Activity</a:t>
            </a:r>
            <a:r>
              <a:rPr lang="en-US" b="1" u="none" dirty="0"/>
              <a:t>:  </a:t>
            </a:r>
          </a:p>
          <a:p>
            <a:endParaRPr lang="en-US" b="1" u="none" dirty="0"/>
          </a:p>
          <a:p>
            <a:r>
              <a:rPr lang="en-US" dirty="0"/>
              <a:t>Have students choose 1 prompt and complete a brief writing reflection.  Stress to the students that the things that come to mind do not need to be “big” life altering events – just simple pleasures like a cup of coffee or pets.</a:t>
            </a:r>
          </a:p>
          <a:p>
            <a:endParaRPr lang="en-US" dirty="0"/>
          </a:p>
          <a:p>
            <a:endParaRPr lang="en-US" dirty="0"/>
          </a:p>
          <a:p>
            <a:endParaRPr lang="en-US" dirty="0"/>
          </a:p>
          <a:p>
            <a:endParaRPr lang="en-US" dirty="0"/>
          </a:p>
          <a:p>
            <a:r>
              <a:rPr lang="en-US" b="1" u="sng" dirty="0"/>
              <a:t>Image Credits:</a:t>
            </a:r>
          </a:p>
          <a:p>
            <a:endParaRPr lang="en-US" dirty="0"/>
          </a:p>
          <a:p>
            <a:r>
              <a:rPr lang="en-US" dirty="0">
                <a:hlinkClick r:id="rId3"/>
              </a:rPr>
              <a:t>"Cafe Latte"</a:t>
            </a:r>
            <a:r>
              <a:rPr lang="en-US" dirty="0"/>
              <a:t> by </a:t>
            </a:r>
            <a:r>
              <a:rPr lang="en-US" dirty="0">
                <a:hlinkClick r:id="rId4"/>
              </a:rPr>
              <a:t>ShaluSharmaBihar</a:t>
            </a:r>
            <a:r>
              <a:rPr lang="en-US" dirty="0"/>
              <a:t> is licensed under </a:t>
            </a:r>
            <a:r>
              <a:rPr lang="en-US" dirty="0">
                <a:hlinkClick r:id="rId5"/>
              </a:rPr>
              <a:t>CC BY 2.0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6">
                  <a:extLst>
                    <a:ext uri="{A12FA001-AC4F-418D-AE19-62706E023703}">
                      <ahyp:hlinkClr xmlns:ahyp="http://schemas.microsoft.com/office/drawing/2018/hyperlinkcolor" val="tx"/>
                    </a:ext>
                  </a:extLst>
                </a:hlinkClick>
              </a:rPr>
              <a:t>Pets: </a:t>
            </a:r>
            <a:r>
              <a:rPr lang="en-US" sz="1200" u="sng" kern="1200" dirty="0">
                <a:solidFill>
                  <a:srgbClr val="0563C1"/>
                </a:solidFill>
                <a:effectLst/>
                <a:latin typeface="+mn-lt"/>
                <a:ea typeface="+mn-ea"/>
                <a:cs typeface="+mn-cs"/>
                <a:hlinkClick r:id="rId6">
                  <a:extLst>
                    <a:ext uri="{A12FA001-AC4F-418D-AE19-62706E023703}">
                      <ahyp:hlinkClr xmlns:ahyp="http://schemas.microsoft.com/office/drawing/2018/hyperlinkcolor" val="tx"/>
                    </a:ext>
                  </a:extLst>
                </a:hlinkClick>
              </a:rPr>
              <a:t>Pixabay License</a:t>
            </a:r>
            <a:r>
              <a:rPr lang="en-US" dirty="0">
                <a:effectLst/>
              </a:rPr>
              <a:t> Free for commercial use  No attribution required </a:t>
            </a:r>
          </a:p>
          <a:p>
            <a:endParaRPr lang="en-US" dirty="0"/>
          </a:p>
        </p:txBody>
      </p:sp>
      <p:sp>
        <p:nvSpPr>
          <p:cNvPr id="4" name="Slide Number Placeholder 3"/>
          <p:cNvSpPr>
            <a:spLocks noGrp="1"/>
          </p:cNvSpPr>
          <p:nvPr>
            <p:ph type="sldNum" sz="quarter" idx="5"/>
          </p:nvPr>
        </p:nvSpPr>
        <p:spPr/>
        <p:txBody>
          <a:bodyPr/>
          <a:lstStyle/>
          <a:p>
            <a:fld id="{E3B22752-2E71-2241-8F08-8533EAC9B8CC}" type="slidenum">
              <a:rPr lang="en-US" smtClean="0"/>
              <a:t>31</a:t>
            </a:fld>
            <a:endParaRPr lang="en-US"/>
          </a:p>
        </p:txBody>
      </p:sp>
    </p:spTree>
    <p:extLst>
      <p:ext uri="{BB962C8B-B14F-4D97-AF65-F5344CB8AC3E}">
        <p14:creationId xmlns:p14="http://schemas.microsoft.com/office/powerpoint/2010/main" val="6440655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Talking Points:</a:t>
            </a:r>
          </a:p>
          <a:p>
            <a:endParaRPr lang="en-US" b="1" u="sng" dirty="0"/>
          </a:p>
          <a:p>
            <a:r>
              <a:rPr lang="en-US" dirty="0"/>
              <a:t>Recap slide of previous content.</a:t>
            </a:r>
          </a:p>
          <a:p>
            <a:endParaRPr lang="en-US" dirty="0"/>
          </a:p>
          <a:p>
            <a:endParaRPr lang="en-US" dirty="0"/>
          </a:p>
          <a:p>
            <a:r>
              <a:rPr lang="en-US" b="1" u="sng" dirty="0"/>
              <a:t>Image Credits: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Tool box: </a:t>
            </a:r>
            <a:r>
              <a:rPr lang="en-US" sz="1200" u="none" kern="1200" dirty="0">
                <a:solidFill>
                  <a:srgbClr val="0563C1"/>
                </a:solidFill>
                <a:effectLst/>
                <a:latin typeface="+mn-lt"/>
                <a:ea typeface="+mn-ea"/>
                <a:cs typeface="+mn-cs"/>
                <a:hlinkClick r:id="rId3">
                  <a:extLst>
                    <a:ext uri="{A12FA001-AC4F-418D-AE19-62706E023703}">
                      <ahyp:hlinkClr xmlns:ahyp="http://schemas.microsoft.com/office/drawing/2018/hyperlinkcolor" val="tx"/>
                    </a:ext>
                  </a:extLst>
                </a:hlinkClick>
              </a:rPr>
              <a:t>Pixabay License</a:t>
            </a:r>
            <a:r>
              <a:rPr lang="en-US" u="none" dirty="0">
                <a:effectLst/>
              </a:rPr>
              <a:t> </a:t>
            </a:r>
            <a:r>
              <a:rPr lang="en-US" dirty="0">
                <a:effectLst/>
              </a:rPr>
              <a:t>Free for commercial use  No attribution required </a:t>
            </a:r>
          </a:p>
          <a:p>
            <a:endParaRPr lang="en-US" dirty="0"/>
          </a:p>
        </p:txBody>
      </p:sp>
      <p:sp>
        <p:nvSpPr>
          <p:cNvPr id="4" name="Slide Number Placeholder 3"/>
          <p:cNvSpPr>
            <a:spLocks noGrp="1"/>
          </p:cNvSpPr>
          <p:nvPr>
            <p:ph type="sldNum" sz="quarter" idx="5"/>
          </p:nvPr>
        </p:nvSpPr>
        <p:spPr/>
        <p:txBody>
          <a:bodyPr/>
          <a:lstStyle/>
          <a:p>
            <a:fld id="{E3B22752-2E71-2241-8F08-8533EAC9B8CC}" type="slidenum">
              <a:rPr lang="en-US" smtClean="0"/>
              <a:t>32</a:t>
            </a:fld>
            <a:endParaRPr lang="en-US"/>
          </a:p>
        </p:txBody>
      </p:sp>
    </p:spTree>
    <p:extLst>
      <p:ext uri="{BB962C8B-B14F-4D97-AF65-F5344CB8AC3E}">
        <p14:creationId xmlns:p14="http://schemas.microsoft.com/office/powerpoint/2010/main" val="28048402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Talking Points:</a:t>
            </a:r>
          </a:p>
          <a:p>
            <a:endParaRPr lang="en-US" sz="1200" b="1"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Medicine has always been a team sport and that approach is beneficial both to patients and to health care providers.</a:t>
            </a:r>
          </a:p>
          <a:p>
            <a:r>
              <a:rPr lang="en-US" sz="1200" kern="1200" dirty="0">
                <a:solidFill>
                  <a:schemeClr val="tx1"/>
                </a:solidFill>
                <a:effectLst/>
                <a:latin typeface="+mn-lt"/>
                <a:ea typeface="+mn-ea"/>
                <a:cs typeface="+mn-cs"/>
              </a:rPr>
              <a:t>Isolation has a negative impact on mental health, which has been underscored by the COVID pandemic.</a:t>
            </a:r>
          </a:p>
          <a:p>
            <a:r>
              <a:rPr lang="en-US" sz="1200" kern="1200" dirty="0">
                <a:solidFill>
                  <a:schemeClr val="tx1"/>
                </a:solidFill>
                <a:effectLst/>
                <a:latin typeface="+mn-lt"/>
                <a:ea typeface="+mn-ea"/>
                <a:cs typeface="+mn-cs"/>
              </a:rPr>
              <a:t>Sharing experiences (positive and negative) among medical trainees leads to support in stress management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Resources for Slide Content: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McNeill KG, Kerr A, </a:t>
            </a:r>
            <a:r>
              <a:rPr lang="en-US" sz="1200" kern="1200" dirty="0" err="1">
                <a:solidFill>
                  <a:schemeClr val="tx1"/>
                </a:solidFill>
                <a:effectLst/>
                <a:latin typeface="+mn-lt"/>
                <a:ea typeface="+mn-ea"/>
                <a:cs typeface="+mn-cs"/>
              </a:rPr>
              <a:t>Mavor</a:t>
            </a:r>
            <a:r>
              <a:rPr lang="en-US" sz="1200" kern="1200" dirty="0">
                <a:solidFill>
                  <a:schemeClr val="tx1"/>
                </a:solidFill>
                <a:effectLst/>
                <a:latin typeface="+mn-lt"/>
                <a:ea typeface="+mn-ea"/>
                <a:cs typeface="+mn-cs"/>
              </a:rPr>
              <a:t> KI. Identity and norms: The role of group membership in medical student wellbeing. </a:t>
            </a:r>
            <a:r>
              <a:rPr lang="en-US" sz="1200" kern="1200" dirty="0" err="1">
                <a:solidFill>
                  <a:schemeClr val="tx1"/>
                </a:solidFill>
                <a:effectLst/>
                <a:latin typeface="+mn-lt"/>
                <a:ea typeface="+mn-ea"/>
                <a:cs typeface="+mn-cs"/>
              </a:rPr>
              <a:t>Perspect</a:t>
            </a:r>
            <a:r>
              <a:rPr lang="en-US" sz="1200" kern="1200" dirty="0">
                <a:solidFill>
                  <a:schemeClr val="tx1"/>
                </a:solidFill>
                <a:effectLst/>
                <a:latin typeface="+mn-lt"/>
                <a:ea typeface="+mn-ea"/>
                <a:cs typeface="+mn-cs"/>
              </a:rPr>
              <a:t> Med Educ. 2014;3:101–112.</a:t>
            </a:r>
          </a:p>
          <a:p>
            <a:r>
              <a:rPr lang="en-US" sz="1200" kern="1200" dirty="0">
                <a:solidFill>
                  <a:schemeClr val="tx1"/>
                </a:solidFill>
                <a:effectLst/>
                <a:latin typeface="+mn-lt"/>
                <a:ea typeface="+mn-ea"/>
                <a:cs typeface="+mn-cs"/>
              </a:rPr>
              <a:t>2) Kim B, </a:t>
            </a:r>
            <a:r>
              <a:rPr lang="en-US" sz="1200" kern="1200" dirty="0" err="1">
                <a:solidFill>
                  <a:schemeClr val="tx1"/>
                </a:solidFill>
                <a:effectLst/>
                <a:latin typeface="+mn-lt"/>
                <a:ea typeface="+mn-ea"/>
                <a:cs typeface="+mn-cs"/>
              </a:rPr>
              <a:t>Jee</a:t>
            </a:r>
            <a:r>
              <a:rPr lang="en-US" sz="1200" kern="1200" dirty="0">
                <a:solidFill>
                  <a:schemeClr val="tx1"/>
                </a:solidFill>
                <a:effectLst/>
                <a:latin typeface="+mn-lt"/>
                <a:ea typeface="+mn-ea"/>
                <a:cs typeface="+mn-cs"/>
              </a:rPr>
              <a:t> S, Lee J, An S, Lee SM. Relationships between social support and student burnout: A meta-analytic approach [published online ahead of print June</a:t>
            </a:r>
          </a:p>
          <a:p>
            <a:r>
              <a:rPr lang="en-US" sz="1200" kern="1200" dirty="0">
                <a:solidFill>
                  <a:schemeClr val="tx1"/>
                </a:solidFill>
                <a:effectLst/>
                <a:latin typeface="+mn-lt"/>
                <a:ea typeface="+mn-ea"/>
                <a:cs typeface="+mn-cs"/>
              </a:rPr>
              <a:t>    22, 2017]. Stress Health. </a:t>
            </a:r>
            <a:r>
              <a:rPr lang="en-US" sz="1200" kern="1200" dirty="0" err="1">
                <a:solidFill>
                  <a:schemeClr val="tx1"/>
                </a:solidFill>
                <a:effectLst/>
                <a:latin typeface="+mn-lt"/>
                <a:ea typeface="+mn-ea"/>
                <a:cs typeface="+mn-cs"/>
              </a:rPr>
              <a:t>doi</a:t>
            </a:r>
            <a:r>
              <a:rPr lang="en-US" sz="1200" kern="1200" dirty="0">
                <a:solidFill>
                  <a:schemeClr val="tx1"/>
                </a:solidFill>
                <a:effectLst/>
                <a:latin typeface="+mn-lt"/>
                <a:ea typeface="+mn-ea"/>
                <a:cs typeface="+mn-cs"/>
              </a:rPr>
              <a:t>: 10.1002/smi.2771.</a:t>
            </a:r>
          </a:p>
          <a:p>
            <a:r>
              <a:rPr lang="en-US" sz="1200" kern="1200" dirty="0">
                <a:solidFill>
                  <a:schemeClr val="tx1"/>
                </a:solidFill>
                <a:effectLst/>
                <a:latin typeface="+mn-lt"/>
                <a:ea typeface="+mn-ea"/>
                <a:cs typeface="+mn-cs"/>
              </a:rPr>
              <a:t>3) Haslam SA, O’Brien A, </a:t>
            </a:r>
            <a:r>
              <a:rPr lang="en-US" sz="1200" kern="1200" dirty="0" err="1">
                <a:solidFill>
                  <a:schemeClr val="tx1"/>
                </a:solidFill>
                <a:effectLst/>
                <a:latin typeface="+mn-lt"/>
                <a:ea typeface="+mn-ea"/>
                <a:cs typeface="+mn-cs"/>
              </a:rPr>
              <a:t>Jetten</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Vormedal</a:t>
            </a:r>
            <a:r>
              <a:rPr lang="en-US" sz="1200" kern="1200" dirty="0">
                <a:solidFill>
                  <a:schemeClr val="tx1"/>
                </a:solidFill>
                <a:effectLst/>
                <a:latin typeface="+mn-lt"/>
                <a:ea typeface="+mn-ea"/>
                <a:cs typeface="+mn-cs"/>
              </a:rPr>
              <a:t> K, Penna S. Taking the strain: Social identity, social support, and the experience of stress. </a:t>
            </a:r>
            <a:r>
              <a:rPr lang="en-US" sz="1200" kern="1200" dirty="0" err="1">
                <a:solidFill>
                  <a:schemeClr val="tx1"/>
                </a:solidFill>
                <a:effectLst/>
                <a:latin typeface="+mn-lt"/>
                <a:ea typeface="+mn-ea"/>
                <a:cs typeface="+mn-cs"/>
              </a:rPr>
              <a:t>dsBr</a:t>
            </a:r>
            <a:r>
              <a:rPr lang="en-US" sz="1200" kern="1200" dirty="0">
                <a:solidFill>
                  <a:schemeClr val="tx1"/>
                </a:solidFill>
                <a:effectLst/>
                <a:latin typeface="+mn-lt"/>
                <a:ea typeface="+mn-ea"/>
                <a:cs typeface="+mn-cs"/>
              </a:rPr>
              <a:t> J Soc Psychol. 2005;44(</a:t>
            </a:r>
            <a:r>
              <a:rPr lang="en-US" sz="1200" kern="1200" dirty="0" err="1">
                <a:solidFill>
                  <a:schemeClr val="tx1"/>
                </a:solidFill>
                <a:effectLst/>
                <a:latin typeface="+mn-lt"/>
                <a:ea typeface="+mn-ea"/>
                <a:cs typeface="+mn-cs"/>
              </a:rPr>
              <a:t>pt</a:t>
            </a:r>
            <a:r>
              <a:rPr lang="en-US" sz="1200" kern="1200" dirty="0">
                <a:solidFill>
                  <a:schemeClr val="tx1"/>
                </a:solidFill>
                <a:effectLst/>
                <a:latin typeface="+mn-lt"/>
                <a:ea typeface="+mn-ea"/>
                <a:cs typeface="+mn-cs"/>
              </a:rPr>
              <a:t> 3):355–370.</a:t>
            </a:r>
          </a:p>
          <a:p>
            <a:r>
              <a:rPr lang="en-US" sz="1200" kern="1200" dirty="0">
                <a:solidFill>
                  <a:schemeClr val="tx1"/>
                </a:solidFill>
                <a:effectLst/>
                <a:latin typeface="+mn-lt"/>
                <a:ea typeface="+mn-ea"/>
                <a:cs typeface="+mn-cs"/>
              </a:rPr>
              <a:t>4) Gold JA, </a:t>
            </a:r>
            <a:r>
              <a:rPr lang="en-US" sz="1200" kern="1200" dirty="0" err="1">
                <a:solidFill>
                  <a:schemeClr val="tx1"/>
                </a:solidFill>
                <a:effectLst/>
                <a:latin typeface="+mn-lt"/>
                <a:ea typeface="+mn-ea"/>
                <a:cs typeface="+mn-cs"/>
              </a:rPr>
              <a:t>Bentzley</a:t>
            </a:r>
            <a:r>
              <a:rPr lang="en-US" sz="1200" kern="1200" dirty="0">
                <a:solidFill>
                  <a:schemeClr val="tx1"/>
                </a:solidFill>
                <a:effectLst/>
                <a:latin typeface="+mn-lt"/>
                <a:ea typeface="+mn-ea"/>
                <a:cs typeface="+mn-cs"/>
              </a:rPr>
              <a:t> JP2, </a:t>
            </a:r>
            <a:r>
              <a:rPr lang="en-US" sz="1200" kern="1200" dirty="0" err="1">
                <a:solidFill>
                  <a:schemeClr val="tx1"/>
                </a:solidFill>
                <a:effectLst/>
                <a:latin typeface="+mn-lt"/>
                <a:ea typeface="+mn-ea"/>
                <a:cs typeface="+mn-cs"/>
              </a:rPr>
              <a:t>Franciscus</a:t>
            </a:r>
            <a:r>
              <a:rPr lang="en-US" sz="1200" kern="1200" dirty="0">
                <a:solidFill>
                  <a:schemeClr val="tx1"/>
                </a:solidFill>
                <a:effectLst/>
                <a:latin typeface="+mn-lt"/>
                <a:ea typeface="+mn-ea"/>
                <a:cs typeface="+mn-cs"/>
              </a:rPr>
              <a:t> AM2, Forte C2, De </a:t>
            </a:r>
            <a:r>
              <a:rPr lang="en-US" sz="1200" kern="1200" dirty="0" err="1">
                <a:solidFill>
                  <a:schemeClr val="tx1"/>
                </a:solidFill>
                <a:effectLst/>
                <a:latin typeface="+mn-lt"/>
                <a:ea typeface="+mn-ea"/>
                <a:cs typeface="+mn-cs"/>
              </a:rPr>
              <a:t>Golia</a:t>
            </a:r>
            <a:r>
              <a:rPr lang="en-US" sz="1200" kern="1200" dirty="0">
                <a:solidFill>
                  <a:schemeClr val="tx1"/>
                </a:solidFill>
                <a:effectLst/>
                <a:latin typeface="+mn-lt"/>
                <a:ea typeface="+mn-ea"/>
                <a:cs typeface="+mn-cs"/>
              </a:rPr>
              <a:t> SG2. 8.An Intervention in Social Connection: Medical Student Reflection Groups. </a:t>
            </a:r>
            <a:r>
              <a:rPr lang="en-US" sz="1200" kern="1200" dirty="0" err="1">
                <a:solidFill>
                  <a:schemeClr val="tx1"/>
                </a:solidFill>
                <a:effectLst/>
                <a:latin typeface="+mn-lt"/>
                <a:ea typeface="+mn-ea"/>
                <a:cs typeface="+mn-cs"/>
              </a:rPr>
              <a:t>Acad</a:t>
            </a:r>
            <a:r>
              <a:rPr lang="en-US" sz="1200" kern="1200" dirty="0">
                <a:solidFill>
                  <a:schemeClr val="tx1"/>
                </a:solidFill>
                <a:effectLst/>
                <a:latin typeface="+mn-lt"/>
                <a:ea typeface="+mn-ea"/>
                <a:cs typeface="+mn-cs"/>
              </a:rPr>
              <a:t> Psychiatry. 2019 Aug;43(4):375-380. </a:t>
            </a:r>
            <a:r>
              <a:rPr lang="en-US" sz="1200" kern="1200" dirty="0" err="1">
                <a:solidFill>
                  <a:schemeClr val="tx1"/>
                </a:solidFill>
                <a:effectLst/>
                <a:latin typeface="+mn-lt"/>
                <a:ea typeface="+mn-ea"/>
                <a:cs typeface="+mn-cs"/>
              </a:rPr>
              <a:t>doi</a:t>
            </a:r>
            <a:r>
              <a:rPr lang="en-US" sz="1200" kern="1200" dirty="0">
                <a:solidFill>
                  <a:schemeClr val="tx1"/>
                </a:solidFill>
                <a:effectLst/>
                <a:latin typeface="+mn-lt"/>
                <a:ea typeface="+mn-ea"/>
                <a:cs typeface="+mn-cs"/>
              </a:rPr>
              <a:t>: 10.1007/s40596-019-01058-2. </a:t>
            </a:r>
            <a:r>
              <a:rPr lang="en-US" sz="1200" kern="1200" dirty="0" err="1">
                <a:solidFill>
                  <a:schemeClr val="tx1"/>
                </a:solidFill>
                <a:effectLst/>
                <a:latin typeface="+mn-lt"/>
                <a:ea typeface="+mn-ea"/>
                <a:cs typeface="+mn-cs"/>
              </a:rPr>
              <a:t>Epub</a:t>
            </a:r>
            <a:r>
              <a:rPr lang="en-US" sz="1200" kern="1200" dirty="0">
                <a:solidFill>
                  <a:schemeClr val="tx1"/>
                </a:solidFill>
                <a:effectLst/>
                <a:latin typeface="+mn-lt"/>
                <a:ea typeface="+mn-ea"/>
                <a:cs typeface="+mn-cs"/>
              </a:rPr>
              <a:t> 2019 Apr </a:t>
            </a:r>
          </a:p>
          <a:p>
            <a:endParaRPr lang="en-US" dirty="0"/>
          </a:p>
          <a:p>
            <a:endParaRPr lang="en-US" dirty="0"/>
          </a:p>
          <a:p>
            <a:r>
              <a:rPr lang="en-US" b="1" u="sng" dirty="0"/>
              <a:t>Image Credits:</a:t>
            </a:r>
          </a:p>
          <a:p>
            <a:endParaRPr lang="en-US" b="1" u="sng" dirty="0"/>
          </a:p>
          <a:p>
            <a:r>
              <a:rPr lang="en-US" dirty="0"/>
              <a:t>"Second year medical students from the UPNG School of Medicine and Health Science. Port Moresby General Hospital, PNG." by DFAT photo library is licensed with CC BY 2.0. To view a copy of this license, visit https://</a:t>
            </a:r>
            <a:r>
              <a:rPr lang="en-US" dirty="0" err="1"/>
              <a:t>creativecommons.org</a:t>
            </a:r>
            <a:r>
              <a:rPr lang="en-US" dirty="0"/>
              <a:t>/licenses/by/2.0/ </a:t>
            </a:r>
          </a:p>
          <a:p>
            <a:endParaRPr lang="en-US" dirty="0"/>
          </a:p>
          <a:p>
            <a:r>
              <a:rPr lang="en-US" dirty="0"/>
              <a:t>Image; "We are #Social, #connect with our community over @ #YouTube @</a:t>
            </a:r>
            <a:r>
              <a:rPr lang="en-US" dirty="0" err="1"/>
              <a:t>officialsherlocknation</a:t>
            </a:r>
            <a:r>
              <a:rPr lang="en-US" dirty="0"/>
              <a:t>, on Facebook @ Sherlock Nation Official and #Twitter @ Official #</a:t>
            </a:r>
            <a:r>
              <a:rPr lang="en-US" dirty="0" err="1"/>
              <a:t>SherlockNation</a:t>
            </a:r>
            <a:r>
              <a:rPr lang="en-US" dirty="0"/>
              <a:t>. #entrepreneurs #tribes #</a:t>
            </a:r>
            <a:r>
              <a:rPr lang="en-US" dirty="0" err="1"/>
              <a:t>sethgodin</a:t>
            </a:r>
            <a:r>
              <a:rPr lang="en-US" dirty="0"/>
              <a:t> #business #empowerment #</a:t>
            </a:r>
            <a:r>
              <a:rPr lang="en-US" dirty="0" err="1"/>
              <a:t>socialmedia</a:t>
            </a:r>
            <a:r>
              <a:rPr lang="en-US" dirty="0"/>
              <a:t> #brands #boss #CEO #" by We Are Social is licensed with CC BY 2.0. To view a copy of this license, visit https://</a:t>
            </a:r>
            <a:r>
              <a:rPr lang="en-US" dirty="0" err="1"/>
              <a:t>creativecommons.org</a:t>
            </a:r>
            <a:r>
              <a:rPr lang="en-US" dirty="0"/>
              <a:t>/licenses/by/2.0/ </a:t>
            </a:r>
          </a:p>
        </p:txBody>
      </p:sp>
      <p:sp>
        <p:nvSpPr>
          <p:cNvPr id="4" name="Slide Number Placeholder 3"/>
          <p:cNvSpPr>
            <a:spLocks noGrp="1"/>
          </p:cNvSpPr>
          <p:nvPr>
            <p:ph type="sldNum" sz="quarter" idx="5"/>
          </p:nvPr>
        </p:nvSpPr>
        <p:spPr/>
        <p:txBody>
          <a:bodyPr/>
          <a:lstStyle/>
          <a:p>
            <a:fld id="{E3B22752-2E71-2241-8F08-8533EAC9B8CC}" type="slidenum">
              <a:rPr lang="en-US" smtClean="0"/>
              <a:t>33</a:t>
            </a:fld>
            <a:endParaRPr lang="en-US"/>
          </a:p>
        </p:txBody>
      </p:sp>
    </p:spTree>
    <p:extLst>
      <p:ext uri="{BB962C8B-B14F-4D97-AF65-F5344CB8AC3E}">
        <p14:creationId xmlns:p14="http://schemas.microsoft.com/office/powerpoint/2010/main" val="25176457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Talking Points:</a:t>
            </a:r>
          </a:p>
          <a:p>
            <a:endParaRPr lang="en-US" dirty="0"/>
          </a:p>
          <a:p>
            <a:r>
              <a:rPr lang="en-US" dirty="0"/>
              <a:t>Summarize of all of the content presented so far, and a review of the tools that were discussed.</a:t>
            </a:r>
          </a:p>
          <a:p>
            <a:endParaRPr lang="en-US" dirty="0"/>
          </a:p>
          <a:p>
            <a:r>
              <a:rPr lang="en-US" b="1" u="sng" dirty="0"/>
              <a:t>Image Credits: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Tool box: </a:t>
            </a:r>
            <a:r>
              <a:rPr lang="en-US" sz="1200" u="none" kern="1200" dirty="0">
                <a:solidFill>
                  <a:srgbClr val="0563C1"/>
                </a:solidFill>
                <a:effectLst/>
                <a:latin typeface="+mn-lt"/>
                <a:ea typeface="+mn-ea"/>
                <a:cs typeface="+mn-cs"/>
                <a:hlinkClick r:id="rId3">
                  <a:extLst>
                    <a:ext uri="{A12FA001-AC4F-418D-AE19-62706E023703}">
                      <ahyp:hlinkClr xmlns:ahyp="http://schemas.microsoft.com/office/drawing/2018/hyperlinkcolor" val="tx"/>
                    </a:ext>
                  </a:extLst>
                </a:hlinkClick>
              </a:rPr>
              <a:t>Pixabay License</a:t>
            </a:r>
            <a:r>
              <a:rPr lang="en-US" u="none" dirty="0">
                <a:effectLst/>
              </a:rPr>
              <a:t> </a:t>
            </a:r>
            <a:r>
              <a:rPr lang="en-US" dirty="0">
                <a:effectLst/>
              </a:rPr>
              <a:t>Free for commercial use  No attribution required </a:t>
            </a:r>
          </a:p>
          <a:p>
            <a:endParaRPr lang="en-US" dirty="0"/>
          </a:p>
        </p:txBody>
      </p:sp>
      <p:sp>
        <p:nvSpPr>
          <p:cNvPr id="4" name="Slide Number Placeholder 3"/>
          <p:cNvSpPr>
            <a:spLocks noGrp="1"/>
          </p:cNvSpPr>
          <p:nvPr>
            <p:ph type="sldNum" sz="quarter" idx="5"/>
          </p:nvPr>
        </p:nvSpPr>
        <p:spPr/>
        <p:txBody>
          <a:bodyPr/>
          <a:lstStyle/>
          <a:p>
            <a:fld id="{E3B22752-2E71-2241-8F08-8533EAC9B8CC}" type="slidenum">
              <a:rPr lang="en-US" smtClean="0"/>
              <a:t>34</a:t>
            </a:fld>
            <a:endParaRPr lang="en-US"/>
          </a:p>
        </p:txBody>
      </p:sp>
    </p:spTree>
    <p:extLst>
      <p:ext uri="{BB962C8B-B14F-4D97-AF65-F5344CB8AC3E}">
        <p14:creationId xmlns:p14="http://schemas.microsoft.com/office/powerpoint/2010/main" val="38089471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Talking Points:</a:t>
            </a:r>
          </a:p>
          <a:p>
            <a:endParaRPr lang="en-US" dirty="0"/>
          </a:p>
          <a:p>
            <a:r>
              <a:rPr lang="en-US" dirty="0"/>
              <a:t>It is important to stress to students that situations arise which exceed the current limits of our skill sets and at that time it makes sense to seek professional help for support. Help-seeking behavior is one of the keys to resilience and it is a strength not a weakness. Being aware of our own limitations is important for our health and that of our patients.</a:t>
            </a:r>
          </a:p>
          <a:p>
            <a:endParaRPr lang="en-US" dirty="0"/>
          </a:p>
          <a:p>
            <a:endParaRPr lang="en-US" dirty="0"/>
          </a:p>
          <a:p>
            <a:r>
              <a:rPr lang="en-US" b="1" u="sng" dirty="0"/>
              <a:t>Image Credits:</a:t>
            </a:r>
          </a:p>
          <a:p>
            <a:endParaRPr lang="en-US" dirty="0"/>
          </a:p>
          <a:p>
            <a:r>
              <a:rPr lang="en-US" dirty="0"/>
              <a:t>"help" by </a:t>
            </a:r>
            <a:r>
              <a:rPr lang="en-US" dirty="0" err="1"/>
              <a:t>fingle</a:t>
            </a:r>
            <a:r>
              <a:rPr lang="en-US" dirty="0"/>
              <a:t> is licensed with CC BY-NC-SA 2.0. To view a copy of this license, visit https://</a:t>
            </a:r>
            <a:r>
              <a:rPr lang="en-US" dirty="0" err="1"/>
              <a:t>creativecommons.org</a:t>
            </a:r>
            <a:r>
              <a:rPr lang="en-US" dirty="0"/>
              <a:t>/licenses/by-</a:t>
            </a:r>
            <a:r>
              <a:rPr lang="en-US" dirty="0" err="1"/>
              <a:t>nc</a:t>
            </a:r>
            <a:r>
              <a:rPr lang="en-US" dirty="0"/>
              <a:t>-</a:t>
            </a:r>
            <a:r>
              <a:rPr lang="en-US" dirty="0" err="1"/>
              <a:t>sa</a:t>
            </a:r>
            <a:r>
              <a:rPr lang="en-US" dirty="0"/>
              <a:t>/2.0/ </a:t>
            </a:r>
          </a:p>
          <a:p>
            <a:endParaRPr lang="en-US" dirty="0"/>
          </a:p>
        </p:txBody>
      </p:sp>
      <p:sp>
        <p:nvSpPr>
          <p:cNvPr id="4" name="Slide Number Placeholder 3"/>
          <p:cNvSpPr>
            <a:spLocks noGrp="1"/>
          </p:cNvSpPr>
          <p:nvPr>
            <p:ph type="sldNum" sz="quarter" idx="5"/>
          </p:nvPr>
        </p:nvSpPr>
        <p:spPr/>
        <p:txBody>
          <a:bodyPr/>
          <a:lstStyle/>
          <a:p>
            <a:fld id="{E3B22752-2E71-2241-8F08-8533EAC9B8CC}" type="slidenum">
              <a:rPr lang="en-US" smtClean="0"/>
              <a:t>35</a:t>
            </a:fld>
            <a:endParaRPr lang="en-US"/>
          </a:p>
        </p:txBody>
      </p:sp>
    </p:spTree>
    <p:extLst>
      <p:ext uri="{BB962C8B-B14F-4D97-AF65-F5344CB8AC3E}">
        <p14:creationId xmlns:p14="http://schemas.microsoft.com/office/powerpoint/2010/main" val="32021989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Talking Points</a:t>
            </a:r>
            <a:r>
              <a:rPr lang="en-US" dirty="0"/>
              <a:t>:</a:t>
            </a:r>
          </a:p>
          <a:p>
            <a:endParaRPr lang="en-US" dirty="0"/>
          </a:p>
          <a:p>
            <a:r>
              <a:rPr lang="en-US" dirty="0"/>
              <a:t>Review suggestions for crafting wellness routines. If there is time solicit other strategies from the students or do a pair-and-share exercise if there is time.  This helps to create a sense </a:t>
            </a:r>
            <a:r>
              <a:rPr lang="en-US"/>
              <a:t>of accountability.</a:t>
            </a:r>
            <a:endParaRPr lang="en-US" dirty="0"/>
          </a:p>
        </p:txBody>
      </p:sp>
      <p:sp>
        <p:nvSpPr>
          <p:cNvPr id="4" name="Slide Number Placeholder 3"/>
          <p:cNvSpPr>
            <a:spLocks noGrp="1"/>
          </p:cNvSpPr>
          <p:nvPr>
            <p:ph type="sldNum" sz="quarter" idx="5"/>
          </p:nvPr>
        </p:nvSpPr>
        <p:spPr/>
        <p:txBody>
          <a:bodyPr/>
          <a:lstStyle/>
          <a:p>
            <a:fld id="{E3B22752-2E71-2241-8F08-8533EAC9B8CC}" type="slidenum">
              <a:rPr lang="en-US" smtClean="0"/>
              <a:t>36</a:t>
            </a:fld>
            <a:endParaRPr lang="en-US"/>
          </a:p>
        </p:txBody>
      </p:sp>
    </p:spTree>
    <p:extLst>
      <p:ext uri="{BB962C8B-B14F-4D97-AF65-F5344CB8AC3E}">
        <p14:creationId xmlns:p14="http://schemas.microsoft.com/office/powerpoint/2010/main" val="31331101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Talking Points:</a:t>
            </a:r>
          </a:p>
          <a:p>
            <a:r>
              <a:rPr lang="en-US" dirty="0"/>
              <a:t> </a:t>
            </a:r>
          </a:p>
          <a:p>
            <a:r>
              <a:rPr lang="en-US" dirty="0"/>
              <a:t>Provide to the students the PDF -  Invite students to download PDF of the table and track 1 or more wellness activities over a month.</a:t>
            </a:r>
          </a:p>
        </p:txBody>
      </p:sp>
      <p:sp>
        <p:nvSpPr>
          <p:cNvPr id="4" name="Slide Number Placeholder 3"/>
          <p:cNvSpPr>
            <a:spLocks noGrp="1"/>
          </p:cNvSpPr>
          <p:nvPr>
            <p:ph type="sldNum" sz="quarter" idx="5"/>
          </p:nvPr>
        </p:nvSpPr>
        <p:spPr/>
        <p:txBody>
          <a:bodyPr/>
          <a:lstStyle/>
          <a:p>
            <a:fld id="{E3B22752-2E71-2241-8F08-8533EAC9B8CC}" type="slidenum">
              <a:rPr lang="en-US" smtClean="0"/>
              <a:t>37</a:t>
            </a:fld>
            <a:endParaRPr lang="en-US"/>
          </a:p>
        </p:txBody>
      </p:sp>
    </p:spTree>
    <p:extLst>
      <p:ext uri="{BB962C8B-B14F-4D97-AF65-F5344CB8AC3E}">
        <p14:creationId xmlns:p14="http://schemas.microsoft.com/office/powerpoint/2010/main" val="21950178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B22752-2E71-2241-8F08-8533EAC9B8CC}" type="slidenum">
              <a:rPr lang="en-US" smtClean="0"/>
              <a:t>38</a:t>
            </a:fld>
            <a:endParaRPr lang="en-US"/>
          </a:p>
        </p:txBody>
      </p:sp>
    </p:spTree>
    <p:extLst>
      <p:ext uri="{BB962C8B-B14F-4D97-AF65-F5344CB8AC3E}">
        <p14:creationId xmlns:p14="http://schemas.microsoft.com/office/powerpoint/2010/main" val="4142616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Talking Points/Suggested Approach</a:t>
            </a:r>
            <a:r>
              <a:rPr lang="en-US" u="sng" dirty="0"/>
              <a:t>: </a:t>
            </a:r>
          </a:p>
          <a:p>
            <a:endParaRPr lang="en-US" dirty="0"/>
          </a:p>
          <a:p>
            <a:r>
              <a:rPr lang="en-US" i="1" dirty="0"/>
              <a:t>Interactive Approach</a:t>
            </a:r>
            <a:r>
              <a:rPr lang="en-US" dirty="0"/>
              <a:t>: Ask/survey the class about how they felt shortly after they found out that the were accepted to medical school, before showing any of the quotes.   </a:t>
            </a:r>
          </a:p>
          <a:p>
            <a:r>
              <a:rPr lang="en-US" dirty="0"/>
              <a:t>Alternately you can put up 1 or 2 quotes first and then ask the students to provide other thoughts. Finally you could present all quotes and ask the students to identify whether or not they have had (or are having) any of the thoughts expressed in the slide.</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Image Credits: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Poser Image:  "For this With Those with Imposter Syndrome" by </a:t>
            </a:r>
            <a:r>
              <a:rPr lang="en-US" dirty="0" err="1"/>
              <a:t>cogdogblog</a:t>
            </a:r>
            <a:r>
              <a:rPr lang="en-US" dirty="0"/>
              <a:t> is licensed with CC BY 2.0. To view a copy of this license, visit https://</a:t>
            </a:r>
            <a:r>
              <a:rPr lang="en-US" dirty="0" err="1"/>
              <a:t>creativecommons.org</a:t>
            </a:r>
            <a:r>
              <a:rPr lang="en-US" dirty="0"/>
              <a:t>/licenses/by/2.0/ </a:t>
            </a:r>
          </a:p>
        </p:txBody>
      </p:sp>
      <p:sp>
        <p:nvSpPr>
          <p:cNvPr id="4" name="Slide Number Placeholder 3"/>
          <p:cNvSpPr>
            <a:spLocks noGrp="1"/>
          </p:cNvSpPr>
          <p:nvPr>
            <p:ph type="sldNum" sz="quarter" idx="5"/>
          </p:nvPr>
        </p:nvSpPr>
        <p:spPr/>
        <p:txBody>
          <a:bodyPr/>
          <a:lstStyle/>
          <a:p>
            <a:fld id="{E3B22752-2E71-2241-8F08-8533EAC9B8CC}" type="slidenum">
              <a:rPr lang="en-US" smtClean="0"/>
              <a:t>4</a:t>
            </a:fld>
            <a:endParaRPr lang="en-US"/>
          </a:p>
        </p:txBody>
      </p:sp>
    </p:spTree>
    <p:extLst>
      <p:ext uri="{BB962C8B-B14F-4D97-AF65-F5344CB8AC3E}">
        <p14:creationId xmlns:p14="http://schemas.microsoft.com/office/powerpoint/2010/main" val="1442677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Talking Points:</a:t>
            </a:r>
          </a:p>
          <a:p>
            <a:endParaRPr lang="en-US" sz="1200" b="1"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Imposter syndrome and maladaptive perfectionism are common among medical students.</a:t>
            </a:r>
          </a:p>
          <a:p>
            <a:r>
              <a:rPr lang="en-US" sz="1200" kern="1200" dirty="0">
                <a:solidFill>
                  <a:schemeClr val="tx1"/>
                </a:solidFill>
                <a:effectLst/>
                <a:latin typeface="+mn-lt"/>
                <a:ea typeface="+mn-ea"/>
                <a:cs typeface="+mn-cs"/>
              </a:rPr>
              <a:t>In particular, women and URMs have high incidence of IP</a:t>
            </a:r>
          </a:p>
          <a:p>
            <a:r>
              <a:rPr lang="en-US" sz="1200" kern="1200" dirty="0">
                <a:solidFill>
                  <a:schemeClr val="tx1"/>
                </a:solidFill>
                <a:effectLst/>
                <a:latin typeface="+mn-lt"/>
                <a:ea typeface="+mn-ea"/>
                <a:cs typeface="+mn-cs"/>
              </a:rPr>
              <a:t>Because there is a correlation between feelings of IP and burnout, its prevalence in medical students may have negative effects on mental health.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Resources for Slide Content:</a:t>
            </a:r>
          </a:p>
          <a:p>
            <a:endParaRPr lang="en-US" sz="1200" b="1" kern="1200" dirty="0">
              <a:solidFill>
                <a:schemeClr val="tx1"/>
              </a:solidFill>
              <a:effectLst/>
              <a:latin typeface="+mn-lt"/>
              <a:ea typeface="+mn-ea"/>
              <a:cs typeface="+mn-cs"/>
            </a:endParaRPr>
          </a:p>
          <a:p>
            <a:pPr marL="228600" indent="-228600">
              <a:buAutoNum type="arabicParenR"/>
            </a:pPr>
            <a:r>
              <a:rPr lang="en-US" sz="1200" kern="1200" dirty="0">
                <a:solidFill>
                  <a:schemeClr val="tx1"/>
                </a:solidFill>
                <a:effectLst/>
                <a:latin typeface="+mn-lt"/>
                <a:ea typeface="+mn-ea"/>
                <a:cs typeface="+mn-cs"/>
              </a:rPr>
              <a:t>Holliday AM, </a:t>
            </a:r>
            <a:r>
              <a:rPr lang="en-US" sz="1200" kern="1200" dirty="0" err="1">
                <a:solidFill>
                  <a:schemeClr val="tx1"/>
                </a:solidFill>
                <a:effectLst/>
                <a:latin typeface="+mn-lt"/>
                <a:ea typeface="+mn-ea"/>
                <a:cs typeface="+mn-cs"/>
              </a:rPr>
              <a:t>Gheihman</a:t>
            </a:r>
            <a:r>
              <a:rPr lang="en-US" sz="1200" kern="1200" dirty="0">
                <a:solidFill>
                  <a:schemeClr val="tx1"/>
                </a:solidFill>
                <a:effectLst/>
                <a:latin typeface="+mn-lt"/>
                <a:ea typeface="+mn-ea"/>
                <a:cs typeface="+mn-cs"/>
              </a:rPr>
              <a:t>, G, Cooper, C, Sullivan, A, </a:t>
            </a:r>
            <a:r>
              <a:rPr lang="en-US" sz="1200" kern="1200" dirty="0" err="1">
                <a:solidFill>
                  <a:schemeClr val="tx1"/>
                </a:solidFill>
                <a:effectLst/>
                <a:latin typeface="+mn-lt"/>
                <a:ea typeface="+mn-ea"/>
                <a:cs typeface="+mn-cs"/>
              </a:rPr>
              <a:t>Ohyama</a:t>
            </a:r>
            <a:r>
              <a:rPr lang="en-US" sz="1200" kern="1200" dirty="0">
                <a:solidFill>
                  <a:schemeClr val="tx1"/>
                </a:solidFill>
                <a:effectLst/>
                <a:latin typeface="+mn-lt"/>
                <a:ea typeface="+mn-ea"/>
                <a:cs typeface="+mn-cs"/>
              </a:rPr>
              <a:t>, H. Leaf, DE and Karp-Leaf, R (2-19_ High Prevalence of </a:t>
            </a:r>
            <a:r>
              <a:rPr lang="en-US" sz="1200" kern="1200" dirty="0" err="1">
                <a:solidFill>
                  <a:schemeClr val="tx1"/>
                </a:solidFill>
                <a:effectLst/>
                <a:latin typeface="+mn-lt"/>
                <a:ea typeface="+mn-ea"/>
                <a:cs typeface="+mn-cs"/>
              </a:rPr>
              <a:t>Imposterism</a:t>
            </a:r>
            <a:r>
              <a:rPr lang="en-US" sz="1200" kern="1200" dirty="0">
                <a:solidFill>
                  <a:schemeClr val="tx1"/>
                </a:solidFill>
                <a:effectLst/>
                <a:latin typeface="+mn-lt"/>
                <a:ea typeface="+mn-ea"/>
                <a:cs typeface="+mn-cs"/>
              </a:rPr>
              <a:t> Among Female Harvard Medical and Dental Students. J Int Med2020, 35: 2499-500</a:t>
            </a:r>
          </a:p>
          <a:p>
            <a:pPr marL="228600" indent="-228600">
              <a:buAutoNum type="arabicParenR"/>
            </a:pPr>
            <a:r>
              <a:rPr lang="en-US" sz="1200" kern="1200" dirty="0">
                <a:solidFill>
                  <a:schemeClr val="tx1"/>
                </a:solidFill>
                <a:effectLst/>
                <a:latin typeface="+mn-lt"/>
                <a:ea typeface="+mn-ea"/>
                <a:cs typeface="+mn-cs"/>
              </a:rPr>
              <a:t> </a:t>
            </a:r>
            <a:r>
              <a:rPr lang="en-US" dirty="0"/>
              <a:t>Brennan-</a:t>
            </a:r>
            <a:r>
              <a:rPr lang="en-US" dirty="0" err="1"/>
              <a:t>Wydra</a:t>
            </a:r>
            <a:r>
              <a:rPr lang="en-US" dirty="0"/>
              <a:t>, E., Chung, H.W., </a:t>
            </a:r>
            <a:r>
              <a:rPr lang="en-US" dirty="0" err="1"/>
              <a:t>Angoff</a:t>
            </a:r>
            <a:r>
              <a:rPr lang="en-US" dirty="0"/>
              <a:t>, N. </a:t>
            </a:r>
            <a:r>
              <a:rPr lang="en-US" i="1" dirty="0"/>
              <a:t>et al.</a:t>
            </a:r>
            <a:r>
              <a:rPr lang="en-US" dirty="0"/>
              <a:t> Maladaptive Perfectionism, Impostor Phenomenon, and Suicidal Ideation Among Medical Students. </a:t>
            </a:r>
            <a:r>
              <a:rPr lang="en-US" i="1" dirty="0" err="1"/>
              <a:t>Acad</a:t>
            </a:r>
            <a:r>
              <a:rPr lang="en-US" i="1" dirty="0"/>
              <a:t> Psychiatry</a:t>
            </a:r>
            <a:r>
              <a:rPr lang="en-US" dirty="0"/>
              <a:t> (2021). https://</a:t>
            </a:r>
            <a:r>
              <a:rPr lang="en-US" dirty="0" err="1"/>
              <a:t>doi.org</a:t>
            </a:r>
            <a:r>
              <a:rPr lang="en-US" dirty="0"/>
              <a:t>/10.1007/s40596-021-01503-1</a:t>
            </a: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err="1">
                <a:solidFill>
                  <a:schemeClr val="tx1"/>
                </a:solidFill>
                <a:effectLst/>
                <a:latin typeface="+mn-lt"/>
                <a:ea typeface="+mn-ea"/>
                <a:cs typeface="+mn-cs"/>
              </a:rPr>
              <a:t>Villwock</a:t>
            </a:r>
            <a:r>
              <a:rPr lang="en-US" sz="1200" kern="1200" dirty="0">
                <a:solidFill>
                  <a:schemeClr val="tx1"/>
                </a:solidFill>
                <a:effectLst/>
                <a:latin typeface="+mn-lt"/>
                <a:ea typeface="+mn-ea"/>
                <a:cs typeface="+mn-cs"/>
              </a:rPr>
              <a:t> JA, </a:t>
            </a:r>
            <a:r>
              <a:rPr lang="en-US" sz="1200" kern="1200" dirty="0" err="1">
                <a:solidFill>
                  <a:schemeClr val="tx1"/>
                </a:solidFill>
                <a:effectLst/>
                <a:latin typeface="+mn-lt"/>
                <a:ea typeface="+mn-ea"/>
                <a:cs typeface="+mn-cs"/>
              </a:rPr>
              <a:t>Sobin</a:t>
            </a:r>
            <a:r>
              <a:rPr lang="en-US" sz="1200" kern="1200" dirty="0">
                <a:solidFill>
                  <a:schemeClr val="tx1"/>
                </a:solidFill>
                <a:effectLst/>
                <a:latin typeface="+mn-lt"/>
                <a:ea typeface="+mn-ea"/>
                <a:cs typeface="+mn-cs"/>
              </a:rPr>
              <a:t> LB, Koester LA, Harris TM. Impostor syndrome and burnout among American medical students: a pilot study. Int J Med Educ. 2016;7:364-369. doi:10.5116/ijme.5801.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err="1">
                <a:solidFill>
                  <a:schemeClr val="tx1"/>
                </a:solidFill>
                <a:effectLst/>
                <a:latin typeface="+mn-lt"/>
                <a:ea typeface="+mn-ea"/>
                <a:cs typeface="+mn-cs"/>
              </a:rPr>
              <a:t>Houseknecht</a:t>
            </a:r>
            <a:r>
              <a:rPr lang="en-US" sz="1200" kern="1200" dirty="0">
                <a:solidFill>
                  <a:schemeClr val="tx1"/>
                </a:solidFill>
                <a:effectLst/>
                <a:latin typeface="+mn-lt"/>
                <a:ea typeface="+mn-ea"/>
                <a:cs typeface="+mn-cs"/>
              </a:rPr>
              <a:t> VE, Roman B, </a:t>
            </a:r>
            <a:r>
              <a:rPr lang="en-US" sz="1200" kern="1200" dirty="0" err="1">
                <a:solidFill>
                  <a:schemeClr val="tx1"/>
                </a:solidFill>
                <a:effectLst/>
                <a:latin typeface="+mn-lt"/>
                <a:ea typeface="+mn-ea"/>
                <a:cs typeface="+mn-cs"/>
              </a:rPr>
              <a:t>Stolfi</a:t>
            </a:r>
            <a:r>
              <a:rPr lang="en-US" sz="1200" kern="1200" dirty="0">
                <a:solidFill>
                  <a:schemeClr val="tx1"/>
                </a:solidFill>
                <a:effectLst/>
                <a:latin typeface="+mn-lt"/>
                <a:ea typeface="+mn-ea"/>
                <a:cs typeface="+mn-cs"/>
              </a:rPr>
              <a:t> A, Borges NJ. A longitudinal assessment of professional identity, wellness, imposter phenomenon, and calling to medicine among medical students. Med Sci Educ. 2019;29:493–7.</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Rosenthal S, </a:t>
            </a:r>
            <a:r>
              <a:rPr lang="en-US" dirty="0" err="1"/>
              <a:t>Schlussel</a:t>
            </a:r>
            <a:r>
              <a:rPr lang="en-US" dirty="0"/>
              <a:t> Y, </a:t>
            </a:r>
            <a:r>
              <a:rPr lang="en-US" dirty="0" err="1"/>
              <a:t>Yaden</a:t>
            </a:r>
            <a:r>
              <a:rPr lang="en-US" dirty="0"/>
              <a:t> MB, et al. Persistent Impostor Phenomenon Is Associated With Distress in Medical Students. Fam Med. 2021;53(2):118-122. https://</a:t>
            </a:r>
            <a:r>
              <a:rPr lang="en-US" dirty="0" err="1"/>
              <a:t>doi.org</a:t>
            </a:r>
            <a:r>
              <a:rPr lang="en-US" dirty="0"/>
              <a:t>/10.22454/FamMed.2021.799997. </a:t>
            </a: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a:solidFill>
                  <a:schemeClr val="tx1"/>
                </a:solidFill>
                <a:effectLst/>
                <a:latin typeface="+mn-lt"/>
                <a:ea typeface="+mn-ea"/>
                <a:cs typeface="+mn-cs"/>
              </a:rPr>
              <a:t>Swope K, Thompson BM, </a:t>
            </a:r>
            <a:r>
              <a:rPr lang="en-US" sz="1200" kern="1200" dirty="0" err="1">
                <a:solidFill>
                  <a:schemeClr val="tx1"/>
                </a:solidFill>
                <a:effectLst/>
                <a:latin typeface="+mn-lt"/>
                <a:ea typeface="+mn-ea"/>
                <a:cs typeface="+mn-cs"/>
              </a:rPr>
              <a:t>Haidet</a:t>
            </a:r>
            <a:r>
              <a:rPr lang="en-US" sz="1200" kern="1200" dirty="0">
                <a:solidFill>
                  <a:schemeClr val="tx1"/>
                </a:solidFill>
                <a:effectLst/>
                <a:latin typeface="+mn-lt"/>
                <a:ea typeface="+mn-ea"/>
                <a:cs typeface="+mn-cs"/>
              </a:rPr>
              <a:t> P. Imposter phenomenon across the span of medical training. In: Abstracts from the 2017 Society of General Internal Medicine Annual Meeting. J Gen Intern Med. 2017;32:S223.</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err="1">
                <a:solidFill>
                  <a:schemeClr val="tx1"/>
                </a:solidFill>
                <a:effectLst/>
                <a:latin typeface="+mn-lt"/>
                <a:ea typeface="+mn-ea"/>
                <a:cs typeface="+mn-cs"/>
              </a:rPr>
              <a:t>Bravata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DM,Watts</a:t>
            </a:r>
            <a:r>
              <a:rPr lang="en-US" sz="1200" kern="1200" dirty="0">
                <a:solidFill>
                  <a:schemeClr val="tx1"/>
                </a:solidFill>
                <a:effectLst/>
                <a:latin typeface="+mn-lt"/>
                <a:ea typeface="+mn-ea"/>
                <a:cs typeface="+mn-cs"/>
              </a:rPr>
              <a:t> SA, Keefer </a:t>
            </a:r>
            <a:r>
              <a:rPr lang="en-US" sz="1200" kern="1200" dirty="0" err="1">
                <a:solidFill>
                  <a:schemeClr val="tx1"/>
                </a:solidFill>
                <a:effectLst/>
                <a:latin typeface="+mn-lt"/>
                <a:ea typeface="+mn-ea"/>
                <a:cs typeface="+mn-cs"/>
              </a:rPr>
              <a:t>AL,Madhusudhan</a:t>
            </a:r>
            <a:r>
              <a:rPr lang="en-US" sz="1200" kern="1200" dirty="0">
                <a:solidFill>
                  <a:schemeClr val="tx1"/>
                </a:solidFill>
                <a:effectLst/>
                <a:latin typeface="+mn-lt"/>
                <a:ea typeface="+mn-ea"/>
                <a:cs typeface="+mn-cs"/>
              </a:rPr>
              <a:t> DK, Taylor KT, Clark DM, et al. Prevalence, predictors, and treatment of impostor syndrome: a systematic review. J Gen Intern Med. 2020;35:1252– 75.</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a:solidFill>
                  <a:schemeClr val="tx1"/>
                </a:solidFill>
                <a:effectLst/>
                <a:latin typeface="+mn-lt"/>
                <a:ea typeface="+mn-ea"/>
                <a:cs typeface="+mn-cs"/>
              </a:rPr>
              <a:t>Stone S, Saucer C, Bailey M, </a:t>
            </a:r>
            <a:r>
              <a:rPr lang="en-US" sz="1200" kern="1200" dirty="0" err="1">
                <a:solidFill>
                  <a:schemeClr val="tx1"/>
                </a:solidFill>
                <a:effectLst/>
                <a:latin typeface="+mn-lt"/>
                <a:ea typeface="+mn-ea"/>
                <a:cs typeface="+mn-cs"/>
              </a:rPr>
              <a:t>Garba</a:t>
            </a:r>
            <a:r>
              <a:rPr lang="en-US" sz="1200" kern="1200" dirty="0">
                <a:solidFill>
                  <a:schemeClr val="tx1"/>
                </a:solidFill>
                <a:effectLst/>
                <a:latin typeface="+mn-lt"/>
                <a:ea typeface="+mn-ea"/>
                <a:cs typeface="+mn-cs"/>
              </a:rPr>
              <a:t> R, Hurst A, Jackson SM, et al. Learning while Black: a culturally informed model of the impostor phenomenon for Black graduate students. J Black Psychol. 2018;44:491–531</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err="1">
                <a:solidFill>
                  <a:schemeClr val="tx1"/>
                </a:solidFill>
                <a:effectLst/>
                <a:latin typeface="+mn-lt"/>
                <a:ea typeface="+mn-ea"/>
                <a:cs typeface="+mn-cs"/>
              </a:rPr>
              <a:t>Cokley</a:t>
            </a:r>
            <a:r>
              <a:rPr lang="en-US" sz="1200" kern="1200" dirty="0">
                <a:solidFill>
                  <a:schemeClr val="tx1"/>
                </a:solidFill>
                <a:effectLst/>
                <a:latin typeface="+mn-lt"/>
                <a:ea typeface="+mn-ea"/>
                <a:cs typeface="+mn-cs"/>
              </a:rPr>
              <a:t> K, McClain S, </a:t>
            </a:r>
            <a:r>
              <a:rPr lang="en-US" sz="1200" kern="1200" dirty="0" err="1">
                <a:solidFill>
                  <a:schemeClr val="tx1"/>
                </a:solidFill>
                <a:effectLst/>
                <a:latin typeface="+mn-lt"/>
                <a:ea typeface="+mn-ea"/>
                <a:cs typeface="+mn-cs"/>
              </a:rPr>
              <a:t>Enciso</a:t>
            </a:r>
            <a:r>
              <a:rPr lang="en-US" sz="1200" kern="1200" dirty="0">
                <a:solidFill>
                  <a:schemeClr val="tx1"/>
                </a:solidFill>
                <a:effectLst/>
                <a:latin typeface="+mn-lt"/>
                <a:ea typeface="+mn-ea"/>
                <a:cs typeface="+mn-cs"/>
              </a:rPr>
              <a:t> A, Martinez M. An examination of the impact of minority status stress and impostor feelings on the mental health of diverse ethnic minority college students. J </a:t>
            </a:r>
            <a:r>
              <a:rPr lang="en-US" sz="1200" kern="1200" dirty="0" err="1">
                <a:solidFill>
                  <a:schemeClr val="tx1"/>
                </a:solidFill>
                <a:effectLst/>
                <a:latin typeface="+mn-lt"/>
                <a:ea typeface="+mn-ea"/>
                <a:cs typeface="+mn-cs"/>
              </a:rPr>
              <a:t>Multicult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Couns</a:t>
            </a:r>
            <a:r>
              <a:rPr lang="en-US" sz="1200" kern="1200" dirty="0">
                <a:solidFill>
                  <a:schemeClr val="tx1"/>
                </a:solidFill>
                <a:effectLst/>
                <a:latin typeface="+mn-lt"/>
                <a:ea typeface="+mn-ea"/>
                <a:cs typeface="+mn-cs"/>
              </a:rPr>
              <a:t> Dev. 2013;41:82–95.</a:t>
            </a:r>
          </a:p>
          <a:p>
            <a:r>
              <a:rPr lang="en-US" sz="1200" kern="1200" dirty="0">
                <a:solidFill>
                  <a:schemeClr val="tx1"/>
                </a:solidFill>
                <a:effectLst/>
                <a:latin typeface="+mn-lt"/>
                <a:ea typeface="+mn-ea"/>
                <a:cs typeface="+mn-cs"/>
              </a:rPr>
              <a:t>10) </a:t>
            </a:r>
            <a:r>
              <a:rPr lang="en-US" dirty="0"/>
              <a:t>Henning K, </a:t>
            </a:r>
            <a:r>
              <a:rPr lang="en-US" dirty="0" err="1"/>
              <a:t>Ey</a:t>
            </a:r>
            <a:r>
              <a:rPr lang="en-US" dirty="0"/>
              <a:t> S, Shaw D. Perfectionism, the imposter phenomenon and psychological adjustment in medical, dental, nursing and pharmacy students. Med Educ. 1998;32:456464.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11) </a:t>
            </a:r>
            <a:r>
              <a:rPr lang="en-US" dirty="0" err="1"/>
              <a:t>Yanes</a:t>
            </a:r>
            <a:r>
              <a:rPr lang="en-US" dirty="0"/>
              <a:t>, Arianna F. The Culture of Perfection: A Barrier to Medical Student Wellness and Development, Academic Medicine: July 2017 - Volume 92 - Issue 7 - p 900-901 </a:t>
            </a:r>
            <a:r>
              <a:rPr lang="en-US" dirty="0" err="1"/>
              <a:t>doi</a:t>
            </a:r>
            <a:r>
              <a:rPr lang="en-US" dirty="0"/>
              <a:t>: 10.1097/ACM.0000000000001752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Image Credits:</a:t>
            </a:r>
          </a:p>
          <a:p>
            <a:endParaRPr lang="en-US" sz="1200" b="1" u="sng" kern="1200" dirty="0">
              <a:solidFill>
                <a:schemeClr val="tx1"/>
              </a:solidFill>
              <a:effectLst/>
              <a:latin typeface="+mn-lt"/>
              <a:ea typeface="+mn-ea"/>
              <a:cs typeface="+mn-cs"/>
            </a:endParaRPr>
          </a:p>
          <a:p>
            <a:r>
              <a:rPr lang="en-US" dirty="0"/>
              <a:t>Brain Dunning Kruger </a:t>
            </a:r>
            <a:r>
              <a:rPr lang="en-US" dirty="0" err="1"/>
              <a:t>Effectk</a:t>
            </a:r>
            <a:r>
              <a:rPr lang="en-US" dirty="0"/>
              <a:t>,,,This file is licensed under the </a:t>
            </a:r>
            <a:r>
              <a:rPr lang="en-US" dirty="0">
                <a:hlinkClick r:id="rId3" tooltip="w:en:Creative Commons"/>
              </a:rPr>
              <a:t>Creative Commons</a:t>
            </a:r>
            <a:r>
              <a:rPr lang="en-US" dirty="0"/>
              <a:t> </a:t>
            </a:r>
            <a:r>
              <a:rPr lang="en-US" dirty="0">
                <a:hlinkClick r:id="rId4"/>
              </a:rPr>
              <a:t>Attribution-Share Alike 3.0 Unported</a:t>
            </a:r>
            <a:r>
              <a:rPr lang="en-US" dirty="0"/>
              <a:t> license. </a:t>
            </a:r>
            <a:r>
              <a:rPr lang="en-US" b="1" dirty="0">
                <a:effectLst/>
              </a:rPr>
              <a:t>Attribution: © </a:t>
            </a:r>
            <a:r>
              <a:rPr lang="en-US" b="1" dirty="0" err="1">
                <a:effectLst/>
              </a:rPr>
              <a:t>Nevit</a:t>
            </a:r>
            <a:r>
              <a:rPr lang="en-US" b="1" dirty="0">
                <a:effectLst/>
              </a:rPr>
              <a:t> </a:t>
            </a:r>
            <a:r>
              <a:rPr lang="en-US" b="1" dirty="0" err="1">
                <a:effectLst/>
              </a:rPr>
              <a:t>Dilmen</a:t>
            </a:r>
            <a:endParaRPr lang="en-US" dirty="0"/>
          </a:p>
          <a:p>
            <a:endParaRPr lang="en-US" dirty="0"/>
          </a:p>
          <a:p>
            <a:r>
              <a:rPr lang="en-US" dirty="0"/>
              <a:t>Imposter Syndrome Image: "Syndrome and Imposter Syndrome #</a:t>
            </a:r>
            <a:r>
              <a:rPr lang="en-US" dirty="0" err="1"/>
              <a:t>incredibles</a:t>
            </a:r>
            <a:r>
              <a:rPr lang="en-US" dirty="0"/>
              <a:t> #</a:t>
            </a:r>
            <a:r>
              <a:rPr lang="en-US" dirty="0" err="1"/>
              <a:t>worklife</a:t>
            </a:r>
            <a:r>
              <a:rPr lang="en-US" dirty="0"/>
              <a:t> #</a:t>
            </a:r>
            <a:r>
              <a:rPr lang="en-US" dirty="0" err="1"/>
              <a:t>myweirdbrain</a:t>
            </a:r>
            <a:r>
              <a:rPr lang="en-US" dirty="0"/>
              <a:t>" by </a:t>
            </a:r>
            <a:r>
              <a:rPr lang="en-US" dirty="0" err="1"/>
              <a:t>thegreatgonzo</a:t>
            </a:r>
            <a:r>
              <a:rPr lang="en-US" dirty="0"/>
              <a:t> is licensed with CC BY 2.0. To view a copy of this license, visit https://</a:t>
            </a:r>
            <a:r>
              <a:rPr lang="en-US" dirty="0" err="1"/>
              <a:t>creativecommons.org</a:t>
            </a:r>
            <a:r>
              <a:rPr lang="en-US" dirty="0"/>
              <a:t>/licenses/by/2.0/ </a:t>
            </a:r>
          </a:p>
          <a:p>
            <a:endParaRPr lang="en-US" dirty="0"/>
          </a:p>
        </p:txBody>
      </p:sp>
      <p:sp>
        <p:nvSpPr>
          <p:cNvPr id="4" name="Slide Number Placeholder 3"/>
          <p:cNvSpPr>
            <a:spLocks noGrp="1"/>
          </p:cNvSpPr>
          <p:nvPr>
            <p:ph type="sldNum" sz="quarter" idx="5"/>
          </p:nvPr>
        </p:nvSpPr>
        <p:spPr/>
        <p:txBody>
          <a:bodyPr/>
          <a:lstStyle/>
          <a:p>
            <a:fld id="{E3B22752-2E71-2241-8F08-8533EAC9B8CC}" type="slidenum">
              <a:rPr lang="en-US" smtClean="0"/>
              <a:t>5</a:t>
            </a:fld>
            <a:endParaRPr lang="en-US"/>
          </a:p>
        </p:txBody>
      </p:sp>
    </p:spTree>
    <p:extLst>
      <p:ext uri="{BB962C8B-B14F-4D97-AF65-F5344CB8AC3E}">
        <p14:creationId xmlns:p14="http://schemas.microsoft.com/office/powerpoint/2010/main" val="4158196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Talking Points</a:t>
            </a:r>
            <a:r>
              <a:rPr lang="en-US" u="sng" dirty="0"/>
              <a:t>;</a:t>
            </a:r>
          </a:p>
          <a:p>
            <a:endParaRPr lang="en-US" dirty="0"/>
          </a:p>
          <a:p>
            <a:r>
              <a:rPr lang="en-US" dirty="0"/>
              <a:t>The practice of medicine can have dangerous consequences to physicians who are not prepared for its unique challenges.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Suggested Interactive Activity </a:t>
            </a:r>
            <a:r>
              <a:rPr lang="en-US" dirty="0"/>
              <a:t>– survey students about attributes of doctors that predispose to burnout:  imposter syndrome, perfectionism, inability to say “no”, failure to delegate, intense desire to serve others (angel doctor).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b="1" u="sng" dirty="0"/>
              <a:t>Resources for Slide Content:</a:t>
            </a:r>
          </a:p>
          <a:p>
            <a:endParaRPr lang="en-US" b="1" dirty="0"/>
          </a:p>
          <a:p>
            <a:r>
              <a:rPr lang="en-US" dirty="0"/>
              <a:t>1) </a:t>
            </a:r>
            <a:r>
              <a:rPr lang="en-US" dirty="0" err="1"/>
              <a:t>Dyrbye</a:t>
            </a:r>
            <a:r>
              <a:rPr lang="en-US" dirty="0"/>
              <a:t> LN, West CP, </a:t>
            </a:r>
            <a:r>
              <a:rPr lang="en-US" dirty="0" err="1"/>
              <a:t>Satele</a:t>
            </a:r>
            <a:r>
              <a:rPr lang="en-US" dirty="0"/>
              <a:t> D, Boone S, Tan L, Sloan J, et al. Burnout among US medical students, residents, and early career physicians relative to the general US population. </a:t>
            </a:r>
            <a:r>
              <a:rPr lang="en-US" dirty="0" err="1"/>
              <a:t>Acad</a:t>
            </a:r>
            <a:r>
              <a:rPr lang="en-US" dirty="0"/>
              <a:t> Med. 2014;89(3):443–5.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t>
            </a:r>
            <a:r>
              <a:rPr lang="en-US" dirty="0" err="1"/>
              <a:t>Rotenstein</a:t>
            </a:r>
            <a:r>
              <a:rPr lang="en-US" dirty="0"/>
              <a:t> LS, Ramos MA, Torre M, et al. Prevalence of depression, depressive symptoms, and suicidal ideation among medical students-a systematic review and meta-analysis. JAMA. 2016;316(21):2214–36.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a:t>
            </a:r>
            <a:r>
              <a:rPr lang="en-US" dirty="0" err="1"/>
              <a:t>Dyrbye</a:t>
            </a:r>
            <a:r>
              <a:rPr lang="en-US" dirty="0"/>
              <a:t>, Liselotte N. MD, MHPE; </a:t>
            </a:r>
            <a:r>
              <a:rPr lang="en-US" dirty="0" err="1"/>
              <a:t>Shanafelt</a:t>
            </a:r>
            <a:r>
              <a:rPr lang="en-US" dirty="0"/>
              <a:t>, Tait D. MD Commentary: Medical Student Distress: A Call to Action, Academic Medicine: July 2011 - Volume 86 - Issue 7 - p 801-803 </a:t>
            </a:r>
            <a:r>
              <a:rPr lang="en-US" dirty="0" err="1"/>
              <a:t>doi</a:t>
            </a:r>
            <a:r>
              <a:rPr lang="en-US" dirty="0"/>
              <a:t>: 10.1097/ACM.0b013e31821da481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Rubin R. Recent suicides highlight need to address depression in medical students and residents. JAMA. 2014;312:17251727.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r>
              <a:rPr lang="en-US" b="1" u="sng" dirty="0"/>
              <a:t>Image Credits:</a:t>
            </a:r>
          </a:p>
          <a:p>
            <a:endParaRPr lang="en-US" b="1" u="sng" dirty="0"/>
          </a:p>
          <a:p>
            <a:r>
              <a:rPr lang="en-US" dirty="0"/>
              <a:t>Doctor on Floor Image: </a:t>
            </a:r>
            <a:r>
              <a:rPr lang="en-US" dirty="0">
                <a:hlinkClick r:id="rId3"/>
              </a:rPr>
              <a:t>Young doctor in a lab coat sitting on a floor in hospital corridor touching her head</a:t>
            </a:r>
            <a:r>
              <a:rPr lang="en-US" dirty="0"/>
              <a:t> — Photo by </a:t>
            </a:r>
            <a:r>
              <a:rPr lang="en-US" dirty="0" err="1"/>
              <a:t>ArturVerkhovetskiy</a:t>
            </a:r>
            <a:r>
              <a:rPr lang="en-US" dirty="0"/>
              <a:t>, -CCO public domain - This image is not copy righted and no attribution is required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Doctor with Wings - </a:t>
            </a:r>
            <a:r>
              <a:rPr lang="en-US" dirty="0"/>
              <a:t>CCO public domain - This image is not copyrighted and no attribution is required </a:t>
            </a:r>
            <a:r>
              <a:rPr lang="en-US" sz="1200" b="0" i="0" u="none" strike="noStrike" kern="1200" dirty="0" err="1">
                <a:solidFill>
                  <a:schemeClr val="tx1"/>
                </a:solidFill>
                <a:effectLst/>
                <a:latin typeface="+mn-lt"/>
                <a:ea typeface="+mn-ea"/>
                <a:cs typeface="+mn-cs"/>
              </a:rPr>
              <a:t>Referer-URL:https</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www.pxfuel.com</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en</a:t>
            </a:r>
            <a:r>
              <a:rPr lang="en-US" sz="1200" b="0" i="0" u="none" strike="noStrike" kern="1200" dirty="0">
                <a:solidFill>
                  <a:schemeClr val="tx1"/>
                </a:solidFill>
                <a:effectLst/>
                <a:latin typeface="+mn-lt"/>
                <a:ea typeface="+mn-ea"/>
                <a:cs typeface="+mn-cs"/>
              </a:rPr>
              <a:t>/free-photo-</a:t>
            </a:r>
            <a:r>
              <a:rPr lang="en-US" sz="1200" b="0" i="0" u="none" strike="noStrike" kern="1200" dirty="0" err="1">
                <a:solidFill>
                  <a:schemeClr val="tx1"/>
                </a:solidFill>
                <a:effectLst/>
                <a:latin typeface="+mn-lt"/>
                <a:ea typeface="+mn-ea"/>
                <a:cs typeface="+mn-cs"/>
              </a:rPr>
              <a:t>epvmj</a:t>
            </a:r>
            <a:endParaRPr lang="en-US" dirty="0"/>
          </a:p>
        </p:txBody>
      </p:sp>
      <p:sp>
        <p:nvSpPr>
          <p:cNvPr id="4" name="Slide Number Placeholder 3"/>
          <p:cNvSpPr>
            <a:spLocks noGrp="1"/>
          </p:cNvSpPr>
          <p:nvPr>
            <p:ph type="sldNum" sz="quarter" idx="10"/>
          </p:nvPr>
        </p:nvSpPr>
        <p:spPr/>
        <p:txBody>
          <a:bodyPr/>
          <a:lstStyle/>
          <a:p>
            <a:fld id="{14DD69E2-6A4B-454E-A810-45EFB2F9A122}" type="slidenum">
              <a:rPr lang="en-US" smtClean="0"/>
              <a:t>6</a:t>
            </a:fld>
            <a:endParaRPr lang="en-US" dirty="0"/>
          </a:p>
        </p:txBody>
      </p:sp>
    </p:spTree>
    <p:extLst>
      <p:ext uri="{BB962C8B-B14F-4D97-AF65-F5344CB8AC3E}">
        <p14:creationId xmlns:p14="http://schemas.microsoft.com/office/powerpoint/2010/main" val="377545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Talking Points</a:t>
            </a:r>
            <a:r>
              <a:rPr lang="en-US" b="1"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Wellness is important not only for the medical student but also to their patients. The healthy doctor can counsel patients from a place of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that the students will never be less busy than you are now so now is the time to create a wellness toolkit that helps to</a:t>
            </a:r>
            <a:r>
              <a:rPr lang="en-US" dirty="0">
                <a:solidFill>
                  <a:srgbClr val="2136FF"/>
                </a:solidFill>
              </a:rPr>
              <a:t>to avoid burnout protect their chromosomes!!</a:t>
            </a:r>
          </a:p>
          <a:p>
            <a:endParaRPr lang="en-US" dirty="0"/>
          </a:p>
          <a:p>
            <a:endParaRPr lang="en-US" dirty="0"/>
          </a:p>
          <a:p>
            <a:r>
              <a:rPr lang="en-US" b="1" u="sng" dirty="0"/>
              <a:t>Resources for Slide Content:</a:t>
            </a:r>
          </a:p>
          <a:p>
            <a:endParaRPr lang="en-US" dirty="0"/>
          </a:p>
          <a:p>
            <a:r>
              <a:rPr lang="en-US" dirty="0"/>
              <a:t>1) </a:t>
            </a:r>
            <a:r>
              <a:rPr lang="en-US" dirty="0" err="1"/>
              <a:t>Ridout</a:t>
            </a:r>
            <a:r>
              <a:rPr lang="en-US" dirty="0"/>
              <a:t>, K. K., </a:t>
            </a:r>
            <a:r>
              <a:rPr lang="en-US" dirty="0" err="1"/>
              <a:t>Ridout</a:t>
            </a:r>
            <a:r>
              <a:rPr lang="en-US" dirty="0"/>
              <a:t>, S. J., </a:t>
            </a:r>
            <a:r>
              <a:rPr lang="en-US" dirty="0" err="1"/>
              <a:t>Guille</a:t>
            </a:r>
            <a:r>
              <a:rPr lang="en-US" dirty="0"/>
              <a:t>, C., Mata, D. A., </a:t>
            </a:r>
            <a:r>
              <a:rPr lang="en-US" dirty="0" err="1"/>
              <a:t>Akil</a:t>
            </a:r>
            <a:r>
              <a:rPr lang="en-US" dirty="0"/>
              <a:t>, H., &amp; Sen, S. (2019). Physician-training stress and accelerated cellular aging. </a:t>
            </a:r>
            <a:r>
              <a:rPr lang="en-US" i="1" dirty="0"/>
              <a:t>Biological psychiatry</a:t>
            </a:r>
            <a:r>
              <a:rPr lang="en-US" dirty="0"/>
              <a:t>, </a:t>
            </a:r>
            <a:r>
              <a:rPr lang="en-US" i="1" dirty="0"/>
              <a:t>86</a:t>
            </a:r>
            <a:r>
              <a:rPr lang="en-US" dirty="0"/>
              <a:t>(9), 725-730.</a:t>
            </a:r>
          </a:p>
          <a:p>
            <a:endParaRPr lang="en-US" dirty="0"/>
          </a:p>
          <a:p>
            <a:endParaRPr lang="en-US" dirty="0"/>
          </a:p>
          <a:p>
            <a:r>
              <a:rPr lang="en-US" b="1" u="sng" dirty="0"/>
              <a:t>Image Credits:</a:t>
            </a:r>
          </a:p>
          <a:p>
            <a:endParaRPr lang="en-US" b="1" u="sng" dirty="0"/>
          </a:p>
          <a:p>
            <a:r>
              <a:rPr lang="en-US" dirty="0"/>
              <a:t>Doctors at Surgery Image: "</a:t>
            </a:r>
            <a:r>
              <a:rPr lang="en-US" dirty="0" err="1"/>
              <a:t>Banadir</a:t>
            </a:r>
            <a:r>
              <a:rPr lang="en-US" dirty="0"/>
              <a:t> Hospital in Mogadishu" by United Nations Photo is licensed with CC BY-NC-ND 2.0. To view a copy of this license, visit https://</a:t>
            </a:r>
            <a:r>
              <a:rPr lang="en-US" dirty="0" err="1"/>
              <a:t>creativecommons.org</a:t>
            </a:r>
            <a:r>
              <a:rPr lang="en-US" dirty="0"/>
              <a:t>/licenses/by-</a:t>
            </a:r>
            <a:r>
              <a:rPr lang="en-US" dirty="0" err="1"/>
              <a:t>nc</a:t>
            </a:r>
            <a:r>
              <a:rPr lang="en-US" dirty="0"/>
              <a:t>-</a:t>
            </a:r>
            <a:r>
              <a:rPr lang="en-US" dirty="0" err="1"/>
              <a:t>nd</a:t>
            </a:r>
            <a:r>
              <a:rPr lang="en-US" dirty="0"/>
              <a:t>/2.0/ </a:t>
            </a:r>
          </a:p>
        </p:txBody>
      </p:sp>
      <p:sp>
        <p:nvSpPr>
          <p:cNvPr id="4" name="Slide Number Placeholder 3"/>
          <p:cNvSpPr>
            <a:spLocks noGrp="1"/>
          </p:cNvSpPr>
          <p:nvPr>
            <p:ph type="sldNum" sz="quarter" idx="5"/>
          </p:nvPr>
        </p:nvSpPr>
        <p:spPr/>
        <p:txBody>
          <a:bodyPr/>
          <a:lstStyle/>
          <a:p>
            <a:fld id="{E3B22752-2E71-2241-8F08-8533EAC9B8CC}" type="slidenum">
              <a:rPr lang="en-US" smtClean="0"/>
              <a:t>7</a:t>
            </a:fld>
            <a:endParaRPr lang="en-US"/>
          </a:p>
        </p:txBody>
      </p:sp>
    </p:spTree>
    <p:extLst>
      <p:ext uri="{BB962C8B-B14F-4D97-AF65-F5344CB8AC3E}">
        <p14:creationId xmlns:p14="http://schemas.microsoft.com/office/powerpoint/2010/main" val="3461687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Talking points: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the multiple dimensions of wellness and that wellness is necessary to be successful. For summary description of each category see Montoya and Summers 2021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Resources for Slide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err="1"/>
              <a:t>Stoewen</a:t>
            </a:r>
            <a:r>
              <a:rPr lang="en-US" dirty="0"/>
              <a:t> DL. Dimensions of wellness: Change your habits, change your life. </a:t>
            </a:r>
            <a:r>
              <a:rPr lang="en-US" i="1" dirty="0"/>
              <a:t>Can Vet J</a:t>
            </a:r>
            <a:r>
              <a:rPr lang="en-US" dirty="0"/>
              <a:t>. 2017;58(8):861-862.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Montoya, A. L., &amp; Summers, L. L. (2021). 8 dimensions of wellness for educators. The Learning Professional, 42(1), 49-53,62.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https://</a:t>
            </a:r>
            <a:r>
              <a:rPr lang="en-US" dirty="0" err="1"/>
              <a:t>umwellness.wordpress.com</a:t>
            </a:r>
            <a:r>
              <a:rPr lang="en-US" dirty="0"/>
              <a:t>/8-dimensions-of-wellness/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Image Credit: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Dimensions of Wellness Image Credit: </a:t>
            </a:r>
            <a:r>
              <a:rPr lang="en-US" sz="1200" dirty="0">
                <a:hlinkClick r:id="rId3"/>
              </a:rPr>
              <a:t>"File:Eight Dimensions of Wellness v2.png"</a:t>
            </a:r>
            <a:r>
              <a:rPr lang="en-US" sz="1200" dirty="0"/>
              <a:t> by </a:t>
            </a:r>
            <a:r>
              <a:rPr lang="en-US" sz="1200" dirty="0">
                <a:hlinkClick r:id="rId4"/>
              </a:rPr>
              <a:t>DaisyFig</a:t>
            </a:r>
            <a:r>
              <a:rPr lang="en-US" sz="1200" dirty="0"/>
              <a:t> is licensed under </a:t>
            </a:r>
            <a:r>
              <a:rPr lang="en-US" sz="1200" dirty="0">
                <a:hlinkClick r:id="rId5"/>
              </a:rPr>
              <a:t>CC BY-SA 4.0 </a:t>
            </a:r>
            <a:endParaRPr lang="en-US" sz="1200" dirty="0"/>
          </a:p>
          <a:p>
            <a:endParaRPr lang="en-US" dirty="0"/>
          </a:p>
        </p:txBody>
      </p:sp>
      <p:sp>
        <p:nvSpPr>
          <p:cNvPr id="4" name="Slide Number Placeholder 3"/>
          <p:cNvSpPr>
            <a:spLocks noGrp="1"/>
          </p:cNvSpPr>
          <p:nvPr>
            <p:ph type="sldNum" sz="quarter" idx="5"/>
          </p:nvPr>
        </p:nvSpPr>
        <p:spPr/>
        <p:txBody>
          <a:bodyPr/>
          <a:lstStyle/>
          <a:p>
            <a:fld id="{E3B22752-2E71-2241-8F08-8533EAC9B8CC}" type="slidenum">
              <a:rPr lang="en-US" smtClean="0"/>
              <a:t>8</a:t>
            </a:fld>
            <a:endParaRPr lang="en-US"/>
          </a:p>
        </p:txBody>
      </p:sp>
    </p:spTree>
    <p:extLst>
      <p:ext uri="{BB962C8B-B14F-4D97-AF65-F5344CB8AC3E}">
        <p14:creationId xmlns:p14="http://schemas.microsoft.com/office/powerpoint/2010/main" val="3483438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Talking Points:  </a:t>
            </a:r>
            <a:endParaRPr lang="en-US" sz="1200" b="1" u="non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There are some elements of wellness that are ”must have” skills including the ones mentioned in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Image Credits: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Tool box: </a:t>
            </a:r>
            <a:r>
              <a:rPr lang="en-US" sz="1200" u="none" kern="1200" dirty="0">
                <a:solidFill>
                  <a:srgbClr val="0563C1"/>
                </a:solidFill>
                <a:effectLst/>
                <a:latin typeface="+mn-lt"/>
                <a:ea typeface="+mn-ea"/>
                <a:cs typeface="+mn-cs"/>
                <a:hlinkClick r:id="rId3">
                  <a:extLst>
                    <a:ext uri="{A12FA001-AC4F-418D-AE19-62706E023703}">
                      <ahyp:hlinkClr xmlns:ahyp="http://schemas.microsoft.com/office/drawing/2018/hyperlinkcolor" val="tx"/>
                    </a:ext>
                  </a:extLst>
                </a:hlinkClick>
              </a:rPr>
              <a:t>Pixabay License</a:t>
            </a:r>
            <a:r>
              <a:rPr lang="en-US" u="none" dirty="0">
                <a:effectLst/>
              </a:rPr>
              <a:t> </a:t>
            </a:r>
            <a:r>
              <a:rPr lang="en-US" dirty="0">
                <a:effectLst/>
              </a:rPr>
              <a:t>Free for commercial use  No attribution required </a:t>
            </a:r>
          </a:p>
          <a:p>
            <a:endParaRPr lang="en-US" dirty="0"/>
          </a:p>
        </p:txBody>
      </p:sp>
      <p:sp>
        <p:nvSpPr>
          <p:cNvPr id="4" name="Slide Number Placeholder 3"/>
          <p:cNvSpPr>
            <a:spLocks noGrp="1"/>
          </p:cNvSpPr>
          <p:nvPr>
            <p:ph type="sldNum" sz="quarter" idx="5"/>
          </p:nvPr>
        </p:nvSpPr>
        <p:spPr/>
        <p:txBody>
          <a:bodyPr/>
          <a:lstStyle/>
          <a:p>
            <a:fld id="{E3B22752-2E71-2241-8F08-8533EAC9B8CC}" type="slidenum">
              <a:rPr lang="en-US" smtClean="0"/>
              <a:t>9</a:t>
            </a:fld>
            <a:endParaRPr lang="en-US"/>
          </a:p>
        </p:txBody>
      </p:sp>
    </p:spTree>
    <p:extLst>
      <p:ext uri="{BB962C8B-B14F-4D97-AF65-F5344CB8AC3E}">
        <p14:creationId xmlns:p14="http://schemas.microsoft.com/office/powerpoint/2010/main" val="2473332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6776DE-80FC-E146-AA49-F5C2B791EC06}" type="datetimeFigureOut">
              <a:rPr lang="en-US" smtClean="0"/>
              <a:t>10/4/21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515E7-1094-2948-8D76-E5465BEB5692}" type="slidenum">
              <a:rPr lang="en-US" smtClean="0"/>
              <a:t>‹#›</a:t>
            </a:fld>
            <a:endParaRPr lang="en-US"/>
          </a:p>
        </p:txBody>
      </p:sp>
    </p:spTree>
    <p:extLst>
      <p:ext uri="{BB962C8B-B14F-4D97-AF65-F5344CB8AC3E}">
        <p14:creationId xmlns:p14="http://schemas.microsoft.com/office/powerpoint/2010/main" val="2650195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6776DE-80FC-E146-AA49-F5C2B791EC06}" type="datetimeFigureOut">
              <a:rPr lang="en-US" smtClean="0"/>
              <a:t>10/4/21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515E7-1094-2948-8D76-E5465BEB5692}" type="slidenum">
              <a:rPr lang="en-US" smtClean="0"/>
              <a:t>‹#›</a:t>
            </a:fld>
            <a:endParaRPr lang="en-US"/>
          </a:p>
        </p:txBody>
      </p:sp>
    </p:spTree>
    <p:extLst>
      <p:ext uri="{BB962C8B-B14F-4D97-AF65-F5344CB8AC3E}">
        <p14:creationId xmlns:p14="http://schemas.microsoft.com/office/powerpoint/2010/main" val="2732332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6776DE-80FC-E146-AA49-F5C2B791EC06}" type="datetimeFigureOut">
              <a:rPr lang="en-US" smtClean="0"/>
              <a:t>10/4/21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515E7-1094-2948-8D76-E5465BEB5692}" type="slidenum">
              <a:rPr lang="en-US" smtClean="0"/>
              <a:t>‹#›</a:t>
            </a:fld>
            <a:endParaRPr lang="en-US"/>
          </a:p>
        </p:txBody>
      </p:sp>
    </p:spTree>
    <p:extLst>
      <p:ext uri="{BB962C8B-B14F-4D97-AF65-F5344CB8AC3E}">
        <p14:creationId xmlns:p14="http://schemas.microsoft.com/office/powerpoint/2010/main" val="3729873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6776DE-80FC-E146-AA49-F5C2B791EC06}" type="datetimeFigureOut">
              <a:rPr lang="en-US" smtClean="0"/>
              <a:t>10/4/21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515E7-1094-2948-8D76-E5465BEB5692}" type="slidenum">
              <a:rPr lang="en-US" smtClean="0"/>
              <a:t>‹#›</a:t>
            </a:fld>
            <a:endParaRPr lang="en-US"/>
          </a:p>
        </p:txBody>
      </p:sp>
    </p:spTree>
    <p:extLst>
      <p:ext uri="{BB962C8B-B14F-4D97-AF65-F5344CB8AC3E}">
        <p14:creationId xmlns:p14="http://schemas.microsoft.com/office/powerpoint/2010/main" val="3820489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6776DE-80FC-E146-AA49-F5C2B791EC06}" type="datetimeFigureOut">
              <a:rPr lang="en-US" smtClean="0"/>
              <a:t>10/4/21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515E7-1094-2948-8D76-E5465BEB5692}" type="slidenum">
              <a:rPr lang="en-US" smtClean="0"/>
              <a:t>‹#›</a:t>
            </a:fld>
            <a:endParaRPr lang="en-US"/>
          </a:p>
        </p:txBody>
      </p:sp>
    </p:spTree>
    <p:extLst>
      <p:ext uri="{BB962C8B-B14F-4D97-AF65-F5344CB8AC3E}">
        <p14:creationId xmlns:p14="http://schemas.microsoft.com/office/powerpoint/2010/main" val="3091957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6776DE-80FC-E146-AA49-F5C2B791EC06}" type="datetimeFigureOut">
              <a:rPr lang="en-US" smtClean="0"/>
              <a:t>10/4/21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515E7-1094-2948-8D76-E5465BEB5692}" type="slidenum">
              <a:rPr lang="en-US" smtClean="0"/>
              <a:t>‹#›</a:t>
            </a:fld>
            <a:endParaRPr lang="en-US"/>
          </a:p>
        </p:txBody>
      </p:sp>
    </p:spTree>
    <p:extLst>
      <p:ext uri="{BB962C8B-B14F-4D97-AF65-F5344CB8AC3E}">
        <p14:creationId xmlns:p14="http://schemas.microsoft.com/office/powerpoint/2010/main" val="4270646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6776DE-80FC-E146-AA49-F5C2B791EC06}" type="datetimeFigureOut">
              <a:rPr lang="en-US" smtClean="0"/>
              <a:t>10/4/21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8515E7-1094-2948-8D76-E5465BEB5692}" type="slidenum">
              <a:rPr lang="en-US" smtClean="0"/>
              <a:t>‹#›</a:t>
            </a:fld>
            <a:endParaRPr lang="en-US"/>
          </a:p>
        </p:txBody>
      </p:sp>
    </p:spTree>
    <p:extLst>
      <p:ext uri="{BB962C8B-B14F-4D97-AF65-F5344CB8AC3E}">
        <p14:creationId xmlns:p14="http://schemas.microsoft.com/office/powerpoint/2010/main" val="2133113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6776DE-80FC-E146-AA49-F5C2B791EC06}" type="datetimeFigureOut">
              <a:rPr lang="en-US" smtClean="0"/>
              <a:t>10/4/21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8515E7-1094-2948-8D76-E5465BEB5692}" type="slidenum">
              <a:rPr lang="en-US" smtClean="0"/>
              <a:t>‹#›</a:t>
            </a:fld>
            <a:endParaRPr lang="en-US"/>
          </a:p>
        </p:txBody>
      </p:sp>
    </p:spTree>
    <p:extLst>
      <p:ext uri="{BB962C8B-B14F-4D97-AF65-F5344CB8AC3E}">
        <p14:creationId xmlns:p14="http://schemas.microsoft.com/office/powerpoint/2010/main" val="731543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6776DE-80FC-E146-AA49-F5C2B791EC06}" type="datetimeFigureOut">
              <a:rPr lang="en-US" smtClean="0"/>
              <a:t>10/4/21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8515E7-1094-2948-8D76-E5465BEB5692}" type="slidenum">
              <a:rPr lang="en-US" smtClean="0"/>
              <a:t>‹#›</a:t>
            </a:fld>
            <a:endParaRPr lang="en-US"/>
          </a:p>
        </p:txBody>
      </p:sp>
    </p:spTree>
    <p:extLst>
      <p:ext uri="{BB962C8B-B14F-4D97-AF65-F5344CB8AC3E}">
        <p14:creationId xmlns:p14="http://schemas.microsoft.com/office/powerpoint/2010/main" val="2965867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6776DE-80FC-E146-AA49-F5C2B791EC06}" type="datetimeFigureOut">
              <a:rPr lang="en-US" smtClean="0"/>
              <a:t>10/4/21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515E7-1094-2948-8D76-E5465BEB5692}" type="slidenum">
              <a:rPr lang="en-US" smtClean="0"/>
              <a:t>‹#›</a:t>
            </a:fld>
            <a:endParaRPr lang="en-US"/>
          </a:p>
        </p:txBody>
      </p:sp>
    </p:spTree>
    <p:extLst>
      <p:ext uri="{BB962C8B-B14F-4D97-AF65-F5344CB8AC3E}">
        <p14:creationId xmlns:p14="http://schemas.microsoft.com/office/powerpoint/2010/main" val="1762209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6776DE-80FC-E146-AA49-F5C2B791EC06}" type="datetimeFigureOut">
              <a:rPr lang="en-US" smtClean="0"/>
              <a:t>10/4/21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515E7-1094-2948-8D76-E5465BEB5692}" type="slidenum">
              <a:rPr lang="en-US" smtClean="0"/>
              <a:t>‹#›</a:t>
            </a:fld>
            <a:endParaRPr lang="en-US"/>
          </a:p>
        </p:txBody>
      </p:sp>
    </p:spTree>
    <p:extLst>
      <p:ext uri="{BB962C8B-B14F-4D97-AF65-F5344CB8AC3E}">
        <p14:creationId xmlns:p14="http://schemas.microsoft.com/office/powerpoint/2010/main" val="774052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6776DE-80FC-E146-AA49-F5C2B791EC06}" type="datetimeFigureOut">
              <a:rPr lang="en-US" smtClean="0"/>
              <a:t>10/4/21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8515E7-1094-2948-8D76-E5465BEB5692}" type="slidenum">
              <a:rPr lang="en-US" smtClean="0"/>
              <a:t>‹#›</a:t>
            </a:fld>
            <a:endParaRPr lang="en-US"/>
          </a:p>
        </p:txBody>
      </p:sp>
      <p:pic>
        <p:nvPicPr>
          <p:cNvPr id="7" name="Picture 6" descr="COLLEGE OF MEDICINE_V1.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940309" y="5790115"/>
            <a:ext cx="1589362" cy="842553"/>
          </a:xfrm>
          <a:prstGeom prst="rect">
            <a:avLst/>
          </a:prstGeom>
        </p:spPr>
      </p:pic>
    </p:spTree>
    <p:extLst>
      <p:ext uri="{BB962C8B-B14F-4D97-AF65-F5344CB8AC3E}">
        <p14:creationId xmlns:p14="http://schemas.microsoft.com/office/powerpoint/2010/main" val="821608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archinte.jamanetwork.com/article.aspx?articleID=1392494"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huffpost.com/entry/business-meditation-executives-meditate_n_3528731" TargetMode="External"/><Relationship Id="rId4" Type="http://schemas.openxmlformats.org/officeDocument/2006/relationships/hyperlink" Target="https://www.businessinsider.com/ceos-who-meditate-2012-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www.apa.org/research/action/multitask" TargetMode="External"/><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DA67F-DB2F-BD46-9790-20581F9E3171}"/>
              </a:ext>
            </a:extLst>
          </p:cNvPr>
          <p:cNvSpPr>
            <a:spLocks noGrp="1"/>
          </p:cNvSpPr>
          <p:nvPr>
            <p:ph type="title"/>
          </p:nvPr>
        </p:nvSpPr>
        <p:spPr>
          <a:xfrm>
            <a:off x="0" y="274638"/>
            <a:ext cx="9144000" cy="1143000"/>
          </a:xfrm>
        </p:spPr>
        <p:txBody>
          <a:bodyPr>
            <a:normAutofit fontScale="90000"/>
          </a:bodyPr>
          <a:lstStyle/>
          <a:p>
            <a:r>
              <a:rPr lang="en-US" b="1" dirty="0">
                <a:solidFill>
                  <a:srgbClr val="2136FF"/>
                </a:solidFill>
              </a:rPr>
              <a:t>An Overview of Medical Student Wellness</a:t>
            </a:r>
          </a:p>
        </p:txBody>
      </p:sp>
      <p:sp>
        <p:nvSpPr>
          <p:cNvPr id="3" name="Content Placeholder 2">
            <a:extLst>
              <a:ext uri="{FF2B5EF4-FFF2-40B4-BE49-F238E27FC236}">
                <a16:creationId xmlns:a16="http://schemas.microsoft.com/office/drawing/2014/main" id="{A4A20486-86DB-E646-92C6-0E66C0556BB5}"/>
              </a:ext>
            </a:extLst>
          </p:cNvPr>
          <p:cNvSpPr>
            <a:spLocks noGrp="1"/>
          </p:cNvSpPr>
          <p:nvPr>
            <p:ph idx="1"/>
          </p:nvPr>
        </p:nvSpPr>
        <p:spPr>
          <a:xfrm>
            <a:off x="0" y="2016690"/>
            <a:ext cx="9144000" cy="4109474"/>
          </a:xfrm>
        </p:spPr>
        <p:txBody>
          <a:bodyPr>
            <a:normAutofit fontScale="85000" lnSpcReduction="10000"/>
          </a:bodyPr>
          <a:lstStyle/>
          <a:p>
            <a:pPr marL="0" indent="0">
              <a:buNone/>
            </a:pPr>
            <a:r>
              <a:rPr lang="en-US" dirty="0"/>
              <a:t>Dr. Michelle Lizotte-Waniewski, Director of </a:t>
            </a:r>
            <a:r>
              <a:rPr lang="en-US" dirty="0" err="1"/>
              <a:t>HealthFirst</a:t>
            </a:r>
            <a:r>
              <a:rPr lang="en-US" dirty="0"/>
              <a:t>, Florida Atlantic University, Charles E. Schmidt College of Medicine</a:t>
            </a:r>
          </a:p>
          <a:p>
            <a:pPr marL="0" indent="0">
              <a:buNone/>
            </a:pPr>
            <a:endParaRPr lang="en-US" dirty="0"/>
          </a:p>
          <a:p>
            <a:pPr marL="0" indent="0">
              <a:buNone/>
            </a:pPr>
            <a:r>
              <a:rPr lang="en-US" dirty="0"/>
              <a:t>Dr. Margaret Rea, Director of Student and Resident Wellness, University of California Davis School of Medicine</a:t>
            </a:r>
          </a:p>
          <a:p>
            <a:pPr marL="0" indent="0">
              <a:buNone/>
            </a:pPr>
            <a:endParaRPr lang="en-US" dirty="0"/>
          </a:p>
          <a:p>
            <a:pPr marL="0" indent="0">
              <a:buNone/>
            </a:pPr>
            <a:r>
              <a:rPr lang="en-US" dirty="0"/>
              <a:t>Dr. Elizabeth Lawrence, Chief Wellness Officer and Assistant Dean of Professional Wellbeing, University of New Mexico School of Medicine</a:t>
            </a:r>
          </a:p>
        </p:txBody>
      </p:sp>
      <p:sp>
        <p:nvSpPr>
          <p:cNvPr id="6" name="TextBox 5">
            <a:extLst>
              <a:ext uri="{FF2B5EF4-FFF2-40B4-BE49-F238E27FC236}">
                <a16:creationId xmlns:a16="http://schemas.microsoft.com/office/drawing/2014/main" id="{65C1001E-2077-B141-BF09-EFACF7269789}"/>
              </a:ext>
            </a:extLst>
          </p:cNvPr>
          <p:cNvSpPr txBox="1"/>
          <p:nvPr/>
        </p:nvSpPr>
        <p:spPr>
          <a:xfrm>
            <a:off x="6426974" y="6508968"/>
            <a:ext cx="2717026" cy="338554"/>
          </a:xfrm>
          <a:prstGeom prst="rect">
            <a:avLst/>
          </a:prstGeom>
          <a:noFill/>
        </p:spPr>
        <p:txBody>
          <a:bodyPr wrap="none" rtlCol="0">
            <a:spAutoFit/>
          </a:bodyPr>
          <a:lstStyle/>
          <a:p>
            <a:r>
              <a:rPr lang="en-US" sz="1600" b="1" dirty="0"/>
              <a:t>Lizotte-Waniewski, et al, 2021</a:t>
            </a:r>
          </a:p>
        </p:txBody>
      </p:sp>
    </p:spTree>
    <p:extLst>
      <p:ext uri="{BB962C8B-B14F-4D97-AF65-F5344CB8AC3E}">
        <p14:creationId xmlns:p14="http://schemas.microsoft.com/office/powerpoint/2010/main" val="365774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3221E-E3E3-2149-BE46-2CB7522CBE65}"/>
              </a:ext>
            </a:extLst>
          </p:cNvPr>
          <p:cNvSpPr>
            <a:spLocks noGrp="1"/>
          </p:cNvSpPr>
          <p:nvPr>
            <p:ph type="title"/>
          </p:nvPr>
        </p:nvSpPr>
        <p:spPr>
          <a:xfrm>
            <a:off x="1975937" y="53423"/>
            <a:ext cx="5376333" cy="724429"/>
          </a:xfrm>
        </p:spPr>
        <p:txBody>
          <a:bodyPr>
            <a:normAutofit fontScale="90000"/>
          </a:bodyPr>
          <a:lstStyle/>
          <a:p>
            <a:r>
              <a:rPr lang="en-US" b="1" dirty="0"/>
              <a:t>Nutrition</a:t>
            </a:r>
          </a:p>
        </p:txBody>
      </p:sp>
      <p:sp>
        <p:nvSpPr>
          <p:cNvPr id="3" name="Content Placeholder 2">
            <a:extLst>
              <a:ext uri="{FF2B5EF4-FFF2-40B4-BE49-F238E27FC236}">
                <a16:creationId xmlns:a16="http://schemas.microsoft.com/office/drawing/2014/main" id="{9186A088-7C2E-1442-BB55-985988168948}"/>
              </a:ext>
            </a:extLst>
          </p:cNvPr>
          <p:cNvSpPr>
            <a:spLocks noGrp="1"/>
          </p:cNvSpPr>
          <p:nvPr>
            <p:ph idx="1"/>
          </p:nvPr>
        </p:nvSpPr>
        <p:spPr>
          <a:xfrm>
            <a:off x="-1" y="731836"/>
            <a:ext cx="6042455" cy="6118755"/>
          </a:xfrm>
        </p:spPr>
        <p:txBody>
          <a:bodyPr>
            <a:noAutofit/>
          </a:bodyPr>
          <a:lstStyle/>
          <a:p>
            <a:r>
              <a:rPr lang="en-US" sz="2800" dirty="0">
                <a:solidFill>
                  <a:srgbClr val="0001E6"/>
                </a:solidFill>
              </a:rPr>
              <a:t>In general, a more plant-based a diet (such as the Mediterranean diet, the Mayo Clinic diet </a:t>
            </a:r>
            <a:r>
              <a:rPr lang="en-US" sz="2800" dirty="0" err="1">
                <a:solidFill>
                  <a:srgbClr val="0001E6"/>
                </a:solidFill>
              </a:rPr>
              <a:t>etc</a:t>
            </a:r>
            <a:r>
              <a:rPr lang="en-US" sz="2800" dirty="0">
                <a:solidFill>
                  <a:srgbClr val="0001E6"/>
                </a:solidFill>
              </a:rPr>
              <a:t>) will provide your brain with the nutrients it needs to function at optimum capacity.</a:t>
            </a:r>
          </a:p>
          <a:p>
            <a:r>
              <a:rPr lang="en-US" sz="2800" dirty="0"/>
              <a:t>Planning nutritious meals cannot be left to chance. Make a list, grocery shop and then prep meals for the week. </a:t>
            </a:r>
          </a:p>
          <a:p>
            <a:r>
              <a:rPr lang="en-US" sz="2800" dirty="0">
                <a:solidFill>
                  <a:srgbClr val="0001E6"/>
                </a:solidFill>
              </a:rPr>
              <a:t>Choose some meals that can be frozen and others that are easy to grab and fresh (</a:t>
            </a:r>
            <a:r>
              <a:rPr lang="en-US" sz="2800" dirty="0" err="1">
                <a:solidFill>
                  <a:srgbClr val="0001E6"/>
                </a:solidFill>
              </a:rPr>
              <a:t>ie</a:t>
            </a:r>
            <a:r>
              <a:rPr lang="en-US" sz="2800" dirty="0">
                <a:solidFill>
                  <a:srgbClr val="0001E6"/>
                </a:solidFill>
              </a:rPr>
              <a:t> Mason Jar Salad) with a good source of protein.</a:t>
            </a:r>
          </a:p>
        </p:txBody>
      </p:sp>
      <p:pic>
        <p:nvPicPr>
          <p:cNvPr id="7" name="Picture 6">
            <a:extLst>
              <a:ext uri="{FF2B5EF4-FFF2-40B4-BE49-F238E27FC236}">
                <a16:creationId xmlns:a16="http://schemas.microsoft.com/office/drawing/2014/main" id="{789D7A92-2B47-8A42-85D8-FF7BC1AE8FB4}"/>
              </a:ext>
            </a:extLst>
          </p:cNvPr>
          <p:cNvPicPr>
            <a:picLocks noChangeAspect="1"/>
          </p:cNvPicPr>
          <p:nvPr/>
        </p:nvPicPr>
        <p:blipFill>
          <a:blip r:embed="rId3"/>
          <a:stretch>
            <a:fillRect/>
          </a:stretch>
        </p:blipFill>
        <p:spPr>
          <a:xfrm>
            <a:off x="5893154" y="823868"/>
            <a:ext cx="3236123" cy="2142667"/>
          </a:xfrm>
          <a:prstGeom prst="rect">
            <a:avLst/>
          </a:prstGeom>
        </p:spPr>
      </p:pic>
      <p:pic>
        <p:nvPicPr>
          <p:cNvPr id="12" name="Picture 11">
            <a:extLst>
              <a:ext uri="{FF2B5EF4-FFF2-40B4-BE49-F238E27FC236}">
                <a16:creationId xmlns:a16="http://schemas.microsoft.com/office/drawing/2014/main" id="{7851FB0E-B8D5-124F-9383-32F372764E21}"/>
              </a:ext>
            </a:extLst>
          </p:cNvPr>
          <p:cNvPicPr>
            <a:picLocks noChangeAspect="1"/>
          </p:cNvPicPr>
          <p:nvPr/>
        </p:nvPicPr>
        <p:blipFill>
          <a:blip r:embed="rId4"/>
          <a:stretch>
            <a:fillRect/>
          </a:stretch>
        </p:blipFill>
        <p:spPr>
          <a:xfrm>
            <a:off x="5575264" y="3429000"/>
            <a:ext cx="3554013" cy="2369343"/>
          </a:xfrm>
          <a:prstGeom prst="rect">
            <a:avLst/>
          </a:prstGeom>
        </p:spPr>
      </p:pic>
      <p:sp>
        <p:nvSpPr>
          <p:cNvPr id="9" name="TextBox 8">
            <a:extLst>
              <a:ext uri="{FF2B5EF4-FFF2-40B4-BE49-F238E27FC236}">
                <a16:creationId xmlns:a16="http://schemas.microsoft.com/office/drawing/2014/main" id="{5E9A113B-A167-274F-A9D8-756F155002F2}"/>
              </a:ext>
            </a:extLst>
          </p:cNvPr>
          <p:cNvSpPr txBox="1"/>
          <p:nvPr/>
        </p:nvSpPr>
        <p:spPr>
          <a:xfrm>
            <a:off x="6426974" y="6508968"/>
            <a:ext cx="2717026" cy="338554"/>
          </a:xfrm>
          <a:prstGeom prst="rect">
            <a:avLst/>
          </a:prstGeom>
          <a:noFill/>
        </p:spPr>
        <p:txBody>
          <a:bodyPr wrap="none" rtlCol="0">
            <a:spAutoFit/>
          </a:bodyPr>
          <a:lstStyle/>
          <a:p>
            <a:r>
              <a:rPr lang="en-US" sz="1600" b="1" dirty="0"/>
              <a:t>Lizotte-Waniewski, et al, 2021</a:t>
            </a:r>
          </a:p>
        </p:txBody>
      </p:sp>
    </p:spTree>
    <p:extLst>
      <p:ext uri="{BB962C8B-B14F-4D97-AF65-F5344CB8AC3E}">
        <p14:creationId xmlns:p14="http://schemas.microsoft.com/office/powerpoint/2010/main" val="3008713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AF492-B30E-F34C-A356-3347D5B9DC84}"/>
              </a:ext>
            </a:extLst>
          </p:cNvPr>
          <p:cNvSpPr>
            <a:spLocks noGrp="1"/>
          </p:cNvSpPr>
          <p:nvPr>
            <p:ph type="title"/>
          </p:nvPr>
        </p:nvSpPr>
        <p:spPr>
          <a:xfrm>
            <a:off x="18673" y="0"/>
            <a:ext cx="4013446" cy="2409568"/>
          </a:xfrm>
        </p:spPr>
        <p:txBody>
          <a:bodyPr>
            <a:normAutofit/>
          </a:bodyPr>
          <a:lstStyle/>
          <a:p>
            <a:r>
              <a:rPr lang="en-US" b="1" dirty="0"/>
              <a:t>Anatomy of a Mason Jar Salad</a:t>
            </a:r>
          </a:p>
        </p:txBody>
      </p:sp>
      <p:pic>
        <p:nvPicPr>
          <p:cNvPr id="6" name="Content Placeholder 5">
            <a:extLst>
              <a:ext uri="{FF2B5EF4-FFF2-40B4-BE49-F238E27FC236}">
                <a16:creationId xmlns:a16="http://schemas.microsoft.com/office/drawing/2014/main" id="{A6057D99-7294-364D-9944-8DF30225701C}"/>
              </a:ext>
            </a:extLst>
          </p:cNvPr>
          <p:cNvPicPr>
            <a:picLocks noGrp="1" noChangeAspect="1"/>
          </p:cNvPicPr>
          <p:nvPr>
            <p:ph idx="1"/>
          </p:nvPr>
        </p:nvPicPr>
        <p:blipFill>
          <a:blip r:embed="rId3"/>
          <a:stretch>
            <a:fillRect/>
          </a:stretch>
        </p:blipFill>
        <p:spPr>
          <a:xfrm>
            <a:off x="4043005" y="18844"/>
            <a:ext cx="5093208" cy="2863514"/>
          </a:xfrm>
        </p:spPr>
      </p:pic>
      <p:sp>
        <p:nvSpPr>
          <p:cNvPr id="8" name="TextBox 7">
            <a:extLst>
              <a:ext uri="{FF2B5EF4-FFF2-40B4-BE49-F238E27FC236}">
                <a16:creationId xmlns:a16="http://schemas.microsoft.com/office/drawing/2014/main" id="{C01557BA-EBEC-6B43-B1C0-058D3D0A5A58}"/>
              </a:ext>
            </a:extLst>
          </p:cNvPr>
          <p:cNvSpPr txBox="1"/>
          <p:nvPr/>
        </p:nvSpPr>
        <p:spPr>
          <a:xfrm>
            <a:off x="179311" y="2986787"/>
            <a:ext cx="4523867" cy="523220"/>
          </a:xfrm>
          <a:prstGeom prst="rect">
            <a:avLst/>
          </a:prstGeom>
          <a:noFill/>
        </p:spPr>
        <p:txBody>
          <a:bodyPr wrap="none" rtlCol="0">
            <a:spAutoFit/>
          </a:bodyPr>
          <a:lstStyle/>
          <a:p>
            <a:r>
              <a:rPr lang="en-US" sz="2800" dirty="0">
                <a:solidFill>
                  <a:srgbClr val="0001E6"/>
                </a:solidFill>
              </a:rPr>
              <a:t>Assembly from Bottom to Top</a:t>
            </a:r>
          </a:p>
        </p:txBody>
      </p:sp>
      <p:sp>
        <p:nvSpPr>
          <p:cNvPr id="9" name="TextBox 8">
            <a:extLst>
              <a:ext uri="{FF2B5EF4-FFF2-40B4-BE49-F238E27FC236}">
                <a16:creationId xmlns:a16="http://schemas.microsoft.com/office/drawing/2014/main" id="{45C3D54F-29D8-394E-B562-63DC8CA1D8EB}"/>
              </a:ext>
            </a:extLst>
          </p:cNvPr>
          <p:cNvSpPr txBox="1"/>
          <p:nvPr/>
        </p:nvSpPr>
        <p:spPr>
          <a:xfrm>
            <a:off x="0" y="3609603"/>
            <a:ext cx="9144000" cy="2677656"/>
          </a:xfrm>
          <a:prstGeom prst="rect">
            <a:avLst/>
          </a:prstGeom>
          <a:noFill/>
        </p:spPr>
        <p:txBody>
          <a:bodyPr wrap="square" rtlCol="0">
            <a:spAutoFit/>
          </a:bodyPr>
          <a:lstStyle/>
          <a:p>
            <a:pPr marL="342900" indent="-342900">
              <a:buAutoNum type="arabicParenR"/>
            </a:pPr>
            <a:r>
              <a:rPr lang="en-US" sz="2400" dirty="0"/>
              <a:t>Salad Dressing and Wet Ingredients (Olive oil, vinegar, lemon) </a:t>
            </a:r>
          </a:p>
          <a:p>
            <a:pPr marL="342900" indent="-342900">
              <a:buAutoNum type="arabicParenR"/>
            </a:pPr>
            <a:r>
              <a:rPr lang="en-US" sz="2400" dirty="0"/>
              <a:t>Moisture Resistant Vegetables (i.e. carrots, cherry tomatoes, peppers)</a:t>
            </a:r>
          </a:p>
          <a:p>
            <a:pPr marL="342900" indent="-342900">
              <a:buAutoNum type="arabicParenR"/>
            </a:pPr>
            <a:r>
              <a:rPr lang="en-US" sz="2400" dirty="0"/>
              <a:t>Other Vegetables and/or Fruits (i.e. cucumber, sprouts, broccoli, peas)</a:t>
            </a:r>
          </a:p>
          <a:p>
            <a:pPr marL="342900" indent="-342900">
              <a:buAutoNum type="arabicParenR"/>
            </a:pPr>
            <a:r>
              <a:rPr lang="en-US" sz="2400" dirty="0"/>
              <a:t>Protein Source (i.e. chickpeas, beans, chicken)</a:t>
            </a:r>
          </a:p>
          <a:p>
            <a:pPr marL="342900" indent="-342900">
              <a:buAutoNum type="arabicParenR"/>
            </a:pPr>
            <a:r>
              <a:rPr lang="en-US" sz="2400" dirty="0"/>
              <a:t>Leafy Greens (lettuce, spinach </a:t>
            </a:r>
            <a:r>
              <a:rPr lang="en-US" sz="2400" dirty="0" err="1"/>
              <a:t>etc</a:t>
            </a:r>
            <a:r>
              <a:rPr lang="en-US" sz="2400" dirty="0"/>
              <a:t>), Grains (i.e. quinoa, couscous pasta), Nuts and/or Seeds</a:t>
            </a:r>
          </a:p>
        </p:txBody>
      </p:sp>
      <p:sp>
        <p:nvSpPr>
          <p:cNvPr id="10" name="TextBox 9">
            <a:extLst>
              <a:ext uri="{FF2B5EF4-FFF2-40B4-BE49-F238E27FC236}">
                <a16:creationId xmlns:a16="http://schemas.microsoft.com/office/drawing/2014/main" id="{40F63B47-4EF4-9946-89EC-626A10BCA13E}"/>
              </a:ext>
            </a:extLst>
          </p:cNvPr>
          <p:cNvSpPr txBox="1"/>
          <p:nvPr/>
        </p:nvSpPr>
        <p:spPr>
          <a:xfrm>
            <a:off x="6426974" y="6508968"/>
            <a:ext cx="2717026" cy="338554"/>
          </a:xfrm>
          <a:prstGeom prst="rect">
            <a:avLst/>
          </a:prstGeom>
          <a:noFill/>
        </p:spPr>
        <p:txBody>
          <a:bodyPr wrap="none" rtlCol="0">
            <a:spAutoFit/>
          </a:bodyPr>
          <a:lstStyle/>
          <a:p>
            <a:r>
              <a:rPr lang="en-US" sz="1600" b="1" dirty="0"/>
              <a:t>Lizotte-Waniewski, et al, 2021</a:t>
            </a:r>
          </a:p>
        </p:txBody>
      </p:sp>
    </p:spTree>
    <p:extLst>
      <p:ext uri="{BB962C8B-B14F-4D97-AF65-F5344CB8AC3E}">
        <p14:creationId xmlns:p14="http://schemas.microsoft.com/office/powerpoint/2010/main" val="3099743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F43E0-53A3-C942-9F82-2593610B92F1}"/>
              </a:ext>
            </a:extLst>
          </p:cNvPr>
          <p:cNvSpPr>
            <a:spLocks noGrp="1"/>
          </p:cNvSpPr>
          <p:nvPr>
            <p:ph type="title"/>
          </p:nvPr>
        </p:nvSpPr>
        <p:spPr>
          <a:xfrm>
            <a:off x="1955856" y="2369"/>
            <a:ext cx="4925292" cy="731837"/>
          </a:xfrm>
        </p:spPr>
        <p:txBody>
          <a:bodyPr>
            <a:normAutofit fontScale="90000"/>
          </a:bodyPr>
          <a:lstStyle/>
          <a:p>
            <a:r>
              <a:rPr lang="en-US" b="1" dirty="0"/>
              <a:t>Exercise</a:t>
            </a:r>
          </a:p>
        </p:txBody>
      </p:sp>
      <p:sp>
        <p:nvSpPr>
          <p:cNvPr id="3" name="Content Placeholder 2">
            <a:extLst>
              <a:ext uri="{FF2B5EF4-FFF2-40B4-BE49-F238E27FC236}">
                <a16:creationId xmlns:a16="http://schemas.microsoft.com/office/drawing/2014/main" id="{7816FEDD-E3B4-6246-A9B7-2FE8A3AF5FB7}"/>
              </a:ext>
            </a:extLst>
          </p:cNvPr>
          <p:cNvSpPr>
            <a:spLocks noGrp="1"/>
          </p:cNvSpPr>
          <p:nvPr>
            <p:ph idx="1"/>
          </p:nvPr>
        </p:nvSpPr>
        <p:spPr>
          <a:xfrm>
            <a:off x="0" y="433604"/>
            <a:ext cx="8011886" cy="6126164"/>
          </a:xfrm>
        </p:spPr>
        <p:txBody>
          <a:bodyPr>
            <a:noAutofit/>
          </a:bodyPr>
          <a:lstStyle/>
          <a:p>
            <a:r>
              <a:rPr lang="en-US" u="sng" dirty="0">
                <a:solidFill>
                  <a:srgbClr val="0001E6"/>
                </a:solidFill>
              </a:rPr>
              <a:t>Benefits</a:t>
            </a:r>
          </a:p>
          <a:p>
            <a:pPr lvl="1"/>
            <a:r>
              <a:rPr lang="en-US" sz="2600" dirty="0">
                <a:solidFill>
                  <a:srgbClr val="0001E6"/>
                </a:solidFill>
              </a:rPr>
              <a:t>boosts mood </a:t>
            </a:r>
          </a:p>
          <a:p>
            <a:pPr lvl="1"/>
            <a:r>
              <a:rPr lang="en-US" sz="2600" dirty="0">
                <a:solidFill>
                  <a:srgbClr val="0001E6"/>
                </a:solidFill>
              </a:rPr>
              <a:t>decreases stress and depression </a:t>
            </a:r>
          </a:p>
          <a:p>
            <a:pPr lvl="1"/>
            <a:r>
              <a:rPr lang="en-US" sz="2600" dirty="0">
                <a:solidFill>
                  <a:srgbClr val="0001E6"/>
                </a:solidFill>
              </a:rPr>
              <a:t>increases metabolism</a:t>
            </a:r>
          </a:p>
          <a:p>
            <a:pPr lvl="1"/>
            <a:r>
              <a:rPr lang="en-US" sz="2600" dirty="0">
                <a:solidFill>
                  <a:srgbClr val="0001E6"/>
                </a:solidFill>
              </a:rPr>
              <a:t>reduces cardiovascular disease and cancer risk</a:t>
            </a:r>
          </a:p>
          <a:p>
            <a:pPr lvl="1"/>
            <a:r>
              <a:rPr lang="en-US" sz="2600" dirty="0">
                <a:solidFill>
                  <a:srgbClr val="0001E6"/>
                </a:solidFill>
              </a:rPr>
              <a:t>improves cognitive functions </a:t>
            </a:r>
          </a:p>
          <a:p>
            <a:pPr marL="514350" indent="-457200"/>
            <a:r>
              <a:rPr lang="en-US" u="sng" dirty="0"/>
              <a:t>The US Department of Health recommends:</a:t>
            </a:r>
            <a:r>
              <a:rPr lang="en-US" dirty="0"/>
              <a:t> </a:t>
            </a:r>
          </a:p>
          <a:p>
            <a:pPr marL="57150" indent="0">
              <a:buNone/>
            </a:pPr>
            <a:endParaRPr lang="en-US" sz="900" dirty="0"/>
          </a:p>
          <a:p>
            <a:pPr marL="514350" indent="-457200">
              <a:buFontTx/>
              <a:buChar char="-"/>
            </a:pPr>
            <a:r>
              <a:rPr lang="en-US" sz="2800" dirty="0"/>
              <a:t>at least 150 minutes per week of moderate aerobic exercise</a:t>
            </a:r>
          </a:p>
          <a:p>
            <a:pPr marL="57150" indent="0">
              <a:buNone/>
            </a:pPr>
            <a:endParaRPr lang="en-US" sz="1400" dirty="0"/>
          </a:p>
          <a:p>
            <a:pPr marL="514350" indent="-457200">
              <a:buFontTx/>
              <a:buChar char="-"/>
            </a:pPr>
            <a:r>
              <a:rPr lang="en-US" sz="2800" dirty="0"/>
              <a:t>at least 2 days per week of muscle strengthening exercises</a:t>
            </a:r>
          </a:p>
        </p:txBody>
      </p:sp>
      <p:pic>
        <p:nvPicPr>
          <p:cNvPr id="10" name="Picture 9">
            <a:extLst>
              <a:ext uri="{FF2B5EF4-FFF2-40B4-BE49-F238E27FC236}">
                <a16:creationId xmlns:a16="http://schemas.microsoft.com/office/drawing/2014/main" id="{FE0C2FDE-4861-D148-8AA7-A2D54775A55D}"/>
              </a:ext>
            </a:extLst>
          </p:cNvPr>
          <p:cNvPicPr>
            <a:picLocks noChangeAspect="1"/>
          </p:cNvPicPr>
          <p:nvPr/>
        </p:nvPicPr>
        <p:blipFill>
          <a:blip r:embed="rId3"/>
          <a:stretch>
            <a:fillRect/>
          </a:stretch>
        </p:blipFill>
        <p:spPr>
          <a:xfrm>
            <a:off x="7029599" y="3933156"/>
            <a:ext cx="2114401" cy="1410981"/>
          </a:xfrm>
          <a:prstGeom prst="rect">
            <a:avLst/>
          </a:prstGeom>
        </p:spPr>
      </p:pic>
      <p:pic>
        <p:nvPicPr>
          <p:cNvPr id="12" name="Picture 11" descr="A picture containing person&#10;&#10;Description automatically generated">
            <a:extLst>
              <a:ext uri="{FF2B5EF4-FFF2-40B4-BE49-F238E27FC236}">
                <a16:creationId xmlns:a16="http://schemas.microsoft.com/office/drawing/2014/main" id="{E52223CD-AEE9-F545-B41F-20D6C3E8C465}"/>
              </a:ext>
            </a:extLst>
          </p:cNvPr>
          <p:cNvPicPr>
            <a:picLocks noChangeAspect="1"/>
          </p:cNvPicPr>
          <p:nvPr/>
        </p:nvPicPr>
        <p:blipFill>
          <a:blip r:embed="rId4"/>
          <a:stretch>
            <a:fillRect/>
          </a:stretch>
        </p:blipFill>
        <p:spPr>
          <a:xfrm>
            <a:off x="7116707" y="176056"/>
            <a:ext cx="2027293" cy="3046901"/>
          </a:xfrm>
          <a:prstGeom prst="rect">
            <a:avLst/>
          </a:prstGeom>
        </p:spPr>
      </p:pic>
      <p:sp>
        <p:nvSpPr>
          <p:cNvPr id="9" name="TextBox 8">
            <a:extLst>
              <a:ext uri="{FF2B5EF4-FFF2-40B4-BE49-F238E27FC236}">
                <a16:creationId xmlns:a16="http://schemas.microsoft.com/office/drawing/2014/main" id="{19123C19-E696-BA4F-A4AF-68CECD8AC3C2}"/>
              </a:ext>
            </a:extLst>
          </p:cNvPr>
          <p:cNvSpPr txBox="1"/>
          <p:nvPr/>
        </p:nvSpPr>
        <p:spPr>
          <a:xfrm>
            <a:off x="6503176" y="6508968"/>
            <a:ext cx="2717026" cy="338554"/>
          </a:xfrm>
          <a:prstGeom prst="rect">
            <a:avLst/>
          </a:prstGeom>
          <a:noFill/>
        </p:spPr>
        <p:txBody>
          <a:bodyPr wrap="none" rtlCol="0">
            <a:spAutoFit/>
          </a:bodyPr>
          <a:lstStyle/>
          <a:p>
            <a:r>
              <a:rPr lang="en-US" sz="1600" b="1" dirty="0"/>
              <a:t>Lizotte-Waniewski, et al, 2021</a:t>
            </a:r>
          </a:p>
        </p:txBody>
      </p:sp>
      <p:sp>
        <p:nvSpPr>
          <p:cNvPr id="4" name="TextBox 3">
            <a:extLst>
              <a:ext uri="{FF2B5EF4-FFF2-40B4-BE49-F238E27FC236}">
                <a16:creationId xmlns:a16="http://schemas.microsoft.com/office/drawing/2014/main" id="{8F003D5A-0830-E54C-854A-F0C7CFD6D2D5}"/>
              </a:ext>
            </a:extLst>
          </p:cNvPr>
          <p:cNvSpPr txBox="1"/>
          <p:nvPr/>
        </p:nvSpPr>
        <p:spPr>
          <a:xfrm>
            <a:off x="-82627" y="6629268"/>
            <a:ext cx="6773906" cy="461665"/>
          </a:xfrm>
          <a:prstGeom prst="rect">
            <a:avLst/>
          </a:prstGeom>
          <a:noFill/>
        </p:spPr>
        <p:txBody>
          <a:bodyPr wrap="none" rtlCol="0">
            <a:spAutoFit/>
          </a:bodyPr>
          <a:lstStyle/>
          <a:p>
            <a:r>
              <a:rPr lang="en-US" sz="1200" b="1" dirty="0"/>
              <a:t>https://</a:t>
            </a:r>
            <a:r>
              <a:rPr lang="en-US" sz="1200" b="1" dirty="0" err="1"/>
              <a:t>health.gov</a:t>
            </a:r>
            <a:r>
              <a:rPr lang="en-US" sz="1200" b="1" dirty="0"/>
              <a:t>/sites/default/files/2019-09/Physical_Activity_Guidelines_2nd_edition.pdf#page=56</a:t>
            </a:r>
          </a:p>
          <a:p>
            <a:endParaRPr lang="en-US" sz="1200" dirty="0"/>
          </a:p>
        </p:txBody>
      </p:sp>
    </p:spTree>
    <p:extLst>
      <p:ext uri="{BB962C8B-B14F-4D97-AF65-F5344CB8AC3E}">
        <p14:creationId xmlns:p14="http://schemas.microsoft.com/office/powerpoint/2010/main" val="1462603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9FCE1-15EC-804C-ADDC-369EFAC7FAEA}"/>
              </a:ext>
            </a:extLst>
          </p:cNvPr>
          <p:cNvSpPr>
            <a:spLocks noGrp="1"/>
          </p:cNvSpPr>
          <p:nvPr>
            <p:ph type="title"/>
          </p:nvPr>
        </p:nvSpPr>
        <p:spPr>
          <a:xfrm>
            <a:off x="1436285" y="31352"/>
            <a:ext cx="6795402" cy="460724"/>
          </a:xfrm>
        </p:spPr>
        <p:txBody>
          <a:bodyPr>
            <a:normAutofit fontScale="90000"/>
          </a:bodyPr>
          <a:lstStyle/>
          <a:p>
            <a:r>
              <a:rPr lang="en-US" b="1" dirty="0"/>
              <a:t>Sleep Hygiene and Routines</a:t>
            </a:r>
          </a:p>
        </p:txBody>
      </p:sp>
      <p:sp>
        <p:nvSpPr>
          <p:cNvPr id="3" name="Content Placeholder 2">
            <a:extLst>
              <a:ext uri="{FF2B5EF4-FFF2-40B4-BE49-F238E27FC236}">
                <a16:creationId xmlns:a16="http://schemas.microsoft.com/office/drawing/2014/main" id="{EC883779-1C83-2745-B754-1A57D15DDEAD}"/>
              </a:ext>
            </a:extLst>
          </p:cNvPr>
          <p:cNvSpPr>
            <a:spLocks noGrp="1"/>
          </p:cNvSpPr>
          <p:nvPr>
            <p:ph idx="1"/>
          </p:nvPr>
        </p:nvSpPr>
        <p:spPr>
          <a:xfrm>
            <a:off x="89636" y="2793863"/>
            <a:ext cx="8142051" cy="1413318"/>
          </a:xfrm>
        </p:spPr>
        <p:txBody>
          <a:bodyPr>
            <a:noAutofit/>
          </a:bodyPr>
          <a:lstStyle/>
          <a:p>
            <a:pPr marL="0" indent="0">
              <a:buNone/>
            </a:pPr>
            <a:r>
              <a:rPr lang="en-US" sz="2800" u="sng" dirty="0"/>
              <a:t>Optimal Sleep Environment is:</a:t>
            </a:r>
          </a:p>
          <a:p>
            <a:r>
              <a:rPr lang="en-US" sz="2400" dirty="0"/>
              <a:t>Dark, </a:t>
            </a:r>
            <a:r>
              <a:rPr lang="en-US" sz="2400" dirty="0">
                <a:solidFill>
                  <a:srgbClr val="594FFF"/>
                </a:solidFill>
              </a:rPr>
              <a:t>Cool, </a:t>
            </a:r>
            <a:r>
              <a:rPr lang="en-US" sz="2400" dirty="0">
                <a:solidFill>
                  <a:srgbClr val="00B050"/>
                </a:solidFill>
              </a:rPr>
              <a:t>Comfortable, </a:t>
            </a:r>
            <a:r>
              <a:rPr lang="en-US" sz="2400" dirty="0">
                <a:solidFill>
                  <a:srgbClr val="E55ADA"/>
                </a:solidFill>
              </a:rPr>
              <a:t>Quiet</a:t>
            </a:r>
          </a:p>
          <a:p>
            <a:r>
              <a:rPr lang="en-US" sz="2400" dirty="0">
                <a:solidFill>
                  <a:srgbClr val="0001E6"/>
                </a:solidFill>
              </a:rPr>
              <a:t>No blue screens  in bedroom!</a:t>
            </a:r>
          </a:p>
        </p:txBody>
      </p:sp>
      <p:pic>
        <p:nvPicPr>
          <p:cNvPr id="5" name="Picture 4">
            <a:extLst>
              <a:ext uri="{FF2B5EF4-FFF2-40B4-BE49-F238E27FC236}">
                <a16:creationId xmlns:a16="http://schemas.microsoft.com/office/drawing/2014/main" id="{572FD1EB-14C2-9844-AF57-3B5BECD68BE6}"/>
              </a:ext>
            </a:extLst>
          </p:cNvPr>
          <p:cNvPicPr>
            <a:picLocks noChangeAspect="1"/>
          </p:cNvPicPr>
          <p:nvPr/>
        </p:nvPicPr>
        <p:blipFill>
          <a:blip r:embed="rId3"/>
          <a:stretch>
            <a:fillRect/>
          </a:stretch>
        </p:blipFill>
        <p:spPr>
          <a:xfrm>
            <a:off x="5616241" y="975139"/>
            <a:ext cx="3527759" cy="3386796"/>
          </a:xfrm>
          <a:prstGeom prst="rect">
            <a:avLst/>
          </a:prstGeom>
        </p:spPr>
      </p:pic>
      <p:sp>
        <p:nvSpPr>
          <p:cNvPr id="6" name="TextBox 5">
            <a:extLst>
              <a:ext uri="{FF2B5EF4-FFF2-40B4-BE49-F238E27FC236}">
                <a16:creationId xmlns:a16="http://schemas.microsoft.com/office/drawing/2014/main" id="{8736178C-A9C1-DB44-816C-A7A4E6158EFB}"/>
              </a:ext>
            </a:extLst>
          </p:cNvPr>
          <p:cNvSpPr txBox="1"/>
          <p:nvPr/>
        </p:nvSpPr>
        <p:spPr>
          <a:xfrm>
            <a:off x="0" y="646830"/>
            <a:ext cx="5794378" cy="1862048"/>
          </a:xfrm>
          <a:prstGeom prst="rect">
            <a:avLst/>
          </a:prstGeom>
          <a:noFill/>
        </p:spPr>
        <p:txBody>
          <a:bodyPr wrap="square" rtlCol="0">
            <a:spAutoFit/>
          </a:bodyPr>
          <a:lstStyle/>
          <a:p>
            <a:pPr marL="342900" indent="-342900">
              <a:buFont typeface="Arial" panose="020B0604020202020204" pitchFamily="34" charset="0"/>
              <a:buChar char="•"/>
            </a:pPr>
            <a:r>
              <a:rPr lang="en-US" sz="2300" dirty="0">
                <a:solidFill>
                  <a:srgbClr val="0001E6"/>
                </a:solidFill>
              </a:rPr>
              <a:t>Go to bed and waking at the same time each day helps your circadian time clock to be consistent. </a:t>
            </a:r>
          </a:p>
          <a:p>
            <a:pPr marL="342900" indent="-342900">
              <a:buFont typeface="Arial" panose="020B0604020202020204" pitchFamily="34" charset="0"/>
              <a:buChar char="•"/>
            </a:pPr>
            <a:r>
              <a:rPr lang="en-US" sz="2300" dirty="0"/>
              <a:t>~7-8 hours of sleep each night will help you to perform at your best. </a:t>
            </a:r>
          </a:p>
        </p:txBody>
      </p:sp>
      <p:sp>
        <p:nvSpPr>
          <p:cNvPr id="7" name="TextBox 6">
            <a:extLst>
              <a:ext uri="{FF2B5EF4-FFF2-40B4-BE49-F238E27FC236}">
                <a16:creationId xmlns:a16="http://schemas.microsoft.com/office/drawing/2014/main" id="{8E964FDA-9CAE-E04B-8808-7EE80D213E24}"/>
              </a:ext>
            </a:extLst>
          </p:cNvPr>
          <p:cNvSpPr txBox="1"/>
          <p:nvPr/>
        </p:nvSpPr>
        <p:spPr>
          <a:xfrm>
            <a:off x="89636" y="4274633"/>
            <a:ext cx="4166678" cy="523220"/>
          </a:xfrm>
          <a:prstGeom prst="rect">
            <a:avLst/>
          </a:prstGeom>
          <a:noFill/>
        </p:spPr>
        <p:txBody>
          <a:bodyPr wrap="square" rtlCol="0">
            <a:spAutoFit/>
          </a:bodyPr>
          <a:lstStyle/>
          <a:p>
            <a:r>
              <a:rPr lang="en-US" sz="2800" u="sng" dirty="0"/>
              <a:t>Tips for Protecting Sleep:</a:t>
            </a:r>
          </a:p>
        </p:txBody>
      </p:sp>
      <p:sp>
        <p:nvSpPr>
          <p:cNvPr id="8" name="TextBox 7">
            <a:extLst>
              <a:ext uri="{FF2B5EF4-FFF2-40B4-BE49-F238E27FC236}">
                <a16:creationId xmlns:a16="http://schemas.microsoft.com/office/drawing/2014/main" id="{F5DBE54D-0D08-6C4E-9C01-83E182F2F623}"/>
              </a:ext>
            </a:extLst>
          </p:cNvPr>
          <p:cNvSpPr txBox="1"/>
          <p:nvPr/>
        </p:nvSpPr>
        <p:spPr>
          <a:xfrm>
            <a:off x="0" y="4797853"/>
            <a:ext cx="9144000" cy="3477875"/>
          </a:xfrm>
          <a:prstGeom prst="rect">
            <a:avLst/>
          </a:prstGeom>
          <a:noFill/>
        </p:spPr>
        <p:txBody>
          <a:bodyPr wrap="square" rtlCol="0">
            <a:spAutoFit/>
          </a:bodyPr>
          <a:lstStyle/>
          <a:p>
            <a:pPr marL="342900" indent="-342900">
              <a:buFont typeface="Arial" panose="020B0604020202020204" pitchFamily="34" charset="0"/>
              <a:buChar char="•"/>
            </a:pPr>
            <a:r>
              <a:rPr lang="en-US" sz="2200" dirty="0">
                <a:solidFill>
                  <a:srgbClr val="0001E6"/>
                </a:solidFill>
              </a:rPr>
              <a:t>Avoid caffeine, large meals and vigorous exercise before bed</a:t>
            </a:r>
          </a:p>
          <a:p>
            <a:pPr marL="342900" indent="-342900">
              <a:buFont typeface="Arial" panose="020B0604020202020204" pitchFamily="34" charset="0"/>
              <a:buChar char="•"/>
            </a:pPr>
            <a:r>
              <a:rPr lang="en-US" sz="2200" dirty="0"/>
              <a:t>Develop a bedtime ritual/routine including 30 minutes of screen-free quiet time before sleep (reading, meditation or listening to music).</a:t>
            </a:r>
          </a:p>
          <a:p>
            <a:pPr marL="342900" indent="-342900">
              <a:buFont typeface="Arial" panose="020B0604020202020204" pitchFamily="34" charset="0"/>
              <a:buChar char="•"/>
            </a:pPr>
            <a:r>
              <a:rPr lang="en-US" sz="2200" dirty="0">
                <a:solidFill>
                  <a:srgbClr val="0001E6"/>
                </a:solidFill>
              </a:rPr>
              <a:t>If you can’t fall asleep get up and out of bed and do</a:t>
            </a:r>
          </a:p>
          <a:p>
            <a:r>
              <a:rPr lang="en-US" sz="2200" dirty="0">
                <a:solidFill>
                  <a:srgbClr val="0001E6"/>
                </a:solidFill>
              </a:rPr>
              <a:t>      something boring until you are tired then try again.</a:t>
            </a:r>
          </a:p>
          <a:p>
            <a:pPr marL="342900" indent="-342900">
              <a:buFont typeface="Arial" panose="020B0604020202020204" pitchFamily="34" charset="0"/>
              <a:buChar char="•"/>
            </a:pPr>
            <a:endParaRPr lang="en-US" sz="2200" dirty="0"/>
          </a:p>
          <a:p>
            <a:endParaRPr lang="en-US" sz="2200" dirty="0"/>
          </a:p>
          <a:p>
            <a:endParaRPr lang="en-US" sz="2200" dirty="0"/>
          </a:p>
          <a:p>
            <a:endParaRPr lang="en-US" sz="2200" dirty="0"/>
          </a:p>
          <a:p>
            <a:endParaRPr lang="en-US" sz="2200" dirty="0"/>
          </a:p>
        </p:txBody>
      </p:sp>
      <p:sp>
        <p:nvSpPr>
          <p:cNvPr id="9" name="TextBox 8">
            <a:extLst>
              <a:ext uri="{FF2B5EF4-FFF2-40B4-BE49-F238E27FC236}">
                <a16:creationId xmlns:a16="http://schemas.microsoft.com/office/drawing/2014/main" id="{084B189D-058A-C149-8B0C-9B04E1E6F6AF}"/>
              </a:ext>
            </a:extLst>
          </p:cNvPr>
          <p:cNvSpPr txBox="1"/>
          <p:nvPr/>
        </p:nvSpPr>
        <p:spPr>
          <a:xfrm>
            <a:off x="6426974" y="6508968"/>
            <a:ext cx="2717026" cy="338554"/>
          </a:xfrm>
          <a:prstGeom prst="rect">
            <a:avLst/>
          </a:prstGeom>
          <a:noFill/>
        </p:spPr>
        <p:txBody>
          <a:bodyPr wrap="none" rtlCol="0">
            <a:spAutoFit/>
          </a:bodyPr>
          <a:lstStyle/>
          <a:p>
            <a:r>
              <a:rPr lang="en-US" sz="1600" b="1" dirty="0"/>
              <a:t>Lizotte-Waniewski, et al, 2021</a:t>
            </a:r>
          </a:p>
        </p:txBody>
      </p:sp>
    </p:spTree>
    <p:extLst>
      <p:ext uri="{BB962C8B-B14F-4D97-AF65-F5344CB8AC3E}">
        <p14:creationId xmlns:p14="http://schemas.microsoft.com/office/powerpoint/2010/main" val="3495555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3FA63-33BA-9948-9F1E-C550E2492413}"/>
              </a:ext>
            </a:extLst>
          </p:cNvPr>
          <p:cNvSpPr>
            <a:spLocks noGrp="1"/>
          </p:cNvSpPr>
          <p:nvPr>
            <p:ph type="title"/>
          </p:nvPr>
        </p:nvSpPr>
        <p:spPr/>
        <p:txBody>
          <a:bodyPr/>
          <a:lstStyle/>
          <a:p>
            <a:r>
              <a:rPr lang="en-US" b="1" dirty="0"/>
              <a:t>In the Tool Kit</a:t>
            </a:r>
          </a:p>
        </p:txBody>
      </p:sp>
      <p:sp>
        <p:nvSpPr>
          <p:cNvPr id="3" name="Content Placeholder 2">
            <a:extLst>
              <a:ext uri="{FF2B5EF4-FFF2-40B4-BE49-F238E27FC236}">
                <a16:creationId xmlns:a16="http://schemas.microsoft.com/office/drawing/2014/main" id="{111D5A1D-2CEB-DA4F-AE24-E1D56F189BDE}"/>
              </a:ext>
            </a:extLst>
          </p:cNvPr>
          <p:cNvSpPr>
            <a:spLocks noGrp="1"/>
          </p:cNvSpPr>
          <p:nvPr>
            <p:ph idx="1"/>
          </p:nvPr>
        </p:nvSpPr>
        <p:spPr>
          <a:xfrm>
            <a:off x="457200" y="1600200"/>
            <a:ext cx="5780314" cy="4525963"/>
          </a:xfrm>
        </p:spPr>
        <p:txBody>
          <a:bodyPr/>
          <a:lstStyle/>
          <a:p>
            <a:r>
              <a:rPr lang="en-US" dirty="0"/>
              <a:t>Nutrition</a:t>
            </a:r>
          </a:p>
          <a:p>
            <a:r>
              <a:rPr lang="en-US" dirty="0"/>
              <a:t>Exercise</a:t>
            </a:r>
          </a:p>
          <a:p>
            <a:r>
              <a:rPr lang="en-US" dirty="0"/>
              <a:t>Sleep Hygiene</a:t>
            </a:r>
          </a:p>
        </p:txBody>
      </p:sp>
      <p:pic>
        <p:nvPicPr>
          <p:cNvPr id="5" name="Picture 4">
            <a:extLst>
              <a:ext uri="{FF2B5EF4-FFF2-40B4-BE49-F238E27FC236}">
                <a16:creationId xmlns:a16="http://schemas.microsoft.com/office/drawing/2014/main" id="{2D2A225B-9279-CE48-9492-222FFEC9A7BF}"/>
              </a:ext>
            </a:extLst>
          </p:cNvPr>
          <p:cNvPicPr>
            <a:picLocks noChangeAspect="1"/>
          </p:cNvPicPr>
          <p:nvPr/>
        </p:nvPicPr>
        <p:blipFill>
          <a:blip r:embed="rId3"/>
          <a:stretch>
            <a:fillRect/>
          </a:stretch>
        </p:blipFill>
        <p:spPr>
          <a:xfrm>
            <a:off x="4082143" y="2212975"/>
            <a:ext cx="4864100" cy="2432050"/>
          </a:xfrm>
          <a:prstGeom prst="rect">
            <a:avLst/>
          </a:prstGeom>
        </p:spPr>
      </p:pic>
    </p:spTree>
    <p:extLst>
      <p:ext uri="{BB962C8B-B14F-4D97-AF65-F5344CB8AC3E}">
        <p14:creationId xmlns:p14="http://schemas.microsoft.com/office/powerpoint/2010/main" val="982709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150F97-F2CB-944A-AC0A-D1DAD9D1C8DA}"/>
              </a:ext>
            </a:extLst>
          </p:cNvPr>
          <p:cNvPicPr>
            <a:picLocks noChangeAspect="1"/>
          </p:cNvPicPr>
          <p:nvPr/>
        </p:nvPicPr>
        <p:blipFill>
          <a:blip r:embed="rId3"/>
          <a:stretch>
            <a:fillRect/>
          </a:stretch>
        </p:blipFill>
        <p:spPr>
          <a:xfrm>
            <a:off x="5781368" y="717946"/>
            <a:ext cx="3362631" cy="2259268"/>
          </a:xfrm>
          <a:prstGeom prst="rect">
            <a:avLst/>
          </a:prstGeom>
        </p:spPr>
      </p:pic>
      <p:sp>
        <p:nvSpPr>
          <p:cNvPr id="2" name="Title 1">
            <a:extLst>
              <a:ext uri="{FF2B5EF4-FFF2-40B4-BE49-F238E27FC236}">
                <a16:creationId xmlns:a16="http://schemas.microsoft.com/office/drawing/2014/main" id="{7C6300DF-50A4-FD40-9230-8CDEF92D29BF}"/>
              </a:ext>
            </a:extLst>
          </p:cNvPr>
          <p:cNvSpPr>
            <a:spLocks noGrp="1"/>
          </p:cNvSpPr>
          <p:nvPr>
            <p:ph type="title"/>
          </p:nvPr>
        </p:nvSpPr>
        <p:spPr>
          <a:xfrm>
            <a:off x="11495" y="73683"/>
            <a:ext cx="9121009" cy="495812"/>
          </a:xfrm>
        </p:spPr>
        <p:txBody>
          <a:bodyPr>
            <a:noAutofit/>
          </a:bodyPr>
          <a:lstStyle/>
          <a:p>
            <a:r>
              <a:rPr lang="en-US" sz="3500" b="1" dirty="0"/>
              <a:t>Thought Management</a:t>
            </a:r>
          </a:p>
        </p:txBody>
      </p:sp>
      <p:sp>
        <p:nvSpPr>
          <p:cNvPr id="3" name="Content Placeholder 2">
            <a:extLst>
              <a:ext uri="{FF2B5EF4-FFF2-40B4-BE49-F238E27FC236}">
                <a16:creationId xmlns:a16="http://schemas.microsoft.com/office/drawing/2014/main" id="{BC0A0C02-331E-3C47-9470-0D28BEFE7404}"/>
              </a:ext>
            </a:extLst>
          </p:cNvPr>
          <p:cNvSpPr>
            <a:spLocks noGrp="1"/>
          </p:cNvSpPr>
          <p:nvPr>
            <p:ph idx="1"/>
          </p:nvPr>
        </p:nvSpPr>
        <p:spPr>
          <a:xfrm>
            <a:off x="11496" y="966019"/>
            <a:ext cx="5533898" cy="5316794"/>
          </a:xfrm>
        </p:spPr>
        <p:txBody>
          <a:bodyPr>
            <a:noAutofit/>
          </a:bodyPr>
          <a:lstStyle/>
          <a:p>
            <a:r>
              <a:rPr lang="en-US" sz="2400" dirty="0">
                <a:solidFill>
                  <a:srgbClr val="0001E6"/>
                </a:solidFill>
              </a:rPr>
              <a:t>Recent research study estimates that the average person has ~6200 thoughts per day </a:t>
            </a:r>
            <a:r>
              <a:rPr lang="en-US" sz="2400" baseline="30000" dirty="0">
                <a:solidFill>
                  <a:srgbClr val="0001E6"/>
                </a:solidFill>
              </a:rPr>
              <a:t>(1)</a:t>
            </a:r>
            <a:r>
              <a:rPr lang="en-US" sz="2400" dirty="0">
                <a:solidFill>
                  <a:srgbClr val="0001E6"/>
                </a:solidFill>
              </a:rPr>
              <a:t>.</a:t>
            </a:r>
          </a:p>
          <a:p>
            <a:r>
              <a:rPr lang="en-US" sz="2400" dirty="0"/>
              <a:t>Many of our thoughts are not new (repetitive thoughts)</a:t>
            </a:r>
          </a:p>
          <a:p>
            <a:r>
              <a:rPr lang="en-US" sz="2400" dirty="0">
                <a:solidFill>
                  <a:srgbClr val="0001E6"/>
                </a:solidFill>
              </a:rPr>
              <a:t>If the majority of our thoughts are negative ones, what could that do to our frame of mind?</a:t>
            </a:r>
          </a:p>
          <a:p>
            <a:r>
              <a:rPr lang="en-US" sz="2400" dirty="0"/>
              <a:t>Our thoughts can create toxic stress if we let them!</a:t>
            </a:r>
          </a:p>
          <a:p>
            <a:r>
              <a:rPr lang="en-US" sz="2400" dirty="0">
                <a:solidFill>
                  <a:srgbClr val="0432FF"/>
                </a:solidFill>
              </a:rPr>
              <a:t>The greatest weapon against stress is to choose 1 thought over another..  William James</a:t>
            </a:r>
          </a:p>
        </p:txBody>
      </p:sp>
      <p:pic>
        <p:nvPicPr>
          <p:cNvPr id="4" name="Picture 3" descr="Screen-Shot-2016-06-20-at-4.49.27-PM.png">
            <a:extLst>
              <a:ext uri="{FF2B5EF4-FFF2-40B4-BE49-F238E27FC236}">
                <a16:creationId xmlns:a16="http://schemas.microsoft.com/office/drawing/2014/main" id="{670B5EB9-0EFD-4244-A6A7-419F7F1AFD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8191" y="3380504"/>
            <a:ext cx="2343056" cy="2346585"/>
          </a:xfrm>
          <a:prstGeom prst="rect">
            <a:avLst/>
          </a:prstGeom>
        </p:spPr>
      </p:pic>
      <p:sp>
        <p:nvSpPr>
          <p:cNvPr id="6" name="TextBox 5">
            <a:extLst>
              <a:ext uri="{FF2B5EF4-FFF2-40B4-BE49-F238E27FC236}">
                <a16:creationId xmlns:a16="http://schemas.microsoft.com/office/drawing/2014/main" id="{E14D7223-F51A-024A-A09F-698EBDCA24C7}"/>
              </a:ext>
            </a:extLst>
          </p:cNvPr>
          <p:cNvSpPr txBox="1"/>
          <p:nvPr/>
        </p:nvSpPr>
        <p:spPr>
          <a:xfrm>
            <a:off x="6426974" y="6508968"/>
            <a:ext cx="2717026" cy="338554"/>
          </a:xfrm>
          <a:prstGeom prst="rect">
            <a:avLst/>
          </a:prstGeom>
          <a:noFill/>
        </p:spPr>
        <p:txBody>
          <a:bodyPr wrap="none" rtlCol="0">
            <a:spAutoFit/>
          </a:bodyPr>
          <a:lstStyle/>
          <a:p>
            <a:r>
              <a:rPr lang="en-US" sz="1600" b="1" dirty="0"/>
              <a:t>Lizotte-Waniewski, et al, 2021</a:t>
            </a:r>
          </a:p>
        </p:txBody>
      </p:sp>
      <p:sp>
        <p:nvSpPr>
          <p:cNvPr id="5" name="TextBox 4">
            <a:extLst>
              <a:ext uri="{FF2B5EF4-FFF2-40B4-BE49-F238E27FC236}">
                <a16:creationId xmlns:a16="http://schemas.microsoft.com/office/drawing/2014/main" id="{71DC0D02-30DA-4546-B46D-8A6827FE3FCB}"/>
              </a:ext>
            </a:extLst>
          </p:cNvPr>
          <p:cNvSpPr txBox="1"/>
          <p:nvPr/>
        </p:nvSpPr>
        <p:spPr>
          <a:xfrm>
            <a:off x="-66421" y="6270235"/>
            <a:ext cx="6657592" cy="430887"/>
          </a:xfrm>
          <a:prstGeom prst="rect">
            <a:avLst/>
          </a:prstGeom>
          <a:noFill/>
        </p:spPr>
        <p:txBody>
          <a:bodyPr wrap="none" rtlCol="0">
            <a:spAutoFit/>
          </a:bodyPr>
          <a:lstStyle/>
          <a:p>
            <a:pPr marL="228600" indent="-228600">
              <a:buAutoNum type="arabicParenR"/>
            </a:pPr>
            <a:r>
              <a:rPr lang="en-US" sz="1100" dirty="0"/>
              <a:t>Tseng, J., </a:t>
            </a:r>
            <a:r>
              <a:rPr lang="en-US" sz="1100" dirty="0" err="1"/>
              <a:t>Poppenk</a:t>
            </a:r>
            <a:r>
              <a:rPr lang="en-US" sz="1100" dirty="0"/>
              <a:t>, J. Brain meta-state transitions demarcate thoughts across task contexts exposing the </a:t>
            </a:r>
          </a:p>
          <a:p>
            <a:r>
              <a:rPr lang="en-US" sz="1100" dirty="0"/>
              <a:t>    mental noise of trait neuroticism. </a:t>
            </a:r>
            <a:r>
              <a:rPr lang="en-US" sz="1100" i="1" dirty="0"/>
              <a:t>Nat </a:t>
            </a:r>
            <a:r>
              <a:rPr lang="en-US" sz="1100" i="1" dirty="0" err="1"/>
              <a:t>Commun</a:t>
            </a:r>
            <a:r>
              <a:rPr lang="en-US" sz="1100" dirty="0"/>
              <a:t> </a:t>
            </a:r>
            <a:r>
              <a:rPr lang="en-US" sz="1100" b="1" dirty="0"/>
              <a:t>11, </a:t>
            </a:r>
            <a:r>
              <a:rPr lang="en-US" sz="1100" dirty="0"/>
              <a:t>3480 (2020). https://</a:t>
            </a:r>
            <a:r>
              <a:rPr lang="en-US" sz="1100" dirty="0" err="1"/>
              <a:t>doi.org</a:t>
            </a:r>
            <a:r>
              <a:rPr lang="en-US" sz="1100" dirty="0"/>
              <a:t>/10.1038/s41467-020-17255-9.</a:t>
            </a:r>
          </a:p>
        </p:txBody>
      </p:sp>
    </p:spTree>
    <p:extLst>
      <p:ext uri="{BB962C8B-B14F-4D97-AF65-F5344CB8AC3E}">
        <p14:creationId xmlns:p14="http://schemas.microsoft.com/office/powerpoint/2010/main" val="3177428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8DB73-8818-1043-BD21-57ECE90672D5}"/>
              </a:ext>
            </a:extLst>
          </p:cNvPr>
          <p:cNvSpPr>
            <a:spLocks noGrp="1"/>
          </p:cNvSpPr>
          <p:nvPr>
            <p:ph type="title"/>
          </p:nvPr>
        </p:nvSpPr>
        <p:spPr>
          <a:xfrm>
            <a:off x="-112734" y="0"/>
            <a:ext cx="9256733" cy="842481"/>
          </a:xfrm>
        </p:spPr>
        <p:txBody>
          <a:bodyPr>
            <a:normAutofit/>
          </a:bodyPr>
          <a:lstStyle/>
          <a:p>
            <a:r>
              <a:rPr lang="en-US" sz="3600" b="1" dirty="0"/>
              <a:t>When Stressful Thoughts Get out of Control </a:t>
            </a:r>
          </a:p>
        </p:txBody>
      </p:sp>
      <p:pic>
        <p:nvPicPr>
          <p:cNvPr id="5" name="Picture 4">
            <a:extLst>
              <a:ext uri="{FF2B5EF4-FFF2-40B4-BE49-F238E27FC236}">
                <a16:creationId xmlns:a16="http://schemas.microsoft.com/office/drawing/2014/main" id="{4F0B61C7-E2DD-DB4A-A7A2-6DF03CD43E38}"/>
              </a:ext>
            </a:extLst>
          </p:cNvPr>
          <p:cNvPicPr>
            <a:picLocks noChangeAspect="1"/>
          </p:cNvPicPr>
          <p:nvPr/>
        </p:nvPicPr>
        <p:blipFill>
          <a:blip r:embed="rId3"/>
          <a:stretch>
            <a:fillRect/>
          </a:stretch>
        </p:blipFill>
        <p:spPr>
          <a:xfrm rot="5400000">
            <a:off x="2222395" y="388336"/>
            <a:ext cx="4699209" cy="6081327"/>
          </a:xfrm>
          <a:prstGeom prst="rect">
            <a:avLst/>
          </a:prstGeom>
        </p:spPr>
      </p:pic>
      <p:sp>
        <p:nvSpPr>
          <p:cNvPr id="8" name="TextBox 7">
            <a:extLst>
              <a:ext uri="{FF2B5EF4-FFF2-40B4-BE49-F238E27FC236}">
                <a16:creationId xmlns:a16="http://schemas.microsoft.com/office/drawing/2014/main" id="{1FC742BC-BB95-A848-9AF3-80E0B8BBF6B7}"/>
              </a:ext>
            </a:extLst>
          </p:cNvPr>
          <p:cNvSpPr txBox="1"/>
          <p:nvPr/>
        </p:nvSpPr>
        <p:spPr>
          <a:xfrm>
            <a:off x="0" y="6570523"/>
            <a:ext cx="3691908" cy="276999"/>
          </a:xfrm>
          <a:prstGeom prst="rect">
            <a:avLst/>
          </a:prstGeom>
          <a:noFill/>
        </p:spPr>
        <p:txBody>
          <a:bodyPr wrap="none" rtlCol="0">
            <a:spAutoFit/>
          </a:bodyPr>
          <a:lstStyle/>
          <a:p>
            <a:r>
              <a:rPr lang="en-US" sz="1200" b="1" dirty="0"/>
              <a:t>From Smith, 2016 </a:t>
            </a:r>
            <a:r>
              <a:rPr lang="en-US" sz="1200" i="1" dirty="0"/>
              <a:t>OBG </a:t>
            </a:r>
            <a:r>
              <a:rPr lang="en-US" sz="1200" i="1" dirty="0" err="1"/>
              <a:t>Manag</a:t>
            </a:r>
            <a:r>
              <a:rPr lang="en-US" sz="1200" dirty="0"/>
              <a:t>. 2016 October;28(10):17</a:t>
            </a:r>
            <a:endParaRPr lang="en-US" sz="1200" b="1" dirty="0"/>
          </a:p>
        </p:txBody>
      </p:sp>
      <p:sp>
        <p:nvSpPr>
          <p:cNvPr id="6" name="TextBox 5">
            <a:extLst>
              <a:ext uri="{FF2B5EF4-FFF2-40B4-BE49-F238E27FC236}">
                <a16:creationId xmlns:a16="http://schemas.microsoft.com/office/drawing/2014/main" id="{B43E2775-BB2D-CA4C-A123-003AD0C40A9F}"/>
              </a:ext>
            </a:extLst>
          </p:cNvPr>
          <p:cNvSpPr txBox="1"/>
          <p:nvPr/>
        </p:nvSpPr>
        <p:spPr>
          <a:xfrm>
            <a:off x="6426974" y="6508968"/>
            <a:ext cx="2717026" cy="338554"/>
          </a:xfrm>
          <a:prstGeom prst="rect">
            <a:avLst/>
          </a:prstGeom>
          <a:noFill/>
        </p:spPr>
        <p:txBody>
          <a:bodyPr wrap="none" rtlCol="0">
            <a:spAutoFit/>
          </a:bodyPr>
          <a:lstStyle/>
          <a:p>
            <a:r>
              <a:rPr lang="en-US" sz="1600" b="1" dirty="0"/>
              <a:t>Lizotte-Waniewski, et al, 2021</a:t>
            </a:r>
          </a:p>
        </p:txBody>
      </p:sp>
    </p:spTree>
    <p:extLst>
      <p:ext uri="{BB962C8B-B14F-4D97-AF65-F5344CB8AC3E}">
        <p14:creationId xmlns:p14="http://schemas.microsoft.com/office/powerpoint/2010/main" val="2208537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3239F-D527-6649-B11D-6385EC41D047}"/>
              </a:ext>
            </a:extLst>
          </p:cNvPr>
          <p:cNvSpPr>
            <a:spLocks noGrp="1"/>
          </p:cNvSpPr>
          <p:nvPr>
            <p:ph type="title"/>
          </p:nvPr>
        </p:nvSpPr>
        <p:spPr>
          <a:xfrm>
            <a:off x="0" y="13652"/>
            <a:ext cx="9144000" cy="623271"/>
          </a:xfrm>
        </p:spPr>
        <p:txBody>
          <a:bodyPr>
            <a:normAutofit fontScale="90000"/>
          </a:bodyPr>
          <a:lstStyle/>
          <a:p>
            <a:r>
              <a:rPr lang="en-US" b="1" dirty="0"/>
              <a:t>Crash Course: Your Brain on Overwhelm</a:t>
            </a:r>
          </a:p>
        </p:txBody>
      </p:sp>
      <p:sp>
        <p:nvSpPr>
          <p:cNvPr id="7" name="TextBox 6">
            <a:extLst>
              <a:ext uri="{FF2B5EF4-FFF2-40B4-BE49-F238E27FC236}">
                <a16:creationId xmlns:a16="http://schemas.microsoft.com/office/drawing/2014/main" id="{EA012341-3CBC-324B-B90F-F03F6EB8F403}"/>
              </a:ext>
            </a:extLst>
          </p:cNvPr>
          <p:cNvSpPr txBox="1"/>
          <p:nvPr/>
        </p:nvSpPr>
        <p:spPr>
          <a:xfrm>
            <a:off x="50006" y="974700"/>
            <a:ext cx="5229917" cy="1446550"/>
          </a:xfrm>
          <a:prstGeom prst="rect">
            <a:avLst/>
          </a:prstGeom>
          <a:noFill/>
        </p:spPr>
        <p:txBody>
          <a:bodyPr wrap="square" rtlCol="0">
            <a:spAutoFit/>
          </a:bodyPr>
          <a:lstStyle/>
          <a:p>
            <a:r>
              <a:rPr lang="en-US" sz="2200" b="1" u="sng" dirty="0">
                <a:solidFill>
                  <a:srgbClr val="343CE4"/>
                </a:solidFill>
              </a:rPr>
              <a:t>Prefrontal Cortex </a:t>
            </a:r>
            <a:r>
              <a:rPr lang="en-US" sz="2200" dirty="0"/>
              <a:t>–Executive/high order functioning. The </a:t>
            </a:r>
            <a:r>
              <a:rPr lang="en-US" sz="2200" b="1" dirty="0"/>
              <a:t>more stress the smaller the volume of the PFC.</a:t>
            </a:r>
          </a:p>
          <a:p>
            <a:endParaRPr lang="en-US" sz="2200" b="1" dirty="0"/>
          </a:p>
        </p:txBody>
      </p:sp>
      <p:sp>
        <p:nvSpPr>
          <p:cNvPr id="10" name="TextBox 9">
            <a:extLst>
              <a:ext uri="{FF2B5EF4-FFF2-40B4-BE49-F238E27FC236}">
                <a16:creationId xmlns:a16="http://schemas.microsoft.com/office/drawing/2014/main" id="{0158CE82-4E34-9348-BB6D-17B042DDED89}"/>
              </a:ext>
            </a:extLst>
          </p:cNvPr>
          <p:cNvSpPr txBox="1"/>
          <p:nvPr/>
        </p:nvSpPr>
        <p:spPr>
          <a:xfrm>
            <a:off x="0" y="2440252"/>
            <a:ext cx="5279923" cy="1107996"/>
          </a:xfrm>
          <a:prstGeom prst="rect">
            <a:avLst/>
          </a:prstGeom>
          <a:noFill/>
        </p:spPr>
        <p:txBody>
          <a:bodyPr wrap="square" rtlCol="0">
            <a:spAutoFit/>
          </a:bodyPr>
          <a:lstStyle/>
          <a:p>
            <a:r>
              <a:rPr lang="en-US" sz="2200" b="1" u="sng" dirty="0">
                <a:solidFill>
                  <a:srgbClr val="C00000"/>
                </a:solidFill>
              </a:rPr>
              <a:t>Amygdala</a:t>
            </a:r>
            <a:r>
              <a:rPr lang="en-US" sz="2200" dirty="0"/>
              <a:t>- Controls  emotional responses – fight or flight. </a:t>
            </a:r>
            <a:r>
              <a:rPr lang="en-US" sz="2200" b="1" dirty="0"/>
              <a:t>The more stress the larger/more reactive it gets. </a:t>
            </a:r>
          </a:p>
        </p:txBody>
      </p:sp>
      <p:sp>
        <p:nvSpPr>
          <p:cNvPr id="11" name="TextBox 10">
            <a:extLst>
              <a:ext uri="{FF2B5EF4-FFF2-40B4-BE49-F238E27FC236}">
                <a16:creationId xmlns:a16="http://schemas.microsoft.com/office/drawing/2014/main" id="{378A3823-793A-BB48-8FC5-48AD5CF3DBB8}"/>
              </a:ext>
            </a:extLst>
          </p:cNvPr>
          <p:cNvSpPr txBox="1"/>
          <p:nvPr/>
        </p:nvSpPr>
        <p:spPr>
          <a:xfrm>
            <a:off x="0" y="4007576"/>
            <a:ext cx="5596650" cy="769441"/>
          </a:xfrm>
          <a:prstGeom prst="rect">
            <a:avLst/>
          </a:prstGeom>
          <a:noFill/>
        </p:spPr>
        <p:txBody>
          <a:bodyPr wrap="square" rtlCol="0">
            <a:spAutoFit/>
          </a:bodyPr>
          <a:lstStyle/>
          <a:p>
            <a:r>
              <a:rPr lang="en-US" sz="2200" b="1" u="sng" dirty="0">
                <a:solidFill>
                  <a:srgbClr val="00B050"/>
                </a:solidFill>
              </a:rPr>
              <a:t>Hippocampus- </a:t>
            </a:r>
            <a:r>
              <a:rPr lang="en-US" sz="2200" dirty="0"/>
              <a:t> Controls memory. </a:t>
            </a:r>
            <a:r>
              <a:rPr lang="en-US" sz="2200" b="1" dirty="0"/>
              <a:t>The more stress the smaller it gets.</a:t>
            </a:r>
          </a:p>
        </p:txBody>
      </p:sp>
      <p:pic>
        <p:nvPicPr>
          <p:cNvPr id="4" name="Picture 3">
            <a:extLst>
              <a:ext uri="{FF2B5EF4-FFF2-40B4-BE49-F238E27FC236}">
                <a16:creationId xmlns:a16="http://schemas.microsoft.com/office/drawing/2014/main" id="{F60C0D71-C1DB-864A-99E9-F3344B09F0ED}"/>
              </a:ext>
            </a:extLst>
          </p:cNvPr>
          <p:cNvPicPr>
            <a:picLocks noChangeAspect="1"/>
          </p:cNvPicPr>
          <p:nvPr/>
        </p:nvPicPr>
        <p:blipFill>
          <a:blip r:embed="rId3"/>
          <a:stretch>
            <a:fillRect/>
          </a:stretch>
        </p:blipFill>
        <p:spPr>
          <a:xfrm>
            <a:off x="5596650" y="1480972"/>
            <a:ext cx="3497344" cy="3643067"/>
          </a:xfrm>
          <a:prstGeom prst="rect">
            <a:avLst/>
          </a:prstGeom>
        </p:spPr>
      </p:pic>
      <p:sp>
        <p:nvSpPr>
          <p:cNvPr id="8" name="TextBox 7">
            <a:extLst>
              <a:ext uri="{FF2B5EF4-FFF2-40B4-BE49-F238E27FC236}">
                <a16:creationId xmlns:a16="http://schemas.microsoft.com/office/drawing/2014/main" id="{AB7878AB-008E-B849-89DC-9392B92E32A6}"/>
              </a:ext>
            </a:extLst>
          </p:cNvPr>
          <p:cNvSpPr txBox="1"/>
          <p:nvPr/>
        </p:nvSpPr>
        <p:spPr>
          <a:xfrm>
            <a:off x="6426974" y="6508968"/>
            <a:ext cx="2717026" cy="338554"/>
          </a:xfrm>
          <a:prstGeom prst="rect">
            <a:avLst/>
          </a:prstGeom>
          <a:noFill/>
        </p:spPr>
        <p:txBody>
          <a:bodyPr wrap="none" rtlCol="0">
            <a:spAutoFit/>
          </a:bodyPr>
          <a:lstStyle/>
          <a:p>
            <a:r>
              <a:rPr lang="en-US" sz="1600" b="1" dirty="0"/>
              <a:t>Lizotte-Waniewski, et al, 2021</a:t>
            </a:r>
          </a:p>
        </p:txBody>
      </p:sp>
      <p:sp>
        <p:nvSpPr>
          <p:cNvPr id="3" name="TextBox 2">
            <a:extLst>
              <a:ext uri="{FF2B5EF4-FFF2-40B4-BE49-F238E27FC236}">
                <a16:creationId xmlns:a16="http://schemas.microsoft.com/office/drawing/2014/main" id="{6D2D5913-7106-D445-AFBC-4155C77819CC}"/>
              </a:ext>
            </a:extLst>
          </p:cNvPr>
          <p:cNvSpPr txBox="1"/>
          <p:nvPr/>
        </p:nvSpPr>
        <p:spPr>
          <a:xfrm>
            <a:off x="0" y="5486494"/>
            <a:ext cx="6987359" cy="1384995"/>
          </a:xfrm>
          <a:prstGeom prst="rect">
            <a:avLst/>
          </a:prstGeom>
          <a:noFill/>
        </p:spPr>
        <p:txBody>
          <a:bodyPr wrap="square" rtlCol="0">
            <a:spAutoFit/>
          </a:bodyPr>
          <a:lstStyle/>
          <a:p>
            <a:pPr marL="228600" indent="-228600">
              <a:buAutoNum type="arabicParenR"/>
            </a:pPr>
            <a:r>
              <a:rPr lang="en-US" sz="1200" dirty="0"/>
              <a:t>Amy F.T. </a:t>
            </a:r>
            <a:r>
              <a:rPr lang="en-US" sz="1200" dirty="0" err="1"/>
              <a:t>Arnsten</a:t>
            </a:r>
            <a:r>
              <a:rPr lang="en-US" sz="1200" dirty="0"/>
              <a:t>, Murray A. Raskind, Fletcher B. Taylor, Daniel F. Connor (2015). The effects of stress exposure  on prefrontal cortex: Translating basic research into successful treatments for post-traumatic stress disorder,  Neurobiology of Stress, Volume 1, 2015, Pages 89-99,</a:t>
            </a:r>
          </a:p>
          <a:p>
            <a:endParaRPr lang="en-US" sz="1200" dirty="0"/>
          </a:p>
          <a:p>
            <a:r>
              <a:rPr lang="en-US" sz="1200" dirty="0"/>
              <a:t>2) Kim, E. J., </a:t>
            </a:r>
            <a:r>
              <a:rPr lang="en-US" sz="1200" dirty="0" err="1"/>
              <a:t>Pellman</a:t>
            </a:r>
            <a:r>
              <a:rPr lang="en-US" sz="1200" dirty="0"/>
              <a:t>, B., &amp; Kim, J. J. (2015). Stress effects on the hippocampus: a critical review. </a:t>
            </a:r>
            <a:r>
              <a:rPr lang="en-US" sz="1200" i="1" dirty="0"/>
              <a:t>Learning &amp; </a:t>
            </a:r>
          </a:p>
          <a:p>
            <a:r>
              <a:rPr lang="en-US" sz="1200" i="1" dirty="0"/>
              <a:t>    memory (Cold Spring Harbor, N.Y.)</a:t>
            </a:r>
            <a:r>
              <a:rPr lang="en-US" sz="1200" dirty="0"/>
              <a:t>, </a:t>
            </a:r>
            <a:r>
              <a:rPr lang="en-US" sz="1200" i="1" dirty="0"/>
              <a:t>22</a:t>
            </a:r>
            <a:r>
              <a:rPr lang="en-US" sz="1200" dirty="0"/>
              <a:t>(9), 411–416. https://</a:t>
            </a:r>
            <a:r>
              <a:rPr lang="en-US" sz="1200" dirty="0" err="1"/>
              <a:t>doi.org</a:t>
            </a:r>
            <a:r>
              <a:rPr lang="en-US" sz="1200" dirty="0"/>
              <a:t>/10.1101/lm.037291.114</a:t>
            </a:r>
          </a:p>
          <a:p>
            <a:endParaRPr lang="en-US" sz="1200" dirty="0"/>
          </a:p>
        </p:txBody>
      </p:sp>
    </p:spTree>
    <p:extLst>
      <p:ext uri="{BB962C8B-B14F-4D97-AF65-F5344CB8AC3E}">
        <p14:creationId xmlns:p14="http://schemas.microsoft.com/office/powerpoint/2010/main" val="2741637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9D359-44C2-D94F-BAC1-C903B9AF4C82}"/>
              </a:ext>
            </a:extLst>
          </p:cNvPr>
          <p:cNvSpPr>
            <a:spLocks noGrp="1"/>
          </p:cNvSpPr>
          <p:nvPr>
            <p:ph type="title"/>
          </p:nvPr>
        </p:nvSpPr>
        <p:spPr>
          <a:xfrm>
            <a:off x="0" y="20548"/>
            <a:ext cx="9144000" cy="622355"/>
          </a:xfrm>
        </p:spPr>
        <p:txBody>
          <a:bodyPr>
            <a:normAutofit fontScale="90000"/>
          </a:bodyPr>
          <a:lstStyle/>
          <a:p>
            <a:r>
              <a:rPr lang="en-US" b="1" dirty="0"/>
              <a:t>The Physiological Effect of Toxic Stress</a:t>
            </a:r>
          </a:p>
        </p:txBody>
      </p:sp>
      <p:sp>
        <p:nvSpPr>
          <p:cNvPr id="3" name="Content Placeholder 2">
            <a:extLst>
              <a:ext uri="{FF2B5EF4-FFF2-40B4-BE49-F238E27FC236}">
                <a16:creationId xmlns:a16="http://schemas.microsoft.com/office/drawing/2014/main" id="{AD8D560D-8FD4-C24D-8A96-596F1CF8EB8A}"/>
              </a:ext>
            </a:extLst>
          </p:cNvPr>
          <p:cNvSpPr>
            <a:spLocks noGrp="1"/>
          </p:cNvSpPr>
          <p:nvPr>
            <p:ph idx="1"/>
          </p:nvPr>
        </p:nvSpPr>
        <p:spPr>
          <a:xfrm>
            <a:off x="0" y="1013618"/>
            <a:ext cx="5735865" cy="5169395"/>
          </a:xfrm>
        </p:spPr>
        <p:txBody>
          <a:bodyPr>
            <a:normAutofit/>
          </a:bodyPr>
          <a:lstStyle/>
          <a:p>
            <a:r>
              <a:rPr lang="en-US" sz="2800" u="sng" dirty="0">
                <a:solidFill>
                  <a:srgbClr val="0432FF"/>
                </a:solidFill>
              </a:rPr>
              <a:t>Allostatic Overload </a:t>
            </a:r>
            <a:r>
              <a:rPr lang="en-US" sz="2800" dirty="0">
                <a:solidFill>
                  <a:srgbClr val="0432FF"/>
                </a:solidFill>
              </a:rPr>
              <a:t>– when the normal stress response becomes prolonged and leads to pathogenesis.  </a:t>
            </a:r>
          </a:p>
          <a:p>
            <a:r>
              <a:rPr lang="en-US" sz="2800" dirty="0"/>
              <a:t>Some studies have suggested that 60-80% of illness may have a stress-related component.</a:t>
            </a:r>
          </a:p>
          <a:p>
            <a:r>
              <a:rPr lang="en-US" sz="2800" dirty="0">
                <a:solidFill>
                  <a:srgbClr val="2136FF"/>
                </a:solidFill>
              </a:rPr>
              <a:t>Stress is a factor several of the most common causes of death (i.e. cardiovascular disease, stroke, cancer).</a:t>
            </a:r>
            <a:endParaRPr lang="en-US" sz="2800" dirty="0"/>
          </a:p>
        </p:txBody>
      </p:sp>
      <p:sp>
        <p:nvSpPr>
          <p:cNvPr id="4" name="TextBox 3">
            <a:extLst>
              <a:ext uri="{FF2B5EF4-FFF2-40B4-BE49-F238E27FC236}">
                <a16:creationId xmlns:a16="http://schemas.microsoft.com/office/drawing/2014/main" id="{3EDB5DA4-87EE-7B45-9F53-4018BB158FD9}"/>
              </a:ext>
            </a:extLst>
          </p:cNvPr>
          <p:cNvSpPr txBox="1"/>
          <p:nvPr/>
        </p:nvSpPr>
        <p:spPr>
          <a:xfrm>
            <a:off x="6426974" y="6508968"/>
            <a:ext cx="2717026" cy="338554"/>
          </a:xfrm>
          <a:prstGeom prst="rect">
            <a:avLst/>
          </a:prstGeom>
          <a:noFill/>
        </p:spPr>
        <p:txBody>
          <a:bodyPr wrap="none" rtlCol="0">
            <a:spAutoFit/>
          </a:bodyPr>
          <a:lstStyle/>
          <a:p>
            <a:r>
              <a:rPr lang="en-US" sz="1600" b="1" dirty="0"/>
              <a:t>Lizotte-Waniewski, et al, 2021</a:t>
            </a:r>
          </a:p>
        </p:txBody>
      </p:sp>
      <p:pic>
        <p:nvPicPr>
          <p:cNvPr id="8" name="Picture 7">
            <a:extLst>
              <a:ext uri="{FF2B5EF4-FFF2-40B4-BE49-F238E27FC236}">
                <a16:creationId xmlns:a16="http://schemas.microsoft.com/office/drawing/2014/main" id="{860D73F5-EF46-1F4B-AC4B-58C425BA23E2}"/>
              </a:ext>
            </a:extLst>
          </p:cNvPr>
          <p:cNvPicPr>
            <a:picLocks noChangeAspect="1"/>
          </p:cNvPicPr>
          <p:nvPr/>
        </p:nvPicPr>
        <p:blipFill>
          <a:blip r:embed="rId3"/>
          <a:stretch>
            <a:fillRect/>
          </a:stretch>
        </p:blipFill>
        <p:spPr>
          <a:xfrm>
            <a:off x="5718256" y="1903734"/>
            <a:ext cx="3325650" cy="2683013"/>
          </a:xfrm>
          <a:prstGeom prst="rect">
            <a:avLst/>
          </a:prstGeom>
        </p:spPr>
      </p:pic>
      <p:sp>
        <p:nvSpPr>
          <p:cNvPr id="5" name="TextBox 4">
            <a:extLst>
              <a:ext uri="{FF2B5EF4-FFF2-40B4-BE49-F238E27FC236}">
                <a16:creationId xmlns:a16="http://schemas.microsoft.com/office/drawing/2014/main" id="{1EE47261-3649-5F41-94FC-50C83DD1AFA5}"/>
              </a:ext>
            </a:extLst>
          </p:cNvPr>
          <p:cNvSpPr txBox="1"/>
          <p:nvPr/>
        </p:nvSpPr>
        <p:spPr>
          <a:xfrm>
            <a:off x="0" y="6183013"/>
            <a:ext cx="5735866" cy="646331"/>
          </a:xfrm>
          <a:prstGeom prst="rect">
            <a:avLst/>
          </a:prstGeom>
          <a:noFill/>
        </p:spPr>
        <p:txBody>
          <a:bodyPr wrap="none" rtlCol="0">
            <a:spAutoFit/>
          </a:bodyPr>
          <a:lstStyle/>
          <a:p>
            <a:r>
              <a:rPr lang="en-US" sz="1200" dirty="0" err="1"/>
              <a:t>Nerurkar</a:t>
            </a:r>
            <a:r>
              <a:rPr lang="en-US" sz="1200" dirty="0"/>
              <a:t> A, </a:t>
            </a:r>
            <a:r>
              <a:rPr lang="en-US" sz="1200" dirty="0" err="1"/>
              <a:t>Bitton</a:t>
            </a:r>
            <a:r>
              <a:rPr lang="en-US" sz="1200" dirty="0"/>
              <a:t> A, Davis RB, Phillips RS, Yeh G. </a:t>
            </a:r>
            <a:r>
              <a:rPr lang="en-US" sz="1200" dirty="0">
                <a:hlinkClick r:id="rId4"/>
              </a:rPr>
              <a:t>When Physicians Counsel About Stress: </a:t>
            </a:r>
          </a:p>
          <a:p>
            <a:r>
              <a:rPr lang="en-US" sz="1200" dirty="0">
                <a:hlinkClick r:id="rId4"/>
              </a:rPr>
              <a:t> Results of a National Study.</a:t>
            </a:r>
            <a:r>
              <a:rPr lang="en-US" sz="1200" dirty="0"/>
              <a:t> </a:t>
            </a:r>
            <a:r>
              <a:rPr lang="en-US" sz="1200" i="1" dirty="0"/>
              <a:t>JAMA Intern Med. </a:t>
            </a:r>
            <a:r>
              <a:rPr lang="en-US" sz="1200" dirty="0"/>
              <a:t>2013;173(1):76-77. </a:t>
            </a:r>
          </a:p>
          <a:p>
            <a:endParaRPr lang="en-US" sz="1200" dirty="0"/>
          </a:p>
        </p:txBody>
      </p:sp>
    </p:spTree>
    <p:extLst>
      <p:ext uri="{BB962C8B-B14F-4D97-AF65-F5344CB8AC3E}">
        <p14:creationId xmlns:p14="http://schemas.microsoft.com/office/powerpoint/2010/main" val="527843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34089-75E9-CC4A-8817-77052577D79E}"/>
              </a:ext>
            </a:extLst>
          </p:cNvPr>
          <p:cNvSpPr>
            <a:spLocks noGrp="1"/>
          </p:cNvSpPr>
          <p:nvPr>
            <p:ph type="title"/>
          </p:nvPr>
        </p:nvSpPr>
        <p:spPr>
          <a:xfrm>
            <a:off x="378542" y="24419"/>
            <a:ext cx="8229600" cy="563054"/>
          </a:xfrm>
        </p:spPr>
        <p:txBody>
          <a:bodyPr>
            <a:normAutofit fontScale="90000"/>
          </a:bodyPr>
          <a:lstStyle/>
          <a:p>
            <a:r>
              <a:rPr lang="en-US" b="1" dirty="0"/>
              <a:t>Why Meditate?</a:t>
            </a:r>
          </a:p>
        </p:txBody>
      </p:sp>
      <p:sp>
        <p:nvSpPr>
          <p:cNvPr id="3" name="TextBox 2">
            <a:extLst>
              <a:ext uri="{FF2B5EF4-FFF2-40B4-BE49-F238E27FC236}">
                <a16:creationId xmlns:a16="http://schemas.microsoft.com/office/drawing/2014/main" id="{8D8021D5-18DA-E14F-9B94-A8C3169025AD}"/>
              </a:ext>
            </a:extLst>
          </p:cNvPr>
          <p:cNvSpPr txBox="1"/>
          <p:nvPr/>
        </p:nvSpPr>
        <p:spPr>
          <a:xfrm>
            <a:off x="0" y="577398"/>
            <a:ext cx="5270740" cy="5539978"/>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432FF"/>
                </a:solidFill>
              </a:rPr>
              <a:t>Unless we train our minds with mental exercise in the way that we  train our bodies with physical exercise, there can be unhealthy outcomes that impact the quality of our lives. </a:t>
            </a:r>
          </a:p>
          <a:p>
            <a:endParaRPr lang="en-US" sz="900" dirty="0">
              <a:solidFill>
                <a:srgbClr val="0432FF"/>
              </a:solidFill>
            </a:endParaRPr>
          </a:p>
          <a:p>
            <a:pPr marL="342900" indent="-342900">
              <a:buFont typeface="Arial" panose="020B0604020202020204" pitchFamily="34" charset="0"/>
              <a:buChar char="•"/>
            </a:pPr>
            <a:r>
              <a:rPr lang="en-US" sz="2400" dirty="0"/>
              <a:t>The inability to manage stress can lead to negative mental and/or physical  consequences such as headaches, GI distress, high blood pressure, obesity and diabetes.</a:t>
            </a:r>
          </a:p>
          <a:p>
            <a:endParaRPr lang="en-US" sz="900" dirty="0">
              <a:solidFill>
                <a:srgbClr val="7030A0"/>
              </a:solidFill>
            </a:endParaRPr>
          </a:p>
          <a:p>
            <a:pPr marL="342900" indent="-342900">
              <a:buFont typeface="Arial" panose="020B0604020202020204" pitchFamily="34" charset="0"/>
              <a:buChar char="•"/>
            </a:pPr>
            <a:r>
              <a:rPr lang="en-US" sz="2400" dirty="0">
                <a:solidFill>
                  <a:srgbClr val="2136FF"/>
                </a:solidFill>
              </a:rPr>
              <a:t>An ever-growing number of CEOs of Fortune 500 Companies Meditate Daily!</a:t>
            </a:r>
            <a:endParaRPr lang="en-US" baseline="30000" dirty="0">
              <a:solidFill>
                <a:srgbClr val="C00000"/>
              </a:solidFill>
            </a:endParaRPr>
          </a:p>
        </p:txBody>
      </p:sp>
      <p:pic>
        <p:nvPicPr>
          <p:cNvPr id="7" name="Picture 6">
            <a:extLst>
              <a:ext uri="{FF2B5EF4-FFF2-40B4-BE49-F238E27FC236}">
                <a16:creationId xmlns:a16="http://schemas.microsoft.com/office/drawing/2014/main" id="{94992F16-53DB-5847-B993-742BBE9C7EF8}"/>
              </a:ext>
            </a:extLst>
          </p:cNvPr>
          <p:cNvPicPr>
            <a:picLocks noChangeAspect="1"/>
          </p:cNvPicPr>
          <p:nvPr/>
        </p:nvPicPr>
        <p:blipFill>
          <a:blip r:embed="rId3"/>
          <a:stretch>
            <a:fillRect/>
          </a:stretch>
        </p:blipFill>
        <p:spPr>
          <a:xfrm>
            <a:off x="5514680" y="577398"/>
            <a:ext cx="3629320" cy="4701953"/>
          </a:xfrm>
          <a:prstGeom prst="rect">
            <a:avLst/>
          </a:prstGeom>
        </p:spPr>
      </p:pic>
      <p:sp>
        <p:nvSpPr>
          <p:cNvPr id="5" name="TextBox 4">
            <a:extLst>
              <a:ext uri="{FF2B5EF4-FFF2-40B4-BE49-F238E27FC236}">
                <a16:creationId xmlns:a16="http://schemas.microsoft.com/office/drawing/2014/main" id="{C2318DCA-2FE7-C246-86EE-C982E09AF450}"/>
              </a:ext>
            </a:extLst>
          </p:cNvPr>
          <p:cNvSpPr txBox="1"/>
          <p:nvPr/>
        </p:nvSpPr>
        <p:spPr>
          <a:xfrm>
            <a:off x="6426974" y="6508968"/>
            <a:ext cx="2717026" cy="338554"/>
          </a:xfrm>
          <a:prstGeom prst="rect">
            <a:avLst/>
          </a:prstGeom>
          <a:noFill/>
        </p:spPr>
        <p:txBody>
          <a:bodyPr wrap="none" rtlCol="0">
            <a:spAutoFit/>
          </a:bodyPr>
          <a:lstStyle/>
          <a:p>
            <a:r>
              <a:rPr lang="en-US" sz="1600" b="1" dirty="0"/>
              <a:t>Lizotte-Waniewski, et al, 2021</a:t>
            </a:r>
          </a:p>
        </p:txBody>
      </p:sp>
      <p:sp>
        <p:nvSpPr>
          <p:cNvPr id="4" name="TextBox 3">
            <a:extLst>
              <a:ext uri="{FF2B5EF4-FFF2-40B4-BE49-F238E27FC236}">
                <a16:creationId xmlns:a16="http://schemas.microsoft.com/office/drawing/2014/main" id="{45C89923-C9A4-7040-B8C0-56A4F5D83D37}"/>
              </a:ext>
            </a:extLst>
          </p:cNvPr>
          <p:cNvSpPr txBox="1"/>
          <p:nvPr/>
        </p:nvSpPr>
        <p:spPr>
          <a:xfrm>
            <a:off x="0" y="6280602"/>
            <a:ext cx="5665205" cy="646331"/>
          </a:xfrm>
          <a:prstGeom prst="rect">
            <a:avLst/>
          </a:prstGeom>
          <a:noFill/>
        </p:spPr>
        <p:txBody>
          <a:bodyPr wrap="none" rtlCol="0">
            <a:spAutoFit/>
          </a:bodyPr>
          <a:lstStyle/>
          <a:p>
            <a:r>
              <a:rPr lang="en-US" sz="1200" dirty="0">
                <a:hlinkClick r:id="rId4"/>
              </a:rPr>
              <a:t>https://www.businessinsider.com/ceos-who-meditate-2012-5</a:t>
            </a:r>
            <a:endParaRPr lang="en-US" sz="1200" dirty="0"/>
          </a:p>
          <a:p>
            <a:r>
              <a:rPr lang="en-US" sz="1200" dirty="0">
                <a:hlinkClick r:id="rId5"/>
              </a:rPr>
              <a:t>https://www.huffpost.com/entry/business-meditation-executives-meditate_n_3528731</a:t>
            </a:r>
            <a:endParaRPr lang="en-US" sz="1200" dirty="0"/>
          </a:p>
          <a:p>
            <a:endParaRPr lang="en-US" sz="1200" dirty="0"/>
          </a:p>
        </p:txBody>
      </p:sp>
    </p:spTree>
    <p:extLst>
      <p:ext uri="{BB962C8B-B14F-4D97-AF65-F5344CB8AC3E}">
        <p14:creationId xmlns:p14="http://schemas.microsoft.com/office/powerpoint/2010/main" val="859235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E46DD-0E14-D74A-8013-6B531C2235F1}"/>
              </a:ext>
            </a:extLst>
          </p:cNvPr>
          <p:cNvSpPr>
            <a:spLocks noGrp="1"/>
          </p:cNvSpPr>
          <p:nvPr>
            <p:ph type="title"/>
          </p:nvPr>
        </p:nvSpPr>
        <p:spPr>
          <a:xfrm>
            <a:off x="457200" y="274638"/>
            <a:ext cx="8229600" cy="653410"/>
          </a:xfrm>
        </p:spPr>
        <p:txBody>
          <a:bodyPr>
            <a:normAutofit fontScale="90000"/>
          </a:bodyPr>
          <a:lstStyle/>
          <a:p>
            <a:r>
              <a:rPr lang="en-US" b="1" dirty="0"/>
              <a:t>Session Objectives</a:t>
            </a:r>
          </a:p>
        </p:txBody>
      </p:sp>
      <p:sp>
        <p:nvSpPr>
          <p:cNvPr id="3" name="Content Placeholder 2">
            <a:extLst>
              <a:ext uri="{FF2B5EF4-FFF2-40B4-BE49-F238E27FC236}">
                <a16:creationId xmlns:a16="http://schemas.microsoft.com/office/drawing/2014/main" id="{9C5E7C87-3754-6249-BF0D-53A4751C8A46}"/>
              </a:ext>
            </a:extLst>
          </p:cNvPr>
          <p:cNvSpPr>
            <a:spLocks noGrp="1"/>
          </p:cNvSpPr>
          <p:nvPr>
            <p:ph idx="1"/>
          </p:nvPr>
        </p:nvSpPr>
        <p:spPr>
          <a:xfrm>
            <a:off x="0" y="1176338"/>
            <a:ext cx="9144000" cy="4014171"/>
          </a:xfrm>
        </p:spPr>
        <p:txBody>
          <a:bodyPr/>
          <a:lstStyle/>
          <a:p>
            <a:r>
              <a:rPr lang="en-US" dirty="0">
                <a:solidFill>
                  <a:srgbClr val="0001E6"/>
                </a:solidFill>
              </a:rPr>
              <a:t>To identify why wellness education is important for medical students.</a:t>
            </a:r>
          </a:p>
          <a:p>
            <a:r>
              <a:rPr lang="en-US" dirty="0"/>
              <a:t>To describe the key elements of a comprehensive wellness toolkit.</a:t>
            </a:r>
          </a:p>
          <a:p>
            <a:r>
              <a:rPr lang="en-US" dirty="0">
                <a:solidFill>
                  <a:srgbClr val="0001E6"/>
                </a:solidFill>
              </a:rPr>
              <a:t>To create a personal wellness routine using practical suggestions from the session content.</a:t>
            </a:r>
          </a:p>
        </p:txBody>
      </p:sp>
      <p:sp>
        <p:nvSpPr>
          <p:cNvPr id="5" name="TextBox 4">
            <a:extLst>
              <a:ext uri="{FF2B5EF4-FFF2-40B4-BE49-F238E27FC236}">
                <a16:creationId xmlns:a16="http://schemas.microsoft.com/office/drawing/2014/main" id="{239A891B-FE33-434F-B434-E2A64172397C}"/>
              </a:ext>
            </a:extLst>
          </p:cNvPr>
          <p:cNvSpPr txBox="1"/>
          <p:nvPr/>
        </p:nvSpPr>
        <p:spPr>
          <a:xfrm>
            <a:off x="6426974" y="6508968"/>
            <a:ext cx="2717026" cy="338554"/>
          </a:xfrm>
          <a:prstGeom prst="rect">
            <a:avLst/>
          </a:prstGeom>
          <a:noFill/>
        </p:spPr>
        <p:txBody>
          <a:bodyPr wrap="none" rtlCol="0">
            <a:spAutoFit/>
          </a:bodyPr>
          <a:lstStyle/>
          <a:p>
            <a:r>
              <a:rPr lang="en-US" sz="1600" b="1" dirty="0"/>
              <a:t>Lizotte-Waniewski, et al, 2021</a:t>
            </a:r>
          </a:p>
        </p:txBody>
      </p:sp>
      <p:pic>
        <p:nvPicPr>
          <p:cNvPr id="6" name="Picture 5" descr="A picture containing orange&#10;&#10;Description automatically generated">
            <a:extLst>
              <a:ext uri="{FF2B5EF4-FFF2-40B4-BE49-F238E27FC236}">
                <a16:creationId xmlns:a16="http://schemas.microsoft.com/office/drawing/2014/main" id="{9E59CAE4-95AC-5842-8D08-338F8FEAAEBC}"/>
              </a:ext>
            </a:extLst>
          </p:cNvPr>
          <p:cNvPicPr>
            <a:picLocks noChangeAspect="1"/>
          </p:cNvPicPr>
          <p:nvPr/>
        </p:nvPicPr>
        <p:blipFill>
          <a:blip r:embed="rId3"/>
          <a:stretch>
            <a:fillRect/>
          </a:stretch>
        </p:blipFill>
        <p:spPr>
          <a:xfrm>
            <a:off x="1707614" y="4753777"/>
            <a:ext cx="3922006" cy="1961003"/>
          </a:xfrm>
          <a:prstGeom prst="rect">
            <a:avLst/>
          </a:prstGeom>
        </p:spPr>
      </p:pic>
    </p:spTree>
    <p:extLst>
      <p:ext uri="{BB962C8B-B14F-4D97-AF65-F5344CB8AC3E}">
        <p14:creationId xmlns:p14="http://schemas.microsoft.com/office/powerpoint/2010/main" val="3193176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49"/>
            <a:ext cx="5865223" cy="660147"/>
          </a:xfrm>
        </p:spPr>
        <p:txBody>
          <a:bodyPr>
            <a:normAutofit fontScale="90000"/>
          </a:bodyPr>
          <a:lstStyle/>
          <a:p>
            <a:r>
              <a:rPr lang="en-US" b="1" dirty="0"/>
              <a:t>Benefits of Meditation</a:t>
            </a:r>
          </a:p>
        </p:txBody>
      </p:sp>
      <p:sp>
        <p:nvSpPr>
          <p:cNvPr id="3" name="Content Placeholder 2"/>
          <p:cNvSpPr>
            <a:spLocks noGrp="1"/>
          </p:cNvSpPr>
          <p:nvPr>
            <p:ph idx="1"/>
          </p:nvPr>
        </p:nvSpPr>
        <p:spPr>
          <a:xfrm>
            <a:off x="0" y="747258"/>
            <a:ext cx="8943348" cy="6186004"/>
          </a:xfrm>
        </p:spPr>
        <p:txBody>
          <a:bodyPr>
            <a:noAutofit/>
          </a:bodyPr>
          <a:lstStyle/>
          <a:p>
            <a:pPr marL="0" indent="0">
              <a:buNone/>
            </a:pPr>
            <a:r>
              <a:rPr lang="en-US" sz="2500" b="1" u="sng" dirty="0">
                <a:solidFill>
                  <a:srgbClr val="343CE4"/>
                </a:solidFill>
              </a:rPr>
              <a:t>Physical Health Benefits</a:t>
            </a:r>
          </a:p>
          <a:p>
            <a:r>
              <a:rPr lang="en-US" sz="2500" dirty="0"/>
              <a:t>Decreases levels of cortisol</a:t>
            </a:r>
          </a:p>
          <a:p>
            <a:r>
              <a:rPr lang="en-US" sz="2500" dirty="0"/>
              <a:t>Lowers blood pressure</a:t>
            </a:r>
          </a:p>
          <a:p>
            <a:r>
              <a:rPr lang="en-US" sz="2500" dirty="0"/>
              <a:t>Reduces cardiovascular disease</a:t>
            </a:r>
          </a:p>
          <a:p>
            <a:r>
              <a:rPr lang="en-US" sz="2500" dirty="0"/>
              <a:t>Improves immune functioning</a:t>
            </a:r>
          </a:p>
          <a:p>
            <a:pPr marL="0" indent="0">
              <a:buNone/>
            </a:pPr>
            <a:endParaRPr lang="en-US" sz="1000" dirty="0">
              <a:solidFill>
                <a:srgbClr val="0000FF"/>
              </a:solidFill>
            </a:endParaRPr>
          </a:p>
          <a:p>
            <a:pPr marL="0" indent="0">
              <a:buNone/>
            </a:pPr>
            <a:r>
              <a:rPr lang="en-US" sz="2500" b="1" u="sng" dirty="0">
                <a:solidFill>
                  <a:srgbClr val="343CE4"/>
                </a:solidFill>
              </a:rPr>
              <a:t>Mental Health Benefits</a:t>
            </a:r>
          </a:p>
          <a:p>
            <a:r>
              <a:rPr lang="en-US" sz="2500" dirty="0"/>
              <a:t>Improves working memory capacity</a:t>
            </a:r>
          </a:p>
          <a:p>
            <a:r>
              <a:rPr lang="en-US" sz="2500" dirty="0"/>
              <a:t>Increases empathy</a:t>
            </a:r>
          </a:p>
          <a:p>
            <a:r>
              <a:rPr lang="en-US" sz="2500" dirty="0"/>
              <a:t>Increases ability to focus attention</a:t>
            </a:r>
          </a:p>
          <a:p>
            <a:r>
              <a:rPr lang="en-US" sz="2500" dirty="0"/>
              <a:t>Induces higher levels of satisfaction</a:t>
            </a:r>
          </a:p>
          <a:p>
            <a:r>
              <a:rPr lang="en-US" sz="2500" dirty="0"/>
              <a:t>Improves sleep quality</a:t>
            </a:r>
          </a:p>
          <a:p>
            <a:r>
              <a:rPr lang="en-US" sz="2500" dirty="0"/>
              <a:t>Increases brain plasticity</a:t>
            </a:r>
          </a:p>
          <a:p>
            <a:r>
              <a:rPr lang="en-US" sz="2500" dirty="0"/>
              <a:t>Induces greater productivity/efficiency</a:t>
            </a:r>
          </a:p>
          <a:p>
            <a:pPr marL="0" indent="0">
              <a:buNone/>
            </a:pPr>
            <a:endParaRPr lang="en-US" sz="2400" dirty="0"/>
          </a:p>
        </p:txBody>
      </p:sp>
      <p:pic>
        <p:nvPicPr>
          <p:cNvPr id="8" name="Picture 7">
            <a:extLst>
              <a:ext uri="{FF2B5EF4-FFF2-40B4-BE49-F238E27FC236}">
                <a16:creationId xmlns:a16="http://schemas.microsoft.com/office/drawing/2014/main" id="{585F32B3-ADB9-EB45-A008-A70957E26509}"/>
              </a:ext>
            </a:extLst>
          </p:cNvPr>
          <p:cNvPicPr>
            <a:picLocks noChangeAspect="1"/>
          </p:cNvPicPr>
          <p:nvPr/>
        </p:nvPicPr>
        <p:blipFill>
          <a:blip r:embed="rId3"/>
          <a:stretch>
            <a:fillRect/>
          </a:stretch>
        </p:blipFill>
        <p:spPr>
          <a:xfrm>
            <a:off x="5230928" y="926224"/>
            <a:ext cx="3913072" cy="4560176"/>
          </a:xfrm>
          <a:prstGeom prst="rect">
            <a:avLst/>
          </a:prstGeom>
        </p:spPr>
      </p:pic>
      <p:sp>
        <p:nvSpPr>
          <p:cNvPr id="5" name="TextBox 4">
            <a:extLst>
              <a:ext uri="{FF2B5EF4-FFF2-40B4-BE49-F238E27FC236}">
                <a16:creationId xmlns:a16="http://schemas.microsoft.com/office/drawing/2014/main" id="{82D78B73-54D4-8F45-8A5E-ECB608A61ED6}"/>
              </a:ext>
            </a:extLst>
          </p:cNvPr>
          <p:cNvSpPr txBox="1"/>
          <p:nvPr/>
        </p:nvSpPr>
        <p:spPr>
          <a:xfrm>
            <a:off x="6426974" y="6508968"/>
            <a:ext cx="2717026" cy="338554"/>
          </a:xfrm>
          <a:prstGeom prst="rect">
            <a:avLst/>
          </a:prstGeom>
          <a:noFill/>
        </p:spPr>
        <p:txBody>
          <a:bodyPr wrap="none" rtlCol="0">
            <a:spAutoFit/>
          </a:bodyPr>
          <a:lstStyle/>
          <a:p>
            <a:r>
              <a:rPr lang="en-US" sz="1600" b="1" dirty="0"/>
              <a:t>Lizotte-Waniewski, et al, 2021</a:t>
            </a:r>
          </a:p>
        </p:txBody>
      </p:sp>
    </p:spTree>
    <p:extLst>
      <p:ext uri="{BB962C8B-B14F-4D97-AF65-F5344CB8AC3E}">
        <p14:creationId xmlns:p14="http://schemas.microsoft.com/office/powerpoint/2010/main" val="1098488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28A886E8-A439-1F4C-B5A0-70EAE43B641D}"/>
              </a:ext>
            </a:extLst>
          </p:cNvPr>
          <p:cNvSpPr>
            <a:spLocks noGrp="1"/>
          </p:cNvSpPr>
          <p:nvPr>
            <p:ph idx="1"/>
          </p:nvPr>
        </p:nvSpPr>
        <p:spPr>
          <a:xfrm>
            <a:off x="-1" y="824459"/>
            <a:ext cx="6777098" cy="5938389"/>
          </a:xfrm>
        </p:spPr>
        <p:txBody>
          <a:bodyPr>
            <a:normAutofit/>
          </a:bodyPr>
          <a:lstStyle/>
          <a:p>
            <a:r>
              <a:rPr lang="en-US" dirty="0">
                <a:solidFill>
                  <a:srgbClr val="0432FF"/>
                </a:solidFill>
              </a:rPr>
              <a:t>Mindfulness (focus attention on breath, body scan, candle)</a:t>
            </a:r>
          </a:p>
          <a:p>
            <a:r>
              <a:rPr lang="en-US" dirty="0"/>
              <a:t>Guided (Visualization/Virtual Reality)</a:t>
            </a:r>
          </a:p>
          <a:p>
            <a:r>
              <a:rPr lang="en-US" dirty="0">
                <a:solidFill>
                  <a:srgbClr val="2136FF"/>
                </a:solidFill>
              </a:rPr>
              <a:t>Mantra Meditation (including Transcendental)</a:t>
            </a:r>
          </a:p>
          <a:p>
            <a:r>
              <a:rPr lang="en-US" dirty="0"/>
              <a:t>Walking (focus on movements of walking)</a:t>
            </a:r>
          </a:p>
          <a:p>
            <a:r>
              <a:rPr lang="en-US" dirty="0">
                <a:solidFill>
                  <a:srgbClr val="2136FF"/>
                </a:solidFill>
              </a:rPr>
              <a:t>Journaling/gratitude</a:t>
            </a:r>
          </a:p>
          <a:p>
            <a:r>
              <a:rPr lang="en-US" dirty="0"/>
              <a:t>Prayer (Contemplative or Meditative)</a:t>
            </a:r>
          </a:p>
        </p:txBody>
      </p:sp>
      <p:sp>
        <p:nvSpPr>
          <p:cNvPr id="2" name="TextBox 1">
            <a:extLst>
              <a:ext uri="{FF2B5EF4-FFF2-40B4-BE49-F238E27FC236}">
                <a16:creationId xmlns:a16="http://schemas.microsoft.com/office/drawing/2014/main" id="{7D24292B-5C45-B449-B325-98C7D70D045F}"/>
              </a:ext>
            </a:extLst>
          </p:cNvPr>
          <p:cNvSpPr txBox="1"/>
          <p:nvPr/>
        </p:nvSpPr>
        <p:spPr>
          <a:xfrm>
            <a:off x="34085" y="0"/>
            <a:ext cx="6600077" cy="646331"/>
          </a:xfrm>
          <a:prstGeom prst="rect">
            <a:avLst/>
          </a:prstGeom>
          <a:noFill/>
        </p:spPr>
        <p:txBody>
          <a:bodyPr wrap="none" rtlCol="0">
            <a:spAutoFit/>
          </a:bodyPr>
          <a:lstStyle/>
          <a:p>
            <a:r>
              <a:rPr lang="en-US" sz="3600" b="1" dirty="0"/>
              <a:t>Meditation Can Take Many Forms</a:t>
            </a:r>
          </a:p>
        </p:txBody>
      </p:sp>
      <p:pic>
        <p:nvPicPr>
          <p:cNvPr id="5" name="Picture 4">
            <a:extLst>
              <a:ext uri="{FF2B5EF4-FFF2-40B4-BE49-F238E27FC236}">
                <a16:creationId xmlns:a16="http://schemas.microsoft.com/office/drawing/2014/main" id="{4A726622-2700-254A-B70C-74C18D9A87DD}"/>
              </a:ext>
            </a:extLst>
          </p:cNvPr>
          <p:cNvPicPr>
            <a:picLocks noChangeAspect="1"/>
          </p:cNvPicPr>
          <p:nvPr/>
        </p:nvPicPr>
        <p:blipFill>
          <a:blip r:embed="rId3"/>
          <a:stretch>
            <a:fillRect/>
          </a:stretch>
        </p:blipFill>
        <p:spPr>
          <a:xfrm>
            <a:off x="7065979" y="1688148"/>
            <a:ext cx="1901000" cy="2534666"/>
          </a:xfrm>
          <a:prstGeom prst="rect">
            <a:avLst/>
          </a:prstGeom>
        </p:spPr>
      </p:pic>
      <p:pic>
        <p:nvPicPr>
          <p:cNvPr id="8" name="Picture 7">
            <a:extLst>
              <a:ext uri="{FF2B5EF4-FFF2-40B4-BE49-F238E27FC236}">
                <a16:creationId xmlns:a16="http://schemas.microsoft.com/office/drawing/2014/main" id="{D9CAD02E-D77F-EF4D-B188-CDB29A1BF089}"/>
              </a:ext>
            </a:extLst>
          </p:cNvPr>
          <p:cNvPicPr>
            <a:picLocks noChangeAspect="1"/>
          </p:cNvPicPr>
          <p:nvPr/>
        </p:nvPicPr>
        <p:blipFill>
          <a:blip r:embed="rId4"/>
          <a:stretch>
            <a:fillRect/>
          </a:stretch>
        </p:blipFill>
        <p:spPr>
          <a:xfrm>
            <a:off x="6634162" y="4266674"/>
            <a:ext cx="2332817" cy="1610646"/>
          </a:xfrm>
          <a:prstGeom prst="rect">
            <a:avLst/>
          </a:prstGeom>
        </p:spPr>
      </p:pic>
      <p:pic>
        <p:nvPicPr>
          <p:cNvPr id="12" name="Picture 11">
            <a:extLst>
              <a:ext uri="{FF2B5EF4-FFF2-40B4-BE49-F238E27FC236}">
                <a16:creationId xmlns:a16="http://schemas.microsoft.com/office/drawing/2014/main" id="{4C9324AE-AD46-004E-8292-6D87107704C9}"/>
              </a:ext>
            </a:extLst>
          </p:cNvPr>
          <p:cNvPicPr>
            <a:picLocks noChangeAspect="1"/>
          </p:cNvPicPr>
          <p:nvPr/>
        </p:nvPicPr>
        <p:blipFill>
          <a:blip r:embed="rId5"/>
          <a:stretch>
            <a:fillRect/>
          </a:stretch>
        </p:blipFill>
        <p:spPr>
          <a:xfrm>
            <a:off x="6777097" y="95152"/>
            <a:ext cx="2332817" cy="1549137"/>
          </a:xfrm>
          <a:prstGeom prst="rect">
            <a:avLst/>
          </a:prstGeom>
        </p:spPr>
      </p:pic>
      <p:sp>
        <p:nvSpPr>
          <p:cNvPr id="9" name="TextBox 8">
            <a:extLst>
              <a:ext uri="{FF2B5EF4-FFF2-40B4-BE49-F238E27FC236}">
                <a16:creationId xmlns:a16="http://schemas.microsoft.com/office/drawing/2014/main" id="{EC57AEE0-1C99-5540-9BB5-71A21CBDD435}"/>
              </a:ext>
            </a:extLst>
          </p:cNvPr>
          <p:cNvSpPr txBox="1"/>
          <p:nvPr/>
        </p:nvSpPr>
        <p:spPr>
          <a:xfrm>
            <a:off x="6426974" y="6508968"/>
            <a:ext cx="2717026" cy="338554"/>
          </a:xfrm>
          <a:prstGeom prst="rect">
            <a:avLst/>
          </a:prstGeom>
          <a:noFill/>
        </p:spPr>
        <p:txBody>
          <a:bodyPr wrap="none" rtlCol="0">
            <a:spAutoFit/>
          </a:bodyPr>
          <a:lstStyle/>
          <a:p>
            <a:r>
              <a:rPr lang="en-US" sz="1600" b="1" dirty="0"/>
              <a:t>Lizotte-Waniewski, et al, 2021</a:t>
            </a:r>
          </a:p>
        </p:txBody>
      </p:sp>
    </p:spTree>
    <p:extLst>
      <p:ext uri="{BB962C8B-B14F-4D97-AF65-F5344CB8AC3E}">
        <p14:creationId xmlns:p14="http://schemas.microsoft.com/office/powerpoint/2010/main" val="1005190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235" y="10478"/>
            <a:ext cx="8643714" cy="715446"/>
          </a:xfrm>
        </p:spPr>
        <p:txBody>
          <a:bodyPr>
            <a:normAutofit fontScale="90000"/>
          </a:bodyPr>
          <a:lstStyle/>
          <a:p>
            <a:r>
              <a:rPr lang="en-US" b="1" dirty="0"/>
              <a:t>Experience Breath Meditation (Activity)</a:t>
            </a:r>
          </a:p>
        </p:txBody>
      </p:sp>
      <p:pic>
        <p:nvPicPr>
          <p:cNvPr id="5" name="Picture 4">
            <a:extLst>
              <a:ext uri="{FF2B5EF4-FFF2-40B4-BE49-F238E27FC236}">
                <a16:creationId xmlns:a16="http://schemas.microsoft.com/office/drawing/2014/main" id="{294772EA-7D24-1B45-8FE0-8F55D54364F4}"/>
              </a:ext>
            </a:extLst>
          </p:cNvPr>
          <p:cNvPicPr>
            <a:picLocks noChangeAspect="1"/>
          </p:cNvPicPr>
          <p:nvPr/>
        </p:nvPicPr>
        <p:blipFill>
          <a:blip r:embed="rId3"/>
          <a:stretch>
            <a:fillRect/>
          </a:stretch>
        </p:blipFill>
        <p:spPr>
          <a:xfrm>
            <a:off x="42078" y="937224"/>
            <a:ext cx="9059843" cy="5603276"/>
          </a:xfrm>
          <a:prstGeom prst="rect">
            <a:avLst/>
          </a:prstGeom>
        </p:spPr>
      </p:pic>
      <p:sp>
        <p:nvSpPr>
          <p:cNvPr id="4" name="TextBox 3">
            <a:extLst>
              <a:ext uri="{FF2B5EF4-FFF2-40B4-BE49-F238E27FC236}">
                <a16:creationId xmlns:a16="http://schemas.microsoft.com/office/drawing/2014/main" id="{3557CA9D-873A-0A48-91BF-83455E63AFCD}"/>
              </a:ext>
            </a:extLst>
          </p:cNvPr>
          <p:cNvSpPr txBox="1"/>
          <p:nvPr/>
        </p:nvSpPr>
        <p:spPr>
          <a:xfrm>
            <a:off x="6426974" y="6508968"/>
            <a:ext cx="2717026" cy="338554"/>
          </a:xfrm>
          <a:prstGeom prst="rect">
            <a:avLst/>
          </a:prstGeom>
          <a:noFill/>
        </p:spPr>
        <p:txBody>
          <a:bodyPr wrap="none" rtlCol="0">
            <a:spAutoFit/>
          </a:bodyPr>
          <a:lstStyle/>
          <a:p>
            <a:r>
              <a:rPr lang="en-US" sz="1600" b="1" dirty="0"/>
              <a:t>Lizotte-Waniewski, et al, 2021</a:t>
            </a:r>
          </a:p>
        </p:txBody>
      </p:sp>
    </p:spTree>
    <p:extLst>
      <p:ext uri="{BB962C8B-B14F-4D97-AF65-F5344CB8AC3E}">
        <p14:creationId xmlns:p14="http://schemas.microsoft.com/office/powerpoint/2010/main" val="1331376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4516D-E572-914D-8698-578F3637881C}"/>
              </a:ext>
            </a:extLst>
          </p:cNvPr>
          <p:cNvSpPr>
            <a:spLocks noGrp="1"/>
          </p:cNvSpPr>
          <p:nvPr>
            <p:ph type="title"/>
          </p:nvPr>
        </p:nvSpPr>
        <p:spPr>
          <a:xfrm>
            <a:off x="0" y="6834"/>
            <a:ext cx="9144000" cy="610129"/>
          </a:xfrm>
        </p:spPr>
        <p:txBody>
          <a:bodyPr>
            <a:noAutofit/>
          </a:bodyPr>
          <a:lstStyle/>
          <a:p>
            <a:r>
              <a:rPr lang="en-US" sz="3800" b="1" dirty="0"/>
              <a:t>Meditation Checklist</a:t>
            </a:r>
          </a:p>
        </p:txBody>
      </p:sp>
      <p:sp>
        <p:nvSpPr>
          <p:cNvPr id="4" name="TextBox 3">
            <a:extLst>
              <a:ext uri="{FF2B5EF4-FFF2-40B4-BE49-F238E27FC236}">
                <a16:creationId xmlns:a16="http://schemas.microsoft.com/office/drawing/2014/main" id="{5FE06F19-1D2E-5040-AA96-4127ADCBBCB8}"/>
              </a:ext>
            </a:extLst>
          </p:cNvPr>
          <p:cNvSpPr txBox="1"/>
          <p:nvPr/>
        </p:nvSpPr>
        <p:spPr>
          <a:xfrm>
            <a:off x="6426974" y="6508968"/>
            <a:ext cx="2717026" cy="338554"/>
          </a:xfrm>
          <a:prstGeom prst="rect">
            <a:avLst/>
          </a:prstGeom>
          <a:noFill/>
        </p:spPr>
        <p:txBody>
          <a:bodyPr wrap="none" rtlCol="0">
            <a:spAutoFit/>
          </a:bodyPr>
          <a:lstStyle/>
          <a:p>
            <a:r>
              <a:rPr lang="en-US" sz="1600" b="1" dirty="0"/>
              <a:t>Lizotte-Waniewski, et al, 2021</a:t>
            </a:r>
          </a:p>
        </p:txBody>
      </p:sp>
      <p:sp>
        <p:nvSpPr>
          <p:cNvPr id="3" name="TextBox 2">
            <a:extLst>
              <a:ext uri="{FF2B5EF4-FFF2-40B4-BE49-F238E27FC236}">
                <a16:creationId xmlns:a16="http://schemas.microsoft.com/office/drawing/2014/main" id="{816314F9-73FF-2D4F-A06F-A01BCB3B67B2}"/>
              </a:ext>
            </a:extLst>
          </p:cNvPr>
          <p:cNvSpPr txBox="1"/>
          <p:nvPr/>
        </p:nvSpPr>
        <p:spPr>
          <a:xfrm>
            <a:off x="0" y="731837"/>
            <a:ext cx="9144000" cy="5509200"/>
          </a:xfrm>
          <a:prstGeom prst="rect">
            <a:avLst/>
          </a:prstGeom>
          <a:noFill/>
        </p:spPr>
        <p:txBody>
          <a:bodyPr wrap="square" rtlCol="0">
            <a:spAutoFit/>
          </a:bodyPr>
          <a:lstStyle/>
          <a:p>
            <a:pPr marL="342900" indent="-342900">
              <a:buAutoNum type="arabicPeriod"/>
            </a:pPr>
            <a:r>
              <a:rPr lang="en-US" sz="1600" dirty="0"/>
              <a:t>Find quiet place where you will not be disturbed for 10 minutes free of distractions and set a timer for the length of your meditation (2-10 minutes to start).</a:t>
            </a:r>
          </a:p>
          <a:p>
            <a:endParaRPr lang="en-US" sz="1600" dirty="0"/>
          </a:p>
          <a:p>
            <a:r>
              <a:rPr lang="en-US" sz="1600" dirty="0"/>
              <a:t>2. Sit comfortably on a chair or on the floor. You can close your eyes or lower your gaze to the floor to    </a:t>
            </a:r>
          </a:p>
          <a:p>
            <a:r>
              <a:rPr lang="en-US" sz="1600" dirty="0"/>
              <a:t>     minimize distractions.</a:t>
            </a:r>
          </a:p>
          <a:p>
            <a:endParaRPr lang="en-US" sz="1600" dirty="0"/>
          </a:p>
          <a:p>
            <a:r>
              <a:rPr lang="en-US" sz="1600" dirty="0"/>
              <a:t>3. Make sure your back is straight but not rigid and rest your hands in your lap or on a  table.</a:t>
            </a:r>
          </a:p>
          <a:p>
            <a:endParaRPr lang="en-US" sz="1600" dirty="0"/>
          </a:p>
          <a:p>
            <a:r>
              <a:rPr lang="en-US" sz="1600" dirty="0"/>
              <a:t>4. Focus your attention on your breath. Breathe normally, but notice when the breath starts, and feeling the</a:t>
            </a:r>
          </a:p>
          <a:p>
            <a:r>
              <a:rPr lang="en-US" sz="1600" dirty="0"/>
              <a:t>   expansion of your lungs as you inhale. </a:t>
            </a:r>
          </a:p>
          <a:p>
            <a:endParaRPr lang="en-US" sz="1600" dirty="0"/>
          </a:p>
          <a:p>
            <a:r>
              <a:rPr lang="en-US" sz="1600" dirty="0"/>
              <a:t>5. Pause briefly after the inhale and then as you slowly exhale notice the sensation of your belly and chest</a:t>
            </a:r>
          </a:p>
          <a:p>
            <a:r>
              <a:rPr lang="en-US" sz="1600" dirty="0"/>
              <a:t>     falling. </a:t>
            </a:r>
          </a:p>
          <a:p>
            <a:endParaRPr lang="en-US" sz="1600" dirty="0"/>
          </a:p>
          <a:p>
            <a:r>
              <a:rPr lang="en-US" sz="1600" dirty="0"/>
              <a:t>6. Thoughts will come and go from your mind. Just notice that you are having a thought (label it “thinking”  </a:t>
            </a:r>
          </a:p>
          <a:p>
            <a:r>
              <a:rPr lang="en-US" sz="1600" dirty="0"/>
              <a:t>     and gently return your attention to your breath.  You won’t be able to prevent the mind from thinking,</a:t>
            </a:r>
          </a:p>
          <a:p>
            <a:r>
              <a:rPr lang="en-US" sz="1600" dirty="0"/>
              <a:t>     just be aware when thoughts arise and choose not to engage with them, returning focus to the breath.</a:t>
            </a:r>
          </a:p>
          <a:p>
            <a:endParaRPr lang="en-US" sz="1600" dirty="0"/>
          </a:p>
          <a:p>
            <a:r>
              <a:rPr lang="en-US" sz="1600" dirty="0"/>
              <a:t>7. Repeat steps 4-6 for the full duration of your meditation time.</a:t>
            </a:r>
          </a:p>
          <a:p>
            <a:endParaRPr lang="en-US" sz="1600" dirty="0"/>
          </a:p>
          <a:p>
            <a:r>
              <a:rPr lang="en-US" sz="1600" dirty="0"/>
              <a:t>8. At the last exhale name 1 thing for which you are grateful. </a:t>
            </a:r>
          </a:p>
          <a:p>
            <a:pPr marL="342900" indent="-342900">
              <a:buAutoNum type="arabicPeriod"/>
            </a:pPr>
            <a:endParaRPr lang="en-US" sz="1600" dirty="0"/>
          </a:p>
        </p:txBody>
      </p:sp>
    </p:spTree>
    <p:extLst>
      <p:ext uri="{BB962C8B-B14F-4D97-AF65-F5344CB8AC3E}">
        <p14:creationId xmlns:p14="http://schemas.microsoft.com/office/powerpoint/2010/main" val="3974190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4E805-DBBF-5042-AB08-990B6C96DFF4}"/>
              </a:ext>
            </a:extLst>
          </p:cNvPr>
          <p:cNvSpPr>
            <a:spLocks noGrp="1"/>
          </p:cNvSpPr>
          <p:nvPr>
            <p:ph type="title"/>
          </p:nvPr>
        </p:nvSpPr>
        <p:spPr>
          <a:xfrm>
            <a:off x="529390" y="60225"/>
            <a:ext cx="6176210" cy="504255"/>
          </a:xfrm>
        </p:spPr>
        <p:txBody>
          <a:bodyPr>
            <a:normAutofit fontScale="90000"/>
          </a:bodyPr>
          <a:lstStyle/>
          <a:p>
            <a:r>
              <a:rPr lang="en-US" b="1" dirty="0"/>
              <a:t>The Myth of Multitasking</a:t>
            </a:r>
          </a:p>
        </p:txBody>
      </p:sp>
      <p:sp>
        <p:nvSpPr>
          <p:cNvPr id="3" name="Content Placeholder 2">
            <a:extLst>
              <a:ext uri="{FF2B5EF4-FFF2-40B4-BE49-F238E27FC236}">
                <a16:creationId xmlns:a16="http://schemas.microsoft.com/office/drawing/2014/main" id="{4D1B1C4F-666E-3544-9EA3-52CDB4BFA83C}"/>
              </a:ext>
            </a:extLst>
          </p:cNvPr>
          <p:cNvSpPr>
            <a:spLocks noGrp="1"/>
          </p:cNvSpPr>
          <p:nvPr>
            <p:ph idx="1"/>
          </p:nvPr>
        </p:nvSpPr>
        <p:spPr>
          <a:xfrm>
            <a:off x="0" y="788893"/>
            <a:ext cx="6963963" cy="5020235"/>
          </a:xfrm>
        </p:spPr>
        <p:txBody>
          <a:bodyPr>
            <a:normAutofit/>
          </a:bodyPr>
          <a:lstStyle/>
          <a:p>
            <a:r>
              <a:rPr lang="en-US" sz="2800" dirty="0">
                <a:solidFill>
                  <a:srgbClr val="0432FF"/>
                </a:solidFill>
              </a:rPr>
              <a:t>A 2010 Harvard study shows that subjects were not paying attention/fully engaged with what they were doing in front of them 47% of the time!</a:t>
            </a:r>
            <a:r>
              <a:rPr lang="en-US" sz="2800" baseline="30000" dirty="0">
                <a:solidFill>
                  <a:srgbClr val="0432FF"/>
                </a:solidFill>
              </a:rPr>
              <a:t>1</a:t>
            </a:r>
          </a:p>
          <a:p>
            <a:r>
              <a:rPr lang="en-US" sz="2800" dirty="0"/>
              <a:t>When the mind wanders, where does it go? What is the result? </a:t>
            </a:r>
          </a:p>
          <a:p>
            <a:r>
              <a:rPr lang="en-US" sz="2800" dirty="0">
                <a:solidFill>
                  <a:srgbClr val="0001E6"/>
                </a:solidFill>
              </a:rPr>
              <a:t>What about multitasking? Experts in cognition indicate frequent multitasking can cost up to 30-40% of lost productivity during brain switching (switching cost) and lead to more errors. </a:t>
            </a:r>
            <a:endParaRPr lang="en-US" sz="2800" dirty="0"/>
          </a:p>
        </p:txBody>
      </p:sp>
      <p:pic>
        <p:nvPicPr>
          <p:cNvPr id="6" name="Picture 5">
            <a:extLst>
              <a:ext uri="{FF2B5EF4-FFF2-40B4-BE49-F238E27FC236}">
                <a16:creationId xmlns:a16="http://schemas.microsoft.com/office/drawing/2014/main" id="{C4784875-C30E-4647-87C2-0BDC9911D655}"/>
              </a:ext>
            </a:extLst>
          </p:cNvPr>
          <p:cNvPicPr>
            <a:picLocks noChangeAspect="1"/>
          </p:cNvPicPr>
          <p:nvPr/>
        </p:nvPicPr>
        <p:blipFill>
          <a:blip r:embed="rId3"/>
          <a:stretch>
            <a:fillRect/>
          </a:stretch>
        </p:blipFill>
        <p:spPr>
          <a:xfrm>
            <a:off x="6815579" y="312353"/>
            <a:ext cx="2367980" cy="1771250"/>
          </a:xfrm>
          <a:prstGeom prst="rect">
            <a:avLst/>
          </a:prstGeom>
        </p:spPr>
      </p:pic>
      <p:pic>
        <p:nvPicPr>
          <p:cNvPr id="10" name="Picture 9">
            <a:extLst>
              <a:ext uri="{FF2B5EF4-FFF2-40B4-BE49-F238E27FC236}">
                <a16:creationId xmlns:a16="http://schemas.microsoft.com/office/drawing/2014/main" id="{28FA8F59-29AD-8F46-90C0-6ED119EF7904}"/>
              </a:ext>
            </a:extLst>
          </p:cNvPr>
          <p:cNvPicPr>
            <a:picLocks noChangeAspect="1"/>
          </p:cNvPicPr>
          <p:nvPr/>
        </p:nvPicPr>
        <p:blipFill>
          <a:blip r:embed="rId4"/>
          <a:stretch>
            <a:fillRect/>
          </a:stretch>
        </p:blipFill>
        <p:spPr>
          <a:xfrm>
            <a:off x="7126186" y="2246889"/>
            <a:ext cx="1895150" cy="3245120"/>
          </a:xfrm>
          <a:prstGeom prst="rect">
            <a:avLst/>
          </a:prstGeom>
        </p:spPr>
      </p:pic>
      <p:sp>
        <p:nvSpPr>
          <p:cNvPr id="7" name="TextBox 6">
            <a:extLst>
              <a:ext uri="{FF2B5EF4-FFF2-40B4-BE49-F238E27FC236}">
                <a16:creationId xmlns:a16="http://schemas.microsoft.com/office/drawing/2014/main" id="{0F931964-E9F9-C847-B629-49D531B84485}"/>
              </a:ext>
            </a:extLst>
          </p:cNvPr>
          <p:cNvSpPr txBox="1"/>
          <p:nvPr/>
        </p:nvSpPr>
        <p:spPr>
          <a:xfrm>
            <a:off x="6426974" y="6508968"/>
            <a:ext cx="2717026" cy="338554"/>
          </a:xfrm>
          <a:prstGeom prst="rect">
            <a:avLst/>
          </a:prstGeom>
          <a:noFill/>
        </p:spPr>
        <p:txBody>
          <a:bodyPr wrap="none" rtlCol="0">
            <a:spAutoFit/>
          </a:bodyPr>
          <a:lstStyle/>
          <a:p>
            <a:r>
              <a:rPr lang="en-US" sz="1600" b="1" dirty="0"/>
              <a:t>Lizotte-Waniewski, et al, 2021</a:t>
            </a:r>
          </a:p>
        </p:txBody>
      </p:sp>
      <p:sp>
        <p:nvSpPr>
          <p:cNvPr id="4" name="TextBox 3">
            <a:extLst>
              <a:ext uri="{FF2B5EF4-FFF2-40B4-BE49-F238E27FC236}">
                <a16:creationId xmlns:a16="http://schemas.microsoft.com/office/drawing/2014/main" id="{2A05DE4C-55E0-BA43-9D2F-39D3C3BF6500}"/>
              </a:ext>
            </a:extLst>
          </p:cNvPr>
          <p:cNvSpPr txBox="1"/>
          <p:nvPr/>
        </p:nvSpPr>
        <p:spPr>
          <a:xfrm>
            <a:off x="-5341" y="6185802"/>
            <a:ext cx="5524076" cy="646331"/>
          </a:xfrm>
          <a:prstGeom prst="rect">
            <a:avLst/>
          </a:prstGeom>
          <a:noFill/>
        </p:spPr>
        <p:txBody>
          <a:bodyPr wrap="none" rtlCol="0">
            <a:spAutoFit/>
          </a:bodyPr>
          <a:lstStyle/>
          <a:p>
            <a:r>
              <a:rPr lang="en-US" sz="1200" dirty="0"/>
              <a:t>1) Killingsworth, M. A., &amp; Gilbert, D. T. (2010). A wandering mind is an unhappy mind. </a:t>
            </a:r>
          </a:p>
          <a:p>
            <a:r>
              <a:rPr lang="en-US" sz="1200" dirty="0"/>
              <a:t> Science, 330 (6006), 932-932.</a:t>
            </a:r>
          </a:p>
          <a:p>
            <a:r>
              <a:rPr lang="en-US" sz="1200" dirty="0">
                <a:hlinkClick r:id="rId5"/>
              </a:rPr>
              <a:t>https://www.apa.org/research/action/multitask</a:t>
            </a:r>
            <a:endParaRPr lang="en-US" sz="1200" dirty="0"/>
          </a:p>
        </p:txBody>
      </p:sp>
    </p:spTree>
    <p:extLst>
      <p:ext uri="{BB962C8B-B14F-4D97-AF65-F5344CB8AC3E}">
        <p14:creationId xmlns:p14="http://schemas.microsoft.com/office/powerpoint/2010/main" val="3960105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9DFD3-5E49-2D41-BB23-97D2D60B02D2}"/>
              </a:ext>
            </a:extLst>
          </p:cNvPr>
          <p:cNvSpPr>
            <a:spLocks noGrp="1"/>
          </p:cNvSpPr>
          <p:nvPr>
            <p:ph type="title"/>
          </p:nvPr>
        </p:nvSpPr>
        <p:spPr>
          <a:xfrm>
            <a:off x="457200" y="0"/>
            <a:ext cx="8229600" cy="1143000"/>
          </a:xfrm>
        </p:spPr>
        <p:txBody>
          <a:bodyPr/>
          <a:lstStyle/>
          <a:p>
            <a:r>
              <a:rPr lang="en-US" b="1" dirty="0"/>
              <a:t>So Far in Your Tool Kit…</a:t>
            </a:r>
          </a:p>
        </p:txBody>
      </p:sp>
      <p:sp>
        <p:nvSpPr>
          <p:cNvPr id="3" name="Content Placeholder 2">
            <a:extLst>
              <a:ext uri="{FF2B5EF4-FFF2-40B4-BE49-F238E27FC236}">
                <a16:creationId xmlns:a16="http://schemas.microsoft.com/office/drawing/2014/main" id="{12E3AC97-2EF7-7341-A5EB-70A5347EBDAB}"/>
              </a:ext>
            </a:extLst>
          </p:cNvPr>
          <p:cNvSpPr>
            <a:spLocks noGrp="1"/>
          </p:cNvSpPr>
          <p:nvPr>
            <p:ph idx="1"/>
          </p:nvPr>
        </p:nvSpPr>
        <p:spPr/>
        <p:txBody>
          <a:bodyPr/>
          <a:lstStyle/>
          <a:p>
            <a:r>
              <a:rPr lang="en-US" dirty="0"/>
              <a:t>Exercise</a:t>
            </a:r>
          </a:p>
          <a:p>
            <a:r>
              <a:rPr lang="en-US" dirty="0"/>
              <a:t>Diet</a:t>
            </a:r>
          </a:p>
          <a:p>
            <a:r>
              <a:rPr lang="en-US" dirty="0"/>
              <a:t>Sleep</a:t>
            </a:r>
          </a:p>
          <a:p>
            <a:r>
              <a:rPr lang="en-US" dirty="0"/>
              <a:t>Mindfulness</a:t>
            </a:r>
          </a:p>
        </p:txBody>
      </p:sp>
      <p:pic>
        <p:nvPicPr>
          <p:cNvPr id="5" name="Picture 4">
            <a:extLst>
              <a:ext uri="{FF2B5EF4-FFF2-40B4-BE49-F238E27FC236}">
                <a16:creationId xmlns:a16="http://schemas.microsoft.com/office/drawing/2014/main" id="{A7EF7A85-B168-8F4D-B26D-09BD32B4AF42}"/>
              </a:ext>
            </a:extLst>
          </p:cNvPr>
          <p:cNvPicPr>
            <a:picLocks noChangeAspect="1"/>
          </p:cNvPicPr>
          <p:nvPr/>
        </p:nvPicPr>
        <p:blipFill>
          <a:blip r:embed="rId3"/>
          <a:stretch>
            <a:fillRect/>
          </a:stretch>
        </p:blipFill>
        <p:spPr>
          <a:xfrm>
            <a:off x="3308642" y="2464213"/>
            <a:ext cx="5595872" cy="2797936"/>
          </a:xfrm>
          <a:prstGeom prst="rect">
            <a:avLst/>
          </a:prstGeom>
        </p:spPr>
      </p:pic>
    </p:spTree>
    <p:extLst>
      <p:ext uri="{BB962C8B-B14F-4D97-AF65-F5344CB8AC3E}">
        <p14:creationId xmlns:p14="http://schemas.microsoft.com/office/powerpoint/2010/main" val="2843952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A7E64-0CF1-FE4D-A112-0DD9E5182424}"/>
              </a:ext>
            </a:extLst>
          </p:cNvPr>
          <p:cNvSpPr>
            <a:spLocks noGrp="1"/>
          </p:cNvSpPr>
          <p:nvPr>
            <p:ph type="title"/>
          </p:nvPr>
        </p:nvSpPr>
        <p:spPr>
          <a:xfrm>
            <a:off x="457200" y="0"/>
            <a:ext cx="8229600" cy="759542"/>
          </a:xfrm>
        </p:spPr>
        <p:txBody>
          <a:bodyPr>
            <a:normAutofit fontScale="90000"/>
          </a:bodyPr>
          <a:lstStyle/>
          <a:p>
            <a:r>
              <a:rPr lang="en-US" b="1" dirty="0"/>
              <a:t>Rational Emotive Behavioral Therapy</a:t>
            </a:r>
          </a:p>
        </p:txBody>
      </p:sp>
      <p:sp>
        <p:nvSpPr>
          <p:cNvPr id="3" name="Content Placeholder 2">
            <a:extLst>
              <a:ext uri="{FF2B5EF4-FFF2-40B4-BE49-F238E27FC236}">
                <a16:creationId xmlns:a16="http://schemas.microsoft.com/office/drawing/2014/main" id="{52C8106C-2405-3B45-826D-B2FDE91ED791}"/>
              </a:ext>
            </a:extLst>
          </p:cNvPr>
          <p:cNvSpPr>
            <a:spLocks noGrp="1"/>
          </p:cNvSpPr>
          <p:nvPr>
            <p:ph idx="1"/>
          </p:nvPr>
        </p:nvSpPr>
        <p:spPr>
          <a:xfrm>
            <a:off x="28895" y="845258"/>
            <a:ext cx="5376264" cy="5832987"/>
          </a:xfrm>
        </p:spPr>
        <p:txBody>
          <a:bodyPr>
            <a:normAutofit fontScale="92500" lnSpcReduction="20000"/>
          </a:bodyPr>
          <a:lstStyle/>
          <a:p>
            <a:r>
              <a:rPr lang="en-US" dirty="0">
                <a:solidFill>
                  <a:srgbClr val="0001E6"/>
                </a:solidFill>
              </a:rPr>
              <a:t>Practical mechanism to neutralize unhelpful thoughts and patterns, by recognizing your response to a trigger, identifying the underlying irrational beliefs and disputing the beliefs to replace them with more reality-based rational beliefs. </a:t>
            </a:r>
          </a:p>
          <a:p>
            <a:r>
              <a:rPr lang="en-US" dirty="0"/>
              <a:t>Helps to promote a growth mindset.</a:t>
            </a:r>
          </a:p>
          <a:p>
            <a:r>
              <a:rPr lang="en-US" dirty="0">
                <a:solidFill>
                  <a:srgbClr val="2136FF"/>
                </a:solidFill>
              </a:rPr>
              <a:t>Simple and practical model for replacing self-defeating thoughts with those that are empowering.</a:t>
            </a:r>
          </a:p>
        </p:txBody>
      </p:sp>
      <p:sp>
        <p:nvSpPr>
          <p:cNvPr id="5" name="TextBox 4">
            <a:extLst>
              <a:ext uri="{FF2B5EF4-FFF2-40B4-BE49-F238E27FC236}">
                <a16:creationId xmlns:a16="http://schemas.microsoft.com/office/drawing/2014/main" id="{E070C51F-FAC7-914B-87CE-B117B9B19E31}"/>
              </a:ext>
            </a:extLst>
          </p:cNvPr>
          <p:cNvSpPr txBox="1"/>
          <p:nvPr/>
        </p:nvSpPr>
        <p:spPr>
          <a:xfrm>
            <a:off x="6426974" y="6508968"/>
            <a:ext cx="2717026" cy="338554"/>
          </a:xfrm>
          <a:prstGeom prst="rect">
            <a:avLst/>
          </a:prstGeom>
          <a:noFill/>
        </p:spPr>
        <p:txBody>
          <a:bodyPr wrap="none" rtlCol="0">
            <a:spAutoFit/>
          </a:bodyPr>
          <a:lstStyle/>
          <a:p>
            <a:r>
              <a:rPr lang="en-US" sz="1600" b="1" dirty="0"/>
              <a:t>Lizotte-Waniewski, et al, 2021</a:t>
            </a:r>
          </a:p>
        </p:txBody>
      </p:sp>
      <p:pic>
        <p:nvPicPr>
          <p:cNvPr id="12" name="Picture 11">
            <a:extLst>
              <a:ext uri="{FF2B5EF4-FFF2-40B4-BE49-F238E27FC236}">
                <a16:creationId xmlns:a16="http://schemas.microsoft.com/office/drawing/2014/main" id="{B0B3BEF8-91E7-E240-856B-68F7192801FF}"/>
              </a:ext>
            </a:extLst>
          </p:cNvPr>
          <p:cNvPicPr>
            <a:picLocks noChangeAspect="1"/>
          </p:cNvPicPr>
          <p:nvPr/>
        </p:nvPicPr>
        <p:blipFill>
          <a:blip r:embed="rId3"/>
          <a:stretch>
            <a:fillRect/>
          </a:stretch>
        </p:blipFill>
        <p:spPr>
          <a:xfrm>
            <a:off x="5175114" y="1600200"/>
            <a:ext cx="4081598" cy="3429000"/>
          </a:xfrm>
          <a:prstGeom prst="rect">
            <a:avLst/>
          </a:prstGeom>
        </p:spPr>
      </p:pic>
    </p:spTree>
    <p:extLst>
      <p:ext uri="{BB962C8B-B14F-4D97-AF65-F5344CB8AC3E}">
        <p14:creationId xmlns:p14="http://schemas.microsoft.com/office/powerpoint/2010/main" val="2399450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BD0F4-53E8-FB40-BF22-F7895661EDB2}"/>
              </a:ext>
            </a:extLst>
          </p:cNvPr>
          <p:cNvSpPr>
            <a:spLocks noGrp="1"/>
          </p:cNvSpPr>
          <p:nvPr>
            <p:ph type="title"/>
          </p:nvPr>
        </p:nvSpPr>
        <p:spPr>
          <a:xfrm>
            <a:off x="1962014" y="-53391"/>
            <a:ext cx="5219972" cy="785235"/>
          </a:xfrm>
        </p:spPr>
        <p:txBody>
          <a:bodyPr/>
          <a:lstStyle/>
          <a:p>
            <a:r>
              <a:rPr lang="en-US" b="1" dirty="0"/>
              <a:t>The ABCDEs of REBT</a:t>
            </a:r>
          </a:p>
        </p:txBody>
      </p:sp>
      <p:sp>
        <p:nvSpPr>
          <p:cNvPr id="6" name="Right Arrow 5">
            <a:extLst>
              <a:ext uri="{FF2B5EF4-FFF2-40B4-BE49-F238E27FC236}">
                <a16:creationId xmlns:a16="http://schemas.microsoft.com/office/drawing/2014/main" id="{CDD86C76-310F-6B40-9B23-2FDDEA5792EB}"/>
              </a:ext>
            </a:extLst>
          </p:cNvPr>
          <p:cNvSpPr/>
          <p:nvPr/>
        </p:nvSpPr>
        <p:spPr>
          <a:xfrm>
            <a:off x="669300" y="845526"/>
            <a:ext cx="3999402" cy="785235"/>
          </a:xfrm>
          <a:prstGeom prst="rightArrow">
            <a:avLst/>
          </a:prstGeom>
          <a:solidFill>
            <a:srgbClr val="FC797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EDB13949-2954-9642-A550-51A35C2B73D6}"/>
              </a:ext>
            </a:extLst>
          </p:cNvPr>
          <p:cNvSpPr/>
          <p:nvPr/>
        </p:nvSpPr>
        <p:spPr>
          <a:xfrm>
            <a:off x="707002" y="1885478"/>
            <a:ext cx="3961699" cy="785235"/>
          </a:xfrm>
          <a:prstGeom prst="rightArrow">
            <a:avLst/>
          </a:prstGeom>
          <a:solidFill>
            <a:srgbClr val="47ADFB"/>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ight Arrow 12">
            <a:extLst>
              <a:ext uri="{FF2B5EF4-FFF2-40B4-BE49-F238E27FC236}">
                <a16:creationId xmlns:a16="http://schemas.microsoft.com/office/drawing/2014/main" id="{2B4E2AA7-AB45-8841-AB42-0CC3314C5FB6}"/>
              </a:ext>
            </a:extLst>
          </p:cNvPr>
          <p:cNvSpPr/>
          <p:nvPr/>
        </p:nvSpPr>
        <p:spPr>
          <a:xfrm>
            <a:off x="707004" y="2981992"/>
            <a:ext cx="3961697" cy="785235"/>
          </a:xfrm>
          <a:prstGeom prst="rightArrow">
            <a:avLst/>
          </a:prstGeom>
          <a:solidFill>
            <a:srgbClr val="59E79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D22B3C1F-9918-C946-A679-D9928BC108F9}"/>
              </a:ext>
            </a:extLst>
          </p:cNvPr>
          <p:cNvSpPr/>
          <p:nvPr/>
        </p:nvSpPr>
        <p:spPr>
          <a:xfrm>
            <a:off x="707005" y="4040798"/>
            <a:ext cx="3961696" cy="785235"/>
          </a:xfrm>
          <a:prstGeom prst="rightArrow">
            <a:avLst/>
          </a:prstGeom>
          <a:solidFill>
            <a:srgbClr val="C8A5F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id="{411AA79D-2CA0-3C49-900A-B7A681FC73BF}"/>
              </a:ext>
            </a:extLst>
          </p:cNvPr>
          <p:cNvSpPr/>
          <p:nvPr/>
        </p:nvSpPr>
        <p:spPr>
          <a:xfrm>
            <a:off x="669300" y="5080745"/>
            <a:ext cx="3961696" cy="785235"/>
          </a:xfrm>
          <a:prstGeom prst="rightArrow">
            <a:avLst/>
          </a:prstGeom>
          <a:solidFill>
            <a:srgbClr val="FFA5F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7F1DD29B-EAAA-D842-B5EC-C94514FA6775}"/>
              </a:ext>
            </a:extLst>
          </p:cNvPr>
          <p:cNvGrpSpPr/>
          <p:nvPr/>
        </p:nvGrpSpPr>
        <p:grpSpPr>
          <a:xfrm>
            <a:off x="138875" y="884205"/>
            <a:ext cx="524503" cy="4971453"/>
            <a:chOff x="175437" y="934305"/>
            <a:chExt cx="524503" cy="4971453"/>
          </a:xfrm>
        </p:grpSpPr>
        <p:sp>
          <p:nvSpPr>
            <p:cNvPr id="18" name="TextBox 17">
              <a:extLst>
                <a:ext uri="{FF2B5EF4-FFF2-40B4-BE49-F238E27FC236}">
                  <a16:creationId xmlns:a16="http://schemas.microsoft.com/office/drawing/2014/main" id="{727F7769-313F-B949-9186-5C0B27C1D0E1}"/>
                </a:ext>
              </a:extLst>
            </p:cNvPr>
            <p:cNvSpPr txBox="1"/>
            <p:nvPr/>
          </p:nvSpPr>
          <p:spPr>
            <a:xfrm>
              <a:off x="181849" y="934305"/>
              <a:ext cx="511679" cy="738664"/>
            </a:xfrm>
            <a:prstGeom prst="rect">
              <a:avLst/>
            </a:prstGeom>
            <a:noFill/>
          </p:spPr>
          <p:txBody>
            <a:bodyPr wrap="none" rtlCol="0">
              <a:spAutoFit/>
            </a:bodyPr>
            <a:lstStyle/>
            <a:p>
              <a:r>
                <a:rPr lang="en-US" sz="4200" b="1" dirty="0"/>
                <a:t>A</a:t>
              </a:r>
            </a:p>
          </p:txBody>
        </p:sp>
        <p:sp>
          <p:nvSpPr>
            <p:cNvPr id="19" name="TextBox 18">
              <a:extLst>
                <a:ext uri="{FF2B5EF4-FFF2-40B4-BE49-F238E27FC236}">
                  <a16:creationId xmlns:a16="http://schemas.microsoft.com/office/drawing/2014/main" id="{49FA92EB-4458-474E-BAD7-BE427B409385}"/>
                </a:ext>
              </a:extLst>
            </p:cNvPr>
            <p:cNvSpPr txBox="1"/>
            <p:nvPr/>
          </p:nvSpPr>
          <p:spPr>
            <a:xfrm>
              <a:off x="193871" y="1992502"/>
              <a:ext cx="486030" cy="738664"/>
            </a:xfrm>
            <a:prstGeom prst="rect">
              <a:avLst/>
            </a:prstGeom>
            <a:noFill/>
          </p:spPr>
          <p:txBody>
            <a:bodyPr wrap="none" rtlCol="0">
              <a:spAutoFit/>
            </a:bodyPr>
            <a:lstStyle/>
            <a:p>
              <a:r>
                <a:rPr lang="en-US" sz="4200" b="1" dirty="0"/>
                <a:t>B</a:t>
              </a:r>
            </a:p>
          </p:txBody>
        </p:sp>
        <p:sp>
          <p:nvSpPr>
            <p:cNvPr id="21" name="TextBox 20">
              <a:extLst>
                <a:ext uri="{FF2B5EF4-FFF2-40B4-BE49-F238E27FC236}">
                  <a16:creationId xmlns:a16="http://schemas.microsoft.com/office/drawing/2014/main" id="{2D7B2E39-178B-4848-BB97-86934C9B54EF}"/>
                </a:ext>
              </a:extLst>
            </p:cNvPr>
            <p:cNvSpPr txBox="1"/>
            <p:nvPr/>
          </p:nvSpPr>
          <p:spPr>
            <a:xfrm>
              <a:off x="201886" y="3050699"/>
              <a:ext cx="470000" cy="738664"/>
            </a:xfrm>
            <a:prstGeom prst="rect">
              <a:avLst/>
            </a:prstGeom>
            <a:noFill/>
          </p:spPr>
          <p:txBody>
            <a:bodyPr wrap="none" rtlCol="0">
              <a:spAutoFit/>
            </a:bodyPr>
            <a:lstStyle/>
            <a:p>
              <a:r>
                <a:rPr lang="en-US" sz="4200" b="1" dirty="0"/>
                <a:t>C</a:t>
              </a:r>
            </a:p>
          </p:txBody>
        </p:sp>
        <p:sp>
          <p:nvSpPr>
            <p:cNvPr id="22" name="TextBox 21">
              <a:extLst>
                <a:ext uri="{FF2B5EF4-FFF2-40B4-BE49-F238E27FC236}">
                  <a16:creationId xmlns:a16="http://schemas.microsoft.com/office/drawing/2014/main" id="{5F772DCB-DA16-C341-A022-0B3968402E24}"/>
                </a:ext>
              </a:extLst>
            </p:cNvPr>
            <p:cNvSpPr txBox="1"/>
            <p:nvPr/>
          </p:nvSpPr>
          <p:spPr>
            <a:xfrm>
              <a:off x="175437" y="4108896"/>
              <a:ext cx="524503" cy="738664"/>
            </a:xfrm>
            <a:prstGeom prst="rect">
              <a:avLst/>
            </a:prstGeom>
            <a:noFill/>
          </p:spPr>
          <p:txBody>
            <a:bodyPr wrap="none" rtlCol="0">
              <a:spAutoFit/>
            </a:bodyPr>
            <a:lstStyle/>
            <a:p>
              <a:r>
                <a:rPr lang="en-US" sz="4200" b="1" dirty="0"/>
                <a:t>D</a:t>
              </a:r>
            </a:p>
          </p:txBody>
        </p:sp>
        <p:sp>
          <p:nvSpPr>
            <p:cNvPr id="23" name="TextBox 22">
              <a:extLst>
                <a:ext uri="{FF2B5EF4-FFF2-40B4-BE49-F238E27FC236}">
                  <a16:creationId xmlns:a16="http://schemas.microsoft.com/office/drawing/2014/main" id="{53997FEC-882A-8749-B052-464327CAE6EA}"/>
                </a:ext>
              </a:extLst>
            </p:cNvPr>
            <p:cNvSpPr txBox="1"/>
            <p:nvPr/>
          </p:nvSpPr>
          <p:spPr>
            <a:xfrm>
              <a:off x="212306" y="5167094"/>
              <a:ext cx="447558" cy="738664"/>
            </a:xfrm>
            <a:prstGeom prst="rect">
              <a:avLst/>
            </a:prstGeom>
            <a:noFill/>
          </p:spPr>
          <p:txBody>
            <a:bodyPr wrap="none" rtlCol="0">
              <a:spAutoFit/>
            </a:bodyPr>
            <a:lstStyle/>
            <a:p>
              <a:r>
                <a:rPr lang="en-US" sz="4200" b="1" dirty="0"/>
                <a:t>E</a:t>
              </a:r>
            </a:p>
          </p:txBody>
        </p:sp>
      </p:grpSp>
      <p:sp>
        <p:nvSpPr>
          <p:cNvPr id="25" name="TextBox 24">
            <a:extLst>
              <a:ext uri="{FF2B5EF4-FFF2-40B4-BE49-F238E27FC236}">
                <a16:creationId xmlns:a16="http://schemas.microsoft.com/office/drawing/2014/main" id="{0D8F3E2E-4563-9D40-90CC-DBC2ABF4BB69}"/>
              </a:ext>
            </a:extLst>
          </p:cNvPr>
          <p:cNvSpPr txBox="1"/>
          <p:nvPr/>
        </p:nvSpPr>
        <p:spPr>
          <a:xfrm>
            <a:off x="637492" y="1053477"/>
            <a:ext cx="2715487" cy="369332"/>
          </a:xfrm>
          <a:prstGeom prst="rect">
            <a:avLst/>
          </a:prstGeom>
          <a:noFill/>
        </p:spPr>
        <p:txBody>
          <a:bodyPr wrap="none" rtlCol="0">
            <a:spAutoFit/>
          </a:bodyPr>
          <a:lstStyle/>
          <a:p>
            <a:r>
              <a:rPr lang="en-US" b="1" dirty="0"/>
              <a:t>Activating Event/Adversity</a:t>
            </a:r>
          </a:p>
        </p:txBody>
      </p:sp>
      <p:sp>
        <p:nvSpPr>
          <p:cNvPr id="26" name="TextBox 25">
            <a:extLst>
              <a:ext uri="{FF2B5EF4-FFF2-40B4-BE49-F238E27FC236}">
                <a16:creationId xmlns:a16="http://schemas.microsoft.com/office/drawing/2014/main" id="{153F019D-5FBB-374E-BA61-726B2B395AB8}"/>
              </a:ext>
            </a:extLst>
          </p:cNvPr>
          <p:cNvSpPr txBox="1"/>
          <p:nvPr/>
        </p:nvSpPr>
        <p:spPr>
          <a:xfrm>
            <a:off x="675200" y="2112282"/>
            <a:ext cx="2916696" cy="369332"/>
          </a:xfrm>
          <a:prstGeom prst="rect">
            <a:avLst/>
          </a:prstGeom>
          <a:noFill/>
        </p:spPr>
        <p:txBody>
          <a:bodyPr wrap="none" rtlCol="0">
            <a:spAutoFit/>
          </a:bodyPr>
          <a:lstStyle/>
          <a:p>
            <a:r>
              <a:rPr lang="en-US" b="1" dirty="0"/>
              <a:t>Beliefs (irrational/unhelpful)</a:t>
            </a:r>
          </a:p>
        </p:txBody>
      </p:sp>
      <p:sp>
        <p:nvSpPr>
          <p:cNvPr id="27" name="TextBox 26">
            <a:extLst>
              <a:ext uri="{FF2B5EF4-FFF2-40B4-BE49-F238E27FC236}">
                <a16:creationId xmlns:a16="http://schemas.microsoft.com/office/drawing/2014/main" id="{B6BE462F-31C0-3E41-A169-23EC80A19401}"/>
              </a:ext>
            </a:extLst>
          </p:cNvPr>
          <p:cNvSpPr txBox="1"/>
          <p:nvPr/>
        </p:nvSpPr>
        <p:spPr>
          <a:xfrm>
            <a:off x="679197" y="3171087"/>
            <a:ext cx="3832781" cy="369332"/>
          </a:xfrm>
          <a:prstGeom prst="rect">
            <a:avLst/>
          </a:prstGeom>
          <a:noFill/>
        </p:spPr>
        <p:txBody>
          <a:bodyPr wrap="none" rtlCol="0">
            <a:spAutoFit/>
          </a:bodyPr>
          <a:lstStyle/>
          <a:p>
            <a:r>
              <a:rPr lang="en-US" b="1" dirty="0"/>
              <a:t>Consequences (emotional/behavioral)</a:t>
            </a:r>
          </a:p>
        </p:txBody>
      </p:sp>
      <p:sp>
        <p:nvSpPr>
          <p:cNvPr id="28" name="TextBox 27">
            <a:extLst>
              <a:ext uri="{FF2B5EF4-FFF2-40B4-BE49-F238E27FC236}">
                <a16:creationId xmlns:a16="http://schemas.microsoft.com/office/drawing/2014/main" id="{D1623E53-7889-7C46-8D9A-0DB9AF4AEC02}"/>
              </a:ext>
            </a:extLst>
          </p:cNvPr>
          <p:cNvSpPr txBox="1"/>
          <p:nvPr/>
        </p:nvSpPr>
        <p:spPr>
          <a:xfrm>
            <a:off x="665778" y="4229892"/>
            <a:ext cx="2541593" cy="369332"/>
          </a:xfrm>
          <a:prstGeom prst="rect">
            <a:avLst/>
          </a:prstGeom>
          <a:noFill/>
        </p:spPr>
        <p:txBody>
          <a:bodyPr wrap="none" rtlCol="0">
            <a:spAutoFit/>
          </a:bodyPr>
          <a:lstStyle/>
          <a:p>
            <a:r>
              <a:rPr lang="en-US" b="1" dirty="0"/>
              <a:t>Dispute Irrational Beliefs</a:t>
            </a:r>
          </a:p>
        </p:txBody>
      </p:sp>
      <p:sp>
        <p:nvSpPr>
          <p:cNvPr id="29" name="TextBox 28">
            <a:extLst>
              <a:ext uri="{FF2B5EF4-FFF2-40B4-BE49-F238E27FC236}">
                <a16:creationId xmlns:a16="http://schemas.microsoft.com/office/drawing/2014/main" id="{1433EF1E-1AB7-004D-93E5-F141BD20A3F6}"/>
              </a:ext>
            </a:extLst>
          </p:cNvPr>
          <p:cNvSpPr txBox="1"/>
          <p:nvPr/>
        </p:nvSpPr>
        <p:spPr>
          <a:xfrm>
            <a:off x="646919" y="5288696"/>
            <a:ext cx="3768789" cy="369332"/>
          </a:xfrm>
          <a:prstGeom prst="rect">
            <a:avLst/>
          </a:prstGeom>
          <a:noFill/>
        </p:spPr>
        <p:txBody>
          <a:bodyPr wrap="none" rtlCol="0">
            <a:spAutoFit/>
          </a:bodyPr>
          <a:lstStyle/>
          <a:p>
            <a:r>
              <a:rPr lang="en-US" b="1" dirty="0"/>
              <a:t>Exchange for Effective/Rational Belief</a:t>
            </a:r>
          </a:p>
        </p:txBody>
      </p:sp>
      <p:sp>
        <p:nvSpPr>
          <p:cNvPr id="31" name="TextBox 30">
            <a:extLst>
              <a:ext uri="{FF2B5EF4-FFF2-40B4-BE49-F238E27FC236}">
                <a16:creationId xmlns:a16="http://schemas.microsoft.com/office/drawing/2014/main" id="{1D7D75A9-A0FA-8642-BCBF-36D861C9B5C5}"/>
              </a:ext>
            </a:extLst>
          </p:cNvPr>
          <p:cNvSpPr txBox="1"/>
          <p:nvPr/>
        </p:nvSpPr>
        <p:spPr>
          <a:xfrm>
            <a:off x="4668702" y="920702"/>
            <a:ext cx="3955052" cy="646331"/>
          </a:xfrm>
          <a:prstGeom prst="rect">
            <a:avLst/>
          </a:prstGeom>
          <a:noFill/>
        </p:spPr>
        <p:txBody>
          <a:bodyPr wrap="square" rtlCol="0">
            <a:spAutoFit/>
          </a:bodyPr>
          <a:lstStyle/>
          <a:p>
            <a:r>
              <a:rPr lang="en-US" dirty="0"/>
              <a:t>An event occurs that triggers emotional or psychological stress</a:t>
            </a:r>
          </a:p>
        </p:txBody>
      </p:sp>
      <p:sp>
        <p:nvSpPr>
          <p:cNvPr id="32" name="TextBox 31">
            <a:extLst>
              <a:ext uri="{FF2B5EF4-FFF2-40B4-BE49-F238E27FC236}">
                <a16:creationId xmlns:a16="http://schemas.microsoft.com/office/drawing/2014/main" id="{DA1FD0EB-1274-354F-910E-9B220B8BEFF2}"/>
              </a:ext>
            </a:extLst>
          </p:cNvPr>
          <p:cNvSpPr txBox="1"/>
          <p:nvPr/>
        </p:nvSpPr>
        <p:spPr>
          <a:xfrm>
            <a:off x="4668703" y="3042695"/>
            <a:ext cx="4388184" cy="646331"/>
          </a:xfrm>
          <a:prstGeom prst="rect">
            <a:avLst/>
          </a:prstGeom>
          <a:noFill/>
        </p:spPr>
        <p:txBody>
          <a:bodyPr wrap="square" rtlCol="0">
            <a:spAutoFit/>
          </a:bodyPr>
          <a:lstStyle/>
          <a:p>
            <a:r>
              <a:rPr lang="en-US" dirty="0"/>
              <a:t>The emotional or psychological consequences of the irrational belief</a:t>
            </a:r>
          </a:p>
        </p:txBody>
      </p:sp>
      <p:sp>
        <p:nvSpPr>
          <p:cNvPr id="33" name="TextBox 32">
            <a:extLst>
              <a:ext uri="{FF2B5EF4-FFF2-40B4-BE49-F238E27FC236}">
                <a16:creationId xmlns:a16="http://schemas.microsoft.com/office/drawing/2014/main" id="{0A9ECAF5-EB93-4543-B109-F4A8287F59FB}"/>
              </a:ext>
            </a:extLst>
          </p:cNvPr>
          <p:cNvSpPr txBox="1"/>
          <p:nvPr/>
        </p:nvSpPr>
        <p:spPr>
          <a:xfrm>
            <a:off x="4672674" y="1973179"/>
            <a:ext cx="4144724" cy="646331"/>
          </a:xfrm>
          <a:prstGeom prst="rect">
            <a:avLst/>
          </a:prstGeom>
          <a:noFill/>
        </p:spPr>
        <p:txBody>
          <a:bodyPr wrap="square" rtlCol="0">
            <a:spAutoFit/>
          </a:bodyPr>
          <a:lstStyle/>
          <a:p>
            <a:r>
              <a:rPr lang="en-US" dirty="0"/>
              <a:t>The irrational belief underlying the negative response to the activating event</a:t>
            </a:r>
          </a:p>
        </p:txBody>
      </p:sp>
      <p:sp>
        <p:nvSpPr>
          <p:cNvPr id="34" name="TextBox 33">
            <a:extLst>
              <a:ext uri="{FF2B5EF4-FFF2-40B4-BE49-F238E27FC236}">
                <a16:creationId xmlns:a16="http://schemas.microsoft.com/office/drawing/2014/main" id="{203896D3-8BF9-0840-9A8D-D916CEBD6736}"/>
              </a:ext>
            </a:extLst>
          </p:cNvPr>
          <p:cNvSpPr txBox="1"/>
          <p:nvPr/>
        </p:nvSpPr>
        <p:spPr>
          <a:xfrm>
            <a:off x="4668702" y="4110249"/>
            <a:ext cx="4475297" cy="646331"/>
          </a:xfrm>
          <a:prstGeom prst="rect">
            <a:avLst/>
          </a:prstGeom>
          <a:noFill/>
        </p:spPr>
        <p:txBody>
          <a:bodyPr wrap="square" rtlCol="0">
            <a:spAutoFit/>
          </a:bodyPr>
          <a:lstStyle/>
          <a:p>
            <a:r>
              <a:rPr lang="en-US" dirty="0"/>
              <a:t>Dispute the irrational belief(s) underlying the negative response to the activating event</a:t>
            </a:r>
          </a:p>
        </p:txBody>
      </p:sp>
      <p:sp>
        <p:nvSpPr>
          <p:cNvPr id="35" name="TextBox 34">
            <a:extLst>
              <a:ext uri="{FF2B5EF4-FFF2-40B4-BE49-F238E27FC236}">
                <a16:creationId xmlns:a16="http://schemas.microsoft.com/office/drawing/2014/main" id="{813BADCD-83E1-B84A-9055-DA38A2319116}"/>
              </a:ext>
            </a:extLst>
          </p:cNvPr>
          <p:cNvSpPr txBox="1"/>
          <p:nvPr/>
        </p:nvSpPr>
        <p:spPr>
          <a:xfrm>
            <a:off x="4668703" y="5147771"/>
            <a:ext cx="3877851" cy="646331"/>
          </a:xfrm>
          <a:prstGeom prst="rect">
            <a:avLst/>
          </a:prstGeom>
          <a:noFill/>
        </p:spPr>
        <p:txBody>
          <a:bodyPr wrap="square" rtlCol="0">
            <a:spAutoFit/>
          </a:bodyPr>
          <a:lstStyle/>
          <a:p>
            <a:r>
              <a:rPr lang="en-US" dirty="0"/>
              <a:t>Exchange the irrational belief(s) for more logical/helpful belief</a:t>
            </a:r>
          </a:p>
        </p:txBody>
      </p:sp>
      <p:sp>
        <p:nvSpPr>
          <p:cNvPr id="24" name="TextBox 23">
            <a:extLst>
              <a:ext uri="{FF2B5EF4-FFF2-40B4-BE49-F238E27FC236}">
                <a16:creationId xmlns:a16="http://schemas.microsoft.com/office/drawing/2014/main" id="{37BACA86-2467-564A-8F3A-C7AA5EF169AA}"/>
              </a:ext>
            </a:extLst>
          </p:cNvPr>
          <p:cNvSpPr txBox="1"/>
          <p:nvPr/>
        </p:nvSpPr>
        <p:spPr>
          <a:xfrm>
            <a:off x="6426974" y="6519446"/>
            <a:ext cx="2717026" cy="338554"/>
          </a:xfrm>
          <a:prstGeom prst="rect">
            <a:avLst/>
          </a:prstGeom>
          <a:noFill/>
        </p:spPr>
        <p:txBody>
          <a:bodyPr wrap="none" rtlCol="0">
            <a:spAutoFit/>
          </a:bodyPr>
          <a:lstStyle/>
          <a:p>
            <a:r>
              <a:rPr lang="en-US" sz="1600" b="1" dirty="0"/>
              <a:t>Lizotte-Waniewski, et al, 2021</a:t>
            </a:r>
          </a:p>
        </p:txBody>
      </p:sp>
    </p:spTree>
    <p:extLst>
      <p:ext uri="{BB962C8B-B14F-4D97-AF65-F5344CB8AC3E}">
        <p14:creationId xmlns:p14="http://schemas.microsoft.com/office/powerpoint/2010/main" val="4139087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C26EC-9A44-704F-8416-55AAFA2EED69}"/>
              </a:ext>
            </a:extLst>
          </p:cNvPr>
          <p:cNvSpPr>
            <a:spLocks noGrp="1"/>
          </p:cNvSpPr>
          <p:nvPr>
            <p:ph type="title"/>
          </p:nvPr>
        </p:nvSpPr>
        <p:spPr>
          <a:xfrm>
            <a:off x="0" y="0"/>
            <a:ext cx="9144000" cy="800018"/>
          </a:xfrm>
        </p:spPr>
        <p:txBody>
          <a:bodyPr>
            <a:normAutofit/>
          </a:bodyPr>
          <a:lstStyle/>
          <a:p>
            <a:r>
              <a:rPr lang="en-US" b="1" dirty="0"/>
              <a:t>Ellis: Four Types of Irrational Beliefs</a:t>
            </a:r>
          </a:p>
        </p:txBody>
      </p:sp>
      <p:sp>
        <p:nvSpPr>
          <p:cNvPr id="3" name="Content Placeholder 2">
            <a:extLst>
              <a:ext uri="{FF2B5EF4-FFF2-40B4-BE49-F238E27FC236}">
                <a16:creationId xmlns:a16="http://schemas.microsoft.com/office/drawing/2014/main" id="{9748C83F-4426-9849-A4F9-FD822B88BA85}"/>
              </a:ext>
            </a:extLst>
          </p:cNvPr>
          <p:cNvSpPr>
            <a:spLocks noGrp="1"/>
          </p:cNvSpPr>
          <p:nvPr>
            <p:ph idx="1"/>
          </p:nvPr>
        </p:nvSpPr>
        <p:spPr>
          <a:xfrm>
            <a:off x="0" y="895547"/>
            <a:ext cx="9144000" cy="4891252"/>
          </a:xfrm>
        </p:spPr>
        <p:txBody>
          <a:bodyPr>
            <a:noAutofit/>
          </a:bodyPr>
          <a:lstStyle/>
          <a:p>
            <a:pPr marL="514350" indent="-514350">
              <a:buFont typeface="+mj-lt"/>
              <a:buAutoNum type="arabicPeriod"/>
            </a:pPr>
            <a:r>
              <a:rPr lang="en-US" sz="2900" u="sng" dirty="0">
                <a:solidFill>
                  <a:srgbClr val="2136FF"/>
                </a:solidFill>
              </a:rPr>
              <a:t>Demanding Beliefs </a:t>
            </a:r>
            <a:r>
              <a:rPr lang="en-US" sz="2900" dirty="0">
                <a:solidFill>
                  <a:srgbClr val="2136FF"/>
                </a:solidFill>
              </a:rPr>
              <a:t>– often utilize words such as “must”, “should” (absolute), “have to”</a:t>
            </a:r>
          </a:p>
          <a:p>
            <a:pPr marL="514350" indent="-514350">
              <a:buFont typeface="+mj-lt"/>
              <a:buAutoNum type="arabicPeriod"/>
            </a:pPr>
            <a:r>
              <a:rPr lang="en-US" sz="2900" u="sng" dirty="0"/>
              <a:t>Catastrophizing/Awfulizing </a:t>
            </a:r>
            <a:r>
              <a:rPr lang="en-US" sz="2900" dirty="0"/>
              <a:t>– involves viewing the current situation as the worst possible thing that could happen.</a:t>
            </a:r>
          </a:p>
          <a:p>
            <a:pPr marL="514350" indent="-514350">
              <a:buFont typeface="+mj-lt"/>
              <a:buAutoNum type="arabicPeriod"/>
            </a:pPr>
            <a:r>
              <a:rPr lang="en-US" sz="2900" u="sng" dirty="0">
                <a:solidFill>
                  <a:srgbClr val="2136FF"/>
                </a:solidFill>
              </a:rPr>
              <a:t>Low Frustration Tolerance (LFT) </a:t>
            </a:r>
            <a:r>
              <a:rPr lang="en-US" sz="2900" dirty="0">
                <a:solidFill>
                  <a:srgbClr val="2136FF"/>
                </a:solidFill>
              </a:rPr>
              <a:t>–often utilizes phrases such as “I can’t stand it if..”, “it is unbearable/untenable)</a:t>
            </a:r>
          </a:p>
          <a:p>
            <a:pPr marL="514350" indent="-514350">
              <a:buFont typeface="+mj-lt"/>
              <a:buAutoNum type="arabicPeriod"/>
            </a:pPr>
            <a:r>
              <a:rPr lang="en-US" sz="2900" u="sng" dirty="0"/>
              <a:t>Conditional Self/Other/Life/World Acceptance </a:t>
            </a:r>
            <a:r>
              <a:rPr lang="en-US" sz="2900" dirty="0"/>
              <a:t>– negative self or other talk, defining a person based upon 1 event (i.e. “If I fail at anything then I am a failure”)</a:t>
            </a:r>
          </a:p>
        </p:txBody>
      </p:sp>
      <p:sp>
        <p:nvSpPr>
          <p:cNvPr id="4" name="TextBox 3">
            <a:extLst>
              <a:ext uri="{FF2B5EF4-FFF2-40B4-BE49-F238E27FC236}">
                <a16:creationId xmlns:a16="http://schemas.microsoft.com/office/drawing/2014/main" id="{09E400B2-2BCF-5948-A318-01067C45A31C}"/>
              </a:ext>
            </a:extLst>
          </p:cNvPr>
          <p:cNvSpPr txBox="1"/>
          <p:nvPr/>
        </p:nvSpPr>
        <p:spPr>
          <a:xfrm>
            <a:off x="6426974" y="6508968"/>
            <a:ext cx="2717026" cy="338554"/>
          </a:xfrm>
          <a:prstGeom prst="rect">
            <a:avLst/>
          </a:prstGeom>
          <a:noFill/>
        </p:spPr>
        <p:txBody>
          <a:bodyPr wrap="none" rtlCol="0">
            <a:spAutoFit/>
          </a:bodyPr>
          <a:lstStyle/>
          <a:p>
            <a:r>
              <a:rPr lang="en-US" sz="1600" b="1" dirty="0"/>
              <a:t>Lizotte-Waniewski, et al, 2021</a:t>
            </a:r>
          </a:p>
        </p:txBody>
      </p:sp>
    </p:spTree>
    <p:extLst>
      <p:ext uri="{BB962C8B-B14F-4D97-AF65-F5344CB8AC3E}">
        <p14:creationId xmlns:p14="http://schemas.microsoft.com/office/powerpoint/2010/main" val="2035692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BD0F4-53E8-FB40-BF22-F7895661EDB2}"/>
              </a:ext>
            </a:extLst>
          </p:cNvPr>
          <p:cNvSpPr>
            <a:spLocks noGrp="1"/>
          </p:cNvSpPr>
          <p:nvPr>
            <p:ph type="title"/>
          </p:nvPr>
        </p:nvSpPr>
        <p:spPr>
          <a:xfrm>
            <a:off x="1376431" y="-110352"/>
            <a:ext cx="6584540" cy="785235"/>
          </a:xfrm>
        </p:spPr>
        <p:txBody>
          <a:bodyPr>
            <a:normAutofit fontScale="90000"/>
          </a:bodyPr>
          <a:lstStyle/>
          <a:p>
            <a:r>
              <a:rPr lang="en-US" b="1" dirty="0"/>
              <a:t>The ABCDEs of REBT in Action</a:t>
            </a:r>
          </a:p>
        </p:txBody>
      </p:sp>
      <p:sp>
        <p:nvSpPr>
          <p:cNvPr id="6" name="Right Arrow 5">
            <a:extLst>
              <a:ext uri="{FF2B5EF4-FFF2-40B4-BE49-F238E27FC236}">
                <a16:creationId xmlns:a16="http://schemas.microsoft.com/office/drawing/2014/main" id="{CDD86C76-310F-6B40-9B23-2FDDEA5792EB}"/>
              </a:ext>
            </a:extLst>
          </p:cNvPr>
          <p:cNvSpPr/>
          <p:nvPr/>
        </p:nvSpPr>
        <p:spPr>
          <a:xfrm>
            <a:off x="669300" y="845526"/>
            <a:ext cx="3999402" cy="785235"/>
          </a:xfrm>
          <a:prstGeom prst="rightArrow">
            <a:avLst/>
          </a:prstGeom>
          <a:solidFill>
            <a:srgbClr val="FC797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EDB13949-2954-9642-A550-51A35C2B73D6}"/>
              </a:ext>
            </a:extLst>
          </p:cNvPr>
          <p:cNvSpPr/>
          <p:nvPr/>
        </p:nvSpPr>
        <p:spPr>
          <a:xfrm>
            <a:off x="707002" y="1885478"/>
            <a:ext cx="3961699" cy="785235"/>
          </a:xfrm>
          <a:prstGeom prst="rightArrow">
            <a:avLst/>
          </a:prstGeom>
          <a:solidFill>
            <a:srgbClr val="47ADFB"/>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ight Arrow 12">
            <a:extLst>
              <a:ext uri="{FF2B5EF4-FFF2-40B4-BE49-F238E27FC236}">
                <a16:creationId xmlns:a16="http://schemas.microsoft.com/office/drawing/2014/main" id="{2B4E2AA7-AB45-8841-AB42-0CC3314C5FB6}"/>
              </a:ext>
            </a:extLst>
          </p:cNvPr>
          <p:cNvSpPr/>
          <p:nvPr/>
        </p:nvSpPr>
        <p:spPr>
          <a:xfrm>
            <a:off x="707004" y="2981992"/>
            <a:ext cx="3961697" cy="785235"/>
          </a:xfrm>
          <a:prstGeom prst="rightArrow">
            <a:avLst/>
          </a:prstGeom>
          <a:solidFill>
            <a:srgbClr val="59E79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D22B3C1F-9918-C946-A679-D9928BC108F9}"/>
              </a:ext>
            </a:extLst>
          </p:cNvPr>
          <p:cNvSpPr/>
          <p:nvPr/>
        </p:nvSpPr>
        <p:spPr>
          <a:xfrm>
            <a:off x="707005" y="4040798"/>
            <a:ext cx="3961696" cy="785235"/>
          </a:xfrm>
          <a:prstGeom prst="rightArrow">
            <a:avLst/>
          </a:prstGeom>
          <a:solidFill>
            <a:srgbClr val="C8A5F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id="{411AA79D-2CA0-3C49-900A-B7A681FC73BF}"/>
              </a:ext>
            </a:extLst>
          </p:cNvPr>
          <p:cNvSpPr/>
          <p:nvPr/>
        </p:nvSpPr>
        <p:spPr>
          <a:xfrm>
            <a:off x="669300" y="5080745"/>
            <a:ext cx="3961696" cy="785235"/>
          </a:xfrm>
          <a:prstGeom prst="rightArrow">
            <a:avLst/>
          </a:prstGeom>
          <a:solidFill>
            <a:srgbClr val="FFA5F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7F1DD29B-EAAA-D842-B5EC-C94514FA6775}"/>
              </a:ext>
            </a:extLst>
          </p:cNvPr>
          <p:cNvGrpSpPr/>
          <p:nvPr/>
        </p:nvGrpSpPr>
        <p:grpSpPr>
          <a:xfrm>
            <a:off x="138875" y="884205"/>
            <a:ext cx="524503" cy="4971453"/>
            <a:chOff x="175437" y="934305"/>
            <a:chExt cx="524503" cy="4971453"/>
          </a:xfrm>
        </p:grpSpPr>
        <p:sp>
          <p:nvSpPr>
            <p:cNvPr id="18" name="TextBox 17">
              <a:extLst>
                <a:ext uri="{FF2B5EF4-FFF2-40B4-BE49-F238E27FC236}">
                  <a16:creationId xmlns:a16="http://schemas.microsoft.com/office/drawing/2014/main" id="{727F7769-313F-B949-9186-5C0B27C1D0E1}"/>
                </a:ext>
              </a:extLst>
            </p:cNvPr>
            <p:cNvSpPr txBox="1"/>
            <p:nvPr/>
          </p:nvSpPr>
          <p:spPr>
            <a:xfrm>
              <a:off x="181849" y="934305"/>
              <a:ext cx="511679" cy="738664"/>
            </a:xfrm>
            <a:prstGeom prst="rect">
              <a:avLst/>
            </a:prstGeom>
            <a:noFill/>
          </p:spPr>
          <p:txBody>
            <a:bodyPr wrap="none" rtlCol="0">
              <a:spAutoFit/>
            </a:bodyPr>
            <a:lstStyle/>
            <a:p>
              <a:r>
                <a:rPr lang="en-US" sz="4200" b="1" dirty="0"/>
                <a:t>A</a:t>
              </a:r>
            </a:p>
          </p:txBody>
        </p:sp>
        <p:sp>
          <p:nvSpPr>
            <p:cNvPr id="19" name="TextBox 18">
              <a:extLst>
                <a:ext uri="{FF2B5EF4-FFF2-40B4-BE49-F238E27FC236}">
                  <a16:creationId xmlns:a16="http://schemas.microsoft.com/office/drawing/2014/main" id="{49FA92EB-4458-474E-BAD7-BE427B409385}"/>
                </a:ext>
              </a:extLst>
            </p:cNvPr>
            <p:cNvSpPr txBox="1"/>
            <p:nvPr/>
          </p:nvSpPr>
          <p:spPr>
            <a:xfrm>
              <a:off x="193871" y="1992502"/>
              <a:ext cx="486030" cy="738664"/>
            </a:xfrm>
            <a:prstGeom prst="rect">
              <a:avLst/>
            </a:prstGeom>
            <a:noFill/>
          </p:spPr>
          <p:txBody>
            <a:bodyPr wrap="none" rtlCol="0">
              <a:spAutoFit/>
            </a:bodyPr>
            <a:lstStyle/>
            <a:p>
              <a:r>
                <a:rPr lang="en-US" sz="4200" b="1" dirty="0"/>
                <a:t>B</a:t>
              </a:r>
            </a:p>
          </p:txBody>
        </p:sp>
        <p:sp>
          <p:nvSpPr>
            <p:cNvPr id="21" name="TextBox 20">
              <a:extLst>
                <a:ext uri="{FF2B5EF4-FFF2-40B4-BE49-F238E27FC236}">
                  <a16:creationId xmlns:a16="http://schemas.microsoft.com/office/drawing/2014/main" id="{2D7B2E39-178B-4848-BB97-86934C9B54EF}"/>
                </a:ext>
              </a:extLst>
            </p:cNvPr>
            <p:cNvSpPr txBox="1"/>
            <p:nvPr/>
          </p:nvSpPr>
          <p:spPr>
            <a:xfrm>
              <a:off x="201886" y="3050699"/>
              <a:ext cx="470000" cy="738664"/>
            </a:xfrm>
            <a:prstGeom prst="rect">
              <a:avLst/>
            </a:prstGeom>
            <a:noFill/>
          </p:spPr>
          <p:txBody>
            <a:bodyPr wrap="none" rtlCol="0">
              <a:spAutoFit/>
            </a:bodyPr>
            <a:lstStyle/>
            <a:p>
              <a:r>
                <a:rPr lang="en-US" sz="4200" b="1" dirty="0"/>
                <a:t>C</a:t>
              </a:r>
            </a:p>
          </p:txBody>
        </p:sp>
        <p:sp>
          <p:nvSpPr>
            <p:cNvPr id="22" name="TextBox 21">
              <a:extLst>
                <a:ext uri="{FF2B5EF4-FFF2-40B4-BE49-F238E27FC236}">
                  <a16:creationId xmlns:a16="http://schemas.microsoft.com/office/drawing/2014/main" id="{5F772DCB-DA16-C341-A022-0B3968402E24}"/>
                </a:ext>
              </a:extLst>
            </p:cNvPr>
            <p:cNvSpPr txBox="1"/>
            <p:nvPr/>
          </p:nvSpPr>
          <p:spPr>
            <a:xfrm>
              <a:off x="175437" y="4108896"/>
              <a:ext cx="524503" cy="738664"/>
            </a:xfrm>
            <a:prstGeom prst="rect">
              <a:avLst/>
            </a:prstGeom>
            <a:noFill/>
          </p:spPr>
          <p:txBody>
            <a:bodyPr wrap="none" rtlCol="0">
              <a:spAutoFit/>
            </a:bodyPr>
            <a:lstStyle/>
            <a:p>
              <a:r>
                <a:rPr lang="en-US" sz="4200" b="1" dirty="0"/>
                <a:t>D</a:t>
              </a:r>
            </a:p>
          </p:txBody>
        </p:sp>
        <p:sp>
          <p:nvSpPr>
            <p:cNvPr id="23" name="TextBox 22">
              <a:extLst>
                <a:ext uri="{FF2B5EF4-FFF2-40B4-BE49-F238E27FC236}">
                  <a16:creationId xmlns:a16="http://schemas.microsoft.com/office/drawing/2014/main" id="{53997FEC-882A-8749-B052-464327CAE6EA}"/>
                </a:ext>
              </a:extLst>
            </p:cNvPr>
            <p:cNvSpPr txBox="1"/>
            <p:nvPr/>
          </p:nvSpPr>
          <p:spPr>
            <a:xfrm>
              <a:off x="212306" y="5167094"/>
              <a:ext cx="447558" cy="738664"/>
            </a:xfrm>
            <a:prstGeom prst="rect">
              <a:avLst/>
            </a:prstGeom>
            <a:noFill/>
          </p:spPr>
          <p:txBody>
            <a:bodyPr wrap="none" rtlCol="0">
              <a:spAutoFit/>
            </a:bodyPr>
            <a:lstStyle/>
            <a:p>
              <a:r>
                <a:rPr lang="en-US" sz="4200" b="1" dirty="0"/>
                <a:t>E</a:t>
              </a:r>
            </a:p>
          </p:txBody>
        </p:sp>
      </p:grpSp>
      <p:sp>
        <p:nvSpPr>
          <p:cNvPr id="25" name="TextBox 24">
            <a:extLst>
              <a:ext uri="{FF2B5EF4-FFF2-40B4-BE49-F238E27FC236}">
                <a16:creationId xmlns:a16="http://schemas.microsoft.com/office/drawing/2014/main" id="{0D8F3E2E-4563-9D40-90CC-DBC2ABF4BB69}"/>
              </a:ext>
            </a:extLst>
          </p:cNvPr>
          <p:cNvSpPr txBox="1"/>
          <p:nvPr/>
        </p:nvSpPr>
        <p:spPr>
          <a:xfrm>
            <a:off x="637492" y="1053477"/>
            <a:ext cx="2715487" cy="369332"/>
          </a:xfrm>
          <a:prstGeom prst="rect">
            <a:avLst/>
          </a:prstGeom>
          <a:noFill/>
        </p:spPr>
        <p:txBody>
          <a:bodyPr wrap="none" rtlCol="0">
            <a:spAutoFit/>
          </a:bodyPr>
          <a:lstStyle/>
          <a:p>
            <a:r>
              <a:rPr lang="en-US" b="1" dirty="0"/>
              <a:t>Activating Event/Adversity</a:t>
            </a:r>
          </a:p>
        </p:txBody>
      </p:sp>
      <p:sp>
        <p:nvSpPr>
          <p:cNvPr id="26" name="TextBox 25">
            <a:extLst>
              <a:ext uri="{FF2B5EF4-FFF2-40B4-BE49-F238E27FC236}">
                <a16:creationId xmlns:a16="http://schemas.microsoft.com/office/drawing/2014/main" id="{153F019D-5FBB-374E-BA61-726B2B395AB8}"/>
              </a:ext>
            </a:extLst>
          </p:cNvPr>
          <p:cNvSpPr txBox="1"/>
          <p:nvPr/>
        </p:nvSpPr>
        <p:spPr>
          <a:xfrm>
            <a:off x="675200" y="2112282"/>
            <a:ext cx="1902252" cy="369332"/>
          </a:xfrm>
          <a:prstGeom prst="rect">
            <a:avLst/>
          </a:prstGeom>
          <a:noFill/>
        </p:spPr>
        <p:txBody>
          <a:bodyPr wrap="none" rtlCol="0">
            <a:spAutoFit/>
          </a:bodyPr>
          <a:lstStyle/>
          <a:p>
            <a:r>
              <a:rPr lang="en-US" b="1" dirty="0"/>
              <a:t>Irrational Belief(s)</a:t>
            </a:r>
          </a:p>
        </p:txBody>
      </p:sp>
      <p:sp>
        <p:nvSpPr>
          <p:cNvPr id="27" name="TextBox 26">
            <a:extLst>
              <a:ext uri="{FF2B5EF4-FFF2-40B4-BE49-F238E27FC236}">
                <a16:creationId xmlns:a16="http://schemas.microsoft.com/office/drawing/2014/main" id="{B6BE462F-31C0-3E41-A169-23EC80A19401}"/>
              </a:ext>
            </a:extLst>
          </p:cNvPr>
          <p:cNvSpPr txBox="1"/>
          <p:nvPr/>
        </p:nvSpPr>
        <p:spPr>
          <a:xfrm>
            <a:off x="679197" y="3171087"/>
            <a:ext cx="3832781" cy="369332"/>
          </a:xfrm>
          <a:prstGeom prst="rect">
            <a:avLst/>
          </a:prstGeom>
          <a:noFill/>
        </p:spPr>
        <p:txBody>
          <a:bodyPr wrap="none" rtlCol="0">
            <a:spAutoFit/>
          </a:bodyPr>
          <a:lstStyle/>
          <a:p>
            <a:r>
              <a:rPr lang="en-US" b="1" dirty="0"/>
              <a:t>Consequences (emotional/behavioral)</a:t>
            </a:r>
          </a:p>
        </p:txBody>
      </p:sp>
      <p:sp>
        <p:nvSpPr>
          <p:cNvPr id="28" name="TextBox 27">
            <a:extLst>
              <a:ext uri="{FF2B5EF4-FFF2-40B4-BE49-F238E27FC236}">
                <a16:creationId xmlns:a16="http://schemas.microsoft.com/office/drawing/2014/main" id="{D1623E53-7889-7C46-8D9A-0DB9AF4AEC02}"/>
              </a:ext>
            </a:extLst>
          </p:cNvPr>
          <p:cNvSpPr txBox="1"/>
          <p:nvPr/>
        </p:nvSpPr>
        <p:spPr>
          <a:xfrm>
            <a:off x="665778" y="4229892"/>
            <a:ext cx="2541593" cy="369332"/>
          </a:xfrm>
          <a:prstGeom prst="rect">
            <a:avLst/>
          </a:prstGeom>
          <a:noFill/>
        </p:spPr>
        <p:txBody>
          <a:bodyPr wrap="none" rtlCol="0">
            <a:spAutoFit/>
          </a:bodyPr>
          <a:lstStyle/>
          <a:p>
            <a:r>
              <a:rPr lang="en-US" b="1" dirty="0"/>
              <a:t>Dispute Irrational Beliefs</a:t>
            </a:r>
          </a:p>
        </p:txBody>
      </p:sp>
      <p:sp>
        <p:nvSpPr>
          <p:cNvPr id="29" name="TextBox 28">
            <a:extLst>
              <a:ext uri="{FF2B5EF4-FFF2-40B4-BE49-F238E27FC236}">
                <a16:creationId xmlns:a16="http://schemas.microsoft.com/office/drawing/2014/main" id="{1433EF1E-1AB7-004D-93E5-F141BD20A3F6}"/>
              </a:ext>
            </a:extLst>
          </p:cNvPr>
          <p:cNvSpPr txBox="1"/>
          <p:nvPr/>
        </p:nvSpPr>
        <p:spPr>
          <a:xfrm>
            <a:off x="646919" y="5288696"/>
            <a:ext cx="3768789" cy="369332"/>
          </a:xfrm>
          <a:prstGeom prst="rect">
            <a:avLst/>
          </a:prstGeom>
          <a:noFill/>
        </p:spPr>
        <p:txBody>
          <a:bodyPr wrap="none" rtlCol="0">
            <a:spAutoFit/>
          </a:bodyPr>
          <a:lstStyle/>
          <a:p>
            <a:r>
              <a:rPr lang="en-US" b="1" dirty="0"/>
              <a:t>Exchange for Effective/Rational Belief</a:t>
            </a:r>
          </a:p>
        </p:txBody>
      </p:sp>
      <p:sp>
        <p:nvSpPr>
          <p:cNvPr id="31" name="TextBox 30">
            <a:extLst>
              <a:ext uri="{FF2B5EF4-FFF2-40B4-BE49-F238E27FC236}">
                <a16:creationId xmlns:a16="http://schemas.microsoft.com/office/drawing/2014/main" id="{1D7D75A9-A0FA-8642-BCBF-36D861C9B5C5}"/>
              </a:ext>
            </a:extLst>
          </p:cNvPr>
          <p:cNvSpPr txBox="1"/>
          <p:nvPr/>
        </p:nvSpPr>
        <p:spPr>
          <a:xfrm>
            <a:off x="4668702" y="920702"/>
            <a:ext cx="4471326" cy="646331"/>
          </a:xfrm>
          <a:prstGeom prst="rect">
            <a:avLst/>
          </a:prstGeom>
          <a:noFill/>
        </p:spPr>
        <p:txBody>
          <a:bodyPr wrap="square" rtlCol="0">
            <a:spAutoFit/>
          </a:bodyPr>
          <a:lstStyle/>
          <a:p>
            <a:r>
              <a:rPr lang="en-US" dirty="0"/>
              <a:t>You receive a lower score on an exam than your performance on other exams</a:t>
            </a:r>
          </a:p>
        </p:txBody>
      </p:sp>
      <p:sp>
        <p:nvSpPr>
          <p:cNvPr id="32" name="TextBox 31">
            <a:extLst>
              <a:ext uri="{FF2B5EF4-FFF2-40B4-BE49-F238E27FC236}">
                <a16:creationId xmlns:a16="http://schemas.microsoft.com/office/drawing/2014/main" id="{DA1FD0EB-1274-354F-910E-9B220B8BEFF2}"/>
              </a:ext>
            </a:extLst>
          </p:cNvPr>
          <p:cNvSpPr txBox="1"/>
          <p:nvPr/>
        </p:nvSpPr>
        <p:spPr>
          <a:xfrm>
            <a:off x="4668702" y="3042695"/>
            <a:ext cx="4475297" cy="646331"/>
          </a:xfrm>
          <a:prstGeom prst="rect">
            <a:avLst/>
          </a:prstGeom>
          <a:noFill/>
        </p:spPr>
        <p:txBody>
          <a:bodyPr wrap="square" rtlCol="0">
            <a:spAutoFit/>
          </a:bodyPr>
          <a:lstStyle/>
          <a:p>
            <a:r>
              <a:rPr lang="en-US" dirty="0"/>
              <a:t>You become overly anxious about your grade and angry with yourself for not studying more</a:t>
            </a:r>
          </a:p>
        </p:txBody>
      </p:sp>
      <p:sp>
        <p:nvSpPr>
          <p:cNvPr id="33" name="TextBox 32">
            <a:extLst>
              <a:ext uri="{FF2B5EF4-FFF2-40B4-BE49-F238E27FC236}">
                <a16:creationId xmlns:a16="http://schemas.microsoft.com/office/drawing/2014/main" id="{0A9ECAF5-EB93-4543-B109-F4A8287F59FB}"/>
              </a:ext>
            </a:extLst>
          </p:cNvPr>
          <p:cNvSpPr txBox="1"/>
          <p:nvPr/>
        </p:nvSpPr>
        <p:spPr>
          <a:xfrm>
            <a:off x="4672673" y="1954321"/>
            <a:ext cx="4471326" cy="646331"/>
          </a:xfrm>
          <a:prstGeom prst="rect">
            <a:avLst/>
          </a:prstGeom>
          <a:noFill/>
        </p:spPr>
        <p:txBody>
          <a:bodyPr wrap="square" rtlCol="0">
            <a:spAutoFit/>
          </a:bodyPr>
          <a:lstStyle/>
          <a:p>
            <a:r>
              <a:rPr lang="en-US" dirty="0"/>
              <a:t>“I must do perfectly on every assessment or I will be kicked out of medical school”</a:t>
            </a:r>
          </a:p>
        </p:txBody>
      </p:sp>
      <p:sp>
        <p:nvSpPr>
          <p:cNvPr id="34" name="TextBox 33">
            <a:extLst>
              <a:ext uri="{FF2B5EF4-FFF2-40B4-BE49-F238E27FC236}">
                <a16:creationId xmlns:a16="http://schemas.microsoft.com/office/drawing/2014/main" id="{203896D3-8BF9-0840-9A8D-D916CEBD6736}"/>
              </a:ext>
            </a:extLst>
          </p:cNvPr>
          <p:cNvSpPr txBox="1"/>
          <p:nvPr/>
        </p:nvSpPr>
        <p:spPr>
          <a:xfrm>
            <a:off x="4668702" y="4110249"/>
            <a:ext cx="4475297" cy="646331"/>
          </a:xfrm>
          <a:prstGeom prst="rect">
            <a:avLst/>
          </a:prstGeom>
          <a:noFill/>
        </p:spPr>
        <p:txBody>
          <a:bodyPr wrap="square" rtlCol="0">
            <a:spAutoFit/>
          </a:bodyPr>
          <a:lstStyle/>
          <a:p>
            <a:r>
              <a:rPr lang="en-US" dirty="0"/>
              <a:t>Dispute the irrational belief(s) underlying the negative response to the activating event</a:t>
            </a:r>
          </a:p>
        </p:txBody>
      </p:sp>
      <p:sp>
        <p:nvSpPr>
          <p:cNvPr id="35" name="TextBox 34">
            <a:extLst>
              <a:ext uri="{FF2B5EF4-FFF2-40B4-BE49-F238E27FC236}">
                <a16:creationId xmlns:a16="http://schemas.microsoft.com/office/drawing/2014/main" id="{813BADCD-83E1-B84A-9055-DA38A2319116}"/>
              </a:ext>
            </a:extLst>
          </p:cNvPr>
          <p:cNvSpPr txBox="1"/>
          <p:nvPr/>
        </p:nvSpPr>
        <p:spPr>
          <a:xfrm>
            <a:off x="4630997" y="5147771"/>
            <a:ext cx="4509032" cy="646331"/>
          </a:xfrm>
          <a:prstGeom prst="rect">
            <a:avLst/>
          </a:prstGeom>
          <a:noFill/>
        </p:spPr>
        <p:txBody>
          <a:bodyPr wrap="square" rtlCol="0">
            <a:spAutoFit/>
          </a:bodyPr>
          <a:lstStyle/>
          <a:p>
            <a:r>
              <a:rPr lang="en-US" dirty="0"/>
              <a:t>“The curriculum is pass/fail and my score on this one exam will not affect my overall grade”</a:t>
            </a:r>
          </a:p>
        </p:txBody>
      </p:sp>
      <p:sp>
        <p:nvSpPr>
          <p:cNvPr id="24" name="TextBox 23">
            <a:extLst>
              <a:ext uri="{FF2B5EF4-FFF2-40B4-BE49-F238E27FC236}">
                <a16:creationId xmlns:a16="http://schemas.microsoft.com/office/drawing/2014/main" id="{36208D75-F3B0-1343-88E2-D7B914F13C02}"/>
              </a:ext>
            </a:extLst>
          </p:cNvPr>
          <p:cNvSpPr txBox="1"/>
          <p:nvPr/>
        </p:nvSpPr>
        <p:spPr>
          <a:xfrm>
            <a:off x="6426974" y="6508968"/>
            <a:ext cx="2717026" cy="338554"/>
          </a:xfrm>
          <a:prstGeom prst="rect">
            <a:avLst/>
          </a:prstGeom>
          <a:noFill/>
        </p:spPr>
        <p:txBody>
          <a:bodyPr wrap="none" rtlCol="0">
            <a:spAutoFit/>
          </a:bodyPr>
          <a:lstStyle/>
          <a:p>
            <a:r>
              <a:rPr lang="en-US" sz="1600" b="1" dirty="0"/>
              <a:t>Lizotte-Waniewski, et al, 2021</a:t>
            </a:r>
          </a:p>
        </p:txBody>
      </p:sp>
    </p:spTree>
    <p:extLst>
      <p:ext uri="{BB962C8B-B14F-4D97-AF65-F5344CB8AC3E}">
        <p14:creationId xmlns:p14="http://schemas.microsoft.com/office/powerpoint/2010/main" val="3784752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91" y="-46178"/>
            <a:ext cx="3730625" cy="3060700"/>
          </a:xfrm>
        </p:spPr>
        <p:txBody>
          <a:bodyPr/>
          <a:lstStyle/>
          <a:p>
            <a:r>
              <a:rPr lang="en-US" b="1" dirty="0"/>
              <a:t>I was accepted into Medical School!!</a:t>
            </a:r>
          </a:p>
        </p:txBody>
      </p:sp>
      <p:sp>
        <p:nvSpPr>
          <p:cNvPr id="3" name="TextBox 2">
            <a:extLst>
              <a:ext uri="{FF2B5EF4-FFF2-40B4-BE49-F238E27FC236}">
                <a16:creationId xmlns:a16="http://schemas.microsoft.com/office/drawing/2014/main" id="{7D1B00A4-D087-5546-A2D3-661CF3AAA129}"/>
              </a:ext>
            </a:extLst>
          </p:cNvPr>
          <p:cNvSpPr txBox="1"/>
          <p:nvPr/>
        </p:nvSpPr>
        <p:spPr>
          <a:xfrm>
            <a:off x="180443" y="5975949"/>
            <a:ext cx="5435270" cy="584775"/>
          </a:xfrm>
          <a:prstGeom prst="rect">
            <a:avLst/>
          </a:prstGeom>
          <a:noFill/>
        </p:spPr>
        <p:txBody>
          <a:bodyPr wrap="none" rtlCol="0">
            <a:spAutoFit/>
          </a:bodyPr>
          <a:lstStyle/>
          <a:p>
            <a:r>
              <a:rPr lang="en-US" sz="3200" b="1" dirty="0">
                <a:solidFill>
                  <a:srgbClr val="C00000"/>
                </a:solidFill>
              </a:rPr>
              <a:t>I know what you are thinking…</a:t>
            </a:r>
          </a:p>
        </p:txBody>
      </p:sp>
      <p:pic>
        <p:nvPicPr>
          <p:cNvPr id="7" name="Picture 6" descr="A cat peeking out of a hole in a wall&#10;&#10;Description automatically generated with medium confidence">
            <a:extLst>
              <a:ext uri="{FF2B5EF4-FFF2-40B4-BE49-F238E27FC236}">
                <a16:creationId xmlns:a16="http://schemas.microsoft.com/office/drawing/2014/main" id="{87DAC66C-61BA-CB4A-B68C-B9C718A04994}"/>
              </a:ext>
            </a:extLst>
          </p:cNvPr>
          <p:cNvPicPr>
            <a:picLocks noChangeAspect="1"/>
          </p:cNvPicPr>
          <p:nvPr/>
        </p:nvPicPr>
        <p:blipFill>
          <a:blip r:embed="rId3"/>
          <a:stretch>
            <a:fillRect/>
          </a:stretch>
        </p:blipFill>
        <p:spPr>
          <a:xfrm>
            <a:off x="5041142" y="3261210"/>
            <a:ext cx="3485223" cy="2321213"/>
          </a:xfrm>
          <a:prstGeom prst="rect">
            <a:avLst/>
          </a:prstGeom>
        </p:spPr>
      </p:pic>
      <p:sp>
        <p:nvSpPr>
          <p:cNvPr id="8" name="TextBox 7">
            <a:extLst>
              <a:ext uri="{FF2B5EF4-FFF2-40B4-BE49-F238E27FC236}">
                <a16:creationId xmlns:a16="http://schemas.microsoft.com/office/drawing/2014/main" id="{999383D6-4957-3345-BB4C-D593B3ED0CD0}"/>
              </a:ext>
            </a:extLst>
          </p:cNvPr>
          <p:cNvSpPr txBox="1"/>
          <p:nvPr/>
        </p:nvSpPr>
        <p:spPr>
          <a:xfrm>
            <a:off x="2512949" y="4421817"/>
            <a:ext cx="2528193" cy="369332"/>
          </a:xfrm>
          <a:prstGeom prst="rect">
            <a:avLst/>
          </a:prstGeom>
          <a:noFill/>
        </p:spPr>
        <p:txBody>
          <a:bodyPr wrap="none" rtlCol="0">
            <a:spAutoFit/>
          </a:bodyPr>
          <a:lstStyle/>
          <a:p>
            <a:r>
              <a:rPr lang="en-US" b="1" dirty="0">
                <a:solidFill>
                  <a:srgbClr val="0001E6"/>
                </a:solidFill>
              </a:rPr>
              <a:t>And now, the scary part!</a:t>
            </a:r>
          </a:p>
        </p:txBody>
      </p:sp>
      <p:pic>
        <p:nvPicPr>
          <p:cNvPr id="10" name="Picture 9" descr="A group of people jumping in the air&#10;&#10;Description automatically generated">
            <a:extLst>
              <a:ext uri="{FF2B5EF4-FFF2-40B4-BE49-F238E27FC236}">
                <a16:creationId xmlns:a16="http://schemas.microsoft.com/office/drawing/2014/main" id="{002366C4-CDF6-9848-BDAB-4B795E9F2FD0}"/>
              </a:ext>
            </a:extLst>
          </p:cNvPr>
          <p:cNvPicPr>
            <a:picLocks noChangeAspect="1"/>
          </p:cNvPicPr>
          <p:nvPr/>
        </p:nvPicPr>
        <p:blipFill>
          <a:blip r:embed="rId4"/>
          <a:stretch>
            <a:fillRect/>
          </a:stretch>
        </p:blipFill>
        <p:spPr>
          <a:xfrm>
            <a:off x="4119635" y="0"/>
            <a:ext cx="4567865" cy="3014791"/>
          </a:xfrm>
          <a:prstGeom prst="rect">
            <a:avLst/>
          </a:prstGeom>
        </p:spPr>
      </p:pic>
      <p:pic>
        <p:nvPicPr>
          <p:cNvPr id="12" name="Picture 11" descr="A picture containing outdoor&#10;&#10;Description automatically generated">
            <a:extLst>
              <a:ext uri="{FF2B5EF4-FFF2-40B4-BE49-F238E27FC236}">
                <a16:creationId xmlns:a16="http://schemas.microsoft.com/office/drawing/2014/main" id="{3007FB85-1B14-0745-8F1B-6798E0412B0E}"/>
              </a:ext>
            </a:extLst>
          </p:cNvPr>
          <p:cNvPicPr>
            <a:picLocks noChangeAspect="1"/>
          </p:cNvPicPr>
          <p:nvPr/>
        </p:nvPicPr>
        <p:blipFill>
          <a:blip r:embed="rId5"/>
          <a:stretch>
            <a:fillRect/>
          </a:stretch>
        </p:blipFill>
        <p:spPr>
          <a:xfrm flipH="1">
            <a:off x="717635" y="3519295"/>
            <a:ext cx="1795314" cy="2321213"/>
          </a:xfrm>
          <a:prstGeom prst="rect">
            <a:avLst/>
          </a:prstGeom>
        </p:spPr>
      </p:pic>
      <p:sp>
        <p:nvSpPr>
          <p:cNvPr id="9" name="TextBox 8">
            <a:extLst>
              <a:ext uri="{FF2B5EF4-FFF2-40B4-BE49-F238E27FC236}">
                <a16:creationId xmlns:a16="http://schemas.microsoft.com/office/drawing/2014/main" id="{90576E97-DC3A-124E-AD96-CB74826FEF61}"/>
              </a:ext>
            </a:extLst>
          </p:cNvPr>
          <p:cNvSpPr txBox="1"/>
          <p:nvPr/>
        </p:nvSpPr>
        <p:spPr>
          <a:xfrm>
            <a:off x="6162928" y="6488668"/>
            <a:ext cx="3036793" cy="369332"/>
          </a:xfrm>
          <a:prstGeom prst="rect">
            <a:avLst/>
          </a:prstGeom>
          <a:noFill/>
        </p:spPr>
        <p:txBody>
          <a:bodyPr wrap="none" rtlCol="0">
            <a:spAutoFit/>
          </a:bodyPr>
          <a:lstStyle/>
          <a:p>
            <a:r>
              <a:rPr lang="en-US" b="1" dirty="0"/>
              <a:t>Lizotte-Waniewski, et al, 2021</a:t>
            </a:r>
          </a:p>
        </p:txBody>
      </p:sp>
    </p:spTree>
    <p:extLst>
      <p:ext uri="{BB962C8B-B14F-4D97-AF65-F5344CB8AC3E}">
        <p14:creationId xmlns:p14="http://schemas.microsoft.com/office/powerpoint/2010/main" val="2222662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3F137-5005-6C4A-8FAE-B93F59BC2C18}"/>
              </a:ext>
            </a:extLst>
          </p:cNvPr>
          <p:cNvSpPr>
            <a:spLocks noGrp="1"/>
          </p:cNvSpPr>
          <p:nvPr>
            <p:ph type="title"/>
          </p:nvPr>
        </p:nvSpPr>
        <p:spPr>
          <a:xfrm>
            <a:off x="0" y="0"/>
            <a:ext cx="9017876" cy="622169"/>
          </a:xfrm>
        </p:spPr>
        <p:txBody>
          <a:bodyPr>
            <a:normAutofit fontScale="90000"/>
          </a:bodyPr>
          <a:lstStyle/>
          <a:p>
            <a:r>
              <a:rPr lang="en-US" b="1" dirty="0">
                <a:solidFill>
                  <a:srgbClr val="0432FF"/>
                </a:solidFill>
              </a:rPr>
              <a:t>Promoting a Mental Stance of Gratitude</a:t>
            </a:r>
          </a:p>
        </p:txBody>
      </p:sp>
      <p:sp>
        <p:nvSpPr>
          <p:cNvPr id="3" name="Content Placeholder 2">
            <a:extLst>
              <a:ext uri="{FF2B5EF4-FFF2-40B4-BE49-F238E27FC236}">
                <a16:creationId xmlns:a16="http://schemas.microsoft.com/office/drawing/2014/main" id="{1805B5D0-73BE-CE4C-88FB-F07906016933}"/>
              </a:ext>
            </a:extLst>
          </p:cNvPr>
          <p:cNvSpPr>
            <a:spLocks noGrp="1"/>
          </p:cNvSpPr>
          <p:nvPr>
            <p:ph idx="1"/>
          </p:nvPr>
        </p:nvSpPr>
        <p:spPr>
          <a:xfrm>
            <a:off x="-1" y="752475"/>
            <a:ext cx="5961529" cy="5571517"/>
          </a:xfrm>
        </p:spPr>
        <p:txBody>
          <a:bodyPr>
            <a:normAutofit fontScale="92500" lnSpcReduction="10000"/>
          </a:bodyPr>
          <a:lstStyle/>
          <a:p>
            <a:r>
              <a:rPr lang="en-US" dirty="0"/>
              <a:t>Centers on remembering the positive things that happen to us daily, rather than the negative.</a:t>
            </a:r>
          </a:p>
          <a:p>
            <a:r>
              <a:rPr lang="en-US" dirty="0">
                <a:solidFill>
                  <a:srgbClr val="2136FF"/>
                </a:solidFill>
              </a:rPr>
              <a:t>After a short time, we begin to NOTICE the moments in our day that we are grateful for as they happen.</a:t>
            </a:r>
          </a:p>
          <a:p>
            <a:r>
              <a:rPr lang="en-US" dirty="0"/>
              <a:t>This leads to a mental stance of gratitude throughout the day.</a:t>
            </a:r>
          </a:p>
          <a:p>
            <a:r>
              <a:rPr lang="en-US" dirty="0">
                <a:solidFill>
                  <a:srgbClr val="0432FF"/>
                </a:solidFill>
              </a:rPr>
              <a:t>Journaling can also help us to “mind dump” negative feelings or traumatic events.</a:t>
            </a:r>
          </a:p>
          <a:p>
            <a:pPr marL="0" indent="0">
              <a:buNone/>
            </a:pPr>
            <a:endParaRPr lang="en-US" dirty="0">
              <a:solidFill>
                <a:srgbClr val="E55ADA"/>
              </a:solidFill>
            </a:endParaRPr>
          </a:p>
        </p:txBody>
      </p:sp>
      <p:sp>
        <p:nvSpPr>
          <p:cNvPr id="6" name="TextBox 5">
            <a:extLst>
              <a:ext uri="{FF2B5EF4-FFF2-40B4-BE49-F238E27FC236}">
                <a16:creationId xmlns:a16="http://schemas.microsoft.com/office/drawing/2014/main" id="{5D6ADD05-5588-1445-B574-CA878309F1DC}"/>
              </a:ext>
            </a:extLst>
          </p:cNvPr>
          <p:cNvSpPr txBox="1"/>
          <p:nvPr/>
        </p:nvSpPr>
        <p:spPr>
          <a:xfrm>
            <a:off x="6426974" y="6508968"/>
            <a:ext cx="2717026" cy="338554"/>
          </a:xfrm>
          <a:prstGeom prst="rect">
            <a:avLst/>
          </a:prstGeom>
          <a:noFill/>
        </p:spPr>
        <p:txBody>
          <a:bodyPr wrap="none" rtlCol="0">
            <a:spAutoFit/>
          </a:bodyPr>
          <a:lstStyle/>
          <a:p>
            <a:r>
              <a:rPr lang="en-US" sz="1600" b="1" dirty="0"/>
              <a:t>Lizotte-Waniewski, et al, 2021</a:t>
            </a:r>
          </a:p>
        </p:txBody>
      </p:sp>
      <p:pic>
        <p:nvPicPr>
          <p:cNvPr id="7" name="Picture 6">
            <a:extLst>
              <a:ext uri="{FF2B5EF4-FFF2-40B4-BE49-F238E27FC236}">
                <a16:creationId xmlns:a16="http://schemas.microsoft.com/office/drawing/2014/main" id="{52CA7AC7-F4E5-3D44-8B79-992A5DB5B2EE}"/>
              </a:ext>
            </a:extLst>
          </p:cNvPr>
          <p:cNvPicPr>
            <a:picLocks noChangeAspect="1"/>
          </p:cNvPicPr>
          <p:nvPr/>
        </p:nvPicPr>
        <p:blipFill>
          <a:blip r:embed="rId3"/>
          <a:stretch>
            <a:fillRect/>
          </a:stretch>
        </p:blipFill>
        <p:spPr>
          <a:xfrm>
            <a:off x="6583563" y="3311300"/>
            <a:ext cx="1820801" cy="2507503"/>
          </a:xfrm>
          <a:prstGeom prst="rect">
            <a:avLst/>
          </a:prstGeom>
        </p:spPr>
      </p:pic>
      <p:pic>
        <p:nvPicPr>
          <p:cNvPr id="9" name="Picture 8">
            <a:extLst>
              <a:ext uri="{FF2B5EF4-FFF2-40B4-BE49-F238E27FC236}">
                <a16:creationId xmlns:a16="http://schemas.microsoft.com/office/drawing/2014/main" id="{DDA334C5-C0D6-AA4C-9C4D-DBAE9847ACB8}"/>
              </a:ext>
            </a:extLst>
          </p:cNvPr>
          <p:cNvPicPr>
            <a:picLocks noChangeAspect="1"/>
          </p:cNvPicPr>
          <p:nvPr/>
        </p:nvPicPr>
        <p:blipFill>
          <a:blip r:embed="rId4"/>
          <a:stretch>
            <a:fillRect/>
          </a:stretch>
        </p:blipFill>
        <p:spPr>
          <a:xfrm>
            <a:off x="6335389" y="618074"/>
            <a:ext cx="2153642" cy="2697321"/>
          </a:xfrm>
          <a:prstGeom prst="rect">
            <a:avLst/>
          </a:prstGeom>
        </p:spPr>
      </p:pic>
    </p:spTree>
    <p:extLst>
      <p:ext uri="{BB962C8B-B14F-4D97-AF65-F5344CB8AC3E}">
        <p14:creationId xmlns:p14="http://schemas.microsoft.com/office/powerpoint/2010/main" val="4210586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64359-1136-9642-82AC-31D870873EE1}"/>
              </a:ext>
            </a:extLst>
          </p:cNvPr>
          <p:cNvSpPr>
            <a:spLocks noGrp="1"/>
          </p:cNvSpPr>
          <p:nvPr>
            <p:ph type="title"/>
          </p:nvPr>
        </p:nvSpPr>
        <p:spPr>
          <a:xfrm>
            <a:off x="0" y="10478"/>
            <a:ext cx="9144000" cy="658616"/>
          </a:xfrm>
        </p:spPr>
        <p:txBody>
          <a:bodyPr>
            <a:normAutofit fontScale="90000"/>
          </a:bodyPr>
          <a:lstStyle/>
          <a:p>
            <a:r>
              <a:rPr lang="en-US" b="1" dirty="0"/>
              <a:t>Suggestions for Gratitude Journal Prompts</a:t>
            </a:r>
          </a:p>
        </p:txBody>
      </p:sp>
      <p:sp>
        <p:nvSpPr>
          <p:cNvPr id="3" name="Content Placeholder 2">
            <a:extLst>
              <a:ext uri="{FF2B5EF4-FFF2-40B4-BE49-F238E27FC236}">
                <a16:creationId xmlns:a16="http://schemas.microsoft.com/office/drawing/2014/main" id="{E86F612F-83BE-3541-A846-325A8D119714}"/>
              </a:ext>
            </a:extLst>
          </p:cNvPr>
          <p:cNvSpPr>
            <a:spLocks noGrp="1"/>
          </p:cNvSpPr>
          <p:nvPr>
            <p:ph idx="1"/>
          </p:nvPr>
        </p:nvSpPr>
        <p:spPr>
          <a:xfrm>
            <a:off x="1" y="996884"/>
            <a:ext cx="6426974" cy="5850638"/>
          </a:xfrm>
        </p:spPr>
        <p:txBody>
          <a:bodyPr>
            <a:normAutofit fontScale="85000" lnSpcReduction="20000"/>
          </a:bodyPr>
          <a:lstStyle/>
          <a:p>
            <a:r>
              <a:rPr lang="en-US" dirty="0">
                <a:solidFill>
                  <a:srgbClr val="2136FF"/>
                </a:solidFill>
              </a:rPr>
              <a:t>What are 3 things in my life that I am most grateful for and why?</a:t>
            </a:r>
          </a:p>
          <a:p>
            <a:r>
              <a:rPr lang="en-US" dirty="0"/>
              <a:t>What special gift or talent am I grateful to have?</a:t>
            </a:r>
          </a:p>
          <a:p>
            <a:r>
              <a:rPr lang="en-US" dirty="0">
                <a:solidFill>
                  <a:srgbClr val="2136FF"/>
                </a:solidFill>
              </a:rPr>
              <a:t>What people in my life love me the most?</a:t>
            </a:r>
          </a:p>
          <a:p>
            <a:r>
              <a:rPr lang="en-US" dirty="0"/>
              <a:t>What 3 things happened today for which I am grateful.</a:t>
            </a:r>
          </a:p>
          <a:p>
            <a:r>
              <a:rPr lang="en-US" dirty="0">
                <a:solidFill>
                  <a:srgbClr val="2136FF"/>
                </a:solidFill>
              </a:rPr>
              <a:t>What are 3 things that I have in my life that many others in the world do not have?</a:t>
            </a:r>
          </a:p>
          <a:p>
            <a:r>
              <a:rPr lang="en-US" dirty="0"/>
              <a:t>What 3 songs make me happy every time I hear them?</a:t>
            </a:r>
          </a:p>
          <a:p>
            <a:r>
              <a:rPr lang="en-US" dirty="0">
                <a:solidFill>
                  <a:srgbClr val="2136FF"/>
                </a:solidFill>
              </a:rPr>
              <a:t>What made me smile today?</a:t>
            </a:r>
          </a:p>
          <a:p>
            <a:r>
              <a:rPr lang="en-US" dirty="0"/>
              <a:t>What accomplishment am I most proud of in my life?</a:t>
            </a:r>
          </a:p>
          <a:p>
            <a:pPr marL="0" indent="0">
              <a:buNone/>
            </a:pPr>
            <a:endParaRPr lang="en-US" dirty="0">
              <a:solidFill>
                <a:srgbClr val="2136FF"/>
              </a:solidFill>
            </a:endParaRPr>
          </a:p>
          <a:p>
            <a:endParaRPr lang="en-US" dirty="0"/>
          </a:p>
          <a:p>
            <a:endParaRPr lang="en-US" dirty="0"/>
          </a:p>
          <a:p>
            <a:endParaRPr lang="en-US" dirty="0"/>
          </a:p>
        </p:txBody>
      </p:sp>
      <p:sp>
        <p:nvSpPr>
          <p:cNvPr id="4" name="TextBox 3">
            <a:extLst>
              <a:ext uri="{FF2B5EF4-FFF2-40B4-BE49-F238E27FC236}">
                <a16:creationId xmlns:a16="http://schemas.microsoft.com/office/drawing/2014/main" id="{8B94492F-C523-454F-A0C4-345D5B902E0E}"/>
              </a:ext>
            </a:extLst>
          </p:cNvPr>
          <p:cNvSpPr txBox="1"/>
          <p:nvPr/>
        </p:nvSpPr>
        <p:spPr>
          <a:xfrm>
            <a:off x="6426974" y="6508968"/>
            <a:ext cx="2717026" cy="338554"/>
          </a:xfrm>
          <a:prstGeom prst="rect">
            <a:avLst/>
          </a:prstGeom>
          <a:noFill/>
        </p:spPr>
        <p:txBody>
          <a:bodyPr wrap="none" rtlCol="0">
            <a:spAutoFit/>
          </a:bodyPr>
          <a:lstStyle/>
          <a:p>
            <a:r>
              <a:rPr lang="en-US" sz="1600" b="1" dirty="0"/>
              <a:t>Lizotte-Waniewski, et al, 2021</a:t>
            </a:r>
          </a:p>
        </p:txBody>
      </p:sp>
      <p:pic>
        <p:nvPicPr>
          <p:cNvPr id="6" name="Picture 5">
            <a:extLst>
              <a:ext uri="{FF2B5EF4-FFF2-40B4-BE49-F238E27FC236}">
                <a16:creationId xmlns:a16="http://schemas.microsoft.com/office/drawing/2014/main" id="{835570B6-5E41-F843-856F-8DF225D52CB5}"/>
              </a:ext>
            </a:extLst>
          </p:cNvPr>
          <p:cNvPicPr>
            <a:picLocks noChangeAspect="1"/>
          </p:cNvPicPr>
          <p:nvPr/>
        </p:nvPicPr>
        <p:blipFill>
          <a:blip r:embed="rId3"/>
          <a:stretch>
            <a:fillRect/>
          </a:stretch>
        </p:blipFill>
        <p:spPr>
          <a:xfrm>
            <a:off x="6919274" y="3019907"/>
            <a:ext cx="1911312" cy="2548415"/>
          </a:xfrm>
          <a:prstGeom prst="rect">
            <a:avLst/>
          </a:prstGeom>
        </p:spPr>
      </p:pic>
      <p:pic>
        <p:nvPicPr>
          <p:cNvPr id="10" name="Picture 9">
            <a:extLst>
              <a:ext uri="{FF2B5EF4-FFF2-40B4-BE49-F238E27FC236}">
                <a16:creationId xmlns:a16="http://schemas.microsoft.com/office/drawing/2014/main" id="{5EACDE68-ABC0-6845-AF75-C510D341FA08}"/>
              </a:ext>
            </a:extLst>
          </p:cNvPr>
          <p:cNvPicPr>
            <a:picLocks noChangeAspect="1"/>
          </p:cNvPicPr>
          <p:nvPr/>
        </p:nvPicPr>
        <p:blipFill>
          <a:blip r:embed="rId4"/>
          <a:stretch>
            <a:fillRect/>
          </a:stretch>
        </p:blipFill>
        <p:spPr>
          <a:xfrm>
            <a:off x="6292812" y="798245"/>
            <a:ext cx="2851188" cy="1897822"/>
          </a:xfrm>
          <a:prstGeom prst="rect">
            <a:avLst/>
          </a:prstGeom>
        </p:spPr>
      </p:pic>
    </p:spTree>
    <p:extLst>
      <p:ext uri="{BB962C8B-B14F-4D97-AF65-F5344CB8AC3E}">
        <p14:creationId xmlns:p14="http://schemas.microsoft.com/office/powerpoint/2010/main" val="34648533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6195-55E4-A64A-AD28-A235209A056B}"/>
              </a:ext>
            </a:extLst>
          </p:cNvPr>
          <p:cNvSpPr>
            <a:spLocks noGrp="1"/>
          </p:cNvSpPr>
          <p:nvPr>
            <p:ph type="title"/>
          </p:nvPr>
        </p:nvSpPr>
        <p:spPr/>
        <p:txBody>
          <a:bodyPr/>
          <a:lstStyle/>
          <a:p>
            <a:r>
              <a:rPr lang="en-US" b="1" dirty="0"/>
              <a:t>Now in Your Tool Kit…</a:t>
            </a:r>
          </a:p>
        </p:txBody>
      </p:sp>
      <p:sp>
        <p:nvSpPr>
          <p:cNvPr id="3" name="Content Placeholder 2">
            <a:extLst>
              <a:ext uri="{FF2B5EF4-FFF2-40B4-BE49-F238E27FC236}">
                <a16:creationId xmlns:a16="http://schemas.microsoft.com/office/drawing/2014/main" id="{5FE8A7E0-7E3B-2349-B0E5-B01C2C56C038}"/>
              </a:ext>
            </a:extLst>
          </p:cNvPr>
          <p:cNvSpPr>
            <a:spLocks noGrp="1"/>
          </p:cNvSpPr>
          <p:nvPr>
            <p:ph idx="1"/>
          </p:nvPr>
        </p:nvSpPr>
        <p:spPr>
          <a:xfrm>
            <a:off x="457200" y="1600200"/>
            <a:ext cx="5505718" cy="3808927"/>
          </a:xfrm>
        </p:spPr>
        <p:txBody>
          <a:bodyPr/>
          <a:lstStyle/>
          <a:p>
            <a:r>
              <a:rPr lang="en-US" dirty="0"/>
              <a:t>Exercise </a:t>
            </a:r>
          </a:p>
          <a:p>
            <a:r>
              <a:rPr lang="en-US" dirty="0"/>
              <a:t>Nutrition</a:t>
            </a:r>
          </a:p>
          <a:p>
            <a:r>
              <a:rPr lang="en-US" dirty="0"/>
              <a:t>Mindfulness</a:t>
            </a:r>
          </a:p>
          <a:p>
            <a:r>
              <a:rPr lang="en-US" dirty="0"/>
              <a:t>REBT</a:t>
            </a:r>
          </a:p>
          <a:p>
            <a:r>
              <a:rPr lang="en-US" dirty="0"/>
              <a:t>Gratitude</a:t>
            </a:r>
          </a:p>
        </p:txBody>
      </p:sp>
      <p:pic>
        <p:nvPicPr>
          <p:cNvPr id="7" name="Picture 6">
            <a:extLst>
              <a:ext uri="{FF2B5EF4-FFF2-40B4-BE49-F238E27FC236}">
                <a16:creationId xmlns:a16="http://schemas.microsoft.com/office/drawing/2014/main" id="{B155B4C1-5FA8-4743-BF39-FE6C1BF37D54}"/>
              </a:ext>
            </a:extLst>
          </p:cNvPr>
          <p:cNvPicPr>
            <a:picLocks noChangeAspect="1"/>
          </p:cNvPicPr>
          <p:nvPr/>
        </p:nvPicPr>
        <p:blipFill>
          <a:blip r:embed="rId3"/>
          <a:stretch>
            <a:fillRect/>
          </a:stretch>
        </p:blipFill>
        <p:spPr>
          <a:xfrm>
            <a:off x="4893972" y="3673698"/>
            <a:ext cx="4064000" cy="2032000"/>
          </a:xfrm>
          <a:prstGeom prst="rect">
            <a:avLst/>
          </a:prstGeom>
        </p:spPr>
      </p:pic>
    </p:spTree>
    <p:extLst>
      <p:ext uri="{BB962C8B-B14F-4D97-AF65-F5344CB8AC3E}">
        <p14:creationId xmlns:p14="http://schemas.microsoft.com/office/powerpoint/2010/main" val="12775516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66CA1-910E-0249-B03B-AAA4B2CA32D2}"/>
              </a:ext>
            </a:extLst>
          </p:cNvPr>
          <p:cNvSpPr>
            <a:spLocks noGrp="1"/>
          </p:cNvSpPr>
          <p:nvPr>
            <p:ph type="title"/>
          </p:nvPr>
        </p:nvSpPr>
        <p:spPr>
          <a:xfrm>
            <a:off x="0" y="0"/>
            <a:ext cx="9049731" cy="509047"/>
          </a:xfrm>
        </p:spPr>
        <p:txBody>
          <a:bodyPr>
            <a:normAutofit fontScale="90000"/>
          </a:bodyPr>
          <a:lstStyle/>
          <a:p>
            <a:r>
              <a:rPr lang="en-US" b="1" dirty="0"/>
              <a:t>Social Connectedness in Medical School</a:t>
            </a:r>
          </a:p>
        </p:txBody>
      </p:sp>
      <p:sp>
        <p:nvSpPr>
          <p:cNvPr id="3" name="Content Placeholder 2">
            <a:extLst>
              <a:ext uri="{FF2B5EF4-FFF2-40B4-BE49-F238E27FC236}">
                <a16:creationId xmlns:a16="http://schemas.microsoft.com/office/drawing/2014/main" id="{544874E3-58F1-5C4F-832A-4350CD33E04E}"/>
              </a:ext>
            </a:extLst>
          </p:cNvPr>
          <p:cNvSpPr>
            <a:spLocks noGrp="1"/>
          </p:cNvSpPr>
          <p:nvPr>
            <p:ph idx="1"/>
          </p:nvPr>
        </p:nvSpPr>
        <p:spPr>
          <a:xfrm>
            <a:off x="0" y="509047"/>
            <a:ext cx="5947704" cy="5381645"/>
          </a:xfrm>
        </p:spPr>
        <p:txBody>
          <a:bodyPr>
            <a:normAutofit/>
          </a:bodyPr>
          <a:lstStyle/>
          <a:p>
            <a:r>
              <a:rPr lang="en-US" sz="2500" dirty="0">
                <a:solidFill>
                  <a:srgbClr val="2136FF"/>
                </a:solidFill>
              </a:rPr>
              <a:t>A meta-analysis of 19 research studies has shown that social support provides a buffering effect which allows individuals to be more resilient to stressors (</a:t>
            </a:r>
            <a:r>
              <a:rPr lang="en-US" sz="2500" baseline="30000" dirty="0">
                <a:solidFill>
                  <a:srgbClr val="2136FF"/>
                </a:solidFill>
              </a:rPr>
              <a:t>2</a:t>
            </a:r>
            <a:r>
              <a:rPr lang="en-US" sz="2500" dirty="0">
                <a:solidFill>
                  <a:srgbClr val="2136FF"/>
                </a:solidFill>
              </a:rPr>
              <a:t>).</a:t>
            </a:r>
          </a:p>
          <a:p>
            <a:r>
              <a:rPr lang="en-US" sz="2500" dirty="0"/>
              <a:t>Correlations have also be shown that group membership is beneficial to the wellbeing of individuals (</a:t>
            </a:r>
            <a:r>
              <a:rPr lang="en-US" sz="2500" baseline="30000" dirty="0"/>
              <a:t>1,2,3</a:t>
            </a:r>
            <a:r>
              <a:rPr lang="en-US" sz="2500" dirty="0"/>
              <a:t>)</a:t>
            </a:r>
          </a:p>
          <a:p>
            <a:r>
              <a:rPr lang="en-US" sz="2500" dirty="0">
                <a:solidFill>
                  <a:srgbClr val="2136FF"/>
                </a:solidFill>
              </a:rPr>
              <a:t>Because medical training is a unique experience, it can be helpful to discuss challenging experiences in learning groups or academic societies. </a:t>
            </a:r>
          </a:p>
          <a:p>
            <a:r>
              <a:rPr lang="en-US" sz="2500" dirty="0"/>
              <a:t>Social activities such as movies, game nights, </a:t>
            </a:r>
            <a:r>
              <a:rPr lang="en-US" sz="2500" dirty="0" err="1"/>
              <a:t>etc</a:t>
            </a:r>
            <a:endParaRPr lang="en-US" sz="2500" dirty="0"/>
          </a:p>
          <a:p>
            <a:pPr marL="0" indent="0">
              <a:buNone/>
            </a:pPr>
            <a:endParaRPr lang="en-US" sz="2500" dirty="0"/>
          </a:p>
        </p:txBody>
      </p:sp>
      <p:pic>
        <p:nvPicPr>
          <p:cNvPr id="5" name="Picture 4">
            <a:extLst>
              <a:ext uri="{FF2B5EF4-FFF2-40B4-BE49-F238E27FC236}">
                <a16:creationId xmlns:a16="http://schemas.microsoft.com/office/drawing/2014/main" id="{95181CAE-0EA3-FF4D-98B7-A20E11EB800E}"/>
              </a:ext>
            </a:extLst>
          </p:cNvPr>
          <p:cNvPicPr>
            <a:picLocks noChangeAspect="1"/>
          </p:cNvPicPr>
          <p:nvPr/>
        </p:nvPicPr>
        <p:blipFill>
          <a:blip r:embed="rId3"/>
          <a:stretch>
            <a:fillRect/>
          </a:stretch>
        </p:blipFill>
        <p:spPr>
          <a:xfrm>
            <a:off x="6623823" y="686896"/>
            <a:ext cx="2425908" cy="2425908"/>
          </a:xfrm>
          <a:prstGeom prst="rect">
            <a:avLst/>
          </a:prstGeom>
        </p:spPr>
      </p:pic>
      <p:pic>
        <p:nvPicPr>
          <p:cNvPr id="7" name="Picture 6">
            <a:extLst>
              <a:ext uri="{FF2B5EF4-FFF2-40B4-BE49-F238E27FC236}">
                <a16:creationId xmlns:a16="http://schemas.microsoft.com/office/drawing/2014/main" id="{9890106B-DBFB-084F-B3AF-BFD575024059}"/>
              </a:ext>
            </a:extLst>
          </p:cNvPr>
          <p:cNvPicPr>
            <a:picLocks noChangeAspect="1"/>
          </p:cNvPicPr>
          <p:nvPr/>
        </p:nvPicPr>
        <p:blipFill>
          <a:blip r:embed="rId4"/>
          <a:stretch>
            <a:fillRect/>
          </a:stretch>
        </p:blipFill>
        <p:spPr>
          <a:xfrm>
            <a:off x="5947703" y="3429000"/>
            <a:ext cx="3196297" cy="2128784"/>
          </a:xfrm>
          <a:prstGeom prst="rect">
            <a:avLst/>
          </a:prstGeom>
        </p:spPr>
      </p:pic>
      <p:sp>
        <p:nvSpPr>
          <p:cNvPr id="6" name="TextBox 5">
            <a:extLst>
              <a:ext uri="{FF2B5EF4-FFF2-40B4-BE49-F238E27FC236}">
                <a16:creationId xmlns:a16="http://schemas.microsoft.com/office/drawing/2014/main" id="{F8E476DF-0EEE-004A-90C8-74A81D19E8D4}"/>
              </a:ext>
            </a:extLst>
          </p:cNvPr>
          <p:cNvSpPr txBox="1"/>
          <p:nvPr/>
        </p:nvSpPr>
        <p:spPr>
          <a:xfrm>
            <a:off x="6426974" y="6508968"/>
            <a:ext cx="2717026" cy="338554"/>
          </a:xfrm>
          <a:prstGeom prst="rect">
            <a:avLst/>
          </a:prstGeom>
          <a:noFill/>
        </p:spPr>
        <p:txBody>
          <a:bodyPr wrap="none" rtlCol="0">
            <a:spAutoFit/>
          </a:bodyPr>
          <a:lstStyle/>
          <a:p>
            <a:r>
              <a:rPr lang="en-US" sz="1600" b="1" dirty="0"/>
              <a:t>Lizotte-Waniewski, et al, 2021</a:t>
            </a:r>
          </a:p>
        </p:txBody>
      </p:sp>
      <p:sp>
        <p:nvSpPr>
          <p:cNvPr id="4" name="TextBox 3">
            <a:extLst>
              <a:ext uri="{FF2B5EF4-FFF2-40B4-BE49-F238E27FC236}">
                <a16:creationId xmlns:a16="http://schemas.microsoft.com/office/drawing/2014/main" id="{78406953-CB82-BA44-A7A9-B007169D8477}"/>
              </a:ext>
            </a:extLst>
          </p:cNvPr>
          <p:cNvSpPr txBox="1"/>
          <p:nvPr/>
        </p:nvSpPr>
        <p:spPr>
          <a:xfrm>
            <a:off x="0" y="5823326"/>
            <a:ext cx="6763390" cy="1277273"/>
          </a:xfrm>
          <a:prstGeom prst="rect">
            <a:avLst/>
          </a:prstGeom>
          <a:noFill/>
        </p:spPr>
        <p:txBody>
          <a:bodyPr wrap="none" rtlCol="0">
            <a:spAutoFit/>
          </a:bodyPr>
          <a:lstStyle/>
          <a:p>
            <a:r>
              <a:rPr lang="en-US" sz="1100" dirty="0"/>
              <a:t>1)  McNeill KG, Kerr A, </a:t>
            </a:r>
            <a:r>
              <a:rPr lang="en-US" sz="1100" dirty="0" err="1"/>
              <a:t>Mavor</a:t>
            </a:r>
            <a:r>
              <a:rPr lang="en-US" sz="1100" dirty="0"/>
              <a:t> KI. Identity and norms: The role of group membership in medical student wellbeing. </a:t>
            </a:r>
          </a:p>
          <a:p>
            <a:r>
              <a:rPr lang="en-US" sz="1100" dirty="0"/>
              <a:t>      </a:t>
            </a:r>
            <a:r>
              <a:rPr lang="en-US" sz="1100" dirty="0" err="1"/>
              <a:t>Perspect</a:t>
            </a:r>
            <a:r>
              <a:rPr lang="en-US" sz="1100" dirty="0"/>
              <a:t> Med Educ. 2014;3:101–112.</a:t>
            </a:r>
          </a:p>
          <a:p>
            <a:r>
              <a:rPr lang="en-US" sz="1100" dirty="0"/>
              <a:t>2) Kim B, </a:t>
            </a:r>
            <a:r>
              <a:rPr lang="en-US" sz="1100" dirty="0" err="1"/>
              <a:t>Jee</a:t>
            </a:r>
            <a:r>
              <a:rPr lang="en-US" sz="1100" dirty="0"/>
              <a:t> S, Lee J, An S, Lee SM. Relationships between social support and student burnout: A meta-analytic </a:t>
            </a:r>
          </a:p>
          <a:p>
            <a:r>
              <a:rPr lang="en-US" sz="1100" dirty="0"/>
              <a:t>     approach [published online ahead of print June 22, 2017]. Stress Health. </a:t>
            </a:r>
            <a:r>
              <a:rPr lang="en-US" sz="1100" dirty="0" err="1"/>
              <a:t>doi</a:t>
            </a:r>
            <a:r>
              <a:rPr lang="en-US" sz="1100" dirty="0"/>
              <a:t>: 10.1002/smi.2771.</a:t>
            </a:r>
          </a:p>
          <a:p>
            <a:r>
              <a:rPr lang="en-US" sz="1100" dirty="0"/>
              <a:t>3) Haslam SA, O’Brien A, </a:t>
            </a:r>
            <a:r>
              <a:rPr lang="en-US" sz="1100" dirty="0" err="1"/>
              <a:t>Jetten</a:t>
            </a:r>
            <a:r>
              <a:rPr lang="en-US" sz="1100" dirty="0"/>
              <a:t> J, </a:t>
            </a:r>
            <a:r>
              <a:rPr lang="en-US" sz="1100" dirty="0" err="1"/>
              <a:t>Vormedal</a:t>
            </a:r>
            <a:r>
              <a:rPr lang="en-US" sz="1100" dirty="0"/>
              <a:t> K, Penna S. Taking the strain: Social identity, social support, and the </a:t>
            </a:r>
          </a:p>
          <a:p>
            <a:r>
              <a:rPr lang="en-US" sz="1100" dirty="0"/>
              <a:t>    experience of stress. </a:t>
            </a:r>
            <a:r>
              <a:rPr lang="en-US" sz="1100" dirty="0" err="1"/>
              <a:t>dsBr</a:t>
            </a:r>
            <a:r>
              <a:rPr lang="en-US" sz="1100" dirty="0"/>
              <a:t> J Soc Psychol. 2005;44(</a:t>
            </a:r>
            <a:r>
              <a:rPr lang="en-US" sz="1100" dirty="0" err="1"/>
              <a:t>pt</a:t>
            </a:r>
            <a:r>
              <a:rPr lang="en-US" sz="1100" dirty="0"/>
              <a:t> 3):355–370.</a:t>
            </a:r>
          </a:p>
          <a:p>
            <a:endParaRPr lang="en-US" sz="1100" dirty="0"/>
          </a:p>
        </p:txBody>
      </p:sp>
    </p:spTree>
    <p:extLst>
      <p:ext uri="{BB962C8B-B14F-4D97-AF65-F5344CB8AC3E}">
        <p14:creationId xmlns:p14="http://schemas.microsoft.com/office/powerpoint/2010/main" val="1168570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516194"/>
          </a:xfrm>
        </p:spPr>
        <p:txBody>
          <a:bodyPr>
            <a:normAutofit fontScale="90000"/>
          </a:bodyPr>
          <a:lstStyle/>
          <a:p>
            <a:r>
              <a:rPr lang="en-US" b="1" dirty="0">
                <a:solidFill>
                  <a:srgbClr val="2136FF"/>
                </a:solidFill>
              </a:rPr>
              <a:t>Overview of Wellbeing Toolkit</a:t>
            </a:r>
          </a:p>
        </p:txBody>
      </p:sp>
      <p:sp>
        <p:nvSpPr>
          <p:cNvPr id="6" name="Content Placeholder 5">
            <a:extLst>
              <a:ext uri="{FF2B5EF4-FFF2-40B4-BE49-F238E27FC236}">
                <a16:creationId xmlns:a16="http://schemas.microsoft.com/office/drawing/2014/main" id="{40EAA984-9948-2A43-87D9-C741F2E0AF40}"/>
              </a:ext>
            </a:extLst>
          </p:cNvPr>
          <p:cNvSpPr txBox="1">
            <a:spLocks noGrp="1"/>
          </p:cNvSpPr>
          <p:nvPr>
            <p:ph idx="1"/>
          </p:nvPr>
        </p:nvSpPr>
        <p:spPr>
          <a:xfrm>
            <a:off x="0" y="621108"/>
            <a:ext cx="9144000" cy="5718489"/>
          </a:xfrm>
          <a:prstGeom prst="rect">
            <a:avLst/>
          </a:prstGeom>
          <a:noFill/>
        </p:spPr>
        <p:txBody>
          <a:bodyPr wrap="square" rtlCol="0">
            <a:spAutoFit/>
          </a:bodyPr>
          <a:lstStyle/>
          <a:p>
            <a:pPr marL="571500" indent="-571500">
              <a:buFont typeface="Arial" panose="020B0604020202020204" pitchFamily="34" charset="0"/>
              <a:buChar char="•"/>
            </a:pPr>
            <a:r>
              <a:rPr lang="en-US" sz="3400" dirty="0"/>
              <a:t>Exercise both cardiovascular and strength Training</a:t>
            </a:r>
          </a:p>
          <a:p>
            <a:pPr marL="571500" indent="-571500">
              <a:buFont typeface="Arial" panose="020B0604020202020204" pitchFamily="34" charset="0"/>
              <a:buChar char="•"/>
            </a:pPr>
            <a:r>
              <a:rPr lang="en-US" sz="3000" dirty="0">
                <a:solidFill>
                  <a:srgbClr val="2136FF"/>
                </a:solidFill>
              </a:rPr>
              <a:t>Nutrition: Plan meals and snacks in advance </a:t>
            </a:r>
            <a:r>
              <a:rPr lang="mr-IN" sz="3000" dirty="0">
                <a:solidFill>
                  <a:srgbClr val="2136FF"/>
                </a:solidFill>
              </a:rPr>
              <a:t>–</a:t>
            </a:r>
            <a:r>
              <a:rPr lang="en-US" sz="3000" dirty="0">
                <a:solidFill>
                  <a:srgbClr val="2136FF"/>
                </a:solidFill>
              </a:rPr>
              <a:t> meal prep on the weekends</a:t>
            </a:r>
          </a:p>
          <a:p>
            <a:pPr marL="571500" indent="-571500">
              <a:buFont typeface="Arial" panose="020B0604020202020204" pitchFamily="34" charset="0"/>
              <a:buChar char="•"/>
            </a:pPr>
            <a:r>
              <a:rPr lang="en-US" sz="3000" dirty="0"/>
              <a:t>Good Sleep Hygiene</a:t>
            </a:r>
          </a:p>
          <a:p>
            <a:pPr marL="571500" indent="-571500">
              <a:buFont typeface="Arial" panose="020B0604020202020204" pitchFamily="34" charset="0"/>
              <a:buChar char="•"/>
            </a:pPr>
            <a:r>
              <a:rPr lang="en-US" sz="3000" dirty="0">
                <a:solidFill>
                  <a:srgbClr val="2136FF"/>
                </a:solidFill>
              </a:rPr>
              <a:t>Thought Management: </a:t>
            </a:r>
          </a:p>
          <a:p>
            <a:pPr marL="971550" lvl="1" indent="-571500">
              <a:buFont typeface="Arial" panose="020B0604020202020204" pitchFamily="34" charset="0"/>
              <a:buChar char="•"/>
            </a:pPr>
            <a:r>
              <a:rPr lang="en-US" sz="2600" dirty="0"/>
              <a:t>Mindfulness</a:t>
            </a:r>
          </a:p>
          <a:p>
            <a:pPr marL="971550" lvl="1" indent="-571500">
              <a:buFont typeface="Arial" panose="020B0604020202020204" pitchFamily="34" charset="0"/>
              <a:buChar char="•"/>
            </a:pPr>
            <a:r>
              <a:rPr lang="en-US" sz="2600" dirty="0"/>
              <a:t>REBT/CBT</a:t>
            </a:r>
          </a:p>
          <a:p>
            <a:pPr marL="971550" lvl="1" indent="-571500">
              <a:buFont typeface="Arial" panose="020B0604020202020204" pitchFamily="34" charset="0"/>
              <a:buChar char="•"/>
            </a:pPr>
            <a:r>
              <a:rPr lang="en-US" sz="2600" dirty="0"/>
              <a:t>Gratitude</a:t>
            </a:r>
          </a:p>
          <a:p>
            <a:pPr marL="571500" indent="-571500">
              <a:buFont typeface="Arial" panose="020B0604020202020204" pitchFamily="34" charset="0"/>
              <a:buChar char="•"/>
            </a:pPr>
            <a:r>
              <a:rPr lang="en-US" sz="3000" dirty="0">
                <a:solidFill>
                  <a:srgbClr val="2136FF"/>
                </a:solidFill>
              </a:rPr>
              <a:t>Social Connectedness - De-stressing activities (movies, virtual game night, pets </a:t>
            </a:r>
            <a:r>
              <a:rPr lang="en-US" sz="3000" dirty="0" err="1">
                <a:solidFill>
                  <a:srgbClr val="2136FF"/>
                </a:solidFill>
              </a:rPr>
              <a:t>etc</a:t>
            </a:r>
            <a:r>
              <a:rPr lang="en-US" sz="3000" dirty="0">
                <a:solidFill>
                  <a:srgbClr val="2136FF"/>
                </a:solidFill>
              </a:rPr>
              <a:t>)</a:t>
            </a:r>
          </a:p>
        </p:txBody>
      </p:sp>
      <p:sp>
        <p:nvSpPr>
          <p:cNvPr id="4" name="TextBox 3">
            <a:extLst>
              <a:ext uri="{FF2B5EF4-FFF2-40B4-BE49-F238E27FC236}">
                <a16:creationId xmlns:a16="http://schemas.microsoft.com/office/drawing/2014/main" id="{F739CE12-88E6-6942-9A86-F41586858F02}"/>
              </a:ext>
            </a:extLst>
          </p:cNvPr>
          <p:cNvSpPr txBox="1"/>
          <p:nvPr/>
        </p:nvSpPr>
        <p:spPr>
          <a:xfrm>
            <a:off x="6426974" y="6508968"/>
            <a:ext cx="2717026" cy="338554"/>
          </a:xfrm>
          <a:prstGeom prst="rect">
            <a:avLst/>
          </a:prstGeom>
          <a:noFill/>
        </p:spPr>
        <p:txBody>
          <a:bodyPr wrap="none" rtlCol="0">
            <a:spAutoFit/>
          </a:bodyPr>
          <a:lstStyle/>
          <a:p>
            <a:r>
              <a:rPr lang="en-US" sz="1600" b="1" dirty="0"/>
              <a:t>Lizotte-Waniewski, et al, 2021</a:t>
            </a:r>
          </a:p>
        </p:txBody>
      </p:sp>
      <p:pic>
        <p:nvPicPr>
          <p:cNvPr id="5" name="Picture 4">
            <a:extLst>
              <a:ext uri="{FF2B5EF4-FFF2-40B4-BE49-F238E27FC236}">
                <a16:creationId xmlns:a16="http://schemas.microsoft.com/office/drawing/2014/main" id="{F18947C2-D355-D547-8BA8-0D2609002330}"/>
              </a:ext>
            </a:extLst>
          </p:cNvPr>
          <p:cNvPicPr>
            <a:picLocks noChangeAspect="1"/>
          </p:cNvPicPr>
          <p:nvPr/>
        </p:nvPicPr>
        <p:blipFill>
          <a:blip r:embed="rId3"/>
          <a:stretch>
            <a:fillRect/>
          </a:stretch>
        </p:blipFill>
        <p:spPr>
          <a:xfrm>
            <a:off x="4978814" y="2485921"/>
            <a:ext cx="4064000" cy="2032000"/>
          </a:xfrm>
          <a:prstGeom prst="rect">
            <a:avLst/>
          </a:prstGeom>
        </p:spPr>
      </p:pic>
    </p:spTree>
    <p:extLst>
      <p:ext uri="{BB962C8B-B14F-4D97-AF65-F5344CB8AC3E}">
        <p14:creationId xmlns:p14="http://schemas.microsoft.com/office/powerpoint/2010/main" val="979564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A7984-2735-C241-A7F0-6281DB9046BD}"/>
              </a:ext>
            </a:extLst>
          </p:cNvPr>
          <p:cNvSpPr>
            <a:spLocks noGrp="1"/>
          </p:cNvSpPr>
          <p:nvPr>
            <p:ph type="title"/>
          </p:nvPr>
        </p:nvSpPr>
        <p:spPr>
          <a:xfrm>
            <a:off x="457200" y="0"/>
            <a:ext cx="8229600" cy="1143000"/>
          </a:xfrm>
        </p:spPr>
        <p:txBody>
          <a:bodyPr/>
          <a:lstStyle/>
          <a:p>
            <a:r>
              <a:rPr lang="en-US" b="1" dirty="0"/>
              <a:t>When the Tool Kit Isn’t Working</a:t>
            </a:r>
          </a:p>
        </p:txBody>
      </p:sp>
      <p:sp>
        <p:nvSpPr>
          <p:cNvPr id="3" name="Content Placeholder 2">
            <a:extLst>
              <a:ext uri="{FF2B5EF4-FFF2-40B4-BE49-F238E27FC236}">
                <a16:creationId xmlns:a16="http://schemas.microsoft.com/office/drawing/2014/main" id="{F73E98FD-7360-A749-9164-7C9CD4BFA9DD}"/>
              </a:ext>
            </a:extLst>
          </p:cNvPr>
          <p:cNvSpPr>
            <a:spLocks noGrp="1"/>
          </p:cNvSpPr>
          <p:nvPr>
            <p:ph idx="1"/>
          </p:nvPr>
        </p:nvSpPr>
        <p:spPr/>
        <p:txBody>
          <a:bodyPr/>
          <a:lstStyle/>
          <a:p>
            <a:r>
              <a:rPr lang="en-US" dirty="0">
                <a:solidFill>
                  <a:srgbClr val="2136FF"/>
                </a:solidFill>
              </a:rPr>
              <a:t>Seek help support from qualified professional practitioners</a:t>
            </a:r>
          </a:p>
          <a:p>
            <a:r>
              <a:rPr lang="en-US" dirty="0"/>
              <a:t>Help-seeking behavior is a STRENGTH!</a:t>
            </a:r>
          </a:p>
        </p:txBody>
      </p:sp>
      <p:pic>
        <p:nvPicPr>
          <p:cNvPr id="5" name="Picture 4">
            <a:extLst>
              <a:ext uri="{FF2B5EF4-FFF2-40B4-BE49-F238E27FC236}">
                <a16:creationId xmlns:a16="http://schemas.microsoft.com/office/drawing/2014/main" id="{EEDD48AB-FCB9-7749-BB7B-E110F1A06FA5}"/>
              </a:ext>
            </a:extLst>
          </p:cNvPr>
          <p:cNvPicPr>
            <a:picLocks noChangeAspect="1"/>
          </p:cNvPicPr>
          <p:nvPr/>
        </p:nvPicPr>
        <p:blipFill>
          <a:blip r:embed="rId3"/>
          <a:stretch>
            <a:fillRect/>
          </a:stretch>
        </p:blipFill>
        <p:spPr>
          <a:xfrm>
            <a:off x="914399" y="3863181"/>
            <a:ext cx="3438659" cy="2578994"/>
          </a:xfrm>
          <a:prstGeom prst="rect">
            <a:avLst/>
          </a:prstGeom>
        </p:spPr>
      </p:pic>
    </p:spTree>
    <p:extLst>
      <p:ext uri="{BB962C8B-B14F-4D97-AF65-F5344CB8AC3E}">
        <p14:creationId xmlns:p14="http://schemas.microsoft.com/office/powerpoint/2010/main" val="2858173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FFD93-9906-DA4D-BA97-66FF51056FEE}"/>
              </a:ext>
            </a:extLst>
          </p:cNvPr>
          <p:cNvSpPr>
            <a:spLocks noGrp="1"/>
          </p:cNvSpPr>
          <p:nvPr>
            <p:ph type="title"/>
          </p:nvPr>
        </p:nvSpPr>
        <p:spPr>
          <a:xfrm>
            <a:off x="-75010" y="201039"/>
            <a:ext cx="9144000" cy="477691"/>
          </a:xfrm>
        </p:spPr>
        <p:txBody>
          <a:bodyPr>
            <a:noAutofit/>
          </a:bodyPr>
          <a:lstStyle/>
          <a:p>
            <a:r>
              <a:rPr lang="en-US" sz="3800" b="1" dirty="0"/>
              <a:t>Create your Wellness Routine: Suggestions</a:t>
            </a:r>
          </a:p>
        </p:txBody>
      </p:sp>
      <p:sp>
        <p:nvSpPr>
          <p:cNvPr id="3" name="Content Placeholder 2">
            <a:extLst>
              <a:ext uri="{FF2B5EF4-FFF2-40B4-BE49-F238E27FC236}">
                <a16:creationId xmlns:a16="http://schemas.microsoft.com/office/drawing/2014/main" id="{B541BE81-4781-3847-92F8-D4B780547160}"/>
              </a:ext>
            </a:extLst>
          </p:cNvPr>
          <p:cNvSpPr>
            <a:spLocks noGrp="1"/>
          </p:cNvSpPr>
          <p:nvPr>
            <p:ph idx="1"/>
          </p:nvPr>
        </p:nvSpPr>
        <p:spPr>
          <a:xfrm>
            <a:off x="0" y="841176"/>
            <a:ext cx="8993980" cy="5667791"/>
          </a:xfrm>
        </p:spPr>
        <p:txBody>
          <a:bodyPr>
            <a:noAutofit/>
          </a:bodyPr>
          <a:lstStyle/>
          <a:p>
            <a:r>
              <a:rPr lang="en-US" sz="2500" dirty="0">
                <a:solidFill>
                  <a:srgbClr val="2136FF"/>
                </a:solidFill>
              </a:rPr>
              <a:t>What is 1 thing that was presented that you can commit to doing over the next week that will help decrease your stress/anxiety? – </a:t>
            </a:r>
            <a:r>
              <a:rPr lang="en-US" sz="2500" u="sng" dirty="0">
                <a:solidFill>
                  <a:srgbClr val="2136FF"/>
                </a:solidFill>
              </a:rPr>
              <a:t>Connect with an accountability partner</a:t>
            </a:r>
          </a:p>
          <a:p>
            <a:r>
              <a:rPr lang="en-US" sz="2500" dirty="0"/>
              <a:t>Write down 3 things that are gifts/talents that you think you have been given and how you will work to develop them or share them with others?</a:t>
            </a:r>
          </a:p>
          <a:p>
            <a:r>
              <a:rPr lang="en-US" sz="2500" dirty="0">
                <a:solidFill>
                  <a:srgbClr val="0432FF"/>
                </a:solidFill>
              </a:rPr>
              <a:t>Journal of gratitude – what 3 things happened to you today for which you are grateful? https://</a:t>
            </a:r>
            <a:r>
              <a:rPr lang="en-US" sz="2500" dirty="0" err="1">
                <a:solidFill>
                  <a:srgbClr val="0432FF"/>
                </a:solidFill>
              </a:rPr>
              <a:t>ggia.berkeley.edu</a:t>
            </a:r>
            <a:r>
              <a:rPr lang="en-US" sz="2500" dirty="0">
                <a:solidFill>
                  <a:srgbClr val="0432FF"/>
                </a:solidFill>
              </a:rPr>
              <a:t>/practice/three-good-things</a:t>
            </a:r>
          </a:p>
          <a:p>
            <a:r>
              <a:rPr lang="en-US" sz="2500" dirty="0"/>
              <a:t>Write someone else a note letting them know how grateful you are for something that they did – can be something small.  Not only will you make their day, but some studies suggest it will boost your morale also.</a:t>
            </a:r>
          </a:p>
          <a:p>
            <a:pPr marL="0" indent="0">
              <a:buNone/>
            </a:pPr>
            <a:endParaRPr lang="en-US" sz="2500" dirty="0">
              <a:solidFill>
                <a:srgbClr val="0432FF"/>
              </a:solidFill>
            </a:endParaRPr>
          </a:p>
        </p:txBody>
      </p:sp>
      <p:sp>
        <p:nvSpPr>
          <p:cNvPr id="4" name="TextBox 3">
            <a:extLst>
              <a:ext uri="{FF2B5EF4-FFF2-40B4-BE49-F238E27FC236}">
                <a16:creationId xmlns:a16="http://schemas.microsoft.com/office/drawing/2014/main" id="{019D3966-1C37-914A-8CD3-E2CC16E75A13}"/>
              </a:ext>
            </a:extLst>
          </p:cNvPr>
          <p:cNvSpPr txBox="1"/>
          <p:nvPr/>
        </p:nvSpPr>
        <p:spPr>
          <a:xfrm>
            <a:off x="6426974" y="6508968"/>
            <a:ext cx="2717026" cy="338554"/>
          </a:xfrm>
          <a:prstGeom prst="rect">
            <a:avLst/>
          </a:prstGeom>
          <a:noFill/>
        </p:spPr>
        <p:txBody>
          <a:bodyPr wrap="none" rtlCol="0">
            <a:spAutoFit/>
          </a:bodyPr>
          <a:lstStyle/>
          <a:p>
            <a:r>
              <a:rPr lang="en-US" sz="1600" b="1" dirty="0"/>
              <a:t>Lizotte-Waniewski, et al, 2021</a:t>
            </a:r>
          </a:p>
        </p:txBody>
      </p:sp>
    </p:spTree>
    <p:extLst>
      <p:ext uri="{BB962C8B-B14F-4D97-AF65-F5344CB8AC3E}">
        <p14:creationId xmlns:p14="http://schemas.microsoft.com/office/powerpoint/2010/main" val="41543322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E9087-973C-9B44-88AB-1C6ED2AA6BA2}"/>
              </a:ext>
            </a:extLst>
          </p:cNvPr>
          <p:cNvSpPr>
            <a:spLocks noGrp="1"/>
          </p:cNvSpPr>
          <p:nvPr>
            <p:ph type="title"/>
          </p:nvPr>
        </p:nvSpPr>
        <p:spPr>
          <a:xfrm>
            <a:off x="1" y="0"/>
            <a:ext cx="9144000" cy="474133"/>
          </a:xfrm>
        </p:spPr>
        <p:txBody>
          <a:bodyPr>
            <a:noAutofit/>
          </a:bodyPr>
          <a:lstStyle/>
          <a:p>
            <a:r>
              <a:rPr lang="en-US" sz="3600" b="1" dirty="0"/>
              <a:t>Additional Resources for Wellness: Activity Log</a:t>
            </a:r>
          </a:p>
        </p:txBody>
      </p:sp>
      <p:sp>
        <p:nvSpPr>
          <p:cNvPr id="3" name="TextBox 2">
            <a:extLst>
              <a:ext uri="{FF2B5EF4-FFF2-40B4-BE49-F238E27FC236}">
                <a16:creationId xmlns:a16="http://schemas.microsoft.com/office/drawing/2014/main" id="{568C0063-CDD4-A244-8F68-942D115BE126}"/>
              </a:ext>
            </a:extLst>
          </p:cNvPr>
          <p:cNvSpPr txBox="1"/>
          <p:nvPr/>
        </p:nvSpPr>
        <p:spPr>
          <a:xfrm>
            <a:off x="6426974" y="6508968"/>
            <a:ext cx="2717026" cy="338554"/>
          </a:xfrm>
          <a:prstGeom prst="rect">
            <a:avLst/>
          </a:prstGeom>
          <a:noFill/>
        </p:spPr>
        <p:txBody>
          <a:bodyPr wrap="none" rtlCol="0">
            <a:spAutoFit/>
          </a:bodyPr>
          <a:lstStyle/>
          <a:p>
            <a:r>
              <a:rPr lang="en-US" sz="1600" b="1" dirty="0"/>
              <a:t>Lizotte-Waniewski, et al, 2021</a:t>
            </a:r>
          </a:p>
        </p:txBody>
      </p:sp>
      <p:pic>
        <p:nvPicPr>
          <p:cNvPr id="5" name="Picture 4">
            <a:extLst>
              <a:ext uri="{FF2B5EF4-FFF2-40B4-BE49-F238E27FC236}">
                <a16:creationId xmlns:a16="http://schemas.microsoft.com/office/drawing/2014/main" id="{4AC8D812-F013-0643-8F63-8E05D2576C3D}"/>
              </a:ext>
            </a:extLst>
          </p:cNvPr>
          <p:cNvPicPr>
            <a:picLocks noChangeAspect="1"/>
          </p:cNvPicPr>
          <p:nvPr/>
        </p:nvPicPr>
        <p:blipFill>
          <a:blip r:embed="rId3"/>
          <a:stretch>
            <a:fillRect/>
          </a:stretch>
        </p:blipFill>
        <p:spPr>
          <a:xfrm>
            <a:off x="1445179" y="124754"/>
            <a:ext cx="5538182" cy="7167058"/>
          </a:xfrm>
          <a:prstGeom prst="rect">
            <a:avLst/>
          </a:prstGeom>
        </p:spPr>
      </p:pic>
    </p:spTree>
    <p:extLst>
      <p:ext uri="{BB962C8B-B14F-4D97-AF65-F5344CB8AC3E}">
        <p14:creationId xmlns:p14="http://schemas.microsoft.com/office/powerpoint/2010/main" val="3667836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445"/>
            <a:ext cx="8229600" cy="644040"/>
          </a:xfrm>
        </p:spPr>
        <p:txBody>
          <a:bodyPr>
            <a:normAutofit fontScale="90000"/>
          </a:bodyPr>
          <a:lstStyle/>
          <a:p>
            <a:r>
              <a:rPr lang="en-US" b="1" dirty="0">
                <a:solidFill>
                  <a:srgbClr val="2136FF"/>
                </a:solidFill>
              </a:rPr>
              <a:t>Other Resources</a:t>
            </a:r>
          </a:p>
        </p:txBody>
      </p:sp>
      <p:sp>
        <p:nvSpPr>
          <p:cNvPr id="4" name="Content Placeholder 3"/>
          <p:cNvSpPr>
            <a:spLocks noGrp="1"/>
          </p:cNvSpPr>
          <p:nvPr>
            <p:ph idx="1"/>
          </p:nvPr>
        </p:nvSpPr>
        <p:spPr>
          <a:xfrm>
            <a:off x="0" y="849086"/>
            <a:ext cx="9059917" cy="5475514"/>
          </a:xfrm>
        </p:spPr>
        <p:txBody>
          <a:bodyPr>
            <a:normAutofit fontScale="92500" lnSpcReduction="20000"/>
          </a:bodyPr>
          <a:lstStyle/>
          <a:p>
            <a:r>
              <a:rPr lang="en-US" sz="1600" dirty="0" err="1"/>
              <a:t>Zappetti</a:t>
            </a:r>
            <a:r>
              <a:rPr lang="en-US" sz="1600" dirty="0"/>
              <a:t> D and Avery JD eds. Medical Student Wellbeing: An Essential Guide. Springer Press 2020</a:t>
            </a:r>
          </a:p>
          <a:p>
            <a:r>
              <a:rPr lang="en-US" sz="1600" dirty="0"/>
              <a:t>Holliday AM, </a:t>
            </a:r>
            <a:r>
              <a:rPr lang="en-US" sz="1600" dirty="0" err="1"/>
              <a:t>Gheihman</a:t>
            </a:r>
            <a:r>
              <a:rPr lang="en-US" sz="1600" dirty="0"/>
              <a:t>, G, Cooper, C, Sullivan, A, </a:t>
            </a:r>
            <a:r>
              <a:rPr lang="en-US" sz="1600" dirty="0" err="1"/>
              <a:t>Ohyama</a:t>
            </a:r>
            <a:r>
              <a:rPr lang="en-US" sz="1600" dirty="0"/>
              <a:t>, H. Leaf, DE and Karp-Leaf, R (2-19_ High Prevalence of </a:t>
            </a:r>
            <a:r>
              <a:rPr lang="en-US" sz="1600" dirty="0" err="1"/>
              <a:t>Imposterism</a:t>
            </a:r>
            <a:r>
              <a:rPr lang="en-US" sz="1600" dirty="0"/>
              <a:t> Among Female Harvard Medical and Dental Students. J Int Med2020, 35: 2499-500</a:t>
            </a:r>
          </a:p>
          <a:p>
            <a:r>
              <a:rPr lang="en-US" sz="1600" dirty="0"/>
              <a:t> Brennan-</a:t>
            </a:r>
            <a:r>
              <a:rPr lang="en-US" sz="1600" dirty="0" err="1"/>
              <a:t>Wydra</a:t>
            </a:r>
            <a:r>
              <a:rPr lang="en-US" sz="1600" dirty="0"/>
              <a:t>, E., Chung, H.W., </a:t>
            </a:r>
            <a:r>
              <a:rPr lang="en-US" sz="1600" dirty="0" err="1"/>
              <a:t>Angoff</a:t>
            </a:r>
            <a:r>
              <a:rPr lang="en-US" sz="1600" dirty="0"/>
              <a:t>, N. et al. Maladaptive Perfectionism, Impostor Phenomenon, and Suicidal Ideation Among Medical Students. </a:t>
            </a:r>
            <a:r>
              <a:rPr lang="en-US" sz="1600" dirty="0" err="1"/>
              <a:t>Acad</a:t>
            </a:r>
            <a:r>
              <a:rPr lang="en-US" sz="1600" dirty="0"/>
              <a:t> Psychiatry (2021). https://</a:t>
            </a:r>
            <a:r>
              <a:rPr lang="en-US" sz="1600" dirty="0" err="1"/>
              <a:t>doi.org</a:t>
            </a:r>
            <a:r>
              <a:rPr lang="en-US" sz="1600" dirty="0"/>
              <a:t>/10.1007/s40596-021-01503-1</a:t>
            </a:r>
          </a:p>
          <a:p>
            <a:r>
              <a:rPr lang="en-US" sz="1600" dirty="0" err="1"/>
              <a:t>Villwock</a:t>
            </a:r>
            <a:r>
              <a:rPr lang="en-US" sz="1600" dirty="0"/>
              <a:t> JA, </a:t>
            </a:r>
            <a:r>
              <a:rPr lang="en-US" sz="1600" dirty="0" err="1"/>
              <a:t>Sobin</a:t>
            </a:r>
            <a:r>
              <a:rPr lang="en-US" sz="1600" dirty="0"/>
              <a:t> LB, Koester LA, Harris TM. Impostor syndrome and burnout among American medical students: a pilot study. Int J Med Educ. 2016;7:364-369. doi:10.5116/ijme.5801. </a:t>
            </a:r>
          </a:p>
          <a:p>
            <a:r>
              <a:rPr lang="en-US" sz="1600" dirty="0" err="1"/>
              <a:t>McConnville</a:t>
            </a:r>
            <a:r>
              <a:rPr lang="en-US" sz="1600" dirty="0"/>
              <a:t> et al (2017). “Mindfulness Training for Health Profession Students </a:t>
            </a:r>
            <a:r>
              <a:rPr lang="mr-IN" sz="1600" dirty="0"/>
              <a:t>–</a:t>
            </a:r>
            <a:r>
              <a:rPr lang="en-US" sz="1600" dirty="0"/>
              <a:t> The Effect of Mindfulness training on Psychological Well-being, Learning, and Clinical Performance of Health Professional Students: A systematic review of randomized and non-randomized controlled trials. Academic Medicine 2017, 13(1): 26-45.</a:t>
            </a:r>
          </a:p>
          <a:p>
            <a:r>
              <a:rPr lang="en-US" sz="1600" dirty="0"/>
              <a:t>Creswell, J.D. (2017). “Mindfulness Interventions”. Annual Reviews Psychology 68:491-516.</a:t>
            </a:r>
          </a:p>
          <a:p>
            <a:r>
              <a:rPr lang="en-US" sz="1600" dirty="0" err="1"/>
              <a:t>Dyrbye</a:t>
            </a:r>
            <a:r>
              <a:rPr lang="en-US" sz="1600" dirty="0"/>
              <a:t> L. et al (2006). ”Systematic Review of Depression, Anxiety, and Other Indicators of Psychological Distress Among US and Canadian Medical Students”.  Academic Medicine, 81(4): 354-373.</a:t>
            </a:r>
          </a:p>
          <a:p>
            <a:r>
              <a:rPr lang="en-US" sz="1600" dirty="0" err="1"/>
              <a:t>Rotenstein</a:t>
            </a:r>
            <a:r>
              <a:rPr lang="en-US" sz="1600" dirty="0"/>
              <a:t> L.S. et al (2016). “Prevalence of Depression, Depressive Symptoms, and Suicidal Ideation Among Medical Students: A Systematic Review and Meta-Analysis”. JAMA, 316(21): 2215-2236.</a:t>
            </a:r>
          </a:p>
          <a:p>
            <a:r>
              <a:rPr lang="en-US" sz="1600" dirty="0"/>
              <a:t>Black, D.S. and </a:t>
            </a:r>
            <a:r>
              <a:rPr lang="en-US" sz="1600" dirty="0" err="1"/>
              <a:t>Slavich</a:t>
            </a:r>
            <a:r>
              <a:rPr lang="en-US" sz="1600" dirty="0"/>
              <a:t>, G.M. (2016). Mindfulness Meditation and the Immune System: A Systematic Review of Randomized Controlled Trials”. Annals of the New York Academy of Sciences, 1373:13-24.</a:t>
            </a:r>
          </a:p>
          <a:p>
            <a:r>
              <a:rPr lang="en-US" sz="1600" dirty="0"/>
              <a:t>Montoya, A. L., &amp; Summers, L. L. (2021). 8 dimensions of wellness for educators. The Learning Professional, 42(1), 49-53,62. </a:t>
            </a:r>
          </a:p>
          <a:p>
            <a:r>
              <a:rPr lang="en-US" sz="1600" dirty="0" err="1"/>
              <a:t>Zeidan,F</a:t>
            </a:r>
            <a:r>
              <a:rPr lang="en-US" sz="1600" dirty="0"/>
              <a:t>. (2014). “The Neurobiology of Mindfulness Meditation”, in </a:t>
            </a:r>
            <a:r>
              <a:rPr lang="en-US" sz="1600" u="sng" dirty="0"/>
              <a:t>The handbook of Mindfulness</a:t>
            </a:r>
            <a:r>
              <a:rPr lang="en-US" sz="1600" dirty="0"/>
              <a:t>. Ed, Brown.</a:t>
            </a:r>
          </a:p>
          <a:p>
            <a:r>
              <a:rPr lang="en-US" sz="1600" dirty="0" err="1"/>
              <a:t>Ridout</a:t>
            </a:r>
            <a:r>
              <a:rPr lang="en-US" sz="1600" dirty="0"/>
              <a:t>, KK, </a:t>
            </a:r>
            <a:r>
              <a:rPr lang="en-US" sz="1600" dirty="0" err="1"/>
              <a:t>Ridout</a:t>
            </a:r>
            <a:r>
              <a:rPr lang="en-US" sz="1600" dirty="0"/>
              <a:t>, SJ, </a:t>
            </a:r>
            <a:r>
              <a:rPr lang="en-US" sz="1600" dirty="0" err="1"/>
              <a:t>Guille</a:t>
            </a:r>
            <a:r>
              <a:rPr lang="en-US" sz="1600" dirty="0"/>
              <a:t>, C,  Mata, DA, </a:t>
            </a:r>
            <a:r>
              <a:rPr lang="en-US" sz="1600" dirty="0" err="1"/>
              <a:t>Akil</a:t>
            </a:r>
            <a:r>
              <a:rPr lang="en-US" sz="1600" dirty="0"/>
              <a:t>, H and  Sen, s (2019). Physician-Training Stress and Accelerated Cellular Aging.  </a:t>
            </a:r>
            <a:r>
              <a:rPr lang="en-US" sz="1600" i="1" dirty="0"/>
              <a:t>Biological Psychiatry, in preprint</a:t>
            </a:r>
          </a:p>
          <a:p>
            <a:r>
              <a:rPr lang="en-US" sz="1600" dirty="0"/>
              <a:t>Mindfulness apps: 10% happier, Calm, Headspace, Insight, Dharma Seed</a:t>
            </a:r>
          </a:p>
        </p:txBody>
      </p:sp>
      <p:sp>
        <p:nvSpPr>
          <p:cNvPr id="5" name="TextBox 4">
            <a:extLst>
              <a:ext uri="{FF2B5EF4-FFF2-40B4-BE49-F238E27FC236}">
                <a16:creationId xmlns:a16="http://schemas.microsoft.com/office/drawing/2014/main" id="{8937CD9D-F5F7-8C4F-85B3-B69ED781DE87}"/>
              </a:ext>
            </a:extLst>
          </p:cNvPr>
          <p:cNvSpPr txBox="1"/>
          <p:nvPr/>
        </p:nvSpPr>
        <p:spPr>
          <a:xfrm>
            <a:off x="6426974" y="6508968"/>
            <a:ext cx="2717026" cy="338554"/>
          </a:xfrm>
          <a:prstGeom prst="rect">
            <a:avLst/>
          </a:prstGeom>
          <a:noFill/>
        </p:spPr>
        <p:txBody>
          <a:bodyPr wrap="none" rtlCol="0">
            <a:spAutoFit/>
          </a:bodyPr>
          <a:lstStyle/>
          <a:p>
            <a:r>
              <a:rPr lang="en-US" sz="1600" b="1" dirty="0"/>
              <a:t>Lizotte-Waniewski, et al, 2021</a:t>
            </a:r>
          </a:p>
        </p:txBody>
      </p:sp>
    </p:spTree>
    <p:extLst>
      <p:ext uri="{BB962C8B-B14F-4D97-AF65-F5344CB8AC3E}">
        <p14:creationId xmlns:p14="http://schemas.microsoft.com/office/powerpoint/2010/main" val="1459255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D0FE686-2B00-6347-BFA6-CDBB54BA51FC}"/>
              </a:ext>
            </a:extLst>
          </p:cNvPr>
          <p:cNvSpPr>
            <a:spLocks noGrp="1"/>
          </p:cNvSpPr>
          <p:nvPr>
            <p:ph sz="half" idx="1"/>
          </p:nvPr>
        </p:nvSpPr>
        <p:spPr>
          <a:xfrm>
            <a:off x="0" y="71631"/>
            <a:ext cx="4447786" cy="4334934"/>
          </a:xfrm>
        </p:spPr>
        <p:txBody>
          <a:bodyPr>
            <a:normAutofit/>
          </a:bodyPr>
          <a:lstStyle/>
          <a:p>
            <a:r>
              <a:rPr lang="en-US" sz="2400" dirty="0">
                <a:solidFill>
                  <a:srgbClr val="0001E6"/>
                </a:solidFill>
              </a:rPr>
              <a:t>“I got lucky, getting into medical school.”</a:t>
            </a:r>
          </a:p>
          <a:p>
            <a:r>
              <a:rPr lang="en-US" sz="2400" dirty="0"/>
              <a:t>“I tricked the admissions committee into thinking I am better than I really am.”</a:t>
            </a:r>
          </a:p>
          <a:p>
            <a:r>
              <a:rPr lang="en-US" sz="2400" dirty="0">
                <a:solidFill>
                  <a:srgbClr val="0001E6"/>
                </a:solidFill>
              </a:rPr>
              <a:t>“I got by in undergrad but all my weaknesses are going to show in medical school.”</a:t>
            </a:r>
          </a:p>
          <a:p>
            <a:r>
              <a:rPr lang="en-US" sz="2400" dirty="0"/>
              <a:t>“I’m only here because the director of admissions likes me!</a:t>
            </a:r>
          </a:p>
        </p:txBody>
      </p:sp>
      <p:sp>
        <p:nvSpPr>
          <p:cNvPr id="5" name="Content Placeholder 3">
            <a:extLst>
              <a:ext uri="{FF2B5EF4-FFF2-40B4-BE49-F238E27FC236}">
                <a16:creationId xmlns:a16="http://schemas.microsoft.com/office/drawing/2014/main" id="{EA7CF979-51FB-C047-8D89-BAD9D0964A7F}"/>
              </a:ext>
            </a:extLst>
          </p:cNvPr>
          <p:cNvSpPr txBox="1">
            <a:spLocks/>
          </p:cNvSpPr>
          <p:nvPr/>
        </p:nvSpPr>
        <p:spPr>
          <a:xfrm>
            <a:off x="4333461" y="412595"/>
            <a:ext cx="4810539" cy="452262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“I can’t compare to the other people here. They are so smart and confident.”</a:t>
            </a:r>
          </a:p>
          <a:p>
            <a:r>
              <a:rPr lang="en-US" sz="2400" dirty="0">
                <a:solidFill>
                  <a:srgbClr val="0001E6"/>
                </a:solidFill>
              </a:rPr>
              <a:t>“Sometimes, I feel super competent. But other times I’m not.”</a:t>
            </a:r>
          </a:p>
          <a:p>
            <a:r>
              <a:rPr lang="en-US" sz="2400" dirty="0"/>
              <a:t>“I’m going to harm my future patients unless I remember every detail of the material.”</a:t>
            </a:r>
          </a:p>
          <a:p>
            <a:r>
              <a:rPr lang="en-US" sz="2400" dirty="0"/>
              <a:t>“</a:t>
            </a:r>
            <a:r>
              <a:rPr lang="en-US" sz="2400" dirty="0">
                <a:solidFill>
                  <a:srgbClr val="0001E6"/>
                </a:solidFill>
              </a:rPr>
              <a:t>Falling short of perfect is not an option.”</a:t>
            </a:r>
          </a:p>
          <a:p>
            <a:endParaRPr lang="en-US" sz="2400" dirty="0"/>
          </a:p>
          <a:p>
            <a:endParaRPr lang="en-US" sz="2400" dirty="0"/>
          </a:p>
        </p:txBody>
      </p:sp>
      <p:sp>
        <p:nvSpPr>
          <p:cNvPr id="2" name="TextBox 1">
            <a:extLst>
              <a:ext uri="{FF2B5EF4-FFF2-40B4-BE49-F238E27FC236}">
                <a16:creationId xmlns:a16="http://schemas.microsoft.com/office/drawing/2014/main" id="{C6B7D1B8-68F9-5B46-8D38-1A232F76541F}"/>
              </a:ext>
            </a:extLst>
          </p:cNvPr>
          <p:cNvSpPr txBox="1"/>
          <p:nvPr/>
        </p:nvSpPr>
        <p:spPr>
          <a:xfrm>
            <a:off x="5242203" y="6550223"/>
            <a:ext cx="3973588" cy="307777"/>
          </a:xfrm>
          <a:prstGeom prst="rect">
            <a:avLst/>
          </a:prstGeom>
          <a:noFill/>
        </p:spPr>
        <p:txBody>
          <a:bodyPr wrap="none" rtlCol="0">
            <a:spAutoFit/>
          </a:bodyPr>
          <a:lstStyle/>
          <a:p>
            <a:r>
              <a:rPr lang="en-US" sz="1400" b="1" dirty="0"/>
              <a:t>Adapted from: Chantal Young, Keck Medical School</a:t>
            </a:r>
          </a:p>
        </p:txBody>
      </p:sp>
      <p:pic>
        <p:nvPicPr>
          <p:cNvPr id="9" name="Picture 8" descr="A picture containing graffiti, outdoor, painted, sign&#10;&#10;Description automatically generated">
            <a:extLst>
              <a:ext uri="{FF2B5EF4-FFF2-40B4-BE49-F238E27FC236}">
                <a16:creationId xmlns:a16="http://schemas.microsoft.com/office/drawing/2014/main" id="{97AC27C8-BDE4-5046-846E-F0370DD84312}"/>
              </a:ext>
            </a:extLst>
          </p:cNvPr>
          <p:cNvPicPr>
            <a:picLocks noChangeAspect="1"/>
          </p:cNvPicPr>
          <p:nvPr/>
        </p:nvPicPr>
        <p:blipFill>
          <a:blip r:embed="rId3"/>
          <a:stretch>
            <a:fillRect/>
          </a:stretch>
        </p:blipFill>
        <p:spPr>
          <a:xfrm>
            <a:off x="0" y="4083430"/>
            <a:ext cx="4058372" cy="2702939"/>
          </a:xfrm>
          <a:prstGeom prst="rect">
            <a:avLst/>
          </a:prstGeom>
        </p:spPr>
      </p:pic>
    </p:spTree>
    <p:extLst>
      <p:ext uri="{BB962C8B-B14F-4D97-AF65-F5344CB8AC3E}">
        <p14:creationId xmlns:p14="http://schemas.microsoft.com/office/powerpoint/2010/main" val="373900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additive="base">
                                        <p:cTn id="3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 calcmode="lin" valueType="num">
                                      <p:cBhvr additive="base">
                                        <p:cTn id="4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anim calcmode="lin" valueType="num">
                                      <p:cBhvr additive="base">
                                        <p:cTn id="4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02714-C28F-5643-B0D9-76F89CC276F5}"/>
              </a:ext>
            </a:extLst>
          </p:cNvPr>
          <p:cNvSpPr>
            <a:spLocks noGrp="1"/>
          </p:cNvSpPr>
          <p:nvPr>
            <p:ph type="title"/>
          </p:nvPr>
        </p:nvSpPr>
        <p:spPr>
          <a:xfrm>
            <a:off x="650249" y="129731"/>
            <a:ext cx="5803436" cy="559375"/>
          </a:xfrm>
        </p:spPr>
        <p:txBody>
          <a:bodyPr>
            <a:normAutofit fontScale="90000"/>
          </a:bodyPr>
          <a:lstStyle/>
          <a:p>
            <a:r>
              <a:rPr lang="en-US" b="1" dirty="0"/>
              <a:t>Imposter Phenomenon</a:t>
            </a:r>
          </a:p>
        </p:txBody>
      </p:sp>
      <p:sp>
        <p:nvSpPr>
          <p:cNvPr id="3" name="Content Placeholder 2">
            <a:extLst>
              <a:ext uri="{FF2B5EF4-FFF2-40B4-BE49-F238E27FC236}">
                <a16:creationId xmlns:a16="http://schemas.microsoft.com/office/drawing/2014/main" id="{EA2C7CEF-B1E1-4348-8387-2FDAFEE2D834}"/>
              </a:ext>
            </a:extLst>
          </p:cNvPr>
          <p:cNvSpPr>
            <a:spLocks noGrp="1"/>
          </p:cNvSpPr>
          <p:nvPr>
            <p:ph idx="1"/>
          </p:nvPr>
        </p:nvSpPr>
        <p:spPr>
          <a:xfrm>
            <a:off x="1" y="968828"/>
            <a:ext cx="6162927" cy="5889171"/>
          </a:xfrm>
        </p:spPr>
        <p:txBody>
          <a:bodyPr>
            <a:normAutofit/>
          </a:bodyPr>
          <a:lstStyle/>
          <a:p>
            <a:r>
              <a:rPr lang="en-US" sz="2400" dirty="0">
                <a:solidFill>
                  <a:srgbClr val="0001E6"/>
                </a:solidFill>
              </a:rPr>
              <a:t>The condition in which highly successful individuals have intense feelings of self doubt/inadequacy and attribute their success to external factors rather than their own abilities (</a:t>
            </a:r>
            <a:r>
              <a:rPr lang="en-US" sz="2400" dirty="0" err="1">
                <a:solidFill>
                  <a:srgbClr val="0001E6"/>
                </a:solidFill>
              </a:rPr>
              <a:t>Clance</a:t>
            </a:r>
            <a:r>
              <a:rPr lang="en-US" sz="2400" dirty="0">
                <a:solidFill>
                  <a:srgbClr val="0001E6"/>
                </a:solidFill>
              </a:rPr>
              <a:t>: “intellectual phoniness”).</a:t>
            </a:r>
          </a:p>
          <a:p>
            <a:r>
              <a:rPr lang="en-US" sz="2400" dirty="0"/>
              <a:t>Prevalence of imposter syndrome among medical students  ~20-50%. </a:t>
            </a:r>
            <a:r>
              <a:rPr lang="en-US" sz="2400" baseline="30000" dirty="0"/>
              <a:t>(1,2,3,4)</a:t>
            </a:r>
          </a:p>
          <a:p>
            <a:r>
              <a:rPr lang="en-US" sz="2400" dirty="0">
                <a:solidFill>
                  <a:srgbClr val="0001E6"/>
                </a:solidFill>
              </a:rPr>
              <a:t>Women, Black and other URM students, have higher a prevalence of imposter phenomenon. </a:t>
            </a:r>
            <a:r>
              <a:rPr lang="en-US" sz="2400" baseline="30000" dirty="0">
                <a:solidFill>
                  <a:srgbClr val="0001E6"/>
                </a:solidFill>
              </a:rPr>
              <a:t>(1,4,6,7,8)</a:t>
            </a:r>
          </a:p>
          <a:p>
            <a:r>
              <a:rPr lang="en-US" sz="2400" dirty="0"/>
              <a:t>In addition, other studies show a correlation between IP and burnout which has implications for mental health. </a:t>
            </a:r>
            <a:r>
              <a:rPr lang="en-US" sz="2400" baseline="30000" dirty="0"/>
              <a:t>(3,7,8) </a:t>
            </a:r>
            <a:endParaRPr lang="en-US" sz="2400" dirty="0"/>
          </a:p>
        </p:txBody>
      </p:sp>
      <p:pic>
        <p:nvPicPr>
          <p:cNvPr id="8" name="Picture 7">
            <a:extLst>
              <a:ext uri="{FF2B5EF4-FFF2-40B4-BE49-F238E27FC236}">
                <a16:creationId xmlns:a16="http://schemas.microsoft.com/office/drawing/2014/main" id="{0592FD23-450C-3645-8D10-AE9B4E72B0FC}"/>
              </a:ext>
            </a:extLst>
          </p:cNvPr>
          <p:cNvPicPr>
            <a:picLocks noChangeAspect="1"/>
          </p:cNvPicPr>
          <p:nvPr/>
        </p:nvPicPr>
        <p:blipFill>
          <a:blip r:embed="rId3"/>
          <a:stretch>
            <a:fillRect/>
          </a:stretch>
        </p:blipFill>
        <p:spPr>
          <a:xfrm>
            <a:off x="6162928" y="839890"/>
            <a:ext cx="2962210" cy="1989221"/>
          </a:xfrm>
          <a:prstGeom prst="rect">
            <a:avLst/>
          </a:prstGeom>
        </p:spPr>
      </p:pic>
      <p:sp>
        <p:nvSpPr>
          <p:cNvPr id="7" name="TextBox 6">
            <a:extLst>
              <a:ext uri="{FF2B5EF4-FFF2-40B4-BE49-F238E27FC236}">
                <a16:creationId xmlns:a16="http://schemas.microsoft.com/office/drawing/2014/main" id="{135E6652-2766-0E48-9304-8A93AF88E47D}"/>
              </a:ext>
            </a:extLst>
          </p:cNvPr>
          <p:cNvSpPr txBox="1"/>
          <p:nvPr/>
        </p:nvSpPr>
        <p:spPr>
          <a:xfrm>
            <a:off x="6162928" y="6488668"/>
            <a:ext cx="3036793" cy="369332"/>
          </a:xfrm>
          <a:prstGeom prst="rect">
            <a:avLst/>
          </a:prstGeom>
          <a:noFill/>
        </p:spPr>
        <p:txBody>
          <a:bodyPr wrap="none" rtlCol="0">
            <a:spAutoFit/>
          </a:bodyPr>
          <a:lstStyle/>
          <a:p>
            <a:r>
              <a:rPr lang="en-US" b="1" dirty="0"/>
              <a:t>Lizotte-Waniewski, et al, 2021</a:t>
            </a:r>
          </a:p>
        </p:txBody>
      </p:sp>
    </p:spTree>
    <p:extLst>
      <p:ext uri="{BB962C8B-B14F-4D97-AF65-F5344CB8AC3E}">
        <p14:creationId xmlns:p14="http://schemas.microsoft.com/office/powerpoint/2010/main" val="1585471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14" y="75903"/>
            <a:ext cx="8607972" cy="504092"/>
          </a:xfrm>
        </p:spPr>
        <p:txBody>
          <a:bodyPr>
            <a:normAutofit fontScale="90000"/>
          </a:bodyPr>
          <a:lstStyle/>
          <a:p>
            <a:r>
              <a:rPr lang="en-US" b="1" dirty="0"/>
              <a:t>Why Focus on Wellness in Med School?</a:t>
            </a:r>
          </a:p>
        </p:txBody>
      </p:sp>
      <p:sp>
        <p:nvSpPr>
          <p:cNvPr id="3" name="Content Placeholder 2"/>
          <p:cNvSpPr>
            <a:spLocks noGrp="1"/>
          </p:cNvSpPr>
          <p:nvPr>
            <p:ph idx="1"/>
          </p:nvPr>
        </p:nvSpPr>
        <p:spPr>
          <a:xfrm>
            <a:off x="218821" y="689943"/>
            <a:ext cx="5511113" cy="5238473"/>
          </a:xfrm>
        </p:spPr>
        <p:txBody>
          <a:bodyPr>
            <a:normAutofit/>
          </a:bodyPr>
          <a:lstStyle/>
          <a:p>
            <a:r>
              <a:rPr lang="en-US" sz="2800" dirty="0">
                <a:solidFill>
                  <a:srgbClr val="0000FF"/>
                </a:solidFill>
              </a:rPr>
              <a:t>You have chosen a challenging career</a:t>
            </a:r>
            <a:r>
              <a:rPr lang="en-US" dirty="0">
                <a:solidFill>
                  <a:srgbClr val="0000FF"/>
                </a:solidFill>
              </a:rPr>
              <a:t>! (</a:t>
            </a:r>
            <a:r>
              <a:rPr lang="en-US" baseline="30000" dirty="0">
                <a:solidFill>
                  <a:srgbClr val="0000FF"/>
                </a:solidFill>
              </a:rPr>
              <a:t>1,2</a:t>
            </a:r>
            <a:r>
              <a:rPr lang="en-US" dirty="0">
                <a:solidFill>
                  <a:srgbClr val="0000FF"/>
                </a:solidFill>
              </a:rPr>
              <a:t>)</a:t>
            </a:r>
          </a:p>
          <a:p>
            <a:pPr lvl="1"/>
            <a:r>
              <a:rPr lang="en-US" sz="2600" dirty="0"/>
              <a:t>27% rate of depression</a:t>
            </a:r>
          </a:p>
          <a:p>
            <a:pPr lvl="1"/>
            <a:r>
              <a:rPr lang="en-US" sz="2600" dirty="0"/>
              <a:t>32.4% alcohol abuse among medical students</a:t>
            </a:r>
          </a:p>
          <a:p>
            <a:pPr lvl="1"/>
            <a:r>
              <a:rPr lang="en-US" sz="2600" dirty="0"/>
              <a:t>Low treatment rates for depression or mental illness</a:t>
            </a:r>
          </a:p>
          <a:p>
            <a:pPr lvl="1"/>
            <a:r>
              <a:rPr lang="en-US" sz="2600" dirty="0"/>
              <a:t>2.47x higher suicide rate than general population</a:t>
            </a:r>
            <a:endParaRPr lang="en-US" sz="2600" dirty="0">
              <a:solidFill>
                <a:srgbClr val="FF0000"/>
              </a:solidFill>
            </a:endParaRPr>
          </a:p>
          <a:p>
            <a:r>
              <a:rPr lang="en-US" sz="2800" dirty="0">
                <a:solidFill>
                  <a:srgbClr val="0001E6"/>
                </a:solidFill>
              </a:rPr>
              <a:t>Attributes of doctors predispose to burnout. Which ones?</a:t>
            </a:r>
            <a:endParaRPr lang="en-US" b="1" dirty="0">
              <a:solidFill>
                <a:srgbClr val="FC56FF"/>
              </a:solidFill>
            </a:endParaRPr>
          </a:p>
          <a:p>
            <a:endParaRPr lang="en-US" b="1" dirty="0">
              <a:solidFill>
                <a:srgbClr val="FC56FF"/>
              </a:solidFill>
            </a:endParaRPr>
          </a:p>
          <a:p>
            <a:pPr marL="0" indent="0">
              <a:buNone/>
            </a:pPr>
            <a:endParaRPr lang="en-US" dirty="0"/>
          </a:p>
        </p:txBody>
      </p:sp>
      <p:pic>
        <p:nvPicPr>
          <p:cNvPr id="5" name="Picture 4">
            <a:extLst>
              <a:ext uri="{FF2B5EF4-FFF2-40B4-BE49-F238E27FC236}">
                <a16:creationId xmlns:a16="http://schemas.microsoft.com/office/drawing/2014/main" id="{4C44C2C6-297A-3E40-8F5D-1A87B92EDF36}"/>
              </a:ext>
            </a:extLst>
          </p:cNvPr>
          <p:cNvPicPr>
            <a:picLocks noChangeAspect="1"/>
          </p:cNvPicPr>
          <p:nvPr/>
        </p:nvPicPr>
        <p:blipFill>
          <a:blip r:embed="rId3"/>
          <a:stretch>
            <a:fillRect/>
          </a:stretch>
        </p:blipFill>
        <p:spPr>
          <a:xfrm>
            <a:off x="5449330" y="711376"/>
            <a:ext cx="3694670" cy="2694031"/>
          </a:xfrm>
          <a:prstGeom prst="rect">
            <a:avLst/>
          </a:prstGeom>
        </p:spPr>
      </p:pic>
      <p:pic>
        <p:nvPicPr>
          <p:cNvPr id="7" name="Picture 6">
            <a:extLst>
              <a:ext uri="{FF2B5EF4-FFF2-40B4-BE49-F238E27FC236}">
                <a16:creationId xmlns:a16="http://schemas.microsoft.com/office/drawing/2014/main" id="{F17F105C-79E6-BC4B-A647-11875DD74701}"/>
              </a:ext>
            </a:extLst>
          </p:cNvPr>
          <p:cNvPicPr>
            <a:picLocks noChangeAspect="1"/>
          </p:cNvPicPr>
          <p:nvPr/>
        </p:nvPicPr>
        <p:blipFill>
          <a:blip r:embed="rId4"/>
          <a:stretch>
            <a:fillRect/>
          </a:stretch>
        </p:blipFill>
        <p:spPr>
          <a:xfrm>
            <a:off x="5326982" y="3668170"/>
            <a:ext cx="3817018" cy="2181153"/>
          </a:xfrm>
          <a:prstGeom prst="rect">
            <a:avLst/>
          </a:prstGeom>
        </p:spPr>
      </p:pic>
      <p:sp>
        <p:nvSpPr>
          <p:cNvPr id="6" name="TextBox 5">
            <a:extLst>
              <a:ext uri="{FF2B5EF4-FFF2-40B4-BE49-F238E27FC236}">
                <a16:creationId xmlns:a16="http://schemas.microsoft.com/office/drawing/2014/main" id="{182B32A7-E947-864D-AFBF-98E464585908}"/>
              </a:ext>
            </a:extLst>
          </p:cNvPr>
          <p:cNvSpPr txBox="1"/>
          <p:nvPr/>
        </p:nvSpPr>
        <p:spPr>
          <a:xfrm>
            <a:off x="6162928" y="6488668"/>
            <a:ext cx="3036793" cy="369332"/>
          </a:xfrm>
          <a:prstGeom prst="rect">
            <a:avLst/>
          </a:prstGeom>
          <a:noFill/>
        </p:spPr>
        <p:txBody>
          <a:bodyPr wrap="none" rtlCol="0">
            <a:spAutoFit/>
          </a:bodyPr>
          <a:lstStyle/>
          <a:p>
            <a:r>
              <a:rPr lang="en-US" b="1" dirty="0"/>
              <a:t>Lizotte-Waniewski, et al, 2021</a:t>
            </a:r>
          </a:p>
        </p:txBody>
      </p:sp>
      <p:sp>
        <p:nvSpPr>
          <p:cNvPr id="4" name="TextBox 3">
            <a:extLst>
              <a:ext uri="{FF2B5EF4-FFF2-40B4-BE49-F238E27FC236}">
                <a16:creationId xmlns:a16="http://schemas.microsoft.com/office/drawing/2014/main" id="{C964671A-1D53-4B48-8E12-B98446601C41}"/>
              </a:ext>
            </a:extLst>
          </p:cNvPr>
          <p:cNvSpPr txBox="1"/>
          <p:nvPr/>
        </p:nvSpPr>
        <p:spPr>
          <a:xfrm>
            <a:off x="0" y="6059797"/>
            <a:ext cx="6401111" cy="769441"/>
          </a:xfrm>
          <a:prstGeom prst="rect">
            <a:avLst/>
          </a:prstGeom>
          <a:noFill/>
        </p:spPr>
        <p:txBody>
          <a:bodyPr wrap="none" rtlCol="0">
            <a:spAutoFit/>
          </a:bodyPr>
          <a:lstStyle/>
          <a:p>
            <a:pPr marL="228600" indent="-228600">
              <a:buAutoNum type="arabicParenR"/>
            </a:pPr>
            <a:r>
              <a:rPr lang="en-US" sz="1100" dirty="0" err="1"/>
              <a:t>Dyrbye</a:t>
            </a:r>
            <a:r>
              <a:rPr lang="en-US" sz="1100" dirty="0"/>
              <a:t> LN, West CP, </a:t>
            </a:r>
            <a:r>
              <a:rPr lang="en-US" sz="1100" dirty="0" err="1"/>
              <a:t>Satele</a:t>
            </a:r>
            <a:r>
              <a:rPr lang="en-US" sz="1100" dirty="0"/>
              <a:t> D, Boone S, Tan L, Sloan J, et al. Burnout among US medical students, </a:t>
            </a:r>
          </a:p>
          <a:p>
            <a:r>
              <a:rPr lang="en-US" sz="1100" dirty="0"/>
              <a:t>     residents, and early career physicians relative to the general US population. </a:t>
            </a:r>
            <a:r>
              <a:rPr lang="en-US" sz="1100" dirty="0" err="1"/>
              <a:t>Acad</a:t>
            </a:r>
            <a:r>
              <a:rPr lang="en-US" sz="1100" dirty="0"/>
              <a:t> Med. 2014;89(3):443–5.</a:t>
            </a:r>
          </a:p>
          <a:p>
            <a:pPr lvl="0" defTabSz="914400">
              <a:defRPr/>
            </a:pPr>
            <a:r>
              <a:rPr lang="en-US" sz="1100" dirty="0"/>
              <a:t>2) </a:t>
            </a:r>
            <a:r>
              <a:rPr lang="en-US" sz="1100" dirty="0" err="1"/>
              <a:t>Rotenstein</a:t>
            </a:r>
            <a:r>
              <a:rPr lang="en-US" sz="1100" dirty="0"/>
              <a:t> LS, Ramos MA, Torre M, et al. Prevalence of depression, depressive symptoms, and suicidal I</a:t>
            </a:r>
          </a:p>
          <a:p>
            <a:pPr lvl="0" defTabSz="914400">
              <a:defRPr/>
            </a:pPr>
            <a:r>
              <a:rPr lang="en-US" sz="1100" dirty="0"/>
              <a:t>    Ideation among medical students-a systematic review and meta-analysis. JAMA. 2016;316(21):2214–36.</a:t>
            </a:r>
          </a:p>
        </p:txBody>
      </p:sp>
    </p:spTree>
    <p:extLst>
      <p:ext uri="{BB962C8B-B14F-4D97-AF65-F5344CB8AC3E}">
        <p14:creationId xmlns:p14="http://schemas.microsoft.com/office/powerpoint/2010/main" val="3523185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638E8-8B14-1848-B581-22C90C97EAD4}"/>
              </a:ext>
            </a:extLst>
          </p:cNvPr>
          <p:cNvSpPr>
            <a:spLocks noGrp="1"/>
          </p:cNvSpPr>
          <p:nvPr>
            <p:ph type="title"/>
          </p:nvPr>
        </p:nvSpPr>
        <p:spPr>
          <a:xfrm>
            <a:off x="108857" y="0"/>
            <a:ext cx="9035143" cy="650449"/>
          </a:xfrm>
        </p:spPr>
        <p:txBody>
          <a:bodyPr>
            <a:normAutofit fontScale="90000"/>
          </a:bodyPr>
          <a:lstStyle/>
          <a:p>
            <a:r>
              <a:rPr lang="en-US" sz="4000" b="1" dirty="0"/>
              <a:t>Developing the Practice of Wellness</a:t>
            </a:r>
          </a:p>
        </p:txBody>
      </p:sp>
      <p:sp>
        <p:nvSpPr>
          <p:cNvPr id="3" name="Content Placeholder 2">
            <a:extLst>
              <a:ext uri="{FF2B5EF4-FFF2-40B4-BE49-F238E27FC236}">
                <a16:creationId xmlns:a16="http://schemas.microsoft.com/office/drawing/2014/main" id="{A42C25C3-6418-4A4C-AD10-198F942A0841}"/>
              </a:ext>
            </a:extLst>
          </p:cNvPr>
          <p:cNvSpPr>
            <a:spLocks noGrp="1"/>
          </p:cNvSpPr>
          <p:nvPr>
            <p:ph idx="1"/>
          </p:nvPr>
        </p:nvSpPr>
        <p:spPr>
          <a:xfrm>
            <a:off x="0" y="670991"/>
            <a:ext cx="6746789" cy="4893955"/>
          </a:xfrm>
        </p:spPr>
        <p:txBody>
          <a:bodyPr>
            <a:normAutofit/>
          </a:bodyPr>
          <a:lstStyle/>
          <a:p>
            <a:r>
              <a:rPr lang="en-US" dirty="0">
                <a:solidFill>
                  <a:srgbClr val="2136FF"/>
                </a:solidFill>
              </a:rPr>
              <a:t>Well-being is an essential skill in medicine:</a:t>
            </a:r>
          </a:p>
          <a:p>
            <a:pPr lvl="1"/>
            <a:r>
              <a:rPr lang="en-US" dirty="0">
                <a:solidFill>
                  <a:srgbClr val="2136FF"/>
                </a:solidFill>
              </a:rPr>
              <a:t>Personal experience can inform patient counseling</a:t>
            </a:r>
          </a:p>
          <a:p>
            <a:pPr lvl="1"/>
            <a:r>
              <a:rPr lang="en-US" dirty="0">
                <a:solidFill>
                  <a:srgbClr val="2136FF"/>
                </a:solidFill>
              </a:rPr>
              <a:t>Your  health and wellness affect patient outcomes</a:t>
            </a:r>
          </a:p>
          <a:p>
            <a:r>
              <a:rPr lang="en-US" dirty="0"/>
              <a:t>Studies show that your training has potential implications for you at the cellular level. </a:t>
            </a:r>
            <a:endParaRPr lang="en-US" b="1" dirty="0">
              <a:solidFill>
                <a:srgbClr val="FC56FF"/>
              </a:solidFill>
            </a:endParaRPr>
          </a:p>
          <a:p>
            <a:endParaRPr lang="en-US" b="1" dirty="0">
              <a:solidFill>
                <a:srgbClr val="FC56FF"/>
              </a:solidFill>
            </a:endParaRPr>
          </a:p>
          <a:p>
            <a:endParaRPr lang="en-US" dirty="0"/>
          </a:p>
        </p:txBody>
      </p:sp>
      <p:pic>
        <p:nvPicPr>
          <p:cNvPr id="4" name="Picture 3">
            <a:extLst>
              <a:ext uri="{FF2B5EF4-FFF2-40B4-BE49-F238E27FC236}">
                <a16:creationId xmlns:a16="http://schemas.microsoft.com/office/drawing/2014/main" id="{777860EB-8B56-8748-980A-B4680E63976C}"/>
              </a:ext>
            </a:extLst>
          </p:cNvPr>
          <p:cNvPicPr>
            <a:picLocks noChangeAspect="1"/>
          </p:cNvPicPr>
          <p:nvPr/>
        </p:nvPicPr>
        <p:blipFill>
          <a:blip r:embed="rId3"/>
          <a:stretch>
            <a:fillRect/>
          </a:stretch>
        </p:blipFill>
        <p:spPr>
          <a:xfrm rot="5400000">
            <a:off x="1624242" y="2497332"/>
            <a:ext cx="3830767" cy="7079252"/>
          </a:xfrm>
          <a:prstGeom prst="rect">
            <a:avLst/>
          </a:prstGeom>
        </p:spPr>
      </p:pic>
      <p:pic>
        <p:nvPicPr>
          <p:cNvPr id="6" name="Picture 5">
            <a:extLst>
              <a:ext uri="{FF2B5EF4-FFF2-40B4-BE49-F238E27FC236}">
                <a16:creationId xmlns:a16="http://schemas.microsoft.com/office/drawing/2014/main" id="{5E679E27-3996-CC44-97DE-ED1A63E91374}"/>
              </a:ext>
            </a:extLst>
          </p:cNvPr>
          <p:cNvPicPr>
            <a:picLocks noChangeAspect="1"/>
          </p:cNvPicPr>
          <p:nvPr/>
        </p:nvPicPr>
        <p:blipFill>
          <a:blip r:embed="rId4"/>
          <a:stretch>
            <a:fillRect/>
          </a:stretch>
        </p:blipFill>
        <p:spPr>
          <a:xfrm>
            <a:off x="6682457" y="1863316"/>
            <a:ext cx="2461543" cy="1639426"/>
          </a:xfrm>
          <a:prstGeom prst="rect">
            <a:avLst/>
          </a:prstGeom>
        </p:spPr>
      </p:pic>
      <p:sp>
        <p:nvSpPr>
          <p:cNvPr id="8" name="TextBox 7">
            <a:extLst>
              <a:ext uri="{FF2B5EF4-FFF2-40B4-BE49-F238E27FC236}">
                <a16:creationId xmlns:a16="http://schemas.microsoft.com/office/drawing/2014/main" id="{4455C5CA-920B-3C42-B830-711296C276A7}"/>
              </a:ext>
            </a:extLst>
          </p:cNvPr>
          <p:cNvSpPr txBox="1"/>
          <p:nvPr/>
        </p:nvSpPr>
        <p:spPr>
          <a:xfrm>
            <a:off x="6426974" y="6508968"/>
            <a:ext cx="2717026" cy="338554"/>
          </a:xfrm>
          <a:prstGeom prst="rect">
            <a:avLst/>
          </a:prstGeom>
          <a:noFill/>
        </p:spPr>
        <p:txBody>
          <a:bodyPr wrap="none" rtlCol="0">
            <a:spAutoFit/>
          </a:bodyPr>
          <a:lstStyle/>
          <a:p>
            <a:r>
              <a:rPr lang="en-US" sz="1600" b="1" dirty="0"/>
              <a:t>Lizotte-Waniewski, et al, 2021</a:t>
            </a:r>
          </a:p>
        </p:txBody>
      </p:sp>
    </p:spTree>
    <p:extLst>
      <p:ext uri="{BB962C8B-B14F-4D97-AF65-F5344CB8AC3E}">
        <p14:creationId xmlns:p14="http://schemas.microsoft.com/office/powerpoint/2010/main" val="3377785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526510-DB44-C74A-A005-765701DFA3D8}"/>
              </a:ext>
            </a:extLst>
          </p:cNvPr>
          <p:cNvPicPr>
            <a:picLocks noChangeAspect="1"/>
          </p:cNvPicPr>
          <p:nvPr/>
        </p:nvPicPr>
        <p:blipFill>
          <a:blip r:embed="rId3"/>
          <a:stretch>
            <a:fillRect/>
          </a:stretch>
        </p:blipFill>
        <p:spPr>
          <a:xfrm>
            <a:off x="2451854" y="696587"/>
            <a:ext cx="4376056" cy="4376056"/>
          </a:xfrm>
          <a:prstGeom prst="rect">
            <a:avLst/>
          </a:prstGeom>
        </p:spPr>
      </p:pic>
      <p:sp>
        <p:nvSpPr>
          <p:cNvPr id="2" name="Title 1"/>
          <p:cNvSpPr>
            <a:spLocks noGrp="1"/>
          </p:cNvSpPr>
          <p:nvPr>
            <p:ph type="title"/>
          </p:nvPr>
        </p:nvSpPr>
        <p:spPr>
          <a:xfrm>
            <a:off x="0" y="-193341"/>
            <a:ext cx="9144000" cy="963267"/>
          </a:xfrm>
        </p:spPr>
        <p:txBody>
          <a:bodyPr>
            <a:normAutofit/>
          </a:bodyPr>
          <a:lstStyle/>
          <a:p>
            <a:r>
              <a:rPr lang="en-US" b="1" dirty="0"/>
              <a:t>Dimensions of Wellness</a:t>
            </a:r>
          </a:p>
        </p:txBody>
      </p:sp>
      <p:sp>
        <p:nvSpPr>
          <p:cNvPr id="15" name="TextBox 14">
            <a:extLst>
              <a:ext uri="{FF2B5EF4-FFF2-40B4-BE49-F238E27FC236}">
                <a16:creationId xmlns:a16="http://schemas.microsoft.com/office/drawing/2014/main" id="{C7BDD69B-19B8-944F-8641-75A311141450}"/>
              </a:ext>
            </a:extLst>
          </p:cNvPr>
          <p:cNvSpPr txBox="1"/>
          <p:nvPr/>
        </p:nvSpPr>
        <p:spPr>
          <a:xfrm>
            <a:off x="338590" y="5818226"/>
            <a:ext cx="7176021" cy="523220"/>
          </a:xfrm>
          <a:prstGeom prst="rect">
            <a:avLst/>
          </a:prstGeom>
          <a:noFill/>
        </p:spPr>
        <p:txBody>
          <a:bodyPr wrap="square" rtlCol="0">
            <a:spAutoFit/>
          </a:bodyPr>
          <a:lstStyle/>
          <a:p>
            <a:r>
              <a:rPr lang="en-US" sz="2800" dirty="0">
                <a:solidFill>
                  <a:srgbClr val="0001E6"/>
                </a:solidFill>
              </a:rPr>
              <a:t>You cannot be successful if you are not well!</a:t>
            </a:r>
          </a:p>
        </p:txBody>
      </p:sp>
      <p:sp>
        <p:nvSpPr>
          <p:cNvPr id="11" name="TextBox 10">
            <a:extLst>
              <a:ext uri="{FF2B5EF4-FFF2-40B4-BE49-F238E27FC236}">
                <a16:creationId xmlns:a16="http://schemas.microsoft.com/office/drawing/2014/main" id="{2506865C-F545-3749-80D0-8B5857CA8615}"/>
              </a:ext>
            </a:extLst>
          </p:cNvPr>
          <p:cNvSpPr txBox="1"/>
          <p:nvPr/>
        </p:nvSpPr>
        <p:spPr>
          <a:xfrm>
            <a:off x="0" y="5295323"/>
            <a:ext cx="5403561" cy="461665"/>
          </a:xfrm>
          <a:prstGeom prst="rect">
            <a:avLst/>
          </a:prstGeom>
          <a:noFill/>
        </p:spPr>
        <p:txBody>
          <a:bodyPr wrap="square" rtlCol="0">
            <a:spAutoFit/>
          </a:bodyPr>
          <a:lstStyle/>
          <a:p>
            <a:r>
              <a:rPr lang="en-US" sz="2400" b="1" dirty="0"/>
              <a:t>Your overall holistic wellness is here</a:t>
            </a:r>
          </a:p>
        </p:txBody>
      </p:sp>
      <p:cxnSp>
        <p:nvCxnSpPr>
          <p:cNvPr id="17" name="Straight Arrow Connector 16">
            <a:extLst>
              <a:ext uri="{FF2B5EF4-FFF2-40B4-BE49-F238E27FC236}">
                <a16:creationId xmlns:a16="http://schemas.microsoft.com/office/drawing/2014/main" id="{295D4F33-5D9E-C644-921C-315A00CFBCAD}"/>
              </a:ext>
            </a:extLst>
          </p:cNvPr>
          <p:cNvCxnSpPr>
            <a:cxnSpLocks/>
          </p:cNvCxnSpPr>
          <p:nvPr/>
        </p:nvCxnSpPr>
        <p:spPr>
          <a:xfrm flipV="1">
            <a:off x="3252712" y="3369357"/>
            <a:ext cx="1347779" cy="2024628"/>
          </a:xfrm>
          <a:prstGeom prst="straightConnector1">
            <a:avLst/>
          </a:prstGeom>
          <a:ln w="25400">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a16="http://schemas.microsoft.com/office/drawing/2014/main" id="{99BBE5A6-4475-2740-B6AE-56DDEB0F244D}"/>
              </a:ext>
            </a:extLst>
          </p:cNvPr>
          <p:cNvSpPr/>
          <p:nvPr/>
        </p:nvSpPr>
        <p:spPr>
          <a:xfrm>
            <a:off x="4572000" y="3144540"/>
            <a:ext cx="223112" cy="249025"/>
          </a:xfrm>
          <a:prstGeom prst="ellipse">
            <a:avLst/>
          </a:prstGeom>
          <a:solidFill>
            <a:srgbClr val="7030A0">
              <a:alpha val="8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A6F9A76-3CAD-2A48-AE39-16C2F6230062}"/>
              </a:ext>
            </a:extLst>
          </p:cNvPr>
          <p:cNvSpPr txBox="1"/>
          <p:nvPr/>
        </p:nvSpPr>
        <p:spPr>
          <a:xfrm>
            <a:off x="6426974" y="6508968"/>
            <a:ext cx="2717026" cy="338554"/>
          </a:xfrm>
          <a:prstGeom prst="rect">
            <a:avLst/>
          </a:prstGeom>
          <a:noFill/>
        </p:spPr>
        <p:txBody>
          <a:bodyPr wrap="none" rtlCol="0">
            <a:spAutoFit/>
          </a:bodyPr>
          <a:lstStyle/>
          <a:p>
            <a:r>
              <a:rPr lang="en-US" sz="1600" b="1" dirty="0"/>
              <a:t>Lizotte-Waniewski, et al, 2021</a:t>
            </a:r>
          </a:p>
        </p:txBody>
      </p:sp>
    </p:spTree>
    <p:extLst>
      <p:ext uri="{BB962C8B-B14F-4D97-AF65-F5344CB8AC3E}">
        <p14:creationId xmlns:p14="http://schemas.microsoft.com/office/powerpoint/2010/main" val="1585894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ED55E-1EFB-264B-9749-49300153541E}"/>
              </a:ext>
            </a:extLst>
          </p:cNvPr>
          <p:cNvSpPr>
            <a:spLocks noGrp="1"/>
          </p:cNvSpPr>
          <p:nvPr>
            <p:ph type="title"/>
          </p:nvPr>
        </p:nvSpPr>
        <p:spPr>
          <a:xfrm>
            <a:off x="0" y="0"/>
            <a:ext cx="9144000" cy="814812"/>
          </a:xfrm>
        </p:spPr>
        <p:txBody>
          <a:bodyPr>
            <a:normAutofit/>
          </a:bodyPr>
          <a:lstStyle/>
          <a:p>
            <a:r>
              <a:rPr lang="en-US" sz="4000" b="1" dirty="0"/>
              <a:t>Universal Elements of Wellness</a:t>
            </a:r>
          </a:p>
        </p:txBody>
      </p:sp>
      <p:sp>
        <p:nvSpPr>
          <p:cNvPr id="3" name="Content Placeholder 2">
            <a:extLst>
              <a:ext uri="{FF2B5EF4-FFF2-40B4-BE49-F238E27FC236}">
                <a16:creationId xmlns:a16="http://schemas.microsoft.com/office/drawing/2014/main" id="{B8D9DDF7-A56B-CD4C-BF89-F0DAFA1862AC}"/>
              </a:ext>
            </a:extLst>
          </p:cNvPr>
          <p:cNvSpPr>
            <a:spLocks noGrp="1"/>
          </p:cNvSpPr>
          <p:nvPr>
            <p:ph idx="1"/>
          </p:nvPr>
        </p:nvSpPr>
        <p:spPr>
          <a:xfrm>
            <a:off x="0" y="814812"/>
            <a:ext cx="9144000" cy="5005552"/>
          </a:xfrm>
        </p:spPr>
        <p:txBody>
          <a:bodyPr>
            <a:normAutofit fontScale="92500" lnSpcReduction="20000"/>
          </a:bodyPr>
          <a:lstStyle/>
          <a:p>
            <a:r>
              <a:rPr lang="en-US" dirty="0">
                <a:solidFill>
                  <a:srgbClr val="0001E6"/>
                </a:solidFill>
              </a:rPr>
              <a:t>Tools which help you to manage your mental health, emotional health, physical health, social, and spiritual health.</a:t>
            </a:r>
          </a:p>
          <a:p>
            <a:r>
              <a:rPr lang="en-US" dirty="0"/>
              <a:t>It is important to generate a “wellness toolkit” with strategies to help you manage your wellbeing.</a:t>
            </a:r>
          </a:p>
          <a:p>
            <a:r>
              <a:rPr lang="en-US" dirty="0">
                <a:solidFill>
                  <a:srgbClr val="0001E6"/>
                </a:solidFill>
              </a:rPr>
              <a:t>There are several important key elements to addressing wellness in medical school:</a:t>
            </a:r>
          </a:p>
          <a:p>
            <a:pPr lvl="1"/>
            <a:r>
              <a:rPr lang="en-US" dirty="0"/>
              <a:t>Nutrition</a:t>
            </a:r>
          </a:p>
          <a:p>
            <a:pPr lvl="1"/>
            <a:r>
              <a:rPr lang="en-US" dirty="0"/>
              <a:t>Exercise</a:t>
            </a:r>
          </a:p>
          <a:p>
            <a:pPr lvl="1"/>
            <a:r>
              <a:rPr lang="en-US" dirty="0"/>
              <a:t>Sleep Hygiene</a:t>
            </a:r>
          </a:p>
          <a:p>
            <a:pPr lvl="1"/>
            <a:r>
              <a:rPr lang="en-US" dirty="0"/>
              <a:t>Stress Management Techniques</a:t>
            </a:r>
          </a:p>
          <a:p>
            <a:pPr lvl="1"/>
            <a:r>
              <a:rPr lang="en-US" dirty="0"/>
              <a:t>Social Connectedness</a:t>
            </a:r>
          </a:p>
        </p:txBody>
      </p:sp>
      <p:sp>
        <p:nvSpPr>
          <p:cNvPr id="5" name="TextBox 4">
            <a:extLst>
              <a:ext uri="{FF2B5EF4-FFF2-40B4-BE49-F238E27FC236}">
                <a16:creationId xmlns:a16="http://schemas.microsoft.com/office/drawing/2014/main" id="{F6402BDD-2E66-CE46-A2E5-CEDA4A650D1C}"/>
              </a:ext>
            </a:extLst>
          </p:cNvPr>
          <p:cNvSpPr txBox="1"/>
          <p:nvPr/>
        </p:nvSpPr>
        <p:spPr>
          <a:xfrm>
            <a:off x="6426974" y="6508968"/>
            <a:ext cx="2717026" cy="338554"/>
          </a:xfrm>
          <a:prstGeom prst="rect">
            <a:avLst/>
          </a:prstGeom>
          <a:noFill/>
        </p:spPr>
        <p:txBody>
          <a:bodyPr wrap="none" rtlCol="0">
            <a:spAutoFit/>
          </a:bodyPr>
          <a:lstStyle/>
          <a:p>
            <a:r>
              <a:rPr lang="en-US" sz="1600" b="1" dirty="0"/>
              <a:t>Lizotte-Waniewski, et al, 2021</a:t>
            </a:r>
          </a:p>
        </p:txBody>
      </p:sp>
      <p:pic>
        <p:nvPicPr>
          <p:cNvPr id="6" name="Picture 5">
            <a:extLst>
              <a:ext uri="{FF2B5EF4-FFF2-40B4-BE49-F238E27FC236}">
                <a16:creationId xmlns:a16="http://schemas.microsoft.com/office/drawing/2014/main" id="{BB84E898-6F35-F44F-BC46-1F86C78F70CB}"/>
              </a:ext>
            </a:extLst>
          </p:cNvPr>
          <p:cNvPicPr>
            <a:picLocks noChangeAspect="1"/>
          </p:cNvPicPr>
          <p:nvPr/>
        </p:nvPicPr>
        <p:blipFill>
          <a:blip r:embed="rId3"/>
          <a:stretch>
            <a:fillRect/>
          </a:stretch>
        </p:blipFill>
        <p:spPr>
          <a:xfrm>
            <a:off x="5449330" y="3311610"/>
            <a:ext cx="3583462" cy="1791731"/>
          </a:xfrm>
          <a:prstGeom prst="rect">
            <a:avLst/>
          </a:prstGeom>
        </p:spPr>
      </p:pic>
    </p:spTree>
    <p:extLst>
      <p:ext uri="{BB962C8B-B14F-4D97-AF65-F5344CB8AC3E}">
        <p14:creationId xmlns:p14="http://schemas.microsoft.com/office/powerpoint/2010/main" val="8062989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E0759E5042F946A53700E7E438E16A" ma:contentTypeVersion="0" ma:contentTypeDescription="Create a new document." ma:contentTypeScope="" ma:versionID="a53323d37768c46dbb8e2e7bb94217a1">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CF3044-50F6-4B58-AD86-AA0650834D36}">
  <ds:schemaRefs>
    <ds:schemaRef ds:uri="http://purl.org/dc/elements/1.1/"/>
    <ds:schemaRef ds:uri="http://www.w3.org/XML/1998/namespace"/>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E3FB22E8-3039-41B8-A9F9-454AD0F0E6BA}">
  <ds:schemaRefs>
    <ds:schemaRef ds:uri="http://schemas.microsoft.com/sharepoint/v3/contenttype/forms"/>
  </ds:schemaRefs>
</ds:datastoreItem>
</file>

<file path=customXml/itemProps3.xml><?xml version="1.0" encoding="utf-8"?>
<ds:datastoreItem xmlns:ds="http://schemas.openxmlformats.org/officeDocument/2006/customXml" ds:itemID="{61B3A778-686C-46FC-889B-0D1DA1C626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5566</TotalTime>
  <Words>9697</Words>
  <Application>Microsoft Macintosh PowerPoint</Application>
  <PresentationFormat>On-screen Show (4:3)</PresentationFormat>
  <Paragraphs>816</Paragraphs>
  <Slides>38</Slides>
  <Notes>38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Office Theme</vt:lpstr>
      <vt:lpstr>An Overview of Medical Student Wellness</vt:lpstr>
      <vt:lpstr>Session Objectives</vt:lpstr>
      <vt:lpstr>I was accepted into Medical School!!</vt:lpstr>
      <vt:lpstr>PowerPoint Presentation</vt:lpstr>
      <vt:lpstr>Imposter Phenomenon</vt:lpstr>
      <vt:lpstr>Why Focus on Wellness in Med School?</vt:lpstr>
      <vt:lpstr>Developing the Practice of Wellness</vt:lpstr>
      <vt:lpstr>Dimensions of Wellness</vt:lpstr>
      <vt:lpstr>Universal Elements of Wellness</vt:lpstr>
      <vt:lpstr>Nutrition</vt:lpstr>
      <vt:lpstr>Anatomy of a Mason Jar Salad</vt:lpstr>
      <vt:lpstr>Exercise</vt:lpstr>
      <vt:lpstr>Sleep Hygiene and Routines</vt:lpstr>
      <vt:lpstr>In the Tool Kit</vt:lpstr>
      <vt:lpstr>Thought Management</vt:lpstr>
      <vt:lpstr>When Stressful Thoughts Get out of Control </vt:lpstr>
      <vt:lpstr>Crash Course: Your Brain on Overwhelm</vt:lpstr>
      <vt:lpstr>The Physiological Effect of Toxic Stress</vt:lpstr>
      <vt:lpstr>Why Meditate?</vt:lpstr>
      <vt:lpstr>Benefits of Meditation</vt:lpstr>
      <vt:lpstr>PowerPoint Presentation</vt:lpstr>
      <vt:lpstr>Experience Breath Meditation (Activity)</vt:lpstr>
      <vt:lpstr>Meditation Checklist</vt:lpstr>
      <vt:lpstr>The Myth of Multitasking</vt:lpstr>
      <vt:lpstr>So Far in Your Tool Kit…</vt:lpstr>
      <vt:lpstr>Rational Emotive Behavioral Therapy</vt:lpstr>
      <vt:lpstr>The ABCDEs of REBT</vt:lpstr>
      <vt:lpstr>Ellis: Four Types of Irrational Beliefs</vt:lpstr>
      <vt:lpstr>The ABCDEs of REBT in Action</vt:lpstr>
      <vt:lpstr>Promoting a Mental Stance of Gratitude</vt:lpstr>
      <vt:lpstr>Suggestions for Gratitude Journal Prompts</vt:lpstr>
      <vt:lpstr>Now in Your Tool Kit…</vt:lpstr>
      <vt:lpstr>Social Connectedness in Medical School</vt:lpstr>
      <vt:lpstr>Overview of Wellbeing Toolkit</vt:lpstr>
      <vt:lpstr>When the Tool Kit Isn’t Working</vt:lpstr>
      <vt:lpstr>Create your Wellness Routine: Suggestions</vt:lpstr>
      <vt:lpstr>Additional Resources for Wellness: Activity Log</vt:lpstr>
      <vt:lpstr>Other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Perez</dc:creator>
  <cp:lastModifiedBy>Michelle Lizotte-Waniewski</cp:lastModifiedBy>
  <cp:revision>1112</cp:revision>
  <cp:lastPrinted>2017-07-28T11:50:02Z</cp:lastPrinted>
  <dcterms:created xsi:type="dcterms:W3CDTF">2015-02-10T19:15:18Z</dcterms:created>
  <dcterms:modified xsi:type="dcterms:W3CDTF">2021-10-04T13:41:45Z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0x01010085E0759E5042F946A53700E7E438E16A</vt:lpwstr>
  </property>
</Properties>
</file>