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 id="2147483852" r:id="rId2"/>
  </p:sldMasterIdLst>
  <p:notesMasterIdLst>
    <p:notesMasterId r:id="rId49"/>
  </p:notesMasterIdLst>
  <p:handoutMasterIdLst>
    <p:handoutMasterId r:id="rId50"/>
  </p:handoutMasterIdLst>
  <p:sldIdLst>
    <p:sldId id="256" r:id="rId3"/>
    <p:sldId id="986" r:id="rId4"/>
    <p:sldId id="1304" r:id="rId5"/>
    <p:sldId id="1305" r:id="rId6"/>
    <p:sldId id="1306" r:id="rId7"/>
    <p:sldId id="1307" r:id="rId8"/>
    <p:sldId id="1308" r:id="rId9"/>
    <p:sldId id="1309" r:id="rId10"/>
    <p:sldId id="1311" r:id="rId11"/>
    <p:sldId id="1312" r:id="rId12"/>
    <p:sldId id="1313" r:id="rId13"/>
    <p:sldId id="1143" r:id="rId14"/>
    <p:sldId id="1324" r:id="rId15"/>
    <p:sldId id="1329" r:id="rId16"/>
    <p:sldId id="1317" r:id="rId17"/>
    <p:sldId id="1331" r:id="rId18"/>
    <p:sldId id="1038" r:id="rId19"/>
    <p:sldId id="1066" r:id="rId20"/>
    <p:sldId id="1082" r:id="rId21"/>
    <p:sldId id="1321" r:id="rId22"/>
    <p:sldId id="1322" r:id="rId23"/>
    <p:sldId id="1302" r:id="rId24"/>
    <p:sldId id="1303" r:id="rId25"/>
    <p:sldId id="1336" r:id="rId26"/>
    <p:sldId id="1320" r:id="rId27"/>
    <p:sldId id="1323" r:id="rId28"/>
    <p:sldId id="1316" r:id="rId29"/>
    <p:sldId id="1318" r:id="rId30"/>
    <p:sldId id="1332" r:id="rId31"/>
    <p:sldId id="1062" r:id="rId32"/>
    <p:sldId id="1063" r:id="rId33"/>
    <p:sldId id="1064" r:id="rId34"/>
    <p:sldId id="1330" r:id="rId35"/>
    <p:sldId id="1145" r:id="rId36"/>
    <p:sldId id="343" r:id="rId37"/>
    <p:sldId id="1337" r:id="rId38"/>
    <p:sldId id="411" r:id="rId39"/>
    <p:sldId id="410" r:id="rId40"/>
    <p:sldId id="1164" r:id="rId41"/>
    <p:sldId id="1339" r:id="rId42"/>
    <p:sldId id="1341" r:id="rId43"/>
    <p:sldId id="1335" r:id="rId44"/>
    <p:sldId id="1333" r:id="rId45"/>
    <p:sldId id="1334" r:id="rId46"/>
    <p:sldId id="1091" r:id="rId47"/>
    <p:sldId id="1338"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than Gregory Rule" initials="EGR" lastIdx="1" clrIdx="0"/>
  <p:cmAuthor id="2" name="Ethan Gregory Rule" initials="EGR [2]" lastIdx="1" clrIdx="1"/>
  <p:cmAuthor id="3" name="Windows User" initials="WU" lastIdx="4" clrIdx="2">
    <p:extLst>
      <p:ext uri="{19B8F6BF-5375-455C-9EA6-DF929625EA0E}">
        <p15:presenceInfo xmlns:p15="http://schemas.microsoft.com/office/powerpoint/2012/main" userId="Windows User" providerId="None"/>
      </p:ext>
    </p:extLst>
  </p:cmAuthor>
  <p:cmAuthor id="4" name="Margaret Rea" initials="MR" lastIdx="9" clrIdx="3">
    <p:extLst>
      <p:ext uri="{19B8F6BF-5375-455C-9EA6-DF929625EA0E}">
        <p15:presenceInfo xmlns:p15="http://schemas.microsoft.com/office/powerpoint/2012/main" userId="S::mrea@ucdavis.edu::101879f9-e51f-4654-a120-096a010045e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A0C2F"/>
    <a:srgbClr val="0091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9"/>
    <p:restoredTop sz="63905"/>
  </p:normalViewPr>
  <p:slideViewPr>
    <p:cSldViewPr snapToGrid="0" snapToObjects="1">
      <p:cViewPr varScale="1">
        <p:scale>
          <a:sx n="72" d="100"/>
          <a:sy n="72" d="100"/>
        </p:scale>
        <p:origin x="2112" y="200"/>
      </p:cViewPr>
      <p:guideLst>
        <p:guide orient="horz" pos="2160"/>
        <p:guide pos="3840"/>
      </p:guideLst>
    </p:cSldViewPr>
  </p:slideViewPr>
  <p:notesTextViewPr>
    <p:cViewPr>
      <p:scale>
        <a:sx n="60" d="100"/>
        <a:sy n="6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Matriculating Medical Students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Matriculating medical students</c:v>
                </c:pt>
              </c:strCache>
            </c:strRef>
          </c:tx>
          <c:spPr>
            <a:solidFill>
              <a:schemeClr val="accent1"/>
            </a:solidFill>
            <a:ln>
              <a:noFill/>
            </a:ln>
            <a:effectLst/>
          </c:spPr>
          <c:invertIfNegative val="0"/>
          <c:cat>
            <c:strRef>
              <c:f>Sheet1!$A$2:$A$5</c:f>
              <c:strCache>
                <c:ptCount val="2"/>
                <c:pt idx="0">
                  <c:v>Burnout</c:v>
                </c:pt>
                <c:pt idx="1">
                  <c:v>Depression</c:v>
                </c:pt>
              </c:strCache>
            </c:strRef>
          </c:cat>
          <c:val>
            <c:numRef>
              <c:f>Sheet1!$B$2:$B$5</c:f>
              <c:numCache>
                <c:formatCode>General</c:formatCode>
                <c:ptCount val="4"/>
                <c:pt idx="0">
                  <c:v>27.3</c:v>
                </c:pt>
                <c:pt idx="1">
                  <c:v>26.2</c:v>
                </c:pt>
              </c:numCache>
            </c:numRef>
          </c:val>
          <c:extLst>
            <c:ext xmlns:c16="http://schemas.microsoft.com/office/drawing/2014/chart" uri="{C3380CC4-5D6E-409C-BE32-E72D297353CC}">
              <c16:uniqueId val="{00000000-6548-4BC6-84BC-61ACE43D838D}"/>
            </c:ext>
          </c:extLst>
        </c:ser>
        <c:ser>
          <c:idx val="1"/>
          <c:order val="1"/>
          <c:tx>
            <c:strRef>
              <c:f>Sheet1!$C$1</c:f>
              <c:strCache>
                <c:ptCount val="1"/>
                <c:pt idx="0">
                  <c:v>Age-similar college graduates</c:v>
                </c:pt>
              </c:strCache>
            </c:strRef>
          </c:tx>
          <c:spPr>
            <a:solidFill>
              <a:schemeClr val="accent2"/>
            </a:solidFill>
            <a:ln>
              <a:noFill/>
            </a:ln>
            <a:effectLst/>
          </c:spPr>
          <c:invertIfNegative val="0"/>
          <c:cat>
            <c:strRef>
              <c:f>Sheet1!$A$2:$A$5</c:f>
              <c:strCache>
                <c:ptCount val="2"/>
                <c:pt idx="0">
                  <c:v>Burnout</c:v>
                </c:pt>
                <c:pt idx="1">
                  <c:v>Depression</c:v>
                </c:pt>
              </c:strCache>
            </c:strRef>
          </c:cat>
          <c:val>
            <c:numRef>
              <c:f>Sheet1!$C$2:$C$5</c:f>
              <c:numCache>
                <c:formatCode>General</c:formatCode>
                <c:ptCount val="4"/>
                <c:pt idx="0">
                  <c:v>37.299999999999997</c:v>
                </c:pt>
                <c:pt idx="1">
                  <c:v>42.4</c:v>
                </c:pt>
              </c:numCache>
            </c:numRef>
          </c:val>
          <c:extLst>
            <c:ext xmlns:c16="http://schemas.microsoft.com/office/drawing/2014/chart" uri="{C3380CC4-5D6E-409C-BE32-E72D297353CC}">
              <c16:uniqueId val="{00000001-6548-4BC6-84BC-61ACE43D838D}"/>
            </c:ext>
          </c:extLst>
        </c:ser>
        <c:ser>
          <c:idx val="2"/>
          <c:order val="2"/>
          <c:tx>
            <c:strRef>
              <c:f>Sheet1!$D$1</c:f>
              <c:strCache>
                <c:ptCount val="1"/>
                <c:pt idx="0">
                  <c:v>Column1</c:v>
                </c:pt>
              </c:strCache>
            </c:strRef>
          </c:tx>
          <c:spPr>
            <a:solidFill>
              <a:schemeClr val="accent3"/>
            </a:solidFill>
            <a:ln>
              <a:noFill/>
            </a:ln>
            <a:effectLst/>
          </c:spPr>
          <c:invertIfNegative val="0"/>
          <c:cat>
            <c:strRef>
              <c:f>Sheet1!$A$2:$A$5</c:f>
              <c:strCache>
                <c:ptCount val="2"/>
                <c:pt idx="0">
                  <c:v>Burnout</c:v>
                </c:pt>
                <c:pt idx="1">
                  <c:v>Depression</c:v>
                </c:pt>
              </c:strCache>
            </c:strRef>
          </c:cat>
          <c:val>
            <c:numRef>
              <c:f>Sheet1!$D$2:$D$5</c:f>
              <c:numCache>
                <c:formatCode>General</c:formatCode>
                <c:ptCount val="4"/>
              </c:numCache>
            </c:numRef>
          </c:val>
          <c:extLst>
            <c:ext xmlns:c16="http://schemas.microsoft.com/office/drawing/2014/chart" uri="{C3380CC4-5D6E-409C-BE32-E72D297353CC}">
              <c16:uniqueId val="{00000002-6548-4BC6-84BC-61ACE43D838D}"/>
            </c:ext>
          </c:extLst>
        </c:ser>
        <c:dLbls>
          <c:showLegendKey val="0"/>
          <c:showVal val="0"/>
          <c:showCatName val="0"/>
          <c:showSerName val="0"/>
          <c:showPercent val="0"/>
          <c:showBubbleSize val="0"/>
        </c:dLbls>
        <c:gapWidth val="219"/>
        <c:overlap val="-27"/>
        <c:axId val="701876367"/>
        <c:axId val="701875535"/>
      </c:barChart>
      <c:catAx>
        <c:axId val="701876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875535"/>
        <c:crosses val="autoZero"/>
        <c:auto val="1"/>
        <c:lblAlgn val="ctr"/>
        <c:lblOffset val="100"/>
        <c:noMultiLvlLbl val="0"/>
      </c:catAx>
      <c:valAx>
        <c:axId val="7018755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876367"/>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Medical Students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Medical students</c:v>
                </c:pt>
              </c:strCache>
            </c:strRef>
          </c:tx>
          <c:spPr>
            <a:solidFill>
              <a:schemeClr val="accent1"/>
            </a:solidFill>
            <a:ln>
              <a:noFill/>
            </a:ln>
            <a:effectLst/>
          </c:spPr>
          <c:invertIfNegative val="0"/>
          <c:cat>
            <c:strRef>
              <c:f>Sheet1!$A$2:$A$5</c:f>
              <c:strCache>
                <c:ptCount val="2"/>
                <c:pt idx="0">
                  <c:v>Burnout</c:v>
                </c:pt>
                <c:pt idx="1">
                  <c:v>Depression</c:v>
                </c:pt>
              </c:strCache>
            </c:strRef>
          </c:cat>
          <c:val>
            <c:numRef>
              <c:f>Sheet1!$B$2:$B$5</c:f>
              <c:numCache>
                <c:formatCode>General</c:formatCode>
                <c:ptCount val="4"/>
                <c:pt idx="0">
                  <c:v>49.6</c:v>
                </c:pt>
                <c:pt idx="1">
                  <c:v>58</c:v>
                </c:pt>
              </c:numCache>
            </c:numRef>
          </c:val>
          <c:extLst>
            <c:ext xmlns:c16="http://schemas.microsoft.com/office/drawing/2014/chart" uri="{C3380CC4-5D6E-409C-BE32-E72D297353CC}">
              <c16:uniqueId val="{00000000-6548-4BC6-84BC-61ACE43D838D}"/>
            </c:ext>
          </c:extLst>
        </c:ser>
        <c:ser>
          <c:idx val="1"/>
          <c:order val="1"/>
          <c:tx>
            <c:strRef>
              <c:f>Sheet1!$C$1</c:f>
              <c:strCache>
                <c:ptCount val="1"/>
                <c:pt idx="0">
                  <c:v>Age-similar college graduates</c:v>
                </c:pt>
              </c:strCache>
            </c:strRef>
          </c:tx>
          <c:spPr>
            <a:solidFill>
              <a:schemeClr val="accent2"/>
            </a:solidFill>
            <a:ln>
              <a:noFill/>
            </a:ln>
            <a:effectLst/>
          </c:spPr>
          <c:invertIfNegative val="0"/>
          <c:cat>
            <c:strRef>
              <c:f>Sheet1!$A$2:$A$5</c:f>
              <c:strCache>
                <c:ptCount val="2"/>
                <c:pt idx="0">
                  <c:v>Burnout</c:v>
                </c:pt>
                <c:pt idx="1">
                  <c:v>Depression</c:v>
                </c:pt>
              </c:strCache>
            </c:strRef>
          </c:cat>
          <c:val>
            <c:numRef>
              <c:f>Sheet1!$C$2:$C$5</c:f>
              <c:numCache>
                <c:formatCode>General</c:formatCode>
                <c:ptCount val="4"/>
                <c:pt idx="0">
                  <c:v>35.700000000000003</c:v>
                </c:pt>
                <c:pt idx="1">
                  <c:v>42.4</c:v>
                </c:pt>
              </c:numCache>
            </c:numRef>
          </c:val>
          <c:extLst>
            <c:ext xmlns:c16="http://schemas.microsoft.com/office/drawing/2014/chart" uri="{C3380CC4-5D6E-409C-BE32-E72D297353CC}">
              <c16:uniqueId val="{00000001-6548-4BC6-84BC-61ACE43D838D}"/>
            </c:ext>
          </c:extLst>
        </c:ser>
        <c:ser>
          <c:idx val="2"/>
          <c:order val="2"/>
          <c:tx>
            <c:strRef>
              <c:f>Sheet1!$D$1</c:f>
              <c:strCache>
                <c:ptCount val="1"/>
                <c:pt idx="0">
                  <c:v>Column1</c:v>
                </c:pt>
              </c:strCache>
            </c:strRef>
          </c:tx>
          <c:spPr>
            <a:solidFill>
              <a:schemeClr val="accent3"/>
            </a:solidFill>
            <a:ln>
              <a:noFill/>
            </a:ln>
            <a:effectLst/>
          </c:spPr>
          <c:invertIfNegative val="0"/>
          <c:cat>
            <c:strRef>
              <c:f>Sheet1!$A$2:$A$5</c:f>
              <c:strCache>
                <c:ptCount val="2"/>
                <c:pt idx="0">
                  <c:v>Burnout</c:v>
                </c:pt>
                <c:pt idx="1">
                  <c:v>Depression</c:v>
                </c:pt>
              </c:strCache>
            </c:strRef>
          </c:cat>
          <c:val>
            <c:numRef>
              <c:f>Sheet1!$D$2:$D$5</c:f>
              <c:numCache>
                <c:formatCode>General</c:formatCode>
                <c:ptCount val="4"/>
              </c:numCache>
            </c:numRef>
          </c:val>
          <c:extLst>
            <c:ext xmlns:c16="http://schemas.microsoft.com/office/drawing/2014/chart" uri="{C3380CC4-5D6E-409C-BE32-E72D297353CC}">
              <c16:uniqueId val="{00000002-6548-4BC6-84BC-61ACE43D838D}"/>
            </c:ext>
          </c:extLst>
        </c:ser>
        <c:dLbls>
          <c:showLegendKey val="0"/>
          <c:showVal val="0"/>
          <c:showCatName val="0"/>
          <c:showSerName val="0"/>
          <c:showPercent val="0"/>
          <c:showBubbleSize val="0"/>
        </c:dLbls>
        <c:gapWidth val="219"/>
        <c:overlap val="-27"/>
        <c:axId val="701876367"/>
        <c:axId val="701875535"/>
      </c:barChart>
      <c:catAx>
        <c:axId val="701876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875535"/>
        <c:crosses val="autoZero"/>
        <c:auto val="1"/>
        <c:lblAlgn val="ctr"/>
        <c:lblOffset val="100"/>
        <c:noMultiLvlLbl val="0"/>
      </c:catAx>
      <c:valAx>
        <c:axId val="7018755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876367"/>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CD1B57-66AC-DF45-9393-A2AC089C29A6}" type="datetimeFigureOut">
              <a:rPr lang="en-US" smtClean="0"/>
              <a:t>10/13/21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19D3FD0-2475-364A-A8AC-A4A2A3FA5EF6}" type="slidenum">
              <a:rPr lang="en-US" smtClean="0"/>
              <a:t>‹#›</a:t>
            </a:fld>
            <a:endParaRPr lang="en-US"/>
          </a:p>
        </p:txBody>
      </p:sp>
    </p:spTree>
    <p:extLst>
      <p:ext uri="{BB962C8B-B14F-4D97-AF65-F5344CB8AC3E}">
        <p14:creationId xmlns:p14="http://schemas.microsoft.com/office/powerpoint/2010/main" val="88869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F79416-BF1A-274C-96E6-B2C47109BF67}" type="datetimeFigureOut">
              <a:rPr lang="en-US" smtClean="0"/>
              <a:t>10/13/21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0CC9AC-6B26-E849-B969-C05497804395}" type="slidenum">
              <a:rPr lang="en-US" smtClean="0"/>
              <a:t>‹#›</a:t>
            </a:fld>
            <a:endParaRPr lang="en-US"/>
          </a:p>
        </p:txBody>
      </p:sp>
    </p:spTree>
    <p:extLst>
      <p:ext uri="{BB962C8B-B14F-4D97-AF65-F5344CB8AC3E}">
        <p14:creationId xmlns:p14="http://schemas.microsoft.com/office/powerpoint/2010/main" val="1972080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the presenter:</a:t>
            </a:r>
          </a:p>
          <a:p>
            <a:r>
              <a:rPr lang="en-US" dirty="0"/>
              <a:t> - there are enough slides to fill an our didactic session/lecture</a:t>
            </a:r>
          </a:p>
          <a:p>
            <a:r>
              <a:rPr lang="en-US" dirty="0"/>
              <a:t> - there are questions included that you can ask if you are doing an interactive session </a:t>
            </a:r>
          </a:p>
          <a:p>
            <a:r>
              <a:rPr lang="en-US" dirty="0"/>
              <a:t> - Accompanying this presentation is a supplement of 86 articles  - five are personal narratives by about personal experiences as medical students struggling with depression and/or anxiety and/or suicidality .  The story labelled “Cassandra” is a very powerful narrative about the stigma of mental illness in medicine.  The sixth article is one medical student’s perspective on what they would want from their medical school in terms of </a:t>
            </a:r>
            <a:r>
              <a:rPr lang="en-US"/>
              <a:t>wellness support.  Consider </a:t>
            </a:r>
            <a:r>
              <a:rPr lang="en-US" dirty="0"/>
              <a:t>offering some of these articles to your students as pre-reading, particularly if you are planning a small group, interactive session.  You can then ask their thoughts about the articles.  Or, consider distributing as supplemental material for those interested.</a:t>
            </a:r>
          </a:p>
          <a:p>
            <a:endParaRPr lang="en-US" dirty="0"/>
          </a:p>
          <a:p>
            <a:r>
              <a:rPr lang="en-US" dirty="0"/>
              <a:t>To the class: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Hi, everyone, and welcome.  We are discussing mental health and suicide in our profession today.  Some of you may find this topic relevant to where you are now, some will need this information in the future, some will never need for themselves, but will find it helpful when talking to your family members, friends, colleagues, or patients.  Mental health is a common enough occurrence – and, sadly, so is suicide – that we all need to know about this.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80CC9AC-6B26-E849-B969-C05497804395}" type="slidenum">
              <a:rPr lang="en-US" smtClean="0"/>
              <a:t>1</a:t>
            </a:fld>
            <a:endParaRPr lang="en-US"/>
          </a:p>
        </p:txBody>
      </p:sp>
    </p:spTree>
    <p:extLst>
      <p:ext uri="{BB962C8B-B14F-4D97-AF65-F5344CB8AC3E}">
        <p14:creationId xmlns:p14="http://schemas.microsoft.com/office/powerpoint/2010/main" val="602675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www.nami.org</a:t>
            </a:r>
            <a:r>
              <a:rPr lang="en-US" dirty="0"/>
              <a:t>/</a:t>
            </a:r>
            <a:r>
              <a:rPr lang="en-US" dirty="0" err="1"/>
              <a:t>mhstats</a:t>
            </a:r>
            <a:r>
              <a:rPr lang="en-US" dirty="0"/>
              <a:t> – source of stats for this slide and prior two</a:t>
            </a:r>
          </a:p>
          <a:p>
            <a:endParaRPr lang="en-US" dirty="0"/>
          </a:p>
          <a:p>
            <a:pPr fontAlgn="t"/>
            <a:r>
              <a:rPr lang="en-US" dirty="0"/>
              <a:t>Additional facts to share – also from NAMI - </a:t>
            </a:r>
            <a:r>
              <a:rPr lang="en-US" sz="1200" dirty="0"/>
              <a:t>46% of people who die by suicide had a diagnosis mental health condition</a:t>
            </a:r>
          </a:p>
          <a:p>
            <a:pPr marL="171450" indent="-171450" fontAlgn="t">
              <a:buFont typeface="Arial" panose="020B0604020202020204" pitchFamily="34" charset="0"/>
              <a:buChar char="•"/>
            </a:pPr>
            <a:r>
              <a:rPr lang="en-US" sz="1200" dirty="0"/>
              <a:t>78% of people who die by suicide are male</a:t>
            </a:r>
          </a:p>
          <a:p>
            <a:pPr marL="171450" indent="-171450" fontAlgn="t">
              <a:buFont typeface="Arial" panose="020B0604020202020204" pitchFamily="34" charset="0"/>
              <a:buChar char="•"/>
            </a:pPr>
            <a:r>
              <a:rPr lang="en-US" sz="1200" dirty="0"/>
              <a:t>Lesbian, gay and bisexual youth are 4x more likely to attempt suicide than straight youth</a:t>
            </a:r>
          </a:p>
          <a:p>
            <a:pPr marL="171450" indent="-171450" fontAlgn="t">
              <a:buFont typeface="Arial" panose="020B0604020202020204" pitchFamily="34" charset="0"/>
              <a:buChar char="•"/>
            </a:pPr>
            <a:r>
              <a:rPr lang="en-US" sz="1200" dirty="0"/>
              <a:t>Transgender adults are nearly 12x more likely to attempt suicide than the general population</a:t>
            </a:r>
          </a:p>
          <a:p>
            <a:endParaRPr lang="en-US" dirty="0"/>
          </a:p>
          <a:p>
            <a:endParaRPr lang="en-US" dirty="0"/>
          </a:p>
          <a:p>
            <a:r>
              <a:rPr lang="en-US" dirty="0"/>
              <a:t>What about in mental health in medical students and residents and physicians?</a:t>
            </a:r>
          </a:p>
          <a:p>
            <a:endParaRPr lang="en-US" dirty="0"/>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10</a:t>
            </a:fld>
            <a:endParaRPr lang="en-US"/>
          </a:p>
        </p:txBody>
      </p:sp>
    </p:spTree>
    <p:extLst>
      <p:ext uri="{BB962C8B-B14F-4D97-AF65-F5344CB8AC3E}">
        <p14:creationId xmlns:p14="http://schemas.microsoft.com/office/powerpoint/2010/main" val="1052747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Depression was seen in about 7.8% of adults, about 4.8% had SI – general US </a:t>
            </a:r>
            <a:r>
              <a:rPr lang="en-US" dirty="0" err="1"/>
              <a:t>populaation</a:t>
            </a:r>
            <a:br>
              <a:rPr lang="en-US" dirty="0"/>
            </a:br>
            <a:r>
              <a:rPr lang="en-US" dirty="0"/>
              <a:t>So rates of depression, SI higher in medical students than in depression.</a:t>
            </a:r>
          </a:p>
          <a:p>
            <a:r>
              <a:rPr lang="en-US" dirty="0"/>
              <a:t>The rates higher than the general population continue through residency and practice as the next slide shows</a:t>
            </a:r>
          </a:p>
        </p:txBody>
      </p:sp>
      <p:sp>
        <p:nvSpPr>
          <p:cNvPr id="4" name="Slide Number Placeholder 3"/>
          <p:cNvSpPr>
            <a:spLocks noGrp="1"/>
          </p:cNvSpPr>
          <p:nvPr>
            <p:ph type="sldNum" sz="quarter" idx="5"/>
          </p:nvPr>
        </p:nvSpPr>
        <p:spPr/>
        <p:txBody>
          <a:bodyPr/>
          <a:lstStyle/>
          <a:p>
            <a:fld id="{E80CC9AC-6B26-E849-B969-C05497804395}" type="slidenum">
              <a:rPr lang="en-US" smtClean="0"/>
              <a:t>11</a:t>
            </a:fld>
            <a:endParaRPr lang="en-US"/>
          </a:p>
        </p:txBody>
      </p:sp>
    </p:spTree>
    <p:extLst>
      <p:ext uri="{BB962C8B-B14F-4D97-AF65-F5344CB8AC3E}">
        <p14:creationId xmlns:p14="http://schemas.microsoft.com/office/powerpoint/2010/main" val="13954445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12</a:t>
            </a:fld>
            <a:endParaRPr lang="en-US"/>
          </a:p>
        </p:txBody>
      </p:sp>
    </p:spTree>
    <p:extLst>
      <p:ext uri="{BB962C8B-B14F-4D97-AF65-F5344CB8AC3E}">
        <p14:creationId xmlns:p14="http://schemas.microsoft.com/office/powerpoint/2010/main" val="2097396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the presenter: You may insert part or all of Dr. Chantal Young’s presentation “Lets talk about suicide” for Spring of 2022.  Some of the slides related to suicide are from Dr. Young’s presentation</a:t>
            </a:r>
          </a:p>
          <a:p>
            <a:endParaRPr lang="en-US" dirty="0"/>
          </a:p>
          <a:p>
            <a:r>
              <a:rPr lang="en-US" dirty="0"/>
              <a:t>Underreporting of suicides due to ongoing stigma around suicide, mental health dx</a:t>
            </a:r>
          </a:p>
          <a:p>
            <a:endParaRPr lang="en-US" dirty="0"/>
          </a:p>
          <a:p>
            <a:r>
              <a:rPr lang="en-US" dirty="0"/>
              <a:t>Suicide rates unknown due to inconsistent and/or underreporting, inconsistent data collection methods,</a:t>
            </a:r>
          </a:p>
          <a:p>
            <a:endParaRPr lang="en-US" dirty="0"/>
          </a:p>
          <a:p>
            <a:r>
              <a:rPr lang="en-US" dirty="0"/>
              <a:t>We do know that medical students and residents have higher rates of depression and SI than other graduate students and higher than the general population  - so logically, we would expect to see higher rates of suicide</a:t>
            </a:r>
          </a:p>
          <a:p>
            <a:endParaRPr lang="en-US" dirty="0"/>
          </a:p>
          <a:p>
            <a:r>
              <a:rPr lang="en-US" dirty="0"/>
              <a:t>Sources for greater detail</a:t>
            </a:r>
          </a:p>
          <a:p>
            <a:pPr marL="171450" indent="-171450">
              <a:buFont typeface="Arial" panose="020B0604020202020204" pitchFamily="34" charset="0"/>
              <a:buChar char="•"/>
            </a:pPr>
            <a:r>
              <a:rPr lang="en-US" dirty="0"/>
              <a:t>Academic Medicine, Vol. 94, No. 2 / February 2019 </a:t>
            </a:r>
          </a:p>
          <a:p>
            <a:pPr marL="171450" indent="-171450">
              <a:buFont typeface="Arial" panose="020B0604020202020204" pitchFamily="34" charset="0"/>
              <a:buChar char="•"/>
            </a:pPr>
            <a:r>
              <a:rPr lang="en-US" dirty="0"/>
              <a:t>JAMA. 2003;289:3161-3166</a:t>
            </a:r>
          </a:p>
          <a:p>
            <a:pPr marL="171450" indent="-171450">
              <a:buFont typeface="Arial" panose="020B0604020202020204" pitchFamily="34" charset="0"/>
              <a:buChar char="•"/>
            </a:pPr>
            <a:r>
              <a:rPr lang="en-US" dirty="0"/>
              <a:t>American Journal of Psychiatry. 161: 2295-2302 </a:t>
            </a:r>
          </a:p>
          <a:p>
            <a:pPr marL="171450" indent="-171450">
              <a:buFont typeface="Arial" panose="020B0604020202020204" pitchFamily="34" charset="0"/>
              <a:buChar char="•"/>
            </a:pPr>
            <a:r>
              <a:rPr lang="en-US" dirty="0"/>
              <a:t>JAMA. Psychiatry. 2020. 7: 587-597</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Ann Surg. 2020 Nov 4. Published online ahead of 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J Psychiatry Res</a:t>
            </a:r>
            <a:r>
              <a:rPr lang="en-US" sz="1200" cap="small" dirty="0"/>
              <a:t>. </a:t>
            </a:r>
            <a:r>
              <a:rPr lang="en-US" sz="1200" dirty="0"/>
              <a:t>2021 Feb;134:158-165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REFERENCES</a:t>
            </a:r>
            <a:endParaRPr lang="en-US" dirty="0"/>
          </a:p>
          <a:p>
            <a:pPr marL="342900" indent="-342900">
              <a:buFont typeface="+mj-lt"/>
              <a:buAutoNum type="arabicPeriod"/>
            </a:pPr>
            <a:r>
              <a:rPr lang="en-US" dirty="0"/>
              <a:t>JAMA. 2003;289:3161-3166</a:t>
            </a:r>
          </a:p>
          <a:p>
            <a:pPr marL="342900" indent="-342900">
              <a:buFont typeface="+mj-lt"/>
              <a:buAutoNum type="arabicPeriod"/>
            </a:pPr>
            <a:r>
              <a:rPr lang="en-US" dirty="0"/>
              <a:t>American Journal of Psychiatry. 161: 2295-2302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J Gen Intern Med 36(9):2829–35</a:t>
            </a:r>
            <a:br>
              <a:rPr lang="en-US" sz="1200" kern="1200" dirty="0">
                <a:solidFill>
                  <a:schemeClr val="tx1"/>
                </a:solidFill>
                <a:effectLst/>
                <a:latin typeface="+mn-lt"/>
                <a:ea typeface="+mn-ea"/>
                <a:cs typeface="+mn-cs"/>
              </a:rPr>
            </a:br>
            <a:endParaRPr lang="en-US" dirty="0"/>
          </a:p>
          <a:p>
            <a:pPr marL="342900" indent="-342900">
              <a:buFont typeface="+mj-lt"/>
              <a:buAutoNum type="arabicPeriod"/>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13</a:t>
            </a:fld>
            <a:endParaRPr lang="en-US"/>
          </a:p>
        </p:txBody>
      </p:sp>
    </p:spTree>
    <p:extLst>
      <p:ext uri="{BB962C8B-B14F-4D97-AF65-F5344CB8AC3E}">
        <p14:creationId xmlns:p14="http://schemas.microsoft.com/office/powerpoint/2010/main" val="1800351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Suicide rates unknown due to inconsistent and/or underreporting, inconsistent data collection methods,</a:t>
            </a:r>
          </a:p>
          <a:p>
            <a:r>
              <a:rPr lang="en-US" dirty="0"/>
              <a:t>Sources for greater detail</a:t>
            </a:r>
          </a:p>
          <a:p>
            <a:pPr marL="171450" indent="-171450">
              <a:buFont typeface="Arial" panose="020B0604020202020204" pitchFamily="34" charset="0"/>
              <a:buChar char="•"/>
            </a:pPr>
            <a:r>
              <a:rPr lang="en-US" dirty="0"/>
              <a:t>Academic Medicine, Vol. 94, No. 2 / February 2019 </a:t>
            </a:r>
          </a:p>
          <a:p>
            <a:pPr marL="171450" indent="-171450">
              <a:buFont typeface="Arial" panose="020B0604020202020204" pitchFamily="34" charset="0"/>
              <a:buChar char="•"/>
            </a:pPr>
            <a:r>
              <a:rPr lang="en-US" dirty="0"/>
              <a:t>Academic Medicine: Volume 92,No 7/July 2017 </a:t>
            </a:r>
          </a:p>
          <a:p>
            <a:pPr marL="171450" indent="-171450">
              <a:buFont typeface="Arial" panose="020B0604020202020204" pitchFamily="34" charset="0"/>
              <a:buChar char="•"/>
            </a:pPr>
            <a:r>
              <a:rPr lang="en-US" dirty="0"/>
              <a:t>JAMA. 2003;289:3161-3166</a:t>
            </a:r>
          </a:p>
          <a:p>
            <a:pPr marL="171450" indent="-171450">
              <a:buFont typeface="Arial" panose="020B0604020202020204" pitchFamily="34" charset="0"/>
              <a:buChar char="•"/>
            </a:pPr>
            <a:r>
              <a:rPr lang="en-US" dirty="0"/>
              <a:t>American Journal of Psychiatry. 161: 2295-2302 </a:t>
            </a:r>
          </a:p>
          <a:p>
            <a:pPr marL="171450" indent="-171450">
              <a:buFont typeface="Arial" panose="020B0604020202020204" pitchFamily="34" charset="0"/>
              <a:buChar char="•"/>
            </a:pPr>
            <a:r>
              <a:rPr lang="en-US" dirty="0"/>
              <a:t>JAMA. Psychiatry. 2020. 7: 587-597</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Ann Surg. 2020 Nov 4. Published online ahead of 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J </a:t>
            </a:r>
            <a:r>
              <a:rPr lang="en-US" sz="1200" dirty="0" err="1"/>
              <a:t>Psychiatr</a:t>
            </a:r>
            <a:r>
              <a:rPr lang="en-US" sz="1200" dirty="0"/>
              <a:t> Res</a:t>
            </a:r>
            <a:r>
              <a:rPr lang="en-US" sz="1200" cap="small" dirty="0"/>
              <a:t>. </a:t>
            </a:r>
            <a:r>
              <a:rPr lang="en-US" sz="1200" dirty="0"/>
              <a:t>2021 Feb;134:158-165</a:t>
            </a: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r>
              <a:rPr lang="en-US" dirty="0"/>
              <a:t>Bottom line – poor data, physicians, residents, medical students appear to die at a higher rate of suicide than the general population</a:t>
            </a:r>
          </a:p>
          <a:p>
            <a:endParaRPr lang="en-US" dirty="0"/>
          </a:p>
          <a:p>
            <a:pPr marL="0" indent="0">
              <a:buFont typeface="Arial" panose="020B0604020202020204" pitchFamily="34" charset="0"/>
              <a:buNone/>
            </a:pPr>
            <a:r>
              <a:rPr lang="en-US" dirty="0"/>
              <a:t>REFERENCES:</a:t>
            </a:r>
          </a:p>
          <a:p>
            <a:pPr marL="342900" indent="-342900">
              <a:buFont typeface="+mj-lt"/>
              <a:buAutoNum type="arabicPeriod"/>
            </a:pPr>
            <a:r>
              <a:rPr lang="en-US" dirty="0"/>
              <a:t>https://</a:t>
            </a:r>
            <a:r>
              <a:rPr lang="en-US" dirty="0" err="1"/>
              <a:t>www.ama-assn.org</a:t>
            </a:r>
            <a:r>
              <a:rPr lang="en-US" dirty="0"/>
              <a:t>/house-delegates/annual-meeting/highlights-2019-ama-annual-meeting – accessed 090721</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Academic Medicine: Volume 92,No 7/July 2017</a:t>
            </a:r>
          </a:p>
          <a:p>
            <a:pPr marL="342900" indent="-342900">
              <a:buFont typeface="+mj-lt"/>
              <a:buAutoNum type="arabicPeriod"/>
            </a:pPr>
            <a:r>
              <a:rPr lang="en-US" dirty="0" err="1"/>
              <a:t>PLoS</a:t>
            </a:r>
            <a:r>
              <a:rPr lang="en-US" dirty="0"/>
              <a:t> One 2019; 14: e0226361.</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JAMA. Psychiatry. 2020. 7: 587-597</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Ann Surg. 2020 Nov 4. Published online ahead of text.</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14</a:t>
            </a:fld>
            <a:endParaRPr lang="en-US"/>
          </a:p>
        </p:txBody>
      </p:sp>
    </p:spTree>
    <p:extLst>
      <p:ext uri="{BB962C8B-B14F-4D97-AF65-F5344CB8AC3E}">
        <p14:creationId xmlns:p14="http://schemas.microsoft.com/office/powerpoint/2010/main" val="2746527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 factors in physicians similar to general population – perhaps more sensitive to civil/legal issues, regulatory complaints AND better access to lethal means AND we are subject to more stressors than many in the population.  Gender, age is controversial at this time.</a:t>
            </a:r>
          </a:p>
          <a:p>
            <a:endParaRPr lang="en-US" dirty="0"/>
          </a:p>
          <a:p>
            <a:r>
              <a:rPr lang="en-US" dirty="0"/>
              <a:t>Suicide rates unknown due to inconsistent and/or underreporting, inconsistent data collection methods,</a:t>
            </a:r>
          </a:p>
          <a:p>
            <a:r>
              <a:rPr lang="en-US" dirty="0"/>
              <a:t>Sources for greater detail</a:t>
            </a:r>
          </a:p>
          <a:p>
            <a:pPr marL="171450" indent="-171450">
              <a:buFont typeface="Arial" panose="020B0604020202020204" pitchFamily="34" charset="0"/>
              <a:buChar char="•"/>
            </a:pPr>
            <a:r>
              <a:rPr lang="en-US" dirty="0"/>
              <a:t>Academic Medicine, Vol. 94, No. 2 / February 2019 </a:t>
            </a:r>
          </a:p>
          <a:p>
            <a:pPr marL="171450" indent="-171450">
              <a:buFont typeface="Arial" panose="020B0604020202020204" pitchFamily="34" charset="0"/>
              <a:buChar char="•"/>
            </a:pPr>
            <a:r>
              <a:rPr lang="en-US" dirty="0"/>
              <a:t>Academic Medicine: Volume 92,No 7/July 2017 </a:t>
            </a:r>
          </a:p>
          <a:p>
            <a:pPr marL="171450" indent="-171450">
              <a:buFont typeface="Arial" panose="020B0604020202020204" pitchFamily="34" charset="0"/>
              <a:buChar char="•"/>
            </a:pPr>
            <a:r>
              <a:rPr lang="en-US" dirty="0"/>
              <a:t>JAMA. 2003;289:3161-3166</a:t>
            </a:r>
          </a:p>
          <a:p>
            <a:pPr marL="171450" indent="-171450">
              <a:buFont typeface="Arial" panose="020B0604020202020204" pitchFamily="34" charset="0"/>
              <a:buChar char="•"/>
            </a:pPr>
            <a:r>
              <a:rPr lang="en-US" dirty="0"/>
              <a:t>American Journal of Psychiatry. 161: 2295-2302 </a:t>
            </a:r>
          </a:p>
          <a:p>
            <a:pPr marL="171450" indent="-171450">
              <a:buFont typeface="Arial" panose="020B0604020202020204" pitchFamily="34" charset="0"/>
              <a:buChar char="•"/>
            </a:pPr>
            <a:r>
              <a:rPr lang="en-US" dirty="0"/>
              <a:t>JAMA. Psychiatry. 2020. 7: 587-597</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Ann Surg. 2020 Nov 4. Published online ahead of 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J </a:t>
            </a:r>
            <a:r>
              <a:rPr lang="en-US" sz="1200" dirty="0" err="1"/>
              <a:t>Psychiatr</a:t>
            </a:r>
            <a:r>
              <a:rPr lang="en-US" sz="1200" dirty="0"/>
              <a:t> Res</a:t>
            </a:r>
            <a:r>
              <a:rPr lang="en-US" sz="1200" cap="small" dirty="0"/>
              <a:t>. </a:t>
            </a:r>
            <a:r>
              <a:rPr lang="en-US" sz="1200" dirty="0"/>
              <a:t>2021 Feb;134:158-165</a:t>
            </a: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15</a:t>
            </a:fld>
            <a:endParaRPr lang="en-US"/>
          </a:p>
        </p:txBody>
      </p:sp>
    </p:spTree>
    <p:extLst>
      <p:ext uri="{BB962C8B-B14F-4D97-AF65-F5344CB8AC3E}">
        <p14:creationId xmlns:p14="http://schemas.microsoft.com/office/powerpoint/2010/main" val="9370870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 from Dr. Chantal Young’s presentation, “Let’s talk about suicide” in Spring 2022</a:t>
            </a:r>
          </a:p>
          <a:p>
            <a:endParaRPr lang="en-US" dirty="0"/>
          </a:p>
          <a:p>
            <a:r>
              <a:rPr lang="en-US" dirty="0"/>
              <a:t>Bottom line: poor data on suicide rates in our profession – appears to be higher in physicians, med students, house staff than the general population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can we explain these high rates of depression, burnout, SI, and suicide in our profession?</a:t>
            </a:r>
            <a:br>
              <a:rPr lang="en-US" dirty="0"/>
            </a:br>
            <a:r>
              <a:rPr lang="en-US" dirty="0"/>
              <a:t>Maybe people admitted to medical school  are prone to depression and other mental health diagnoses?</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16</a:t>
            </a:fld>
            <a:endParaRPr lang="en-US"/>
          </a:p>
        </p:txBody>
      </p:sp>
    </p:spTree>
    <p:extLst>
      <p:ext uri="{BB962C8B-B14F-4D97-AF65-F5344CB8AC3E}">
        <p14:creationId xmlns:p14="http://schemas.microsoft.com/office/powerpoint/2010/main" val="4040603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In 2012, researchers surveyed matriculating medical students (MMS) from 6 medial schools about burnout, depression, and mental/emotional/physical/overall QOL.  </a:t>
            </a:r>
          </a:p>
          <a:p>
            <a:r>
              <a:rPr lang="en-US" baseline="0" dirty="0"/>
              <a:t>MMS at 6 US medical schools invited to participate in survey – 582/938 students participated – 62% response rate- relative to 546 age-matched similar college graduates (probability0based sample of US individuals)- MMS had lower rates of burnout and depression symptoms and higher QOL</a:t>
            </a:r>
          </a:p>
          <a:p>
            <a:r>
              <a:rPr lang="en-US" baseline="0" dirty="0"/>
              <a:t>Medical schools: Mayo Medical School; University of Washington School of Medicine; University of Alabama School of Medicine; University of California, San Diego School of Medicine; Rutgers New Jersey Medical School; and the Uniformed Services University of the Health Sciences</a:t>
            </a:r>
          </a:p>
          <a:p>
            <a:r>
              <a:rPr lang="en-US" sz="1200" b="0" kern="1200" dirty="0">
                <a:solidFill>
                  <a:schemeClr val="tx1"/>
                </a:solidFill>
                <a:effectLst/>
                <a:latin typeface="+mn-lt"/>
                <a:ea typeface="+mn-ea"/>
                <a:cs typeface="+mn-cs"/>
              </a:rPr>
              <a:t>Demographic characteristics of the 582/938 (62%) responding MMSs were similar to U.S. MMSs. Relative to 546 age- matched, college educated controls</a:t>
            </a:r>
            <a:endParaRPr lang="en-US" dirty="0"/>
          </a:p>
          <a:p>
            <a:r>
              <a:rPr lang="en-US" sz="1200" b="0" kern="1200" dirty="0">
                <a:solidFill>
                  <a:schemeClr val="tx1"/>
                </a:solidFill>
                <a:effectLst/>
                <a:latin typeface="+mn-lt"/>
                <a:ea typeface="+mn-ea"/>
                <a:cs typeface="+mn-cs"/>
              </a:rPr>
              <a:t>MMSs had lower rates of burnout (27.3% versus 37.3%,</a:t>
            </a:r>
            <a:r>
              <a:rPr lang="en-US" sz="1200" b="0" kern="1200" baseline="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P </a:t>
            </a:r>
            <a:r>
              <a:rPr lang="en-US" sz="1200" b="0" kern="1200" dirty="0">
                <a:solidFill>
                  <a:schemeClr val="tx1"/>
                </a:solidFill>
                <a:effectLst/>
                <a:latin typeface="+mn-lt"/>
                <a:ea typeface="+mn-ea"/>
                <a:cs typeface="+mn-cs"/>
              </a:rPr>
              <a:t>&lt; .001) and depression symptoms (26.2% versus 42.4%, </a:t>
            </a:r>
            <a:r>
              <a:rPr lang="en-US" sz="1200" b="0" i="1" kern="1200" dirty="0">
                <a:solidFill>
                  <a:schemeClr val="tx1"/>
                </a:solidFill>
                <a:effectLst/>
                <a:latin typeface="+mn-lt"/>
                <a:ea typeface="+mn-ea"/>
                <a:cs typeface="+mn-cs"/>
              </a:rPr>
              <a:t>P </a:t>
            </a:r>
            <a:r>
              <a:rPr lang="en-US" sz="1200" b="0" kern="1200" dirty="0">
                <a:solidFill>
                  <a:schemeClr val="tx1"/>
                </a:solidFill>
                <a:effectLst/>
                <a:latin typeface="+mn-lt"/>
                <a:ea typeface="+mn-ea"/>
                <a:cs typeface="+mn-cs"/>
              </a:rPr>
              <a:t>&lt; .0001) and higher scores across the four QOL domains assessed relative to controls (all </a:t>
            </a:r>
            <a:r>
              <a:rPr lang="en-US" sz="1200" b="0" i="1" kern="1200" dirty="0">
                <a:solidFill>
                  <a:schemeClr val="tx1"/>
                </a:solidFill>
                <a:effectLst/>
                <a:latin typeface="+mn-lt"/>
                <a:ea typeface="+mn-ea"/>
                <a:cs typeface="+mn-cs"/>
              </a:rPr>
              <a:t>P </a:t>
            </a:r>
            <a:r>
              <a:rPr lang="en-US" sz="1200" b="0" kern="1200" dirty="0">
                <a:solidFill>
                  <a:schemeClr val="tx1"/>
                </a:solidFill>
                <a:effectLst/>
                <a:latin typeface="+mn-lt"/>
                <a:ea typeface="+mn-ea"/>
                <a:cs typeface="+mn-cs"/>
              </a:rPr>
              <a:t>&lt; .0001). These findings persisted on multivariate analysis after adjusting for age, sex, relationship status, and race/ethnicity. </a:t>
            </a:r>
            <a:endParaRPr lang="en-US" dirty="0"/>
          </a:p>
          <a:p>
            <a:endParaRPr lang="en-US" dirty="0"/>
          </a:p>
          <a:p>
            <a:endParaRPr lang="en-US" dirty="0"/>
          </a:p>
          <a:p>
            <a:pPr marL="0" marR="0" lvl="8" indent="0" algn="l" defTabSz="914400" rtl="0" eaLnBrk="1" fontAlgn="auto" latinLnBrk="0" hangingPunct="1">
              <a:lnSpc>
                <a:spcPct val="100000"/>
              </a:lnSpc>
              <a:spcBef>
                <a:spcPts val="0"/>
              </a:spcBef>
              <a:spcAft>
                <a:spcPts val="0"/>
              </a:spcAft>
              <a:buClrTx/>
              <a:buSzTx/>
              <a:buFontTx/>
              <a:buNone/>
              <a:tabLst/>
              <a:defRPr/>
            </a:pPr>
            <a:r>
              <a:rPr lang="en-US" dirty="0"/>
              <a:t>REFERENCE: </a:t>
            </a:r>
          </a:p>
          <a:p>
            <a:pPr marL="0" marR="0" lvl="8" indent="0" algn="l" defTabSz="914400" rtl="0" eaLnBrk="1" fontAlgn="auto" latinLnBrk="0" hangingPunct="1">
              <a:lnSpc>
                <a:spcPct val="100000"/>
              </a:lnSpc>
              <a:spcBef>
                <a:spcPts val="0"/>
              </a:spcBef>
              <a:spcAft>
                <a:spcPts val="0"/>
              </a:spcAft>
              <a:buClrTx/>
              <a:buSzTx/>
              <a:buFontTx/>
              <a:buNone/>
              <a:tabLst/>
              <a:defRPr/>
            </a:pPr>
            <a:r>
              <a:rPr lang="en-US" dirty="0"/>
              <a:t>Brazeau CLMR et al.  </a:t>
            </a:r>
            <a:r>
              <a:rPr lang="en-US" dirty="0" err="1"/>
              <a:t>Acad</a:t>
            </a:r>
            <a:r>
              <a:rPr lang="en-US" dirty="0"/>
              <a:t> Med, 2014;89(11):1520-1525</a:t>
            </a:r>
          </a:p>
          <a:p>
            <a:pPr marL="0" marR="0" lvl="8"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C82CDAE-D2AE-3443-B07F-61409D301C7D}" type="slidenum">
              <a:rPr lang="en-US" smtClean="0"/>
              <a:t>17</a:t>
            </a:fld>
            <a:endParaRPr lang="en-US" dirty="0"/>
          </a:p>
        </p:txBody>
      </p:sp>
    </p:spTree>
    <p:extLst>
      <p:ext uri="{BB962C8B-B14F-4D97-AF65-F5344CB8AC3E}">
        <p14:creationId xmlns:p14="http://schemas.microsoft.com/office/powerpoint/2010/main" val="2407480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Brazeau’s data</a:t>
            </a:r>
          </a:p>
        </p:txBody>
      </p:sp>
      <p:sp>
        <p:nvSpPr>
          <p:cNvPr id="4" name="Slide Number Placeholder 3"/>
          <p:cNvSpPr>
            <a:spLocks noGrp="1"/>
          </p:cNvSpPr>
          <p:nvPr>
            <p:ph type="sldNum" sz="quarter" idx="10"/>
          </p:nvPr>
        </p:nvSpPr>
        <p:spPr/>
        <p:txBody>
          <a:bodyPr/>
          <a:lstStyle/>
          <a:p>
            <a:fld id="{E80CC9AC-6B26-E849-B969-C05497804395}" type="slidenum">
              <a:rPr lang="en-US" smtClean="0"/>
              <a:t>18</a:t>
            </a:fld>
            <a:endParaRPr lang="en-US"/>
          </a:p>
        </p:txBody>
      </p:sp>
    </p:spTree>
    <p:extLst>
      <p:ext uri="{BB962C8B-B14F-4D97-AF65-F5344CB8AC3E}">
        <p14:creationId xmlns:p14="http://schemas.microsoft.com/office/powerpoint/2010/main" val="10102014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Medical students become more burned out and depressed when compared to age-matched, college-educated population as we have already seen.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When you see such high rates of depression, burnout, anxiety in a population  - the issue is NOT the individuals – the issue is the system in which they are trained and in which they practice,  We know that we are admitting highly motivated, bright, caring, mentally healthy (Brazeau study) people to become doctors.  That they/we struggle so much  - and that we see the distress continue into residency, fellowship, practice – suggests that burnout, anxiety, depression are in fact occupational hazards of becoming a physician that need to be addressed at the systems level.</a:t>
            </a:r>
          </a:p>
          <a:p>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p>
        </p:txBody>
      </p:sp>
      <p:sp>
        <p:nvSpPr>
          <p:cNvPr id="4" name="Slide Number Placeholder 3"/>
          <p:cNvSpPr>
            <a:spLocks noGrp="1"/>
          </p:cNvSpPr>
          <p:nvPr>
            <p:ph type="sldNum" sz="quarter" idx="10"/>
          </p:nvPr>
        </p:nvSpPr>
        <p:spPr/>
        <p:txBody>
          <a:bodyPr/>
          <a:lstStyle/>
          <a:p>
            <a:fld id="{E80CC9AC-6B26-E849-B969-C05497804395}" type="slidenum">
              <a:rPr lang="en-US" smtClean="0"/>
              <a:t>19</a:t>
            </a:fld>
            <a:endParaRPr lang="en-US"/>
          </a:p>
        </p:txBody>
      </p:sp>
    </p:spTree>
    <p:extLst>
      <p:ext uri="{BB962C8B-B14F-4D97-AF65-F5344CB8AC3E}">
        <p14:creationId xmlns:p14="http://schemas.microsoft.com/office/powerpoint/2010/main" val="587228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By the end of this presentation, students will be able to: (read objectives)</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2</a:t>
            </a:fld>
            <a:endParaRPr lang="en-US"/>
          </a:p>
        </p:txBody>
      </p:sp>
    </p:spTree>
    <p:extLst>
      <p:ext uri="{BB962C8B-B14F-4D97-AF65-F5344CB8AC3E}">
        <p14:creationId xmlns:p14="http://schemas.microsoft.com/office/powerpoint/2010/main" val="814315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Bonham B, et al.  Physician Well-being: The Reciprocity of Practice Efficiency, Culture of Wellness, and Personal Resilience.  NEJM Catalyst.  August 7, 2017</a:t>
            </a:r>
          </a:p>
          <a:p>
            <a:endParaRPr lang="en-US" b="0" dirty="0"/>
          </a:p>
          <a:p>
            <a:endParaRPr lang="en-US" b="0" dirty="0"/>
          </a:p>
          <a:p>
            <a:r>
              <a:rPr lang="en-US" b="0" dirty="0"/>
              <a:t>To minimize these occupational hazards, we need to change the system.  The model that best expresses this system-based approach to addressing medical student, house staff, and physician well-being is the Stanford model, shown here.  This model says that yes, you need personal resilience strategies (good sleep, nutrition exercise, </a:t>
            </a:r>
            <a:r>
              <a:rPr lang="en-US" b="0" dirty="0" err="1"/>
              <a:t>etc</a:t>
            </a:r>
            <a:r>
              <a:rPr lang="en-US" b="0" dirty="0"/>
              <a:t>) to be well – but that the majority of your professional fulfillment (or wellness or burnout – we can put any of these outcomes in the center of the model) depends on the culture of your medical school and the curriculum and systems that are in place to support you.  </a:t>
            </a:r>
          </a:p>
          <a:p>
            <a:endParaRPr lang="en-US" b="0" dirty="0"/>
          </a:p>
          <a:p>
            <a:r>
              <a:rPr lang="en-US" b="0" dirty="0"/>
              <a:t>This idea – that your well-being, your burnout, your professional fulfilment depends on the SYSTEM of medical training and practice is a key concept.  This idea says if you burnout , if you experience moral distress, it is not because you are weak or don’t belong in medical school – it is because of the culture and systems of medical training.</a:t>
            </a:r>
          </a:p>
          <a:p>
            <a:endParaRPr lang="en-US" b="0" dirty="0"/>
          </a:p>
          <a:p>
            <a:endParaRPr lang="en-US" b="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80CC9AC-6B26-E849-B969-C054978043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2278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a:p>
            <a:r>
              <a:rPr lang="en-US" dirty="0"/>
              <a:t>Here are some examples of interventions that contribute to efficiency of practice and/or a culture of wellness</a:t>
            </a:r>
          </a:p>
          <a:p>
            <a:r>
              <a:rPr lang="en-US" dirty="0"/>
              <a:t>Efficiency of practice, culture of wellness, personal resiliency are all interrelated.  What impacts one domain, impacts the other two and vice-versa.</a:t>
            </a:r>
          </a:p>
          <a:p>
            <a:r>
              <a:rPr lang="en-US" dirty="0"/>
              <a:t>A Pass/Fail curriculum (efficiency of practice) results in a less competitive environment, encourages teamwork – two factors that impact the culture of wellness.</a:t>
            </a:r>
          </a:p>
          <a:p>
            <a:endParaRPr lang="en-US" dirty="0"/>
          </a:p>
          <a:p>
            <a:r>
              <a:rPr lang="en-US" dirty="0"/>
              <a:t>Bottom line, distress, burnout, depression, moral distress – these are occupational hazards of learning and practicing medicine.  Experiencing any of these phenomena is NOT a personal failing.</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80CC9AC-6B26-E849-B969-C054978043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08517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good place to ask the students what they think are the stressors at this time in their lives  - what are the issues in the culture, the system – that might contribute to their stress - and write these down on a white board</a:t>
            </a:r>
          </a:p>
          <a:p>
            <a:r>
              <a:rPr lang="en-US" dirty="0"/>
              <a:t>Then share the next slide</a:t>
            </a:r>
          </a:p>
          <a:p>
            <a:pPr lvl="0"/>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22</a:t>
            </a:fld>
            <a:endParaRPr lang="en-US"/>
          </a:p>
        </p:txBody>
      </p:sp>
    </p:spTree>
    <p:extLst>
      <p:ext uri="{BB962C8B-B14F-4D97-AF65-F5344CB8AC3E}">
        <p14:creationId xmlns:p14="http://schemas.microsoft.com/office/powerpoint/2010/main" val="5317170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what the students came up with to what this list is.  What is the same? What is different?</a:t>
            </a:r>
          </a:p>
          <a:p>
            <a:r>
              <a:rPr lang="en-US" dirty="0"/>
              <a:t>Which of these stressors are systems-based (all but fear of failing, personal life events – for former, we can approach at a systems level with good academic support, teaching on test-taking strategies and time management, workshops on imposter syndrome.  For latter, offering humane leave policies for grief,/bereavement, parental leave, </a:t>
            </a:r>
            <a:r>
              <a:rPr lang="en-US" dirty="0" err="1"/>
              <a:t>etc</a:t>
            </a:r>
            <a:r>
              <a:rPr lang="en-US" dirty="0"/>
              <a:t> and flexible options for make up work)</a:t>
            </a:r>
          </a:p>
          <a:p>
            <a:r>
              <a:rPr lang="en-US" dirty="0"/>
              <a:t>Adjustment to medical school and, yes, personal resiliency strategies such as </a:t>
            </a:r>
            <a:r>
              <a:rPr lang="en-US" dirty="0" err="1"/>
              <a:t>mindfulnessss</a:t>
            </a:r>
            <a:endParaRPr lang="en-US" dirty="0"/>
          </a:p>
          <a:p>
            <a:pPr lvl="1"/>
            <a:r>
              <a:rPr lang="en-US" dirty="0"/>
              <a:t>Separation from family</a:t>
            </a:r>
          </a:p>
          <a:p>
            <a:pPr lvl="1"/>
            <a:r>
              <a:rPr lang="en-US" dirty="0"/>
              <a:t>Can be first time living on their own (not in dorm)</a:t>
            </a:r>
          </a:p>
          <a:p>
            <a:pPr lvl="1"/>
            <a:r>
              <a:rPr lang="en-US" dirty="0"/>
              <a:t>New city</a:t>
            </a:r>
          </a:p>
          <a:p>
            <a:pPr lvl="0"/>
            <a:r>
              <a:rPr lang="en-US" dirty="0"/>
              <a:t>Medical culture - </a:t>
            </a:r>
            <a:r>
              <a:rPr lang="en-US" altLang="en-US" dirty="0">
                <a:ea typeface="ＭＳ Ｐゴシック" panose="020B0600070205080204" pitchFamily="34" charset="-128"/>
              </a:rPr>
              <a:t>toughness, putting patients first, make sacrifices</a:t>
            </a:r>
          </a:p>
          <a:p>
            <a:pPr lvl="1"/>
            <a:r>
              <a:rPr lang="en-US" altLang="en-US" dirty="0">
                <a:ea typeface="ＭＳ Ｐゴシック" panose="020B0600070205080204" pitchFamily="34" charset="-128"/>
              </a:rPr>
              <a:t>Culture is changing, but not uncommon to hear about a student or trainee or practicing physician who did not know if it was OK to cry when they saw someone die, OK to hurt when a patient or colleague said something in anger, OK to stay home if sick</a:t>
            </a:r>
            <a:endParaRPr lang="en-US" dirty="0"/>
          </a:p>
          <a:p>
            <a:r>
              <a:rPr lang="en-US" dirty="0"/>
              <a:t>Time compression</a:t>
            </a:r>
          </a:p>
          <a:p>
            <a:pPr lvl="1"/>
            <a:r>
              <a:rPr lang="en-US" dirty="0"/>
              <a:t>Feel rushed or behind all of the time</a:t>
            </a:r>
          </a:p>
          <a:p>
            <a:pPr lvl="1"/>
            <a:r>
              <a:rPr lang="en-US" dirty="0"/>
              <a:t>Not enough time for friends, family, hobbies, exercise, spiritual practice, being creative</a:t>
            </a:r>
          </a:p>
          <a:p>
            <a:r>
              <a:rPr lang="en-US" dirty="0"/>
              <a:t>Personal life events – same events that happens to others mostly in their 20’s</a:t>
            </a:r>
          </a:p>
          <a:p>
            <a:pPr lvl="1"/>
            <a:r>
              <a:rPr lang="en-US" dirty="0"/>
              <a:t>Marriage, parenting</a:t>
            </a:r>
          </a:p>
          <a:p>
            <a:pPr lvl="1"/>
            <a:r>
              <a:rPr lang="en-US" dirty="0"/>
              <a:t>Family members ill or dying</a:t>
            </a:r>
          </a:p>
          <a:p>
            <a:pPr lvl="1"/>
            <a:r>
              <a:rPr lang="en-US" dirty="0"/>
              <a:t>Personal illness</a:t>
            </a:r>
          </a:p>
          <a:p>
            <a:pPr lvl="1"/>
            <a:r>
              <a:rPr lang="en-US" dirty="0"/>
              <a:t>Buying first home or first car</a:t>
            </a:r>
          </a:p>
          <a:p>
            <a:pPr lvl="1"/>
            <a:endParaRPr lang="en-US" dirty="0"/>
          </a:p>
          <a:p>
            <a:pPr lvl="0"/>
            <a:r>
              <a:rPr lang="en-US" dirty="0"/>
              <a:t>And that was before COVID – </a:t>
            </a:r>
          </a:p>
          <a:p>
            <a:pPr lvl="0"/>
            <a:r>
              <a:rPr lang="en-US" dirty="0"/>
              <a:t>With covid – all the same fears others have in the pandemic –  and those unique to being a medical student</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Curriculum disrupted</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Uncertainty</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Increased numbers of critically ill patients </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Lack of PPE at start of pandemic</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Initial lack of rapid access to testing</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New challenges due to social isolation, school closing, travel bans</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Exposure to illness </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Fear of transmitting to loved ones </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Loss of colleagues, patients, friends and family members</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Difficult choices: personal and family safety vs. patient needs</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Ongoing reckoning with healthcare inequities and racism</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Guilt: can’t meet expectations</a:t>
            </a:r>
          </a:p>
          <a:p>
            <a:pPr marL="457200" marR="0" lvl="0" indent="-4572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Worst economic crisis since Great Depression</a:t>
            </a:r>
          </a:p>
          <a:p>
            <a:pPr lvl="0"/>
            <a:endParaRPr lang="en-US" dirty="0"/>
          </a:p>
          <a:p>
            <a:pPr lvl="1"/>
            <a:endParaRPr lang="en-US" dirty="0"/>
          </a:p>
          <a:p>
            <a:pPr lvl="1"/>
            <a:r>
              <a:rPr lang="en-US" dirty="0"/>
              <a:t>So, stress is an occupational hazard of medicine, but how you handle stress and what resources you </a:t>
            </a:r>
            <a:r>
              <a:rPr lang="en-US" dirty="0" err="1"/>
              <a:t>acess</a:t>
            </a:r>
            <a:r>
              <a:rPr lang="en-US" dirty="0"/>
              <a:t> is up to you.  </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23</a:t>
            </a:fld>
            <a:endParaRPr lang="en-US"/>
          </a:p>
        </p:txBody>
      </p:sp>
    </p:spTree>
    <p:extLst>
      <p:ext uri="{BB962C8B-B14F-4D97-AF65-F5344CB8AC3E}">
        <p14:creationId xmlns:p14="http://schemas.microsoft.com/office/powerpoint/2010/main" val="26353402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So…we can acknowledge we have increased stressors on medical students – systems issues (cost of medical education, pace of curriculum) – one issue to also discuss is that our culture/our systems traditionally have made it hard for medical students to seek the help we need – ask students what barriers they perceive or what their experiences have been,</a:t>
            </a:r>
          </a:p>
        </p:txBody>
      </p:sp>
      <p:sp>
        <p:nvSpPr>
          <p:cNvPr id="4" name="Slide Number Placeholder 3"/>
          <p:cNvSpPr>
            <a:spLocks noGrp="1"/>
          </p:cNvSpPr>
          <p:nvPr>
            <p:ph type="sldNum" sz="quarter" idx="5"/>
          </p:nvPr>
        </p:nvSpPr>
        <p:spPr/>
        <p:txBody>
          <a:bodyPr/>
          <a:lstStyle/>
          <a:p>
            <a:fld id="{E80CC9AC-6B26-E849-B969-C05497804395}" type="slidenum">
              <a:rPr lang="en-US" smtClean="0"/>
              <a:t>24</a:t>
            </a:fld>
            <a:endParaRPr lang="en-US"/>
          </a:p>
        </p:txBody>
      </p:sp>
    </p:spTree>
    <p:extLst>
      <p:ext uri="{BB962C8B-B14F-4D97-AF65-F5344CB8AC3E}">
        <p14:creationId xmlns:p14="http://schemas.microsoft.com/office/powerpoint/2010/main" val="34603759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Slide created by Dr. Chantal Young as part of her “Let’s Talk About Suicide” Spring 2022 presentation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(if you skipped last slide)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So…we can acknowledge we have increased stressors on medical students – systems issues (cost of medical education, pace of curriculum) – one issue to also discuss is that our culture/our systems traditionally have made it hard for medical students to seek the help we need – because of the reasons we see here on this slide.  And, let’s connect this back to Dr. </a:t>
            </a:r>
            <a:r>
              <a:rPr lang="en-US" dirty="0" err="1"/>
              <a:t>Kirch</a:t>
            </a:r>
            <a:r>
              <a:rPr lang="en-US" dirty="0"/>
              <a:t> – the beliefs we have all learned about we need to be strong, illness is only for patients, there is stigma to admitting you have a mental health diagnosis…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Connect this back to Dr. </a:t>
            </a:r>
            <a:r>
              <a:rPr lang="en-US" dirty="0" err="1"/>
              <a:t>Kirch</a:t>
            </a:r>
            <a:r>
              <a:rPr lang="en-US" dirty="0"/>
              <a:t> – the beliefs we have all learned about we need to be strong, illness is only for patients, there is stigma to admitting you have a mental health diagnosis…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number seeking help for depression is even lower – 15% in one analysis (</a:t>
            </a:r>
            <a:r>
              <a:rPr lang="en-US" sz="1200" kern="1200" dirty="0" err="1">
                <a:solidFill>
                  <a:schemeClr val="tx1"/>
                </a:solidFill>
                <a:effectLst/>
                <a:latin typeface="+mn-lt"/>
                <a:ea typeface="+mn-ea"/>
                <a:cs typeface="+mn-cs"/>
              </a:rPr>
              <a:t>Rotenstein</a:t>
            </a:r>
            <a:r>
              <a:rPr lang="en-US" sz="1200" kern="1200" dirty="0">
                <a:solidFill>
                  <a:schemeClr val="tx1"/>
                </a:solidFill>
                <a:effectLst/>
                <a:latin typeface="+mn-lt"/>
                <a:ea typeface="+mn-ea"/>
                <a:cs typeface="+mn-cs"/>
              </a:rPr>
              <a:t>, L. S., Ramos, M. A., Torre, M., Segal, J. B., Peluso, M. J., </a:t>
            </a:r>
            <a:r>
              <a:rPr lang="en-US" sz="1200" kern="1200" dirty="0" err="1">
                <a:solidFill>
                  <a:schemeClr val="tx1"/>
                </a:solidFill>
                <a:effectLst/>
                <a:latin typeface="+mn-lt"/>
                <a:ea typeface="+mn-ea"/>
                <a:cs typeface="+mn-cs"/>
              </a:rPr>
              <a:t>Guille</a:t>
            </a:r>
            <a:r>
              <a:rPr lang="en-US" sz="1200" kern="1200" dirty="0">
                <a:solidFill>
                  <a:schemeClr val="tx1"/>
                </a:solidFill>
                <a:effectLst/>
                <a:latin typeface="+mn-lt"/>
                <a:ea typeface="+mn-ea"/>
                <a:cs typeface="+mn-cs"/>
              </a:rPr>
              <a:t>, C., et al. (2016). Prevalence of depression, depressive symptoms, and suicidal ideation among medical students: a systematic review and meta-analysis. </a:t>
            </a:r>
            <a:r>
              <a:rPr lang="en-US" sz="1200" i="1" kern="1200" dirty="0">
                <a:solidFill>
                  <a:schemeClr val="tx1"/>
                </a:solidFill>
                <a:effectLst/>
                <a:latin typeface="+mn-lt"/>
                <a:ea typeface="+mn-ea"/>
                <a:cs typeface="+mn-cs"/>
              </a:rPr>
              <a:t>JAMA </a:t>
            </a:r>
            <a:r>
              <a:rPr lang="en-US" sz="1200" kern="1200" dirty="0">
                <a:solidFill>
                  <a:schemeClr val="tx1"/>
                </a:solidFill>
                <a:effectLst/>
                <a:latin typeface="+mn-lt"/>
                <a:ea typeface="+mn-ea"/>
                <a:cs typeface="+mn-cs"/>
              </a:rPr>
              <a:t>316, 2214–2236. </a:t>
            </a:r>
            <a:r>
              <a:rPr lang="en-US" sz="1200" kern="1200" dirty="0" err="1">
                <a:solidFill>
                  <a:schemeClr val="tx1"/>
                </a:solidFill>
                <a:effectLst/>
                <a:latin typeface="+mn-lt"/>
                <a:ea typeface="+mn-ea"/>
                <a:cs typeface="+mn-cs"/>
              </a:rPr>
              <a:t>doi</a:t>
            </a:r>
            <a:r>
              <a:rPr lang="en-US" sz="1200" kern="1200" dirty="0">
                <a:solidFill>
                  <a:schemeClr val="tx1"/>
                </a:solidFill>
                <a:effectLst/>
                <a:latin typeface="+mn-lt"/>
                <a:ea typeface="+mn-ea"/>
                <a:cs typeface="+mn-cs"/>
              </a:rPr>
              <a:t>: 10.1001/jama.2016.17324 )</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4336BD44-8FAB-48AB-9E82-321B4C44259B}" type="slidenum">
              <a:rPr lang="en-US" smtClean="0"/>
              <a:t>25</a:t>
            </a:fld>
            <a:endParaRPr lang="en-US"/>
          </a:p>
        </p:txBody>
      </p:sp>
    </p:spTree>
    <p:extLst>
      <p:ext uri="{BB962C8B-B14F-4D97-AF65-F5344CB8AC3E}">
        <p14:creationId xmlns:p14="http://schemas.microsoft.com/office/powerpoint/2010/main" val="2981889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Slide created by Dr. Chantal Young as part of her “Let’s Talk About Suicide” Spring 2022 presentation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So…we can acknowledge we have increased stressors on medical students – systems issues (cost of medical education, pace of curriculum) – one issue to also discuss is that our culture/our systems traditionally have made it hard for medical students to seek the help we need – because of the reasons we see here on this slide.  And, let’s connect this back to Dr. </a:t>
            </a:r>
            <a:r>
              <a:rPr lang="en-US" dirty="0" err="1"/>
              <a:t>Kirch</a:t>
            </a:r>
            <a:r>
              <a:rPr lang="en-US" dirty="0"/>
              <a:t> – the beliefs we have all learned about we need to be strong, illness is only for patients, there is stigma to admitting you have a mental health diagnosis…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4336BD44-8FAB-48AB-9E82-321B4C44259B}" type="slidenum">
              <a:rPr lang="en-US" smtClean="0"/>
              <a:t>26</a:t>
            </a:fld>
            <a:endParaRPr lang="en-US"/>
          </a:p>
        </p:txBody>
      </p:sp>
    </p:spTree>
    <p:extLst>
      <p:ext uri="{BB962C8B-B14F-4D97-AF65-F5344CB8AC3E}">
        <p14:creationId xmlns:p14="http://schemas.microsoft.com/office/powerpoint/2010/main" val="15696084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already discussed the first three strategies, lets work on #4</a:t>
            </a:r>
          </a:p>
        </p:txBody>
      </p:sp>
      <p:sp>
        <p:nvSpPr>
          <p:cNvPr id="4" name="Slide Number Placeholder 3"/>
          <p:cNvSpPr>
            <a:spLocks noGrp="1"/>
          </p:cNvSpPr>
          <p:nvPr>
            <p:ph type="sldNum" sz="quarter" idx="5"/>
          </p:nvPr>
        </p:nvSpPr>
        <p:spPr/>
        <p:txBody>
          <a:bodyPr/>
          <a:lstStyle/>
          <a:p>
            <a:fld id="{E80CC9AC-6B26-E849-B969-C05497804395}" type="slidenum">
              <a:rPr lang="en-US" smtClean="0"/>
              <a:t>27</a:t>
            </a:fld>
            <a:endParaRPr lang="en-US"/>
          </a:p>
        </p:txBody>
      </p:sp>
    </p:spTree>
    <p:extLst>
      <p:ext uri="{BB962C8B-B14F-4D97-AF65-F5344CB8AC3E}">
        <p14:creationId xmlns:p14="http://schemas.microsoft.com/office/powerpoint/2010/main" val="16229039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created by Dr. Chantal Young as part of her “Let’s Talk About Suicide” Spring 2022 presentation</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29</a:t>
            </a:fld>
            <a:endParaRPr lang="en-US"/>
          </a:p>
        </p:txBody>
      </p:sp>
    </p:spTree>
    <p:extLst>
      <p:ext uri="{BB962C8B-B14F-4D97-AF65-F5344CB8AC3E}">
        <p14:creationId xmlns:p14="http://schemas.microsoft.com/office/powerpoint/2010/main" val="2328784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doing some role plays or case discussions here.</a:t>
            </a:r>
          </a:p>
          <a:p>
            <a:r>
              <a:rPr lang="en-US" dirty="0"/>
              <a:t>You could describe the behavior of a student who is depressed and ask students in the class how they would approach this person</a:t>
            </a:r>
          </a:p>
          <a:p>
            <a:endParaRPr lang="en-US" dirty="0"/>
          </a:p>
          <a:p>
            <a:r>
              <a:rPr lang="en-US" dirty="0"/>
              <a:t>Always better to meet in person, if possible, in a private place where no one can overhear you.  You can share your own stressors.  You can point to particular behaviors of your colleague that have caught you eye.  “You have been late to class everyday this week.  I know you usually arrive on time,  I am concerned something is going on with you. Can we discus?”</a:t>
            </a:r>
          </a:p>
        </p:txBody>
      </p:sp>
      <p:sp>
        <p:nvSpPr>
          <p:cNvPr id="4" name="Slide Number Placeholder 3"/>
          <p:cNvSpPr>
            <a:spLocks noGrp="1"/>
          </p:cNvSpPr>
          <p:nvPr>
            <p:ph type="sldNum" sz="quarter" idx="5"/>
          </p:nvPr>
        </p:nvSpPr>
        <p:spPr/>
        <p:txBody>
          <a:bodyPr/>
          <a:lstStyle/>
          <a:p>
            <a:fld id="{E80CC9AC-6B26-E849-B969-C05497804395}" type="slidenum">
              <a:rPr lang="en-US" smtClean="0"/>
              <a:t>30</a:t>
            </a:fld>
            <a:endParaRPr lang="en-US"/>
          </a:p>
        </p:txBody>
      </p:sp>
    </p:spTree>
    <p:extLst>
      <p:ext uri="{BB962C8B-B14F-4D97-AF65-F5344CB8AC3E}">
        <p14:creationId xmlns:p14="http://schemas.microsoft.com/office/powerpoint/2010/main" val="2018501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story out loud to the students…</a:t>
            </a:r>
          </a:p>
          <a:p>
            <a:r>
              <a:rPr lang="en-US" dirty="0"/>
              <a:t>If small group, you may want to ask their thoughts after each slide – such as, “can anyone relate to what the author is describing?”  </a:t>
            </a:r>
          </a:p>
        </p:txBody>
      </p:sp>
      <p:sp>
        <p:nvSpPr>
          <p:cNvPr id="4" name="Slide Number Placeholder 3"/>
          <p:cNvSpPr>
            <a:spLocks noGrp="1"/>
          </p:cNvSpPr>
          <p:nvPr>
            <p:ph type="sldNum" sz="quarter" idx="5"/>
          </p:nvPr>
        </p:nvSpPr>
        <p:spPr/>
        <p:txBody>
          <a:bodyPr/>
          <a:lstStyle/>
          <a:p>
            <a:fld id="{E80CC9AC-6B26-E849-B969-C05497804395}" type="slidenum">
              <a:rPr lang="en-US" smtClean="0"/>
              <a:t>3</a:t>
            </a:fld>
            <a:endParaRPr lang="en-US"/>
          </a:p>
        </p:txBody>
      </p:sp>
    </p:spTree>
    <p:extLst>
      <p:ext uri="{BB962C8B-B14F-4D97-AF65-F5344CB8AC3E}">
        <p14:creationId xmlns:p14="http://schemas.microsoft.com/office/powerpoint/2010/main" val="6434163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yourself – listen – non-judgmental,</a:t>
            </a:r>
            <a:r>
              <a:rPr lang="en-US" baseline="0" dirty="0"/>
              <a:t> calm, present – offer hope – OK to share your pain with me</a:t>
            </a:r>
          </a:p>
          <a:p>
            <a:r>
              <a:rPr lang="en-US" baseline="0" dirty="0"/>
              <a:t>Do not argue – do not promise confidentiality – do not offer ways to fix problems – </a:t>
            </a:r>
            <a:r>
              <a:rPr lang="en-US" sz="1200" dirty="0"/>
              <a:t>Imminent:</a:t>
            </a:r>
          </a:p>
        </p:txBody>
      </p:sp>
      <p:sp>
        <p:nvSpPr>
          <p:cNvPr id="4" name="Slide Number Placeholder 3"/>
          <p:cNvSpPr>
            <a:spLocks noGrp="1"/>
          </p:cNvSpPr>
          <p:nvPr>
            <p:ph type="sldNum" sz="quarter" idx="10"/>
          </p:nvPr>
        </p:nvSpPr>
        <p:spPr/>
        <p:txBody>
          <a:bodyPr/>
          <a:lstStyle/>
          <a:p>
            <a:fld id="{E80CC9AC-6B26-E849-B969-C05497804395}" type="slidenum">
              <a:rPr lang="en-US" smtClean="0"/>
              <a:t>32</a:t>
            </a:fld>
            <a:endParaRPr lang="en-US"/>
          </a:p>
        </p:txBody>
      </p:sp>
    </p:spTree>
    <p:extLst>
      <p:ext uri="{BB962C8B-B14F-4D97-AF65-F5344CB8AC3E}">
        <p14:creationId xmlns:p14="http://schemas.microsoft.com/office/powerpoint/2010/main" val="36260940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based on Dr. Chantal Young’s presentation, “Lets Talk About Suicide” Spring 2022</a:t>
            </a:r>
          </a:p>
        </p:txBody>
      </p:sp>
      <p:sp>
        <p:nvSpPr>
          <p:cNvPr id="4" name="Slide Number Placeholder 3"/>
          <p:cNvSpPr>
            <a:spLocks noGrp="1"/>
          </p:cNvSpPr>
          <p:nvPr>
            <p:ph type="sldNum" sz="quarter" idx="5"/>
          </p:nvPr>
        </p:nvSpPr>
        <p:spPr/>
        <p:txBody>
          <a:bodyPr/>
          <a:lstStyle/>
          <a:p>
            <a:fld id="{E80CC9AC-6B26-E849-B969-C05497804395}" type="slidenum">
              <a:rPr lang="en-US" smtClean="0"/>
              <a:t>33</a:t>
            </a:fld>
            <a:endParaRPr lang="en-US"/>
          </a:p>
        </p:txBody>
      </p:sp>
    </p:spTree>
    <p:extLst>
      <p:ext uri="{BB962C8B-B14F-4D97-AF65-F5344CB8AC3E}">
        <p14:creationId xmlns:p14="http://schemas.microsoft.com/office/powerpoint/2010/main" val="24195533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yourself – listen – non-judgmental,</a:t>
            </a:r>
            <a:r>
              <a:rPr lang="en-US" baseline="0" dirty="0"/>
              <a:t> calm, present – offer hope – OK to share your pain with me</a:t>
            </a:r>
          </a:p>
          <a:p>
            <a:r>
              <a:rPr lang="en-US" baseline="0" dirty="0"/>
              <a:t>Do not argue – promise confidentiality – offer ways to fix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baseline="0" dirty="0"/>
          </a:p>
          <a:p>
            <a:endParaRPr lang="en-US" baseline="0" dirty="0"/>
          </a:p>
          <a:p>
            <a:pPr rtl="0" eaLnBrk="1" fontAlgn="t" latinLnBrk="0" hangingPunct="1"/>
            <a:r>
              <a:rPr lang="en-US" baseline="0" dirty="0"/>
              <a:t>Some  of the biggest suicide myths are around asking a person in distress this question – </a:t>
            </a:r>
          </a:p>
          <a:p>
            <a:pPr rtl="0" eaLnBrk="1" fontAlgn="t" latinLnBrk="0" hangingPunct="1"/>
            <a:r>
              <a:rPr lang="en-US" baseline="0" dirty="0"/>
              <a:t> - If I ask about suicide and the person I ask has not been considering suicide, will I give them the idea to kill themselves? – first, they probably have thought of it – secondly, providing an opportunity to discuss suicide  often decreases suicide risk</a:t>
            </a:r>
          </a:p>
          <a:p>
            <a:pPr rtl="0" eaLnBrk="1" fontAlgn="t" latinLnBrk="0" hangingPunct="1"/>
            <a:r>
              <a:rPr lang="en-US" baseline="0" dirty="0"/>
              <a:t> - If I ask about suicide, the person I ask is more likely to kill themselves – as above</a:t>
            </a:r>
          </a:p>
          <a:p>
            <a:pPr rtl="0" eaLnBrk="1" fontAlgn="t" latinLnBrk="0" hangingPunct="1"/>
            <a:r>
              <a:rPr lang="en-US" baseline="0" dirty="0"/>
              <a:t> - If I ask about suicide, the person I ask will be angry or upset  at me – likely to be grateful that you are willing to listen and brave enough to ask</a:t>
            </a:r>
            <a:endParaRPr lang="en-US" dirty="0"/>
          </a:p>
        </p:txBody>
      </p:sp>
      <p:sp>
        <p:nvSpPr>
          <p:cNvPr id="4" name="Slide Number Placeholder 3"/>
          <p:cNvSpPr>
            <a:spLocks noGrp="1"/>
          </p:cNvSpPr>
          <p:nvPr>
            <p:ph type="sldNum" sz="quarter" idx="10"/>
          </p:nvPr>
        </p:nvSpPr>
        <p:spPr/>
        <p:txBody>
          <a:bodyPr/>
          <a:lstStyle/>
          <a:p>
            <a:fld id="{E80CC9AC-6B26-E849-B969-C05497804395}" type="slidenum">
              <a:rPr lang="en-US" smtClean="0"/>
              <a:t>34</a:t>
            </a:fld>
            <a:endParaRPr lang="en-US"/>
          </a:p>
        </p:txBody>
      </p:sp>
    </p:spTree>
    <p:extLst>
      <p:ext uri="{BB962C8B-B14F-4D97-AF65-F5344CB8AC3E}">
        <p14:creationId xmlns:p14="http://schemas.microsoft.com/office/powerpoint/2010/main" val="41578848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Content courtesy of Dr. Chantal Young, “Let’s Talk About Suicide” – Spring 2022 presentation</a:t>
            </a:r>
          </a:p>
          <a:p>
            <a:endParaRPr lang="en-US" dirty="0"/>
          </a:p>
        </p:txBody>
      </p:sp>
      <p:sp>
        <p:nvSpPr>
          <p:cNvPr id="4" name="Slide Number Placeholder 3"/>
          <p:cNvSpPr>
            <a:spLocks noGrp="1"/>
          </p:cNvSpPr>
          <p:nvPr>
            <p:ph type="sldNum" sz="quarter" idx="10"/>
          </p:nvPr>
        </p:nvSpPr>
        <p:spPr/>
        <p:txBody>
          <a:bodyPr/>
          <a:lstStyle/>
          <a:p>
            <a:fld id="{4336BD44-8FAB-48AB-9E82-321B4C44259B}" type="slidenum">
              <a:rPr lang="en-US" smtClean="0"/>
              <a:t>35</a:t>
            </a:fld>
            <a:endParaRPr lang="en-US"/>
          </a:p>
        </p:txBody>
      </p:sp>
    </p:spTree>
    <p:extLst>
      <p:ext uri="{BB962C8B-B14F-4D97-AF65-F5344CB8AC3E}">
        <p14:creationId xmlns:p14="http://schemas.microsoft.com/office/powerpoint/2010/main" val="27509850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Content courtesy of Dr. Chantal Young, “Let’s Talk About Suicide” – Spring 2022 presentation</a:t>
            </a:r>
          </a:p>
        </p:txBody>
      </p:sp>
      <p:sp>
        <p:nvSpPr>
          <p:cNvPr id="4" name="Slide Number Placeholder 3"/>
          <p:cNvSpPr>
            <a:spLocks noGrp="1"/>
          </p:cNvSpPr>
          <p:nvPr>
            <p:ph type="sldNum" sz="quarter" idx="5"/>
          </p:nvPr>
        </p:nvSpPr>
        <p:spPr/>
        <p:txBody>
          <a:bodyPr/>
          <a:lstStyle/>
          <a:p>
            <a:fld id="{E80CC9AC-6B26-E849-B969-C05497804395}" type="slidenum">
              <a:rPr lang="en-US" smtClean="0"/>
              <a:t>36</a:t>
            </a:fld>
            <a:endParaRPr lang="en-US"/>
          </a:p>
        </p:txBody>
      </p:sp>
    </p:spTree>
    <p:extLst>
      <p:ext uri="{BB962C8B-B14F-4D97-AF65-F5344CB8AC3E}">
        <p14:creationId xmlns:p14="http://schemas.microsoft.com/office/powerpoint/2010/main" val="23387103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5E4CEE74-1FE9-4506-9BCB-8455D25944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360B0926-88D9-41BC-BC6A-B574311F16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Slide by Dr. Chantal Young, PhD -  from her Spring 2022 presentation – “Let’s talk about suicide”</a:t>
            </a:r>
          </a:p>
        </p:txBody>
      </p:sp>
      <p:sp>
        <p:nvSpPr>
          <p:cNvPr id="35844" name="Slide Number Placeholder 3">
            <a:extLst>
              <a:ext uri="{FF2B5EF4-FFF2-40B4-BE49-F238E27FC236}">
                <a16:creationId xmlns:a16="http://schemas.microsoft.com/office/drawing/2014/main" id="{6F397BA7-D98F-4412-ADB5-5676F8F770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BC88FB4-3DD0-4D17-8446-91AB96FB8E85}" type="slidenum">
              <a:rPr lang="en-US" altLang="en-US"/>
              <a:pPr/>
              <a:t>37</a:t>
            </a:fld>
            <a:endParaRPr lang="en-US" altLang="en-US"/>
          </a:p>
        </p:txBody>
      </p:sp>
    </p:spTree>
    <p:extLst>
      <p:ext uri="{BB962C8B-B14F-4D97-AF65-F5344CB8AC3E}">
        <p14:creationId xmlns:p14="http://schemas.microsoft.com/office/powerpoint/2010/main" val="4779801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6C19A0B4-D220-48F2-8E68-C6943E185A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0E62DAC0-BDA1-423E-9993-1AF52A30DB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t>Slide by Dr. Chantal Young, PhD -  from her Spring 2022 presentation – “Let’s talk about suicide” – including points below.</a:t>
            </a:r>
          </a:p>
          <a:p>
            <a:pPr eaLnBrk="1" hangingPunct="1">
              <a:spcBef>
                <a:spcPct val="0"/>
              </a:spcBef>
            </a:pPr>
            <a:endParaRPr lang="en-US" altLang="en-US" dirty="0">
              <a:latin typeface="Gill Sans MT" panose="020B0502020104020203" pitchFamily="34" charset="0"/>
            </a:endParaRPr>
          </a:p>
          <a:p>
            <a:pPr eaLnBrk="1" hangingPunct="1">
              <a:spcBef>
                <a:spcPct val="0"/>
              </a:spcBef>
            </a:pPr>
            <a:r>
              <a:rPr lang="en-US" altLang="en-US" dirty="0">
                <a:latin typeface="Gill Sans MT" panose="020B0502020104020203" pitchFamily="34" charset="0"/>
              </a:rPr>
              <a:t>If the person insists that things are okay, convey your ongoing concern and your willingness to offer support in the future.  If you observe additional signs that the person is struggling in the following weeks, approach him/her again to share what you’ve observed and offer to listen.  </a:t>
            </a:r>
          </a:p>
          <a:p>
            <a:pPr eaLnBrk="1" hangingPunct="1">
              <a:spcBef>
                <a:spcPct val="0"/>
              </a:spcBef>
            </a:pPr>
            <a:endParaRPr lang="en-US" altLang="en-US" dirty="0">
              <a:latin typeface="Gill Sans MT" panose="020B0502020104020203" pitchFamily="34" charset="0"/>
            </a:endParaRPr>
          </a:p>
          <a:p>
            <a:pPr eaLnBrk="1" hangingPunct="1">
              <a:spcBef>
                <a:spcPct val="0"/>
              </a:spcBef>
            </a:pPr>
            <a:r>
              <a:rPr lang="en-US" altLang="en-US" dirty="0">
                <a:latin typeface="Gill Sans MT" panose="020B0502020104020203" pitchFamily="34" charset="0"/>
              </a:rPr>
              <a:t>The person might not want to burden you.  In this case, you might remind the person that the Counseling Center is a place where s/he can talk confidentially about whatever s/he may be concerned about. </a:t>
            </a:r>
          </a:p>
          <a:p>
            <a:pPr eaLnBrk="1" hangingPunct="1">
              <a:spcBef>
                <a:spcPct val="0"/>
              </a:spcBef>
            </a:pPr>
            <a:endParaRPr lang="en-US" altLang="en-US" dirty="0">
              <a:latin typeface="Gill Sans MT" panose="020B0502020104020203" pitchFamily="34" charset="0"/>
            </a:endParaRPr>
          </a:p>
          <a:p>
            <a:pPr eaLnBrk="1" hangingPunct="1">
              <a:spcBef>
                <a:spcPct val="0"/>
              </a:spcBef>
            </a:pPr>
            <a:r>
              <a:rPr lang="en-US" altLang="en-US" dirty="0">
                <a:latin typeface="Gill Sans MT" panose="020B0502020104020203" pitchFamily="34" charset="0"/>
              </a:rPr>
              <a:t>The person may prefer to talk a friend or family member rather than a counselor.  Therefore, ask, “Is there someone you are talking to about what you’re going through, say a friend or family member?”  If the person says ‘no,’ you could ask, “Who do you trust well enough that you might talk with them about what you’re going through?” </a:t>
            </a:r>
          </a:p>
          <a:p>
            <a:pPr eaLnBrk="1" hangingPunct="1">
              <a:spcBef>
                <a:spcPct val="0"/>
              </a:spcBef>
            </a:pPr>
            <a:endParaRPr lang="en-US" altLang="en-US" dirty="0">
              <a:latin typeface="Gill Sans MT" panose="020B0502020104020203" pitchFamily="34" charset="0"/>
            </a:endParaRPr>
          </a:p>
          <a:p>
            <a:pPr eaLnBrk="1" hangingPunct="1">
              <a:spcBef>
                <a:spcPct val="0"/>
              </a:spcBef>
            </a:pPr>
            <a:r>
              <a:rPr lang="en-US" altLang="en-US" dirty="0">
                <a:latin typeface="Gill Sans MT" panose="020B0502020104020203" pitchFamily="34" charset="0"/>
              </a:rPr>
              <a:t>In any of these cases, follow-up in the coming days.  Continue to be accepting and non-judgmental, and invite further conversation and support.</a:t>
            </a:r>
          </a:p>
          <a:p>
            <a:pPr eaLnBrk="1" hangingPunct="1">
              <a:spcBef>
                <a:spcPct val="0"/>
              </a:spcBef>
            </a:pPr>
            <a:endParaRPr lang="en-US" altLang="en-US" dirty="0"/>
          </a:p>
        </p:txBody>
      </p:sp>
      <p:sp>
        <p:nvSpPr>
          <p:cNvPr id="33796" name="Slide Number Placeholder 3">
            <a:extLst>
              <a:ext uri="{FF2B5EF4-FFF2-40B4-BE49-F238E27FC236}">
                <a16:creationId xmlns:a16="http://schemas.microsoft.com/office/drawing/2014/main" id="{76C05B85-7674-4DB1-AAD7-276E5EA8CD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C972FB61-913B-48A3-B8C9-9AE3ADC60AEE}" type="slidenum">
              <a:rPr lang="en-US" altLang="en-US"/>
              <a:pPr/>
              <a:t>38</a:t>
            </a:fld>
            <a:endParaRPr lang="en-US" altLang="en-US"/>
          </a:p>
        </p:txBody>
      </p:sp>
    </p:spTree>
    <p:extLst>
      <p:ext uri="{BB962C8B-B14F-4D97-AF65-F5344CB8AC3E}">
        <p14:creationId xmlns:p14="http://schemas.microsoft.com/office/powerpoint/2010/main" val="4643024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recommend including local resources here as well</a:t>
            </a:r>
          </a:p>
        </p:txBody>
      </p:sp>
      <p:sp>
        <p:nvSpPr>
          <p:cNvPr id="4" name="Slide Number Placeholder 3"/>
          <p:cNvSpPr>
            <a:spLocks noGrp="1"/>
          </p:cNvSpPr>
          <p:nvPr>
            <p:ph type="sldNum" sz="quarter" idx="5"/>
          </p:nvPr>
        </p:nvSpPr>
        <p:spPr/>
        <p:txBody>
          <a:bodyPr/>
          <a:lstStyle/>
          <a:p>
            <a:fld id="{E80CC9AC-6B26-E849-B969-C05497804395}" type="slidenum">
              <a:rPr lang="en-US" smtClean="0"/>
              <a:t>39</a:t>
            </a:fld>
            <a:endParaRPr lang="en-US"/>
          </a:p>
        </p:txBody>
      </p:sp>
    </p:spTree>
    <p:extLst>
      <p:ext uri="{BB962C8B-B14F-4D97-AF65-F5344CB8AC3E}">
        <p14:creationId xmlns:p14="http://schemas.microsoft.com/office/powerpoint/2010/main" val="24895197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 authors recommend including a list of local/school mental health resources here.</a:t>
            </a:r>
          </a:p>
        </p:txBody>
      </p:sp>
      <p:sp>
        <p:nvSpPr>
          <p:cNvPr id="4" name="Slide Number Placeholder 3"/>
          <p:cNvSpPr>
            <a:spLocks noGrp="1"/>
          </p:cNvSpPr>
          <p:nvPr>
            <p:ph type="sldNum" sz="quarter" idx="5"/>
          </p:nvPr>
        </p:nvSpPr>
        <p:spPr/>
        <p:txBody>
          <a:bodyPr/>
          <a:lstStyle/>
          <a:p>
            <a:fld id="{E80CC9AC-6B26-E849-B969-C05497804395}" type="slidenum">
              <a:rPr lang="en-US" smtClean="0"/>
              <a:t>40</a:t>
            </a:fld>
            <a:endParaRPr lang="en-US"/>
          </a:p>
        </p:txBody>
      </p:sp>
    </p:spTree>
    <p:extLst>
      <p:ext uri="{BB962C8B-B14F-4D97-AF65-F5344CB8AC3E}">
        <p14:creationId xmlns:p14="http://schemas.microsoft.com/office/powerpoint/2010/main" val="9402965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 authors recommend including a list of local/school mental health resources here.</a:t>
            </a:r>
          </a:p>
        </p:txBody>
      </p:sp>
      <p:sp>
        <p:nvSpPr>
          <p:cNvPr id="4" name="Slide Number Placeholder 3"/>
          <p:cNvSpPr>
            <a:spLocks noGrp="1"/>
          </p:cNvSpPr>
          <p:nvPr>
            <p:ph type="sldNum" sz="quarter" idx="5"/>
          </p:nvPr>
        </p:nvSpPr>
        <p:spPr/>
        <p:txBody>
          <a:bodyPr/>
          <a:lstStyle/>
          <a:p>
            <a:fld id="{E80CC9AC-6B26-E849-B969-C05497804395}" type="slidenum">
              <a:rPr lang="en-US" smtClean="0"/>
              <a:t>41</a:t>
            </a:fld>
            <a:endParaRPr lang="en-US"/>
          </a:p>
        </p:txBody>
      </p:sp>
    </p:spTree>
    <p:extLst>
      <p:ext uri="{BB962C8B-B14F-4D97-AF65-F5344CB8AC3E}">
        <p14:creationId xmlns:p14="http://schemas.microsoft.com/office/powerpoint/2010/main" val="3023726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story out loud to the students…</a:t>
            </a:r>
          </a:p>
          <a:p>
            <a:r>
              <a:rPr lang="en-US" dirty="0"/>
              <a:t>If small group, you may want to ask their thoughts after each slide – such as, “have any of you ever been triggered in the way this author describes?”</a:t>
            </a:r>
          </a:p>
        </p:txBody>
      </p:sp>
      <p:sp>
        <p:nvSpPr>
          <p:cNvPr id="4" name="Slide Number Placeholder 3"/>
          <p:cNvSpPr>
            <a:spLocks noGrp="1"/>
          </p:cNvSpPr>
          <p:nvPr>
            <p:ph type="sldNum" sz="quarter" idx="5"/>
          </p:nvPr>
        </p:nvSpPr>
        <p:spPr/>
        <p:txBody>
          <a:bodyPr/>
          <a:lstStyle/>
          <a:p>
            <a:fld id="{E80CC9AC-6B26-E849-B969-C05497804395}" type="slidenum">
              <a:rPr lang="en-US" smtClean="0"/>
              <a:t>4</a:t>
            </a:fld>
            <a:endParaRPr lang="en-US"/>
          </a:p>
        </p:txBody>
      </p:sp>
    </p:spTree>
    <p:extLst>
      <p:ext uri="{BB962C8B-B14F-4D97-AF65-F5344CB8AC3E}">
        <p14:creationId xmlns:p14="http://schemas.microsoft.com/office/powerpoint/2010/main" val="17245932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Contributors: Eileen Barrett, MD, MPH, Liz Lawrence, MD, Sam MacBride, MD, Joanna Fair, MD, PhD, </a:t>
            </a:r>
            <a:r>
              <a:rPr lang="en-US" sz="1200" kern="1200" dirty="0" err="1">
                <a:solidFill>
                  <a:schemeClr val="tx1"/>
                </a:solidFill>
                <a:effectLst/>
                <a:latin typeface="+mn-lt"/>
                <a:ea typeface="+mn-ea"/>
                <a:cs typeface="+mn-cs"/>
              </a:rPr>
              <a:t>Trintje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Johannson</a:t>
            </a:r>
            <a:r>
              <a:rPr lang="en-US" sz="1200" kern="1200" dirty="0">
                <a:solidFill>
                  <a:schemeClr val="tx1"/>
                </a:solidFill>
                <a:effectLst/>
                <a:latin typeface="+mn-lt"/>
                <a:ea typeface="+mn-ea"/>
                <a:cs typeface="+mn-cs"/>
              </a:rPr>
              <a:t>, DO, MS, Elizabeth Nichols, MD, Ned Wiest, MD, PhD, Pam </a:t>
            </a:r>
            <a:r>
              <a:rPr lang="en-US" sz="1200" kern="1200" dirty="0" err="1">
                <a:solidFill>
                  <a:schemeClr val="tx1"/>
                </a:solidFill>
                <a:effectLst/>
                <a:latin typeface="+mn-lt"/>
                <a:ea typeface="+mn-ea"/>
                <a:cs typeface="+mn-cs"/>
              </a:rPr>
              <a:t>Arenella</a:t>
            </a:r>
            <a:r>
              <a:rPr lang="en-US" sz="1200" kern="1200" dirty="0">
                <a:solidFill>
                  <a:schemeClr val="tx1"/>
                </a:solidFill>
                <a:effectLst/>
                <a:latin typeface="+mn-lt"/>
                <a:ea typeface="+mn-ea"/>
                <a:cs typeface="+mn-cs"/>
              </a:rPr>
              <a:t>, MD, Jennifer </a:t>
            </a:r>
            <a:r>
              <a:rPr lang="en-US" sz="1200" kern="1200" dirty="0" err="1">
                <a:solidFill>
                  <a:schemeClr val="tx1"/>
                </a:solidFill>
                <a:effectLst/>
                <a:latin typeface="+mn-lt"/>
                <a:ea typeface="+mn-ea"/>
                <a:cs typeface="+mn-cs"/>
              </a:rPr>
              <a:t>Haase</a:t>
            </a:r>
            <a:r>
              <a:rPr lang="en-US" sz="1200" kern="1200" dirty="0">
                <a:solidFill>
                  <a:schemeClr val="tx1"/>
                </a:solidFill>
                <a:effectLst/>
                <a:latin typeface="+mn-lt"/>
                <a:ea typeface="+mn-ea"/>
                <a:cs typeface="+mn-cs"/>
              </a:rPr>
              <a:t>, MD</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42</a:t>
            </a:fld>
            <a:endParaRPr lang="en-US"/>
          </a:p>
        </p:txBody>
      </p:sp>
    </p:spTree>
    <p:extLst>
      <p:ext uri="{BB962C8B-B14F-4D97-AF65-F5344CB8AC3E}">
        <p14:creationId xmlns:p14="http://schemas.microsoft.com/office/powerpoint/2010/main" val="25790863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Contributors: Eileen Barrett, MD, MPH, Liz Lawrence, MD, Sam MacBride, MD, Joanna Fair, MD, PhD, </a:t>
            </a:r>
            <a:r>
              <a:rPr lang="en-US" sz="1200" kern="1200" dirty="0" err="1">
                <a:solidFill>
                  <a:schemeClr val="tx1"/>
                </a:solidFill>
                <a:effectLst/>
                <a:latin typeface="+mn-lt"/>
                <a:ea typeface="+mn-ea"/>
                <a:cs typeface="+mn-cs"/>
              </a:rPr>
              <a:t>Trintje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Johannson</a:t>
            </a:r>
            <a:r>
              <a:rPr lang="en-US" sz="1200" kern="1200" dirty="0">
                <a:solidFill>
                  <a:schemeClr val="tx1"/>
                </a:solidFill>
                <a:effectLst/>
                <a:latin typeface="+mn-lt"/>
                <a:ea typeface="+mn-ea"/>
                <a:cs typeface="+mn-cs"/>
              </a:rPr>
              <a:t>, DO, MS, Elizabeth Nichols, MD, Ned Wiest, MD, PhD, Pam </a:t>
            </a:r>
            <a:r>
              <a:rPr lang="en-US" sz="1200" kern="1200" dirty="0" err="1">
                <a:solidFill>
                  <a:schemeClr val="tx1"/>
                </a:solidFill>
                <a:effectLst/>
                <a:latin typeface="+mn-lt"/>
                <a:ea typeface="+mn-ea"/>
                <a:cs typeface="+mn-cs"/>
              </a:rPr>
              <a:t>Arenella</a:t>
            </a:r>
            <a:r>
              <a:rPr lang="en-US" sz="1200" kern="1200" dirty="0">
                <a:solidFill>
                  <a:schemeClr val="tx1"/>
                </a:solidFill>
                <a:effectLst/>
                <a:latin typeface="+mn-lt"/>
                <a:ea typeface="+mn-ea"/>
                <a:cs typeface="+mn-cs"/>
              </a:rPr>
              <a:t>, MD, Jennifer </a:t>
            </a:r>
            <a:r>
              <a:rPr lang="en-US" sz="1200" kern="1200" dirty="0" err="1">
                <a:solidFill>
                  <a:schemeClr val="tx1"/>
                </a:solidFill>
                <a:effectLst/>
                <a:latin typeface="+mn-lt"/>
                <a:ea typeface="+mn-ea"/>
                <a:cs typeface="+mn-cs"/>
              </a:rPr>
              <a:t>Haase</a:t>
            </a:r>
            <a:r>
              <a:rPr lang="en-US" sz="1200" kern="1200" dirty="0">
                <a:solidFill>
                  <a:schemeClr val="tx1"/>
                </a:solidFill>
                <a:effectLst/>
                <a:latin typeface="+mn-lt"/>
                <a:ea typeface="+mn-ea"/>
                <a:cs typeface="+mn-cs"/>
              </a:rPr>
              <a:t>, MD</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43</a:t>
            </a:fld>
            <a:endParaRPr lang="en-US"/>
          </a:p>
        </p:txBody>
      </p:sp>
    </p:spTree>
    <p:extLst>
      <p:ext uri="{BB962C8B-B14F-4D97-AF65-F5344CB8AC3E}">
        <p14:creationId xmlns:p14="http://schemas.microsoft.com/office/powerpoint/2010/main" val="31122278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Contributors: Eileen Barrett, MD, MPH, Liz Lawrence, MD, Sam MacBride, MD, Joanna Fair, MD, PhD, </a:t>
            </a:r>
            <a:r>
              <a:rPr lang="en-US" sz="1200" kern="1200" dirty="0" err="1">
                <a:solidFill>
                  <a:schemeClr val="tx1"/>
                </a:solidFill>
                <a:effectLst/>
                <a:latin typeface="+mn-lt"/>
                <a:ea typeface="+mn-ea"/>
                <a:cs typeface="+mn-cs"/>
              </a:rPr>
              <a:t>Trintje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Johannson</a:t>
            </a:r>
            <a:r>
              <a:rPr lang="en-US" sz="1200" kern="1200" dirty="0">
                <a:solidFill>
                  <a:schemeClr val="tx1"/>
                </a:solidFill>
                <a:effectLst/>
                <a:latin typeface="+mn-lt"/>
                <a:ea typeface="+mn-ea"/>
                <a:cs typeface="+mn-cs"/>
              </a:rPr>
              <a:t>, DO, MS, Elizabeth Nichols, MD, Ned Wiest, MD, PhD, Pam </a:t>
            </a:r>
            <a:r>
              <a:rPr lang="en-US" sz="1200" kern="1200" dirty="0" err="1">
                <a:solidFill>
                  <a:schemeClr val="tx1"/>
                </a:solidFill>
                <a:effectLst/>
                <a:latin typeface="+mn-lt"/>
                <a:ea typeface="+mn-ea"/>
                <a:cs typeface="+mn-cs"/>
              </a:rPr>
              <a:t>Arenella</a:t>
            </a:r>
            <a:r>
              <a:rPr lang="en-US" sz="1200" kern="1200" dirty="0">
                <a:solidFill>
                  <a:schemeClr val="tx1"/>
                </a:solidFill>
                <a:effectLst/>
                <a:latin typeface="+mn-lt"/>
                <a:ea typeface="+mn-ea"/>
                <a:cs typeface="+mn-cs"/>
              </a:rPr>
              <a:t>, MD, Jennifer </a:t>
            </a:r>
            <a:r>
              <a:rPr lang="en-US" sz="1200" kern="1200" dirty="0" err="1">
                <a:solidFill>
                  <a:schemeClr val="tx1"/>
                </a:solidFill>
                <a:effectLst/>
                <a:latin typeface="+mn-lt"/>
                <a:ea typeface="+mn-ea"/>
                <a:cs typeface="+mn-cs"/>
              </a:rPr>
              <a:t>Haase</a:t>
            </a:r>
            <a:r>
              <a:rPr lang="en-US" sz="1200" kern="1200" dirty="0">
                <a:solidFill>
                  <a:schemeClr val="tx1"/>
                </a:solidFill>
                <a:effectLst/>
                <a:latin typeface="+mn-lt"/>
                <a:ea typeface="+mn-ea"/>
                <a:cs typeface="+mn-cs"/>
              </a:rPr>
              <a:t>, MD</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44</a:t>
            </a:fld>
            <a:endParaRPr lang="en-US"/>
          </a:p>
        </p:txBody>
      </p:sp>
    </p:spTree>
    <p:extLst>
      <p:ext uri="{BB962C8B-B14F-4D97-AF65-F5344CB8AC3E}">
        <p14:creationId xmlns:p14="http://schemas.microsoft.com/office/powerpoint/2010/main" val="15731520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45</a:t>
            </a:fld>
            <a:endParaRPr lang="en-US"/>
          </a:p>
        </p:txBody>
      </p:sp>
    </p:spTree>
    <p:extLst>
      <p:ext uri="{BB962C8B-B14F-4D97-AF65-F5344CB8AC3E}">
        <p14:creationId xmlns:p14="http://schemas.microsoft.com/office/powerpoint/2010/main" val="42766781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46</a:t>
            </a:fld>
            <a:endParaRPr lang="en-US"/>
          </a:p>
        </p:txBody>
      </p:sp>
    </p:spTree>
    <p:extLst>
      <p:ext uri="{BB962C8B-B14F-4D97-AF65-F5344CB8AC3E}">
        <p14:creationId xmlns:p14="http://schemas.microsoft.com/office/powerpoint/2010/main" val="1096192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story out loud to the students…</a:t>
            </a:r>
          </a:p>
          <a:p>
            <a:r>
              <a:rPr lang="en-US" dirty="0"/>
              <a:t>If small group, you may want to ask their thoughts after each slide – such as, “are you surprised this person has gone on to be successful?”</a:t>
            </a:r>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5</a:t>
            </a:fld>
            <a:endParaRPr lang="en-US"/>
          </a:p>
        </p:txBody>
      </p:sp>
    </p:spTree>
    <p:extLst>
      <p:ext uri="{BB962C8B-B14F-4D97-AF65-F5344CB8AC3E}">
        <p14:creationId xmlns:p14="http://schemas.microsoft.com/office/powerpoint/2010/main" val="769105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author of this story is Dr. Darrel </a:t>
            </a:r>
            <a:r>
              <a:rPr lang="en-US" dirty="0" err="1"/>
              <a:t>Kirch</a:t>
            </a:r>
            <a:r>
              <a:rPr lang="en-US" dirty="0"/>
              <a:t>, one of the giants in academic medicine today..</a:t>
            </a:r>
          </a:p>
          <a:p>
            <a:endParaRPr lang="en-US" dirty="0"/>
          </a:p>
          <a:p>
            <a:r>
              <a:rPr lang="en-US" dirty="0"/>
              <a:t>I suggest  that when giving this presentation, you select highlights of the AAMC biography below, while making the point that this story we just heard was written just this past year (2021) by Dr. </a:t>
            </a:r>
            <a:r>
              <a:rPr lang="en-US" dirty="0" err="1"/>
              <a:t>Kirch</a:t>
            </a:r>
            <a:r>
              <a:rPr lang="en-US" dirty="0"/>
              <a:t> to help destigmatize mental health diagnoses and help seeking in our profession. He writes that he waited until this year to share his story – because he had subscribed to the idealized image of the doctor as one who gives care but who is somehow beyond needing care.  In his article, he also writes: “I think I actually believed that become a physician would somehow ’protect’ me from further mental distress.” and “I fell victim to the dangerous belief that in any way acknowledging my own challenges with mental illness would somehow lessen me in the eyes of colleagues, patients, and even friends and family.  Rather than pushing back on the stigma of seeking mental health treatment, I succumbed to it.”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https://</a:t>
            </a:r>
            <a:r>
              <a:rPr lang="en-US" dirty="0" err="1"/>
              <a:t>www.aamc.org</a:t>
            </a:r>
            <a:r>
              <a:rPr lang="en-US" dirty="0"/>
              <a:t>/who-we-are/our-leadership/biography/</a:t>
            </a:r>
            <a:r>
              <a:rPr lang="en-US" dirty="0" err="1"/>
              <a:t>darrell</a:t>
            </a:r>
            <a:r>
              <a:rPr lang="en-US" dirty="0"/>
              <a:t>-g-</a:t>
            </a:r>
            <a:r>
              <a:rPr lang="en-US" dirty="0" err="1"/>
              <a:t>kirch</a:t>
            </a:r>
            <a:r>
              <a:rPr lang="en-US" dirty="0"/>
              <a:t>-md (both image and text below – direct quotation):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sz="1200" b="0" i="0" kern="1200" dirty="0">
                <a:solidFill>
                  <a:schemeClr val="tx1"/>
                </a:solidFill>
                <a:effectLst/>
                <a:latin typeface="+mn-lt"/>
                <a:ea typeface="+mn-ea"/>
                <a:cs typeface="+mn-cs"/>
              </a:rPr>
              <a:t>Dr. Darrell G.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is president emeritus of the Association of American Medical Colleges (AAMC), which represents the nation's medical schools, their teaching hospitals and health systems, and related academic societies. He served as President and CEO of the AAMC from 2006 until 2019, when he was succeeded by Dr. David J. </a:t>
            </a:r>
            <a:r>
              <a:rPr lang="en-US" sz="1200" b="0" i="0" kern="1200" dirty="0" err="1">
                <a:solidFill>
                  <a:schemeClr val="tx1"/>
                </a:solidFill>
                <a:effectLst/>
                <a:latin typeface="+mn-lt"/>
                <a:ea typeface="+mn-ea"/>
                <a:cs typeface="+mn-cs"/>
              </a:rPr>
              <a:t>Skorton</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 distinguished educator, biomedical scientist, and clinician, Dr.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speaks and publishes widely on the need for transformation in the nation’s health care system and how academic institutions can lead change across education, research, and health care for their communities and beyond. As a respected university leader, Dr.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has chaired the Washington Higher Education Secretariat and served as a member of the American Council on Education Board of Directors. In 2007, he was elected to the National Academy of Medicine, and has been active in multiple initiatives of the National Academies. As an ardent champion for the well-being of the nation's health professions workforce, he currently serves as co-chair of the National Academy of Medicine Action Collaborative on Clinician Well-Being and Resilience. Dr.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also serves as a member the Board of Regents of the American College of Psychiatrists.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Prior to becoming AAMC president, Dr.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served as dean, university senior vice president, and academic health system leader of two institutions, the Medical College of Georgia and the Pennsylvania State University Milton S. Hershey Medical Center. He has co-chaired the Liaison Committee on Medical Education, the accrediting body for U.S. medical schools, and chaired the national AAMC Council of Deans.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 psychiatrist and clinical neuroscientist by training, Dr. </a:t>
            </a:r>
            <a:r>
              <a:rPr lang="en-US" sz="1200" b="0" i="0" kern="1200" dirty="0" err="1">
                <a:solidFill>
                  <a:schemeClr val="tx1"/>
                </a:solidFill>
                <a:effectLst/>
                <a:latin typeface="+mn-lt"/>
                <a:ea typeface="+mn-ea"/>
                <a:cs typeface="+mn-cs"/>
              </a:rPr>
              <a:t>Kirch</a:t>
            </a:r>
            <a:r>
              <a:rPr lang="en-US" sz="1200" b="0" i="0" kern="1200" dirty="0">
                <a:solidFill>
                  <a:schemeClr val="tx1"/>
                </a:solidFill>
                <a:effectLst/>
                <a:latin typeface="+mn-lt"/>
                <a:ea typeface="+mn-ea"/>
                <a:cs typeface="+mn-cs"/>
              </a:rPr>
              <a:t> began his academic career at the National Institute of Mental Health, becoming chief of the Schizophrenia Research Branch, serving as the acting scientific director in 1993, and receiving the Outstanding Service Medal of the United States Public Health Service. A native of Denver, he earned his BA and MD degrees from the University of Colorado, and in 2002 received the Silver and Gold Award from the University of Colorado Medical Alumni Association.</a:t>
            </a:r>
          </a:p>
          <a:p>
            <a:endParaRPr lang="en-US" dirty="0"/>
          </a:p>
          <a:p>
            <a:endParaRPr lang="en-US" dirty="0"/>
          </a:p>
        </p:txBody>
      </p:sp>
      <p:sp>
        <p:nvSpPr>
          <p:cNvPr id="4" name="Slide Number Placeholder 3"/>
          <p:cNvSpPr>
            <a:spLocks noGrp="1"/>
          </p:cNvSpPr>
          <p:nvPr>
            <p:ph type="sldNum" sz="quarter" idx="5"/>
          </p:nvPr>
        </p:nvSpPr>
        <p:spPr/>
        <p:txBody>
          <a:bodyPr/>
          <a:lstStyle/>
          <a:p>
            <a:fld id="{E80CC9AC-6B26-E849-B969-C05497804395}" type="slidenum">
              <a:rPr lang="en-US" smtClean="0"/>
              <a:t>6</a:t>
            </a:fld>
            <a:endParaRPr lang="en-US"/>
          </a:p>
        </p:txBody>
      </p:sp>
    </p:spTree>
    <p:extLst>
      <p:ext uri="{BB962C8B-B14F-4D97-AF65-F5344CB8AC3E}">
        <p14:creationId xmlns:p14="http://schemas.microsoft.com/office/powerpoint/2010/main" val="849548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you were working in a small group and debriefed slides as you were discussing, you may want to skin this slide.</a:t>
            </a:r>
          </a:p>
          <a:p>
            <a:endParaRPr lang="en-US" dirty="0"/>
          </a:p>
          <a:p>
            <a:r>
              <a:rPr lang="en-US" dirty="0"/>
              <a:t>Ask the students what they heard in this story.  I heard:</a:t>
            </a:r>
          </a:p>
          <a:p>
            <a:r>
              <a:rPr lang="en-US" dirty="0"/>
              <a:t> - bravery of sharing personal experience with mental health</a:t>
            </a:r>
          </a:p>
          <a:p>
            <a:r>
              <a:rPr lang="en-US" dirty="0"/>
              <a:t> - difficulty of sharing personal experience with mental health</a:t>
            </a:r>
          </a:p>
          <a:p>
            <a:r>
              <a:rPr lang="en-US" dirty="0"/>
              <a:t> - early trauma of watching plane crash came back to cause distress when triggered by anatomy lab in medical school</a:t>
            </a:r>
          </a:p>
          <a:p>
            <a:r>
              <a:rPr lang="en-US" dirty="0"/>
              <a:t> - thinking that doctors are healers – and cannot be ill, need care </a:t>
            </a:r>
          </a:p>
          <a:p>
            <a:r>
              <a:rPr lang="en-US" dirty="0"/>
              <a:t> - thinking that being a physician would be “protective”</a:t>
            </a:r>
          </a:p>
          <a:p>
            <a:r>
              <a:rPr lang="en-US" dirty="0"/>
              <a:t> - fear of stigma, what others would think</a:t>
            </a:r>
          </a:p>
          <a:p>
            <a:r>
              <a:rPr lang="en-US" dirty="0"/>
              <a:t> - that someone can have a lifetime of anxiety and depression and experiences of trauma, and still thrive in a medical career</a:t>
            </a:r>
          </a:p>
          <a:p>
            <a:endParaRPr lang="en-US" dirty="0"/>
          </a:p>
          <a:p>
            <a:endParaRPr lang="en-US" dirty="0"/>
          </a:p>
          <a:p>
            <a:r>
              <a:rPr lang="en-US" dirty="0"/>
              <a:t>We are going to now switch gears from talking about one person’s story, to discussing mental health in the general population and the medical student population</a:t>
            </a:r>
          </a:p>
          <a:p>
            <a:endParaRPr lang="en-US" dirty="0"/>
          </a:p>
          <a:p>
            <a:endParaRPr lang="en-US" dirty="0"/>
          </a:p>
          <a:p>
            <a:endParaRPr lang="en-US" dirty="0"/>
          </a:p>
          <a:p>
            <a:endParaRPr lang="en-US" dirty="0"/>
          </a:p>
          <a:p>
            <a:r>
              <a:rPr lang="en-US" dirty="0"/>
              <a:t> </a:t>
            </a:r>
          </a:p>
        </p:txBody>
      </p:sp>
      <p:sp>
        <p:nvSpPr>
          <p:cNvPr id="4" name="Slide Number Placeholder 3"/>
          <p:cNvSpPr>
            <a:spLocks noGrp="1"/>
          </p:cNvSpPr>
          <p:nvPr>
            <p:ph type="sldNum" sz="quarter" idx="5"/>
          </p:nvPr>
        </p:nvSpPr>
        <p:spPr/>
        <p:txBody>
          <a:bodyPr/>
          <a:lstStyle/>
          <a:p>
            <a:fld id="{E80CC9AC-6B26-E849-B969-C05497804395}" type="slidenum">
              <a:rPr lang="en-US" smtClean="0"/>
              <a:t>7</a:t>
            </a:fld>
            <a:endParaRPr lang="en-US"/>
          </a:p>
        </p:txBody>
      </p:sp>
    </p:spTree>
    <p:extLst>
      <p:ext uri="{BB962C8B-B14F-4D97-AF65-F5344CB8AC3E}">
        <p14:creationId xmlns:p14="http://schemas.microsoft.com/office/powerpoint/2010/main" val="377006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www.nimh.nih.gov</a:t>
            </a:r>
            <a:r>
              <a:rPr lang="en-US" dirty="0"/>
              <a:t>/health/statistics/mental-illness – accessed 090621 - source for statistics above</a:t>
            </a:r>
          </a:p>
        </p:txBody>
      </p:sp>
      <p:sp>
        <p:nvSpPr>
          <p:cNvPr id="4" name="Slide Number Placeholder 3"/>
          <p:cNvSpPr>
            <a:spLocks noGrp="1"/>
          </p:cNvSpPr>
          <p:nvPr>
            <p:ph type="sldNum" sz="quarter" idx="5"/>
          </p:nvPr>
        </p:nvSpPr>
        <p:spPr/>
        <p:txBody>
          <a:bodyPr/>
          <a:lstStyle/>
          <a:p>
            <a:fld id="{E80CC9AC-6B26-E849-B969-C05497804395}" type="slidenum">
              <a:rPr lang="en-US" smtClean="0"/>
              <a:t>8</a:t>
            </a:fld>
            <a:endParaRPr lang="en-US"/>
          </a:p>
        </p:txBody>
      </p:sp>
    </p:spTree>
    <p:extLst>
      <p:ext uri="{BB962C8B-B14F-4D97-AF65-F5344CB8AC3E}">
        <p14:creationId xmlns:p14="http://schemas.microsoft.com/office/powerpoint/2010/main" val="3725614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www.nami.org</a:t>
            </a:r>
            <a:r>
              <a:rPr lang="en-US" dirty="0"/>
              <a:t>/</a:t>
            </a:r>
            <a:r>
              <a:rPr lang="en-US" dirty="0" err="1"/>
              <a:t>mhstats</a:t>
            </a:r>
            <a:r>
              <a:rPr lang="en-US" dirty="0"/>
              <a:t> – source of stats for this slide and prior</a:t>
            </a:r>
          </a:p>
        </p:txBody>
      </p:sp>
      <p:sp>
        <p:nvSpPr>
          <p:cNvPr id="4" name="Slide Number Placeholder 3"/>
          <p:cNvSpPr>
            <a:spLocks noGrp="1"/>
          </p:cNvSpPr>
          <p:nvPr>
            <p:ph type="sldNum" sz="quarter" idx="5"/>
          </p:nvPr>
        </p:nvSpPr>
        <p:spPr/>
        <p:txBody>
          <a:bodyPr/>
          <a:lstStyle/>
          <a:p>
            <a:fld id="{E80CC9AC-6B26-E849-B969-C05497804395}" type="slidenum">
              <a:rPr lang="en-US" smtClean="0"/>
              <a:t>9</a:t>
            </a:fld>
            <a:endParaRPr lang="en-US"/>
          </a:p>
        </p:txBody>
      </p:sp>
    </p:spTree>
    <p:extLst>
      <p:ext uri="{BB962C8B-B14F-4D97-AF65-F5344CB8AC3E}">
        <p14:creationId xmlns:p14="http://schemas.microsoft.com/office/powerpoint/2010/main" val="848473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27905"/>
          </a:xfrm>
          <a:prstGeom prst="rect">
            <a:avLst/>
          </a:prstGeom>
          <a:solidFill>
            <a:srgbClr val="007A8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a:xfrm>
            <a:off x="262465"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dirty="0"/>
              <a:t>THE UNIVERSITY OF NEW MEXICO</a:t>
            </a:r>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
        <p:nvSpPr>
          <p:cNvPr id="9" name="Rectangle 8"/>
          <p:cNvSpPr/>
          <p:nvPr userDrawn="1"/>
        </p:nvSpPr>
        <p:spPr>
          <a:xfrm>
            <a:off x="1" y="5984749"/>
            <a:ext cx="9141618" cy="105155"/>
          </a:xfrm>
          <a:prstGeom prst="rect">
            <a:avLst/>
          </a:prstGeom>
          <a:solidFill>
            <a:srgbClr val="BA0C2F"/>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262465"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p:txBody>
          <a:bodyPr/>
          <a:lstStyle/>
          <a:p>
            <a:r>
              <a:rPr lang="en-US"/>
              <a:t>THE UNIVERSITY OF NEW MEXICO</a:t>
            </a:r>
            <a:endParaRPr lang="en-US" dirty="0"/>
          </a:p>
        </p:txBody>
      </p:sp>
      <p:sp>
        <p:nvSpPr>
          <p:cNvPr id="9" name="Slide Number Placeholder 8"/>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62465"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a:t>THE UNIVERSITY OF NEW MEXICO</a:t>
            </a:r>
            <a:endParaRPr lang="en-US" dirty="0"/>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6914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62465"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a:t>THE UNIVERSITY OF NEW MEXICO</a:t>
            </a:r>
            <a:endParaRPr lang="en-US" dirty="0"/>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732658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035067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hasCustomPrompt="1"/>
          </p:nvPr>
        </p:nvSpPr>
        <p:spPr/>
        <p:txBody>
          <a:bodyPr/>
          <a:lstStyle/>
          <a:p>
            <a:r>
              <a:rPr lang="en-US" dirty="0"/>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a:xfrm>
            <a:off x="262465" y="6356350"/>
            <a:ext cx="2743200" cy="365125"/>
          </a:xfrm>
          <a:prstGeom prst="rect">
            <a:avLst/>
          </a:prstGeom>
        </p:spPr>
        <p:txBody>
          <a:bodyPr/>
          <a:lstStyle/>
          <a:p>
            <a:endParaRPr lang="en-US" dirty="0"/>
          </a:p>
        </p:txBody>
      </p:sp>
      <p:sp>
        <p:nvSpPr>
          <p:cNvPr id="11" name="Footer Placeholder 10"/>
          <p:cNvSpPr>
            <a:spLocks noGrp="1"/>
          </p:cNvSpPr>
          <p:nvPr>
            <p:ph type="ftr" sz="quarter" idx="11"/>
          </p:nvPr>
        </p:nvSpPr>
        <p:spPr/>
        <p:txBody>
          <a:bodyPr/>
          <a:lstStyle/>
          <a:p>
            <a:r>
              <a:rPr lang="en-US"/>
              <a:t>THE UNIVERSITY OF NEW MEXICO</a:t>
            </a:r>
            <a:endParaRPr lang="en-US" dirty="0"/>
          </a:p>
        </p:txBody>
      </p:sp>
      <p:sp>
        <p:nvSpPr>
          <p:cNvPr id="12" name="Slide Number Placeholder 11"/>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3771846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p>
            <a:r>
              <a:rPr lang="en-US" dirty="0"/>
              <a:t>CLICK TO EDIT MASTER TITLE STYLE</a:t>
            </a:r>
          </a:p>
        </p:txBody>
      </p:sp>
      <p:sp>
        <p:nvSpPr>
          <p:cNvPr id="2" name="Date Placeholder 1"/>
          <p:cNvSpPr>
            <a:spLocks noGrp="1"/>
          </p:cNvSpPr>
          <p:nvPr>
            <p:ph type="dt" sz="half" idx="10"/>
          </p:nvPr>
        </p:nvSpPr>
        <p:spPr>
          <a:xfrm>
            <a:off x="262465" y="6356350"/>
            <a:ext cx="2743200" cy="365125"/>
          </a:xfrm>
          <a:prstGeom prst="rect">
            <a:avLst/>
          </a:prstGeom>
        </p:spPr>
        <p:txBody>
          <a:bodyPr/>
          <a:lstStyle/>
          <a:p>
            <a:endParaRPr lang="en-US" dirty="0"/>
          </a:p>
        </p:txBody>
      </p:sp>
      <p:sp>
        <p:nvSpPr>
          <p:cNvPr id="7" name="Footer Placeholder 6"/>
          <p:cNvSpPr>
            <a:spLocks noGrp="1"/>
          </p:cNvSpPr>
          <p:nvPr>
            <p:ph type="ftr" sz="quarter" idx="11"/>
          </p:nvPr>
        </p:nvSpPr>
        <p:spPr/>
        <p:txBody>
          <a:bodyPr/>
          <a:lstStyle/>
          <a:p>
            <a:r>
              <a:rPr lang="en-US"/>
              <a:t>THE UNIVERSITY OF NEW MEXICO</a:t>
            </a:r>
            <a:endParaRPr lang="en-US" dirty="0"/>
          </a:p>
        </p:txBody>
      </p:sp>
      <p:sp>
        <p:nvSpPr>
          <p:cNvPr id="8" name="Slide Number Placeholder 7"/>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330477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262465"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p:txBody>
          <a:bodyPr/>
          <a:lstStyle/>
          <a:p>
            <a:r>
              <a:rPr lang="en-US"/>
              <a:t>THE UNIVERSITY OF NEW MEXICO</a:t>
            </a:r>
            <a:endParaRPr lang="en-US" dirty="0"/>
          </a:p>
        </p:txBody>
      </p:sp>
      <p:sp>
        <p:nvSpPr>
          <p:cNvPr id="7" name="Slide Number Placeholder 6"/>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064619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6032" y="1143000"/>
            <a:ext cx="2834640" cy="2377440"/>
          </a:xfrm>
        </p:spPr>
        <p:txBody>
          <a:bodyPr anchor="b">
            <a:normAutofit/>
          </a:bodyPr>
          <a:lstStyle>
            <a:lvl1pPr>
              <a:defRPr sz="3200" b="1" i="0" spc="300" baseline="0">
                <a:latin typeface="Gotham" charset="0"/>
                <a:ea typeface="Gotham" charset="0"/>
                <a:cs typeface="Gotham" charset="0"/>
              </a:defRPr>
            </a:lvl1pPr>
          </a:lstStyle>
          <a:p>
            <a:r>
              <a:rPr lang="en-US" dirty="0"/>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2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4394567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6032" y="1143000"/>
            <a:ext cx="2834640" cy="2377440"/>
          </a:xfrm>
        </p:spPr>
        <p:txBody>
          <a:bodyPr anchor="b">
            <a:normAutofit/>
          </a:bodyPr>
          <a:lstStyle>
            <a:lvl1pPr>
              <a:defRPr sz="3200" b="1" i="0">
                <a:latin typeface="Gotham" charset="0"/>
                <a:ea typeface="Gotham" charset="0"/>
                <a:cs typeface="Gotham" charset="0"/>
              </a:defRPr>
            </a:lvl1pPr>
          </a:lstStyle>
          <a:p>
            <a:r>
              <a:rPr lang="en-US" dirty="0"/>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2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929148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262465"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p:txBody>
          <a:bodyPr/>
          <a:lstStyle/>
          <a:p>
            <a:r>
              <a:rPr lang="en-US"/>
              <a:t>THE UNIVERSITY OF NEW MEXICO</a:t>
            </a:r>
            <a:endParaRPr lang="en-US" dirty="0"/>
          </a:p>
        </p:txBody>
      </p:sp>
      <p:sp>
        <p:nvSpPr>
          <p:cNvPr id="9" name="Slide Number Placeholder 8"/>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680749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182880" indent="-182880">
              <a:buClr>
                <a:srgbClr val="BA0C2F"/>
              </a:buClr>
              <a:buFont typeface="Arial" panose="020B0604020202020204" pitchFamily="34" charset="0"/>
              <a:buChar char="•"/>
              <a:defRPr>
                <a:solidFill>
                  <a:schemeClr val="tx1"/>
                </a:solidFill>
              </a:defRPr>
            </a:lvl1pPr>
            <a:lvl2pPr marL="685800" indent="-182880">
              <a:buClr>
                <a:srgbClr val="BA0C2F"/>
              </a:buClr>
              <a:buFont typeface="Arial" panose="020B0604020202020204" pitchFamily="34" charset="0"/>
              <a:buChar char="•"/>
              <a:defRPr>
                <a:solidFill>
                  <a:schemeClr val="tx1"/>
                </a:solidFill>
              </a:defRPr>
            </a:lvl2pPr>
            <a:lvl3pPr marL="1143000" indent="-182880">
              <a:buClr>
                <a:srgbClr val="BA0C2F"/>
              </a:buClr>
              <a:buFont typeface="Arial" panose="020B0604020202020204" pitchFamily="34" charset="0"/>
              <a:buChar char="•"/>
              <a:defRPr>
                <a:solidFill>
                  <a:schemeClr val="tx1"/>
                </a:solidFill>
              </a:defRPr>
            </a:lvl3pPr>
            <a:lvl4pPr marL="1600200" indent="-182880">
              <a:buClr>
                <a:srgbClr val="BA0C2F"/>
              </a:buClr>
              <a:buFont typeface="Arial" panose="020B0604020202020204" pitchFamily="34" charset="0"/>
              <a:buChar char="•"/>
              <a:defRPr>
                <a:solidFill>
                  <a:schemeClr val="tx1"/>
                </a:solidFill>
              </a:defRPr>
            </a:lvl4pPr>
            <a:lvl5pPr marL="2057400" indent="-182880">
              <a:buClr>
                <a:srgbClr val="BA0C2F"/>
              </a:buClr>
              <a:buFont typeface="Arial" panose="020B0604020202020204" pitchFamily="34" charset="0"/>
              <a:buChar cha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62465"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a:t>THE UNIVERSITY OF NEW MEXICO</a:t>
            </a:r>
            <a:endParaRPr lang="en-US" dirty="0"/>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262465"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p:txBody>
          <a:bodyPr/>
          <a:lstStyle/>
          <a:p>
            <a:r>
              <a:rPr lang="en-US"/>
              <a:t>THE UNIVERSITY OF NEW MEXICO</a:t>
            </a:r>
            <a:endParaRPr lang="en-US" dirty="0"/>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a:xfrm>
            <a:off x="262465" y="6356350"/>
            <a:ext cx="2743200" cy="365125"/>
          </a:xfrm>
          <a:prstGeom prst="rect">
            <a:avLst/>
          </a:prstGeom>
        </p:spPr>
        <p:txBody>
          <a:bodyPr/>
          <a:lstStyle/>
          <a:p>
            <a:endParaRPr lang="en-US" dirty="0"/>
          </a:p>
        </p:txBody>
      </p:sp>
      <p:sp>
        <p:nvSpPr>
          <p:cNvPr id="11" name="Footer Placeholder 10"/>
          <p:cNvSpPr>
            <a:spLocks noGrp="1"/>
          </p:cNvSpPr>
          <p:nvPr>
            <p:ph type="ftr" sz="quarter" idx="11"/>
          </p:nvPr>
        </p:nvSpPr>
        <p:spPr/>
        <p:txBody>
          <a:bodyPr/>
          <a:lstStyle/>
          <a:p>
            <a:r>
              <a:rPr lang="en-US"/>
              <a:t>THE UNIVERSITY OF NEW MEXICO</a:t>
            </a:r>
            <a:endParaRPr lang="en-US" dirty="0"/>
          </a:p>
        </p:txBody>
      </p:sp>
      <p:sp>
        <p:nvSpPr>
          <p:cNvPr id="12" name="Slide Number Placeholder 11"/>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a:xfrm>
            <a:off x="262465" y="6356350"/>
            <a:ext cx="2743200" cy="365125"/>
          </a:xfrm>
          <a:prstGeom prst="rect">
            <a:avLst/>
          </a:prstGeom>
        </p:spPr>
        <p:txBody>
          <a:bodyPr/>
          <a:lstStyle/>
          <a:p>
            <a:endParaRPr lang="en-US" dirty="0"/>
          </a:p>
        </p:txBody>
      </p:sp>
      <p:sp>
        <p:nvSpPr>
          <p:cNvPr id="7" name="Footer Placeholder 6"/>
          <p:cNvSpPr>
            <a:spLocks noGrp="1"/>
          </p:cNvSpPr>
          <p:nvPr>
            <p:ph type="ftr" sz="quarter" idx="11"/>
          </p:nvPr>
        </p:nvSpPr>
        <p:spPr/>
        <p:txBody>
          <a:bodyPr/>
          <a:lstStyle/>
          <a:p>
            <a:r>
              <a:rPr lang="en-US"/>
              <a:t>THE UNIVERSITY OF NEW MEXICO</a:t>
            </a:r>
            <a:endParaRPr lang="en-US" dirty="0"/>
          </a:p>
        </p:txBody>
      </p:sp>
      <p:sp>
        <p:nvSpPr>
          <p:cNvPr id="8" name="Slide Number Placeholder 7"/>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262465"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p:txBody>
          <a:bodyPr/>
          <a:lstStyle/>
          <a:p>
            <a:r>
              <a:rPr lang="en-US"/>
              <a:t>THE UNIVERSITY OF NEW MEXICO</a:t>
            </a:r>
            <a:endParaRPr lang="en-US" dirty="0"/>
          </a:p>
        </p:txBody>
      </p:sp>
      <p:sp>
        <p:nvSpPr>
          <p:cNvPr id="7" name="Slide Number Placeholder 6"/>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THE UNIVERSITY OF NEW MEXICO</a:t>
            </a:r>
            <a:endParaRPr lang="en-US"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rgbClr val="007A8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140242" y="6356350"/>
            <a:ext cx="5911517" cy="365125"/>
          </a:xfrm>
          <a:prstGeom prst="rect">
            <a:avLst/>
          </a:prstGeom>
        </p:spPr>
        <p:txBody>
          <a:bodyPr vert="horz" lIns="91440" tIns="45720" rIns="91440" bIns="45720" rtlCol="0" anchor="ctr"/>
          <a:lstStyle>
            <a:lvl1pPr algn="ctr">
              <a:defRPr sz="1000" b="0" i="0" spc="600">
                <a:solidFill>
                  <a:schemeClr val="tx1">
                    <a:lumMod val="50000"/>
                    <a:lumOff val="50000"/>
                  </a:schemeClr>
                </a:solidFill>
                <a:latin typeface="Gotham Book" charset="0"/>
                <a:ea typeface="Gotham Book" charset="0"/>
                <a:cs typeface="Gotham Book" charset="0"/>
              </a:defRPr>
            </a:lvl1pPr>
          </a:lstStyle>
          <a:p>
            <a:r>
              <a:rPr lang="en-US" dirty="0"/>
              <a:t>THE UNIVERSITY OF NEW MEXICO</a:t>
            </a:r>
          </a:p>
        </p:txBody>
      </p:sp>
      <p:sp>
        <p:nvSpPr>
          <p:cNvPr id="8" name="Rectangle 7"/>
          <p:cNvSpPr/>
          <p:nvPr userDrawn="1"/>
        </p:nvSpPr>
        <p:spPr>
          <a:xfrm>
            <a:off x="1" y="5984749"/>
            <a:ext cx="3443591" cy="105155"/>
          </a:xfrm>
          <a:prstGeom prst="rect">
            <a:avLst/>
          </a:prstGeom>
          <a:solidFill>
            <a:srgbClr val="BA0C2F"/>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Lst>
  <p:hf sldNum="0" hdr="0" dt="0"/>
  <p:txStyles>
    <p:titleStyle>
      <a:lvl1pPr algn="l" defTabSz="914400" rtl="0" eaLnBrk="1" latinLnBrk="0" hangingPunct="1">
        <a:lnSpc>
          <a:spcPct val="90000"/>
        </a:lnSpc>
        <a:spcBef>
          <a:spcPct val="0"/>
        </a:spcBef>
        <a:buNone/>
        <a:defRPr sz="3600" kern="1200" spc="-60" baseline="0">
          <a:solidFill>
            <a:srgbClr val="FFFFFF"/>
          </a:solidFill>
          <a:latin typeface="Gotham Book" charset="0"/>
          <a:ea typeface="Gotham Book" charset="0"/>
          <a:cs typeface="Gotham Book" charset="0"/>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Gotham Book" charset="0"/>
          <a:ea typeface="Gotham Book" charset="0"/>
          <a:cs typeface="Gotham Book" charset="0"/>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Gotham Book" charset="0"/>
          <a:ea typeface="Gotham Book" charset="0"/>
          <a:cs typeface="Gotham Book" charset="0"/>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Gotham Book" charset="0"/>
          <a:ea typeface="Gotham Book" charset="0"/>
          <a:cs typeface="Gotham Book" charset="0"/>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Gotham Book" charset="0"/>
          <a:ea typeface="Gotham Book" charset="0"/>
          <a:cs typeface="Gotham Book" charset="0"/>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Gotham Book" charset="0"/>
          <a:ea typeface="Gotham Book" charset="0"/>
          <a:cs typeface="Gotham Book" charset="0"/>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BA0C2F"/>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40242" y="6356350"/>
            <a:ext cx="5911517" cy="365125"/>
          </a:xfrm>
          <a:prstGeom prst="rect">
            <a:avLst/>
          </a:prstGeom>
        </p:spPr>
        <p:txBody>
          <a:bodyPr vert="horz" lIns="91440" tIns="45720" rIns="91440" bIns="45720" rtlCol="0" anchor="ctr"/>
          <a:lstStyle>
            <a:lvl1pPr algn="ctr">
              <a:defRPr sz="1000" b="0" i="0" spc="600">
                <a:solidFill>
                  <a:schemeClr val="tx1">
                    <a:lumMod val="50000"/>
                    <a:lumOff val="50000"/>
                  </a:schemeClr>
                </a:solidFill>
                <a:latin typeface="Gotham Book" charset="0"/>
                <a:ea typeface="Gotham Book" charset="0"/>
                <a:cs typeface="Gotham Book" charset="0"/>
              </a:defRPr>
            </a:lvl1pPr>
          </a:lstStyle>
          <a:p>
            <a:r>
              <a:rPr lang="en-US" dirty="0"/>
              <a:t>THE UNIVERSITY OF NEW MEXICO</a:t>
            </a:r>
          </a:p>
        </p:txBody>
      </p:sp>
    </p:spTree>
    <p:extLst>
      <p:ext uri="{BB962C8B-B14F-4D97-AF65-F5344CB8AC3E}">
        <p14:creationId xmlns:p14="http://schemas.microsoft.com/office/powerpoint/2010/main" val="11529915"/>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Lst>
  <p:hf sldNum="0" hdr="0" dt="0"/>
  <p:txStyles>
    <p:titleStyle>
      <a:lvl1pPr algn="l" defTabSz="914400" rtl="0" eaLnBrk="1" latinLnBrk="0" hangingPunct="1">
        <a:lnSpc>
          <a:spcPct val="90000"/>
        </a:lnSpc>
        <a:spcBef>
          <a:spcPct val="0"/>
        </a:spcBef>
        <a:buNone/>
        <a:defRPr sz="3600" b="1" i="0" kern="1200" spc="300" baseline="0">
          <a:solidFill>
            <a:sysClr val="windowText" lastClr="000000"/>
          </a:solidFill>
          <a:latin typeface="Gotham" charset="0"/>
          <a:ea typeface="Gotham" charset="0"/>
          <a:cs typeface="Gotham" charset="0"/>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Gotham Book" charset="0"/>
          <a:ea typeface="Gotham Book" charset="0"/>
          <a:cs typeface="Gotham Book" charset="0"/>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Gotham Book" charset="0"/>
          <a:ea typeface="Gotham Book" charset="0"/>
          <a:cs typeface="Gotham Book" charset="0"/>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Gotham Book" charset="0"/>
          <a:ea typeface="Gotham Book" charset="0"/>
          <a:cs typeface="Gotham Book" charset="0"/>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Gotham Book" charset="0"/>
          <a:ea typeface="Gotham Book" charset="0"/>
          <a:cs typeface="Gotham Book" charset="0"/>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Gotham Book" charset="0"/>
          <a:ea typeface="Gotham Book" charset="0"/>
          <a:cs typeface="Gotham Book" charset="0"/>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nami.org/Home" TargetMode="External"/><Relationship Id="rId7" Type="http://schemas.openxmlformats.org/officeDocument/2006/relationships/hyperlink" Target="https://mhanational.org/covid19/frontline-workers"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hyperlink" Target="https://learn.nctsn.org/login/index.php" TargetMode="External"/><Relationship Id="rId5" Type="http://schemas.openxmlformats.org/officeDocument/2006/relationships/hyperlink" Target="https://www.iasp.info/wspd2021/" TargetMode="External"/><Relationship Id="rId4" Type="http://schemas.openxmlformats.org/officeDocument/2006/relationships/hyperlink" Target="https://afsp.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thetrevorproject.org/?gclid=Cj0KCQjw1ouKBhC5ARIsAHXNMI8WrY5dj44PLxL1i2vp2RNOa_P0_fgDS7zeEl7xP707P6eroTJ8O3waAr3CEALw_wcB"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hyperlink" Target="https://www.samhsa.gov/find-help/disaster-distress-helpline" TargetMode="External"/><Relationship Id="rId4" Type="http://schemas.openxmlformats.org/officeDocument/2006/relationships/hyperlink" Target="https://suicidepreventionlifeline.org/" TargetMode="External"/></Relationships>
</file>

<file path=ppt/slides/_rels/slide41.xml.rels><?xml version="1.0" encoding="UTF-8" standalone="yes"?>
<Relationships xmlns="http://schemas.openxmlformats.org/package/2006/relationships"><Relationship Id="rId8" Type="http://schemas.openxmlformats.org/officeDocument/2006/relationships/hyperlink" Target="https://get.calm.com/" TargetMode="External"/><Relationship Id="rId3" Type="http://schemas.openxmlformats.org/officeDocument/2006/relationships/hyperlink" Target="https://greatergood.berkeley.edu/" TargetMode="External"/><Relationship Id="rId7" Type="http://schemas.openxmlformats.org/officeDocument/2006/relationships/hyperlink" Target="https://www.tenpercent.com/"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hyperlink" Target="https://www.headspace.com/?gclid=CjwKCAjwqeWKBhBFEiwABo_XBmnKBZohwhliArNpLIsEtyrIzT-2BIYWoEz9bPSzV70BxM1Cf0jthxoCTCAQAvD_BwE" TargetMode="External"/><Relationship Id="rId5" Type="http://schemas.openxmlformats.org/officeDocument/2006/relationships/hyperlink" Target="https://icahn.mssm.edu/files/ISMMS/Assets/About%20the%20School/Office-well-being/MSHS_COVID-19_Toolkit.pdf" TargetMode="External"/><Relationship Id="rId4" Type="http://schemas.openxmlformats.org/officeDocument/2006/relationships/hyperlink" Target="https://mindful.usc.edu/about-us/" TargetMode="External"/><Relationship Id="rId9" Type="http://schemas.openxmlformats.org/officeDocument/2006/relationships/hyperlink" Target="https://myvaapps.com/cbti"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10800000" flipV="1">
            <a:off x="9194800" y="802341"/>
            <a:ext cx="2997200" cy="5253318"/>
          </a:xfrm>
        </p:spPr>
        <p:txBody>
          <a:bodyPr anchor="t">
            <a:normAutofit/>
          </a:bodyPr>
          <a:lstStyle/>
          <a:p>
            <a:pPr>
              <a:spcBef>
                <a:spcPts val="0"/>
              </a:spcBef>
            </a:pPr>
            <a:endParaRPr lang="en-US" dirty="0"/>
          </a:p>
          <a:p>
            <a:pPr>
              <a:spcBef>
                <a:spcPts val="0"/>
              </a:spcBef>
            </a:pPr>
            <a:r>
              <a:rPr lang="en-US" sz="2000" dirty="0">
                <a:solidFill>
                  <a:schemeClr val="tx1"/>
                </a:solidFill>
              </a:rPr>
              <a:t>Elizabeth C. Lawrence, MD, Chief Wellness Officer, UNM School of Medicine</a:t>
            </a:r>
          </a:p>
          <a:p>
            <a:pPr>
              <a:spcBef>
                <a:spcPts val="0"/>
              </a:spcBef>
            </a:pPr>
            <a:endParaRPr lang="en-US" sz="2000" dirty="0">
              <a:solidFill>
                <a:schemeClr val="tx1"/>
              </a:solidFill>
            </a:endParaRPr>
          </a:p>
          <a:p>
            <a:pPr>
              <a:spcBef>
                <a:spcPts val="0"/>
              </a:spcBef>
            </a:pPr>
            <a:endParaRPr lang="en-US" sz="2000" dirty="0">
              <a:solidFill>
                <a:schemeClr val="tx1"/>
              </a:solidFill>
            </a:endParaRPr>
          </a:p>
          <a:p>
            <a:pPr>
              <a:spcBef>
                <a:spcPts val="0"/>
              </a:spcBef>
            </a:pPr>
            <a:r>
              <a:rPr lang="en-US" sz="2000" dirty="0">
                <a:solidFill>
                  <a:schemeClr val="tx1"/>
                </a:solidFill>
              </a:rPr>
              <a:t>Michelle  Lizotte-</a:t>
            </a:r>
            <a:r>
              <a:rPr lang="en-US" sz="2000" dirty="0" err="1">
                <a:solidFill>
                  <a:schemeClr val="tx1"/>
                </a:solidFill>
              </a:rPr>
              <a:t>Waniewski</a:t>
            </a:r>
            <a:r>
              <a:rPr lang="en-US" sz="2000" dirty="0">
                <a:solidFill>
                  <a:schemeClr val="tx1"/>
                </a:solidFill>
              </a:rPr>
              <a:t>, PhD, Director of Healthfirst, FAU, Schmidt College of Medicine</a:t>
            </a:r>
          </a:p>
          <a:p>
            <a:pPr>
              <a:spcBef>
                <a:spcPts val="0"/>
              </a:spcBef>
            </a:pPr>
            <a:endParaRPr lang="en-US" sz="2000" dirty="0">
              <a:solidFill>
                <a:schemeClr val="tx1"/>
              </a:solidFill>
            </a:endParaRPr>
          </a:p>
          <a:p>
            <a:pPr>
              <a:spcBef>
                <a:spcPts val="0"/>
              </a:spcBef>
            </a:pPr>
            <a:endParaRPr lang="en-US" sz="2000" dirty="0">
              <a:solidFill>
                <a:schemeClr val="tx1"/>
              </a:solidFill>
            </a:endParaRPr>
          </a:p>
          <a:p>
            <a:pPr>
              <a:spcBef>
                <a:spcPts val="0"/>
              </a:spcBef>
            </a:pPr>
            <a:r>
              <a:rPr lang="en-US" sz="2000" dirty="0">
                <a:solidFill>
                  <a:schemeClr val="tx1"/>
                </a:solidFill>
              </a:rPr>
              <a:t>Margaret Rea, PhD, Director Student and Resident Wellness, UC Davis School of Medicine</a:t>
            </a:r>
          </a:p>
          <a:p>
            <a:endParaRPr lang="en-US" dirty="0"/>
          </a:p>
        </p:txBody>
      </p:sp>
      <p:sp>
        <p:nvSpPr>
          <p:cNvPr id="4" name="Footer Placeholder 3"/>
          <p:cNvSpPr>
            <a:spLocks noGrp="1"/>
          </p:cNvSpPr>
          <p:nvPr>
            <p:ph type="ftr" sz="quarter" idx="11"/>
          </p:nvPr>
        </p:nvSpPr>
        <p:spPr>
          <a:xfrm>
            <a:off x="1981200" y="6292850"/>
            <a:ext cx="7213600" cy="365125"/>
          </a:xfrm>
        </p:spPr>
        <p:txBody>
          <a:bodyPr/>
          <a:lstStyle/>
          <a:p>
            <a:pPr algn="dist"/>
            <a:r>
              <a:rPr lang="en-US" sz="1100" dirty="0"/>
              <a:t>THE UNIVERSITY OF NEW MEXICO HEALTH SCIENCES</a:t>
            </a:r>
          </a:p>
        </p:txBody>
      </p:sp>
      <p:sp>
        <p:nvSpPr>
          <p:cNvPr id="2" name="Title 1"/>
          <p:cNvSpPr>
            <a:spLocks noGrp="1"/>
          </p:cNvSpPr>
          <p:nvPr>
            <p:ph type="ctrTitle"/>
          </p:nvPr>
        </p:nvSpPr>
        <p:spPr>
          <a:xfrm>
            <a:off x="627530" y="1273354"/>
            <a:ext cx="8164946" cy="2835402"/>
          </a:xfrm>
        </p:spPr>
        <p:txBody>
          <a:bodyPr>
            <a:normAutofit/>
          </a:bodyPr>
          <a:lstStyle/>
          <a:p>
            <a:r>
              <a:rPr lang="en-US" sz="4000">
                <a:latin typeface="Corbel" panose="020B0503020204020204" pitchFamily="34" charset="0"/>
              </a:rPr>
              <a:t>Medical Student Mental Health and Suicide Awareness</a:t>
            </a:r>
            <a:br>
              <a:rPr lang="en-US" sz="4000">
                <a:latin typeface="Corbel" panose="020B0503020204020204" pitchFamily="34" charset="0"/>
              </a:rPr>
            </a:br>
            <a:endParaRPr lang="en-US" sz="4400" b="1" spc="300" dirty="0">
              <a:solidFill>
                <a:schemeClr val="bg1"/>
              </a:solidFill>
              <a:latin typeface="+mj-lt"/>
              <a:ea typeface="Gotham" charset="0"/>
              <a:cs typeface="Gotham" charset="0"/>
            </a:endParaRPr>
          </a:p>
        </p:txBody>
      </p:sp>
      <p:pic>
        <p:nvPicPr>
          <p:cNvPr id="9" name="Picture 8" descr="UNM_SchoolOfMedicine_Horizontal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800" y="6267450"/>
            <a:ext cx="1511300" cy="432502"/>
          </a:xfrm>
          <a:prstGeom prst="rect">
            <a:avLst/>
          </a:prstGeom>
        </p:spPr>
      </p:pic>
    </p:spTree>
    <p:extLst>
      <p:ext uri="{BB962C8B-B14F-4D97-AF65-F5344CB8AC3E}">
        <p14:creationId xmlns:p14="http://schemas.microsoft.com/office/powerpoint/2010/main" val="164541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E46352-9568-3B49-8306-34D1F21BC7BB}"/>
              </a:ext>
            </a:extLst>
          </p:cNvPr>
          <p:cNvSpPr>
            <a:spLocks noGrp="1"/>
          </p:cNvSpPr>
          <p:nvPr>
            <p:ph idx="1"/>
          </p:nvPr>
        </p:nvSpPr>
        <p:spPr>
          <a:xfrm>
            <a:off x="3590364" y="631329"/>
            <a:ext cx="7770708" cy="5725021"/>
          </a:xfrm>
        </p:spPr>
        <p:txBody>
          <a:bodyPr>
            <a:noAutofit/>
          </a:bodyPr>
          <a:lstStyle/>
          <a:p>
            <a:pPr fontAlgn="t"/>
            <a:r>
              <a:rPr lang="en-US" sz="3200" dirty="0"/>
              <a:t>10th leading cause of death in the U.S.</a:t>
            </a:r>
          </a:p>
          <a:p>
            <a:pPr fontAlgn="t"/>
            <a:r>
              <a:rPr lang="en-US" sz="3200" dirty="0"/>
              <a:t>Suicide rate in the U.S. has increased by 35% since 1999</a:t>
            </a:r>
          </a:p>
          <a:p>
            <a:pPr fontAlgn="t"/>
            <a:r>
              <a:rPr lang="en-US" sz="3200" dirty="0"/>
              <a:t>4.8% of all US adults have serious thoughts of suicide</a:t>
            </a:r>
          </a:p>
        </p:txBody>
      </p:sp>
      <p:sp>
        <p:nvSpPr>
          <p:cNvPr id="4" name="Footer Placeholder 3">
            <a:extLst>
              <a:ext uri="{FF2B5EF4-FFF2-40B4-BE49-F238E27FC236}">
                <a16:creationId xmlns:a16="http://schemas.microsoft.com/office/drawing/2014/main" id="{8E04AE08-1E31-C645-94C4-877ECD1F3985}"/>
              </a:ext>
            </a:extLst>
          </p:cNvPr>
          <p:cNvSpPr>
            <a:spLocks noGrp="1"/>
          </p:cNvSpPr>
          <p:nvPr>
            <p:ph type="ftr" sz="quarter" idx="11"/>
          </p:nvPr>
        </p:nvSpPr>
        <p:spPr/>
        <p:txBody>
          <a:bodyPr/>
          <a:lstStyle/>
          <a:p>
            <a:r>
              <a:rPr lang="en-US" dirty="0"/>
              <a:t>THE UNIVERSITY OF NEW MEXICO</a:t>
            </a:r>
          </a:p>
        </p:txBody>
      </p:sp>
      <p:sp>
        <p:nvSpPr>
          <p:cNvPr id="2" name="Title 1">
            <a:extLst>
              <a:ext uri="{FF2B5EF4-FFF2-40B4-BE49-F238E27FC236}">
                <a16:creationId xmlns:a16="http://schemas.microsoft.com/office/drawing/2014/main" id="{6D1AECDC-CB95-4041-9439-A51925F9398D}"/>
              </a:ext>
            </a:extLst>
          </p:cNvPr>
          <p:cNvSpPr>
            <a:spLocks noGrp="1"/>
          </p:cNvSpPr>
          <p:nvPr>
            <p:ph type="title"/>
          </p:nvPr>
        </p:nvSpPr>
        <p:spPr/>
        <p:txBody>
          <a:bodyPr/>
          <a:lstStyle/>
          <a:p>
            <a:r>
              <a:rPr lang="en-US" dirty="0"/>
              <a:t>Suicide in the general population</a:t>
            </a:r>
          </a:p>
        </p:txBody>
      </p:sp>
      <p:sp>
        <p:nvSpPr>
          <p:cNvPr id="5" name="TextBox 4">
            <a:extLst>
              <a:ext uri="{FF2B5EF4-FFF2-40B4-BE49-F238E27FC236}">
                <a16:creationId xmlns:a16="http://schemas.microsoft.com/office/drawing/2014/main" id="{CEE3DF1C-BBB9-BC46-92B0-75C791735913}"/>
              </a:ext>
            </a:extLst>
          </p:cNvPr>
          <p:cNvSpPr txBox="1"/>
          <p:nvPr/>
        </p:nvSpPr>
        <p:spPr>
          <a:xfrm>
            <a:off x="365586" y="5039360"/>
            <a:ext cx="2834815" cy="338554"/>
          </a:xfrm>
          <a:prstGeom prst="rect">
            <a:avLst/>
          </a:prstGeom>
          <a:noFill/>
        </p:spPr>
        <p:txBody>
          <a:bodyPr wrap="none" rtlCol="0">
            <a:spAutoFit/>
          </a:bodyPr>
          <a:lstStyle/>
          <a:p>
            <a:r>
              <a:rPr lang="en-US" sz="1600" dirty="0">
                <a:solidFill>
                  <a:schemeClr val="bg1"/>
                </a:solidFill>
              </a:rPr>
              <a:t>https://</a:t>
            </a:r>
            <a:r>
              <a:rPr lang="en-US" sz="1600" dirty="0" err="1">
                <a:solidFill>
                  <a:schemeClr val="bg1"/>
                </a:solidFill>
              </a:rPr>
              <a:t>www.nami.org</a:t>
            </a:r>
            <a:r>
              <a:rPr lang="en-US" sz="1600" dirty="0">
                <a:solidFill>
                  <a:schemeClr val="bg1"/>
                </a:solidFill>
              </a:rPr>
              <a:t>/</a:t>
            </a:r>
            <a:r>
              <a:rPr lang="en-US" sz="1600" dirty="0" err="1">
                <a:solidFill>
                  <a:schemeClr val="bg1"/>
                </a:solidFill>
              </a:rPr>
              <a:t>mhstats</a:t>
            </a:r>
            <a:r>
              <a:rPr lang="en-US" sz="1600" dirty="0">
                <a:solidFill>
                  <a:schemeClr val="bg1"/>
                </a:solidFill>
              </a:rPr>
              <a:t> </a:t>
            </a:r>
          </a:p>
        </p:txBody>
      </p:sp>
      <p:sp>
        <p:nvSpPr>
          <p:cNvPr id="7" name="TextBox 6">
            <a:extLst>
              <a:ext uri="{FF2B5EF4-FFF2-40B4-BE49-F238E27FC236}">
                <a16:creationId xmlns:a16="http://schemas.microsoft.com/office/drawing/2014/main" id="{F8D77E3B-005C-4D42-8C44-253605569A96}"/>
              </a:ext>
            </a:extLst>
          </p:cNvPr>
          <p:cNvSpPr txBox="1"/>
          <p:nvPr/>
        </p:nvSpPr>
        <p:spPr>
          <a:xfrm>
            <a:off x="234990" y="6280666"/>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051713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91556C0-D2B8-6A45-8F98-C141454DDE70}"/>
              </a:ext>
            </a:extLst>
          </p:cNvPr>
          <p:cNvSpPr>
            <a:spLocks noGrp="1"/>
          </p:cNvSpPr>
          <p:nvPr>
            <p:ph idx="1"/>
          </p:nvPr>
        </p:nvSpPr>
        <p:spPr>
          <a:xfrm>
            <a:off x="3869268" y="864108"/>
            <a:ext cx="7315200" cy="5120640"/>
          </a:xfrm>
        </p:spPr>
        <p:txBody>
          <a:bodyPr>
            <a:normAutofit/>
          </a:bodyPr>
          <a:lstStyle/>
          <a:p>
            <a:pPr marL="0" indent="0">
              <a:buNone/>
            </a:pPr>
            <a:r>
              <a:rPr lang="en-US" sz="3600" dirty="0">
                <a:solidFill>
                  <a:schemeClr val="tx1"/>
                </a:solidFill>
              </a:rPr>
              <a:t>2016 Systematic Review and Meta-Analysis:</a:t>
            </a:r>
          </a:p>
          <a:p>
            <a:pPr>
              <a:buFont typeface="Arial" panose="020B0604020202020204" pitchFamily="34" charset="0"/>
              <a:buChar char="•"/>
            </a:pPr>
            <a:r>
              <a:rPr lang="en-US" sz="3600" dirty="0">
                <a:solidFill>
                  <a:schemeClr val="tx1"/>
                </a:solidFill>
              </a:rPr>
              <a:t>Overall prevalence of depression or depressive symptoms among medical students was 27.2%</a:t>
            </a:r>
          </a:p>
          <a:p>
            <a:pPr>
              <a:buFont typeface="Arial" panose="020B0604020202020204" pitchFamily="34" charset="0"/>
              <a:buChar char="•"/>
            </a:pPr>
            <a:r>
              <a:rPr lang="en-US" sz="3600" dirty="0">
                <a:solidFill>
                  <a:schemeClr val="tx1"/>
                </a:solidFill>
              </a:rPr>
              <a:t>Suicidal ideation 11.1%</a:t>
            </a:r>
          </a:p>
          <a:p>
            <a:pPr marL="0" indent="0" algn="r">
              <a:buNone/>
            </a:pPr>
            <a:r>
              <a:rPr lang="en-US" sz="1800" dirty="0">
                <a:solidFill>
                  <a:schemeClr val="tx1"/>
                </a:solidFill>
              </a:rPr>
              <a:t>Rotenstein LS et al.  JAMA 2016;316(21):2214-2236</a:t>
            </a:r>
          </a:p>
        </p:txBody>
      </p:sp>
      <p:sp>
        <p:nvSpPr>
          <p:cNvPr id="2" name="Title 1">
            <a:extLst>
              <a:ext uri="{FF2B5EF4-FFF2-40B4-BE49-F238E27FC236}">
                <a16:creationId xmlns:a16="http://schemas.microsoft.com/office/drawing/2014/main" id="{74D3BA0E-E362-B943-B4C6-B5F315B654C6}"/>
              </a:ext>
            </a:extLst>
          </p:cNvPr>
          <p:cNvSpPr>
            <a:spLocks noGrp="1"/>
          </p:cNvSpPr>
          <p:nvPr>
            <p:ph type="title"/>
          </p:nvPr>
        </p:nvSpPr>
        <p:spPr/>
        <p:txBody>
          <a:bodyPr/>
          <a:lstStyle/>
          <a:p>
            <a:r>
              <a:rPr lang="en-US" dirty="0"/>
              <a:t>Mental health in medical students</a:t>
            </a:r>
          </a:p>
        </p:txBody>
      </p:sp>
      <p:sp>
        <p:nvSpPr>
          <p:cNvPr id="4" name="Footer Placeholder 3">
            <a:extLst>
              <a:ext uri="{FF2B5EF4-FFF2-40B4-BE49-F238E27FC236}">
                <a16:creationId xmlns:a16="http://schemas.microsoft.com/office/drawing/2014/main" id="{6F6F5563-ABB6-BF4D-BD5D-46575DBC6C29}"/>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2C6114D1-93D5-3A49-94A3-2CE19421092A}"/>
              </a:ext>
            </a:extLst>
          </p:cNvPr>
          <p:cNvSpPr txBox="1"/>
          <p:nvPr/>
        </p:nvSpPr>
        <p:spPr>
          <a:xfrm>
            <a:off x="252919"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448322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0384A-EA2F-0A41-9232-44EA9B699E62}"/>
              </a:ext>
            </a:extLst>
          </p:cNvPr>
          <p:cNvSpPr>
            <a:spLocks noGrp="1"/>
          </p:cNvSpPr>
          <p:nvPr>
            <p:ph type="title"/>
          </p:nvPr>
        </p:nvSpPr>
        <p:spPr/>
        <p:txBody>
          <a:bodyPr/>
          <a:lstStyle/>
          <a:p>
            <a:r>
              <a:rPr lang="en-US" dirty="0"/>
              <a:t>Distress in our profession</a:t>
            </a:r>
          </a:p>
        </p:txBody>
      </p:sp>
      <p:sp>
        <p:nvSpPr>
          <p:cNvPr id="4" name="Footer Placeholder 3">
            <a:extLst>
              <a:ext uri="{FF2B5EF4-FFF2-40B4-BE49-F238E27FC236}">
                <a16:creationId xmlns:a16="http://schemas.microsoft.com/office/drawing/2014/main" id="{D7848C96-5451-544C-A309-07F38385B051}"/>
              </a:ext>
            </a:extLst>
          </p:cNvPr>
          <p:cNvSpPr>
            <a:spLocks noGrp="1"/>
          </p:cNvSpPr>
          <p:nvPr>
            <p:ph type="ftr" sz="quarter" idx="11"/>
          </p:nvPr>
        </p:nvSpPr>
        <p:spPr/>
        <p:txBody>
          <a:bodyPr/>
          <a:lstStyle/>
          <a:p>
            <a:r>
              <a:rPr lang="en-US"/>
              <a:t>THE UNIVERSITY OF NEW MEXICO</a:t>
            </a:r>
            <a:endParaRPr lang="en-US" dirty="0"/>
          </a:p>
        </p:txBody>
      </p:sp>
      <p:sp>
        <p:nvSpPr>
          <p:cNvPr id="6" name="TextBox 5">
            <a:extLst>
              <a:ext uri="{FF2B5EF4-FFF2-40B4-BE49-F238E27FC236}">
                <a16:creationId xmlns:a16="http://schemas.microsoft.com/office/drawing/2014/main" id="{02CF5E4D-E699-7148-845B-7DB5D7DEE6E5}"/>
              </a:ext>
            </a:extLst>
          </p:cNvPr>
          <p:cNvSpPr txBox="1"/>
          <p:nvPr/>
        </p:nvSpPr>
        <p:spPr>
          <a:xfrm>
            <a:off x="4062715" y="5613723"/>
            <a:ext cx="2947482" cy="307777"/>
          </a:xfrm>
          <a:prstGeom prst="rect">
            <a:avLst/>
          </a:prstGeom>
          <a:noFill/>
        </p:spPr>
        <p:txBody>
          <a:bodyPr wrap="square" rtlCol="0">
            <a:spAutoFit/>
          </a:bodyPr>
          <a:lstStyle/>
          <a:p>
            <a:r>
              <a:rPr lang="en-US" sz="1400" dirty="0" err="1"/>
              <a:t>Dyrbye</a:t>
            </a:r>
            <a:r>
              <a:rPr lang="en-US" sz="1400" dirty="0"/>
              <a:t>, </a:t>
            </a:r>
            <a:r>
              <a:rPr lang="en-US" sz="1400" dirty="0" err="1"/>
              <a:t>Acad</a:t>
            </a:r>
            <a:r>
              <a:rPr lang="en-US" sz="1400" dirty="0"/>
              <a:t> Med. 2014;89(3):443</a:t>
            </a:r>
          </a:p>
        </p:txBody>
      </p:sp>
      <p:graphicFrame>
        <p:nvGraphicFramePr>
          <p:cNvPr id="3" name="Table 7">
            <a:extLst>
              <a:ext uri="{FF2B5EF4-FFF2-40B4-BE49-F238E27FC236}">
                <a16:creationId xmlns:a16="http://schemas.microsoft.com/office/drawing/2014/main" id="{78E59E12-48A9-7C48-91E4-CA675303491B}"/>
              </a:ext>
            </a:extLst>
          </p:cNvPr>
          <p:cNvGraphicFramePr>
            <a:graphicFrameLocks noGrp="1"/>
          </p:cNvGraphicFramePr>
          <p:nvPr>
            <p:extLst>
              <p:ext uri="{D42A27DB-BD31-4B8C-83A1-F6EECF244321}">
                <p14:modId xmlns:p14="http://schemas.microsoft.com/office/powerpoint/2010/main" val="2600344408"/>
              </p:ext>
            </p:extLst>
          </p:nvPr>
        </p:nvGraphicFramePr>
        <p:xfrm>
          <a:off x="3504119" y="1459254"/>
          <a:ext cx="8128000" cy="3879228"/>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007599260"/>
                    </a:ext>
                  </a:extLst>
                </a:gridCol>
                <a:gridCol w="2032000">
                  <a:extLst>
                    <a:ext uri="{9D8B030D-6E8A-4147-A177-3AD203B41FA5}">
                      <a16:colId xmlns:a16="http://schemas.microsoft.com/office/drawing/2014/main" val="2060244089"/>
                    </a:ext>
                  </a:extLst>
                </a:gridCol>
                <a:gridCol w="2032000">
                  <a:extLst>
                    <a:ext uri="{9D8B030D-6E8A-4147-A177-3AD203B41FA5}">
                      <a16:colId xmlns:a16="http://schemas.microsoft.com/office/drawing/2014/main" val="3244856924"/>
                    </a:ext>
                  </a:extLst>
                </a:gridCol>
                <a:gridCol w="2032000">
                  <a:extLst>
                    <a:ext uri="{9D8B030D-6E8A-4147-A177-3AD203B41FA5}">
                      <a16:colId xmlns:a16="http://schemas.microsoft.com/office/drawing/2014/main" val="3183093537"/>
                    </a:ext>
                  </a:extLst>
                </a:gridCol>
              </a:tblGrid>
              <a:tr h="969807">
                <a:tc>
                  <a:txBody>
                    <a:bodyPr/>
                    <a:lstStyle/>
                    <a:p>
                      <a:endParaRPr lang="en-US" b="0" dirty="0">
                        <a:solidFill>
                          <a:schemeClr val="tx1"/>
                        </a:solidFill>
                      </a:endParaRPr>
                    </a:p>
                  </a:txBody>
                  <a:tcPr/>
                </a:tc>
                <a:tc>
                  <a:txBody>
                    <a:bodyPr/>
                    <a:lstStyle/>
                    <a:p>
                      <a:r>
                        <a:rPr lang="en-US" b="0" dirty="0">
                          <a:solidFill>
                            <a:schemeClr val="tx1"/>
                          </a:solidFill>
                        </a:rPr>
                        <a:t>Medical Student</a:t>
                      </a:r>
                    </a:p>
                  </a:txBody>
                  <a:tcPr/>
                </a:tc>
                <a:tc>
                  <a:txBody>
                    <a:bodyPr/>
                    <a:lstStyle/>
                    <a:p>
                      <a:r>
                        <a:rPr lang="en-US" b="0" dirty="0">
                          <a:solidFill>
                            <a:schemeClr val="tx1"/>
                          </a:solidFill>
                        </a:rPr>
                        <a:t>Resident or Fellow</a:t>
                      </a:r>
                    </a:p>
                  </a:txBody>
                  <a:tcPr/>
                </a:tc>
                <a:tc>
                  <a:txBody>
                    <a:bodyPr/>
                    <a:lstStyle/>
                    <a:p>
                      <a:r>
                        <a:rPr lang="en-US" b="0" dirty="0">
                          <a:solidFill>
                            <a:schemeClr val="tx1"/>
                          </a:solidFill>
                        </a:rPr>
                        <a:t>Early Career &lt;5y</a:t>
                      </a:r>
                    </a:p>
                  </a:txBody>
                  <a:tcPr/>
                </a:tc>
                <a:extLst>
                  <a:ext uri="{0D108BD9-81ED-4DB2-BD59-A6C34878D82A}">
                    <a16:rowId xmlns:a16="http://schemas.microsoft.com/office/drawing/2014/main" val="805601804"/>
                  </a:ext>
                </a:extLst>
              </a:tr>
              <a:tr h="969807">
                <a:tc>
                  <a:txBody>
                    <a:bodyPr/>
                    <a:lstStyle/>
                    <a:p>
                      <a:r>
                        <a:rPr lang="en-US" dirty="0"/>
                        <a:t>Depression</a:t>
                      </a:r>
                    </a:p>
                  </a:txBody>
                  <a:tcPr/>
                </a:tc>
                <a:tc>
                  <a:txBody>
                    <a:bodyPr/>
                    <a:lstStyle/>
                    <a:p>
                      <a:r>
                        <a:rPr lang="en-US" dirty="0"/>
                        <a:t>56%</a:t>
                      </a:r>
                    </a:p>
                  </a:txBody>
                  <a:tcPr/>
                </a:tc>
                <a:tc>
                  <a:txBody>
                    <a:bodyPr/>
                    <a:lstStyle/>
                    <a:p>
                      <a:r>
                        <a:rPr lang="en-US" dirty="0"/>
                        <a:t>6</a:t>
                      </a:r>
                      <a:r>
                        <a:rPr lang="en-US" i="1" dirty="0"/>
                        <a:t>0 </a:t>
                      </a:r>
                      <a:r>
                        <a:rPr lang="en-US" dirty="0"/>
                        <a:t>%</a:t>
                      </a:r>
                    </a:p>
                  </a:txBody>
                  <a:tcPr/>
                </a:tc>
                <a:tc>
                  <a:txBody>
                    <a:bodyPr/>
                    <a:lstStyle/>
                    <a:p>
                      <a:r>
                        <a:rPr lang="en-US" dirty="0"/>
                        <a:t>40%</a:t>
                      </a:r>
                    </a:p>
                  </a:txBody>
                  <a:tcPr/>
                </a:tc>
                <a:extLst>
                  <a:ext uri="{0D108BD9-81ED-4DB2-BD59-A6C34878D82A}">
                    <a16:rowId xmlns:a16="http://schemas.microsoft.com/office/drawing/2014/main" val="1839171602"/>
                  </a:ext>
                </a:extLst>
              </a:tr>
              <a:tr h="969807">
                <a:tc>
                  <a:txBody>
                    <a:bodyPr/>
                    <a:lstStyle/>
                    <a:p>
                      <a:r>
                        <a:rPr lang="en-US" dirty="0"/>
                        <a:t>Burnout</a:t>
                      </a:r>
                    </a:p>
                  </a:txBody>
                  <a:tcPr/>
                </a:tc>
                <a:tc>
                  <a:txBody>
                    <a:bodyPr/>
                    <a:lstStyle/>
                    <a:p>
                      <a:r>
                        <a:rPr lang="en-US" dirty="0"/>
                        <a:t>58%</a:t>
                      </a:r>
                    </a:p>
                  </a:txBody>
                  <a:tcPr/>
                </a:tc>
                <a:tc>
                  <a:txBody>
                    <a:bodyPr/>
                    <a:lstStyle/>
                    <a:p>
                      <a:r>
                        <a:rPr lang="en-US" dirty="0"/>
                        <a:t>51%</a:t>
                      </a:r>
                    </a:p>
                  </a:txBody>
                  <a:tcPr/>
                </a:tc>
                <a:tc>
                  <a:txBody>
                    <a:bodyPr/>
                    <a:lstStyle/>
                    <a:p>
                      <a:r>
                        <a:rPr lang="en-US" dirty="0"/>
                        <a:t>40%</a:t>
                      </a:r>
                    </a:p>
                  </a:txBody>
                  <a:tcPr/>
                </a:tc>
                <a:extLst>
                  <a:ext uri="{0D108BD9-81ED-4DB2-BD59-A6C34878D82A}">
                    <a16:rowId xmlns:a16="http://schemas.microsoft.com/office/drawing/2014/main" val="2885605615"/>
                  </a:ext>
                </a:extLst>
              </a:tr>
              <a:tr h="969807">
                <a:tc>
                  <a:txBody>
                    <a:bodyPr/>
                    <a:lstStyle/>
                    <a:p>
                      <a:r>
                        <a:rPr lang="en-US" dirty="0"/>
                        <a:t>Suicidal ideation</a:t>
                      </a:r>
                    </a:p>
                  </a:txBody>
                  <a:tcPr/>
                </a:tc>
                <a:tc>
                  <a:txBody>
                    <a:bodyPr/>
                    <a:lstStyle/>
                    <a:p>
                      <a:r>
                        <a:rPr lang="en-US" dirty="0"/>
                        <a:t>9,4%</a:t>
                      </a:r>
                    </a:p>
                  </a:txBody>
                  <a:tcPr/>
                </a:tc>
                <a:tc>
                  <a:txBody>
                    <a:bodyPr/>
                    <a:lstStyle/>
                    <a:p>
                      <a:r>
                        <a:rPr lang="en-US" dirty="0"/>
                        <a:t>8.1%</a:t>
                      </a:r>
                    </a:p>
                  </a:txBody>
                  <a:tcPr/>
                </a:tc>
                <a:tc>
                  <a:txBody>
                    <a:bodyPr/>
                    <a:lstStyle/>
                    <a:p>
                      <a:r>
                        <a:rPr lang="en-US" dirty="0"/>
                        <a:t>6.3%</a:t>
                      </a:r>
                    </a:p>
                  </a:txBody>
                  <a:tcPr/>
                </a:tc>
                <a:extLst>
                  <a:ext uri="{0D108BD9-81ED-4DB2-BD59-A6C34878D82A}">
                    <a16:rowId xmlns:a16="http://schemas.microsoft.com/office/drawing/2014/main" val="1031128714"/>
                  </a:ext>
                </a:extLst>
              </a:tr>
            </a:tbl>
          </a:graphicData>
        </a:graphic>
      </p:graphicFrame>
      <p:sp>
        <p:nvSpPr>
          <p:cNvPr id="7" name="TextBox 6">
            <a:extLst>
              <a:ext uri="{FF2B5EF4-FFF2-40B4-BE49-F238E27FC236}">
                <a16:creationId xmlns:a16="http://schemas.microsoft.com/office/drawing/2014/main" id="{278574BF-A066-B547-8BEA-079D21226193}"/>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012120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E906-3A43-DA46-83E0-B2576F2050A9}"/>
              </a:ext>
            </a:extLst>
          </p:cNvPr>
          <p:cNvSpPr>
            <a:spLocks noGrp="1"/>
          </p:cNvSpPr>
          <p:nvPr>
            <p:ph type="title"/>
          </p:nvPr>
        </p:nvSpPr>
        <p:spPr/>
        <p:txBody>
          <a:bodyPr/>
          <a:lstStyle/>
          <a:p>
            <a:r>
              <a:rPr lang="en-US" dirty="0"/>
              <a:t>Suicide in our profession</a:t>
            </a:r>
          </a:p>
        </p:txBody>
      </p:sp>
      <p:sp>
        <p:nvSpPr>
          <p:cNvPr id="3" name="Content Placeholder 2">
            <a:extLst>
              <a:ext uri="{FF2B5EF4-FFF2-40B4-BE49-F238E27FC236}">
                <a16:creationId xmlns:a16="http://schemas.microsoft.com/office/drawing/2014/main" id="{5D9B88A8-1A8E-0B45-8EE0-175F0733DFD8}"/>
              </a:ext>
            </a:extLst>
          </p:cNvPr>
          <p:cNvSpPr>
            <a:spLocks noGrp="1"/>
          </p:cNvSpPr>
          <p:nvPr>
            <p:ph idx="1"/>
          </p:nvPr>
        </p:nvSpPr>
        <p:spPr>
          <a:xfrm>
            <a:off x="3621740" y="871631"/>
            <a:ext cx="7817223" cy="6721475"/>
          </a:xfrm>
        </p:spPr>
        <p:txBody>
          <a:bodyPr>
            <a:normAutofit/>
          </a:bodyPr>
          <a:lstStyle/>
          <a:p>
            <a:r>
              <a:rPr lang="en-US" sz="3200" dirty="0"/>
              <a:t> Older data:</a:t>
            </a:r>
          </a:p>
          <a:p>
            <a:pPr lvl="1"/>
            <a:r>
              <a:rPr lang="en-US" sz="3200" dirty="0"/>
              <a:t>300-400 physician suicides/year</a:t>
            </a:r>
            <a:r>
              <a:rPr lang="en-US" sz="3200" baseline="30000" dirty="0"/>
              <a:t>1</a:t>
            </a:r>
          </a:p>
          <a:p>
            <a:pPr lvl="1"/>
            <a:r>
              <a:rPr lang="en-US" sz="3200" dirty="0"/>
              <a:t>Male physicians are 1.41 times more likely than the general male population to take their own lives, and female physicians 2.27 times.</a:t>
            </a:r>
            <a:r>
              <a:rPr lang="en-US" sz="3200" baseline="30000" dirty="0"/>
              <a:t>2</a:t>
            </a:r>
          </a:p>
          <a:p>
            <a:r>
              <a:rPr lang="en-US" sz="3200" dirty="0"/>
              <a:t>Newer data in MS, house staff, faculty:</a:t>
            </a:r>
          </a:p>
          <a:p>
            <a:pPr lvl="1"/>
            <a:r>
              <a:rPr lang="en-US" sz="3200" dirty="0"/>
              <a:t>Strong epidemiologic data is hard to come by due to significant differences in data collection, analysis, and likely underreporting</a:t>
            </a:r>
            <a:r>
              <a:rPr lang="en-US" sz="3200" baseline="30000" dirty="0"/>
              <a:t>3</a:t>
            </a:r>
          </a:p>
          <a:p>
            <a:pPr lvl="1"/>
            <a:r>
              <a:rPr lang="en-US" sz="3200" dirty="0"/>
              <a:t>Do not have accurate estimate</a:t>
            </a:r>
          </a:p>
          <a:p>
            <a:endParaRPr lang="en-US" sz="3200" baseline="30000" dirty="0"/>
          </a:p>
          <a:p>
            <a:pPr marL="502920" lvl="1" indent="0">
              <a:buNone/>
            </a:pPr>
            <a:endParaRPr lang="en-US" dirty="0"/>
          </a:p>
        </p:txBody>
      </p:sp>
      <p:sp>
        <p:nvSpPr>
          <p:cNvPr id="4" name="Footer Placeholder 3">
            <a:extLst>
              <a:ext uri="{FF2B5EF4-FFF2-40B4-BE49-F238E27FC236}">
                <a16:creationId xmlns:a16="http://schemas.microsoft.com/office/drawing/2014/main" id="{777170DF-5D44-B64D-A508-591102710945}"/>
              </a:ext>
            </a:extLst>
          </p:cNvPr>
          <p:cNvSpPr>
            <a:spLocks noGrp="1"/>
          </p:cNvSpPr>
          <p:nvPr>
            <p:ph type="ftr" sz="quarter" idx="11"/>
          </p:nvPr>
        </p:nvSpPr>
        <p:spPr>
          <a:xfrm>
            <a:off x="4200670" y="6415559"/>
            <a:ext cx="5911517" cy="365125"/>
          </a:xfrm>
        </p:spPr>
        <p:txBody>
          <a:bodyPr/>
          <a:lstStyle/>
          <a:p>
            <a:r>
              <a:rPr lang="en-US" dirty="0"/>
              <a:t>THE UNIVERSITY OF NEW MEXICO</a:t>
            </a:r>
          </a:p>
        </p:txBody>
      </p:sp>
      <p:sp>
        <p:nvSpPr>
          <p:cNvPr id="6" name="TextBox 5">
            <a:extLst>
              <a:ext uri="{FF2B5EF4-FFF2-40B4-BE49-F238E27FC236}">
                <a16:creationId xmlns:a16="http://schemas.microsoft.com/office/drawing/2014/main" id="{A04F82DD-3986-2949-A929-031EDF64DF81}"/>
              </a:ext>
            </a:extLst>
          </p:cNvPr>
          <p:cNvSpPr txBox="1"/>
          <p:nvPr/>
        </p:nvSpPr>
        <p:spPr>
          <a:xfrm>
            <a:off x="43244"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339679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E906-3A43-DA46-83E0-B2576F2050A9}"/>
              </a:ext>
            </a:extLst>
          </p:cNvPr>
          <p:cNvSpPr>
            <a:spLocks noGrp="1"/>
          </p:cNvSpPr>
          <p:nvPr>
            <p:ph type="title"/>
          </p:nvPr>
        </p:nvSpPr>
        <p:spPr/>
        <p:txBody>
          <a:bodyPr/>
          <a:lstStyle/>
          <a:p>
            <a:r>
              <a:rPr lang="en-US" dirty="0"/>
              <a:t>Suicide in our profession</a:t>
            </a:r>
          </a:p>
        </p:txBody>
      </p:sp>
      <p:sp>
        <p:nvSpPr>
          <p:cNvPr id="3" name="Content Placeholder 2">
            <a:extLst>
              <a:ext uri="{FF2B5EF4-FFF2-40B4-BE49-F238E27FC236}">
                <a16:creationId xmlns:a16="http://schemas.microsoft.com/office/drawing/2014/main" id="{5D9B88A8-1A8E-0B45-8EE0-175F0733DFD8}"/>
              </a:ext>
            </a:extLst>
          </p:cNvPr>
          <p:cNvSpPr>
            <a:spLocks noGrp="1"/>
          </p:cNvSpPr>
          <p:nvPr>
            <p:ph idx="1"/>
          </p:nvPr>
        </p:nvSpPr>
        <p:spPr>
          <a:xfrm>
            <a:off x="3567729" y="914399"/>
            <a:ext cx="8050530" cy="5943601"/>
          </a:xfrm>
        </p:spPr>
        <p:txBody>
          <a:bodyPr>
            <a:normAutofit fontScale="85000" lnSpcReduction="20000"/>
          </a:bodyPr>
          <a:lstStyle/>
          <a:p>
            <a:pPr marL="0" indent="0">
              <a:buNone/>
            </a:pPr>
            <a:r>
              <a:rPr lang="en-US" sz="3400" dirty="0"/>
              <a:t>What we do know:</a:t>
            </a:r>
          </a:p>
          <a:p>
            <a:r>
              <a:rPr lang="en-US" sz="3400" dirty="0"/>
              <a:t>Medical students are 3x more likely to die of suicide than age-matched controls in the general population</a:t>
            </a:r>
            <a:r>
              <a:rPr lang="en-US" sz="3400" baseline="30000" dirty="0"/>
              <a:t>1</a:t>
            </a:r>
          </a:p>
          <a:p>
            <a:r>
              <a:rPr lang="en-US" sz="3400" dirty="0"/>
              <a:t>Leading cause of death for male residents and second leading cause of death for female residents</a:t>
            </a:r>
            <a:r>
              <a:rPr lang="en-US" sz="3400" baseline="30000" dirty="0"/>
              <a:t>2</a:t>
            </a:r>
          </a:p>
          <a:p>
            <a:r>
              <a:rPr lang="en-US" sz="3400" dirty="0"/>
              <a:t>2019 systematic review and meta-analysis calculating an overall standardized mortality rate (SMR)of 1.44 for suicides among physicians.</a:t>
            </a:r>
            <a:r>
              <a:rPr lang="en-US" sz="3400" baseline="30000" dirty="0"/>
              <a:t>3</a:t>
            </a:r>
          </a:p>
          <a:p>
            <a:r>
              <a:rPr lang="en-US" sz="3400" dirty="0"/>
              <a:t>2020 meta-analysis reporting female physicians had a suicide rate that was significantly higher than women in the general population.</a:t>
            </a:r>
            <a:r>
              <a:rPr lang="en-US" sz="3400" baseline="30000" dirty="0"/>
              <a:t>4</a:t>
            </a:r>
          </a:p>
          <a:p>
            <a:r>
              <a:rPr lang="en-US" sz="3400" dirty="0"/>
              <a:t>Prevalence of physician suicide increased over the 2003-2017 time frame with over a third of deaths occurring from 2015-2017 </a:t>
            </a:r>
            <a:r>
              <a:rPr lang="en-US" sz="3400" baseline="30000" dirty="0"/>
              <a:t>5</a:t>
            </a:r>
          </a:p>
          <a:p>
            <a:endParaRPr lang="en-US" sz="3800" dirty="0"/>
          </a:p>
        </p:txBody>
      </p:sp>
      <p:sp>
        <p:nvSpPr>
          <p:cNvPr id="4" name="TextBox 3">
            <a:extLst>
              <a:ext uri="{FF2B5EF4-FFF2-40B4-BE49-F238E27FC236}">
                <a16:creationId xmlns:a16="http://schemas.microsoft.com/office/drawing/2014/main" id="{C8537883-0267-9045-AB21-5A76BCF7B4C6}"/>
              </a:ext>
            </a:extLst>
          </p:cNvPr>
          <p:cNvSpPr txBox="1"/>
          <p:nvPr/>
        </p:nvSpPr>
        <p:spPr>
          <a:xfrm>
            <a:off x="0" y="633364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058093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5EE8E-06C0-744A-9992-FEFB19891A73}"/>
              </a:ext>
            </a:extLst>
          </p:cNvPr>
          <p:cNvSpPr>
            <a:spLocks noGrp="1"/>
          </p:cNvSpPr>
          <p:nvPr>
            <p:ph type="title"/>
          </p:nvPr>
        </p:nvSpPr>
        <p:spPr/>
        <p:txBody>
          <a:bodyPr/>
          <a:lstStyle/>
          <a:p>
            <a:r>
              <a:rPr lang="en-US" dirty="0"/>
              <a:t>Risk factors for physician and trainee suicide:</a:t>
            </a:r>
          </a:p>
        </p:txBody>
      </p:sp>
      <p:sp>
        <p:nvSpPr>
          <p:cNvPr id="4" name="Footer Placeholder 3">
            <a:extLst>
              <a:ext uri="{FF2B5EF4-FFF2-40B4-BE49-F238E27FC236}">
                <a16:creationId xmlns:a16="http://schemas.microsoft.com/office/drawing/2014/main" id="{B1C0C323-7CFF-404E-A41F-3396A4746512}"/>
              </a:ext>
            </a:extLst>
          </p:cNvPr>
          <p:cNvSpPr>
            <a:spLocks noGrp="1"/>
          </p:cNvSpPr>
          <p:nvPr>
            <p:ph type="ftr" sz="quarter" idx="11"/>
          </p:nvPr>
        </p:nvSpPr>
        <p:spPr/>
        <p:txBody>
          <a:bodyPr/>
          <a:lstStyle/>
          <a:p>
            <a:r>
              <a:rPr lang="en-US"/>
              <a:t>THE UNIVERSITY OF NEW MEXICO</a:t>
            </a:r>
            <a:endParaRPr lang="en-US" dirty="0"/>
          </a:p>
        </p:txBody>
      </p:sp>
      <p:sp>
        <p:nvSpPr>
          <p:cNvPr id="7" name="Content Placeholder 6">
            <a:extLst>
              <a:ext uri="{FF2B5EF4-FFF2-40B4-BE49-F238E27FC236}">
                <a16:creationId xmlns:a16="http://schemas.microsoft.com/office/drawing/2014/main" id="{76707E4D-6384-5449-B981-5629D393C9F3}"/>
              </a:ext>
            </a:extLst>
          </p:cNvPr>
          <p:cNvSpPr>
            <a:spLocks noGrp="1"/>
          </p:cNvSpPr>
          <p:nvPr>
            <p:ph idx="1"/>
          </p:nvPr>
        </p:nvSpPr>
        <p:spPr/>
        <p:txBody>
          <a:bodyPr>
            <a:noAutofit/>
          </a:bodyPr>
          <a:lstStyle/>
          <a:p>
            <a:r>
              <a:rPr lang="en-US" sz="2800" dirty="0"/>
              <a:t>Prior diagnosis of mental health diagnosis</a:t>
            </a:r>
          </a:p>
          <a:p>
            <a:r>
              <a:rPr lang="en-US" sz="2800" dirty="0"/>
              <a:t>Prior suicide attempt</a:t>
            </a:r>
          </a:p>
          <a:p>
            <a:r>
              <a:rPr lang="en-US" sz="2800" dirty="0"/>
              <a:t>Family history of mental illness, suicide</a:t>
            </a:r>
          </a:p>
          <a:p>
            <a:r>
              <a:rPr lang="en-US" sz="2800" dirty="0"/>
              <a:t>Civil/legal issues or regulatory complaints</a:t>
            </a:r>
          </a:p>
          <a:p>
            <a:r>
              <a:rPr lang="en-US" sz="2800" dirty="0"/>
              <a:t>Asian or Pacific Islander</a:t>
            </a:r>
          </a:p>
          <a:p>
            <a:r>
              <a:rPr lang="en-US" sz="2800" dirty="0"/>
              <a:t>Ease of access to lethal means</a:t>
            </a:r>
          </a:p>
          <a:p>
            <a:r>
              <a:rPr lang="en-US" sz="2800" dirty="0"/>
              <a:t>Alcohol or other substance use</a:t>
            </a:r>
          </a:p>
          <a:p>
            <a:r>
              <a:rPr lang="en-US" sz="2800" dirty="0"/>
              <a:t>Single</a:t>
            </a:r>
          </a:p>
          <a:p>
            <a:r>
              <a:rPr lang="en-US" sz="2800" dirty="0"/>
              <a:t>Childhood trauma</a:t>
            </a:r>
          </a:p>
          <a:p>
            <a:r>
              <a:rPr lang="en-US" sz="2800" dirty="0"/>
              <a:t>Increased stress</a:t>
            </a:r>
          </a:p>
        </p:txBody>
      </p:sp>
      <p:sp>
        <p:nvSpPr>
          <p:cNvPr id="5" name="TextBox 4">
            <a:extLst>
              <a:ext uri="{FF2B5EF4-FFF2-40B4-BE49-F238E27FC236}">
                <a16:creationId xmlns:a16="http://schemas.microsoft.com/office/drawing/2014/main" id="{378033AE-7507-0044-B811-50E374875CAE}"/>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69977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F2E95-D03B-4349-81F0-F2AEB8F99777}"/>
              </a:ext>
            </a:extLst>
          </p:cNvPr>
          <p:cNvSpPr>
            <a:spLocks noGrp="1"/>
          </p:cNvSpPr>
          <p:nvPr>
            <p:ph type="title"/>
          </p:nvPr>
        </p:nvSpPr>
        <p:spPr/>
        <p:txBody>
          <a:bodyPr/>
          <a:lstStyle/>
          <a:p>
            <a:r>
              <a:rPr lang="en-US" dirty="0"/>
              <a:t>Protective factors</a:t>
            </a:r>
          </a:p>
        </p:txBody>
      </p:sp>
      <p:sp>
        <p:nvSpPr>
          <p:cNvPr id="3" name="Content Placeholder 2">
            <a:extLst>
              <a:ext uri="{FF2B5EF4-FFF2-40B4-BE49-F238E27FC236}">
                <a16:creationId xmlns:a16="http://schemas.microsoft.com/office/drawing/2014/main" id="{2169FA99-DC18-C740-B2A9-0F71F9C03FE0}"/>
              </a:ext>
            </a:extLst>
          </p:cNvPr>
          <p:cNvSpPr>
            <a:spLocks noGrp="1"/>
          </p:cNvSpPr>
          <p:nvPr>
            <p:ph idx="1"/>
          </p:nvPr>
        </p:nvSpPr>
        <p:spPr>
          <a:xfrm>
            <a:off x="3582398" y="1123837"/>
            <a:ext cx="7315200" cy="5120640"/>
          </a:xfrm>
        </p:spPr>
        <p:txBody>
          <a:bodyPr>
            <a:normAutofit/>
          </a:bodyPr>
          <a:lstStyle/>
          <a:p>
            <a:r>
              <a:rPr lang="en-US" sz="3200" dirty="0"/>
              <a:t>Effective and sufficient mental health care</a:t>
            </a:r>
          </a:p>
          <a:p>
            <a:r>
              <a:rPr lang="en-US" sz="3200" dirty="0"/>
              <a:t>Connection to individuals, family, community, and social institutions</a:t>
            </a:r>
          </a:p>
          <a:p>
            <a:r>
              <a:rPr lang="en-US" sz="3200" dirty="0"/>
              <a:t>Life skills</a:t>
            </a:r>
          </a:p>
          <a:p>
            <a:r>
              <a:rPr lang="en-US" sz="3200" dirty="0"/>
              <a:t>A sense of purpose or meaning, self-esteem</a:t>
            </a:r>
          </a:p>
          <a:p>
            <a:r>
              <a:rPr lang="en-US" sz="3200" dirty="0"/>
              <a:t>Cultural or personal beliefs that discourage suicide</a:t>
            </a:r>
          </a:p>
          <a:p>
            <a:pPr marL="0" indent="0">
              <a:buNone/>
            </a:pPr>
            <a:br>
              <a:rPr lang="en-US" dirty="0"/>
            </a:br>
            <a:endParaRPr lang="en-US" dirty="0"/>
          </a:p>
          <a:p>
            <a:endParaRPr lang="en-US" dirty="0"/>
          </a:p>
        </p:txBody>
      </p:sp>
      <p:sp>
        <p:nvSpPr>
          <p:cNvPr id="4" name="Footer Placeholder 3">
            <a:extLst>
              <a:ext uri="{FF2B5EF4-FFF2-40B4-BE49-F238E27FC236}">
                <a16:creationId xmlns:a16="http://schemas.microsoft.com/office/drawing/2014/main" id="{AFB0AD0E-E1A8-9144-9B61-3737C104740C}"/>
              </a:ext>
            </a:extLst>
          </p:cNvPr>
          <p:cNvSpPr>
            <a:spLocks noGrp="1"/>
          </p:cNvSpPr>
          <p:nvPr>
            <p:ph type="ftr" sz="quarter" idx="11"/>
          </p:nvPr>
        </p:nvSpPr>
        <p:spPr/>
        <p:txBody>
          <a:bodyPr/>
          <a:lstStyle/>
          <a:p>
            <a:r>
              <a:rPr lang="en-US"/>
              <a:t>THE UNIVERSITY OF NEW MEXICO</a:t>
            </a:r>
            <a:endParaRPr lang="en-US" dirty="0"/>
          </a:p>
        </p:txBody>
      </p:sp>
      <p:sp>
        <p:nvSpPr>
          <p:cNvPr id="6" name="TextBox 5">
            <a:extLst>
              <a:ext uri="{FF2B5EF4-FFF2-40B4-BE49-F238E27FC236}">
                <a16:creationId xmlns:a16="http://schemas.microsoft.com/office/drawing/2014/main" id="{9B48B416-71A9-7C48-A0D9-FE25C71D5625}"/>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21416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dirty="0"/>
              <a:t>Future physicians have excellent mental health</a:t>
            </a:r>
            <a:br>
              <a:rPr lang="en-US" sz="4400" dirty="0"/>
            </a:br>
            <a:endParaRPr lang="en-US" sz="4400" dirty="0"/>
          </a:p>
        </p:txBody>
      </p:sp>
      <p:sp>
        <p:nvSpPr>
          <p:cNvPr id="3" name="Content Placeholder 2"/>
          <p:cNvSpPr>
            <a:spLocks noGrp="1"/>
          </p:cNvSpPr>
          <p:nvPr>
            <p:ph idx="1"/>
          </p:nvPr>
        </p:nvSpPr>
        <p:spPr>
          <a:xfrm>
            <a:off x="3546538" y="1025473"/>
            <a:ext cx="7315200" cy="5120640"/>
          </a:xfrm>
        </p:spPr>
        <p:txBody>
          <a:bodyPr>
            <a:normAutofit/>
          </a:bodyPr>
          <a:lstStyle/>
          <a:p>
            <a:pPr marL="0" indent="0">
              <a:lnSpc>
                <a:spcPct val="100000"/>
              </a:lnSpc>
              <a:spcBef>
                <a:spcPts val="0"/>
              </a:spcBef>
              <a:buNone/>
              <a:defRPr/>
            </a:pPr>
            <a:r>
              <a:rPr lang="en-US" sz="3600" i="0" dirty="0">
                <a:solidFill>
                  <a:schemeClr val="tx1"/>
                </a:solidFill>
              </a:rPr>
              <a:t>2012 study</a:t>
            </a:r>
          </a:p>
          <a:p>
            <a:pPr>
              <a:lnSpc>
                <a:spcPct val="100000"/>
              </a:lnSpc>
              <a:spcBef>
                <a:spcPts val="0"/>
              </a:spcBef>
              <a:buFont typeface="Arial" panose="020B0604020202020204" pitchFamily="34" charset="0"/>
              <a:buChar char="•"/>
              <a:defRPr/>
            </a:pPr>
            <a:r>
              <a:rPr lang="en-US" sz="3600" dirty="0">
                <a:solidFill>
                  <a:schemeClr val="tx1"/>
                </a:solidFill>
              </a:rPr>
              <a:t> M</a:t>
            </a:r>
            <a:r>
              <a:rPr lang="en-US" sz="3600" i="0" dirty="0">
                <a:solidFill>
                  <a:schemeClr val="tx1"/>
                </a:solidFill>
              </a:rPr>
              <a:t>atriculating medical students at 6 schools vs. matched population sample (age, education)</a:t>
            </a:r>
          </a:p>
          <a:p>
            <a:pPr>
              <a:lnSpc>
                <a:spcPct val="100000"/>
              </a:lnSpc>
              <a:spcBef>
                <a:spcPts val="0"/>
              </a:spcBef>
              <a:buFont typeface="Arial" panose="020B0604020202020204" pitchFamily="34" charset="0"/>
              <a:buChar char="•"/>
              <a:defRPr/>
            </a:pPr>
            <a:r>
              <a:rPr lang="en-US" sz="3600" i="0" dirty="0">
                <a:solidFill>
                  <a:schemeClr val="tx1"/>
                </a:solidFill>
              </a:rPr>
              <a:t> MMS start off as healthy or healthier than matched cohort</a:t>
            </a:r>
            <a:endParaRPr lang="en-US" sz="2800" dirty="0"/>
          </a:p>
          <a:p>
            <a:pPr marL="3657600" lvl="8" indent="0" algn="r">
              <a:lnSpc>
                <a:spcPct val="100000"/>
              </a:lnSpc>
              <a:spcBef>
                <a:spcPts val="0"/>
              </a:spcBef>
              <a:buNone/>
              <a:defRPr/>
            </a:pPr>
            <a:endParaRPr lang="en-US" sz="1600" i="0" dirty="0"/>
          </a:p>
        </p:txBody>
      </p:sp>
      <p:sp>
        <p:nvSpPr>
          <p:cNvPr id="4" name="TextBox 3">
            <a:extLst>
              <a:ext uri="{FF2B5EF4-FFF2-40B4-BE49-F238E27FC236}">
                <a16:creationId xmlns:a16="http://schemas.microsoft.com/office/drawing/2014/main" id="{FF6A3B8F-62D7-D849-B4F0-833D39290FBF}"/>
              </a:ext>
            </a:extLst>
          </p:cNvPr>
          <p:cNvSpPr txBox="1"/>
          <p:nvPr/>
        </p:nvSpPr>
        <p:spPr>
          <a:xfrm>
            <a:off x="0" y="6250014"/>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678688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947759825"/>
              </p:ext>
            </p:extLst>
          </p:nvPr>
        </p:nvGraphicFramePr>
        <p:xfrm>
          <a:off x="3868738" y="863600"/>
          <a:ext cx="7315200" cy="512127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r>
              <a:rPr lang="en-US" dirty="0"/>
              <a:t>THE UNIVERSITY OF NEW MEXICO</a:t>
            </a:r>
          </a:p>
        </p:txBody>
      </p:sp>
      <p:sp>
        <p:nvSpPr>
          <p:cNvPr id="2" name="Title 1"/>
          <p:cNvSpPr>
            <a:spLocks noGrp="1"/>
          </p:cNvSpPr>
          <p:nvPr>
            <p:ph type="title"/>
          </p:nvPr>
        </p:nvSpPr>
        <p:spPr/>
        <p:txBody>
          <a:bodyPr/>
          <a:lstStyle/>
          <a:p>
            <a:r>
              <a:rPr lang="en-US" dirty="0"/>
              <a:t>We start off healthy…</a:t>
            </a:r>
          </a:p>
        </p:txBody>
      </p:sp>
      <p:sp>
        <p:nvSpPr>
          <p:cNvPr id="8" name="TextBox 7"/>
          <p:cNvSpPr txBox="1"/>
          <p:nvPr/>
        </p:nvSpPr>
        <p:spPr>
          <a:xfrm>
            <a:off x="5680345" y="5987018"/>
            <a:ext cx="4866332" cy="369332"/>
          </a:xfrm>
          <a:prstGeom prst="rect">
            <a:avLst/>
          </a:prstGeom>
          <a:noFill/>
        </p:spPr>
        <p:txBody>
          <a:bodyPr wrap="none" rtlCol="0">
            <a:spAutoFit/>
          </a:bodyPr>
          <a:lstStyle/>
          <a:p>
            <a:r>
              <a:rPr lang="en-US" dirty="0" err="1"/>
              <a:t>Brazeau</a:t>
            </a:r>
            <a:r>
              <a:rPr lang="en-US" dirty="0"/>
              <a:t> C, Academic Medicine, Vol. 89:1520-1525</a:t>
            </a:r>
          </a:p>
        </p:txBody>
      </p:sp>
      <p:sp>
        <p:nvSpPr>
          <p:cNvPr id="9" name="TextBox 8">
            <a:extLst>
              <a:ext uri="{FF2B5EF4-FFF2-40B4-BE49-F238E27FC236}">
                <a16:creationId xmlns:a16="http://schemas.microsoft.com/office/drawing/2014/main" id="{06B684B2-3DD5-3F4F-AF78-D1C80ECFC31A}"/>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612759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60162283"/>
              </p:ext>
            </p:extLst>
          </p:nvPr>
        </p:nvGraphicFramePr>
        <p:xfrm>
          <a:off x="3868738" y="863600"/>
          <a:ext cx="7315200" cy="512127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r>
              <a:rPr lang="en-US" dirty="0"/>
              <a:t>THE UNIVERSITY OF NEW MEXICO</a:t>
            </a:r>
          </a:p>
        </p:txBody>
      </p:sp>
      <p:sp>
        <p:nvSpPr>
          <p:cNvPr id="2" name="Title 1"/>
          <p:cNvSpPr>
            <a:spLocks noGrp="1"/>
          </p:cNvSpPr>
          <p:nvPr>
            <p:ph type="title"/>
          </p:nvPr>
        </p:nvSpPr>
        <p:spPr/>
        <p:txBody>
          <a:bodyPr/>
          <a:lstStyle/>
          <a:p>
            <a:r>
              <a:rPr lang="en-US" dirty="0"/>
              <a:t>Sometime in medical school…</a:t>
            </a:r>
          </a:p>
        </p:txBody>
      </p:sp>
      <p:sp>
        <p:nvSpPr>
          <p:cNvPr id="8" name="TextBox 7"/>
          <p:cNvSpPr txBox="1"/>
          <p:nvPr/>
        </p:nvSpPr>
        <p:spPr>
          <a:xfrm>
            <a:off x="5830513" y="5987018"/>
            <a:ext cx="4716164" cy="369332"/>
          </a:xfrm>
          <a:prstGeom prst="rect">
            <a:avLst/>
          </a:prstGeom>
          <a:noFill/>
        </p:spPr>
        <p:txBody>
          <a:bodyPr wrap="none" rtlCol="0">
            <a:spAutoFit/>
          </a:bodyPr>
          <a:lstStyle/>
          <a:p>
            <a:pPr lvl="0" algn="r"/>
            <a:r>
              <a:rPr lang="en-US" dirty="0" err="1">
                <a:solidFill>
                  <a:prstClr val="black"/>
                </a:solidFill>
              </a:rPr>
              <a:t>Dyrbye</a:t>
            </a:r>
            <a:r>
              <a:rPr lang="en-US" dirty="0">
                <a:solidFill>
                  <a:prstClr val="black"/>
                </a:solidFill>
              </a:rPr>
              <a:t> LN et al. </a:t>
            </a:r>
            <a:r>
              <a:rPr lang="nb-NO" dirty="0" err="1">
                <a:solidFill>
                  <a:prstClr val="black"/>
                </a:solidFill>
              </a:rPr>
              <a:t>Acad</a:t>
            </a:r>
            <a:r>
              <a:rPr lang="nb-NO" dirty="0">
                <a:solidFill>
                  <a:prstClr val="black"/>
                </a:solidFill>
              </a:rPr>
              <a:t> Med. 2014;89(3):443–451 </a:t>
            </a:r>
          </a:p>
        </p:txBody>
      </p:sp>
      <p:sp>
        <p:nvSpPr>
          <p:cNvPr id="9" name="TextBox 8">
            <a:extLst>
              <a:ext uri="{FF2B5EF4-FFF2-40B4-BE49-F238E27FC236}">
                <a16:creationId xmlns:a16="http://schemas.microsoft.com/office/drawing/2014/main" id="{AC84AAEE-73ED-FD4E-A1FA-10C69D09AA36}"/>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883539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9946" y="836908"/>
            <a:ext cx="6249403" cy="5191933"/>
          </a:xfrm>
        </p:spPr>
        <p:txBody>
          <a:bodyPr>
            <a:normAutofit/>
          </a:bodyPr>
          <a:lstStyle/>
          <a:p>
            <a:pPr marL="457200" indent="-457200">
              <a:buFont typeface="+mj-lt"/>
              <a:buAutoNum type="arabicPeriod"/>
            </a:pPr>
            <a:r>
              <a:rPr lang="en-US" sz="2800" dirty="0">
                <a:solidFill>
                  <a:schemeClr val="tx1"/>
                </a:solidFill>
              </a:rPr>
              <a:t>Discuss mental illness and suicide in the medical profession with their peers</a:t>
            </a:r>
          </a:p>
          <a:p>
            <a:pPr marL="457200" indent="-457200">
              <a:buFont typeface="+mj-lt"/>
              <a:buAutoNum type="arabicPeriod"/>
            </a:pPr>
            <a:r>
              <a:rPr lang="en-US" sz="2800" dirty="0">
                <a:solidFill>
                  <a:schemeClr val="tx1"/>
                </a:solidFill>
              </a:rPr>
              <a:t>Describe the stigma surrounding mental illness and help-seeking in medical students</a:t>
            </a:r>
            <a:endParaRPr lang="en-US" sz="2800" dirty="0"/>
          </a:p>
          <a:p>
            <a:pPr marL="457200" indent="-457200">
              <a:buFont typeface="+mj-lt"/>
              <a:buAutoNum type="arabicPeriod"/>
            </a:pPr>
            <a:r>
              <a:rPr lang="en-US" sz="2800" dirty="0">
                <a:solidFill>
                  <a:schemeClr val="tx1"/>
                </a:solidFill>
              </a:rPr>
              <a:t>Identify strategies to reach out to colleagues who you think might be struggling or who might be suicidal</a:t>
            </a:r>
          </a:p>
        </p:txBody>
      </p:sp>
      <p:sp>
        <p:nvSpPr>
          <p:cNvPr id="7" name="Title 6"/>
          <p:cNvSpPr>
            <a:spLocks noGrp="1"/>
          </p:cNvSpPr>
          <p:nvPr>
            <p:ph type="title"/>
          </p:nvPr>
        </p:nvSpPr>
        <p:spPr/>
        <p:txBody>
          <a:bodyPr/>
          <a:lstStyle/>
          <a:p>
            <a:r>
              <a:rPr lang="en-US" dirty="0"/>
              <a:t>Objectives</a:t>
            </a:r>
          </a:p>
        </p:txBody>
      </p:sp>
      <p:sp>
        <p:nvSpPr>
          <p:cNvPr id="2" name="TextBox 1">
            <a:extLst>
              <a:ext uri="{FF2B5EF4-FFF2-40B4-BE49-F238E27FC236}">
                <a16:creationId xmlns:a16="http://schemas.microsoft.com/office/drawing/2014/main" id="{1D26C6B4-4C72-2840-8810-E9A23C900020}"/>
              </a:ext>
            </a:extLst>
          </p:cNvPr>
          <p:cNvSpPr txBox="1"/>
          <p:nvPr/>
        </p:nvSpPr>
        <p:spPr>
          <a:xfrm>
            <a:off x="0" y="6243994"/>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819625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2769926" y="0"/>
            <a:ext cx="6340510" cy="6340510"/>
          </a:xfrm>
        </p:spPr>
      </p:pic>
      <p:sp>
        <p:nvSpPr>
          <p:cNvPr id="5" name="TextBox 4">
            <a:extLst>
              <a:ext uri="{FF2B5EF4-FFF2-40B4-BE49-F238E27FC236}">
                <a16:creationId xmlns:a16="http://schemas.microsoft.com/office/drawing/2014/main" id="{A5E3F08D-A27F-7E41-84C8-6CCEE2C38F65}"/>
              </a:ext>
            </a:extLst>
          </p:cNvPr>
          <p:cNvSpPr txBox="1"/>
          <p:nvPr/>
        </p:nvSpPr>
        <p:spPr>
          <a:xfrm>
            <a:off x="67420" y="644203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84255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a:extLst>
              <a:ext uri="{FF2B5EF4-FFF2-40B4-BE49-F238E27FC236}">
                <a16:creationId xmlns:a16="http://schemas.microsoft.com/office/drawing/2014/main" id="{A3DFB489-085F-3D42-872C-A48BCEDC0E35}"/>
              </a:ext>
            </a:extLst>
          </p:cNvPr>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3192462" y="596900"/>
            <a:ext cx="5121275" cy="5121275"/>
          </a:xfrm>
        </p:spPr>
      </p:pic>
      <p:sp>
        <p:nvSpPr>
          <p:cNvPr id="14" name="TextBox 13">
            <a:extLst>
              <a:ext uri="{FF2B5EF4-FFF2-40B4-BE49-F238E27FC236}">
                <a16:creationId xmlns:a16="http://schemas.microsoft.com/office/drawing/2014/main" id="{4E3E254F-CFEC-C844-BA83-AFA28E73CF15}"/>
              </a:ext>
            </a:extLst>
          </p:cNvPr>
          <p:cNvSpPr txBox="1"/>
          <p:nvPr/>
        </p:nvSpPr>
        <p:spPr>
          <a:xfrm>
            <a:off x="691376" y="317748"/>
            <a:ext cx="4173028" cy="2339102"/>
          </a:xfrm>
          <a:prstGeom prst="rect">
            <a:avLst/>
          </a:prstGeom>
          <a:solidFill>
            <a:srgbClr val="00919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orbel"/>
                <a:ea typeface="+mn-ea"/>
                <a:cs typeface="+mn-cs"/>
              </a:rPr>
              <a:t>Culture of Wellness: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Learning Communities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Peer Support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Corbel"/>
                <a:ea typeface="+mn-ea"/>
                <a:cs typeface="+mn-cs"/>
              </a:rPr>
              <a:t>Opt</a:t>
            </a:r>
            <a:r>
              <a:rPr kumimoji="0" lang="en-US" sz="1800" b="0" i="0" u="none" strike="noStrike" kern="1200" cap="none" spc="0" normalizeH="0" baseline="0" noProof="0" dirty="0">
                <a:ln>
                  <a:noFill/>
                </a:ln>
                <a:solidFill>
                  <a:prstClr val="white"/>
                </a:solidFill>
                <a:effectLst/>
                <a:uLnTx/>
                <a:uFillTx/>
                <a:latin typeface="Corbel"/>
                <a:ea typeface="+mn-ea"/>
                <a:cs typeface="+mn-cs"/>
              </a:rPr>
              <a:t> out wellness checks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Destigmatize help seeking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Available/accessible support resources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Inclusive learning environment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Respect for diversity</a:t>
            </a:r>
          </a:p>
        </p:txBody>
      </p:sp>
      <p:sp>
        <p:nvSpPr>
          <p:cNvPr id="6" name="TextBox 5">
            <a:extLst>
              <a:ext uri="{FF2B5EF4-FFF2-40B4-BE49-F238E27FC236}">
                <a16:creationId xmlns:a16="http://schemas.microsoft.com/office/drawing/2014/main" id="{20CFE9CF-FB6B-4F4F-BC11-12D851C2D7B2}"/>
              </a:ext>
            </a:extLst>
          </p:cNvPr>
          <p:cNvSpPr txBox="1"/>
          <p:nvPr/>
        </p:nvSpPr>
        <p:spPr>
          <a:xfrm>
            <a:off x="7411734" y="596900"/>
            <a:ext cx="4780266" cy="2062103"/>
          </a:xfrm>
          <a:prstGeom prst="rect">
            <a:avLst/>
          </a:prstGeom>
          <a:solidFill>
            <a:srgbClr val="00919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orbel"/>
                <a:ea typeface="+mn-ea"/>
                <a:cs typeface="+mn-cs"/>
              </a:rPr>
              <a:t>Efficiency of Practice: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Orientation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Setting expectations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Clear assignments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Teaching study strategies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Asynchronous learning/lecture capture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P/F grading </a:t>
            </a:r>
          </a:p>
        </p:txBody>
      </p:sp>
      <p:sp>
        <p:nvSpPr>
          <p:cNvPr id="2" name="TextBox 1">
            <a:extLst>
              <a:ext uri="{FF2B5EF4-FFF2-40B4-BE49-F238E27FC236}">
                <a16:creationId xmlns:a16="http://schemas.microsoft.com/office/drawing/2014/main" id="{B99F09BD-8064-3A4A-AB13-F3C71A5DAAAA}"/>
              </a:ext>
            </a:extLst>
          </p:cNvPr>
          <p:cNvSpPr txBox="1"/>
          <p:nvPr/>
        </p:nvSpPr>
        <p:spPr>
          <a:xfrm>
            <a:off x="816342" y="3933732"/>
            <a:ext cx="3652109" cy="2616101"/>
          </a:xfrm>
          <a:prstGeom prst="rect">
            <a:avLst/>
          </a:prstGeom>
          <a:solidFill>
            <a:srgbClr val="00919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orbel"/>
                <a:ea typeface="+mn-ea"/>
                <a:cs typeface="+mn-cs"/>
              </a:rPr>
              <a:t>Personal Resiliency: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Sleep hygiene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Nutrition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Exercise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Mindfulness and meditation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Knowing your resources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Building community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Staying connected to loved ones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orbel"/>
                <a:ea typeface="+mn-ea"/>
                <a:cs typeface="+mn-cs"/>
              </a:rPr>
              <a:t>Finding time to follow your passion</a:t>
            </a:r>
          </a:p>
        </p:txBody>
      </p:sp>
      <p:sp>
        <p:nvSpPr>
          <p:cNvPr id="7" name="TextBox 6">
            <a:extLst>
              <a:ext uri="{FF2B5EF4-FFF2-40B4-BE49-F238E27FC236}">
                <a16:creationId xmlns:a16="http://schemas.microsoft.com/office/drawing/2014/main" id="{8A28394D-8D96-E64C-9A82-A2D5C13D9056}"/>
              </a:ext>
            </a:extLst>
          </p:cNvPr>
          <p:cNvSpPr txBox="1"/>
          <p:nvPr/>
        </p:nvSpPr>
        <p:spPr>
          <a:xfrm>
            <a:off x="8982635" y="6193123"/>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619132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DA75-FBFC-4748-92C3-C17780AF4929}"/>
              </a:ext>
            </a:extLst>
          </p:cNvPr>
          <p:cNvSpPr>
            <a:spLocks noGrp="1"/>
          </p:cNvSpPr>
          <p:nvPr>
            <p:ph type="title"/>
          </p:nvPr>
        </p:nvSpPr>
        <p:spPr/>
        <p:txBody>
          <a:bodyPr/>
          <a:lstStyle/>
          <a:p>
            <a:r>
              <a:rPr lang="en-US" dirty="0"/>
              <a:t>Medical student stressors</a:t>
            </a:r>
          </a:p>
        </p:txBody>
      </p:sp>
      <p:sp>
        <p:nvSpPr>
          <p:cNvPr id="4" name="Footer Placeholder 3">
            <a:extLst>
              <a:ext uri="{FF2B5EF4-FFF2-40B4-BE49-F238E27FC236}">
                <a16:creationId xmlns:a16="http://schemas.microsoft.com/office/drawing/2014/main" id="{9E8B298B-AB74-7E47-9CA6-AE56971EF54B}"/>
              </a:ext>
            </a:extLst>
          </p:cNvPr>
          <p:cNvSpPr>
            <a:spLocks noGrp="1"/>
          </p:cNvSpPr>
          <p:nvPr>
            <p:ph type="ftr" sz="quarter" idx="11"/>
          </p:nvPr>
        </p:nvSpPr>
        <p:spPr/>
        <p:txBody>
          <a:bodyPr/>
          <a:lstStyle/>
          <a:p>
            <a:r>
              <a:rPr lang="en-US"/>
              <a:t>THE UNIVERSITY OF NEW MEXICO</a:t>
            </a:r>
            <a:endParaRPr lang="en-US" dirty="0"/>
          </a:p>
        </p:txBody>
      </p:sp>
      <p:sp>
        <p:nvSpPr>
          <p:cNvPr id="7" name="Content Placeholder 6">
            <a:extLst>
              <a:ext uri="{FF2B5EF4-FFF2-40B4-BE49-F238E27FC236}">
                <a16:creationId xmlns:a16="http://schemas.microsoft.com/office/drawing/2014/main" id="{2AE8653C-56F9-9647-99DE-99A54C1EA5D0}"/>
              </a:ext>
            </a:extLst>
          </p:cNvPr>
          <p:cNvSpPr>
            <a:spLocks noGrp="1"/>
          </p:cNvSpPr>
          <p:nvPr>
            <p:ph idx="1"/>
          </p:nvPr>
        </p:nvSpPr>
        <p:spPr/>
        <p:txBody>
          <a:bodyPr/>
          <a:lstStyle/>
          <a:p>
            <a:endParaRPr lang="en-US"/>
          </a:p>
        </p:txBody>
      </p:sp>
      <p:sp>
        <p:nvSpPr>
          <p:cNvPr id="6" name="TextBox 5">
            <a:extLst>
              <a:ext uri="{FF2B5EF4-FFF2-40B4-BE49-F238E27FC236}">
                <a16:creationId xmlns:a16="http://schemas.microsoft.com/office/drawing/2014/main" id="{7EF63878-9549-6148-9179-6A3BACFF64DE}"/>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130961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77B5A-B660-C84B-9C40-93CA13773AF3}"/>
              </a:ext>
            </a:extLst>
          </p:cNvPr>
          <p:cNvSpPr>
            <a:spLocks noGrp="1"/>
          </p:cNvSpPr>
          <p:nvPr>
            <p:ph idx="1"/>
          </p:nvPr>
        </p:nvSpPr>
        <p:spPr>
          <a:xfrm>
            <a:off x="3623942" y="808208"/>
            <a:ext cx="7315200" cy="5269925"/>
          </a:xfrm>
        </p:spPr>
        <p:txBody>
          <a:bodyPr>
            <a:normAutofit/>
          </a:bodyPr>
          <a:lstStyle/>
          <a:p>
            <a:pPr marL="457200" indent="-457200">
              <a:spcBef>
                <a:spcPts val="600"/>
              </a:spcBef>
              <a:spcAft>
                <a:spcPts val="600"/>
              </a:spcAft>
            </a:pPr>
            <a:r>
              <a:rPr lang="en-US" sz="3200" dirty="0"/>
              <a:t>Amount of material to be learned</a:t>
            </a:r>
          </a:p>
          <a:p>
            <a:pPr marL="457200" indent="-457200">
              <a:spcBef>
                <a:spcPts val="600"/>
              </a:spcBef>
              <a:spcAft>
                <a:spcPts val="600"/>
              </a:spcAft>
            </a:pPr>
            <a:r>
              <a:rPr lang="en-US" sz="3200" dirty="0"/>
              <a:t>Fear of failing</a:t>
            </a:r>
          </a:p>
          <a:p>
            <a:pPr marL="457200" indent="-457200">
              <a:spcBef>
                <a:spcPts val="600"/>
              </a:spcBef>
              <a:spcAft>
                <a:spcPts val="600"/>
              </a:spcAft>
            </a:pPr>
            <a:r>
              <a:rPr lang="en-US" sz="3200" dirty="0"/>
              <a:t>Adjustment to medical school &amp; culture</a:t>
            </a:r>
          </a:p>
          <a:p>
            <a:pPr marL="457200" indent="-457200">
              <a:spcBef>
                <a:spcPts val="600"/>
              </a:spcBef>
              <a:spcAft>
                <a:spcPts val="600"/>
              </a:spcAft>
            </a:pPr>
            <a:r>
              <a:rPr lang="en-US" sz="3200" dirty="0"/>
              <a:t>Time compression</a:t>
            </a:r>
          </a:p>
          <a:p>
            <a:pPr marL="457200" indent="-457200">
              <a:spcBef>
                <a:spcPts val="600"/>
              </a:spcBef>
              <a:spcAft>
                <a:spcPts val="600"/>
              </a:spcAft>
            </a:pPr>
            <a:r>
              <a:rPr lang="en-US" sz="3200" dirty="0"/>
              <a:t>Financial debt/loans</a:t>
            </a:r>
          </a:p>
          <a:p>
            <a:pPr marL="457200" indent="-457200">
              <a:spcBef>
                <a:spcPts val="600"/>
              </a:spcBef>
              <a:spcAft>
                <a:spcPts val="600"/>
              </a:spcAft>
            </a:pPr>
            <a:r>
              <a:rPr lang="en-US" sz="3200" dirty="0"/>
              <a:t>Exposure to suffering and death</a:t>
            </a:r>
          </a:p>
          <a:p>
            <a:pPr marL="457200" indent="-457200">
              <a:spcBef>
                <a:spcPts val="600"/>
              </a:spcBef>
              <a:spcAft>
                <a:spcPts val="600"/>
              </a:spcAft>
            </a:pPr>
            <a:r>
              <a:rPr lang="en-US" sz="3200" dirty="0"/>
              <a:t>Personal life events</a:t>
            </a:r>
          </a:p>
          <a:p>
            <a:pPr marL="457200" indent="-457200">
              <a:spcBef>
                <a:spcPts val="600"/>
              </a:spcBef>
              <a:spcAft>
                <a:spcPts val="600"/>
              </a:spcAft>
            </a:pPr>
            <a:r>
              <a:rPr lang="en-US" sz="3200" dirty="0"/>
              <a:t>High stakes exams</a:t>
            </a:r>
          </a:p>
          <a:p>
            <a:pPr marL="457200" indent="-457200">
              <a:spcBef>
                <a:spcPts val="600"/>
              </a:spcBef>
              <a:spcAft>
                <a:spcPts val="600"/>
              </a:spcAft>
            </a:pPr>
            <a:r>
              <a:rPr lang="en-US" sz="3200" dirty="0"/>
              <a:t>Match day, transition to residency</a:t>
            </a:r>
          </a:p>
        </p:txBody>
      </p:sp>
      <p:sp>
        <p:nvSpPr>
          <p:cNvPr id="4" name="Footer Placeholder 3">
            <a:extLst>
              <a:ext uri="{FF2B5EF4-FFF2-40B4-BE49-F238E27FC236}">
                <a16:creationId xmlns:a16="http://schemas.microsoft.com/office/drawing/2014/main" id="{9E8B298B-AB74-7E47-9CA6-AE56971EF54B}"/>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557ADA75-FBFC-4748-92C3-C17780AF4929}"/>
              </a:ext>
            </a:extLst>
          </p:cNvPr>
          <p:cNvSpPr>
            <a:spLocks noGrp="1"/>
          </p:cNvSpPr>
          <p:nvPr>
            <p:ph type="title"/>
          </p:nvPr>
        </p:nvSpPr>
        <p:spPr/>
        <p:txBody>
          <a:bodyPr/>
          <a:lstStyle/>
          <a:p>
            <a:r>
              <a:rPr lang="en-US" dirty="0"/>
              <a:t>Medical student stressors</a:t>
            </a:r>
          </a:p>
        </p:txBody>
      </p:sp>
      <p:sp>
        <p:nvSpPr>
          <p:cNvPr id="5" name="TextBox 4">
            <a:extLst>
              <a:ext uri="{FF2B5EF4-FFF2-40B4-BE49-F238E27FC236}">
                <a16:creationId xmlns:a16="http://schemas.microsoft.com/office/drawing/2014/main" id="{014C7D40-8392-C44C-BF6F-2384201FBA3C}"/>
              </a:ext>
            </a:extLst>
          </p:cNvPr>
          <p:cNvSpPr txBox="1"/>
          <p:nvPr/>
        </p:nvSpPr>
        <p:spPr>
          <a:xfrm>
            <a:off x="4103428" y="6273225"/>
            <a:ext cx="6356227" cy="584775"/>
          </a:xfrm>
          <a:prstGeom prst="rect">
            <a:avLst/>
          </a:prstGeom>
          <a:noFill/>
        </p:spPr>
        <p:txBody>
          <a:bodyPr wrap="none" rtlCol="0">
            <a:spAutoFit/>
          </a:bodyPr>
          <a:lstStyle/>
          <a:p>
            <a:r>
              <a:rPr lang="en-US" sz="1600" dirty="0"/>
              <a:t>Medical student distress: causes, consequences, and proposed solutions. </a:t>
            </a:r>
          </a:p>
          <a:p>
            <a:r>
              <a:rPr lang="en-US" sz="1600" i="1" dirty="0"/>
              <a:t>Mayo Clin Proc</a:t>
            </a:r>
            <a:r>
              <a:rPr lang="en-US" sz="1600" dirty="0"/>
              <a:t>. 2005;80(12):1613-1622. </a:t>
            </a:r>
          </a:p>
        </p:txBody>
      </p:sp>
      <p:sp>
        <p:nvSpPr>
          <p:cNvPr id="7" name="TextBox 6">
            <a:extLst>
              <a:ext uri="{FF2B5EF4-FFF2-40B4-BE49-F238E27FC236}">
                <a16:creationId xmlns:a16="http://schemas.microsoft.com/office/drawing/2014/main" id="{5FA82BA4-6FB9-AB41-A11B-24BEC5460DF4}"/>
              </a:ext>
            </a:extLst>
          </p:cNvPr>
          <p:cNvSpPr txBox="1"/>
          <p:nvPr/>
        </p:nvSpPr>
        <p:spPr>
          <a:xfrm>
            <a:off x="-11114" y="6182670"/>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650163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D8F8A-9D77-E645-BB55-8601ECFB701C}"/>
              </a:ext>
            </a:extLst>
          </p:cNvPr>
          <p:cNvSpPr>
            <a:spLocks noGrp="1"/>
          </p:cNvSpPr>
          <p:nvPr>
            <p:ph type="title"/>
          </p:nvPr>
        </p:nvSpPr>
        <p:spPr/>
        <p:txBody>
          <a:bodyPr/>
          <a:lstStyle/>
          <a:p>
            <a:r>
              <a:rPr lang="en-US" dirty="0"/>
              <a:t>Barriers to seeking help</a:t>
            </a:r>
          </a:p>
        </p:txBody>
      </p:sp>
      <p:sp>
        <p:nvSpPr>
          <p:cNvPr id="3" name="Content Placeholder 2">
            <a:extLst>
              <a:ext uri="{FF2B5EF4-FFF2-40B4-BE49-F238E27FC236}">
                <a16:creationId xmlns:a16="http://schemas.microsoft.com/office/drawing/2014/main" id="{AAA8BFA0-08DA-C44E-A827-773EF856EE26}"/>
              </a:ext>
            </a:extLst>
          </p:cNvPr>
          <p:cNvSpPr>
            <a:spLocks noGrp="1"/>
          </p:cNvSpPr>
          <p:nvPr>
            <p:ph idx="1"/>
          </p:nvPr>
        </p:nvSpPr>
        <p:spPr/>
        <p:txBody>
          <a:bodyPr>
            <a:normAutofit/>
          </a:bodyPr>
          <a:lstStyle/>
          <a:p>
            <a:pPr marL="0" indent="0">
              <a:buNone/>
            </a:pPr>
            <a:r>
              <a:rPr lang="en-US" sz="3600" dirty="0"/>
              <a:t>A low percentage of medical students seek help for emotional distress or mental health diagnoses.  Why?</a:t>
            </a:r>
          </a:p>
        </p:txBody>
      </p:sp>
      <p:sp>
        <p:nvSpPr>
          <p:cNvPr id="4" name="Footer Placeholder 3">
            <a:extLst>
              <a:ext uri="{FF2B5EF4-FFF2-40B4-BE49-F238E27FC236}">
                <a16:creationId xmlns:a16="http://schemas.microsoft.com/office/drawing/2014/main" id="{2CD795D9-2FED-824D-96D0-BEE0CAB6BD3E}"/>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F59CD097-B0D9-C44D-877D-5F6F12D07A70}"/>
              </a:ext>
            </a:extLst>
          </p:cNvPr>
          <p:cNvSpPr txBox="1"/>
          <p:nvPr/>
        </p:nvSpPr>
        <p:spPr>
          <a:xfrm>
            <a:off x="0" y="6048573"/>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951150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318" y="2546587"/>
            <a:ext cx="2480176" cy="1609344"/>
          </a:xfrm>
        </p:spPr>
        <p:txBody>
          <a:bodyPr anchor="b"/>
          <a:lstStyle/>
          <a:p>
            <a:r>
              <a:rPr lang="en-US" dirty="0"/>
              <a:t>Barriers to seeking help</a:t>
            </a:r>
          </a:p>
        </p:txBody>
      </p:sp>
      <p:sp>
        <p:nvSpPr>
          <p:cNvPr id="3" name="Content Placeholder 2"/>
          <p:cNvSpPr>
            <a:spLocks noGrp="1"/>
          </p:cNvSpPr>
          <p:nvPr>
            <p:ph idx="1"/>
          </p:nvPr>
        </p:nvSpPr>
        <p:spPr>
          <a:xfrm>
            <a:off x="3550024" y="875261"/>
            <a:ext cx="8199658" cy="5245975"/>
          </a:xfrm>
        </p:spPr>
        <p:txBody>
          <a:bodyPr>
            <a:noAutofit/>
          </a:bodyPr>
          <a:lstStyle/>
          <a:p>
            <a:pPr marL="0" indent="0">
              <a:buNone/>
            </a:pPr>
            <a:r>
              <a:rPr lang="en-US" sz="2800" dirty="0"/>
              <a:t>As few as 1 in 5 medical students sought help for mental health diagnoses in one study. Why? </a:t>
            </a:r>
          </a:p>
          <a:p>
            <a:r>
              <a:rPr lang="en-US" sz="2800" dirty="0"/>
              <a:t>lack of time (48%)</a:t>
            </a:r>
          </a:p>
          <a:p>
            <a:r>
              <a:rPr lang="en-US" sz="2800" dirty="0"/>
              <a:t>concerns about confidentiality (37%)</a:t>
            </a:r>
          </a:p>
          <a:p>
            <a:r>
              <a:rPr lang="en-US" sz="2800" dirty="0"/>
              <a:t>cost (28%)</a:t>
            </a:r>
          </a:p>
          <a:p>
            <a:r>
              <a:rPr lang="en-US" sz="2800" dirty="0"/>
              <a:t>fear of documentation on academic records (24%)</a:t>
            </a:r>
            <a:endParaRPr lang="en-US" sz="2800" baseline="30000" dirty="0"/>
          </a:p>
        </p:txBody>
      </p:sp>
      <p:sp>
        <p:nvSpPr>
          <p:cNvPr id="4" name="TextBox 3"/>
          <p:cNvSpPr txBox="1"/>
          <p:nvPr/>
        </p:nvSpPr>
        <p:spPr>
          <a:xfrm>
            <a:off x="7856342" y="5567239"/>
            <a:ext cx="3603811" cy="553998"/>
          </a:xfrm>
          <a:prstGeom prst="rect">
            <a:avLst/>
          </a:prstGeom>
          <a:noFill/>
        </p:spPr>
        <p:txBody>
          <a:bodyPr wrap="square" rtlCol="0">
            <a:spAutoFit/>
          </a:bodyPr>
          <a:lstStyle/>
          <a:p>
            <a:r>
              <a:rPr lang="en-US" i="1" dirty="0" err="1"/>
              <a:t>Acad</a:t>
            </a:r>
            <a:r>
              <a:rPr lang="en-US" i="1" dirty="0"/>
              <a:t> Med.</a:t>
            </a:r>
            <a:r>
              <a:rPr lang="en-US" dirty="0"/>
              <a:t> 2002; 77(9): 918-921</a:t>
            </a:r>
            <a:r>
              <a:rPr lang="en-US" sz="1200" dirty="0"/>
              <a:t>.</a:t>
            </a:r>
          </a:p>
          <a:p>
            <a:endParaRPr lang="en-US" sz="1200" dirty="0"/>
          </a:p>
        </p:txBody>
      </p:sp>
      <p:sp>
        <p:nvSpPr>
          <p:cNvPr id="6" name="TextBox 5">
            <a:extLst>
              <a:ext uri="{FF2B5EF4-FFF2-40B4-BE49-F238E27FC236}">
                <a16:creationId xmlns:a16="http://schemas.microsoft.com/office/drawing/2014/main" id="{F771D74C-7606-8F48-A462-38A0067F9BD9}"/>
              </a:ext>
            </a:extLst>
          </p:cNvPr>
          <p:cNvSpPr txBox="1"/>
          <p:nvPr/>
        </p:nvSpPr>
        <p:spPr>
          <a:xfrm>
            <a:off x="0" y="614681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743689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318" y="2546587"/>
            <a:ext cx="2480176" cy="1609344"/>
          </a:xfrm>
        </p:spPr>
        <p:txBody>
          <a:bodyPr anchor="b"/>
          <a:lstStyle/>
          <a:p>
            <a:r>
              <a:rPr lang="en-US" dirty="0"/>
              <a:t>Barriers to seeking help</a:t>
            </a:r>
          </a:p>
        </p:txBody>
      </p:sp>
      <p:sp>
        <p:nvSpPr>
          <p:cNvPr id="3" name="Content Placeholder 2"/>
          <p:cNvSpPr>
            <a:spLocks noGrp="1"/>
          </p:cNvSpPr>
          <p:nvPr>
            <p:ph idx="1"/>
          </p:nvPr>
        </p:nvSpPr>
        <p:spPr>
          <a:xfrm>
            <a:off x="3550024" y="875262"/>
            <a:ext cx="8199658" cy="4951994"/>
          </a:xfrm>
        </p:spPr>
        <p:txBody>
          <a:bodyPr>
            <a:noAutofit/>
          </a:bodyPr>
          <a:lstStyle/>
          <a:p>
            <a:r>
              <a:rPr lang="en-US" sz="2800" dirty="0"/>
              <a:t>According to one study of depressed medical students:</a:t>
            </a:r>
          </a:p>
          <a:p>
            <a:pPr lvl="1"/>
            <a:r>
              <a:rPr lang="en-US" sz="2800" dirty="0"/>
              <a:t>56% percent suspect they would lose the respect of their colleagues if their depression became public</a:t>
            </a:r>
          </a:p>
          <a:p>
            <a:pPr lvl="1"/>
            <a:r>
              <a:rPr lang="en-US" sz="2800" dirty="0"/>
              <a:t>83% suspect that faculty would view them as unfit for their responsibilities</a:t>
            </a:r>
          </a:p>
        </p:txBody>
      </p:sp>
      <p:sp>
        <p:nvSpPr>
          <p:cNvPr id="4" name="TextBox 3"/>
          <p:cNvSpPr txBox="1"/>
          <p:nvPr/>
        </p:nvSpPr>
        <p:spPr>
          <a:xfrm>
            <a:off x="7895572" y="5088592"/>
            <a:ext cx="3603811" cy="738664"/>
          </a:xfrm>
          <a:prstGeom prst="rect">
            <a:avLst/>
          </a:prstGeom>
          <a:noFill/>
        </p:spPr>
        <p:txBody>
          <a:bodyPr wrap="square" rtlCol="0">
            <a:spAutoFit/>
          </a:bodyPr>
          <a:lstStyle/>
          <a:p>
            <a:pPr marL="231775" indent="-231775"/>
            <a:r>
              <a:rPr lang="en-US" sz="1200" dirty="0"/>
              <a:t>.</a:t>
            </a:r>
          </a:p>
          <a:p>
            <a:r>
              <a:rPr lang="en-US" i="1" dirty="0"/>
              <a:t>JAMA. </a:t>
            </a:r>
            <a:r>
              <a:rPr lang="en-US" dirty="0"/>
              <a:t>2010; 304(11):1181-90</a:t>
            </a:r>
            <a:endParaRPr lang="en-US" sz="1200" dirty="0"/>
          </a:p>
          <a:p>
            <a:endParaRPr lang="en-US" sz="1200" dirty="0"/>
          </a:p>
        </p:txBody>
      </p:sp>
      <p:sp>
        <p:nvSpPr>
          <p:cNvPr id="6" name="TextBox 5">
            <a:extLst>
              <a:ext uri="{FF2B5EF4-FFF2-40B4-BE49-F238E27FC236}">
                <a16:creationId xmlns:a16="http://schemas.microsoft.com/office/drawing/2014/main" id="{2375CFCC-C025-1D45-88B7-1EE051FDB66E}"/>
              </a:ext>
            </a:extLst>
          </p:cNvPr>
          <p:cNvSpPr txBox="1"/>
          <p:nvPr/>
        </p:nvSpPr>
        <p:spPr>
          <a:xfrm>
            <a:off x="0" y="616474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218768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8A7A7A-E0B2-1840-85AE-02B20D370AFE}"/>
              </a:ext>
            </a:extLst>
          </p:cNvPr>
          <p:cNvSpPr>
            <a:spLocks noGrp="1"/>
          </p:cNvSpPr>
          <p:nvPr>
            <p:ph idx="1"/>
          </p:nvPr>
        </p:nvSpPr>
        <p:spPr>
          <a:xfrm>
            <a:off x="3707903" y="638175"/>
            <a:ext cx="7315200" cy="6219825"/>
          </a:xfrm>
        </p:spPr>
        <p:txBody>
          <a:bodyPr>
            <a:normAutofit fontScale="92500" lnSpcReduction="20000"/>
          </a:bodyPr>
          <a:lstStyle/>
          <a:p>
            <a:r>
              <a:rPr lang="en-US" sz="3500" dirty="0"/>
              <a:t>Recognize that we have a system/cultural problem – these high rates of mental health diagnoses do not reflect personal failings</a:t>
            </a:r>
          </a:p>
          <a:p>
            <a:r>
              <a:rPr lang="en-US" sz="3500" dirty="0"/>
              <a:t>Work to change the system/culture in which we are trained and practice – including destigmatizing mental health diagnoses</a:t>
            </a:r>
          </a:p>
          <a:p>
            <a:r>
              <a:rPr lang="en-US" sz="3500" dirty="0"/>
              <a:t>Educate yourself about mental health, suicide and suicide prevention</a:t>
            </a:r>
          </a:p>
          <a:p>
            <a:r>
              <a:rPr lang="en-US" sz="3500" dirty="0"/>
              <a:t>Reach out to peers who appear to be in distress</a:t>
            </a:r>
          </a:p>
          <a:p>
            <a:r>
              <a:rPr lang="en-US" sz="3500" dirty="0"/>
              <a:t>Know available resources</a:t>
            </a:r>
          </a:p>
          <a:p>
            <a:r>
              <a:rPr lang="en-US" sz="3500" dirty="0"/>
              <a:t>Seek help when needed</a:t>
            </a:r>
          </a:p>
          <a:p>
            <a:endParaRPr lang="en-US" sz="3200" dirty="0"/>
          </a:p>
        </p:txBody>
      </p:sp>
      <p:sp>
        <p:nvSpPr>
          <p:cNvPr id="4" name="Footer Placeholder 3">
            <a:extLst>
              <a:ext uri="{FF2B5EF4-FFF2-40B4-BE49-F238E27FC236}">
                <a16:creationId xmlns:a16="http://schemas.microsoft.com/office/drawing/2014/main" id="{BD02BA08-EF96-D04C-BF84-9101AA215C9C}"/>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BC884A76-9CC4-7945-943D-2C1057BF65B6}"/>
              </a:ext>
            </a:extLst>
          </p:cNvPr>
          <p:cNvSpPr>
            <a:spLocks noGrp="1"/>
          </p:cNvSpPr>
          <p:nvPr>
            <p:ph type="title"/>
          </p:nvPr>
        </p:nvSpPr>
        <p:spPr/>
        <p:txBody>
          <a:bodyPr/>
          <a:lstStyle/>
          <a:p>
            <a:r>
              <a:rPr lang="en-US" dirty="0"/>
              <a:t>What can we do?</a:t>
            </a:r>
          </a:p>
        </p:txBody>
      </p:sp>
      <p:sp>
        <p:nvSpPr>
          <p:cNvPr id="5" name="TextBox 4">
            <a:extLst>
              <a:ext uri="{FF2B5EF4-FFF2-40B4-BE49-F238E27FC236}">
                <a16:creationId xmlns:a16="http://schemas.microsoft.com/office/drawing/2014/main" id="{7BBB8CB7-7BE7-ED48-ACD8-FF9B1579ADC4}"/>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4238023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F1F4C-2DDA-3B47-8A36-380D9CC3C381}"/>
              </a:ext>
            </a:extLst>
          </p:cNvPr>
          <p:cNvSpPr>
            <a:spLocks noGrp="1"/>
          </p:cNvSpPr>
          <p:nvPr>
            <p:ph type="title"/>
          </p:nvPr>
        </p:nvSpPr>
        <p:spPr/>
        <p:txBody>
          <a:bodyPr/>
          <a:lstStyle/>
          <a:p>
            <a:r>
              <a:rPr lang="en-US" dirty="0"/>
              <a:t>How do you identify a colleague in distress?</a:t>
            </a:r>
          </a:p>
        </p:txBody>
      </p:sp>
      <p:sp>
        <p:nvSpPr>
          <p:cNvPr id="4" name="Footer Placeholder 3">
            <a:extLst>
              <a:ext uri="{FF2B5EF4-FFF2-40B4-BE49-F238E27FC236}">
                <a16:creationId xmlns:a16="http://schemas.microsoft.com/office/drawing/2014/main" id="{3562B281-93A0-C440-B187-6B45530C0E62}"/>
              </a:ext>
            </a:extLst>
          </p:cNvPr>
          <p:cNvSpPr>
            <a:spLocks noGrp="1"/>
          </p:cNvSpPr>
          <p:nvPr>
            <p:ph type="ftr" sz="quarter" idx="11"/>
          </p:nvPr>
        </p:nvSpPr>
        <p:spPr/>
        <p:txBody>
          <a:bodyPr/>
          <a:lstStyle/>
          <a:p>
            <a:r>
              <a:rPr lang="en-US"/>
              <a:t>THE UNIVERSITY OF NEW MEXICO</a:t>
            </a:r>
            <a:endParaRPr lang="en-US" dirty="0"/>
          </a:p>
        </p:txBody>
      </p:sp>
      <p:sp>
        <p:nvSpPr>
          <p:cNvPr id="5" name="Content Placeholder 2">
            <a:extLst>
              <a:ext uri="{FF2B5EF4-FFF2-40B4-BE49-F238E27FC236}">
                <a16:creationId xmlns:a16="http://schemas.microsoft.com/office/drawing/2014/main" id="{2382EE0B-2F5D-004D-B384-C2E7A92FCF58}"/>
              </a:ext>
            </a:extLst>
          </p:cNvPr>
          <p:cNvSpPr>
            <a:spLocks noGrp="1"/>
          </p:cNvSpPr>
          <p:nvPr>
            <p:ph idx="1"/>
          </p:nvPr>
        </p:nvSpPr>
        <p:spPr/>
        <p:txBody>
          <a:bodyPr>
            <a:normAutofit fontScale="92500" lnSpcReduction="20000"/>
          </a:bodyPr>
          <a:lstStyle/>
          <a:p>
            <a:pPr marL="0" indent="0">
              <a:buNone/>
            </a:pPr>
            <a:r>
              <a:rPr lang="en-US" sz="3600" dirty="0"/>
              <a:t>Look for changes in:</a:t>
            </a:r>
          </a:p>
          <a:p>
            <a:r>
              <a:rPr lang="en-US" sz="3600" dirty="0"/>
              <a:t>Appearance - dress, hygiene, weight, hair</a:t>
            </a:r>
          </a:p>
          <a:p>
            <a:r>
              <a:rPr lang="en-US" sz="3600" dirty="0"/>
              <a:t>Behavior – punctuality, attendance, consistency, isolation, sleep</a:t>
            </a:r>
          </a:p>
          <a:p>
            <a:r>
              <a:rPr lang="en-US" sz="3600" dirty="0"/>
              <a:t>Conversation</a:t>
            </a:r>
          </a:p>
          <a:p>
            <a:pPr lvl="1"/>
            <a:r>
              <a:rPr lang="en-US" sz="3200" dirty="0"/>
              <a:t>Quantity – more or less than usual</a:t>
            </a:r>
          </a:p>
          <a:p>
            <a:pPr lvl="1"/>
            <a:r>
              <a:rPr lang="en-US" sz="3200" dirty="0"/>
              <a:t>Quality – slurred, slow and halting</a:t>
            </a:r>
          </a:p>
          <a:p>
            <a:pPr lvl="1"/>
            <a:r>
              <a:rPr lang="en-US" sz="3200" dirty="0"/>
              <a:t>Content – hopelessness, helplessness, loneliness, low self-esteem</a:t>
            </a:r>
          </a:p>
          <a:p>
            <a:r>
              <a:rPr lang="en-US" sz="3400" dirty="0"/>
              <a:t>Mood – depression, anxiety, aggression, irritability, sadness, shame</a:t>
            </a:r>
          </a:p>
        </p:txBody>
      </p:sp>
      <p:sp>
        <p:nvSpPr>
          <p:cNvPr id="6" name="TextBox 5">
            <a:extLst>
              <a:ext uri="{FF2B5EF4-FFF2-40B4-BE49-F238E27FC236}">
                <a16:creationId xmlns:a16="http://schemas.microsoft.com/office/drawing/2014/main" id="{4EB018B8-C71A-AD46-B084-8D4AFA61CDE0}"/>
              </a:ext>
            </a:extLst>
          </p:cNvPr>
          <p:cNvSpPr txBox="1"/>
          <p:nvPr/>
        </p:nvSpPr>
        <p:spPr>
          <a:xfrm>
            <a:off x="0" y="618281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723543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F1F4C-2DDA-3B47-8A36-380D9CC3C381}"/>
              </a:ext>
            </a:extLst>
          </p:cNvPr>
          <p:cNvSpPr>
            <a:spLocks noGrp="1"/>
          </p:cNvSpPr>
          <p:nvPr>
            <p:ph type="title"/>
          </p:nvPr>
        </p:nvSpPr>
        <p:spPr/>
        <p:txBody>
          <a:bodyPr/>
          <a:lstStyle/>
          <a:p>
            <a:r>
              <a:rPr lang="en-US" dirty="0"/>
              <a:t>Some signs of pending suicide :</a:t>
            </a:r>
          </a:p>
        </p:txBody>
      </p:sp>
      <p:sp>
        <p:nvSpPr>
          <p:cNvPr id="4" name="Footer Placeholder 3">
            <a:extLst>
              <a:ext uri="{FF2B5EF4-FFF2-40B4-BE49-F238E27FC236}">
                <a16:creationId xmlns:a16="http://schemas.microsoft.com/office/drawing/2014/main" id="{3562B281-93A0-C440-B187-6B45530C0E62}"/>
              </a:ext>
            </a:extLst>
          </p:cNvPr>
          <p:cNvSpPr>
            <a:spLocks noGrp="1"/>
          </p:cNvSpPr>
          <p:nvPr>
            <p:ph type="ftr" sz="quarter" idx="11"/>
          </p:nvPr>
        </p:nvSpPr>
        <p:spPr/>
        <p:txBody>
          <a:bodyPr/>
          <a:lstStyle/>
          <a:p>
            <a:r>
              <a:rPr lang="en-US"/>
              <a:t>THE UNIVERSITY OF NEW MEXICO</a:t>
            </a:r>
            <a:endParaRPr lang="en-US" dirty="0"/>
          </a:p>
        </p:txBody>
      </p:sp>
      <p:sp>
        <p:nvSpPr>
          <p:cNvPr id="5" name="Content Placeholder 2">
            <a:extLst>
              <a:ext uri="{FF2B5EF4-FFF2-40B4-BE49-F238E27FC236}">
                <a16:creationId xmlns:a16="http://schemas.microsoft.com/office/drawing/2014/main" id="{2382EE0B-2F5D-004D-B384-C2E7A92FCF58}"/>
              </a:ext>
            </a:extLst>
          </p:cNvPr>
          <p:cNvSpPr>
            <a:spLocks noGrp="1"/>
          </p:cNvSpPr>
          <p:nvPr>
            <p:ph idx="1"/>
          </p:nvPr>
        </p:nvSpPr>
        <p:spPr/>
        <p:txBody>
          <a:bodyPr>
            <a:normAutofit/>
          </a:bodyPr>
          <a:lstStyle/>
          <a:p>
            <a:r>
              <a:rPr lang="en-US" sz="3600" dirty="0"/>
              <a:t>Giving away prized possessions, pets, money</a:t>
            </a:r>
          </a:p>
          <a:p>
            <a:pPr marL="285750" indent="-285750"/>
            <a:r>
              <a:rPr lang="en-US" sz="3600" dirty="0"/>
              <a:t>Acquiring a gun, stockpiling pills, researching suicide methods online</a:t>
            </a:r>
          </a:p>
          <a:p>
            <a:pPr marL="285750" indent="-285750"/>
            <a:r>
              <a:rPr lang="en-US" sz="3600" dirty="0"/>
              <a:t>Visiting or calling people to say goodbye</a:t>
            </a:r>
          </a:p>
          <a:p>
            <a:pPr marL="285750" indent="-285750"/>
            <a:r>
              <a:rPr lang="en-US" sz="3600" dirty="0"/>
              <a:t>Putting affairs in order such as creating a will</a:t>
            </a:r>
            <a:endParaRPr lang="en-US" sz="3400" dirty="0"/>
          </a:p>
        </p:txBody>
      </p:sp>
      <p:sp>
        <p:nvSpPr>
          <p:cNvPr id="6" name="TextBox 5">
            <a:extLst>
              <a:ext uri="{FF2B5EF4-FFF2-40B4-BE49-F238E27FC236}">
                <a16:creationId xmlns:a16="http://schemas.microsoft.com/office/drawing/2014/main" id="{EDBCFBA9-B60F-E445-AE0C-52FE805F2204}"/>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789990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AD8A65-80FE-D545-881C-EE1557190C77}"/>
              </a:ext>
            </a:extLst>
          </p:cNvPr>
          <p:cNvSpPr>
            <a:spLocks noGrp="1"/>
          </p:cNvSpPr>
          <p:nvPr>
            <p:ph idx="1"/>
          </p:nvPr>
        </p:nvSpPr>
        <p:spPr>
          <a:xfrm>
            <a:off x="3869268" y="864108"/>
            <a:ext cx="7315200" cy="4601182"/>
          </a:xfrm>
        </p:spPr>
        <p:txBody>
          <a:bodyPr>
            <a:noAutofit/>
          </a:bodyPr>
          <a:lstStyle/>
          <a:p>
            <a:pPr marL="0" indent="0">
              <a:buNone/>
            </a:pPr>
            <a:r>
              <a:rPr lang="en-US" sz="2400" dirty="0"/>
              <a:t>“…from my earliest memories, I experienced symptoms of disabling anxiety and social phobia.  My problems were greatly exacerbated when I also experienced childhood abuse by a ‘trusted’ adult in my life.  Nevertheless, while suffering from significant psychiatric symptoms as a chile and adolescent, I was fortunate to find some degree of refuge as a high functioning student.</a:t>
            </a:r>
          </a:p>
          <a:p>
            <a:pPr marL="0" indent="0">
              <a:buNone/>
            </a:pPr>
            <a:r>
              <a:rPr lang="en-US" sz="2400" dirty="0"/>
              <a:t>…I experienced another major trauma during college.  One summer, …I was the first on the scene of a fiery crash of a chartered passenger aircraft that hit a mountain…Thirty-one people died, and some [colleagues] and I carried their badly burned bodies down the mountainside.”</a:t>
            </a:r>
          </a:p>
        </p:txBody>
      </p:sp>
      <p:sp>
        <p:nvSpPr>
          <p:cNvPr id="4" name="Footer Placeholder 3">
            <a:extLst>
              <a:ext uri="{FF2B5EF4-FFF2-40B4-BE49-F238E27FC236}">
                <a16:creationId xmlns:a16="http://schemas.microsoft.com/office/drawing/2014/main" id="{33E59111-37B0-5F45-9960-3583E9D4646B}"/>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565F4F8B-5451-314A-8186-ED2D891F6F1B}"/>
              </a:ext>
            </a:extLst>
          </p:cNvPr>
          <p:cNvSpPr>
            <a:spLocks noGrp="1"/>
          </p:cNvSpPr>
          <p:nvPr>
            <p:ph type="title"/>
          </p:nvPr>
        </p:nvSpPr>
        <p:spPr/>
        <p:txBody>
          <a:bodyPr/>
          <a:lstStyle/>
          <a:p>
            <a:r>
              <a:rPr lang="en-US" dirty="0"/>
              <a:t>A story</a:t>
            </a:r>
          </a:p>
        </p:txBody>
      </p:sp>
      <p:sp>
        <p:nvSpPr>
          <p:cNvPr id="5" name="TextBox 4">
            <a:extLst>
              <a:ext uri="{FF2B5EF4-FFF2-40B4-BE49-F238E27FC236}">
                <a16:creationId xmlns:a16="http://schemas.microsoft.com/office/drawing/2014/main" id="{E58F4D0D-60A2-6341-A4AE-95C62D36F862}"/>
              </a:ext>
            </a:extLst>
          </p:cNvPr>
          <p:cNvSpPr txBox="1"/>
          <p:nvPr/>
        </p:nvSpPr>
        <p:spPr>
          <a:xfrm>
            <a:off x="4433646" y="5670726"/>
            <a:ext cx="6750822" cy="646331"/>
          </a:xfrm>
          <a:prstGeom prst="rect">
            <a:avLst/>
          </a:prstGeom>
          <a:noFill/>
        </p:spPr>
        <p:txBody>
          <a:bodyPr wrap="none" rtlCol="0">
            <a:spAutoFit/>
          </a:bodyPr>
          <a:lstStyle/>
          <a:p>
            <a:r>
              <a:rPr lang="en-US" dirty="0"/>
              <a:t>Physician Mental Health: My Personal Journey and Professional Plea. </a:t>
            </a:r>
          </a:p>
          <a:p>
            <a:r>
              <a:rPr lang="en-US" i="1" dirty="0" err="1"/>
              <a:t>Acad</a:t>
            </a:r>
            <a:r>
              <a:rPr lang="en-US" i="1" dirty="0"/>
              <a:t> Med</a:t>
            </a:r>
            <a:r>
              <a:rPr lang="en-US" dirty="0"/>
              <a:t>. 2021;96(5):618-620.</a:t>
            </a:r>
          </a:p>
        </p:txBody>
      </p:sp>
      <p:sp>
        <p:nvSpPr>
          <p:cNvPr id="7" name="TextBox 6">
            <a:extLst>
              <a:ext uri="{FF2B5EF4-FFF2-40B4-BE49-F238E27FC236}">
                <a16:creationId xmlns:a16="http://schemas.microsoft.com/office/drawing/2014/main" id="{C0011AD9-1738-D049-8EE9-296696900DE3}"/>
              </a:ext>
            </a:extLst>
          </p:cNvPr>
          <p:cNvSpPr txBox="1"/>
          <p:nvPr/>
        </p:nvSpPr>
        <p:spPr>
          <a:xfrm>
            <a:off x="125506" y="6282770"/>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646139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2750" y="864108"/>
            <a:ext cx="7315200" cy="5120640"/>
          </a:xfrm>
        </p:spPr>
        <p:txBody>
          <a:bodyPr>
            <a:normAutofit/>
          </a:bodyPr>
          <a:lstStyle/>
          <a:p>
            <a:pPr indent="0">
              <a:spcBef>
                <a:spcPts val="600"/>
              </a:spcBef>
              <a:buNone/>
            </a:pPr>
            <a:r>
              <a:rPr lang="en-US" sz="3600" dirty="0">
                <a:solidFill>
                  <a:schemeClr val="tx1"/>
                </a:solidFill>
              </a:rPr>
              <a:t>Ways to start a conversation:</a:t>
            </a:r>
          </a:p>
          <a:p>
            <a:pPr marL="548640" indent="-365760">
              <a:spcBef>
                <a:spcPts val="600"/>
              </a:spcBef>
            </a:pPr>
            <a:r>
              <a:rPr lang="en-US" sz="3600" dirty="0">
                <a:solidFill>
                  <a:schemeClr val="tx1"/>
                </a:solidFill>
              </a:rPr>
              <a:t>I have been feeling concerned about you lately.</a:t>
            </a:r>
          </a:p>
          <a:p>
            <a:pPr marL="548640" indent="-365760">
              <a:spcBef>
                <a:spcPts val="600"/>
              </a:spcBef>
            </a:pPr>
            <a:r>
              <a:rPr lang="en-US" sz="3600" dirty="0">
                <a:solidFill>
                  <a:schemeClr val="tx1"/>
                </a:solidFill>
              </a:rPr>
              <a:t>Recently, I have noticed </a:t>
            </a:r>
            <a:r>
              <a:rPr lang="en-US" sz="3600" dirty="0"/>
              <a:t>you seem different.  </a:t>
            </a:r>
            <a:r>
              <a:rPr lang="en-US" sz="3600" dirty="0">
                <a:solidFill>
                  <a:schemeClr val="tx1"/>
                </a:solidFill>
              </a:rPr>
              <a:t>How are you are doing?</a:t>
            </a:r>
          </a:p>
          <a:p>
            <a:pPr marL="548640" indent="-365760">
              <a:spcBef>
                <a:spcPts val="600"/>
              </a:spcBef>
            </a:pPr>
            <a:r>
              <a:rPr lang="en-US" sz="3600" dirty="0">
                <a:solidFill>
                  <a:schemeClr val="tx1"/>
                </a:solidFill>
              </a:rPr>
              <a:t>I wanted to check in with you because you haven’t seemed yourself lately. </a:t>
            </a:r>
          </a:p>
        </p:txBody>
      </p:sp>
      <p:sp>
        <p:nvSpPr>
          <p:cNvPr id="4" name="Footer Placeholder 3"/>
          <p:cNvSpPr>
            <a:spLocks noGrp="1"/>
          </p:cNvSpPr>
          <p:nvPr>
            <p:ph type="ftr" sz="quarter" idx="11"/>
          </p:nvPr>
        </p:nvSpPr>
        <p:spPr/>
        <p:txBody>
          <a:bodyPr/>
          <a:lstStyle/>
          <a:p>
            <a:r>
              <a:rPr lang="en-US"/>
              <a:t>THE UNIVERSITY OF NEW MEXICO</a:t>
            </a:r>
            <a:endParaRPr lang="en-US" dirty="0"/>
          </a:p>
        </p:txBody>
      </p:sp>
      <p:sp>
        <p:nvSpPr>
          <p:cNvPr id="2" name="Title 1"/>
          <p:cNvSpPr>
            <a:spLocks noGrp="1"/>
          </p:cNvSpPr>
          <p:nvPr>
            <p:ph type="title"/>
          </p:nvPr>
        </p:nvSpPr>
        <p:spPr/>
        <p:txBody>
          <a:bodyPr/>
          <a:lstStyle/>
          <a:p>
            <a:r>
              <a:rPr lang="en-US" dirty="0"/>
              <a:t>Reaching out to a colleague in distress</a:t>
            </a:r>
          </a:p>
        </p:txBody>
      </p:sp>
      <p:sp>
        <p:nvSpPr>
          <p:cNvPr id="5" name="TextBox 4">
            <a:extLst>
              <a:ext uri="{FF2B5EF4-FFF2-40B4-BE49-F238E27FC236}">
                <a16:creationId xmlns:a16="http://schemas.microsoft.com/office/drawing/2014/main" id="{427F9745-78A0-FA4A-B52F-84DFF3779057}"/>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376681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3600" dirty="0">
                <a:solidFill>
                  <a:schemeClr val="tx1"/>
                </a:solidFill>
              </a:rPr>
              <a:t>Questions you can ask: </a:t>
            </a:r>
          </a:p>
          <a:p>
            <a:pPr marL="548640" indent="-365760">
              <a:spcBef>
                <a:spcPts val="600"/>
              </a:spcBef>
            </a:pPr>
            <a:r>
              <a:rPr lang="en-US" sz="3600" dirty="0">
                <a:solidFill>
                  <a:schemeClr val="tx1"/>
                </a:solidFill>
              </a:rPr>
              <a:t>When did you begin feeling like this?</a:t>
            </a:r>
          </a:p>
          <a:p>
            <a:pPr marL="548640" indent="-365760">
              <a:spcBef>
                <a:spcPts val="600"/>
              </a:spcBef>
            </a:pPr>
            <a:r>
              <a:rPr lang="en-US" sz="3600" dirty="0">
                <a:solidFill>
                  <a:schemeClr val="tx1"/>
                </a:solidFill>
              </a:rPr>
              <a:t>Did something happen that made you start feeling this way?</a:t>
            </a:r>
          </a:p>
          <a:p>
            <a:pPr marL="548640" indent="-365760">
              <a:spcBef>
                <a:spcPts val="600"/>
              </a:spcBef>
            </a:pPr>
            <a:r>
              <a:rPr lang="en-US" sz="3600" dirty="0">
                <a:solidFill>
                  <a:schemeClr val="tx1"/>
                </a:solidFill>
              </a:rPr>
              <a:t>How can I best support you right now? </a:t>
            </a:r>
          </a:p>
          <a:p>
            <a:pPr marL="548640" indent="-365760">
              <a:spcBef>
                <a:spcPts val="600"/>
              </a:spcBef>
            </a:pPr>
            <a:r>
              <a:rPr lang="en-US" sz="3600" dirty="0">
                <a:solidFill>
                  <a:schemeClr val="tx1"/>
                </a:solidFill>
              </a:rPr>
              <a:t>Have you thought about getting help? </a:t>
            </a:r>
          </a:p>
        </p:txBody>
      </p:sp>
      <p:sp>
        <p:nvSpPr>
          <p:cNvPr id="4" name="Footer Placeholder 3"/>
          <p:cNvSpPr>
            <a:spLocks noGrp="1"/>
          </p:cNvSpPr>
          <p:nvPr>
            <p:ph type="ftr" sz="quarter" idx="11"/>
          </p:nvPr>
        </p:nvSpPr>
        <p:spPr/>
        <p:txBody>
          <a:bodyPr/>
          <a:lstStyle/>
          <a:p>
            <a:r>
              <a:rPr lang="en-US" dirty="0"/>
              <a:t>THE UNIVERSITY OF NEW MEXICO</a:t>
            </a:r>
          </a:p>
        </p:txBody>
      </p:sp>
      <p:sp>
        <p:nvSpPr>
          <p:cNvPr id="2" name="Title 1"/>
          <p:cNvSpPr>
            <a:spLocks noGrp="1"/>
          </p:cNvSpPr>
          <p:nvPr>
            <p:ph type="title"/>
          </p:nvPr>
        </p:nvSpPr>
        <p:spPr/>
        <p:txBody>
          <a:bodyPr/>
          <a:lstStyle/>
          <a:p>
            <a:r>
              <a:rPr lang="en-US" dirty="0"/>
              <a:t>Reaching out to a colleague in distress</a:t>
            </a:r>
          </a:p>
        </p:txBody>
      </p:sp>
      <p:sp>
        <p:nvSpPr>
          <p:cNvPr id="5" name="TextBox 4">
            <a:extLst>
              <a:ext uri="{FF2B5EF4-FFF2-40B4-BE49-F238E27FC236}">
                <a16:creationId xmlns:a16="http://schemas.microsoft.com/office/drawing/2014/main" id="{B7C30063-D1B9-3142-AF36-D7C4BDF508A4}"/>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401351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0086" y="754926"/>
            <a:ext cx="7315200" cy="5120640"/>
          </a:xfrm>
        </p:spPr>
        <p:txBody>
          <a:bodyPr>
            <a:normAutofit lnSpcReduction="10000"/>
          </a:bodyPr>
          <a:lstStyle/>
          <a:p>
            <a:pPr marL="548640" indent="-365760">
              <a:spcBef>
                <a:spcPts val="600"/>
              </a:spcBef>
              <a:buNone/>
            </a:pPr>
            <a:r>
              <a:rPr lang="en-US" sz="3600" dirty="0">
                <a:solidFill>
                  <a:schemeClr val="tx1"/>
                </a:solidFill>
              </a:rPr>
              <a:t>What you can say that helps: </a:t>
            </a:r>
          </a:p>
          <a:p>
            <a:pPr marL="548640" indent="-365760">
              <a:spcBef>
                <a:spcPts val="600"/>
              </a:spcBef>
            </a:pPr>
            <a:r>
              <a:rPr lang="en-US" sz="3600" dirty="0">
                <a:solidFill>
                  <a:schemeClr val="tx1"/>
                </a:solidFill>
              </a:rPr>
              <a:t>You are not alone in this. I’m here for you. </a:t>
            </a:r>
          </a:p>
          <a:p>
            <a:pPr marL="548640" indent="-365760">
              <a:spcBef>
                <a:spcPts val="600"/>
              </a:spcBef>
            </a:pPr>
            <a:r>
              <a:rPr lang="en-US" sz="3600" dirty="0">
                <a:solidFill>
                  <a:schemeClr val="tx1"/>
                </a:solidFill>
              </a:rPr>
              <a:t>You may not believe it now, but the way you’re feeling will change.</a:t>
            </a:r>
          </a:p>
          <a:p>
            <a:pPr marL="548640" indent="-365760">
              <a:spcBef>
                <a:spcPts val="600"/>
              </a:spcBef>
            </a:pPr>
            <a:r>
              <a:rPr lang="en-US" sz="3600" dirty="0">
                <a:solidFill>
                  <a:schemeClr val="tx1"/>
                </a:solidFill>
              </a:rPr>
              <a:t> I may not be able to understand exactly how you feel, but I care about you and want to help.</a:t>
            </a:r>
          </a:p>
          <a:p>
            <a:pPr marL="548640" indent="-365760">
              <a:spcBef>
                <a:spcPts val="600"/>
              </a:spcBef>
            </a:pPr>
            <a:r>
              <a:rPr lang="en-US" sz="3600" dirty="0"/>
              <a:t>May I give you the names of some resources?</a:t>
            </a:r>
            <a:endParaRPr lang="en-US" sz="3600" dirty="0">
              <a:solidFill>
                <a:schemeClr val="tx1"/>
              </a:solidFill>
            </a:endParaRPr>
          </a:p>
        </p:txBody>
      </p:sp>
      <p:sp>
        <p:nvSpPr>
          <p:cNvPr id="4" name="Footer Placeholder 3"/>
          <p:cNvSpPr>
            <a:spLocks noGrp="1"/>
          </p:cNvSpPr>
          <p:nvPr>
            <p:ph type="ftr" sz="quarter" idx="11"/>
          </p:nvPr>
        </p:nvSpPr>
        <p:spPr/>
        <p:txBody>
          <a:bodyPr/>
          <a:lstStyle/>
          <a:p>
            <a:r>
              <a:rPr lang="en-US"/>
              <a:t>THE UNIVERSITY OF NEW MEXICO</a:t>
            </a:r>
            <a:endParaRPr lang="en-US" dirty="0"/>
          </a:p>
        </p:txBody>
      </p:sp>
      <p:sp>
        <p:nvSpPr>
          <p:cNvPr id="2" name="Title 1"/>
          <p:cNvSpPr>
            <a:spLocks noGrp="1"/>
          </p:cNvSpPr>
          <p:nvPr>
            <p:ph type="title"/>
          </p:nvPr>
        </p:nvSpPr>
        <p:spPr/>
        <p:txBody>
          <a:bodyPr/>
          <a:lstStyle/>
          <a:p>
            <a:r>
              <a:rPr lang="en-US" dirty="0"/>
              <a:t>Reaching out to a colleague in distress</a:t>
            </a:r>
          </a:p>
        </p:txBody>
      </p:sp>
      <p:sp>
        <p:nvSpPr>
          <p:cNvPr id="6" name="TextBox 5">
            <a:extLst>
              <a:ext uri="{FF2B5EF4-FFF2-40B4-BE49-F238E27FC236}">
                <a16:creationId xmlns:a16="http://schemas.microsoft.com/office/drawing/2014/main" id="{3AB31171-095C-A745-B255-6F99B153DE00}"/>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4332131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860CF-B7F5-8644-A382-298E1FF660F9}"/>
              </a:ext>
            </a:extLst>
          </p:cNvPr>
          <p:cNvSpPr>
            <a:spLocks noGrp="1"/>
          </p:cNvSpPr>
          <p:nvPr>
            <p:ph type="title"/>
          </p:nvPr>
        </p:nvSpPr>
        <p:spPr/>
        <p:txBody>
          <a:bodyPr/>
          <a:lstStyle/>
          <a:p>
            <a:r>
              <a:rPr lang="en-US" dirty="0"/>
              <a:t>Suicidal ideation begins when…</a:t>
            </a:r>
          </a:p>
        </p:txBody>
      </p:sp>
      <p:sp>
        <p:nvSpPr>
          <p:cNvPr id="3" name="Content Placeholder 2">
            <a:extLst>
              <a:ext uri="{FF2B5EF4-FFF2-40B4-BE49-F238E27FC236}">
                <a16:creationId xmlns:a16="http://schemas.microsoft.com/office/drawing/2014/main" id="{EAFF0667-749A-0648-8C30-0C4EFE0BA65B}"/>
              </a:ext>
            </a:extLst>
          </p:cNvPr>
          <p:cNvSpPr>
            <a:spLocks noGrp="1"/>
          </p:cNvSpPr>
          <p:nvPr>
            <p:ph idx="1"/>
          </p:nvPr>
        </p:nvSpPr>
        <p:spPr>
          <a:xfrm>
            <a:off x="3564467" y="920045"/>
            <a:ext cx="8069813" cy="5120640"/>
          </a:xfrm>
        </p:spPr>
        <p:txBody>
          <a:bodyPr>
            <a:normAutofit lnSpcReduction="10000"/>
          </a:bodyPr>
          <a:lstStyle/>
          <a:p>
            <a:r>
              <a:rPr lang="en-US" sz="3400" dirty="0"/>
              <a:t>…stressors exceed current coping abilities</a:t>
            </a:r>
          </a:p>
          <a:p>
            <a:r>
              <a:rPr lang="en-US" sz="3400" dirty="0"/>
              <a:t>…there is untreated or undertreated mental illness</a:t>
            </a:r>
          </a:p>
          <a:p>
            <a:r>
              <a:rPr lang="en-US" sz="3400" dirty="0"/>
              <a:t>…there is a perceived lack of hope and options</a:t>
            </a:r>
          </a:p>
          <a:p>
            <a:r>
              <a:rPr lang="en-US" sz="3400" dirty="0"/>
              <a:t>…there is a desire to escape unbearable emotional pain</a:t>
            </a:r>
          </a:p>
          <a:p>
            <a:pPr lvl="1"/>
            <a:endParaRPr lang="en-US" sz="2400" dirty="0"/>
          </a:p>
          <a:p>
            <a:pPr marL="502920" lvl="1" indent="0" algn="ctr">
              <a:buNone/>
            </a:pPr>
            <a:r>
              <a:rPr lang="en-US" sz="3500" dirty="0">
                <a:solidFill>
                  <a:srgbClr val="BA0C2F"/>
                </a:solidFill>
              </a:rPr>
              <a:t>Remember:</a:t>
            </a:r>
          </a:p>
          <a:p>
            <a:pPr marL="960120" lvl="2" indent="0" algn="ctr">
              <a:buNone/>
            </a:pPr>
            <a:r>
              <a:rPr lang="en-US" sz="3500" dirty="0">
                <a:solidFill>
                  <a:srgbClr val="BA0C2F"/>
                </a:solidFill>
              </a:rPr>
              <a:t>Talking about it helps</a:t>
            </a:r>
          </a:p>
          <a:p>
            <a:endParaRPr lang="en-US" dirty="0"/>
          </a:p>
        </p:txBody>
      </p:sp>
      <p:sp>
        <p:nvSpPr>
          <p:cNvPr id="4" name="Footer Placeholder 3">
            <a:extLst>
              <a:ext uri="{FF2B5EF4-FFF2-40B4-BE49-F238E27FC236}">
                <a16:creationId xmlns:a16="http://schemas.microsoft.com/office/drawing/2014/main" id="{330A080D-440A-E74F-9181-08E2182A37FC}"/>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D3C2D138-FCC0-7D48-AA1F-CD7FBC399CCA}"/>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438518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5620" y="920045"/>
            <a:ext cx="7315200" cy="5120640"/>
          </a:xfrm>
        </p:spPr>
        <p:txBody>
          <a:bodyPr anchor="t">
            <a:normAutofit/>
          </a:bodyPr>
          <a:lstStyle/>
          <a:p>
            <a:pPr marL="640080" indent="-457200">
              <a:spcBef>
                <a:spcPts val="600"/>
              </a:spcBef>
            </a:pPr>
            <a:r>
              <a:rPr lang="en-US" sz="3200" dirty="0">
                <a:solidFill>
                  <a:schemeClr val="tx1"/>
                </a:solidFill>
              </a:rPr>
              <a:t>Same way to start a conversation as with someone who is distressed</a:t>
            </a:r>
          </a:p>
          <a:p>
            <a:pPr marL="640080" indent="-457200">
              <a:spcBef>
                <a:spcPts val="600"/>
              </a:spcBef>
            </a:pPr>
            <a:r>
              <a:rPr lang="en-US" sz="3200" dirty="0"/>
              <a:t>Same questions to ask</a:t>
            </a:r>
          </a:p>
          <a:p>
            <a:pPr marL="640080" indent="-457200">
              <a:spcBef>
                <a:spcPts val="600"/>
              </a:spcBef>
            </a:pPr>
            <a:r>
              <a:rPr lang="en-US" sz="3200" dirty="0">
                <a:solidFill>
                  <a:schemeClr val="tx1"/>
                </a:solidFill>
              </a:rPr>
              <a:t>Same comments to say</a:t>
            </a:r>
          </a:p>
          <a:p>
            <a:pPr marL="640080" indent="-457200">
              <a:spcBef>
                <a:spcPts val="600"/>
              </a:spcBef>
            </a:pPr>
            <a:r>
              <a:rPr lang="en-US" sz="3200" dirty="0"/>
              <a:t>Add </a:t>
            </a:r>
          </a:p>
          <a:p>
            <a:pPr marL="1143000" lvl="1" indent="-457200">
              <a:spcBef>
                <a:spcPts val="600"/>
              </a:spcBef>
            </a:pPr>
            <a:r>
              <a:rPr lang="en-US" sz="3200" dirty="0">
                <a:solidFill>
                  <a:schemeClr val="tx1"/>
                </a:solidFill>
              </a:rPr>
              <a:t>Are you thinking of killing yourself?</a:t>
            </a:r>
          </a:p>
          <a:p>
            <a:pPr marL="1143000" lvl="1" indent="-457200">
              <a:spcBef>
                <a:spcPts val="600"/>
              </a:spcBef>
            </a:pPr>
            <a:r>
              <a:rPr lang="en-US" sz="3200" dirty="0"/>
              <a:t>Are you hurting yourself?</a:t>
            </a:r>
          </a:p>
        </p:txBody>
      </p:sp>
      <p:sp>
        <p:nvSpPr>
          <p:cNvPr id="4" name="Footer Placeholder 3"/>
          <p:cNvSpPr>
            <a:spLocks noGrp="1"/>
          </p:cNvSpPr>
          <p:nvPr>
            <p:ph type="ftr" sz="quarter" idx="11"/>
          </p:nvPr>
        </p:nvSpPr>
        <p:spPr/>
        <p:txBody>
          <a:bodyPr/>
          <a:lstStyle/>
          <a:p>
            <a:r>
              <a:rPr lang="en-US"/>
              <a:t>THE UNIVERSITY OF NEW MEXICO</a:t>
            </a:r>
            <a:endParaRPr lang="en-US" dirty="0"/>
          </a:p>
        </p:txBody>
      </p:sp>
      <p:sp>
        <p:nvSpPr>
          <p:cNvPr id="2" name="Title 1"/>
          <p:cNvSpPr>
            <a:spLocks noGrp="1"/>
          </p:cNvSpPr>
          <p:nvPr>
            <p:ph type="title"/>
          </p:nvPr>
        </p:nvSpPr>
        <p:spPr/>
        <p:txBody>
          <a:bodyPr/>
          <a:lstStyle/>
          <a:p>
            <a:r>
              <a:rPr lang="en-US" dirty="0"/>
              <a:t>Talking to a person about</a:t>
            </a:r>
            <a:br>
              <a:rPr lang="en-US" dirty="0"/>
            </a:br>
            <a:r>
              <a:rPr lang="en-US" dirty="0"/>
              <a:t>suicide </a:t>
            </a:r>
          </a:p>
        </p:txBody>
      </p:sp>
      <p:sp>
        <p:nvSpPr>
          <p:cNvPr id="6" name="TextBox 5">
            <a:extLst>
              <a:ext uri="{FF2B5EF4-FFF2-40B4-BE49-F238E27FC236}">
                <a16:creationId xmlns:a16="http://schemas.microsoft.com/office/drawing/2014/main" id="{9B5480FD-B5B3-4C45-88A0-8962A4654AD0}"/>
              </a:ext>
            </a:extLst>
          </p:cNvPr>
          <p:cNvSpPr txBox="1"/>
          <p:nvPr/>
        </p:nvSpPr>
        <p:spPr>
          <a:xfrm>
            <a:off x="0" y="6202461"/>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227626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Instill hope</a:t>
            </a:r>
          </a:p>
        </p:txBody>
      </p:sp>
      <p:sp>
        <p:nvSpPr>
          <p:cNvPr id="3" name="Content Placeholder 2"/>
          <p:cNvSpPr>
            <a:spLocks noGrp="1"/>
          </p:cNvSpPr>
          <p:nvPr>
            <p:ph idx="1"/>
          </p:nvPr>
        </p:nvSpPr>
        <p:spPr>
          <a:xfrm>
            <a:off x="3783106" y="987841"/>
            <a:ext cx="7237566" cy="4601183"/>
          </a:xfrm>
        </p:spPr>
        <p:txBody>
          <a:bodyPr>
            <a:normAutofit/>
          </a:bodyPr>
          <a:lstStyle/>
          <a:p>
            <a:pPr marL="457200" indent="-457200">
              <a:spcBef>
                <a:spcPts val="600"/>
              </a:spcBef>
              <a:spcAft>
                <a:spcPts val="600"/>
              </a:spcAft>
            </a:pPr>
            <a:r>
              <a:rPr lang="en-US" sz="3200" dirty="0"/>
              <a:t>“I am so glad you told me the truth. I care about you.”</a:t>
            </a:r>
          </a:p>
          <a:p>
            <a:pPr marL="457200" indent="-457200">
              <a:spcBef>
                <a:spcPts val="600"/>
              </a:spcBef>
              <a:spcAft>
                <a:spcPts val="600"/>
              </a:spcAft>
            </a:pPr>
            <a:r>
              <a:rPr lang="en-US" sz="3200" dirty="0"/>
              <a:t>“I want you to live.”</a:t>
            </a:r>
          </a:p>
          <a:p>
            <a:pPr marL="457200" indent="-457200">
              <a:spcBef>
                <a:spcPts val="600"/>
              </a:spcBef>
              <a:spcAft>
                <a:spcPts val="600"/>
              </a:spcAft>
            </a:pPr>
            <a:r>
              <a:rPr lang="en-US" sz="3200" dirty="0"/>
              <a:t>“I’m on your side.”</a:t>
            </a:r>
          </a:p>
          <a:p>
            <a:pPr marL="457200" indent="-457200">
              <a:spcBef>
                <a:spcPts val="600"/>
              </a:spcBef>
              <a:spcAft>
                <a:spcPts val="600"/>
              </a:spcAft>
            </a:pPr>
            <a:r>
              <a:rPr lang="en-US" sz="3200" dirty="0"/>
              <a:t>“We’ll get through this together. Let’s figure this out.”</a:t>
            </a:r>
          </a:p>
        </p:txBody>
      </p:sp>
      <p:sp>
        <p:nvSpPr>
          <p:cNvPr id="4" name="TextBox 3">
            <a:extLst>
              <a:ext uri="{FF2B5EF4-FFF2-40B4-BE49-F238E27FC236}">
                <a16:creationId xmlns:a16="http://schemas.microsoft.com/office/drawing/2014/main" id="{6589F2F9-7889-3C49-982D-7D4626E1F935}"/>
              </a:ext>
            </a:extLst>
          </p:cNvPr>
          <p:cNvSpPr txBox="1"/>
          <p:nvPr/>
        </p:nvSpPr>
        <p:spPr>
          <a:xfrm>
            <a:off x="0" y="6154347"/>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927443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000FF-78D4-6B43-85B4-530E5CE82A09}"/>
              </a:ext>
            </a:extLst>
          </p:cNvPr>
          <p:cNvSpPr>
            <a:spLocks noGrp="1"/>
          </p:cNvSpPr>
          <p:nvPr>
            <p:ph type="title"/>
          </p:nvPr>
        </p:nvSpPr>
        <p:spPr/>
        <p:txBody>
          <a:bodyPr/>
          <a:lstStyle/>
          <a:p>
            <a:r>
              <a:rPr lang="en-US" dirty="0"/>
              <a:t>What NOT to say</a:t>
            </a:r>
          </a:p>
        </p:txBody>
      </p:sp>
      <p:sp>
        <p:nvSpPr>
          <p:cNvPr id="3" name="Content Placeholder 2">
            <a:extLst>
              <a:ext uri="{FF2B5EF4-FFF2-40B4-BE49-F238E27FC236}">
                <a16:creationId xmlns:a16="http://schemas.microsoft.com/office/drawing/2014/main" id="{6173D90E-F94E-6C4A-BF69-65ABA5156F9B}"/>
              </a:ext>
            </a:extLst>
          </p:cNvPr>
          <p:cNvSpPr>
            <a:spLocks noGrp="1"/>
          </p:cNvSpPr>
          <p:nvPr>
            <p:ph idx="1"/>
          </p:nvPr>
        </p:nvSpPr>
        <p:spPr/>
        <p:txBody>
          <a:bodyPr/>
          <a:lstStyle/>
          <a:p>
            <a:pPr marL="457200" indent="-274320">
              <a:spcBef>
                <a:spcPts val="600"/>
              </a:spcBef>
              <a:spcAft>
                <a:spcPts val="600"/>
              </a:spcAft>
            </a:pPr>
            <a:r>
              <a:rPr lang="en-US" sz="3200" dirty="0"/>
              <a:t>“It can’t be all that bad.”</a:t>
            </a:r>
          </a:p>
          <a:p>
            <a:pPr marL="457200" indent="-274320">
              <a:spcBef>
                <a:spcPts val="600"/>
              </a:spcBef>
              <a:spcAft>
                <a:spcPts val="600"/>
              </a:spcAft>
            </a:pPr>
            <a:r>
              <a:rPr lang="en-US" sz="3200" dirty="0"/>
              <a:t>“You’re not really going to do it.”</a:t>
            </a:r>
          </a:p>
          <a:p>
            <a:pPr marL="457200" indent="-274320">
              <a:spcBef>
                <a:spcPts val="600"/>
              </a:spcBef>
              <a:spcAft>
                <a:spcPts val="600"/>
              </a:spcAft>
            </a:pPr>
            <a:r>
              <a:rPr lang="en-US" sz="3200" dirty="0"/>
              <a:t>“You know, suicide is morally wrong”</a:t>
            </a:r>
          </a:p>
          <a:p>
            <a:pPr marL="457200" indent="-274320">
              <a:spcBef>
                <a:spcPts val="600"/>
              </a:spcBef>
              <a:spcAft>
                <a:spcPts val="600"/>
              </a:spcAft>
            </a:pPr>
            <a:r>
              <a:rPr lang="en-US" sz="3200" dirty="0"/>
              <a:t>“You would really hurt people.”</a:t>
            </a:r>
          </a:p>
          <a:p>
            <a:pPr marL="457200" indent="-274320">
              <a:spcBef>
                <a:spcPts val="600"/>
              </a:spcBef>
              <a:spcAft>
                <a:spcPts val="600"/>
              </a:spcAft>
            </a:pPr>
            <a:r>
              <a:rPr lang="en-US" sz="3200" dirty="0"/>
              <a:t>“My advice is…”</a:t>
            </a:r>
          </a:p>
          <a:p>
            <a:pPr marL="457200" indent="-274320">
              <a:spcBef>
                <a:spcPts val="600"/>
              </a:spcBef>
              <a:spcAft>
                <a:spcPts val="600"/>
              </a:spcAft>
            </a:pPr>
            <a:r>
              <a:rPr lang="en-US" sz="3200" dirty="0"/>
              <a:t>”What you really should do is…”</a:t>
            </a:r>
          </a:p>
          <a:p>
            <a:pPr marL="457200" indent="-274320">
              <a:spcBef>
                <a:spcPts val="600"/>
              </a:spcBef>
              <a:spcAft>
                <a:spcPts val="600"/>
              </a:spcAft>
            </a:pPr>
            <a:r>
              <a:rPr lang="en-US" sz="3200" dirty="0"/>
              <a:t>“Things will get better.”</a:t>
            </a:r>
          </a:p>
          <a:p>
            <a:endParaRPr lang="en-US" dirty="0"/>
          </a:p>
        </p:txBody>
      </p:sp>
      <p:sp>
        <p:nvSpPr>
          <p:cNvPr id="4" name="Footer Placeholder 3">
            <a:extLst>
              <a:ext uri="{FF2B5EF4-FFF2-40B4-BE49-F238E27FC236}">
                <a16:creationId xmlns:a16="http://schemas.microsoft.com/office/drawing/2014/main" id="{527635A9-3D7E-A844-B25D-8AF5C0A422DB}"/>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2220F134-CA13-C847-984B-8A21C712745A}"/>
              </a:ext>
            </a:extLst>
          </p:cNvPr>
          <p:cNvSpPr txBox="1"/>
          <p:nvPr/>
        </p:nvSpPr>
        <p:spPr>
          <a:xfrm>
            <a:off x="0" y="6308030"/>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40337854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09101A52-22FC-42C9-97B1-054E09C261EA}"/>
              </a:ext>
            </a:extLst>
          </p:cNvPr>
          <p:cNvSpPr>
            <a:spLocks noGrp="1"/>
          </p:cNvSpPr>
          <p:nvPr>
            <p:ph type="title"/>
          </p:nvPr>
        </p:nvSpPr>
        <p:spPr>
          <a:xfrm>
            <a:off x="245095" y="2624328"/>
            <a:ext cx="2067799" cy="1609344"/>
          </a:xfrm>
        </p:spPr>
        <p:txBody>
          <a:bodyPr>
            <a:normAutofit fontScale="90000"/>
          </a:bodyPr>
          <a:lstStyle/>
          <a:p>
            <a:r>
              <a:rPr lang="en-US" altLang="en-US" dirty="0"/>
              <a:t>What if an actively suicidal person refuses help?</a:t>
            </a:r>
          </a:p>
        </p:txBody>
      </p:sp>
      <p:sp>
        <p:nvSpPr>
          <p:cNvPr id="34819" name="Content Placeholder 2">
            <a:extLst>
              <a:ext uri="{FF2B5EF4-FFF2-40B4-BE49-F238E27FC236}">
                <a16:creationId xmlns:a16="http://schemas.microsoft.com/office/drawing/2014/main" id="{B9050531-39DF-4316-A0BC-9DFA1C2C6E54}"/>
              </a:ext>
            </a:extLst>
          </p:cNvPr>
          <p:cNvSpPr>
            <a:spLocks noGrp="1"/>
          </p:cNvSpPr>
          <p:nvPr>
            <p:ph idx="1"/>
          </p:nvPr>
        </p:nvSpPr>
        <p:spPr>
          <a:xfrm>
            <a:off x="3675530" y="986117"/>
            <a:ext cx="7655859" cy="5252529"/>
          </a:xfrm>
        </p:spPr>
        <p:txBody>
          <a:bodyPr>
            <a:normAutofit lnSpcReduction="10000"/>
          </a:bodyPr>
          <a:lstStyle/>
          <a:p>
            <a:r>
              <a:rPr lang="en-US" altLang="en-US" sz="2400" dirty="0"/>
              <a:t>“I am deeply concerned by what you have told me today.”</a:t>
            </a:r>
          </a:p>
          <a:p>
            <a:r>
              <a:rPr lang="en-US" altLang="en-US" sz="2400" dirty="0"/>
              <a:t>“I cannot, in good conscience, leave you alone after this conversation.”</a:t>
            </a:r>
          </a:p>
          <a:p>
            <a:r>
              <a:rPr lang="en-US" altLang="en-US" sz="2400" dirty="0"/>
              <a:t>“Because I care so much you, I am going to need to take steps to keep you safe.”</a:t>
            </a:r>
          </a:p>
          <a:p>
            <a:r>
              <a:rPr lang="en-US" altLang="en-US" sz="2400" dirty="0"/>
              <a:t>“I’m going to call for help now.”</a:t>
            </a:r>
          </a:p>
          <a:p>
            <a:r>
              <a:rPr lang="en-US" altLang="en-US" sz="2400" dirty="0"/>
              <a:t>Remove all lethal means from the environment (including drugs/alcohol and guns)</a:t>
            </a:r>
          </a:p>
          <a:p>
            <a:r>
              <a:rPr lang="en-US" altLang="en-US" sz="2400" dirty="0"/>
              <a:t>If a patient: call supervisor or colleagues for help</a:t>
            </a:r>
          </a:p>
          <a:p>
            <a:r>
              <a:rPr lang="en-US" altLang="en-US" sz="2400" dirty="0"/>
              <a:t>If a loved one: take them to the ER </a:t>
            </a:r>
          </a:p>
          <a:p>
            <a:r>
              <a:rPr lang="en-US" altLang="en-US" sz="2400" dirty="0"/>
              <a:t>If a colleague: take them to the ER</a:t>
            </a:r>
          </a:p>
          <a:p>
            <a:r>
              <a:rPr lang="en-US" altLang="en-US" sz="2400" dirty="0"/>
              <a:t>If the person is a flight risk, do not hesitate to call 911</a:t>
            </a:r>
          </a:p>
        </p:txBody>
      </p:sp>
      <p:sp>
        <p:nvSpPr>
          <p:cNvPr id="4" name="TextBox 3">
            <a:extLst>
              <a:ext uri="{FF2B5EF4-FFF2-40B4-BE49-F238E27FC236}">
                <a16:creationId xmlns:a16="http://schemas.microsoft.com/office/drawing/2014/main" id="{4C408443-DEB1-F549-B47B-3A41B77C20B6}"/>
              </a:ext>
            </a:extLst>
          </p:cNvPr>
          <p:cNvSpPr txBox="1"/>
          <p:nvPr/>
        </p:nvSpPr>
        <p:spPr>
          <a:xfrm>
            <a:off x="-5108" y="612210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53661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500"/>
                                        <p:tgtEl>
                                          <p:spTgt spid="3481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819">
                                            <p:txEl>
                                              <p:pRg st="1" end="1"/>
                                            </p:txEl>
                                          </p:spTgt>
                                        </p:tgtEl>
                                        <p:attrNameLst>
                                          <p:attrName>style.visibility</p:attrName>
                                        </p:attrNameLst>
                                      </p:cBhvr>
                                      <p:to>
                                        <p:strVal val="visible"/>
                                      </p:to>
                                    </p:set>
                                    <p:animEffect transition="in" filter="fade">
                                      <p:cBhvr>
                                        <p:cTn id="10" dur="500"/>
                                        <p:tgtEl>
                                          <p:spTgt spid="3481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819">
                                            <p:txEl>
                                              <p:pRg st="2" end="2"/>
                                            </p:txEl>
                                          </p:spTgt>
                                        </p:tgtEl>
                                        <p:attrNameLst>
                                          <p:attrName>style.visibility</p:attrName>
                                        </p:attrNameLst>
                                      </p:cBhvr>
                                      <p:to>
                                        <p:strVal val="visible"/>
                                      </p:to>
                                    </p:set>
                                    <p:animEffect transition="in" filter="fade">
                                      <p:cBhvr>
                                        <p:cTn id="13" dur="500"/>
                                        <p:tgtEl>
                                          <p:spTgt spid="3481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4819">
                                            <p:txEl>
                                              <p:pRg st="3" end="3"/>
                                            </p:txEl>
                                          </p:spTgt>
                                        </p:tgtEl>
                                        <p:attrNameLst>
                                          <p:attrName>style.visibility</p:attrName>
                                        </p:attrNameLst>
                                      </p:cBhvr>
                                      <p:to>
                                        <p:strVal val="visible"/>
                                      </p:to>
                                    </p:set>
                                    <p:animEffect transition="in" filter="fade">
                                      <p:cBhvr>
                                        <p:cTn id="16" dur="500"/>
                                        <p:tgtEl>
                                          <p:spTgt spid="3481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4819">
                                            <p:txEl>
                                              <p:pRg st="4" end="4"/>
                                            </p:txEl>
                                          </p:spTgt>
                                        </p:tgtEl>
                                        <p:attrNameLst>
                                          <p:attrName>style.visibility</p:attrName>
                                        </p:attrNameLst>
                                      </p:cBhvr>
                                      <p:to>
                                        <p:strVal val="visible"/>
                                      </p:to>
                                    </p:set>
                                    <p:animEffect transition="in" filter="fade">
                                      <p:cBhvr>
                                        <p:cTn id="21" dur="500"/>
                                        <p:tgtEl>
                                          <p:spTgt spid="3481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4819">
                                            <p:txEl>
                                              <p:pRg st="5" end="5"/>
                                            </p:txEl>
                                          </p:spTgt>
                                        </p:tgtEl>
                                        <p:attrNameLst>
                                          <p:attrName>style.visibility</p:attrName>
                                        </p:attrNameLst>
                                      </p:cBhvr>
                                      <p:to>
                                        <p:strVal val="visible"/>
                                      </p:to>
                                    </p:set>
                                    <p:animEffect transition="in" filter="fade">
                                      <p:cBhvr>
                                        <p:cTn id="26" dur="500"/>
                                        <p:tgtEl>
                                          <p:spTgt spid="34819">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4819">
                                            <p:txEl>
                                              <p:pRg st="6" end="6"/>
                                            </p:txEl>
                                          </p:spTgt>
                                        </p:tgtEl>
                                        <p:attrNameLst>
                                          <p:attrName>style.visibility</p:attrName>
                                        </p:attrNameLst>
                                      </p:cBhvr>
                                      <p:to>
                                        <p:strVal val="visible"/>
                                      </p:to>
                                    </p:set>
                                    <p:animEffect transition="in" filter="fade">
                                      <p:cBhvr>
                                        <p:cTn id="29" dur="500"/>
                                        <p:tgtEl>
                                          <p:spTgt spid="34819">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4819">
                                            <p:txEl>
                                              <p:pRg st="7" end="7"/>
                                            </p:txEl>
                                          </p:spTgt>
                                        </p:tgtEl>
                                        <p:attrNameLst>
                                          <p:attrName>style.visibility</p:attrName>
                                        </p:attrNameLst>
                                      </p:cBhvr>
                                      <p:to>
                                        <p:strVal val="visible"/>
                                      </p:to>
                                    </p:set>
                                    <p:animEffect transition="in" filter="fade">
                                      <p:cBhvr>
                                        <p:cTn id="32" dur="500"/>
                                        <p:tgtEl>
                                          <p:spTgt spid="34819">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4819">
                                            <p:txEl>
                                              <p:pRg st="8" end="8"/>
                                            </p:txEl>
                                          </p:spTgt>
                                        </p:tgtEl>
                                        <p:attrNameLst>
                                          <p:attrName>style.visibility</p:attrName>
                                        </p:attrNameLst>
                                      </p:cBhvr>
                                      <p:to>
                                        <p:strVal val="visible"/>
                                      </p:to>
                                    </p:set>
                                    <p:animEffect transition="in" filter="fade">
                                      <p:cBhvr>
                                        <p:cTn id="35" dur="500"/>
                                        <p:tgtEl>
                                          <p:spTgt spid="348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A5F76-BE2C-4103-B708-B524026DF30A}"/>
              </a:ext>
            </a:extLst>
          </p:cNvPr>
          <p:cNvSpPr>
            <a:spLocks noGrp="1"/>
          </p:cNvSpPr>
          <p:nvPr>
            <p:ph type="title"/>
          </p:nvPr>
        </p:nvSpPr>
        <p:spPr>
          <a:xfrm>
            <a:off x="173377" y="2624328"/>
            <a:ext cx="3358717" cy="1609344"/>
          </a:xfrm>
        </p:spPr>
        <p:txBody>
          <a:bodyPr>
            <a:normAutofit fontScale="90000"/>
          </a:bodyPr>
          <a:lstStyle/>
          <a:p>
            <a:pPr>
              <a:defRPr/>
            </a:pPr>
            <a:r>
              <a:rPr lang="en-US" sz="4200" dirty="0"/>
              <a:t>What if a depressed (but not actively suicidal) person refuses help?</a:t>
            </a:r>
          </a:p>
        </p:txBody>
      </p:sp>
      <p:sp>
        <p:nvSpPr>
          <p:cNvPr id="32771" name="Content Placeholder 2">
            <a:extLst>
              <a:ext uri="{FF2B5EF4-FFF2-40B4-BE49-F238E27FC236}">
                <a16:creationId xmlns:a16="http://schemas.microsoft.com/office/drawing/2014/main" id="{8AA9CEEB-6252-43F8-92BE-3ABB5984F186}"/>
              </a:ext>
            </a:extLst>
          </p:cNvPr>
          <p:cNvSpPr>
            <a:spLocks noGrp="1"/>
          </p:cNvSpPr>
          <p:nvPr>
            <p:ph idx="1"/>
          </p:nvPr>
        </p:nvSpPr>
        <p:spPr>
          <a:xfrm>
            <a:off x="3532094" y="662665"/>
            <a:ext cx="8014447" cy="5532670"/>
          </a:xfrm>
        </p:spPr>
        <p:txBody>
          <a:bodyPr>
            <a:noAutofit/>
          </a:bodyPr>
          <a:lstStyle/>
          <a:p>
            <a:r>
              <a:rPr lang="en-US" altLang="en-US" sz="3200" dirty="0"/>
              <a:t>Accept their decision. Don’t be a savior.</a:t>
            </a:r>
          </a:p>
          <a:p>
            <a:r>
              <a:rPr lang="en-US" altLang="en-US" sz="3200" dirty="0"/>
              <a:t>Understand that:</a:t>
            </a:r>
          </a:p>
          <a:p>
            <a:pPr lvl="1"/>
            <a:r>
              <a:rPr lang="en-US" altLang="en-US" sz="3200" dirty="0"/>
              <a:t>The person might already be getting help.</a:t>
            </a:r>
          </a:p>
          <a:p>
            <a:pPr lvl="1"/>
            <a:r>
              <a:rPr lang="en-US" altLang="en-US" sz="3200" dirty="0"/>
              <a:t>The person might not want to burden you.  </a:t>
            </a:r>
          </a:p>
          <a:p>
            <a:pPr lvl="1"/>
            <a:r>
              <a:rPr lang="en-US" altLang="en-US" sz="3200" dirty="0"/>
              <a:t>The person may prefer to talk to someone closer to them.  </a:t>
            </a:r>
          </a:p>
          <a:p>
            <a:pPr lvl="1"/>
            <a:r>
              <a:rPr lang="en-US" altLang="en-US" sz="3200" dirty="0"/>
              <a:t>The person simply may not be ready to get help.</a:t>
            </a:r>
          </a:p>
          <a:p>
            <a:r>
              <a:rPr lang="en-US" altLang="en-US" sz="3200" dirty="0"/>
              <a:t>Convey your willingness to offer support in the future. Follow up, try again later.</a:t>
            </a:r>
          </a:p>
          <a:p>
            <a:r>
              <a:rPr lang="en-US" altLang="en-US" sz="3200" dirty="0"/>
              <a:t>If this is a partner, close friend, or family member, get your own professional support.</a:t>
            </a:r>
          </a:p>
        </p:txBody>
      </p:sp>
      <p:sp>
        <p:nvSpPr>
          <p:cNvPr id="4" name="TextBox 3">
            <a:extLst>
              <a:ext uri="{FF2B5EF4-FFF2-40B4-BE49-F238E27FC236}">
                <a16:creationId xmlns:a16="http://schemas.microsoft.com/office/drawing/2014/main" id="{052DFEAC-5116-DF42-AB96-6EE6DE050CF7}"/>
              </a:ext>
            </a:extLst>
          </p:cNvPr>
          <p:cNvSpPr txBox="1"/>
          <p:nvPr/>
        </p:nvSpPr>
        <p:spPr>
          <a:xfrm>
            <a:off x="0" y="61953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44379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fade">
                                      <p:cBhvr>
                                        <p:cTn id="12" dur="500"/>
                                        <p:tgtEl>
                                          <p:spTgt spid="32771">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animEffect transition="in" filter="fade">
                                      <p:cBhvr>
                                        <p:cTn id="15" dur="500"/>
                                        <p:tgtEl>
                                          <p:spTgt spid="32771">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2771">
                                            <p:txEl>
                                              <p:pRg st="3" end="3"/>
                                            </p:txEl>
                                          </p:spTgt>
                                        </p:tgtEl>
                                        <p:attrNameLst>
                                          <p:attrName>style.visibility</p:attrName>
                                        </p:attrNameLst>
                                      </p:cBhvr>
                                      <p:to>
                                        <p:strVal val="visible"/>
                                      </p:to>
                                    </p:set>
                                    <p:animEffect transition="in" filter="fade">
                                      <p:cBhvr>
                                        <p:cTn id="18" dur="500"/>
                                        <p:tgtEl>
                                          <p:spTgt spid="32771">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2771">
                                            <p:txEl>
                                              <p:pRg st="4" end="4"/>
                                            </p:txEl>
                                          </p:spTgt>
                                        </p:tgtEl>
                                        <p:attrNameLst>
                                          <p:attrName>style.visibility</p:attrName>
                                        </p:attrNameLst>
                                      </p:cBhvr>
                                      <p:to>
                                        <p:strVal val="visible"/>
                                      </p:to>
                                    </p:set>
                                    <p:animEffect transition="in" filter="fade">
                                      <p:cBhvr>
                                        <p:cTn id="21" dur="500"/>
                                        <p:tgtEl>
                                          <p:spTgt spid="32771">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2771">
                                            <p:txEl>
                                              <p:pRg st="5" end="5"/>
                                            </p:txEl>
                                          </p:spTgt>
                                        </p:tgtEl>
                                        <p:attrNameLst>
                                          <p:attrName>style.visibility</p:attrName>
                                        </p:attrNameLst>
                                      </p:cBhvr>
                                      <p:to>
                                        <p:strVal val="visible"/>
                                      </p:to>
                                    </p:set>
                                    <p:animEffect transition="in" filter="fade">
                                      <p:cBhvr>
                                        <p:cTn id="24" dur="500"/>
                                        <p:tgtEl>
                                          <p:spTgt spid="3277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2771">
                                            <p:txEl>
                                              <p:pRg st="6" end="6"/>
                                            </p:txEl>
                                          </p:spTgt>
                                        </p:tgtEl>
                                        <p:attrNameLst>
                                          <p:attrName>style.visibility</p:attrName>
                                        </p:attrNameLst>
                                      </p:cBhvr>
                                      <p:to>
                                        <p:strVal val="visible"/>
                                      </p:to>
                                    </p:set>
                                    <p:animEffect transition="in" filter="fade">
                                      <p:cBhvr>
                                        <p:cTn id="29" dur="500"/>
                                        <p:tgtEl>
                                          <p:spTgt spid="32771">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2771">
                                            <p:txEl>
                                              <p:pRg st="7" end="7"/>
                                            </p:txEl>
                                          </p:spTgt>
                                        </p:tgtEl>
                                        <p:attrNameLst>
                                          <p:attrName>style.visibility</p:attrName>
                                        </p:attrNameLst>
                                      </p:cBhvr>
                                      <p:to>
                                        <p:strVal val="visible"/>
                                      </p:to>
                                    </p:set>
                                    <p:animEffect transition="in" filter="fade">
                                      <p:cBhvr>
                                        <p:cTn id="34" dur="500"/>
                                        <p:tgtEl>
                                          <p:spTgt spid="327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D26F-B512-1048-B3E0-0FE3A89DC0B6}"/>
              </a:ext>
            </a:extLst>
          </p:cNvPr>
          <p:cNvSpPr>
            <a:spLocks noGrp="1"/>
          </p:cNvSpPr>
          <p:nvPr>
            <p:ph type="title"/>
          </p:nvPr>
        </p:nvSpPr>
        <p:spPr/>
        <p:txBody>
          <a:bodyPr/>
          <a:lstStyle/>
          <a:p>
            <a:r>
              <a:rPr lang="en-US" dirty="0"/>
              <a:t>Want to know more?</a:t>
            </a:r>
          </a:p>
        </p:txBody>
      </p:sp>
      <p:sp>
        <p:nvSpPr>
          <p:cNvPr id="3" name="Content Placeholder 2">
            <a:extLst>
              <a:ext uri="{FF2B5EF4-FFF2-40B4-BE49-F238E27FC236}">
                <a16:creationId xmlns:a16="http://schemas.microsoft.com/office/drawing/2014/main" id="{FCF862D7-CD50-734B-AB2C-E9017D17254B}"/>
              </a:ext>
            </a:extLst>
          </p:cNvPr>
          <p:cNvSpPr>
            <a:spLocks noGrp="1"/>
          </p:cNvSpPr>
          <p:nvPr>
            <p:ph idx="1"/>
          </p:nvPr>
        </p:nvSpPr>
        <p:spPr>
          <a:xfrm>
            <a:off x="3576916" y="939144"/>
            <a:ext cx="8139954" cy="6151939"/>
          </a:xfrm>
        </p:spPr>
        <p:txBody>
          <a:bodyPr>
            <a:normAutofit/>
          </a:bodyPr>
          <a:lstStyle/>
          <a:p>
            <a:r>
              <a:rPr lang="en-US" sz="2800" dirty="0">
                <a:latin typeface="Arial" panose="020B0604020202020204" pitchFamily="34" charset="0"/>
                <a:cs typeface="Arial" panose="020B0604020202020204" pitchFamily="34" charset="0"/>
              </a:rPr>
              <a:t>National Alliance on Mental Illness (NAMI): </a:t>
            </a:r>
            <a:r>
              <a:rPr lang="en-US" sz="2800" dirty="0">
                <a:solidFill>
                  <a:srgbClr val="009193"/>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https://www.nami.org/Home</a:t>
            </a:r>
            <a:endParaRPr lang="en-US" sz="2800" dirty="0">
              <a:solidFill>
                <a:srgbClr val="009193"/>
              </a:solidFill>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American Foundation for Suicide Prevention:   </a:t>
            </a:r>
            <a:r>
              <a:rPr lang="en-US" sz="2800" dirty="0">
                <a:solidFill>
                  <a:srgbClr val="009193"/>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https://afsp.org/</a:t>
            </a:r>
            <a:r>
              <a:rPr lang="en-US" sz="2800" dirty="0">
                <a:solidFill>
                  <a:srgbClr val="009193"/>
                </a:solidFill>
                <a:latin typeface="Arial" panose="020B0604020202020204" pitchFamily="34" charset="0"/>
                <a:cs typeface="Arial" panose="020B0604020202020204" pitchFamily="34" charset="0"/>
              </a:rPr>
              <a:t> </a:t>
            </a:r>
          </a:p>
          <a:p>
            <a:r>
              <a:rPr lang="en-US" sz="2800" dirty="0">
                <a:latin typeface="Arial" panose="020B0604020202020204" pitchFamily="34" charset="0"/>
                <a:cs typeface="Arial" panose="020B0604020202020204" pitchFamily="34" charset="0"/>
              </a:rPr>
              <a:t>International Association for Suicide Prevention: </a:t>
            </a:r>
            <a:r>
              <a:rPr lang="en-US" sz="2800" dirty="0">
                <a:solidFill>
                  <a:srgbClr val="009193"/>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https://www.iasp.info/wspd2021/</a:t>
            </a:r>
            <a:r>
              <a:rPr lang="en-US" sz="2800" dirty="0">
                <a:solidFill>
                  <a:srgbClr val="009193"/>
                </a:solidFill>
                <a:latin typeface="Arial" panose="020B0604020202020204" pitchFamily="34" charset="0"/>
                <a:cs typeface="Arial" panose="020B0604020202020204" pitchFamily="34" charset="0"/>
              </a:rPr>
              <a:t> </a:t>
            </a:r>
          </a:p>
          <a:p>
            <a:r>
              <a:rPr lang="en-US" sz="2800" dirty="0">
                <a:latin typeface="Arial" panose="020B0604020202020204" pitchFamily="34" charset="0"/>
                <a:cs typeface="Arial" panose="020B0604020202020204" pitchFamily="34" charset="0"/>
              </a:rPr>
              <a:t>Learn psychological first aid: </a:t>
            </a:r>
            <a:r>
              <a:rPr lang="en-US" sz="2800" dirty="0">
                <a:solidFill>
                  <a:srgbClr val="009193"/>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https://learn.nctsn.org/login/index.php</a:t>
            </a:r>
            <a:endParaRPr lang="en-US" sz="2800" u="sng" dirty="0">
              <a:solidFill>
                <a:srgbClr val="009193"/>
              </a:solidFill>
              <a:latin typeface="Arial" panose="020B0604020202020204" pitchFamily="34" charset="0"/>
              <a:ea typeface="Times New Roman" panose="02020603050405020304" pitchFamily="18" charset="0"/>
              <a:cs typeface="Arial" panose="020B0604020202020204" pitchFamily="34" charset="0"/>
              <a:hlinkClick r:id="rId7" tooltip="https://mhanational.org/covid19/frontline-workers&#10;Cmd+Click or tap to follow the link">
                <a:extLst>
                  <a:ext uri="{A12FA001-AC4F-418D-AE19-62706E023703}">
                    <ahyp:hlinkClr xmlns:ahyp="http://schemas.microsoft.com/office/drawing/2018/hyperlinkcolor" val="tx"/>
                  </a:ext>
                </a:extLst>
              </a:hlinkClick>
            </a:endParaRPr>
          </a:p>
          <a:p>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Mental Health of America provides a clearinghouse of free mental health resources for all frontline providers. </a:t>
            </a:r>
            <a:r>
              <a:rPr lang="en-US" sz="2800" u="sng" dirty="0">
                <a:solidFill>
                  <a:srgbClr val="009193"/>
                </a:solidFill>
                <a:latin typeface="Arial" panose="020B0604020202020204" pitchFamily="34" charset="0"/>
                <a:ea typeface="Times New Roman" panose="02020603050405020304" pitchFamily="18" charset="0"/>
                <a:cs typeface="Arial" panose="020B0604020202020204" pitchFamily="34" charset="0"/>
                <a:hlinkClick r:id="rId7" tooltip="https://mhanational.org/covid19/frontline-workers&#10;Cmd+Click or tap to follow the link">
                  <a:extLst>
                    <a:ext uri="{A12FA001-AC4F-418D-AE19-62706E023703}">
                      <ahyp:hlinkClr xmlns:ahyp="http://schemas.microsoft.com/office/drawing/2018/hyperlinkcolor" val="tx"/>
                    </a:ext>
                  </a:extLst>
                </a:hlinkClick>
              </a:rPr>
              <a:t>https://mhanational.org/covid19/frontline-workers</a:t>
            </a:r>
            <a:r>
              <a:rPr lang="en-US" sz="2800" dirty="0">
                <a:solidFill>
                  <a:srgbClr val="009193"/>
                </a:solidFill>
                <a:latin typeface="Arial" panose="020B0604020202020204" pitchFamily="34" charset="0"/>
                <a:ea typeface="Times New Roman" panose="02020603050405020304" pitchFamily="18" charset="0"/>
                <a:cs typeface="Arial" panose="020B0604020202020204" pitchFamily="34" charset="0"/>
              </a:rPr>
              <a:t> </a:t>
            </a:r>
            <a:endParaRPr lang="en-US" sz="2800" dirty="0">
              <a:latin typeface="Arial" panose="020B0604020202020204" pitchFamily="34" charset="0"/>
              <a:ea typeface="Calibri" panose="020F0502020204030204" pitchFamily="34" charset="0"/>
              <a:cs typeface="Arial" panose="020B0604020202020204" pitchFamily="34" charset="0"/>
            </a:endParaRPr>
          </a:p>
          <a:p>
            <a:endParaRPr lang="en-US" sz="2400" dirty="0">
              <a:solidFill>
                <a:srgbClr val="009193"/>
              </a:solidFill>
            </a:endParaRPr>
          </a:p>
          <a:p>
            <a:endParaRPr lang="en-US" dirty="0"/>
          </a:p>
        </p:txBody>
      </p:sp>
      <p:sp>
        <p:nvSpPr>
          <p:cNvPr id="4" name="Footer Placeholder 3">
            <a:extLst>
              <a:ext uri="{FF2B5EF4-FFF2-40B4-BE49-F238E27FC236}">
                <a16:creationId xmlns:a16="http://schemas.microsoft.com/office/drawing/2014/main" id="{413F5166-647E-D445-9451-DCDC997957B8}"/>
              </a:ext>
            </a:extLst>
          </p:cNvPr>
          <p:cNvSpPr>
            <a:spLocks noGrp="1"/>
          </p:cNvSpPr>
          <p:nvPr>
            <p:ph type="ftr" sz="quarter" idx="11"/>
          </p:nvPr>
        </p:nvSpPr>
        <p:spPr/>
        <p:txBody>
          <a:bodyPr/>
          <a:lstStyle/>
          <a:p>
            <a:r>
              <a:rPr lang="en-US" dirty="0"/>
              <a:t>THE UNIVERSITY OF NEW MEXICO</a:t>
            </a:r>
          </a:p>
        </p:txBody>
      </p:sp>
      <p:sp>
        <p:nvSpPr>
          <p:cNvPr id="6" name="TextBox 5">
            <a:extLst>
              <a:ext uri="{FF2B5EF4-FFF2-40B4-BE49-F238E27FC236}">
                <a16:creationId xmlns:a16="http://schemas.microsoft.com/office/drawing/2014/main" id="{B33FBA5B-4A0C-5241-9C51-3C60F241DE89}"/>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866145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AD8A65-80FE-D545-881C-EE1557190C77}"/>
              </a:ext>
            </a:extLst>
          </p:cNvPr>
          <p:cNvSpPr>
            <a:spLocks noGrp="1"/>
          </p:cNvSpPr>
          <p:nvPr>
            <p:ph idx="1"/>
          </p:nvPr>
        </p:nvSpPr>
        <p:spPr>
          <a:xfrm>
            <a:off x="3869268" y="864108"/>
            <a:ext cx="7315200" cy="4601182"/>
          </a:xfrm>
        </p:spPr>
        <p:txBody>
          <a:bodyPr>
            <a:noAutofit/>
          </a:bodyPr>
          <a:lstStyle/>
          <a:p>
            <a:pPr marL="0" indent="0">
              <a:buNone/>
            </a:pPr>
            <a:r>
              <a:rPr lang="en-US" sz="2400" dirty="0"/>
              <a:t>“I learned that the trauma of that plane crash had not left me; it returned with a vengeance during my first year of medical school while I was working with a cadaver in the gross anatomy lab.  I experienced the onset of severe panic disorder that made me seriously consider abandoning the idea of a career in medicine. What kept me in medical school was the thoughtful support of an attentive student affairs dean.  He encouraged me to remain in school…[I was] referred to a psychiatrist who, for the first time, recognized and appropriately medicated my intense anxiety and the comorbid depression that had developed.”</a:t>
            </a:r>
          </a:p>
        </p:txBody>
      </p:sp>
      <p:sp>
        <p:nvSpPr>
          <p:cNvPr id="4" name="Footer Placeholder 3">
            <a:extLst>
              <a:ext uri="{FF2B5EF4-FFF2-40B4-BE49-F238E27FC236}">
                <a16:creationId xmlns:a16="http://schemas.microsoft.com/office/drawing/2014/main" id="{33E59111-37B0-5F45-9960-3583E9D4646B}"/>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565F4F8B-5451-314A-8186-ED2D891F6F1B}"/>
              </a:ext>
            </a:extLst>
          </p:cNvPr>
          <p:cNvSpPr>
            <a:spLocks noGrp="1"/>
          </p:cNvSpPr>
          <p:nvPr>
            <p:ph type="title"/>
          </p:nvPr>
        </p:nvSpPr>
        <p:spPr/>
        <p:txBody>
          <a:bodyPr/>
          <a:lstStyle/>
          <a:p>
            <a:r>
              <a:rPr lang="en-US" dirty="0"/>
              <a:t>A story</a:t>
            </a:r>
          </a:p>
        </p:txBody>
      </p:sp>
      <p:sp>
        <p:nvSpPr>
          <p:cNvPr id="5" name="TextBox 4">
            <a:extLst>
              <a:ext uri="{FF2B5EF4-FFF2-40B4-BE49-F238E27FC236}">
                <a16:creationId xmlns:a16="http://schemas.microsoft.com/office/drawing/2014/main" id="{E58F4D0D-60A2-6341-A4AE-95C62D36F862}"/>
              </a:ext>
            </a:extLst>
          </p:cNvPr>
          <p:cNvSpPr txBox="1"/>
          <p:nvPr/>
        </p:nvSpPr>
        <p:spPr>
          <a:xfrm>
            <a:off x="4433646" y="5670726"/>
            <a:ext cx="6750822" cy="646331"/>
          </a:xfrm>
          <a:prstGeom prst="rect">
            <a:avLst/>
          </a:prstGeom>
          <a:noFill/>
        </p:spPr>
        <p:txBody>
          <a:bodyPr wrap="none" rtlCol="0">
            <a:spAutoFit/>
          </a:bodyPr>
          <a:lstStyle/>
          <a:p>
            <a:r>
              <a:rPr lang="en-US" dirty="0"/>
              <a:t>Physician Mental Health: My Personal Journey and Professional Plea. </a:t>
            </a:r>
          </a:p>
          <a:p>
            <a:r>
              <a:rPr lang="en-US" i="1" dirty="0" err="1"/>
              <a:t>Acad</a:t>
            </a:r>
            <a:r>
              <a:rPr lang="en-US" i="1" dirty="0"/>
              <a:t> Med</a:t>
            </a:r>
            <a:r>
              <a:rPr lang="en-US" dirty="0"/>
              <a:t>. 2021;96(5):618-620.</a:t>
            </a:r>
          </a:p>
        </p:txBody>
      </p:sp>
      <p:sp>
        <p:nvSpPr>
          <p:cNvPr id="7" name="TextBox 6">
            <a:extLst>
              <a:ext uri="{FF2B5EF4-FFF2-40B4-BE49-F238E27FC236}">
                <a16:creationId xmlns:a16="http://schemas.microsoft.com/office/drawing/2014/main" id="{9E20A5F9-772C-C54F-ACA1-16645A15A0C9}"/>
              </a:ext>
            </a:extLst>
          </p:cNvPr>
          <p:cNvSpPr txBox="1"/>
          <p:nvPr/>
        </p:nvSpPr>
        <p:spPr>
          <a:xfrm>
            <a:off x="252919" y="622697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4853528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B338-ADBA-1749-9A80-012D9FE10E24}"/>
              </a:ext>
            </a:extLst>
          </p:cNvPr>
          <p:cNvSpPr>
            <a:spLocks noGrp="1"/>
          </p:cNvSpPr>
          <p:nvPr>
            <p:ph type="title"/>
          </p:nvPr>
        </p:nvSpPr>
        <p:spPr/>
        <p:txBody>
          <a:bodyPr/>
          <a:lstStyle/>
          <a:p>
            <a:r>
              <a:rPr lang="en-US" dirty="0"/>
              <a:t>National Resources</a:t>
            </a:r>
          </a:p>
        </p:txBody>
      </p:sp>
      <p:sp>
        <p:nvSpPr>
          <p:cNvPr id="3" name="Content Placeholder 2">
            <a:extLst>
              <a:ext uri="{FF2B5EF4-FFF2-40B4-BE49-F238E27FC236}">
                <a16:creationId xmlns:a16="http://schemas.microsoft.com/office/drawing/2014/main" id="{836B3000-2CA5-2F4F-A52C-A9AB61695A0A}"/>
              </a:ext>
            </a:extLst>
          </p:cNvPr>
          <p:cNvSpPr>
            <a:spLocks noGrp="1"/>
          </p:cNvSpPr>
          <p:nvPr>
            <p:ph idx="1"/>
          </p:nvPr>
        </p:nvSpPr>
        <p:spPr>
          <a:xfrm>
            <a:off x="3514165" y="548902"/>
            <a:ext cx="8424916" cy="6584949"/>
          </a:xfrm>
        </p:spPr>
        <p:txBody>
          <a:bodyPr>
            <a:normAutofit/>
          </a:bodyPr>
          <a:lstStyle/>
          <a:p>
            <a:pPr marL="0" marR="0" indent="0">
              <a:spcBef>
                <a:spcPts val="0"/>
              </a:spcBef>
              <a:spcAft>
                <a:spcPts val="300"/>
              </a:spcAft>
              <a:buNone/>
            </a:pPr>
            <a:r>
              <a:rPr lang="en-US" sz="2400" b="1" dirty="0">
                <a:latin typeface="Arial" panose="020B0604020202020204" pitchFamily="34" charset="0"/>
                <a:ea typeface="Calibri" panose="020F0502020204030204" pitchFamily="34" charset="0"/>
                <a:cs typeface="Arial" panose="020B0604020202020204" pitchFamily="34" charset="0"/>
              </a:rPr>
              <a:t>I am in crisis and need help NOW.  Where can I get help?</a:t>
            </a:r>
            <a:endParaRPr lang="en-US"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Bef>
                <a:spcPts val="300"/>
              </a:spcBef>
              <a:spcAft>
                <a:spcPts val="300"/>
              </a:spcAft>
              <a:buFont typeface="+mj-lt"/>
              <a:buAutoNum type="arabicPeriod"/>
            </a:pPr>
            <a:r>
              <a:rPr lang="en-US" sz="28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The Trevor Project</a:t>
            </a:r>
            <a:r>
              <a:rPr lang="en-US" sz="2800"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Providing 24/7 crisis support to lesbian, gay, bisexual, transgender, queer &amp; questioning (LGBTQ) young people under 25.   1-866-488-7386.</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spcBef>
                <a:spcPts val="300"/>
              </a:spcBef>
              <a:spcAft>
                <a:spcPts val="300"/>
              </a:spcAft>
              <a:buFont typeface="+mj-lt"/>
              <a:buAutoNum type="arabicPeriod"/>
            </a:pPr>
            <a:r>
              <a:rPr lang="en-US" sz="28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National Suicide Awareness Hotline</a:t>
            </a:r>
            <a:r>
              <a:rPr lang="en-US" sz="2800"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24/7 free and confidential support – 800.273.8255 and crisis text line (text home to 741741).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300"/>
              </a:spcAft>
              <a:buFont typeface="+mj-lt"/>
              <a:buAutoNum type="arabicPeriod"/>
            </a:pPr>
            <a:r>
              <a:rPr lang="en-US" sz="2800" u="sng" dirty="0">
                <a:solidFill>
                  <a:srgbClr val="009193"/>
                </a:solidFill>
                <a:latin typeface="Calibri" panose="020F0502020204030204" pitchFamily="34" charset="0"/>
                <a:ea typeface="Times New Roman" panose="02020603050405020304" pitchFamily="18" charset="0"/>
                <a:cs typeface="Calibri" panose="020F0502020204030204" pitchFamily="34" charset="0"/>
                <a:hlinkClick r:id="rId5">
                  <a:extLst>
                    <a:ext uri="{A12FA001-AC4F-418D-AE19-62706E023703}">
                      <ahyp:hlinkClr xmlns:ahyp="http://schemas.microsoft.com/office/drawing/2018/hyperlinkcolor" val="tx"/>
                    </a:ext>
                  </a:extLst>
                </a:hlinkClick>
              </a:rPr>
              <a:t>SAMHSA</a:t>
            </a:r>
            <a:r>
              <a:rPr lang="en-US" sz="2800" dirty="0">
                <a:solidFill>
                  <a:srgbClr val="009193"/>
                </a:solidFill>
                <a:latin typeface="Calibri" panose="020F0502020204030204" pitchFamily="34" charset="0"/>
                <a:ea typeface="Times New Roman" panose="02020603050405020304" pitchFamily="18" charset="0"/>
                <a:cs typeface="Calibri" panose="020F0502020204030204" pitchFamily="34" charset="0"/>
              </a:rPr>
              <a:t> </a:t>
            </a:r>
            <a:r>
              <a:rPr lang="en-US" sz="2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Provides 24/7, 365-day-a-year crisis counseling and support to people experiencing emotional distress related to natural or human-caused disasters, including the COVID-19 pandemic</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
        <p:nvSpPr>
          <p:cNvPr id="4" name="Footer Placeholder 3">
            <a:extLst>
              <a:ext uri="{FF2B5EF4-FFF2-40B4-BE49-F238E27FC236}">
                <a16:creationId xmlns:a16="http://schemas.microsoft.com/office/drawing/2014/main" id="{C0151B67-DD5B-9148-83B4-27AD1BF0DDFE}"/>
              </a:ext>
            </a:extLst>
          </p:cNvPr>
          <p:cNvSpPr>
            <a:spLocks noGrp="1"/>
          </p:cNvSpPr>
          <p:nvPr>
            <p:ph type="ftr" sz="quarter" idx="11"/>
          </p:nvPr>
        </p:nvSpPr>
        <p:spPr>
          <a:xfrm>
            <a:off x="3514165" y="6309098"/>
            <a:ext cx="5911517" cy="365125"/>
          </a:xfrm>
        </p:spPr>
        <p:txBody>
          <a:bodyPr/>
          <a:lstStyle/>
          <a:p>
            <a:r>
              <a:rPr lang="en-US" dirty="0"/>
              <a:t>THE UNIVERSITY OF NEW MEXICO</a:t>
            </a:r>
          </a:p>
        </p:txBody>
      </p:sp>
      <p:sp>
        <p:nvSpPr>
          <p:cNvPr id="6" name="TextBox 5">
            <a:extLst>
              <a:ext uri="{FF2B5EF4-FFF2-40B4-BE49-F238E27FC236}">
                <a16:creationId xmlns:a16="http://schemas.microsoft.com/office/drawing/2014/main" id="{C5F41A16-76E6-0A4E-913F-D7E6FAE55882}"/>
              </a:ext>
            </a:extLst>
          </p:cNvPr>
          <p:cNvSpPr txBox="1"/>
          <p:nvPr/>
        </p:nvSpPr>
        <p:spPr>
          <a:xfrm>
            <a:off x="0" y="616268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835461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B338-ADBA-1749-9A80-012D9FE10E24}"/>
              </a:ext>
            </a:extLst>
          </p:cNvPr>
          <p:cNvSpPr>
            <a:spLocks noGrp="1"/>
          </p:cNvSpPr>
          <p:nvPr>
            <p:ph type="title"/>
          </p:nvPr>
        </p:nvSpPr>
        <p:spPr/>
        <p:txBody>
          <a:bodyPr/>
          <a:lstStyle/>
          <a:p>
            <a:r>
              <a:rPr lang="en-US" dirty="0"/>
              <a:t>National Resources</a:t>
            </a:r>
          </a:p>
        </p:txBody>
      </p:sp>
      <p:sp>
        <p:nvSpPr>
          <p:cNvPr id="3" name="Content Placeholder 2">
            <a:extLst>
              <a:ext uri="{FF2B5EF4-FFF2-40B4-BE49-F238E27FC236}">
                <a16:creationId xmlns:a16="http://schemas.microsoft.com/office/drawing/2014/main" id="{836B3000-2CA5-2F4F-A52C-A9AB61695A0A}"/>
              </a:ext>
            </a:extLst>
          </p:cNvPr>
          <p:cNvSpPr>
            <a:spLocks noGrp="1"/>
          </p:cNvSpPr>
          <p:nvPr>
            <p:ph idx="1"/>
          </p:nvPr>
        </p:nvSpPr>
        <p:spPr>
          <a:xfrm>
            <a:off x="3514165" y="0"/>
            <a:ext cx="8424916" cy="7133851"/>
          </a:xfrm>
        </p:spPr>
        <p:txBody>
          <a:bodyPr>
            <a:normAutofit/>
          </a:bodyPr>
          <a:lstStyle/>
          <a:p>
            <a:pPr marL="0" indent="0">
              <a:spcBef>
                <a:spcPts val="300"/>
              </a:spcBef>
              <a:spcAft>
                <a:spcPts val="300"/>
              </a:spcAft>
              <a:buNone/>
            </a:pPr>
            <a:r>
              <a:rPr lang="en-US" b="1" dirty="0">
                <a:latin typeface="Calibri" panose="020F0502020204030204" pitchFamily="34" charset="0"/>
                <a:ea typeface="Calibri" panose="020F0502020204030204" pitchFamily="34" charset="0"/>
                <a:cs typeface="Calibri" panose="020F0502020204030204" pitchFamily="34" charset="0"/>
              </a:rPr>
              <a:t>I just want some resources to check to see how I am doing and get some tips on managing stress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300"/>
              </a:spcAft>
              <a:buFont typeface="+mj-lt"/>
              <a:buAutoNum type="arabicPeriod"/>
            </a:pPr>
            <a:r>
              <a:rPr lang="en-US"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Greater Good Science Center</a:t>
            </a:r>
            <a:r>
              <a:rPr lang="en-US"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has many articles, resource links, and self-assessments around all aspects of wellbeing.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300"/>
              </a:spcAft>
              <a:buFont typeface="+mj-lt"/>
              <a:buAutoNum type="arabicPeriod"/>
            </a:pPr>
            <a:r>
              <a:rPr lang="en-US"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Mindful USC</a:t>
            </a:r>
            <a:r>
              <a:rPr lang="en-US"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offers access to many free mindfulness and meditation sessions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300"/>
              </a:spcAft>
              <a:buFont typeface="+mj-lt"/>
              <a:buAutoNum type="arabicPeriod"/>
            </a:pPr>
            <a:r>
              <a:rPr lang="en-US" u="sng" dirty="0">
                <a:solidFill>
                  <a:srgbClr val="009193"/>
                </a:solidFill>
                <a:latin typeface="Calibri" panose="020F0502020204030204" pitchFamily="34" charset="0"/>
                <a:ea typeface="Times New Roman" panose="02020603050405020304" pitchFamily="18" charset="0"/>
                <a:cs typeface="Calibri" panose="020F0502020204030204" pitchFamily="34" charset="0"/>
                <a:hlinkClick r:id="rId5">
                  <a:extLst>
                    <a:ext uri="{A12FA001-AC4F-418D-AE19-62706E023703}">
                      <ahyp:hlinkClr xmlns:ahyp="http://schemas.microsoft.com/office/drawing/2018/hyperlinkcolor" val="tx"/>
                    </a:ext>
                  </a:extLst>
                </a:hlinkClick>
              </a:rPr>
              <a:t>Mount Sinai’s Well-being Toolkit</a:t>
            </a:r>
            <a:r>
              <a:rPr lang="en-US" dirty="0">
                <a:solidFill>
                  <a:srgbClr val="009193"/>
                </a:solidFill>
                <a:latin typeface="Calibri" panose="020F0502020204030204" pitchFamily="34" charset="0"/>
                <a:ea typeface="Times New Roman" panose="02020603050405020304" pitchFamily="18"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This website features many tools, including podcasts that bring stories and insights to help our front-line workers, and others, thrive in a challenging world. From fighting burnout and trauma to building resilient families and communities, the podcasts explore what is possible when science meets the human spirit. Powered by the best experts in the world.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300"/>
              </a:spcAft>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And some favorite apps, many with discounts for medical students and most available for both iPhones and androids.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300"/>
              </a:spcBef>
              <a:spcAft>
                <a:spcPts val="300"/>
              </a:spcAft>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Headspace -</a:t>
            </a:r>
            <a:r>
              <a:rPr lang="en-US" sz="2000"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sz="20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https://www.headspace.com/</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300"/>
              </a:spcBef>
              <a:spcAft>
                <a:spcPts val="300"/>
              </a:spcAft>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10% Happier – </a:t>
            </a:r>
            <a:r>
              <a:rPr lang="en-US" sz="20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https://www.tenpercent.com/</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300"/>
              </a:spcBef>
              <a:spcAft>
                <a:spcPts val="300"/>
              </a:spcAft>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Calm –</a:t>
            </a:r>
            <a:r>
              <a:rPr lang="en-US" sz="2000"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sz="20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https://get.calm.com</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300"/>
              </a:spcBef>
              <a:spcAft>
                <a:spcPts val="300"/>
              </a:spcAft>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Coaching for insomnia -</a:t>
            </a:r>
            <a:r>
              <a:rPr lang="en-US" sz="2000" dirty="0">
                <a:solidFill>
                  <a:srgbClr val="009193"/>
                </a:solidFill>
                <a:latin typeface="Calibri" panose="020F0502020204030204" pitchFamily="34" charset="0"/>
                <a:ea typeface="Calibri" panose="020F0502020204030204" pitchFamily="34" charset="0"/>
                <a:cs typeface="Calibri" panose="020F0502020204030204" pitchFamily="34" charset="0"/>
              </a:rPr>
              <a:t> </a:t>
            </a:r>
            <a:r>
              <a:rPr lang="en-US" sz="2000" u="sng" dirty="0">
                <a:solidFill>
                  <a:srgbClr val="009193"/>
                </a:solidFill>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https://myvaapps.com/cbti</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C0151B67-DD5B-9148-83B4-27AD1BF0DDFE}"/>
              </a:ext>
            </a:extLst>
          </p:cNvPr>
          <p:cNvSpPr>
            <a:spLocks noGrp="1"/>
          </p:cNvSpPr>
          <p:nvPr>
            <p:ph type="ftr" sz="quarter" idx="11"/>
          </p:nvPr>
        </p:nvSpPr>
        <p:spPr>
          <a:xfrm>
            <a:off x="3514165" y="6309098"/>
            <a:ext cx="5911517" cy="365125"/>
          </a:xfrm>
        </p:spPr>
        <p:txBody>
          <a:bodyPr/>
          <a:lstStyle/>
          <a:p>
            <a:r>
              <a:rPr lang="en-US" dirty="0"/>
              <a:t>THE UNIVERSITY OF NEW MEXICO</a:t>
            </a:r>
          </a:p>
        </p:txBody>
      </p:sp>
      <p:sp>
        <p:nvSpPr>
          <p:cNvPr id="6" name="TextBox 5">
            <a:extLst>
              <a:ext uri="{FF2B5EF4-FFF2-40B4-BE49-F238E27FC236}">
                <a16:creationId xmlns:a16="http://schemas.microsoft.com/office/drawing/2014/main" id="{C5F41A16-76E6-0A4E-913F-D7E6FAE55882}"/>
              </a:ext>
            </a:extLst>
          </p:cNvPr>
          <p:cNvSpPr txBox="1"/>
          <p:nvPr/>
        </p:nvSpPr>
        <p:spPr>
          <a:xfrm>
            <a:off x="0" y="616268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8081234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A9A1C-EF8D-504F-9218-4FE69441F401}"/>
              </a:ext>
            </a:extLst>
          </p:cNvPr>
          <p:cNvSpPr>
            <a:spLocks noGrp="1"/>
          </p:cNvSpPr>
          <p:nvPr>
            <p:ph type="title"/>
          </p:nvPr>
        </p:nvSpPr>
        <p:spPr/>
        <p:txBody>
          <a:bodyPr/>
          <a:lstStyle/>
          <a:p>
            <a:r>
              <a:rPr lang="en-US" dirty="0"/>
              <a:t>Before we conclude, some FAQ</a:t>
            </a:r>
          </a:p>
        </p:txBody>
      </p:sp>
      <p:sp>
        <p:nvSpPr>
          <p:cNvPr id="3" name="Content Placeholder 2">
            <a:extLst>
              <a:ext uri="{FF2B5EF4-FFF2-40B4-BE49-F238E27FC236}">
                <a16:creationId xmlns:a16="http://schemas.microsoft.com/office/drawing/2014/main" id="{F353911B-E075-0841-AA33-9A1057FCC3EE}"/>
              </a:ext>
            </a:extLst>
          </p:cNvPr>
          <p:cNvSpPr>
            <a:spLocks noGrp="1"/>
          </p:cNvSpPr>
          <p:nvPr>
            <p:ph idx="1"/>
          </p:nvPr>
        </p:nvSpPr>
        <p:spPr/>
        <p:txBody>
          <a:bodyPr/>
          <a:lstStyle/>
          <a:p>
            <a:pPr marL="0" indent="0">
              <a:buNone/>
            </a:pPr>
            <a:r>
              <a:rPr lang="en-US" sz="3200" i="1" dirty="0">
                <a:solidFill>
                  <a:srgbClr val="BA0C2F"/>
                </a:solidFill>
              </a:rPr>
              <a:t>Am I allowed to practice medicine if I have been treated for a mental health diagnosis or substance use disorder?</a:t>
            </a:r>
          </a:p>
          <a:p>
            <a:pPr marL="0" indent="0">
              <a:buNone/>
            </a:pPr>
            <a:endParaRPr lang="en-US" sz="3200" dirty="0"/>
          </a:p>
          <a:p>
            <a:pPr marL="0" indent="0">
              <a:buNone/>
            </a:pPr>
            <a:r>
              <a:rPr lang="en-US" sz="3200" dirty="0"/>
              <a:t>Yes. In one study, 27% of medical students have had depressive symptoms and 10-12% of physicians have a substance use disorder.  With treatment, countless physicians have had long, productive, and satisfying careers.</a:t>
            </a:r>
          </a:p>
          <a:p>
            <a:pPr marL="0" indent="0">
              <a:buNone/>
            </a:pPr>
            <a:endParaRPr lang="en-US" dirty="0"/>
          </a:p>
        </p:txBody>
      </p:sp>
      <p:sp>
        <p:nvSpPr>
          <p:cNvPr id="4" name="Footer Placeholder 3">
            <a:extLst>
              <a:ext uri="{FF2B5EF4-FFF2-40B4-BE49-F238E27FC236}">
                <a16:creationId xmlns:a16="http://schemas.microsoft.com/office/drawing/2014/main" id="{1B2332CD-C724-8A4B-9F74-5BC761BA3E17}"/>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942B7834-0E1D-9E4B-ACED-85347B1C6AFD}"/>
              </a:ext>
            </a:extLst>
          </p:cNvPr>
          <p:cNvSpPr txBox="1"/>
          <p:nvPr/>
        </p:nvSpPr>
        <p:spPr>
          <a:xfrm>
            <a:off x="0" y="620074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7939910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A9A1C-EF8D-504F-9218-4FE69441F401}"/>
              </a:ext>
            </a:extLst>
          </p:cNvPr>
          <p:cNvSpPr>
            <a:spLocks noGrp="1"/>
          </p:cNvSpPr>
          <p:nvPr>
            <p:ph type="title"/>
          </p:nvPr>
        </p:nvSpPr>
        <p:spPr/>
        <p:txBody>
          <a:bodyPr/>
          <a:lstStyle/>
          <a:p>
            <a:r>
              <a:rPr lang="en-US" dirty="0"/>
              <a:t>Before we conclude, some FAQ</a:t>
            </a:r>
          </a:p>
        </p:txBody>
      </p:sp>
      <p:sp>
        <p:nvSpPr>
          <p:cNvPr id="3" name="Content Placeholder 2">
            <a:extLst>
              <a:ext uri="{FF2B5EF4-FFF2-40B4-BE49-F238E27FC236}">
                <a16:creationId xmlns:a16="http://schemas.microsoft.com/office/drawing/2014/main" id="{F353911B-E075-0841-AA33-9A1057FCC3EE}"/>
              </a:ext>
            </a:extLst>
          </p:cNvPr>
          <p:cNvSpPr>
            <a:spLocks noGrp="1"/>
          </p:cNvSpPr>
          <p:nvPr>
            <p:ph idx="1"/>
          </p:nvPr>
        </p:nvSpPr>
        <p:spPr>
          <a:xfrm>
            <a:off x="3869268" y="466165"/>
            <a:ext cx="7315200" cy="6042211"/>
          </a:xfrm>
        </p:spPr>
        <p:txBody>
          <a:bodyPr>
            <a:normAutofit fontScale="92500" lnSpcReduction="20000"/>
          </a:bodyPr>
          <a:lstStyle/>
          <a:p>
            <a:pPr marL="0" indent="0">
              <a:buNone/>
            </a:pPr>
            <a:endParaRPr lang="en-US" sz="3200" i="1" dirty="0">
              <a:solidFill>
                <a:srgbClr val="BA0C2F"/>
              </a:solidFill>
            </a:endParaRPr>
          </a:p>
          <a:p>
            <a:pPr marL="0" indent="0">
              <a:buNone/>
            </a:pPr>
            <a:r>
              <a:rPr lang="en-US" sz="3200" i="1" dirty="0">
                <a:solidFill>
                  <a:srgbClr val="BA0C2F"/>
                </a:solidFill>
              </a:rPr>
              <a:t>Am I required to report my mental and physical health diagnoses when applying for my medical license?</a:t>
            </a:r>
          </a:p>
          <a:p>
            <a:pPr marL="0" indent="0">
              <a:buNone/>
            </a:pPr>
            <a:r>
              <a:rPr lang="en-US" sz="3200" dirty="0"/>
              <a:t> </a:t>
            </a:r>
          </a:p>
          <a:p>
            <a:pPr marL="0" indent="0">
              <a:buNone/>
            </a:pPr>
            <a:r>
              <a:rPr lang="en-US" sz="3200" dirty="0"/>
              <a:t>Physicians with mental and physical health diagnoses can obtain a medical license in every state, but the process for doing so varies between states. States differ in how they ask about current versus historical diagnoses. How this information is handled also differs from state to state as listed on the application.  Concerns about getting a medical license should never keep you from seeking treatment for a mental or physical health diagnosis.  </a:t>
            </a:r>
          </a:p>
          <a:p>
            <a:endParaRPr lang="en-US" dirty="0"/>
          </a:p>
        </p:txBody>
      </p:sp>
      <p:sp>
        <p:nvSpPr>
          <p:cNvPr id="4" name="Footer Placeholder 3">
            <a:extLst>
              <a:ext uri="{FF2B5EF4-FFF2-40B4-BE49-F238E27FC236}">
                <a16:creationId xmlns:a16="http://schemas.microsoft.com/office/drawing/2014/main" id="{1B2332CD-C724-8A4B-9F74-5BC761BA3E17}"/>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670219C1-8E88-B84B-9F7C-80BB1A50A9F8}"/>
              </a:ext>
            </a:extLst>
          </p:cNvPr>
          <p:cNvSpPr txBox="1"/>
          <p:nvPr/>
        </p:nvSpPr>
        <p:spPr>
          <a:xfrm>
            <a:off x="3486" y="6329829"/>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1973854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A9A1C-EF8D-504F-9218-4FE69441F401}"/>
              </a:ext>
            </a:extLst>
          </p:cNvPr>
          <p:cNvSpPr>
            <a:spLocks noGrp="1"/>
          </p:cNvSpPr>
          <p:nvPr>
            <p:ph type="title"/>
          </p:nvPr>
        </p:nvSpPr>
        <p:spPr/>
        <p:txBody>
          <a:bodyPr/>
          <a:lstStyle/>
          <a:p>
            <a:r>
              <a:rPr lang="en-US" dirty="0"/>
              <a:t>Before we conclude, some FAQ</a:t>
            </a:r>
          </a:p>
        </p:txBody>
      </p:sp>
      <p:sp>
        <p:nvSpPr>
          <p:cNvPr id="3" name="Content Placeholder 2">
            <a:extLst>
              <a:ext uri="{FF2B5EF4-FFF2-40B4-BE49-F238E27FC236}">
                <a16:creationId xmlns:a16="http://schemas.microsoft.com/office/drawing/2014/main" id="{F353911B-E075-0841-AA33-9A1057FCC3EE}"/>
              </a:ext>
            </a:extLst>
          </p:cNvPr>
          <p:cNvSpPr>
            <a:spLocks noGrp="1"/>
          </p:cNvSpPr>
          <p:nvPr>
            <p:ph idx="1"/>
          </p:nvPr>
        </p:nvSpPr>
        <p:spPr/>
        <p:txBody>
          <a:bodyPr>
            <a:normAutofit fontScale="92500" lnSpcReduction="20000"/>
          </a:bodyPr>
          <a:lstStyle/>
          <a:p>
            <a:pPr marL="0" indent="0">
              <a:buNone/>
            </a:pPr>
            <a:r>
              <a:rPr lang="en-US" sz="2600" b="1" i="1" dirty="0">
                <a:solidFill>
                  <a:srgbClr val="BA0C2F"/>
                </a:solidFill>
              </a:rPr>
              <a:t>What mental health questions are asked on residency program applications?</a:t>
            </a:r>
          </a:p>
          <a:p>
            <a:pPr marL="0" indent="0">
              <a:buNone/>
            </a:pPr>
            <a:r>
              <a:rPr lang="en-US" sz="2600" b="1" dirty="0"/>
              <a:t> </a:t>
            </a:r>
            <a:endParaRPr lang="en-US" sz="2600" dirty="0"/>
          </a:p>
          <a:p>
            <a:pPr marL="0" indent="0">
              <a:buNone/>
            </a:pPr>
            <a:r>
              <a:rPr lang="en-US" sz="2600" dirty="0"/>
              <a:t>There are no specific mental or physical health questions asked on ERAS residency or fellowship applications. The questions that </a:t>
            </a:r>
            <a:r>
              <a:rPr lang="en-US" sz="2600" i="1" dirty="0"/>
              <a:t>may</a:t>
            </a:r>
            <a:r>
              <a:rPr lang="en-US" sz="2600" dirty="0"/>
              <a:t> apply to mental or physical health diagnoses include:</a:t>
            </a:r>
          </a:p>
          <a:p>
            <a:pPr marL="0" lvl="0" indent="0">
              <a:buNone/>
            </a:pPr>
            <a:r>
              <a:rPr lang="en-US" sz="2600" dirty="0"/>
              <a:t>Was your medical education/training extended or interrupted? If yes, please provide details </a:t>
            </a:r>
            <a:r>
              <a:rPr lang="en-US" sz="2600" i="1" dirty="0"/>
              <a:t>[blank box].</a:t>
            </a:r>
            <a:endParaRPr lang="en-US" sz="2600" dirty="0"/>
          </a:p>
          <a:p>
            <a:pPr marL="0" lvl="0" indent="0">
              <a:buNone/>
            </a:pPr>
            <a:r>
              <a:rPr lang="en-US" sz="2600" dirty="0"/>
              <a:t>Are you able to carry out the responsibilities of a resident or a fellow in the specialties and at the specific training programs to which you are applying, including the functional requirements, cognitive requirements, interpersonal and communication requirements with or without reasonable accommodations? If no, please list your limiting aspect(s): </a:t>
            </a:r>
            <a:r>
              <a:rPr lang="en-US" sz="2600" i="1" dirty="0"/>
              <a:t>[blank box]</a:t>
            </a:r>
            <a:endParaRPr lang="en-US" sz="2600" dirty="0"/>
          </a:p>
          <a:p>
            <a:endParaRPr lang="en-US" dirty="0"/>
          </a:p>
        </p:txBody>
      </p:sp>
      <p:sp>
        <p:nvSpPr>
          <p:cNvPr id="4" name="Footer Placeholder 3">
            <a:extLst>
              <a:ext uri="{FF2B5EF4-FFF2-40B4-BE49-F238E27FC236}">
                <a16:creationId xmlns:a16="http://schemas.microsoft.com/office/drawing/2014/main" id="{1B2332CD-C724-8A4B-9F74-5BC761BA3E17}"/>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FC15F724-F15A-7347-BD48-DD6C31EB6A32}"/>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0564526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339FFD-315C-7141-9407-369E3F4F96CE}"/>
              </a:ext>
            </a:extLst>
          </p:cNvPr>
          <p:cNvSpPr>
            <a:spLocks noGrp="1"/>
          </p:cNvSpPr>
          <p:nvPr>
            <p:ph idx="1"/>
          </p:nvPr>
        </p:nvSpPr>
        <p:spPr>
          <a:xfrm>
            <a:off x="3588741" y="524279"/>
            <a:ext cx="7554164" cy="5800297"/>
          </a:xfrm>
        </p:spPr>
        <p:txBody>
          <a:bodyPr>
            <a:noAutofit/>
          </a:bodyPr>
          <a:lstStyle/>
          <a:p>
            <a:pPr indent="0" algn="ctr">
              <a:spcBef>
                <a:spcPts val="600"/>
              </a:spcBef>
              <a:buNone/>
            </a:pPr>
            <a:r>
              <a:rPr lang="en-US" sz="3600" dirty="0"/>
              <a:t>Stress, burnout, depression, anxiety, suicide are occupational hazards.  </a:t>
            </a:r>
          </a:p>
          <a:p>
            <a:pPr marL="1051560" lvl="1" indent="-365760">
              <a:spcBef>
                <a:spcPts val="600"/>
              </a:spcBef>
            </a:pPr>
            <a:endParaRPr lang="en-US" sz="3600" dirty="0"/>
          </a:p>
        </p:txBody>
      </p:sp>
      <p:sp>
        <p:nvSpPr>
          <p:cNvPr id="4" name="Footer Placeholder 3">
            <a:extLst>
              <a:ext uri="{FF2B5EF4-FFF2-40B4-BE49-F238E27FC236}">
                <a16:creationId xmlns:a16="http://schemas.microsoft.com/office/drawing/2014/main" id="{1A794A05-E490-AA4B-A388-76B5836FFBD8}"/>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E750DBA3-B690-EE4C-8DEC-20C7040BC731}"/>
              </a:ext>
            </a:extLst>
          </p:cNvPr>
          <p:cNvSpPr>
            <a:spLocks noGrp="1"/>
          </p:cNvSpPr>
          <p:nvPr>
            <p:ph type="title"/>
          </p:nvPr>
        </p:nvSpPr>
        <p:spPr/>
        <p:txBody>
          <a:bodyPr/>
          <a:lstStyle/>
          <a:p>
            <a:r>
              <a:rPr lang="en-US" dirty="0"/>
              <a:t>Conclusions:</a:t>
            </a:r>
          </a:p>
        </p:txBody>
      </p:sp>
      <p:sp>
        <p:nvSpPr>
          <p:cNvPr id="6" name="TextBox 5">
            <a:extLst>
              <a:ext uri="{FF2B5EF4-FFF2-40B4-BE49-F238E27FC236}">
                <a16:creationId xmlns:a16="http://schemas.microsoft.com/office/drawing/2014/main" id="{15F1EFDF-C3C9-1546-8699-48BF8142E0E3}"/>
              </a:ext>
            </a:extLst>
          </p:cNvPr>
          <p:cNvSpPr txBox="1"/>
          <p:nvPr/>
        </p:nvSpPr>
        <p:spPr>
          <a:xfrm>
            <a:off x="134189" y="6288142"/>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627461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339FFD-315C-7141-9407-369E3F4F96CE}"/>
              </a:ext>
            </a:extLst>
          </p:cNvPr>
          <p:cNvSpPr>
            <a:spLocks noGrp="1"/>
          </p:cNvSpPr>
          <p:nvPr>
            <p:ph idx="1"/>
          </p:nvPr>
        </p:nvSpPr>
        <p:spPr>
          <a:xfrm>
            <a:off x="3552883" y="738615"/>
            <a:ext cx="7554164" cy="5800297"/>
          </a:xfrm>
        </p:spPr>
        <p:txBody>
          <a:bodyPr>
            <a:noAutofit/>
          </a:bodyPr>
          <a:lstStyle/>
          <a:p>
            <a:pPr indent="0">
              <a:spcBef>
                <a:spcPts val="600"/>
              </a:spcBef>
              <a:buNone/>
            </a:pPr>
            <a:r>
              <a:rPr lang="en-US" sz="3600" dirty="0"/>
              <a:t>Together, we can:</a:t>
            </a:r>
          </a:p>
          <a:p>
            <a:pPr marL="1051560" lvl="1" indent="-365760">
              <a:spcBef>
                <a:spcPts val="600"/>
              </a:spcBef>
            </a:pPr>
            <a:r>
              <a:rPr lang="en-US" sz="3600" dirty="0"/>
              <a:t>Invest in institutional and system-level innovations</a:t>
            </a:r>
          </a:p>
          <a:p>
            <a:pPr marL="1051560" lvl="1" indent="-365760">
              <a:spcBef>
                <a:spcPts val="600"/>
              </a:spcBef>
            </a:pPr>
            <a:r>
              <a:rPr lang="en-US" sz="3600" dirty="0"/>
              <a:t>Destigmatize mental health diagnoses</a:t>
            </a:r>
          </a:p>
          <a:p>
            <a:pPr marL="1051560" lvl="1" indent="-365760">
              <a:spcBef>
                <a:spcPts val="600"/>
              </a:spcBef>
            </a:pPr>
            <a:r>
              <a:rPr lang="en-US" sz="3600" dirty="0"/>
              <a:t>Reach out and support each other</a:t>
            </a:r>
          </a:p>
          <a:p>
            <a:pPr marL="1051560" lvl="1" indent="-365760">
              <a:spcBef>
                <a:spcPts val="600"/>
              </a:spcBef>
            </a:pPr>
            <a:r>
              <a:rPr lang="en-US" sz="3600" dirty="0"/>
              <a:t>Encourage help-seeking</a:t>
            </a:r>
          </a:p>
          <a:p>
            <a:pPr marL="1051560" lvl="1" indent="-365760">
              <a:spcBef>
                <a:spcPts val="600"/>
              </a:spcBef>
            </a:pPr>
            <a:r>
              <a:rPr lang="en-US" sz="3600" dirty="0"/>
              <a:t>Know our resources</a:t>
            </a:r>
          </a:p>
          <a:p>
            <a:pPr marL="1051560" lvl="1" indent="-365760">
              <a:spcBef>
                <a:spcPts val="600"/>
              </a:spcBef>
            </a:pPr>
            <a:r>
              <a:rPr lang="en-US" sz="3600" dirty="0"/>
              <a:t>Seek help when needed</a:t>
            </a:r>
          </a:p>
          <a:p>
            <a:pPr marL="1051560" lvl="1" indent="-365760">
              <a:spcBef>
                <a:spcPts val="600"/>
              </a:spcBef>
            </a:pPr>
            <a:endParaRPr lang="en-US" sz="3600" dirty="0"/>
          </a:p>
        </p:txBody>
      </p:sp>
      <p:sp>
        <p:nvSpPr>
          <p:cNvPr id="4" name="Footer Placeholder 3">
            <a:extLst>
              <a:ext uri="{FF2B5EF4-FFF2-40B4-BE49-F238E27FC236}">
                <a16:creationId xmlns:a16="http://schemas.microsoft.com/office/drawing/2014/main" id="{1A794A05-E490-AA4B-A388-76B5836FFBD8}"/>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E750DBA3-B690-EE4C-8DEC-20C7040BC731}"/>
              </a:ext>
            </a:extLst>
          </p:cNvPr>
          <p:cNvSpPr>
            <a:spLocks noGrp="1"/>
          </p:cNvSpPr>
          <p:nvPr>
            <p:ph type="title"/>
          </p:nvPr>
        </p:nvSpPr>
        <p:spPr/>
        <p:txBody>
          <a:bodyPr/>
          <a:lstStyle/>
          <a:p>
            <a:r>
              <a:rPr lang="en-US" dirty="0"/>
              <a:t>Conclusions:</a:t>
            </a:r>
          </a:p>
        </p:txBody>
      </p:sp>
      <p:sp>
        <p:nvSpPr>
          <p:cNvPr id="5" name="TextBox 4">
            <a:extLst>
              <a:ext uri="{FF2B5EF4-FFF2-40B4-BE49-F238E27FC236}">
                <a16:creationId xmlns:a16="http://schemas.microsoft.com/office/drawing/2014/main" id="{59DF5376-DB43-FD4B-A67E-E9A7DCE332FA}"/>
              </a:ext>
            </a:extLst>
          </p:cNvPr>
          <p:cNvSpPr txBox="1"/>
          <p:nvPr/>
        </p:nvSpPr>
        <p:spPr>
          <a:xfrm>
            <a:off x="0" y="6324576"/>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589465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AD8A65-80FE-D545-881C-EE1557190C77}"/>
              </a:ext>
            </a:extLst>
          </p:cNvPr>
          <p:cNvSpPr>
            <a:spLocks noGrp="1"/>
          </p:cNvSpPr>
          <p:nvPr>
            <p:ph idx="1"/>
          </p:nvPr>
        </p:nvSpPr>
        <p:spPr>
          <a:xfrm>
            <a:off x="3869268" y="864108"/>
            <a:ext cx="7315200" cy="4601182"/>
          </a:xfrm>
        </p:spPr>
        <p:txBody>
          <a:bodyPr>
            <a:noAutofit/>
          </a:bodyPr>
          <a:lstStyle/>
          <a:p>
            <a:pPr marL="0" indent="0">
              <a:buNone/>
            </a:pPr>
            <a:r>
              <a:rPr lang="en-US" sz="2400" dirty="0"/>
              <a:t>“To this day, more than 4 decades later, I continue treatment for my chronic anxiety disorder, depressive episodes, and related psychological challenges.  That treatment has allowed me to have a long and productive career in academic medicine”</a:t>
            </a:r>
          </a:p>
        </p:txBody>
      </p:sp>
      <p:sp>
        <p:nvSpPr>
          <p:cNvPr id="4" name="Footer Placeholder 3">
            <a:extLst>
              <a:ext uri="{FF2B5EF4-FFF2-40B4-BE49-F238E27FC236}">
                <a16:creationId xmlns:a16="http://schemas.microsoft.com/office/drawing/2014/main" id="{33E59111-37B0-5F45-9960-3583E9D4646B}"/>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565F4F8B-5451-314A-8186-ED2D891F6F1B}"/>
              </a:ext>
            </a:extLst>
          </p:cNvPr>
          <p:cNvSpPr>
            <a:spLocks noGrp="1"/>
          </p:cNvSpPr>
          <p:nvPr>
            <p:ph type="title"/>
          </p:nvPr>
        </p:nvSpPr>
        <p:spPr/>
        <p:txBody>
          <a:bodyPr/>
          <a:lstStyle/>
          <a:p>
            <a:r>
              <a:rPr lang="en-US" dirty="0"/>
              <a:t>A story</a:t>
            </a:r>
          </a:p>
        </p:txBody>
      </p:sp>
      <p:sp>
        <p:nvSpPr>
          <p:cNvPr id="5" name="TextBox 4">
            <a:extLst>
              <a:ext uri="{FF2B5EF4-FFF2-40B4-BE49-F238E27FC236}">
                <a16:creationId xmlns:a16="http://schemas.microsoft.com/office/drawing/2014/main" id="{E58F4D0D-60A2-6341-A4AE-95C62D36F862}"/>
              </a:ext>
            </a:extLst>
          </p:cNvPr>
          <p:cNvSpPr txBox="1"/>
          <p:nvPr/>
        </p:nvSpPr>
        <p:spPr>
          <a:xfrm>
            <a:off x="4433646" y="5670726"/>
            <a:ext cx="6750822" cy="646331"/>
          </a:xfrm>
          <a:prstGeom prst="rect">
            <a:avLst/>
          </a:prstGeom>
          <a:noFill/>
        </p:spPr>
        <p:txBody>
          <a:bodyPr wrap="none" rtlCol="0">
            <a:spAutoFit/>
          </a:bodyPr>
          <a:lstStyle/>
          <a:p>
            <a:r>
              <a:rPr lang="en-US" dirty="0"/>
              <a:t>Physician Mental Health: My Personal Journey and Professional Plea. </a:t>
            </a:r>
          </a:p>
          <a:p>
            <a:r>
              <a:rPr lang="en-US" i="1" dirty="0" err="1"/>
              <a:t>Acad</a:t>
            </a:r>
            <a:r>
              <a:rPr lang="en-US" i="1" dirty="0"/>
              <a:t> Med</a:t>
            </a:r>
            <a:r>
              <a:rPr lang="en-US" dirty="0"/>
              <a:t>. 2021;96(5):618-620.</a:t>
            </a:r>
          </a:p>
        </p:txBody>
      </p:sp>
      <p:sp>
        <p:nvSpPr>
          <p:cNvPr id="7" name="TextBox 6">
            <a:extLst>
              <a:ext uri="{FF2B5EF4-FFF2-40B4-BE49-F238E27FC236}">
                <a16:creationId xmlns:a16="http://schemas.microsoft.com/office/drawing/2014/main" id="{DF0A8720-E9BC-E545-BC8F-2E01FB47D326}"/>
              </a:ext>
            </a:extLst>
          </p:cNvPr>
          <p:cNvSpPr txBox="1"/>
          <p:nvPr/>
        </p:nvSpPr>
        <p:spPr>
          <a:xfrm>
            <a:off x="252919" y="6188139"/>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73979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B3172-7A1E-B446-A2ED-B22C0BB3D10D}"/>
              </a:ext>
            </a:extLst>
          </p:cNvPr>
          <p:cNvSpPr>
            <a:spLocks noGrp="1"/>
          </p:cNvSpPr>
          <p:nvPr>
            <p:ph type="title"/>
          </p:nvPr>
        </p:nvSpPr>
        <p:spPr/>
        <p:txBody>
          <a:bodyPr/>
          <a:lstStyle/>
          <a:p>
            <a:r>
              <a:rPr lang="en-US" dirty="0"/>
              <a:t>Darrel </a:t>
            </a:r>
            <a:r>
              <a:rPr lang="en-US" dirty="0" err="1"/>
              <a:t>Kirch</a:t>
            </a:r>
            <a:r>
              <a:rPr lang="en-US" dirty="0"/>
              <a:t>, MD</a:t>
            </a:r>
          </a:p>
        </p:txBody>
      </p:sp>
      <p:sp>
        <p:nvSpPr>
          <p:cNvPr id="4" name="Footer Placeholder 3">
            <a:extLst>
              <a:ext uri="{FF2B5EF4-FFF2-40B4-BE49-F238E27FC236}">
                <a16:creationId xmlns:a16="http://schemas.microsoft.com/office/drawing/2014/main" id="{D7B4AD64-CE9A-7A43-8348-23188DB90F56}"/>
              </a:ext>
            </a:extLst>
          </p:cNvPr>
          <p:cNvSpPr>
            <a:spLocks noGrp="1"/>
          </p:cNvSpPr>
          <p:nvPr>
            <p:ph type="ftr" sz="quarter" idx="11"/>
          </p:nvPr>
        </p:nvSpPr>
        <p:spPr/>
        <p:txBody>
          <a:bodyPr/>
          <a:lstStyle/>
          <a:p>
            <a:r>
              <a:rPr lang="en-US"/>
              <a:t>THE UNIVERSITY OF NEW MEXICO</a:t>
            </a:r>
            <a:endParaRPr lang="en-US" dirty="0"/>
          </a:p>
        </p:txBody>
      </p:sp>
      <p:sp>
        <p:nvSpPr>
          <p:cNvPr id="5" name="TextBox 4">
            <a:extLst>
              <a:ext uri="{FF2B5EF4-FFF2-40B4-BE49-F238E27FC236}">
                <a16:creationId xmlns:a16="http://schemas.microsoft.com/office/drawing/2014/main" id="{903FE82F-5C09-1143-B97E-CBD0A1DA1D1C}"/>
              </a:ext>
            </a:extLst>
          </p:cNvPr>
          <p:cNvSpPr txBox="1"/>
          <p:nvPr/>
        </p:nvSpPr>
        <p:spPr>
          <a:xfrm>
            <a:off x="3869268" y="5312673"/>
            <a:ext cx="6750822" cy="646331"/>
          </a:xfrm>
          <a:prstGeom prst="rect">
            <a:avLst/>
          </a:prstGeom>
          <a:noFill/>
        </p:spPr>
        <p:txBody>
          <a:bodyPr wrap="none" rtlCol="0">
            <a:spAutoFit/>
          </a:bodyPr>
          <a:lstStyle/>
          <a:p>
            <a:r>
              <a:rPr lang="en-US" dirty="0"/>
              <a:t>Physician Mental Health: My Personal Journey and Professional Plea. </a:t>
            </a:r>
          </a:p>
          <a:p>
            <a:r>
              <a:rPr lang="en-US" i="1" dirty="0" err="1"/>
              <a:t>Acad</a:t>
            </a:r>
            <a:r>
              <a:rPr lang="en-US" i="1" dirty="0"/>
              <a:t> Med</a:t>
            </a:r>
            <a:r>
              <a:rPr lang="en-US" dirty="0"/>
              <a:t>. 2021;96(5):618-620.</a:t>
            </a:r>
          </a:p>
        </p:txBody>
      </p:sp>
      <p:pic>
        <p:nvPicPr>
          <p:cNvPr id="1026" name="Picture 2" descr="Darrell G. Kirch, MD | AAMC">
            <a:extLst>
              <a:ext uri="{FF2B5EF4-FFF2-40B4-BE49-F238E27FC236}">
                <a16:creationId xmlns:a16="http://schemas.microsoft.com/office/drawing/2014/main" id="{AC01050D-C2CA-4245-9005-AE87B6FF804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564021" y="1123837"/>
            <a:ext cx="3487738" cy="348773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BCE4EFE-6AB6-8448-B898-9D623985C37F}"/>
              </a:ext>
            </a:extLst>
          </p:cNvPr>
          <p:cNvSpPr txBox="1"/>
          <p:nvPr/>
        </p:nvSpPr>
        <p:spPr>
          <a:xfrm>
            <a:off x="252919" y="6193123"/>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424114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9F9DD-B51E-6B44-94D4-044CE9DF875C}"/>
              </a:ext>
            </a:extLst>
          </p:cNvPr>
          <p:cNvSpPr>
            <a:spLocks noGrp="1"/>
          </p:cNvSpPr>
          <p:nvPr>
            <p:ph type="title"/>
          </p:nvPr>
        </p:nvSpPr>
        <p:spPr/>
        <p:txBody>
          <a:bodyPr/>
          <a:lstStyle/>
          <a:p>
            <a:r>
              <a:rPr lang="en-US" dirty="0"/>
              <a:t>Debrief the story</a:t>
            </a:r>
          </a:p>
        </p:txBody>
      </p:sp>
      <p:sp>
        <p:nvSpPr>
          <p:cNvPr id="3" name="Content Placeholder 2">
            <a:extLst>
              <a:ext uri="{FF2B5EF4-FFF2-40B4-BE49-F238E27FC236}">
                <a16:creationId xmlns:a16="http://schemas.microsoft.com/office/drawing/2014/main" id="{420C45A1-7256-D541-BF32-EDD742B1A0D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91797B4A-7717-674F-9C83-ACDD9A242A35}"/>
              </a:ext>
            </a:extLst>
          </p:cNvPr>
          <p:cNvSpPr>
            <a:spLocks noGrp="1"/>
          </p:cNvSpPr>
          <p:nvPr>
            <p:ph type="ftr" sz="quarter" idx="11"/>
          </p:nvPr>
        </p:nvSpPr>
        <p:spPr/>
        <p:txBody>
          <a:bodyPr/>
          <a:lstStyle/>
          <a:p>
            <a:r>
              <a:rPr lang="en-US"/>
              <a:t>THE UNIVERSITY OF NEW MEXICO</a:t>
            </a:r>
            <a:endParaRPr lang="en-US" dirty="0"/>
          </a:p>
        </p:txBody>
      </p:sp>
      <p:sp>
        <p:nvSpPr>
          <p:cNvPr id="6" name="TextBox 5">
            <a:extLst>
              <a:ext uri="{FF2B5EF4-FFF2-40B4-BE49-F238E27FC236}">
                <a16:creationId xmlns:a16="http://schemas.microsoft.com/office/drawing/2014/main" id="{BE084C72-32CE-3C4E-AE52-C393231D6869}"/>
              </a:ext>
            </a:extLst>
          </p:cNvPr>
          <p:cNvSpPr txBox="1"/>
          <p:nvPr/>
        </p:nvSpPr>
        <p:spPr>
          <a:xfrm>
            <a:off x="252919"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3962342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3D0BBF-A46C-7243-87AA-DE3AC8F97484}"/>
              </a:ext>
            </a:extLst>
          </p:cNvPr>
          <p:cNvSpPr>
            <a:spLocks noGrp="1"/>
          </p:cNvSpPr>
          <p:nvPr>
            <p:ph idx="1"/>
          </p:nvPr>
        </p:nvSpPr>
        <p:spPr>
          <a:xfrm>
            <a:off x="3636186" y="920045"/>
            <a:ext cx="7315200" cy="5120640"/>
          </a:xfrm>
        </p:spPr>
        <p:txBody>
          <a:bodyPr/>
          <a:lstStyle/>
          <a:p>
            <a:r>
              <a:rPr lang="en-US" sz="3200" dirty="0"/>
              <a:t>One in five adults live with a mental illness in the U.S.</a:t>
            </a:r>
          </a:p>
          <a:p>
            <a:pPr lvl="1"/>
            <a:r>
              <a:rPr lang="en-US" sz="3200" dirty="0"/>
              <a:t>Females (24.5%) &gt; males (16.3%)</a:t>
            </a:r>
          </a:p>
          <a:p>
            <a:pPr lvl="1"/>
            <a:r>
              <a:rPr lang="en-US" sz="3200" dirty="0"/>
              <a:t>Adults age 18-25 (29.4%) &gt; adults age 26-49 (25%) .adults older than 50 (16.3%)</a:t>
            </a:r>
          </a:p>
          <a:p>
            <a:r>
              <a:rPr lang="en-US" sz="3200" dirty="0"/>
              <a:t>Less than ½  (44.8%) of those with a mental health diagnosis received mental health services</a:t>
            </a:r>
          </a:p>
          <a:p>
            <a:endParaRPr lang="en-US" dirty="0"/>
          </a:p>
          <a:p>
            <a:pPr marL="502920" lvl="1" indent="0">
              <a:buNone/>
            </a:pPr>
            <a:endParaRPr lang="en-US" dirty="0"/>
          </a:p>
        </p:txBody>
      </p:sp>
      <p:sp>
        <p:nvSpPr>
          <p:cNvPr id="4" name="Footer Placeholder 3">
            <a:extLst>
              <a:ext uri="{FF2B5EF4-FFF2-40B4-BE49-F238E27FC236}">
                <a16:creationId xmlns:a16="http://schemas.microsoft.com/office/drawing/2014/main" id="{4353979B-BBCE-F845-9D52-44F1F9C778FC}"/>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CB040E4B-6D26-BD4E-BF34-CB25702DD15A}"/>
              </a:ext>
            </a:extLst>
          </p:cNvPr>
          <p:cNvSpPr>
            <a:spLocks noGrp="1"/>
          </p:cNvSpPr>
          <p:nvPr>
            <p:ph type="title"/>
          </p:nvPr>
        </p:nvSpPr>
        <p:spPr/>
        <p:txBody>
          <a:bodyPr/>
          <a:lstStyle/>
          <a:p>
            <a:r>
              <a:rPr lang="en-US" dirty="0"/>
              <a:t>Mental health in the general population</a:t>
            </a:r>
            <a:br>
              <a:rPr lang="en-US" dirty="0"/>
            </a:br>
            <a:br>
              <a:rPr lang="en-US" dirty="0"/>
            </a:br>
            <a:r>
              <a:rPr lang="en-US" sz="1800" dirty="0"/>
              <a:t>https://</a:t>
            </a:r>
            <a:r>
              <a:rPr lang="en-US" sz="1800" dirty="0" err="1"/>
              <a:t>www.nimh.nih.gov</a:t>
            </a:r>
            <a:r>
              <a:rPr lang="en-US" sz="1800" dirty="0"/>
              <a:t>/health/statistics/mental-illness</a:t>
            </a:r>
            <a:endParaRPr lang="en-US" dirty="0"/>
          </a:p>
        </p:txBody>
      </p:sp>
      <p:sp>
        <p:nvSpPr>
          <p:cNvPr id="6" name="TextBox 5">
            <a:extLst>
              <a:ext uri="{FF2B5EF4-FFF2-40B4-BE49-F238E27FC236}">
                <a16:creationId xmlns:a16="http://schemas.microsoft.com/office/drawing/2014/main" id="{FAB83EE8-97FC-9D4D-8C91-1DAB1243DAEB}"/>
              </a:ext>
            </a:extLst>
          </p:cNvPr>
          <p:cNvSpPr txBox="1"/>
          <p:nvPr/>
        </p:nvSpPr>
        <p:spPr>
          <a:xfrm>
            <a:off x="0"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1129716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E46352-9568-3B49-8306-34D1F21BC7BB}"/>
              </a:ext>
            </a:extLst>
          </p:cNvPr>
          <p:cNvSpPr>
            <a:spLocks noGrp="1"/>
          </p:cNvSpPr>
          <p:nvPr>
            <p:ph idx="1"/>
          </p:nvPr>
        </p:nvSpPr>
        <p:spPr/>
        <p:txBody>
          <a:bodyPr>
            <a:normAutofit fontScale="85000" lnSpcReduction="10000"/>
          </a:bodyPr>
          <a:lstStyle/>
          <a:p>
            <a:pPr marL="0" indent="0">
              <a:buNone/>
            </a:pPr>
            <a:r>
              <a:rPr lang="en-US" sz="3200" dirty="0"/>
              <a:t>Annual prevalence among U.S. adults, by condition (estimated number of people with condition)</a:t>
            </a:r>
          </a:p>
          <a:p>
            <a:r>
              <a:rPr lang="en-US" sz="3200" dirty="0"/>
              <a:t>Major Depressive Episode: 7.8% (19.4 million)</a:t>
            </a:r>
          </a:p>
          <a:p>
            <a:r>
              <a:rPr lang="en-US" sz="3200" dirty="0"/>
              <a:t>Schizophrenia: &lt;1% (1.5 million)</a:t>
            </a:r>
          </a:p>
          <a:p>
            <a:r>
              <a:rPr lang="en-US" sz="3200" dirty="0"/>
              <a:t>Bipolar Disorder: 2.8% (7 million)</a:t>
            </a:r>
          </a:p>
          <a:p>
            <a:r>
              <a:rPr lang="en-US" sz="3200" dirty="0"/>
              <a:t>Anxiety Disorders: 19.1% (48 million)</a:t>
            </a:r>
          </a:p>
          <a:p>
            <a:r>
              <a:rPr lang="en-US" sz="3200" dirty="0"/>
              <a:t>Posttraumatic Stress Disorder: 3.6% (9 million)</a:t>
            </a:r>
          </a:p>
          <a:p>
            <a:r>
              <a:rPr lang="en-US" sz="3200" dirty="0"/>
              <a:t>Obsessive Compulsive Disorder: 1.2% (3 million)</a:t>
            </a:r>
          </a:p>
          <a:p>
            <a:r>
              <a:rPr lang="en-US" sz="3200" dirty="0"/>
              <a:t>Borderline Personality Disorder: 1.4% (3.5 million)</a:t>
            </a:r>
          </a:p>
          <a:p>
            <a:endParaRPr lang="en-US" dirty="0"/>
          </a:p>
        </p:txBody>
      </p:sp>
      <p:sp>
        <p:nvSpPr>
          <p:cNvPr id="4" name="Footer Placeholder 3">
            <a:extLst>
              <a:ext uri="{FF2B5EF4-FFF2-40B4-BE49-F238E27FC236}">
                <a16:creationId xmlns:a16="http://schemas.microsoft.com/office/drawing/2014/main" id="{8E04AE08-1E31-C645-94C4-877ECD1F3985}"/>
              </a:ext>
            </a:extLst>
          </p:cNvPr>
          <p:cNvSpPr>
            <a:spLocks noGrp="1"/>
          </p:cNvSpPr>
          <p:nvPr>
            <p:ph type="ftr" sz="quarter" idx="11"/>
          </p:nvPr>
        </p:nvSpPr>
        <p:spPr/>
        <p:txBody>
          <a:bodyPr/>
          <a:lstStyle/>
          <a:p>
            <a:r>
              <a:rPr lang="en-US"/>
              <a:t>THE UNIVERSITY OF NEW MEXICO</a:t>
            </a:r>
            <a:endParaRPr lang="en-US" dirty="0"/>
          </a:p>
        </p:txBody>
      </p:sp>
      <p:sp>
        <p:nvSpPr>
          <p:cNvPr id="2" name="Title 1">
            <a:extLst>
              <a:ext uri="{FF2B5EF4-FFF2-40B4-BE49-F238E27FC236}">
                <a16:creationId xmlns:a16="http://schemas.microsoft.com/office/drawing/2014/main" id="{6D1AECDC-CB95-4041-9439-A51925F9398D}"/>
              </a:ext>
            </a:extLst>
          </p:cNvPr>
          <p:cNvSpPr>
            <a:spLocks noGrp="1"/>
          </p:cNvSpPr>
          <p:nvPr>
            <p:ph type="title"/>
          </p:nvPr>
        </p:nvSpPr>
        <p:spPr/>
        <p:txBody>
          <a:bodyPr/>
          <a:lstStyle/>
          <a:p>
            <a:r>
              <a:rPr lang="en-US" dirty="0"/>
              <a:t>Mental health in the general population</a:t>
            </a:r>
          </a:p>
        </p:txBody>
      </p:sp>
      <p:sp>
        <p:nvSpPr>
          <p:cNvPr id="5" name="TextBox 4">
            <a:extLst>
              <a:ext uri="{FF2B5EF4-FFF2-40B4-BE49-F238E27FC236}">
                <a16:creationId xmlns:a16="http://schemas.microsoft.com/office/drawing/2014/main" id="{CEE3DF1C-BBB9-BC46-92B0-75C791735913}"/>
              </a:ext>
            </a:extLst>
          </p:cNvPr>
          <p:cNvSpPr txBox="1"/>
          <p:nvPr/>
        </p:nvSpPr>
        <p:spPr>
          <a:xfrm>
            <a:off x="365586" y="5039360"/>
            <a:ext cx="2834815" cy="338554"/>
          </a:xfrm>
          <a:prstGeom prst="rect">
            <a:avLst/>
          </a:prstGeom>
          <a:noFill/>
        </p:spPr>
        <p:txBody>
          <a:bodyPr wrap="none" rtlCol="0">
            <a:spAutoFit/>
          </a:bodyPr>
          <a:lstStyle/>
          <a:p>
            <a:r>
              <a:rPr lang="en-US" sz="1600" dirty="0">
                <a:solidFill>
                  <a:schemeClr val="bg1"/>
                </a:solidFill>
              </a:rPr>
              <a:t>https://</a:t>
            </a:r>
            <a:r>
              <a:rPr lang="en-US" sz="1600" dirty="0" err="1">
                <a:solidFill>
                  <a:schemeClr val="bg1"/>
                </a:solidFill>
              </a:rPr>
              <a:t>www.nami.org</a:t>
            </a:r>
            <a:r>
              <a:rPr lang="en-US" sz="1600" dirty="0">
                <a:solidFill>
                  <a:schemeClr val="bg1"/>
                </a:solidFill>
              </a:rPr>
              <a:t>/</a:t>
            </a:r>
            <a:r>
              <a:rPr lang="en-US" sz="1600" dirty="0" err="1">
                <a:solidFill>
                  <a:schemeClr val="bg1"/>
                </a:solidFill>
              </a:rPr>
              <a:t>mhstats</a:t>
            </a:r>
            <a:r>
              <a:rPr lang="en-US" sz="1600" dirty="0">
                <a:solidFill>
                  <a:schemeClr val="bg1"/>
                </a:solidFill>
              </a:rPr>
              <a:t> </a:t>
            </a:r>
          </a:p>
        </p:txBody>
      </p:sp>
      <p:sp>
        <p:nvSpPr>
          <p:cNvPr id="7" name="TextBox 6">
            <a:extLst>
              <a:ext uri="{FF2B5EF4-FFF2-40B4-BE49-F238E27FC236}">
                <a16:creationId xmlns:a16="http://schemas.microsoft.com/office/drawing/2014/main" id="{E5F76183-6499-1141-B351-BF6127056BB5}"/>
              </a:ext>
            </a:extLst>
          </p:cNvPr>
          <p:cNvSpPr txBox="1"/>
          <p:nvPr/>
        </p:nvSpPr>
        <p:spPr>
          <a:xfrm>
            <a:off x="125506" y="6231135"/>
            <a:ext cx="2568204" cy="307777"/>
          </a:xfrm>
          <a:prstGeom prst="rect">
            <a:avLst/>
          </a:prstGeom>
          <a:noFill/>
        </p:spPr>
        <p:txBody>
          <a:bodyPr wrap="none" rtlCol="0">
            <a:spAutoFit/>
          </a:bodyPr>
          <a:lstStyle/>
          <a:p>
            <a:r>
              <a:rPr lang="en-US" sz="1400" dirty="0"/>
              <a:t>Elizabeth C. Lawrence, MD, et al</a:t>
            </a:r>
          </a:p>
        </p:txBody>
      </p:sp>
    </p:spTree>
    <p:extLst>
      <p:ext uri="{BB962C8B-B14F-4D97-AF65-F5344CB8AC3E}">
        <p14:creationId xmlns:p14="http://schemas.microsoft.com/office/powerpoint/2010/main" val="2806552183"/>
      </p:ext>
    </p:extLst>
  </p:cSld>
  <p:clrMapOvr>
    <a:masterClrMapping/>
  </p:clrMapOvr>
</p:sld>
</file>

<file path=ppt/theme/theme1.xml><?xml version="1.0" encoding="utf-8"?>
<a:theme xmlns:a="http://schemas.openxmlformats.org/drawingml/2006/main" name="Fra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UNM Brand Template 2" id="{48E523CA-23F5-3842-B2D7-3DEA375961FB}" vid="{67298633-5511-264A-BCA1-5E8A5BDA207D}"/>
    </a:ext>
  </a:extLst>
</a:theme>
</file>

<file path=ppt/theme/theme2.xml><?xml version="1.0" encoding="utf-8"?>
<a:theme xmlns:a="http://schemas.openxmlformats.org/drawingml/2006/main" name="1_Frame">
  <a:themeElements>
    <a:clrScheme name="Custom 1">
      <a:dk1>
        <a:srgbClr val="000000"/>
      </a:dk1>
      <a:lt1>
        <a:srgbClr val="FFFFFF"/>
      </a:lt1>
      <a:dk2>
        <a:srgbClr val="63666A"/>
      </a:dk2>
      <a:lt2>
        <a:srgbClr val="A7A8AA"/>
      </a:lt2>
      <a:accent1>
        <a:srgbClr val="BA0C2F"/>
      </a:accent1>
      <a:accent2>
        <a:srgbClr val="007A86"/>
      </a:accent2>
      <a:accent3>
        <a:srgbClr val="8A387C"/>
      </a:accent3>
      <a:accent4>
        <a:srgbClr val="ED8B00"/>
      </a:accent4>
      <a:accent5>
        <a:srgbClr val="A8AA19"/>
      </a:accent5>
      <a:accent6>
        <a:srgbClr val="C05131"/>
      </a:accent6>
      <a:hlink>
        <a:srgbClr val="008A86"/>
      </a:hlink>
      <a:folHlink>
        <a:srgbClr val="BA0C2F"/>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UNM Brand Template 2" id="{48E523CA-23F5-3842-B2D7-3DEA375961FB}" vid="{591BAE13-F8A8-E546-A021-F2CFD15036A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4168</TotalTime>
  <Words>7817</Words>
  <Application>Microsoft Macintosh PowerPoint</Application>
  <PresentationFormat>Widescreen</PresentationFormat>
  <Paragraphs>655</Paragraphs>
  <Slides>46</Slides>
  <Notes>44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46</vt:i4>
      </vt:variant>
    </vt:vector>
  </HeadingPairs>
  <TitlesOfParts>
    <vt:vector size="55" baseType="lpstr">
      <vt:lpstr>Arial</vt:lpstr>
      <vt:lpstr>Calibri</vt:lpstr>
      <vt:lpstr>Corbel</vt:lpstr>
      <vt:lpstr>Gill Sans MT</vt:lpstr>
      <vt:lpstr>Gotham</vt:lpstr>
      <vt:lpstr>Gotham Book</vt:lpstr>
      <vt:lpstr>Wingdings 2</vt:lpstr>
      <vt:lpstr>Frame</vt:lpstr>
      <vt:lpstr>1_Frame</vt:lpstr>
      <vt:lpstr>Medical Student Mental Health and Suicide Awareness </vt:lpstr>
      <vt:lpstr>Objectives</vt:lpstr>
      <vt:lpstr>A story</vt:lpstr>
      <vt:lpstr>A story</vt:lpstr>
      <vt:lpstr>A story</vt:lpstr>
      <vt:lpstr>Darrel Kirch, MD</vt:lpstr>
      <vt:lpstr>Debrief the story</vt:lpstr>
      <vt:lpstr>Mental health in the general population  https://www.nimh.nih.gov/health/statistics/mental-illness</vt:lpstr>
      <vt:lpstr>Mental health in the general population</vt:lpstr>
      <vt:lpstr>Suicide in the general population</vt:lpstr>
      <vt:lpstr>Mental health in medical students</vt:lpstr>
      <vt:lpstr>Distress in our profession</vt:lpstr>
      <vt:lpstr>Suicide in our profession</vt:lpstr>
      <vt:lpstr>Suicide in our profession</vt:lpstr>
      <vt:lpstr>Risk factors for physician and trainee suicide:</vt:lpstr>
      <vt:lpstr>Protective factors</vt:lpstr>
      <vt:lpstr>Future physicians have excellent mental health </vt:lpstr>
      <vt:lpstr>We start off healthy…</vt:lpstr>
      <vt:lpstr>Sometime in medical school…</vt:lpstr>
      <vt:lpstr>PowerPoint Presentation</vt:lpstr>
      <vt:lpstr>PowerPoint Presentation</vt:lpstr>
      <vt:lpstr>Medical student stressors</vt:lpstr>
      <vt:lpstr>Medical student stressors</vt:lpstr>
      <vt:lpstr>Barriers to seeking help</vt:lpstr>
      <vt:lpstr>Barriers to seeking help</vt:lpstr>
      <vt:lpstr>Barriers to seeking help</vt:lpstr>
      <vt:lpstr>What can we do?</vt:lpstr>
      <vt:lpstr>How do you identify a colleague in distress?</vt:lpstr>
      <vt:lpstr>Some signs of pending suicide :</vt:lpstr>
      <vt:lpstr>Reaching out to a colleague in distress</vt:lpstr>
      <vt:lpstr>Reaching out to a colleague in distress</vt:lpstr>
      <vt:lpstr>Reaching out to a colleague in distress</vt:lpstr>
      <vt:lpstr>Suicidal ideation begins when…</vt:lpstr>
      <vt:lpstr>Talking to a person about suicide </vt:lpstr>
      <vt:lpstr>Instill hope</vt:lpstr>
      <vt:lpstr>What NOT to say</vt:lpstr>
      <vt:lpstr>What if an actively suicidal person refuses help?</vt:lpstr>
      <vt:lpstr>What if a depressed (but not actively suicidal) person refuses help?</vt:lpstr>
      <vt:lpstr>Want to know more?</vt:lpstr>
      <vt:lpstr>National Resources</vt:lpstr>
      <vt:lpstr>National Resources</vt:lpstr>
      <vt:lpstr>Before we conclude, some FAQ</vt:lpstr>
      <vt:lpstr>Before we conclude, some FAQ</vt:lpstr>
      <vt:lpstr>Before we conclude, some FAQ</vt:lpstr>
      <vt:lpstr>Conclusions:</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Microsoft Office User</dc:creator>
  <cp:lastModifiedBy>Elizabeth C Lawrence</cp:lastModifiedBy>
  <cp:revision>157</cp:revision>
  <cp:lastPrinted>2017-06-02T23:26:31Z</cp:lastPrinted>
  <dcterms:created xsi:type="dcterms:W3CDTF">2018-09-09T22:17:07Z</dcterms:created>
  <dcterms:modified xsi:type="dcterms:W3CDTF">2021-10-13T15:54:45Z</dcterms:modified>
</cp:coreProperties>
</file>