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8_14E0B767.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D_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10_0.xml" ContentType="application/vnd.ms-powerpoint.comments+xml"/>
  <Override PartName="/ppt/notesSlides/notesSlide19.xml" ContentType="application/vnd.openxmlformats-officedocument.presentationml.notesSlide+xml"/>
  <Override PartName="/ppt/comments/modernComment_111_0.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15_0.xml" ContentType="application/vnd.ms-powerpoint.comments+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8" r:id="rId3"/>
    <p:sldId id="259" r:id="rId4"/>
    <p:sldId id="278" r:id="rId5"/>
    <p:sldId id="260" r:id="rId6"/>
    <p:sldId id="261" r:id="rId7"/>
    <p:sldId id="262" r:id="rId8"/>
    <p:sldId id="263" r:id="rId9"/>
    <p:sldId id="264" r:id="rId10"/>
    <p:sldId id="280" r:id="rId11"/>
    <p:sldId id="265" r:id="rId12"/>
    <p:sldId id="266" r:id="rId13"/>
    <p:sldId id="267" r:id="rId14"/>
    <p:sldId id="268" r:id="rId15"/>
    <p:sldId id="269" r:id="rId16"/>
    <p:sldId id="270" r:id="rId17"/>
    <p:sldId id="271" r:id="rId18"/>
    <p:sldId id="272" r:id="rId19"/>
    <p:sldId id="273" r:id="rId20"/>
    <p:sldId id="274" r:id="rId21"/>
    <p:sldId id="275" r:id="rId22"/>
    <p:sldId id="281" r:id="rId23"/>
    <p:sldId id="276" r:id="rId24"/>
    <p:sldId id="277" r:id="rId25"/>
    <p:sldId id="282"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8" roundtripDataSignature="AMtx7mgRSxUNdoviLPOy4DlzYaCgrgUc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294603-8DE9-B281-B1E7-E6DA11C667BE}" name="Kjellesvig, Sofie" initials="KS" userId="Kjellesvig, Sofie" providerId="None"/>
  <p188:author id="{668830B8-FC3B-B998-12CE-AEB808723725}" name="Emelyn Zaworski" initials="EZ" userId="S::ezaworski@mcw.edu::92dd6a42-1f03-4f81-81be-79f3938503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DE2734-5F49-8042-B347-3AEA2352DBFC}" v="94" dt="2022-05-24T01:44:40.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3" autoAdjust="0"/>
    <p:restoredTop sz="79025" autoAdjust="0"/>
  </p:normalViewPr>
  <p:slideViewPr>
    <p:cSldViewPr snapToGrid="0">
      <p:cViewPr varScale="1">
        <p:scale>
          <a:sx n="91" d="100"/>
          <a:sy n="91" d="100"/>
        </p:scale>
        <p:origin x="11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omments/modernComment_105_0.xml><?xml version="1.0" encoding="utf-8"?>
<p188:cmLst xmlns:a="http://schemas.openxmlformats.org/drawingml/2006/main" xmlns:r="http://schemas.openxmlformats.org/officeDocument/2006/relationships" xmlns:p188="http://schemas.microsoft.com/office/powerpoint/2018/8/main">
  <p188:cm id="{EAE8FC72-85C7-5547-BE6C-31C8DA424AE7}" authorId="{668830B8-FC3B-B998-12CE-AEB808723725}" created="2022-05-18T19:13:18.054">
    <pc:sldMkLst xmlns:pc="http://schemas.microsoft.com/office/powerpoint/2013/main/command">
      <pc:docMk/>
      <pc:sldMk cId="0" sldId="261"/>
    </pc:sldMkLst>
    <p188:replyLst>
      <p188:reply id="{88781106-DC4C-4696-9171-300F8C95A2C5}" authorId="{37294603-8DE9-B281-B1E7-E6DA11C667BE}" created="2022-05-21T01:34:54.801">
        <p188:txBody>
          <a:bodyPr/>
          <a:lstStyle/>
          <a:p>
            <a:r>
              <a:rPr lang="en-US"/>
              <a:t>yes, but also more broadly: doctors, healthcare professionals, etc. </a:t>
            </a:r>
          </a:p>
        </p188:txBody>
      </p188:reply>
      <p188:reply id="{90AE9622-137B-4F2A-AFDE-056B31900DD3}" authorId="{37294603-8DE9-B281-B1E7-E6DA11C667BE}" created="2022-05-21T01:36:14.035">
        <p188:txBody>
          <a:bodyPr/>
          <a:lstStyle/>
          <a:p>
            <a:r>
              <a:rPr lang="en-US"/>
              <a:t>technically it can mean anyone, as anyone can advocate about/for issues that affect them or a group they belong to. On the next slide, 'us' means human beings in general</a:t>
            </a:r>
          </a:p>
        </p188:txBody>
      </p188:reply>
    </p188:replyLst>
    <p188:txBody>
      <a:bodyPr/>
      <a:lstStyle/>
      <a:p>
        <a:r>
          <a:rPr lang="en-US"/>
          <a:t>Who is us? med students?</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AAC6DD72-F078-4619-BC95-BDADA7168904}" authorId="{37294603-8DE9-B281-B1E7-E6DA11C667BE}" created="2022-05-21T01:40:13.248">
    <ac:txMkLst xmlns:ac="http://schemas.microsoft.com/office/drawing/2013/main/command">
      <pc:docMk xmlns:pc="http://schemas.microsoft.com/office/powerpoint/2013/main/command"/>
      <pc:sldMk xmlns:pc="http://schemas.microsoft.com/office/powerpoint/2013/main/command" cId="0" sldId="269"/>
      <ac:spMk id="366" creationId="{00000000-0000-0000-0000-000000000000}"/>
      <ac:txMk cp="70" len="73">
        <ac:context len="186" hash="4076363825"/>
      </ac:txMk>
    </ac:txMkLst>
    <p188:pos x="4803923" y="1882388"/>
    <p188:replyLst>
      <p188:reply id="{1209559C-35D6-41A2-829C-5C130AB54DF4}" authorId="{668830B8-FC3B-B998-12CE-AEB808723725}" created="2022-05-21T02:15:41.894">
        <p188:txBody>
          <a:bodyPr/>
          <a:lstStyle/>
          <a:p>
            <a:r>
              <a:rPr lang="en-US"/>
              <a:t>I think we can leave this because the other modules will be uploaded with this one</a:t>
            </a:r>
          </a:p>
        </p188:txBody>
      </p188:reply>
    </p188:replyLst>
    <p188:txBody>
      <a:bodyPr/>
      <a:lstStyle/>
      <a:p>
        <a:r>
          <a:rPr lang="en-US"/>
          <a:t>also take out for aamc version- still not even sure if that module will occur before this one in the mcw version, so maybe would take out entirely</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3BE27E6C-C618-4F41-AEFA-7A9D69E81B0D}" authorId="{668830B8-FC3B-B998-12CE-AEB808723725}" created="2022-05-18T20:15:28.754">
    <pc:sldMkLst xmlns:pc="http://schemas.microsoft.com/office/powerpoint/2013/main/command">
      <pc:docMk/>
      <pc:sldMk cId="0" sldId="272"/>
    </pc:sldMkLst>
    <p188:txBody>
      <a:bodyPr/>
      <a:lstStyle/>
      <a:p>
        <a:r>
          <a:rPr lang="en-US"/>
          <a:t>Augment for AAMC version</a:t>
        </a:r>
      </a:p>
    </p188:txBody>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C64713AF-354F-41CC-B138-22884A4A1842}" authorId="{37294603-8DE9-B281-B1E7-E6DA11C667BE}" created="2022-05-21T01:50:37.728">
    <ac:txMkLst xmlns:ac="http://schemas.microsoft.com/office/drawing/2013/main/command">
      <pc:docMk xmlns:pc="http://schemas.microsoft.com/office/powerpoint/2013/main/command"/>
      <pc:sldMk xmlns:pc="http://schemas.microsoft.com/office/powerpoint/2013/main/command" cId="0" sldId="273"/>
      <ac:spMk id="429" creationId="{00000000-0000-0000-0000-000000000000}"/>
      <ac:txMk cp="0" len="62">
        <ac:context len="64" hash="3082800098"/>
      </ac:txMk>
    </ac:txMkLst>
    <p188:pos x="6810132" y="363842"/>
    <p188:txBody>
      <a:bodyPr/>
      <a:lstStyle/>
      <a:p>
        <a:r>
          <a:rPr lang="en-US"/>
          <a:t>take out or modify for aamc version</a:t>
        </a:r>
      </a:p>
    </p188:txBody>
  </p188:cm>
</p188:cmLst>
</file>

<file path=ppt/comments/modernComment_115_0.xml><?xml version="1.0" encoding="utf-8"?>
<p188:cmLst xmlns:a="http://schemas.openxmlformats.org/drawingml/2006/main" xmlns:r="http://schemas.openxmlformats.org/officeDocument/2006/relationships" xmlns:p188="http://schemas.microsoft.com/office/powerpoint/2018/8/main">
  <p188:cm id="{F298E001-54F0-A044-8372-3A14596374E0}" authorId="{668830B8-FC3B-B998-12CE-AEB808723725}" created="2022-05-18T22:02:16.572">
    <pc:sldMkLst xmlns:pc="http://schemas.microsoft.com/office/powerpoint/2013/main/command">
      <pc:docMk/>
      <pc:sldMk cId="0" sldId="277"/>
    </pc:sldMkLst>
    <p188:txBody>
      <a:bodyPr/>
      <a:lstStyle/>
      <a:p>
        <a:r>
          <a:rPr lang="en-US"/>
          <a:t>Delete for AAMC version</a:t>
        </a:r>
      </a:p>
    </p188:txBody>
  </p188:cm>
</p188:cmLst>
</file>

<file path=ppt/comments/modernComment_118_14E0B767.xml><?xml version="1.0" encoding="utf-8"?>
<p188:cmLst xmlns:a="http://schemas.openxmlformats.org/drawingml/2006/main" xmlns:r="http://schemas.openxmlformats.org/officeDocument/2006/relationships" xmlns:p188="http://schemas.microsoft.com/office/powerpoint/2018/8/main">
  <p188:cm id="{F9F75605-94E7-874F-834C-0675483DC6C3}" authorId="{668830B8-FC3B-B998-12CE-AEB808723725}" created="2022-05-18T20:12:32.625">
    <pc:sldMkLst xmlns:pc="http://schemas.microsoft.com/office/powerpoint/2013/main/command">
      <pc:docMk/>
      <pc:sldMk cId="350271335" sldId="280"/>
    </pc:sldMkLst>
    <p188:txBody>
      <a:bodyPr/>
      <a:lstStyle/>
      <a:p>
        <a:r>
          <a:rPr lang="en-US"/>
          <a:t>Delete for AAMC version</a:t>
        </a:r>
      </a:p>
    </p188:txBody>
  </p188:cm>
</p188:cmLst>
</file>

<file path=ppt/diagrams/_rels/data1.xml.rels><?xml version="1.0" encoding="UTF-8" standalone="yes"?>
<Relationships xmlns="http://schemas.openxmlformats.org/package/2006/relationships"><Relationship Id="rId1" Type="http://schemas.openxmlformats.org/officeDocument/2006/relationships/hyperlink" Target="https://docs.google.com/document/d/1dBUQpq_10F3Y2zpKoCIINU4sdtoIl9wv/edit?usp=sharing&amp;ouid=108306571934243271756&amp;rtpof=true&amp;sd=tru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ocs.google.com/document/d/1dBUQpq_10F3Y2zpKoCIINU4sdtoIl9wv/edit?usp=sharing&amp;ouid=108306571934243271756&amp;rtpof=true&amp;sd=tru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76CBB-87ED-8446-9495-C79DF9C704BB}" type="doc">
      <dgm:prSet loTypeId="urn:microsoft.com/office/officeart/2005/8/layout/process1" loCatId="list" qsTypeId="urn:microsoft.com/office/officeart/2005/8/quickstyle/simple1" qsCatId="simple" csTypeId="urn:microsoft.com/office/officeart/2005/8/colors/accent1_2" csCatId="accent1" phldr="1"/>
      <dgm:spPr/>
      <dgm:t>
        <a:bodyPr/>
        <a:lstStyle/>
        <a:p>
          <a:endParaRPr lang="en-US"/>
        </a:p>
      </dgm:t>
    </dgm:pt>
    <dgm:pt modelId="{FD8BF059-8914-9341-A670-3FC95D67B40C}">
      <dgm:prSet/>
      <dgm:spPr/>
      <dgm:t>
        <a:bodyPr/>
        <a:lstStyle/>
        <a:p>
          <a:r>
            <a:rPr lang="en-US" b="0" i="0" dirty="0"/>
            <a:t>Develop a Project or Event </a:t>
          </a:r>
          <a:r>
            <a:rPr lang="en-US" b="0" i="0" dirty="0">
              <a:hlinkClick xmlns:r="http://schemas.openxmlformats.org/officeDocument/2006/relationships" r:id="rId1"/>
            </a:rPr>
            <a:t>Proposal</a:t>
          </a:r>
          <a:endParaRPr lang="en-US" dirty="0"/>
        </a:p>
      </dgm:t>
    </dgm:pt>
    <dgm:pt modelId="{CB3E9B4C-F325-5848-B9A3-E6F196F8C64A}" type="parTrans" cxnId="{BE16BE8A-F35C-6E4B-B43B-0F635B83BAC7}">
      <dgm:prSet/>
      <dgm:spPr/>
      <dgm:t>
        <a:bodyPr/>
        <a:lstStyle/>
        <a:p>
          <a:endParaRPr lang="en-US"/>
        </a:p>
      </dgm:t>
    </dgm:pt>
    <dgm:pt modelId="{10FEF06F-3BCA-D148-8BB6-D7B6F1D3175F}" type="sibTrans" cxnId="{BE16BE8A-F35C-6E4B-B43B-0F635B83BAC7}">
      <dgm:prSet/>
      <dgm:spPr/>
      <dgm:t>
        <a:bodyPr/>
        <a:lstStyle/>
        <a:p>
          <a:endParaRPr lang="en-US"/>
        </a:p>
      </dgm:t>
    </dgm:pt>
    <dgm:pt modelId="{852579B8-17AC-DB44-AEB2-8DE67DDB0148}">
      <dgm:prSet/>
      <dgm:spPr/>
      <dgm:t>
        <a:bodyPr/>
        <a:lstStyle/>
        <a:p>
          <a:r>
            <a:rPr lang="en-US" b="0" i="0" dirty="0"/>
            <a:t>Share Proposal with Your Mentor</a:t>
          </a:r>
          <a:endParaRPr lang="en-US" dirty="0"/>
        </a:p>
      </dgm:t>
    </dgm:pt>
    <dgm:pt modelId="{3395EA32-2507-4145-A65D-D608998301DF}" type="parTrans" cxnId="{E547BC33-826F-E149-B765-64FE89887630}">
      <dgm:prSet/>
      <dgm:spPr/>
      <dgm:t>
        <a:bodyPr/>
        <a:lstStyle/>
        <a:p>
          <a:endParaRPr lang="en-US"/>
        </a:p>
      </dgm:t>
    </dgm:pt>
    <dgm:pt modelId="{F6392DB6-A259-E34E-AC2A-4E2CA51DF1FF}" type="sibTrans" cxnId="{E547BC33-826F-E149-B765-64FE89887630}">
      <dgm:prSet/>
      <dgm:spPr/>
      <dgm:t>
        <a:bodyPr/>
        <a:lstStyle/>
        <a:p>
          <a:endParaRPr lang="en-US"/>
        </a:p>
      </dgm:t>
    </dgm:pt>
    <dgm:pt modelId="{8A5050E0-95E7-DB43-9553-1CC0D9E797FE}" type="pres">
      <dgm:prSet presAssocID="{C4F76CBB-87ED-8446-9495-C79DF9C704BB}" presName="Name0" presStyleCnt="0">
        <dgm:presLayoutVars>
          <dgm:dir/>
          <dgm:resizeHandles val="exact"/>
        </dgm:presLayoutVars>
      </dgm:prSet>
      <dgm:spPr/>
    </dgm:pt>
    <dgm:pt modelId="{E2FD4F95-C480-AD4C-8605-17638367D692}" type="pres">
      <dgm:prSet presAssocID="{FD8BF059-8914-9341-A670-3FC95D67B40C}" presName="node" presStyleLbl="node1" presStyleIdx="0" presStyleCnt="2">
        <dgm:presLayoutVars>
          <dgm:bulletEnabled val="1"/>
        </dgm:presLayoutVars>
      </dgm:prSet>
      <dgm:spPr/>
    </dgm:pt>
    <dgm:pt modelId="{834E3E0E-A7E8-7A41-A69E-AA59EA0673AF}" type="pres">
      <dgm:prSet presAssocID="{10FEF06F-3BCA-D148-8BB6-D7B6F1D3175F}" presName="sibTrans" presStyleLbl="sibTrans2D1" presStyleIdx="0" presStyleCnt="1"/>
      <dgm:spPr/>
    </dgm:pt>
    <dgm:pt modelId="{D3FD391F-4B6B-FD47-A3EE-15A05FB9E578}" type="pres">
      <dgm:prSet presAssocID="{10FEF06F-3BCA-D148-8BB6-D7B6F1D3175F}" presName="connectorText" presStyleLbl="sibTrans2D1" presStyleIdx="0" presStyleCnt="1"/>
      <dgm:spPr/>
    </dgm:pt>
    <dgm:pt modelId="{1B00DD3C-A587-5741-8BB0-F39CBB3BED54}" type="pres">
      <dgm:prSet presAssocID="{852579B8-17AC-DB44-AEB2-8DE67DDB0148}" presName="node" presStyleLbl="node1" presStyleIdx="1" presStyleCnt="2">
        <dgm:presLayoutVars>
          <dgm:bulletEnabled val="1"/>
        </dgm:presLayoutVars>
      </dgm:prSet>
      <dgm:spPr/>
    </dgm:pt>
  </dgm:ptLst>
  <dgm:cxnLst>
    <dgm:cxn modelId="{E547BC33-826F-E149-B765-64FE89887630}" srcId="{C4F76CBB-87ED-8446-9495-C79DF9C704BB}" destId="{852579B8-17AC-DB44-AEB2-8DE67DDB0148}" srcOrd="1" destOrd="0" parTransId="{3395EA32-2507-4145-A65D-D608998301DF}" sibTransId="{F6392DB6-A259-E34E-AC2A-4E2CA51DF1FF}"/>
    <dgm:cxn modelId="{D969227E-902E-F14E-902E-25F49E857D8B}" type="presOf" srcId="{10FEF06F-3BCA-D148-8BB6-D7B6F1D3175F}" destId="{D3FD391F-4B6B-FD47-A3EE-15A05FB9E578}" srcOrd="1" destOrd="0" presId="urn:microsoft.com/office/officeart/2005/8/layout/process1"/>
    <dgm:cxn modelId="{BE16BE8A-F35C-6E4B-B43B-0F635B83BAC7}" srcId="{C4F76CBB-87ED-8446-9495-C79DF9C704BB}" destId="{FD8BF059-8914-9341-A670-3FC95D67B40C}" srcOrd="0" destOrd="0" parTransId="{CB3E9B4C-F325-5848-B9A3-E6F196F8C64A}" sibTransId="{10FEF06F-3BCA-D148-8BB6-D7B6F1D3175F}"/>
    <dgm:cxn modelId="{9C1995A3-C3AB-E547-B8E1-2C365D5BC58E}" type="presOf" srcId="{852579B8-17AC-DB44-AEB2-8DE67DDB0148}" destId="{1B00DD3C-A587-5741-8BB0-F39CBB3BED54}" srcOrd="0" destOrd="0" presId="urn:microsoft.com/office/officeart/2005/8/layout/process1"/>
    <dgm:cxn modelId="{15D3DDDA-8EC8-4940-BBF6-CEA58739DA97}" type="presOf" srcId="{10FEF06F-3BCA-D148-8BB6-D7B6F1D3175F}" destId="{834E3E0E-A7E8-7A41-A69E-AA59EA0673AF}" srcOrd="0" destOrd="0" presId="urn:microsoft.com/office/officeart/2005/8/layout/process1"/>
    <dgm:cxn modelId="{876396E3-209F-FA4B-BEEA-44BA58602D61}" type="presOf" srcId="{FD8BF059-8914-9341-A670-3FC95D67B40C}" destId="{E2FD4F95-C480-AD4C-8605-17638367D692}" srcOrd="0" destOrd="0" presId="urn:microsoft.com/office/officeart/2005/8/layout/process1"/>
    <dgm:cxn modelId="{19E8F9F8-F67E-764C-9746-F04AF12BBA40}" type="presOf" srcId="{C4F76CBB-87ED-8446-9495-C79DF9C704BB}" destId="{8A5050E0-95E7-DB43-9553-1CC0D9E797FE}" srcOrd="0" destOrd="0" presId="urn:microsoft.com/office/officeart/2005/8/layout/process1"/>
    <dgm:cxn modelId="{7FA359BF-7333-0346-9ED0-01848ED67E42}" type="presParOf" srcId="{8A5050E0-95E7-DB43-9553-1CC0D9E797FE}" destId="{E2FD4F95-C480-AD4C-8605-17638367D692}" srcOrd="0" destOrd="0" presId="urn:microsoft.com/office/officeart/2005/8/layout/process1"/>
    <dgm:cxn modelId="{016C61F5-5466-154D-9D18-D17E904C9238}" type="presParOf" srcId="{8A5050E0-95E7-DB43-9553-1CC0D9E797FE}" destId="{834E3E0E-A7E8-7A41-A69E-AA59EA0673AF}" srcOrd="1" destOrd="0" presId="urn:microsoft.com/office/officeart/2005/8/layout/process1"/>
    <dgm:cxn modelId="{20BEF6A3-1802-4649-B100-69794624B7F9}" type="presParOf" srcId="{834E3E0E-A7E8-7A41-A69E-AA59EA0673AF}" destId="{D3FD391F-4B6B-FD47-A3EE-15A05FB9E578}" srcOrd="0" destOrd="0" presId="urn:microsoft.com/office/officeart/2005/8/layout/process1"/>
    <dgm:cxn modelId="{541B7E1F-5DB4-E040-86EA-B06799B36712}" type="presParOf" srcId="{8A5050E0-95E7-DB43-9553-1CC0D9E797FE}" destId="{1B00DD3C-A587-5741-8BB0-F39CBB3BED54}"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0BC27-791A-457E-BCAC-F7A25918BC99}"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04E1BC5F-B3C8-4B77-87D5-9E97104245BE}">
      <dgm:prSet phldrT="[Text]"/>
      <dgm:spPr/>
      <dgm:t>
        <a:bodyPr/>
        <a:lstStyle/>
        <a:p>
          <a:pPr>
            <a:buClr>
              <a:srgbClr val="000000"/>
            </a:buClr>
            <a:buSzPts val="1100"/>
            <a:buFont typeface="Arial"/>
            <a:buChar char="●"/>
          </a:pPr>
          <a:r>
            <a:rPr lang="en-US" dirty="0">
              <a:solidFill>
                <a:schemeClr val="tx1"/>
              </a:solidFill>
              <a:latin typeface="Avenir"/>
            </a:rPr>
            <a:t>Gathering as a group to volunteer at a local organization</a:t>
          </a:r>
          <a:endParaRPr lang="en-US" dirty="0">
            <a:solidFill>
              <a:schemeClr val="tx1"/>
            </a:solidFill>
          </a:endParaRPr>
        </a:p>
      </dgm:t>
    </dgm:pt>
    <dgm:pt modelId="{F4098FB8-C6EF-4690-8992-12FC1865FBE0}" type="parTrans" cxnId="{36C0B64B-09A4-4946-AFC1-1B04004177C9}">
      <dgm:prSet/>
      <dgm:spPr/>
      <dgm:t>
        <a:bodyPr/>
        <a:lstStyle/>
        <a:p>
          <a:endParaRPr lang="en-US"/>
        </a:p>
      </dgm:t>
    </dgm:pt>
    <dgm:pt modelId="{0ED27108-C87E-439C-B9D7-813D755D63A5}" type="sibTrans" cxnId="{36C0B64B-09A4-4946-AFC1-1B04004177C9}">
      <dgm:prSet/>
      <dgm:spPr/>
      <dgm:t>
        <a:bodyPr/>
        <a:lstStyle/>
        <a:p>
          <a:endParaRPr lang="en-US"/>
        </a:p>
      </dgm:t>
    </dgm:pt>
    <dgm:pt modelId="{39FCAE66-B6E4-4F62-85DE-56C531A1C8D1}">
      <dgm:prSet phldrT="[Text]"/>
      <dgm:spPr/>
      <dgm:t>
        <a:bodyPr/>
        <a:lstStyle/>
        <a:p>
          <a:r>
            <a:rPr lang="en-US" dirty="0">
              <a:solidFill>
                <a:schemeClr val="tx1"/>
              </a:solidFill>
              <a:latin typeface="Avenir"/>
            </a:rPr>
            <a:t>Book club</a:t>
          </a:r>
          <a:endParaRPr lang="en-US" dirty="0">
            <a:solidFill>
              <a:schemeClr val="tx1"/>
            </a:solidFill>
          </a:endParaRPr>
        </a:p>
      </dgm:t>
    </dgm:pt>
    <dgm:pt modelId="{AC8187B4-806E-4FE5-AE39-BF99DA5F59F0}" type="parTrans" cxnId="{CCBDB8B9-563B-4B0C-AE93-06CD56F48F04}">
      <dgm:prSet/>
      <dgm:spPr/>
      <dgm:t>
        <a:bodyPr/>
        <a:lstStyle/>
        <a:p>
          <a:endParaRPr lang="en-US"/>
        </a:p>
      </dgm:t>
    </dgm:pt>
    <dgm:pt modelId="{57D46EB2-F92B-424E-B33E-7962CBC987A7}" type="sibTrans" cxnId="{CCBDB8B9-563B-4B0C-AE93-06CD56F48F04}">
      <dgm:prSet/>
      <dgm:spPr/>
      <dgm:t>
        <a:bodyPr/>
        <a:lstStyle/>
        <a:p>
          <a:endParaRPr lang="en-US"/>
        </a:p>
      </dgm:t>
    </dgm:pt>
    <dgm:pt modelId="{6FC8D41C-F252-4D57-9D6A-EEF43138DE39}">
      <dgm:prSet phldrT="[Text]"/>
      <dgm:spPr/>
      <dgm:t>
        <a:bodyPr/>
        <a:lstStyle/>
        <a:p>
          <a:r>
            <a:rPr lang="en-US" dirty="0">
              <a:solidFill>
                <a:schemeClr val="tx1"/>
              </a:solidFill>
              <a:latin typeface="Avenir"/>
            </a:rPr>
            <a:t>Presentation from an expert speaker</a:t>
          </a:r>
          <a:endParaRPr lang="en-US" dirty="0">
            <a:solidFill>
              <a:schemeClr val="tx1"/>
            </a:solidFill>
          </a:endParaRPr>
        </a:p>
      </dgm:t>
    </dgm:pt>
    <dgm:pt modelId="{FFFA9674-79DA-4434-AED7-7D2AC1A7F84E}" type="parTrans" cxnId="{858DDFE4-FF5D-4525-A544-CD2D6DA97F1D}">
      <dgm:prSet/>
      <dgm:spPr/>
      <dgm:t>
        <a:bodyPr/>
        <a:lstStyle/>
        <a:p>
          <a:endParaRPr lang="en-US"/>
        </a:p>
      </dgm:t>
    </dgm:pt>
    <dgm:pt modelId="{8EE5084D-E467-41F0-A34D-FD7E4AC0D2DA}" type="sibTrans" cxnId="{858DDFE4-FF5D-4525-A544-CD2D6DA97F1D}">
      <dgm:prSet/>
      <dgm:spPr/>
      <dgm:t>
        <a:bodyPr/>
        <a:lstStyle/>
        <a:p>
          <a:endParaRPr lang="en-US"/>
        </a:p>
      </dgm:t>
    </dgm:pt>
    <dgm:pt modelId="{8880DBBD-F01B-44A1-B2B9-55321BAB433B}">
      <dgm:prSet phldrT="[Text]"/>
      <dgm:spPr/>
      <dgm:t>
        <a:bodyPr/>
        <a:lstStyle/>
        <a:p>
          <a:r>
            <a:rPr lang="en-US" dirty="0">
              <a:solidFill>
                <a:schemeClr val="tx1"/>
              </a:solidFill>
              <a:latin typeface="Avenir"/>
            </a:rPr>
            <a:t>Charity fundraiser</a:t>
          </a:r>
          <a:endParaRPr lang="en-US" dirty="0">
            <a:solidFill>
              <a:schemeClr val="tx1"/>
            </a:solidFill>
          </a:endParaRPr>
        </a:p>
      </dgm:t>
    </dgm:pt>
    <dgm:pt modelId="{5DDBC621-F963-4CB2-A09B-AA17CF272BDF}" type="parTrans" cxnId="{55E13BCC-ACBE-4C5B-9BE8-DA9A7CABD251}">
      <dgm:prSet/>
      <dgm:spPr/>
      <dgm:t>
        <a:bodyPr/>
        <a:lstStyle/>
        <a:p>
          <a:endParaRPr lang="en-US"/>
        </a:p>
      </dgm:t>
    </dgm:pt>
    <dgm:pt modelId="{882C1D98-55B8-48AE-99A9-412770346B6E}" type="sibTrans" cxnId="{55E13BCC-ACBE-4C5B-9BE8-DA9A7CABD251}">
      <dgm:prSet/>
      <dgm:spPr/>
      <dgm:t>
        <a:bodyPr/>
        <a:lstStyle/>
        <a:p>
          <a:endParaRPr lang="en-US"/>
        </a:p>
      </dgm:t>
    </dgm:pt>
    <dgm:pt modelId="{D7C8AAEB-4F51-4FC1-B9F0-EEEBF5884FB4}" type="pres">
      <dgm:prSet presAssocID="{8900BC27-791A-457E-BCAC-F7A25918BC99}" presName="diagram" presStyleCnt="0">
        <dgm:presLayoutVars>
          <dgm:dir/>
          <dgm:resizeHandles val="exact"/>
        </dgm:presLayoutVars>
      </dgm:prSet>
      <dgm:spPr/>
    </dgm:pt>
    <dgm:pt modelId="{74BF09D9-C8A4-46C4-B313-57BF9AB1553D}" type="pres">
      <dgm:prSet presAssocID="{04E1BC5F-B3C8-4B77-87D5-9E97104245BE}" presName="node" presStyleLbl="node1" presStyleIdx="0" presStyleCnt="4">
        <dgm:presLayoutVars>
          <dgm:bulletEnabled val="1"/>
        </dgm:presLayoutVars>
      </dgm:prSet>
      <dgm:spPr/>
    </dgm:pt>
    <dgm:pt modelId="{06510460-09C7-42CA-AA1D-995BCB25C1EF}" type="pres">
      <dgm:prSet presAssocID="{0ED27108-C87E-439C-B9D7-813D755D63A5}" presName="sibTrans" presStyleCnt="0"/>
      <dgm:spPr/>
    </dgm:pt>
    <dgm:pt modelId="{DA349950-4D7E-448A-8722-939966209EC2}" type="pres">
      <dgm:prSet presAssocID="{39FCAE66-B6E4-4F62-85DE-56C531A1C8D1}" presName="node" presStyleLbl="node1" presStyleIdx="1" presStyleCnt="4">
        <dgm:presLayoutVars>
          <dgm:bulletEnabled val="1"/>
        </dgm:presLayoutVars>
      </dgm:prSet>
      <dgm:spPr/>
    </dgm:pt>
    <dgm:pt modelId="{64227280-FA3A-48EF-A476-B0BC1FD3D063}" type="pres">
      <dgm:prSet presAssocID="{57D46EB2-F92B-424E-B33E-7962CBC987A7}" presName="sibTrans" presStyleCnt="0"/>
      <dgm:spPr/>
    </dgm:pt>
    <dgm:pt modelId="{5A3662EF-F1DE-4500-8946-5F6C0CBC9CAB}" type="pres">
      <dgm:prSet presAssocID="{6FC8D41C-F252-4D57-9D6A-EEF43138DE39}" presName="node" presStyleLbl="node1" presStyleIdx="2" presStyleCnt="4">
        <dgm:presLayoutVars>
          <dgm:bulletEnabled val="1"/>
        </dgm:presLayoutVars>
      </dgm:prSet>
      <dgm:spPr/>
    </dgm:pt>
    <dgm:pt modelId="{C9F14D1D-94A8-4535-8723-CA2EB69E34CA}" type="pres">
      <dgm:prSet presAssocID="{8EE5084D-E467-41F0-A34D-FD7E4AC0D2DA}" presName="sibTrans" presStyleCnt="0"/>
      <dgm:spPr/>
    </dgm:pt>
    <dgm:pt modelId="{7531BB8F-41A3-4148-8952-F5BA6273374E}" type="pres">
      <dgm:prSet presAssocID="{8880DBBD-F01B-44A1-B2B9-55321BAB433B}" presName="node" presStyleLbl="node1" presStyleIdx="3" presStyleCnt="4">
        <dgm:presLayoutVars>
          <dgm:bulletEnabled val="1"/>
        </dgm:presLayoutVars>
      </dgm:prSet>
      <dgm:spPr/>
    </dgm:pt>
  </dgm:ptLst>
  <dgm:cxnLst>
    <dgm:cxn modelId="{19E3EA44-4007-4DEE-A2AD-CA069B951B21}" type="presOf" srcId="{39FCAE66-B6E4-4F62-85DE-56C531A1C8D1}" destId="{DA349950-4D7E-448A-8722-939966209EC2}" srcOrd="0" destOrd="0" presId="urn:microsoft.com/office/officeart/2005/8/layout/default"/>
    <dgm:cxn modelId="{36C0B64B-09A4-4946-AFC1-1B04004177C9}" srcId="{8900BC27-791A-457E-BCAC-F7A25918BC99}" destId="{04E1BC5F-B3C8-4B77-87D5-9E97104245BE}" srcOrd="0" destOrd="0" parTransId="{F4098FB8-C6EF-4690-8992-12FC1865FBE0}" sibTransId="{0ED27108-C87E-439C-B9D7-813D755D63A5}"/>
    <dgm:cxn modelId="{8CA5195F-A42A-4D0C-9005-8C6F23E40BA6}" type="presOf" srcId="{8900BC27-791A-457E-BCAC-F7A25918BC99}" destId="{D7C8AAEB-4F51-4FC1-B9F0-EEEBF5884FB4}" srcOrd="0" destOrd="0" presId="urn:microsoft.com/office/officeart/2005/8/layout/default"/>
    <dgm:cxn modelId="{CCBDB8B9-563B-4B0C-AE93-06CD56F48F04}" srcId="{8900BC27-791A-457E-BCAC-F7A25918BC99}" destId="{39FCAE66-B6E4-4F62-85DE-56C531A1C8D1}" srcOrd="1" destOrd="0" parTransId="{AC8187B4-806E-4FE5-AE39-BF99DA5F59F0}" sibTransId="{57D46EB2-F92B-424E-B33E-7962CBC987A7}"/>
    <dgm:cxn modelId="{A1B841C6-1004-444C-A954-078BCCF539D0}" type="presOf" srcId="{04E1BC5F-B3C8-4B77-87D5-9E97104245BE}" destId="{74BF09D9-C8A4-46C4-B313-57BF9AB1553D}" srcOrd="0" destOrd="0" presId="urn:microsoft.com/office/officeart/2005/8/layout/default"/>
    <dgm:cxn modelId="{55E13BCC-ACBE-4C5B-9BE8-DA9A7CABD251}" srcId="{8900BC27-791A-457E-BCAC-F7A25918BC99}" destId="{8880DBBD-F01B-44A1-B2B9-55321BAB433B}" srcOrd="3" destOrd="0" parTransId="{5DDBC621-F963-4CB2-A09B-AA17CF272BDF}" sibTransId="{882C1D98-55B8-48AE-99A9-412770346B6E}"/>
    <dgm:cxn modelId="{970827CF-8C89-4992-82D3-33B96F747660}" type="presOf" srcId="{6FC8D41C-F252-4D57-9D6A-EEF43138DE39}" destId="{5A3662EF-F1DE-4500-8946-5F6C0CBC9CAB}" srcOrd="0" destOrd="0" presId="urn:microsoft.com/office/officeart/2005/8/layout/default"/>
    <dgm:cxn modelId="{7F0977D8-97BB-4AFB-88D2-FEA6CEE60F4C}" type="presOf" srcId="{8880DBBD-F01B-44A1-B2B9-55321BAB433B}" destId="{7531BB8F-41A3-4148-8952-F5BA6273374E}" srcOrd="0" destOrd="0" presId="urn:microsoft.com/office/officeart/2005/8/layout/default"/>
    <dgm:cxn modelId="{858DDFE4-FF5D-4525-A544-CD2D6DA97F1D}" srcId="{8900BC27-791A-457E-BCAC-F7A25918BC99}" destId="{6FC8D41C-F252-4D57-9D6A-EEF43138DE39}" srcOrd="2" destOrd="0" parTransId="{FFFA9674-79DA-4434-AED7-7D2AC1A7F84E}" sibTransId="{8EE5084D-E467-41F0-A34D-FD7E4AC0D2DA}"/>
    <dgm:cxn modelId="{C5769B55-F00E-4EC4-9279-D431B0063F72}" type="presParOf" srcId="{D7C8AAEB-4F51-4FC1-B9F0-EEEBF5884FB4}" destId="{74BF09D9-C8A4-46C4-B313-57BF9AB1553D}" srcOrd="0" destOrd="0" presId="urn:microsoft.com/office/officeart/2005/8/layout/default"/>
    <dgm:cxn modelId="{983E8DDD-25A5-4EB3-B32F-920D465F86BF}" type="presParOf" srcId="{D7C8AAEB-4F51-4FC1-B9F0-EEEBF5884FB4}" destId="{06510460-09C7-42CA-AA1D-995BCB25C1EF}" srcOrd="1" destOrd="0" presId="urn:microsoft.com/office/officeart/2005/8/layout/default"/>
    <dgm:cxn modelId="{5E163434-28CA-4DE0-A1F7-7B10BF279384}" type="presParOf" srcId="{D7C8AAEB-4F51-4FC1-B9F0-EEEBF5884FB4}" destId="{DA349950-4D7E-448A-8722-939966209EC2}" srcOrd="2" destOrd="0" presId="urn:microsoft.com/office/officeart/2005/8/layout/default"/>
    <dgm:cxn modelId="{65B0DE62-7312-473E-B0F9-E42DE36C50A5}" type="presParOf" srcId="{D7C8AAEB-4F51-4FC1-B9F0-EEEBF5884FB4}" destId="{64227280-FA3A-48EF-A476-B0BC1FD3D063}" srcOrd="3" destOrd="0" presId="urn:microsoft.com/office/officeart/2005/8/layout/default"/>
    <dgm:cxn modelId="{6E754704-8748-4A00-AFBE-A00621FA0561}" type="presParOf" srcId="{D7C8AAEB-4F51-4FC1-B9F0-EEEBF5884FB4}" destId="{5A3662EF-F1DE-4500-8946-5F6C0CBC9CAB}" srcOrd="4" destOrd="0" presId="urn:microsoft.com/office/officeart/2005/8/layout/default"/>
    <dgm:cxn modelId="{46970B0C-A323-4780-8B84-C636031B8C93}" type="presParOf" srcId="{D7C8AAEB-4F51-4FC1-B9F0-EEEBF5884FB4}" destId="{C9F14D1D-94A8-4535-8723-CA2EB69E34CA}" srcOrd="5" destOrd="0" presId="urn:microsoft.com/office/officeart/2005/8/layout/default"/>
    <dgm:cxn modelId="{2FAFCBB5-2008-483A-9DE1-EAC84B764754}" type="presParOf" srcId="{D7C8AAEB-4F51-4FC1-B9F0-EEEBF5884FB4}" destId="{7531BB8F-41A3-4148-8952-F5BA6273374E}"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D4F95-C480-AD4C-8605-17638367D692}">
      <dsp:nvSpPr>
        <dsp:cNvPr id="0" name=""/>
        <dsp:cNvSpPr/>
      </dsp:nvSpPr>
      <dsp:spPr>
        <a:xfrm>
          <a:off x="1958" y="1035811"/>
          <a:ext cx="4176138" cy="2505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0" i="0" kern="1200" dirty="0"/>
            <a:t>Develop a Project or Event </a:t>
          </a:r>
          <a:r>
            <a:rPr lang="en-US" sz="4200" b="0" i="0" kern="1200" dirty="0">
              <a:hlinkClick xmlns:r="http://schemas.openxmlformats.org/officeDocument/2006/relationships" r:id="rId1"/>
            </a:rPr>
            <a:t>Proposal</a:t>
          </a:r>
          <a:endParaRPr lang="en-US" sz="4200" kern="1200" dirty="0"/>
        </a:p>
      </dsp:txBody>
      <dsp:txXfrm>
        <a:off x="75347" y="1109200"/>
        <a:ext cx="4029360" cy="2358905"/>
      </dsp:txXfrm>
    </dsp:sp>
    <dsp:sp modelId="{834E3E0E-A7E8-7A41-A69E-AA59EA0673AF}">
      <dsp:nvSpPr>
        <dsp:cNvPr id="0" name=""/>
        <dsp:cNvSpPr/>
      </dsp:nvSpPr>
      <dsp:spPr>
        <a:xfrm>
          <a:off x="4595711" y="1770812"/>
          <a:ext cx="885341" cy="1035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595711" y="1977948"/>
        <a:ext cx="619739" cy="621410"/>
      </dsp:txXfrm>
    </dsp:sp>
    <dsp:sp modelId="{1B00DD3C-A587-5741-8BB0-F39CBB3BED54}">
      <dsp:nvSpPr>
        <dsp:cNvPr id="0" name=""/>
        <dsp:cNvSpPr/>
      </dsp:nvSpPr>
      <dsp:spPr>
        <a:xfrm>
          <a:off x="5848552" y="1035811"/>
          <a:ext cx="4176138" cy="2505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0" i="0" kern="1200" dirty="0"/>
            <a:t>Share Proposal with Your Mentor</a:t>
          </a:r>
          <a:endParaRPr lang="en-US" sz="4200" kern="1200" dirty="0"/>
        </a:p>
      </dsp:txBody>
      <dsp:txXfrm>
        <a:off x="5921941" y="1109200"/>
        <a:ext cx="4029360" cy="2358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F09D9-C8A4-46C4-B313-57BF9AB1553D}">
      <dsp:nvSpPr>
        <dsp:cNvPr id="0" name=""/>
        <dsp:cNvSpPr/>
      </dsp:nvSpPr>
      <dsp:spPr>
        <a:xfrm>
          <a:off x="3092" y="813003"/>
          <a:ext cx="2453631" cy="147217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000000"/>
            </a:buClr>
            <a:buSzPts val="1100"/>
            <a:buFont typeface="Arial"/>
            <a:buNone/>
          </a:pPr>
          <a:r>
            <a:rPr lang="en-US" sz="2000" kern="1200" dirty="0">
              <a:solidFill>
                <a:schemeClr val="tx1"/>
              </a:solidFill>
              <a:latin typeface="Avenir"/>
            </a:rPr>
            <a:t>Gathering as a group to volunteer at a local organization</a:t>
          </a:r>
          <a:endParaRPr lang="en-US" sz="2000" kern="1200" dirty="0">
            <a:solidFill>
              <a:schemeClr val="tx1"/>
            </a:solidFill>
          </a:endParaRPr>
        </a:p>
      </dsp:txBody>
      <dsp:txXfrm>
        <a:off x="3092" y="813003"/>
        <a:ext cx="2453631" cy="1472178"/>
      </dsp:txXfrm>
    </dsp:sp>
    <dsp:sp modelId="{DA349950-4D7E-448A-8722-939966209EC2}">
      <dsp:nvSpPr>
        <dsp:cNvPr id="0" name=""/>
        <dsp:cNvSpPr/>
      </dsp:nvSpPr>
      <dsp:spPr>
        <a:xfrm>
          <a:off x="2702087" y="813003"/>
          <a:ext cx="2453631" cy="1472178"/>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venir"/>
            </a:rPr>
            <a:t>Book club</a:t>
          </a:r>
          <a:endParaRPr lang="en-US" sz="2000" kern="1200" dirty="0">
            <a:solidFill>
              <a:schemeClr val="tx1"/>
            </a:solidFill>
          </a:endParaRPr>
        </a:p>
      </dsp:txBody>
      <dsp:txXfrm>
        <a:off x="2702087" y="813003"/>
        <a:ext cx="2453631" cy="1472178"/>
      </dsp:txXfrm>
    </dsp:sp>
    <dsp:sp modelId="{5A3662EF-F1DE-4500-8946-5F6C0CBC9CAB}">
      <dsp:nvSpPr>
        <dsp:cNvPr id="0" name=""/>
        <dsp:cNvSpPr/>
      </dsp:nvSpPr>
      <dsp:spPr>
        <a:xfrm>
          <a:off x="5401081" y="813003"/>
          <a:ext cx="2453631" cy="1472178"/>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venir"/>
            </a:rPr>
            <a:t>Presentation from an expert speaker</a:t>
          </a:r>
          <a:endParaRPr lang="en-US" sz="2000" kern="1200" dirty="0">
            <a:solidFill>
              <a:schemeClr val="tx1"/>
            </a:solidFill>
          </a:endParaRPr>
        </a:p>
      </dsp:txBody>
      <dsp:txXfrm>
        <a:off x="5401081" y="813003"/>
        <a:ext cx="2453631" cy="1472178"/>
      </dsp:txXfrm>
    </dsp:sp>
    <dsp:sp modelId="{7531BB8F-41A3-4148-8952-F5BA6273374E}">
      <dsp:nvSpPr>
        <dsp:cNvPr id="0" name=""/>
        <dsp:cNvSpPr/>
      </dsp:nvSpPr>
      <dsp:spPr>
        <a:xfrm>
          <a:off x="8100075" y="813003"/>
          <a:ext cx="2453631" cy="147217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venir"/>
            </a:rPr>
            <a:t>Charity fundraiser</a:t>
          </a:r>
          <a:endParaRPr lang="en-US" sz="2000" kern="1200" dirty="0">
            <a:solidFill>
              <a:schemeClr val="tx1"/>
            </a:solidFill>
          </a:endParaRPr>
        </a:p>
      </dsp:txBody>
      <dsp:txXfrm>
        <a:off x="8100075" y="813003"/>
        <a:ext cx="2453631" cy="14721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Thank you for participating in the student leadership elective. This is the champion for change module, created and narrated by Emelyn Zaworski and Sofie Kjellesvig. The purpose of this module is to help medical students understand advocacy and identify ways to get involved.</a:t>
            </a:r>
          </a:p>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If you are interested in participating in political advocacy, consider participating in Doctor Day. Additionally, never underestimate the political power of your vote!</a:t>
            </a:r>
          </a:p>
        </p:txBody>
      </p:sp>
    </p:spTree>
    <p:extLst>
      <p:ext uri="{BB962C8B-B14F-4D97-AF65-F5344CB8AC3E}">
        <p14:creationId xmlns:p14="http://schemas.microsoft.com/office/powerpoint/2010/main" val="30808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you like TED talks, consider watching these two inspirational videos.</a:t>
            </a:r>
            <a:endParaRPr/>
          </a:p>
        </p:txBody>
      </p:sp>
      <p:sp>
        <p:nvSpPr>
          <p:cNvPr id="291" name="Google Shape;2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f8b6ed5d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0f8b6ed5d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We’ve talked about what advocacy is. Now, why should you care? You should care because advocacy empowers. It empowers us and others to create positive change, especially when we work together.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f8b6ed5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Before we move on to ways you can get involved, take a moment to reflect on your past. Have you already engaged in advocacy? Or has your life been impacted by any forms of advocacy?</a:t>
            </a:r>
            <a:endParaRPr/>
          </a:p>
        </p:txBody>
      </p:sp>
      <p:sp>
        <p:nvSpPr>
          <p:cNvPr id="305" name="Google Shape;305;g10f8b6ed5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step of getting involved is exploring topics for which you could passionately advocate. Importantly, you do not have to be an expert. You only have to care enough to make your investment of time worthwhile.</a:t>
            </a:r>
            <a:endParaRPr dirty="0"/>
          </a:p>
        </p:txBody>
      </p:sp>
      <p:sp>
        <p:nvSpPr>
          <p:cNvPr id="348" name="Google Shape;3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are some examples of topics to get your brainstorming started. Consider thinking about topics that may have impacted you or someone you know (including patients). Personal experiences can be powerful drivers.</a:t>
            </a:r>
            <a:endParaRPr dirty="0"/>
          </a:p>
        </p:txBody>
      </p:sp>
      <p:sp>
        <p:nvSpPr>
          <p:cNvPr id="369" name="Google Shape;3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f8b6ed5d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f8b6ed5d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tips for you as you brainstorm. Firstly, choose a topic that fits with your personal mission. Second, keep in mind how much time you’ll have to invest. And last, investigate what resources are available to you. Don’t forget classmates can be an invaluable resource!</a:t>
            </a:r>
            <a:r>
              <a:rPr lang="en-US"/>
              <a: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After you’ve chosen a topic of interest, you may want to get involved in a like-minded organization .Here are some resources to help you get connected. If there are already institutional, local, or larger scale organizations devoted to a given area of interest, they may have knowledge or resources to share. If there is not an organization, you can also create one. </a:t>
            </a:r>
            <a:endParaRPr dirty="0"/>
          </a:p>
        </p:txBody>
      </p:sp>
      <p:sp>
        <p:nvSpPr>
          <p:cNvPr id="401" name="Google Shape;4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identify a leader in </a:t>
            </a:r>
            <a:r>
              <a:rPr lang="en-US"/>
              <a:t>your </a:t>
            </a:r>
            <a:r>
              <a:rPr lang="en-US" dirty="0"/>
              <a:t>chosen area of interest</a:t>
            </a:r>
            <a:r>
              <a:rPr lang="en-US"/>
              <a:t> who could serve as a mentor. People are often excited for someone else to be interested in an area that is important to them, so be respectful of their time but don’t be afraid of reaching out. If you’re having trouble finding someone, faculty at your school may be able to help point you in the right direction</a:t>
            </a:r>
            <a:r>
              <a:rPr lang="en-US" dirty="0"/>
              <a:t>. </a:t>
            </a:r>
            <a:r>
              <a:rPr lang="en-US"/>
              <a:t>Once you have found someone, contact </a:t>
            </a:r>
            <a:r>
              <a:rPr lang="en-US" dirty="0"/>
              <a:t>them to learn about opportunities </a:t>
            </a:r>
            <a:r>
              <a:rPr lang="en-US"/>
              <a:t>for</a:t>
            </a:r>
            <a:r>
              <a:rPr lang="en-US" dirty="0"/>
              <a:t> involvement. Also, consider asking to set up a formal mentorship relationship. Then submit your email to the course.</a:t>
            </a:r>
            <a:endParaRPr dirty="0"/>
          </a:p>
        </p:txBody>
      </p:sp>
      <p:sp>
        <p:nvSpPr>
          <p:cNvPr id="418" name="Google Shape;4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By the end of this module you should be able to …</a:t>
            </a:r>
            <a:endParaRPr/>
          </a:p>
        </p:txBody>
      </p:sp>
      <p:sp>
        <p:nvSpPr>
          <p:cNvPr id="138" name="Google Shape;1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0f8b6ed5d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0f8b6ed5d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a sample email template for your reference.</a:t>
            </a:r>
            <a:r>
              <a:rPr lang="en-US"/>
              <a: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Once you’ve chosen a topic and mentor develop a project or event proposal. Then share this proposal with your mentor.</a:t>
            </a:r>
          </a:p>
        </p:txBody>
      </p:sp>
      <p:sp>
        <p:nvSpPr>
          <p:cNvPr id="439" name="Google Shape;4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Here are some event examples.</a:t>
            </a:r>
          </a:p>
          <a:p>
            <a:pPr>
              <a:defRPr/>
            </a:pPr>
            <a:r>
              <a:rPr lang="en-US" dirty="0"/>
              <a:t>Putting on an event can be a great way to raise awareness, change perspectives, gather information, or raise money</a:t>
            </a:r>
          </a:p>
        </p:txBody>
      </p:sp>
    </p:spTree>
    <p:extLst>
      <p:ext uri="{BB962C8B-B14F-4D97-AF65-F5344CB8AC3E}">
        <p14:creationId xmlns:p14="http://schemas.microsoft.com/office/powerpoint/2010/main" val="1208046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you’ve developed a proposal. What now? Try to implement it! Collaborate with other people, connect with community partners, or apply for funding to make your proposal a reality. If you get stuck, your mentor may be able to help. Be patient and keep at it– advocacy is a marathon, not a sprint.</a:t>
            </a:r>
            <a:endParaRPr dirty="0"/>
          </a:p>
        </p:txBody>
      </p:sp>
      <p:sp>
        <p:nvSpPr>
          <p:cNvPr id="477" name="Google Shape;4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your project is something that could be implemented at MCW, please consider applying for the Kern Institute Transformational Ideas Grant. Not only will they fund your project, but they will also help guide you through the process of refining and implanting your ideas.</a:t>
            </a:r>
            <a:r>
              <a:rPr lang="en-US"/>
              <a:t> </a:t>
            </a:r>
            <a:endParaRPr dirty="0"/>
          </a:p>
        </p:txBody>
      </p:sp>
      <p:sp>
        <p:nvSpPr>
          <p:cNvPr id="497" name="Google Shape;4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Thank you so much for participating in the champion for change module</a:t>
            </a:r>
            <a:r>
              <a:rPr lang="en-US"/>
              <a:t> and the rest of the student leadership elective</a:t>
            </a:r>
            <a:r>
              <a:rPr lang="en-US" dirty="0"/>
              <a:t>! We wish you the best of luck pursuing </a:t>
            </a:r>
            <a:r>
              <a:rPr lang="en-US"/>
              <a:t>your advocacy goals!</a:t>
            </a:r>
            <a:endParaRPr lang="en-US" dirty="0"/>
          </a:p>
        </p:txBody>
      </p:sp>
    </p:spTree>
    <p:extLst>
      <p:ext uri="{BB962C8B-B14F-4D97-AF65-F5344CB8AC3E}">
        <p14:creationId xmlns:p14="http://schemas.microsoft.com/office/powerpoint/2010/main" val="259097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Here’s a quick look at the sections of this module.</a:t>
            </a: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 help you manage your time, here is a suggested list of time allotments for each section.</a:t>
            </a:r>
            <a:endParaRPr/>
          </a:p>
        </p:txBody>
      </p:sp>
      <p:sp>
        <p:nvSpPr>
          <p:cNvPr id="506" name="Google Shape;5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Before we talk about becoming involved in advocacy, it’s important to first define what advocacy is.</a:t>
            </a:r>
          </a:p>
          <a:p>
            <a:pPr marL="0" lvl="0" indent="0" algn="l" rtl="0">
              <a:spcBef>
                <a:spcPts val="0"/>
              </a:spcBef>
              <a:spcAft>
                <a:spcPts val="0"/>
              </a:spcAft>
              <a:buNone/>
            </a:pPr>
            <a:r>
              <a:rPr lang="en-US"/>
              <a:t>Advocacy can look like all the things listed in this graphic, but does not require a medical student to find time to do all of them. At its core, advocacy means trying to change something about which one is passionate. Many doctors advocate for their patients on a daily basis, but we want to encourage you to consider looking at how you could advocate more broadly about issues that may affect healthcare professionals, our patients, or society. </a:t>
            </a:r>
            <a:endParaRPr/>
          </a:p>
        </p:txBody>
      </p:sp>
      <p:sp>
        <p:nvSpPr>
          <p:cNvPr id="196" name="Google Shape;1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theory, we can recognize forms of advocacy on a scale that starts with self and ends with society. The top of the pyramid often comes more easily for us, as we practice advocating for ourselves from a young age. Importantly, the journey to being an advocate on a larger scale does not mean we stop perfecting the other forms of advocacy. </a:t>
            </a:r>
            <a:endParaRPr/>
          </a:p>
        </p:txBody>
      </p:sp>
      <p:sp>
        <p:nvSpPr>
          <p:cNvPr id="224" name="Google Shape;2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we review examples of different types of advocacy, please note that types of advocacy frequently overlap.</a:t>
            </a:r>
          </a:p>
          <a:p>
            <a:pPr marL="0" lvl="0" indent="0" algn="l" rtl="0">
              <a:spcBef>
                <a:spcPts val="0"/>
              </a:spcBef>
              <a:spcAft>
                <a:spcPts val="0"/>
              </a:spcAft>
              <a:buNone/>
            </a:pPr>
            <a:endParaRPr lang="en-US"/>
          </a:p>
          <a:p>
            <a:pPr marL="0" lvl="0" indent="0" algn="l" rtl="0">
              <a:spcBef>
                <a:spcPts val="0"/>
              </a:spcBef>
              <a:spcAft>
                <a:spcPts val="0"/>
              </a:spcAft>
              <a:buNone/>
            </a:pPr>
            <a:r>
              <a:rPr lang="en-US"/>
              <a:t>Let’s start with self advocacy. One day you may practice self-advocacy by negotiating your salary. Or you may practice professional advocacy by joining the American Medical Association. An example of systems advocacy would be working with local organizations to set up safe needle disposal locations.</a:t>
            </a:r>
            <a:endParaRPr/>
          </a:p>
        </p:txBody>
      </p:sp>
      <p:sp>
        <p:nvSpPr>
          <p:cNvPr id="246" name="Google Shape;2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we’ve shown, advocacy can take many forms. A common misconception is that advocacy refers only to political advocacy, but really that’s only one fragment of advocacy. Lobbying is a term that describes political advocacy, which can be on local, state, or national scales. While medical students can make an impact through this form of advocacy, it is not the only way to make a difference!</a:t>
            </a:r>
            <a:endParaRPr/>
          </a:p>
        </p:txBody>
      </p:sp>
      <p:sp>
        <p:nvSpPr>
          <p:cNvPr id="273" name="Google Shape;2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2197100" y="1079500"/>
            <a:ext cx="7797799" cy="21384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3308350" y="4113213"/>
            <a:ext cx="5575300" cy="1655762"/>
          </a:xfrm>
          <a:prstGeom prst="rect">
            <a:avLst/>
          </a:prstGeom>
          <a:noFill/>
          <a:ln>
            <a:noFill/>
          </a:ln>
        </p:spPr>
        <p:txBody>
          <a:bodyPr spcFirstLastPara="1" wrap="square" lIns="0" tIns="0" rIns="0" bIns="0" anchor="t" anchorCtr="0">
            <a:normAutofit/>
          </a:bodyPr>
          <a:lstStyle>
            <a:lvl1pPr lvl="0" algn="ctr">
              <a:lnSpc>
                <a:spcPct val="125000"/>
              </a:lnSpc>
              <a:spcBef>
                <a:spcPts val="1000"/>
              </a:spcBef>
              <a:spcAft>
                <a:spcPts val="0"/>
              </a:spcAft>
              <a:buSzPts val="2400"/>
              <a:buNone/>
              <a:defRPr sz="2400" i="1"/>
            </a:lvl1pPr>
            <a:lvl2pPr lvl="1" algn="ctr">
              <a:lnSpc>
                <a:spcPct val="125000"/>
              </a:lnSpc>
              <a:spcBef>
                <a:spcPts val="500"/>
              </a:spcBef>
              <a:spcAft>
                <a:spcPts val="0"/>
              </a:spcAft>
              <a:buSzPts val="2000"/>
              <a:buFont typeface="Avenir"/>
              <a:buNone/>
              <a:defRPr sz="2000"/>
            </a:lvl2pPr>
            <a:lvl3pPr lvl="2" algn="ctr">
              <a:lnSpc>
                <a:spcPct val="125000"/>
              </a:lnSpc>
              <a:spcBef>
                <a:spcPts val="500"/>
              </a:spcBef>
              <a:spcAft>
                <a:spcPts val="0"/>
              </a:spcAft>
              <a:buSzPts val="1800"/>
              <a:buNone/>
              <a:defRPr sz="1800"/>
            </a:lvl3pPr>
            <a:lvl4pPr lvl="3" algn="ctr">
              <a:lnSpc>
                <a:spcPct val="125000"/>
              </a:lnSpc>
              <a:spcBef>
                <a:spcPts val="500"/>
              </a:spcBef>
              <a:spcAft>
                <a:spcPts val="0"/>
              </a:spcAft>
              <a:buSzPts val="1600"/>
              <a:buFont typeface="Avenir"/>
              <a:buNone/>
              <a:defRPr sz="1600"/>
            </a:lvl4pPr>
            <a:lvl5pPr lvl="4" algn="ctr">
              <a:lnSpc>
                <a:spcPct val="125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2"/>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2"/>
          <p:cNvCxnSpPr/>
          <p:nvPr/>
        </p:nvCxnSpPr>
        <p:spPr>
          <a:xfrm>
            <a:off x="5826000" y="3690871"/>
            <a:ext cx="540000" cy="0"/>
          </a:xfrm>
          <a:prstGeom prst="straightConnector1">
            <a:avLst/>
          </a:prstGeom>
          <a:noFill/>
          <a:ln w="12700" cap="flat" cmpd="sng">
            <a:solidFill>
              <a:schemeClr val="lt1"/>
            </a:solidFill>
            <a:prstDash val="solid"/>
            <a:round/>
            <a:headEnd type="none" w="sm" len="sm"/>
            <a:tailEnd type="none" w="sm" len="sm"/>
          </a:ln>
        </p:spPr>
      </p:cxnSp>
      <p:grpSp>
        <p:nvGrpSpPr>
          <p:cNvPr id="18" name="Google Shape;18;p22"/>
          <p:cNvGrpSpPr/>
          <p:nvPr/>
        </p:nvGrpSpPr>
        <p:grpSpPr>
          <a:xfrm>
            <a:off x="9763121" y="4439427"/>
            <a:ext cx="1597977" cy="1549851"/>
            <a:chOff x="9623421" y="4394977"/>
            <a:chExt cx="1597977" cy="1549851"/>
          </a:xfrm>
        </p:grpSpPr>
        <p:sp>
          <p:nvSpPr>
            <p:cNvPr id="19" name="Google Shape;19;p22"/>
            <p:cNvSpPr/>
            <p:nvPr/>
          </p:nvSpPr>
          <p:spPr>
            <a:xfrm rot="2700000" flipH="1">
              <a:off x="10267789" y="4452443"/>
              <a:ext cx="571820" cy="1316717"/>
            </a:xfrm>
            <a:custGeom>
              <a:avLst/>
              <a:gdLst/>
              <a:ahLst/>
              <a:cxnLst/>
              <a:rect l="l" t="t" r="r" b="b"/>
              <a:pathLst>
                <a:path w="571820" h="1316717" extrusionOk="0">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20" name="Google Shape;20;p22"/>
            <p:cNvGrpSpPr/>
            <p:nvPr/>
          </p:nvGrpSpPr>
          <p:grpSpPr>
            <a:xfrm rot="2700000" flipH="1">
              <a:off x="10112436" y="4359902"/>
              <a:ext cx="571820" cy="1620000"/>
              <a:chOff x="8482785" y="4330454"/>
              <a:chExt cx="571820" cy="1620000"/>
            </a:xfrm>
          </p:grpSpPr>
          <p:sp>
            <p:nvSpPr>
              <p:cNvPr id="21" name="Google Shape;21;p22"/>
              <p:cNvSpPr/>
              <p:nvPr/>
            </p:nvSpPr>
            <p:spPr>
              <a:xfrm>
                <a:off x="8482785" y="4333632"/>
                <a:ext cx="571820" cy="1311956"/>
              </a:xfrm>
              <a:custGeom>
                <a:avLst/>
                <a:gdLst/>
                <a:ahLst/>
                <a:cxnLst/>
                <a:rect l="l" t="t" r="r" b="b"/>
                <a:pathLst>
                  <a:path w="571820" h="1311956" extrusionOk="0">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22" name="Google Shape;22;p22"/>
              <p:cNvCxnSpPr/>
              <p:nvPr/>
            </p:nvCxnSpPr>
            <p:spPr>
              <a:xfrm>
                <a:off x="8768695" y="4330454"/>
                <a:ext cx="0" cy="1620000"/>
              </a:xfrm>
              <a:prstGeom prst="straightConnector1">
                <a:avLst/>
              </a:prstGeom>
              <a:noFill/>
              <a:ln w="12700" cap="flat" cmpd="sng">
                <a:solidFill>
                  <a:schemeClr val="lt1"/>
                </a:solidFill>
                <a:prstDash val="solid"/>
                <a:round/>
                <a:headEnd type="none" w="sm" len="sm"/>
                <a:tailEnd type="none" w="sm" len="sm"/>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body" idx="1"/>
          </p:nvPr>
        </p:nvSpPr>
        <p:spPr>
          <a:xfrm rot="5400000">
            <a:off x="4103688" y="-1233487"/>
            <a:ext cx="3978275" cy="10026650"/>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31"/>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1"/>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1"/>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2"/>
          <p:cNvSpPr txBox="1">
            <a:spLocks noGrp="1"/>
          </p:cNvSpPr>
          <p:nvPr>
            <p:ph type="title"/>
          </p:nvPr>
        </p:nvSpPr>
        <p:spPr>
          <a:xfrm rot="5400000">
            <a:off x="8200672" y="2777907"/>
            <a:ext cx="4689476" cy="1292662"/>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2"/>
          <p:cNvSpPr txBox="1">
            <a:spLocks noGrp="1"/>
          </p:cNvSpPr>
          <p:nvPr>
            <p:ph type="body" idx="1"/>
          </p:nvPr>
        </p:nvSpPr>
        <p:spPr>
          <a:xfrm rot="5400000">
            <a:off x="2982733" y="-823733"/>
            <a:ext cx="4689476" cy="8495943"/>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7" name="Google Shape;97;p32"/>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2"/>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1079500" y="1790700"/>
            <a:ext cx="10026650" cy="3978275"/>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 name="Google Shape;26;p23"/>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1079500" y="2252663"/>
            <a:ext cx="4457700" cy="2349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6654800" y="2252664"/>
            <a:ext cx="4451348" cy="2349500"/>
          </a:xfrm>
          <a:prstGeom prst="rect">
            <a:avLst/>
          </a:prstGeom>
          <a:noFill/>
          <a:ln>
            <a:noFill/>
          </a:ln>
        </p:spPr>
        <p:txBody>
          <a:bodyPr spcFirstLastPara="1" wrap="square" lIns="0" tIns="0" rIns="0" bIns="0" anchor="ctr" anchorCtr="0">
            <a:normAutofit/>
          </a:bodyPr>
          <a:lstStyle>
            <a:lvl1pPr marL="457200" lvl="0" indent="-228600" algn="l">
              <a:lnSpc>
                <a:spcPct val="125000"/>
              </a:lnSpc>
              <a:spcBef>
                <a:spcPts val="1000"/>
              </a:spcBef>
              <a:spcAft>
                <a:spcPts val="0"/>
              </a:spcAft>
              <a:buSzPts val="2400"/>
              <a:buNone/>
              <a:defRPr sz="2400" i="1">
                <a:solidFill>
                  <a:schemeClr val="lt1"/>
                </a:solidFill>
              </a:defRPr>
            </a:lvl1pPr>
            <a:lvl2pPr marL="914400" lvl="1" indent="-228600" algn="l">
              <a:lnSpc>
                <a:spcPct val="125000"/>
              </a:lnSpc>
              <a:spcBef>
                <a:spcPts val="500"/>
              </a:spcBef>
              <a:spcAft>
                <a:spcPts val="0"/>
              </a:spcAft>
              <a:buSzPts val="2000"/>
              <a:buFont typeface="Avenir"/>
              <a:buNone/>
              <a:defRPr sz="2000">
                <a:solidFill>
                  <a:schemeClr val="lt1"/>
                </a:solidFill>
              </a:defRPr>
            </a:lvl2pPr>
            <a:lvl3pPr marL="1371600" lvl="2" indent="-228600" algn="l">
              <a:lnSpc>
                <a:spcPct val="125000"/>
              </a:lnSpc>
              <a:spcBef>
                <a:spcPts val="500"/>
              </a:spcBef>
              <a:spcAft>
                <a:spcPts val="0"/>
              </a:spcAft>
              <a:buSzPts val="1800"/>
              <a:buNone/>
              <a:defRPr sz="1800">
                <a:solidFill>
                  <a:schemeClr val="lt1"/>
                </a:solidFill>
              </a:defRPr>
            </a:lvl3pPr>
            <a:lvl4pPr marL="1828800" lvl="3" indent="-228600" algn="l">
              <a:lnSpc>
                <a:spcPct val="125000"/>
              </a:lnSpc>
              <a:spcBef>
                <a:spcPts val="500"/>
              </a:spcBef>
              <a:spcAft>
                <a:spcPts val="0"/>
              </a:spcAft>
              <a:buSzPts val="1600"/>
              <a:buFont typeface="Avenir"/>
              <a:buNone/>
              <a:defRPr sz="1600">
                <a:solidFill>
                  <a:schemeClr val="lt1"/>
                </a:solidFill>
              </a:defRPr>
            </a:lvl4pPr>
            <a:lvl5pPr marL="2286000" lvl="4" indent="-228600" algn="l">
              <a:lnSpc>
                <a:spcPct val="125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2" name="Google Shape;32;p24"/>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5" name="Google Shape;35;p24"/>
          <p:cNvGrpSpPr/>
          <p:nvPr/>
        </p:nvGrpSpPr>
        <p:grpSpPr>
          <a:xfrm>
            <a:off x="903520" y="1008265"/>
            <a:ext cx="1241179" cy="1192625"/>
            <a:chOff x="903520" y="1008265"/>
            <a:chExt cx="1241179" cy="1192625"/>
          </a:xfrm>
        </p:grpSpPr>
        <p:grpSp>
          <p:nvGrpSpPr>
            <p:cNvPr id="36" name="Google Shape;36;p24"/>
            <p:cNvGrpSpPr/>
            <p:nvPr/>
          </p:nvGrpSpPr>
          <p:grpSpPr>
            <a:xfrm rot="-2700000" flipH="1">
              <a:off x="1067391" y="1242261"/>
              <a:ext cx="961992" cy="724633"/>
              <a:chOff x="461917" y="958515"/>
              <a:chExt cx="961992" cy="724633"/>
            </a:xfrm>
          </p:grpSpPr>
          <p:sp>
            <p:nvSpPr>
              <p:cNvPr id="37" name="Google Shape;37;p24"/>
              <p:cNvSpPr/>
              <p:nvPr/>
            </p:nvSpPr>
            <p:spPr>
              <a:xfrm rot="8100000" flipH="1">
                <a:off x="558167" y="1122160"/>
                <a:ext cx="464738" cy="464738"/>
              </a:xfrm>
              <a:custGeom>
                <a:avLst/>
                <a:gdLst/>
                <a:ahLst/>
                <a:cxnLst/>
                <a:rect l="l" t="t" r="r" b="b"/>
                <a:pathLst>
                  <a:path w="464738" h="464738" extrusionOk="0">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8" name="Google Shape;38;p24"/>
              <p:cNvSpPr/>
              <p:nvPr/>
            </p:nvSpPr>
            <p:spPr>
              <a:xfrm rot="5400000" flipH="1">
                <a:off x="959170" y="958515"/>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grpSp>
          <p:nvGrpSpPr>
            <p:cNvPr id="39" name="Google Shape;39;p24"/>
            <p:cNvGrpSpPr/>
            <p:nvPr/>
          </p:nvGrpSpPr>
          <p:grpSpPr>
            <a:xfrm>
              <a:off x="903520" y="1063906"/>
              <a:ext cx="960256" cy="901092"/>
              <a:chOff x="2111720" y="2516203"/>
              <a:chExt cx="960256" cy="901092"/>
            </a:xfrm>
          </p:grpSpPr>
          <p:sp>
            <p:nvSpPr>
              <p:cNvPr id="40" name="Google Shape;40;p24"/>
              <p:cNvSpPr/>
              <p:nvPr/>
            </p:nvSpPr>
            <p:spPr>
              <a:xfrm rot="-8100000">
                <a:off x="2207971" y="2856305"/>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41" name="Google Shape;41;p24"/>
              <p:cNvSpPr/>
              <p:nvPr/>
            </p:nvSpPr>
            <p:spPr>
              <a:xfrm rot="10800000">
                <a:off x="2607238" y="2688467"/>
                <a:ext cx="464738" cy="464738"/>
              </a:xfrm>
              <a:custGeom>
                <a:avLst/>
                <a:gdLst/>
                <a:ahLst/>
                <a:cxnLst/>
                <a:rect l="l" t="t" r="r" b="b"/>
                <a:pathLst>
                  <a:path w="464738" h="464738" extrusionOk="0">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42" name="Google Shape;42;p24"/>
              <p:cNvGrpSpPr/>
              <p:nvPr/>
            </p:nvGrpSpPr>
            <p:grpSpPr>
              <a:xfrm>
                <a:off x="2435580" y="2516203"/>
                <a:ext cx="636396" cy="900662"/>
                <a:chOff x="2435580" y="2516203"/>
                <a:chExt cx="636396" cy="900662"/>
              </a:xfrm>
            </p:grpSpPr>
            <p:cxnSp>
              <p:nvCxnSpPr>
                <p:cNvPr id="43" name="Google Shape;43;p24"/>
                <p:cNvCxnSpPr/>
                <p:nvPr/>
              </p:nvCxnSpPr>
              <p:spPr>
                <a:xfrm rot="10800000">
                  <a:off x="2440769" y="2516865"/>
                  <a:ext cx="0" cy="900000"/>
                </a:xfrm>
                <a:prstGeom prst="straightConnector1">
                  <a:avLst/>
                </a:prstGeom>
                <a:noFill/>
                <a:ln w="12700" cap="flat" cmpd="sng">
                  <a:solidFill>
                    <a:schemeClr val="lt1"/>
                  </a:solidFill>
                  <a:prstDash val="solid"/>
                  <a:round/>
                  <a:headEnd type="none" w="sm" len="sm"/>
                  <a:tailEnd type="none" w="sm" len="sm"/>
                </a:ln>
              </p:spPr>
            </p:cxnSp>
            <p:cxnSp>
              <p:nvCxnSpPr>
                <p:cNvPr id="44" name="Google Shape;44;p24"/>
                <p:cNvCxnSpPr/>
                <p:nvPr/>
              </p:nvCxnSpPr>
              <p:spPr>
                <a:xfrm rot="10800000">
                  <a:off x="2753778" y="2384401"/>
                  <a:ext cx="0" cy="900000"/>
                </a:xfrm>
                <a:prstGeom prst="straightConnector1">
                  <a:avLst/>
                </a:prstGeom>
                <a:noFill/>
                <a:ln w="12700" cap="flat" cmpd="sng">
                  <a:solidFill>
                    <a:schemeClr val="lt1"/>
                  </a:solidFill>
                  <a:prstDash val="solid"/>
                  <a:round/>
                  <a:headEnd type="none" w="sm" len="sm"/>
                  <a:tailEnd type="none" w="sm" len="sm"/>
                </a:ln>
              </p:spPr>
            </p:cxnSp>
          </p:grpSp>
        </p:grpSp>
      </p:grpSp>
      <p:grpSp>
        <p:nvGrpSpPr>
          <p:cNvPr id="45" name="Google Shape;45;p24"/>
          <p:cNvGrpSpPr/>
          <p:nvPr/>
        </p:nvGrpSpPr>
        <p:grpSpPr>
          <a:xfrm>
            <a:off x="1437136" y="649304"/>
            <a:ext cx="388541" cy="388541"/>
            <a:chOff x="5752675" y="5440856"/>
            <a:chExt cx="388541" cy="388541"/>
          </a:xfrm>
        </p:grpSpPr>
        <p:sp>
          <p:nvSpPr>
            <p:cNvPr id="46" name="Google Shape;46;p24"/>
            <p:cNvSpPr/>
            <p:nvPr/>
          </p:nvSpPr>
          <p:spPr>
            <a:xfrm rot="10800000">
              <a:off x="5800801" y="5488982"/>
              <a:ext cx="340415" cy="340415"/>
            </a:xfrm>
            <a:prstGeom prst="ellipse">
              <a:avLst/>
            </a:prstGeom>
            <a:solidFill>
              <a:srgbClr val="D6AA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47" name="Google Shape;47;p24"/>
            <p:cNvSpPr/>
            <p:nvPr/>
          </p:nvSpPr>
          <p:spPr>
            <a:xfrm>
              <a:off x="5752675" y="5440856"/>
              <a:ext cx="340415" cy="340415"/>
            </a:xfrm>
            <a:prstGeom prst="ellipse">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cxnSp>
        <p:nvCxnSpPr>
          <p:cNvPr id="48" name="Google Shape;48;p24"/>
          <p:cNvCxnSpPr/>
          <p:nvPr/>
        </p:nvCxnSpPr>
        <p:spPr>
          <a:xfrm rot="5400000">
            <a:off x="5826000" y="3429001"/>
            <a:ext cx="540000"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body" idx="1"/>
          </p:nvPr>
        </p:nvSpPr>
        <p:spPr>
          <a:xfrm>
            <a:off x="1085850" y="1790700"/>
            <a:ext cx="4740150" cy="3978275"/>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 name="Google Shape;52;p25"/>
          <p:cNvSpPr txBox="1">
            <a:spLocks noGrp="1"/>
          </p:cNvSpPr>
          <p:nvPr>
            <p:ph type="body" idx="2"/>
          </p:nvPr>
        </p:nvSpPr>
        <p:spPr>
          <a:xfrm>
            <a:off x="6366000" y="1790700"/>
            <a:ext cx="4740150" cy="3978275"/>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3" name="Google Shape;53;p25"/>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5"/>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6"/>
          <p:cNvSpPr txBox="1">
            <a:spLocks noGrp="1"/>
          </p:cNvSpPr>
          <p:nvPr>
            <p:ph type="body" idx="1"/>
          </p:nvPr>
        </p:nvSpPr>
        <p:spPr>
          <a:xfrm>
            <a:off x="1079500" y="1854200"/>
            <a:ext cx="4741200" cy="5539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1800"/>
              <a:buNone/>
              <a:defRPr sz="1800" b="0" cap="none">
                <a:solidFill>
                  <a:schemeClr val="lt1"/>
                </a:solidFill>
              </a:defRPr>
            </a:lvl1pPr>
            <a:lvl2pPr marL="914400" lvl="1" indent="-228600" algn="l">
              <a:lnSpc>
                <a:spcPct val="125000"/>
              </a:lnSpc>
              <a:spcBef>
                <a:spcPts val="500"/>
              </a:spcBef>
              <a:spcAft>
                <a:spcPts val="0"/>
              </a:spcAft>
              <a:buSzPts val="2000"/>
              <a:buFont typeface="Avenir"/>
              <a:buNone/>
              <a:defRPr sz="2000" b="1"/>
            </a:lvl2pPr>
            <a:lvl3pPr marL="1371600" lvl="2" indent="-228600" algn="l">
              <a:lnSpc>
                <a:spcPct val="125000"/>
              </a:lnSpc>
              <a:spcBef>
                <a:spcPts val="500"/>
              </a:spcBef>
              <a:spcAft>
                <a:spcPts val="0"/>
              </a:spcAft>
              <a:buSzPts val="1800"/>
              <a:buNone/>
              <a:defRPr sz="1800" b="1"/>
            </a:lvl3pPr>
            <a:lvl4pPr marL="1828800" lvl="3" indent="-228600" algn="l">
              <a:lnSpc>
                <a:spcPct val="125000"/>
              </a:lnSpc>
              <a:spcBef>
                <a:spcPts val="500"/>
              </a:spcBef>
              <a:spcAft>
                <a:spcPts val="0"/>
              </a:spcAft>
              <a:buSzPts val="1600"/>
              <a:buFont typeface="Avenir"/>
              <a:buNone/>
              <a:defRPr sz="1600" b="1"/>
            </a:lvl4pPr>
            <a:lvl5pPr marL="2286000" lvl="4" indent="-228600" algn="l">
              <a:lnSpc>
                <a:spcPct val="125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9" name="Google Shape;59;p26"/>
          <p:cNvSpPr txBox="1">
            <a:spLocks noGrp="1"/>
          </p:cNvSpPr>
          <p:nvPr>
            <p:ph type="body" idx="2"/>
          </p:nvPr>
        </p:nvSpPr>
        <p:spPr>
          <a:xfrm>
            <a:off x="1079500" y="2525561"/>
            <a:ext cx="4741200" cy="3243414"/>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0" name="Google Shape;60;p26"/>
          <p:cNvSpPr txBox="1">
            <a:spLocks noGrp="1"/>
          </p:cNvSpPr>
          <p:nvPr>
            <p:ph type="body" idx="3"/>
          </p:nvPr>
        </p:nvSpPr>
        <p:spPr>
          <a:xfrm>
            <a:off x="6364950" y="1854200"/>
            <a:ext cx="4741200" cy="5539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1800"/>
              <a:buNone/>
              <a:defRPr sz="1800" b="0" cap="none">
                <a:solidFill>
                  <a:schemeClr val="lt1"/>
                </a:solidFill>
              </a:defRPr>
            </a:lvl1pPr>
            <a:lvl2pPr marL="914400" lvl="1" indent="-228600" algn="l">
              <a:lnSpc>
                <a:spcPct val="125000"/>
              </a:lnSpc>
              <a:spcBef>
                <a:spcPts val="500"/>
              </a:spcBef>
              <a:spcAft>
                <a:spcPts val="0"/>
              </a:spcAft>
              <a:buSzPts val="2000"/>
              <a:buFont typeface="Avenir"/>
              <a:buNone/>
              <a:defRPr sz="2000" b="1"/>
            </a:lvl2pPr>
            <a:lvl3pPr marL="1371600" lvl="2" indent="-228600" algn="l">
              <a:lnSpc>
                <a:spcPct val="125000"/>
              </a:lnSpc>
              <a:spcBef>
                <a:spcPts val="500"/>
              </a:spcBef>
              <a:spcAft>
                <a:spcPts val="0"/>
              </a:spcAft>
              <a:buSzPts val="1800"/>
              <a:buNone/>
              <a:defRPr sz="1800" b="1"/>
            </a:lvl3pPr>
            <a:lvl4pPr marL="1828800" lvl="3" indent="-228600" algn="l">
              <a:lnSpc>
                <a:spcPct val="125000"/>
              </a:lnSpc>
              <a:spcBef>
                <a:spcPts val="500"/>
              </a:spcBef>
              <a:spcAft>
                <a:spcPts val="0"/>
              </a:spcAft>
              <a:buSzPts val="1600"/>
              <a:buFont typeface="Avenir"/>
              <a:buNone/>
              <a:defRPr sz="1600" b="1"/>
            </a:lvl4pPr>
            <a:lvl5pPr marL="2286000" lvl="4" indent="-228600" algn="l">
              <a:lnSpc>
                <a:spcPct val="125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1" name="Google Shape;61;p26"/>
          <p:cNvSpPr txBox="1">
            <a:spLocks noGrp="1"/>
          </p:cNvSpPr>
          <p:nvPr>
            <p:ph type="body" idx="4"/>
          </p:nvPr>
        </p:nvSpPr>
        <p:spPr>
          <a:xfrm>
            <a:off x="6364950" y="2525560"/>
            <a:ext cx="4741200" cy="3243414"/>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26"/>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1079500" y="1079500"/>
            <a:ext cx="10026650" cy="4689475"/>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28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28"/>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071607" y="1011238"/>
            <a:ext cx="3906000" cy="129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a:off x="5537200" y="955230"/>
            <a:ext cx="5583193" cy="48137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4800"/>
              <a:buFont typeface="Avenir"/>
              <a:buNone/>
              <a:defRPr sz="4800"/>
            </a:lvl1pPr>
            <a:lvl2pPr marL="914400" lvl="1" indent="-228600" algn="l">
              <a:lnSpc>
                <a:spcPct val="100000"/>
              </a:lnSpc>
              <a:spcBef>
                <a:spcPts val="500"/>
              </a:spcBef>
              <a:spcAft>
                <a:spcPts val="0"/>
              </a:spcAft>
              <a:buSzPts val="4800"/>
              <a:buFont typeface="Avenir"/>
              <a:buNone/>
              <a:defRPr sz="4800"/>
            </a:lvl2pPr>
            <a:lvl3pPr marL="1371600" lvl="2" indent="-228600" algn="l">
              <a:lnSpc>
                <a:spcPct val="125000"/>
              </a:lnSpc>
              <a:spcBef>
                <a:spcPts val="500"/>
              </a:spcBef>
              <a:spcAft>
                <a:spcPts val="0"/>
              </a:spcAft>
              <a:buSzPts val="2000"/>
              <a:buNone/>
              <a:defRPr sz="2000"/>
            </a:lvl3pPr>
            <a:lvl4pPr marL="1828800" lvl="3" indent="-228600" algn="l">
              <a:lnSpc>
                <a:spcPct val="125000"/>
              </a:lnSpc>
              <a:spcBef>
                <a:spcPts val="500"/>
              </a:spcBef>
              <a:spcAft>
                <a:spcPts val="0"/>
              </a:spcAft>
              <a:buSzPts val="2000"/>
              <a:buFont typeface="Avenir"/>
              <a:buNone/>
              <a:defRPr sz="2000"/>
            </a:lvl4pPr>
            <a:lvl5pPr marL="2286000" lvl="4" indent="-355600" algn="l">
              <a:lnSpc>
                <a:spcPct val="125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77" name="Google Shape;77;p29"/>
          <p:cNvSpPr txBox="1">
            <a:spLocks noGrp="1"/>
          </p:cNvSpPr>
          <p:nvPr>
            <p:ph type="body" idx="2"/>
          </p:nvPr>
        </p:nvSpPr>
        <p:spPr>
          <a:xfrm>
            <a:off x="1079499" y="2664000"/>
            <a:ext cx="3905999" cy="3106800"/>
          </a:xfrm>
          <a:prstGeom prst="rect">
            <a:avLst/>
          </a:prstGeom>
          <a:noFill/>
          <a:ln>
            <a:noFill/>
          </a:ln>
        </p:spPr>
        <p:txBody>
          <a:bodyPr spcFirstLastPara="1" wrap="square" lIns="0" tIns="0" rIns="0" bIns="0" anchor="t" anchorCtr="0">
            <a:normAutofit/>
          </a:bodyPr>
          <a:lstStyle>
            <a:lvl1pPr marL="457200" lvl="0" indent="-228600" algn="l">
              <a:lnSpc>
                <a:spcPct val="125000"/>
              </a:lnSpc>
              <a:spcBef>
                <a:spcPts val="1000"/>
              </a:spcBef>
              <a:spcAft>
                <a:spcPts val="0"/>
              </a:spcAft>
              <a:buSzPts val="2000"/>
              <a:buNone/>
              <a:defRPr sz="2000"/>
            </a:lvl1pPr>
            <a:lvl2pPr marL="914400" lvl="1" indent="-228600" algn="l">
              <a:lnSpc>
                <a:spcPct val="125000"/>
              </a:lnSpc>
              <a:spcBef>
                <a:spcPts val="500"/>
              </a:spcBef>
              <a:spcAft>
                <a:spcPts val="0"/>
              </a:spcAft>
              <a:buSzPts val="1400"/>
              <a:buFont typeface="Avenir"/>
              <a:buNone/>
              <a:defRPr sz="1400"/>
            </a:lvl2pPr>
            <a:lvl3pPr marL="1371600" lvl="2" indent="-228600" algn="l">
              <a:lnSpc>
                <a:spcPct val="125000"/>
              </a:lnSpc>
              <a:spcBef>
                <a:spcPts val="500"/>
              </a:spcBef>
              <a:spcAft>
                <a:spcPts val="0"/>
              </a:spcAft>
              <a:buSzPts val="1200"/>
              <a:buNone/>
              <a:defRPr sz="1200"/>
            </a:lvl3pPr>
            <a:lvl4pPr marL="1828800" lvl="3" indent="-228600" algn="l">
              <a:lnSpc>
                <a:spcPct val="125000"/>
              </a:lnSpc>
              <a:spcBef>
                <a:spcPts val="500"/>
              </a:spcBef>
              <a:spcAft>
                <a:spcPts val="0"/>
              </a:spcAft>
              <a:buSzPts val="1000"/>
              <a:buFont typeface="Avenir"/>
              <a:buNone/>
              <a:defRPr sz="1000"/>
            </a:lvl4pPr>
            <a:lvl5pPr marL="2286000" lvl="4" indent="-228600" algn="l">
              <a:lnSpc>
                <a:spcPct val="125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8" name="Google Shape;78;p29"/>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079501" y="1011238"/>
            <a:ext cx="3905250" cy="1292662"/>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a:spLocks noGrp="1"/>
          </p:cNvSpPr>
          <p:nvPr>
            <p:ph type="pic" idx="2"/>
          </p:nvPr>
        </p:nvSpPr>
        <p:spPr>
          <a:xfrm>
            <a:off x="5537200" y="531813"/>
            <a:ext cx="6113812" cy="5784849"/>
          </a:xfrm>
          <a:prstGeom prst="rect">
            <a:avLst/>
          </a:prstGeom>
          <a:noFill/>
          <a:ln>
            <a:noFill/>
          </a:ln>
        </p:spPr>
      </p:sp>
      <p:sp>
        <p:nvSpPr>
          <p:cNvPr id="84" name="Google Shape;84;p30"/>
          <p:cNvSpPr txBox="1">
            <a:spLocks noGrp="1"/>
          </p:cNvSpPr>
          <p:nvPr>
            <p:ph type="body" idx="1"/>
          </p:nvPr>
        </p:nvSpPr>
        <p:spPr>
          <a:xfrm>
            <a:off x="1079500" y="2663825"/>
            <a:ext cx="3905250" cy="3105150"/>
          </a:xfrm>
          <a:prstGeom prst="rect">
            <a:avLst/>
          </a:prstGeom>
          <a:noFill/>
          <a:ln>
            <a:noFill/>
          </a:ln>
        </p:spPr>
        <p:txBody>
          <a:bodyPr spcFirstLastPara="1" wrap="square" lIns="0" tIns="0" rIns="0" bIns="0" anchor="t" anchorCtr="0">
            <a:normAutofit/>
          </a:bodyPr>
          <a:lstStyle>
            <a:lvl1pPr marL="457200" lvl="0" indent="-228600" algn="l">
              <a:lnSpc>
                <a:spcPct val="125000"/>
              </a:lnSpc>
              <a:spcBef>
                <a:spcPts val="1000"/>
              </a:spcBef>
              <a:spcAft>
                <a:spcPts val="0"/>
              </a:spcAft>
              <a:buSzPts val="2000"/>
              <a:buNone/>
              <a:defRPr sz="2000"/>
            </a:lvl1pPr>
            <a:lvl2pPr marL="914400" lvl="1" indent="-228600" algn="l">
              <a:lnSpc>
                <a:spcPct val="125000"/>
              </a:lnSpc>
              <a:spcBef>
                <a:spcPts val="500"/>
              </a:spcBef>
              <a:spcAft>
                <a:spcPts val="0"/>
              </a:spcAft>
              <a:buSzPts val="1400"/>
              <a:buFont typeface="Avenir"/>
              <a:buNone/>
              <a:defRPr sz="1400"/>
            </a:lvl2pPr>
            <a:lvl3pPr marL="1371600" lvl="2" indent="-228600" algn="l">
              <a:lnSpc>
                <a:spcPct val="125000"/>
              </a:lnSpc>
              <a:spcBef>
                <a:spcPts val="500"/>
              </a:spcBef>
              <a:spcAft>
                <a:spcPts val="0"/>
              </a:spcAft>
              <a:buSzPts val="1200"/>
              <a:buNone/>
              <a:defRPr sz="1200"/>
            </a:lvl3pPr>
            <a:lvl4pPr marL="1828800" lvl="3" indent="-228600" algn="l">
              <a:lnSpc>
                <a:spcPct val="125000"/>
              </a:lnSpc>
              <a:spcBef>
                <a:spcPts val="500"/>
              </a:spcBef>
              <a:spcAft>
                <a:spcPts val="0"/>
              </a:spcAft>
              <a:buSzPts val="1000"/>
              <a:buFont typeface="Avenir"/>
              <a:buNone/>
              <a:defRPr sz="1000"/>
            </a:lvl4pPr>
            <a:lvl5pPr marL="2286000" lvl="4" indent="-228600" algn="l">
              <a:lnSpc>
                <a:spcPct val="125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5" name="Google Shape;85;p30"/>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0"/>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0"/>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2800"/>
              <a:buFont typeface="Rockwell"/>
              <a:buNone/>
              <a:defRPr sz="28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1079500" y="1790700"/>
            <a:ext cx="10026650" cy="3978275"/>
          </a:xfrm>
          <a:prstGeom prst="rect">
            <a:avLst/>
          </a:prstGeom>
          <a:noFill/>
          <a:ln>
            <a:noFill/>
          </a:ln>
        </p:spPr>
        <p:txBody>
          <a:bodyPr spcFirstLastPara="1" wrap="square" lIns="0" tIns="0" rIns="0" bIns="0" anchor="t" anchorCtr="0">
            <a:normAutofit/>
          </a:bodyPr>
          <a:lstStyle>
            <a:lvl1pPr marL="457200" marR="0" lvl="0" indent="-355600" algn="l" rtl="0">
              <a:lnSpc>
                <a:spcPct val="125000"/>
              </a:lnSpc>
              <a:spcBef>
                <a:spcPts val="1000"/>
              </a:spcBef>
              <a:spcAft>
                <a:spcPts val="0"/>
              </a:spcAft>
              <a:buClr>
                <a:srgbClr val="D6AA82"/>
              </a:buClr>
              <a:buSzPts val="2000"/>
              <a:buFont typeface="Noto Sans Symbols"/>
              <a:buChar char="·"/>
              <a:defRPr sz="2000" b="0" i="0" u="none" strike="noStrike" cap="none">
                <a:solidFill>
                  <a:schemeClr val="lt1"/>
                </a:solidFill>
                <a:latin typeface="Avenir"/>
                <a:ea typeface="Avenir"/>
                <a:cs typeface="Avenir"/>
                <a:sym typeface="Avenir"/>
              </a:defRPr>
            </a:lvl1pPr>
            <a:lvl2pPr marL="914400" marR="0" lvl="1" indent="-228600" algn="l" rtl="0">
              <a:lnSpc>
                <a:spcPct val="125000"/>
              </a:lnSpc>
              <a:spcBef>
                <a:spcPts val="500"/>
              </a:spcBef>
              <a:spcAft>
                <a:spcPts val="0"/>
              </a:spcAft>
              <a:buClr>
                <a:srgbClr val="D6AA82"/>
              </a:buClr>
              <a:buSzPts val="2000"/>
              <a:buFont typeface="Avenir"/>
              <a:buNone/>
              <a:defRPr sz="2000" b="0" i="1" u="none" strike="noStrike" cap="none">
                <a:solidFill>
                  <a:schemeClr val="lt1"/>
                </a:solidFill>
                <a:latin typeface="Avenir"/>
                <a:ea typeface="Avenir"/>
                <a:cs typeface="Avenir"/>
                <a:sym typeface="Avenir"/>
              </a:defRPr>
            </a:lvl2pPr>
            <a:lvl3pPr marL="1371600" marR="0" lvl="2" indent="-355600" algn="l" rtl="0">
              <a:lnSpc>
                <a:spcPct val="125000"/>
              </a:lnSpc>
              <a:spcBef>
                <a:spcPts val="500"/>
              </a:spcBef>
              <a:spcAft>
                <a:spcPts val="0"/>
              </a:spcAft>
              <a:buClr>
                <a:srgbClr val="D6AA82"/>
              </a:buClr>
              <a:buSzPts val="2000"/>
              <a:buFont typeface="Noto Sans Symbols"/>
              <a:buChar char="·"/>
              <a:defRPr sz="2000" b="0" i="0" u="none" strike="noStrike" cap="none">
                <a:solidFill>
                  <a:schemeClr val="lt1"/>
                </a:solidFill>
                <a:latin typeface="Avenir"/>
                <a:ea typeface="Avenir"/>
                <a:cs typeface="Avenir"/>
                <a:sym typeface="Avenir"/>
              </a:defRPr>
            </a:lvl3pPr>
            <a:lvl4pPr marL="1828800" marR="0" lvl="3" indent="-228600" algn="l" rtl="0">
              <a:lnSpc>
                <a:spcPct val="125000"/>
              </a:lnSpc>
              <a:spcBef>
                <a:spcPts val="500"/>
              </a:spcBef>
              <a:spcAft>
                <a:spcPts val="0"/>
              </a:spcAft>
              <a:buClr>
                <a:srgbClr val="D6AA82"/>
              </a:buClr>
              <a:buSzPts val="2000"/>
              <a:buFont typeface="Avenir"/>
              <a:buNone/>
              <a:defRPr sz="2000" b="0" i="1" u="none" strike="noStrike" cap="none">
                <a:solidFill>
                  <a:schemeClr val="lt1"/>
                </a:solidFill>
                <a:latin typeface="Avenir"/>
                <a:ea typeface="Avenir"/>
                <a:cs typeface="Avenir"/>
                <a:sym typeface="Avenir"/>
              </a:defRPr>
            </a:lvl4pPr>
            <a:lvl5pPr marL="2286000" marR="0" lvl="4" indent="-355600" algn="l" rtl="0">
              <a:lnSpc>
                <a:spcPct val="125000"/>
              </a:lnSpc>
              <a:spcBef>
                <a:spcPts val="500"/>
              </a:spcBef>
              <a:spcAft>
                <a:spcPts val="0"/>
              </a:spcAft>
              <a:buClr>
                <a:srgbClr val="D6AA82"/>
              </a:buClr>
              <a:buSzPts val="2000"/>
              <a:buFont typeface="Noto Sans Symbols"/>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8" name="Google Shape;8;p21"/>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SzPts val="1400"/>
              <a:buNone/>
              <a:defRPr sz="10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9" name="Google Shape;9;p21"/>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marR="0" lvl="0" algn="ctr" rtl="0">
              <a:spcBef>
                <a:spcPts val="0"/>
              </a:spcBef>
              <a:spcAft>
                <a:spcPts val="0"/>
              </a:spcAft>
              <a:buSzPts val="1400"/>
              <a:buNone/>
              <a:defRPr sz="10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0" name="Google Shape;10;p21"/>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marR="0" lvl="0" indent="0" algn="r" rtl="0">
              <a:spcBef>
                <a:spcPts val="0"/>
              </a:spcBef>
              <a:buNone/>
              <a:defRPr sz="1000" b="0" i="0" u="none" strike="noStrike" cap="none">
                <a:solidFill>
                  <a:schemeClr val="lt1"/>
                </a:solidFill>
                <a:latin typeface="Avenir"/>
                <a:ea typeface="Avenir"/>
                <a:cs typeface="Avenir"/>
                <a:sym typeface="Avenir"/>
              </a:defRPr>
            </a:lvl1pPr>
            <a:lvl2pPr marL="0" marR="0" lvl="1" indent="0" algn="r" rtl="0">
              <a:spcBef>
                <a:spcPts val="0"/>
              </a:spcBef>
              <a:buNone/>
              <a:defRPr sz="1000" b="0" i="0" u="none" strike="noStrike" cap="none">
                <a:solidFill>
                  <a:schemeClr val="lt1"/>
                </a:solidFill>
                <a:latin typeface="Avenir"/>
                <a:ea typeface="Avenir"/>
                <a:cs typeface="Avenir"/>
                <a:sym typeface="Avenir"/>
              </a:defRPr>
            </a:lvl2pPr>
            <a:lvl3pPr marL="0" marR="0" lvl="2" indent="0" algn="r" rtl="0">
              <a:spcBef>
                <a:spcPts val="0"/>
              </a:spcBef>
              <a:buNone/>
              <a:defRPr sz="1000" b="0" i="0" u="none" strike="noStrike" cap="none">
                <a:solidFill>
                  <a:schemeClr val="lt1"/>
                </a:solidFill>
                <a:latin typeface="Avenir"/>
                <a:ea typeface="Avenir"/>
                <a:cs typeface="Avenir"/>
                <a:sym typeface="Avenir"/>
              </a:defRPr>
            </a:lvl3pPr>
            <a:lvl4pPr marL="0" marR="0" lvl="3" indent="0" algn="r" rtl="0">
              <a:spcBef>
                <a:spcPts val="0"/>
              </a:spcBef>
              <a:buNone/>
              <a:defRPr sz="1000" b="0" i="0" u="none" strike="noStrike" cap="none">
                <a:solidFill>
                  <a:schemeClr val="lt1"/>
                </a:solidFill>
                <a:latin typeface="Avenir"/>
                <a:ea typeface="Avenir"/>
                <a:cs typeface="Avenir"/>
                <a:sym typeface="Avenir"/>
              </a:defRPr>
            </a:lvl4pPr>
            <a:lvl5pPr marL="0" marR="0" lvl="4" indent="0" algn="r" rtl="0">
              <a:spcBef>
                <a:spcPts val="0"/>
              </a:spcBef>
              <a:buNone/>
              <a:defRPr sz="1000" b="0" i="0" u="none" strike="noStrike" cap="none">
                <a:solidFill>
                  <a:schemeClr val="lt1"/>
                </a:solidFill>
                <a:latin typeface="Avenir"/>
                <a:ea typeface="Avenir"/>
                <a:cs typeface="Avenir"/>
                <a:sym typeface="Avenir"/>
              </a:defRPr>
            </a:lvl5pPr>
            <a:lvl6pPr marL="0" marR="0" lvl="5" indent="0" algn="r" rtl="0">
              <a:spcBef>
                <a:spcPts val="0"/>
              </a:spcBef>
              <a:buNone/>
              <a:defRPr sz="1000" b="0" i="0" u="none" strike="noStrike" cap="none">
                <a:solidFill>
                  <a:schemeClr val="lt1"/>
                </a:solidFill>
                <a:latin typeface="Avenir"/>
                <a:ea typeface="Avenir"/>
                <a:cs typeface="Avenir"/>
                <a:sym typeface="Avenir"/>
              </a:defRPr>
            </a:lvl6pPr>
            <a:lvl7pPr marL="0" marR="0" lvl="6" indent="0" algn="r" rtl="0">
              <a:spcBef>
                <a:spcPts val="0"/>
              </a:spcBef>
              <a:buNone/>
              <a:defRPr sz="1000" b="0" i="0" u="none" strike="noStrike" cap="none">
                <a:solidFill>
                  <a:schemeClr val="lt1"/>
                </a:solidFill>
                <a:latin typeface="Avenir"/>
                <a:ea typeface="Avenir"/>
                <a:cs typeface="Avenir"/>
                <a:sym typeface="Avenir"/>
              </a:defRPr>
            </a:lvl7pPr>
            <a:lvl8pPr marL="0" marR="0" lvl="7" indent="0" algn="r" rtl="0">
              <a:spcBef>
                <a:spcPts val="0"/>
              </a:spcBef>
              <a:buNone/>
              <a:defRPr sz="1000" b="0" i="0" u="none" strike="noStrike" cap="none">
                <a:solidFill>
                  <a:schemeClr val="lt1"/>
                </a:solidFill>
                <a:latin typeface="Avenir"/>
                <a:ea typeface="Avenir"/>
                <a:cs typeface="Avenir"/>
                <a:sym typeface="Avenir"/>
              </a:defRPr>
            </a:lvl8pPr>
            <a:lvl9pPr marL="0" marR="0" lvl="8" indent="0" algn="r" rtl="0">
              <a:spcBef>
                <a:spcPts val="0"/>
              </a:spcBef>
              <a:buNone/>
              <a:defRPr sz="10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www.widoctorday.org/" TargetMode="External"/><Relationship Id="rId5" Type="http://schemas.microsoft.com/office/2018/10/relationships/comments" Target="../comments/modernComment_118_14E0B767.xml"/><Relationship Id="rId10" Type="http://schemas.openxmlformats.org/officeDocument/2006/relationships/image" Target="../media/image2.png"/><Relationship Id="rId4" Type="http://schemas.openxmlformats.org/officeDocument/2006/relationships/notesSlide" Target="../notesSlides/notesSlide10.xml"/><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hyperlink" Target="https://www.ted.com/talks/joseph_r_campbell_five_steps_to_becoming_an_advocate/transcript?language=en"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1.png"/><Relationship Id="rId5" Type="http://schemas.microsoft.com/office/2018/10/relationships/comments" Target="../comments/modernComment_10D_0.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hyperlink" Target="https://cfoncw.org/nonprofits/nonprofits-serving-marathon-county/" TargetMode="External"/><Relationship Id="rId3" Type="http://schemas.openxmlformats.org/officeDocument/2006/relationships/slideLayout" Target="../slideLayouts/slideLayout2.xml"/><Relationship Id="rId7" Type="http://schemas.openxmlformats.org/officeDocument/2006/relationships/hyperlink" Target="https://www.causeiq.com/directory/civil-rights-and-social-justice-organizations-list/milwaukee-waukesha-wi-metro/" TargetMode="Externa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hyperlink" Target="https://www.mcw.edu/education/medical-school/current-students/student-affairs/student-organizations-interest-groups" TargetMode="External"/><Relationship Id="rId5" Type="http://schemas.microsoft.com/office/2018/10/relationships/comments" Target="../comments/modernComment_110_0.xml"/><Relationship Id="rId10" Type="http://schemas.openxmlformats.org/officeDocument/2006/relationships/image" Target="../media/image11.png"/><Relationship Id="rId4" Type="http://schemas.openxmlformats.org/officeDocument/2006/relationships/notesSlide" Target="../notesSlides/notesSlide18.xml"/><Relationship Id="rId9" Type="http://schemas.openxmlformats.org/officeDocument/2006/relationships/hyperlink" Target="https://www.causeiq.com/directory/civil-rights-and-social-justice-organizations-list/green-bay-wi-metro/"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hyperlink" Target="https://www.mcw.edu/departments/kern-institute/about-us" TargetMode="Externa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hyperlink" Target="https://mcwengage.com/" TargetMode="External"/><Relationship Id="rId5" Type="http://schemas.microsoft.com/office/2018/10/relationships/comments" Target="../comments/modernComment_111_0.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1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notesSlide" Target="../notesSlides/notesSlide21.xml"/><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1.png"/><Relationship Id="rId4" Type="http://schemas.openxmlformats.org/officeDocument/2006/relationships/notesSlide" Target="../notesSlides/notesSlide22.xml"/><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hyperlink" Target="https://www.mcw.edu/departments/kern-institute/programs-initiatives/transformational-ideas-initiative-ti2" TargetMode="External"/><Relationship Id="rId5" Type="http://schemas.microsoft.com/office/2018/10/relationships/comments" Target="../comments/modernComment_115_0.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11.png"/><Relationship Id="rId5" Type="http://schemas.openxmlformats.org/officeDocument/2006/relationships/image" Target="../media/image16.jp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jpeg"/><Relationship Id="rId5" Type="http://schemas.microsoft.com/office/2018/10/relationships/comments" Target="../comments/modernComment_105_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3"/>
        <p:cNvGrpSpPr/>
        <p:nvPr/>
      </p:nvGrpSpPr>
      <p:grpSpPr>
        <a:xfrm>
          <a:off x="0" y="0"/>
          <a:ext cx="0" cy="0"/>
          <a:chOff x="0" y="0"/>
          <a:chExt cx="0" cy="0"/>
        </a:xfrm>
      </p:grpSpPr>
      <p:sp>
        <p:nvSpPr>
          <p:cNvPr id="104" name="Google Shape;104;p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05" name="Google Shape;105;p1"/>
          <p:cNvSpPr txBox="1">
            <a:spLocks noGrp="1"/>
          </p:cNvSpPr>
          <p:nvPr>
            <p:ph type="ctrTitle"/>
          </p:nvPr>
        </p:nvSpPr>
        <p:spPr>
          <a:xfrm>
            <a:off x="1079510" y="4602162"/>
            <a:ext cx="4457690" cy="172085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2800"/>
              <a:buFont typeface="Rockwell"/>
              <a:buNone/>
            </a:pPr>
            <a:r>
              <a:rPr lang="en-US"/>
              <a:t>CHAMPION FOR CHANGE</a:t>
            </a:r>
            <a:endParaRPr/>
          </a:p>
        </p:txBody>
      </p:sp>
      <p:sp>
        <p:nvSpPr>
          <p:cNvPr id="106" name="Google Shape;106;p1"/>
          <p:cNvSpPr txBox="1">
            <a:spLocks noGrp="1"/>
          </p:cNvSpPr>
          <p:nvPr>
            <p:ph type="subTitle" idx="1"/>
          </p:nvPr>
        </p:nvSpPr>
        <p:spPr>
          <a:xfrm>
            <a:off x="6654801" y="4602163"/>
            <a:ext cx="4451347" cy="1720850"/>
          </a:xfrm>
          <a:prstGeom prst="rect">
            <a:avLst/>
          </a:prstGeom>
          <a:noFill/>
          <a:ln>
            <a:noFill/>
          </a:ln>
        </p:spPr>
        <p:txBody>
          <a:bodyPr spcFirstLastPara="1" wrap="square" lIns="0" tIns="0" rIns="0" bIns="0" anchor="ctr" anchorCtr="0">
            <a:normAutofit/>
          </a:bodyPr>
          <a:lstStyle/>
          <a:p>
            <a:pPr marL="0" lvl="0" indent="0" algn="ctr" rtl="0">
              <a:lnSpc>
                <a:spcPct val="125000"/>
              </a:lnSpc>
              <a:spcBef>
                <a:spcPts val="0"/>
              </a:spcBef>
              <a:spcAft>
                <a:spcPts val="0"/>
              </a:spcAft>
              <a:buSzPts val="2400"/>
              <a:buNone/>
            </a:pPr>
            <a:r>
              <a:rPr lang="en-US"/>
              <a:t>Emelyn Zaworski</a:t>
            </a:r>
            <a:endParaRPr/>
          </a:p>
          <a:p>
            <a:pPr marL="0" lvl="0" indent="0" algn="ctr" rtl="0">
              <a:lnSpc>
                <a:spcPct val="125000"/>
              </a:lnSpc>
              <a:spcBef>
                <a:spcPts val="0"/>
              </a:spcBef>
              <a:spcAft>
                <a:spcPts val="0"/>
              </a:spcAft>
              <a:buSzPts val="2400"/>
              <a:buNone/>
            </a:pPr>
            <a:r>
              <a:rPr lang="en-US"/>
              <a:t>Sofie Kjellesvig</a:t>
            </a:r>
            <a:endParaRPr/>
          </a:p>
        </p:txBody>
      </p:sp>
      <p:pic>
        <p:nvPicPr>
          <p:cNvPr id="107" name="Google Shape;107;p1" descr="Gold medal"/>
          <p:cNvPicPr preferRelativeResize="0"/>
          <p:nvPr/>
        </p:nvPicPr>
        <p:blipFill rotWithShape="1">
          <a:blip r:embed="rId5">
            <a:alphaModFix/>
          </a:blip>
          <a:srcRect t="38603" b="12063"/>
          <a:stretch/>
        </p:blipFill>
        <p:spPr>
          <a:xfrm>
            <a:off x="20" y="10"/>
            <a:ext cx="12191977" cy="4014777"/>
          </a:xfrm>
          <a:prstGeom prst="rect">
            <a:avLst/>
          </a:prstGeom>
          <a:noFill/>
          <a:ln>
            <a:noFill/>
          </a:ln>
        </p:spPr>
      </p:pic>
      <p:cxnSp>
        <p:nvCxnSpPr>
          <p:cNvPr id="108" name="Google Shape;108;p1"/>
          <p:cNvCxnSpPr/>
          <p:nvPr/>
        </p:nvCxnSpPr>
        <p:spPr>
          <a:xfrm rot="5400000">
            <a:off x="5826000" y="5462587"/>
            <a:ext cx="540000" cy="0"/>
          </a:xfrm>
          <a:prstGeom prst="straightConnector1">
            <a:avLst/>
          </a:prstGeom>
          <a:noFill/>
          <a:ln w="12700" cap="flat" cmpd="sng">
            <a:solidFill>
              <a:schemeClr val="lt1"/>
            </a:solidFill>
            <a:prstDash val="solid"/>
            <a:round/>
            <a:headEnd type="none" w="sm" len="sm"/>
            <a:tailEnd type="none" w="sm" len="sm"/>
          </a:ln>
        </p:spPr>
      </p:cxnSp>
      <p:pic>
        <p:nvPicPr>
          <p:cNvPr id="3" name="Audio 2">
            <a:hlinkClick r:id="" action="ppaction://media"/>
            <a:extLst>
              <a:ext uri="{FF2B5EF4-FFF2-40B4-BE49-F238E27FC236}">
                <a16:creationId xmlns:a16="http://schemas.microsoft.com/office/drawing/2014/main" id="{BAE8BF21-8B52-4E30-A259-2A3916CD76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97260"/>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981"/>
    </mc:Choice>
    <mc:Fallback xmlns="">
      <p:transition spd="slow" advTm="169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nodeType="withEffect">
                                  <p:stCondLst>
                                    <p:cond delay="1000"/>
                                  </p:stCondLst>
                                  <p:childTnLst>
                                    <p:set>
                                      <p:cBhvr>
                                        <p:cTn id="8" dur="1" fill="hold">
                                          <p:stCondLst>
                                            <p:cond delay="0"/>
                                          </p:stCondLst>
                                        </p:cTn>
                                        <p:tgtEl>
                                          <p:spTgt spid="105"/>
                                        </p:tgtEl>
                                        <p:attrNameLst>
                                          <p:attrName>style.visibility</p:attrName>
                                        </p:attrNameLst>
                                      </p:cBhvr>
                                      <p:to>
                                        <p:strVal val="visible"/>
                                      </p:to>
                                    </p:set>
                                    <p:animEffect transition="in" filter="fade">
                                      <p:cBhvr>
                                        <p:cTn id="9" dur="7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25758"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CDA2-8AB6-4857-91E6-20425BE7A535}"/>
              </a:ext>
            </a:extLst>
          </p:cNvPr>
          <p:cNvSpPr>
            <a:spLocks noGrp="1"/>
          </p:cNvSpPr>
          <p:nvPr>
            <p:ph type="title"/>
          </p:nvPr>
        </p:nvSpPr>
        <p:spPr/>
        <p:txBody>
          <a:bodyPr/>
          <a:lstStyle/>
          <a:p>
            <a:r>
              <a:rPr lang="en-US"/>
              <a:t>OPPORTUNITIES FOR POLITICAL ADVOCACY</a:t>
            </a:r>
          </a:p>
        </p:txBody>
      </p:sp>
      <p:sp>
        <p:nvSpPr>
          <p:cNvPr id="3" name="Text Placeholder 2">
            <a:extLst>
              <a:ext uri="{FF2B5EF4-FFF2-40B4-BE49-F238E27FC236}">
                <a16:creationId xmlns:a16="http://schemas.microsoft.com/office/drawing/2014/main" id="{8B25350C-D92D-4D88-80F1-107DDEC7CD29}"/>
              </a:ext>
            </a:extLst>
          </p:cNvPr>
          <p:cNvSpPr>
            <a:spLocks noGrp="1"/>
          </p:cNvSpPr>
          <p:nvPr>
            <p:ph type="body" idx="1"/>
          </p:nvPr>
        </p:nvSpPr>
        <p:spPr>
          <a:xfrm>
            <a:off x="6534209" y="1863786"/>
            <a:ext cx="4505777" cy="3743090"/>
          </a:xfrm>
        </p:spPr>
        <p:txBody>
          <a:bodyPr>
            <a:normAutofit fontScale="70000" lnSpcReduction="20000"/>
          </a:bodyPr>
          <a:lstStyle/>
          <a:p>
            <a:pPr marL="114300" indent="0">
              <a:buNone/>
            </a:pPr>
            <a:r>
              <a:rPr lang="en-US" sz="2300"/>
              <a:t>Interested in political advocacy on a local, state, or national scale? Consider…</a:t>
            </a:r>
          </a:p>
          <a:p>
            <a:r>
              <a:rPr lang="en-US" sz="2300"/>
              <a:t>Participating in WI </a:t>
            </a:r>
            <a:r>
              <a:rPr lang="en-US" sz="2300">
                <a:hlinkClick r:id="rId6"/>
              </a:rPr>
              <a:t>Doctor Day</a:t>
            </a:r>
            <a:endParaRPr lang="en-US" sz="2300"/>
          </a:p>
          <a:p>
            <a:r>
              <a:rPr lang="en-US" sz="2300"/>
              <a:t>Joining state and national organizations (WMS, AMA) and looking for student representative opportunities</a:t>
            </a:r>
          </a:p>
          <a:p>
            <a:r>
              <a:rPr lang="en-US" sz="2300"/>
              <a:t>Contact your elected officials about issues, especially in response to specific legislation</a:t>
            </a:r>
          </a:p>
          <a:p>
            <a:pPr marL="114300" indent="0">
              <a:buNone/>
            </a:pPr>
            <a:endParaRPr lang="en-US"/>
          </a:p>
          <a:p>
            <a:pPr marL="114300" indent="0">
              <a:buNone/>
            </a:pPr>
            <a:r>
              <a:rPr lang="en-US"/>
              <a:t> </a:t>
            </a:r>
          </a:p>
        </p:txBody>
      </p:sp>
      <p:pic>
        <p:nvPicPr>
          <p:cNvPr id="4" name="Picture 3">
            <a:extLst>
              <a:ext uri="{FF2B5EF4-FFF2-40B4-BE49-F238E27FC236}">
                <a16:creationId xmlns:a16="http://schemas.microsoft.com/office/drawing/2014/main" id="{3CD5A7FF-AD4E-46BE-A032-640520FD56B8}"/>
              </a:ext>
            </a:extLst>
          </p:cNvPr>
          <p:cNvPicPr>
            <a:picLocks noChangeAspect="1"/>
          </p:cNvPicPr>
          <p:nvPr/>
        </p:nvPicPr>
        <p:blipFill>
          <a:blip r:embed="rId7"/>
          <a:stretch>
            <a:fillRect/>
          </a:stretch>
        </p:blipFill>
        <p:spPr>
          <a:xfrm>
            <a:off x="1101725" y="1863786"/>
            <a:ext cx="4991100" cy="3743325"/>
          </a:xfrm>
          <a:prstGeom prst="rect">
            <a:avLst/>
          </a:prstGeom>
        </p:spPr>
      </p:pic>
      <p:sp>
        <p:nvSpPr>
          <p:cNvPr id="5" name="TextBox 4">
            <a:extLst>
              <a:ext uri="{FF2B5EF4-FFF2-40B4-BE49-F238E27FC236}">
                <a16:creationId xmlns:a16="http://schemas.microsoft.com/office/drawing/2014/main" id="{929F1F20-04F5-4E5F-8185-599CEE9AE524}"/>
              </a:ext>
            </a:extLst>
          </p:cNvPr>
          <p:cNvSpPr txBox="1"/>
          <p:nvPr/>
        </p:nvSpPr>
        <p:spPr>
          <a:xfrm>
            <a:off x="1079500" y="5665522"/>
            <a:ext cx="4029568" cy="276999"/>
          </a:xfrm>
          <a:prstGeom prst="rect">
            <a:avLst/>
          </a:prstGeom>
          <a:noFill/>
        </p:spPr>
        <p:txBody>
          <a:bodyPr wrap="square" rtlCol="0">
            <a:spAutoFit/>
          </a:bodyPr>
          <a:lstStyle/>
          <a:p>
            <a:r>
              <a:rPr lang="en-US" sz="1200">
                <a:solidFill>
                  <a:schemeClr val="bg1">
                    <a:lumMod val="65000"/>
                  </a:schemeClr>
                </a:solidFill>
              </a:rPr>
              <a:t>WI Doctor Day 2019</a:t>
            </a:r>
          </a:p>
        </p:txBody>
      </p:sp>
      <p:sp>
        <p:nvSpPr>
          <p:cNvPr id="6" name="TextBox 5">
            <a:extLst>
              <a:ext uri="{FF2B5EF4-FFF2-40B4-BE49-F238E27FC236}">
                <a16:creationId xmlns:a16="http://schemas.microsoft.com/office/drawing/2014/main" id="{F48F8A15-49F3-4B5A-B6B2-0C22B852C911}"/>
              </a:ext>
            </a:extLst>
          </p:cNvPr>
          <p:cNvSpPr txBox="1"/>
          <p:nvPr/>
        </p:nvSpPr>
        <p:spPr>
          <a:xfrm>
            <a:off x="6534209" y="5779509"/>
            <a:ext cx="34863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venir"/>
              </a:rPr>
              <a:t>Don't forget to VOTE</a:t>
            </a:r>
            <a:endParaRPr lang="en-US"/>
          </a:p>
        </p:txBody>
      </p:sp>
      <p:pic>
        <p:nvPicPr>
          <p:cNvPr id="8" name="Graphic 7" descr="Checkmark with solid fill">
            <a:extLst>
              <a:ext uri="{FF2B5EF4-FFF2-40B4-BE49-F238E27FC236}">
                <a16:creationId xmlns:a16="http://schemas.microsoft.com/office/drawing/2014/main" id="{1A41BB9C-C529-4E61-800C-902ACD3467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23351" y="6211013"/>
            <a:ext cx="519290" cy="528697"/>
          </a:xfrm>
          <a:prstGeom prst="rect">
            <a:avLst/>
          </a:prstGeom>
        </p:spPr>
      </p:pic>
      <p:pic>
        <p:nvPicPr>
          <p:cNvPr id="9" name="Audio 8">
            <a:hlinkClick r:id="" action="ppaction://media"/>
            <a:extLst>
              <a:ext uri="{FF2B5EF4-FFF2-40B4-BE49-F238E27FC236}">
                <a16:creationId xmlns:a16="http://schemas.microsoft.com/office/drawing/2014/main" id="{977745C2-D26B-4570-A0EB-AE07C16C92A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300216"/>
            <a:ext cx="487362" cy="487362"/>
          </a:xfrm>
          <a:prstGeom prst="rect">
            <a:avLst/>
          </a:prstGeom>
        </p:spPr>
      </p:pic>
    </p:spTree>
    <p:extLst>
      <p:ext uri="{BB962C8B-B14F-4D97-AF65-F5344CB8AC3E}">
        <p14:creationId xmlns:p14="http://schemas.microsoft.com/office/powerpoint/2010/main" val="350271335"/>
      </p:ext>
    </p:extLst>
  </p:cSld>
  <p:clrMapOvr>
    <a:masterClrMapping/>
  </p:clrMapOvr>
  <mc:AlternateContent xmlns:mc="http://schemas.openxmlformats.org/markup-compatibility/2006" xmlns:p14="http://schemas.microsoft.com/office/powerpoint/2010/main">
    <mc:Choice Requires="p14">
      <p:transition spd="slow" p14:dur="2000" advTm="12826"/>
    </mc:Choice>
    <mc:Fallback xmlns="">
      <p:transition spd="slow" advTm="12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9"/>
                </p:tgtEl>
              </p:cMediaNode>
            </p:audio>
          </p:childTnLst>
        </p:cTn>
      </p:par>
    </p:tnLst>
  </p:timing>
  <p:extLst>
    <p:ext uri="{6950BFC3-D8DA-4A85-94F7-54DA5524770B}">
      <p188:commentRel xmlns:p188="http://schemas.microsoft.com/office/powerpoint/2018/8/main" r:id="rId5"/>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0"/>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ct val="100000"/>
              <a:buFont typeface="Rockwell"/>
              <a:buNone/>
            </a:pPr>
            <a:r>
              <a:rPr lang="en-US"/>
              <a:t>OPTIONAL RESOURCES</a:t>
            </a:r>
            <a:endParaRPr/>
          </a:p>
        </p:txBody>
      </p:sp>
      <p:sp>
        <p:nvSpPr>
          <p:cNvPr id="294" name="Google Shape;294;p10"/>
          <p:cNvSpPr txBox="1">
            <a:spLocks noGrp="1"/>
          </p:cNvSpPr>
          <p:nvPr>
            <p:ph type="body" idx="1"/>
          </p:nvPr>
        </p:nvSpPr>
        <p:spPr>
          <a:xfrm>
            <a:off x="1079500" y="2174650"/>
            <a:ext cx="10026600" cy="3978300"/>
          </a:xfrm>
          <a:prstGeom prst="rect">
            <a:avLst/>
          </a:prstGeom>
          <a:noFill/>
          <a:ln>
            <a:noFill/>
          </a:ln>
        </p:spPr>
        <p:txBody>
          <a:bodyPr spcFirstLastPara="1" wrap="square" lIns="0" tIns="0" rIns="0" bIns="0" anchor="t" anchorCtr="0">
            <a:normAutofit/>
          </a:bodyPr>
          <a:lstStyle/>
          <a:p>
            <a:pPr marL="360000" lvl="0" indent="-360000" algn="l" rtl="0">
              <a:lnSpc>
                <a:spcPct val="125000"/>
              </a:lnSpc>
              <a:spcBef>
                <a:spcPts val="0"/>
              </a:spcBef>
              <a:spcAft>
                <a:spcPts val="0"/>
              </a:spcAft>
              <a:buSzPts val="2000"/>
              <a:buChar char="·"/>
            </a:pPr>
            <a:r>
              <a:rPr lang="en-US" u="sng">
                <a:solidFill>
                  <a:schemeClr val="hlink"/>
                </a:solidFill>
                <a:hlinkClick r:id="rId5"/>
              </a:rPr>
              <a:t>Five Steps to Becoming an Advocate</a:t>
            </a:r>
            <a:r>
              <a:rPr lang="en-US"/>
              <a:t> (7 min)</a:t>
            </a:r>
            <a:endParaRPr/>
          </a:p>
          <a:p>
            <a:pPr marL="360000" lvl="0" indent="-360000" algn="l" rtl="0">
              <a:lnSpc>
                <a:spcPct val="125000"/>
              </a:lnSpc>
              <a:spcBef>
                <a:spcPts val="1000"/>
              </a:spcBef>
              <a:spcAft>
                <a:spcPts val="0"/>
              </a:spcAft>
              <a:buSzPts val="2000"/>
              <a:buChar char="·"/>
            </a:pPr>
            <a:r>
              <a:rPr lang="en-US" u="sng">
                <a:solidFill>
                  <a:schemeClr val="hlink"/>
                </a:solidFill>
              </a:rPr>
              <a:t>How to Turn Advocacy into Action</a:t>
            </a:r>
            <a:r>
              <a:rPr lang="en-US"/>
              <a:t> (20 min)</a:t>
            </a:r>
            <a:endParaRPr/>
          </a:p>
          <a:p>
            <a:pPr marL="360000" lvl="0" indent="-233000" algn="l" rtl="0">
              <a:lnSpc>
                <a:spcPct val="125000"/>
              </a:lnSpc>
              <a:spcBef>
                <a:spcPts val="1000"/>
              </a:spcBef>
              <a:spcAft>
                <a:spcPts val="0"/>
              </a:spcAft>
              <a:buSzPts val="2000"/>
              <a:buNone/>
            </a:pPr>
            <a:endParaRPr/>
          </a:p>
        </p:txBody>
      </p:sp>
      <p:pic>
        <p:nvPicPr>
          <p:cNvPr id="2" name="Audio 1">
            <a:hlinkClick r:id="" action="ppaction://media"/>
            <a:extLst>
              <a:ext uri="{FF2B5EF4-FFF2-40B4-BE49-F238E27FC236}">
                <a16:creationId xmlns:a16="http://schemas.microsoft.com/office/drawing/2014/main" id="{41038945-06D6-4AE0-888C-7C48E3FC35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273"/>
    </mc:Choice>
    <mc:Fallback xmlns="">
      <p:transition spd="slow" advTm="8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10f8b6ed5dd_0_28"/>
          <p:cNvPicPr preferRelativeResize="0"/>
          <p:nvPr/>
        </p:nvPicPr>
        <p:blipFill>
          <a:blip r:embed="rId5">
            <a:alphaModFix/>
          </a:blip>
          <a:stretch>
            <a:fillRect/>
          </a:stretch>
        </p:blipFill>
        <p:spPr>
          <a:xfrm>
            <a:off x="8321032" y="0"/>
            <a:ext cx="3870968" cy="6858000"/>
          </a:xfrm>
          <a:prstGeom prst="rect">
            <a:avLst/>
          </a:prstGeom>
          <a:noFill/>
          <a:ln>
            <a:noFill/>
          </a:ln>
        </p:spPr>
      </p:pic>
      <p:sp>
        <p:nvSpPr>
          <p:cNvPr id="300" name="Google Shape;300;g10f8b6ed5dd_0_28"/>
          <p:cNvSpPr txBox="1"/>
          <p:nvPr/>
        </p:nvSpPr>
        <p:spPr>
          <a:xfrm>
            <a:off x="780275" y="2260200"/>
            <a:ext cx="7204500" cy="23376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1000"/>
              </a:spcBef>
              <a:spcAft>
                <a:spcPts val="0"/>
              </a:spcAft>
              <a:buClr>
                <a:srgbClr val="FFFFFF"/>
              </a:buClr>
              <a:buSzPts val="2200"/>
              <a:buFont typeface="Avenir"/>
              <a:buChar char="●"/>
            </a:pPr>
            <a:r>
              <a:rPr lang="en-US" sz="2200">
                <a:solidFill>
                  <a:srgbClr val="FFFFFF"/>
                </a:solidFill>
                <a:latin typeface="Avenir"/>
                <a:ea typeface="Avenir"/>
                <a:cs typeface="Avenir"/>
                <a:sym typeface="Avenir"/>
              </a:rPr>
              <a:t>Ability to help our patients and colleagues</a:t>
            </a:r>
            <a:endParaRPr sz="2200">
              <a:solidFill>
                <a:srgbClr val="FFFFFF"/>
              </a:solidFill>
              <a:latin typeface="Avenir"/>
              <a:ea typeface="Avenir"/>
              <a:cs typeface="Avenir"/>
              <a:sym typeface="Avenir"/>
            </a:endParaRPr>
          </a:p>
          <a:p>
            <a:pPr marL="457200" lvl="0" indent="-368300" algn="l" rtl="0">
              <a:lnSpc>
                <a:spcPct val="115000"/>
              </a:lnSpc>
              <a:spcBef>
                <a:spcPts val="1000"/>
              </a:spcBef>
              <a:spcAft>
                <a:spcPts val="0"/>
              </a:spcAft>
              <a:buClr>
                <a:srgbClr val="FFFFFF"/>
              </a:buClr>
              <a:buSzPts val="2200"/>
              <a:buFont typeface="Avenir"/>
              <a:buChar char="●"/>
            </a:pPr>
            <a:r>
              <a:rPr lang="en-US" sz="2200">
                <a:solidFill>
                  <a:srgbClr val="FFFFFF"/>
                </a:solidFill>
                <a:latin typeface="Avenir"/>
                <a:ea typeface="Avenir"/>
                <a:cs typeface="Avenir"/>
                <a:sym typeface="Avenir"/>
              </a:rPr>
              <a:t>People listen to medical students and healthcare professionals’ voices</a:t>
            </a:r>
            <a:endParaRPr sz="2200">
              <a:solidFill>
                <a:srgbClr val="FFFFFF"/>
              </a:solidFill>
              <a:latin typeface="Avenir"/>
              <a:ea typeface="Avenir"/>
              <a:cs typeface="Avenir"/>
              <a:sym typeface="Avenir"/>
            </a:endParaRPr>
          </a:p>
          <a:p>
            <a:pPr marL="457200" lvl="0" indent="-368300" algn="l" rtl="0">
              <a:lnSpc>
                <a:spcPct val="115000"/>
              </a:lnSpc>
              <a:spcBef>
                <a:spcPts val="1000"/>
              </a:spcBef>
              <a:spcAft>
                <a:spcPts val="1000"/>
              </a:spcAft>
              <a:buClr>
                <a:srgbClr val="FFFFFF"/>
              </a:buClr>
              <a:buSzPts val="2200"/>
              <a:buFont typeface="Avenir"/>
              <a:buChar char="●"/>
            </a:pPr>
            <a:r>
              <a:rPr lang="en-US" sz="2200">
                <a:solidFill>
                  <a:srgbClr val="FFFFFF"/>
                </a:solidFill>
                <a:latin typeface="Avenir"/>
                <a:ea typeface="Avenir"/>
                <a:cs typeface="Avenir"/>
                <a:sym typeface="Avenir"/>
              </a:rPr>
              <a:t>Individuals have the power to spark meaningful change</a:t>
            </a:r>
            <a:endParaRPr sz="1600">
              <a:latin typeface="Avenir"/>
              <a:ea typeface="Avenir"/>
              <a:cs typeface="Avenir"/>
              <a:sym typeface="Avenir"/>
            </a:endParaRPr>
          </a:p>
        </p:txBody>
      </p:sp>
      <p:sp>
        <p:nvSpPr>
          <p:cNvPr id="301" name="Google Shape;301;g10f8b6ed5dd_0_28"/>
          <p:cNvSpPr txBox="1"/>
          <p:nvPr/>
        </p:nvSpPr>
        <p:spPr>
          <a:xfrm>
            <a:off x="1027325" y="618175"/>
            <a:ext cx="6710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solidFill>
                  <a:srgbClr val="FFFFFF"/>
                </a:solidFill>
                <a:latin typeface="Rockwell"/>
                <a:ea typeface="Rockwell"/>
                <a:cs typeface="Rockwell"/>
                <a:sym typeface="Rockwell"/>
              </a:rPr>
              <a:t>WHY SHOULD WE CARE ABOUT ADVOCACY?</a:t>
            </a:r>
            <a:endParaRPr sz="2800">
              <a:latin typeface="Rockwell"/>
              <a:ea typeface="Rockwell"/>
              <a:cs typeface="Rockwell"/>
              <a:sym typeface="Rockwell"/>
            </a:endParaRPr>
          </a:p>
        </p:txBody>
      </p:sp>
      <p:cxnSp>
        <p:nvCxnSpPr>
          <p:cNvPr id="302" name="Google Shape;302;g10f8b6ed5dd_0_28"/>
          <p:cNvCxnSpPr/>
          <p:nvPr/>
        </p:nvCxnSpPr>
        <p:spPr>
          <a:xfrm>
            <a:off x="4112525" y="1870646"/>
            <a:ext cx="540000" cy="0"/>
          </a:xfrm>
          <a:prstGeom prst="straightConnector1">
            <a:avLst/>
          </a:prstGeom>
          <a:noFill/>
          <a:ln w="12700" cap="flat" cmpd="sng">
            <a:solidFill>
              <a:schemeClr val="lt1"/>
            </a:solidFill>
            <a:prstDash val="solid"/>
            <a:round/>
            <a:headEnd type="none" w="sm" len="sm"/>
            <a:tailEnd type="none" w="sm" len="sm"/>
          </a:ln>
        </p:spPr>
      </p:cxnSp>
      <p:pic>
        <p:nvPicPr>
          <p:cNvPr id="2" name="Audio 1">
            <a:hlinkClick r:id="" action="ppaction://media"/>
            <a:extLst>
              <a:ext uri="{FF2B5EF4-FFF2-40B4-BE49-F238E27FC236}">
                <a16:creationId xmlns:a16="http://schemas.microsoft.com/office/drawing/2014/main" id="{E9975BFB-3537-44CF-96F0-F1B22ECA53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242"/>
    </mc:Choice>
    <mc:Fallback xmlns="">
      <p:transition spd="slow" advTm="14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6"/>
        <p:cNvGrpSpPr/>
        <p:nvPr/>
      </p:nvGrpSpPr>
      <p:grpSpPr>
        <a:xfrm>
          <a:off x="0" y="0"/>
          <a:ext cx="0" cy="0"/>
          <a:chOff x="0" y="0"/>
          <a:chExt cx="0" cy="0"/>
        </a:xfrm>
      </p:grpSpPr>
      <p:cxnSp>
        <p:nvCxnSpPr>
          <p:cNvPr id="307" name="Google Shape;307;g10f8b6ed5dd_0_5"/>
          <p:cNvCxnSpPr/>
          <p:nvPr/>
        </p:nvCxnSpPr>
        <p:spPr>
          <a:xfrm>
            <a:off x="5826000" y="3690871"/>
            <a:ext cx="540000" cy="0"/>
          </a:xfrm>
          <a:prstGeom prst="straightConnector1">
            <a:avLst/>
          </a:prstGeom>
          <a:noFill/>
          <a:ln w="12700" cap="flat" cmpd="sng">
            <a:solidFill>
              <a:schemeClr val="lt1"/>
            </a:solidFill>
            <a:prstDash val="solid"/>
            <a:round/>
            <a:headEnd type="none" w="sm" len="sm"/>
            <a:tailEnd type="none" w="sm" len="sm"/>
          </a:ln>
        </p:spPr>
      </p:cxnSp>
      <p:grpSp>
        <p:nvGrpSpPr>
          <p:cNvPr id="308" name="Google Shape;308;g10f8b6ed5dd_0_5"/>
          <p:cNvGrpSpPr/>
          <p:nvPr/>
        </p:nvGrpSpPr>
        <p:grpSpPr>
          <a:xfrm>
            <a:off x="9763222" y="4439459"/>
            <a:ext cx="1597875" cy="1549836"/>
            <a:chOff x="9623522" y="4395009"/>
            <a:chExt cx="1597875" cy="1549836"/>
          </a:xfrm>
        </p:grpSpPr>
        <p:sp>
          <p:nvSpPr>
            <p:cNvPr id="309" name="Google Shape;309;g10f8b6ed5dd_0_5"/>
            <p:cNvSpPr/>
            <p:nvPr/>
          </p:nvSpPr>
          <p:spPr>
            <a:xfrm rot="2700000" flipH="1">
              <a:off x="10267259" y="4452223"/>
              <a:ext cx="572138" cy="1317449"/>
            </a:xfrm>
            <a:custGeom>
              <a:avLst/>
              <a:gdLst/>
              <a:ahLst/>
              <a:cxnLst/>
              <a:rect l="l" t="t" r="r" b="b"/>
              <a:pathLst>
                <a:path w="571820" h="1316717" extrusionOk="0">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310" name="Google Shape;310;g10f8b6ed5dd_0_5"/>
            <p:cNvGrpSpPr/>
            <p:nvPr/>
          </p:nvGrpSpPr>
          <p:grpSpPr>
            <a:xfrm rot="2700000" flipH="1">
              <a:off x="10112533" y="4359934"/>
              <a:ext cx="571815" cy="1619984"/>
              <a:chOff x="8482785" y="4330454"/>
              <a:chExt cx="571820" cy="1620000"/>
            </a:xfrm>
          </p:grpSpPr>
          <p:sp>
            <p:nvSpPr>
              <p:cNvPr id="311" name="Google Shape;311;g10f8b6ed5dd_0_5"/>
              <p:cNvSpPr/>
              <p:nvPr/>
            </p:nvSpPr>
            <p:spPr>
              <a:xfrm>
                <a:off x="8482785" y="4333632"/>
                <a:ext cx="571820" cy="1311956"/>
              </a:xfrm>
              <a:custGeom>
                <a:avLst/>
                <a:gdLst/>
                <a:ahLst/>
                <a:cxnLst/>
                <a:rect l="l" t="t" r="r" b="b"/>
                <a:pathLst>
                  <a:path w="571820" h="1311956" extrusionOk="0">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312" name="Google Shape;312;g10f8b6ed5dd_0_5"/>
              <p:cNvCxnSpPr/>
              <p:nvPr/>
            </p:nvCxnSpPr>
            <p:spPr>
              <a:xfrm>
                <a:off x="8768695" y="4330454"/>
                <a:ext cx="0" cy="1620000"/>
              </a:xfrm>
              <a:prstGeom prst="straightConnector1">
                <a:avLst/>
              </a:prstGeom>
              <a:noFill/>
              <a:ln w="12700" cap="flat" cmpd="sng">
                <a:solidFill>
                  <a:schemeClr val="lt1"/>
                </a:solidFill>
                <a:prstDash val="solid"/>
                <a:round/>
                <a:headEnd type="none" w="sm" len="sm"/>
                <a:tailEnd type="none" w="sm" len="sm"/>
              </a:ln>
            </p:spPr>
          </p:cxnSp>
        </p:grpSp>
      </p:grpSp>
      <p:sp>
        <p:nvSpPr>
          <p:cNvPr id="313" name="Google Shape;313;g10f8b6ed5dd_0_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14" name="Google Shape;314;g10f8b6ed5dd_0_5"/>
          <p:cNvSpPr txBox="1">
            <a:spLocks noGrp="1"/>
          </p:cNvSpPr>
          <p:nvPr>
            <p:ph type="title"/>
          </p:nvPr>
        </p:nvSpPr>
        <p:spPr>
          <a:xfrm>
            <a:off x="2197000" y="512825"/>
            <a:ext cx="7797900" cy="2138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REFLECTION</a:t>
            </a:r>
            <a:endParaRPr/>
          </a:p>
        </p:txBody>
      </p:sp>
      <p:sp>
        <p:nvSpPr>
          <p:cNvPr id="315" name="Google Shape;315;g10f8b6ed5dd_0_5"/>
          <p:cNvSpPr txBox="1">
            <a:spLocks noGrp="1"/>
          </p:cNvSpPr>
          <p:nvPr>
            <p:ph type="body" idx="1"/>
          </p:nvPr>
        </p:nvSpPr>
        <p:spPr>
          <a:xfrm>
            <a:off x="3308350" y="3409178"/>
            <a:ext cx="5575200" cy="2068500"/>
          </a:xfrm>
          <a:prstGeom prst="rect">
            <a:avLst/>
          </a:prstGeom>
          <a:noFill/>
          <a:ln>
            <a:noFill/>
          </a:ln>
        </p:spPr>
        <p:txBody>
          <a:bodyPr spcFirstLastPara="1" wrap="square" lIns="0" tIns="0" rIns="0" bIns="0" anchor="t" anchorCtr="0">
            <a:normAutofit/>
          </a:bodyPr>
          <a:lstStyle/>
          <a:p>
            <a:pPr marL="457200" lvl="0" indent="-368300" algn="ctr" rtl="0">
              <a:lnSpc>
                <a:spcPct val="125000"/>
              </a:lnSpc>
              <a:spcBef>
                <a:spcPts val="0"/>
              </a:spcBef>
              <a:spcAft>
                <a:spcPts val="0"/>
              </a:spcAft>
              <a:buSzPts val="2200"/>
              <a:buAutoNum type="arabicPeriod"/>
            </a:pPr>
            <a:r>
              <a:rPr lang="en-US" sz="2200" i="1"/>
              <a:t>How might you have already engaged in advocacy?</a:t>
            </a:r>
            <a:endParaRPr sz="2200" i="1"/>
          </a:p>
          <a:p>
            <a:pPr marL="457200" lvl="0" indent="-381000" algn="ctr" rtl="0">
              <a:lnSpc>
                <a:spcPct val="125000"/>
              </a:lnSpc>
              <a:spcBef>
                <a:spcPts val="0"/>
              </a:spcBef>
              <a:spcAft>
                <a:spcPts val="0"/>
              </a:spcAft>
              <a:buSzPts val="2400"/>
              <a:buAutoNum type="arabicPeriod"/>
            </a:pPr>
            <a:r>
              <a:rPr lang="en-US" sz="2200" i="1"/>
              <a:t>Think about examples of advocacy that have impacted your life.</a:t>
            </a:r>
            <a:r>
              <a:rPr lang="en-US" sz="2400" i="1"/>
              <a:t> </a:t>
            </a:r>
            <a:endParaRPr sz="2400" i="1"/>
          </a:p>
        </p:txBody>
      </p:sp>
      <p:cxnSp>
        <p:nvCxnSpPr>
          <p:cNvPr id="316" name="Google Shape;316;g10f8b6ed5dd_0_5"/>
          <p:cNvCxnSpPr/>
          <p:nvPr/>
        </p:nvCxnSpPr>
        <p:spPr>
          <a:xfrm>
            <a:off x="5825950" y="2986846"/>
            <a:ext cx="540000" cy="0"/>
          </a:xfrm>
          <a:prstGeom prst="straightConnector1">
            <a:avLst/>
          </a:prstGeom>
          <a:noFill/>
          <a:ln w="12700" cap="flat" cmpd="sng">
            <a:solidFill>
              <a:schemeClr val="lt1"/>
            </a:solidFill>
            <a:prstDash val="solid"/>
            <a:round/>
            <a:headEnd type="none" w="sm" len="sm"/>
            <a:tailEnd type="none" w="sm" len="sm"/>
          </a:ln>
        </p:spPr>
      </p:cxnSp>
      <p:grpSp>
        <p:nvGrpSpPr>
          <p:cNvPr id="317" name="Google Shape;317;g10f8b6ed5dd_0_5"/>
          <p:cNvGrpSpPr/>
          <p:nvPr/>
        </p:nvGrpSpPr>
        <p:grpSpPr>
          <a:xfrm>
            <a:off x="735278" y="296016"/>
            <a:ext cx="2573082" cy="2572017"/>
            <a:chOff x="8764603" y="3842316"/>
            <a:chExt cx="2573082" cy="2572017"/>
          </a:xfrm>
        </p:grpSpPr>
        <p:sp>
          <p:nvSpPr>
            <p:cNvPr id="318" name="Google Shape;318;g10f8b6ed5dd_0_5"/>
            <p:cNvSpPr/>
            <p:nvPr/>
          </p:nvSpPr>
          <p:spPr>
            <a:xfrm rot="2700000">
              <a:off x="9181217" y="4251044"/>
              <a:ext cx="1782482" cy="1796122"/>
            </a:xfrm>
            <a:custGeom>
              <a:avLst/>
              <a:gdLst/>
              <a:ahLst/>
              <a:cxnLst/>
              <a:rect l="l" t="t" r="r" b="b"/>
              <a:pathLst>
                <a:path w="1781491" h="1795124" extrusionOk="0">
                  <a:moveTo>
                    <a:pt x="440819" y="60"/>
                  </a:moveTo>
                  <a:cubicBezTo>
                    <a:pt x="584367" y="2559"/>
                    <a:pt x="735105" y="83294"/>
                    <a:pt x="845918" y="261597"/>
                  </a:cubicBezTo>
                  <a:lnTo>
                    <a:pt x="890746" y="356027"/>
                  </a:lnTo>
                  <a:lnTo>
                    <a:pt x="935573" y="261597"/>
                  </a:lnTo>
                  <a:cubicBezTo>
                    <a:pt x="1062217" y="57822"/>
                    <a:pt x="1241007" y="-18517"/>
                    <a:pt x="1401615" y="3723"/>
                  </a:cubicBezTo>
                  <a:cubicBezTo>
                    <a:pt x="1823210" y="62105"/>
                    <a:pt x="2119509" y="799772"/>
                    <a:pt x="1018409" y="1694836"/>
                  </a:cubicBezTo>
                  <a:lnTo>
                    <a:pt x="892992" y="1791656"/>
                  </a:lnTo>
                  <a:lnTo>
                    <a:pt x="892992" y="1795124"/>
                  </a:lnTo>
                  <a:lnTo>
                    <a:pt x="890746" y="1793390"/>
                  </a:lnTo>
                  <a:lnTo>
                    <a:pt x="888499" y="1795124"/>
                  </a:lnTo>
                  <a:lnTo>
                    <a:pt x="888499" y="1791656"/>
                  </a:lnTo>
                  <a:lnTo>
                    <a:pt x="763082" y="1694836"/>
                  </a:lnTo>
                  <a:cubicBezTo>
                    <a:pt x="-338018" y="799772"/>
                    <a:pt x="-41719" y="62105"/>
                    <a:pt x="379876" y="3723"/>
                  </a:cubicBezTo>
                  <a:cubicBezTo>
                    <a:pt x="399952" y="943"/>
                    <a:pt x="420312" y="-297"/>
                    <a:pt x="440819" y="60"/>
                  </a:cubicBezTo>
                  <a:close/>
                </a:path>
              </a:pathLst>
            </a:custGeom>
            <a:solidFill>
              <a:schemeClr val="accen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319" name="Google Shape;319;g10f8b6ed5dd_0_5"/>
            <p:cNvGrpSpPr/>
            <p:nvPr/>
          </p:nvGrpSpPr>
          <p:grpSpPr>
            <a:xfrm rot="10800000">
              <a:off x="8764603" y="3842316"/>
              <a:ext cx="2538095" cy="2538095"/>
              <a:chOff x="-4355769" y="-200236"/>
              <a:chExt cx="2538095" cy="2538095"/>
            </a:xfrm>
          </p:grpSpPr>
          <p:cxnSp>
            <p:nvCxnSpPr>
              <p:cNvPr id="320" name="Google Shape;320;g10f8b6ed5dd_0_5"/>
              <p:cNvCxnSpPr/>
              <p:nvPr/>
            </p:nvCxnSpPr>
            <p:spPr>
              <a:xfrm>
                <a:off x="-3232470" y="108515"/>
                <a:ext cx="0" cy="2208294"/>
              </a:xfrm>
              <a:prstGeom prst="straightConnector1">
                <a:avLst/>
              </a:prstGeom>
              <a:noFill/>
              <a:ln w="12700" cap="flat" cmpd="sng">
                <a:solidFill>
                  <a:schemeClr val="lt1"/>
                </a:solidFill>
                <a:prstDash val="solid"/>
                <a:round/>
                <a:headEnd type="none" w="sm" len="sm"/>
                <a:tailEnd type="none" w="sm" len="sm"/>
              </a:ln>
            </p:spPr>
          </p:cxnSp>
          <p:sp>
            <p:nvSpPr>
              <p:cNvPr id="321" name="Google Shape;321;g10f8b6ed5dd_0_5"/>
              <p:cNvSpPr/>
              <p:nvPr/>
            </p:nvSpPr>
            <p:spPr>
              <a:xfrm rot="-8100000" flipH="1">
                <a:off x="-3981056" y="168441"/>
                <a:ext cx="1788668" cy="1800741"/>
              </a:xfrm>
              <a:custGeom>
                <a:avLst/>
                <a:gdLst/>
                <a:ahLst/>
                <a:cxnLst/>
                <a:rect l="l" t="t" r="r" b="b"/>
                <a:pathLst>
                  <a:path w="1787674" h="1799740" extrusionOk="0">
                    <a:moveTo>
                      <a:pt x="894683" y="1795124"/>
                    </a:moveTo>
                    <a:lnTo>
                      <a:pt x="1024593" y="1694836"/>
                    </a:lnTo>
                    <a:cubicBezTo>
                      <a:pt x="2125692" y="799772"/>
                      <a:pt x="1829394" y="62105"/>
                      <a:pt x="1407798" y="3723"/>
                    </a:cubicBezTo>
                    <a:cubicBezTo>
                      <a:pt x="1247191" y="-18517"/>
                      <a:pt x="1068401" y="57822"/>
                      <a:pt x="941757" y="261597"/>
                    </a:cubicBezTo>
                    <a:lnTo>
                      <a:pt x="894683" y="360759"/>
                    </a:lnTo>
                    <a:close/>
                    <a:moveTo>
                      <a:pt x="572691" y="1533599"/>
                    </a:moveTo>
                    <a:cubicBezTo>
                      <a:pt x="630903" y="1588184"/>
                      <a:pt x="694263" y="1643510"/>
                      <a:pt x="763082" y="1699452"/>
                    </a:cubicBezTo>
                    <a:lnTo>
                      <a:pt x="892992" y="1799740"/>
                    </a:lnTo>
                    <a:lnTo>
                      <a:pt x="892992" y="365375"/>
                    </a:lnTo>
                    <a:lnTo>
                      <a:pt x="845918" y="266213"/>
                    </a:lnTo>
                    <a:cubicBezTo>
                      <a:pt x="719274" y="62438"/>
                      <a:pt x="540484" y="-13901"/>
                      <a:pt x="379876" y="8339"/>
                    </a:cubicBezTo>
                    <a:cubicBezTo>
                      <a:pt x="-15370" y="63072"/>
                      <a:pt x="-300491" y="714833"/>
                      <a:pt x="572691" y="1533599"/>
                    </a:cubicBezTo>
                    <a:close/>
                  </a:path>
                </a:pathLst>
              </a:custGeom>
              <a:no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322" name="Google Shape;322;g10f8b6ed5dd_0_5"/>
              <p:cNvCxnSpPr/>
              <p:nvPr/>
            </p:nvCxnSpPr>
            <p:spPr>
              <a:xfrm rot="2700000">
                <a:off x="-3238929" y="472270"/>
                <a:ext cx="437416" cy="437416"/>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g10f8b6ed5dd_0_5"/>
              <p:cNvCxnSpPr/>
              <p:nvPr/>
            </p:nvCxnSpPr>
            <p:spPr>
              <a:xfrm rot="2700000">
                <a:off x="-3794929" y="602635"/>
                <a:ext cx="686884" cy="686884"/>
              </a:xfrm>
              <a:prstGeom prst="straightConnector1">
                <a:avLst/>
              </a:prstGeom>
              <a:noFill/>
              <a:ln w="12700" cap="flat" cmpd="sng">
                <a:solidFill>
                  <a:schemeClr val="lt1"/>
                </a:solidFill>
                <a:prstDash val="solid"/>
                <a:round/>
                <a:headEnd type="none" w="sm" len="sm"/>
                <a:tailEnd type="none" w="sm" len="sm"/>
              </a:ln>
            </p:spPr>
          </p:cxnSp>
          <p:cxnSp>
            <p:nvCxnSpPr>
              <p:cNvPr id="324" name="Google Shape;324;g10f8b6ed5dd_0_5"/>
              <p:cNvCxnSpPr/>
              <p:nvPr/>
            </p:nvCxnSpPr>
            <p:spPr>
              <a:xfrm rot="-8100000">
                <a:off x="-4345180" y="1437907"/>
                <a:ext cx="1787849" cy="0"/>
              </a:xfrm>
              <a:prstGeom prst="straightConnector1">
                <a:avLst/>
              </a:prstGeom>
              <a:noFill/>
              <a:ln w="12700" cap="flat" cmpd="sng">
                <a:solidFill>
                  <a:schemeClr val="lt1"/>
                </a:solidFill>
                <a:prstDash val="solid"/>
                <a:round/>
                <a:headEnd type="none" w="sm" len="sm"/>
                <a:tailEnd type="none" w="sm" len="sm"/>
              </a:ln>
            </p:spPr>
          </p:cxnSp>
          <p:cxnSp>
            <p:nvCxnSpPr>
              <p:cNvPr id="325" name="Google Shape;325;g10f8b6ed5dd_0_5"/>
              <p:cNvCxnSpPr/>
              <p:nvPr/>
            </p:nvCxnSpPr>
            <p:spPr>
              <a:xfrm rot="2700000" flipH="1">
                <a:off x="-2927591" y="783608"/>
                <a:ext cx="437416" cy="437416"/>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g10f8b6ed5dd_0_5"/>
              <p:cNvCxnSpPr/>
              <p:nvPr/>
            </p:nvCxnSpPr>
            <p:spPr>
              <a:xfrm rot="2700000" flipH="1">
                <a:off x="-3307425" y="1090141"/>
                <a:ext cx="686884" cy="686884"/>
              </a:xfrm>
              <a:prstGeom prst="straightConnector1">
                <a:avLst/>
              </a:prstGeom>
              <a:noFill/>
              <a:ln w="12700" cap="flat" cmpd="sng">
                <a:solidFill>
                  <a:schemeClr val="lt1"/>
                </a:solidFill>
                <a:prstDash val="solid"/>
                <a:round/>
                <a:headEnd type="none" w="sm" len="sm"/>
                <a:tailEnd type="none" w="sm" len="sm"/>
              </a:ln>
            </p:spPr>
          </p:cxnSp>
        </p:grpSp>
      </p:grpSp>
      <p:pic>
        <p:nvPicPr>
          <p:cNvPr id="4" name="Audio 3">
            <a:hlinkClick r:id="" action="ppaction://media"/>
            <a:extLst>
              <a:ext uri="{FF2B5EF4-FFF2-40B4-BE49-F238E27FC236}">
                <a16:creationId xmlns:a16="http://schemas.microsoft.com/office/drawing/2014/main" id="{03DABB17-6C45-4A7E-90B3-ED1C98D370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220"/>
    </mc:Choice>
    <mc:Fallback xmlns="">
      <p:transition spd="slow" advTm="13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0"/>
        <p:cNvGrpSpPr/>
        <p:nvPr/>
      </p:nvGrpSpPr>
      <p:grpSpPr>
        <a:xfrm>
          <a:off x="0" y="0"/>
          <a:ext cx="0" cy="0"/>
          <a:chOff x="0" y="0"/>
          <a:chExt cx="0" cy="0"/>
        </a:xfrm>
      </p:grpSpPr>
      <p:cxnSp>
        <p:nvCxnSpPr>
          <p:cNvPr id="331" name="Google Shape;331;p12"/>
          <p:cNvCxnSpPr/>
          <p:nvPr/>
        </p:nvCxnSpPr>
        <p:spPr>
          <a:xfrm>
            <a:off x="5826000" y="3690871"/>
            <a:ext cx="540000" cy="0"/>
          </a:xfrm>
          <a:prstGeom prst="straightConnector1">
            <a:avLst/>
          </a:prstGeom>
          <a:noFill/>
          <a:ln w="12700" cap="flat" cmpd="sng">
            <a:solidFill>
              <a:schemeClr val="lt1"/>
            </a:solidFill>
            <a:prstDash val="solid"/>
            <a:round/>
            <a:headEnd type="none" w="sm" len="sm"/>
            <a:tailEnd type="none" w="sm" len="sm"/>
          </a:ln>
        </p:spPr>
      </p:cxnSp>
      <p:grpSp>
        <p:nvGrpSpPr>
          <p:cNvPr id="332" name="Google Shape;332;p12"/>
          <p:cNvGrpSpPr/>
          <p:nvPr/>
        </p:nvGrpSpPr>
        <p:grpSpPr>
          <a:xfrm>
            <a:off x="9763121" y="4439427"/>
            <a:ext cx="1597977" cy="1549851"/>
            <a:chOff x="9623421" y="4394977"/>
            <a:chExt cx="1597977" cy="1549851"/>
          </a:xfrm>
        </p:grpSpPr>
        <p:sp>
          <p:nvSpPr>
            <p:cNvPr id="333" name="Google Shape;333;p12"/>
            <p:cNvSpPr/>
            <p:nvPr/>
          </p:nvSpPr>
          <p:spPr>
            <a:xfrm rot="2700000" flipH="1">
              <a:off x="10267789" y="4452443"/>
              <a:ext cx="571820" cy="1316717"/>
            </a:xfrm>
            <a:custGeom>
              <a:avLst/>
              <a:gdLst/>
              <a:ahLst/>
              <a:cxnLst/>
              <a:rect l="l" t="t" r="r" b="b"/>
              <a:pathLst>
                <a:path w="571820" h="1316717" extrusionOk="0">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334" name="Google Shape;334;p12"/>
            <p:cNvGrpSpPr/>
            <p:nvPr/>
          </p:nvGrpSpPr>
          <p:grpSpPr>
            <a:xfrm rot="2700000" flipH="1">
              <a:off x="10112436" y="4359902"/>
              <a:ext cx="571820" cy="1620000"/>
              <a:chOff x="8482785" y="4330454"/>
              <a:chExt cx="571820" cy="1620000"/>
            </a:xfrm>
          </p:grpSpPr>
          <p:sp>
            <p:nvSpPr>
              <p:cNvPr id="335" name="Google Shape;335;p12"/>
              <p:cNvSpPr/>
              <p:nvPr/>
            </p:nvSpPr>
            <p:spPr>
              <a:xfrm>
                <a:off x="8482785" y="4333632"/>
                <a:ext cx="571820" cy="1311956"/>
              </a:xfrm>
              <a:custGeom>
                <a:avLst/>
                <a:gdLst/>
                <a:ahLst/>
                <a:cxnLst/>
                <a:rect l="l" t="t" r="r" b="b"/>
                <a:pathLst>
                  <a:path w="571820" h="1311956" extrusionOk="0">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336" name="Google Shape;336;p12"/>
              <p:cNvCxnSpPr/>
              <p:nvPr/>
            </p:nvCxnSpPr>
            <p:spPr>
              <a:xfrm>
                <a:off x="8768695" y="4330454"/>
                <a:ext cx="0" cy="1620000"/>
              </a:xfrm>
              <a:prstGeom prst="straightConnector1">
                <a:avLst/>
              </a:prstGeom>
              <a:noFill/>
              <a:ln w="12700" cap="flat" cmpd="sng">
                <a:solidFill>
                  <a:schemeClr val="lt1"/>
                </a:solidFill>
                <a:prstDash val="solid"/>
                <a:round/>
                <a:headEnd type="none" w="sm" len="sm"/>
                <a:tailEnd type="none" w="sm" len="sm"/>
              </a:ln>
            </p:spPr>
          </p:cxnSp>
        </p:grpSp>
      </p:grpSp>
      <p:sp>
        <p:nvSpPr>
          <p:cNvPr id="337" name="Google Shape;337;p1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338" name="Google Shape;338;p12" descr="Aqua and green fractal background like floral petal"/>
          <p:cNvPicPr preferRelativeResize="0"/>
          <p:nvPr/>
        </p:nvPicPr>
        <p:blipFill rotWithShape="1">
          <a:blip r:embed="rId3">
            <a:alphaModFix amt="50000"/>
          </a:blip>
          <a:srcRect t="8746" b="16253"/>
          <a:stretch/>
        </p:blipFill>
        <p:spPr>
          <a:xfrm>
            <a:off x="20" y="10"/>
            <a:ext cx="12191980" cy="6857990"/>
          </a:xfrm>
          <a:custGeom>
            <a:avLst/>
            <a:gdLst/>
            <a:ahLst/>
            <a:cxnLst/>
            <a:rect l="l" t="t" r="r" b="b"/>
            <a:pathLst>
              <a:path w="12192000" h="6858000" extrusionOk="0">
                <a:moveTo>
                  <a:pt x="0" y="0"/>
                </a:moveTo>
                <a:lnTo>
                  <a:pt x="12192000" y="0"/>
                </a:lnTo>
                <a:lnTo>
                  <a:pt x="12192000" y="6858000"/>
                </a:lnTo>
                <a:lnTo>
                  <a:pt x="0" y="6858000"/>
                </a:lnTo>
                <a:close/>
              </a:path>
            </a:pathLst>
          </a:custGeom>
          <a:noFill/>
          <a:ln>
            <a:noFill/>
          </a:ln>
        </p:spPr>
      </p:pic>
      <p:sp>
        <p:nvSpPr>
          <p:cNvPr id="339" name="Google Shape;339;p12"/>
          <p:cNvSpPr/>
          <p:nvPr/>
        </p:nvSpPr>
        <p:spPr>
          <a:xfrm>
            <a:off x="1648637" y="1"/>
            <a:ext cx="8894726" cy="6858000"/>
          </a:xfrm>
          <a:prstGeom prst="rect">
            <a:avLst/>
          </a:prstGeom>
          <a:gradFill>
            <a:gsLst>
              <a:gs pos="0">
                <a:srgbClr val="000000">
                  <a:alpha val="34901"/>
                </a:srgbClr>
              </a:gs>
              <a:gs pos="51000">
                <a:srgbClr val="000000">
                  <a:alpha val="20000"/>
                </a:srgbClr>
              </a:gs>
              <a:gs pos="80000">
                <a:srgbClr val="000000">
                  <a:alpha val="0"/>
                </a:srgbClr>
              </a:gs>
              <a:gs pos="100000">
                <a:srgbClr val="000000">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venir"/>
              <a:ea typeface="Avenir"/>
              <a:cs typeface="Avenir"/>
              <a:sym typeface="Avenir"/>
            </a:endParaRPr>
          </a:p>
        </p:txBody>
      </p:sp>
      <p:sp>
        <p:nvSpPr>
          <p:cNvPr id="340" name="Google Shape;340;p12"/>
          <p:cNvSpPr/>
          <p:nvPr/>
        </p:nvSpPr>
        <p:spPr>
          <a:xfrm>
            <a:off x="0" y="0"/>
            <a:ext cx="12192000" cy="6858000"/>
          </a:xfrm>
          <a:custGeom>
            <a:avLst/>
            <a:gdLst/>
            <a:ahLst/>
            <a:cxnLst/>
            <a:rect l="l" t="t" r="r" b="b"/>
            <a:pathLst>
              <a:path w="12192000" h="6858000" extrusionOk="0">
                <a:moveTo>
                  <a:pt x="539400" y="540000"/>
                </a:moveTo>
                <a:lnTo>
                  <a:pt x="539400" y="6318000"/>
                </a:lnTo>
                <a:lnTo>
                  <a:pt x="11652600" y="6318000"/>
                </a:lnTo>
                <a:lnTo>
                  <a:pt x="11652600" y="540000"/>
                </a:lnTo>
                <a:close/>
                <a:moveTo>
                  <a:pt x="0" y="0"/>
                </a:moveTo>
                <a:lnTo>
                  <a:pt x="12192000" y="0"/>
                </a:lnTo>
                <a:lnTo>
                  <a:pt x="12192000" y="6858000"/>
                </a:lnTo>
                <a:lnTo>
                  <a:pt x="0" y="685800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41" name="Google Shape;341;p12"/>
          <p:cNvSpPr/>
          <p:nvPr/>
        </p:nvSpPr>
        <p:spPr>
          <a:xfrm rot="10800000" flipH="1">
            <a:off x="431686" y="432884"/>
            <a:ext cx="11113200" cy="5778000"/>
          </a:xfrm>
          <a:custGeom>
            <a:avLst/>
            <a:gdLst/>
            <a:ahLst/>
            <a:cxnLst/>
            <a:rect l="l" t="t" r="r" b="b"/>
            <a:pathLst>
              <a:path w="6660000" h="5760000" extrusionOk="0">
                <a:moveTo>
                  <a:pt x="6660000" y="5760000"/>
                </a:moveTo>
                <a:lnTo>
                  <a:pt x="0" y="5760000"/>
                </a:lnTo>
                <a:lnTo>
                  <a:pt x="0"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42" name="Google Shape;342;p12"/>
          <p:cNvSpPr txBox="1">
            <a:spLocks noGrp="1"/>
          </p:cNvSpPr>
          <p:nvPr>
            <p:ph type="title"/>
          </p:nvPr>
        </p:nvSpPr>
        <p:spPr>
          <a:xfrm>
            <a:off x="2197100" y="1079500"/>
            <a:ext cx="7797799" cy="2138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rgbClr val="FFFFFF"/>
              </a:buClr>
              <a:buSzPts val="2800"/>
              <a:buFont typeface="Rockwell"/>
              <a:buNone/>
            </a:pPr>
            <a:r>
              <a:rPr lang="en-US">
                <a:solidFill>
                  <a:srgbClr val="FFFFFF"/>
                </a:solidFill>
              </a:rPr>
              <a:t>ADVOCACY EXPLORATION</a:t>
            </a:r>
            <a:endParaRPr/>
          </a:p>
        </p:txBody>
      </p:sp>
      <p:cxnSp>
        <p:nvCxnSpPr>
          <p:cNvPr id="343" name="Google Shape;343;p12"/>
          <p:cNvCxnSpPr/>
          <p:nvPr/>
        </p:nvCxnSpPr>
        <p:spPr>
          <a:xfrm>
            <a:off x="5826000" y="3690871"/>
            <a:ext cx="540000" cy="0"/>
          </a:xfrm>
          <a:prstGeom prst="straightConnector1">
            <a:avLst/>
          </a:prstGeom>
          <a:noFill/>
          <a:ln w="12700" cap="flat" cmpd="sng">
            <a:solidFill>
              <a:srgbClr val="FFFFFF"/>
            </a:solidFill>
            <a:prstDash val="solid"/>
            <a:round/>
            <a:headEnd type="none" w="sm" len="sm"/>
            <a:tailEnd type="none" w="sm" len="sm"/>
          </a:ln>
        </p:spPr>
      </p:cxnSp>
      <p:sp>
        <p:nvSpPr>
          <p:cNvPr id="344" name="Google Shape;344;p12"/>
          <p:cNvSpPr/>
          <p:nvPr/>
        </p:nvSpPr>
        <p:spPr>
          <a:xfrm rot="10800000">
            <a:off x="431686" y="6210884"/>
            <a:ext cx="11113200" cy="0"/>
          </a:xfrm>
          <a:custGeom>
            <a:avLst/>
            <a:gdLst/>
            <a:ahLst/>
            <a:cxnLst/>
            <a:rect l="l" t="t" r="r" b="b"/>
            <a:pathLst>
              <a:path w="6660000" h="120000" extrusionOk="0">
                <a:moveTo>
                  <a:pt x="6660000" y="0"/>
                </a:moveTo>
                <a:lnTo>
                  <a:pt x="0" y="0"/>
                </a:lnTo>
              </a:path>
            </a:pathLst>
          </a:custGeom>
          <a:solidFill>
            <a:schemeClr val="lt2">
              <a:alpha val="80000"/>
            </a:scheme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45" name="Google Shape;345;p12"/>
          <p:cNvSpPr/>
          <p:nvPr/>
        </p:nvSpPr>
        <p:spPr>
          <a:xfrm>
            <a:off x="11544886" y="432884"/>
            <a:ext cx="0" cy="5778000"/>
          </a:xfrm>
          <a:custGeom>
            <a:avLst/>
            <a:gdLst/>
            <a:ahLst/>
            <a:cxnLst/>
            <a:rect l="l" t="t" r="r" b="b"/>
            <a:pathLst>
              <a:path w="120000" h="5760000" extrusionOk="0">
                <a:moveTo>
                  <a:pt x="0" y="5760000"/>
                </a:moveTo>
                <a:lnTo>
                  <a:pt x="0" y="0"/>
                </a:lnTo>
              </a:path>
            </a:pathLst>
          </a:custGeom>
          <a:solidFill>
            <a:schemeClr val="lt2">
              <a:alpha val="80000"/>
            </a:scheme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slow" p14:dur="1500" advTm="4500">
        <p:split orient="vert"/>
      </p:transition>
    </mc:Choice>
    <mc:Fallback xmlns="">
      <p:transition spd="slow" advTm="4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4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9"/>
        <p:cNvGrpSpPr/>
        <p:nvPr/>
      </p:nvGrpSpPr>
      <p:grpSpPr>
        <a:xfrm>
          <a:off x="0" y="0"/>
          <a:ext cx="0" cy="0"/>
          <a:chOff x="0" y="0"/>
          <a:chExt cx="0" cy="0"/>
        </a:xfrm>
      </p:grpSpPr>
      <p:sp>
        <p:nvSpPr>
          <p:cNvPr id="350" name="Google Shape;350;p13"/>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51" name="Google Shape;351;p13"/>
          <p:cNvSpPr txBox="1">
            <a:spLocks noGrp="1"/>
          </p:cNvSpPr>
          <p:nvPr>
            <p:ph type="title"/>
          </p:nvPr>
        </p:nvSpPr>
        <p:spPr>
          <a:xfrm>
            <a:off x="1080000" y="2252663"/>
            <a:ext cx="4457200" cy="2349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2800"/>
              <a:buFont typeface="Rockwell"/>
              <a:buNone/>
            </a:pPr>
            <a:r>
              <a:rPr lang="en-US"/>
              <a:t>STEP ONE</a:t>
            </a:r>
            <a:endParaRPr/>
          </a:p>
        </p:txBody>
      </p:sp>
      <p:grpSp>
        <p:nvGrpSpPr>
          <p:cNvPr id="352" name="Google Shape;352;p13"/>
          <p:cNvGrpSpPr/>
          <p:nvPr/>
        </p:nvGrpSpPr>
        <p:grpSpPr>
          <a:xfrm>
            <a:off x="903520" y="649304"/>
            <a:ext cx="1241179" cy="1551586"/>
            <a:chOff x="903520" y="649304"/>
            <a:chExt cx="1241179" cy="1551586"/>
          </a:xfrm>
        </p:grpSpPr>
        <p:grpSp>
          <p:nvGrpSpPr>
            <p:cNvPr id="353" name="Google Shape;353;p13"/>
            <p:cNvGrpSpPr/>
            <p:nvPr/>
          </p:nvGrpSpPr>
          <p:grpSpPr>
            <a:xfrm>
              <a:off x="903520" y="1008265"/>
              <a:ext cx="1241179" cy="1192625"/>
              <a:chOff x="903520" y="1008265"/>
              <a:chExt cx="1241179" cy="1192625"/>
            </a:xfrm>
          </p:grpSpPr>
          <p:grpSp>
            <p:nvGrpSpPr>
              <p:cNvPr id="354" name="Google Shape;354;p13"/>
              <p:cNvGrpSpPr/>
              <p:nvPr/>
            </p:nvGrpSpPr>
            <p:grpSpPr>
              <a:xfrm rot="-2700000" flipH="1">
                <a:off x="1067391" y="1242261"/>
                <a:ext cx="961992" cy="724633"/>
                <a:chOff x="461917" y="958515"/>
                <a:chExt cx="961992" cy="724633"/>
              </a:xfrm>
            </p:grpSpPr>
            <p:sp>
              <p:nvSpPr>
                <p:cNvPr id="355" name="Google Shape;355;p13"/>
                <p:cNvSpPr/>
                <p:nvPr/>
              </p:nvSpPr>
              <p:spPr>
                <a:xfrm rot="8100000" flipH="1">
                  <a:off x="558167" y="1122160"/>
                  <a:ext cx="464738" cy="464738"/>
                </a:xfrm>
                <a:custGeom>
                  <a:avLst/>
                  <a:gdLst/>
                  <a:ahLst/>
                  <a:cxnLst/>
                  <a:rect l="l" t="t" r="r" b="b"/>
                  <a:pathLst>
                    <a:path w="464738" h="464738" extrusionOk="0">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56" name="Google Shape;356;p13"/>
                <p:cNvSpPr/>
                <p:nvPr/>
              </p:nvSpPr>
              <p:spPr>
                <a:xfrm rot="5400000" flipH="1">
                  <a:off x="959170" y="958515"/>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grpSp>
            <p:nvGrpSpPr>
              <p:cNvPr id="357" name="Google Shape;357;p13"/>
              <p:cNvGrpSpPr/>
              <p:nvPr/>
            </p:nvGrpSpPr>
            <p:grpSpPr>
              <a:xfrm>
                <a:off x="903520" y="1063906"/>
                <a:ext cx="960256" cy="901092"/>
                <a:chOff x="2111720" y="2516203"/>
                <a:chExt cx="960256" cy="901092"/>
              </a:xfrm>
            </p:grpSpPr>
            <p:sp>
              <p:nvSpPr>
                <p:cNvPr id="358" name="Google Shape;358;p13"/>
                <p:cNvSpPr/>
                <p:nvPr/>
              </p:nvSpPr>
              <p:spPr>
                <a:xfrm rot="-8100000">
                  <a:off x="2207971" y="2856305"/>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59" name="Google Shape;359;p13"/>
                <p:cNvSpPr/>
                <p:nvPr/>
              </p:nvSpPr>
              <p:spPr>
                <a:xfrm rot="10800000">
                  <a:off x="2607238" y="2688467"/>
                  <a:ext cx="464738" cy="464738"/>
                </a:xfrm>
                <a:custGeom>
                  <a:avLst/>
                  <a:gdLst/>
                  <a:ahLst/>
                  <a:cxnLst/>
                  <a:rect l="l" t="t" r="r" b="b"/>
                  <a:pathLst>
                    <a:path w="464738" h="464738" extrusionOk="0">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360" name="Google Shape;360;p13"/>
                <p:cNvGrpSpPr/>
                <p:nvPr/>
              </p:nvGrpSpPr>
              <p:grpSpPr>
                <a:xfrm>
                  <a:off x="2435580" y="2516203"/>
                  <a:ext cx="636396" cy="900662"/>
                  <a:chOff x="2435580" y="2516203"/>
                  <a:chExt cx="636396" cy="900662"/>
                </a:xfrm>
              </p:grpSpPr>
              <p:cxnSp>
                <p:nvCxnSpPr>
                  <p:cNvPr id="361" name="Google Shape;361;p13"/>
                  <p:cNvCxnSpPr/>
                  <p:nvPr/>
                </p:nvCxnSpPr>
                <p:spPr>
                  <a:xfrm rot="10800000">
                    <a:off x="2440769" y="2516865"/>
                    <a:ext cx="0" cy="900000"/>
                  </a:xfrm>
                  <a:prstGeom prst="straightConnector1">
                    <a:avLst/>
                  </a:prstGeom>
                  <a:noFill/>
                  <a:ln w="12700" cap="flat" cmpd="sng">
                    <a:solidFill>
                      <a:schemeClr val="lt1"/>
                    </a:solidFill>
                    <a:prstDash val="solid"/>
                    <a:round/>
                    <a:headEnd type="none" w="sm" len="sm"/>
                    <a:tailEnd type="none" w="sm" len="sm"/>
                  </a:ln>
                </p:spPr>
              </p:cxnSp>
              <p:cxnSp>
                <p:nvCxnSpPr>
                  <p:cNvPr id="362" name="Google Shape;362;p13"/>
                  <p:cNvCxnSpPr/>
                  <p:nvPr/>
                </p:nvCxnSpPr>
                <p:spPr>
                  <a:xfrm rot="10800000">
                    <a:off x="2753778" y="2384401"/>
                    <a:ext cx="0" cy="900000"/>
                  </a:xfrm>
                  <a:prstGeom prst="straightConnector1">
                    <a:avLst/>
                  </a:prstGeom>
                  <a:noFill/>
                  <a:ln w="12700" cap="flat" cmpd="sng">
                    <a:solidFill>
                      <a:schemeClr val="lt1"/>
                    </a:solidFill>
                    <a:prstDash val="solid"/>
                    <a:round/>
                    <a:headEnd type="none" w="sm" len="sm"/>
                    <a:tailEnd type="none" w="sm" len="sm"/>
                  </a:ln>
                </p:spPr>
              </p:cxnSp>
            </p:grpSp>
          </p:grpSp>
        </p:grpSp>
        <p:grpSp>
          <p:nvGrpSpPr>
            <p:cNvPr id="363" name="Google Shape;363;p13"/>
            <p:cNvGrpSpPr/>
            <p:nvPr/>
          </p:nvGrpSpPr>
          <p:grpSpPr>
            <a:xfrm>
              <a:off x="1437136" y="649304"/>
              <a:ext cx="388541" cy="388541"/>
              <a:chOff x="5752675" y="5440856"/>
              <a:chExt cx="388541" cy="388541"/>
            </a:xfrm>
          </p:grpSpPr>
          <p:sp>
            <p:nvSpPr>
              <p:cNvPr id="364" name="Google Shape;364;p13"/>
              <p:cNvSpPr/>
              <p:nvPr/>
            </p:nvSpPr>
            <p:spPr>
              <a:xfrm rot="10800000">
                <a:off x="5800801" y="5488982"/>
                <a:ext cx="340415" cy="340415"/>
              </a:xfrm>
              <a:prstGeom prst="ellipse">
                <a:avLst/>
              </a:prstGeom>
              <a:solidFill>
                <a:srgbClr val="D6AA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65" name="Google Shape;365;p13"/>
              <p:cNvSpPr/>
              <p:nvPr/>
            </p:nvSpPr>
            <p:spPr>
              <a:xfrm>
                <a:off x="5752675" y="5440856"/>
                <a:ext cx="340415" cy="340415"/>
              </a:xfrm>
              <a:prstGeom prst="ellipse">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grpSp>
      <p:sp>
        <p:nvSpPr>
          <p:cNvPr id="366" name="Google Shape;366;p13"/>
          <p:cNvSpPr txBox="1">
            <a:spLocks noGrp="1"/>
          </p:cNvSpPr>
          <p:nvPr>
            <p:ph type="body" idx="1"/>
          </p:nvPr>
        </p:nvSpPr>
        <p:spPr>
          <a:xfrm>
            <a:off x="6098539" y="1634535"/>
            <a:ext cx="4721832" cy="4096810"/>
          </a:xfrm>
          <a:prstGeom prst="rect">
            <a:avLst/>
          </a:prstGeom>
          <a:noFill/>
          <a:ln>
            <a:noFill/>
          </a:ln>
        </p:spPr>
        <p:txBody>
          <a:bodyPr spcFirstLastPara="1" wrap="square" lIns="0" tIns="0" rIns="0" bIns="0" anchor="ctr" anchorCtr="0">
            <a:normAutofit/>
          </a:bodyPr>
          <a:lstStyle/>
          <a:p>
            <a:pPr marL="359410" lvl="0" indent="-359410" algn="l" rtl="0">
              <a:lnSpc>
                <a:spcPct val="125000"/>
              </a:lnSpc>
              <a:spcBef>
                <a:spcPts val="0"/>
              </a:spcBef>
              <a:spcAft>
                <a:spcPts val="600"/>
              </a:spcAft>
              <a:buSzPts val="2000"/>
              <a:buChar char="·"/>
            </a:pPr>
            <a:r>
              <a:rPr lang="en-US" sz="1900" i="1" dirty="0"/>
              <a:t>Explore and research topics for which you could passionately advocate</a:t>
            </a:r>
            <a:endParaRPr lang="en-US" sz="1900" dirty="0"/>
          </a:p>
          <a:p>
            <a:pPr marL="359410" lvl="0" indent="-359410" algn="l" rtl="0">
              <a:lnSpc>
                <a:spcPct val="125000"/>
              </a:lnSpc>
              <a:spcBef>
                <a:spcPts val="0"/>
              </a:spcBef>
              <a:spcAft>
                <a:spcPts val="600"/>
              </a:spcAft>
              <a:buSzPts val="2000"/>
              <a:buChar char="·"/>
            </a:pPr>
            <a:r>
              <a:rPr lang="en-US" sz="1900" i="1" dirty="0"/>
              <a:t>Think back on your intention statement from the Influencer Mindset module</a:t>
            </a:r>
          </a:p>
          <a:p>
            <a:pPr marL="359410" lvl="0" indent="-346710" algn="l" rtl="0">
              <a:lnSpc>
                <a:spcPct val="125000"/>
              </a:lnSpc>
              <a:spcBef>
                <a:spcPts val="0"/>
              </a:spcBef>
              <a:spcAft>
                <a:spcPts val="0"/>
              </a:spcAft>
              <a:buSzPts val="1800"/>
              <a:buChar char="·"/>
            </a:pPr>
            <a:r>
              <a:rPr lang="en-US" sz="1900" i="1" dirty="0"/>
              <a:t>Don’t feel like you need to be an expert</a:t>
            </a:r>
          </a:p>
          <a:p>
            <a:pPr marL="359410" lvl="0" indent="-232410" algn="l" rtl="0">
              <a:lnSpc>
                <a:spcPct val="125000"/>
              </a:lnSpc>
              <a:spcBef>
                <a:spcPts val="1000"/>
              </a:spcBef>
              <a:spcAft>
                <a:spcPts val="0"/>
              </a:spcAft>
              <a:buSzPts val="2000"/>
              <a:buNone/>
            </a:pPr>
            <a:endParaRPr lang="en-US" dirty="0"/>
          </a:p>
        </p:txBody>
      </p:sp>
      <p:pic>
        <p:nvPicPr>
          <p:cNvPr id="2" name="Audio Recording May 21, 2022 at 3:10:23 PM">
            <a:hlinkClick r:id="" action="ppaction://media"/>
            <a:extLst>
              <a:ext uri="{FF2B5EF4-FFF2-40B4-BE49-F238E27FC236}">
                <a16:creationId xmlns:a16="http://schemas.microsoft.com/office/drawing/2014/main" id="{91E51970-AD3C-E4C6-35CB-DFD015CA2CD8}"/>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2850"/>
    </mc:Choice>
    <mc:Fallback xmlns="">
      <p:transition advTm="12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extLst>
    <p:ext uri="{6950BFC3-D8DA-4A85-94F7-54DA5524770B}">
      <p188:commentRel xmlns:p188="http://schemas.microsoft.com/office/powerpoint/2018/8/main" r:id="rId5"/>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70"/>
        <p:cNvGrpSpPr/>
        <p:nvPr/>
      </p:nvGrpSpPr>
      <p:grpSpPr>
        <a:xfrm>
          <a:off x="0" y="0"/>
          <a:ext cx="0" cy="0"/>
          <a:chOff x="0" y="0"/>
          <a:chExt cx="0" cy="0"/>
        </a:xfrm>
      </p:grpSpPr>
      <p:sp>
        <p:nvSpPr>
          <p:cNvPr id="371" name="Google Shape;371;p1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72" name="Google Shape;372;p14"/>
          <p:cNvSpPr txBox="1">
            <a:spLocks noGrp="1"/>
          </p:cNvSpPr>
          <p:nvPr>
            <p:ph type="title"/>
          </p:nvPr>
        </p:nvSpPr>
        <p:spPr>
          <a:xfrm>
            <a:off x="1078100" y="542671"/>
            <a:ext cx="10026650" cy="112420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2800"/>
              <a:buFont typeface="Rockwell"/>
              <a:buNone/>
            </a:pPr>
            <a:r>
              <a:rPr lang="en-US"/>
              <a:t>TOPICS TO GET YOU STARTED</a:t>
            </a:r>
            <a:endParaRPr/>
          </a:p>
        </p:txBody>
      </p:sp>
      <p:sp>
        <p:nvSpPr>
          <p:cNvPr id="373" name="Google Shape;373;p14"/>
          <p:cNvSpPr/>
          <p:nvPr/>
        </p:nvSpPr>
        <p:spPr>
          <a:xfrm>
            <a:off x="0" y="2252664"/>
            <a:ext cx="12192000" cy="460533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grpSp>
        <p:nvGrpSpPr>
          <p:cNvPr id="374" name="Google Shape;374;p14"/>
          <p:cNvGrpSpPr/>
          <p:nvPr/>
        </p:nvGrpSpPr>
        <p:grpSpPr>
          <a:xfrm>
            <a:off x="541338" y="2844907"/>
            <a:ext cx="11109674" cy="3468727"/>
            <a:chOff x="0" y="1695"/>
            <a:chExt cx="11109674" cy="3468727"/>
          </a:xfrm>
        </p:grpSpPr>
        <p:cxnSp>
          <p:nvCxnSpPr>
            <p:cNvPr id="375" name="Google Shape;375;p14"/>
            <p:cNvCxnSpPr/>
            <p:nvPr/>
          </p:nvCxnSpPr>
          <p:spPr>
            <a:xfrm>
              <a:off x="0" y="1695"/>
              <a:ext cx="11109674" cy="0"/>
            </a:xfrm>
            <a:prstGeom prst="straightConnector1">
              <a:avLst/>
            </a:prstGeom>
            <a:solidFill>
              <a:srgbClr val="4C9FC2"/>
            </a:solidFill>
            <a:ln w="9525" cap="flat" cmpd="sng">
              <a:solidFill>
                <a:srgbClr val="4C9FC2"/>
              </a:solidFill>
              <a:prstDash val="solid"/>
              <a:round/>
              <a:headEnd type="none" w="sm" len="sm"/>
              <a:tailEnd type="none" w="sm" len="sm"/>
            </a:ln>
          </p:spPr>
        </p:cxnSp>
        <p:sp>
          <p:nvSpPr>
            <p:cNvPr id="376" name="Google Shape;376;p14"/>
            <p:cNvSpPr/>
            <p:nvPr/>
          </p:nvSpPr>
          <p:spPr>
            <a:xfrm>
              <a:off x="0" y="1695"/>
              <a:ext cx="11109674" cy="578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txBox="1"/>
            <p:nvPr/>
          </p:nvSpPr>
          <p:spPr>
            <a:xfrm>
              <a:off x="0" y="1695"/>
              <a:ext cx="11109674" cy="578121"/>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b="0" i="0" u="none" strike="noStrike" cap="none">
                  <a:solidFill>
                    <a:schemeClr val="lt1"/>
                  </a:solidFill>
                  <a:latin typeface="Avenir"/>
                  <a:ea typeface="Avenir"/>
                  <a:cs typeface="Avenir"/>
                  <a:sym typeface="Avenir"/>
                </a:rPr>
                <a:t>Health Disparities</a:t>
              </a:r>
              <a:endParaRPr/>
            </a:p>
          </p:txBody>
        </p:sp>
        <p:cxnSp>
          <p:nvCxnSpPr>
            <p:cNvPr id="378" name="Google Shape;378;p14"/>
            <p:cNvCxnSpPr/>
            <p:nvPr/>
          </p:nvCxnSpPr>
          <p:spPr>
            <a:xfrm>
              <a:off x="0" y="579816"/>
              <a:ext cx="11109674" cy="0"/>
            </a:xfrm>
            <a:prstGeom prst="straightConnector1">
              <a:avLst/>
            </a:prstGeom>
            <a:solidFill>
              <a:srgbClr val="4691C0"/>
            </a:solidFill>
            <a:ln w="9525" cap="flat" cmpd="sng">
              <a:solidFill>
                <a:srgbClr val="4691C0"/>
              </a:solidFill>
              <a:prstDash val="solid"/>
              <a:round/>
              <a:headEnd type="none" w="sm" len="sm"/>
              <a:tailEnd type="none" w="sm" len="sm"/>
            </a:ln>
          </p:spPr>
        </p:cxnSp>
        <p:sp>
          <p:nvSpPr>
            <p:cNvPr id="379" name="Google Shape;379;p14"/>
            <p:cNvSpPr/>
            <p:nvPr/>
          </p:nvSpPr>
          <p:spPr>
            <a:xfrm>
              <a:off x="0" y="579816"/>
              <a:ext cx="11109674" cy="578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txBox="1"/>
            <p:nvPr/>
          </p:nvSpPr>
          <p:spPr>
            <a:xfrm>
              <a:off x="0" y="579816"/>
              <a:ext cx="11109674" cy="578121"/>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b="0" i="0" u="none" strike="noStrike" cap="none">
                  <a:solidFill>
                    <a:schemeClr val="lt1"/>
                  </a:solidFill>
                  <a:latin typeface="Avenir"/>
                  <a:ea typeface="Avenir"/>
                  <a:cs typeface="Avenir"/>
                  <a:sym typeface="Avenir"/>
                </a:rPr>
                <a:t>Mental Health</a:t>
              </a:r>
              <a:endParaRPr/>
            </a:p>
          </p:txBody>
        </p:sp>
        <p:cxnSp>
          <p:nvCxnSpPr>
            <p:cNvPr id="381" name="Google Shape;381;p14"/>
            <p:cNvCxnSpPr/>
            <p:nvPr/>
          </p:nvCxnSpPr>
          <p:spPr>
            <a:xfrm>
              <a:off x="0" y="1157937"/>
              <a:ext cx="11109674" cy="0"/>
            </a:xfrm>
            <a:prstGeom prst="straightConnector1">
              <a:avLst/>
            </a:prstGeom>
            <a:solidFill>
              <a:srgbClr val="4184BE"/>
            </a:solidFill>
            <a:ln w="9525" cap="flat" cmpd="sng">
              <a:solidFill>
                <a:srgbClr val="4184BE"/>
              </a:solidFill>
              <a:prstDash val="solid"/>
              <a:round/>
              <a:headEnd type="none" w="sm" len="sm"/>
              <a:tailEnd type="none" w="sm" len="sm"/>
            </a:ln>
          </p:spPr>
        </p:cxnSp>
        <p:sp>
          <p:nvSpPr>
            <p:cNvPr id="382" name="Google Shape;382;p14"/>
            <p:cNvSpPr/>
            <p:nvPr/>
          </p:nvSpPr>
          <p:spPr>
            <a:xfrm>
              <a:off x="0" y="1157937"/>
              <a:ext cx="11109674" cy="578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txBox="1"/>
            <p:nvPr/>
          </p:nvSpPr>
          <p:spPr>
            <a:xfrm>
              <a:off x="0" y="1157937"/>
              <a:ext cx="11109674" cy="578121"/>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b="0" i="0" u="none" strike="noStrike" cap="none">
                  <a:solidFill>
                    <a:schemeClr val="lt1"/>
                  </a:solidFill>
                  <a:latin typeface="Avenir"/>
                  <a:ea typeface="Avenir"/>
                  <a:cs typeface="Avenir"/>
                  <a:sym typeface="Avenir"/>
                </a:rPr>
                <a:t>Substance Abuse</a:t>
              </a:r>
              <a:endParaRPr/>
            </a:p>
          </p:txBody>
        </p:sp>
        <p:cxnSp>
          <p:nvCxnSpPr>
            <p:cNvPr id="384" name="Google Shape;384;p14"/>
            <p:cNvCxnSpPr/>
            <p:nvPr/>
          </p:nvCxnSpPr>
          <p:spPr>
            <a:xfrm>
              <a:off x="0" y="1736059"/>
              <a:ext cx="11109674" cy="0"/>
            </a:xfrm>
            <a:prstGeom prst="straightConnector1">
              <a:avLst/>
            </a:prstGeom>
            <a:solidFill>
              <a:srgbClr val="3F74B9"/>
            </a:solidFill>
            <a:ln w="9525" cap="flat" cmpd="sng">
              <a:solidFill>
                <a:srgbClr val="3F74B9"/>
              </a:solidFill>
              <a:prstDash val="solid"/>
              <a:round/>
              <a:headEnd type="none" w="sm" len="sm"/>
              <a:tailEnd type="none" w="sm" len="sm"/>
            </a:ln>
          </p:spPr>
        </p:cxnSp>
        <p:sp>
          <p:nvSpPr>
            <p:cNvPr id="385" name="Google Shape;385;p14"/>
            <p:cNvSpPr/>
            <p:nvPr/>
          </p:nvSpPr>
          <p:spPr>
            <a:xfrm>
              <a:off x="0" y="1736059"/>
              <a:ext cx="11109674" cy="578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txBox="1"/>
            <p:nvPr/>
          </p:nvSpPr>
          <p:spPr>
            <a:xfrm>
              <a:off x="0" y="1736059"/>
              <a:ext cx="11109674" cy="578121"/>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b="0" i="0" u="none" strike="noStrike" cap="none">
                  <a:solidFill>
                    <a:schemeClr val="lt1"/>
                  </a:solidFill>
                  <a:latin typeface="Avenir"/>
                  <a:ea typeface="Avenir"/>
                  <a:cs typeface="Avenir"/>
                  <a:sym typeface="Avenir"/>
                </a:rPr>
                <a:t>Healthcare Financing</a:t>
              </a:r>
              <a:endParaRPr/>
            </a:p>
          </p:txBody>
        </p:sp>
        <p:cxnSp>
          <p:nvCxnSpPr>
            <p:cNvPr id="387" name="Google Shape;387;p14"/>
            <p:cNvCxnSpPr/>
            <p:nvPr/>
          </p:nvCxnSpPr>
          <p:spPr>
            <a:xfrm>
              <a:off x="0" y="2314180"/>
              <a:ext cx="11109674" cy="0"/>
            </a:xfrm>
            <a:prstGeom prst="straightConnector1">
              <a:avLst/>
            </a:prstGeom>
            <a:solidFill>
              <a:srgbClr val="3D67B3"/>
            </a:solidFill>
            <a:ln w="9525" cap="flat" cmpd="sng">
              <a:solidFill>
                <a:srgbClr val="3D67B3"/>
              </a:solidFill>
              <a:prstDash val="solid"/>
              <a:round/>
              <a:headEnd type="none" w="sm" len="sm"/>
              <a:tailEnd type="none" w="sm" len="sm"/>
            </a:ln>
          </p:spPr>
        </p:cxnSp>
        <p:sp>
          <p:nvSpPr>
            <p:cNvPr id="388" name="Google Shape;388;p14"/>
            <p:cNvSpPr/>
            <p:nvPr/>
          </p:nvSpPr>
          <p:spPr>
            <a:xfrm>
              <a:off x="0" y="2314180"/>
              <a:ext cx="11109674" cy="578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txBox="1"/>
            <p:nvPr/>
          </p:nvSpPr>
          <p:spPr>
            <a:xfrm>
              <a:off x="0" y="2314180"/>
              <a:ext cx="11109674" cy="578121"/>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b="0" i="0" u="none" strike="noStrike" cap="none">
                  <a:solidFill>
                    <a:schemeClr val="lt1"/>
                  </a:solidFill>
                  <a:latin typeface="Avenir"/>
                  <a:ea typeface="Avenir"/>
                  <a:cs typeface="Avenir"/>
                  <a:sym typeface="Avenir"/>
                </a:rPr>
                <a:t>Domestic Violence</a:t>
              </a:r>
              <a:endParaRPr/>
            </a:p>
          </p:txBody>
        </p:sp>
        <p:cxnSp>
          <p:nvCxnSpPr>
            <p:cNvPr id="390" name="Google Shape;390;p14"/>
            <p:cNvCxnSpPr/>
            <p:nvPr/>
          </p:nvCxnSpPr>
          <p:spPr>
            <a:xfrm>
              <a:off x="0" y="2892301"/>
              <a:ext cx="11109674" cy="0"/>
            </a:xfrm>
            <a:prstGeom prst="straightConnector1">
              <a:avLst/>
            </a:prstGeom>
            <a:solidFill>
              <a:srgbClr val="3B5AAE"/>
            </a:solidFill>
            <a:ln w="9525" cap="flat" cmpd="sng">
              <a:solidFill>
                <a:srgbClr val="3B5AAE"/>
              </a:solidFill>
              <a:prstDash val="solid"/>
              <a:round/>
              <a:headEnd type="none" w="sm" len="sm"/>
              <a:tailEnd type="none" w="sm" len="sm"/>
            </a:ln>
          </p:spPr>
        </p:cxnSp>
        <p:sp>
          <p:nvSpPr>
            <p:cNvPr id="391" name="Google Shape;391;p14"/>
            <p:cNvSpPr/>
            <p:nvPr/>
          </p:nvSpPr>
          <p:spPr>
            <a:xfrm>
              <a:off x="0" y="2892301"/>
              <a:ext cx="11109674" cy="578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txBox="1"/>
            <p:nvPr/>
          </p:nvSpPr>
          <p:spPr>
            <a:xfrm>
              <a:off x="0" y="2892301"/>
              <a:ext cx="11109674" cy="578121"/>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b="0" i="0" u="none" strike="noStrike" cap="none">
                  <a:solidFill>
                    <a:schemeClr val="lt1"/>
                  </a:solidFill>
                  <a:latin typeface="Avenir"/>
                  <a:ea typeface="Avenir"/>
                  <a:cs typeface="Avenir"/>
                  <a:sym typeface="Avenir"/>
                </a:rPr>
                <a:t>Don’t Limit Yourself to Medical Topics!</a:t>
              </a:r>
              <a:endParaRPr/>
            </a:p>
          </p:txBody>
        </p:sp>
      </p:grpSp>
      <p:pic>
        <p:nvPicPr>
          <p:cNvPr id="2" name="Audio Recording May 21, 2022 at 3:11:35 PM">
            <a:hlinkClick r:id="" action="ppaction://media"/>
            <a:extLst>
              <a:ext uri="{FF2B5EF4-FFF2-40B4-BE49-F238E27FC236}">
                <a16:creationId xmlns:a16="http://schemas.microsoft.com/office/drawing/2014/main" id="{9DEAE267-08C1-BA6E-CF08-A5B7778CB39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360"/>
    </mc:Choice>
    <mc:Fallback xmlns="">
      <p:transition spd="slow" advTm="11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0f8b6ed5dd_0_51"/>
          <p:cNvSpPr txBox="1"/>
          <p:nvPr/>
        </p:nvSpPr>
        <p:spPr>
          <a:xfrm>
            <a:off x="1290000" y="779725"/>
            <a:ext cx="9612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solidFill>
                  <a:schemeClr val="lt1"/>
                </a:solidFill>
                <a:latin typeface="Rockwell"/>
                <a:ea typeface="Rockwell"/>
                <a:cs typeface="Rockwell"/>
                <a:sym typeface="Rockwell"/>
              </a:rPr>
              <a:t>SUGGESTIONS:</a:t>
            </a:r>
            <a:endParaRPr sz="2800">
              <a:solidFill>
                <a:schemeClr val="lt1"/>
              </a:solidFill>
              <a:latin typeface="Rockwell"/>
              <a:ea typeface="Rockwell"/>
              <a:cs typeface="Rockwell"/>
              <a:sym typeface="Rockwell"/>
            </a:endParaRPr>
          </a:p>
        </p:txBody>
      </p:sp>
      <p:sp>
        <p:nvSpPr>
          <p:cNvPr id="398" name="Google Shape;398;g10f8b6ed5dd_0_51"/>
          <p:cNvSpPr txBox="1"/>
          <p:nvPr/>
        </p:nvSpPr>
        <p:spPr>
          <a:xfrm>
            <a:off x="1290000" y="1654925"/>
            <a:ext cx="8732100" cy="4165982"/>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1000"/>
              </a:spcBef>
              <a:spcAft>
                <a:spcPts val="0"/>
              </a:spcAft>
              <a:buClr>
                <a:srgbClr val="FFFFFF"/>
              </a:buClr>
              <a:buSzPts val="2200"/>
              <a:buFont typeface="Avenir"/>
              <a:buChar char="●"/>
            </a:pPr>
            <a:r>
              <a:rPr lang="en-US" sz="2200" dirty="0">
                <a:solidFill>
                  <a:srgbClr val="FFFFFF"/>
                </a:solidFill>
                <a:latin typeface="Avenir"/>
                <a:ea typeface="Avenir"/>
                <a:cs typeface="Avenir"/>
                <a:sym typeface="Avenir"/>
              </a:rPr>
              <a:t>Consider looking into multiple topics and narrowing it down based on what seems most interesting to you or what fits with your other goals</a:t>
            </a:r>
          </a:p>
          <a:p>
            <a:pPr marL="457200" lvl="0" indent="-368300" algn="l" rtl="0">
              <a:lnSpc>
                <a:spcPct val="115000"/>
              </a:lnSpc>
              <a:spcBef>
                <a:spcPts val="1000"/>
              </a:spcBef>
              <a:spcAft>
                <a:spcPts val="0"/>
              </a:spcAft>
              <a:buClr>
                <a:srgbClr val="FFFFFF"/>
              </a:buClr>
              <a:buSzPts val="2200"/>
              <a:buFont typeface="Avenir"/>
              <a:buChar char="●"/>
            </a:pPr>
            <a:r>
              <a:rPr lang="en-US" sz="2200" dirty="0">
                <a:solidFill>
                  <a:srgbClr val="FFFFFF"/>
                </a:solidFill>
                <a:latin typeface="Avenir"/>
                <a:ea typeface="Avenir"/>
                <a:cs typeface="Avenir"/>
                <a:sym typeface="Avenir"/>
              </a:rPr>
              <a:t>Look into what is already happening in your area(s) of interest:</a:t>
            </a:r>
            <a:endParaRPr sz="2200" dirty="0">
              <a:solidFill>
                <a:srgbClr val="FFFFFF"/>
              </a:solidFill>
              <a:latin typeface="Avenir"/>
              <a:ea typeface="Avenir"/>
              <a:cs typeface="Avenir"/>
              <a:sym typeface="Avenir"/>
            </a:endParaRPr>
          </a:p>
          <a:p>
            <a:pPr marL="914400" lvl="1" indent="-349250" algn="l" rtl="0">
              <a:lnSpc>
                <a:spcPct val="115000"/>
              </a:lnSpc>
              <a:spcBef>
                <a:spcPts val="1000"/>
              </a:spcBef>
              <a:spcAft>
                <a:spcPts val="0"/>
              </a:spcAft>
              <a:buClr>
                <a:srgbClr val="FFFFFF"/>
              </a:buClr>
              <a:buSzPts val="1900"/>
              <a:buFont typeface="Avenir"/>
              <a:buChar char="○"/>
            </a:pPr>
            <a:r>
              <a:rPr lang="en-US" sz="1900" dirty="0">
                <a:solidFill>
                  <a:srgbClr val="FFFFFF"/>
                </a:solidFill>
                <a:latin typeface="Avenir"/>
                <a:ea typeface="Avenir"/>
                <a:cs typeface="Avenir"/>
                <a:sym typeface="Avenir"/>
              </a:rPr>
              <a:t>Active organizations or other students?</a:t>
            </a:r>
            <a:endParaRPr sz="1900" dirty="0">
              <a:solidFill>
                <a:srgbClr val="FFFFFF"/>
              </a:solidFill>
              <a:latin typeface="Avenir"/>
              <a:ea typeface="Avenir"/>
              <a:cs typeface="Avenir"/>
              <a:sym typeface="Avenir"/>
            </a:endParaRPr>
          </a:p>
          <a:p>
            <a:pPr marL="914400" lvl="1" indent="-349250" algn="l" rtl="0">
              <a:lnSpc>
                <a:spcPct val="115000"/>
              </a:lnSpc>
              <a:spcBef>
                <a:spcPts val="1000"/>
              </a:spcBef>
              <a:spcAft>
                <a:spcPts val="0"/>
              </a:spcAft>
              <a:buClr>
                <a:srgbClr val="FFFFFF"/>
              </a:buClr>
              <a:buSzPts val="1900"/>
              <a:buFont typeface="Avenir"/>
              <a:buChar char="○"/>
            </a:pPr>
            <a:r>
              <a:rPr lang="en-US" sz="1900" dirty="0">
                <a:solidFill>
                  <a:srgbClr val="FFFFFF"/>
                </a:solidFill>
                <a:latin typeface="Avenir"/>
                <a:ea typeface="Avenir"/>
                <a:cs typeface="Avenir"/>
                <a:sym typeface="Avenir"/>
              </a:rPr>
              <a:t>Relevant legislative changes and proposals?</a:t>
            </a:r>
            <a:endParaRPr sz="1900" dirty="0">
              <a:solidFill>
                <a:srgbClr val="FFFFFF"/>
              </a:solidFill>
              <a:latin typeface="Avenir"/>
              <a:ea typeface="Avenir"/>
              <a:cs typeface="Avenir"/>
              <a:sym typeface="Avenir"/>
            </a:endParaRPr>
          </a:p>
          <a:p>
            <a:pPr marL="914400" lvl="1" indent="-349250" algn="l" rtl="0">
              <a:lnSpc>
                <a:spcPct val="115000"/>
              </a:lnSpc>
              <a:spcBef>
                <a:spcPts val="1000"/>
              </a:spcBef>
              <a:spcAft>
                <a:spcPts val="0"/>
              </a:spcAft>
              <a:buClr>
                <a:srgbClr val="FFFFFF"/>
              </a:buClr>
              <a:buSzPts val="1900"/>
              <a:buFont typeface="Avenir"/>
              <a:buChar char="○"/>
            </a:pPr>
            <a:r>
              <a:rPr lang="en-US" sz="1900" dirty="0">
                <a:solidFill>
                  <a:srgbClr val="FFFFFF"/>
                </a:solidFill>
                <a:latin typeface="Avenir"/>
                <a:ea typeface="Avenir"/>
                <a:cs typeface="Avenir"/>
                <a:sym typeface="Avenir"/>
              </a:rPr>
              <a:t>Where is help needed?</a:t>
            </a:r>
            <a:endParaRPr sz="1900" dirty="0">
              <a:solidFill>
                <a:srgbClr val="FFFFFF"/>
              </a:solidFill>
              <a:latin typeface="Avenir"/>
              <a:ea typeface="Avenir"/>
              <a:cs typeface="Avenir"/>
              <a:sym typeface="Avenir"/>
            </a:endParaRPr>
          </a:p>
          <a:p>
            <a:pPr marL="457200" lvl="0" indent="-368300" algn="l" rtl="0">
              <a:lnSpc>
                <a:spcPct val="115000"/>
              </a:lnSpc>
              <a:spcBef>
                <a:spcPts val="1000"/>
              </a:spcBef>
              <a:spcAft>
                <a:spcPts val="0"/>
              </a:spcAft>
              <a:buClr>
                <a:srgbClr val="FFFFFF"/>
              </a:buClr>
              <a:buSzPts val="2200"/>
              <a:buFont typeface="Avenir"/>
              <a:buChar char="●"/>
            </a:pPr>
            <a:r>
              <a:rPr lang="en-US" sz="2200" dirty="0">
                <a:solidFill>
                  <a:srgbClr val="FFFFFF"/>
                </a:solidFill>
                <a:latin typeface="Avenir"/>
                <a:ea typeface="Avenir"/>
                <a:cs typeface="Avenir"/>
                <a:sym typeface="Avenir"/>
              </a:rPr>
              <a:t>Think about how much time you have</a:t>
            </a:r>
            <a:endParaRPr sz="2200" dirty="0">
              <a:solidFill>
                <a:srgbClr val="FFFFFF"/>
              </a:solidFill>
              <a:latin typeface="Avenir"/>
              <a:ea typeface="Avenir"/>
              <a:cs typeface="Avenir"/>
              <a:sym typeface="Avenir"/>
            </a:endParaRPr>
          </a:p>
          <a:p>
            <a:pPr marL="457200" lvl="0" indent="-368300" algn="l" rtl="0">
              <a:lnSpc>
                <a:spcPct val="115000"/>
              </a:lnSpc>
              <a:spcBef>
                <a:spcPts val="1000"/>
              </a:spcBef>
              <a:spcAft>
                <a:spcPts val="1000"/>
              </a:spcAft>
              <a:buClr>
                <a:srgbClr val="FFFFFF"/>
              </a:buClr>
              <a:buSzPts val="2200"/>
              <a:buFont typeface="Avenir"/>
              <a:buChar char="●"/>
            </a:pPr>
            <a:r>
              <a:rPr lang="en-US" sz="2200" dirty="0">
                <a:solidFill>
                  <a:srgbClr val="FFFFFF"/>
                </a:solidFill>
                <a:latin typeface="Avenir"/>
                <a:ea typeface="Avenir"/>
                <a:cs typeface="Avenir"/>
                <a:sym typeface="Avenir"/>
              </a:rPr>
              <a:t>Consider whether other classmates might be helpful/interested</a:t>
            </a:r>
            <a:endParaRPr sz="2200" dirty="0">
              <a:solidFill>
                <a:srgbClr val="FFFFFF"/>
              </a:solidFill>
              <a:latin typeface="Avenir"/>
              <a:ea typeface="Avenir"/>
              <a:cs typeface="Avenir"/>
              <a:sym typeface="Avenir"/>
            </a:endParaRPr>
          </a:p>
        </p:txBody>
      </p:sp>
      <p:pic>
        <p:nvPicPr>
          <p:cNvPr id="2" name="Audio Recording May 21, 2022 at 3:12:30 PM">
            <a:hlinkClick r:id="" action="ppaction://media"/>
            <a:extLst>
              <a:ext uri="{FF2B5EF4-FFF2-40B4-BE49-F238E27FC236}">
                <a16:creationId xmlns:a16="http://schemas.microsoft.com/office/drawing/2014/main" id="{9EC1A746-227C-7806-F0F2-C138E697F68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450"/>
    </mc:Choice>
    <mc:Fallback xmlns="">
      <p:transition spd="slow" advTm="17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5"/>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Rockwell"/>
              <a:buNone/>
            </a:pPr>
            <a:r>
              <a:rPr lang="en-US"/>
              <a:t>STEP TWO – GET INVOLVED</a:t>
            </a:r>
            <a:endParaRPr/>
          </a:p>
        </p:txBody>
      </p:sp>
      <p:grpSp>
        <p:nvGrpSpPr>
          <p:cNvPr id="404" name="Google Shape;404;p15"/>
          <p:cNvGrpSpPr/>
          <p:nvPr/>
        </p:nvGrpSpPr>
        <p:grpSpPr>
          <a:xfrm>
            <a:off x="1079500" y="1829993"/>
            <a:ext cx="10026650" cy="4499370"/>
            <a:chOff x="0" y="5087"/>
            <a:chExt cx="10026650" cy="4499370"/>
          </a:xfrm>
        </p:grpSpPr>
        <p:sp>
          <p:nvSpPr>
            <p:cNvPr id="405" name="Google Shape;405;p15"/>
            <p:cNvSpPr/>
            <p:nvPr/>
          </p:nvSpPr>
          <p:spPr>
            <a:xfrm>
              <a:off x="0" y="300287"/>
              <a:ext cx="10026650" cy="504000"/>
            </a:xfrm>
            <a:prstGeom prst="rect">
              <a:avLst/>
            </a:prstGeom>
            <a:solidFill>
              <a:schemeClr val="accent3"/>
            </a:solidFill>
            <a:ln w="107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15"/>
            <p:cNvSpPr/>
            <p:nvPr/>
          </p:nvSpPr>
          <p:spPr>
            <a:xfrm>
              <a:off x="501332" y="5087"/>
              <a:ext cx="7018655" cy="590400"/>
            </a:xfrm>
            <a:prstGeom prst="roundRect">
              <a:avLst>
                <a:gd name="adj" fmla="val 16667"/>
              </a:avLst>
            </a:prstGeom>
            <a:solidFill>
              <a:schemeClr val="lt1"/>
            </a:solidFill>
            <a:ln w="10775" cap="flat" cmpd="sng">
              <a:solidFill>
                <a:srgbClr val="329F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txBox="1"/>
            <p:nvPr/>
          </p:nvSpPr>
          <p:spPr>
            <a:xfrm>
              <a:off x="530153" y="33908"/>
              <a:ext cx="6961013" cy="532758"/>
            </a:xfrm>
            <a:prstGeom prst="rect">
              <a:avLst/>
            </a:prstGeom>
            <a:noFill/>
            <a:ln>
              <a:noFill/>
            </a:ln>
          </p:spPr>
          <p:txBody>
            <a:bodyPr spcFirstLastPara="1" wrap="square" lIns="265275" tIns="0" rIns="265275"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u="sng">
                  <a:latin typeface="Avenir"/>
                  <a:ea typeface="Avenir"/>
                  <a:cs typeface="Avenir"/>
                  <a:sym typeface="Avenir"/>
                </a:rPr>
                <a:t>MCW</a:t>
              </a:r>
              <a:r>
                <a:rPr lang="en-US" sz="2000" u="sng">
                  <a:solidFill>
                    <a:schemeClr val="dk2"/>
                  </a:solidFill>
                  <a:latin typeface="Avenir"/>
                  <a:ea typeface="Avenir"/>
                  <a:cs typeface="Avenir"/>
                  <a:sym typeface="Avenir"/>
                  <a:hlinkClick r:id="rId6">
                    <a:extLst>
                      <a:ext uri="{A12FA001-AC4F-418D-AE19-62706E023703}">
                        <ahyp:hlinkClr xmlns:ahyp="http://schemas.microsoft.com/office/drawing/2018/hyperlinkcolor" val="tx"/>
                      </a:ext>
                    </a:extLst>
                  </a:hlinkClick>
                </a:rPr>
                <a:t>-</a:t>
              </a:r>
              <a:r>
                <a:rPr lang="en-US" sz="2000" b="0" i="0" u="sng" strike="noStrike" cap="none">
                  <a:solidFill>
                    <a:schemeClr val="dk2"/>
                  </a:solidFill>
                  <a:latin typeface="Avenir"/>
                  <a:ea typeface="Avenir"/>
                  <a:cs typeface="Avenir"/>
                  <a:sym typeface="Avenir"/>
                  <a:hlinkClick r:id="rId6">
                    <a:extLst>
                      <a:ext uri="{A12FA001-AC4F-418D-AE19-62706E023703}">
                        <ahyp:hlinkClr xmlns:ahyp="http://schemas.microsoft.com/office/drawing/2018/hyperlinkcolor" val="tx"/>
                      </a:ext>
                    </a:extLst>
                  </a:hlinkClick>
                </a:rPr>
                <a:t>Affiliated Organizations</a:t>
              </a:r>
              <a:endParaRPr sz="2000" b="0" i="0" u="sng" strike="noStrike" cap="none">
                <a:solidFill>
                  <a:schemeClr val="dk2"/>
                </a:solidFill>
                <a:latin typeface="Avenir"/>
                <a:ea typeface="Avenir"/>
                <a:cs typeface="Avenir"/>
                <a:sym typeface="Avenir"/>
              </a:endParaRPr>
            </a:p>
          </p:txBody>
        </p:sp>
        <p:sp>
          <p:nvSpPr>
            <p:cNvPr id="408" name="Google Shape;408;p15"/>
            <p:cNvSpPr/>
            <p:nvPr/>
          </p:nvSpPr>
          <p:spPr>
            <a:xfrm>
              <a:off x="0" y="1207487"/>
              <a:ext cx="10026650" cy="1512000"/>
            </a:xfrm>
            <a:prstGeom prst="rect">
              <a:avLst/>
            </a:prstGeom>
            <a:solidFill>
              <a:srgbClr val="CDE3DF">
                <a:alpha val="89803"/>
              </a:srgbClr>
            </a:solidFill>
            <a:ln w="10775" cap="flat" cmpd="sng">
              <a:solidFill>
                <a:srgbClr val="39B0A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txBox="1"/>
            <p:nvPr/>
          </p:nvSpPr>
          <p:spPr>
            <a:xfrm>
              <a:off x="0" y="1207487"/>
              <a:ext cx="10026650" cy="1512000"/>
            </a:xfrm>
            <a:prstGeom prst="rect">
              <a:avLst/>
            </a:prstGeom>
            <a:solidFill>
              <a:schemeClr val="accent3"/>
            </a:solidFill>
            <a:ln>
              <a:solidFill>
                <a:schemeClr val="accent3"/>
              </a:solidFill>
            </a:ln>
          </p:spPr>
          <p:txBody>
            <a:bodyPr spcFirstLastPara="1" wrap="square" lIns="778175" tIns="416550" rIns="778175" bIns="142225" anchor="t" anchorCtr="0">
              <a:noAutofit/>
            </a:bodyPr>
            <a:lstStyle/>
            <a:p>
              <a:pPr marL="228600" marR="0" lvl="1" indent="-228600" algn="l" rtl="0">
                <a:lnSpc>
                  <a:spcPct val="90000"/>
                </a:lnSpc>
                <a:spcBef>
                  <a:spcPts val="0"/>
                </a:spcBef>
                <a:spcAft>
                  <a:spcPts val="0"/>
                </a:spcAft>
                <a:buClr>
                  <a:schemeClr val="lt1"/>
                </a:buClr>
                <a:buSzPts val="2000"/>
                <a:buFont typeface="Avenir"/>
                <a:buChar char="•"/>
              </a:pPr>
              <a:r>
                <a:rPr lang="en-US" sz="2000" b="0" i="1" u="sng" strike="noStrike" cap="none">
                  <a:solidFill>
                    <a:schemeClr val="lt1"/>
                  </a:solidFill>
                  <a:latin typeface="Avenir"/>
                  <a:ea typeface="Avenir"/>
                  <a:cs typeface="Avenir"/>
                  <a:sym typeface="Avenir"/>
                  <a:hlinkClick r:id="rId7">
                    <a:extLst>
                      <a:ext uri="{A12FA001-AC4F-418D-AE19-62706E023703}">
                        <ahyp:hlinkClr xmlns:ahyp="http://schemas.microsoft.com/office/drawing/2018/hyperlinkcolor" val="tx"/>
                      </a:ext>
                    </a:extLst>
                  </a:hlinkClick>
                </a:rPr>
                <a:t>MKE</a:t>
              </a:r>
              <a:endParaRPr sz="2000" b="0" i="0" u="none" strike="noStrike" cap="none">
                <a:solidFill>
                  <a:schemeClr val="lt1"/>
                </a:solidFill>
                <a:latin typeface="Avenir"/>
                <a:ea typeface="Avenir"/>
                <a:cs typeface="Avenir"/>
                <a:sym typeface="Avenir"/>
              </a:endParaRPr>
            </a:p>
            <a:p>
              <a:pPr marL="228600" marR="0" lvl="1" indent="-228600" algn="l" rtl="0">
                <a:lnSpc>
                  <a:spcPct val="90000"/>
                </a:lnSpc>
                <a:spcBef>
                  <a:spcPts val="300"/>
                </a:spcBef>
                <a:spcAft>
                  <a:spcPts val="0"/>
                </a:spcAft>
                <a:buClr>
                  <a:schemeClr val="lt1"/>
                </a:buClr>
                <a:buSzPts val="2000"/>
                <a:buFont typeface="Avenir"/>
                <a:buChar char="•"/>
              </a:pPr>
              <a:r>
                <a:rPr lang="en-US" sz="2000" b="0" i="1" u="sng" strike="noStrike" cap="none">
                  <a:solidFill>
                    <a:schemeClr val="lt1"/>
                  </a:solidFill>
                  <a:latin typeface="Avenir"/>
                  <a:ea typeface="Avenir"/>
                  <a:cs typeface="Avenir"/>
                  <a:sym typeface="Avenir"/>
                  <a:hlinkClick r:id="rId8">
                    <a:extLst>
                      <a:ext uri="{A12FA001-AC4F-418D-AE19-62706E023703}">
                        <ahyp:hlinkClr xmlns:ahyp="http://schemas.microsoft.com/office/drawing/2018/hyperlinkcolor" val="tx"/>
                      </a:ext>
                    </a:extLst>
                  </a:hlinkClick>
                </a:rPr>
                <a:t>CW</a:t>
              </a:r>
              <a:endParaRPr sz="2000" b="0" i="0" u="none" strike="noStrike" cap="none">
                <a:solidFill>
                  <a:schemeClr val="lt1"/>
                </a:solidFill>
                <a:latin typeface="Avenir"/>
                <a:ea typeface="Avenir"/>
                <a:cs typeface="Avenir"/>
                <a:sym typeface="Avenir"/>
              </a:endParaRPr>
            </a:p>
            <a:p>
              <a:pPr marL="228600" marR="0" lvl="1" indent="-228600" algn="l" rtl="0">
                <a:lnSpc>
                  <a:spcPct val="90000"/>
                </a:lnSpc>
                <a:spcBef>
                  <a:spcPts val="300"/>
                </a:spcBef>
                <a:spcAft>
                  <a:spcPts val="0"/>
                </a:spcAft>
                <a:buClr>
                  <a:schemeClr val="lt1"/>
                </a:buClr>
                <a:buSzPts val="2000"/>
                <a:buFont typeface="Avenir"/>
                <a:buChar char="•"/>
              </a:pPr>
              <a:r>
                <a:rPr lang="en-US" sz="2000" b="0" i="1" u="sng" strike="noStrike" cap="none">
                  <a:solidFill>
                    <a:schemeClr val="lt1"/>
                  </a:solidFill>
                  <a:latin typeface="Avenir"/>
                  <a:ea typeface="Avenir"/>
                  <a:cs typeface="Avenir"/>
                  <a:sym typeface="Avenir"/>
                  <a:hlinkClick r:id="rId9">
                    <a:extLst>
                      <a:ext uri="{A12FA001-AC4F-418D-AE19-62706E023703}">
                        <ahyp:hlinkClr xmlns:ahyp="http://schemas.microsoft.com/office/drawing/2018/hyperlinkcolor" val="tx"/>
                      </a:ext>
                    </a:extLst>
                  </a:hlinkClick>
                </a:rPr>
                <a:t>GB</a:t>
              </a:r>
              <a:endParaRPr sz="2000" b="0" i="0" u="none" strike="noStrike" cap="none">
                <a:solidFill>
                  <a:schemeClr val="lt1"/>
                </a:solidFill>
                <a:latin typeface="Avenir"/>
                <a:ea typeface="Avenir"/>
                <a:cs typeface="Avenir"/>
                <a:sym typeface="Avenir"/>
              </a:endParaRPr>
            </a:p>
          </p:txBody>
        </p:sp>
        <p:sp>
          <p:nvSpPr>
            <p:cNvPr id="410" name="Google Shape;410;p15"/>
            <p:cNvSpPr/>
            <p:nvPr/>
          </p:nvSpPr>
          <p:spPr>
            <a:xfrm>
              <a:off x="501332" y="912287"/>
              <a:ext cx="7018655" cy="590400"/>
            </a:xfrm>
            <a:prstGeom prst="roundRect">
              <a:avLst>
                <a:gd name="adj" fmla="val 16667"/>
              </a:avLst>
            </a:prstGeom>
            <a:solidFill>
              <a:schemeClr val="lt1"/>
            </a:solidFill>
            <a:ln w="10775" cap="flat" cmpd="sng">
              <a:solidFill>
                <a:srgbClr val="329F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p:nvPr/>
          </p:nvSpPr>
          <p:spPr>
            <a:xfrm>
              <a:off x="530153" y="941108"/>
              <a:ext cx="6961013" cy="532758"/>
            </a:xfrm>
            <a:prstGeom prst="rect">
              <a:avLst/>
            </a:prstGeom>
            <a:noFill/>
            <a:ln>
              <a:noFill/>
            </a:ln>
          </p:spPr>
          <p:txBody>
            <a:bodyPr spcFirstLastPara="1" wrap="square" lIns="265275" tIns="0" rIns="265275"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0" i="0" u="none" strike="noStrike" cap="none">
                  <a:solidFill>
                    <a:schemeClr val="dk2"/>
                  </a:solidFill>
                  <a:latin typeface="Avenir"/>
                  <a:ea typeface="Avenir"/>
                  <a:cs typeface="Avenir"/>
                  <a:sym typeface="Avenir"/>
                </a:rPr>
                <a:t>Community Organizations</a:t>
              </a:r>
              <a:endParaRPr>
                <a:solidFill>
                  <a:schemeClr val="dk2"/>
                </a:solidFill>
              </a:endParaRPr>
            </a:p>
          </p:txBody>
        </p:sp>
        <p:sp>
          <p:nvSpPr>
            <p:cNvPr id="412" name="Google Shape;412;p15"/>
            <p:cNvSpPr/>
            <p:nvPr/>
          </p:nvSpPr>
          <p:spPr>
            <a:xfrm>
              <a:off x="0" y="3122687"/>
              <a:ext cx="10026650" cy="850500"/>
            </a:xfrm>
            <a:prstGeom prst="rect">
              <a:avLst/>
            </a:prstGeom>
            <a:solidFill>
              <a:srgbClr val="CDE3DF">
                <a:alpha val="89803"/>
              </a:srgbClr>
            </a:solidFill>
            <a:ln w="10775" cap="flat" cmpd="sng">
              <a:solidFill>
                <a:srgbClr val="39B0A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txBox="1"/>
            <p:nvPr/>
          </p:nvSpPr>
          <p:spPr>
            <a:xfrm>
              <a:off x="0" y="3122687"/>
              <a:ext cx="10026650" cy="1381770"/>
            </a:xfrm>
            <a:prstGeom prst="rect">
              <a:avLst/>
            </a:prstGeom>
            <a:solidFill>
              <a:schemeClr val="accent3"/>
            </a:solidFill>
            <a:ln>
              <a:solidFill>
                <a:schemeClr val="accent1"/>
              </a:solidFill>
            </a:ln>
          </p:spPr>
          <p:txBody>
            <a:bodyPr spcFirstLastPara="1" wrap="square" lIns="778175" tIns="416550" rIns="778175" bIns="142225" anchor="t" anchorCtr="0">
              <a:noAutofit/>
            </a:bodyPr>
            <a:lstStyle/>
            <a:p>
              <a:pPr marL="228600" marR="0" lvl="1" indent="-228600" algn="l" rtl="0">
                <a:lnSpc>
                  <a:spcPct val="90000"/>
                </a:lnSpc>
                <a:spcBef>
                  <a:spcPts val="0"/>
                </a:spcBef>
                <a:spcAft>
                  <a:spcPts val="0"/>
                </a:spcAft>
                <a:buClr>
                  <a:schemeClr val="lt1"/>
                </a:buClr>
                <a:buSzPts val="2000"/>
                <a:buFont typeface="Avenir"/>
                <a:buChar char="•"/>
              </a:pPr>
              <a:r>
                <a:rPr lang="en-US" sz="2000" b="0" i="1" u="none" strike="noStrike" cap="none" dirty="0">
                  <a:solidFill>
                    <a:schemeClr val="lt1"/>
                  </a:solidFill>
                  <a:latin typeface="Avenir"/>
                  <a:ea typeface="Avenir"/>
                  <a:cs typeface="Avenir"/>
                  <a:sym typeface="Avenir"/>
                </a:rPr>
                <a:t>American Medical Association</a:t>
              </a:r>
            </a:p>
            <a:p>
              <a:pPr marL="228600" marR="0" lvl="1" indent="-228600" algn="l" rtl="0">
                <a:lnSpc>
                  <a:spcPct val="90000"/>
                </a:lnSpc>
                <a:spcBef>
                  <a:spcPts val="0"/>
                </a:spcBef>
                <a:spcAft>
                  <a:spcPts val="0"/>
                </a:spcAft>
                <a:buClr>
                  <a:schemeClr val="lt1"/>
                </a:buClr>
                <a:buSzPts val="2000"/>
                <a:buFont typeface="Avenir"/>
                <a:buChar char="•"/>
              </a:pPr>
              <a:r>
                <a:rPr lang="en-US" sz="2000" i="1" dirty="0">
                  <a:solidFill>
                    <a:schemeClr val="lt1"/>
                  </a:solidFill>
                  <a:latin typeface="Avenir"/>
                  <a:ea typeface="Avenir"/>
                  <a:cs typeface="Avenir"/>
                  <a:sym typeface="Avenir"/>
                </a:rPr>
                <a:t>American Medical Women’s Association</a:t>
              </a:r>
              <a:endParaRPr lang="en-US" sz="2000" b="0" i="1" u="none" strike="noStrike" cap="none" dirty="0">
                <a:solidFill>
                  <a:schemeClr val="lt1"/>
                </a:solidFill>
                <a:latin typeface="Avenir"/>
                <a:ea typeface="Avenir"/>
                <a:cs typeface="Avenir"/>
                <a:sym typeface="Avenir"/>
              </a:endParaRPr>
            </a:p>
            <a:p>
              <a:pPr marL="228600" marR="0" lvl="1" indent="-228600" algn="l" rtl="0">
                <a:lnSpc>
                  <a:spcPct val="90000"/>
                </a:lnSpc>
                <a:spcBef>
                  <a:spcPts val="0"/>
                </a:spcBef>
                <a:spcAft>
                  <a:spcPts val="0"/>
                </a:spcAft>
                <a:buClr>
                  <a:schemeClr val="lt1"/>
                </a:buClr>
                <a:buSzPts val="2000"/>
                <a:buFont typeface="Avenir"/>
                <a:buChar char="•"/>
              </a:pPr>
              <a:r>
                <a:rPr lang="en-US" sz="2000" b="0" i="1" u="none" strike="noStrike" cap="none" dirty="0">
                  <a:solidFill>
                    <a:schemeClr val="lt1"/>
                  </a:solidFill>
                  <a:latin typeface="Avenir"/>
                  <a:ea typeface="Avenir"/>
                  <a:cs typeface="Avenir"/>
                  <a:sym typeface="Avenir"/>
                </a:rPr>
                <a:t>Please individually research if interested</a:t>
              </a:r>
              <a:endParaRPr sz="2000" b="0" i="0" u="none" strike="noStrike" cap="none" dirty="0">
                <a:solidFill>
                  <a:schemeClr val="lt1"/>
                </a:solidFill>
                <a:latin typeface="Avenir"/>
                <a:ea typeface="Avenir"/>
                <a:cs typeface="Avenir"/>
                <a:sym typeface="Avenir"/>
              </a:endParaRPr>
            </a:p>
          </p:txBody>
        </p:sp>
        <p:sp>
          <p:nvSpPr>
            <p:cNvPr id="414" name="Google Shape;414;p15"/>
            <p:cNvSpPr/>
            <p:nvPr/>
          </p:nvSpPr>
          <p:spPr>
            <a:xfrm>
              <a:off x="501332" y="2827487"/>
              <a:ext cx="7018655" cy="590400"/>
            </a:xfrm>
            <a:prstGeom prst="roundRect">
              <a:avLst>
                <a:gd name="adj" fmla="val 16667"/>
              </a:avLst>
            </a:prstGeom>
            <a:solidFill>
              <a:schemeClr val="lt1"/>
            </a:solidFill>
            <a:ln w="10775" cap="flat" cmpd="sng">
              <a:solidFill>
                <a:srgbClr val="329F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txBox="1"/>
            <p:nvPr/>
          </p:nvSpPr>
          <p:spPr>
            <a:xfrm>
              <a:off x="530153" y="2856308"/>
              <a:ext cx="6961013" cy="532758"/>
            </a:xfrm>
            <a:prstGeom prst="rect">
              <a:avLst/>
            </a:prstGeom>
            <a:noFill/>
            <a:ln>
              <a:noFill/>
            </a:ln>
          </p:spPr>
          <p:txBody>
            <a:bodyPr spcFirstLastPara="1" wrap="square" lIns="265275" tIns="0" rIns="265275"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0" i="0" u="none" strike="noStrike" cap="none">
                  <a:solidFill>
                    <a:schemeClr val="dk2"/>
                  </a:solidFill>
                  <a:latin typeface="Avenir"/>
                  <a:ea typeface="Avenir"/>
                  <a:cs typeface="Avenir"/>
                  <a:sym typeface="Avenir"/>
                </a:rPr>
                <a:t>National Organizations</a:t>
              </a:r>
              <a:endParaRPr>
                <a:solidFill>
                  <a:schemeClr val="dk2"/>
                </a:solidFill>
              </a:endParaRPr>
            </a:p>
          </p:txBody>
        </p:sp>
      </p:grpSp>
      <p:pic>
        <p:nvPicPr>
          <p:cNvPr id="2" name="Audio Recording May 21, 2022 at 3:15:39 PM">
            <a:hlinkClick r:id="" action="ppaction://media"/>
            <a:extLst>
              <a:ext uri="{FF2B5EF4-FFF2-40B4-BE49-F238E27FC236}">
                <a16:creationId xmlns:a16="http://schemas.microsoft.com/office/drawing/2014/main" id="{441C3BD7-5491-382A-8920-137A176B46BF}"/>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860"/>
    </mc:Choice>
    <mc:Fallback xmlns="">
      <p:transition spd="slow" advTm="21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extLst>
    <p:ext uri="{6950BFC3-D8DA-4A85-94F7-54DA5524770B}">
      <p188:commentRel xmlns:p188="http://schemas.microsoft.com/office/powerpoint/2018/8/main" r:id="rId5"/>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6"/>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Rockwell"/>
              <a:buNone/>
            </a:pPr>
            <a:r>
              <a:rPr lang="en-US"/>
              <a:t>STEP THREE – FIND A MENTOR</a:t>
            </a:r>
            <a:endParaRPr/>
          </a:p>
        </p:txBody>
      </p:sp>
      <p:grpSp>
        <p:nvGrpSpPr>
          <p:cNvPr id="421" name="Google Shape;421;p16"/>
          <p:cNvGrpSpPr/>
          <p:nvPr/>
        </p:nvGrpSpPr>
        <p:grpSpPr>
          <a:xfrm>
            <a:off x="1079500" y="2164923"/>
            <a:ext cx="10026650" cy="3229828"/>
            <a:chOff x="0" y="374223"/>
            <a:chExt cx="10026650" cy="3229828"/>
          </a:xfrm>
        </p:grpSpPr>
        <p:sp>
          <p:nvSpPr>
            <p:cNvPr id="422" name="Google Shape;422;p16"/>
            <p:cNvSpPr/>
            <p:nvPr/>
          </p:nvSpPr>
          <p:spPr>
            <a:xfrm>
              <a:off x="0" y="374223"/>
              <a:ext cx="10026650" cy="3229828"/>
            </a:xfrm>
            <a:prstGeom prst="rightArrow">
              <a:avLst>
                <a:gd name="adj1" fmla="val 50000"/>
                <a:gd name="adj2" fmla="val 50000"/>
              </a:avLst>
            </a:prstGeom>
            <a:solidFill>
              <a:srgbClr val="B07039"/>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6613543" y="1181680"/>
              <a:ext cx="2418537" cy="16149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txBox="1"/>
            <p:nvPr/>
          </p:nvSpPr>
          <p:spPr>
            <a:xfrm>
              <a:off x="6613543" y="1181680"/>
              <a:ext cx="2418537" cy="1614914"/>
            </a:xfrm>
            <a:prstGeom prst="rect">
              <a:avLst/>
            </a:prstGeom>
            <a:noFill/>
            <a:ln>
              <a:noFill/>
            </a:ln>
          </p:spPr>
          <p:txBody>
            <a:bodyPr spcFirstLastPara="1" wrap="square" lIns="0" tIns="213350" rIns="0" bIns="21335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0" u="none" strike="noStrike" cap="none" dirty="0">
                  <a:solidFill>
                    <a:schemeClr val="lt1"/>
                  </a:solidFill>
                  <a:latin typeface="Avenir"/>
                  <a:ea typeface="Avenir"/>
                  <a:cs typeface="Avenir"/>
                  <a:sym typeface="Avenir"/>
                </a:rPr>
                <a:t>Submit your email</a:t>
              </a:r>
              <a:endParaRPr sz="2100" b="0" u="none" strike="noStrike" cap="none" dirty="0">
                <a:solidFill>
                  <a:schemeClr val="lt1"/>
                </a:solidFill>
                <a:latin typeface="Avenir"/>
                <a:ea typeface="Avenir"/>
                <a:cs typeface="Avenir"/>
                <a:sym typeface="Avenir"/>
              </a:endParaRPr>
            </a:p>
          </p:txBody>
        </p:sp>
        <p:sp>
          <p:nvSpPr>
            <p:cNvPr id="425" name="Google Shape;425;p16"/>
            <p:cNvSpPr/>
            <p:nvPr/>
          </p:nvSpPr>
          <p:spPr>
            <a:xfrm>
              <a:off x="3711298" y="1181680"/>
              <a:ext cx="2418537" cy="16149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txBox="1"/>
            <p:nvPr/>
          </p:nvSpPr>
          <p:spPr>
            <a:xfrm>
              <a:off x="3711298" y="1181680"/>
              <a:ext cx="2418537" cy="1614914"/>
            </a:xfrm>
            <a:prstGeom prst="rect">
              <a:avLst/>
            </a:prstGeom>
            <a:noFill/>
            <a:ln>
              <a:noFill/>
            </a:ln>
          </p:spPr>
          <p:txBody>
            <a:bodyPr spcFirstLastPara="1" wrap="square" lIns="0" tIns="213350" rIns="0" bIns="21335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0" i="0" u="none" strike="noStrike" cap="none" dirty="0">
                  <a:solidFill>
                    <a:schemeClr val="lt1"/>
                  </a:solidFill>
                  <a:latin typeface="Avenir"/>
                  <a:ea typeface="Avenir"/>
                  <a:cs typeface="Avenir"/>
                  <a:sym typeface="Avenir"/>
                </a:rPr>
                <a:t>Contact them to learn more about opportunities for involvement</a:t>
              </a:r>
              <a:endParaRPr dirty="0"/>
            </a:p>
          </p:txBody>
        </p:sp>
        <p:sp>
          <p:nvSpPr>
            <p:cNvPr id="427" name="Google Shape;427;p16"/>
            <p:cNvSpPr/>
            <p:nvPr/>
          </p:nvSpPr>
          <p:spPr>
            <a:xfrm>
              <a:off x="809053" y="1181680"/>
              <a:ext cx="2418537" cy="16149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txBox="1"/>
            <p:nvPr/>
          </p:nvSpPr>
          <p:spPr>
            <a:xfrm>
              <a:off x="809053" y="1181680"/>
              <a:ext cx="2418537" cy="1614914"/>
            </a:xfrm>
            <a:prstGeom prst="rect">
              <a:avLst/>
            </a:prstGeom>
            <a:noFill/>
            <a:ln>
              <a:noFill/>
            </a:ln>
          </p:spPr>
          <p:txBody>
            <a:bodyPr spcFirstLastPara="1" wrap="square" lIns="0" tIns="213350" rIns="0" bIns="21335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0" i="0" u="none" strike="noStrike" cap="none">
                  <a:solidFill>
                    <a:schemeClr val="lt1"/>
                  </a:solidFill>
                  <a:latin typeface="Avenir"/>
                  <a:ea typeface="Avenir"/>
                  <a:cs typeface="Avenir"/>
                  <a:sym typeface="Avenir"/>
                </a:rPr>
                <a:t>Identify an individual knowledgeable in your area of interest</a:t>
              </a:r>
              <a:endParaRPr/>
            </a:p>
          </p:txBody>
        </p:sp>
      </p:grpSp>
      <p:sp>
        <p:nvSpPr>
          <p:cNvPr id="429" name="Google Shape;429;p16"/>
          <p:cNvSpPr txBox="1"/>
          <p:nvPr/>
        </p:nvSpPr>
        <p:spPr>
          <a:xfrm>
            <a:off x="1079499" y="4899820"/>
            <a:ext cx="7054407"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lt2"/>
                </a:solidFill>
                <a:latin typeface="Avenir"/>
                <a:ea typeface="Avenir"/>
                <a:cs typeface="Avenir"/>
                <a:sym typeface="Avenir"/>
              </a:rPr>
              <a:t>Resources: </a:t>
            </a:r>
            <a:r>
              <a:rPr lang="en-US" sz="2000" dirty="0">
                <a:solidFill>
                  <a:schemeClr val="lt2"/>
                </a:solidFill>
                <a:latin typeface="Avenir"/>
                <a:ea typeface="Avenir"/>
                <a:cs typeface="Avenir"/>
                <a:sym typeface="Avenir"/>
                <a:hlinkClick r:id="rId6"/>
              </a:rPr>
              <a:t>MCW Engage</a:t>
            </a:r>
            <a:r>
              <a:rPr lang="en-US" sz="2000" dirty="0">
                <a:solidFill>
                  <a:schemeClr val="lt2"/>
                </a:solidFill>
                <a:latin typeface="Avenir"/>
                <a:ea typeface="Avenir"/>
                <a:cs typeface="Avenir"/>
                <a:sym typeface="Avenir"/>
              </a:rPr>
              <a:t>, </a:t>
            </a:r>
            <a:r>
              <a:rPr lang="en-US" sz="2000" dirty="0">
                <a:solidFill>
                  <a:schemeClr val="lt2"/>
                </a:solidFill>
                <a:latin typeface="Avenir"/>
                <a:ea typeface="Avenir"/>
                <a:cs typeface="Avenir"/>
                <a:sym typeface="Avenir"/>
                <a:hlinkClick r:id="rId7"/>
              </a:rPr>
              <a:t>Kern Institute</a:t>
            </a:r>
            <a:r>
              <a:rPr lang="en-US" sz="2000" dirty="0">
                <a:solidFill>
                  <a:schemeClr val="lt2"/>
                </a:solidFill>
                <a:latin typeface="Avenir"/>
                <a:ea typeface="Avenir"/>
                <a:cs typeface="Avenir"/>
                <a:sym typeface="Avenir"/>
              </a:rPr>
              <a:t>, campus-specific faculty</a:t>
            </a:r>
          </a:p>
          <a:p>
            <a:pPr marL="0" lvl="0" indent="0" algn="l" rtl="0">
              <a:spcBef>
                <a:spcPts val="0"/>
              </a:spcBef>
              <a:spcAft>
                <a:spcPts val="0"/>
              </a:spcAft>
              <a:buNone/>
            </a:pPr>
            <a:endParaRPr sz="1600" dirty="0">
              <a:solidFill>
                <a:schemeClr val="lt2"/>
              </a:solidFill>
              <a:latin typeface="Avenir"/>
              <a:ea typeface="Avenir"/>
              <a:cs typeface="Avenir"/>
              <a:sym typeface="Avenir"/>
            </a:endParaRPr>
          </a:p>
        </p:txBody>
      </p:sp>
      <p:pic>
        <p:nvPicPr>
          <p:cNvPr id="2" name="Audio Recording May 22, 2022 at 5:30:29 PM">
            <a:hlinkClick r:id="" action="ppaction://media"/>
            <a:extLst>
              <a:ext uri="{FF2B5EF4-FFF2-40B4-BE49-F238E27FC236}">
                <a16:creationId xmlns:a16="http://schemas.microsoft.com/office/drawing/2014/main" id="{4D4ECA23-33B9-555B-BBAE-7FBA8DBFCA7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890"/>
    </mc:Choice>
    <mc:Fallback xmlns="">
      <p:transition spd="slow" advTm="30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8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extLst>
    <p:ext uri="{6950BFC3-D8DA-4A85-94F7-54DA5524770B}">
      <p188:commentRel xmlns:p188="http://schemas.microsoft.com/office/powerpoint/2018/8/main" r:id="rId5"/>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Rockwell"/>
              <a:buNone/>
            </a:pPr>
            <a:r>
              <a:rPr lang="en-US"/>
              <a:t>OBJECTIVES</a:t>
            </a:r>
            <a:endParaRPr/>
          </a:p>
        </p:txBody>
      </p:sp>
      <p:sp>
        <p:nvSpPr>
          <p:cNvPr id="141" name="Google Shape;141;p3"/>
          <p:cNvSpPr txBox="1">
            <a:spLocks noGrp="1"/>
          </p:cNvSpPr>
          <p:nvPr>
            <p:ph type="body" idx="1"/>
          </p:nvPr>
        </p:nvSpPr>
        <p:spPr>
          <a:xfrm>
            <a:off x="1079500" y="1790700"/>
            <a:ext cx="10026650" cy="3978275"/>
          </a:xfrm>
          <a:prstGeom prst="rect">
            <a:avLst/>
          </a:prstGeom>
          <a:noFill/>
          <a:ln>
            <a:noFill/>
          </a:ln>
        </p:spPr>
        <p:txBody>
          <a:bodyPr spcFirstLastPara="1" wrap="square" lIns="0" tIns="0" rIns="0" bIns="0" anchor="t" anchorCtr="0">
            <a:normAutofit/>
          </a:bodyPr>
          <a:lstStyle/>
          <a:p>
            <a:pPr marL="457200" lvl="0" indent="-457200" algn="l" rtl="0">
              <a:lnSpc>
                <a:spcPct val="125000"/>
              </a:lnSpc>
              <a:spcBef>
                <a:spcPts val="0"/>
              </a:spcBef>
              <a:spcAft>
                <a:spcPts val="0"/>
              </a:spcAft>
              <a:buSzPts val="2000"/>
              <a:buFont typeface="Rockwell"/>
              <a:buAutoNum type="arabicPeriod"/>
            </a:pPr>
            <a:r>
              <a:rPr lang="en-US"/>
              <a:t>Define advocacy and reflect on what it specifically means to you.</a:t>
            </a:r>
            <a:endParaRPr/>
          </a:p>
          <a:p>
            <a:pPr marL="457200" lvl="0" indent="-457200" algn="l" rtl="0">
              <a:lnSpc>
                <a:spcPct val="125000"/>
              </a:lnSpc>
              <a:spcBef>
                <a:spcPts val="1000"/>
              </a:spcBef>
              <a:spcAft>
                <a:spcPts val="0"/>
              </a:spcAft>
              <a:buSzPts val="2000"/>
              <a:buFont typeface="Rockwell"/>
              <a:buAutoNum type="arabicPeriod"/>
            </a:pPr>
            <a:r>
              <a:rPr lang="en-US"/>
              <a:t>Identify something for which you could passionately advocate.</a:t>
            </a:r>
            <a:endParaRPr/>
          </a:p>
          <a:p>
            <a:pPr marL="457200" lvl="0" indent="-457200" algn="l" rtl="0">
              <a:lnSpc>
                <a:spcPct val="125000"/>
              </a:lnSpc>
              <a:spcBef>
                <a:spcPts val="1000"/>
              </a:spcBef>
              <a:spcAft>
                <a:spcPts val="0"/>
              </a:spcAft>
              <a:buSzPts val="2000"/>
              <a:buFont typeface="Rockwell"/>
              <a:buAutoNum type="arabicPeriod"/>
            </a:pPr>
            <a:r>
              <a:rPr lang="en-US"/>
              <a:t>Explore potential avenues of advocacy for your interest.</a:t>
            </a:r>
            <a:endParaRPr/>
          </a:p>
          <a:p>
            <a:pPr marL="457200" lvl="0" indent="-457200" algn="l" rtl="0">
              <a:lnSpc>
                <a:spcPct val="125000"/>
              </a:lnSpc>
              <a:spcBef>
                <a:spcPts val="1000"/>
              </a:spcBef>
              <a:spcAft>
                <a:spcPts val="0"/>
              </a:spcAft>
              <a:buSzPts val="2000"/>
              <a:buFont typeface="Rockwell"/>
              <a:buAutoNum type="arabicPeriod"/>
            </a:pPr>
            <a:r>
              <a:rPr lang="en-US"/>
              <a:t>Develop a proposal for an event or project that would further your advocacy cause.</a:t>
            </a:r>
            <a:endParaRPr/>
          </a:p>
        </p:txBody>
      </p:sp>
      <p:pic>
        <p:nvPicPr>
          <p:cNvPr id="2" name="Audio 1">
            <a:hlinkClick r:id="" action="ppaction://media"/>
            <a:extLst>
              <a:ext uri="{FF2B5EF4-FFF2-40B4-BE49-F238E27FC236}">
                <a16:creationId xmlns:a16="http://schemas.microsoft.com/office/drawing/2014/main" id="{0C7C2D13-87E9-4F33-9436-139086F564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895"/>
    </mc:Choice>
    <mc:Fallback xmlns="">
      <p:transition spd="slow" advTm="17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10f8b6ed5dd_0_60"/>
          <p:cNvSpPr txBox="1">
            <a:spLocks noGrp="1"/>
          </p:cNvSpPr>
          <p:nvPr>
            <p:ph type="title"/>
          </p:nvPr>
        </p:nvSpPr>
        <p:spPr>
          <a:xfrm>
            <a:off x="1079500" y="1011238"/>
            <a:ext cx="10026600" cy="6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EXAMPLE EMAIL TEMPLATE</a:t>
            </a:r>
            <a:endParaRPr/>
          </a:p>
        </p:txBody>
      </p:sp>
      <p:sp>
        <p:nvSpPr>
          <p:cNvPr id="435" name="Google Shape;435;g10f8b6ed5dd_0_60"/>
          <p:cNvSpPr txBox="1">
            <a:spLocks noGrp="1"/>
          </p:cNvSpPr>
          <p:nvPr>
            <p:ph type="body" idx="1"/>
          </p:nvPr>
        </p:nvSpPr>
        <p:spPr>
          <a:xfrm>
            <a:off x="1079500" y="1790700"/>
            <a:ext cx="10026600" cy="3978300"/>
          </a:xfrm>
          <a:prstGeom prst="rect">
            <a:avLst/>
          </a:prstGeom>
        </p:spPr>
        <p:txBody>
          <a:bodyPr spcFirstLastPara="1" wrap="square" lIns="0" tIns="0" rIns="0" bIns="0" anchor="t" anchorCtr="0">
            <a:normAutofit fontScale="85000" lnSpcReduction="10000"/>
          </a:bodyPr>
          <a:lstStyle/>
          <a:p>
            <a:pPr marL="0" lvl="0" indent="0" algn="l" rtl="0">
              <a:spcBef>
                <a:spcPts val="1000"/>
              </a:spcBef>
              <a:spcAft>
                <a:spcPts val="0"/>
              </a:spcAft>
              <a:buNone/>
            </a:pPr>
            <a:r>
              <a:rPr lang="en-US"/>
              <a:t>“Dear [mentor name],</a:t>
            </a:r>
            <a:endParaRPr/>
          </a:p>
          <a:p>
            <a:pPr marL="0" lvl="0" indent="0" algn="l" rtl="0">
              <a:spcBef>
                <a:spcPts val="1000"/>
              </a:spcBef>
              <a:spcAft>
                <a:spcPts val="0"/>
              </a:spcAft>
              <a:buNone/>
            </a:pPr>
            <a:r>
              <a:rPr lang="en-US"/>
              <a:t>I am a [x-year medical/grad/etc student] at the Medical College of Wisconsin and am looking to get involved in [broad topic of interest] advocacy. I understand that you have some experience in this area. I have been looking into [more specific area] and am interested in helping with or starting a project to address [issue]. [Or: am interested in doing research about x, or: would like to learn more about your work with x, etc (based on what you hope to get out of this connection)]. I would really appreciate it if we could have a short [Zoom/etc] meeting to discuss this.  Please let me know if you have any time to do this in the next few weeks. I appreciate your time and look forward to hearing from you.</a:t>
            </a:r>
            <a:endParaRPr/>
          </a:p>
          <a:p>
            <a:pPr marL="0" lvl="0" indent="0" algn="l" rtl="0">
              <a:spcBef>
                <a:spcPts val="1000"/>
              </a:spcBef>
              <a:spcAft>
                <a:spcPts val="0"/>
              </a:spcAft>
              <a:buNone/>
            </a:pPr>
            <a:endParaRPr/>
          </a:p>
          <a:p>
            <a:pPr marL="0" lvl="0" indent="0" algn="l" rtl="0">
              <a:spcBef>
                <a:spcPts val="1000"/>
              </a:spcBef>
              <a:spcAft>
                <a:spcPts val="0"/>
              </a:spcAft>
              <a:buNone/>
            </a:pPr>
            <a:r>
              <a:rPr lang="en-US"/>
              <a:t>Thank you,</a:t>
            </a:r>
            <a:endParaRPr/>
          </a:p>
          <a:p>
            <a:pPr marL="0" lvl="0" indent="0" algn="l" rtl="0">
              <a:spcBef>
                <a:spcPts val="1000"/>
              </a:spcBef>
              <a:spcAft>
                <a:spcPts val="0"/>
              </a:spcAft>
              <a:buNone/>
            </a:pPr>
            <a:r>
              <a:rPr lang="en-US"/>
              <a:t>[Name]”</a:t>
            </a:r>
            <a:endParaRPr/>
          </a:p>
        </p:txBody>
      </p:sp>
      <p:sp>
        <p:nvSpPr>
          <p:cNvPr id="436" name="Google Shape;436;g10f8b6ed5dd_0_60"/>
          <p:cNvSpPr txBox="1"/>
          <p:nvPr/>
        </p:nvSpPr>
        <p:spPr>
          <a:xfrm>
            <a:off x="960350" y="5892950"/>
            <a:ext cx="10026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solidFill>
                  <a:schemeClr val="lt2"/>
                </a:solidFill>
                <a:latin typeface="Avenir"/>
                <a:ea typeface="Avenir"/>
                <a:cs typeface="Avenir"/>
                <a:sym typeface="Avenir"/>
              </a:rPr>
              <a:t>BE GENUINE.</a:t>
            </a:r>
            <a:endParaRPr sz="2500" b="1">
              <a:solidFill>
                <a:schemeClr val="lt2"/>
              </a:solidFill>
              <a:latin typeface="Avenir"/>
              <a:ea typeface="Avenir"/>
              <a:cs typeface="Avenir"/>
              <a:sym typeface="Avenir"/>
            </a:endParaRPr>
          </a:p>
        </p:txBody>
      </p:sp>
      <p:pic>
        <p:nvPicPr>
          <p:cNvPr id="2" name="Audio Recording May 22, 2022 at 8:20:45 PM">
            <a:hlinkClick r:id="" action="ppaction://media"/>
            <a:extLst>
              <a:ext uri="{FF2B5EF4-FFF2-40B4-BE49-F238E27FC236}">
                <a16:creationId xmlns:a16="http://schemas.microsoft.com/office/drawing/2014/main" id="{6A794EFD-4D68-C2C9-584B-7368599FE7E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760"/>
    </mc:Choice>
    <mc:Fallback xmlns="">
      <p:transition spd="slow" advTm="4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40"/>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EAC37BD-2856-9FCE-E5F5-0ADC42026A0C}"/>
              </a:ext>
            </a:extLst>
          </p:cNvPr>
          <p:cNvGraphicFramePr/>
          <p:nvPr>
            <p:extLst>
              <p:ext uri="{D42A27DB-BD31-4B8C-83A1-F6EECF244321}">
                <p14:modId xmlns:p14="http://schemas.microsoft.com/office/powerpoint/2010/main" val="236300219"/>
              </p:ext>
            </p:extLst>
          </p:nvPr>
        </p:nvGraphicFramePr>
        <p:xfrm>
          <a:off x="1082675" y="1893832"/>
          <a:ext cx="10026650" cy="45773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42" name="Google Shape;442;p17"/>
          <p:cNvSpPr txBox="1">
            <a:spLocks noGrp="1"/>
          </p:cNvSpPr>
          <p:nvPr>
            <p:ph type="title"/>
          </p:nvPr>
        </p:nvSpPr>
        <p:spPr>
          <a:xfrm>
            <a:off x="1082675" y="531815"/>
            <a:ext cx="10026650" cy="91031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sz="4800" dirty="0"/>
              <a:t>CAPSTONE</a:t>
            </a:r>
            <a:endParaRPr sz="4800" dirty="0"/>
          </a:p>
        </p:txBody>
      </p:sp>
      <p:cxnSp>
        <p:nvCxnSpPr>
          <p:cNvPr id="443" name="Google Shape;443;p17"/>
          <p:cNvCxnSpPr/>
          <p:nvPr/>
        </p:nvCxnSpPr>
        <p:spPr>
          <a:xfrm>
            <a:off x="5819649" y="1893832"/>
            <a:ext cx="540000" cy="0"/>
          </a:xfrm>
          <a:prstGeom prst="straightConnector1">
            <a:avLst/>
          </a:prstGeom>
          <a:noFill/>
          <a:ln w="12700" cap="flat" cmpd="sng">
            <a:solidFill>
              <a:schemeClr val="lt1"/>
            </a:solidFill>
            <a:prstDash val="solid"/>
            <a:round/>
            <a:headEnd type="none" w="sm" len="sm"/>
            <a:tailEnd type="none" w="sm" len="sm"/>
          </a:ln>
        </p:spPr>
      </p:cxnSp>
      <p:pic>
        <p:nvPicPr>
          <p:cNvPr id="3" name="Audio Recording May 22, 2022 at 8:21:33 PM">
            <a:hlinkClick r:id="" action="ppaction://media"/>
            <a:extLst>
              <a:ext uri="{FF2B5EF4-FFF2-40B4-BE49-F238E27FC236}">
                <a16:creationId xmlns:a16="http://schemas.microsoft.com/office/drawing/2014/main" id="{590FC4BC-A9AF-5C88-A5A3-7C00B25DE0CD}"/>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650"/>
    </mc:Choice>
    <mc:Fallback xmlns="">
      <p:transition spd="slow" advTm="9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57B3-0CE1-40A0-B252-C98CEA9761C7}"/>
              </a:ext>
            </a:extLst>
          </p:cNvPr>
          <p:cNvSpPr>
            <a:spLocks noGrp="1"/>
          </p:cNvSpPr>
          <p:nvPr>
            <p:ph type="title"/>
          </p:nvPr>
        </p:nvSpPr>
        <p:spPr/>
        <p:txBody>
          <a:bodyPr/>
          <a:lstStyle/>
          <a:p>
            <a:pPr algn="ctr"/>
            <a:r>
              <a:rPr lang="en-US" dirty="0"/>
              <a:t>EVENT EXAMPLES</a:t>
            </a:r>
          </a:p>
        </p:txBody>
      </p:sp>
      <p:graphicFrame>
        <p:nvGraphicFramePr>
          <p:cNvPr id="20" name="Diagram 19">
            <a:extLst>
              <a:ext uri="{FF2B5EF4-FFF2-40B4-BE49-F238E27FC236}">
                <a16:creationId xmlns:a16="http://schemas.microsoft.com/office/drawing/2014/main" id="{71D70C38-3B01-47BC-BE65-7EF1328383F0}"/>
              </a:ext>
            </a:extLst>
          </p:cNvPr>
          <p:cNvGraphicFramePr/>
          <p:nvPr>
            <p:extLst>
              <p:ext uri="{D42A27DB-BD31-4B8C-83A1-F6EECF244321}">
                <p14:modId xmlns:p14="http://schemas.microsoft.com/office/powerpoint/2010/main" val="1822350915"/>
              </p:ext>
            </p:extLst>
          </p:nvPr>
        </p:nvGraphicFramePr>
        <p:xfrm>
          <a:off x="814425" y="2386344"/>
          <a:ext cx="10556800" cy="30981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May 22, 2022 at 8:23:00 PM">
            <a:hlinkClick r:id="" action="ppaction://media"/>
            <a:extLst>
              <a:ext uri="{FF2B5EF4-FFF2-40B4-BE49-F238E27FC236}">
                <a16:creationId xmlns:a16="http://schemas.microsoft.com/office/drawing/2014/main" id="{35BFF254-3899-056D-7C98-3AA6A4DEE31C}"/>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a:stretch/>
        </p:blipFill>
        <p:spPr>
          <a:xfrm>
            <a:off x="11548872" y="6300216"/>
            <a:ext cx="484632" cy="484632"/>
          </a:xfrm>
          <a:prstGeom prst="rect">
            <a:avLst/>
          </a:prstGeom>
        </p:spPr>
      </p:pic>
    </p:spTree>
    <p:extLst>
      <p:ext uri="{BB962C8B-B14F-4D97-AF65-F5344CB8AC3E}">
        <p14:creationId xmlns:p14="http://schemas.microsoft.com/office/powerpoint/2010/main" val="1157120982"/>
      </p:ext>
    </p:extLst>
  </p:cSld>
  <p:clrMapOvr>
    <a:masterClrMapping/>
  </p:clrMapOvr>
  <mc:AlternateContent xmlns:mc="http://schemas.openxmlformats.org/markup-compatibility/2006" xmlns:p14="http://schemas.microsoft.com/office/powerpoint/2010/main">
    <mc:Choice Requires="p14">
      <p:transition spd="slow" p14:dur="2000" advTm="10540"/>
    </mc:Choice>
    <mc:Fallback xmlns="">
      <p:transition spd="slow" advTm="10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78"/>
        <p:cNvGrpSpPr/>
        <p:nvPr/>
      </p:nvGrpSpPr>
      <p:grpSpPr>
        <a:xfrm>
          <a:off x="0" y="0"/>
          <a:ext cx="0" cy="0"/>
          <a:chOff x="0" y="0"/>
          <a:chExt cx="0" cy="0"/>
        </a:xfrm>
      </p:grpSpPr>
      <p:sp>
        <p:nvSpPr>
          <p:cNvPr id="479" name="Google Shape;479;p1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480" name="Google Shape;480;p18"/>
          <p:cNvSpPr txBox="1">
            <a:spLocks noGrp="1"/>
          </p:cNvSpPr>
          <p:nvPr>
            <p:ph type="title"/>
          </p:nvPr>
        </p:nvSpPr>
        <p:spPr>
          <a:xfrm>
            <a:off x="1078100" y="542671"/>
            <a:ext cx="10026650" cy="112420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2800"/>
              <a:buFont typeface="Rockwell"/>
              <a:buNone/>
            </a:pPr>
            <a:r>
              <a:rPr lang="en-US"/>
              <a:t>OPTIONAL: WHAT NOW?</a:t>
            </a:r>
            <a:endParaRPr/>
          </a:p>
        </p:txBody>
      </p:sp>
      <p:sp>
        <p:nvSpPr>
          <p:cNvPr id="481" name="Google Shape;481;p18"/>
          <p:cNvSpPr/>
          <p:nvPr/>
        </p:nvSpPr>
        <p:spPr>
          <a:xfrm>
            <a:off x="0" y="2252664"/>
            <a:ext cx="12192000" cy="460533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grpSp>
        <p:nvGrpSpPr>
          <p:cNvPr id="482" name="Google Shape;482;p18"/>
          <p:cNvGrpSpPr/>
          <p:nvPr/>
        </p:nvGrpSpPr>
        <p:grpSpPr>
          <a:xfrm>
            <a:off x="631487" y="2914270"/>
            <a:ext cx="10929375" cy="3330001"/>
            <a:chOff x="90149" y="71058"/>
            <a:chExt cx="10929375" cy="3330001"/>
          </a:xfrm>
        </p:grpSpPr>
        <p:sp>
          <p:nvSpPr>
            <p:cNvPr id="483" name="Google Shape;483;p18"/>
            <p:cNvSpPr/>
            <p:nvPr/>
          </p:nvSpPr>
          <p:spPr>
            <a:xfrm>
              <a:off x="726337" y="71058"/>
              <a:ext cx="1990125" cy="1990125"/>
            </a:xfrm>
            <a:prstGeom prst="round2DiagRect">
              <a:avLst>
                <a:gd name="adj1" fmla="val 29727"/>
                <a:gd name="adj2" fmla="val 0"/>
              </a:avLst>
            </a:prstGeom>
            <a:solidFill>
              <a:srgbClr val="C25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1150462" y="495183"/>
              <a:ext cx="1141875" cy="114187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90149" y="2681059"/>
              <a:ext cx="32625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txBox="1"/>
            <p:nvPr/>
          </p:nvSpPr>
          <p:spPr>
            <a:xfrm>
              <a:off x="90149" y="2681059"/>
              <a:ext cx="3262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800"/>
                <a:buFont typeface="Avenir"/>
                <a:buNone/>
              </a:pPr>
              <a:r>
                <a:rPr lang="en-US" sz="1800" b="0" i="0" u="none" strike="noStrike" cap="none" dirty="0">
                  <a:solidFill>
                    <a:schemeClr val="lt1"/>
                  </a:solidFill>
                  <a:latin typeface="Avenir"/>
                  <a:ea typeface="Avenir"/>
                  <a:cs typeface="Avenir"/>
                  <a:sym typeface="Avenir"/>
                </a:rPr>
                <a:t>COLLABORATE WITH OTHER INDIVIDUALS</a:t>
              </a:r>
              <a:endParaRPr dirty="0"/>
            </a:p>
          </p:txBody>
        </p:sp>
        <p:sp>
          <p:nvSpPr>
            <p:cNvPr id="487" name="Google Shape;487;p18"/>
            <p:cNvSpPr/>
            <p:nvPr/>
          </p:nvSpPr>
          <p:spPr>
            <a:xfrm>
              <a:off x="4559774" y="71058"/>
              <a:ext cx="1990125" cy="1990125"/>
            </a:xfrm>
            <a:prstGeom prst="round2DiagRect">
              <a:avLst>
                <a:gd name="adj1" fmla="val 29727"/>
                <a:gd name="adj2" fmla="val 0"/>
              </a:avLst>
            </a:prstGeom>
            <a:solidFill>
              <a:srgbClr val="B0A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4983899" y="495183"/>
              <a:ext cx="1141875" cy="1141875"/>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923587" y="2681059"/>
              <a:ext cx="32625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txBox="1"/>
            <p:nvPr/>
          </p:nvSpPr>
          <p:spPr>
            <a:xfrm>
              <a:off x="3923587" y="2681059"/>
              <a:ext cx="3262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800"/>
                <a:buFont typeface="Avenir"/>
                <a:buNone/>
              </a:pPr>
              <a:r>
                <a:rPr lang="en-US" sz="1800" b="0" i="0" u="none" strike="noStrike" cap="none">
                  <a:solidFill>
                    <a:schemeClr val="lt1"/>
                  </a:solidFill>
                  <a:latin typeface="Avenir"/>
                  <a:ea typeface="Avenir"/>
                  <a:cs typeface="Avenir"/>
                  <a:sym typeface="Avenir"/>
                </a:rPr>
                <a:t>CONNECT WITH ADDITIONAL COMMUNITY PARTNERS</a:t>
              </a:r>
              <a:endParaRPr/>
            </a:p>
          </p:txBody>
        </p:sp>
        <p:sp>
          <p:nvSpPr>
            <p:cNvPr id="491" name="Google Shape;491;p18"/>
            <p:cNvSpPr/>
            <p:nvPr/>
          </p:nvSpPr>
          <p:spPr>
            <a:xfrm>
              <a:off x="8393212" y="71058"/>
              <a:ext cx="1990125" cy="1990125"/>
            </a:xfrm>
            <a:prstGeom prst="round2DiagRect">
              <a:avLst>
                <a:gd name="adj1" fmla="val 29727"/>
                <a:gd name="adj2" fmla="val 0"/>
              </a:avLst>
            </a:prstGeom>
            <a:solidFill>
              <a:srgbClr val="39B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8817337" y="495183"/>
              <a:ext cx="1141875" cy="1141875"/>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7757024" y="2681059"/>
              <a:ext cx="32625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txBox="1"/>
            <p:nvPr/>
          </p:nvSpPr>
          <p:spPr>
            <a:xfrm>
              <a:off x="7757024" y="2681059"/>
              <a:ext cx="3262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800"/>
                <a:buFont typeface="Avenir"/>
                <a:buNone/>
              </a:pPr>
              <a:r>
                <a:rPr lang="en-US" sz="1800" b="0" i="0" u="none" strike="noStrike" cap="none">
                  <a:solidFill>
                    <a:schemeClr val="lt1"/>
                  </a:solidFill>
                  <a:latin typeface="Avenir"/>
                  <a:ea typeface="Avenir"/>
                  <a:cs typeface="Avenir"/>
                  <a:sym typeface="Avenir"/>
                </a:rPr>
                <a:t>APPLY FOR GRANTS TO IMPLEMENT YOUR PROJECT</a:t>
              </a:r>
              <a:endParaRPr/>
            </a:p>
          </p:txBody>
        </p:sp>
      </p:grpSp>
      <p:pic>
        <p:nvPicPr>
          <p:cNvPr id="2" name="Audio Recording May 22, 2022 at 8:24:25 PM">
            <a:hlinkClick r:id="" action="ppaction://media"/>
            <a:extLst>
              <a:ext uri="{FF2B5EF4-FFF2-40B4-BE49-F238E27FC236}">
                <a16:creationId xmlns:a16="http://schemas.microsoft.com/office/drawing/2014/main" id="{B54F80CE-81D0-6314-9FC6-F517CB32D1F6}"/>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320"/>
    </mc:Choice>
    <mc:Fallback xmlns="">
      <p:transition spd="slow" advTm="20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8"/>
        <p:cNvGrpSpPr/>
        <p:nvPr/>
      </p:nvGrpSpPr>
      <p:grpSpPr>
        <a:xfrm>
          <a:off x="0" y="0"/>
          <a:ext cx="0" cy="0"/>
          <a:chOff x="0" y="0"/>
          <a:chExt cx="0" cy="0"/>
        </a:xfrm>
      </p:grpSpPr>
      <p:sp>
        <p:nvSpPr>
          <p:cNvPr id="499" name="Google Shape;499;p19"/>
          <p:cNvSpPr/>
          <p:nvPr/>
        </p:nvSpPr>
        <p:spPr>
          <a:xfrm>
            <a:off x="0" y="379828"/>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500" name="Google Shape;500;p19"/>
          <p:cNvCxnSpPr/>
          <p:nvPr/>
        </p:nvCxnSpPr>
        <p:spPr>
          <a:xfrm>
            <a:off x="3023391" y="2310207"/>
            <a:ext cx="540000" cy="0"/>
          </a:xfrm>
          <a:prstGeom prst="straightConnector1">
            <a:avLst/>
          </a:prstGeom>
          <a:noFill/>
          <a:ln w="12700" cap="flat" cmpd="sng">
            <a:solidFill>
              <a:schemeClr val="lt1"/>
            </a:solidFill>
            <a:prstDash val="solid"/>
            <a:round/>
            <a:headEnd type="none" w="sm" len="sm"/>
            <a:tailEnd type="none" w="sm" len="sm"/>
          </a:ln>
        </p:spPr>
      </p:cxnSp>
      <p:sp>
        <p:nvSpPr>
          <p:cNvPr id="501" name="Google Shape;501;p19"/>
          <p:cNvSpPr txBox="1">
            <a:spLocks noGrp="1"/>
          </p:cNvSpPr>
          <p:nvPr>
            <p:ph type="body" idx="1"/>
          </p:nvPr>
        </p:nvSpPr>
        <p:spPr>
          <a:xfrm>
            <a:off x="1080000" y="2759076"/>
            <a:ext cx="4460874" cy="3009899"/>
          </a:xfrm>
          <a:prstGeom prst="rect">
            <a:avLst/>
          </a:prstGeom>
          <a:noFill/>
          <a:ln>
            <a:noFill/>
          </a:ln>
        </p:spPr>
        <p:txBody>
          <a:bodyPr spcFirstLastPara="1" wrap="square" lIns="0" tIns="0" rIns="0" bIns="0" anchor="t" anchorCtr="0">
            <a:normAutofit/>
          </a:bodyPr>
          <a:lstStyle/>
          <a:p>
            <a:pPr marL="360000" lvl="0" indent="-360000" algn="l" rtl="0">
              <a:lnSpc>
                <a:spcPct val="125000"/>
              </a:lnSpc>
              <a:spcBef>
                <a:spcPts val="0"/>
              </a:spcBef>
              <a:spcAft>
                <a:spcPts val="0"/>
              </a:spcAft>
              <a:buSzPts val="2000"/>
              <a:buChar char="·"/>
            </a:pPr>
            <a:r>
              <a:rPr lang="en-US" u="sng">
                <a:solidFill>
                  <a:schemeClr val="hlink"/>
                </a:solidFill>
                <a:hlinkClick r:id="rId6"/>
              </a:rPr>
              <a:t>Kern Institute Transformational Ideas Grant (TI</a:t>
            </a:r>
            <a:r>
              <a:rPr lang="en-US" u="sng" baseline="30000">
                <a:solidFill>
                  <a:schemeClr val="hlink"/>
                </a:solidFill>
                <a:hlinkClick r:id="rId6"/>
              </a:rPr>
              <a:t>2</a:t>
            </a:r>
            <a:r>
              <a:rPr lang="en-US" u="sng">
                <a:solidFill>
                  <a:schemeClr val="hlink"/>
                </a:solidFill>
                <a:hlinkClick r:id="rId6"/>
              </a:rPr>
              <a:t>)</a:t>
            </a:r>
            <a:endParaRPr/>
          </a:p>
        </p:txBody>
      </p:sp>
      <p:sp>
        <p:nvSpPr>
          <p:cNvPr id="502" name="Google Shape;502;p19"/>
          <p:cNvSpPr/>
          <p:nvPr/>
        </p:nvSpPr>
        <p:spPr>
          <a:xfrm>
            <a:off x="6654794" y="0"/>
            <a:ext cx="5537206"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pic>
        <p:nvPicPr>
          <p:cNvPr id="503" name="Google Shape;503;p19" descr="Kern Institute for the Transformation of Medical Education"/>
          <p:cNvPicPr preferRelativeResize="0"/>
          <p:nvPr/>
        </p:nvPicPr>
        <p:blipFill rotWithShape="1">
          <a:blip r:embed="rId7">
            <a:alphaModFix/>
          </a:blip>
          <a:srcRect/>
          <a:stretch/>
        </p:blipFill>
        <p:spPr>
          <a:xfrm>
            <a:off x="7198864" y="1202958"/>
            <a:ext cx="4452148" cy="4452148"/>
          </a:xfrm>
          <a:prstGeom prst="rect">
            <a:avLst/>
          </a:prstGeom>
          <a:noFill/>
          <a:ln>
            <a:noFill/>
          </a:ln>
        </p:spPr>
      </p:pic>
      <p:sp>
        <p:nvSpPr>
          <p:cNvPr id="7" name="Google Shape;502;p19">
            <a:extLst>
              <a:ext uri="{FF2B5EF4-FFF2-40B4-BE49-F238E27FC236}">
                <a16:creationId xmlns:a16="http://schemas.microsoft.com/office/drawing/2014/main" id="{622F349B-D92A-2E12-453D-CABF7BF8FA48}"/>
              </a:ext>
            </a:extLst>
          </p:cNvPr>
          <p:cNvSpPr/>
          <p:nvPr/>
        </p:nvSpPr>
        <p:spPr>
          <a:xfrm>
            <a:off x="6654794" y="379828"/>
            <a:ext cx="5537206"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pic>
        <p:nvPicPr>
          <p:cNvPr id="2" name="Audio Recording May 22, 2022 at 8:25:10 PM">
            <a:hlinkClick r:id="" action="ppaction://media"/>
            <a:extLst>
              <a:ext uri="{FF2B5EF4-FFF2-40B4-BE49-F238E27FC236}">
                <a16:creationId xmlns:a16="http://schemas.microsoft.com/office/drawing/2014/main" id="{A341502A-08FA-E742-C94E-BB01B5E17D0B}"/>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a:stretch/>
        </p:blipFill>
        <p:spPr>
          <a:xfrm>
            <a:off x="11548872" y="6300216"/>
            <a:ext cx="484632" cy="484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160"/>
    </mc:Choice>
    <mc:Fallback xmlns="">
      <p:transition spd="slow" advTm="16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extLst>
    <p:ext uri="{6950BFC3-D8DA-4A85-94F7-54DA5524770B}">
      <p188:commentRel xmlns:p188="http://schemas.microsoft.com/office/powerpoint/2018/8/main" r:id="rId5"/>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of green clovers">
            <a:extLst>
              <a:ext uri="{FF2B5EF4-FFF2-40B4-BE49-F238E27FC236}">
                <a16:creationId xmlns:a16="http://schemas.microsoft.com/office/drawing/2014/main" id="{599B9C70-8A70-EFD2-2FEF-33F3748246CB}"/>
              </a:ext>
            </a:extLst>
          </p:cNvPr>
          <p:cNvPicPr>
            <a:picLocks noChangeAspect="1"/>
          </p:cNvPicPr>
          <p:nvPr/>
        </p:nvPicPr>
        <p:blipFill>
          <a:blip r:embed="rId5"/>
          <a:stretch>
            <a:fillRect/>
          </a:stretch>
        </p:blipFill>
        <p:spPr>
          <a:xfrm>
            <a:off x="-271463" y="-811831"/>
            <a:ext cx="12844463" cy="8554613"/>
          </a:xfrm>
          <a:prstGeom prst="rect">
            <a:avLst/>
          </a:prstGeom>
        </p:spPr>
      </p:pic>
      <p:sp>
        <p:nvSpPr>
          <p:cNvPr id="6" name="Rectangle 5">
            <a:extLst>
              <a:ext uri="{FF2B5EF4-FFF2-40B4-BE49-F238E27FC236}">
                <a16:creationId xmlns:a16="http://schemas.microsoft.com/office/drawing/2014/main" id="{AF394912-D83E-2845-2830-F0B9753C028F}"/>
              </a:ext>
            </a:extLst>
          </p:cNvPr>
          <p:cNvSpPr/>
          <p:nvPr/>
        </p:nvSpPr>
        <p:spPr>
          <a:xfrm>
            <a:off x="3704963" y="2967335"/>
            <a:ext cx="4782079" cy="1862048"/>
          </a:xfrm>
          <a:prstGeom prst="rect">
            <a:avLst/>
          </a:prstGeom>
          <a:noFill/>
        </p:spPr>
        <p:txBody>
          <a:bodyPr wrap="none" lIns="91440" tIns="45720" rIns="91440" bIns="45720">
            <a:spAutoFit/>
          </a:bodyPr>
          <a:lstStyle/>
          <a:p>
            <a:pPr algn="ctr"/>
            <a:r>
              <a:rPr lang="en-US" sz="11500" b="1" cap="none" spc="0" dirty="0">
                <a:ln w="9525">
                  <a:solidFill>
                    <a:schemeClr val="bg1"/>
                  </a:solidFill>
                  <a:prstDash val="solid"/>
                </a:ln>
                <a:solidFill>
                  <a:schemeClr val="bg1"/>
                </a:solidFill>
                <a:effectLst>
                  <a:outerShdw blurRad="50800" dist="38100" dir="18900000" algn="bl" rotWithShape="0">
                    <a:prstClr val="black">
                      <a:alpha val="40000"/>
                    </a:prstClr>
                  </a:outerShdw>
                </a:effectLst>
                <a:latin typeface="Cochocib Script Latin Pro" panose="020F0502020204030204" pitchFamily="34" charset="0"/>
                <a:cs typeface="Cochocib Script Latin Pro" panose="020F0502020204030204" pitchFamily="34" charset="0"/>
              </a:rPr>
              <a:t>Good Luck!</a:t>
            </a:r>
          </a:p>
        </p:txBody>
      </p:sp>
      <p:pic>
        <p:nvPicPr>
          <p:cNvPr id="2" name="Audio Recording May 22, 2022 at 8:25:44 PM">
            <a:hlinkClick r:id="" action="ppaction://media"/>
            <a:extLst>
              <a:ext uri="{FF2B5EF4-FFF2-40B4-BE49-F238E27FC236}">
                <a16:creationId xmlns:a16="http://schemas.microsoft.com/office/drawing/2014/main" id="{5EA4E7B0-AE6C-FA61-A488-791EF6E58895}"/>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a:stretch/>
        </p:blipFill>
        <p:spPr>
          <a:xfrm>
            <a:off x="11548872" y="6300216"/>
            <a:ext cx="484632" cy="484632"/>
          </a:xfrm>
          <a:prstGeom prst="rect">
            <a:avLst/>
          </a:prstGeom>
        </p:spPr>
      </p:pic>
    </p:spTree>
    <p:extLst>
      <p:ext uri="{BB962C8B-B14F-4D97-AF65-F5344CB8AC3E}">
        <p14:creationId xmlns:p14="http://schemas.microsoft.com/office/powerpoint/2010/main" val="2254181691"/>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Rockwell"/>
              <a:buNone/>
            </a:pPr>
            <a:r>
              <a:rPr lang="en-US"/>
              <a:t>QUICK LOOK</a:t>
            </a:r>
            <a:endParaRPr/>
          </a:p>
        </p:txBody>
      </p:sp>
      <p:grpSp>
        <p:nvGrpSpPr>
          <p:cNvPr id="147" name="Google Shape;147;p4"/>
          <p:cNvGrpSpPr/>
          <p:nvPr/>
        </p:nvGrpSpPr>
        <p:grpSpPr>
          <a:xfrm>
            <a:off x="1084395" y="3324525"/>
            <a:ext cx="10016858" cy="910623"/>
            <a:chOff x="4895" y="1533825"/>
            <a:chExt cx="10016858" cy="910623"/>
          </a:xfrm>
        </p:grpSpPr>
        <p:sp>
          <p:nvSpPr>
            <p:cNvPr id="148" name="Google Shape;148;p4"/>
            <p:cNvSpPr/>
            <p:nvPr/>
          </p:nvSpPr>
          <p:spPr>
            <a:xfrm>
              <a:off x="4895" y="1533825"/>
              <a:ext cx="1517705" cy="910623"/>
            </a:xfrm>
            <a:prstGeom prst="roundRect">
              <a:avLst>
                <a:gd name="adj" fmla="val 10000"/>
              </a:avLst>
            </a:prstGeom>
            <a:solidFill>
              <a:srgbClr val="B07039"/>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txBox="1"/>
            <p:nvPr/>
          </p:nvSpPr>
          <p:spPr>
            <a:xfrm>
              <a:off x="31566" y="1560496"/>
              <a:ext cx="1464363" cy="85728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en-US" sz="1800" b="0" i="0" u="none" strike="noStrike" cap="none">
                  <a:solidFill>
                    <a:schemeClr val="lt1"/>
                  </a:solidFill>
                  <a:latin typeface="Avenir"/>
                  <a:ea typeface="Avenir"/>
                  <a:cs typeface="Avenir"/>
                  <a:sym typeface="Avenir"/>
                </a:rPr>
                <a:t>Introduction</a:t>
              </a:r>
              <a:endParaRPr/>
            </a:p>
          </p:txBody>
        </p:sp>
        <p:sp>
          <p:nvSpPr>
            <p:cNvPr id="150" name="Google Shape;150;p4"/>
            <p:cNvSpPr/>
            <p:nvPr/>
          </p:nvSpPr>
          <p:spPr>
            <a:xfrm>
              <a:off x="1674372" y="1800941"/>
              <a:ext cx="321753" cy="376391"/>
            </a:xfrm>
            <a:prstGeom prst="rightArrow">
              <a:avLst>
                <a:gd name="adj1" fmla="val 60000"/>
                <a:gd name="adj2" fmla="val 50000"/>
              </a:avLst>
            </a:prstGeom>
            <a:solidFill>
              <a:srgbClr val="D3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txBox="1"/>
            <p:nvPr/>
          </p:nvSpPr>
          <p:spPr>
            <a:xfrm>
              <a:off x="1674372" y="1876219"/>
              <a:ext cx="225227" cy="22583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Avenir"/>
                <a:buNone/>
              </a:pPr>
              <a:endParaRPr sz="1400" b="0" i="0" u="none" strike="noStrike" cap="none">
                <a:solidFill>
                  <a:schemeClr val="lt1"/>
                </a:solidFill>
                <a:latin typeface="Avenir"/>
                <a:ea typeface="Avenir"/>
                <a:cs typeface="Avenir"/>
                <a:sym typeface="Avenir"/>
              </a:endParaRPr>
            </a:p>
          </p:txBody>
        </p:sp>
        <p:sp>
          <p:nvSpPr>
            <p:cNvPr id="152" name="Google Shape;152;p4"/>
            <p:cNvSpPr/>
            <p:nvPr/>
          </p:nvSpPr>
          <p:spPr>
            <a:xfrm>
              <a:off x="2129683" y="1533825"/>
              <a:ext cx="1517705" cy="910623"/>
            </a:xfrm>
            <a:prstGeom prst="roundRect">
              <a:avLst>
                <a:gd name="adj" fmla="val 10000"/>
              </a:avLst>
            </a:prstGeom>
            <a:solidFill>
              <a:srgbClr val="B07039"/>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p:nvPr/>
          </p:nvSpPr>
          <p:spPr>
            <a:xfrm>
              <a:off x="2156354" y="1560496"/>
              <a:ext cx="1464363" cy="85728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en-US" sz="1800" b="0" i="0" u="none" strike="noStrike" cap="none">
                  <a:solidFill>
                    <a:schemeClr val="lt1"/>
                  </a:solidFill>
                  <a:latin typeface="Avenir"/>
                  <a:ea typeface="Avenir"/>
                  <a:cs typeface="Avenir"/>
                  <a:sym typeface="Avenir"/>
                </a:rPr>
                <a:t>Reflection</a:t>
              </a:r>
              <a:endParaRPr/>
            </a:p>
          </p:txBody>
        </p:sp>
        <p:sp>
          <p:nvSpPr>
            <p:cNvPr id="154" name="Google Shape;154;p4"/>
            <p:cNvSpPr/>
            <p:nvPr/>
          </p:nvSpPr>
          <p:spPr>
            <a:xfrm>
              <a:off x="3799160" y="1800941"/>
              <a:ext cx="321753" cy="376391"/>
            </a:xfrm>
            <a:prstGeom prst="rightArrow">
              <a:avLst>
                <a:gd name="adj1" fmla="val 60000"/>
                <a:gd name="adj2" fmla="val 50000"/>
              </a:avLst>
            </a:prstGeom>
            <a:solidFill>
              <a:srgbClr val="D3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3799160" y="1876219"/>
              <a:ext cx="225227" cy="22583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Avenir"/>
                <a:buNone/>
              </a:pPr>
              <a:endParaRPr sz="1400" b="0" i="0" u="none" strike="noStrike" cap="none">
                <a:solidFill>
                  <a:schemeClr val="lt1"/>
                </a:solidFill>
                <a:latin typeface="Avenir"/>
                <a:ea typeface="Avenir"/>
                <a:cs typeface="Avenir"/>
                <a:sym typeface="Avenir"/>
              </a:endParaRPr>
            </a:p>
          </p:txBody>
        </p:sp>
        <p:sp>
          <p:nvSpPr>
            <p:cNvPr id="156" name="Google Shape;156;p4"/>
            <p:cNvSpPr/>
            <p:nvPr/>
          </p:nvSpPr>
          <p:spPr>
            <a:xfrm>
              <a:off x="4254472" y="1533825"/>
              <a:ext cx="1517705" cy="910623"/>
            </a:xfrm>
            <a:prstGeom prst="roundRect">
              <a:avLst>
                <a:gd name="adj" fmla="val 10000"/>
              </a:avLst>
            </a:prstGeom>
            <a:solidFill>
              <a:srgbClr val="B07039"/>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txBox="1"/>
            <p:nvPr/>
          </p:nvSpPr>
          <p:spPr>
            <a:xfrm>
              <a:off x="4281143" y="1560496"/>
              <a:ext cx="1464363" cy="85728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en-US" sz="1800" b="0" i="0" u="none" strike="noStrike" cap="none">
                  <a:solidFill>
                    <a:schemeClr val="lt1"/>
                  </a:solidFill>
                  <a:latin typeface="Avenir"/>
                  <a:ea typeface="Avenir"/>
                  <a:cs typeface="Avenir"/>
                  <a:sym typeface="Avenir"/>
                </a:rPr>
                <a:t>Topic Choice</a:t>
              </a:r>
              <a:endParaRPr/>
            </a:p>
          </p:txBody>
        </p:sp>
        <p:sp>
          <p:nvSpPr>
            <p:cNvPr id="158" name="Google Shape;158;p4"/>
            <p:cNvSpPr/>
            <p:nvPr/>
          </p:nvSpPr>
          <p:spPr>
            <a:xfrm>
              <a:off x="5923948" y="1800941"/>
              <a:ext cx="321753" cy="376391"/>
            </a:xfrm>
            <a:prstGeom prst="rightArrow">
              <a:avLst>
                <a:gd name="adj1" fmla="val 60000"/>
                <a:gd name="adj2" fmla="val 50000"/>
              </a:avLst>
            </a:prstGeom>
            <a:solidFill>
              <a:srgbClr val="D3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a:off x="5923948" y="1876219"/>
              <a:ext cx="225227" cy="22583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Avenir"/>
                <a:buNone/>
              </a:pPr>
              <a:endParaRPr sz="1400" b="0" i="0" u="none" strike="noStrike" cap="none">
                <a:solidFill>
                  <a:schemeClr val="lt1"/>
                </a:solidFill>
                <a:latin typeface="Avenir"/>
                <a:ea typeface="Avenir"/>
                <a:cs typeface="Avenir"/>
                <a:sym typeface="Avenir"/>
              </a:endParaRPr>
            </a:p>
          </p:txBody>
        </p:sp>
        <p:sp>
          <p:nvSpPr>
            <p:cNvPr id="160" name="Google Shape;160;p4"/>
            <p:cNvSpPr/>
            <p:nvPr/>
          </p:nvSpPr>
          <p:spPr>
            <a:xfrm>
              <a:off x="6379260" y="1533825"/>
              <a:ext cx="1517705" cy="910623"/>
            </a:xfrm>
            <a:prstGeom prst="roundRect">
              <a:avLst>
                <a:gd name="adj" fmla="val 10000"/>
              </a:avLst>
            </a:prstGeom>
            <a:solidFill>
              <a:srgbClr val="B07039"/>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txBox="1"/>
            <p:nvPr/>
          </p:nvSpPr>
          <p:spPr>
            <a:xfrm>
              <a:off x="6405931" y="1560496"/>
              <a:ext cx="1464363" cy="85728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en-US" sz="1800" b="0" i="0" u="none" strike="noStrike" cap="none">
                  <a:solidFill>
                    <a:schemeClr val="lt1"/>
                  </a:solidFill>
                  <a:latin typeface="Avenir"/>
                  <a:ea typeface="Avenir"/>
                  <a:cs typeface="Avenir"/>
                  <a:sym typeface="Avenir"/>
                </a:rPr>
                <a:t>Mentorship</a:t>
              </a:r>
              <a:endParaRPr/>
            </a:p>
          </p:txBody>
        </p:sp>
        <p:sp>
          <p:nvSpPr>
            <p:cNvPr id="162" name="Google Shape;162;p4"/>
            <p:cNvSpPr/>
            <p:nvPr/>
          </p:nvSpPr>
          <p:spPr>
            <a:xfrm>
              <a:off x="8048736" y="1800941"/>
              <a:ext cx="321753" cy="376391"/>
            </a:xfrm>
            <a:prstGeom prst="rightArrow">
              <a:avLst>
                <a:gd name="adj1" fmla="val 60000"/>
                <a:gd name="adj2" fmla="val 50000"/>
              </a:avLst>
            </a:prstGeom>
            <a:solidFill>
              <a:srgbClr val="D3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p:nvPr/>
          </p:nvSpPr>
          <p:spPr>
            <a:xfrm>
              <a:off x="8048736" y="1876219"/>
              <a:ext cx="225227" cy="22583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Avenir"/>
                <a:buNone/>
              </a:pPr>
              <a:endParaRPr sz="1400" b="0" i="0" u="none" strike="noStrike" cap="none">
                <a:solidFill>
                  <a:schemeClr val="lt1"/>
                </a:solidFill>
                <a:latin typeface="Avenir"/>
                <a:ea typeface="Avenir"/>
                <a:cs typeface="Avenir"/>
                <a:sym typeface="Avenir"/>
              </a:endParaRPr>
            </a:p>
          </p:txBody>
        </p:sp>
        <p:sp>
          <p:nvSpPr>
            <p:cNvPr id="164" name="Google Shape;164;p4"/>
            <p:cNvSpPr/>
            <p:nvPr/>
          </p:nvSpPr>
          <p:spPr>
            <a:xfrm>
              <a:off x="8504048" y="1533825"/>
              <a:ext cx="1517705" cy="910623"/>
            </a:xfrm>
            <a:prstGeom prst="roundRect">
              <a:avLst>
                <a:gd name="adj" fmla="val 10000"/>
              </a:avLst>
            </a:prstGeom>
            <a:solidFill>
              <a:srgbClr val="B07039"/>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txBox="1"/>
            <p:nvPr/>
          </p:nvSpPr>
          <p:spPr>
            <a:xfrm>
              <a:off x="8530719" y="1560496"/>
              <a:ext cx="1464363" cy="85728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en-US" sz="1800" b="0" i="0" u="none" strike="noStrike" cap="none">
                  <a:solidFill>
                    <a:schemeClr val="lt1"/>
                  </a:solidFill>
                  <a:latin typeface="Avenir"/>
                  <a:ea typeface="Avenir"/>
                  <a:cs typeface="Avenir"/>
                  <a:sym typeface="Avenir"/>
                </a:rPr>
                <a:t>Capstone</a:t>
              </a:r>
              <a:endParaRPr/>
            </a:p>
          </p:txBody>
        </p:sp>
      </p:grpSp>
      <p:pic>
        <p:nvPicPr>
          <p:cNvPr id="2" name="Audio 1">
            <a:hlinkClick r:id="" action="ppaction://media"/>
            <a:extLst>
              <a:ext uri="{FF2B5EF4-FFF2-40B4-BE49-F238E27FC236}">
                <a16:creationId xmlns:a16="http://schemas.microsoft.com/office/drawing/2014/main" id="{33093B71-2D44-4DF5-8DDC-0FC83CF727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47"/>
    </mc:Choice>
    <mc:Fallback xmlns="">
      <p:transition spd="slow" advTm="3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7"/>
        <p:cNvGrpSpPr/>
        <p:nvPr/>
      </p:nvGrpSpPr>
      <p:grpSpPr>
        <a:xfrm>
          <a:off x="0" y="0"/>
          <a:ext cx="0" cy="0"/>
          <a:chOff x="0" y="0"/>
          <a:chExt cx="0" cy="0"/>
        </a:xfrm>
      </p:grpSpPr>
      <p:sp>
        <p:nvSpPr>
          <p:cNvPr id="508" name="Google Shape;508;p2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509" name="Google Shape;509;p20"/>
          <p:cNvSpPr txBox="1">
            <a:spLocks noGrp="1"/>
          </p:cNvSpPr>
          <p:nvPr>
            <p:ph type="title"/>
          </p:nvPr>
        </p:nvSpPr>
        <p:spPr>
          <a:xfrm>
            <a:off x="1080000" y="592787"/>
            <a:ext cx="6120000" cy="127885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TIME ALLOTMENT</a:t>
            </a:r>
            <a:endParaRPr/>
          </a:p>
        </p:txBody>
      </p:sp>
      <p:cxnSp>
        <p:nvCxnSpPr>
          <p:cNvPr id="510" name="Google Shape;510;p20"/>
          <p:cNvCxnSpPr/>
          <p:nvPr/>
        </p:nvCxnSpPr>
        <p:spPr>
          <a:xfrm>
            <a:off x="3870000" y="2310207"/>
            <a:ext cx="540000" cy="0"/>
          </a:xfrm>
          <a:prstGeom prst="straightConnector1">
            <a:avLst/>
          </a:prstGeom>
          <a:noFill/>
          <a:ln w="12700" cap="flat" cmpd="sng">
            <a:solidFill>
              <a:schemeClr val="lt1"/>
            </a:solidFill>
            <a:prstDash val="solid"/>
            <a:round/>
            <a:headEnd type="none" w="sm" len="sm"/>
            <a:tailEnd type="none" w="sm" len="sm"/>
          </a:ln>
        </p:spPr>
      </p:cxnSp>
      <p:sp>
        <p:nvSpPr>
          <p:cNvPr id="511" name="Google Shape;511;p20"/>
          <p:cNvSpPr txBox="1">
            <a:spLocks noGrp="1"/>
          </p:cNvSpPr>
          <p:nvPr>
            <p:ph type="body" idx="1"/>
          </p:nvPr>
        </p:nvSpPr>
        <p:spPr>
          <a:xfrm>
            <a:off x="1080000" y="2759076"/>
            <a:ext cx="6121400" cy="3009899"/>
          </a:xfrm>
          <a:prstGeom prst="rect">
            <a:avLst/>
          </a:prstGeom>
          <a:noFill/>
          <a:ln>
            <a:noFill/>
          </a:ln>
        </p:spPr>
        <p:txBody>
          <a:bodyPr spcFirstLastPara="1" wrap="square" lIns="0" tIns="0" rIns="0" bIns="0" anchor="t" anchorCtr="0">
            <a:normAutofit/>
          </a:bodyPr>
          <a:lstStyle/>
          <a:p>
            <a:pPr marL="360000" lvl="0" indent="-331425" algn="l" rtl="0">
              <a:lnSpc>
                <a:spcPct val="125000"/>
              </a:lnSpc>
              <a:spcBef>
                <a:spcPts val="0"/>
              </a:spcBef>
              <a:spcAft>
                <a:spcPts val="0"/>
              </a:spcAft>
              <a:buSzPct val="100000"/>
              <a:buChar char="·"/>
            </a:pPr>
            <a:r>
              <a:rPr lang="en-US"/>
              <a:t>Introduction ~5 to 30 minutes</a:t>
            </a:r>
            <a:endParaRPr/>
          </a:p>
          <a:p>
            <a:pPr marL="360000" lvl="0" indent="-331425" algn="l" rtl="0">
              <a:lnSpc>
                <a:spcPct val="125000"/>
              </a:lnSpc>
              <a:spcBef>
                <a:spcPts val="1000"/>
              </a:spcBef>
              <a:spcAft>
                <a:spcPts val="0"/>
              </a:spcAft>
              <a:buSzPct val="100000"/>
              <a:buChar char="·"/>
            </a:pPr>
            <a:r>
              <a:rPr lang="en-US"/>
              <a:t>Reflection ~5 to 10 minutes</a:t>
            </a:r>
            <a:endParaRPr/>
          </a:p>
          <a:p>
            <a:pPr marL="360000" lvl="0" indent="-331425" algn="l" rtl="0">
              <a:lnSpc>
                <a:spcPct val="125000"/>
              </a:lnSpc>
              <a:spcBef>
                <a:spcPts val="1000"/>
              </a:spcBef>
              <a:spcAft>
                <a:spcPts val="0"/>
              </a:spcAft>
              <a:buSzPct val="100000"/>
              <a:buChar char="·"/>
            </a:pPr>
            <a:r>
              <a:rPr lang="en-US"/>
              <a:t>Topic Choice ~15 minutes</a:t>
            </a:r>
            <a:endParaRPr/>
          </a:p>
          <a:p>
            <a:pPr marL="360000" lvl="0" indent="-331425" algn="l" rtl="0">
              <a:lnSpc>
                <a:spcPct val="125000"/>
              </a:lnSpc>
              <a:spcBef>
                <a:spcPts val="1000"/>
              </a:spcBef>
              <a:spcAft>
                <a:spcPts val="0"/>
              </a:spcAft>
              <a:buSzPct val="100000"/>
              <a:buChar char="·"/>
            </a:pPr>
            <a:r>
              <a:rPr lang="en-US"/>
              <a:t>Mentor ~10 minutes</a:t>
            </a:r>
            <a:endParaRPr/>
          </a:p>
          <a:p>
            <a:pPr marL="360000" lvl="0" indent="-331425" algn="l" rtl="0">
              <a:lnSpc>
                <a:spcPct val="125000"/>
              </a:lnSpc>
              <a:spcBef>
                <a:spcPts val="1000"/>
              </a:spcBef>
              <a:spcAft>
                <a:spcPts val="0"/>
              </a:spcAft>
              <a:buSzPct val="100000"/>
              <a:buChar char="·"/>
            </a:pPr>
            <a:r>
              <a:rPr lang="en-US"/>
              <a:t>Capstone, Optional Items ~15 minutes</a:t>
            </a:r>
            <a:endParaRPr/>
          </a:p>
          <a:p>
            <a:pPr marL="360000" lvl="0" indent="-331425" algn="l" rtl="0">
              <a:lnSpc>
                <a:spcPct val="125000"/>
              </a:lnSpc>
              <a:spcBef>
                <a:spcPts val="1000"/>
              </a:spcBef>
              <a:spcAft>
                <a:spcPts val="0"/>
              </a:spcAft>
              <a:buSzPct val="100000"/>
              <a:buChar char="·"/>
            </a:pPr>
            <a:r>
              <a:rPr lang="en-US"/>
              <a:t>Total: ~80 to 105 minutes</a:t>
            </a:r>
            <a:endParaRPr/>
          </a:p>
          <a:p>
            <a:pPr marL="360000" lvl="0" indent="-233000" algn="l" rtl="0">
              <a:lnSpc>
                <a:spcPct val="125000"/>
              </a:lnSpc>
              <a:spcBef>
                <a:spcPts val="1000"/>
              </a:spcBef>
              <a:spcAft>
                <a:spcPts val="0"/>
              </a:spcAft>
              <a:buSzPct val="100000"/>
              <a:buNone/>
            </a:pPr>
            <a:endParaRPr/>
          </a:p>
          <a:p>
            <a:pPr marL="360000" lvl="0" indent="-233000" algn="l" rtl="0">
              <a:lnSpc>
                <a:spcPct val="125000"/>
              </a:lnSpc>
              <a:spcBef>
                <a:spcPts val="1000"/>
              </a:spcBef>
              <a:spcAft>
                <a:spcPts val="0"/>
              </a:spcAft>
              <a:buSzPct val="100000"/>
              <a:buNone/>
            </a:pPr>
            <a:endParaRPr/>
          </a:p>
        </p:txBody>
      </p:sp>
      <p:sp>
        <p:nvSpPr>
          <p:cNvPr id="512" name="Google Shape;512;p20"/>
          <p:cNvSpPr/>
          <p:nvPr/>
        </p:nvSpPr>
        <p:spPr>
          <a:xfrm>
            <a:off x="8324850" y="0"/>
            <a:ext cx="3867150"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pic>
        <p:nvPicPr>
          <p:cNvPr id="513" name="Google Shape;513;p20" descr="Stopwatch"/>
          <p:cNvPicPr preferRelativeResize="0"/>
          <p:nvPr/>
        </p:nvPicPr>
        <p:blipFill rotWithShape="1">
          <a:blip r:embed="rId5">
            <a:alphaModFix/>
          </a:blip>
          <a:srcRect/>
          <a:stretch/>
        </p:blipFill>
        <p:spPr>
          <a:xfrm>
            <a:off x="8883650" y="2045319"/>
            <a:ext cx="2767362" cy="2767362"/>
          </a:xfrm>
          <a:prstGeom prst="rect">
            <a:avLst/>
          </a:prstGeom>
          <a:noFill/>
          <a:ln>
            <a:noFill/>
          </a:ln>
        </p:spPr>
      </p:pic>
      <p:pic>
        <p:nvPicPr>
          <p:cNvPr id="2" name="Audio 1">
            <a:hlinkClick r:id="" action="ppaction://media"/>
            <a:extLst>
              <a:ext uri="{FF2B5EF4-FFF2-40B4-BE49-F238E27FC236}">
                <a16:creationId xmlns:a16="http://schemas.microsoft.com/office/drawing/2014/main" id="{511BC762-28D3-485A-91BC-428E57AE675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102"/>
    </mc:Choice>
    <mc:Fallback xmlns="">
      <p:transition spd="slow" advTm="6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9"/>
        <p:cNvGrpSpPr/>
        <p:nvPr/>
      </p:nvGrpSpPr>
      <p:grpSpPr>
        <a:xfrm>
          <a:off x="0" y="0"/>
          <a:ext cx="0" cy="0"/>
          <a:chOff x="0" y="0"/>
          <a:chExt cx="0" cy="0"/>
        </a:xfrm>
      </p:grpSpPr>
      <p:cxnSp>
        <p:nvCxnSpPr>
          <p:cNvPr id="170" name="Google Shape;170;p5"/>
          <p:cNvCxnSpPr/>
          <p:nvPr/>
        </p:nvCxnSpPr>
        <p:spPr>
          <a:xfrm>
            <a:off x="5826000" y="3690871"/>
            <a:ext cx="540000" cy="0"/>
          </a:xfrm>
          <a:prstGeom prst="straightConnector1">
            <a:avLst/>
          </a:prstGeom>
          <a:noFill/>
          <a:ln w="12700" cap="flat" cmpd="sng">
            <a:solidFill>
              <a:schemeClr val="lt1"/>
            </a:solidFill>
            <a:prstDash val="solid"/>
            <a:round/>
            <a:headEnd type="none" w="sm" len="sm"/>
            <a:tailEnd type="none" w="sm" len="sm"/>
          </a:ln>
        </p:spPr>
      </p:cxnSp>
      <p:grpSp>
        <p:nvGrpSpPr>
          <p:cNvPr id="171" name="Google Shape;171;p5"/>
          <p:cNvGrpSpPr/>
          <p:nvPr/>
        </p:nvGrpSpPr>
        <p:grpSpPr>
          <a:xfrm>
            <a:off x="9763121" y="4439427"/>
            <a:ext cx="1597977" cy="1549851"/>
            <a:chOff x="9623421" y="4394977"/>
            <a:chExt cx="1597977" cy="1549851"/>
          </a:xfrm>
        </p:grpSpPr>
        <p:sp>
          <p:nvSpPr>
            <p:cNvPr id="172" name="Google Shape;172;p5"/>
            <p:cNvSpPr/>
            <p:nvPr/>
          </p:nvSpPr>
          <p:spPr>
            <a:xfrm rot="2700000" flipH="1">
              <a:off x="10267789" y="4452443"/>
              <a:ext cx="571820" cy="1316717"/>
            </a:xfrm>
            <a:custGeom>
              <a:avLst/>
              <a:gdLst/>
              <a:ahLst/>
              <a:cxnLst/>
              <a:rect l="l" t="t" r="r" b="b"/>
              <a:pathLst>
                <a:path w="571820" h="1316717" extrusionOk="0">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173" name="Google Shape;173;p5"/>
            <p:cNvGrpSpPr/>
            <p:nvPr/>
          </p:nvGrpSpPr>
          <p:grpSpPr>
            <a:xfrm rot="2700000" flipH="1">
              <a:off x="10112436" y="4359902"/>
              <a:ext cx="571820" cy="1620000"/>
              <a:chOff x="8482785" y="4330454"/>
              <a:chExt cx="571820" cy="1620000"/>
            </a:xfrm>
          </p:grpSpPr>
          <p:sp>
            <p:nvSpPr>
              <p:cNvPr id="174" name="Google Shape;174;p5"/>
              <p:cNvSpPr/>
              <p:nvPr/>
            </p:nvSpPr>
            <p:spPr>
              <a:xfrm>
                <a:off x="8482785" y="4333632"/>
                <a:ext cx="571820" cy="1311956"/>
              </a:xfrm>
              <a:custGeom>
                <a:avLst/>
                <a:gdLst/>
                <a:ahLst/>
                <a:cxnLst/>
                <a:rect l="l" t="t" r="r" b="b"/>
                <a:pathLst>
                  <a:path w="571820" h="1311956" extrusionOk="0">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175" name="Google Shape;175;p5"/>
              <p:cNvCxnSpPr/>
              <p:nvPr/>
            </p:nvCxnSpPr>
            <p:spPr>
              <a:xfrm>
                <a:off x="8768695" y="4330454"/>
                <a:ext cx="0" cy="1620000"/>
              </a:xfrm>
              <a:prstGeom prst="straightConnector1">
                <a:avLst/>
              </a:prstGeom>
              <a:noFill/>
              <a:ln w="12700" cap="flat" cmpd="sng">
                <a:solidFill>
                  <a:schemeClr val="lt1"/>
                </a:solidFill>
                <a:prstDash val="solid"/>
                <a:round/>
                <a:headEnd type="none" w="sm" len="sm"/>
                <a:tailEnd type="none" w="sm" len="sm"/>
              </a:ln>
            </p:spPr>
          </p:cxnSp>
        </p:grpSp>
      </p:grpSp>
      <p:sp>
        <p:nvSpPr>
          <p:cNvPr id="176" name="Google Shape;176;p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77" name="Google Shape;177;p5"/>
          <p:cNvSpPr txBox="1">
            <a:spLocks noGrp="1"/>
          </p:cNvSpPr>
          <p:nvPr>
            <p:ph type="title"/>
          </p:nvPr>
        </p:nvSpPr>
        <p:spPr>
          <a:xfrm>
            <a:off x="1085851" y="1089025"/>
            <a:ext cx="4451349" cy="1532951"/>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INTRODUCTION TO ADVOCACY</a:t>
            </a:r>
            <a:endParaRPr/>
          </a:p>
        </p:txBody>
      </p:sp>
      <p:grpSp>
        <p:nvGrpSpPr>
          <p:cNvPr id="178" name="Google Shape;178;p5"/>
          <p:cNvGrpSpPr/>
          <p:nvPr/>
        </p:nvGrpSpPr>
        <p:grpSpPr>
          <a:xfrm>
            <a:off x="2200275" y="2840038"/>
            <a:ext cx="2216150" cy="1229507"/>
            <a:chOff x="4987925" y="2840038"/>
            <a:chExt cx="2216150" cy="1229507"/>
          </a:xfrm>
        </p:grpSpPr>
        <p:sp>
          <p:nvSpPr>
            <p:cNvPr id="179" name="Google Shape;179;p5"/>
            <p:cNvSpPr/>
            <p:nvPr/>
          </p:nvSpPr>
          <p:spPr>
            <a:xfrm>
              <a:off x="4987925" y="2840038"/>
              <a:ext cx="2216150" cy="1177924"/>
            </a:xfrm>
            <a:prstGeom prst="rect">
              <a:avLst/>
            </a:prstGeom>
            <a:solidFill>
              <a:schemeClr val="dk2">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0" name="Google Shape;180;p5"/>
            <p:cNvSpPr/>
            <p:nvPr/>
          </p:nvSpPr>
          <p:spPr>
            <a:xfrm>
              <a:off x="5750208" y="2992877"/>
              <a:ext cx="972458" cy="91951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1" name="Google Shape;181;p5"/>
            <p:cNvSpPr/>
            <p:nvPr/>
          </p:nvSpPr>
          <p:spPr>
            <a:xfrm flipH="1">
              <a:off x="5469335" y="2992877"/>
              <a:ext cx="972458" cy="91951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182" name="Google Shape;182;p5"/>
            <p:cNvGrpSpPr/>
            <p:nvPr/>
          </p:nvGrpSpPr>
          <p:grpSpPr>
            <a:xfrm>
              <a:off x="5614944" y="3117662"/>
              <a:ext cx="1009280" cy="464739"/>
              <a:chOff x="4432859" y="3200647"/>
              <a:chExt cx="1009280" cy="464739"/>
            </a:xfrm>
          </p:grpSpPr>
          <p:sp>
            <p:nvSpPr>
              <p:cNvPr id="183" name="Google Shape;183;p5"/>
              <p:cNvSpPr/>
              <p:nvPr/>
            </p:nvSpPr>
            <p:spPr>
              <a:xfrm rot="5400000">
                <a:off x="4977400" y="3200647"/>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4" name="Google Shape;184;p5"/>
              <p:cNvSpPr/>
              <p:nvPr/>
            </p:nvSpPr>
            <p:spPr>
              <a:xfrm rot="-5400000" flipH="1">
                <a:off x="4432859" y="3200647"/>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grpSp>
          <p:nvGrpSpPr>
            <p:cNvPr id="185" name="Google Shape;185;p5"/>
            <p:cNvGrpSpPr/>
            <p:nvPr/>
          </p:nvGrpSpPr>
          <p:grpSpPr>
            <a:xfrm>
              <a:off x="5341982" y="2840294"/>
              <a:ext cx="1493040" cy="1229251"/>
              <a:chOff x="4159897" y="2923279"/>
              <a:chExt cx="1493040" cy="1229251"/>
            </a:xfrm>
          </p:grpSpPr>
          <p:grpSp>
            <p:nvGrpSpPr>
              <p:cNvPr id="186" name="Google Shape;186;p5"/>
              <p:cNvGrpSpPr/>
              <p:nvPr/>
            </p:nvGrpSpPr>
            <p:grpSpPr>
              <a:xfrm rot="-8100000">
                <a:off x="4709692" y="2997313"/>
                <a:ext cx="657240" cy="1081184"/>
                <a:chOff x="4414933" y="2470620"/>
                <a:chExt cx="657240" cy="1081184"/>
              </a:xfrm>
            </p:grpSpPr>
            <p:sp>
              <p:nvSpPr>
                <p:cNvPr id="187" name="Google Shape;187;p5"/>
                <p:cNvSpPr/>
                <p:nvPr/>
              </p:nvSpPr>
              <p:spPr>
                <a:xfrm rot="-8100000">
                  <a:off x="4511184" y="2990814"/>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188" name="Google Shape;188;p5"/>
                <p:cNvCxnSpPr/>
                <p:nvPr/>
              </p:nvCxnSpPr>
              <p:spPr>
                <a:xfrm rot="10800000">
                  <a:off x="4742369" y="2470620"/>
                  <a:ext cx="0" cy="1080000"/>
                </a:xfrm>
                <a:prstGeom prst="straightConnector1">
                  <a:avLst/>
                </a:prstGeom>
                <a:noFill/>
                <a:ln w="12700" cap="flat" cmpd="sng">
                  <a:solidFill>
                    <a:schemeClr val="lt1"/>
                  </a:solidFill>
                  <a:prstDash val="solid"/>
                  <a:round/>
                  <a:headEnd type="none" w="sm" len="sm"/>
                  <a:tailEnd type="none" w="sm" len="sm"/>
                </a:ln>
              </p:spPr>
            </p:cxnSp>
          </p:grpSp>
          <p:grpSp>
            <p:nvGrpSpPr>
              <p:cNvPr id="189" name="Google Shape;189;p5"/>
              <p:cNvGrpSpPr/>
              <p:nvPr/>
            </p:nvGrpSpPr>
            <p:grpSpPr>
              <a:xfrm rot="8100000" flipH="1">
                <a:off x="4445903" y="2997313"/>
                <a:ext cx="657240" cy="1081184"/>
                <a:chOff x="4414933" y="2470620"/>
                <a:chExt cx="657240" cy="1081184"/>
              </a:xfrm>
            </p:grpSpPr>
            <p:sp>
              <p:nvSpPr>
                <p:cNvPr id="190" name="Google Shape;190;p5"/>
                <p:cNvSpPr/>
                <p:nvPr/>
              </p:nvSpPr>
              <p:spPr>
                <a:xfrm rot="-8100000">
                  <a:off x="4511184" y="2990814"/>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191" name="Google Shape;191;p5"/>
                <p:cNvCxnSpPr/>
                <p:nvPr/>
              </p:nvCxnSpPr>
              <p:spPr>
                <a:xfrm rot="10800000">
                  <a:off x="4742369" y="2470620"/>
                  <a:ext cx="0" cy="1080000"/>
                </a:xfrm>
                <a:prstGeom prst="straightConnector1">
                  <a:avLst/>
                </a:prstGeom>
                <a:noFill/>
                <a:ln w="12700" cap="flat" cmpd="sng">
                  <a:solidFill>
                    <a:schemeClr val="lt1"/>
                  </a:solidFill>
                  <a:prstDash val="solid"/>
                  <a:round/>
                  <a:headEnd type="none" w="sm" len="sm"/>
                  <a:tailEnd type="none" w="sm" len="sm"/>
                </a:ln>
              </p:spPr>
            </p:cxnSp>
          </p:grpSp>
        </p:grpSp>
      </p:grpSp>
      <p:sp>
        <p:nvSpPr>
          <p:cNvPr id="192" name="Google Shape;192;p5"/>
          <p:cNvSpPr/>
          <p:nvPr/>
        </p:nvSpPr>
        <p:spPr>
          <a:xfrm>
            <a:off x="6654794" y="0"/>
            <a:ext cx="5537206"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pic>
        <p:nvPicPr>
          <p:cNvPr id="193" name="Google Shape;193;p5" descr="Megaphone"/>
          <p:cNvPicPr preferRelativeResize="0"/>
          <p:nvPr/>
        </p:nvPicPr>
        <p:blipFill rotWithShape="1">
          <a:blip r:embed="rId3">
            <a:alphaModFix/>
          </a:blip>
          <a:srcRect/>
          <a:stretch/>
        </p:blipFill>
        <p:spPr>
          <a:xfrm>
            <a:off x="7198864" y="1202958"/>
            <a:ext cx="4452148" cy="44521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500">
        <p159:morph option="byObject"/>
      </p:transition>
    </mc:Choice>
    <mc:Fallback xmlns="">
      <p:transition spd="slow" advTm="45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7"/>
        <p:cNvGrpSpPr/>
        <p:nvPr/>
      </p:nvGrpSpPr>
      <p:grpSpPr>
        <a:xfrm>
          <a:off x="0" y="0"/>
          <a:ext cx="0" cy="0"/>
          <a:chOff x="0" y="0"/>
          <a:chExt cx="0" cy="0"/>
        </a:xfrm>
      </p:grpSpPr>
      <p:cxnSp>
        <p:nvCxnSpPr>
          <p:cNvPr id="198" name="Google Shape;198;p6"/>
          <p:cNvCxnSpPr/>
          <p:nvPr/>
        </p:nvCxnSpPr>
        <p:spPr>
          <a:xfrm>
            <a:off x="5826000" y="3690871"/>
            <a:ext cx="540000" cy="0"/>
          </a:xfrm>
          <a:prstGeom prst="straightConnector1">
            <a:avLst/>
          </a:prstGeom>
          <a:noFill/>
          <a:ln w="12700" cap="flat" cmpd="sng">
            <a:solidFill>
              <a:schemeClr val="lt1"/>
            </a:solidFill>
            <a:prstDash val="solid"/>
            <a:round/>
            <a:headEnd type="none" w="sm" len="sm"/>
            <a:tailEnd type="none" w="sm" len="sm"/>
          </a:ln>
        </p:spPr>
      </p:cxnSp>
      <p:grpSp>
        <p:nvGrpSpPr>
          <p:cNvPr id="199" name="Google Shape;199;p6"/>
          <p:cNvGrpSpPr/>
          <p:nvPr/>
        </p:nvGrpSpPr>
        <p:grpSpPr>
          <a:xfrm>
            <a:off x="9763121" y="4439427"/>
            <a:ext cx="1597977" cy="1549851"/>
            <a:chOff x="9623421" y="4394977"/>
            <a:chExt cx="1597977" cy="1549851"/>
          </a:xfrm>
        </p:grpSpPr>
        <p:sp>
          <p:nvSpPr>
            <p:cNvPr id="200" name="Google Shape;200;p6"/>
            <p:cNvSpPr/>
            <p:nvPr/>
          </p:nvSpPr>
          <p:spPr>
            <a:xfrm rot="2700000" flipH="1">
              <a:off x="10267789" y="4452443"/>
              <a:ext cx="571820" cy="1316717"/>
            </a:xfrm>
            <a:custGeom>
              <a:avLst/>
              <a:gdLst/>
              <a:ahLst/>
              <a:cxnLst/>
              <a:rect l="l" t="t" r="r" b="b"/>
              <a:pathLst>
                <a:path w="571820" h="1316717" extrusionOk="0">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201" name="Google Shape;201;p6"/>
            <p:cNvGrpSpPr/>
            <p:nvPr/>
          </p:nvGrpSpPr>
          <p:grpSpPr>
            <a:xfrm rot="2700000" flipH="1">
              <a:off x="10112436" y="4359902"/>
              <a:ext cx="571820" cy="1620000"/>
              <a:chOff x="8482785" y="4330454"/>
              <a:chExt cx="571820" cy="1620000"/>
            </a:xfrm>
          </p:grpSpPr>
          <p:sp>
            <p:nvSpPr>
              <p:cNvPr id="202" name="Google Shape;202;p6"/>
              <p:cNvSpPr/>
              <p:nvPr/>
            </p:nvSpPr>
            <p:spPr>
              <a:xfrm>
                <a:off x="8482785" y="4333632"/>
                <a:ext cx="571820" cy="1311956"/>
              </a:xfrm>
              <a:custGeom>
                <a:avLst/>
                <a:gdLst/>
                <a:ahLst/>
                <a:cxnLst/>
                <a:rect l="l" t="t" r="r" b="b"/>
                <a:pathLst>
                  <a:path w="571820" h="1311956" extrusionOk="0">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203" name="Google Shape;203;p6"/>
              <p:cNvCxnSpPr/>
              <p:nvPr/>
            </p:nvCxnSpPr>
            <p:spPr>
              <a:xfrm>
                <a:off x="8768695" y="4330454"/>
                <a:ext cx="0" cy="1620000"/>
              </a:xfrm>
              <a:prstGeom prst="straightConnector1">
                <a:avLst/>
              </a:prstGeom>
              <a:noFill/>
              <a:ln w="12700" cap="flat" cmpd="sng">
                <a:solidFill>
                  <a:schemeClr val="lt1"/>
                </a:solidFill>
                <a:prstDash val="solid"/>
                <a:round/>
                <a:headEnd type="none" w="sm" len="sm"/>
                <a:tailEnd type="none" w="sm" len="sm"/>
              </a:ln>
            </p:spPr>
          </p:cxnSp>
        </p:grpSp>
      </p:grpSp>
      <p:sp>
        <p:nvSpPr>
          <p:cNvPr id="204" name="Google Shape;204;p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05" name="Google Shape;205;p6"/>
          <p:cNvSpPr txBox="1">
            <a:spLocks noGrp="1"/>
          </p:cNvSpPr>
          <p:nvPr>
            <p:ph type="title"/>
          </p:nvPr>
        </p:nvSpPr>
        <p:spPr>
          <a:xfrm>
            <a:off x="1085851" y="1089025"/>
            <a:ext cx="4451349" cy="1532951"/>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WHAT IS ADVOCACY?</a:t>
            </a:r>
            <a:endParaRPr/>
          </a:p>
        </p:txBody>
      </p:sp>
      <p:grpSp>
        <p:nvGrpSpPr>
          <p:cNvPr id="206" name="Google Shape;206;p6"/>
          <p:cNvGrpSpPr/>
          <p:nvPr/>
        </p:nvGrpSpPr>
        <p:grpSpPr>
          <a:xfrm>
            <a:off x="2200275" y="2840038"/>
            <a:ext cx="2216150" cy="1229507"/>
            <a:chOff x="4987925" y="2840038"/>
            <a:chExt cx="2216150" cy="1229507"/>
          </a:xfrm>
        </p:grpSpPr>
        <p:sp>
          <p:nvSpPr>
            <p:cNvPr id="207" name="Google Shape;207;p6"/>
            <p:cNvSpPr/>
            <p:nvPr/>
          </p:nvSpPr>
          <p:spPr>
            <a:xfrm>
              <a:off x="4987925" y="2840038"/>
              <a:ext cx="2216150" cy="1177924"/>
            </a:xfrm>
            <a:prstGeom prst="rect">
              <a:avLst/>
            </a:prstGeom>
            <a:solidFill>
              <a:schemeClr val="dk2">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08" name="Google Shape;208;p6"/>
            <p:cNvSpPr/>
            <p:nvPr/>
          </p:nvSpPr>
          <p:spPr>
            <a:xfrm>
              <a:off x="5750208" y="2992877"/>
              <a:ext cx="972458" cy="91951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09" name="Google Shape;209;p6"/>
            <p:cNvSpPr/>
            <p:nvPr/>
          </p:nvSpPr>
          <p:spPr>
            <a:xfrm flipH="1">
              <a:off x="5469335" y="2992877"/>
              <a:ext cx="972458" cy="91951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210" name="Google Shape;210;p6"/>
            <p:cNvGrpSpPr/>
            <p:nvPr/>
          </p:nvGrpSpPr>
          <p:grpSpPr>
            <a:xfrm>
              <a:off x="5614944" y="3117662"/>
              <a:ext cx="1009280" cy="464739"/>
              <a:chOff x="4432859" y="3200647"/>
              <a:chExt cx="1009280" cy="464739"/>
            </a:xfrm>
          </p:grpSpPr>
          <p:sp>
            <p:nvSpPr>
              <p:cNvPr id="211" name="Google Shape;211;p6"/>
              <p:cNvSpPr/>
              <p:nvPr/>
            </p:nvSpPr>
            <p:spPr>
              <a:xfrm rot="5400000">
                <a:off x="4977400" y="3200647"/>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12" name="Google Shape;212;p6"/>
              <p:cNvSpPr/>
              <p:nvPr/>
            </p:nvSpPr>
            <p:spPr>
              <a:xfrm rot="-5400000" flipH="1">
                <a:off x="4432859" y="3200647"/>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grpSp>
          <p:nvGrpSpPr>
            <p:cNvPr id="213" name="Google Shape;213;p6"/>
            <p:cNvGrpSpPr/>
            <p:nvPr/>
          </p:nvGrpSpPr>
          <p:grpSpPr>
            <a:xfrm>
              <a:off x="5341982" y="2840294"/>
              <a:ext cx="1493040" cy="1229251"/>
              <a:chOff x="4159897" y="2923279"/>
              <a:chExt cx="1493040" cy="1229251"/>
            </a:xfrm>
          </p:grpSpPr>
          <p:grpSp>
            <p:nvGrpSpPr>
              <p:cNvPr id="214" name="Google Shape;214;p6"/>
              <p:cNvGrpSpPr/>
              <p:nvPr/>
            </p:nvGrpSpPr>
            <p:grpSpPr>
              <a:xfrm rot="-8100000">
                <a:off x="4709692" y="2997313"/>
                <a:ext cx="657240" cy="1081184"/>
                <a:chOff x="4414933" y="2470620"/>
                <a:chExt cx="657240" cy="1081184"/>
              </a:xfrm>
            </p:grpSpPr>
            <p:sp>
              <p:nvSpPr>
                <p:cNvPr id="215" name="Google Shape;215;p6"/>
                <p:cNvSpPr/>
                <p:nvPr/>
              </p:nvSpPr>
              <p:spPr>
                <a:xfrm rot="-8100000">
                  <a:off x="4511184" y="2990814"/>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216" name="Google Shape;216;p6"/>
                <p:cNvCxnSpPr/>
                <p:nvPr/>
              </p:nvCxnSpPr>
              <p:spPr>
                <a:xfrm rot="10800000">
                  <a:off x="4742369" y="2470620"/>
                  <a:ext cx="0" cy="1080000"/>
                </a:xfrm>
                <a:prstGeom prst="straightConnector1">
                  <a:avLst/>
                </a:prstGeom>
                <a:noFill/>
                <a:ln w="12700" cap="flat" cmpd="sng">
                  <a:solidFill>
                    <a:schemeClr val="lt1"/>
                  </a:solidFill>
                  <a:prstDash val="solid"/>
                  <a:round/>
                  <a:headEnd type="none" w="sm" len="sm"/>
                  <a:tailEnd type="none" w="sm" len="sm"/>
                </a:ln>
              </p:spPr>
            </p:cxnSp>
          </p:grpSp>
          <p:grpSp>
            <p:nvGrpSpPr>
              <p:cNvPr id="217" name="Google Shape;217;p6"/>
              <p:cNvGrpSpPr/>
              <p:nvPr/>
            </p:nvGrpSpPr>
            <p:grpSpPr>
              <a:xfrm rot="8100000" flipH="1">
                <a:off x="4445903" y="2997313"/>
                <a:ext cx="657240" cy="1081184"/>
                <a:chOff x="4414933" y="2470620"/>
                <a:chExt cx="657240" cy="1081184"/>
              </a:xfrm>
            </p:grpSpPr>
            <p:sp>
              <p:nvSpPr>
                <p:cNvPr id="218" name="Google Shape;218;p6"/>
                <p:cNvSpPr/>
                <p:nvPr/>
              </p:nvSpPr>
              <p:spPr>
                <a:xfrm rot="-8100000">
                  <a:off x="4511184" y="2990814"/>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219" name="Google Shape;219;p6"/>
                <p:cNvCxnSpPr/>
                <p:nvPr/>
              </p:nvCxnSpPr>
              <p:spPr>
                <a:xfrm rot="10800000">
                  <a:off x="4742369" y="2470620"/>
                  <a:ext cx="0" cy="1080000"/>
                </a:xfrm>
                <a:prstGeom prst="straightConnector1">
                  <a:avLst/>
                </a:prstGeom>
                <a:noFill/>
                <a:ln w="12700" cap="flat" cmpd="sng">
                  <a:solidFill>
                    <a:schemeClr val="lt1"/>
                  </a:solidFill>
                  <a:prstDash val="solid"/>
                  <a:round/>
                  <a:headEnd type="none" w="sm" len="sm"/>
                  <a:tailEnd type="none" w="sm" len="sm"/>
                </a:ln>
              </p:spPr>
            </p:cxnSp>
          </p:grpSp>
        </p:grpSp>
      </p:grpSp>
      <p:sp>
        <p:nvSpPr>
          <p:cNvPr id="220" name="Google Shape;220;p6"/>
          <p:cNvSpPr/>
          <p:nvPr/>
        </p:nvSpPr>
        <p:spPr>
          <a:xfrm>
            <a:off x="6654794" y="0"/>
            <a:ext cx="5537206"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pic>
        <p:nvPicPr>
          <p:cNvPr id="221" name="Google Shape;221;p6" descr="What is Advocacy Infographic. The infographic provides the necessary traits  an effective advocacy campai… | Law school inspiration, Law school life,  Advocacy quotes"/>
          <p:cNvPicPr preferRelativeResize="0">
            <a:picLocks noGrp="1"/>
          </p:cNvPicPr>
          <p:nvPr>
            <p:ph type="body" idx="1"/>
          </p:nvPr>
        </p:nvPicPr>
        <p:blipFill rotWithShape="1">
          <a:blip r:embed="rId6">
            <a:alphaModFix/>
          </a:blip>
          <a:srcRect/>
          <a:stretch/>
        </p:blipFill>
        <p:spPr>
          <a:xfrm>
            <a:off x="7496530" y="540032"/>
            <a:ext cx="3856815" cy="5778000"/>
          </a:xfrm>
          <a:prstGeom prst="rect">
            <a:avLst/>
          </a:prstGeom>
          <a:noFill/>
          <a:ln>
            <a:noFill/>
          </a:ln>
        </p:spPr>
      </p:pic>
      <p:pic>
        <p:nvPicPr>
          <p:cNvPr id="2" name="Audio 1">
            <a:hlinkClick r:id="" action="ppaction://media"/>
            <a:extLst>
              <a:ext uri="{FF2B5EF4-FFF2-40B4-BE49-F238E27FC236}">
                <a16:creationId xmlns:a16="http://schemas.microsoft.com/office/drawing/2014/main" id="{C539203C-9B7A-4DFF-9A19-B9B2FD2BA20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279"/>
    </mc:Choice>
    <mc:Fallback xmlns="">
      <p:transition spd="slow" advTm="31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2"/>
                </p:tgtEl>
              </p:cMediaNode>
            </p:audio>
          </p:childTnLst>
        </p:cTn>
      </p:par>
    </p:tnLst>
  </p:timing>
  <p:extLst>
    <p:ext uri="{6950BFC3-D8DA-4A85-94F7-54DA5524770B}">
      <p188:commentRel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5"/>
        <p:cNvGrpSpPr/>
        <p:nvPr/>
      </p:nvGrpSpPr>
      <p:grpSpPr>
        <a:xfrm>
          <a:off x="0" y="0"/>
          <a:ext cx="0" cy="0"/>
          <a:chOff x="0" y="0"/>
          <a:chExt cx="0" cy="0"/>
        </a:xfrm>
      </p:grpSpPr>
      <p:sp>
        <p:nvSpPr>
          <p:cNvPr id="226" name="Google Shape;226;p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27" name="Google Shape;227;p7"/>
          <p:cNvSpPr txBox="1">
            <a:spLocks noGrp="1"/>
          </p:cNvSpPr>
          <p:nvPr>
            <p:ph type="title"/>
          </p:nvPr>
        </p:nvSpPr>
        <p:spPr>
          <a:xfrm>
            <a:off x="1082675" y="5412698"/>
            <a:ext cx="10026650" cy="903965"/>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Clr>
                <a:schemeClr val="lt1"/>
              </a:buClr>
              <a:buSzPts val="2800"/>
              <a:buFont typeface="Rockwell"/>
              <a:buNone/>
            </a:pPr>
            <a:r>
              <a:rPr lang="en-US"/>
              <a:t>THEORETICAL TYPES OF ADVOCACY</a:t>
            </a:r>
            <a:endParaRPr/>
          </a:p>
        </p:txBody>
      </p:sp>
      <p:cxnSp>
        <p:nvCxnSpPr>
          <p:cNvPr id="228" name="Google Shape;228;p7"/>
          <p:cNvCxnSpPr/>
          <p:nvPr/>
        </p:nvCxnSpPr>
        <p:spPr>
          <a:xfrm>
            <a:off x="5819649" y="4935600"/>
            <a:ext cx="540000" cy="0"/>
          </a:xfrm>
          <a:prstGeom prst="straightConnector1">
            <a:avLst/>
          </a:prstGeom>
          <a:noFill/>
          <a:ln w="12700" cap="flat" cmpd="sng">
            <a:solidFill>
              <a:schemeClr val="lt1"/>
            </a:solidFill>
            <a:prstDash val="solid"/>
            <a:round/>
            <a:headEnd type="none" w="sm" len="sm"/>
            <a:tailEnd type="none" w="sm" len="sm"/>
          </a:ln>
        </p:spPr>
      </p:cxnSp>
      <p:grpSp>
        <p:nvGrpSpPr>
          <p:cNvPr id="229" name="Google Shape;229;p7"/>
          <p:cNvGrpSpPr/>
          <p:nvPr/>
        </p:nvGrpSpPr>
        <p:grpSpPr>
          <a:xfrm>
            <a:off x="1079400" y="1080000"/>
            <a:ext cx="10033200" cy="2925762"/>
            <a:chOff x="0" y="0"/>
            <a:chExt cx="10033200" cy="2925762"/>
          </a:xfrm>
        </p:grpSpPr>
        <p:sp>
          <p:nvSpPr>
            <p:cNvPr id="230" name="Google Shape;230;p7"/>
            <p:cNvSpPr/>
            <p:nvPr/>
          </p:nvSpPr>
          <p:spPr>
            <a:xfrm>
              <a:off x="4299942" y="0"/>
              <a:ext cx="1433314" cy="417966"/>
            </a:xfrm>
            <a:prstGeom prst="trapezoid">
              <a:avLst>
                <a:gd name="adj" fmla="val 171463"/>
              </a:avLst>
            </a:prstGeom>
            <a:solidFill>
              <a:srgbClr val="B07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txBox="1"/>
            <p:nvPr/>
          </p:nvSpPr>
          <p:spPr>
            <a:xfrm>
              <a:off x="4299942" y="0"/>
              <a:ext cx="1433314" cy="417966"/>
            </a:xfrm>
            <a:prstGeom prst="rect">
              <a:avLst/>
            </a:prstGeom>
            <a:noFill/>
            <a:ln>
              <a:noFill/>
            </a:ln>
          </p:spPr>
          <p:txBody>
            <a:bodyPr spcFirstLastPara="1" wrap="square" lIns="31750" tIns="31750" rIns="31750" bIns="31750" anchor="b" anchorCtr="0">
              <a:noAutofit/>
            </a:bodyPr>
            <a:lstStyle/>
            <a:p>
              <a:pPr marL="0" marR="0" lvl="0" indent="0" algn="ctr" rtl="0">
                <a:lnSpc>
                  <a:spcPct val="9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Self</a:t>
              </a:r>
              <a:endParaRPr/>
            </a:p>
          </p:txBody>
        </p:sp>
        <p:sp>
          <p:nvSpPr>
            <p:cNvPr id="232" name="Google Shape;232;p7"/>
            <p:cNvSpPr/>
            <p:nvPr/>
          </p:nvSpPr>
          <p:spPr>
            <a:xfrm>
              <a:off x="3583285" y="417965"/>
              <a:ext cx="2866628" cy="417966"/>
            </a:xfrm>
            <a:prstGeom prst="trapezoid">
              <a:avLst>
                <a:gd name="adj" fmla="val 171463"/>
              </a:avLst>
            </a:prstGeom>
            <a:solidFill>
              <a:srgbClr val="B07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txBox="1"/>
            <p:nvPr/>
          </p:nvSpPr>
          <p:spPr>
            <a:xfrm>
              <a:off x="4084945" y="417965"/>
              <a:ext cx="1863308" cy="417966"/>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Peer</a:t>
              </a:r>
              <a:endParaRPr/>
            </a:p>
          </p:txBody>
        </p:sp>
        <p:sp>
          <p:nvSpPr>
            <p:cNvPr id="234" name="Google Shape;234;p7"/>
            <p:cNvSpPr/>
            <p:nvPr/>
          </p:nvSpPr>
          <p:spPr>
            <a:xfrm>
              <a:off x="2866628" y="835931"/>
              <a:ext cx="4299942" cy="417966"/>
            </a:xfrm>
            <a:prstGeom prst="trapezoid">
              <a:avLst>
                <a:gd name="adj" fmla="val 171463"/>
              </a:avLst>
            </a:prstGeom>
            <a:solidFill>
              <a:srgbClr val="B07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txBox="1"/>
            <p:nvPr/>
          </p:nvSpPr>
          <p:spPr>
            <a:xfrm>
              <a:off x="3619118" y="835931"/>
              <a:ext cx="2794962" cy="417966"/>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Group</a:t>
              </a:r>
              <a:endParaRPr/>
            </a:p>
          </p:txBody>
        </p:sp>
        <p:sp>
          <p:nvSpPr>
            <p:cNvPr id="236" name="Google Shape;236;p7"/>
            <p:cNvSpPr/>
            <p:nvPr/>
          </p:nvSpPr>
          <p:spPr>
            <a:xfrm>
              <a:off x="2149971" y="1253898"/>
              <a:ext cx="5733257" cy="417966"/>
            </a:xfrm>
            <a:prstGeom prst="trapezoid">
              <a:avLst>
                <a:gd name="adj" fmla="val 171463"/>
              </a:avLst>
            </a:prstGeom>
            <a:solidFill>
              <a:srgbClr val="B07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p:nvPr/>
          </p:nvSpPr>
          <p:spPr>
            <a:xfrm>
              <a:off x="3153291" y="1253898"/>
              <a:ext cx="3726617" cy="417966"/>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Professional</a:t>
              </a:r>
              <a:endParaRPr/>
            </a:p>
          </p:txBody>
        </p:sp>
        <p:sp>
          <p:nvSpPr>
            <p:cNvPr id="238" name="Google Shape;238;p7"/>
            <p:cNvSpPr/>
            <p:nvPr/>
          </p:nvSpPr>
          <p:spPr>
            <a:xfrm>
              <a:off x="1433314" y="1671864"/>
              <a:ext cx="7166571" cy="417966"/>
            </a:xfrm>
            <a:prstGeom prst="trapezoid">
              <a:avLst>
                <a:gd name="adj" fmla="val 171463"/>
              </a:avLst>
            </a:prstGeom>
            <a:solidFill>
              <a:srgbClr val="B07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txBox="1"/>
            <p:nvPr/>
          </p:nvSpPr>
          <p:spPr>
            <a:xfrm>
              <a:off x="2687464" y="1671864"/>
              <a:ext cx="4658271" cy="417966"/>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Non-Instructed</a:t>
              </a:r>
              <a:endParaRPr/>
            </a:p>
          </p:txBody>
        </p:sp>
        <p:sp>
          <p:nvSpPr>
            <p:cNvPr id="240" name="Google Shape;240;p7"/>
            <p:cNvSpPr/>
            <p:nvPr/>
          </p:nvSpPr>
          <p:spPr>
            <a:xfrm>
              <a:off x="716657" y="2089830"/>
              <a:ext cx="8599885" cy="417966"/>
            </a:xfrm>
            <a:prstGeom prst="trapezoid">
              <a:avLst>
                <a:gd name="adj" fmla="val 171463"/>
              </a:avLst>
            </a:prstGeom>
            <a:solidFill>
              <a:srgbClr val="B07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txBox="1"/>
            <p:nvPr/>
          </p:nvSpPr>
          <p:spPr>
            <a:xfrm>
              <a:off x="2221637" y="2089830"/>
              <a:ext cx="5589925" cy="417966"/>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Citizen</a:t>
              </a:r>
              <a:endParaRPr/>
            </a:p>
          </p:txBody>
        </p:sp>
        <p:sp>
          <p:nvSpPr>
            <p:cNvPr id="242" name="Google Shape;242;p7"/>
            <p:cNvSpPr/>
            <p:nvPr/>
          </p:nvSpPr>
          <p:spPr>
            <a:xfrm>
              <a:off x="0" y="2507796"/>
              <a:ext cx="10033200" cy="417966"/>
            </a:xfrm>
            <a:prstGeom prst="trapezoid">
              <a:avLst>
                <a:gd name="adj" fmla="val 171463"/>
              </a:avLst>
            </a:prstGeom>
            <a:solidFill>
              <a:srgbClr val="B07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txBox="1"/>
            <p:nvPr/>
          </p:nvSpPr>
          <p:spPr>
            <a:xfrm>
              <a:off x="1755809" y="2507796"/>
              <a:ext cx="6521580" cy="417966"/>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Systems</a:t>
              </a:r>
              <a:endParaRPr/>
            </a:p>
          </p:txBody>
        </p:sp>
      </p:grpSp>
      <p:pic>
        <p:nvPicPr>
          <p:cNvPr id="3" name="Audio 2">
            <a:hlinkClick r:id="" action="ppaction://media"/>
            <a:extLst>
              <a:ext uri="{FF2B5EF4-FFF2-40B4-BE49-F238E27FC236}">
                <a16:creationId xmlns:a16="http://schemas.microsoft.com/office/drawing/2014/main" id="{E8EAB310-6393-4CDA-8522-69351D1014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149"/>
    </mc:Choice>
    <mc:Fallback xmlns="">
      <p:transition spd="slow" advTm="21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8"/>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Rockwell"/>
              <a:buNone/>
            </a:pPr>
            <a:r>
              <a:rPr lang="en-US"/>
              <a:t>TYPES OF ADVOCACY IN REALITY</a:t>
            </a:r>
            <a:endParaRPr/>
          </a:p>
        </p:txBody>
      </p:sp>
      <p:grpSp>
        <p:nvGrpSpPr>
          <p:cNvPr id="249" name="Google Shape;249;p8"/>
          <p:cNvGrpSpPr/>
          <p:nvPr/>
        </p:nvGrpSpPr>
        <p:grpSpPr>
          <a:xfrm>
            <a:off x="3389587" y="1790700"/>
            <a:ext cx="5406475" cy="3978274"/>
            <a:chOff x="2310087" y="0"/>
            <a:chExt cx="5406475" cy="3978274"/>
          </a:xfrm>
        </p:grpSpPr>
        <p:sp>
          <p:nvSpPr>
            <p:cNvPr id="250" name="Google Shape;250;p8"/>
            <p:cNvSpPr/>
            <p:nvPr/>
          </p:nvSpPr>
          <p:spPr>
            <a:xfrm>
              <a:off x="4364547" y="1012868"/>
              <a:ext cx="1297554" cy="1297713"/>
            </a:xfrm>
            <a:prstGeom prst="ellipse">
              <a:avLst/>
            </a:prstGeom>
            <a:solidFill>
              <a:srgbClr val="B0703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4269934" y="0"/>
              <a:ext cx="1486780" cy="7956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txBox="1"/>
            <p:nvPr/>
          </p:nvSpPr>
          <p:spPr>
            <a:xfrm>
              <a:off x="4269934" y="0"/>
              <a:ext cx="1486780" cy="79565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1" i="0" u="none" strike="noStrike" cap="none">
                  <a:solidFill>
                    <a:schemeClr val="lt1"/>
                  </a:solidFill>
                  <a:latin typeface="Avenir"/>
                  <a:ea typeface="Avenir"/>
                  <a:cs typeface="Avenir"/>
                  <a:sym typeface="Avenir"/>
                </a:rPr>
                <a:t>Self</a:t>
              </a:r>
              <a:endParaRPr/>
            </a:p>
          </p:txBody>
        </p:sp>
        <p:sp>
          <p:nvSpPr>
            <p:cNvPr id="253" name="Google Shape;253;p8"/>
            <p:cNvSpPr/>
            <p:nvPr/>
          </p:nvSpPr>
          <p:spPr>
            <a:xfrm>
              <a:off x="4745163" y="1195869"/>
              <a:ext cx="1297554" cy="1297713"/>
            </a:xfrm>
            <a:prstGeom prst="ellipse">
              <a:avLst/>
            </a:prstGeom>
            <a:solidFill>
              <a:srgbClr val="B0703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6202749" y="755872"/>
              <a:ext cx="1405683" cy="8752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txBox="1"/>
            <p:nvPr/>
          </p:nvSpPr>
          <p:spPr>
            <a:xfrm>
              <a:off x="6202749" y="755872"/>
              <a:ext cx="1405683" cy="8752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1" i="0" u="none" strike="noStrike" cap="none">
                  <a:solidFill>
                    <a:schemeClr val="lt1"/>
                  </a:solidFill>
                  <a:latin typeface="Avenir"/>
                  <a:ea typeface="Avenir"/>
                  <a:cs typeface="Avenir"/>
                  <a:sym typeface="Avenir"/>
                </a:rPr>
                <a:t>Peer</a:t>
              </a:r>
              <a:endParaRPr/>
            </a:p>
          </p:txBody>
        </p:sp>
        <p:sp>
          <p:nvSpPr>
            <p:cNvPr id="256" name="Google Shape;256;p8"/>
            <p:cNvSpPr/>
            <p:nvPr/>
          </p:nvSpPr>
          <p:spPr>
            <a:xfrm>
              <a:off x="4838695" y="1607620"/>
              <a:ext cx="1297554" cy="1297713"/>
            </a:xfrm>
            <a:prstGeom prst="ellipse">
              <a:avLst/>
            </a:prstGeom>
            <a:solidFill>
              <a:srgbClr val="B0703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6337911" y="1869789"/>
              <a:ext cx="1378651" cy="9348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txBox="1"/>
            <p:nvPr/>
          </p:nvSpPr>
          <p:spPr>
            <a:xfrm>
              <a:off x="6337911" y="1869789"/>
              <a:ext cx="1378651" cy="9348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1" i="0" u="none" strike="noStrike" cap="none">
                  <a:solidFill>
                    <a:schemeClr val="lt1"/>
                  </a:solidFill>
                  <a:latin typeface="Avenir"/>
                  <a:ea typeface="Avenir"/>
                  <a:cs typeface="Avenir"/>
                  <a:sym typeface="Avenir"/>
                </a:rPr>
                <a:t>Group</a:t>
              </a:r>
              <a:endParaRPr/>
            </a:p>
          </p:txBody>
        </p:sp>
        <p:sp>
          <p:nvSpPr>
            <p:cNvPr id="259" name="Google Shape;259;p8"/>
            <p:cNvSpPr/>
            <p:nvPr/>
          </p:nvSpPr>
          <p:spPr>
            <a:xfrm>
              <a:off x="4575400" y="1937817"/>
              <a:ext cx="1297554" cy="1297713"/>
            </a:xfrm>
            <a:prstGeom prst="ellipse">
              <a:avLst/>
            </a:prstGeom>
            <a:solidFill>
              <a:srgbClr val="B0703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5743199" y="3122945"/>
              <a:ext cx="1486780" cy="8553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txBox="1"/>
            <p:nvPr/>
          </p:nvSpPr>
          <p:spPr>
            <a:xfrm>
              <a:off x="5743199" y="3122945"/>
              <a:ext cx="1486780" cy="85532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1" i="0" u="none" strike="noStrike" cap="none">
                  <a:solidFill>
                    <a:schemeClr val="lt1"/>
                  </a:solidFill>
                  <a:latin typeface="Avenir"/>
                  <a:ea typeface="Avenir"/>
                  <a:cs typeface="Avenir"/>
                  <a:sym typeface="Avenir"/>
                </a:rPr>
                <a:t>Professional</a:t>
              </a:r>
              <a:endParaRPr/>
            </a:p>
          </p:txBody>
        </p:sp>
        <p:sp>
          <p:nvSpPr>
            <p:cNvPr id="262" name="Google Shape;262;p8"/>
            <p:cNvSpPr/>
            <p:nvPr/>
          </p:nvSpPr>
          <p:spPr>
            <a:xfrm>
              <a:off x="4153695" y="1937817"/>
              <a:ext cx="1297554" cy="1297713"/>
            </a:xfrm>
            <a:prstGeom prst="ellipse">
              <a:avLst/>
            </a:prstGeom>
            <a:solidFill>
              <a:srgbClr val="B0703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2796669" y="3122945"/>
              <a:ext cx="1486780" cy="8553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txBox="1"/>
            <p:nvPr/>
          </p:nvSpPr>
          <p:spPr>
            <a:xfrm>
              <a:off x="2796669" y="3122945"/>
              <a:ext cx="1486780" cy="85532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1" i="0" u="none" strike="noStrike" cap="none">
                  <a:solidFill>
                    <a:schemeClr val="lt1"/>
                  </a:solidFill>
                  <a:latin typeface="Avenir"/>
                  <a:ea typeface="Avenir"/>
                  <a:cs typeface="Avenir"/>
                  <a:sym typeface="Avenir"/>
                </a:rPr>
                <a:t>Non-Instructed</a:t>
              </a:r>
              <a:endParaRPr/>
            </a:p>
          </p:txBody>
        </p:sp>
        <p:sp>
          <p:nvSpPr>
            <p:cNvPr id="265" name="Google Shape;265;p8"/>
            <p:cNvSpPr/>
            <p:nvPr/>
          </p:nvSpPr>
          <p:spPr>
            <a:xfrm>
              <a:off x="3890399" y="1607620"/>
              <a:ext cx="1297554" cy="1297713"/>
            </a:xfrm>
            <a:prstGeom prst="ellipse">
              <a:avLst/>
            </a:prstGeom>
            <a:solidFill>
              <a:srgbClr val="B0703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2310087" y="1869789"/>
              <a:ext cx="1378651" cy="9348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txBox="1"/>
            <p:nvPr/>
          </p:nvSpPr>
          <p:spPr>
            <a:xfrm>
              <a:off x="2310087" y="1869789"/>
              <a:ext cx="1378651" cy="9348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1" i="0" u="none" strike="noStrike" cap="none">
                  <a:solidFill>
                    <a:schemeClr val="lt1"/>
                  </a:solidFill>
                  <a:latin typeface="Avenir"/>
                  <a:ea typeface="Avenir"/>
                  <a:cs typeface="Avenir"/>
                  <a:sym typeface="Avenir"/>
                </a:rPr>
                <a:t>Citizen</a:t>
              </a:r>
              <a:endParaRPr/>
            </a:p>
          </p:txBody>
        </p:sp>
        <p:sp>
          <p:nvSpPr>
            <p:cNvPr id="268" name="Google Shape;268;p8"/>
            <p:cNvSpPr/>
            <p:nvPr/>
          </p:nvSpPr>
          <p:spPr>
            <a:xfrm>
              <a:off x="3983932" y="1195869"/>
              <a:ext cx="1297554" cy="1297713"/>
            </a:xfrm>
            <a:prstGeom prst="ellipse">
              <a:avLst/>
            </a:prstGeom>
            <a:solidFill>
              <a:srgbClr val="B0703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2418216" y="755872"/>
              <a:ext cx="1405683" cy="8752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txBox="1"/>
            <p:nvPr/>
          </p:nvSpPr>
          <p:spPr>
            <a:xfrm>
              <a:off x="2418216" y="755872"/>
              <a:ext cx="1405683" cy="8752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b="1" i="0" u="none" strike="noStrike" cap="none">
                  <a:solidFill>
                    <a:schemeClr val="lt1"/>
                  </a:solidFill>
                  <a:latin typeface="Avenir"/>
                  <a:ea typeface="Avenir"/>
                  <a:cs typeface="Avenir"/>
                  <a:sym typeface="Avenir"/>
                </a:rPr>
                <a:t>Systems</a:t>
              </a:r>
              <a:endParaRPr/>
            </a:p>
          </p:txBody>
        </p:sp>
      </p:grpSp>
      <p:pic>
        <p:nvPicPr>
          <p:cNvPr id="3" name="Audio 2">
            <a:hlinkClick r:id="" action="ppaction://media"/>
            <a:extLst>
              <a:ext uri="{FF2B5EF4-FFF2-40B4-BE49-F238E27FC236}">
                <a16:creationId xmlns:a16="http://schemas.microsoft.com/office/drawing/2014/main" id="{63A6431A-EAD6-4C5E-95AB-A818BBFC62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634"/>
    </mc:Choice>
    <mc:Fallback xmlns="">
      <p:transition spd="slow" advTm="30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4"/>
        <p:cNvGrpSpPr/>
        <p:nvPr/>
      </p:nvGrpSpPr>
      <p:grpSpPr>
        <a:xfrm>
          <a:off x="0" y="0"/>
          <a:ext cx="0" cy="0"/>
          <a:chOff x="0" y="0"/>
          <a:chExt cx="0" cy="0"/>
        </a:xfrm>
      </p:grpSpPr>
      <p:sp>
        <p:nvSpPr>
          <p:cNvPr id="276" name="Google Shape;276;p9"/>
          <p:cNvSpPr txBox="1">
            <a:spLocks noGrp="1"/>
          </p:cNvSpPr>
          <p:nvPr>
            <p:ph type="title"/>
          </p:nvPr>
        </p:nvSpPr>
        <p:spPr>
          <a:xfrm>
            <a:off x="1080001" y="1079500"/>
            <a:ext cx="3904750" cy="4689475"/>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2800"/>
              <a:buFont typeface="Rockwell"/>
              <a:buNone/>
            </a:pPr>
            <a:r>
              <a:rPr lang="en-US"/>
              <a:t>LOBBYING VS ADVOCACY</a:t>
            </a:r>
            <a:endParaRPr/>
          </a:p>
        </p:txBody>
      </p:sp>
      <p:cxnSp>
        <p:nvCxnSpPr>
          <p:cNvPr id="277" name="Google Shape;277;p9"/>
          <p:cNvCxnSpPr/>
          <p:nvPr/>
        </p:nvCxnSpPr>
        <p:spPr>
          <a:xfrm rot="5400000">
            <a:off x="5826000" y="3429000"/>
            <a:ext cx="540000" cy="0"/>
          </a:xfrm>
          <a:prstGeom prst="straightConnector1">
            <a:avLst/>
          </a:prstGeom>
          <a:noFill/>
          <a:ln w="12700" cap="flat" cmpd="sng">
            <a:solidFill>
              <a:schemeClr val="lt1"/>
            </a:solidFill>
            <a:prstDash val="solid"/>
            <a:round/>
            <a:headEnd type="none" w="sm" len="sm"/>
            <a:tailEnd type="none" w="sm" len="sm"/>
          </a:ln>
        </p:spPr>
      </p:cxnSp>
      <p:grpSp>
        <p:nvGrpSpPr>
          <p:cNvPr id="278" name="Google Shape;278;p9"/>
          <p:cNvGrpSpPr/>
          <p:nvPr/>
        </p:nvGrpSpPr>
        <p:grpSpPr>
          <a:xfrm>
            <a:off x="6654799" y="1425089"/>
            <a:ext cx="4996206" cy="3996965"/>
            <a:chOff x="0" y="893275"/>
            <a:chExt cx="4996206" cy="3996965"/>
          </a:xfrm>
        </p:grpSpPr>
        <p:sp>
          <p:nvSpPr>
            <p:cNvPr id="279" name="Google Shape;279;p9"/>
            <p:cNvSpPr/>
            <p:nvPr/>
          </p:nvSpPr>
          <p:spPr>
            <a:xfrm>
              <a:off x="0" y="1892516"/>
              <a:ext cx="2997724" cy="2997724"/>
            </a:xfrm>
            <a:prstGeom prst="ellipse">
              <a:avLst/>
            </a:prstGeom>
            <a:solidFill>
              <a:srgbClr val="CCAC9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999241" y="2891757"/>
              <a:ext cx="999241" cy="999241"/>
            </a:xfrm>
            <a:prstGeom prst="ellipse">
              <a:avLst/>
            </a:prstGeom>
            <a:solidFill>
              <a:srgbClr val="9F643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3497344" y="893275"/>
              <a:ext cx="1498862" cy="12490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txBox="1"/>
            <p:nvPr/>
          </p:nvSpPr>
          <p:spPr>
            <a:xfrm>
              <a:off x="3497344" y="893275"/>
              <a:ext cx="1498862" cy="1249051"/>
            </a:xfrm>
            <a:prstGeom prst="rect">
              <a:avLst/>
            </a:prstGeom>
            <a:noFill/>
            <a:ln>
              <a:noFill/>
            </a:ln>
          </p:spPr>
          <p:txBody>
            <a:bodyPr spcFirstLastPara="1" wrap="square" lIns="163575" tIns="29200" rIns="29200" bIns="29200" anchor="t" anchorCtr="0">
              <a:noAutofit/>
            </a:bodyPr>
            <a:lstStyle/>
            <a:p>
              <a:pPr marL="0" marR="0" lvl="0" indent="0" algn="l" rtl="0">
                <a:lnSpc>
                  <a:spcPct val="90000"/>
                </a:lnSpc>
                <a:spcBef>
                  <a:spcPts val="0"/>
                </a:spcBef>
                <a:spcAft>
                  <a:spcPts val="0"/>
                </a:spcAft>
                <a:buClr>
                  <a:schemeClr val="lt1"/>
                </a:buClr>
                <a:buSzPts val="2300"/>
                <a:buFont typeface="Avenir"/>
                <a:buNone/>
              </a:pPr>
              <a:r>
                <a:rPr lang="en-US" sz="2300" b="0" i="0" u="none" strike="noStrike" cap="none">
                  <a:solidFill>
                    <a:schemeClr val="lt1"/>
                  </a:solidFill>
                  <a:latin typeface="Avenir"/>
                  <a:ea typeface="Avenir"/>
                  <a:cs typeface="Avenir"/>
                  <a:sym typeface="Avenir"/>
                </a:rPr>
                <a:t>Lobbying</a:t>
              </a:r>
              <a:endParaRPr/>
            </a:p>
            <a:p>
              <a:pPr marL="171450" marR="0" lvl="1" indent="-171450" algn="l" rtl="0">
                <a:lnSpc>
                  <a:spcPct val="90000"/>
                </a:lnSpc>
                <a:spcBef>
                  <a:spcPts val="805"/>
                </a:spcBef>
                <a:spcAft>
                  <a:spcPts val="0"/>
                </a:spcAft>
                <a:buClr>
                  <a:schemeClr val="lt1"/>
                </a:buClr>
                <a:buSzPts val="1800"/>
                <a:buFont typeface="Avenir"/>
                <a:buChar char="•"/>
              </a:pPr>
              <a:r>
                <a:rPr lang="en-US" sz="1800" b="0" i="0" u="none" strike="noStrike" cap="none">
                  <a:solidFill>
                    <a:schemeClr val="lt1"/>
                  </a:solidFill>
                  <a:latin typeface="Avenir"/>
                  <a:ea typeface="Avenir"/>
                  <a:cs typeface="Avenir"/>
                  <a:sym typeface="Avenir"/>
                </a:rPr>
                <a:t>Political advocacy</a:t>
              </a:r>
              <a:endParaRPr/>
            </a:p>
          </p:txBody>
        </p:sp>
        <p:cxnSp>
          <p:nvCxnSpPr>
            <p:cNvPr id="283" name="Google Shape;283;p9"/>
            <p:cNvCxnSpPr/>
            <p:nvPr/>
          </p:nvCxnSpPr>
          <p:spPr>
            <a:xfrm>
              <a:off x="3122629" y="1517801"/>
              <a:ext cx="374715" cy="0"/>
            </a:xfrm>
            <a:prstGeom prst="straightConnector1">
              <a:avLst/>
            </a:prstGeom>
            <a:solidFill>
              <a:srgbClr val="B07039"/>
            </a:solidFill>
            <a:ln w="10775" cap="flat" cmpd="sng">
              <a:solidFill>
                <a:srgbClr val="B07039"/>
              </a:solidFill>
              <a:prstDash val="solid"/>
              <a:round/>
              <a:headEnd type="none" w="sm" len="sm"/>
              <a:tailEnd type="none" w="sm" len="sm"/>
            </a:ln>
          </p:spPr>
        </p:cxnSp>
        <p:cxnSp>
          <p:nvCxnSpPr>
            <p:cNvPr id="284" name="Google Shape;284;p9"/>
            <p:cNvCxnSpPr/>
            <p:nvPr/>
          </p:nvCxnSpPr>
          <p:spPr>
            <a:xfrm rot="5400000">
              <a:off x="1372832" y="1642831"/>
              <a:ext cx="1874576" cy="1622518"/>
            </a:xfrm>
            <a:prstGeom prst="straightConnector1">
              <a:avLst/>
            </a:prstGeom>
            <a:solidFill>
              <a:srgbClr val="B07039"/>
            </a:solidFill>
            <a:ln w="10775" cap="flat" cmpd="sng">
              <a:solidFill>
                <a:srgbClr val="B07039"/>
              </a:solidFill>
              <a:prstDash val="solid"/>
              <a:round/>
              <a:headEnd type="none" w="sm" len="sm"/>
              <a:tailEnd type="none" w="sm" len="sm"/>
            </a:ln>
          </p:spPr>
        </p:cxnSp>
        <p:sp>
          <p:nvSpPr>
            <p:cNvPr id="285" name="Google Shape;285;p9"/>
            <p:cNvSpPr/>
            <p:nvPr/>
          </p:nvSpPr>
          <p:spPr>
            <a:xfrm>
              <a:off x="3497344" y="2142326"/>
              <a:ext cx="1498862" cy="12490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p:nvPr/>
          </p:nvSpPr>
          <p:spPr>
            <a:xfrm>
              <a:off x="3497344" y="2142326"/>
              <a:ext cx="1498862" cy="1249051"/>
            </a:xfrm>
            <a:prstGeom prst="rect">
              <a:avLst/>
            </a:prstGeom>
            <a:noFill/>
            <a:ln>
              <a:noFill/>
            </a:ln>
          </p:spPr>
          <p:txBody>
            <a:bodyPr spcFirstLastPara="1" wrap="square" lIns="163575" tIns="29200" rIns="29200" bIns="29200" anchor="ctr" anchorCtr="0">
              <a:noAutofit/>
            </a:bodyPr>
            <a:lstStyle/>
            <a:p>
              <a:pPr marL="0" marR="0" lvl="0" indent="0" algn="l" rtl="0">
                <a:lnSpc>
                  <a:spcPct val="90000"/>
                </a:lnSpc>
                <a:spcBef>
                  <a:spcPts val="0"/>
                </a:spcBef>
                <a:spcAft>
                  <a:spcPts val="0"/>
                </a:spcAft>
                <a:buClr>
                  <a:schemeClr val="lt1"/>
                </a:buClr>
                <a:buSzPts val="2300"/>
                <a:buFont typeface="Avenir"/>
                <a:buNone/>
              </a:pPr>
              <a:r>
                <a:rPr lang="en-US" sz="2300" b="0" i="0" u="none" strike="noStrike" cap="none">
                  <a:solidFill>
                    <a:schemeClr val="lt1"/>
                  </a:solidFill>
                  <a:latin typeface="Avenir"/>
                  <a:ea typeface="Avenir"/>
                  <a:cs typeface="Avenir"/>
                  <a:sym typeface="Avenir"/>
                </a:rPr>
                <a:t>Advocacy</a:t>
              </a:r>
              <a:endParaRPr/>
            </a:p>
          </p:txBody>
        </p:sp>
        <p:cxnSp>
          <p:nvCxnSpPr>
            <p:cNvPr id="287" name="Google Shape;287;p9"/>
            <p:cNvCxnSpPr/>
            <p:nvPr/>
          </p:nvCxnSpPr>
          <p:spPr>
            <a:xfrm>
              <a:off x="3122629" y="2766852"/>
              <a:ext cx="374715" cy="0"/>
            </a:xfrm>
            <a:prstGeom prst="straightConnector1">
              <a:avLst/>
            </a:prstGeom>
            <a:solidFill>
              <a:srgbClr val="B07039"/>
            </a:solidFill>
            <a:ln w="10775" cap="flat" cmpd="sng">
              <a:solidFill>
                <a:srgbClr val="B07039"/>
              </a:solidFill>
              <a:prstDash val="solid"/>
              <a:round/>
              <a:headEnd type="none" w="sm" len="sm"/>
              <a:tailEnd type="none" w="sm" len="sm"/>
            </a:ln>
          </p:spPr>
        </p:cxnSp>
        <p:cxnSp>
          <p:nvCxnSpPr>
            <p:cNvPr id="288" name="Google Shape;288;p9"/>
            <p:cNvCxnSpPr/>
            <p:nvPr/>
          </p:nvCxnSpPr>
          <p:spPr>
            <a:xfrm rot="5400000">
              <a:off x="2011872" y="2971347"/>
              <a:ext cx="1312203" cy="906811"/>
            </a:xfrm>
            <a:prstGeom prst="straightConnector1">
              <a:avLst/>
            </a:prstGeom>
            <a:solidFill>
              <a:srgbClr val="B07039"/>
            </a:solidFill>
            <a:ln w="10775" cap="flat" cmpd="sng">
              <a:solidFill>
                <a:srgbClr val="B07039"/>
              </a:solidFill>
              <a:prstDash val="solid"/>
              <a:round/>
              <a:headEnd type="none" w="sm" len="sm"/>
              <a:tailEnd type="none" w="sm" len="sm"/>
            </a:ln>
          </p:spPr>
        </p:cxnSp>
      </p:grpSp>
      <p:pic>
        <p:nvPicPr>
          <p:cNvPr id="3" name="Audio 2">
            <a:hlinkClick r:id="" action="ppaction://media"/>
            <a:extLst>
              <a:ext uri="{FF2B5EF4-FFF2-40B4-BE49-F238E27FC236}">
                <a16:creationId xmlns:a16="http://schemas.microsoft.com/office/drawing/2014/main" id="{165270A3-146C-48D0-B16B-483B16090E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300216"/>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982"/>
    </mc:Choice>
    <mc:Fallback xmlns="">
      <p:transition spd="slow" advTm="23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2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LeafVTI">
  <a:themeElements>
    <a:clrScheme name="AnalogousFromRegularSeed_2SEEDS">
      <a:dk1>
        <a:srgbClr val="000000"/>
      </a:dk1>
      <a:lt1>
        <a:srgbClr val="FFFFFF"/>
      </a:lt1>
      <a:dk2>
        <a:srgbClr val="22363C"/>
      </a:dk2>
      <a:lt2>
        <a:srgbClr val="E2E5E8"/>
      </a:lt2>
      <a:accent1>
        <a:srgbClr val="B1733B"/>
      </a:accent1>
      <a:accent2>
        <a:srgbClr val="C3544D"/>
      </a:accent2>
      <a:accent3>
        <a:srgbClr val="B0A545"/>
      </a:accent3>
      <a:accent4>
        <a:srgbClr val="3BB1A4"/>
      </a:accent4>
      <a:accent5>
        <a:srgbClr val="4D9FC3"/>
      </a:accent5>
      <a:accent6>
        <a:srgbClr val="3B5CB1"/>
      </a:accent6>
      <a:hlink>
        <a:srgbClr val="3F82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TotalTime>
  <Words>1742</Words>
  <Application>Microsoft Macintosh PowerPoint</Application>
  <PresentationFormat>Widescreen</PresentationFormat>
  <Paragraphs>145</Paragraphs>
  <Slides>25</Slides>
  <Notes>25</Notes>
  <HiddenSlides>0</HiddenSlides>
  <MMClips>23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vt:lpstr>
      <vt:lpstr>Cochocib Script Latin Pro</vt:lpstr>
      <vt:lpstr>Noto Sans Symbols</vt:lpstr>
      <vt:lpstr>Rockwell</vt:lpstr>
      <vt:lpstr>LeafVTI</vt:lpstr>
      <vt:lpstr>CHAMPION FOR CHANGE</vt:lpstr>
      <vt:lpstr>OBJECTIVES</vt:lpstr>
      <vt:lpstr>QUICK LOOK</vt:lpstr>
      <vt:lpstr>TIME ALLOTMENT</vt:lpstr>
      <vt:lpstr>INTRODUCTION TO ADVOCACY</vt:lpstr>
      <vt:lpstr>WHAT IS ADVOCACY?</vt:lpstr>
      <vt:lpstr>THEORETICAL TYPES OF ADVOCACY</vt:lpstr>
      <vt:lpstr>TYPES OF ADVOCACY IN REALITY</vt:lpstr>
      <vt:lpstr>LOBBYING VS ADVOCACY</vt:lpstr>
      <vt:lpstr>OPPORTUNITIES FOR POLITICAL ADVOCACY</vt:lpstr>
      <vt:lpstr>OPTIONAL RESOURCES</vt:lpstr>
      <vt:lpstr>PowerPoint Presentation</vt:lpstr>
      <vt:lpstr>REFLECTION</vt:lpstr>
      <vt:lpstr>ADVOCACY EXPLORATION</vt:lpstr>
      <vt:lpstr>STEP ONE</vt:lpstr>
      <vt:lpstr>TOPICS TO GET YOU STARTED</vt:lpstr>
      <vt:lpstr>PowerPoint Presentation</vt:lpstr>
      <vt:lpstr>STEP TWO – GET INVOLVED</vt:lpstr>
      <vt:lpstr>STEP THREE – FIND A MENTOR</vt:lpstr>
      <vt:lpstr>EXAMPLE EMAIL TEMPLATE</vt:lpstr>
      <vt:lpstr>CAPSTONE</vt:lpstr>
      <vt:lpstr>EVENT EXAMPLES</vt:lpstr>
      <vt:lpstr>OPTIONAL: WHAT NOW?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CHAMPION FOR CHANGE OUTLINE</dc:title>
  <dc:creator>Emelyn Zaworski</dc:creator>
  <cp:lastModifiedBy>Emelyn Zaworski</cp:lastModifiedBy>
  <cp:revision>3</cp:revision>
  <dcterms:created xsi:type="dcterms:W3CDTF">2021-12-26T05:18:07Z</dcterms:created>
  <dcterms:modified xsi:type="dcterms:W3CDTF">2022-05-24T02:43:08Z</dcterms:modified>
</cp:coreProperties>
</file>