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1101" r:id="rId2"/>
    <p:sldId id="1080" r:id="rId3"/>
    <p:sldId id="1097" r:id="rId4"/>
    <p:sldId id="265" r:id="rId5"/>
    <p:sldId id="1051" r:id="rId6"/>
    <p:sldId id="1079" r:id="rId7"/>
    <p:sldId id="1098" r:id="rId8"/>
    <p:sldId id="1099" r:id="rId9"/>
    <p:sldId id="834" r:id="rId10"/>
    <p:sldId id="270" r:id="rId11"/>
    <p:sldId id="1083" r:id="rId12"/>
    <p:sldId id="1029" r:id="rId13"/>
    <p:sldId id="1100" r:id="rId14"/>
    <p:sldId id="1086" r:id="rId15"/>
    <p:sldId id="1030" r:id="rId16"/>
    <p:sldId id="596" r:id="rId17"/>
    <p:sldId id="1102" r:id="rId18"/>
    <p:sldId id="1087" r:id="rId19"/>
    <p:sldId id="1074" r:id="rId20"/>
    <p:sldId id="1036" r:id="rId21"/>
    <p:sldId id="1056" r:id="rId22"/>
    <p:sldId id="880" r:id="rId23"/>
    <p:sldId id="1105" r:id="rId24"/>
    <p:sldId id="1081" r:id="rId25"/>
    <p:sldId id="1104" r:id="rId26"/>
    <p:sldId id="1089" r:id="rId27"/>
    <p:sldId id="868" r:id="rId28"/>
    <p:sldId id="11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DAFA39-FB3A-4129-AF99-62C556BAABC4}" name="Rebecca Fraser" initials="RF" userId="S::rfraser@aamc.org::9123f93c-48a5-4544-b1e6-a6f14b89185d" providerId="AD"/>
  <p188:author id="{F0AAEF44-E898-8093-1093-742CDBFB0A2B}" name="Dana Dunleavy" initials="DD" userId="S::ddunleavy@aamc.org::97e8015d-a58f-4ef8-a3e7-69d789945461" providerId="AD"/>
  <p188:author id="{6CB62787-AD8D-CBB1-A732-D4BFF21E7F0B}" name="Melissa" initials="M" userId="S::mlee@aamc.org::0a5ac5f3-af26-413f-8c9c-1ac76eed43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B41F60"/>
    <a:srgbClr val="B0207E"/>
    <a:srgbClr val="AB2199"/>
    <a:srgbClr val="9C22A7"/>
    <a:srgbClr val="7C23A3"/>
    <a:srgbClr val="404040"/>
    <a:srgbClr val="5F249F"/>
    <a:srgbClr val="0AC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670" autoAdjust="0"/>
  </p:normalViewPr>
  <p:slideViewPr>
    <p:cSldViewPr snapToGrid="0">
      <p:cViewPr varScale="1">
        <p:scale>
          <a:sx n="55" d="100"/>
          <a:sy n="55" d="100"/>
        </p:scale>
        <p:origin x="1622" y="43"/>
      </p:cViewPr>
      <p:guideLst/>
    </p:cSldViewPr>
  </p:slideViewPr>
  <p:notesTextViewPr>
    <p:cViewPr>
      <p:scale>
        <a:sx n="1" d="1"/>
        <a:sy n="1" d="1"/>
      </p:scale>
      <p:origin x="0" y="0"/>
    </p:cViewPr>
  </p:notesTextViewPr>
  <p:sorterViewPr>
    <p:cViewPr>
      <p:scale>
        <a:sx n="125" d="100"/>
        <a:sy n="125" d="100"/>
      </p:scale>
      <p:origin x="0" y="-5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7413C-64BF-46D7-9AB9-2EC2FA4A61E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B0CE238-296E-4ACC-9E7E-660009785FCF}">
      <dgm:prSet/>
      <dgm:spPr/>
      <dgm:t>
        <a:bodyPr/>
        <a:lstStyle/>
        <a:p>
          <a:pPr>
            <a:lnSpc>
              <a:spcPct val="100000"/>
            </a:lnSpc>
          </a:pPr>
          <a:r>
            <a:rPr lang="en-US" dirty="0"/>
            <a:t>Scale Score</a:t>
          </a:r>
        </a:p>
      </dgm:t>
    </dgm:pt>
    <dgm:pt modelId="{9B06D109-0CA3-4DC2-9D40-2A32471729E2}" type="parTrans" cxnId="{A1C1C140-B220-4603-9586-BE0F5243B655}">
      <dgm:prSet/>
      <dgm:spPr/>
      <dgm:t>
        <a:bodyPr/>
        <a:lstStyle/>
        <a:p>
          <a:endParaRPr lang="en-US"/>
        </a:p>
      </dgm:t>
    </dgm:pt>
    <dgm:pt modelId="{C9A1752C-D0B2-4680-875C-BED436CBBB08}" type="sibTrans" cxnId="{A1C1C140-B220-4603-9586-BE0F5243B655}">
      <dgm:prSet/>
      <dgm:spPr/>
      <dgm:t>
        <a:bodyPr/>
        <a:lstStyle/>
        <a:p>
          <a:endParaRPr lang="en-US"/>
        </a:p>
      </dgm:t>
    </dgm:pt>
    <dgm:pt modelId="{903AAD11-9DD4-431F-BB77-EC39924D9287}">
      <dgm:prSet/>
      <dgm:spPr/>
      <dgm:t>
        <a:bodyPr/>
        <a:lstStyle/>
        <a:p>
          <a:pPr>
            <a:lnSpc>
              <a:spcPct val="100000"/>
            </a:lnSpc>
          </a:pPr>
          <a:r>
            <a:rPr lang="en-US" dirty="0"/>
            <a:t>Percentile Rank</a:t>
          </a:r>
        </a:p>
      </dgm:t>
    </dgm:pt>
    <dgm:pt modelId="{767C77DE-6507-4C51-AB5D-D378C76DCE78}" type="parTrans" cxnId="{CED7ABB3-76D0-4AE7-BA55-EEFF32259AA0}">
      <dgm:prSet/>
      <dgm:spPr/>
      <dgm:t>
        <a:bodyPr/>
        <a:lstStyle/>
        <a:p>
          <a:endParaRPr lang="en-US"/>
        </a:p>
      </dgm:t>
    </dgm:pt>
    <dgm:pt modelId="{7BD70154-CB43-4C03-BA0E-88599F32D036}" type="sibTrans" cxnId="{CED7ABB3-76D0-4AE7-BA55-EEFF32259AA0}">
      <dgm:prSet/>
      <dgm:spPr/>
      <dgm:t>
        <a:bodyPr/>
        <a:lstStyle/>
        <a:p>
          <a:endParaRPr lang="en-US"/>
        </a:p>
      </dgm:t>
    </dgm:pt>
    <dgm:pt modelId="{1DAF2CF8-8951-4550-8451-BDB0B5DFBB03}">
      <dgm:prSet/>
      <dgm:spPr/>
      <dgm:t>
        <a:bodyPr/>
        <a:lstStyle/>
        <a:p>
          <a:pPr>
            <a:lnSpc>
              <a:spcPct val="100000"/>
            </a:lnSpc>
          </a:pPr>
          <a:r>
            <a:rPr lang="en-US" dirty="0"/>
            <a:t>Confidence Band</a:t>
          </a:r>
        </a:p>
      </dgm:t>
    </dgm:pt>
    <dgm:pt modelId="{E8E93675-DDE0-4F45-95F5-FD75030ACB83}" type="parTrans" cxnId="{845FFCA5-300C-43FE-92E0-9BCC2FEFF8FC}">
      <dgm:prSet/>
      <dgm:spPr/>
      <dgm:t>
        <a:bodyPr/>
        <a:lstStyle/>
        <a:p>
          <a:endParaRPr lang="en-US"/>
        </a:p>
      </dgm:t>
    </dgm:pt>
    <dgm:pt modelId="{333BD896-A098-4EB6-B15E-F11A0ECA64AC}" type="sibTrans" cxnId="{845FFCA5-300C-43FE-92E0-9BCC2FEFF8FC}">
      <dgm:prSet/>
      <dgm:spPr/>
      <dgm:t>
        <a:bodyPr/>
        <a:lstStyle/>
        <a:p>
          <a:endParaRPr lang="en-US"/>
        </a:p>
      </dgm:t>
    </dgm:pt>
    <dgm:pt modelId="{841ECD32-E2C7-4767-8A60-950819D38569}">
      <dgm:prSet/>
      <dgm:spPr/>
      <dgm:t>
        <a:bodyPr/>
        <a:lstStyle/>
        <a:p>
          <a:pPr>
            <a:lnSpc>
              <a:spcPct val="100000"/>
            </a:lnSpc>
          </a:pPr>
          <a:r>
            <a:rPr lang="en-US" dirty="0"/>
            <a:t>Test Date</a:t>
          </a:r>
        </a:p>
      </dgm:t>
    </dgm:pt>
    <dgm:pt modelId="{37D86F25-E068-4ED5-83A2-EA983F0739D8}" type="parTrans" cxnId="{06116B53-2D9D-4264-8587-7026FECF20B9}">
      <dgm:prSet/>
      <dgm:spPr/>
      <dgm:t>
        <a:bodyPr/>
        <a:lstStyle/>
        <a:p>
          <a:endParaRPr lang="en-US"/>
        </a:p>
      </dgm:t>
    </dgm:pt>
    <dgm:pt modelId="{B684DD54-1504-42E2-8BB5-7AB8EAA87B6A}" type="sibTrans" cxnId="{06116B53-2D9D-4264-8587-7026FECF20B9}">
      <dgm:prSet/>
      <dgm:spPr/>
      <dgm:t>
        <a:bodyPr/>
        <a:lstStyle/>
        <a:p>
          <a:endParaRPr lang="en-US"/>
        </a:p>
      </dgm:t>
    </dgm:pt>
    <dgm:pt modelId="{D5249DA8-35DE-48FB-A6ED-EADE1378DDE7}" type="pres">
      <dgm:prSet presAssocID="{0317413C-64BF-46D7-9AB9-2EC2FA4A61E3}" presName="root" presStyleCnt="0">
        <dgm:presLayoutVars>
          <dgm:dir/>
          <dgm:resizeHandles val="exact"/>
        </dgm:presLayoutVars>
      </dgm:prSet>
      <dgm:spPr/>
    </dgm:pt>
    <dgm:pt modelId="{552CB6BA-5C50-4427-BBC6-FDEDA8096318}" type="pres">
      <dgm:prSet presAssocID="{FB0CE238-296E-4ACC-9E7E-660009785FCF}" presName="compNode" presStyleCnt="0"/>
      <dgm:spPr/>
    </dgm:pt>
    <dgm:pt modelId="{77AB1034-F5B9-4EB5-9C59-2C0C7194A4AD}" type="pres">
      <dgm:prSet presAssocID="{FB0CE238-296E-4ACC-9E7E-660009785FCF}" presName="bgRect" presStyleLbl="bgShp" presStyleIdx="0" presStyleCnt="4">
        <dgm:style>
          <a:lnRef idx="2">
            <a:schemeClr val="accent5"/>
          </a:lnRef>
          <a:fillRef idx="1">
            <a:schemeClr val="lt1"/>
          </a:fillRef>
          <a:effectRef idx="0">
            <a:schemeClr val="accent5"/>
          </a:effectRef>
          <a:fontRef idx="minor">
            <a:schemeClr val="dk1"/>
          </a:fontRef>
        </dgm:style>
      </dgm:prSet>
      <dgm:spPr>
        <a:ln>
          <a:solidFill>
            <a:schemeClr val="bg1"/>
          </a:solidFill>
        </a:ln>
        <a:effectLst>
          <a:outerShdw blurRad="50800" dist="38100" dir="2700000" algn="tl" rotWithShape="0">
            <a:prstClr val="black">
              <a:alpha val="40000"/>
            </a:prstClr>
          </a:outerShdw>
        </a:effectLst>
      </dgm:spPr>
    </dgm:pt>
    <dgm:pt modelId="{353FB645-A240-40B1-841E-3E73AA218B9C}" type="pres">
      <dgm:prSet presAssocID="{FB0CE238-296E-4ACC-9E7E-660009785F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rgbClr val="4DBBC6"/>
          </a:solidFill>
        </a:ln>
      </dgm:spPr>
      <dgm:extLst>
        <a:ext uri="{E40237B7-FDA0-4F09-8148-C483321AD2D9}">
          <dgm14:cNvPr xmlns:dgm14="http://schemas.microsoft.com/office/drawing/2010/diagram" id="0" name="" descr="Checkmark"/>
        </a:ext>
      </dgm:extLst>
    </dgm:pt>
    <dgm:pt modelId="{6AE85823-24D3-42F5-BA79-4877CBCB9F62}" type="pres">
      <dgm:prSet presAssocID="{FB0CE238-296E-4ACC-9E7E-660009785FCF}" presName="spaceRect" presStyleCnt="0"/>
      <dgm:spPr/>
    </dgm:pt>
    <dgm:pt modelId="{066A0303-031C-49C8-BA7F-B5C7DA344C6C}" type="pres">
      <dgm:prSet presAssocID="{FB0CE238-296E-4ACC-9E7E-660009785FCF}" presName="parTx" presStyleLbl="revTx" presStyleIdx="0" presStyleCnt="4">
        <dgm:presLayoutVars>
          <dgm:chMax val="0"/>
          <dgm:chPref val="0"/>
        </dgm:presLayoutVars>
      </dgm:prSet>
      <dgm:spPr/>
    </dgm:pt>
    <dgm:pt modelId="{A6536FEF-31DC-4379-9380-98B072363668}" type="pres">
      <dgm:prSet presAssocID="{C9A1752C-D0B2-4680-875C-BED436CBBB08}" presName="sibTrans" presStyleCnt="0"/>
      <dgm:spPr/>
    </dgm:pt>
    <dgm:pt modelId="{03E80D36-78DC-4B0B-95BD-0474B0458411}" type="pres">
      <dgm:prSet presAssocID="{903AAD11-9DD4-431F-BB77-EC39924D9287}" presName="compNode" presStyleCnt="0"/>
      <dgm:spPr/>
    </dgm:pt>
    <dgm:pt modelId="{3544C159-7749-41EA-9A7A-9201AEAD9387}" type="pres">
      <dgm:prSet presAssocID="{903AAD11-9DD4-431F-BB77-EC39924D9287}" presName="bgRect" presStyleLbl="bgShp" presStyleIdx="1" presStyleCnt="4">
        <dgm:style>
          <a:lnRef idx="2">
            <a:schemeClr val="accent5"/>
          </a:lnRef>
          <a:fillRef idx="1">
            <a:schemeClr val="lt1"/>
          </a:fillRef>
          <a:effectRef idx="0">
            <a:schemeClr val="accent5"/>
          </a:effectRef>
          <a:fontRef idx="minor">
            <a:schemeClr val="dk1"/>
          </a:fontRef>
        </dgm:style>
      </dgm:prSet>
      <dgm:spPr>
        <a:ln>
          <a:solidFill>
            <a:schemeClr val="bg1"/>
          </a:solidFill>
        </a:ln>
        <a:effectLst>
          <a:outerShdw blurRad="50800" dist="38100" dir="2700000" algn="tl" rotWithShape="0">
            <a:prstClr val="black">
              <a:alpha val="40000"/>
            </a:prstClr>
          </a:outerShdw>
        </a:effectLst>
      </dgm:spPr>
    </dgm:pt>
    <dgm:pt modelId="{293B2B69-E97C-45BA-8A1B-3818EEB0727E}" type="pres">
      <dgm:prSet presAssocID="{903AAD11-9DD4-431F-BB77-EC39924D928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pstairs with solid fill"/>
        </a:ext>
      </dgm:extLst>
    </dgm:pt>
    <dgm:pt modelId="{CC0C3AEA-3951-4161-B0EC-116D8082D228}" type="pres">
      <dgm:prSet presAssocID="{903AAD11-9DD4-431F-BB77-EC39924D9287}" presName="spaceRect" presStyleCnt="0"/>
      <dgm:spPr/>
    </dgm:pt>
    <dgm:pt modelId="{66F55041-4151-4CAC-8AAB-6C6518F97131}" type="pres">
      <dgm:prSet presAssocID="{903AAD11-9DD4-431F-BB77-EC39924D9287}" presName="parTx" presStyleLbl="revTx" presStyleIdx="1" presStyleCnt="4">
        <dgm:presLayoutVars>
          <dgm:chMax val="0"/>
          <dgm:chPref val="0"/>
        </dgm:presLayoutVars>
      </dgm:prSet>
      <dgm:spPr/>
    </dgm:pt>
    <dgm:pt modelId="{936777CF-4A3B-4661-A020-3A32A1A50375}" type="pres">
      <dgm:prSet presAssocID="{7BD70154-CB43-4C03-BA0E-88599F32D036}" presName="sibTrans" presStyleCnt="0"/>
      <dgm:spPr/>
    </dgm:pt>
    <dgm:pt modelId="{7CB77481-F462-4B42-9563-171335ACFD7A}" type="pres">
      <dgm:prSet presAssocID="{1DAF2CF8-8951-4550-8451-BDB0B5DFBB03}" presName="compNode" presStyleCnt="0"/>
      <dgm:spPr/>
    </dgm:pt>
    <dgm:pt modelId="{988BF564-4014-4A40-80B4-60A49BB4A863}" type="pres">
      <dgm:prSet presAssocID="{1DAF2CF8-8951-4550-8451-BDB0B5DFBB03}" presName="bgRect" presStyleLbl="bgShp" presStyleIdx="2" presStyleCnt="4">
        <dgm:style>
          <a:lnRef idx="2">
            <a:schemeClr val="accent5"/>
          </a:lnRef>
          <a:fillRef idx="1">
            <a:schemeClr val="lt1"/>
          </a:fillRef>
          <a:effectRef idx="0">
            <a:schemeClr val="accent5"/>
          </a:effectRef>
          <a:fontRef idx="minor">
            <a:schemeClr val="dk1"/>
          </a:fontRef>
        </dgm:style>
      </dgm:prSet>
      <dgm:spPr>
        <a:ln>
          <a:solidFill>
            <a:schemeClr val="bg1"/>
          </a:solidFill>
        </a:ln>
        <a:effectLst>
          <a:outerShdw blurRad="50800" dist="38100" dir="2700000" algn="tl" rotWithShape="0">
            <a:prstClr val="black">
              <a:alpha val="40000"/>
            </a:prstClr>
          </a:outerShdw>
        </a:effectLst>
      </dgm:spPr>
    </dgm:pt>
    <dgm:pt modelId="{9D156D33-2EA7-4279-A2E1-09789503A6A6}" type="pres">
      <dgm:prSet presAssocID="{1DAF2CF8-8951-4550-8451-BDB0B5DFBB03}"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ransfer with solid fill"/>
        </a:ext>
      </dgm:extLst>
    </dgm:pt>
    <dgm:pt modelId="{0EB8EB40-A54D-44FA-82F5-A5ED17D5AEE3}" type="pres">
      <dgm:prSet presAssocID="{1DAF2CF8-8951-4550-8451-BDB0B5DFBB03}" presName="spaceRect" presStyleCnt="0"/>
      <dgm:spPr/>
    </dgm:pt>
    <dgm:pt modelId="{8E537880-F073-4D85-9158-050065B5630B}" type="pres">
      <dgm:prSet presAssocID="{1DAF2CF8-8951-4550-8451-BDB0B5DFBB03}" presName="parTx" presStyleLbl="revTx" presStyleIdx="2" presStyleCnt="4">
        <dgm:presLayoutVars>
          <dgm:chMax val="0"/>
          <dgm:chPref val="0"/>
        </dgm:presLayoutVars>
      </dgm:prSet>
      <dgm:spPr/>
    </dgm:pt>
    <dgm:pt modelId="{FDB5BDB0-734C-407B-9440-D4DD2E3B7101}" type="pres">
      <dgm:prSet presAssocID="{333BD896-A098-4EB6-B15E-F11A0ECA64AC}" presName="sibTrans" presStyleCnt="0"/>
      <dgm:spPr/>
    </dgm:pt>
    <dgm:pt modelId="{49E7EE47-232E-4F2A-A1C4-025A16212A47}" type="pres">
      <dgm:prSet presAssocID="{841ECD32-E2C7-4767-8A60-950819D38569}" presName="compNode" presStyleCnt="0"/>
      <dgm:spPr/>
    </dgm:pt>
    <dgm:pt modelId="{E73E10CE-0E14-4C4B-95CF-4CC9854618B0}" type="pres">
      <dgm:prSet presAssocID="{841ECD32-E2C7-4767-8A60-950819D38569}" presName="bgRect" presStyleLbl="bgShp" presStyleIdx="3" presStyleCnt="4">
        <dgm:style>
          <a:lnRef idx="2">
            <a:schemeClr val="accent5"/>
          </a:lnRef>
          <a:fillRef idx="1">
            <a:schemeClr val="lt1"/>
          </a:fillRef>
          <a:effectRef idx="0">
            <a:schemeClr val="accent5"/>
          </a:effectRef>
          <a:fontRef idx="minor">
            <a:schemeClr val="dk1"/>
          </a:fontRef>
        </dgm:style>
      </dgm:prSet>
      <dgm:spPr>
        <a:ln>
          <a:solidFill>
            <a:schemeClr val="bg1"/>
          </a:solidFill>
        </a:ln>
        <a:effectLst>
          <a:outerShdw blurRad="50800" dist="38100" dir="2700000" algn="tl" rotWithShape="0">
            <a:prstClr val="black">
              <a:alpha val="40000"/>
            </a:prstClr>
          </a:outerShdw>
        </a:effectLst>
      </dgm:spPr>
    </dgm:pt>
    <dgm:pt modelId="{FE98DDBA-3B59-46DF-923C-AFAE034DD997}" type="pres">
      <dgm:prSet presAssocID="{841ECD32-E2C7-4767-8A60-950819D3856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ily Calendar"/>
        </a:ext>
      </dgm:extLst>
    </dgm:pt>
    <dgm:pt modelId="{D908C6FF-04A2-4AF9-AC95-5FC6D5BCAEA2}" type="pres">
      <dgm:prSet presAssocID="{841ECD32-E2C7-4767-8A60-950819D38569}" presName="spaceRect" presStyleCnt="0"/>
      <dgm:spPr/>
    </dgm:pt>
    <dgm:pt modelId="{3F1ABBA3-BBF1-4845-9877-A3220E11B861}" type="pres">
      <dgm:prSet presAssocID="{841ECD32-E2C7-4767-8A60-950819D38569}" presName="parTx" presStyleLbl="revTx" presStyleIdx="3" presStyleCnt="4">
        <dgm:presLayoutVars>
          <dgm:chMax val="0"/>
          <dgm:chPref val="0"/>
        </dgm:presLayoutVars>
      </dgm:prSet>
      <dgm:spPr/>
    </dgm:pt>
  </dgm:ptLst>
  <dgm:cxnLst>
    <dgm:cxn modelId="{02A6C612-9904-42C4-95F3-DB50B9909CF9}" type="presOf" srcId="{903AAD11-9DD4-431F-BB77-EC39924D9287}" destId="{66F55041-4151-4CAC-8AAB-6C6518F97131}" srcOrd="0" destOrd="0" presId="urn:microsoft.com/office/officeart/2018/2/layout/IconVerticalSolidList"/>
    <dgm:cxn modelId="{A1C1C140-B220-4603-9586-BE0F5243B655}" srcId="{0317413C-64BF-46D7-9AB9-2EC2FA4A61E3}" destId="{FB0CE238-296E-4ACC-9E7E-660009785FCF}" srcOrd="0" destOrd="0" parTransId="{9B06D109-0CA3-4DC2-9D40-2A32471729E2}" sibTransId="{C9A1752C-D0B2-4680-875C-BED436CBBB08}"/>
    <dgm:cxn modelId="{D1549E52-C149-456E-ADB7-7D1CBC58E499}" type="presOf" srcId="{1DAF2CF8-8951-4550-8451-BDB0B5DFBB03}" destId="{8E537880-F073-4D85-9158-050065B5630B}" srcOrd="0" destOrd="0" presId="urn:microsoft.com/office/officeart/2018/2/layout/IconVerticalSolidList"/>
    <dgm:cxn modelId="{06116B53-2D9D-4264-8587-7026FECF20B9}" srcId="{0317413C-64BF-46D7-9AB9-2EC2FA4A61E3}" destId="{841ECD32-E2C7-4767-8A60-950819D38569}" srcOrd="3" destOrd="0" parTransId="{37D86F25-E068-4ED5-83A2-EA983F0739D8}" sibTransId="{B684DD54-1504-42E2-8BB5-7AB8EAA87B6A}"/>
    <dgm:cxn modelId="{E70D359B-3F93-4A56-AC33-56ECF2274D9B}" type="presOf" srcId="{0317413C-64BF-46D7-9AB9-2EC2FA4A61E3}" destId="{D5249DA8-35DE-48FB-A6ED-EADE1378DDE7}" srcOrd="0" destOrd="0" presId="urn:microsoft.com/office/officeart/2018/2/layout/IconVerticalSolidList"/>
    <dgm:cxn modelId="{845FFCA5-300C-43FE-92E0-9BCC2FEFF8FC}" srcId="{0317413C-64BF-46D7-9AB9-2EC2FA4A61E3}" destId="{1DAF2CF8-8951-4550-8451-BDB0B5DFBB03}" srcOrd="2" destOrd="0" parTransId="{E8E93675-DDE0-4F45-95F5-FD75030ACB83}" sibTransId="{333BD896-A098-4EB6-B15E-F11A0ECA64AC}"/>
    <dgm:cxn modelId="{CED7ABB3-76D0-4AE7-BA55-EEFF32259AA0}" srcId="{0317413C-64BF-46D7-9AB9-2EC2FA4A61E3}" destId="{903AAD11-9DD4-431F-BB77-EC39924D9287}" srcOrd="1" destOrd="0" parTransId="{767C77DE-6507-4C51-AB5D-D378C76DCE78}" sibTransId="{7BD70154-CB43-4C03-BA0E-88599F32D036}"/>
    <dgm:cxn modelId="{A141A6DD-B837-4DA3-9B81-D051EA468BBD}" type="presOf" srcId="{FB0CE238-296E-4ACC-9E7E-660009785FCF}" destId="{066A0303-031C-49C8-BA7F-B5C7DA344C6C}" srcOrd="0" destOrd="0" presId="urn:microsoft.com/office/officeart/2018/2/layout/IconVerticalSolidList"/>
    <dgm:cxn modelId="{F68F38F1-380E-4A57-B32C-C8D05F27D38E}" type="presOf" srcId="{841ECD32-E2C7-4767-8A60-950819D38569}" destId="{3F1ABBA3-BBF1-4845-9877-A3220E11B861}" srcOrd="0" destOrd="0" presId="urn:microsoft.com/office/officeart/2018/2/layout/IconVerticalSolidList"/>
    <dgm:cxn modelId="{10C8934B-6A53-4F77-BFD9-893DEC11F967}" type="presParOf" srcId="{D5249DA8-35DE-48FB-A6ED-EADE1378DDE7}" destId="{552CB6BA-5C50-4427-BBC6-FDEDA8096318}" srcOrd="0" destOrd="0" presId="urn:microsoft.com/office/officeart/2018/2/layout/IconVerticalSolidList"/>
    <dgm:cxn modelId="{D06945A8-3923-4808-A8D8-9FA63B06C7D3}" type="presParOf" srcId="{552CB6BA-5C50-4427-BBC6-FDEDA8096318}" destId="{77AB1034-F5B9-4EB5-9C59-2C0C7194A4AD}" srcOrd="0" destOrd="0" presId="urn:microsoft.com/office/officeart/2018/2/layout/IconVerticalSolidList"/>
    <dgm:cxn modelId="{799ED0E0-966A-403D-97A3-A97D4933C38D}" type="presParOf" srcId="{552CB6BA-5C50-4427-BBC6-FDEDA8096318}" destId="{353FB645-A240-40B1-841E-3E73AA218B9C}" srcOrd="1" destOrd="0" presId="urn:microsoft.com/office/officeart/2018/2/layout/IconVerticalSolidList"/>
    <dgm:cxn modelId="{994E5CE8-1008-43C2-87B9-C3117DCE0B8D}" type="presParOf" srcId="{552CB6BA-5C50-4427-BBC6-FDEDA8096318}" destId="{6AE85823-24D3-42F5-BA79-4877CBCB9F62}" srcOrd="2" destOrd="0" presId="urn:microsoft.com/office/officeart/2018/2/layout/IconVerticalSolidList"/>
    <dgm:cxn modelId="{E903D4EB-9D5E-4ACB-98DB-BB3D56FF5E68}" type="presParOf" srcId="{552CB6BA-5C50-4427-BBC6-FDEDA8096318}" destId="{066A0303-031C-49C8-BA7F-B5C7DA344C6C}" srcOrd="3" destOrd="0" presId="urn:microsoft.com/office/officeart/2018/2/layout/IconVerticalSolidList"/>
    <dgm:cxn modelId="{0A375BA0-7BA4-4392-9F50-60EB2BFDD12C}" type="presParOf" srcId="{D5249DA8-35DE-48FB-A6ED-EADE1378DDE7}" destId="{A6536FEF-31DC-4379-9380-98B072363668}" srcOrd="1" destOrd="0" presId="urn:microsoft.com/office/officeart/2018/2/layout/IconVerticalSolidList"/>
    <dgm:cxn modelId="{EEE5C92A-7A2E-495B-A6D6-B9E8785C7B86}" type="presParOf" srcId="{D5249DA8-35DE-48FB-A6ED-EADE1378DDE7}" destId="{03E80D36-78DC-4B0B-95BD-0474B0458411}" srcOrd="2" destOrd="0" presId="urn:microsoft.com/office/officeart/2018/2/layout/IconVerticalSolidList"/>
    <dgm:cxn modelId="{017C398D-84C8-47F1-8CEC-E72CE16FBC4D}" type="presParOf" srcId="{03E80D36-78DC-4B0B-95BD-0474B0458411}" destId="{3544C159-7749-41EA-9A7A-9201AEAD9387}" srcOrd="0" destOrd="0" presId="urn:microsoft.com/office/officeart/2018/2/layout/IconVerticalSolidList"/>
    <dgm:cxn modelId="{E9407B66-1955-425C-9C81-0AC6D74B333F}" type="presParOf" srcId="{03E80D36-78DC-4B0B-95BD-0474B0458411}" destId="{293B2B69-E97C-45BA-8A1B-3818EEB0727E}" srcOrd="1" destOrd="0" presId="urn:microsoft.com/office/officeart/2018/2/layout/IconVerticalSolidList"/>
    <dgm:cxn modelId="{B9545669-F63D-4708-8DD9-097BC193FE39}" type="presParOf" srcId="{03E80D36-78DC-4B0B-95BD-0474B0458411}" destId="{CC0C3AEA-3951-4161-B0EC-116D8082D228}" srcOrd="2" destOrd="0" presId="urn:microsoft.com/office/officeart/2018/2/layout/IconVerticalSolidList"/>
    <dgm:cxn modelId="{6F4CFD1E-D8BC-49A2-B3A4-FB80B97F6AAC}" type="presParOf" srcId="{03E80D36-78DC-4B0B-95BD-0474B0458411}" destId="{66F55041-4151-4CAC-8AAB-6C6518F97131}" srcOrd="3" destOrd="0" presId="urn:microsoft.com/office/officeart/2018/2/layout/IconVerticalSolidList"/>
    <dgm:cxn modelId="{4E7BEB8A-9EEA-4364-B791-53E76DC492EF}" type="presParOf" srcId="{D5249DA8-35DE-48FB-A6ED-EADE1378DDE7}" destId="{936777CF-4A3B-4661-A020-3A32A1A50375}" srcOrd="3" destOrd="0" presId="urn:microsoft.com/office/officeart/2018/2/layout/IconVerticalSolidList"/>
    <dgm:cxn modelId="{2F53B284-52C4-4C70-A0F6-6F35392F813B}" type="presParOf" srcId="{D5249DA8-35DE-48FB-A6ED-EADE1378DDE7}" destId="{7CB77481-F462-4B42-9563-171335ACFD7A}" srcOrd="4" destOrd="0" presId="urn:microsoft.com/office/officeart/2018/2/layout/IconVerticalSolidList"/>
    <dgm:cxn modelId="{9ADAB1EF-EF36-4044-9346-DB7895EF6593}" type="presParOf" srcId="{7CB77481-F462-4B42-9563-171335ACFD7A}" destId="{988BF564-4014-4A40-80B4-60A49BB4A863}" srcOrd="0" destOrd="0" presId="urn:microsoft.com/office/officeart/2018/2/layout/IconVerticalSolidList"/>
    <dgm:cxn modelId="{55209D93-E719-43A0-BEF0-A25F96EFDE17}" type="presParOf" srcId="{7CB77481-F462-4B42-9563-171335ACFD7A}" destId="{9D156D33-2EA7-4279-A2E1-09789503A6A6}" srcOrd="1" destOrd="0" presId="urn:microsoft.com/office/officeart/2018/2/layout/IconVerticalSolidList"/>
    <dgm:cxn modelId="{AB606C76-3D34-442D-95E7-7E247FDBA251}" type="presParOf" srcId="{7CB77481-F462-4B42-9563-171335ACFD7A}" destId="{0EB8EB40-A54D-44FA-82F5-A5ED17D5AEE3}" srcOrd="2" destOrd="0" presId="urn:microsoft.com/office/officeart/2018/2/layout/IconVerticalSolidList"/>
    <dgm:cxn modelId="{24DF5F50-BA2B-4EFB-84B3-69D5D2993B46}" type="presParOf" srcId="{7CB77481-F462-4B42-9563-171335ACFD7A}" destId="{8E537880-F073-4D85-9158-050065B5630B}" srcOrd="3" destOrd="0" presId="urn:microsoft.com/office/officeart/2018/2/layout/IconVerticalSolidList"/>
    <dgm:cxn modelId="{25DE51E6-DD74-462B-A686-68956C74F1D9}" type="presParOf" srcId="{D5249DA8-35DE-48FB-A6ED-EADE1378DDE7}" destId="{FDB5BDB0-734C-407B-9440-D4DD2E3B7101}" srcOrd="5" destOrd="0" presId="urn:microsoft.com/office/officeart/2018/2/layout/IconVerticalSolidList"/>
    <dgm:cxn modelId="{7D9CDB09-88BA-4E13-8DCE-BAE755389239}" type="presParOf" srcId="{D5249DA8-35DE-48FB-A6ED-EADE1378DDE7}" destId="{49E7EE47-232E-4F2A-A1C4-025A16212A47}" srcOrd="6" destOrd="0" presId="urn:microsoft.com/office/officeart/2018/2/layout/IconVerticalSolidList"/>
    <dgm:cxn modelId="{1831A917-013B-483E-B401-C6860B742A4B}" type="presParOf" srcId="{49E7EE47-232E-4F2A-A1C4-025A16212A47}" destId="{E73E10CE-0E14-4C4B-95CF-4CC9854618B0}" srcOrd="0" destOrd="0" presId="urn:microsoft.com/office/officeart/2018/2/layout/IconVerticalSolidList"/>
    <dgm:cxn modelId="{075A0AAC-75BA-4A2B-880E-A79EB9E2DA8F}" type="presParOf" srcId="{49E7EE47-232E-4F2A-A1C4-025A16212A47}" destId="{FE98DDBA-3B59-46DF-923C-AFAE034DD997}" srcOrd="1" destOrd="0" presId="urn:microsoft.com/office/officeart/2018/2/layout/IconVerticalSolidList"/>
    <dgm:cxn modelId="{F8755E7C-B606-4BD9-9710-AB9A0E0ABF6E}" type="presParOf" srcId="{49E7EE47-232E-4F2A-A1C4-025A16212A47}" destId="{D908C6FF-04A2-4AF9-AC95-5FC6D5BCAEA2}" srcOrd="2" destOrd="0" presId="urn:microsoft.com/office/officeart/2018/2/layout/IconVerticalSolidList"/>
    <dgm:cxn modelId="{658F0C55-264E-41AC-96E9-6D319C2DD172}" type="presParOf" srcId="{49E7EE47-232E-4F2A-A1C4-025A16212A47}" destId="{3F1ABBA3-BBF1-4845-9877-A3220E11B861}" srcOrd="3" destOrd="0" presId="urn:microsoft.com/office/officeart/2018/2/layout/IconVerticalSolidLis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282E9-BD03-423A-A693-3BCCFBF4D47D}" type="doc">
      <dgm:prSet loTypeId="urn:microsoft.com/office/officeart/2005/8/layout/pList2" loCatId="list" qsTypeId="urn:microsoft.com/office/officeart/2005/8/quickstyle/simple1" qsCatId="simple" csTypeId="urn:microsoft.com/office/officeart/2005/8/colors/accent5_1" csCatId="accent5" phldr="1"/>
      <dgm:spPr/>
    </dgm:pt>
    <dgm:pt modelId="{653CBD89-1487-44B8-B40A-323F1AE7C1EA}">
      <dgm:prSet phldrT="[Text]"/>
      <dgm:spPr>
        <a:ln>
          <a:solidFill>
            <a:srgbClr val="44546A">
              <a:alpha val="90000"/>
            </a:srgbClr>
          </a:solidFill>
        </a:ln>
      </dgm:spPr>
      <dgm:t>
        <a:bodyPr/>
        <a:lstStyle/>
        <a:p>
          <a:r>
            <a:rPr lang="en-US" dirty="0">
              <a:latin typeface="Arial" panose="020B0604020202020204" pitchFamily="34" charset="0"/>
              <a:cs typeface="Arial" panose="020B0604020202020204" pitchFamily="34" charset="0"/>
            </a:rPr>
            <a:t>Create a standardized process that is fair and equitable to all applicants</a:t>
          </a:r>
        </a:p>
      </dgm:t>
    </dgm:pt>
    <dgm:pt modelId="{34C8152B-19D4-4270-982C-3CBF3A4AA88E}" type="parTrans" cxnId="{372AED92-12D2-4301-82D4-D5D6070AAD23}">
      <dgm:prSet/>
      <dgm:spPr/>
      <dgm:t>
        <a:bodyPr/>
        <a:lstStyle/>
        <a:p>
          <a:endParaRPr lang="en-US"/>
        </a:p>
      </dgm:t>
    </dgm:pt>
    <dgm:pt modelId="{26B49DE0-FC0E-481F-9078-2278BBA945B7}" type="sibTrans" cxnId="{372AED92-12D2-4301-82D4-D5D6070AAD23}">
      <dgm:prSet/>
      <dgm:spPr/>
      <dgm:t>
        <a:bodyPr/>
        <a:lstStyle/>
        <a:p>
          <a:endParaRPr lang="en-US"/>
        </a:p>
      </dgm:t>
    </dgm:pt>
    <dgm:pt modelId="{3D9437A2-F7D9-405A-9584-67C38B689404}">
      <dgm:prSet phldrT="[Text]"/>
      <dgm:spPr>
        <a:ln>
          <a:solidFill>
            <a:srgbClr val="44546A">
              <a:alpha val="90000"/>
            </a:srgbClr>
          </a:solidFill>
        </a:ln>
      </dgm:spPr>
      <dgm:t>
        <a:bodyPr/>
        <a:lstStyle/>
        <a:p>
          <a:r>
            <a:rPr lang="en-US" dirty="0">
              <a:latin typeface="Arial" panose="020B0604020202020204" pitchFamily="34" charset="0"/>
              <a:cs typeface="Arial" panose="020B0604020202020204" pitchFamily="34" charset="0"/>
            </a:rPr>
            <a:t>Application data are used holistically and considered in the context of one another</a:t>
          </a:r>
        </a:p>
      </dgm:t>
    </dgm:pt>
    <dgm:pt modelId="{4FC5B75A-F087-40F8-BC4F-84B3FA83EA16}" type="parTrans" cxnId="{BD3A5F9D-D8B6-4E7B-BD2E-6F2A2FFF2353}">
      <dgm:prSet/>
      <dgm:spPr/>
      <dgm:t>
        <a:bodyPr/>
        <a:lstStyle/>
        <a:p>
          <a:endParaRPr lang="en-US"/>
        </a:p>
      </dgm:t>
    </dgm:pt>
    <dgm:pt modelId="{7BAAFB1F-B680-4462-A0D7-6E7895DEB5C9}" type="sibTrans" cxnId="{BD3A5F9D-D8B6-4E7B-BD2E-6F2A2FFF2353}">
      <dgm:prSet/>
      <dgm:spPr/>
      <dgm:t>
        <a:bodyPr/>
        <a:lstStyle/>
        <a:p>
          <a:endParaRPr lang="en-US"/>
        </a:p>
      </dgm:t>
    </dgm:pt>
    <dgm:pt modelId="{E44AD1C3-32C9-4E42-9A26-48118252121F}">
      <dgm:prSet phldrT="[Text]"/>
      <dgm:spPr>
        <a:ln>
          <a:solidFill>
            <a:srgbClr val="44546A">
              <a:alpha val="90000"/>
            </a:srgbClr>
          </a:solidFill>
        </a:ln>
      </dgm:spPr>
      <dgm:t>
        <a:bodyPr/>
        <a:lstStyle/>
        <a:p>
          <a:r>
            <a:rPr lang="en-US" dirty="0">
              <a:latin typeface="Arial" panose="020B0604020202020204" pitchFamily="34" charset="0"/>
              <a:cs typeface="Arial" panose="020B0604020202020204" pitchFamily="34" charset="0"/>
            </a:rPr>
            <a:t>Consider a range of knowledge and competencies required in medical school to predict success</a:t>
          </a:r>
        </a:p>
      </dgm:t>
    </dgm:pt>
    <dgm:pt modelId="{9E4E5CAD-73FB-456A-9A5E-F0F1F155F4FB}" type="parTrans" cxnId="{5F46C383-3669-4DAD-84FA-3A3F3AB16D23}">
      <dgm:prSet/>
      <dgm:spPr/>
      <dgm:t>
        <a:bodyPr/>
        <a:lstStyle/>
        <a:p>
          <a:endParaRPr lang="en-US"/>
        </a:p>
      </dgm:t>
    </dgm:pt>
    <dgm:pt modelId="{2049C2BC-F36A-45E9-B0B1-18A7B1F8AA65}" type="sibTrans" cxnId="{5F46C383-3669-4DAD-84FA-3A3F3AB16D23}">
      <dgm:prSet/>
      <dgm:spPr/>
      <dgm:t>
        <a:bodyPr/>
        <a:lstStyle/>
        <a:p>
          <a:endParaRPr lang="en-US"/>
        </a:p>
      </dgm:t>
    </dgm:pt>
    <dgm:pt modelId="{57032A85-5686-4AD9-87F7-262DE977E74F}" type="pres">
      <dgm:prSet presAssocID="{1B9282E9-BD03-423A-A693-3BCCFBF4D47D}" presName="Name0" presStyleCnt="0">
        <dgm:presLayoutVars>
          <dgm:dir val="rev"/>
          <dgm:resizeHandles val="exact"/>
        </dgm:presLayoutVars>
      </dgm:prSet>
      <dgm:spPr/>
    </dgm:pt>
    <dgm:pt modelId="{0D749119-558A-4684-9CFC-5047F4617CDC}" type="pres">
      <dgm:prSet presAssocID="{1B9282E9-BD03-423A-A693-3BCCFBF4D47D}" presName="bkgdShp" presStyleLbl="alignAccFollowNode1" presStyleIdx="0" presStyleCnt="1"/>
      <dgm:spPr>
        <a:ln>
          <a:solidFill>
            <a:srgbClr val="44546A">
              <a:alpha val="90000"/>
            </a:srgbClr>
          </a:solidFill>
        </a:ln>
      </dgm:spPr>
    </dgm:pt>
    <dgm:pt modelId="{0577E124-C0DF-4BBC-B2F8-1DFF5762A633}" type="pres">
      <dgm:prSet presAssocID="{1B9282E9-BD03-423A-A693-3BCCFBF4D47D}" presName="linComp" presStyleCnt="0"/>
      <dgm:spPr/>
    </dgm:pt>
    <dgm:pt modelId="{20E7900A-489C-40AB-82CB-72E777DC5EAC}" type="pres">
      <dgm:prSet presAssocID="{653CBD89-1487-44B8-B40A-323F1AE7C1EA}" presName="compNode" presStyleCnt="0"/>
      <dgm:spPr/>
    </dgm:pt>
    <dgm:pt modelId="{C215B354-5F5B-41CA-A7CA-B54DD7751962}" type="pres">
      <dgm:prSet presAssocID="{653CBD89-1487-44B8-B40A-323F1AE7C1EA}" presName="node" presStyleLbl="node1" presStyleIdx="0" presStyleCnt="3">
        <dgm:presLayoutVars>
          <dgm:bulletEnabled val="1"/>
        </dgm:presLayoutVars>
      </dgm:prSet>
      <dgm:spPr/>
    </dgm:pt>
    <dgm:pt modelId="{2BB4EC5E-C3E2-4C3B-BEA8-2D811F79AB58}" type="pres">
      <dgm:prSet presAssocID="{653CBD89-1487-44B8-B40A-323F1AE7C1EA}" presName="invisiNode" presStyleLbl="node1" presStyleIdx="0" presStyleCnt="3"/>
      <dgm:spPr/>
    </dgm:pt>
    <dgm:pt modelId="{BF728F1E-3584-4CED-A4FB-943EEFE39594}" type="pres">
      <dgm:prSet presAssocID="{653CBD89-1487-44B8-B40A-323F1AE7C1E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9000" b="-49000"/>
          </a:stretch>
        </a:blipFill>
        <a:ln>
          <a:solidFill>
            <a:srgbClr val="44546A">
              <a:alpha val="90000"/>
            </a:srgbClr>
          </a:solidFill>
        </a:ln>
      </dgm:spPr>
      <dgm:extLst>
        <a:ext uri="{E40237B7-FDA0-4F09-8148-C483321AD2D9}">
          <dgm14:cNvPr xmlns:dgm14="http://schemas.microsoft.com/office/drawing/2010/diagram" id="0" name="" descr="Scales of justice"/>
        </a:ext>
      </dgm:extLst>
    </dgm:pt>
    <dgm:pt modelId="{FC31E285-1E37-408A-BB6C-BBCEBE19572E}" type="pres">
      <dgm:prSet presAssocID="{26B49DE0-FC0E-481F-9078-2278BBA945B7}" presName="sibTrans" presStyleLbl="sibTrans2D1" presStyleIdx="0" presStyleCnt="0"/>
      <dgm:spPr/>
    </dgm:pt>
    <dgm:pt modelId="{9917AB32-9CEF-4682-9EE1-44FC7027B25B}" type="pres">
      <dgm:prSet presAssocID="{3D9437A2-F7D9-405A-9584-67C38B689404}" presName="compNode" presStyleCnt="0"/>
      <dgm:spPr/>
    </dgm:pt>
    <dgm:pt modelId="{C544B365-7410-416B-9AF3-5D1FC4D59D8A}" type="pres">
      <dgm:prSet presAssocID="{3D9437A2-F7D9-405A-9584-67C38B689404}" presName="node" presStyleLbl="node1" presStyleIdx="1" presStyleCnt="3">
        <dgm:presLayoutVars>
          <dgm:bulletEnabled val="1"/>
        </dgm:presLayoutVars>
      </dgm:prSet>
      <dgm:spPr/>
    </dgm:pt>
    <dgm:pt modelId="{FF565401-4BC0-40A1-B85A-5E48792009B8}" type="pres">
      <dgm:prSet presAssocID="{3D9437A2-F7D9-405A-9584-67C38B689404}" presName="invisiNode" presStyleLbl="node1" presStyleIdx="1" presStyleCnt="3"/>
      <dgm:spPr/>
    </dgm:pt>
    <dgm:pt modelId="{B320DAA2-DC5C-42CC-B5B2-988CD3AE6ADE}" type="pres">
      <dgm:prSet presAssocID="{3D9437A2-F7D9-405A-9584-67C38B689404}"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9000" b="-49000"/>
          </a:stretch>
        </a:blipFill>
        <a:ln>
          <a:solidFill>
            <a:srgbClr val="44546A">
              <a:alpha val="90000"/>
            </a:srgbClr>
          </a:solidFill>
        </a:ln>
      </dgm:spPr>
      <dgm:extLst>
        <a:ext uri="{E40237B7-FDA0-4F09-8148-C483321AD2D9}">
          <dgm14:cNvPr xmlns:dgm14="http://schemas.microsoft.com/office/drawing/2010/diagram" id="0" name="" descr="Venn diagram"/>
        </a:ext>
      </dgm:extLst>
    </dgm:pt>
    <dgm:pt modelId="{FD94FA04-EAC6-456A-BAD0-A348E67B21DC}" type="pres">
      <dgm:prSet presAssocID="{7BAAFB1F-B680-4462-A0D7-6E7895DEB5C9}" presName="sibTrans" presStyleLbl="sibTrans2D1" presStyleIdx="0" presStyleCnt="0"/>
      <dgm:spPr/>
    </dgm:pt>
    <dgm:pt modelId="{D56EBEE2-36F8-4BB6-8336-C8B459675A59}" type="pres">
      <dgm:prSet presAssocID="{E44AD1C3-32C9-4E42-9A26-48118252121F}" presName="compNode" presStyleCnt="0"/>
      <dgm:spPr/>
    </dgm:pt>
    <dgm:pt modelId="{8C20557B-AF39-4059-A8F9-690A37D1D1B1}" type="pres">
      <dgm:prSet presAssocID="{E44AD1C3-32C9-4E42-9A26-48118252121F}" presName="node" presStyleLbl="node1" presStyleIdx="2" presStyleCnt="3">
        <dgm:presLayoutVars>
          <dgm:bulletEnabled val="1"/>
        </dgm:presLayoutVars>
      </dgm:prSet>
      <dgm:spPr/>
    </dgm:pt>
    <dgm:pt modelId="{99DB55B6-0094-40D7-8977-982982C207F6}" type="pres">
      <dgm:prSet presAssocID="{E44AD1C3-32C9-4E42-9A26-48118252121F}" presName="invisiNode" presStyleLbl="node1" presStyleIdx="2" presStyleCnt="3"/>
      <dgm:spPr/>
    </dgm:pt>
    <dgm:pt modelId="{90F2B39D-D385-49AB-B299-20D4465DAF3D}" type="pres">
      <dgm:prSet presAssocID="{E44AD1C3-32C9-4E42-9A26-48118252121F}"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9000" b="-49000"/>
          </a:stretch>
        </a:blipFill>
        <a:ln>
          <a:solidFill>
            <a:srgbClr val="44546A">
              <a:alpha val="90000"/>
            </a:srgbClr>
          </a:solidFill>
        </a:ln>
      </dgm:spPr>
      <dgm:extLst>
        <a:ext uri="{E40237B7-FDA0-4F09-8148-C483321AD2D9}">
          <dgm14:cNvPr xmlns:dgm14="http://schemas.microsoft.com/office/drawing/2010/diagram" id="0" name="" descr="Doctor"/>
        </a:ext>
      </dgm:extLst>
    </dgm:pt>
  </dgm:ptLst>
  <dgm:cxnLst>
    <dgm:cxn modelId="{43286568-0DC9-4BA5-9C92-ABF91FC9EDAB}" type="presOf" srcId="{7BAAFB1F-B680-4462-A0D7-6E7895DEB5C9}" destId="{FD94FA04-EAC6-456A-BAD0-A348E67B21DC}" srcOrd="0" destOrd="0" presId="urn:microsoft.com/office/officeart/2005/8/layout/pList2"/>
    <dgm:cxn modelId="{5F46C383-3669-4DAD-84FA-3A3F3AB16D23}" srcId="{1B9282E9-BD03-423A-A693-3BCCFBF4D47D}" destId="{E44AD1C3-32C9-4E42-9A26-48118252121F}" srcOrd="2" destOrd="0" parTransId="{9E4E5CAD-73FB-456A-9A5E-F0F1F155F4FB}" sibTransId="{2049C2BC-F36A-45E9-B0B1-18A7B1F8AA65}"/>
    <dgm:cxn modelId="{372AED92-12D2-4301-82D4-D5D6070AAD23}" srcId="{1B9282E9-BD03-423A-A693-3BCCFBF4D47D}" destId="{653CBD89-1487-44B8-B40A-323F1AE7C1EA}" srcOrd="0" destOrd="0" parTransId="{34C8152B-19D4-4270-982C-3CBF3A4AA88E}" sibTransId="{26B49DE0-FC0E-481F-9078-2278BBA945B7}"/>
    <dgm:cxn modelId="{C5D0B69A-AAA5-45A3-BBD1-A62E234A2B92}" type="presOf" srcId="{3D9437A2-F7D9-405A-9584-67C38B689404}" destId="{C544B365-7410-416B-9AF3-5D1FC4D59D8A}" srcOrd="0" destOrd="0" presId="urn:microsoft.com/office/officeart/2005/8/layout/pList2"/>
    <dgm:cxn modelId="{BD3A5F9D-D8B6-4E7B-BD2E-6F2A2FFF2353}" srcId="{1B9282E9-BD03-423A-A693-3BCCFBF4D47D}" destId="{3D9437A2-F7D9-405A-9584-67C38B689404}" srcOrd="1" destOrd="0" parTransId="{4FC5B75A-F087-40F8-BC4F-84B3FA83EA16}" sibTransId="{7BAAFB1F-B680-4462-A0D7-6E7895DEB5C9}"/>
    <dgm:cxn modelId="{A65191C6-FA6F-4068-BA51-13C7E4ABF5B2}" type="presOf" srcId="{1B9282E9-BD03-423A-A693-3BCCFBF4D47D}" destId="{57032A85-5686-4AD9-87F7-262DE977E74F}" srcOrd="0" destOrd="0" presId="urn:microsoft.com/office/officeart/2005/8/layout/pList2"/>
    <dgm:cxn modelId="{E222F8D2-1A15-4BB9-B82B-5D9C5853C25E}" type="presOf" srcId="{E44AD1C3-32C9-4E42-9A26-48118252121F}" destId="{8C20557B-AF39-4059-A8F9-690A37D1D1B1}" srcOrd="0" destOrd="0" presId="urn:microsoft.com/office/officeart/2005/8/layout/pList2"/>
    <dgm:cxn modelId="{26C6B9E0-2F17-4241-8FEE-41F5AB75650F}" type="presOf" srcId="{653CBD89-1487-44B8-B40A-323F1AE7C1EA}" destId="{C215B354-5F5B-41CA-A7CA-B54DD7751962}" srcOrd="0" destOrd="0" presId="urn:microsoft.com/office/officeart/2005/8/layout/pList2"/>
    <dgm:cxn modelId="{1981DAF1-B4EB-4F50-967D-C94A8D01A4B4}" type="presOf" srcId="{26B49DE0-FC0E-481F-9078-2278BBA945B7}" destId="{FC31E285-1E37-408A-BB6C-BBCEBE19572E}" srcOrd="0" destOrd="0" presId="urn:microsoft.com/office/officeart/2005/8/layout/pList2"/>
    <dgm:cxn modelId="{A4AD1989-4B7C-4441-93E0-FB3FCB62B463}" type="presParOf" srcId="{57032A85-5686-4AD9-87F7-262DE977E74F}" destId="{0D749119-558A-4684-9CFC-5047F4617CDC}" srcOrd="0" destOrd="0" presId="urn:microsoft.com/office/officeart/2005/8/layout/pList2"/>
    <dgm:cxn modelId="{19ECD2AF-D115-4799-A72E-9E87E7C42E60}" type="presParOf" srcId="{57032A85-5686-4AD9-87F7-262DE977E74F}" destId="{0577E124-C0DF-4BBC-B2F8-1DFF5762A633}" srcOrd="1" destOrd="0" presId="urn:microsoft.com/office/officeart/2005/8/layout/pList2"/>
    <dgm:cxn modelId="{E02F5AFF-BE84-4BE6-BB69-6865A0678A3A}" type="presParOf" srcId="{0577E124-C0DF-4BBC-B2F8-1DFF5762A633}" destId="{20E7900A-489C-40AB-82CB-72E777DC5EAC}" srcOrd="0" destOrd="0" presId="urn:microsoft.com/office/officeart/2005/8/layout/pList2"/>
    <dgm:cxn modelId="{EC70FA10-56F0-4A32-B50D-04181CE85498}" type="presParOf" srcId="{20E7900A-489C-40AB-82CB-72E777DC5EAC}" destId="{C215B354-5F5B-41CA-A7CA-B54DD7751962}" srcOrd="0" destOrd="0" presId="urn:microsoft.com/office/officeart/2005/8/layout/pList2"/>
    <dgm:cxn modelId="{BD0EA1FF-BA6D-4BE6-ACD3-4F1B0C20C56E}" type="presParOf" srcId="{20E7900A-489C-40AB-82CB-72E777DC5EAC}" destId="{2BB4EC5E-C3E2-4C3B-BEA8-2D811F79AB58}" srcOrd="1" destOrd="0" presId="urn:microsoft.com/office/officeart/2005/8/layout/pList2"/>
    <dgm:cxn modelId="{595B5613-73E0-4760-82E3-F6B869053755}" type="presParOf" srcId="{20E7900A-489C-40AB-82CB-72E777DC5EAC}" destId="{BF728F1E-3584-4CED-A4FB-943EEFE39594}" srcOrd="2" destOrd="0" presId="urn:microsoft.com/office/officeart/2005/8/layout/pList2"/>
    <dgm:cxn modelId="{65DFFD5F-671E-42B5-8A5A-5402312A722C}" type="presParOf" srcId="{0577E124-C0DF-4BBC-B2F8-1DFF5762A633}" destId="{FC31E285-1E37-408A-BB6C-BBCEBE19572E}" srcOrd="1" destOrd="0" presId="urn:microsoft.com/office/officeart/2005/8/layout/pList2"/>
    <dgm:cxn modelId="{7AE97631-F8FF-4A61-B013-18898370397E}" type="presParOf" srcId="{0577E124-C0DF-4BBC-B2F8-1DFF5762A633}" destId="{9917AB32-9CEF-4682-9EE1-44FC7027B25B}" srcOrd="2" destOrd="0" presId="urn:microsoft.com/office/officeart/2005/8/layout/pList2"/>
    <dgm:cxn modelId="{5FAA416C-5BDD-4E15-86F9-6DF02D13B96E}" type="presParOf" srcId="{9917AB32-9CEF-4682-9EE1-44FC7027B25B}" destId="{C544B365-7410-416B-9AF3-5D1FC4D59D8A}" srcOrd="0" destOrd="0" presId="urn:microsoft.com/office/officeart/2005/8/layout/pList2"/>
    <dgm:cxn modelId="{4C32182D-4F2E-4462-A704-3511544781E8}" type="presParOf" srcId="{9917AB32-9CEF-4682-9EE1-44FC7027B25B}" destId="{FF565401-4BC0-40A1-B85A-5E48792009B8}" srcOrd="1" destOrd="0" presId="urn:microsoft.com/office/officeart/2005/8/layout/pList2"/>
    <dgm:cxn modelId="{9AD494E5-755A-4A2B-BF23-E2C77B97CBE2}" type="presParOf" srcId="{9917AB32-9CEF-4682-9EE1-44FC7027B25B}" destId="{B320DAA2-DC5C-42CC-B5B2-988CD3AE6ADE}" srcOrd="2" destOrd="0" presId="urn:microsoft.com/office/officeart/2005/8/layout/pList2"/>
    <dgm:cxn modelId="{FF8B72B6-25F8-4BC8-9D66-78C80440D7C2}" type="presParOf" srcId="{0577E124-C0DF-4BBC-B2F8-1DFF5762A633}" destId="{FD94FA04-EAC6-456A-BAD0-A348E67B21DC}" srcOrd="3" destOrd="0" presId="urn:microsoft.com/office/officeart/2005/8/layout/pList2"/>
    <dgm:cxn modelId="{FAFF023D-6718-4398-B501-19818913182C}" type="presParOf" srcId="{0577E124-C0DF-4BBC-B2F8-1DFF5762A633}" destId="{D56EBEE2-36F8-4BB6-8336-C8B459675A59}" srcOrd="4" destOrd="0" presId="urn:microsoft.com/office/officeart/2005/8/layout/pList2"/>
    <dgm:cxn modelId="{ADE305BC-0FF5-417D-8EDB-7CD7395C8D96}" type="presParOf" srcId="{D56EBEE2-36F8-4BB6-8336-C8B459675A59}" destId="{8C20557B-AF39-4059-A8F9-690A37D1D1B1}" srcOrd="0" destOrd="0" presId="urn:microsoft.com/office/officeart/2005/8/layout/pList2"/>
    <dgm:cxn modelId="{0B943793-0C30-44E0-BA3F-7EBE674DA742}" type="presParOf" srcId="{D56EBEE2-36F8-4BB6-8336-C8B459675A59}" destId="{99DB55B6-0094-40D7-8977-982982C207F6}" srcOrd="1" destOrd="0" presId="urn:microsoft.com/office/officeart/2005/8/layout/pList2"/>
    <dgm:cxn modelId="{B0BB21D9-CC3B-473A-910A-7A177F1C2465}" type="presParOf" srcId="{D56EBEE2-36F8-4BB6-8336-C8B459675A59}" destId="{90F2B39D-D385-49AB-B299-20D4465DAF3D}" srcOrd="2" destOrd="0" presId="urn:microsoft.com/office/officeart/2005/8/layout/pList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765BF82-82F4-40EB-902B-745BC64E55FC}"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819E3B2F-7CF7-422D-8D2D-950A24FE7DD9}">
      <dgm:prSet phldrT="[Text]" custT="1"/>
      <dgm:spPr>
        <a:solidFill>
          <a:schemeClr val="accent3"/>
        </a:solidFill>
        <a:ln>
          <a:noFill/>
        </a:ln>
      </dgm:spPr>
      <dgm:t>
        <a:bodyPr/>
        <a:lstStyle/>
        <a:p>
          <a:r>
            <a:rPr lang="en-US" sz="2400" dirty="0">
              <a:solidFill>
                <a:schemeClr val="bg1"/>
              </a:solidFill>
            </a:rPr>
            <a:t>Thinking and Reasoning Competencies</a:t>
          </a:r>
        </a:p>
      </dgm:t>
    </dgm:pt>
    <dgm:pt modelId="{A81B5B0E-28C8-4326-9DB2-90B0BD268554}" type="parTrans" cxnId="{EC2245BB-44E1-4094-B699-E760B8382BBF}">
      <dgm:prSet/>
      <dgm:spPr/>
      <dgm:t>
        <a:bodyPr/>
        <a:lstStyle/>
        <a:p>
          <a:endParaRPr lang="en-US" sz="1400"/>
        </a:p>
      </dgm:t>
    </dgm:pt>
    <dgm:pt modelId="{9BE19297-8147-40DC-BE72-5770CC81D439}" type="sibTrans" cxnId="{EC2245BB-44E1-4094-B699-E760B8382BBF}">
      <dgm:prSet/>
      <dgm:spPr/>
      <dgm:t>
        <a:bodyPr/>
        <a:lstStyle/>
        <a:p>
          <a:endParaRPr lang="en-US" sz="1400"/>
        </a:p>
      </dgm:t>
    </dgm:pt>
    <dgm:pt modelId="{B5032C64-F87E-4FD7-8031-31BC2C4E6AD4}">
      <dgm:prSet phldrT="[Text]" custT="1"/>
      <dgm:spPr>
        <a:solidFill>
          <a:srgbClr val="44546A"/>
        </a:solidFill>
      </dgm:spPr>
      <dgm:t>
        <a:bodyPr/>
        <a:lstStyle/>
        <a:p>
          <a:r>
            <a:rPr lang="en-US" sz="2400" dirty="0">
              <a:solidFill>
                <a:srgbClr val="44546A"/>
              </a:solidFill>
            </a:rPr>
            <a:t>Competencies</a:t>
          </a:r>
        </a:p>
      </dgm:t>
    </dgm:pt>
    <dgm:pt modelId="{23B502CE-C351-42D0-ADB4-2549F6212FF7}" type="parTrans" cxnId="{F580680A-23C8-495F-B658-2D615163DD87}">
      <dgm:prSet/>
      <dgm:spPr/>
      <dgm:t>
        <a:bodyPr/>
        <a:lstStyle/>
        <a:p>
          <a:endParaRPr lang="en-US" sz="1400"/>
        </a:p>
      </dgm:t>
    </dgm:pt>
    <dgm:pt modelId="{630D50A2-5B88-40DC-A5FD-77F92C175C9C}" type="sibTrans" cxnId="{F580680A-23C8-495F-B658-2D615163DD87}">
      <dgm:prSet/>
      <dgm:spPr/>
      <dgm:t>
        <a:bodyPr/>
        <a:lstStyle/>
        <a:p>
          <a:endParaRPr lang="en-US" sz="1400"/>
        </a:p>
      </dgm:t>
    </dgm:pt>
    <dgm:pt modelId="{3BD734F1-678B-4151-B35C-EE7ED6D5775E}">
      <dgm:prSet phldrT="[Text]" custT="1"/>
      <dgm:spPr>
        <a:solidFill>
          <a:schemeClr val="accent1">
            <a:lumMod val="20000"/>
            <a:lumOff val="80000"/>
          </a:schemeClr>
        </a:solidFill>
      </dgm:spPr>
      <dgm:t>
        <a:bodyPr/>
        <a:lstStyle/>
        <a:p>
          <a:endParaRPr lang="en-US" sz="2400" dirty="0"/>
        </a:p>
      </dgm:t>
    </dgm:pt>
    <dgm:pt modelId="{642FD01B-E0A2-4DA3-AE58-3416D769AD92}" type="sibTrans" cxnId="{871EEA52-C922-43F1-B34F-EB939BA49F84}">
      <dgm:prSet/>
      <dgm:spPr/>
      <dgm:t>
        <a:bodyPr/>
        <a:lstStyle/>
        <a:p>
          <a:endParaRPr lang="en-US" sz="1400"/>
        </a:p>
      </dgm:t>
    </dgm:pt>
    <dgm:pt modelId="{530F4E98-AB7C-4C6C-8BAF-20D71E1BA2E3}" type="parTrans" cxnId="{871EEA52-C922-43F1-B34F-EB939BA49F84}">
      <dgm:prSet/>
      <dgm:spPr/>
      <dgm:t>
        <a:bodyPr/>
        <a:lstStyle/>
        <a:p>
          <a:endParaRPr lang="en-US" sz="1400"/>
        </a:p>
      </dgm:t>
    </dgm:pt>
    <dgm:pt modelId="{BCAFC90B-D82C-4C5A-BCAC-9F9D8655D92B}">
      <dgm:prSet phldrT="[Text]" custT="1"/>
      <dgm:spPr>
        <a:solidFill>
          <a:schemeClr val="accent2"/>
        </a:solidFill>
        <a:ln>
          <a:noFill/>
        </a:ln>
      </dgm:spPr>
      <dgm:t>
        <a:bodyPr/>
        <a:lstStyle/>
        <a:p>
          <a:r>
            <a:rPr lang="en-US" sz="2400" dirty="0">
              <a:solidFill>
                <a:schemeClr val="bg1"/>
              </a:solidFill>
            </a:rPr>
            <a:t>Science Competencies</a:t>
          </a:r>
        </a:p>
      </dgm:t>
    </dgm:pt>
    <dgm:pt modelId="{5F97DF65-A7A3-45AA-A2F6-15D0A11FE6CC}" type="sibTrans" cxnId="{44FC388A-95FA-43A6-82AD-185A286B78F3}">
      <dgm:prSet/>
      <dgm:spPr/>
      <dgm:t>
        <a:bodyPr/>
        <a:lstStyle/>
        <a:p>
          <a:endParaRPr lang="en-US" sz="1400"/>
        </a:p>
      </dgm:t>
    </dgm:pt>
    <dgm:pt modelId="{70493501-BECF-457F-92F7-5C473E254C0B}" type="parTrans" cxnId="{44FC388A-95FA-43A6-82AD-185A286B78F3}">
      <dgm:prSet/>
      <dgm:spPr/>
      <dgm:t>
        <a:bodyPr/>
        <a:lstStyle/>
        <a:p>
          <a:endParaRPr lang="en-US" sz="1400"/>
        </a:p>
      </dgm:t>
    </dgm:pt>
    <dgm:pt modelId="{4A05906F-4A0B-4D88-A908-0F8AA4E66056}">
      <dgm:prSet phldrT="[Text]" custT="1"/>
      <dgm:spPr>
        <a:solidFill>
          <a:srgbClr val="44546A"/>
        </a:solidFill>
        <a:ln>
          <a:noFill/>
        </a:ln>
      </dgm:spPr>
      <dgm:t>
        <a:bodyPr/>
        <a:lstStyle/>
        <a:p>
          <a:r>
            <a:rPr lang="en-US" sz="2400" dirty="0">
              <a:solidFill>
                <a:srgbClr val="44546A"/>
              </a:solidFill>
            </a:rPr>
            <a:t>Competencies</a:t>
          </a:r>
        </a:p>
      </dgm:t>
    </dgm:pt>
    <dgm:pt modelId="{3EB21166-C3E6-45BE-B9BB-863A4DFE717F}" type="parTrans" cxnId="{476D8757-801F-40C8-B96B-234913ACAB2A}">
      <dgm:prSet/>
      <dgm:spPr/>
      <dgm:t>
        <a:bodyPr/>
        <a:lstStyle/>
        <a:p>
          <a:endParaRPr lang="en-US"/>
        </a:p>
      </dgm:t>
    </dgm:pt>
    <dgm:pt modelId="{16FF5045-126C-4545-84D7-DB87D82340A7}" type="sibTrans" cxnId="{476D8757-801F-40C8-B96B-234913ACAB2A}">
      <dgm:prSet/>
      <dgm:spPr/>
      <dgm:t>
        <a:bodyPr/>
        <a:lstStyle/>
        <a:p>
          <a:endParaRPr lang="en-US"/>
        </a:p>
      </dgm:t>
    </dgm:pt>
    <dgm:pt modelId="{4EFF54D6-D26A-4509-8CC8-0E26B557B8E2}" type="pres">
      <dgm:prSet presAssocID="{D765BF82-82F4-40EB-902B-745BC64E55FC}" presName="diagram" presStyleCnt="0">
        <dgm:presLayoutVars>
          <dgm:chMax val="1"/>
          <dgm:dir/>
          <dgm:animLvl val="ctr"/>
          <dgm:resizeHandles val="exact"/>
        </dgm:presLayoutVars>
      </dgm:prSet>
      <dgm:spPr/>
    </dgm:pt>
    <dgm:pt modelId="{53803DAB-211C-4FD0-9716-23AC73D3B8EA}" type="pres">
      <dgm:prSet presAssocID="{D765BF82-82F4-40EB-902B-745BC64E55FC}" presName="matrix" presStyleCnt="0"/>
      <dgm:spPr/>
    </dgm:pt>
    <dgm:pt modelId="{D96904D3-49C0-4C93-AB89-EF96075F0A1E}" type="pres">
      <dgm:prSet presAssocID="{D765BF82-82F4-40EB-902B-745BC64E55FC}" presName="tile1" presStyleLbl="node1" presStyleIdx="0" presStyleCnt="4" custLinFactNeighborX="0"/>
      <dgm:spPr/>
    </dgm:pt>
    <dgm:pt modelId="{C8B4FE9F-6F9C-47FB-8A29-763CEF275F6C}" type="pres">
      <dgm:prSet presAssocID="{D765BF82-82F4-40EB-902B-745BC64E55FC}" presName="tile1text" presStyleLbl="node1" presStyleIdx="0" presStyleCnt="4">
        <dgm:presLayoutVars>
          <dgm:chMax val="0"/>
          <dgm:chPref val="0"/>
          <dgm:bulletEnabled val="1"/>
        </dgm:presLayoutVars>
      </dgm:prSet>
      <dgm:spPr/>
    </dgm:pt>
    <dgm:pt modelId="{5772A537-5DDB-4FAC-A7E8-9DF6AC87FEAD}" type="pres">
      <dgm:prSet presAssocID="{D765BF82-82F4-40EB-902B-745BC64E55FC}" presName="tile2" presStyleLbl="node1" presStyleIdx="1" presStyleCnt="4" custLinFactNeighborX="546"/>
      <dgm:spPr/>
    </dgm:pt>
    <dgm:pt modelId="{ECC20577-CD86-4A34-9530-39613DF69B79}" type="pres">
      <dgm:prSet presAssocID="{D765BF82-82F4-40EB-902B-745BC64E55FC}" presName="tile2text" presStyleLbl="node1" presStyleIdx="1" presStyleCnt="4">
        <dgm:presLayoutVars>
          <dgm:chMax val="0"/>
          <dgm:chPref val="0"/>
          <dgm:bulletEnabled val="1"/>
        </dgm:presLayoutVars>
      </dgm:prSet>
      <dgm:spPr/>
    </dgm:pt>
    <dgm:pt modelId="{DF1AA3ED-660A-4221-9F11-68FF0454010C}" type="pres">
      <dgm:prSet presAssocID="{D765BF82-82F4-40EB-902B-745BC64E55FC}" presName="tile3" presStyleLbl="node1" presStyleIdx="2" presStyleCnt="4"/>
      <dgm:spPr/>
    </dgm:pt>
    <dgm:pt modelId="{460736B5-C51C-4D61-981D-61DDFBD2F39E}" type="pres">
      <dgm:prSet presAssocID="{D765BF82-82F4-40EB-902B-745BC64E55FC}" presName="tile3text" presStyleLbl="node1" presStyleIdx="2" presStyleCnt="4">
        <dgm:presLayoutVars>
          <dgm:chMax val="0"/>
          <dgm:chPref val="0"/>
          <dgm:bulletEnabled val="1"/>
        </dgm:presLayoutVars>
      </dgm:prSet>
      <dgm:spPr/>
    </dgm:pt>
    <dgm:pt modelId="{8485FD3D-7E04-446B-8C9F-7A53E9AF2C3B}" type="pres">
      <dgm:prSet presAssocID="{D765BF82-82F4-40EB-902B-745BC64E55FC}" presName="tile4" presStyleLbl="node1" presStyleIdx="3" presStyleCnt="4" custLinFactNeighborY="0"/>
      <dgm:spPr/>
    </dgm:pt>
    <dgm:pt modelId="{3228F565-14E5-4D5F-BD67-B591031E1C6A}" type="pres">
      <dgm:prSet presAssocID="{D765BF82-82F4-40EB-902B-745BC64E55FC}" presName="tile4text" presStyleLbl="node1" presStyleIdx="3" presStyleCnt="4">
        <dgm:presLayoutVars>
          <dgm:chMax val="0"/>
          <dgm:chPref val="0"/>
          <dgm:bulletEnabled val="1"/>
        </dgm:presLayoutVars>
      </dgm:prSet>
      <dgm:spPr/>
    </dgm:pt>
    <dgm:pt modelId="{9CBEC06E-29A8-4702-9919-7883DFEAE47D}" type="pres">
      <dgm:prSet presAssocID="{D765BF82-82F4-40EB-902B-745BC64E55FC}" presName="centerTile" presStyleLbl="fgShp" presStyleIdx="0" presStyleCnt="1">
        <dgm:presLayoutVars>
          <dgm:chMax val="0"/>
          <dgm:chPref val="0"/>
        </dgm:presLayoutVars>
      </dgm:prSet>
      <dgm:spPr/>
    </dgm:pt>
  </dgm:ptLst>
  <dgm:cxnLst>
    <dgm:cxn modelId="{0E254700-CDB0-4F76-840A-C3C777798F7E}" type="presOf" srcId="{D765BF82-82F4-40EB-902B-745BC64E55FC}" destId="{4EFF54D6-D26A-4509-8CC8-0E26B557B8E2}" srcOrd="0" destOrd="0" presId="urn:microsoft.com/office/officeart/2005/8/layout/matrix1"/>
    <dgm:cxn modelId="{C3B18C00-8E3E-45B1-9883-A1D0719179C4}" type="presOf" srcId="{4A05906F-4A0B-4D88-A908-0F8AA4E66056}" destId="{3228F565-14E5-4D5F-BD67-B591031E1C6A}" srcOrd="1" destOrd="0" presId="urn:microsoft.com/office/officeart/2005/8/layout/matrix1"/>
    <dgm:cxn modelId="{F580680A-23C8-495F-B658-2D615163DD87}" srcId="{3BD734F1-678B-4151-B35C-EE7ED6D5775E}" destId="{B5032C64-F87E-4FD7-8031-31BC2C4E6AD4}" srcOrd="2" destOrd="0" parTransId="{23B502CE-C351-42D0-ADB4-2549F6212FF7}" sibTransId="{630D50A2-5B88-40DC-A5FD-77F92C175C9C}"/>
    <dgm:cxn modelId="{73764921-3BD4-40B8-B759-58550202DB82}" type="presOf" srcId="{BCAFC90B-D82C-4C5A-BCAC-9F9D8655D92B}" destId="{ECC20577-CD86-4A34-9530-39613DF69B79}" srcOrd="1" destOrd="0" presId="urn:microsoft.com/office/officeart/2005/8/layout/matrix1"/>
    <dgm:cxn modelId="{57DFF425-10F7-4849-BBD3-483659ECB35D}" type="presOf" srcId="{B5032C64-F87E-4FD7-8031-31BC2C4E6AD4}" destId="{460736B5-C51C-4D61-981D-61DDFBD2F39E}" srcOrd="1" destOrd="0" presId="urn:microsoft.com/office/officeart/2005/8/layout/matrix1"/>
    <dgm:cxn modelId="{8B615F50-EE67-4735-87A4-867D55BC94C9}" type="presOf" srcId="{BCAFC90B-D82C-4C5A-BCAC-9F9D8655D92B}" destId="{5772A537-5DDB-4FAC-A7E8-9DF6AC87FEAD}" srcOrd="0" destOrd="0" presId="urn:microsoft.com/office/officeart/2005/8/layout/matrix1"/>
    <dgm:cxn modelId="{871EEA52-C922-43F1-B34F-EB939BA49F84}" srcId="{D765BF82-82F4-40EB-902B-745BC64E55FC}" destId="{3BD734F1-678B-4151-B35C-EE7ED6D5775E}" srcOrd="0" destOrd="0" parTransId="{530F4E98-AB7C-4C6C-8BAF-20D71E1BA2E3}" sibTransId="{642FD01B-E0A2-4DA3-AE58-3416D769AD92}"/>
    <dgm:cxn modelId="{4285E654-DDFC-4A43-90AA-24F4EC65E2F3}" type="presOf" srcId="{4A05906F-4A0B-4D88-A908-0F8AA4E66056}" destId="{8485FD3D-7E04-446B-8C9F-7A53E9AF2C3B}" srcOrd="0" destOrd="0" presId="urn:microsoft.com/office/officeart/2005/8/layout/matrix1"/>
    <dgm:cxn modelId="{476D8757-801F-40C8-B96B-234913ACAB2A}" srcId="{3BD734F1-678B-4151-B35C-EE7ED6D5775E}" destId="{4A05906F-4A0B-4D88-A908-0F8AA4E66056}" srcOrd="3" destOrd="0" parTransId="{3EB21166-C3E6-45BE-B9BB-863A4DFE717F}" sibTransId="{16FF5045-126C-4545-84D7-DB87D82340A7}"/>
    <dgm:cxn modelId="{44FC388A-95FA-43A6-82AD-185A286B78F3}" srcId="{3BD734F1-678B-4151-B35C-EE7ED6D5775E}" destId="{BCAFC90B-D82C-4C5A-BCAC-9F9D8655D92B}" srcOrd="1" destOrd="0" parTransId="{70493501-BECF-457F-92F7-5C473E254C0B}" sibTransId="{5F97DF65-A7A3-45AA-A2F6-15D0A11FE6CC}"/>
    <dgm:cxn modelId="{EC2245BB-44E1-4094-B699-E760B8382BBF}" srcId="{3BD734F1-678B-4151-B35C-EE7ED6D5775E}" destId="{819E3B2F-7CF7-422D-8D2D-950A24FE7DD9}" srcOrd="0" destOrd="0" parTransId="{A81B5B0E-28C8-4326-9DB2-90B0BD268554}" sibTransId="{9BE19297-8147-40DC-BE72-5770CC81D439}"/>
    <dgm:cxn modelId="{88D302C1-37A2-4593-B0F4-7247847E45EB}" type="presOf" srcId="{3BD734F1-678B-4151-B35C-EE7ED6D5775E}" destId="{9CBEC06E-29A8-4702-9919-7883DFEAE47D}" srcOrd="0" destOrd="0" presId="urn:microsoft.com/office/officeart/2005/8/layout/matrix1"/>
    <dgm:cxn modelId="{11C623EE-BCAC-4D97-95F2-9480E6C49D77}" type="presOf" srcId="{819E3B2F-7CF7-422D-8D2D-950A24FE7DD9}" destId="{D96904D3-49C0-4C93-AB89-EF96075F0A1E}" srcOrd="0" destOrd="0" presId="urn:microsoft.com/office/officeart/2005/8/layout/matrix1"/>
    <dgm:cxn modelId="{3C5837F6-AB0F-4215-95BF-B583EC4E39CF}" type="presOf" srcId="{819E3B2F-7CF7-422D-8D2D-950A24FE7DD9}" destId="{C8B4FE9F-6F9C-47FB-8A29-763CEF275F6C}" srcOrd="1" destOrd="0" presId="urn:microsoft.com/office/officeart/2005/8/layout/matrix1"/>
    <dgm:cxn modelId="{E43BCBF9-1228-4E1D-BF24-65E4D5D83172}" type="presOf" srcId="{B5032C64-F87E-4FD7-8031-31BC2C4E6AD4}" destId="{DF1AA3ED-660A-4221-9F11-68FF0454010C}" srcOrd="0" destOrd="0" presId="urn:microsoft.com/office/officeart/2005/8/layout/matrix1"/>
    <dgm:cxn modelId="{5F64DB8F-8506-4AE6-834C-C2007BF05C25}" type="presParOf" srcId="{4EFF54D6-D26A-4509-8CC8-0E26B557B8E2}" destId="{53803DAB-211C-4FD0-9716-23AC73D3B8EA}" srcOrd="0" destOrd="0" presId="urn:microsoft.com/office/officeart/2005/8/layout/matrix1"/>
    <dgm:cxn modelId="{0B016793-0B4B-47CD-AA78-08352DA6553E}" type="presParOf" srcId="{53803DAB-211C-4FD0-9716-23AC73D3B8EA}" destId="{D96904D3-49C0-4C93-AB89-EF96075F0A1E}" srcOrd="0" destOrd="0" presId="urn:microsoft.com/office/officeart/2005/8/layout/matrix1"/>
    <dgm:cxn modelId="{479825BE-2B07-4A15-814F-371AA1E82FFA}" type="presParOf" srcId="{53803DAB-211C-4FD0-9716-23AC73D3B8EA}" destId="{C8B4FE9F-6F9C-47FB-8A29-763CEF275F6C}" srcOrd="1" destOrd="0" presId="urn:microsoft.com/office/officeart/2005/8/layout/matrix1"/>
    <dgm:cxn modelId="{A19D7558-0EF6-4274-AF06-EFCD456B642D}" type="presParOf" srcId="{53803DAB-211C-4FD0-9716-23AC73D3B8EA}" destId="{5772A537-5DDB-4FAC-A7E8-9DF6AC87FEAD}" srcOrd="2" destOrd="0" presId="urn:microsoft.com/office/officeart/2005/8/layout/matrix1"/>
    <dgm:cxn modelId="{4F78FC23-FCA6-4929-A282-91C8CC104506}" type="presParOf" srcId="{53803DAB-211C-4FD0-9716-23AC73D3B8EA}" destId="{ECC20577-CD86-4A34-9530-39613DF69B79}" srcOrd="3" destOrd="0" presId="urn:microsoft.com/office/officeart/2005/8/layout/matrix1"/>
    <dgm:cxn modelId="{4F95D235-BCC2-4936-8EFC-936BC9E819E4}" type="presParOf" srcId="{53803DAB-211C-4FD0-9716-23AC73D3B8EA}" destId="{DF1AA3ED-660A-4221-9F11-68FF0454010C}" srcOrd="4" destOrd="0" presId="urn:microsoft.com/office/officeart/2005/8/layout/matrix1"/>
    <dgm:cxn modelId="{AA608695-69F7-4C9B-B581-F292DD68EFCD}" type="presParOf" srcId="{53803DAB-211C-4FD0-9716-23AC73D3B8EA}" destId="{460736B5-C51C-4D61-981D-61DDFBD2F39E}" srcOrd="5" destOrd="0" presId="urn:microsoft.com/office/officeart/2005/8/layout/matrix1"/>
    <dgm:cxn modelId="{B1C99728-A282-4A18-971B-430DD85DC209}" type="presParOf" srcId="{53803DAB-211C-4FD0-9716-23AC73D3B8EA}" destId="{8485FD3D-7E04-446B-8C9F-7A53E9AF2C3B}" srcOrd="6" destOrd="0" presId="urn:microsoft.com/office/officeart/2005/8/layout/matrix1"/>
    <dgm:cxn modelId="{550BB76A-4DEA-4934-B22B-686F185FDCB5}" type="presParOf" srcId="{53803DAB-211C-4FD0-9716-23AC73D3B8EA}" destId="{3228F565-14E5-4D5F-BD67-B591031E1C6A}" srcOrd="7" destOrd="0" presId="urn:microsoft.com/office/officeart/2005/8/layout/matrix1"/>
    <dgm:cxn modelId="{C167F863-958A-47F4-A13B-986642234FDD}" type="presParOf" srcId="{4EFF54D6-D26A-4509-8CC8-0E26B557B8E2}" destId="{9CBEC06E-29A8-4702-9919-7883DFEAE47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ABD57C-DA78-4AD4-8650-75D8127F8623}" type="doc">
      <dgm:prSet loTypeId="urn:microsoft.com/office/officeart/2005/8/layout/bList2" loCatId="list" qsTypeId="urn:microsoft.com/office/officeart/2005/8/quickstyle/simple1" qsCatId="simple" csTypeId="urn:microsoft.com/office/officeart/2005/8/colors/colorful5" csCatId="colorful" phldr="1"/>
      <dgm:spPr/>
    </dgm:pt>
    <dgm:pt modelId="{F3C70094-EAAF-4CE2-A6A1-E8FFBB30FD69}">
      <dgm:prSet phldrT="[Text]"/>
      <dgm:spPr>
        <a:solidFill>
          <a:srgbClr val="44546A"/>
        </a:solidFill>
        <a:ln>
          <a:noFill/>
        </a:ln>
      </dgm:spPr>
      <dgm:t>
        <a:bodyPr/>
        <a:lstStyle/>
        <a:p>
          <a:r>
            <a:rPr lang="en-US" dirty="0"/>
            <a:t>Professional Competencies</a:t>
          </a:r>
        </a:p>
      </dgm:t>
    </dgm:pt>
    <dgm:pt modelId="{DA680A7E-E125-407F-9F7C-64F70AFD5FBE}" type="parTrans" cxnId="{2DE35290-B64B-48D1-BC80-EDB96C5AF061}">
      <dgm:prSet/>
      <dgm:spPr/>
      <dgm:t>
        <a:bodyPr/>
        <a:lstStyle/>
        <a:p>
          <a:endParaRPr lang="en-US"/>
        </a:p>
      </dgm:t>
    </dgm:pt>
    <dgm:pt modelId="{B037EA1B-8AC2-42AD-825E-DD075A087D69}" type="sibTrans" cxnId="{2DE35290-B64B-48D1-BC80-EDB96C5AF061}">
      <dgm:prSet/>
      <dgm:spPr/>
      <dgm:t>
        <a:bodyPr/>
        <a:lstStyle/>
        <a:p>
          <a:endParaRPr lang="en-US"/>
        </a:p>
      </dgm:t>
    </dgm:pt>
    <dgm:pt modelId="{B9F2C815-6C46-4520-8B21-8B09707A8278}">
      <dgm:prSet phldrT="[Text]"/>
      <dgm:spPr>
        <a:solidFill>
          <a:srgbClr val="B41F60"/>
        </a:solidFill>
        <a:ln>
          <a:noFill/>
        </a:ln>
      </dgm:spPr>
      <dgm:t>
        <a:bodyPr/>
        <a:lstStyle/>
        <a:p>
          <a:r>
            <a:rPr lang="en-US" dirty="0"/>
            <a:t>Thinking and Reasoning Competencies</a:t>
          </a:r>
        </a:p>
      </dgm:t>
    </dgm:pt>
    <dgm:pt modelId="{45159135-3FD0-4223-A535-6EB58E891CE6}" type="parTrans" cxnId="{88785E3C-6B5D-4381-A266-72A957DE4C54}">
      <dgm:prSet/>
      <dgm:spPr/>
      <dgm:t>
        <a:bodyPr/>
        <a:lstStyle/>
        <a:p>
          <a:endParaRPr lang="en-US"/>
        </a:p>
      </dgm:t>
    </dgm:pt>
    <dgm:pt modelId="{F83ACE61-1D9C-47C3-A846-E1DA3540314B}" type="sibTrans" cxnId="{88785E3C-6B5D-4381-A266-72A957DE4C54}">
      <dgm:prSet/>
      <dgm:spPr/>
      <dgm:t>
        <a:bodyPr/>
        <a:lstStyle/>
        <a:p>
          <a:endParaRPr lang="en-US"/>
        </a:p>
      </dgm:t>
    </dgm:pt>
    <dgm:pt modelId="{AC9EF4BF-3F37-4BE9-8C0F-87F1FAE46287}">
      <dgm:prSet phldrT="[Text]"/>
      <dgm:spPr>
        <a:solidFill>
          <a:srgbClr val="5F249F"/>
        </a:solidFill>
        <a:ln>
          <a:noFill/>
        </a:ln>
      </dgm:spPr>
      <dgm:t>
        <a:bodyPr/>
        <a:lstStyle/>
        <a:p>
          <a:r>
            <a:rPr lang="en-US" dirty="0"/>
            <a:t>Science Competencies</a:t>
          </a:r>
        </a:p>
      </dgm:t>
    </dgm:pt>
    <dgm:pt modelId="{51005AF0-3D13-442B-AE00-7F8376C077A3}" type="parTrans" cxnId="{DD918F46-7F18-4F46-9475-5ADB4E4DE987}">
      <dgm:prSet/>
      <dgm:spPr/>
      <dgm:t>
        <a:bodyPr/>
        <a:lstStyle/>
        <a:p>
          <a:endParaRPr lang="en-US"/>
        </a:p>
      </dgm:t>
    </dgm:pt>
    <dgm:pt modelId="{0C0CF3CF-E831-4303-B797-545BC9E5B363}" type="sibTrans" cxnId="{DD918F46-7F18-4F46-9475-5ADB4E4DE987}">
      <dgm:prSet/>
      <dgm:spPr/>
      <dgm:t>
        <a:bodyPr/>
        <a:lstStyle/>
        <a:p>
          <a:endParaRPr lang="en-US"/>
        </a:p>
      </dgm:t>
    </dgm:pt>
    <dgm:pt modelId="{2AEF9AC9-FF2A-4DBD-B156-2F0DD2664199}">
      <dgm:prSet custT="1"/>
      <dgm:spPr>
        <a:ln>
          <a:solidFill>
            <a:srgbClr val="44546A"/>
          </a:solidFill>
        </a:ln>
      </dgm:spPr>
      <dgm:t>
        <a:bodyPr/>
        <a:lstStyle/>
        <a:p>
          <a:r>
            <a:rPr lang="en-US" sz="1800" b="1" dirty="0"/>
            <a:t>PREview scores</a:t>
          </a:r>
        </a:p>
      </dgm:t>
    </dgm:pt>
    <dgm:pt modelId="{FF8A5F44-FE53-4BCA-9133-58D32CF129CA}" type="parTrans" cxnId="{F67BAD84-EFD7-474C-A4DD-DE2A14D309AC}">
      <dgm:prSet/>
      <dgm:spPr/>
      <dgm:t>
        <a:bodyPr/>
        <a:lstStyle/>
        <a:p>
          <a:endParaRPr lang="en-US"/>
        </a:p>
      </dgm:t>
    </dgm:pt>
    <dgm:pt modelId="{35584776-00FB-4A76-B0D3-1BA1ACB91089}" type="sibTrans" cxnId="{F67BAD84-EFD7-474C-A4DD-DE2A14D309AC}">
      <dgm:prSet/>
      <dgm:spPr/>
      <dgm:t>
        <a:bodyPr/>
        <a:lstStyle/>
        <a:p>
          <a:endParaRPr lang="en-US"/>
        </a:p>
      </dgm:t>
    </dgm:pt>
    <dgm:pt modelId="{12C1F907-F2E7-4B7E-B95A-7252EE3BF5F7}">
      <dgm:prSet custT="1"/>
      <dgm:spPr>
        <a:ln>
          <a:solidFill>
            <a:srgbClr val="44546A"/>
          </a:solidFill>
        </a:ln>
      </dgm:spPr>
      <dgm:t>
        <a:bodyPr/>
        <a:lstStyle/>
        <a:p>
          <a:r>
            <a:rPr lang="en-US" sz="1800" dirty="0"/>
            <a:t>Interviews, MMI</a:t>
          </a:r>
        </a:p>
      </dgm:t>
    </dgm:pt>
    <dgm:pt modelId="{B21321C0-BA2F-470D-A57A-E1402E2040FD}" type="parTrans" cxnId="{50D95777-535E-4D58-B6AF-A2D3CB6027CA}">
      <dgm:prSet/>
      <dgm:spPr/>
      <dgm:t>
        <a:bodyPr/>
        <a:lstStyle/>
        <a:p>
          <a:endParaRPr lang="en-US"/>
        </a:p>
      </dgm:t>
    </dgm:pt>
    <dgm:pt modelId="{CEE4E71E-16FD-46F8-B74D-7159BAAFA305}" type="sibTrans" cxnId="{50D95777-535E-4D58-B6AF-A2D3CB6027CA}">
      <dgm:prSet/>
      <dgm:spPr/>
      <dgm:t>
        <a:bodyPr/>
        <a:lstStyle/>
        <a:p>
          <a:endParaRPr lang="en-US"/>
        </a:p>
      </dgm:t>
    </dgm:pt>
    <dgm:pt modelId="{9314295A-9131-4975-AF3B-A0F1E90B921F}">
      <dgm:prSet custT="1"/>
      <dgm:spPr>
        <a:ln>
          <a:solidFill>
            <a:srgbClr val="44546A"/>
          </a:solidFill>
        </a:ln>
      </dgm:spPr>
      <dgm:t>
        <a:bodyPr/>
        <a:lstStyle/>
        <a:p>
          <a:r>
            <a:rPr lang="en-US" sz="1800" dirty="0"/>
            <a:t>Letters of Evaluation</a:t>
          </a:r>
        </a:p>
      </dgm:t>
    </dgm:pt>
    <dgm:pt modelId="{40D88168-ED51-489C-8A91-1E130001A155}" type="parTrans" cxnId="{386DD025-BF38-455C-B1C4-EACC2F62089D}">
      <dgm:prSet/>
      <dgm:spPr/>
      <dgm:t>
        <a:bodyPr/>
        <a:lstStyle/>
        <a:p>
          <a:endParaRPr lang="en-US"/>
        </a:p>
      </dgm:t>
    </dgm:pt>
    <dgm:pt modelId="{E16A3C25-ABA8-42C7-AA96-C102370D596F}" type="sibTrans" cxnId="{386DD025-BF38-455C-B1C4-EACC2F62089D}">
      <dgm:prSet/>
      <dgm:spPr/>
      <dgm:t>
        <a:bodyPr/>
        <a:lstStyle/>
        <a:p>
          <a:endParaRPr lang="en-US"/>
        </a:p>
      </dgm:t>
    </dgm:pt>
    <dgm:pt modelId="{70D556BA-585D-4E44-B38B-62122240F06F}">
      <dgm:prSet custT="1"/>
      <dgm:spPr>
        <a:ln>
          <a:solidFill>
            <a:srgbClr val="44546A"/>
          </a:solidFill>
        </a:ln>
      </dgm:spPr>
      <dgm:t>
        <a:bodyPr/>
        <a:lstStyle/>
        <a:p>
          <a:r>
            <a:rPr lang="en-US" sz="1800" dirty="0"/>
            <a:t>Personal Statement</a:t>
          </a:r>
        </a:p>
      </dgm:t>
    </dgm:pt>
    <dgm:pt modelId="{CCFC401B-B57C-495B-A69C-19C97E96138F}" type="parTrans" cxnId="{CEB715DF-9FCB-427D-A3EF-687AE30A4800}">
      <dgm:prSet/>
      <dgm:spPr/>
      <dgm:t>
        <a:bodyPr/>
        <a:lstStyle/>
        <a:p>
          <a:endParaRPr lang="en-US"/>
        </a:p>
      </dgm:t>
    </dgm:pt>
    <dgm:pt modelId="{76489166-9F76-4D2F-B799-012051AAEB56}" type="sibTrans" cxnId="{CEB715DF-9FCB-427D-A3EF-687AE30A4800}">
      <dgm:prSet/>
      <dgm:spPr/>
      <dgm:t>
        <a:bodyPr/>
        <a:lstStyle/>
        <a:p>
          <a:endParaRPr lang="en-US"/>
        </a:p>
      </dgm:t>
    </dgm:pt>
    <dgm:pt modelId="{0FE9EFFB-A36E-4D43-8C58-BDEC668112E8}">
      <dgm:prSet custT="1"/>
      <dgm:spPr>
        <a:ln>
          <a:solidFill>
            <a:srgbClr val="44546A"/>
          </a:solidFill>
        </a:ln>
      </dgm:spPr>
      <dgm:t>
        <a:bodyPr/>
        <a:lstStyle/>
        <a:p>
          <a:r>
            <a:rPr lang="en-US" sz="1800" dirty="0"/>
            <a:t>Experiences</a:t>
          </a:r>
        </a:p>
      </dgm:t>
    </dgm:pt>
    <dgm:pt modelId="{F9B40407-BD23-4D13-8101-FECA4AF1D3DA}" type="parTrans" cxnId="{21EB900E-8C21-4F86-88C5-BC3A016CDD71}">
      <dgm:prSet/>
      <dgm:spPr/>
      <dgm:t>
        <a:bodyPr/>
        <a:lstStyle/>
        <a:p>
          <a:endParaRPr lang="en-US"/>
        </a:p>
      </dgm:t>
    </dgm:pt>
    <dgm:pt modelId="{8EEC9B5C-E8BD-4A97-B6D9-73249B61E5D9}" type="sibTrans" cxnId="{21EB900E-8C21-4F86-88C5-BC3A016CDD71}">
      <dgm:prSet/>
      <dgm:spPr/>
      <dgm:t>
        <a:bodyPr/>
        <a:lstStyle/>
        <a:p>
          <a:endParaRPr lang="en-US"/>
        </a:p>
      </dgm:t>
    </dgm:pt>
    <dgm:pt modelId="{2F0AA5FB-5439-4815-858B-A6F84B766800}">
      <dgm:prSet custT="1"/>
      <dgm:spPr>
        <a:ln>
          <a:solidFill>
            <a:srgbClr val="B41F60"/>
          </a:solidFill>
        </a:ln>
      </dgm:spPr>
      <dgm:t>
        <a:bodyPr/>
        <a:lstStyle/>
        <a:p>
          <a:r>
            <a:rPr lang="en-US" sz="2000" dirty="0"/>
            <a:t>MCAT scores</a:t>
          </a:r>
        </a:p>
      </dgm:t>
    </dgm:pt>
    <dgm:pt modelId="{741772FD-BB1B-4658-870F-4213D54C6FF3}" type="parTrans" cxnId="{E28CE91F-14F0-47A2-A1DE-37245158BA87}">
      <dgm:prSet/>
      <dgm:spPr/>
      <dgm:t>
        <a:bodyPr/>
        <a:lstStyle/>
        <a:p>
          <a:endParaRPr lang="en-US"/>
        </a:p>
      </dgm:t>
    </dgm:pt>
    <dgm:pt modelId="{81E8C608-40F1-4675-80FF-53DF231EFDD1}" type="sibTrans" cxnId="{E28CE91F-14F0-47A2-A1DE-37245158BA87}">
      <dgm:prSet/>
      <dgm:spPr/>
      <dgm:t>
        <a:bodyPr/>
        <a:lstStyle/>
        <a:p>
          <a:endParaRPr lang="en-US"/>
        </a:p>
      </dgm:t>
    </dgm:pt>
    <dgm:pt modelId="{EDF14DB1-1C32-43D8-B0C3-727B7735DA75}">
      <dgm:prSet custT="1"/>
      <dgm:spPr>
        <a:ln>
          <a:solidFill>
            <a:srgbClr val="B41F60"/>
          </a:solidFill>
        </a:ln>
      </dgm:spPr>
      <dgm:t>
        <a:bodyPr/>
        <a:lstStyle/>
        <a:p>
          <a:r>
            <a:rPr lang="en-US" sz="2000" dirty="0"/>
            <a:t>GPA</a:t>
          </a:r>
        </a:p>
      </dgm:t>
    </dgm:pt>
    <dgm:pt modelId="{2151A8FE-8D4D-4497-B0FC-B174EB65DA84}" type="parTrans" cxnId="{DFFF5063-1E2D-45F0-8326-E596DB541C9E}">
      <dgm:prSet/>
      <dgm:spPr/>
      <dgm:t>
        <a:bodyPr/>
        <a:lstStyle/>
        <a:p>
          <a:endParaRPr lang="en-US"/>
        </a:p>
      </dgm:t>
    </dgm:pt>
    <dgm:pt modelId="{EC209EAB-1867-4240-9CD8-06A33D015F77}" type="sibTrans" cxnId="{DFFF5063-1E2D-45F0-8326-E596DB541C9E}">
      <dgm:prSet/>
      <dgm:spPr/>
      <dgm:t>
        <a:bodyPr/>
        <a:lstStyle/>
        <a:p>
          <a:endParaRPr lang="en-US"/>
        </a:p>
      </dgm:t>
    </dgm:pt>
    <dgm:pt modelId="{EE69A962-DE3E-49AD-AD09-644CB2975CE3}">
      <dgm:prSet custT="1"/>
      <dgm:spPr>
        <a:ln>
          <a:solidFill>
            <a:srgbClr val="B41F60"/>
          </a:solidFill>
        </a:ln>
      </dgm:spPr>
      <dgm:t>
        <a:bodyPr/>
        <a:lstStyle/>
        <a:p>
          <a:r>
            <a:rPr lang="en-US" sz="2000" dirty="0"/>
            <a:t>Coursework</a:t>
          </a:r>
        </a:p>
      </dgm:t>
    </dgm:pt>
    <dgm:pt modelId="{B67E65A6-C433-4626-9F61-2020C9574F33}" type="parTrans" cxnId="{87AE9DD6-F856-4D6B-B90B-7BE086A4A33C}">
      <dgm:prSet/>
      <dgm:spPr/>
      <dgm:t>
        <a:bodyPr/>
        <a:lstStyle/>
        <a:p>
          <a:endParaRPr lang="en-US"/>
        </a:p>
      </dgm:t>
    </dgm:pt>
    <dgm:pt modelId="{D3C5840A-3169-49B1-A6B2-CE841B0087CB}" type="sibTrans" cxnId="{87AE9DD6-F856-4D6B-B90B-7BE086A4A33C}">
      <dgm:prSet/>
      <dgm:spPr/>
      <dgm:t>
        <a:bodyPr/>
        <a:lstStyle/>
        <a:p>
          <a:endParaRPr lang="en-US"/>
        </a:p>
      </dgm:t>
    </dgm:pt>
    <dgm:pt modelId="{C1C247EB-22B1-4DCD-9235-467E49A8EDBC}">
      <dgm:prSet custT="1"/>
      <dgm:spPr>
        <a:ln>
          <a:solidFill>
            <a:srgbClr val="5F249F"/>
          </a:solidFill>
        </a:ln>
      </dgm:spPr>
      <dgm:t>
        <a:bodyPr/>
        <a:lstStyle/>
        <a:p>
          <a:r>
            <a:rPr lang="en-US" sz="2000" dirty="0"/>
            <a:t>MCAT</a:t>
          </a:r>
        </a:p>
      </dgm:t>
    </dgm:pt>
    <dgm:pt modelId="{58898EAA-70C0-46D1-A120-A2D2DB7ABD5D}" type="parTrans" cxnId="{4B558EB9-3204-438D-9C61-725FF51DC138}">
      <dgm:prSet/>
      <dgm:spPr/>
      <dgm:t>
        <a:bodyPr/>
        <a:lstStyle/>
        <a:p>
          <a:endParaRPr lang="en-US"/>
        </a:p>
      </dgm:t>
    </dgm:pt>
    <dgm:pt modelId="{E4E9C835-A5E4-49FC-BC4E-590258858C65}" type="sibTrans" cxnId="{4B558EB9-3204-438D-9C61-725FF51DC138}">
      <dgm:prSet/>
      <dgm:spPr/>
      <dgm:t>
        <a:bodyPr/>
        <a:lstStyle/>
        <a:p>
          <a:endParaRPr lang="en-US"/>
        </a:p>
      </dgm:t>
    </dgm:pt>
    <dgm:pt modelId="{D7E345D9-07EA-4389-A476-EDE439501261}">
      <dgm:prSet custT="1"/>
      <dgm:spPr>
        <a:ln>
          <a:solidFill>
            <a:srgbClr val="5F249F"/>
          </a:solidFill>
        </a:ln>
      </dgm:spPr>
      <dgm:t>
        <a:bodyPr/>
        <a:lstStyle/>
        <a:p>
          <a:r>
            <a:rPr lang="en-US" sz="2000" dirty="0"/>
            <a:t>GPA (science)</a:t>
          </a:r>
        </a:p>
      </dgm:t>
    </dgm:pt>
    <dgm:pt modelId="{08B4C854-014E-4EBF-BA6F-713296E784F1}" type="parTrans" cxnId="{4674749E-1856-4157-AA2D-B4B90C630A9B}">
      <dgm:prSet/>
      <dgm:spPr/>
      <dgm:t>
        <a:bodyPr/>
        <a:lstStyle/>
        <a:p>
          <a:endParaRPr lang="en-US"/>
        </a:p>
      </dgm:t>
    </dgm:pt>
    <dgm:pt modelId="{853F6AA9-2D87-4C86-BD5B-65FE3BC3A25C}" type="sibTrans" cxnId="{4674749E-1856-4157-AA2D-B4B90C630A9B}">
      <dgm:prSet/>
      <dgm:spPr/>
      <dgm:t>
        <a:bodyPr/>
        <a:lstStyle/>
        <a:p>
          <a:endParaRPr lang="en-US"/>
        </a:p>
      </dgm:t>
    </dgm:pt>
    <dgm:pt modelId="{38CCBA2C-BAAE-438C-8B09-91322488CD8C}">
      <dgm:prSet custT="1"/>
      <dgm:spPr>
        <a:ln>
          <a:solidFill>
            <a:srgbClr val="5F249F"/>
          </a:solidFill>
        </a:ln>
      </dgm:spPr>
      <dgm:t>
        <a:bodyPr/>
        <a:lstStyle/>
        <a:p>
          <a:r>
            <a:rPr lang="en-US" sz="2000" dirty="0"/>
            <a:t>Coursework</a:t>
          </a:r>
        </a:p>
      </dgm:t>
    </dgm:pt>
    <dgm:pt modelId="{E3E10420-5DE9-48C4-AF1D-CE699FBAFA70}" type="parTrans" cxnId="{5714B7CD-2C05-410B-9B12-B9804AFABCAA}">
      <dgm:prSet/>
      <dgm:spPr/>
      <dgm:t>
        <a:bodyPr/>
        <a:lstStyle/>
        <a:p>
          <a:endParaRPr lang="en-US"/>
        </a:p>
      </dgm:t>
    </dgm:pt>
    <dgm:pt modelId="{E90C376C-9221-421F-AA29-20268FDD570D}" type="sibTrans" cxnId="{5714B7CD-2C05-410B-9B12-B9804AFABCAA}">
      <dgm:prSet/>
      <dgm:spPr/>
      <dgm:t>
        <a:bodyPr/>
        <a:lstStyle/>
        <a:p>
          <a:endParaRPr lang="en-US"/>
        </a:p>
      </dgm:t>
    </dgm:pt>
    <dgm:pt modelId="{11351F40-4958-4FF2-A5AC-314E65EB48D1}">
      <dgm:prSet custT="1"/>
      <dgm:spPr>
        <a:ln>
          <a:solidFill>
            <a:srgbClr val="44546A"/>
          </a:solidFill>
        </a:ln>
      </dgm:spPr>
      <dgm:t>
        <a:bodyPr/>
        <a:lstStyle/>
        <a:p>
          <a:r>
            <a:rPr lang="en-US" sz="1800" dirty="0"/>
            <a:t>Secondaries</a:t>
          </a:r>
        </a:p>
      </dgm:t>
    </dgm:pt>
    <dgm:pt modelId="{F5E9FAF0-C81B-422E-959A-4CCDCE0EE9B9}" type="parTrans" cxnId="{2F7EDB7A-C7DE-4BBF-8BA0-0805C8614FAD}">
      <dgm:prSet/>
      <dgm:spPr/>
      <dgm:t>
        <a:bodyPr/>
        <a:lstStyle/>
        <a:p>
          <a:endParaRPr lang="en-US"/>
        </a:p>
      </dgm:t>
    </dgm:pt>
    <dgm:pt modelId="{C52EDE68-3134-446F-A58A-81AC434E65CD}" type="sibTrans" cxnId="{2F7EDB7A-C7DE-4BBF-8BA0-0805C8614FAD}">
      <dgm:prSet/>
      <dgm:spPr/>
      <dgm:t>
        <a:bodyPr/>
        <a:lstStyle/>
        <a:p>
          <a:endParaRPr lang="en-US"/>
        </a:p>
      </dgm:t>
    </dgm:pt>
    <dgm:pt modelId="{366C0DCF-6646-402C-9454-CC11B0392377}">
      <dgm:prSet custT="1"/>
      <dgm:spPr>
        <a:ln>
          <a:solidFill>
            <a:srgbClr val="B41F60"/>
          </a:solidFill>
        </a:ln>
      </dgm:spPr>
      <dgm:t>
        <a:bodyPr/>
        <a:lstStyle/>
        <a:p>
          <a:r>
            <a:rPr lang="en-US" sz="2000" dirty="0"/>
            <a:t>Interviews, MMI</a:t>
          </a:r>
        </a:p>
      </dgm:t>
    </dgm:pt>
    <dgm:pt modelId="{26AFABA0-40F8-4251-8E3C-1277D5C2F635}" type="parTrans" cxnId="{FC142AB2-35A3-4047-86FD-07FF4AF0C576}">
      <dgm:prSet/>
      <dgm:spPr/>
      <dgm:t>
        <a:bodyPr/>
        <a:lstStyle/>
        <a:p>
          <a:endParaRPr lang="en-US"/>
        </a:p>
      </dgm:t>
    </dgm:pt>
    <dgm:pt modelId="{B53CC994-6911-47B3-97DB-4FBB8458D9ED}" type="sibTrans" cxnId="{FC142AB2-35A3-4047-86FD-07FF4AF0C576}">
      <dgm:prSet/>
      <dgm:spPr/>
      <dgm:t>
        <a:bodyPr/>
        <a:lstStyle/>
        <a:p>
          <a:endParaRPr lang="en-US"/>
        </a:p>
      </dgm:t>
    </dgm:pt>
    <dgm:pt modelId="{E22F71D2-A600-4768-9DFB-FB0C6F5DBDFB}">
      <dgm:prSet custT="1"/>
      <dgm:spPr>
        <a:ln>
          <a:solidFill>
            <a:srgbClr val="B41F60"/>
          </a:solidFill>
        </a:ln>
      </dgm:spPr>
      <dgm:t>
        <a:bodyPr/>
        <a:lstStyle/>
        <a:p>
          <a:r>
            <a:rPr lang="en-US" sz="2000" dirty="0"/>
            <a:t>Letters of Evaluation</a:t>
          </a:r>
        </a:p>
      </dgm:t>
    </dgm:pt>
    <dgm:pt modelId="{BC5411D0-A84A-4016-BF32-C76C684308E6}" type="parTrans" cxnId="{A208B2CF-B24B-452C-BE71-965799D4D54F}">
      <dgm:prSet/>
      <dgm:spPr/>
      <dgm:t>
        <a:bodyPr/>
        <a:lstStyle/>
        <a:p>
          <a:endParaRPr lang="en-US"/>
        </a:p>
      </dgm:t>
    </dgm:pt>
    <dgm:pt modelId="{4B233CA4-C9A4-4185-B3CF-248769E91446}" type="sibTrans" cxnId="{A208B2CF-B24B-452C-BE71-965799D4D54F}">
      <dgm:prSet/>
      <dgm:spPr/>
      <dgm:t>
        <a:bodyPr/>
        <a:lstStyle/>
        <a:p>
          <a:endParaRPr lang="en-US"/>
        </a:p>
      </dgm:t>
    </dgm:pt>
    <dgm:pt modelId="{BA782218-DFFC-4589-969D-6DF767D08E3E}">
      <dgm:prSet custT="1"/>
      <dgm:spPr>
        <a:ln>
          <a:solidFill>
            <a:srgbClr val="44546A"/>
          </a:solidFill>
        </a:ln>
      </dgm:spPr>
      <dgm:t>
        <a:bodyPr/>
        <a:lstStyle/>
        <a:p>
          <a:r>
            <a:rPr lang="en-US" sz="1800" dirty="0"/>
            <a:t>Coursework</a:t>
          </a:r>
        </a:p>
      </dgm:t>
    </dgm:pt>
    <dgm:pt modelId="{16BE10E1-200C-434E-9A1C-D4A9A2DEBFD3}" type="parTrans" cxnId="{851CAD63-ABEB-4EA5-8621-9A2E1A309E28}">
      <dgm:prSet/>
      <dgm:spPr/>
      <dgm:t>
        <a:bodyPr/>
        <a:lstStyle/>
        <a:p>
          <a:endParaRPr lang="en-US"/>
        </a:p>
      </dgm:t>
    </dgm:pt>
    <dgm:pt modelId="{43EEBF6F-2207-4DFE-BB03-FBD450BD7168}" type="sibTrans" cxnId="{851CAD63-ABEB-4EA5-8621-9A2E1A309E28}">
      <dgm:prSet/>
      <dgm:spPr/>
      <dgm:t>
        <a:bodyPr/>
        <a:lstStyle/>
        <a:p>
          <a:endParaRPr lang="en-US"/>
        </a:p>
      </dgm:t>
    </dgm:pt>
    <dgm:pt modelId="{AB235D2C-4374-414C-AF35-08E42F710B33}">
      <dgm:prSet custT="1"/>
      <dgm:spPr>
        <a:ln>
          <a:solidFill>
            <a:srgbClr val="B41F60"/>
          </a:solidFill>
        </a:ln>
      </dgm:spPr>
      <dgm:t>
        <a:bodyPr/>
        <a:lstStyle/>
        <a:p>
          <a:endParaRPr lang="en-US" sz="2000" dirty="0"/>
        </a:p>
      </dgm:t>
    </dgm:pt>
    <dgm:pt modelId="{6D74E233-B427-4B6E-87A7-D168614CB315}" type="parTrans" cxnId="{405F23AF-5DD8-43A8-9D0D-55432F81BEA6}">
      <dgm:prSet/>
      <dgm:spPr/>
      <dgm:t>
        <a:bodyPr/>
        <a:lstStyle/>
        <a:p>
          <a:endParaRPr lang="en-US"/>
        </a:p>
      </dgm:t>
    </dgm:pt>
    <dgm:pt modelId="{D96502DC-E7A6-4766-A7FA-B397BBAA8961}" type="sibTrans" cxnId="{405F23AF-5DD8-43A8-9D0D-55432F81BEA6}">
      <dgm:prSet/>
      <dgm:spPr/>
      <dgm:t>
        <a:bodyPr/>
        <a:lstStyle/>
        <a:p>
          <a:endParaRPr lang="en-US"/>
        </a:p>
      </dgm:t>
    </dgm:pt>
    <dgm:pt modelId="{D72A957A-D043-4C99-8F4E-8DD6120F546E}">
      <dgm:prSet custT="1"/>
      <dgm:spPr>
        <a:ln>
          <a:solidFill>
            <a:srgbClr val="B41F60"/>
          </a:solidFill>
        </a:ln>
      </dgm:spPr>
      <dgm:t>
        <a:bodyPr/>
        <a:lstStyle/>
        <a:p>
          <a:r>
            <a:rPr lang="en-US" sz="2000" dirty="0"/>
            <a:t>Experiences</a:t>
          </a:r>
        </a:p>
      </dgm:t>
    </dgm:pt>
    <dgm:pt modelId="{C4E8FEF5-B7B6-4197-82E5-E570521FDC0D}" type="parTrans" cxnId="{B7603A43-BD7C-47E5-B046-A881757F2EBD}">
      <dgm:prSet/>
      <dgm:spPr/>
      <dgm:t>
        <a:bodyPr/>
        <a:lstStyle/>
        <a:p>
          <a:endParaRPr lang="en-US"/>
        </a:p>
      </dgm:t>
    </dgm:pt>
    <dgm:pt modelId="{B99EA77B-398F-47D9-ADBF-CFC1E87C3400}" type="sibTrans" cxnId="{B7603A43-BD7C-47E5-B046-A881757F2EBD}">
      <dgm:prSet/>
      <dgm:spPr/>
      <dgm:t>
        <a:bodyPr/>
        <a:lstStyle/>
        <a:p>
          <a:endParaRPr lang="en-US"/>
        </a:p>
      </dgm:t>
    </dgm:pt>
    <dgm:pt modelId="{F8BACE7A-AFB6-487C-B716-A29D9E71CA9D}" type="pres">
      <dgm:prSet presAssocID="{92ABD57C-DA78-4AD4-8650-75D8127F8623}" presName="diagram" presStyleCnt="0">
        <dgm:presLayoutVars>
          <dgm:dir/>
          <dgm:animLvl val="lvl"/>
          <dgm:resizeHandles val="exact"/>
        </dgm:presLayoutVars>
      </dgm:prSet>
      <dgm:spPr/>
    </dgm:pt>
    <dgm:pt modelId="{8D07E369-6978-4812-BE20-37E460D558C1}" type="pres">
      <dgm:prSet presAssocID="{F3C70094-EAAF-4CE2-A6A1-E8FFBB30FD69}" presName="compNode" presStyleCnt="0"/>
      <dgm:spPr/>
    </dgm:pt>
    <dgm:pt modelId="{D166642F-EC7A-4C7D-B459-0A784CC6B2D7}" type="pres">
      <dgm:prSet presAssocID="{F3C70094-EAAF-4CE2-A6A1-E8FFBB30FD69}" presName="childRect" presStyleLbl="bgAcc1" presStyleIdx="0" presStyleCnt="3">
        <dgm:presLayoutVars>
          <dgm:bulletEnabled val="1"/>
        </dgm:presLayoutVars>
      </dgm:prSet>
      <dgm:spPr/>
    </dgm:pt>
    <dgm:pt modelId="{8E4F0BAF-0694-4CDB-B6BA-A7798A441E9A}" type="pres">
      <dgm:prSet presAssocID="{F3C70094-EAAF-4CE2-A6A1-E8FFBB30FD69}" presName="parentText" presStyleLbl="node1" presStyleIdx="0" presStyleCnt="0">
        <dgm:presLayoutVars>
          <dgm:chMax val="0"/>
          <dgm:bulletEnabled val="1"/>
        </dgm:presLayoutVars>
      </dgm:prSet>
      <dgm:spPr/>
    </dgm:pt>
    <dgm:pt modelId="{EF5F5991-8620-48CE-A9A0-63F989214132}" type="pres">
      <dgm:prSet presAssocID="{F3C70094-EAAF-4CE2-A6A1-E8FFBB30FD69}" presName="parentRect" presStyleLbl="alignNode1" presStyleIdx="0" presStyleCnt="3"/>
      <dgm:spPr/>
    </dgm:pt>
    <dgm:pt modelId="{377614F2-BCE7-4F7A-A178-B79FB03EF4D3}" type="pres">
      <dgm:prSet presAssocID="{F3C70094-EAAF-4CE2-A6A1-E8FFBB30FD69}"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accent1">
              <a:lumMod val="20000"/>
              <a:lumOff val="80000"/>
              <a:alpha val="90000"/>
            </a:schemeClr>
          </a:solidFill>
        </a:ln>
      </dgm:spPr>
      <dgm:extLst>
        <a:ext uri="{E40237B7-FDA0-4F09-8148-C483321AD2D9}">
          <dgm14:cNvPr xmlns:dgm14="http://schemas.microsoft.com/office/drawing/2010/diagram" id="0" name="" descr="Users"/>
        </a:ext>
      </dgm:extLst>
    </dgm:pt>
    <dgm:pt modelId="{7508A440-9E99-4EAD-B96E-C0C9322157DD}" type="pres">
      <dgm:prSet presAssocID="{B037EA1B-8AC2-42AD-825E-DD075A087D69}" presName="sibTrans" presStyleLbl="sibTrans2D1" presStyleIdx="0" presStyleCnt="0"/>
      <dgm:spPr/>
    </dgm:pt>
    <dgm:pt modelId="{4F37E92F-F63B-42DE-8508-952F56FCB5C3}" type="pres">
      <dgm:prSet presAssocID="{B9F2C815-6C46-4520-8B21-8B09707A8278}" presName="compNode" presStyleCnt="0"/>
      <dgm:spPr/>
    </dgm:pt>
    <dgm:pt modelId="{78DF2D6B-BA57-4E52-8689-5BCDE109BD13}" type="pres">
      <dgm:prSet presAssocID="{B9F2C815-6C46-4520-8B21-8B09707A8278}" presName="childRect" presStyleLbl="bgAcc1" presStyleIdx="1" presStyleCnt="3">
        <dgm:presLayoutVars>
          <dgm:bulletEnabled val="1"/>
        </dgm:presLayoutVars>
      </dgm:prSet>
      <dgm:spPr/>
    </dgm:pt>
    <dgm:pt modelId="{63365A6B-C067-4610-BA2A-9BAA081DA16E}" type="pres">
      <dgm:prSet presAssocID="{B9F2C815-6C46-4520-8B21-8B09707A8278}" presName="parentText" presStyleLbl="node1" presStyleIdx="0" presStyleCnt="0">
        <dgm:presLayoutVars>
          <dgm:chMax val="0"/>
          <dgm:bulletEnabled val="1"/>
        </dgm:presLayoutVars>
      </dgm:prSet>
      <dgm:spPr/>
    </dgm:pt>
    <dgm:pt modelId="{47D962D9-1CAD-483E-BA4F-EA99F4248D57}" type="pres">
      <dgm:prSet presAssocID="{B9F2C815-6C46-4520-8B21-8B09707A8278}" presName="parentRect" presStyleLbl="alignNode1" presStyleIdx="1" presStyleCnt="3"/>
      <dgm:spPr/>
    </dgm:pt>
    <dgm:pt modelId="{738533A6-F566-44B1-8D78-4023180A67E3}" type="pres">
      <dgm:prSet presAssocID="{B9F2C815-6C46-4520-8B21-8B09707A8278}"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chemeClr val="accent1">
              <a:lumMod val="20000"/>
              <a:lumOff val="80000"/>
              <a:alpha val="90000"/>
            </a:schemeClr>
          </a:solidFill>
        </a:ln>
      </dgm:spPr>
      <dgm:extLst>
        <a:ext uri="{E40237B7-FDA0-4F09-8148-C483321AD2D9}">
          <dgm14:cNvPr xmlns:dgm14="http://schemas.microsoft.com/office/drawing/2010/diagram" id="0" name="" descr="Head with gears"/>
        </a:ext>
      </dgm:extLst>
    </dgm:pt>
    <dgm:pt modelId="{2FB3A557-6177-4FC5-AE63-021F555CF512}" type="pres">
      <dgm:prSet presAssocID="{F83ACE61-1D9C-47C3-A846-E1DA3540314B}" presName="sibTrans" presStyleLbl="sibTrans2D1" presStyleIdx="0" presStyleCnt="0"/>
      <dgm:spPr/>
    </dgm:pt>
    <dgm:pt modelId="{70A13E46-7075-42CD-8AE3-FBD35DD1701D}" type="pres">
      <dgm:prSet presAssocID="{AC9EF4BF-3F37-4BE9-8C0F-87F1FAE46287}" presName="compNode" presStyleCnt="0"/>
      <dgm:spPr/>
    </dgm:pt>
    <dgm:pt modelId="{46BFB623-753C-476E-8A52-2B9CDABD1516}" type="pres">
      <dgm:prSet presAssocID="{AC9EF4BF-3F37-4BE9-8C0F-87F1FAE46287}" presName="childRect" presStyleLbl="bgAcc1" presStyleIdx="2" presStyleCnt="3">
        <dgm:presLayoutVars>
          <dgm:bulletEnabled val="1"/>
        </dgm:presLayoutVars>
      </dgm:prSet>
      <dgm:spPr/>
    </dgm:pt>
    <dgm:pt modelId="{189B0A7B-E4EF-4831-8A06-0B9048BEA4E9}" type="pres">
      <dgm:prSet presAssocID="{AC9EF4BF-3F37-4BE9-8C0F-87F1FAE46287}" presName="parentText" presStyleLbl="node1" presStyleIdx="0" presStyleCnt="0">
        <dgm:presLayoutVars>
          <dgm:chMax val="0"/>
          <dgm:bulletEnabled val="1"/>
        </dgm:presLayoutVars>
      </dgm:prSet>
      <dgm:spPr/>
    </dgm:pt>
    <dgm:pt modelId="{B3E586BE-B196-49C3-B48D-BE9425E58163}" type="pres">
      <dgm:prSet presAssocID="{AC9EF4BF-3F37-4BE9-8C0F-87F1FAE46287}" presName="parentRect" presStyleLbl="alignNode1" presStyleIdx="2" presStyleCnt="3"/>
      <dgm:spPr/>
    </dgm:pt>
    <dgm:pt modelId="{6DF8AD02-18EC-4006-AE07-F71CE075F333}" type="pres">
      <dgm:prSet presAssocID="{AC9EF4BF-3F37-4BE9-8C0F-87F1FAE4628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chemeClr val="accent1">
              <a:lumMod val="20000"/>
              <a:lumOff val="80000"/>
              <a:alpha val="90000"/>
            </a:schemeClr>
          </a:solidFill>
        </a:ln>
      </dgm:spPr>
      <dgm:extLst>
        <a:ext uri="{E40237B7-FDA0-4F09-8148-C483321AD2D9}">
          <dgm14:cNvPr xmlns:dgm14="http://schemas.microsoft.com/office/drawing/2010/diagram" id="0" name="" descr="Microscope"/>
        </a:ext>
      </dgm:extLst>
    </dgm:pt>
  </dgm:ptLst>
  <dgm:cxnLst>
    <dgm:cxn modelId="{1586FA00-115B-4CA9-9D06-29543A27B075}" type="presOf" srcId="{92ABD57C-DA78-4AD4-8650-75D8127F8623}" destId="{F8BACE7A-AFB6-487C-B716-A29D9E71CA9D}" srcOrd="0" destOrd="0" presId="urn:microsoft.com/office/officeart/2005/8/layout/bList2"/>
    <dgm:cxn modelId="{FE87C908-F096-468D-AAD4-19260120D429}" type="presOf" srcId="{11351F40-4958-4FF2-A5AC-314E65EB48D1}" destId="{D166642F-EC7A-4C7D-B459-0A784CC6B2D7}" srcOrd="0" destOrd="6" presId="urn:microsoft.com/office/officeart/2005/8/layout/bList2"/>
    <dgm:cxn modelId="{21EB900E-8C21-4F86-88C5-BC3A016CDD71}" srcId="{F3C70094-EAAF-4CE2-A6A1-E8FFBB30FD69}" destId="{0FE9EFFB-A36E-4D43-8C58-BDEC668112E8}" srcOrd="4" destOrd="0" parTransId="{F9B40407-BD23-4D13-8101-FECA4AF1D3DA}" sibTransId="{8EEC9B5C-E8BD-4A97-B6D9-73249B61E5D9}"/>
    <dgm:cxn modelId="{51FE5A17-260C-4FD1-A6F6-D6661C39BB4C}" type="presOf" srcId="{E22F71D2-A600-4768-9DFB-FB0C6F5DBDFB}" destId="{78DF2D6B-BA57-4E52-8689-5BCDE109BD13}" srcOrd="0" destOrd="4" presId="urn:microsoft.com/office/officeart/2005/8/layout/bList2"/>
    <dgm:cxn modelId="{AE07331A-5658-4E9F-ACC5-A7183801C367}" type="presOf" srcId="{AB235D2C-4374-414C-AF35-08E42F710B33}" destId="{78DF2D6B-BA57-4E52-8689-5BCDE109BD13}" srcOrd="0" destOrd="6" presId="urn:microsoft.com/office/officeart/2005/8/layout/bList2"/>
    <dgm:cxn modelId="{3C06B31D-662F-4ACA-9439-BE7A4EE00719}" type="presOf" srcId="{D7E345D9-07EA-4389-A476-EDE439501261}" destId="{46BFB623-753C-476E-8A52-2B9CDABD1516}" srcOrd="0" destOrd="1" presId="urn:microsoft.com/office/officeart/2005/8/layout/bList2"/>
    <dgm:cxn modelId="{E28CE91F-14F0-47A2-A1DE-37245158BA87}" srcId="{B9F2C815-6C46-4520-8B21-8B09707A8278}" destId="{2F0AA5FB-5439-4815-858B-A6F84B766800}" srcOrd="0" destOrd="0" parTransId="{741772FD-BB1B-4658-870F-4213D54C6FF3}" sibTransId="{81E8C608-40F1-4675-80FF-53DF231EFDD1}"/>
    <dgm:cxn modelId="{386DD025-BF38-455C-B1C4-EACC2F62089D}" srcId="{F3C70094-EAAF-4CE2-A6A1-E8FFBB30FD69}" destId="{9314295A-9131-4975-AF3B-A0F1E90B921F}" srcOrd="2" destOrd="0" parTransId="{40D88168-ED51-489C-8A91-1E130001A155}" sibTransId="{E16A3C25-ABA8-42C7-AA96-C102370D596F}"/>
    <dgm:cxn modelId="{F4E5AB35-6A10-45BF-B33E-40BD9258E1B0}" type="presOf" srcId="{B037EA1B-8AC2-42AD-825E-DD075A087D69}" destId="{7508A440-9E99-4EAD-B96E-C0C9322157DD}" srcOrd="0" destOrd="0" presId="urn:microsoft.com/office/officeart/2005/8/layout/bList2"/>
    <dgm:cxn modelId="{88785E3C-6B5D-4381-A266-72A957DE4C54}" srcId="{92ABD57C-DA78-4AD4-8650-75D8127F8623}" destId="{B9F2C815-6C46-4520-8B21-8B09707A8278}" srcOrd="1" destOrd="0" parTransId="{45159135-3FD0-4223-A535-6EB58E891CE6}" sibTransId="{F83ACE61-1D9C-47C3-A846-E1DA3540314B}"/>
    <dgm:cxn modelId="{B7603A43-BD7C-47E5-B046-A881757F2EBD}" srcId="{B9F2C815-6C46-4520-8B21-8B09707A8278}" destId="{D72A957A-D043-4C99-8F4E-8DD6120F546E}" srcOrd="3" destOrd="0" parTransId="{C4E8FEF5-B7B6-4197-82E5-E570521FDC0D}" sibTransId="{B99EA77B-398F-47D9-ADBF-CFC1E87C3400}"/>
    <dgm:cxn modelId="{DFFF5063-1E2D-45F0-8326-E596DB541C9E}" srcId="{B9F2C815-6C46-4520-8B21-8B09707A8278}" destId="{EDF14DB1-1C32-43D8-B0C3-727B7735DA75}" srcOrd="1" destOrd="0" parTransId="{2151A8FE-8D4D-4497-B0FC-B174EB65DA84}" sibTransId="{EC209EAB-1867-4240-9CD8-06A33D015F77}"/>
    <dgm:cxn modelId="{851CAD63-ABEB-4EA5-8621-9A2E1A309E28}" srcId="{F3C70094-EAAF-4CE2-A6A1-E8FFBB30FD69}" destId="{BA782218-DFFC-4589-969D-6DF767D08E3E}" srcOrd="5" destOrd="0" parTransId="{16BE10E1-200C-434E-9A1C-D4A9A2DEBFD3}" sibTransId="{43EEBF6F-2207-4DFE-BB03-FBD450BD7168}"/>
    <dgm:cxn modelId="{DD918F46-7F18-4F46-9475-5ADB4E4DE987}" srcId="{92ABD57C-DA78-4AD4-8650-75D8127F8623}" destId="{AC9EF4BF-3F37-4BE9-8C0F-87F1FAE46287}" srcOrd="2" destOrd="0" parTransId="{51005AF0-3D13-442B-AE00-7F8376C077A3}" sibTransId="{0C0CF3CF-E831-4303-B797-545BC9E5B363}"/>
    <dgm:cxn modelId="{4D618D6D-7000-47EC-8479-56DAF634FB19}" type="presOf" srcId="{0FE9EFFB-A36E-4D43-8C58-BDEC668112E8}" destId="{D166642F-EC7A-4C7D-B459-0A784CC6B2D7}" srcOrd="0" destOrd="4" presId="urn:microsoft.com/office/officeart/2005/8/layout/bList2"/>
    <dgm:cxn modelId="{BB352971-F50E-4E71-8F9B-A53F9003BB12}" type="presOf" srcId="{C1C247EB-22B1-4DCD-9235-467E49A8EDBC}" destId="{46BFB623-753C-476E-8A52-2B9CDABD1516}" srcOrd="0" destOrd="0" presId="urn:microsoft.com/office/officeart/2005/8/layout/bList2"/>
    <dgm:cxn modelId="{D4111053-ABD6-49B6-95AB-B0926D5D36C2}" type="presOf" srcId="{366C0DCF-6646-402C-9454-CC11B0392377}" destId="{78DF2D6B-BA57-4E52-8689-5BCDE109BD13}" srcOrd="0" destOrd="5" presId="urn:microsoft.com/office/officeart/2005/8/layout/bList2"/>
    <dgm:cxn modelId="{50D95777-535E-4D58-B6AF-A2D3CB6027CA}" srcId="{F3C70094-EAAF-4CE2-A6A1-E8FFBB30FD69}" destId="{12C1F907-F2E7-4B7E-B95A-7252EE3BF5F7}" srcOrd="1" destOrd="0" parTransId="{B21321C0-BA2F-470D-A57A-E1402E2040FD}" sibTransId="{CEE4E71E-16FD-46F8-B74D-7159BAAFA305}"/>
    <dgm:cxn modelId="{2F7EDB7A-C7DE-4BBF-8BA0-0805C8614FAD}" srcId="{F3C70094-EAAF-4CE2-A6A1-E8FFBB30FD69}" destId="{11351F40-4958-4FF2-A5AC-314E65EB48D1}" srcOrd="6" destOrd="0" parTransId="{F5E9FAF0-C81B-422E-959A-4CCDCE0EE9B9}" sibTransId="{C52EDE68-3134-446F-A58A-81AC434E65CD}"/>
    <dgm:cxn modelId="{7CCAE87D-21CB-4976-8CA3-3C44423EBD9C}" type="presOf" srcId="{38CCBA2C-BAAE-438C-8B09-91322488CD8C}" destId="{46BFB623-753C-476E-8A52-2B9CDABD1516}" srcOrd="0" destOrd="2" presId="urn:microsoft.com/office/officeart/2005/8/layout/bList2"/>
    <dgm:cxn modelId="{F67BAD84-EFD7-474C-A4DD-DE2A14D309AC}" srcId="{F3C70094-EAAF-4CE2-A6A1-E8FFBB30FD69}" destId="{2AEF9AC9-FF2A-4DBD-B156-2F0DD2664199}" srcOrd="0" destOrd="0" parTransId="{FF8A5F44-FE53-4BCA-9133-58D32CF129CA}" sibTransId="{35584776-00FB-4A76-B0D3-1BA1ACB91089}"/>
    <dgm:cxn modelId="{8572C084-C40E-4DCD-8FAE-FC079EDF9816}" type="presOf" srcId="{EE69A962-DE3E-49AD-AD09-644CB2975CE3}" destId="{78DF2D6B-BA57-4E52-8689-5BCDE109BD13}" srcOrd="0" destOrd="2" presId="urn:microsoft.com/office/officeart/2005/8/layout/bList2"/>
    <dgm:cxn modelId="{2DE35290-B64B-48D1-BC80-EDB96C5AF061}" srcId="{92ABD57C-DA78-4AD4-8650-75D8127F8623}" destId="{F3C70094-EAAF-4CE2-A6A1-E8FFBB30FD69}" srcOrd="0" destOrd="0" parTransId="{DA680A7E-E125-407F-9F7C-64F70AFD5FBE}" sibTransId="{B037EA1B-8AC2-42AD-825E-DD075A087D69}"/>
    <dgm:cxn modelId="{898C5793-E46A-477D-AF82-AF3C08ACD5B2}" type="presOf" srcId="{AC9EF4BF-3F37-4BE9-8C0F-87F1FAE46287}" destId="{B3E586BE-B196-49C3-B48D-BE9425E58163}" srcOrd="1" destOrd="0" presId="urn:microsoft.com/office/officeart/2005/8/layout/bList2"/>
    <dgm:cxn modelId="{E470DE94-D43B-453C-A5E4-07876188C9C0}" type="presOf" srcId="{B9F2C815-6C46-4520-8B21-8B09707A8278}" destId="{63365A6B-C067-4610-BA2A-9BAA081DA16E}" srcOrd="0" destOrd="0" presId="urn:microsoft.com/office/officeart/2005/8/layout/bList2"/>
    <dgm:cxn modelId="{4674749E-1856-4157-AA2D-B4B90C630A9B}" srcId="{AC9EF4BF-3F37-4BE9-8C0F-87F1FAE46287}" destId="{D7E345D9-07EA-4389-A476-EDE439501261}" srcOrd="1" destOrd="0" parTransId="{08B4C854-014E-4EBF-BA6F-713296E784F1}" sibTransId="{853F6AA9-2D87-4C86-BD5B-65FE3BC3A25C}"/>
    <dgm:cxn modelId="{F993D3A1-7436-4108-9751-2121A04C9E49}" type="presOf" srcId="{70D556BA-585D-4E44-B38B-62122240F06F}" destId="{D166642F-EC7A-4C7D-B459-0A784CC6B2D7}" srcOrd="0" destOrd="3" presId="urn:microsoft.com/office/officeart/2005/8/layout/bList2"/>
    <dgm:cxn modelId="{FFAAABAB-284A-476B-AF83-8993F86493B5}" type="presOf" srcId="{2AEF9AC9-FF2A-4DBD-B156-2F0DD2664199}" destId="{D166642F-EC7A-4C7D-B459-0A784CC6B2D7}" srcOrd="0" destOrd="0" presId="urn:microsoft.com/office/officeart/2005/8/layout/bList2"/>
    <dgm:cxn modelId="{648AE5AB-5102-49C6-A9A5-EBCAE687718F}" type="presOf" srcId="{F83ACE61-1D9C-47C3-A846-E1DA3540314B}" destId="{2FB3A557-6177-4FC5-AE63-021F555CF512}" srcOrd="0" destOrd="0" presId="urn:microsoft.com/office/officeart/2005/8/layout/bList2"/>
    <dgm:cxn modelId="{405F23AF-5DD8-43A8-9D0D-55432F81BEA6}" srcId="{B9F2C815-6C46-4520-8B21-8B09707A8278}" destId="{AB235D2C-4374-414C-AF35-08E42F710B33}" srcOrd="6" destOrd="0" parTransId="{6D74E233-B427-4B6E-87A7-D168614CB315}" sibTransId="{D96502DC-E7A6-4766-A7FA-B397BBAA8961}"/>
    <dgm:cxn modelId="{FC142AB2-35A3-4047-86FD-07FF4AF0C576}" srcId="{B9F2C815-6C46-4520-8B21-8B09707A8278}" destId="{366C0DCF-6646-402C-9454-CC11B0392377}" srcOrd="5" destOrd="0" parTransId="{26AFABA0-40F8-4251-8E3C-1277D5C2F635}" sibTransId="{B53CC994-6911-47B3-97DB-4FBB8458D9ED}"/>
    <dgm:cxn modelId="{77A41DB4-FCF5-4885-9C1D-25C470A518A7}" type="presOf" srcId="{AC9EF4BF-3F37-4BE9-8C0F-87F1FAE46287}" destId="{189B0A7B-E4EF-4831-8A06-0B9048BEA4E9}" srcOrd="0" destOrd="0" presId="urn:microsoft.com/office/officeart/2005/8/layout/bList2"/>
    <dgm:cxn modelId="{4B558EB9-3204-438D-9C61-725FF51DC138}" srcId="{AC9EF4BF-3F37-4BE9-8C0F-87F1FAE46287}" destId="{C1C247EB-22B1-4DCD-9235-467E49A8EDBC}" srcOrd="0" destOrd="0" parTransId="{58898EAA-70C0-46D1-A120-A2D2DB7ABD5D}" sibTransId="{E4E9C835-A5E4-49FC-BC4E-590258858C65}"/>
    <dgm:cxn modelId="{3E5AA2BD-8533-4969-A639-5A9F98796544}" type="presOf" srcId="{B9F2C815-6C46-4520-8B21-8B09707A8278}" destId="{47D962D9-1CAD-483E-BA4F-EA99F4248D57}" srcOrd="1" destOrd="0" presId="urn:microsoft.com/office/officeart/2005/8/layout/bList2"/>
    <dgm:cxn modelId="{316614C1-01A4-4C34-A812-2D581B79E996}" type="presOf" srcId="{F3C70094-EAAF-4CE2-A6A1-E8FFBB30FD69}" destId="{EF5F5991-8620-48CE-A9A0-63F989214132}" srcOrd="1" destOrd="0" presId="urn:microsoft.com/office/officeart/2005/8/layout/bList2"/>
    <dgm:cxn modelId="{78A01DC4-BE5E-44AD-AC13-3A1F6EDA4A3A}" type="presOf" srcId="{12C1F907-F2E7-4B7E-B95A-7252EE3BF5F7}" destId="{D166642F-EC7A-4C7D-B459-0A784CC6B2D7}" srcOrd="0" destOrd="1" presId="urn:microsoft.com/office/officeart/2005/8/layout/bList2"/>
    <dgm:cxn modelId="{5714B7CD-2C05-410B-9B12-B9804AFABCAA}" srcId="{AC9EF4BF-3F37-4BE9-8C0F-87F1FAE46287}" destId="{38CCBA2C-BAAE-438C-8B09-91322488CD8C}" srcOrd="2" destOrd="0" parTransId="{E3E10420-5DE9-48C4-AF1D-CE699FBAFA70}" sibTransId="{E90C376C-9221-421F-AA29-20268FDD570D}"/>
    <dgm:cxn modelId="{A208B2CF-B24B-452C-BE71-965799D4D54F}" srcId="{B9F2C815-6C46-4520-8B21-8B09707A8278}" destId="{E22F71D2-A600-4768-9DFB-FB0C6F5DBDFB}" srcOrd="4" destOrd="0" parTransId="{BC5411D0-A84A-4016-BF32-C76C684308E6}" sibTransId="{4B233CA4-C9A4-4185-B3CF-248769E91446}"/>
    <dgm:cxn modelId="{F617B2D3-BE94-407D-8E37-5F5A1584204F}" type="presOf" srcId="{BA782218-DFFC-4589-969D-6DF767D08E3E}" destId="{D166642F-EC7A-4C7D-B459-0A784CC6B2D7}" srcOrd="0" destOrd="5" presId="urn:microsoft.com/office/officeart/2005/8/layout/bList2"/>
    <dgm:cxn modelId="{87AE9DD6-F856-4D6B-B90B-7BE086A4A33C}" srcId="{B9F2C815-6C46-4520-8B21-8B09707A8278}" destId="{EE69A962-DE3E-49AD-AD09-644CB2975CE3}" srcOrd="2" destOrd="0" parTransId="{B67E65A6-C433-4626-9F61-2020C9574F33}" sibTransId="{D3C5840A-3169-49B1-A6B2-CE841B0087CB}"/>
    <dgm:cxn modelId="{FBD2FFDC-4F57-4560-8921-47A5C8623062}" type="presOf" srcId="{2F0AA5FB-5439-4815-858B-A6F84B766800}" destId="{78DF2D6B-BA57-4E52-8689-5BCDE109BD13}" srcOrd="0" destOrd="0" presId="urn:microsoft.com/office/officeart/2005/8/layout/bList2"/>
    <dgm:cxn modelId="{77EAFEDE-AA88-40A4-9D56-C909B4CE5FA0}" type="presOf" srcId="{EDF14DB1-1C32-43D8-B0C3-727B7735DA75}" destId="{78DF2D6B-BA57-4E52-8689-5BCDE109BD13}" srcOrd="0" destOrd="1" presId="urn:microsoft.com/office/officeart/2005/8/layout/bList2"/>
    <dgm:cxn modelId="{CEB715DF-9FCB-427D-A3EF-687AE30A4800}" srcId="{F3C70094-EAAF-4CE2-A6A1-E8FFBB30FD69}" destId="{70D556BA-585D-4E44-B38B-62122240F06F}" srcOrd="3" destOrd="0" parTransId="{CCFC401B-B57C-495B-A69C-19C97E96138F}" sibTransId="{76489166-9F76-4D2F-B799-012051AAEB56}"/>
    <dgm:cxn modelId="{75281EFB-5D54-4C13-A9E4-56F60D4F843D}" type="presOf" srcId="{D72A957A-D043-4C99-8F4E-8DD6120F546E}" destId="{78DF2D6B-BA57-4E52-8689-5BCDE109BD13}" srcOrd="0" destOrd="3" presId="urn:microsoft.com/office/officeart/2005/8/layout/bList2"/>
    <dgm:cxn modelId="{EE1E91FB-0D74-4CE2-94A0-749553351824}" type="presOf" srcId="{F3C70094-EAAF-4CE2-A6A1-E8FFBB30FD69}" destId="{8E4F0BAF-0694-4CDB-B6BA-A7798A441E9A}" srcOrd="0" destOrd="0" presId="urn:microsoft.com/office/officeart/2005/8/layout/bList2"/>
    <dgm:cxn modelId="{F08F7AFD-4FFD-4325-B7D7-167A39E31977}" type="presOf" srcId="{9314295A-9131-4975-AF3B-A0F1E90B921F}" destId="{D166642F-EC7A-4C7D-B459-0A784CC6B2D7}" srcOrd="0" destOrd="2" presId="urn:microsoft.com/office/officeart/2005/8/layout/bList2"/>
    <dgm:cxn modelId="{2B50A959-E192-40CF-8685-65CE383F5A83}" type="presParOf" srcId="{F8BACE7A-AFB6-487C-B716-A29D9E71CA9D}" destId="{8D07E369-6978-4812-BE20-37E460D558C1}" srcOrd="0" destOrd="0" presId="urn:microsoft.com/office/officeart/2005/8/layout/bList2"/>
    <dgm:cxn modelId="{B29F6945-D8BA-4B73-A351-9C3DC4A39ECA}" type="presParOf" srcId="{8D07E369-6978-4812-BE20-37E460D558C1}" destId="{D166642F-EC7A-4C7D-B459-0A784CC6B2D7}" srcOrd="0" destOrd="0" presId="urn:microsoft.com/office/officeart/2005/8/layout/bList2"/>
    <dgm:cxn modelId="{A1CC5BD7-73BE-4FAC-A97A-460D2CCC2AD9}" type="presParOf" srcId="{8D07E369-6978-4812-BE20-37E460D558C1}" destId="{8E4F0BAF-0694-4CDB-B6BA-A7798A441E9A}" srcOrd="1" destOrd="0" presId="urn:microsoft.com/office/officeart/2005/8/layout/bList2"/>
    <dgm:cxn modelId="{5626AA34-3692-4121-90FB-05555AFA34CE}" type="presParOf" srcId="{8D07E369-6978-4812-BE20-37E460D558C1}" destId="{EF5F5991-8620-48CE-A9A0-63F989214132}" srcOrd="2" destOrd="0" presId="urn:microsoft.com/office/officeart/2005/8/layout/bList2"/>
    <dgm:cxn modelId="{C1502815-D4D7-47B4-8628-BC287F24CD81}" type="presParOf" srcId="{8D07E369-6978-4812-BE20-37E460D558C1}" destId="{377614F2-BCE7-4F7A-A178-B79FB03EF4D3}" srcOrd="3" destOrd="0" presId="urn:microsoft.com/office/officeart/2005/8/layout/bList2"/>
    <dgm:cxn modelId="{EBEEAB60-98FC-4C9F-A693-47BECCD773EF}" type="presParOf" srcId="{F8BACE7A-AFB6-487C-B716-A29D9E71CA9D}" destId="{7508A440-9E99-4EAD-B96E-C0C9322157DD}" srcOrd="1" destOrd="0" presId="urn:microsoft.com/office/officeart/2005/8/layout/bList2"/>
    <dgm:cxn modelId="{A595F664-5F4C-47C7-B962-3F94B5F1E9CA}" type="presParOf" srcId="{F8BACE7A-AFB6-487C-B716-A29D9E71CA9D}" destId="{4F37E92F-F63B-42DE-8508-952F56FCB5C3}" srcOrd="2" destOrd="0" presId="urn:microsoft.com/office/officeart/2005/8/layout/bList2"/>
    <dgm:cxn modelId="{993A1381-ECD2-46F7-B767-1239CC669FE4}" type="presParOf" srcId="{4F37E92F-F63B-42DE-8508-952F56FCB5C3}" destId="{78DF2D6B-BA57-4E52-8689-5BCDE109BD13}" srcOrd="0" destOrd="0" presId="urn:microsoft.com/office/officeart/2005/8/layout/bList2"/>
    <dgm:cxn modelId="{06BC9921-CE2C-49E1-ADBC-3B7A99ADC003}" type="presParOf" srcId="{4F37E92F-F63B-42DE-8508-952F56FCB5C3}" destId="{63365A6B-C067-4610-BA2A-9BAA081DA16E}" srcOrd="1" destOrd="0" presId="urn:microsoft.com/office/officeart/2005/8/layout/bList2"/>
    <dgm:cxn modelId="{5E6046E5-7D78-4BA1-8189-F7A31677E84A}" type="presParOf" srcId="{4F37E92F-F63B-42DE-8508-952F56FCB5C3}" destId="{47D962D9-1CAD-483E-BA4F-EA99F4248D57}" srcOrd="2" destOrd="0" presId="urn:microsoft.com/office/officeart/2005/8/layout/bList2"/>
    <dgm:cxn modelId="{44B36E83-03AD-411D-A1AB-510F96E27B20}" type="presParOf" srcId="{4F37E92F-F63B-42DE-8508-952F56FCB5C3}" destId="{738533A6-F566-44B1-8D78-4023180A67E3}" srcOrd="3" destOrd="0" presId="urn:microsoft.com/office/officeart/2005/8/layout/bList2"/>
    <dgm:cxn modelId="{5D79A90E-94ED-48D8-A1F2-093D0660ECFA}" type="presParOf" srcId="{F8BACE7A-AFB6-487C-B716-A29D9E71CA9D}" destId="{2FB3A557-6177-4FC5-AE63-021F555CF512}" srcOrd="3" destOrd="0" presId="urn:microsoft.com/office/officeart/2005/8/layout/bList2"/>
    <dgm:cxn modelId="{C9A222E5-F0CA-4F59-ABE4-98D0552698E1}" type="presParOf" srcId="{F8BACE7A-AFB6-487C-B716-A29D9E71CA9D}" destId="{70A13E46-7075-42CD-8AE3-FBD35DD1701D}" srcOrd="4" destOrd="0" presId="urn:microsoft.com/office/officeart/2005/8/layout/bList2"/>
    <dgm:cxn modelId="{C29A88F9-7115-476D-9311-A49A92CC283B}" type="presParOf" srcId="{70A13E46-7075-42CD-8AE3-FBD35DD1701D}" destId="{46BFB623-753C-476E-8A52-2B9CDABD1516}" srcOrd="0" destOrd="0" presId="urn:microsoft.com/office/officeart/2005/8/layout/bList2"/>
    <dgm:cxn modelId="{F5CC5AD3-B53A-489F-8758-98924E5BBF02}" type="presParOf" srcId="{70A13E46-7075-42CD-8AE3-FBD35DD1701D}" destId="{189B0A7B-E4EF-4831-8A06-0B9048BEA4E9}" srcOrd="1" destOrd="0" presId="urn:microsoft.com/office/officeart/2005/8/layout/bList2"/>
    <dgm:cxn modelId="{6886648F-7712-46CC-8FD4-21E11F0F564F}" type="presParOf" srcId="{70A13E46-7075-42CD-8AE3-FBD35DD1701D}" destId="{B3E586BE-B196-49C3-B48D-BE9425E58163}" srcOrd="2" destOrd="0" presId="urn:microsoft.com/office/officeart/2005/8/layout/bList2"/>
    <dgm:cxn modelId="{C23B7259-533F-4FB9-8B44-AFA8CABB7A76}" type="presParOf" srcId="{70A13E46-7075-42CD-8AE3-FBD35DD1701D}" destId="{6DF8AD02-18EC-4006-AE07-F71CE075F33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E69982-857B-4917-AB76-45E5C823C9AF}"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US"/>
        </a:p>
      </dgm:t>
    </dgm:pt>
    <dgm:pt modelId="{5C0CE7AA-7626-4414-9081-6EB9DFC32664}">
      <dgm:prSet phldrT="[Text]" custT="1"/>
      <dgm:spPr/>
      <dgm:t>
        <a:bodyPr/>
        <a:lstStyle/>
        <a:p>
          <a:r>
            <a:rPr lang="en-US" sz="1600" dirty="0"/>
            <a:t>Personal Statement</a:t>
          </a:r>
        </a:p>
      </dgm:t>
    </dgm:pt>
    <dgm:pt modelId="{C763B8C3-0FE2-4BC2-A89C-36A68F725743}" type="parTrans" cxnId="{0B2F470D-FB6F-4E27-8295-59E65229E7A9}">
      <dgm:prSet/>
      <dgm:spPr/>
      <dgm:t>
        <a:bodyPr/>
        <a:lstStyle/>
        <a:p>
          <a:endParaRPr lang="en-US" dirty="0"/>
        </a:p>
      </dgm:t>
    </dgm:pt>
    <dgm:pt modelId="{DCBEBBFA-1CFD-4BD2-A44E-497749AB82E8}" type="sibTrans" cxnId="{0B2F470D-FB6F-4E27-8295-59E65229E7A9}">
      <dgm:prSet/>
      <dgm:spPr/>
      <dgm:t>
        <a:bodyPr/>
        <a:lstStyle/>
        <a:p>
          <a:endParaRPr lang="en-US"/>
        </a:p>
      </dgm:t>
    </dgm:pt>
    <dgm:pt modelId="{7DAD6630-DD70-4848-A4E0-79C8A3718413}">
      <dgm:prSet phldrT="[Text]" custT="1"/>
      <dgm:spPr>
        <a:solidFill>
          <a:srgbClr val="7C23A3"/>
        </a:solidFill>
      </dgm:spPr>
      <dgm:t>
        <a:bodyPr/>
        <a:lstStyle/>
        <a:p>
          <a:r>
            <a:rPr lang="en-US" sz="1600" dirty="0"/>
            <a:t>Letters of Evaluation</a:t>
          </a:r>
        </a:p>
      </dgm:t>
    </dgm:pt>
    <dgm:pt modelId="{149F461E-3F88-4D20-B6EE-60FF6AD268CB}" type="parTrans" cxnId="{1EA9C913-4C23-4128-9FE1-0DDB5F6660AE}">
      <dgm:prSet/>
      <dgm:spPr/>
      <dgm:t>
        <a:bodyPr/>
        <a:lstStyle/>
        <a:p>
          <a:endParaRPr lang="en-US" dirty="0"/>
        </a:p>
      </dgm:t>
    </dgm:pt>
    <dgm:pt modelId="{7787EEA7-59EA-44CD-90BC-309754054C49}" type="sibTrans" cxnId="{1EA9C913-4C23-4128-9FE1-0DDB5F6660AE}">
      <dgm:prSet/>
      <dgm:spPr/>
      <dgm:t>
        <a:bodyPr/>
        <a:lstStyle/>
        <a:p>
          <a:endParaRPr lang="en-US"/>
        </a:p>
      </dgm:t>
    </dgm:pt>
    <dgm:pt modelId="{7FDEF104-ECF7-4480-8B31-DDAD361AB082}">
      <dgm:prSet phldrT="[Text]" custT="1"/>
      <dgm:spPr>
        <a:solidFill>
          <a:srgbClr val="9C22A7"/>
        </a:solidFill>
      </dgm:spPr>
      <dgm:t>
        <a:bodyPr/>
        <a:lstStyle/>
        <a:p>
          <a:r>
            <a:rPr lang="en-US" sz="1600" dirty="0"/>
            <a:t>Experiences</a:t>
          </a:r>
        </a:p>
      </dgm:t>
    </dgm:pt>
    <dgm:pt modelId="{1526E75A-27CC-413D-BBF2-977AA3610526}" type="parTrans" cxnId="{5A14A137-923F-4340-BA8B-5608377B0B17}">
      <dgm:prSet/>
      <dgm:spPr/>
      <dgm:t>
        <a:bodyPr/>
        <a:lstStyle/>
        <a:p>
          <a:endParaRPr lang="en-US" dirty="0"/>
        </a:p>
      </dgm:t>
    </dgm:pt>
    <dgm:pt modelId="{6E2CED40-8A2A-443C-B769-AD932D81D89E}" type="sibTrans" cxnId="{5A14A137-923F-4340-BA8B-5608377B0B17}">
      <dgm:prSet/>
      <dgm:spPr/>
      <dgm:t>
        <a:bodyPr/>
        <a:lstStyle/>
        <a:p>
          <a:endParaRPr lang="en-US"/>
        </a:p>
      </dgm:t>
    </dgm:pt>
    <dgm:pt modelId="{699E66B3-1EFE-4006-AAFC-7ADAD14C9C4D}">
      <dgm:prSet phldrT="[Text]" custT="1"/>
      <dgm:spPr>
        <a:solidFill>
          <a:srgbClr val="AB2199"/>
        </a:solidFill>
      </dgm:spPr>
      <dgm:t>
        <a:bodyPr/>
        <a:lstStyle/>
        <a:p>
          <a:r>
            <a:rPr lang="en-US" sz="1600" dirty="0"/>
            <a:t>Interview</a:t>
          </a:r>
        </a:p>
        <a:p>
          <a:r>
            <a:rPr lang="en-US" sz="1600" dirty="0"/>
            <a:t>(traditional, MMI)</a:t>
          </a:r>
        </a:p>
      </dgm:t>
    </dgm:pt>
    <dgm:pt modelId="{1195C47F-4ABF-4AE2-B11A-CCDE43C34222}" type="sibTrans" cxnId="{EC7D585D-7FB1-4EC0-8D8E-3CA41C538B9E}">
      <dgm:prSet/>
      <dgm:spPr/>
      <dgm:t>
        <a:bodyPr/>
        <a:lstStyle/>
        <a:p>
          <a:endParaRPr lang="en-US"/>
        </a:p>
      </dgm:t>
    </dgm:pt>
    <dgm:pt modelId="{E651746A-23B6-4458-8C04-16C2EB3927C0}" type="parTrans" cxnId="{EC7D585D-7FB1-4EC0-8D8E-3CA41C538B9E}">
      <dgm:prSet/>
      <dgm:spPr/>
      <dgm:t>
        <a:bodyPr/>
        <a:lstStyle/>
        <a:p>
          <a:endParaRPr lang="en-US" dirty="0"/>
        </a:p>
      </dgm:t>
    </dgm:pt>
    <dgm:pt modelId="{529427C2-7DB4-4123-82A4-32E85617BCF4}">
      <dgm:prSet custT="1"/>
      <dgm:spPr>
        <a:solidFill>
          <a:srgbClr val="B0207E"/>
        </a:solidFill>
      </dgm:spPr>
      <dgm:t>
        <a:bodyPr/>
        <a:lstStyle/>
        <a:p>
          <a:r>
            <a:rPr lang="en-US" sz="1600" dirty="0"/>
            <a:t>Other school- specific assessments</a:t>
          </a:r>
        </a:p>
      </dgm:t>
    </dgm:pt>
    <dgm:pt modelId="{69F39732-426D-4F58-A04F-72F5A05B355F}" type="parTrans" cxnId="{623AB551-1807-470A-AD12-4DBA12506439}">
      <dgm:prSet/>
      <dgm:spPr/>
      <dgm:t>
        <a:bodyPr/>
        <a:lstStyle/>
        <a:p>
          <a:endParaRPr lang="en-US" dirty="0"/>
        </a:p>
      </dgm:t>
    </dgm:pt>
    <dgm:pt modelId="{2E5BCA80-74CA-4A87-AFFF-D19CA09E20A9}" type="sibTrans" cxnId="{623AB551-1807-470A-AD12-4DBA12506439}">
      <dgm:prSet/>
      <dgm:spPr/>
      <dgm:t>
        <a:bodyPr/>
        <a:lstStyle/>
        <a:p>
          <a:endParaRPr lang="en-US"/>
        </a:p>
      </dgm:t>
    </dgm:pt>
    <dgm:pt modelId="{460BC27C-5572-439B-82D0-ACA5029160C2}">
      <dgm:prSet custT="1"/>
      <dgm:spPr>
        <a:solidFill>
          <a:srgbClr val="B41F60"/>
        </a:solidFill>
      </dgm:spPr>
      <dgm:t>
        <a:bodyPr/>
        <a:lstStyle/>
        <a:p>
          <a:r>
            <a:rPr lang="en-US" sz="1600" dirty="0"/>
            <a:t>AAMC PREview scores</a:t>
          </a:r>
        </a:p>
      </dgm:t>
    </dgm:pt>
    <dgm:pt modelId="{62930155-2E13-4A2E-837E-6403B0847612}" type="parTrans" cxnId="{8F0ECD8B-3FA0-45FB-9B2E-879D19DE6156}">
      <dgm:prSet/>
      <dgm:spPr/>
      <dgm:t>
        <a:bodyPr/>
        <a:lstStyle/>
        <a:p>
          <a:endParaRPr lang="en-US" dirty="0"/>
        </a:p>
      </dgm:t>
    </dgm:pt>
    <dgm:pt modelId="{90EAA1DE-83EE-4A77-A498-5B2D4A8B424A}" type="sibTrans" cxnId="{8F0ECD8B-3FA0-45FB-9B2E-879D19DE6156}">
      <dgm:prSet/>
      <dgm:spPr/>
      <dgm:t>
        <a:bodyPr/>
        <a:lstStyle/>
        <a:p>
          <a:endParaRPr lang="en-US"/>
        </a:p>
      </dgm:t>
    </dgm:pt>
    <dgm:pt modelId="{B0A06569-CD2A-498F-986D-79CB968FB00D}">
      <dgm:prSet phldrT="[Text]" custT="1"/>
      <dgm:spPr>
        <a:solidFill>
          <a:srgbClr val="44546A"/>
        </a:solidFill>
      </dgm:spPr>
      <dgm:t>
        <a:bodyPr/>
        <a:lstStyle/>
        <a:p>
          <a:endParaRPr lang="en-US" sz="2400" dirty="0"/>
        </a:p>
      </dgm:t>
    </dgm:pt>
    <dgm:pt modelId="{9EABA2AB-DB73-43C5-9A0B-274E4D92B18E}" type="sibTrans" cxnId="{E505F2EB-03A5-4B3D-8538-F8E5213BC722}">
      <dgm:prSet/>
      <dgm:spPr/>
      <dgm:t>
        <a:bodyPr/>
        <a:lstStyle/>
        <a:p>
          <a:endParaRPr lang="en-US"/>
        </a:p>
      </dgm:t>
    </dgm:pt>
    <dgm:pt modelId="{C60FE794-83E1-4076-B8DF-134F81808816}" type="parTrans" cxnId="{E505F2EB-03A5-4B3D-8538-F8E5213BC722}">
      <dgm:prSet/>
      <dgm:spPr/>
      <dgm:t>
        <a:bodyPr/>
        <a:lstStyle/>
        <a:p>
          <a:endParaRPr lang="en-US"/>
        </a:p>
      </dgm:t>
    </dgm:pt>
    <dgm:pt modelId="{191CCB10-04BF-465A-AF40-54E713FB798D}" type="pres">
      <dgm:prSet presAssocID="{9BE69982-857B-4917-AB76-45E5C823C9AF}" presName="cycle" presStyleCnt="0">
        <dgm:presLayoutVars>
          <dgm:chMax val="1"/>
          <dgm:dir/>
          <dgm:animLvl val="ctr"/>
          <dgm:resizeHandles val="exact"/>
        </dgm:presLayoutVars>
      </dgm:prSet>
      <dgm:spPr/>
    </dgm:pt>
    <dgm:pt modelId="{A8970A16-15EB-4DFB-BEEE-20CBD0A130BD}" type="pres">
      <dgm:prSet presAssocID="{B0A06569-CD2A-498F-986D-79CB968FB00D}" presName="centerShape" presStyleLbl="node0" presStyleIdx="0" presStyleCnt="1"/>
      <dgm:spPr/>
    </dgm:pt>
    <dgm:pt modelId="{28B02100-7FAA-4D43-AF1C-77566D906E6F}" type="pres">
      <dgm:prSet presAssocID="{C763B8C3-0FE2-4BC2-A89C-36A68F725743}" presName="Name9" presStyleLbl="parChTrans1D2" presStyleIdx="0" presStyleCnt="6"/>
      <dgm:spPr/>
    </dgm:pt>
    <dgm:pt modelId="{346693BC-F910-46D4-8372-A595A2955CD0}" type="pres">
      <dgm:prSet presAssocID="{C763B8C3-0FE2-4BC2-A89C-36A68F725743}" presName="connTx" presStyleLbl="parChTrans1D2" presStyleIdx="0" presStyleCnt="6"/>
      <dgm:spPr/>
    </dgm:pt>
    <dgm:pt modelId="{35CCA366-5AB7-4D74-807D-B9087C670530}" type="pres">
      <dgm:prSet presAssocID="{5C0CE7AA-7626-4414-9081-6EB9DFC32664}" presName="node" presStyleLbl="node1" presStyleIdx="0" presStyleCnt="6" custScaleX="132129" custScaleY="121000">
        <dgm:presLayoutVars>
          <dgm:bulletEnabled val="1"/>
        </dgm:presLayoutVars>
      </dgm:prSet>
      <dgm:spPr/>
    </dgm:pt>
    <dgm:pt modelId="{5D1F39B5-06B7-46D3-B12B-76C59006FA59}" type="pres">
      <dgm:prSet presAssocID="{149F461E-3F88-4D20-B6EE-60FF6AD268CB}" presName="Name9" presStyleLbl="parChTrans1D2" presStyleIdx="1" presStyleCnt="6"/>
      <dgm:spPr/>
    </dgm:pt>
    <dgm:pt modelId="{90FCD1F2-1455-4104-937A-C9C033A0074E}" type="pres">
      <dgm:prSet presAssocID="{149F461E-3F88-4D20-B6EE-60FF6AD268CB}" presName="connTx" presStyleLbl="parChTrans1D2" presStyleIdx="1" presStyleCnt="6"/>
      <dgm:spPr/>
    </dgm:pt>
    <dgm:pt modelId="{567AD9FD-F70E-46D2-B377-0174856D5415}" type="pres">
      <dgm:prSet presAssocID="{7DAD6630-DD70-4848-A4E0-79C8A3718413}" presName="node" presStyleLbl="node1" presStyleIdx="1" presStyleCnt="6" custScaleX="132129" custScaleY="121000">
        <dgm:presLayoutVars>
          <dgm:bulletEnabled val="1"/>
        </dgm:presLayoutVars>
      </dgm:prSet>
      <dgm:spPr/>
    </dgm:pt>
    <dgm:pt modelId="{F6A4766D-C73C-488B-A83D-539ED0802B4C}" type="pres">
      <dgm:prSet presAssocID="{1526E75A-27CC-413D-BBF2-977AA3610526}" presName="Name9" presStyleLbl="parChTrans1D2" presStyleIdx="2" presStyleCnt="6"/>
      <dgm:spPr/>
    </dgm:pt>
    <dgm:pt modelId="{DA1AE6F5-B43F-4C77-9696-51C75EE671C1}" type="pres">
      <dgm:prSet presAssocID="{1526E75A-27CC-413D-BBF2-977AA3610526}" presName="connTx" presStyleLbl="parChTrans1D2" presStyleIdx="2" presStyleCnt="6"/>
      <dgm:spPr/>
    </dgm:pt>
    <dgm:pt modelId="{C0E0F6DB-610D-475E-A973-FF77BF783E7D}" type="pres">
      <dgm:prSet presAssocID="{7FDEF104-ECF7-4480-8B31-DDAD361AB082}" presName="node" presStyleLbl="node1" presStyleIdx="2" presStyleCnt="6" custScaleX="132129" custScaleY="121000">
        <dgm:presLayoutVars>
          <dgm:bulletEnabled val="1"/>
        </dgm:presLayoutVars>
      </dgm:prSet>
      <dgm:spPr/>
    </dgm:pt>
    <dgm:pt modelId="{E869AF59-9059-4554-B851-E84E062F9450}" type="pres">
      <dgm:prSet presAssocID="{E651746A-23B6-4458-8C04-16C2EB3927C0}" presName="Name9" presStyleLbl="parChTrans1D2" presStyleIdx="3" presStyleCnt="6"/>
      <dgm:spPr/>
    </dgm:pt>
    <dgm:pt modelId="{88751F8B-3B46-4ED5-ADAD-2B64E1E8E212}" type="pres">
      <dgm:prSet presAssocID="{E651746A-23B6-4458-8C04-16C2EB3927C0}" presName="connTx" presStyleLbl="parChTrans1D2" presStyleIdx="3" presStyleCnt="6"/>
      <dgm:spPr/>
    </dgm:pt>
    <dgm:pt modelId="{A5E86ABD-2C59-4E3F-83B1-71B49EEA617A}" type="pres">
      <dgm:prSet presAssocID="{699E66B3-1EFE-4006-AAFC-7ADAD14C9C4D}" presName="node" presStyleLbl="node1" presStyleIdx="3" presStyleCnt="6" custScaleX="132129" custScaleY="121000">
        <dgm:presLayoutVars>
          <dgm:bulletEnabled val="1"/>
        </dgm:presLayoutVars>
      </dgm:prSet>
      <dgm:spPr/>
    </dgm:pt>
    <dgm:pt modelId="{A42DD016-0E85-4C17-BF9D-5313B1B17680}" type="pres">
      <dgm:prSet presAssocID="{69F39732-426D-4F58-A04F-72F5A05B355F}" presName="Name9" presStyleLbl="parChTrans1D2" presStyleIdx="4" presStyleCnt="6"/>
      <dgm:spPr/>
    </dgm:pt>
    <dgm:pt modelId="{A364E220-E6E7-42E9-A69D-2B81010E4EEF}" type="pres">
      <dgm:prSet presAssocID="{69F39732-426D-4F58-A04F-72F5A05B355F}" presName="connTx" presStyleLbl="parChTrans1D2" presStyleIdx="4" presStyleCnt="6"/>
      <dgm:spPr/>
    </dgm:pt>
    <dgm:pt modelId="{71BF3B02-50DA-4FE1-8698-248E8524BDA2}" type="pres">
      <dgm:prSet presAssocID="{529427C2-7DB4-4123-82A4-32E85617BCF4}" presName="node" presStyleLbl="node1" presStyleIdx="4" presStyleCnt="6" custScaleX="132129" custScaleY="121000">
        <dgm:presLayoutVars>
          <dgm:bulletEnabled val="1"/>
        </dgm:presLayoutVars>
      </dgm:prSet>
      <dgm:spPr/>
    </dgm:pt>
    <dgm:pt modelId="{23FA027D-2134-4EE3-8E42-AC2CC8F9F671}" type="pres">
      <dgm:prSet presAssocID="{62930155-2E13-4A2E-837E-6403B0847612}" presName="Name9" presStyleLbl="parChTrans1D2" presStyleIdx="5" presStyleCnt="6"/>
      <dgm:spPr/>
    </dgm:pt>
    <dgm:pt modelId="{B10C8D9B-D32D-42EB-B63F-F7DEEA7CEF2A}" type="pres">
      <dgm:prSet presAssocID="{62930155-2E13-4A2E-837E-6403B0847612}" presName="connTx" presStyleLbl="parChTrans1D2" presStyleIdx="5" presStyleCnt="6"/>
      <dgm:spPr/>
    </dgm:pt>
    <dgm:pt modelId="{498D70B8-20E4-4BB1-9F1E-3016C7A12601}" type="pres">
      <dgm:prSet presAssocID="{460BC27C-5572-439B-82D0-ACA5029160C2}" presName="node" presStyleLbl="node1" presStyleIdx="5" presStyleCnt="6" custScaleX="132257" custScaleY="121117">
        <dgm:presLayoutVars>
          <dgm:bulletEnabled val="1"/>
        </dgm:presLayoutVars>
      </dgm:prSet>
      <dgm:spPr/>
    </dgm:pt>
  </dgm:ptLst>
  <dgm:cxnLst>
    <dgm:cxn modelId="{0B2F470D-FB6F-4E27-8295-59E65229E7A9}" srcId="{B0A06569-CD2A-498F-986D-79CB968FB00D}" destId="{5C0CE7AA-7626-4414-9081-6EB9DFC32664}" srcOrd="0" destOrd="0" parTransId="{C763B8C3-0FE2-4BC2-A89C-36A68F725743}" sibTransId="{DCBEBBFA-1CFD-4BD2-A44E-497749AB82E8}"/>
    <dgm:cxn modelId="{1EA9C913-4C23-4128-9FE1-0DDB5F6660AE}" srcId="{B0A06569-CD2A-498F-986D-79CB968FB00D}" destId="{7DAD6630-DD70-4848-A4E0-79C8A3718413}" srcOrd="1" destOrd="0" parTransId="{149F461E-3F88-4D20-B6EE-60FF6AD268CB}" sibTransId="{7787EEA7-59EA-44CD-90BC-309754054C49}"/>
    <dgm:cxn modelId="{C5920E1B-5524-43EF-AD97-971F83D4A25C}" type="presOf" srcId="{5C0CE7AA-7626-4414-9081-6EB9DFC32664}" destId="{35CCA366-5AB7-4D74-807D-B9087C670530}" srcOrd="0" destOrd="0" presId="urn:microsoft.com/office/officeart/2005/8/layout/radial1"/>
    <dgm:cxn modelId="{22AA1026-1A08-4440-8A88-9A8AB5ED5F52}" type="presOf" srcId="{1526E75A-27CC-413D-BBF2-977AA3610526}" destId="{F6A4766D-C73C-488B-A83D-539ED0802B4C}" srcOrd="0" destOrd="0" presId="urn:microsoft.com/office/officeart/2005/8/layout/radial1"/>
    <dgm:cxn modelId="{609CF42C-77AF-4CFE-8D1C-839784CBC52B}" type="presOf" srcId="{149F461E-3F88-4D20-B6EE-60FF6AD268CB}" destId="{5D1F39B5-06B7-46D3-B12B-76C59006FA59}" srcOrd="0" destOrd="0" presId="urn:microsoft.com/office/officeart/2005/8/layout/radial1"/>
    <dgm:cxn modelId="{B5C0422F-0945-4628-BDAC-A2327B0D34EF}" type="presOf" srcId="{E651746A-23B6-4458-8C04-16C2EB3927C0}" destId="{88751F8B-3B46-4ED5-ADAD-2B64E1E8E212}" srcOrd="1" destOrd="0" presId="urn:microsoft.com/office/officeart/2005/8/layout/radial1"/>
    <dgm:cxn modelId="{5A14A137-923F-4340-BA8B-5608377B0B17}" srcId="{B0A06569-CD2A-498F-986D-79CB968FB00D}" destId="{7FDEF104-ECF7-4480-8B31-DDAD361AB082}" srcOrd="2" destOrd="0" parTransId="{1526E75A-27CC-413D-BBF2-977AA3610526}" sibTransId="{6E2CED40-8A2A-443C-B769-AD932D81D89E}"/>
    <dgm:cxn modelId="{EC7D585D-7FB1-4EC0-8D8E-3CA41C538B9E}" srcId="{B0A06569-CD2A-498F-986D-79CB968FB00D}" destId="{699E66B3-1EFE-4006-AAFC-7ADAD14C9C4D}" srcOrd="3" destOrd="0" parTransId="{E651746A-23B6-4458-8C04-16C2EB3927C0}" sibTransId="{1195C47F-4ABF-4AE2-B11A-CCDE43C34222}"/>
    <dgm:cxn modelId="{E2921545-9683-49AA-B068-71CF8A87C7E8}" type="presOf" srcId="{62930155-2E13-4A2E-837E-6403B0847612}" destId="{23FA027D-2134-4EE3-8E42-AC2CC8F9F671}" srcOrd="0" destOrd="0" presId="urn:microsoft.com/office/officeart/2005/8/layout/radial1"/>
    <dgm:cxn modelId="{9228A74F-16D9-4870-9302-3887F2344803}" type="presOf" srcId="{62930155-2E13-4A2E-837E-6403B0847612}" destId="{B10C8D9B-D32D-42EB-B63F-F7DEEA7CEF2A}" srcOrd="1" destOrd="0" presId="urn:microsoft.com/office/officeart/2005/8/layout/radial1"/>
    <dgm:cxn modelId="{623AB551-1807-470A-AD12-4DBA12506439}" srcId="{B0A06569-CD2A-498F-986D-79CB968FB00D}" destId="{529427C2-7DB4-4123-82A4-32E85617BCF4}" srcOrd="4" destOrd="0" parTransId="{69F39732-426D-4F58-A04F-72F5A05B355F}" sibTransId="{2E5BCA80-74CA-4A87-AFFF-D19CA09E20A9}"/>
    <dgm:cxn modelId="{D444DA71-EB4A-49B1-B9AA-4673BA6F2241}" type="presOf" srcId="{1526E75A-27CC-413D-BBF2-977AA3610526}" destId="{DA1AE6F5-B43F-4C77-9696-51C75EE671C1}" srcOrd="1" destOrd="0" presId="urn:microsoft.com/office/officeart/2005/8/layout/radial1"/>
    <dgm:cxn modelId="{8F0ECD8B-3FA0-45FB-9B2E-879D19DE6156}" srcId="{B0A06569-CD2A-498F-986D-79CB968FB00D}" destId="{460BC27C-5572-439B-82D0-ACA5029160C2}" srcOrd="5" destOrd="0" parTransId="{62930155-2E13-4A2E-837E-6403B0847612}" sibTransId="{90EAA1DE-83EE-4A77-A498-5B2D4A8B424A}"/>
    <dgm:cxn modelId="{3FE2DF8B-B408-48F4-8053-D8C5349C4A2A}" type="presOf" srcId="{69F39732-426D-4F58-A04F-72F5A05B355F}" destId="{A364E220-E6E7-42E9-A69D-2B81010E4EEF}" srcOrd="1" destOrd="0" presId="urn:microsoft.com/office/officeart/2005/8/layout/radial1"/>
    <dgm:cxn modelId="{1AA9E28F-8016-42AD-BA2A-C8529EAB39E6}" type="presOf" srcId="{9BE69982-857B-4917-AB76-45E5C823C9AF}" destId="{191CCB10-04BF-465A-AF40-54E713FB798D}" srcOrd="0" destOrd="0" presId="urn:microsoft.com/office/officeart/2005/8/layout/radial1"/>
    <dgm:cxn modelId="{EC0E87A0-9B71-4720-82A0-E9564F58BF89}" type="presOf" srcId="{69F39732-426D-4F58-A04F-72F5A05B355F}" destId="{A42DD016-0E85-4C17-BF9D-5313B1B17680}" srcOrd="0" destOrd="0" presId="urn:microsoft.com/office/officeart/2005/8/layout/radial1"/>
    <dgm:cxn modelId="{950E91B7-6A59-4073-A000-86D9D09511FE}" type="presOf" srcId="{699E66B3-1EFE-4006-AAFC-7ADAD14C9C4D}" destId="{A5E86ABD-2C59-4E3F-83B1-71B49EEA617A}" srcOrd="0" destOrd="0" presId="urn:microsoft.com/office/officeart/2005/8/layout/radial1"/>
    <dgm:cxn modelId="{7B89A7B9-EFCE-438E-ADD8-DE08560FA274}" type="presOf" srcId="{7FDEF104-ECF7-4480-8B31-DDAD361AB082}" destId="{C0E0F6DB-610D-475E-A973-FF77BF783E7D}" srcOrd="0" destOrd="0" presId="urn:microsoft.com/office/officeart/2005/8/layout/radial1"/>
    <dgm:cxn modelId="{B4142EBA-3606-4608-A708-290314242624}" type="presOf" srcId="{7DAD6630-DD70-4848-A4E0-79C8A3718413}" destId="{567AD9FD-F70E-46D2-B377-0174856D5415}" srcOrd="0" destOrd="0" presId="urn:microsoft.com/office/officeart/2005/8/layout/radial1"/>
    <dgm:cxn modelId="{902D45BE-268E-4B38-B10D-9431BD4A6B82}" type="presOf" srcId="{529427C2-7DB4-4123-82A4-32E85617BCF4}" destId="{71BF3B02-50DA-4FE1-8698-248E8524BDA2}" srcOrd="0" destOrd="0" presId="urn:microsoft.com/office/officeart/2005/8/layout/radial1"/>
    <dgm:cxn modelId="{A9BF6EBF-FF57-4615-87F5-37BDDEE20508}" type="presOf" srcId="{E651746A-23B6-4458-8C04-16C2EB3927C0}" destId="{E869AF59-9059-4554-B851-E84E062F9450}" srcOrd="0" destOrd="0" presId="urn:microsoft.com/office/officeart/2005/8/layout/radial1"/>
    <dgm:cxn modelId="{5A795FC3-CB55-4DDA-81F7-4344F4B2E333}" type="presOf" srcId="{B0A06569-CD2A-498F-986D-79CB968FB00D}" destId="{A8970A16-15EB-4DFB-BEEE-20CBD0A130BD}" srcOrd="0" destOrd="0" presId="urn:microsoft.com/office/officeart/2005/8/layout/radial1"/>
    <dgm:cxn modelId="{E4368BDE-BBAF-4156-97BC-DD01D3CE6A30}" type="presOf" srcId="{C763B8C3-0FE2-4BC2-A89C-36A68F725743}" destId="{346693BC-F910-46D4-8372-A595A2955CD0}" srcOrd="1" destOrd="0" presId="urn:microsoft.com/office/officeart/2005/8/layout/radial1"/>
    <dgm:cxn modelId="{381FDCEA-A389-463F-9E2E-D04F53434AFF}" type="presOf" srcId="{149F461E-3F88-4D20-B6EE-60FF6AD268CB}" destId="{90FCD1F2-1455-4104-937A-C9C033A0074E}" srcOrd="1" destOrd="0" presId="urn:microsoft.com/office/officeart/2005/8/layout/radial1"/>
    <dgm:cxn modelId="{E505F2EB-03A5-4B3D-8538-F8E5213BC722}" srcId="{9BE69982-857B-4917-AB76-45E5C823C9AF}" destId="{B0A06569-CD2A-498F-986D-79CB968FB00D}" srcOrd="0" destOrd="0" parTransId="{C60FE794-83E1-4076-B8DF-134F81808816}" sibTransId="{9EABA2AB-DB73-43C5-9A0B-274E4D92B18E}"/>
    <dgm:cxn modelId="{52F962F3-2490-46DA-B22C-1A056DEE585D}" type="presOf" srcId="{C763B8C3-0FE2-4BC2-A89C-36A68F725743}" destId="{28B02100-7FAA-4D43-AF1C-77566D906E6F}" srcOrd="0" destOrd="0" presId="urn:microsoft.com/office/officeart/2005/8/layout/radial1"/>
    <dgm:cxn modelId="{56CFFBF6-2E93-43DC-8C5E-81D9F9A4830F}" type="presOf" srcId="{460BC27C-5572-439B-82D0-ACA5029160C2}" destId="{498D70B8-20E4-4BB1-9F1E-3016C7A12601}" srcOrd="0" destOrd="0" presId="urn:microsoft.com/office/officeart/2005/8/layout/radial1"/>
    <dgm:cxn modelId="{A587BACC-F637-4C7C-AA49-3893A319E36F}" type="presParOf" srcId="{191CCB10-04BF-465A-AF40-54E713FB798D}" destId="{A8970A16-15EB-4DFB-BEEE-20CBD0A130BD}" srcOrd="0" destOrd="0" presId="urn:microsoft.com/office/officeart/2005/8/layout/radial1"/>
    <dgm:cxn modelId="{199D15FD-8E4A-4563-85AE-66B8E7B2A0E6}" type="presParOf" srcId="{191CCB10-04BF-465A-AF40-54E713FB798D}" destId="{28B02100-7FAA-4D43-AF1C-77566D906E6F}" srcOrd="1" destOrd="0" presId="urn:microsoft.com/office/officeart/2005/8/layout/radial1"/>
    <dgm:cxn modelId="{72A1F375-4C9A-4168-95E4-626686C711EC}" type="presParOf" srcId="{28B02100-7FAA-4D43-AF1C-77566D906E6F}" destId="{346693BC-F910-46D4-8372-A595A2955CD0}" srcOrd="0" destOrd="0" presId="urn:microsoft.com/office/officeart/2005/8/layout/radial1"/>
    <dgm:cxn modelId="{43740A15-CF73-47A8-8286-76DC8C1F106C}" type="presParOf" srcId="{191CCB10-04BF-465A-AF40-54E713FB798D}" destId="{35CCA366-5AB7-4D74-807D-B9087C670530}" srcOrd="2" destOrd="0" presId="urn:microsoft.com/office/officeart/2005/8/layout/radial1"/>
    <dgm:cxn modelId="{0A45637F-964A-4E7B-A97A-18FCDEB084F2}" type="presParOf" srcId="{191CCB10-04BF-465A-AF40-54E713FB798D}" destId="{5D1F39B5-06B7-46D3-B12B-76C59006FA59}" srcOrd="3" destOrd="0" presId="urn:microsoft.com/office/officeart/2005/8/layout/radial1"/>
    <dgm:cxn modelId="{49D64ECE-2B6F-497F-B516-F257FD36A25B}" type="presParOf" srcId="{5D1F39B5-06B7-46D3-B12B-76C59006FA59}" destId="{90FCD1F2-1455-4104-937A-C9C033A0074E}" srcOrd="0" destOrd="0" presId="urn:microsoft.com/office/officeart/2005/8/layout/radial1"/>
    <dgm:cxn modelId="{E8C43F08-EAFB-4D21-A825-A51A0988AC5F}" type="presParOf" srcId="{191CCB10-04BF-465A-AF40-54E713FB798D}" destId="{567AD9FD-F70E-46D2-B377-0174856D5415}" srcOrd="4" destOrd="0" presId="urn:microsoft.com/office/officeart/2005/8/layout/radial1"/>
    <dgm:cxn modelId="{13772DB8-6FF1-4C76-8877-A31384C91CD1}" type="presParOf" srcId="{191CCB10-04BF-465A-AF40-54E713FB798D}" destId="{F6A4766D-C73C-488B-A83D-539ED0802B4C}" srcOrd="5" destOrd="0" presId="urn:microsoft.com/office/officeart/2005/8/layout/radial1"/>
    <dgm:cxn modelId="{72835D57-12D8-4500-A92C-38D0EAF6C08B}" type="presParOf" srcId="{F6A4766D-C73C-488B-A83D-539ED0802B4C}" destId="{DA1AE6F5-B43F-4C77-9696-51C75EE671C1}" srcOrd="0" destOrd="0" presId="urn:microsoft.com/office/officeart/2005/8/layout/radial1"/>
    <dgm:cxn modelId="{FACBDF16-2F77-4A3E-8A6B-D7B691C72383}" type="presParOf" srcId="{191CCB10-04BF-465A-AF40-54E713FB798D}" destId="{C0E0F6DB-610D-475E-A973-FF77BF783E7D}" srcOrd="6" destOrd="0" presId="urn:microsoft.com/office/officeart/2005/8/layout/radial1"/>
    <dgm:cxn modelId="{A01A1F33-5748-47F1-A3CF-2482815A5C01}" type="presParOf" srcId="{191CCB10-04BF-465A-AF40-54E713FB798D}" destId="{E869AF59-9059-4554-B851-E84E062F9450}" srcOrd="7" destOrd="0" presId="urn:microsoft.com/office/officeart/2005/8/layout/radial1"/>
    <dgm:cxn modelId="{A854823A-A9A6-4847-B047-0FE041E2419C}" type="presParOf" srcId="{E869AF59-9059-4554-B851-E84E062F9450}" destId="{88751F8B-3B46-4ED5-ADAD-2B64E1E8E212}" srcOrd="0" destOrd="0" presId="urn:microsoft.com/office/officeart/2005/8/layout/radial1"/>
    <dgm:cxn modelId="{F7BD7967-2045-4205-9584-1DA2A8B1807E}" type="presParOf" srcId="{191CCB10-04BF-465A-AF40-54E713FB798D}" destId="{A5E86ABD-2C59-4E3F-83B1-71B49EEA617A}" srcOrd="8" destOrd="0" presId="urn:microsoft.com/office/officeart/2005/8/layout/radial1"/>
    <dgm:cxn modelId="{3D749B09-835D-4FEB-94AE-7FBCF1A6C6D6}" type="presParOf" srcId="{191CCB10-04BF-465A-AF40-54E713FB798D}" destId="{A42DD016-0E85-4C17-BF9D-5313B1B17680}" srcOrd="9" destOrd="0" presId="urn:microsoft.com/office/officeart/2005/8/layout/radial1"/>
    <dgm:cxn modelId="{18E30296-F0DD-400F-B195-3263BB33D8D1}" type="presParOf" srcId="{A42DD016-0E85-4C17-BF9D-5313B1B17680}" destId="{A364E220-E6E7-42E9-A69D-2B81010E4EEF}" srcOrd="0" destOrd="0" presId="urn:microsoft.com/office/officeart/2005/8/layout/radial1"/>
    <dgm:cxn modelId="{93A1E756-1421-4F23-958F-C5B3BC2326FD}" type="presParOf" srcId="{191CCB10-04BF-465A-AF40-54E713FB798D}" destId="{71BF3B02-50DA-4FE1-8698-248E8524BDA2}" srcOrd="10" destOrd="0" presId="urn:microsoft.com/office/officeart/2005/8/layout/radial1"/>
    <dgm:cxn modelId="{37E95F74-1C22-4075-8878-8CB4A1AC1D86}" type="presParOf" srcId="{191CCB10-04BF-465A-AF40-54E713FB798D}" destId="{23FA027D-2134-4EE3-8E42-AC2CC8F9F671}" srcOrd="11" destOrd="0" presId="urn:microsoft.com/office/officeart/2005/8/layout/radial1"/>
    <dgm:cxn modelId="{4E3A71EC-BE4D-4B55-AA00-2F505E6A601E}" type="presParOf" srcId="{23FA027D-2134-4EE3-8E42-AC2CC8F9F671}" destId="{B10C8D9B-D32D-42EB-B63F-F7DEEA7CEF2A}" srcOrd="0" destOrd="0" presId="urn:microsoft.com/office/officeart/2005/8/layout/radial1"/>
    <dgm:cxn modelId="{FB153E08-1377-4B55-A9C7-BDA59A67E174}" type="presParOf" srcId="{191CCB10-04BF-465A-AF40-54E713FB798D}" destId="{498D70B8-20E4-4BB1-9F1E-3016C7A12601}"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B1034-F5B9-4EB5-9C59-2C0C7194A4AD}">
      <dsp:nvSpPr>
        <dsp:cNvPr id="0" name=""/>
        <dsp:cNvSpPr/>
      </dsp:nvSpPr>
      <dsp:spPr>
        <a:xfrm>
          <a:off x="0" y="1624"/>
          <a:ext cx="5257800" cy="823125"/>
        </a:xfrm>
        <a:prstGeom prst="roundRect">
          <a:avLst>
            <a:gd name="adj" fmla="val 10000"/>
          </a:avLst>
        </a:prstGeom>
        <a:solidFill>
          <a:schemeClr val="lt1"/>
        </a:solidFill>
        <a:ln w="127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hemeClr val="accent5"/>
        </a:lnRef>
        <a:fillRef idx="1">
          <a:schemeClr val="lt1"/>
        </a:fillRef>
        <a:effectRef idx="0">
          <a:schemeClr val="accent5"/>
        </a:effectRef>
        <a:fontRef idx="minor">
          <a:schemeClr val="dk1"/>
        </a:fontRef>
      </dsp:style>
    </dsp:sp>
    <dsp:sp modelId="{353FB645-A240-40B1-841E-3E73AA218B9C}">
      <dsp:nvSpPr>
        <dsp:cNvPr id="0" name=""/>
        <dsp:cNvSpPr/>
      </dsp:nvSpPr>
      <dsp:spPr>
        <a:xfrm>
          <a:off x="248995" y="186827"/>
          <a:ext cx="452719" cy="452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4DBBC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6A0303-031C-49C8-BA7F-B5C7DA344C6C}">
      <dsp:nvSpPr>
        <dsp:cNvPr id="0" name=""/>
        <dsp:cNvSpPr/>
      </dsp:nvSpPr>
      <dsp:spPr>
        <a:xfrm>
          <a:off x="950710" y="1624"/>
          <a:ext cx="4307089" cy="8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114" tIns="87114" rIns="87114" bIns="87114" numCol="1" spcCol="1270" anchor="ctr" anchorCtr="0">
          <a:noAutofit/>
        </a:bodyPr>
        <a:lstStyle/>
        <a:p>
          <a:pPr marL="0" lvl="0" indent="0" algn="l" defTabSz="977900">
            <a:lnSpc>
              <a:spcPct val="100000"/>
            </a:lnSpc>
            <a:spcBef>
              <a:spcPct val="0"/>
            </a:spcBef>
            <a:spcAft>
              <a:spcPct val="35000"/>
            </a:spcAft>
            <a:buNone/>
          </a:pPr>
          <a:r>
            <a:rPr lang="en-US" sz="2200" kern="1200" dirty="0"/>
            <a:t>Scale Score</a:t>
          </a:r>
        </a:p>
      </dsp:txBody>
      <dsp:txXfrm>
        <a:off x="950710" y="1624"/>
        <a:ext cx="4307089" cy="823125"/>
      </dsp:txXfrm>
    </dsp:sp>
    <dsp:sp modelId="{3544C159-7749-41EA-9A7A-9201AEAD9387}">
      <dsp:nvSpPr>
        <dsp:cNvPr id="0" name=""/>
        <dsp:cNvSpPr/>
      </dsp:nvSpPr>
      <dsp:spPr>
        <a:xfrm>
          <a:off x="0" y="1030531"/>
          <a:ext cx="5257800" cy="823125"/>
        </a:xfrm>
        <a:prstGeom prst="roundRect">
          <a:avLst>
            <a:gd name="adj" fmla="val 10000"/>
          </a:avLst>
        </a:prstGeom>
        <a:solidFill>
          <a:schemeClr val="lt1"/>
        </a:solidFill>
        <a:ln w="127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hemeClr val="accent5"/>
        </a:lnRef>
        <a:fillRef idx="1">
          <a:schemeClr val="lt1"/>
        </a:fillRef>
        <a:effectRef idx="0">
          <a:schemeClr val="accent5"/>
        </a:effectRef>
        <a:fontRef idx="minor">
          <a:schemeClr val="dk1"/>
        </a:fontRef>
      </dsp:style>
    </dsp:sp>
    <dsp:sp modelId="{293B2B69-E97C-45BA-8A1B-3818EEB0727E}">
      <dsp:nvSpPr>
        <dsp:cNvPr id="0" name=""/>
        <dsp:cNvSpPr/>
      </dsp:nvSpPr>
      <dsp:spPr>
        <a:xfrm>
          <a:off x="248995" y="1215734"/>
          <a:ext cx="452719" cy="45271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55041-4151-4CAC-8AAB-6C6518F97131}">
      <dsp:nvSpPr>
        <dsp:cNvPr id="0" name=""/>
        <dsp:cNvSpPr/>
      </dsp:nvSpPr>
      <dsp:spPr>
        <a:xfrm>
          <a:off x="950710" y="1030531"/>
          <a:ext cx="4307089" cy="8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114" tIns="87114" rIns="87114" bIns="87114" numCol="1" spcCol="1270" anchor="ctr" anchorCtr="0">
          <a:noAutofit/>
        </a:bodyPr>
        <a:lstStyle/>
        <a:p>
          <a:pPr marL="0" lvl="0" indent="0" algn="l" defTabSz="977900">
            <a:lnSpc>
              <a:spcPct val="100000"/>
            </a:lnSpc>
            <a:spcBef>
              <a:spcPct val="0"/>
            </a:spcBef>
            <a:spcAft>
              <a:spcPct val="35000"/>
            </a:spcAft>
            <a:buNone/>
          </a:pPr>
          <a:r>
            <a:rPr lang="en-US" sz="2200" kern="1200" dirty="0"/>
            <a:t>Percentile Rank</a:t>
          </a:r>
        </a:p>
      </dsp:txBody>
      <dsp:txXfrm>
        <a:off x="950710" y="1030531"/>
        <a:ext cx="4307089" cy="823125"/>
      </dsp:txXfrm>
    </dsp:sp>
    <dsp:sp modelId="{988BF564-4014-4A40-80B4-60A49BB4A863}">
      <dsp:nvSpPr>
        <dsp:cNvPr id="0" name=""/>
        <dsp:cNvSpPr/>
      </dsp:nvSpPr>
      <dsp:spPr>
        <a:xfrm>
          <a:off x="0" y="2059438"/>
          <a:ext cx="5257800" cy="823125"/>
        </a:xfrm>
        <a:prstGeom prst="roundRect">
          <a:avLst>
            <a:gd name="adj" fmla="val 10000"/>
          </a:avLst>
        </a:prstGeom>
        <a:solidFill>
          <a:schemeClr val="lt1"/>
        </a:solidFill>
        <a:ln w="127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hemeClr val="accent5"/>
        </a:lnRef>
        <a:fillRef idx="1">
          <a:schemeClr val="lt1"/>
        </a:fillRef>
        <a:effectRef idx="0">
          <a:schemeClr val="accent5"/>
        </a:effectRef>
        <a:fontRef idx="minor">
          <a:schemeClr val="dk1"/>
        </a:fontRef>
      </dsp:style>
    </dsp:sp>
    <dsp:sp modelId="{9D156D33-2EA7-4279-A2E1-09789503A6A6}">
      <dsp:nvSpPr>
        <dsp:cNvPr id="0" name=""/>
        <dsp:cNvSpPr/>
      </dsp:nvSpPr>
      <dsp:spPr>
        <a:xfrm>
          <a:off x="248995" y="2244641"/>
          <a:ext cx="452719" cy="45271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37880-F073-4D85-9158-050065B5630B}">
      <dsp:nvSpPr>
        <dsp:cNvPr id="0" name=""/>
        <dsp:cNvSpPr/>
      </dsp:nvSpPr>
      <dsp:spPr>
        <a:xfrm>
          <a:off x="950710" y="2059438"/>
          <a:ext cx="4307089" cy="8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114" tIns="87114" rIns="87114" bIns="87114" numCol="1" spcCol="1270" anchor="ctr" anchorCtr="0">
          <a:noAutofit/>
        </a:bodyPr>
        <a:lstStyle/>
        <a:p>
          <a:pPr marL="0" lvl="0" indent="0" algn="l" defTabSz="977900">
            <a:lnSpc>
              <a:spcPct val="100000"/>
            </a:lnSpc>
            <a:spcBef>
              <a:spcPct val="0"/>
            </a:spcBef>
            <a:spcAft>
              <a:spcPct val="35000"/>
            </a:spcAft>
            <a:buNone/>
          </a:pPr>
          <a:r>
            <a:rPr lang="en-US" sz="2200" kern="1200" dirty="0"/>
            <a:t>Confidence Band</a:t>
          </a:r>
        </a:p>
      </dsp:txBody>
      <dsp:txXfrm>
        <a:off x="950710" y="2059438"/>
        <a:ext cx="4307089" cy="823125"/>
      </dsp:txXfrm>
    </dsp:sp>
    <dsp:sp modelId="{E73E10CE-0E14-4C4B-95CF-4CC9854618B0}">
      <dsp:nvSpPr>
        <dsp:cNvPr id="0" name=""/>
        <dsp:cNvSpPr/>
      </dsp:nvSpPr>
      <dsp:spPr>
        <a:xfrm>
          <a:off x="0" y="3088345"/>
          <a:ext cx="5257800" cy="823125"/>
        </a:xfrm>
        <a:prstGeom prst="roundRect">
          <a:avLst>
            <a:gd name="adj" fmla="val 10000"/>
          </a:avLst>
        </a:prstGeom>
        <a:solidFill>
          <a:schemeClr val="lt1"/>
        </a:solidFill>
        <a:ln w="127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hemeClr val="accent5"/>
        </a:lnRef>
        <a:fillRef idx="1">
          <a:schemeClr val="lt1"/>
        </a:fillRef>
        <a:effectRef idx="0">
          <a:schemeClr val="accent5"/>
        </a:effectRef>
        <a:fontRef idx="minor">
          <a:schemeClr val="dk1"/>
        </a:fontRef>
      </dsp:style>
    </dsp:sp>
    <dsp:sp modelId="{FE98DDBA-3B59-46DF-923C-AFAE034DD997}">
      <dsp:nvSpPr>
        <dsp:cNvPr id="0" name=""/>
        <dsp:cNvSpPr/>
      </dsp:nvSpPr>
      <dsp:spPr>
        <a:xfrm>
          <a:off x="248995" y="3273548"/>
          <a:ext cx="452719" cy="4527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ABBA3-BBF1-4845-9877-A3220E11B861}">
      <dsp:nvSpPr>
        <dsp:cNvPr id="0" name=""/>
        <dsp:cNvSpPr/>
      </dsp:nvSpPr>
      <dsp:spPr>
        <a:xfrm>
          <a:off x="950710" y="3088345"/>
          <a:ext cx="4307089" cy="8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114" tIns="87114" rIns="87114" bIns="87114" numCol="1" spcCol="1270" anchor="ctr" anchorCtr="0">
          <a:noAutofit/>
        </a:bodyPr>
        <a:lstStyle/>
        <a:p>
          <a:pPr marL="0" lvl="0" indent="0" algn="l" defTabSz="977900">
            <a:lnSpc>
              <a:spcPct val="100000"/>
            </a:lnSpc>
            <a:spcBef>
              <a:spcPct val="0"/>
            </a:spcBef>
            <a:spcAft>
              <a:spcPct val="35000"/>
            </a:spcAft>
            <a:buNone/>
          </a:pPr>
          <a:r>
            <a:rPr lang="en-US" sz="2200" kern="1200" dirty="0"/>
            <a:t>Test Date</a:t>
          </a:r>
        </a:p>
      </dsp:txBody>
      <dsp:txXfrm>
        <a:off x="950710" y="3088345"/>
        <a:ext cx="4307089" cy="823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49119-558A-4684-9CFC-5047F4617CDC}">
      <dsp:nvSpPr>
        <dsp:cNvPr id="0" name=""/>
        <dsp:cNvSpPr/>
      </dsp:nvSpPr>
      <dsp:spPr>
        <a:xfrm>
          <a:off x="0" y="0"/>
          <a:ext cx="9247186" cy="1704498"/>
        </a:xfrm>
        <a:prstGeom prst="roundRect">
          <a:avLst>
            <a:gd name="adj" fmla="val 10000"/>
          </a:avLst>
        </a:prstGeom>
        <a:solidFill>
          <a:schemeClr val="lt1">
            <a:alpha val="90000"/>
            <a:tint val="40000"/>
            <a:hueOff val="0"/>
            <a:satOff val="0"/>
            <a:lumOff val="0"/>
            <a:alphaOff val="0"/>
          </a:schemeClr>
        </a:solidFill>
        <a:ln w="12700" cap="flat" cmpd="sng" algn="ctr">
          <a:solidFill>
            <a:srgbClr val="44546A">
              <a:alpha val="90000"/>
            </a:srgbClr>
          </a:solidFill>
          <a:prstDash val="solid"/>
          <a:miter lim="800000"/>
        </a:ln>
        <a:effectLst/>
      </dsp:spPr>
      <dsp:style>
        <a:lnRef idx="2">
          <a:scrgbClr r="0" g="0" b="0"/>
        </a:lnRef>
        <a:fillRef idx="1">
          <a:scrgbClr r="0" g="0" b="0"/>
        </a:fillRef>
        <a:effectRef idx="0">
          <a:scrgbClr r="0" g="0" b="0"/>
        </a:effectRef>
        <a:fontRef idx="minor"/>
      </dsp:style>
    </dsp:sp>
    <dsp:sp modelId="{BF728F1E-3584-4CED-A4FB-943EEFE39594}">
      <dsp:nvSpPr>
        <dsp:cNvPr id="0" name=""/>
        <dsp:cNvSpPr/>
      </dsp:nvSpPr>
      <dsp:spPr>
        <a:xfrm>
          <a:off x="6253410" y="227266"/>
          <a:ext cx="2716361" cy="124996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9000" b="-49000"/>
          </a:stretch>
        </a:blipFill>
        <a:ln w="12700" cap="flat" cmpd="sng" algn="ctr">
          <a:solidFill>
            <a:srgbClr val="44546A">
              <a:alpha val="90000"/>
            </a:srgbClr>
          </a:solidFill>
          <a:prstDash val="solid"/>
          <a:miter lim="800000"/>
        </a:ln>
        <a:effectLst/>
      </dsp:spPr>
      <dsp:style>
        <a:lnRef idx="2">
          <a:scrgbClr r="0" g="0" b="0"/>
        </a:lnRef>
        <a:fillRef idx="1">
          <a:scrgbClr r="0" g="0" b="0"/>
        </a:fillRef>
        <a:effectRef idx="0">
          <a:scrgbClr r="0" g="0" b="0"/>
        </a:effectRef>
        <a:fontRef idx="minor"/>
      </dsp:style>
    </dsp:sp>
    <dsp:sp modelId="{C215B354-5F5B-41CA-A7CA-B54DD7751962}">
      <dsp:nvSpPr>
        <dsp:cNvPr id="0" name=""/>
        <dsp:cNvSpPr/>
      </dsp:nvSpPr>
      <dsp:spPr>
        <a:xfrm rot="10800000">
          <a:off x="6253410" y="1704498"/>
          <a:ext cx="2716361" cy="2083276"/>
        </a:xfrm>
        <a:prstGeom prst="round2SameRect">
          <a:avLst>
            <a:gd name="adj1" fmla="val 10500"/>
            <a:gd name="adj2" fmla="val 0"/>
          </a:avLst>
        </a:prstGeom>
        <a:solidFill>
          <a:schemeClr val="lt1">
            <a:hueOff val="0"/>
            <a:satOff val="0"/>
            <a:lumOff val="0"/>
            <a:alphaOff val="0"/>
          </a:schemeClr>
        </a:solidFill>
        <a:ln w="12700" cap="flat" cmpd="sng" algn="ctr">
          <a:solidFill>
            <a:srgbClr val="44546A">
              <a:alpha val="9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Create a standardized process that is fair and equitable to all applicants</a:t>
          </a:r>
        </a:p>
      </dsp:txBody>
      <dsp:txXfrm rot="10800000">
        <a:off x="6317478" y="1704498"/>
        <a:ext cx="2588225" cy="2019208"/>
      </dsp:txXfrm>
    </dsp:sp>
    <dsp:sp modelId="{B320DAA2-DC5C-42CC-B5B2-988CD3AE6ADE}">
      <dsp:nvSpPr>
        <dsp:cNvPr id="0" name=""/>
        <dsp:cNvSpPr/>
      </dsp:nvSpPr>
      <dsp:spPr>
        <a:xfrm>
          <a:off x="3265412" y="227266"/>
          <a:ext cx="2716361" cy="124996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9000" b="-49000"/>
          </a:stretch>
        </a:blipFill>
        <a:ln w="12700" cap="flat" cmpd="sng" algn="ctr">
          <a:solidFill>
            <a:srgbClr val="44546A">
              <a:alpha val="90000"/>
            </a:srgbClr>
          </a:solidFill>
          <a:prstDash val="solid"/>
          <a:miter lim="800000"/>
        </a:ln>
        <a:effectLst/>
      </dsp:spPr>
      <dsp:style>
        <a:lnRef idx="2">
          <a:scrgbClr r="0" g="0" b="0"/>
        </a:lnRef>
        <a:fillRef idx="1">
          <a:scrgbClr r="0" g="0" b="0"/>
        </a:fillRef>
        <a:effectRef idx="0">
          <a:scrgbClr r="0" g="0" b="0"/>
        </a:effectRef>
        <a:fontRef idx="minor"/>
      </dsp:style>
    </dsp:sp>
    <dsp:sp modelId="{C544B365-7410-416B-9AF3-5D1FC4D59D8A}">
      <dsp:nvSpPr>
        <dsp:cNvPr id="0" name=""/>
        <dsp:cNvSpPr/>
      </dsp:nvSpPr>
      <dsp:spPr>
        <a:xfrm rot="10800000">
          <a:off x="3265412" y="1704498"/>
          <a:ext cx="2716361" cy="2083276"/>
        </a:xfrm>
        <a:prstGeom prst="round2SameRect">
          <a:avLst>
            <a:gd name="adj1" fmla="val 10500"/>
            <a:gd name="adj2" fmla="val 0"/>
          </a:avLst>
        </a:prstGeom>
        <a:solidFill>
          <a:schemeClr val="lt1">
            <a:hueOff val="0"/>
            <a:satOff val="0"/>
            <a:lumOff val="0"/>
            <a:alphaOff val="0"/>
          </a:schemeClr>
        </a:solidFill>
        <a:ln w="12700" cap="flat" cmpd="sng" algn="ctr">
          <a:solidFill>
            <a:srgbClr val="44546A">
              <a:alpha val="9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Application data are used holistically and considered in the context of one another</a:t>
          </a:r>
        </a:p>
      </dsp:txBody>
      <dsp:txXfrm rot="10800000">
        <a:off x="3329480" y="1704498"/>
        <a:ext cx="2588225" cy="2019208"/>
      </dsp:txXfrm>
    </dsp:sp>
    <dsp:sp modelId="{90F2B39D-D385-49AB-B299-20D4465DAF3D}">
      <dsp:nvSpPr>
        <dsp:cNvPr id="0" name=""/>
        <dsp:cNvSpPr/>
      </dsp:nvSpPr>
      <dsp:spPr>
        <a:xfrm>
          <a:off x="277415" y="227266"/>
          <a:ext cx="2716361" cy="124996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9000" b="-49000"/>
          </a:stretch>
        </a:blipFill>
        <a:ln w="12700" cap="flat" cmpd="sng" algn="ctr">
          <a:solidFill>
            <a:srgbClr val="44546A">
              <a:alpha val="90000"/>
            </a:srgbClr>
          </a:solidFill>
          <a:prstDash val="solid"/>
          <a:miter lim="800000"/>
        </a:ln>
        <a:effectLst/>
      </dsp:spPr>
      <dsp:style>
        <a:lnRef idx="2">
          <a:scrgbClr r="0" g="0" b="0"/>
        </a:lnRef>
        <a:fillRef idx="1">
          <a:scrgbClr r="0" g="0" b="0"/>
        </a:fillRef>
        <a:effectRef idx="0">
          <a:scrgbClr r="0" g="0" b="0"/>
        </a:effectRef>
        <a:fontRef idx="minor"/>
      </dsp:style>
    </dsp:sp>
    <dsp:sp modelId="{8C20557B-AF39-4059-A8F9-690A37D1D1B1}">
      <dsp:nvSpPr>
        <dsp:cNvPr id="0" name=""/>
        <dsp:cNvSpPr/>
      </dsp:nvSpPr>
      <dsp:spPr>
        <a:xfrm rot="10800000">
          <a:off x="277415" y="1704498"/>
          <a:ext cx="2716361" cy="2083276"/>
        </a:xfrm>
        <a:prstGeom prst="round2SameRect">
          <a:avLst>
            <a:gd name="adj1" fmla="val 10500"/>
            <a:gd name="adj2" fmla="val 0"/>
          </a:avLst>
        </a:prstGeom>
        <a:solidFill>
          <a:schemeClr val="lt1">
            <a:hueOff val="0"/>
            <a:satOff val="0"/>
            <a:lumOff val="0"/>
            <a:alphaOff val="0"/>
          </a:schemeClr>
        </a:solidFill>
        <a:ln w="12700" cap="flat" cmpd="sng" algn="ctr">
          <a:solidFill>
            <a:srgbClr val="44546A">
              <a:alpha val="9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Consider a range of knowledge and competencies required in medical school to predict success</a:t>
          </a:r>
        </a:p>
      </dsp:txBody>
      <dsp:txXfrm rot="10800000">
        <a:off x="341483" y="1704498"/>
        <a:ext cx="2588225" cy="2019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904D3-49C0-4C93-AB89-EF96075F0A1E}">
      <dsp:nvSpPr>
        <dsp:cNvPr id="0" name=""/>
        <dsp:cNvSpPr/>
      </dsp:nvSpPr>
      <dsp:spPr>
        <a:xfrm rot="16200000">
          <a:off x="525780" y="-525780"/>
          <a:ext cx="1691640" cy="2743200"/>
        </a:xfrm>
        <a:prstGeom prst="round1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Thinking and Reasoning Competencies</a:t>
          </a:r>
        </a:p>
      </dsp:txBody>
      <dsp:txXfrm rot="5400000">
        <a:off x="-1" y="1"/>
        <a:ext cx="2743200" cy="1268730"/>
      </dsp:txXfrm>
    </dsp:sp>
    <dsp:sp modelId="{5772A537-5DDB-4FAC-A7E8-9DF6AC87FEAD}">
      <dsp:nvSpPr>
        <dsp:cNvPr id="0" name=""/>
        <dsp:cNvSpPr/>
      </dsp:nvSpPr>
      <dsp:spPr>
        <a:xfrm>
          <a:off x="2743200" y="0"/>
          <a:ext cx="2743200" cy="1691640"/>
        </a:xfrm>
        <a:prstGeom prst="round1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Science Competencies</a:t>
          </a:r>
        </a:p>
      </dsp:txBody>
      <dsp:txXfrm>
        <a:off x="2743200" y="0"/>
        <a:ext cx="2743200" cy="1268730"/>
      </dsp:txXfrm>
    </dsp:sp>
    <dsp:sp modelId="{DF1AA3ED-660A-4221-9F11-68FF0454010C}">
      <dsp:nvSpPr>
        <dsp:cNvPr id="0" name=""/>
        <dsp:cNvSpPr/>
      </dsp:nvSpPr>
      <dsp:spPr>
        <a:xfrm rot="10800000">
          <a:off x="0" y="1691640"/>
          <a:ext cx="2743200" cy="1691640"/>
        </a:xfrm>
        <a:prstGeom prst="round1Rect">
          <a:avLst/>
        </a:prstGeom>
        <a:solidFill>
          <a:srgbClr val="445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44546A"/>
              </a:solidFill>
            </a:rPr>
            <a:t>Competencies</a:t>
          </a:r>
        </a:p>
      </dsp:txBody>
      <dsp:txXfrm rot="10800000">
        <a:off x="0" y="2114550"/>
        <a:ext cx="2743200" cy="1268730"/>
      </dsp:txXfrm>
    </dsp:sp>
    <dsp:sp modelId="{8485FD3D-7E04-446B-8C9F-7A53E9AF2C3B}">
      <dsp:nvSpPr>
        <dsp:cNvPr id="0" name=""/>
        <dsp:cNvSpPr/>
      </dsp:nvSpPr>
      <dsp:spPr>
        <a:xfrm rot="5400000">
          <a:off x="3268980" y="1165860"/>
          <a:ext cx="1691640" cy="2743200"/>
        </a:xfrm>
        <a:prstGeom prst="round1Rect">
          <a:avLst/>
        </a:prstGeom>
        <a:solidFill>
          <a:srgbClr val="44546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44546A"/>
              </a:solidFill>
            </a:rPr>
            <a:t>Competencies</a:t>
          </a:r>
        </a:p>
      </dsp:txBody>
      <dsp:txXfrm rot="-5400000">
        <a:off x="2743200" y="2114550"/>
        <a:ext cx="2743200" cy="1268730"/>
      </dsp:txXfrm>
    </dsp:sp>
    <dsp:sp modelId="{9CBEC06E-29A8-4702-9919-7883DFEAE47D}">
      <dsp:nvSpPr>
        <dsp:cNvPr id="0" name=""/>
        <dsp:cNvSpPr/>
      </dsp:nvSpPr>
      <dsp:spPr>
        <a:xfrm>
          <a:off x="1920240" y="1268730"/>
          <a:ext cx="1645920" cy="84582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1961530" y="1310020"/>
        <a:ext cx="1563340" cy="763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6642F-EC7A-4C7D-B459-0A784CC6B2D7}">
      <dsp:nvSpPr>
        <dsp:cNvPr id="0" name=""/>
        <dsp:cNvSpPr/>
      </dsp:nvSpPr>
      <dsp:spPr>
        <a:xfrm>
          <a:off x="7113" y="946694"/>
          <a:ext cx="3072232" cy="2293357"/>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PREview scores</a:t>
          </a:r>
        </a:p>
        <a:p>
          <a:pPr marL="171450" lvl="1" indent="-171450" algn="l" defTabSz="800100">
            <a:lnSpc>
              <a:spcPct val="90000"/>
            </a:lnSpc>
            <a:spcBef>
              <a:spcPct val="0"/>
            </a:spcBef>
            <a:spcAft>
              <a:spcPct val="15000"/>
            </a:spcAft>
            <a:buChar char="•"/>
          </a:pPr>
          <a:r>
            <a:rPr lang="en-US" sz="1800" kern="1200" dirty="0"/>
            <a:t>Interviews, MMI</a:t>
          </a:r>
        </a:p>
        <a:p>
          <a:pPr marL="171450" lvl="1" indent="-171450" algn="l" defTabSz="800100">
            <a:lnSpc>
              <a:spcPct val="90000"/>
            </a:lnSpc>
            <a:spcBef>
              <a:spcPct val="0"/>
            </a:spcBef>
            <a:spcAft>
              <a:spcPct val="15000"/>
            </a:spcAft>
            <a:buChar char="•"/>
          </a:pPr>
          <a:r>
            <a:rPr lang="en-US" sz="1800" kern="1200" dirty="0"/>
            <a:t>Letters of Evaluation</a:t>
          </a:r>
        </a:p>
        <a:p>
          <a:pPr marL="171450" lvl="1" indent="-171450" algn="l" defTabSz="800100">
            <a:lnSpc>
              <a:spcPct val="90000"/>
            </a:lnSpc>
            <a:spcBef>
              <a:spcPct val="0"/>
            </a:spcBef>
            <a:spcAft>
              <a:spcPct val="15000"/>
            </a:spcAft>
            <a:buChar char="•"/>
          </a:pPr>
          <a:r>
            <a:rPr lang="en-US" sz="1800" kern="1200" dirty="0"/>
            <a:t>Personal Statement</a:t>
          </a:r>
        </a:p>
        <a:p>
          <a:pPr marL="171450" lvl="1" indent="-171450" algn="l" defTabSz="800100">
            <a:lnSpc>
              <a:spcPct val="90000"/>
            </a:lnSpc>
            <a:spcBef>
              <a:spcPct val="0"/>
            </a:spcBef>
            <a:spcAft>
              <a:spcPct val="15000"/>
            </a:spcAft>
            <a:buChar char="•"/>
          </a:pPr>
          <a:r>
            <a:rPr lang="en-US" sz="1800" kern="1200" dirty="0"/>
            <a:t>Experiences</a:t>
          </a:r>
        </a:p>
        <a:p>
          <a:pPr marL="171450" lvl="1" indent="-171450" algn="l" defTabSz="800100">
            <a:lnSpc>
              <a:spcPct val="90000"/>
            </a:lnSpc>
            <a:spcBef>
              <a:spcPct val="0"/>
            </a:spcBef>
            <a:spcAft>
              <a:spcPct val="15000"/>
            </a:spcAft>
            <a:buChar char="•"/>
          </a:pPr>
          <a:r>
            <a:rPr lang="en-US" sz="1800" kern="1200" dirty="0"/>
            <a:t>Coursework</a:t>
          </a:r>
        </a:p>
        <a:p>
          <a:pPr marL="171450" lvl="1" indent="-171450" algn="l" defTabSz="800100">
            <a:lnSpc>
              <a:spcPct val="90000"/>
            </a:lnSpc>
            <a:spcBef>
              <a:spcPct val="0"/>
            </a:spcBef>
            <a:spcAft>
              <a:spcPct val="15000"/>
            </a:spcAft>
            <a:buChar char="•"/>
          </a:pPr>
          <a:r>
            <a:rPr lang="en-US" sz="1800" kern="1200" dirty="0"/>
            <a:t>Secondaries</a:t>
          </a:r>
        </a:p>
      </dsp:txBody>
      <dsp:txXfrm>
        <a:off x="60849" y="1000430"/>
        <a:ext cx="2964760" cy="2239621"/>
      </dsp:txXfrm>
    </dsp:sp>
    <dsp:sp modelId="{EF5F5991-8620-48CE-A9A0-63F989214132}">
      <dsp:nvSpPr>
        <dsp:cNvPr id="0" name=""/>
        <dsp:cNvSpPr/>
      </dsp:nvSpPr>
      <dsp:spPr>
        <a:xfrm>
          <a:off x="7113" y="3240051"/>
          <a:ext cx="3072232" cy="986143"/>
        </a:xfrm>
        <a:prstGeom prst="rect">
          <a:avLst/>
        </a:prstGeom>
        <a:solidFill>
          <a:srgbClr val="44546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US" sz="2300" kern="1200" dirty="0"/>
            <a:t>Professional Competencies</a:t>
          </a:r>
        </a:p>
      </dsp:txBody>
      <dsp:txXfrm>
        <a:off x="7113" y="3240051"/>
        <a:ext cx="2163544" cy="986143"/>
      </dsp:txXfrm>
    </dsp:sp>
    <dsp:sp modelId="{377614F2-BCE7-4F7A-A178-B79FB03EF4D3}">
      <dsp:nvSpPr>
        <dsp:cNvPr id="0" name=""/>
        <dsp:cNvSpPr/>
      </dsp:nvSpPr>
      <dsp:spPr>
        <a:xfrm>
          <a:off x="2257565" y="3396691"/>
          <a:ext cx="1075281" cy="107528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78DF2D6B-BA57-4E52-8689-5BCDE109BD13}">
      <dsp:nvSpPr>
        <dsp:cNvPr id="0" name=""/>
        <dsp:cNvSpPr/>
      </dsp:nvSpPr>
      <dsp:spPr>
        <a:xfrm>
          <a:off x="3599241" y="946694"/>
          <a:ext cx="3072232" cy="2293357"/>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B41F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MCAT scores</a:t>
          </a:r>
        </a:p>
        <a:p>
          <a:pPr marL="228600" lvl="1" indent="-228600" algn="l" defTabSz="889000">
            <a:lnSpc>
              <a:spcPct val="90000"/>
            </a:lnSpc>
            <a:spcBef>
              <a:spcPct val="0"/>
            </a:spcBef>
            <a:spcAft>
              <a:spcPct val="15000"/>
            </a:spcAft>
            <a:buChar char="•"/>
          </a:pPr>
          <a:r>
            <a:rPr lang="en-US" sz="2000" kern="1200" dirty="0"/>
            <a:t>GPA</a:t>
          </a:r>
        </a:p>
        <a:p>
          <a:pPr marL="228600" lvl="1" indent="-228600" algn="l" defTabSz="889000">
            <a:lnSpc>
              <a:spcPct val="90000"/>
            </a:lnSpc>
            <a:spcBef>
              <a:spcPct val="0"/>
            </a:spcBef>
            <a:spcAft>
              <a:spcPct val="15000"/>
            </a:spcAft>
            <a:buChar char="•"/>
          </a:pPr>
          <a:r>
            <a:rPr lang="en-US" sz="2000" kern="1200" dirty="0"/>
            <a:t>Coursework</a:t>
          </a:r>
        </a:p>
        <a:p>
          <a:pPr marL="228600" lvl="1" indent="-228600" algn="l" defTabSz="889000">
            <a:lnSpc>
              <a:spcPct val="90000"/>
            </a:lnSpc>
            <a:spcBef>
              <a:spcPct val="0"/>
            </a:spcBef>
            <a:spcAft>
              <a:spcPct val="15000"/>
            </a:spcAft>
            <a:buChar char="•"/>
          </a:pPr>
          <a:r>
            <a:rPr lang="en-US" sz="2000" kern="1200" dirty="0"/>
            <a:t>Experiences</a:t>
          </a:r>
        </a:p>
        <a:p>
          <a:pPr marL="228600" lvl="1" indent="-228600" algn="l" defTabSz="889000">
            <a:lnSpc>
              <a:spcPct val="90000"/>
            </a:lnSpc>
            <a:spcBef>
              <a:spcPct val="0"/>
            </a:spcBef>
            <a:spcAft>
              <a:spcPct val="15000"/>
            </a:spcAft>
            <a:buChar char="•"/>
          </a:pPr>
          <a:r>
            <a:rPr lang="en-US" sz="2000" kern="1200" dirty="0"/>
            <a:t>Letters of Evaluation</a:t>
          </a:r>
        </a:p>
        <a:p>
          <a:pPr marL="228600" lvl="1" indent="-228600" algn="l" defTabSz="889000">
            <a:lnSpc>
              <a:spcPct val="90000"/>
            </a:lnSpc>
            <a:spcBef>
              <a:spcPct val="0"/>
            </a:spcBef>
            <a:spcAft>
              <a:spcPct val="15000"/>
            </a:spcAft>
            <a:buChar char="•"/>
          </a:pPr>
          <a:r>
            <a:rPr lang="en-US" sz="2000" kern="1200" dirty="0"/>
            <a:t>Interviews, MMI</a:t>
          </a:r>
        </a:p>
        <a:p>
          <a:pPr marL="228600" lvl="1" indent="-228600" algn="l" defTabSz="889000">
            <a:lnSpc>
              <a:spcPct val="90000"/>
            </a:lnSpc>
            <a:spcBef>
              <a:spcPct val="0"/>
            </a:spcBef>
            <a:spcAft>
              <a:spcPct val="15000"/>
            </a:spcAft>
            <a:buChar char="•"/>
          </a:pPr>
          <a:endParaRPr lang="en-US" sz="2000" kern="1200" dirty="0"/>
        </a:p>
      </dsp:txBody>
      <dsp:txXfrm>
        <a:off x="3652977" y="1000430"/>
        <a:ext cx="2964760" cy="2239621"/>
      </dsp:txXfrm>
    </dsp:sp>
    <dsp:sp modelId="{47D962D9-1CAD-483E-BA4F-EA99F4248D57}">
      <dsp:nvSpPr>
        <dsp:cNvPr id="0" name=""/>
        <dsp:cNvSpPr/>
      </dsp:nvSpPr>
      <dsp:spPr>
        <a:xfrm>
          <a:off x="3599241" y="3240051"/>
          <a:ext cx="3072232" cy="986143"/>
        </a:xfrm>
        <a:prstGeom prst="rect">
          <a:avLst/>
        </a:prstGeom>
        <a:solidFill>
          <a:srgbClr val="B41F6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US" sz="2300" kern="1200" dirty="0"/>
            <a:t>Thinking and Reasoning Competencies</a:t>
          </a:r>
        </a:p>
      </dsp:txBody>
      <dsp:txXfrm>
        <a:off x="3599241" y="3240051"/>
        <a:ext cx="2163544" cy="986143"/>
      </dsp:txXfrm>
    </dsp:sp>
    <dsp:sp modelId="{738533A6-F566-44B1-8D78-4023180A67E3}">
      <dsp:nvSpPr>
        <dsp:cNvPr id="0" name=""/>
        <dsp:cNvSpPr/>
      </dsp:nvSpPr>
      <dsp:spPr>
        <a:xfrm>
          <a:off x="5849694" y="3396691"/>
          <a:ext cx="1075281" cy="107528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46BFB623-753C-476E-8A52-2B9CDABD1516}">
      <dsp:nvSpPr>
        <dsp:cNvPr id="0" name=""/>
        <dsp:cNvSpPr/>
      </dsp:nvSpPr>
      <dsp:spPr>
        <a:xfrm>
          <a:off x="7191370" y="946694"/>
          <a:ext cx="3072232" cy="2293357"/>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5F249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MCAT</a:t>
          </a:r>
        </a:p>
        <a:p>
          <a:pPr marL="228600" lvl="1" indent="-228600" algn="l" defTabSz="889000">
            <a:lnSpc>
              <a:spcPct val="90000"/>
            </a:lnSpc>
            <a:spcBef>
              <a:spcPct val="0"/>
            </a:spcBef>
            <a:spcAft>
              <a:spcPct val="15000"/>
            </a:spcAft>
            <a:buChar char="•"/>
          </a:pPr>
          <a:r>
            <a:rPr lang="en-US" sz="2000" kern="1200" dirty="0"/>
            <a:t>GPA (science)</a:t>
          </a:r>
        </a:p>
        <a:p>
          <a:pPr marL="228600" lvl="1" indent="-228600" algn="l" defTabSz="889000">
            <a:lnSpc>
              <a:spcPct val="90000"/>
            </a:lnSpc>
            <a:spcBef>
              <a:spcPct val="0"/>
            </a:spcBef>
            <a:spcAft>
              <a:spcPct val="15000"/>
            </a:spcAft>
            <a:buChar char="•"/>
          </a:pPr>
          <a:r>
            <a:rPr lang="en-US" sz="2000" kern="1200" dirty="0"/>
            <a:t>Coursework</a:t>
          </a:r>
        </a:p>
      </dsp:txBody>
      <dsp:txXfrm>
        <a:off x="7245106" y="1000430"/>
        <a:ext cx="2964760" cy="2239621"/>
      </dsp:txXfrm>
    </dsp:sp>
    <dsp:sp modelId="{B3E586BE-B196-49C3-B48D-BE9425E58163}">
      <dsp:nvSpPr>
        <dsp:cNvPr id="0" name=""/>
        <dsp:cNvSpPr/>
      </dsp:nvSpPr>
      <dsp:spPr>
        <a:xfrm>
          <a:off x="7191370" y="3240051"/>
          <a:ext cx="3072232" cy="986143"/>
        </a:xfrm>
        <a:prstGeom prst="rect">
          <a:avLst/>
        </a:prstGeom>
        <a:solidFill>
          <a:srgbClr val="5F249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US" sz="2300" kern="1200" dirty="0"/>
            <a:t>Science Competencies</a:t>
          </a:r>
        </a:p>
      </dsp:txBody>
      <dsp:txXfrm>
        <a:off x="7191370" y="3240051"/>
        <a:ext cx="2163544" cy="986143"/>
      </dsp:txXfrm>
    </dsp:sp>
    <dsp:sp modelId="{6DF8AD02-18EC-4006-AE07-F71CE075F333}">
      <dsp:nvSpPr>
        <dsp:cNvPr id="0" name=""/>
        <dsp:cNvSpPr/>
      </dsp:nvSpPr>
      <dsp:spPr>
        <a:xfrm>
          <a:off x="9441823" y="3396691"/>
          <a:ext cx="1075281" cy="107528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1">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70A16-15EB-4DFB-BEEE-20CBD0A130BD}">
      <dsp:nvSpPr>
        <dsp:cNvPr id="0" name=""/>
        <dsp:cNvSpPr/>
      </dsp:nvSpPr>
      <dsp:spPr>
        <a:xfrm>
          <a:off x="2693421" y="1757649"/>
          <a:ext cx="1334998" cy="1334998"/>
        </a:xfrm>
        <a:prstGeom prst="ellipse">
          <a:avLst/>
        </a:prstGeom>
        <a:solidFill>
          <a:srgbClr val="445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888927" y="1953155"/>
        <a:ext cx="943986" cy="943986"/>
      </dsp:txXfrm>
    </dsp:sp>
    <dsp:sp modelId="{28B02100-7FAA-4D43-AF1C-77566D906E6F}">
      <dsp:nvSpPr>
        <dsp:cNvPr id="0" name=""/>
        <dsp:cNvSpPr/>
      </dsp:nvSpPr>
      <dsp:spPr>
        <a:xfrm rot="16200000">
          <a:off x="3229119" y="1607970"/>
          <a:ext cx="263603" cy="35753"/>
        </a:xfrm>
        <a:custGeom>
          <a:avLst/>
          <a:gdLst/>
          <a:ahLst/>
          <a:cxnLst/>
          <a:rect l="0" t="0" r="0" b="0"/>
          <a:pathLst>
            <a:path>
              <a:moveTo>
                <a:pt x="0" y="17876"/>
              </a:moveTo>
              <a:lnTo>
                <a:pt x="263603" y="178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54330" y="1619257"/>
        <a:ext cx="13180" cy="13180"/>
      </dsp:txXfrm>
    </dsp:sp>
    <dsp:sp modelId="{35CCA366-5AB7-4D74-807D-B9087C670530}">
      <dsp:nvSpPr>
        <dsp:cNvPr id="0" name=""/>
        <dsp:cNvSpPr/>
      </dsp:nvSpPr>
      <dsp:spPr>
        <a:xfrm>
          <a:off x="2478960" y="-121301"/>
          <a:ext cx="1763919" cy="16153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Personal Statement</a:t>
          </a:r>
        </a:p>
      </dsp:txBody>
      <dsp:txXfrm>
        <a:off x="2737280" y="115261"/>
        <a:ext cx="1247279" cy="1142223"/>
      </dsp:txXfrm>
    </dsp:sp>
    <dsp:sp modelId="{5D1F39B5-06B7-46D3-B12B-76C59006FA59}">
      <dsp:nvSpPr>
        <dsp:cNvPr id="0" name=""/>
        <dsp:cNvSpPr/>
      </dsp:nvSpPr>
      <dsp:spPr>
        <a:xfrm rot="19800000">
          <a:off x="3924938" y="2021073"/>
          <a:ext cx="209793" cy="35753"/>
        </a:xfrm>
        <a:custGeom>
          <a:avLst/>
          <a:gdLst/>
          <a:ahLst/>
          <a:cxnLst/>
          <a:rect l="0" t="0" r="0" b="0"/>
          <a:pathLst>
            <a:path>
              <a:moveTo>
                <a:pt x="0" y="17876"/>
              </a:moveTo>
              <a:lnTo>
                <a:pt x="209793" y="178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24590" y="2033705"/>
        <a:ext cx="10489" cy="10489"/>
      </dsp:txXfrm>
    </dsp:sp>
    <dsp:sp modelId="{567AD9FD-F70E-46D2-B377-0174856D5415}">
      <dsp:nvSpPr>
        <dsp:cNvPr id="0" name=""/>
        <dsp:cNvSpPr/>
      </dsp:nvSpPr>
      <dsp:spPr>
        <a:xfrm>
          <a:off x="3984785" y="748086"/>
          <a:ext cx="1763919" cy="1615347"/>
        </a:xfrm>
        <a:prstGeom prst="ellipse">
          <a:avLst/>
        </a:prstGeom>
        <a:solidFill>
          <a:srgbClr val="7C23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Letters of Evaluation</a:t>
          </a:r>
        </a:p>
      </dsp:txBody>
      <dsp:txXfrm>
        <a:off x="4243105" y="984648"/>
        <a:ext cx="1247279" cy="1142223"/>
      </dsp:txXfrm>
    </dsp:sp>
    <dsp:sp modelId="{F6A4766D-C73C-488B-A83D-539ED0802B4C}">
      <dsp:nvSpPr>
        <dsp:cNvPr id="0" name=""/>
        <dsp:cNvSpPr/>
      </dsp:nvSpPr>
      <dsp:spPr>
        <a:xfrm rot="1800000">
          <a:off x="3924938" y="2793469"/>
          <a:ext cx="209793" cy="35753"/>
        </a:xfrm>
        <a:custGeom>
          <a:avLst/>
          <a:gdLst/>
          <a:ahLst/>
          <a:cxnLst/>
          <a:rect l="0" t="0" r="0" b="0"/>
          <a:pathLst>
            <a:path>
              <a:moveTo>
                <a:pt x="0" y="17876"/>
              </a:moveTo>
              <a:lnTo>
                <a:pt x="209793" y="178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24590" y="2806101"/>
        <a:ext cx="10489" cy="10489"/>
      </dsp:txXfrm>
    </dsp:sp>
    <dsp:sp modelId="{C0E0F6DB-610D-475E-A973-FF77BF783E7D}">
      <dsp:nvSpPr>
        <dsp:cNvPr id="0" name=""/>
        <dsp:cNvSpPr/>
      </dsp:nvSpPr>
      <dsp:spPr>
        <a:xfrm>
          <a:off x="3984785" y="2486862"/>
          <a:ext cx="1763919" cy="1615347"/>
        </a:xfrm>
        <a:prstGeom prst="ellipse">
          <a:avLst/>
        </a:prstGeom>
        <a:solidFill>
          <a:srgbClr val="9C22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Experiences</a:t>
          </a:r>
        </a:p>
      </dsp:txBody>
      <dsp:txXfrm>
        <a:off x="4243105" y="2723424"/>
        <a:ext cx="1247279" cy="1142223"/>
      </dsp:txXfrm>
    </dsp:sp>
    <dsp:sp modelId="{E869AF59-9059-4554-B851-E84E062F9450}">
      <dsp:nvSpPr>
        <dsp:cNvPr id="0" name=""/>
        <dsp:cNvSpPr/>
      </dsp:nvSpPr>
      <dsp:spPr>
        <a:xfrm rot="5400000">
          <a:off x="3229119" y="3206572"/>
          <a:ext cx="263603" cy="35753"/>
        </a:xfrm>
        <a:custGeom>
          <a:avLst/>
          <a:gdLst/>
          <a:ahLst/>
          <a:cxnLst/>
          <a:rect l="0" t="0" r="0" b="0"/>
          <a:pathLst>
            <a:path>
              <a:moveTo>
                <a:pt x="0" y="17876"/>
              </a:moveTo>
              <a:lnTo>
                <a:pt x="263603" y="178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54330" y="3217859"/>
        <a:ext cx="13180" cy="13180"/>
      </dsp:txXfrm>
    </dsp:sp>
    <dsp:sp modelId="{A5E86ABD-2C59-4E3F-83B1-71B49EEA617A}">
      <dsp:nvSpPr>
        <dsp:cNvPr id="0" name=""/>
        <dsp:cNvSpPr/>
      </dsp:nvSpPr>
      <dsp:spPr>
        <a:xfrm>
          <a:off x="2478960" y="3356251"/>
          <a:ext cx="1763919" cy="1615347"/>
        </a:xfrm>
        <a:prstGeom prst="ellipse">
          <a:avLst/>
        </a:prstGeom>
        <a:solidFill>
          <a:srgbClr val="AB21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Interview</a:t>
          </a:r>
        </a:p>
        <a:p>
          <a:pPr marL="0" lvl="0" indent="0" algn="ctr" defTabSz="711200">
            <a:lnSpc>
              <a:spcPct val="90000"/>
            </a:lnSpc>
            <a:spcBef>
              <a:spcPct val="0"/>
            </a:spcBef>
            <a:spcAft>
              <a:spcPct val="35000"/>
            </a:spcAft>
            <a:buNone/>
          </a:pPr>
          <a:r>
            <a:rPr lang="en-US" sz="1600" kern="1200" dirty="0"/>
            <a:t>(traditional, MMI)</a:t>
          </a:r>
        </a:p>
      </dsp:txBody>
      <dsp:txXfrm>
        <a:off x="2737280" y="3592813"/>
        <a:ext cx="1247279" cy="1142223"/>
      </dsp:txXfrm>
    </dsp:sp>
    <dsp:sp modelId="{A42DD016-0E85-4C17-BF9D-5313B1B17680}">
      <dsp:nvSpPr>
        <dsp:cNvPr id="0" name=""/>
        <dsp:cNvSpPr/>
      </dsp:nvSpPr>
      <dsp:spPr>
        <a:xfrm rot="9000000">
          <a:off x="2587109" y="2793469"/>
          <a:ext cx="209793" cy="35753"/>
        </a:xfrm>
        <a:custGeom>
          <a:avLst/>
          <a:gdLst/>
          <a:ahLst/>
          <a:cxnLst/>
          <a:rect l="0" t="0" r="0" b="0"/>
          <a:pathLst>
            <a:path>
              <a:moveTo>
                <a:pt x="0" y="17876"/>
              </a:moveTo>
              <a:lnTo>
                <a:pt x="209793" y="178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686761" y="2806101"/>
        <a:ext cx="10489" cy="10489"/>
      </dsp:txXfrm>
    </dsp:sp>
    <dsp:sp modelId="{71BF3B02-50DA-4FE1-8698-248E8524BDA2}">
      <dsp:nvSpPr>
        <dsp:cNvPr id="0" name=""/>
        <dsp:cNvSpPr/>
      </dsp:nvSpPr>
      <dsp:spPr>
        <a:xfrm>
          <a:off x="973136" y="2486862"/>
          <a:ext cx="1763919" cy="1615347"/>
        </a:xfrm>
        <a:prstGeom prst="ellipse">
          <a:avLst/>
        </a:prstGeom>
        <a:solidFill>
          <a:srgbClr val="B020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Other school- specific assessments</a:t>
          </a:r>
        </a:p>
      </dsp:txBody>
      <dsp:txXfrm>
        <a:off x="1231456" y="2723424"/>
        <a:ext cx="1247279" cy="1142223"/>
      </dsp:txXfrm>
    </dsp:sp>
    <dsp:sp modelId="{23FA027D-2134-4EE3-8E42-AC2CC8F9F671}">
      <dsp:nvSpPr>
        <dsp:cNvPr id="0" name=""/>
        <dsp:cNvSpPr/>
      </dsp:nvSpPr>
      <dsp:spPr>
        <a:xfrm rot="12600000">
          <a:off x="2587887" y="2021282"/>
          <a:ext cx="208959" cy="35753"/>
        </a:xfrm>
        <a:custGeom>
          <a:avLst/>
          <a:gdLst/>
          <a:ahLst/>
          <a:cxnLst/>
          <a:rect l="0" t="0" r="0" b="0"/>
          <a:pathLst>
            <a:path>
              <a:moveTo>
                <a:pt x="0" y="17876"/>
              </a:moveTo>
              <a:lnTo>
                <a:pt x="208959" y="178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687143" y="2033935"/>
        <a:ext cx="10447" cy="10447"/>
      </dsp:txXfrm>
    </dsp:sp>
    <dsp:sp modelId="{498D70B8-20E4-4BB1-9F1E-3016C7A12601}">
      <dsp:nvSpPr>
        <dsp:cNvPr id="0" name=""/>
        <dsp:cNvSpPr/>
      </dsp:nvSpPr>
      <dsp:spPr>
        <a:xfrm>
          <a:off x="972281" y="747305"/>
          <a:ext cx="1765628" cy="1616909"/>
        </a:xfrm>
        <a:prstGeom prst="ellipse">
          <a:avLst/>
        </a:prstGeom>
        <a:solidFill>
          <a:srgbClr val="B41F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AAMC PREview scores</a:t>
          </a:r>
        </a:p>
      </dsp:txBody>
      <dsp:txXfrm>
        <a:off x="1230851" y="984096"/>
        <a:ext cx="1248488" cy="11433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1123C-C800-429D-8130-806FAC5C16E1}" type="datetimeFigureOut">
              <a:rPr lang="en-US" smtClean="0"/>
              <a:t>5/30/2024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3F7BC-BCD3-480A-AD2E-FD308E285357}" type="slidenum">
              <a:rPr lang="en-US" smtClean="0"/>
              <a:t>‹#›</a:t>
            </a:fld>
            <a:endParaRPr lang="en-US" dirty="0"/>
          </a:p>
        </p:txBody>
      </p:sp>
    </p:spTree>
    <p:extLst>
      <p:ext uri="{BB962C8B-B14F-4D97-AF65-F5344CB8AC3E}">
        <p14:creationId xmlns:p14="http://schemas.microsoft.com/office/powerpoint/2010/main" val="20558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Thank you for participating in today’s training to learn more about the PREview exam and how to incorporate PREview scores into our admission process.</a:t>
            </a:r>
          </a:p>
        </p:txBody>
      </p:sp>
      <p:sp>
        <p:nvSpPr>
          <p:cNvPr id="4" name="Slide Number Placeholder 3"/>
          <p:cNvSpPr>
            <a:spLocks noGrp="1"/>
          </p:cNvSpPr>
          <p:nvPr>
            <p:ph type="sldNum" sz="quarter" idx="5"/>
          </p:nvPr>
        </p:nvSpPr>
        <p:spPr/>
        <p:txBody>
          <a:bodyPr/>
          <a:lstStyle/>
          <a:p>
            <a:fld id="{1823F7BC-BCD3-480A-AD2E-FD308E285357}" type="slidenum">
              <a:rPr lang="en-US" smtClean="0"/>
              <a:t>2</a:t>
            </a:fld>
            <a:endParaRPr lang="en-US" dirty="0"/>
          </a:p>
        </p:txBody>
      </p:sp>
    </p:spTree>
    <p:extLst>
      <p:ext uri="{BB962C8B-B14F-4D97-AF65-F5344CB8AC3E}">
        <p14:creationId xmlns:p14="http://schemas.microsoft.com/office/powerpoint/2010/main" val="47069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11</a:t>
            </a:fld>
            <a:endParaRPr lang="en-US" dirty="0"/>
          </a:p>
        </p:txBody>
      </p:sp>
    </p:spTree>
    <p:extLst>
      <p:ext uri="{BB962C8B-B14F-4D97-AF65-F5344CB8AC3E}">
        <p14:creationId xmlns:p14="http://schemas.microsoft.com/office/powerpoint/2010/main" val="307800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to school: Consider customizing the slide to highlight the specific competencies you focus on in your admissions process. Update speaker notes. </a:t>
            </a:r>
          </a:p>
          <a:p>
            <a:endParaRPr lang="en-US" dirty="0"/>
          </a:p>
          <a:p>
            <a:pPr defTabSz="948507">
              <a:spcBef>
                <a:spcPts val="0"/>
              </a:spcBef>
              <a:defRPr/>
            </a:pPr>
            <a:r>
              <a:rPr lang="en-US" altLang="en-US" sz="1200" b="0" i="0" baseline="0" dirty="0">
                <a:latin typeface="Arial" panose="020B0604020202020204" pitchFamily="34" charset="0"/>
              </a:rPr>
              <a:t>Our school considers many competencies during &lt;</a:t>
            </a:r>
            <a:r>
              <a:rPr lang="en-US" altLang="en-US" sz="1200" b="1" i="1" baseline="0" dirty="0">
                <a:latin typeface="Arial" panose="020B0604020202020204" pitchFamily="34" charset="0"/>
              </a:rPr>
              <a:t>insert admission stage</a:t>
            </a:r>
            <a:r>
              <a:rPr lang="en-US" altLang="en-US" sz="1200" b="0" i="0" baseline="0" dirty="0">
                <a:latin typeface="Arial" panose="020B0604020202020204" pitchFamily="34" charset="0"/>
              </a:rPr>
              <a:t>&gt; that are required for success at our school and that align with our mission, goals, needs, and resources. </a:t>
            </a:r>
          </a:p>
          <a:p>
            <a:pPr defTabSz="948507">
              <a:spcBef>
                <a:spcPts val="0"/>
              </a:spcBef>
              <a:defRPr/>
            </a:pPr>
            <a:endParaRPr lang="en-US" altLang="en-US" sz="1200" b="0" i="0" baseline="0" dirty="0">
              <a:latin typeface="Arial" panose="020B0604020202020204" pitchFamily="34" charset="0"/>
            </a:endParaRPr>
          </a:p>
          <a:p>
            <a:pPr defTabSz="948507">
              <a:spcBef>
                <a:spcPts val="0"/>
              </a:spcBef>
              <a:defRPr/>
            </a:pPr>
            <a:r>
              <a:rPr lang="en-US" altLang="en-US" sz="1200" b="0" i="0" baseline="0" dirty="0">
                <a:latin typeface="Arial" panose="020B0604020202020204" pitchFamily="34" charset="0"/>
              </a:rPr>
              <a:t>As you consider PREview scores this year, keep in mind the breadth of competencies required for applicant success at our school. </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12</a:t>
            </a:fld>
            <a:endParaRPr lang="en-US" dirty="0"/>
          </a:p>
        </p:txBody>
      </p:sp>
    </p:spTree>
    <p:extLst>
      <p:ext uri="{BB962C8B-B14F-4D97-AF65-F5344CB8AC3E}">
        <p14:creationId xmlns:p14="http://schemas.microsoft.com/office/powerpoint/2010/main" val="127460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to school: Customize the slide to note which parts of the application you use to learn about the different competency areas. </a:t>
            </a:r>
          </a:p>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dirty="0"/>
              <a:t>PREview scores capture a subset of what is needed for medical school and do not cover everything related to professional competencies, such as Oral Communication.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baseline="0" dirty="0">
                <a:latin typeface="Arial" panose="020B0604020202020204" pitchFamily="34" charset="0"/>
              </a:rPr>
              <a:t>PREview scores should be considered as one piece of data for professional competencies and within the broader application</a:t>
            </a:r>
            <a:r>
              <a:rPr lang="en-US" dirty="0"/>
              <a:t> when evaluating an applicant. </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13</a:t>
            </a:fld>
            <a:endParaRPr lang="en-US" dirty="0"/>
          </a:p>
        </p:txBody>
      </p:sp>
    </p:spTree>
    <p:extLst>
      <p:ext uri="{BB962C8B-B14F-4D97-AF65-F5344CB8AC3E}">
        <p14:creationId xmlns:p14="http://schemas.microsoft.com/office/powerpoint/2010/main" val="980097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at how the PREview exam relates to other application components also capturing professional competencies.</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14</a:t>
            </a:fld>
            <a:endParaRPr lang="en-US" dirty="0"/>
          </a:p>
        </p:txBody>
      </p:sp>
    </p:spTree>
    <p:extLst>
      <p:ext uri="{BB962C8B-B14F-4D97-AF65-F5344CB8AC3E}">
        <p14:creationId xmlns:p14="http://schemas.microsoft.com/office/powerpoint/2010/main" val="318565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to school: Customize the slide to highlight which parts of the application you use to learn about professional competencies. </a:t>
            </a:r>
          </a:p>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baseline="0" dirty="0"/>
              <a:t>As you review PREview scores, interpret them in the context of other competency-relevant application information. And, look for consistencies and inconsistencies in the stories these data tell.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baseline="0" dirty="0"/>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baseline="0" dirty="0"/>
              <a:t>How did the applicant perform on the PREview exam?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baseline="0" dirty="0"/>
              <a:t>How did the applicant’s letter writers describe their performance in these different competency areas?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baseline="0" dirty="0"/>
              <a:t>What opportunities has the applicant had to learn and develop professional competencies through their experiences?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baseline="0" dirty="0"/>
              <a:t>How did the applicant perform on the interview or MMI?</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baseline="0" dirty="0"/>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baseline="0" dirty="0"/>
              <a:t>Triangulating different sources of applicant information, including PREview scores, will paint the clearest picture of an applicant’s understanding and demonstration of professional competencies. And it will better position you for identifying the applicants who align with your mission and are most likely to succeed at your school. </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15</a:t>
            </a:fld>
            <a:endParaRPr lang="en-US" dirty="0"/>
          </a:p>
        </p:txBody>
      </p:sp>
    </p:spTree>
    <p:extLst>
      <p:ext uri="{BB962C8B-B14F-4D97-AF65-F5344CB8AC3E}">
        <p14:creationId xmlns:p14="http://schemas.microsoft.com/office/powerpoint/2010/main" val="873885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PREview score provides different information about professional competencies than some of the other application components. The PREview exam measures the extent to which applicants know what professional behaviors are effective and ineffective in given situations.</a:t>
            </a:r>
          </a:p>
          <a:p>
            <a:endParaRPr lang="en-US" dirty="0"/>
          </a:p>
          <a:p>
            <a:r>
              <a:rPr lang="en-US" dirty="0"/>
              <a:t>Differently, letters of recommendation, personal statements, interviews, and MMIs may provide information about how applicants have demonstrated professional competencies in the past or how they might behave in future situations calling upon professional competencies.</a:t>
            </a:r>
          </a:p>
          <a:p>
            <a:endParaRPr lang="en-US" dirty="0"/>
          </a:p>
          <a:p>
            <a:r>
              <a:rPr lang="en-US" dirty="0"/>
              <a:t>Triangulating across these different types of information will help paint a clearer picture of an applicant’s understanding and demonstration of professional competencies.</a:t>
            </a:r>
          </a:p>
          <a:p>
            <a:endParaRPr lang="en-US" dirty="0"/>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16</a:t>
            </a:fld>
            <a:endParaRPr lang="en-US" dirty="0"/>
          </a:p>
        </p:txBody>
      </p:sp>
    </p:spTree>
    <p:extLst>
      <p:ext uri="{BB962C8B-B14F-4D97-AF65-F5344CB8AC3E}">
        <p14:creationId xmlns:p14="http://schemas.microsoft.com/office/powerpoint/2010/main" val="209137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to school: Consider pausing here and asking a few discussion questions to give attendees an opportunity to reflect on their typical approach, how it may change, and possible questions or concerns they have. Customize the sample discussion questions on the slide as desired. </a:t>
            </a:r>
          </a:p>
        </p:txBody>
      </p:sp>
      <p:sp>
        <p:nvSpPr>
          <p:cNvPr id="4" name="Slide Number Placeholder 3"/>
          <p:cNvSpPr>
            <a:spLocks noGrp="1"/>
          </p:cNvSpPr>
          <p:nvPr>
            <p:ph type="sldNum" sz="quarter" idx="5"/>
          </p:nvPr>
        </p:nvSpPr>
        <p:spPr/>
        <p:txBody>
          <a:bodyPr/>
          <a:lstStyle/>
          <a:p>
            <a:fld id="{1823F7BC-BCD3-480A-AD2E-FD308E285357}" type="slidenum">
              <a:rPr lang="en-US" smtClean="0"/>
              <a:t>17</a:t>
            </a:fld>
            <a:endParaRPr lang="en-US" dirty="0"/>
          </a:p>
        </p:txBody>
      </p:sp>
    </p:spTree>
    <p:extLst>
      <p:ext uri="{BB962C8B-B14F-4D97-AF65-F5344CB8AC3E}">
        <p14:creationId xmlns:p14="http://schemas.microsoft.com/office/powerpoint/2010/main" val="2768550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to school: You will need to customize this section to reflect your policies. More specifically, you will need to choose which slides to include, customize some slide content, and customize some speaker notes.</a:t>
            </a:r>
          </a:p>
          <a:p>
            <a:endParaRPr lang="en-US" dirty="0"/>
          </a:p>
          <a:p>
            <a:r>
              <a:rPr lang="en-US" dirty="0"/>
              <a:t>In this final section, we’ll turn our attention toward fairness and review our policies using PREview scores this year.</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18</a:t>
            </a:fld>
            <a:endParaRPr lang="en-US" dirty="0"/>
          </a:p>
        </p:txBody>
      </p:sp>
    </p:spTree>
    <p:extLst>
      <p:ext uri="{BB962C8B-B14F-4D97-AF65-F5344CB8AC3E}">
        <p14:creationId xmlns:p14="http://schemas.microsoft.com/office/powerpoint/2010/main" val="406202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to school: Customize the slide (currently displaying an example) and speaker notes to reflect your policies. Here are some options to assist you for each bullet.</a:t>
            </a:r>
          </a:p>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855663" lvl="1" indent="-457200">
              <a:buFont typeface="Arial" panose="020B0604020202020204" pitchFamily="34" charset="0"/>
              <a:buChar char="•"/>
            </a:pPr>
            <a:r>
              <a:rPr lang="en-US" dirty="0"/>
              <a:t>Consider PREview scores during </a:t>
            </a:r>
            <a:r>
              <a:rPr lang="en-US" i="1" dirty="0"/>
              <a:t>&lt;</a:t>
            </a:r>
            <a:r>
              <a:rPr lang="en-US" b="1" i="1" dirty="0"/>
              <a:t>application review, interview evaluation, final admission decisions, waitlist management</a:t>
            </a:r>
            <a:r>
              <a:rPr lang="en-US" i="1" dirty="0"/>
              <a:t>&gt;</a:t>
            </a:r>
          </a:p>
          <a:p>
            <a:pPr marL="855663" lvl="1" indent="-457200">
              <a:buFont typeface="Arial" panose="020B0604020202020204" pitchFamily="34" charset="0"/>
              <a:buChar char="•"/>
            </a:pPr>
            <a:r>
              <a:rPr lang="en-US" dirty="0"/>
              <a:t>Assign &lt;</a:t>
            </a:r>
            <a:r>
              <a:rPr lang="en-US" b="1" i="1" dirty="0"/>
              <a:t>low, moderate</a:t>
            </a:r>
            <a:r>
              <a:rPr lang="en-US" i="1" dirty="0"/>
              <a:t>&gt;</a:t>
            </a:r>
            <a:r>
              <a:rPr lang="en-US" dirty="0"/>
              <a:t> weight to PREview scores</a:t>
            </a:r>
          </a:p>
          <a:p>
            <a:pPr marL="855663" lvl="1" indent="-457200">
              <a:buFont typeface="Arial" panose="020B0604020202020204" pitchFamily="34" charset="0"/>
              <a:buChar char="•"/>
            </a:pPr>
            <a:r>
              <a:rPr lang="en-US" dirty="0"/>
              <a:t>Consider the &lt;</a:t>
            </a:r>
            <a:r>
              <a:rPr lang="en-US" b="1" i="1" dirty="0"/>
              <a:t>all, the most recent, the highest</a:t>
            </a:r>
            <a:r>
              <a:rPr lang="en-US" dirty="0"/>
              <a:t>&gt; PREview score(s), if multiple are available</a:t>
            </a:r>
          </a:p>
          <a:p>
            <a:pPr marL="855663" lvl="1" indent="-457200">
              <a:buFont typeface="Arial" panose="020B0604020202020204" pitchFamily="34" charset="0"/>
              <a:buChar char="•"/>
            </a:pPr>
            <a:r>
              <a:rPr lang="en-US" i="1" dirty="0"/>
              <a:t>&lt;</a:t>
            </a:r>
            <a:r>
              <a:rPr lang="en-US" b="1" i="1" dirty="0"/>
              <a:t>Disregard, Disqualify an applicant for</a:t>
            </a:r>
            <a:r>
              <a:rPr lang="en-US" i="1" dirty="0"/>
              <a:t>&gt;</a:t>
            </a:r>
            <a:r>
              <a:rPr lang="en-US" dirty="0"/>
              <a:t> missing PREview scores</a:t>
            </a:r>
          </a:p>
          <a:p>
            <a:pPr marL="855663" lvl="1" indent="-457200">
              <a:buFont typeface="Arial" panose="020B0604020202020204" pitchFamily="34" charset="0"/>
              <a:buChar char="•"/>
            </a:pPr>
            <a:r>
              <a:rPr lang="en-US" dirty="0"/>
              <a:t>Consider PREview scores as a &lt;</a:t>
            </a:r>
            <a:r>
              <a:rPr lang="en-US" b="1" i="1" dirty="0"/>
              <a:t>plus factor or benefit to applicants; screen out; or, plus factor and screen out</a:t>
            </a:r>
            <a:r>
              <a:rPr lang="en-US" b="0" i="0" dirty="0"/>
              <a:t>&gt;</a:t>
            </a:r>
            <a:endParaRPr lang="en-US" dirty="0"/>
          </a:p>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r>
              <a:rPr lang="en-US" dirty="0"/>
              <a:t>Ensuring fairness and avoiding potential disadvantage are a priority for our school.</a:t>
            </a:r>
          </a:p>
          <a:p>
            <a:endParaRPr lang="en-US" dirty="0"/>
          </a:p>
          <a:p>
            <a:r>
              <a:rPr lang="en-US" dirty="0"/>
              <a:t>Before using PREview scores, it’s important that we are on the same as to when and how we’ll use PREview scores, what scores we will consider, and how we’ll handle missing scores.</a:t>
            </a:r>
          </a:p>
          <a:p>
            <a:endParaRPr lang="en-US" dirty="0"/>
          </a:p>
          <a:p>
            <a:r>
              <a:rPr lang="en-US" dirty="0"/>
              <a:t>In addition to this training, you can revisit these policies in </a:t>
            </a:r>
            <a:r>
              <a:rPr lang="en-US" i="1" dirty="0"/>
              <a:t>&lt;</a:t>
            </a:r>
            <a:r>
              <a:rPr lang="en-US" b="1" i="1" dirty="0"/>
              <a:t>insert admission guidance document name if one exists</a:t>
            </a:r>
            <a:r>
              <a:rPr lang="en-US" i="1" dirty="0"/>
              <a:t>&gt;</a:t>
            </a:r>
            <a:r>
              <a:rPr lang="en-US" dirty="0"/>
              <a:t>.</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19</a:t>
            </a:fld>
            <a:endParaRPr lang="en-US" dirty="0"/>
          </a:p>
        </p:txBody>
      </p:sp>
    </p:spTree>
    <p:extLst>
      <p:ext uri="{BB962C8B-B14F-4D97-AF65-F5344CB8AC3E}">
        <p14:creationId xmlns:p14="http://schemas.microsoft.com/office/powerpoint/2010/main" val="1768188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baseline="0" dirty="0">
                <a:solidFill>
                  <a:schemeClr val="tx1"/>
                </a:solidFill>
                <a:effectLst/>
                <a:latin typeface="Arial" charset="0"/>
                <a:ea typeface="+mn-ea"/>
                <a:cs typeface="+mn-cs"/>
              </a:rPr>
              <a:t>Note to school: Keep or drop this slide based on your policy; Update speaker notes as needed</a:t>
            </a:r>
          </a:p>
          <a:p>
            <a:endParaRPr lang="en-US" sz="1200" b="0" kern="1200" baseline="0" dirty="0">
              <a:solidFill>
                <a:schemeClr val="tx1"/>
              </a:solidFill>
              <a:effectLst/>
              <a:latin typeface="Arial" charset="0"/>
              <a:ea typeface="+mn-ea"/>
              <a:cs typeface="+mn-cs"/>
            </a:endParaRPr>
          </a:p>
          <a:p>
            <a:r>
              <a:rPr lang="en-US" sz="1200" b="0" kern="1200" baseline="0" dirty="0">
                <a:solidFill>
                  <a:schemeClr val="tx1"/>
                </a:solidFill>
                <a:effectLst/>
                <a:latin typeface="Arial" charset="0"/>
                <a:ea typeface="+mn-ea"/>
                <a:cs typeface="+mn-cs"/>
              </a:rPr>
              <a:t>There may be applicants who have multiple PREview scores as applicants may complete the PREview exam up to two times per testing year and up to four times in a lifetime.</a:t>
            </a:r>
          </a:p>
          <a:p>
            <a:endParaRPr lang="en-US" sz="1200" b="0" kern="1200" baseline="0" dirty="0">
              <a:solidFill>
                <a:schemeClr val="tx1"/>
              </a:solidFill>
              <a:effectLst/>
              <a:latin typeface="Arial" charset="0"/>
              <a:ea typeface="+mn-ea"/>
              <a:cs typeface="+mn-cs"/>
            </a:endParaRPr>
          </a:p>
          <a:p>
            <a:r>
              <a:rPr lang="en-US" sz="1200" b="0" kern="1200" baseline="0" dirty="0">
                <a:solidFill>
                  <a:schemeClr val="tx1"/>
                </a:solidFill>
                <a:effectLst/>
                <a:latin typeface="Arial" charset="0"/>
                <a:ea typeface="+mn-ea"/>
                <a:cs typeface="+mn-cs"/>
              </a:rPr>
              <a:t>Some applicants this year may have completed the PREview exam during a prior administration. </a:t>
            </a:r>
            <a:r>
              <a:rPr lang="en-US" sz="1200" b="1" i="1" kern="1200" baseline="0" dirty="0">
                <a:solidFill>
                  <a:schemeClr val="tx1"/>
                </a:solidFill>
                <a:effectLst/>
                <a:latin typeface="Arial" charset="0"/>
                <a:ea typeface="+mn-ea"/>
                <a:cs typeface="+mn-cs"/>
              </a:rPr>
              <a:t>We do not require applicants to complete the PREview exam. It is their choice whether they choose to retake it this year. </a:t>
            </a:r>
          </a:p>
          <a:p>
            <a:endParaRPr lang="en-US" sz="1200" b="0" kern="1200" baseline="0" dirty="0">
              <a:solidFill>
                <a:schemeClr val="tx1"/>
              </a:solidFill>
              <a:effectLst/>
              <a:latin typeface="Arial" charset="0"/>
              <a:ea typeface="+mn-ea"/>
              <a:cs typeface="+mn-cs"/>
            </a:endParaRPr>
          </a:p>
          <a:p>
            <a:r>
              <a:rPr lang="en-US" sz="1200" b="0" kern="1200" baseline="0" dirty="0">
                <a:solidFill>
                  <a:schemeClr val="tx1"/>
                </a:solidFill>
                <a:effectLst/>
                <a:latin typeface="Arial" charset="0"/>
                <a:ea typeface="+mn-ea"/>
                <a:cs typeface="+mn-cs"/>
              </a:rPr>
              <a:t>All PREview scores from an applicant’s PREview exam completion during the current administration and prior administrations will be available to us. </a:t>
            </a:r>
          </a:p>
          <a:p>
            <a:endParaRPr lang="en-US" sz="1200" b="0" kern="1200" baseline="0" dirty="0">
              <a:solidFill>
                <a:schemeClr val="tx1"/>
              </a:solidFill>
              <a:effectLst/>
              <a:latin typeface="Arial" charset="0"/>
              <a:ea typeface="+mn-ea"/>
              <a:cs typeface="+mn-cs"/>
            </a:endParaRPr>
          </a:p>
          <a:p>
            <a:r>
              <a:rPr lang="en-US" sz="1200" b="0" kern="1200" baseline="0" dirty="0">
                <a:solidFill>
                  <a:schemeClr val="tx1"/>
                </a:solidFill>
                <a:effectLst/>
                <a:latin typeface="Arial" charset="0"/>
                <a:ea typeface="+mn-ea"/>
                <a:cs typeface="+mn-cs"/>
              </a:rPr>
              <a:t>We will focus on the highest PREview score reported by an applicant.</a:t>
            </a:r>
          </a:p>
          <a:p>
            <a:endParaRPr lang="en-US" sz="1200" b="0" kern="1200" baseline="0" dirty="0">
              <a:solidFill>
                <a:schemeClr val="tx1"/>
              </a:solidFill>
              <a:effectLst/>
              <a:latin typeface="Arial" charset="0"/>
              <a:ea typeface="+mn-ea"/>
              <a:cs typeface="+mn-cs"/>
            </a:endParaRPr>
          </a:p>
          <a:p>
            <a:pPr marL="0" marR="0">
              <a:lnSpc>
                <a:spcPct val="110000"/>
              </a:lnSpc>
              <a:spcBef>
                <a:spcPts val="600"/>
              </a:spcBef>
              <a:spcAft>
                <a:spcPts val="600"/>
              </a:spcAft>
            </a:pPr>
            <a:r>
              <a:rPr lang="en-US" sz="1200" b="0" kern="1200" baseline="0" dirty="0">
                <a:solidFill>
                  <a:schemeClr val="tx1"/>
                </a:solidFill>
                <a:effectLst/>
                <a:latin typeface="Arial" charset="0"/>
                <a:ea typeface="+mn-ea"/>
                <a:cs typeface="+mn-cs"/>
              </a:rPr>
              <a:t>We can compare PREview scores within and across years. </a:t>
            </a:r>
            <a:r>
              <a:rPr lang="en-US" sz="1800" dirty="0">
                <a:effectLst/>
                <a:latin typeface="Arial" panose="020B0604020202020204" pitchFamily="34" charset="0"/>
                <a:ea typeface="Calibri" panose="020F0502020204030204" pitchFamily="34" charset="0"/>
                <a:cs typeface="Times New Roman" panose="02020603050405020304" pitchFamily="18" charset="0"/>
              </a:rPr>
              <a:t>PREview developers build and equate test forms to keep the meaning of scores constant over test forms and time. No matter when applicants tested, whom they tested with, or what test forms they took, their scores have common interpretations. So, we can compare the highest score across applicants regardless of when they took the exam.</a:t>
            </a:r>
          </a:p>
          <a:p>
            <a:endParaRPr lang="en-US" sz="1200" b="0" kern="1200" baseline="0" dirty="0">
              <a:solidFill>
                <a:schemeClr val="tx1"/>
              </a:solidFill>
              <a:effectLst/>
              <a:latin typeface="Arial" charset="0"/>
              <a:ea typeface="+mn-ea"/>
              <a:cs typeface="+mn-cs"/>
            </a:endParaRPr>
          </a:p>
          <a:p>
            <a:r>
              <a:rPr lang="en-US" sz="1200" b="1" i="1" kern="1200" dirty="0">
                <a:solidFill>
                  <a:schemeClr val="tx1"/>
                </a:solidFill>
                <a:effectLst/>
                <a:latin typeface="Arial" charset="0"/>
                <a:ea typeface="+mn-ea"/>
                <a:cs typeface="+mn-cs"/>
              </a:rPr>
              <a:t>Because we will focus on just the highest score, please disregard any other PREview scores available for the applicant. Since we also consider the highest MCAT score, this should feel familiar to you. </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20</a:t>
            </a:fld>
            <a:endParaRPr lang="en-US" dirty="0"/>
          </a:p>
        </p:txBody>
      </p:sp>
    </p:spTree>
    <p:extLst>
      <p:ext uri="{BB962C8B-B14F-4D97-AF65-F5344CB8AC3E}">
        <p14:creationId xmlns:p14="http://schemas.microsoft.com/office/powerpoint/2010/main" val="3240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today’s training we will:</a:t>
            </a:r>
          </a:p>
          <a:p>
            <a:endParaRPr lang="en-US" dirty="0"/>
          </a:p>
          <a:p>
            <a:pPr marL="171450" indent="-171450">
              <a:buFont typeface="Arial" panose="020B0604020202020204" pitchFamily="34" charset="0"/>
              <a:buChar char="•"/>
            </a:pPr>
            <a:r>
              <a:rPr lang="en-US" sz="1200" dirty="0"/>
              <a:t>Describe what the PREview exam measures and what scores mean.</a:t>
            </a:r>
          </a:p>
          <a:p>
            <a:pPr marL="171450" indent="-171450">
              <a:buFont typeface="Arial" panose="020B0604020202020204" pitchFamily="34" charset="0"/>
              <a:buChar char="•"/>
            </a:pPr>
            <a:r>
              <a:rPr lang="en-US" sz="1200" dirty="0"/>
              <a:t>Outline our admissions policies for using PREview scores, such as when to review scores and which scores to consider to ensure a fair process.</a:t>
            </a:r>
          </a:p>
          <a:p>
            <a:pPr marL="171450" indent="-171450">
              <a:buFont typeface="Arial" panose="020B0604020202020204" pitchFamily="34" charset="0"/>
              <a:buChar char="•"/>
            </a:pPr>
            <a:r>
              <a:rPr lang="en-US" sz="1200" dirty="0"/>
              <a:t>And, explain how to consider PREview scores alongside other parts of the application that provide information on professional competencies to get a more complete picture of an applicant’s understanding and demonstration of professional competencies. </a:t>
            </a:r>
          </a:p>
        </p:txBody>
      </p:sp>
      <p:sp>
        <p:nvSpPr>
          <p:cNvPr id="4" name="Slide Number Placeholder 3"/>
          <p:cNvSpPr>
            <a:spLocks noGrp="1"/>
          </p:cNvSpPr>
          <p:nvPr>
            <p:ph type="sldNum" sz="quarter" idx="5"/>
          </p:nvPr>
        </p:nvSpPr>
        <p:spPr/>
        <p:txBody>
          <a:bodyPr/>
          <a:lstStyle/>
          <a:p>
            <a:fld id="{1823F7BC-BCD3-480A-AD2E-FD308E285357}" type="slidenum">
              <a:rPr lang="en-US" smtClean="0"/>
              <a:t>3</a:t>
            </a:fld>
            <a:endParaRPr lang="en-US" dirty="0"/>
          </a:p>
        </p:txBody>
      </p:sp>
    </p:spTree>
    <p:extLst>
      <p:ext uri="{BB962C8B-B14F-4D97-AF65-F5344CB8AC3E}">
        <p14:creationId xmlns:p14="http://schemas.microsoft.com/office/powerpoint/2010/main" val="2658148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baseline="0" dirty="0">
                <a:solidFill>
                  <a:schemeClr val="tx1"/>
                </a:solidFill>
                <a:effectLst/>
                <a:latin typeface="Arial" charset="0"/>
                <a:ea typeface="+mn-ea"/>
                <a:cs typeface="+mn-cs"/>
              </a:rPr>
              <a:t>Note to school: Keep or drop this slide based on your policy; Update speaker notes as needed</a:t>
            </a:r>
          </a:p>
          <a:p>
            <a:endParaRPr lang="en-US" sz="1200" b="0" kern="1200" baseline="0" dirty="0">
              <a:solidFill>
                <a:schemeClr val="tx1"/>
              </a:solidFill>
              <a:effectLst/>
              <a:latin typeface="Arial" charset="0"/>
              <a:ea typeface="+mn-ea"/>
              <a:cs typeface="+mn-cs"/>
            </a:endParaRPr>
          </a:p>
          <a:p>
            <a:r>
              <a:rPr lang="en-US" sz="1200" b="0" kern="1200" baseline="0" dirty="0">
                <a:solidFill>
                  <a:schemeClr val="tx1"/>
                </a:solidFill>
                <a:effectLst/>
                <a:latin typeface="Arial" charset="0"/>
                <a:ea typeface="+mn-ea"/>
                <a:cs typeface="+mn-cs"/>
              </a:rPr>
              <a:t>There may be applicants who have multiple PREview scores as applicants may complete the PREview exam up to two times per testing year and up to four times in a lifetime.</a:t>
            </a:r>
          </a:p>
          <a:p>
            <a:endParaRPr lang="en-US" sz="1200" b="0" kern="1200" baseline="0" dirty="0">
              <a:solidFill>
                <a:schemeClr val="tx1"/>
              </a:solidFill>
              <a:effectLst/>
              <a:latin typeface="Arial" charset="0"/>
              <a:ea typeface="+mn-ea"/>
              <a:cs typeface="+mn-cs"/>
            </a:endParaRPr>
          </a:p>
          <a:p>
            <a:r>
              <a:rPr lang="en-US" sz="1200" b="0" kern="1200" baseline="0" dirty="0">
                <a:solidFill>
                  <a:schemeClr val="tx1"/>
                </a:solidFill>
                <a:effectLst/>
                <a:latin typeface="Arial" charset="0"/>
                <a:ea typeface="+mn-ea"/>
                <a:cs typeface="+mn-cs"/>
              </a:rPr>
              <a:t>Some applicants this year may have completed the PREview exam during a prior administration. </a:t>
            </a:r>
            <a:r>
              <a:rPr lang="en-US" sz="1200" b="1" i="1" kern="1200" baseline="0" dirty="0">
                <a:solidFill>
                  <a:schemeClr val="tx1"/>
                </a:solidFill>
                <a:effectLst/>
                <a:latin typeface="Arial" charset="0"/>
                <a:ea typeface="+mn-ea"/>
                <a:cs typeface="+mn-cs"/>
              </a:rPr>
              <a:t>We do not require applicants to complete the PREview exam. It is their choice whether they choose to retake it this year. </a:t>
            </a:r>
          </a:p>
          <a:p>
            <a:endParaRPr lang="en-US" sz="1200" b="0" kern="1200" baseline="0" dirty="0">
              <a:solidFill>
                <a:schemeClr val="tx1"/>
              </a:solidFill>
              <a:effectLst/>
              <a:latin typeface="Arial" charset="0"/>
              <a:ea typeface="+mn-ea"/>
              <a:cs typeface="+mn-cs"/>
            </a:endParaRPr>
          </a:p>
          <a:p>
            <a:r>
              <a:rPr lang="en-US" sz="1200" b="0" kern="1200" baseline="0" dirty="0">
                <a:solidFill>
                  <a:schemeClr val="tx1"/>
                </a:solidFill>
                <a:effectLst/>
                <a:latin typeface="Arial" charset="0"/>
                <a:ea typeface="+mn-ea"/>
                <a:cs typeface="+mn-cs"/>
              </a:rPr>
              <a:t>All PREview scores from an applicant’s PREview exam completion during the current administration and prior administrations will be available to us. </a:t>
            </a:r>
          </a:p>
          <a:p>
            <a:endParaRPr lang="en-US" sz="1200" b="0" kern="1200" baseline="0" dirty="0">
              <a:solidFill>
                <a:schemeClr val="tx1"/>
              </a:solidFill>
              <a:effectLst/>
              <a:latin typeface="Arial" charset="0"/>
              <a:ea typeface="+mn-ea"/>
              <a:cs typeface="+mn-cs"/>
            </a:endParaRPr>
          </a:p>
          <a:p>
            <a:r>
              <a:rPr lang="en-US" sz="1200" b="0" kern="1200" baseline="0" dirty="0">
                <a:solidFill>
                  <a:schemeClr val="tx1"/>
                </a:solidFill>
                <a:effectLst/>
                <a:latin typeface="Arial" charset="0"/>
                <a:ea typeface="+mn-ea"/>
                <a:cs typeface="+mn-cs"/>
              </a:rPr>
              <a:t>We will consider all PREview scores available for an applicant.</a:t>
            </a:r>
          </a:p>
          <a:p>
            <a:endParaRPr lang="en-US" sz="1200" b="0" kern="1200" baseline="0" dirty="0">
              <a:solidFill>
                <a:schemeClr val="tx1"/>
              </a:solidFill>
              <a:effectLst/>
              <a:latin typeface="Arial" charset="0"/>
              <a:ea typeface="+mn-ea"/>
              <a:cs typeface="+mn-cs"/>
            </a:endParaRPr>
          </a:p>
          <a:p>
            <a:pPr marL="0" marR="0">
              <a:lnSpc>
                <a:spcPct val="110000"/>
              </a:lnSpc>
              <a:spcBef>
                <a:spcPts val="600"/>
              </a:spcBef>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PREview developers build and equate test forms to keep the meaning of scores constant over test forms and time. No matter when applicants tested, whom they tested with, or what test forms they took, their scores have common interpretations. So, we can compare an applicant’s scores to one another regardless of when they took the exam.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consider scores, you’ll first consider the trend in PREview scores. Did scores increase? Decrease? Or, remain the same? There are multiple reasons a score may change: testing conditions, coaching or practice, gained experience, etc.</a:t>
            </a:r>
          </a:p>
          <a:p>
            <a:endParaRPr lang="en-US" dirty="0"/>
          </a:p>
          <a:p>
            <a:r>
              <a:rPr lang="en-US" dirty="0"/>
              <a:t>Then, consider the trend of PREview performance in the context of other application information. For example,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What academic or life changes may have contributed to score change?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latin typeface="+mn-lt"/>
                <a:ea typeface="+mn-ea"/>
                <a:cs typeface="+mn-cs"/>
              </a:rPr>
              <a:t>How did the applicant’s letter writers describe their performance in these different competency areas?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latin typeface="+mn-lt"/>
                <a:ea typeface="+mn-ea"/>
                <a:cs typeface="+mn-cs"/>
              </a:rPr>
              <a:t>What opportunities has the applicant had to learn and develop professional competencies through their experiences?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Arial" charset="0"/>
                <a:ea typeface="+mn-ea"/>
                <a:cs typeface="+mn-cs"/>
              </a:rPr>
              <a:t>Our decision to consider multiple scores aligns with how we consider MCAT scores. So, this process should feel familiar to you; you will just turn to different information in the application to make sense of the score trend.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21</a:t>
            </a:fld>
            <a:endParaRPr lang="en-US" dirty="0"/>
          </a:p>
        </p:txBody>
      </p:sp>
    </p:spTree>
    <p:extLst>
      <p:ext uri="{BB962C8B-B14F-4D97-AF65-F5344CB8AC3E}">
        <p14:creationId xmlns:p14="http://schemas.microsoft.com/office/powerpoint/2010/main" val="2873752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baseline="0" dirty="0">
                <a:solidFill>
                  <a:schemeClr val="tx1"/>
                </a:solidFill>
                <a:effectLst/>
                <a:latin typeface="Arial" charset="0"/>
                <a:ea typeface="+mn-ea"/>
                <a:cs typeface="+mn-cs"/>
              </a:rPr>
              <a:t>Note to school: Keep or drop this slide based on your policy; Update slide and speaker notes as needed. Schools using the TMDSAS or AACOMAS application service should remove the green pop-up box as this does not apply to your applicants.</a:t>
            </a:r>
          </a:p>
          <a:p>
            <a:endParaRPr lang="en-US" sz="1200" b="0" kern="1200" baseline="0" dirty="0">
              <a:solidFill>
                <a:schemeClr val="tx1"/>
              </a:solidFill>
              <a:effectLst/>
              <a:latin typeface="Arial" charset="0"/>
              <a:ea typeface="+mn-ea"/>
              <a:cs typeface="+mn-cs"/>
            </a:endParaRPr>
          </a:p>
          <a:p>
            <a:r>
              <a:rPr lang="en-US" b="0" baseline="0" dirty="0"/>
              <a:t>As you review applications, there may be some applicants who are missing PREview scores.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Because we are </a:t>
            </a:r>
            <a:r>
              <a:rPr lang="en-US" b="1" baseline="0" dirty="0"/>
              <a:t>&lt;</a:t>
            </a:r>
            <a:r>
              <a:rPr lang="en-US" b="1" i="1" baseline="0" dirty="0"/>
              <a:t>recommending&gt;</a:t>
            </a:r>
            <a:r>
              <a:rPr lang="en-US" b="0" baseline="0" dirty="0"/>
              <a:t> the PREview exam, it is an applicant’s choice whether to take the PREview exam or not. Please disregard missing PREview scores during application review or evaluation.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0" baseline="0" dirty="0"/>
              <a:t>If an applicant is missing a PREview score, this could be for several reasons.</a:t>
            </a:r>
          </a:p>
          <a:p>
            <a:endParaRPr lang="en-US" b="0" baseline="0" dirty="0"/>
          </a:p>
          <a:p>
            <a:pPr marL="171450" indent="-171450">
              <a:buFont typeface="Arial" panose="020B0604020202020204" pitchFamily="34" charset="0"/>
              <a:buChar char="•"/>
            </a:pPr>
            <a:r>
              <a:rPr lang="en-US" b="0" baseline="0" dirty="0"/>
              <a:t>It is possible they have taken the PREview exam, but their score hasn’t been delivered yet. </a:t>
            </a:r>
          </a:p>
          <a:p>
            <a:pPr marL="171450" indent="-171450">
              <a:buFont typeface="Arial" panose="020B0604020202020204" pitchFamily="34" charset="0"/>
              <a:buChar char="•"/>
            </a:pPr>
            <a:r>
              <a:rPr lang="en-US" b="0" baseline="0" dirty="0"/>
              <a:t>Or, they have scheduled their test date, but haven’t yet taken the PREview exam. (</a:t>
            </a:r>
            <a:r>
              <a:rPr lang="en-US" b="0" i="1" baseline="0" dirty="0"/>
              <a:t>If you use the AMCAS application service, you can check the applicant’s AMCAS application to see if they reported a future PREview test date and a PREview score may be coming.)</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It’s also possible that they’ve taken the PREview exam but are waiting to retake the exam due to technology issues.</a:t>
            </a:r>
          </a:p>
          <a:p>
            <a:pPr marL="171450" indent="-171450">
              <a:buFont typeface="Arial" panose="020B0604020202020204" pitchFamily="34" charset="0"/>
              <a:buChar char="•"/>
            </a:pPr>
            <a:r>
              <a:rPr lang="en-US" b="0" baseline="0" dirty="0"/>
              <a:t>Or, they may have chosen to void their score or to not take the PREview exam. </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Regardless of the reason, it is important we take steps to avoid disadvantaging an applicant without a score. </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If an applicant has chosen not to take the PREview exam, they’ve simply lost the opportunity for their PREview score to benefit them. Utilize the full range of application information available to you that provides information about the applicant’s professional competencies; the PREview score being just one of those pieces. So, when it is missing, you can still review the application. However, you will focus your review on </a:t>
            </a:r>
            <a:r>
              <a:rPr lang="en-US" b="1" baseline="0" dirty="0"/>
              <a:t>&lt;insert other application components you typically review&gt; </a:t>
            </a:r>
            <a:r>
              <a:rPr lang="en-US" b="0" baseline="0" dirty="0"/>
              <a:t>and disregard the missing PREview score.</a:t>
            </a:r>
            <a:endParaRPr lang="en-US" b="1" i="0" baseline="0"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22</a:t>
            </a:fld>
            <a:endParaRPr lang="en-US" dirty="0"/>
          </a:p>
        </p:txBody>
      </p:sp>
    </p:spTree>
    <p:extLst>
      <p:ext uri="{BB962C8B-B14F-4D97-AF65-F5344CB8AC3E}">
        <p14:creationId xmlns:p14="http://schemas.microsoft.com/office/powerpoint/2010/main" val="1257447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Arial" charset="0"/>
                <a:ea typeface="+mn-ea"/>
                <a:cs typeface="+mn-cs"/>
              </a:rPr>
              <a:t>Note to school: Keep or drop this slide based on your policy; Update slide and speaker notes as needed. Schools using the TMDSAS or AACOMAS application service should remove the green pop-up box as this does not apply to your applicants. </a:t>
            </a:r>
            <a:r>
              <a:rPr lang="en-US" b="0" i="1" baseline="0" dirty="0"/>
              <a:t>You might also note whether applicants will only progress to application review or interview, depending on your process, if PREview scores are available or if applications may move forward to a certain point without PREview scores. For example, perhaps an applicant can move through application review without a PREview score but cannot be invited to interview until they have a PREview score. If reviewers may receive applications missing PREview scores, outline what steps they should take with the application.</a:t>
            </a:r>
          </a:p>
          <a:p>
            <a:endParaRPr lang="en-US" sz="1200" b="0" kern="1200" baseline="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As you review applications, there may be some applicants who are missing PREview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baseline="0" dirty="0"/>
          </a:p>
          <a:p>
            <a:r>
              <a:rPr lang="en-US" b="0" baseline="0" dirty="0"/>
              <a:t>Because we are </a:t>
            </a:r>
            <a:r>
              <a:rPr lang="en-US" b="1" baseline="0" dirty="0"/>
              <a:t>&lt;</a:t>
            </a:r>
            <a:r>
              <a:rPr lang="en-US" b="1" i="1" baseline="0" dirty="0"/>
              <a:t>requiring&gt; </a:t>
            </a:r>
            <a:r>
              <a:rPr lang="en-US" b="0" i="0" baseline="0" dirty="0"/>
              <a:t>that applicants complete </a:t>
            </a:r>
            <a:r>
              <a:rPr lang="en-US" b="0" baseline="0" dirty="0"/>
              <a:t>the PREview exam, applicants who do not have a PREview score will be disqualified from further consideration.</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dirty="0"/>
              <a:t>If you are using the AMCAS application service, we recommend checking the applicant’s AMCAS application to see if they reported a future PREview test date and a PREview score may be coming before disqualifying the applicant.</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23</a:t>
            </a:fld>
            <a:endParaRPr lang="en-US" dirty="0"/>
          </a:p>
        </p:txBody>
      </p:sp>
    </p:spTree>
    <p:extLst>
      <p:ext uri="{BB962C8B-B14F-4D97-AF65-F5344CB8AC3E}">
        <p14:creationId xmlns:p14="http://schemas.microsoft.com/office/powerpoint/2010/main" val="3752455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baseline="0" dirty="0">
                <a:solidFill>
                  <a:schemeClr val="tx1"/>
                </a:solidFill>
                <a:effectLst/>
                <a:latin typeface="Arial" charset="0"/>
                <a:ea typeface="+mn-ea"/>
                <a:cs typeface="+mn-cs"/>
              </a:rPr>
              <a:t>Note to school: Keep or drop this slide based on your policy; Update speaker notes as needed</a:t>
            </a:r>
          </a:p>
          <a:p>
            <a:endParaRPr lang="en-US" sz="1200" b="0" kern="1200" baseline="0" dirty="0">
              <a:solidFill>
                <a:schemeClr val="tx1"/>
              </a:solidFill>
              <a:effectLst/>
              <a:latin typeface="Arial" charset="0"/>
              <a:ea typeface="+mn-ea"/>
              <a:cs typeface="+mn-cs"/>
            </a:endParaRPr>
          </a:p>
          <a:p>
            <a:r>
              <a:rPr lang="en-US" dirty="0"/>
              <a:t>We have decided to use PREview scores as a plus factor or opportunity to strengthen an application. In other words, an applicant’s performance on the PREview exam may compensate for mediocre performance on &lt;</a:t>
            </a:r>
            <a:r>
              <a:rPr lang="en-US" b="1" i="1" dirty="0"/>
              <a:t>an interview or other assessment of professionalism; mediocre MCAT scores</a:t>
            </a:r>
            <a:r>
              <a:rPr lang="en-US" dirty="0"/>
              <a:t>&gt;.</a:t>
            </a:r>
          </a:p>
          <a:p>
            <a:endParaRPr lang="en-US" dirty="0"/>
          </a:p>
          <a:p>
            <a:r>
              <a:rPr lang="en-US" dirty="0"/>
              <a:t>For example, if an applicant showed modest &lt;</a:t>
            </a:r>
            <a:r>
              <a:rPr lang="en-US" b="1" i="1" dirty="0"/>
              <a:t>interview, MMI performance</a:t>
            </a:r>
            <a:r>
              <a:rPr lang="en-US" dirty="0"/>
              <a:t>&gt;, but they performed well on the PREview exam, their strong performance on the PREview exam may result in &lt;</a:t>
            </a:r>
            <a:r>
              <a:rPr lang="en-US" b="1" i="1" dirty="0"/>
              <a:t>a strong overall evaluation, invitation for interview, or recommendation for admissions&gt;</a:t>
            </a:r>
            <a:r>
              <a:rPr lang="en-US" dirty="0"/>
              <a:t>.</a:t>
            </a:r>
          </a:p>
          <a:p>
            <a:endParaRPr lang="en-US" dirty="0"/>
          </a:p>
          <a:p>
            <a:r>
              <a:rPr lang="en-US" dirty="0"/>
              <a:t>We have considered what level of performance we consider “strong” for the PREview exam and what could compensate for someone’s more modest performance elsewhere in the application or interview. Scores above &lt;</a:t>
            </a:r>
            <a:r>
              <a:rPr lang="en-US" b="1" i="1" dirty="0"/>
              <a:t>insert minimum score or percentile rank</a:t>
            </a:r>
            <a:r>
              <a:rPr lang="en-US" dirty="0"/>
              <a:t>&gt; will be considered strong. </a:t>
            </a:r>
            <a:r>
              <a:rPr lang="en-US" b="1" i="1" dirty="0"/>
              <a:t>We’re using a lower threshold this year as we learn more about PREview scores.</a:t>
            </a:r>
          </a:p>
          <a:p>
            <a:endParaRPr lang="en-US" dirty="0"/>
          </a:p>
          <a:p>
            <a:r>
              <a:rPr lang="en-US" dirty="0"/>
              <a:t>When comparing applicants’ PREview scores, remember not to overweight small differences. The confidence bands surrounding scores will be key here. If applicants’ scores have overlapping confidence bands, their true score or standing on the competencies does not meaningfully differ.</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24</a:t>
            </a:fld>
            <a:endParaRPr lang="en-US" dirty="0"/>
          </a:p>
        </p:txBody>
      </p:sp>
    </p:spTree>
    <p:extLst>
      <p:ext uri="{BB962C8B-B14F-4D97-AF65-F5344CB8AC3E}">
        <p14:creationId xmlns:p14="http://schemas.microsoft.com/office/powerpoint/2010/main" val="3979431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Consider pausing here and asking a few discussion questions to give attendees an opportunity to reflect on their typical approach, how it may change, and possible questions or concerns they have. Customize the sample discussion questions on the slide as desired. </a:t>
            </a:r>
          </a:p>
        </p:txBody>
      </p:sp>
      <p:sp>
        <p:nvSpPr>
          <p:cNvPr id="4" name="Slide Number Placeholder 3"/>
          <p:cNvSpPr>
            <a:spLocks noGrp="1"/>
          </p:cNvSpPr>
          <p:nvPr>
            <p:ph type="sldNum" sz="quarter" idx="5"/>
          </p:nvPr>
        </p:nvSpPr>
        <p:spPr/>
        <p:txBody>
          <a:bodyPr/>
          <a:lstStyle/>
          <a:p>
            <a:fld id="{1823F7BC-BCD3-480A-AD2E-FD308E285357}" type="slidenum">
              <a:rPr lang="en-US" smtClean="0"/>
              <a:t>25</a:t>
            </a:fld>
            <a:endParaRPr lang="en-US" dirty="0"/>
          </a:p>
        </p:txBody>
      </p:sp>
    </p:spTree>
    <p:extLst>
      <p:ext uri="{BB962C8B-B14F-4D97-AF65-F5344CB8AC3E}">
        <p14:creationId xmlns:p14="http://schemas.microsoft.com/office/powerpoint/2010/main" val="1829656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26</a:t>
            </a:fld>
            <a:endParaRPr lang="en-US" dirty="0"/>
          </a:p>
        </p:txBody>
      </p:sp>
    </p:spTree>
    <p:extLst>
      <p:ext uri="{BB962C8B-B14F-4D97-AF65-F5344CB8AC3E}">
        <p14:creationId xmlns:p14="http://schemas.microsoft.com/office/powerpoint/2010/main" val="2830601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6426"/>
            <a:ext cx="6197600" cy="4183063"/>
          </a:xfrm>
        </p:spPr>
        <p:txBody>
          <a:bodyPr/>
          <a:lstStyle/>
          <a:p>
            <a:r>
              <a:rPr lang="en-US" sz="1200" b="0" i="1" kern="1200" baseline="0" dirty="0">
                <a:solidFill>
                  <a:schemeClr val="tx1"/>
                </a:solidFill>
                <a:effectLst/>
                <a:latin typeface="Arial" charset="0"/>
                <a:ea typeface="+mn-ea"/>
                <a:cs typeface="+mn-cs"/>
              </a:rPr>
              <a:t>Note to school: Update speaker notes as needed</a:t>
            </a:r>
          </a:p>
          <a:p>
            <a:endParaRPr lang="en-US" sz="1200" b="0" kern="1200" baseline="0" dirty="0">
              <a:solidFill>
                <a:schemeClr val="tx1"/>
              </a:solidFill>
              <a:effectLst/>
              <a:latin typeface="Arial" charset="0"/>
              <a:ea typeface="+mn-ea"/>
              <a:cs typeface="+mn-cs"/>
            </a:endParaRPr>
          </a:p>
          <a:p>
            <a:r>
              <a:rPr lang="en-US" dirty="0"/>
              <a:t>The</a:t>
            </a:r>
            <a:r>
              <a:rPr lang="en-US" baseline="0" dirty="0"/>
              <a:t> PREview exam assesses professional competencies differently than other existing application components. By providing a total score for each applicant, the PREview exam offers schools another way to compare applicants to one another.</a:t>
            </a:r>
          </a:p>
          <a:p>
            <a:endParaRPr lang="en-US" baseline="0" dirty="0"/>
          </a:p>
          <a:p>
            <a:r>
              <a:rPr lang="en-US" baseline="0" dirty="0"/>
              <a:t>The total score reflects an applicant’s understanding of effective and ineffective professional behaviors. PREview percentile ranks allow you to compare your applicants to one another and to the entire pool of applicants who took the PREview exam. </a:t>
            </a:r>
          </a:p>
          <a:p>
            <a:endParaRPr lang="en-US" baseline="0" dirty="0"/>
          </a:p>
          <a:p>
            <a:r>
              <a:rPr lang="en-US" baseline="0" dirty="0"/>
              <a:t>We encourage you to incorporate this additional data point into your application review and admissions process. Consider it alongside &lt;</a:t>
            </a:r>
            <a:r>
              <a:rPr lang="en-US" b="1" i="1" baseline="0" dirty="0"/>
              <a:t>other application information or your experience on the interview day</a:t>
            </a:r>
            <a:r>
              <a:rPr lang="en-US" baseline="0" dirty="0"/>
              <a:t>&gt;. And use it as another tool to help you identify the applicants that will be most successful at your school and help to achieve our school’s mission.</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27</a:t>
            </a:fld>
            <a:endParaRPr lang="en-US" dirty="0"/>
          </a:p>
        </p:txBody>
      </p:sp>
    </p:spTree>
    <p:extLst>
      <p:ext uri="{BB962C8B-B14F-4D97-AF65-F5344CB8AC3E}">
        <p14:creationId xmlns:p14="http://schemas.microsoft.com/office/powerpoint/2010/main" val="1225319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AAMC has created a suite of resources to support schools’ use of PREview scores, including a guide and recorded trainings. These are available on the AAMC website.</a:t>
            </a:r>
          </a:p>
        </p:txBody>
      </p:sp>
      <p:sp>
        <p:nvSpPr>
          <p:cNvPr id="4" name="Slide Number Placeholder 3"/>
          <p:cNvSpPr>
            <a:spLocks noGrp="1"/>
          </p:cNvSpPr>
          <p:nvPr>
            <p:ph type="sldNum" sz="quarter" idx="5"/>
          </p:nvPr>
        </p:nvSpPr>
        <p:spPr/>
        <p:txBody>
          <a:bodyPr/>
          <a:lstStyle/>
          <a:p>
            <a:fld id="{1823F7BC-BCD3-480A-AD2E-FD308E285357}" type="slidenum">
              <a:rPr lang="en-US" smtClean="0"/>
              <a:t>28</a:t>
            </a:fld>
            <a:endParaRPr lang="en-US" dirty="0"/>
          </a:p>
        </p:txBody>
      </p:sp>
    </p:spTree>
    <p:extLst>
      <p:ext uri="{BB962C8B-B14F-4D97-AF65-F5344CB8AC3E}">
        <p14:creationId xmlns:p14="http://schemas.microsoft.com/office/powerpoint/2010/main" val="81708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with an overview of the PREview exam.</a:t>
            </a:r>
          </a:p>
        </p:txBody>
      </p:sp>
      <p:sp>
        <p:nvSpPr>
          <p:cNvPr id="4" name="Slide Number Placeholder 3"/>
          <p:cNvSpPr>
            <a:spLocks noGrp="1"/>
          </p:cNvSpPr>
          <p:nvPr>
            <p:ph type="sldNum" sz="quarter" idx="5"/>
          </p:nvPr>
        </p:nvSpPr>
        <p:spPr/>
        <p:txBody>
          <a:bodyPr/>
          <a:lstStyle/>
          <a:p>
            <a:fld id="{1823F7BC-BCD3-480A-AD2E-FD308E285357}" type="slidenum">
              <a:rPr lang="en-US" smtClean="0"/>
              <a:t>4</a:t>
            </a:fld>
            <a:endParaRPr lang="en-US" dirty="0"/>
          </a:p>
        </p:txBody>
      </p:sp>
    </p:spTree>
    <p:extLst>
      <p:ext uri="{BB962C8B-B14F-4D97-AF65-F5344CB8AC3E}">
        <p14:creationId xmlns:p14="http://schemas.microsoft.com/office/powerpoint/2010/main" val="348648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AAMC PREview exam</a:t>
            </a:r>
            <a:r>
              <a:rPr lang="en-US" baseline="0" dirty="0"/>
              <a:t> is designed to measure examinees’ </a:t>
            </a:r>
            <a:r>
              <a:rPr lang="en-US" b="0" baseline="0" dirty="0"/>
              <a:t>understanding</a:t>
            </a:r>
            <a:r>
              <a:rPr lang="en-US" baseline="0" dirty="0"/>
              <a:t> of </a:t>
            </a:r>
            <a:r>
              <a:rPr lang="en-US" b="1" baseline="0" dirty="0"/>
              <a:t>effective and ineffective behaviors across essential professional competencies for entering medical students</a:t>
            </a:r>
            <a:r>
              <a:rPr lang="en-US" dirty="0"/>
              <a:t>. The exam focuses on foundational knowledge of these competencies</a:t>
            </a:r>
            <a:r>
              <a:rPr lang="en-US" baseline="0" dirty="0"/>
              <a:t>, which is a necessary precursor to engaging in effective behavior,</a:t>
            </a:r>
            <a:r>
              <a:rPr lang="en-US" dirty="0"/>
              <a:t> to give you a sense of applicants’ readiness </a:t>
            </a:r>
            <a:r>
              <a:rPr lang="en-US" baseline="0" dirty="0"/>
              <a:t>to further learn and develop in these competency areas in medical school.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1A15D-7218-4219-9633-5A19A313BB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43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to school: Customize the slide and speaker notes as needed. </a:t>
            </a:r>
          </a:p>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dirty="0"/>
              <a:t>Beginning in April, PREview score data will become available in our application system.</a:t>
            </a:r>
          </a:p>
          <a:p>
            <a:pPr marL="171450" indent="-171450">
              <a:buFontTx/>
              <a:buChar char="-"/>
            </a:pPr>
            <a:endParaRPr lang="en-US" dirty="0"/>
          </a:p>
          <a:p>
            <a:pPr marL="0" indent="0">
              <a:buFontTx/>
              <a:buNone/>
            </a:pPr>
            <a:r>
              <a:rPr lang="en-US" i="1" dirty="0"/>
              <a:t>For schools participating in AMCAS application service</a:t>
            </a:r>
          </a:p>
          <a:p>
            <a:pPr marL="171450" lvl="0" indent="-171450">
              <a:buFontTx/>
              <a:buChar char="-"/>
            </a:pPr>
            <a:r>
              <a:rPr lang="en-US" dirty="0"/>
              <a:t>When AMCAS opens, we’ll see PREview scores for applicants’ who completed the exam in prior years and those who tested prior to May this year.</a:t>
            </a:r>
          </a:p>
          <a:p>
            <a:pPr marL="171450" indent="-171450">
              <a:buFontTx/>
              <a:buChar char="-"/>
            </a:pPr>
            <a:r>
              <a:rPr lang="en-US" dirty="0"/>
              <a:t>From July through October, scores from the prior month’s administration will appear. For example, in July, scores for applicants who tested in June will appear. </a:t>
            </a:r>
          </a:p>
          <a:p>
            <a:pPr marL="171450" indent="-171450">
              <a:buFontTx/>
              <a:buChar char="-"/>
            </a:pPr>
            <a:endParaRPr lang="en-US" dirty="0"/>
          </a:p>
          <a:p>
            <a:pPr marL="0" indent="0">
              <a:buFontTx/>
              <a:buNone/>
            </a:pPr>
            <a:r>
              <a:rPr lang="en-US" i="1" dirty="0"/>
              <a:t>For schools participating in TMDSAS or AACOMAS application services</a:t>
            </a:r>
          </a:p>
          <a:p>
            <a:pPr marL="171450" lvl="0" indent="-171450">
              <a:buFontTx/>
              <a:buChar char="-"/>
            </a:pPr>
            <a:r>
              <a:rPr lang="en-US" dirty="0"/>
              <a:t>On the PREview score release dates, PREview scores will become available to us in the PREview score reporting system. We’ll export and then upload these scores into our application system. When we begin reviewing applications, we’ll see PREview scores for applicants who completed the PREview exam in prior years and those who tested prior to &lt;</a:t>
            </a:r>
            <a:r>
              <a:rPr lang="en-US" i="1" dirty="0"/>
              <a:t>insert month based on application review start date</a:t>
            </a:r>
            <a:r>
              <a:rPr lang="en-US" dirty="0"/>
              <a:t>&gt; this year.</a:t>
            </a:r>
          </a:p>
          <a:p>
            <a:pPr marL="171450" indent="-171450">
              <a:buFontTx/>
              <a:buChar char="-"/>
            </a:pPr>
            <a:r>
              <a:rPr lang="en-US" dirty="0"/>
              <a:t>From April to October, scores from the prior month’s administration will appear. For example, in July, scores for applicants who tested in June will appear. </a:t>
            </a:r>
          </a:p>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831EF-E2BA-4D7D-A498-C4A4C9BD5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36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Let’s discuss how you’ll be using PREview scores for admissions this year.</a:t>
            </a:r>
          </a:p>
        </p:txBody>
      </p:sp>
      <p:sp>
        <p:nvSpPr>
          <p:cNvPr id="4" name="Slide Number Placeholder 3"/>
          <p:cNvSpPr>
            <a:spLocks noGrp="1"/>
          </p:cNvSpPr>
          <p:nvPr>
            <p:ph type="sldNum" sz="quarter" idx="5"/>
          </p:nvPr>
        </p:nvSpPr>
        <p:spPr/>
        <p:txBody>
          <a:bodyPr/>
          <a:lstStyle/>
          <a:p>
            <a:fld id="{1823F7BC-BCD3-480A-AD2E-FD308E285357}" type="slidenum">
              <a:rPr lang="en-US" smtClean="0"/>
              <a:t>7</a:t>
            </a:fld>
            <a:endParaRPr lang="en-US" dirty="0"/>
          </a:p>
        </p:txBody>
      </p:sp>
    </p:spTree>
    <p:extLst>
      <p:ext uri="{BB962C8B-B14F-4D97-AF65-F5344CB8AC3E}">
        <p14:creationId xmlns:p14="http://schemas.microsoft.com/office/powerpoint/2010/main" val="355513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to school: Customize the slide and speaker notes as needed. </a:t>
            </a:r>
          </a:p>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I’d like to begin by revisiting why we decided to add the PREview exam into our admissions process and the value we see in PREview scores. This vision guided our approach to how we incorporate PREview scores into our process this year.</a:t>
            </a:r>
            <a:endParaRPr lang="en-US" sz="1200" b="0"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8</a:t>
            </a:fld>
            <a:endParaRPr lang="en-US" dirty="0"/>
          </a:p>
        </p:txBody>
      </p:sp>
    </p:spTree>
    <p:extLst>
      <p:ext uri="{BB962C8B-B14F-4D97-AF65-F5344CB8AC3E}">
        <p14:creationId xmlns:p14="http://schemas.microsoft.com/office/powerpoint/2010/main" val="392995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6426"/>
            <a:ext cx="6197600" cy="4414838"/>
          </a:xfrm>
        </p:spPr>
        <p:txBody>
          <a:bodyPr>
            <a:normAutofit/>
          </a:bodyPr>
          <a:lstStyle/>
          <a:p>
            <a:pPr marL="0" marR="0" lvl="0" indent="-10953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to school: Customize the slide (add check marks to the admission stages when you’ll use PREview scores) and update speaker notes accordingly. </a:t>
            </a:r>
          </a:p>
          <a:p>
            <a:endParaRPr lang="en-US" dirty="0"/>
          </a:p>
          <a:p>
            <a:r>
              <a:rPr lang="en-US" dirty="0"/>
              <a:t>PREview scores provide unique information in comparison to other components of the application. They can be used at any stage of the admissions process to get a more complete picture of the applicant and enhance holistic review. </a:t>
            </a:r>
          </a:p>
          <a:p>
            <a:endParaRPr lang="en-US" dirty="0"/>
          </a:p>
          <a:p>
            <a:r>
              <a:rPr lang="en-US" dirty="0"/>
              <a:t>In alignment with our vision, we will be using PREview scores during </a:t>
            </a:r>
            <a:r>
              <a:rPr lang="en-US" i="1" dirty="0"/>
              <a:t>&lt;</a:t>
            </a:r>
            <a:r>
              <a:rPr lang="en-US" b="1" i="1" dirty="0"/>
              <a:t>insert admission stage</a:t>
            </a:r>
            <a:r>
              <a:rPr lang="en-US" i="1" dirty="0"/>
              <a:t>&gt;</a:t>
            </a:r>
            <a:r>
              <a:rPr lang="en-US" dirty="0"/>
              <a:t>.</a:t>
            </a:r>
          </a:p>
          <a:p>
            <a:endParaRPr lang="en-US" dirty="0"/>
          </a:p>
          <a:p>
            <a:r>
              <a:rPr lang="en-US" dirty="0"/>
              <a:t>In the initial year(s) of using the PREview exam, we want to </a:t>
            </a:r>
            <a:r>
              <a:rPr lang="en-US" b="1" i="1" dirty="0"/>
              <a:t>&lt;insert objective; for example, …”take time to learn about the meaning of PREview scores by reviewing scores alongside other application information and seeing how applicants with different PREview scores perform upon entering medical school. What we learn this year will inform how to use PREview scores in future admissions cycles.”&gt;</a:t>
            </a:r>
          </a:p>
        </p:txBody>
      </p:sp>
      <p:sp>
        <p:nvSpPr>
          <p:cNvPr id="4" name="Slide Number Placeholder 3"/>
          <p:cNvSpPr>
            <a:spLocks noGrp="1"/>
          </p:cNvSpPr>
          <p:nvPr>
            <p:ph type="sldNum" sz="quarter" idx="10"/>
          </p:nvPr>
        </p:nvSpPr>
        <p:spPr/>
        <p:txBody>
          <a:bodyPr/>
          <a:lstStyle/>
          <a:p>
            <a:fld id="{AE825233-37C7-4EA0-914D-215BCF8766FC}" type="slidenum">
              <a:rPr lang="en-US" smtClean="0"/>
              <a:pPr/>
              <a:t>9</a:t>
            </a:fld>
            <a:endParaRPr lang="en-US" dirty="0"/>
          </a:p>
        </p:txBody>
      </p:sp>
    </p:spTree>
    <p:extLst>
      <p:ext uri="{BB962C8B-B14F-4D97-AF65-F5344CB8AC3E}">
        <p14:creationId xmlns:p14="http://schemas.microsoft.com/office/powerpoint/2010/main" val="364586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consider PREview scores, please keep these overarching guidelines in mind…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PREview scores provide information about a subset of competencies required for medical school success; and should be given appropriate weight relative to other parts of the application. </a:t>
            </a:r>
            <a:endParaRPr lang="en-US" i="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PREview scores are one of many data points in the overall application and one of several parts of the application providing information on professional competencies. </a:t>
            </a:r>
            <a:r>
              <a:rPr lang="en-US" i="0" dirty="0"/>
              <a:t>PREview scores should be considered alongside other application information available at each stage they are used to capture the clearest picture of an applicants’ professional competencies and readiness for medical school.</a:t>
            </a:r>
          </a:p>
          <a:p>
            <a:endParaRPr lang="en-US" dirty="0"/>
          </a:p>
          <a:p>
            <a:r>
              <a:rPr lang="en-US" dirty="0"/>
              <a:t>Finally, we will use a standardized process to ensure a fair and equitable evaluation of all applicants. We will use PREview scores during </a:t>
            </a:r>
            <a:r>
              <a:rPr lang="en-US" i="1" dirty="0"/>
              <a:t>&lt;</a:t>
            </a:r>
            <a:r>
              <a:rPr lang="en-US" b="1" i="1" dirty="0"/>
              <a:t>insert admission stage</a:t>
            </a:r>
            <a:r>
              <a:rPr lang="en-US" i="1" dirty="0"/>
              <a:t>&gt; </a:t>
            </a:r>
            <a:r>
              <a:rPr lang="en-US" dirty="0"/>
              <a:t>only and all follow the same policies and processes, which we’ll walk through in greater detail.</a:t>
            </a:r>
          </a:p>
          <a:p>
            <a:endParaRPr lang="en-US" dirty="0"/>
          </a:p>
        </p:txBody>
      </p:sp>
      <p:sp>
        <p:nvSpPr>
          <p:cNvPr id="4" name="Slide Number Placeholder 3"/>
          <p:cNvSpPr>
            <a:spLocks noGrp="1"/>
          </p:cNvSpPr>
          <p:nvPr>
            <p:ph type="sldNum" sz="quarter" idx="5"/>
          </p:nvPr>
        </p:nvSpPr>
        <p:spPr/>
        <p:txBody>
          <a:bodyPr/>
          <a:lstStyle/>
          <a:p>
            <a:fld id="{648831EF-E2BA-4D7D-A498-C4A4C9BD5D4E}" type="slidenum">
              <a:rPr lang="en-US" smtClean="0"/>
              <a:t>10</a:t>
            </a:fld>
            <a:endParaRPr lang="en-US" dirty="0"/>
          </a:p>
        </p:txBody>
      </p:sp>
    </p:spTree>
    <p:extLst>
      <p:ext uri="{BB962C8B-B14F-4D97-AF65-F5344CB8AC3E}">
        <p14:creationId xmlns:p14="http://schemas.microsoft.com/office/powerpoint/2010/main" val="1646988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90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359189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3773357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40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5A53-7195-2240-8B40-D7A94F1890F3}"/>
              </a:ext>
            </a:extLst>
          </p:cNvPr>
          <p:cNvSpPr>
            <a:spLocks noGrp="1"/>
          </p:cNvSpPr>
          <p:nvPr>
            <p:ph type="title"/>
          </p:nvPr>
        </p:nvSpPr>
        <p:spPr>
          <a:xfrm>
            <a:off x="831850" y="1578280"/>
            <a:ext cx="10515600" cy="2244160"/>
          </a:xfrm>
        </p:spPr>
        <p:txBody>
          <a:bodyPr anchor="b"/>
          <a:lstStyle>
            <a:lvl1pPr>
              <a:defRPr sz="6000">
                <a:solidFill>
                  <a:srgbClr val="4DBBC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4071B66-5E75-4641-ADD1-9C95B8ECAEF5}"/>
              </a:ext>
            </a:extLst>
          </p:cNvPr>
          <p:cNvSpPr>
            <a:spLocks noGrp="1"/>
          </p:cNvSpPr>
          <p:nvPr>
            <p:ph type="body" idx="1"/>
          </p:nvPr>
        </p:nvSpPr>
        <p:spPr>
          <a:xfrm>
            <a:off x="831850" y="3845491"/>
            <a:ext cx="10515600" cy="143422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4126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9BD2-6B8A-7645-9BA0-813D0BC1E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29D00-8CA3-8E4D-86FC-A5D7AABBB6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97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9BD2-6B8A-7645-9BA0-813D0BC1E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29D00-8CA3-8E4D-86FC-A5D7AABBB603}"/>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A39FC9AA-6EF6-FD4E-B67C-F322D168BA8B}"/>
              </a:ext>
            </a:extLst>
          </p:cNvPr>
          <p:cNvSpPr txBox="1"/>
          <p:nvPr userDrawn="1"/>
        </p:nvSpPr>
        <p:spPr>
          <a:xfrm>
            <a:off x="174320" y="6492875"/>
            <a:ext cx="4911247"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 Association of American Medical Colleges</a:t>
            </a:r>
          </a:p>
        </p:txBody>
      </p:sp>
    </p:spTree>
    <p:extLst>
      <p:ext uri="{BB962C8B-B14F-4D97-AF65-F5344CB8AC3E}">
        <p14:creationId xmlns:p14="http://schemas.microsoft.com/office/powerpoint/2010/main" val="305052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9BD2-6B8A-7645-9BA0-813D0BC1EE9E}"/>
              </a:ext>
            </a:extLst>
          </p:cNvPr>
          <p:cNvSpPr>
            <a:spLocks noGrp="1"/>
          </p:cNvSpPr>
          <p:nvPr>
            <p:ph type="title" hasCustomPrompt="1"/>
          </p:nvPr>
        </p:nvSpPr>
        <p:spPr>
          <a:xfrm>
            <a:off x="838200" y="1"/>
            <a:ext cx="4890370" cy="6858000"/>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A7829D00-8CA3-8E4D-86FC-A5D7AABBB603}"/>
              </a:ext>
            </a:extLst>
          </p:cNvPr>
          <p:cNvSpPr>
            <a:spLocks noGrp="1"/>
          </p:cNvSpPr>
          <p:nvPr>
            <p:ph idx="1"/>
          </p:nvPr>
        </p:nvSpPr>
        <p:spPr>
          <a:xfrm>
            <a:off x="6463430" y="365125"/>
            <a:ext cx="4890370" cy="58118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B79A7E11-BC3B-0346-AF24-BF5B9291FD3F}"/>
              </a:ext>
            </a:extLst>
          </p:cNvPr>
          <p:cNvSpPr txBox="1"/>
          <p:nvPr userDrawn="1"/>
        </p:nvSpPr>
        <p:spPr>
          <a:xfrm>
            <a:off x="174320" y="6492875"/>
            <a:ext cx="4911247"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 Association of American Medical Colleges</a:t>
            </a:r>
          </a:p>
        </p:txBody>
      </p:sp>
    </p:spTree>
    <p:extLst>
      <p:ext uri="{BB962C8B-B14F-4D97-AF65-F5344CB8AC3E}">
        <p14:creationId xmlns:p14="http://schemas.microsoft.com/office/powerpoint/2010/main" val="109420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9BD2-6B8A-7645-9BA0-813D0BC1EE9E}"/>
              </a:ext>
            </a:extLst>
          </p:cNvPr>
          <p:cNvSpPr>
            <a:spLocks noGrp="1"/>
          </p:cNvSpPr>
          <p:nvPr>
            <p:ph type="title"/>
          </p:nvPr>
        </p:nvSpPr>
        <p:spPr>
          <a:xfrm>
            <a:off x="6450904" y="365125"/>
            <a:ext cx="551145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7829D00-8CA3-8E4D-86FC-A5D7AABBB603}"/>
              </a:ext>
            </a:extLst>
          </p:cNvPr>
          <p:cNvSpPr>
            <a:spLocks noGrp="1"/>
          </p:cNvSpPr>
          <p:nvPr>
            <p:ph idx="1"/>
          </p:nvPr>
        </p:nvSpPr>
        <p:spPr>
          <a:xfrm>
            <a:off x="6450904" y="1825625"/>
            <a:ext cx="5511452" cy="40616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076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9BD2-6B8A-7645-9BA0-813D0BC1EE9E}"/>
              </a:ext>
            </a:extLst>
          </p:cNvPr>
          <p:cNvSpPr>
            <a:spLocks noGrp="1"/>
          </p:cNvSpPr>
          <p:nvPr>
            <p:ph type="title"/>
          </p:nvPr>
        </p:nvSpPr>
        <p:spPr>
          <a:xfrm>
            <a:off x="838200" y="365125"/>
            <a:ext cx="4911247"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7829D00-8CA3-8E4D-86FC-A5D7AABBB603}"/>
              </a:ext>
            </a:extLst>
          </p:cNvPr>
          <p:cNvSpPr>
            <a:spLocks noGrp="1"/>
          </p:cNvSpPr>
          <p:nvPr>
            <p:ph idx="1"/>
          </p:nvPr>
        </p:nvSpPr>
        <p:spPr>
          <a:xfrm>
            <a:off x="838200" y="1825625"/>
            <a:ext cx="49112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87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9BD2-6B8A-7645-9BA0-813D0BC1EE9E}"/>
              </a:ext>
            </a:extLst>
          </p:cNvPr>
          <p:cNvSpPr>
            <a:spLocks noGrp="1"/>
          </p:cNvSpPr>
          <p:nvPr>
            <p:ph type="title"/>
          </p:nvPr>
        </p:nvSpPr>
        <p:spPr>
          <a:xfrm>
            <a:off x="6450904" y="365125"/>
            <a:ext cx="551145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7829D00-8CA3-8E4D-86FC-A5D7AABBB603}"/>
              </a:ext>
            </a:extLst>
          </p:cNvPr>
          <p:cNvSpPr>
            <a:spLocks noGrp="1"/>
          </p:cNvSpPr>
          <p:nvPr>
            <p:ph idx="1"/>
          </p:nvPr>
        </p:nvSpPr>
        <p:spPr>
          <a:xfrm>
            <a:off x="6450904" y="1825625"/>
            <a:ext cx="5511452" cy="40616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842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1C746-A9D7-104F-AFD3-DC1DF9F1C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065BD0-40F6-2046-927C-AEBADB42BB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9A7F892-AE90-6048-B8AE-D555B8C71204}"/>
              </a:ext>
            </a:extLst>
          </p:cNvPr>
          <p:cNvSpPr txBox="1"/>
          <p:nvPr userDrawn="1"/>
        </p:nvSpPr>
        <p:spPr>
          <a:xfrm>
            <a:off x="174320" y="6492875"/>
            <a:ext cx="4911247"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 Association of American Medical Colleges</a:t>
            </a:r>
          </a:p>
        </p:txBody>
      </p:sp>
    </p:spTree>
    <p:extLst>
      <p:ext uri="{BB962C8B-B14F-4D97-AF65-F5344CB8AC3E}">
        <p14:creationId xmlns:p14="http://schemas.microsoft.com/office/powerpoint/2010/main" val="2753973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4DBBC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PREview@aamc.org" TargetMode="Externa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43.sv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45.svg"/></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48.sv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48.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50.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6EEFC75-74C6-4589-BA28-CCDDCC73258E}"/>
              </a:ext>
            </a:extLst>
          </p:cNvPr>
          <p:cNvSpPr>
            <a:spLocks noGrp="1"/>
          </p:cNvSpPr>
          <p:nvPr>
            <p:ph type="title"/>
          </p:nvPr>
        </p:nvSpPr>
        <p:spPr>
          <a:xfrm>
            <a:off x="7120153" y="1404730"/>
            <a:ext cx="4431767" cy="4467469"/>
          </a:xfrm>
        </p:spPr>
        <p:txBody>
          <a:bodyPr vert="horz" lIns="91440" tIns="45720" rIns="91440" bIns="45720" rtlCol="0" anchor="t">
            <a:normAutofit/>
          </a:bodyPr>
          <a:lstStyle/>
          <a:p>
            <a:r>
              <a:rPr lang="en-US" sz="2000" kern="1200" dirty="0">
                <a:solidFill>
                  <a:schemeClr val="bg1"/>
                </a:solidFill>
                <a:latin typeface="+mj-lt"/>
                <a:ea typeface="+mj-ea"/>
                <a:cs typeface="+mj-cs"/>
              </a:rPr>
              <a:t>Welcome! </a:t>
            </a:r>
            <a:br>
              <a:rPr lang="en-US" sz="2000" kern="1200" dirty="0">
                <a:solidFill>
                  <a:schemeClr val="bg1"/>
                </a:solidFill>
                <a:latin typeface="+mj-lt"/>
                <a:ea typeface="+mj-ea"/>
                <a:cs typeface="+mj-cs"/>
              </a:rPr>
            </a:br>
            <a:br>
              <a:rPr lang="en-US" sz="2000" dirty="0">
                <a:solidFill>
                  <a:schemeClr val="bg1"/>
                </a:solidFill>
                <a:latin typeface="+mj-lt"/>
                <a:cs typeface="+mj-cs"/>
              </a:rPr>
            </a:br>
            <a:r>
              <a:rPr lang="en-US" sz="2000" kern="1200" dirty="0">
                <a:solidFill>
                  <a:schemeClr val="bg1"/>
                </a:solidFill>
                <a:latin typeface="+mj-lt"/>
                <a:ea typeface="+mj-ea"/>
                <a:cs typeface="+mj-cs"/>
              </a:rPr>
              <a:t>We have designed this slide deck for you to customize and use in training faculty and staff at your school who will consider PREview scores as part of the admissions process.</a:t>
            </a:r>
            <a:br>
              <a:rPr lang="en-US" sz="2000" kern="1200" dirty="0">
                <a:solidFill>
                  <a:schemeClr val="bg1"/>
                </a:solidFill>
                <a:latin typeface="+mj-lt"/>
                <a:ea typeface="+mj-ea"/>
                <a:cs typeface="+mj-cs"/>
              </a:rPr>
            </a:br>
            <a:br>
              <a:rPr lang="en-US" sz="2000" dirty="0">
                <a:solidFill>
                  <a:schemeClr val="bg1"/>
                </a:solidFill>
                <a:latin typeface="+mj-lt"/>
                <a:cs typeface="+mj-cs"/>
              </a:rPr>
            </a:br>
            <a:r>
              <a:rPr lang="en-US" sz="2000" dirty="0">
                <a:solidFill>
                  <a:schemeClr val="bg1"/>
                </a:solidFill>
                <a:latin typeface="+mj-lt"/>
                <a:cs typeface="+mj-cs"/>
              </a:rPr>
              <a:t>Within the speaker notes, we have highlighted specific opportunities for customization.</a:t>
            </a:r>
            <a:br>
              <a:rPr lang="en-US" sz="2000" kern="1200" dirty="0">
                <a:solidFill>
                  <a:schemeClr val="bg1"/>
                </a:solidFill>
                <a:latin typeface="+mj-lt"/>
                <a:ea typeface="+mj-ea"/>
                <a:cs typeface="+mj-cs"/>
              </a:rPr>
            </a:br>
            <a:br>
              <a:rPr lang="en-US" sz="2000" kern="1200" dirty="0">
                <a:solidFill>
                  <a:schemeClr val="bg1"/>
                </a:solidFill>
                <a:latin typeface="+mj-lt"/>
                <a:ea typeface="+mj-ea"/>
                <a:cs typeface="+mj-cs"/>
              </a:rPr>
            </a:br>
            <a:r>
              <a:rPr lang="en-US" sz="2000" kern="1200" dirty="0">
                <a:solidFill>
                  <a:schemeClr val="bg1"/>
                </a:solidFill>
                <a:latin typeface="+mj-lt"/>
                <a:ea typeface="+mj-ea"/>
                <a:cs typeface="+mj-cs"/>
              </a:rPr>
              <a:t>We hope this is a helpful resource to you. If you have any questions, please contact us at </a:t>
            </a:r>
            <a:r>
              <a:rPr lang="en-US" sz="2000" b="1" kern="1200" dirty="0">
                <a:solidFill>
                  <a:schemeClr val="bg1"/>
                </a:solidFill>
                <a:latin typeface="+mj-lt"/>
                <a:ea typeface="+mj-ea"/>
                <a:cs typeface="+mj-cs"/>
                <a:hlinkClick r:id="rId2">
                  <a:extLst>
                    <a:ext uri="{A12FA001-AC4F-418D-AE19-62706E023703}">
                      <ahyp:hlinkClr xmlns:ahyp="http://schemas.microsoft.com/office/drawing/2018/hyperlinkcolor" val="tx"/>
                    </a:ext>
                  </a:extLst>
                </a:hlinkClick>
              </a:rPr>
              <a:t>PREview@aamc.org</a:t>
            </a:r>
            <a:r>
              <a:rPr lang="en-US" sz="2000" kern="1200" dirty="0">
                <a:solidFill>
                  <a:schemeClr val="bg1"/>
                </a:solidFill>
                <a:latin typeface="+mj-lt"/>
                <a:ea typeface="+mj-ea"/>
                <a:cs typeface="+mj-cs"/>
              </a:rPr>
              <a:t>. </a:t>
            </a:r>
          </a:p>
        </p:txBody>
      </p:sp>
      <p:sp>
        <p:nvSpPr>
          <p:cNvPr id="21" name="Freeform: Shape 20">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3" name="Freeform: Shape 22">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descr="Classroom">
            <a:extLst>
              <a:ext uri="{FF2B5EF4-FFF2-40B4-BE49-F238E27FC236}">
                <a16:creationId xmlns:a16="http://schemas.microsoft.com/office/drawing/2014/main" id="{F383E932-82B2-72DC-224C-461929C5F2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500" y="996042"/>
            <a:ext cx="4816929" cy="4816929"/>
          </a:xfrm>
          <a:prstGeom prst="rect">
            <a:avLst/>
          </a:prstGeom>
        </p:spPr>
      </p:pic>
    </p:spTree>
    <p:extLst>
      <p:ext uri="{BB962C8B-B14F-4D97-AF65-F5344CB8AC3E}">
        <p14:creationId xmlns:p14="http://schemas.microsoft.com/office/powerpoint/2010/main" val="143785712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0CE1-3FA0-4202-AA24-7698370A8A46}"/>
              </a:ext>
            </a:extLst>
          </p:cNvPr>
          <p:cNvSpPr>
            <a:spLocks noGrp="1"/>
          </p:cNvSpPr>
          <p:nvPr>
            <p:ph type="title"/>
          </p:nvPr>
        </p:nvSpPr>
        <p:spPr>
          <a:noFill/>
          <a:ln w="9525">
            <a:noFill/>
            <a:miter lim="800000"/>
            <a:headEnd/>
            <a:tailEnd/>
          </a:ln>
          <a:effectLst/>
        </p:spPr>
        <p:txBody>
          <a:bodyPr vert="horz" lIns="91440" tIns="45720" rIns="91440" bIns="45720" rtlCol="0" anchor="ctr">
            <a:normAutofit/>
          </a:bodyPr>
          <a:lstStyle/>
          <a:p>
            <a:r>
              <a:rPr lang="en-US" dirty="0">
                <a:solidFill>
                  <a:srgbClr val="404040"/>
                </a:solidFill>
              </a:rPr>
              <a:t>Overarching Guidelines</a:t>
            </a:r>
          </a:p>
        </p:txBody>
      </p:sp>
      <p:graphicFrame>
        <p:nvGraphicFramePr>
          <p:cNvPr id="6" name="Content Placeholder 5">
            <a:extLst>
              <a:ext uri="{FF2B5EF4-FFF2-40B4-BE49-F238E27FC236}">
                <a16:creationId xmlns:a16="http://schemas.microsoft.com/office/drawing/2014/main" id="{FE9C65CA-5BC9-4D41-8E66-DF365ED50CD9}"/>
              </a:ext>
            </a:extLst>
          </p:cNvPr>
          <p:cNvGraphicFramePr>
            <a:graphicFrameLocks noGrp="1"/>
          </p:cNvGraphicFramePr>
          <p:nvPr>
            <p:ph idx="1"/>
            <p:extLst>
              <p:ext uri="{D42A27DB-BD31-4B8C-83A1-F6EECF244321}">
                <p14:modId xmlns:p14="http://schemas.microsoft.com/office/powerpoint/2010/main" val="4215582020"/>
              </p:ext>
            </p:extLst>
          </p:nvPr>
        </p:nvGraphicFramePr>
        <p:xfrm>
          <a:off x="1472406" y="1708151"/>
          <a:ext cx="9247187" cy="3787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35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F223E-01F7-450F-BC4C-02B8979E5FF4}"/>
              </a:ext>
            </a:extLst>
          </p:cNvPr>
          <p:cNvSpPr/>
          <p:nvPr/>
        </p:nvSpPr>
        <p:spPr bwMode="auto">
          <a:xfrm>
            <a:off x="0" y="10368"/>
            <a:ext cx="3779520" cy="6860883"/>
          </a:xfrm>
          <a:prstGeom prst="rect">
            <a:avLst/>
          </a:prstGeom>
          <a:solidFill>
            <a:schemeClr val="accent2"/>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
        <p:nvSpPr>
          <p:cNvPr id="5" name="Title 4">
            <a:extLst>
              <a:ext uri="{FF2B5EF4-FFF2-40B4-BE49-F238E27FC236}">
                <a16:creationId xmlns:a16="http://schemas.microsoft.com/office/drawing/2014/main" id="{844B3905-7C2A-472F-9CE6-FC6368CC3388}"/>
              </a:ext>
            </a:extLst>
          </p:cNvPr>
          <p:cNvSpPr>
            <a:spLocks noGrp="1"/>
          </p:cNvSpPr>
          <p:nvPr>
            <p:ph type="title"/>
          </p:nvPr>
        </p:nvSpPr>
        <p:spPr>
          <a:xfrm>
            <a:off x="4373880" y="3118644"/>
            <a:ext cx="7577091" cy="620712"/>
          </a:xfrm>
        </p:spPr>
        <p:txBody>
          <a:bodyPr>
            <a:normAutofit fontScale="90000"/>
          </a:bodyPr>
          <a:lstStyle/>
          <a:p>
            <a:pPr lvl="0"/>
            <a:r>
              <a:rPr lang="en-US" dirty="0">
                <a:solidFill>
                  <a:srgbClr val="404040"/>
                </a:solidFill>
              </a:rPr>
              <a:t>Consider a Range of Knowledge and Competencies </a:t>
            </a:r>
          </a:p>
        </p:txBody>
      </p:sp>
      <p:pic>
        <p:nvPicPr>
          <p:cNvPr id="9" name="Graphic 8" descr="Doctor">
            <a:extLst>
              <a:ext uri="{FF2B5EF4-FFF2-40B4-BE49-F238E27FC236}">
                <a16:creationId xmlns:a16="http://schemas.microsoft.com/office/drawing/2014/main" id="{FC65E79C-643A-41AF-8958-C6789416A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660" y="2097564"/>
            <a:ext cx="2362200" cy="2362200"/>
          </a:xfrm>
          <a:prstGeom prst="rect">
            <a:avLst/>
          </a:prstGeom>
        </p:spPr>
      </p:pic>
    </p:spTree>
    <p:extLst>
      <p:ext uri="{BB962C8B-B14F-4D97-AF65-F5344CB8AC3E}">
        <p14:creationId xmlns:p14="http://schemas.microsoft.com/office/powerpoint/2010/main" val="33747522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9E6E-B568-44AC-BB28-616AC655C4C3}"/>
              </a:ext>
            </a:extLst>
          </p:cNvPr>
          <p:cNvSpPr>
            <a:spLocks noGrp="1"/>
          </p:cNvSpPr>
          <p:nvPr>
            <p:ph type="title"/>
          </p:nvPr>
        </p:nvSpPr>
        <p:spPr/>
        <p:txBody>
          <a:bodyPr anchor="t">
            <a:normAutofit/>
          </a:bodyPr>
          <a:lstStyle/>
          <a:p>
            <a:r>
              <a:rPr lang="en-US" dirty="0">
                <a:solidFill>
                  <a:srgbClr val="404040"/>
                </a:solidFill>
              </a:rPr>
              <a:t>Consider the Full Range of </a:t>
            </a:r>
            <a:br>
              <a:rPr lang="en-US" dirty="0">
                <a:solidFill>
                  <a:srgbClr val="404040"/>
                </a:solidFill>
              </a:rPr>
            </a:br>
            <a:r>
              <a:rPr lang="en-US" dirty="0">
                <a:solidFill>
                  <a:srgbClr val="404040"/>
                </a:solidFill>
              </a:rPr>
              <a:t>Competencies Required for Success</a:t>
            </a:r>
          </a:p>
        </p:txBody>
      </p:sp>
      <p:graphicFrame>
        <p:nvGraphicFramePr>
          <p:cNvPr id="3" name="Diagram 2">
            <a:extLst>
              <a:ext uri="{FF2B5EF4-FFF2-40B4-BE49-F238E27FC236}">
                <a16:creationId xmlns:a16="http://schemas.microsoft.com/office/drawing/2014/main" id="{45BA864E-E274-4E80-BFAD-22C6BBCCABDE}"/>
              </a:ext>
            </a:extLst>
          </p:cNvPr>
          <p:cNvGraphicFramePr/>
          <p:nvPr>
            <p:extLst>
              <p:ext uri="{D42A27DB-BD31-4B8C-83A1-F6EECF244321}">
                <p14:modId xmlns:p14="http://schemas.microsoft.com/office/powerpoint/2010/main" val="699886284"/>
              </p:ext>
            </p:extLst>
          </p:nvPr>
        </p:nvGraphicFramePr>
        <p:xfrm>
          <a:off x="3440241" y="1932861"/>
          <a:ext cx="5486400" cy="3383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Doctor">
            <a:extLst>
              <a:ext uri="{FF2B5EF4-FFF2-40B4-BE49-F238E27FC236}">
                <a16:creationId xmlns:a16="http://schemas.microsoft.com/office/drawing/2014/main" id="{B089347F-B9EC-481A-9681-820E9ABD98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23560" y="3342918"/>
            <a:ext cx="914400" cy="914400"/>
          </a:xfrm>
          <a:prstGeom prst="rect">
            <a:avLst/>
          </a:prstGeom>
        </p:spPr>
      </p:pic>
      <p:sp>
        <p:nvSpPr>
          <p:cNvPr id="8" name="TextBox 7">
            <a:extLst>
              <a:ext uri="{FF2B5EF4-FFF2-40B4-BE49-F238E27FC236}">
                <a16:creationId xmlns:a16="http://schemas.microsoft.com/office/drawing/2014/main" id="{A86DF073-DAF2-4E9A-B927-3C0AED79E519}"/>
              </a:ext>
            </a:extLst>
          </p:cNvPr>
          <p:cNvSpPr txBox="1"/>
          <p:nvPr/>
        </p:nvSpPr>
        <p:spPr>
          <a:xfrm>
            <a:off x="838200" y="2173367"/>
            <a:ext cx="2312536" cy="1169551"/>
          </a:xfrm>
          <a:prstGeom prst="rect">
            <a:avLst/>
          </a:prstGeom>
          <a:ln>
            <a:solidFill>
              <a:srgbClr val="B41F6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en-US" sz="1400" b="0" dirty="0">
                <a:solidFill>
                  <a:sysClr val="windowText" lastClr="000000"/>
                </a:solidFill>
                <a:latin typeface="Arial" panose="020B0604020202020204" pitchFamily="34" charset="0"/>
                <a:cs typeface="Arial" panose="020B0604020202020204" pitchFamily="34" charset="0"/>
              </a:rPr>
              <a:t>Critical Thinking</a:t>
            </a:r>
          </a:p>
          <a:p>
            <a:pPr algn="r"/>
            <a:r>
              <a:rPr lang="en-US" sz="1400" b="0" dirty="0">
                <a:solidFill>
                  <a:sysClr val="windowText" lastClr="000000"/>
                </a:solidFill>
                <a:latin typeface="Arial" panose="020B0604020202020204" pitchFamily="34" charset="0"/>
                <a:cs typeface="Arial" panose="020B0604020202020204" pitchFamily="34" charset="0"/>
              </a:rPr>
              <a:t>Quantitative Reasoning</a:t>
            </a:r>
          </a:p>
          <a:p>
            <a:pPr algn="r"/>
            <a:r>
              <a:rPr lang="en-US" sz="1400" b="0" dirty="0">
                <a:solidFill>
                  <a:sysClr val="windowText" lastClr="000000"/>
                </a:solidFill>
                <a:latin typeface="Arial" panose="020B0604020202020204" pitchFamily="34" charset="0"/>
                <a:cs typeface="Arial" panose="020B0604020202020204" pitchFamily="34" charset="0"/>
              </a:rPr>
              <a:t>Scientific Inquiry</a:t>
            </a:r>
          </a:p>
          <a:p>
            <a:pPr algn="r"/>
            <a:r>
              <a:rPr lang="en-US" sz="1400" b="0" dirty="0">
                <a:solidFill>
                  <a:sysClr val="windowText" lastClr="000000"/>
                </a:solidFill>
                <a:latin typeface="Arial" panose="020B0604020202020204" pitchFamily="34" charset="0"/>
                <a:cs typeface="Arial" panose="020B0604020202020204" pitchFamily="34" charset="0"/>
              </a:rPr>
              <a:t>Written Communication</a:t>
            </a:r>
          </a:p>
          <a:p>
            <a:pPr algn="r"/>
            <a:endParaRPr lang="en-US" sz="1400" b="0" dirty="0">
              <a:solidFill>
                <a:sysClr val="windowText" lastClr="0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C6987C0-E175-4D53-9B6A-283938D31CEC}"/>
              </a:ext>
            </a:extLst>
          </p:cNvPr>
          <p:cNvSpPr txBox="1"/>
          <p:nvPr/>
        </p:nvSpPr>
        <p:spPr>
          <a:xfrm>
            <a:off x="8986704" y="2173366"/>
            <a:ext cx="2611847" cy="1169551"/>
          </a:xfrm>
          <a:prstGeom prst="rect">
            <a:avLst/>
          </a:prstGeom>
          <a:ln>
            <a:solidFill>
              <a:srgbClr val="5F249F"/>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b="0" dirty="0">
                <a:solidFill>
                  <a:sysClr val="windowText" lastClr="000000"/>
                </a:solidFill>
                <a:latin typeface="Arial" panose="020B0604020202020204" pitchFamily="34" charset="0"/>
                <a:cs typeface="Arial" panose="020B0604020202020204" pitchFamily="34" charset="0"/>
              </a:rPr>
              <a:t>Living Systems</a:t>
            </a:r>
          </a:p>
          <a:p>
            <a:r>
              <a:rPr lang="en-US" sz="1400" b="0" dirty="0">
                <a:solidFill>
                  <a:sysClr val="windowText" lastClr="000000"/>
                </a:solidFill>
                <a:latin typeface="Arial" panose="020B0604020202020204" pitchFamily="34" charset="0"/>
                <a:cs typeface="Arial" panose="020B0604020202020204" pitchFamily="34" charset="0"/>
              </a:rPr>
              <a:t>Human Behavior</a:t>
            </a:r>
          </a:p>
          <a:p>
            <a:endParaRPr lang="en-US" sz="1400" b="0" dirty="0">
              <a:solidFill>
                <a:sysClr val="windowText" lastClr="000000"/>
              </a:solidFill>
              <a:latin typeface="Arial" panose="020B0604020202020204" pitchFamily="34" charset="0"/>
              <a:cs typeface="Arial" panose="020B0604020202020204" pitchFamily="34" charset="0"/>
            </a:endParaRPr>
          </a:p>
          <a:p>
            <a:endParaRPr lang="en-US" sz="1400" b="0" dirty="0">
              <a:solidFill>
                <a:sysClr val="windowText" lastClr="000000"/>
              </a:solidFill>
              <a:latin typeface="Arial" panose="020B0604020202020204" pitchFamily="34" charset="0"/>
              <a:cs typeface="Arial" panose="020B0604020202020204" pitchFamily="34" charset="0"/>
            </a:endParaRPr>
          </a:p>
          <a:p>
            <a:endParaRPr lang="en-US" sz="1400" b="0"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BE36FE-C196-B082-4964-013BC45E9C4F}"/>
              </a:ext>
            </a:extLst>
          </p:cNvPr>
          <p:cNvSpPr txBox="1"/>
          <p:nvPr/>
        </p:nvSpPr>
        <p:spPr>
          <a:xfrm>
            <a:off x="4062332" y="4499491"/>
            <a:ext cx="4242217" cy="523220"/>
          </a:xfrm>
          <a:prstGeom prst="rect">
            <a:avLst/>
          </a:prstGeom>
          <a:noFill/>
        </p:spPr>
        <p:txBody>
          <a:bodyPr wrap="square" rtlCol="0">
            <a:spAutoFit/>
          </a:bodyPr>
          <a:lstStyle/>
          <a:p>
            <a:r>
              <a:rPr lang="en-US" sz="2800" dirty="0">
                <a:solidFill>
                  <a:schemeClr val="bg1"/>
                </a:solidFill>
              </a:rPr>
              <a:t>Professional Competencies</a:t>
            </a:r>
          </a:p>
        </p:txBody>
      </p:sp>
      <p:sp>
        <p:nvSpPr>
          <p:cNvPr id="7" name="Rectangle 6">
            <a:extLst>
              <a:ext uri="{FF2B5EF4-FFF2-40B4-BE49-F238E27FC236}">
                <a16:creationId xmlns:a16="http://schemas.microsoft.com/office/drawing/2014/main" id="{6E313278-3AA3-6571-DF16-F2BC0F845673}"/>
              </a:ext>
            </a:extLst>
          </p:cNvPr>
          <p:cNvSpPr/>
          <p:nvPr/>
        </p:nvSpPr>
        <p:spPr>
          <a:xfrm>
            <a:off x="0" y="6026046"/>
            <a:ext cx="3440241" cy="8319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51159B5-EA4F-4E39-91D8-66E74C206BAE}"/>
              </a:ext>
            </a:extLst>
          </p:cNvPr>
          <p:cNvSpPr txBox="1"/>
          <p:nvPr/>
        </p:nvSpPr>
        <p:spPr>
          <a:xfrm>
            <a:off x="2825772" y="5467592"/>
            <a:ext cx="6577881" cy="1169551"/>
          </a:xfrm>
          <a:prstGeom prst="rect">
            <a:avLst/>
          </a:prstGeom>
          <a:ln>
            <a:solidFill>
              <a:srgbClr val="44546A"/>
            </a:solidFill>
          </a:ln>
        </p:spPr>
        <p:style>
          <a:lnRef idx="2">
            <a:schemeClr val="accent5"/>
          </a:lnRef>
          <a:fillRef idx="1">
            <a:schemeClr val="lt1"/>
          </a:fillRef>
          <a:effectRef idx="0">
            <a:schemeClr val="accent5"/>
          </a:effectRef>
          <a:fontRef idx="minor">
            <a:schemeClr val="dk1"/>
          </a:fontRef>
        </p:style>
        <p:txBody>
          <a:bodyPr wrap="square" numCol="2" rtlCol="0">
            <a:noAutofit/>
          </a:bodyPr>
          <a:lstStyle/>
          <a:p>
            <a:r>
              <a:rPr lang="en-US" sz="1400" b="0" dirty="0">
                <a:solidFill>
                  <a:sysClr val="windowText" lastClr="000000"/>
                </a:solidFill>
                <a:latin typeface="Arial" panose="020B0604020202020204" pitchFamily="34" charset="0"/>
                <a:cs typeface="Arial" panose="020B0604020202020204" pitchFamily="34" charset="0"/>
              </a:rPr>
              <a:t>Commitment to Learning and Growth</a:t>
            </a:r>
          </a:p>
          <a:p>
            <a:r>
              <a:rPr lang="en-US" sz="1400" b="0" dirty="0">
                <a:solidFill>
                  <a:sysClr val="windowText" lastClr="000000"/>
                </a:solidFill>
                <a:latin typeface="Arial" panose="020B0604020202020204" pitchFamily="34" charset="0"/>
                <a:cs typeface="Arial" panose="020B0604020202020204" pitchFamily="34" charset="0"/>
              </a:rPr>
              <a:t>Cultural Awareness</a:t>
            </a:r>
          </a:p>
          <a:p>
            <a:r>
              <a:rPr lang="en-US" sz="1400" dirty="0">
                <a:solidFill>
                  <a:sysClr val="windowText" lastClr="000000"/>
                </a:solidFill>
                <a:latin typeface="Arial" panose="020B0604020202020204" pitchFamily="34" charset="0"/>
                <a:cs typeface="Arial" panose="020B0604020202020204" pitchFamily="34" charset="0"/>
              </a:rPr>
              <a:t>Cultural Humility</a:t>
            </a:r>
          </a:p>
          <a:p>
            <a:r>
              <a:rPr lang="en-US" sz="1400" b="0" dirty="0">
                <a:solidFill>
                  <a:sysClr val="windowText" lastClr="000000"/>
                </a:solidFill>
                <a:latin typeface="Arial" panose="020B0604020202020204" pitchFamily="34" charset="0"/>
                <a:cs typeface="Arial" panose="020B0604020202020204" pitchFamily="34" charset="0"/>
              </a:rPr>
              <a:t>Empathy and Compassion</a:t>
            </a:r>
          </a:p>
          <a:p>
            <a:r>
              <a:rPr lang="en-US" sz="1400" dirty="0">
                <a:solidFill>
                  <a:sysClr val="windowText" lastClr="000000"/>
                </a:solidFill>
                <a:latin typeface="Arial" panose="020B0604020202020204" pitchFamily="34" charset="0"/>
                <a:cs typeface="Arial" panose="020B0604020202020204" pitchFamily="34" charset="0"/>
              </a:rPr>
              <a:t>Ethical Responsibility to Self and Others</a:t>
            </a:r>
          </a:p>
          <a:p>
            <a:endParaRPr lang="en-US" sz="1400" b="0" dirty="0">
              <a:solidFill>
                <a:sysClr val="windowText" lastClr="000000"/>
              </a:solidFill>
              <a:latin typeface="Arial" panose="020B0604020202020204" pitchFamily="34" charset="0"/>
              <a:cs typeface="Arial" panose="020B0604020202020204" pitchFamily="34" charset="0"/>
            </a:endParaRPr>
          </a:p>
          <a:p>
            <a:pPr marL="228600"/>
            <a:r>
              <a:rPr lang="en-US" sz="1400" b="0" dirty="0">
                <a:solidFill>
                  <a:sysClr val="windowText" lastClr="000000"/>
                </a:solidFill>
                <a:latin typeface="Arial" panose="020B0604020202020204" pitchFamily="34" charset="0"/>
                <a:cs typeface="Arial" panose="020B0604020202020204" pitchFamily="34" charset="0"/>
              </a:rPr>
              <a:t>Interpersonal Skills</a:t>
            </a:r>
          </a:p>
          <a:p>
            <a:pPr marL="228600"/>
            <a:r>
              <a:rPr lang="en-US" sz="1400" b="0" dirty="0">
                <a:solidFill>
                  <a:sysClr val="windowText" lastClr="000000"/>
                </a:solidFill>
                <a:latin typeface="Arial" panose="020B0604020202020204" pitchFamily="34" charset="0"/>
                <a:cs typeface="Arial" panose="020B0604020202020204" pitchFamily="34" charset="0"/>
              </a:rPr>
              <a:t>Reliability and Dependability</a:t>
            </a:r>
          </a:p>
          <a:p>
            <a:pPr marL="228600"/>
            <a:r>
              <a:rPr lang="en-US" sz="1400" b="0" dirty="0">
                <a:solidFill>
                  <a:sysClr val="windowText" lastClr="000000"/>
                </a:solidFill>
                <a:latin typeface="Arial" panose="020B0604020202020204" pitchFamily="34" charset="0"/>
                <a:cs typeface="Arial" panose="020B0604020202020204" pitchFamily="34" charset="0"/>
              </a:rPr>
              <a:t>Resilience and Adaptability</a:t>
            </a:r>
          </a:p>
          <a:p>
            <a:pPr marL="228600"/>
            <a:r>
              <a:rPr lang="en-US" sz="1400" b="0" dirty="0">
                <a:solidFill>
                  <a:sysClr val="windowText" lastClr="000000"/>
                </a:solidFill>
                <a:latin typeface="Arial" panose="020B0604020202020204" pitchFamily="34" charset="0"/>
                <a:cs typeface="Arial" panose="020B0604020202020204" pitchFamily="34" charset="0"/>
              </a:rPr>
              <a:t>Service Orientation</a:t>
            </a:r>
          </a:p>
          <a:p>
            <a:pPr marL="228600"/>
            <a:r>
              <a:rPr lang="en-US" sz="1400" b="0" dirty="0">
                <a:solidFill>
                  <a:sysClr val="windowText" lastClr="000000"/>
                </a:solidFill>
                <a:latin typeface="Arial" panose="020B0604020202020204" pitchFamily="34" charset="0"/>
                <a:cs typeface="Arial" panose="020B0604020202020204" pitchFamily="34" charset="0"/>
              </a:rPr>
              <a:t>Teamwork and Collaboration</a:t>
            </a:r>
          </a:p>
          <a:p>
            <a:endParaRPr lang="en-US" sz="1400" b="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85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9E6E-B568-44AC-BB28-616AC655C4C3}"/>
              </a:ext>
            </a:extLst>
          </p:cNvPr>
          <p:cNvSpPr>
            <a:spLocks noGrp="1"/>
          </p:cNvSpPr>
          <p:nvPr>
            <p:ph type="title"/>
          </p:nvPr>
        </p:nvSpPr>
        <p:spPr/>
        <p:txBody>
          <a:bodyPr anchor="t">
            <a:normAutofit/>
          </a:bodyPr>
          <a:lstStyle/>
          <a:p>
            <a:r>
              <a:rPr lang="en-US" dirty="0">
                <a:solidFill>
                  <a:srgbClr val="404040"/>
                </a:solidFill>
              </a:rPr>
              <a:t>Consider How Required Competencies </a:t>
            </a:r>
            <a:br>
              <a:rPr lang="en-US" dirty="0">
                <a:solidFill>
                  <a:srgbClr val="404040"/>
                </a:solidFill>
              </a:rPr>
            </a:br>
            <a:r>
              <a:rPr lang="en-US" dirty="0">
                <a:solidFill>
                  <a:srgbClr val="404040"/>
                </a:solidFill>
              </a:rPr>
              <a:t>Are Captured Across the Application</a:t>
            </a:r>
          </a:p>
        </p:txBody>
      </p:sp>
      <p:graphicFrame>
        <p:nvGraphicFramePr>
          <p:cNvPr id="3" name="Diagram 2">
            <a:extLst>
              <a:ext uri="{FF2B5EF4-FFF2-40B4-BE49-F238E27FC236}">
                <a16:creationId xmlns:a16="http://schemas.microsoft.com/office/drawing/2014/main" id="{1B76BAE9-4A67-4A73-B08B-58C2FC025B1C}"/>
              </a:ext>
            </a:extLst>
          </p:cNvPr>
          <p:cNvGraphicFramePr/>
          <p:nvPr>
            <p:extLst>
              <p:ext uri="{D42A27DB-BD31-4B8C-83A1-F6EECF244321}">
                <p14:modId xmlns:p14="http://schemas.microsoft.com/office/powerpoint/2010/main" val="149087106"/>
              </p:ext>
            </p:extLst>
          </p:nvPr>
        </p:nvGraphicFramePr>
        <p:xfrm>
          <a:off x="768622" y="1271723"/>
          <a:ext cx="1052421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60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F223E-01F7-450F-BC4C-02B8979E5FF4}"/>
              </a:ext>
            </a:extLst>
          </p:cNvPr>
          <p:cNvSpPr/>
          <p:nvPr/>
        </p:nvSpPr>
        <p:spPr bwMode="auto">
          <a:xfrm>
            <a:off x="0" y="10369"/>
            <a:ext cx="3779520" cy="6858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
        <p:nvSpPr>
          <p:cNvPr id="5" name="Title 4">
            <a:extLst>
              <a:ext uri="{FF2B5EF4-FFF2-40B4-BE49-F238E27FC236}">
                <a16:creationId xmlns:a16="http://schemas.microsoft.com/office/drawing/2014/main" id="{844B3905-7C2A-472F-9CE6-FC6368CC3388}"/>
              </a:ext>
            </a:extLst>
          </p:cNvPr>
          <p:cNvSpPr>
            <a:spLocks noGrp="1"/>
          </p:cNvSpPr>
          <p:nvPr>
            <p:ph type="title"/>
          </p:nvPr>
        </p:nvSpPr>
        <p:spPr>
          <a:xfrm>
            <a:off x="4373880" y="3118644"/>
            <a:ext cx="7577091" cy="620712"/>
          </a:xfrm>
        </p:spPr>
        <p:txBody>
          <a:bodyPr>
            <a:normAutofit fontScale="90000"/>
          </a:bodyPr>
          <a:lstStyle/>
          <a:p>
            <a:pPr lvl="0"/>
            <a:r>
              <a:rPr lang="en-US" dirty="0">
                <a:solidFill>
                  <a:srgbClr val="404040"/>
                </a:solidFill>
              </a:rPr>
              <a:t>Use Application Data Holistically And in Context</a:t>
            </a:r>
          </a:p>
        </p:txBody>
      </p:sp>
      <p:pic>
        <p:nvPicPr>
          <p:cNvPr id="9" name="Graphic 8" descr="Venn diagram">
            <a:extLst>
              <a:ext uri="{FF2B5EF4-FFF2-40B4-BE49-F238E27FC236}">
                <a16:creationId xmlns:a16="http://schemas.microsoft.com/office/drawing/2014/main" id="{FC65E79C-643A-41AF-8958-C6789416A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660" y="2097564"/>
            <a:ext cx="2362200" cy="2362200"/>
          </a:xfrm>
          <a:prstGeom prst="rect">
            <a:avLst/>
          </a:prstGeom>
        </p:spPr>
      </p:pic>
    </p:spTree>
    <p:extLst>
      <p:ext uri="{BB962C8B-B14F-4D97-AF65-F5344CB8AC3E}">
        <p14:creationId xmlns:p14="http://schemas.microsoft.com/office/powerpoint/2010/main" val="2421934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3E18F4-FA99-4C74-AADA-A091B11499FD}"/>
              </a:ext>
            </a:extLst>
          </p:cNvPr>
          <p:cNvSpPr>
            <a:spLocks noGrp="1"/>
          </p:cNvSpPr>
          <p:nvPr>
            <p:ph type="title"/>
          </p:nvPr>
        </p:nvSpPr>
        <p:spPr/>
        <p:txBody>
          <a:bodyPr anchor="t">
            <a:normAutofit/>
          </a:bodyPr>
          <a:lstStyle/>
          <a:p>
            <a:r>
              <a:rPr lang="en-US" dirty="0">
                <a:solidFill>
                  <a:srgbClr val="404040"/>
                </a:solidFill>
              </a:rPr>
              <a:t>Interpret Scores in Context of the </a:t>
            </a:r>
            <a:br>
              <a:rPr lang="en-US" dirty="0">
                <a:solidFill>
                  <a:srgbClr val="404040"/>
                </a:solidFill>
              </a:rPr>
            </a:br>
            <a:r>
              <a:rPr lang="en-US" dirty="0">
                <a:solidFill>
                  <a:srgbClr val="404040"/>
                </a:solidFill>
              </a:rPr>
              <a:t>Complete Application</a:t>
            </a:r>
          </a:p>
        </p:txBody>
      </p:sp>
      <p:graphicFrame>
        <p:nvGraphicFramePr>
          <p:cNvPr id="11" name="Diagram 10">
            <a:extLst>
              <a:ext uri="{FF2B5EF4-FFF2-40B4-BE49-F238E27FC236}">
                <a16:creationId xmlns:a16="http://schemas.microsoft.com/office/drawing/2014/main" id="{87192773-3D5A-44F8-96D9-7D390B739395}"/>
              </a:ext>
            </a:extLst>
          </p:cNvPr>
          <p:cNvGraphicFramePr/>
          <p:nvPr>
            <p:extLst>
              <p:ext uri="{D42A27DB-BD31-4B8C-83A1-F6EECF244321}">
                <p14:modId xmlns:p14="http://schemas.microsoft.com/office/powerpoint/2010/main" val="2053564752"/>
              </p:ext>
            </p:extLst>
          </p:nvPr>
        </p:nvGraphicFramePr>
        <p:xfrm>
          <a:off x="5273391" y="1159126"/>
          <a:ext cx="6720987" cy="4850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phic 12" descr="Doctor">
            <a:extLst>
              <a:ext uri="{FF2B5EF4-FFF2-40B4-BE49-F238E27FC236}">
                <a16:creationId xmlns:a16="http://schemas.microsoft.com/office/drawing/2014/main" id="{D708F923-0AE9-4D6D-8FA0-33E6EA75BA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76684" y="3127074"/>
            <a:ext cx="914400" cy="914400"/>
          </a:xfrm>
          <a:prstGeom prst="rect">
            <a:avLst/>
          </a:prstGeom>
        </p:spPr>
      </p:pic>
      <p:sp>
        <p:nvSpPr>
          <p:cNvPr id="3" name="TextBox 2">
            <a:extLst>
              <a:ext uri="{FF2B5EF4-FFF2-40B4-BE49-F238E27FC236}">
                <a16:creationId xmlns:a16="http://schemas.microsoft.com/office/drawing/2014/main" id="{6AF02C18-42CF-45D5-B06E-6611E1108F4D}"/>
              </a:ext>
            </a:extLst>
          </p:cNvPr>
          <p:cNvSpPr txBox="1"/>
          <p:nvPr/>
        </p:nvSpPr>
        <p:spPr>
          <a:xfrm>
            <a:off x="953803" y="2003689"/>
            <a:ext cx="4319587" cy="3108543"/>
          </a:xfrm>
          <a:prstGeom prst="rect">
            <a:avLst/>
          </a:prstGeom>
          <a:noFill/>
        </p:spPr>
        <p:txBody>
          <a:bodyPr wrap="square" rtlCol="0">
            <a:spAutoFit/>
          </a:bodyPr>
          <a:lstStyle/>
          <a:p>
            <a:endParaRPr lang="en-US" sz="2800" b="0" dirty="0">
              <a:latin typeface="Arial" panose="020B0604020202020204" pitchFamily="34" charset="0"/>
              <a:cs typeface="Arial" panose="020B0604020202020204" pitchFamily="34" charset="0"/>
            </a:endParaRPr>
          </a:p>
          <a:p>
            <a:r>
              <a:rPr lang="en-US" sz="2800" b="0" dirty="0">
                <a:latin typeface="Arial" panose="020B0604020202020204" pitchFamily="34" charset="0"/>
                <a:cs typeface="Arial" panose="020B0604020202020204" pitchFamily="34" charset="0"/>
              </a:rPr>
              <a:t>How is an applicant’s PREview performance consistent and inconsistent with other information and data?</a:t>
            </a:r>
          </a:p>
          <a:p>
            <a:endParaRPr lang="en-US"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61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600" dirty="0">
                <a:solidFill>
                  <a:srgbClr val="404040"/>
                </a:solidFill>
              </a:rPr>
              <a:t>Consider Different Types of Professional Competency Information Across the Application</a:t>
            </a:r>
          </a:p>
        </p:txBody>
      </p:sp>
      <p:sp>
        <p:nvSpPr>
          <p:cNvPr id="3" name="Text Placeholder 2"/>
          <p:cNvSpPr>
            <a:spLocks noGrp="1"/>
          </p:cNvSpPr>
          <p:nvPr>
            <p:ph idx="1"/>
          </p:nvPr>
        </p:nvSpPr>
        <p:spPr>
          <a:xfrm>
            <a:off x="979903" y="1954063"/>
            <a:ext cx="4829432" cy="4351338"/>
          </a:xfrm>
        </p:spPr>
        <p:txBody>
          <a:bodyPr/>
          <a:lstStyle/>
          <a:p>
            <a:r>
              <a:rPr lang="en-US" sz="2400" b="1" dirty="0"/>
              <a:t>PREview scores </a:t>
            </a:r>
            <a:r>
              <a:rPr lang="en-US" sz="2400" dirty="0"/>
              <a:t>reflect an applicants’ understanding of effective and ineffective professional behavior.</a:t>
            </a:r>
          </a:p>
          <a:p>
            <a:endParaRPr lang="en-US" sz="2400" dirty="0"/>
          </a:p>
          <a:p>
            <a:r>
              <a:rPr lang="en-US" sz="2400" b="1" dirty="0"/>
              <a:t>Other application components </a:t>
            </a:r>
            <a:r>
              <a:rPr lang="en-US" sz="2400" dirty="0"/>
              <a:t>reflect an applicant’s demonstrated experience, observed professional behavior, or how they might behave in the future.</a:t>
            </a:r>
          </a:p>
        </p:txBody>
      </p:sp>
      <p:sp>
        <p:nvSpPr>
          <p:cNvPr id="5" name="Slide Number Placeholder 4"/>
          <p:cNvSpPr>
            <a:spLocks noGrp="1"/>
          </p:cNvSpPr>
          <p:nvPr>
            <p:ph type="sldNum" sz="quarter" idx="4294967295"/>
          </p:nvPr>
        </p:nvSpPr>
        <p:spPr>
          <a:xfrm>
            <a:off x="0" y="0"/>
            <a:ext cx="0" cy="0"/>
          </a:xfrm>
        </p:spPr>
        <p:txBody>
          <a:bodyPr/>
          <a:lstStyle/>
          <a:p>
            <a:pPr>
              <a:defRPr/>
            </a:pPr>
            <a:fld id="{3F0D7412-C965-42BD-AD3B-47678C845832}" type="slidenum">
              <a:rPr lang="en-US" smtClean="0">
                <a:solidFill>
                  <a:srgbClr val="FAFAFA"/>
                </a:solidFill>
              </a:rPr>
              <a:pPr>
                <a:defRPr/>
              </a:pPr>
              <a:t>16</a:t>
            </a:fld>
            <a:endParaRPr lang="en-US" dirty="0">
              <a:solidFill>
                <a:srgbClr val="FAFAFA"/>
              </a:solidFill>
            </a:endParaRPr>
          </a:p>
        </p:txBody>
      </p:sp>
      <p:grpSp>
        <p:nvGrpSpPr>
          <p:cNvPr id="6" name="Group 5">
            <a:extLst>
              <a:ext uri="{FF2B5EF4-FFF2-40B4-BE49-F238E27FC236}">
                <a16:creationId xmlns:a16="http://schemas.microsoft.com/office/drawing/2014/main" id="{94040B62-1A98-4962-9C44-5EC3D2E3FE6C}"/>
              </a:ext>
            </a:extLst>
          </p:cNvPr>
          <p:cNvGrpSpPr/>
          <p:nvPr/>
        </p:nvGrpSpPr>
        <p:grpSpPr>
          <a:xfrm>
            <a:off x="9053042" y="1690688"/>
            <a:ext cx="1135274" cy="4706873"/>
            <a:chOff x="3356348" y="1546033"/>
            <a:chExt cx="1135274" cy="4706873"/>
          </a:xfrm>
        </p:grpSpPr>
        <p:sp>
          <p:nvSpPr>
            <p:cNvPr id="8" name="Freeform: Shape 7">
              <a:extLst>
                <a:ext uri="{FF2B5EF4-FFF2-40B4-BE49-F238E27FC236}">
                  <a16:creationId xmlns:a16="http://schemas.microsoft.com/office/drawing/2014/main" id="{62C0D5BA-53F2-4B2E-AA41-8FFB4536AD47}"/>
                </a:ext>
              </a:extLst>
            </p:cNvPr>
            <p:cNvSpPr/>
            <p:nvPr/>
          </p:nvSpPr>
          <p:spPr>
            <a:xfrm>
              <a:off x="3383253" y="1546033"/>
              <a:ext cx="1081463" cy="1081463"/>
            </a:xfrm>
            <a:custGeom>
              <a:avLst/>
              <a:gdLst>
                <a:gd name="connsiteX0" fmla="*/ 0 w 1081463"/>
                <a:gd name="connsiteY0" fmla="*/ 540732 h 1081463"/>
                <a:gd name="connsiteX1" fmla="*/ 540732 w 1081463"/>
                <a:gd name="connsiteY1" fmla="*/ 0 h 1081463"/>
                <a:gd name="connsiteX2" fmla="*/ 1081464 w 1081463"/>
                <a:gd name="connsiteY2" fmla="*/ 540732 h 1081463"/>
                <a:gd name="connsiteX3" fmla="*/ 540732 w 1081463"/>
                <a:gd name="connsiteY3" fmla="*/ 1081464 h 1081463"/>
                <a:gd name="connsiteX4" fmla="*/ 0 w 1081463"/>
                <a:gd name="connsiteY4" fmla="*/ 540732 h 108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463" h="1081463">
                  <a:moveTo>
                    <a:pt x="0" y="540732"/>
                  </a:moveTo>
                  <a:cubicBezTo>
                    <a:pt x="0" y="242094"/>
                    <a:pt x="242094" y="0"/>
                    <a:pt x="540732" y="0"/>
                  </a:cubicBezTo>
                  <a:cubicBezTo>
                    <a:pt x="839370" y="0"/>
                    <a:pt x="1081464" y="242094"/>
                    <a:pt x="1081464" y="540732"/>
                  </a:cubicBezTo>
                  <a:cubicBezTo>
                    <a:pt x="1081464" y="839370"/>
                    <a:pt x="839370" y="1081464"/>
                    <a:pt x="540732" y="1081464"/>
                  </a:cubicBezTo>
                  <a:cubicBezTo>
                    <a:pt x="242094" y="1081464"/>
                    <a:pt x="0" y="839370"/>
                    <a:pt x="0" y="540732"/>
                  </a:cubicBezTo>
                  <a:close/>
                </a:path>
              </a:pathLst>
            </a:custGeom>
            <a:solidFill>
              <a:srgbClr val="44546A"/>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1237" tIns="158377" rIns="181237" bIns="181237" numCol="1" spcCol="1270" anchor="ctr" anchorCtr="0">
              <a:noAutofit/>
            </a:bodyPr>
            <a:lstStyle/>
            <a:p>
              <a:pPr marL="0" lvl="0" indent="0" algn="ctr" defTabSz="800100">
                <a:lnSpc>
                  <a:spcPct val="90000"/>
                </a:lnSpc>
                <a:spcBef>
                  <a:spcPct val="0"/>
                </a:spcBef>
                <a:spcAft>
                  <a:spcPct val="35000"/>
                </a:spcAft>
                <a:buNone/>
              </a:pPr>
              <a:r>
                <a:rPr lang="en-US" sz="1600" kern="1200" dirty="0"/>
                <a:t>Did do</a:t>
              </a:r>
            </a:p>
          </p:txBody>
        </p:sp>
        <p:sp>
          <p:nvSpPr>
            <p:cNvPr id="9" name="Freeform: Shape 8">
              <a:extLst>
                <a:ext uri="{FF2B5EF4-FFF2-40B4-BE49-F238E27FC236}">
                  <a16:creationId xmlns:a16="http://schemas.microsoft.com/office/drawing/2014/main" id="{64AA3150-8D57-4201-A1C8-936811FAE261}"/>
                </a:ext>
              </a:extLst>
            </p:cNvPr>
            <p:cNvSpPr/>
            <p:nvPr/>
          </p:nvSpPr>
          <p:spPr>
            <a:xfrm>
              <a:off x="3643012" y="2706169"/>
              <a:ext cx="561945" cy="561945"/>
            </a:xfrm>
            <a:custGeom>
              <a:avLst/>
              <a:gdLst>
                <a:gd name="connsiteX0" fmla="*/ 74486 w 561945"/>
                <a:gd name="connsiteY0" fmla="*/ 214888 h 561945"/>
                <a:gd name="connsiteX1" fmla="*/ 214888 w 561945"/>
                <a:gd name="connsiteY1" fmla="*/ 214888 h 561945"/>
                <a:gd name="connsiteX2" fmla="*/ 214888 w 561945"/>
                <a:gd name="connsiteY2" fmla="*/ 74486 h 561945"/>
                <a:gd name="connsiteX3" fmla="*/ 347057 w 561945"/>
                <a:gd name="connsiteY3" fmla="*/ 74486 h 561945"/>
                <a:gd name="connsiteX4" fmla="*/ 347057 w 561945"/>
                <a:gd name="connsiteY4" fmla="*/ 214888 h 561945"/>
                <a:gd name="connsiteX5" fmla="*/ 487459 w 561945"/>
                <a:gd name="connsiteY5" fmla="*/ 214888 h 561945"/>
                <a:gd name="connsiteX6" fmla="*/ 487459 w 561945"/>
                <a:gd name="connsiteY6" fmla="*/ 347057 h 561945"/>
                <a:gd name="connsiteX7" fmla="*/ 347057 w 561945"/>
                <a:gd name="connsiteY7" fmla="*/ 347057 h 561945"/>
                <a:gd name="connsiteX8" fmla="*/ 347057 w 561945"/>
                <a:gd name="connsiteY8" fmla="*/ 487459 h 561945"/>
                <a:gd name="connsiteX9" fmla="*/ 214888 w 561945"/>
                <a:gd name="connsiteY9" fmla="*/ 487459 h 561945"/>
                <a:gd name="connsiteX10" fmla="*/ 214888 w 561945"/>
                <a:gd name="connsiteY10" fmla="*/ 347057 h 561945"/>
                <a:gd name="connsiteX11" fmla="*/ 74486 w 561945"/>
                <a:gd name="connsiteY11" fmla="*/ 347057 h 561945"/>
                <a:gd name="connsiteX12" fmla="*/ 74486 w 561945"/>
                <a:gd name="connsiteY12" fmla="*/ 214888 h 56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1945" h="561945">
                  <a:moveTo>
                    <a:pt x="74486" y="214888"/>
                  </a:moveTo>
                  <a:lnTo>
                    <a:pt x="214888" y="214888"/>
                  </a:lnTo>
                  <a:lnTo>
                    <a:pt x="214888" y="74486"/>
                  </a:lnTo>
                  <a:lnTo>
                    <a:pt x="347057" y="74486"/>
                  </a:lnTo>
                  <a:lnTo>
                    <a:pt x="347057" y="214888"/>
                  </a:lnTo>
                  <a:lnTo>
                    <a:pt x="487459" y="214888"/>
                  </a:lnTo>
                  <a:lnTo>
                    <a:pt x="487459" y="347057"/>
                  </a:lnTo>
                  <a:lnTo>
                    <a:pt x="347057" y="347057"/>
                  </a:lnTo>
                  <a:lnTo>
                    <a:pt x="347057" y="487459"/>
                  </a:lnTo>
                  <a:lnTo>
                    <a:pt x="214888" y="487459"/>
                  </a:lnTo>
                  <a:lnTo>
                    <a:pt x="214888" y="347057"/>
                  </a:lnTo>
                  <a:lnTo>
                    <a:pt x="74486" y="347057"/>
                  </a:lnTo>
                  <a:lnTo>
                    <a:pt x="74486" y="214888"/>
                  </a:lnTo>
                  <a:close/>
                </a:path>
              </a:pathLst>
            </a:custGeom>
            <a:solidFill>
              <a:srgbClr val="44546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4486" tIns="214888" rIns="74486" bIns="214888" numCol="1" spcCol="1270" anchor="ctr" anchorCtr="0">
              <a:noAutofit/>
            </a:bodyPr>
            <a:lstStyle/>
            <a:p>
              <a:pPr marL="0" lvl="0" indent="0" algn="ctr" defTabSz="444500">
                <a:lnSpc>
                  <a:spcPct val="90000"/>
                </a:lnSpc>
                <a:spcBef>
                  <a:spcPct val="0"/>
                </a:spcBef>
                <a:spcAft>
                  <a:spcPct val="35000"/>
                </a:spcAft>
                <a:buNone/>
              </a:pPr>
              <a:endParaRPr lang="en-US" sz="1600" kern="1200" dirty="0"/>
            </a:p>
          </p:txBody>
        </p:sp>
        <p:sp>
          <p:nvSpPr>
            <p:cNvPr id="16" name="Freeform: Shape 15">
              <a:extLst>
                <a:ext uri="{FF2B5EF4-FFF2-40B4-BE49-F238E27FC236}">
                  <a16:creationId xmlns:a16="http://schemas.microsoft.com/office/drawing/2014/main" id="{1E0C4633-E040-4FAB-803D-F5BFDCE51104}"/>
                </a:ext>
              </a:extLst>
            </p:cNvPr>
            <p:cNvSpPr/>
            <p:nvPr/>
          </p:nvSpPr>
          <p:spPr>
            <a:xfrm>
              <a:off x="3356348" y="3346787"/>
              <a:ext cx="1135274" cy="1135265"/>
            </a:xfrm>
            <a:custGeom>
              <a:avLst/>
              <a:gdLst>
                <a:gd name="connsiteX0" fmla="*/ 0 w 1135274"/>
                <a:gd name="connsiteY0" fmla="*/ 567633 h 1135265"/>
                <a:gd name="connsiteX1" fmla="*/ 567637 w 1135274"/>
                <a:gd name="connsiteY1" fmla="*/ 0 h 1135265"/>
                <a:gd name="connsiteX2" fmla="*/ 1135274 w 1135274"/>
                <a:gd name="connsiteY2" fmla="*/ 567633 h 1135265"/>
                <a:gd name="connsiteX3" fmla="*/ 567637 w 1135274"/>
                <a:gd name="connsiteY3" fmla="*/ 1135266 h 1135265"/>
                <a:gd name="connsiteX4" fmla="*/ 0 w 1135274"/>
                <a:gd name="connsiteY4" fmla="*/ 567633 h 1135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274" h="1135265">
                  <a:moveTo>
                    <a:pt x="0" y="567633"/>
                  </a:moveTo>
                  <a:cubicBezTo>
                    <a:pt x="0" y="254138"/>
                    <a:pt x="254140" y="0"/>
                    <a:pt x="567637" y="0"/>
                  </a:cubicBezTo>
                  <a:cubicBezTo>
                    <a:pt x="881134" y="0"/>
                    <a:pt x="1135274" y="254138"/>
                    <a:pt x="1135274" y="567633"/>
                  </a:cubicBezTo>
                  <a:cubicBezTo>
                    <a:pt x="1135274" y="881128"/>
                    <a:pt x="881134" y="1135266"/>
                    <a:pt x="567637" y="1135266"/>
                  </a:cubicBezTo>
                  <a:cubicBezTo>
                    <a:pt x="254140" y="1135266"/>
                    <a:pt x="0" y="881128"/>
                    <a:pt x="0" y="567633"/>
                  </a:cubicBezTo>
                  <a:close/>
                </a:path>
              </a:pathLst>
            </a:custGeom>
            <a:solidFill>
              <a:schemeClr val="accent2"/>
            </a:solidFill>
          </p:spPr>
          <p:style>
            <a:lnRef idx="2">
              <a:schemeClr val="lt1">
                <a:hueOff val="0"/>
                <a:satOff val="0"/>
                <a:lumOff val="0"/>
                <a:alphaOff val="0"/>
              </a:schemeClr>
            </a:lnRef>
            <a:fillRef idx="1">
              <a:schemeClr val="accent2">
                <a:hueOff val="3828514"/>
                <a:satOff val="-30329"/>
                <a:lumOff val="8824"/>
                <a:alphaOff val="0"/>
              </a:schemeClr>
            </a:fillRef>
            <a:effectRef idx="0">
              <a:schemeClr val="accent2">
                <a:hueOff val="3828514"/>
                <a:satOff val="-30329"/>
                <a:lumOff val="8824"/>
                <a:alphaOff val="0"/>
              </a:schemeClr>
            </a:effectRef>
            <a:fontRef idx="minor">
              <a:schemeClr val="lt1"/>
            </a:fontRef>
          </p:style>
          <p:txBody>
            <a:bodyPr spcFirstLastPara="0" vert="horz" wrap="square" lIns="189117" tIns="189116" rIns="189117" bIns="189116" numCol="1" spcCol="1270" anchor="ctr" anchorCtr="0">
              <a:noAutofit/>
            </a:bodyPr>
            <a:lstStyle/>
            <a:p>
              <a:pPr marL="0" lvl="0" indent="0" algn="ctr" defTabSz="800100">
                <a:lnSpc>
                  <a:spcPct val="90000"/>
                </a:lnSpc>
                <a:spcBef>
                  <a:spcPct val="0"/>
                </a:spcBef>
                <a:spcAft>
                  <a:spcPct val="35000"/>
                </a:spcAft>
                <a:buNone/>
              </a:pPr>
              <a:r>
                <a:rPr lang="en-US" sz="1600" kern="1200" dirty="0"/>
                <a:t>Would do</a:t>
              </a:r>
            </a:p>
          </p:txBody>
        </p:sp>
        <p:sp>
          <p:nvSpPr>
            <p:cNvPr id="17" name="Freeform: Shape 16">
              <a:extLst>
                <a:ext uri="{FF2B5EF4-FFF2-40B4-BE49-F238E27FC236}">
                  <a16:creationId xmlns:a16="http://schemas.microsoft.com/office/drawing/2014/main" id="{47E4A493-AED2-47A0-BD87-0B99E8623666}"/>
                </a:ext>
              </a:extLst>
            </p:cNvPr>
            <p:cNvSpPr/>
            <p:nvPr/>
          </p:nvSpPr>
          <p:spPr>
            <a:xfrm>
              <a:off x="3643012" y="4560724"/>
              <a:ext cx="561945" cy="561945"/>
            </a:xfrm>
            <a:custGeom>
              <a:avLst/>
              <a:gdLst>
                <a:gd name="connsiteX0" fmla="*/ 74486 w 561945"/>
                <a:gd name="connsiteY0" fmla="*/ 214888 h 561945"/>
                <a:gd name="connsiteX1" fmla="*/ 214888 w 561945"/>
                <a:gd name="connsiteY1" fmla="*/ 214888 h 561945"/>
                <a:gd name="connsiteX2" fmla="*/ 214888 w 561945"/>
                <a:gd name="connsiteY2" fmla="*/ 74486 h 561945"/>
                <a:gd name="connsiteX3" fmla="*/ 347057 w 561945"/>
                <a:gd name="connsiteY3" fmla="*/ 74486 h 561945"/>
                <a:gd name="connsiteX4" fmla="*/ 347057 w 561945"/>
                <a:gd name="connsiteY4" fmla="*/ 214888 h 561945"/>
                <a:gd name="connsiteX5" fmla="*/ 487459 w 561945"/>
                <a:gd name="connsiteY5" fmla="*/ 214888 h 561945"/>
                <a:gd name="connsiteX6" fmla="*/ 487459 w 561945"/>
                <a:gd name="connsiteY6" fmla="*/ 347057 h 561945"/>
                <a:gd name="connsiteX7" fmla="*/ 347057 w 561945"/>
                <a:gd name="connsiteY7" fmla="*/ 347057 h 561945"/>
                <a:gd name="connsiteX8" fmla="*/ 347057 w 561945"/>
                <a:gd name="connsiteY8" fmla="*/ 487459 h 561945"/>
                <a:gd name="connsiteX9" fmla="*/ 214888 w 561945"/>
                <a:gd name="connsiteY9" fmla="*/ 487459 h 561945"/>
                <a:gd name="connsiteX10" fmla="*/ 214888 w 561945"/>
                <a:gd name="connsiteY10" fmla="*/ 347057 h 561945"/>
                <a:gd name="connsiteX11" fmla="*/ 74486 w 561945"/>
                <a:gd name="connsiteY11" fmla="*/ 347057 h 561945"/>
                <a:gd name="connsiteX12" fmla="*/ 74486 w 561945"/>
                <a:gd name="connsiteY12" fmla="*/ 214888 h 56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1945" h="561945">
                  <a:moveTo>
                    <a:pt x="74486" y="214888"/>
                  </a:moveTo>
                  <a:lnTo>
                    <a:pt x="214888" y="214888"/>
                  </a:lnTo>
                  <a:lnTo>
                    <a:pt x="214888" y="74486"/>
                  </a:lnTo>
                  <a:lnTo>
                    <a:pt x="347057" y="74486"/>
                  </a:lnTo>
                  <a:lnTo>
                    <a:pt x="347057" y="214888"/>
                  </a:lnTo>
                  <a:lnTo>
                    <a:pt x="487459" y="214888"/>
                  </a:lnTo>
                  <a:lnTo>
                    <a:pt x="487459" y="347057"/>
                  </a:lnTo>
                  <a:lnTo>
                    <a:pt x="347057" y="347057"/>
                  </a:lnTo>
                  <a:lnTo>
                    <a:pt x="347057" y="487459"/>
                  </a:lnTo>
                  <a:lnTo>
                    <a:pt x="214888" y="487459"/>
                  </a:lnTo>
                  <a:lnTo>
                    <a:pt x="214888" y="347057"/>
                  </a:lnTo>
                  <a:lnTo>
                    <a:pt x="74486" y="347057"/>
                  </a:lnTo>
                  <a:lnTo>
                    <a:pt x="74486" y="214888"/>
                  </a:lnTo>
                  <a:close/>
                </a:path>
              </a:pathLst>
            </a:custGeom>
            <a:solidFill>
              <a:schemeClr val="accent2"/>
            </a:solidFill>
          </p:spPr>
          <p:style>
            <a:lnRef idx="0">
              <a:schemeClr val="lt1">
                <a:hueOff val="0"/>
                <a:satOff val="0"/>
                <a:lumOff val="0"/>
                <a:alphaOff val="0"/>
              </a:schemeClr>
            </a:lnRef>
            <a:fillRef idx="1">
              <a:schemeClr val="accent2">
                <a:hueOff val="5742771"/>
                <a:satOff val="-45494"/>
                <a:lumOff val="13235"/>
                <a:alphaOff val="0"/>
              </a:schemeClr>
            </a:fillRef>
            <a:effectRef idx="0">
              <a:schemeClr val="accent2">
                <a:hueOff val="5742771"/>
                <a:satOff val="-45494"/>
                <a:lumOff val="13235"/>
                <a:alphaOff val="0"/>
              </a:schemeClr>
            </a:effectRef>
            <a:fontRef idx="minor">
              <a:schemeClr val="lt1"/>
            </a:fontRef>
          </p:style>
          <p:txBody>
            <a:bodyPr spcFirstLastPara="0" vert="horz" wrap="square" lIns="74486" tIns="214888" rIns="74486" bIns="214888" numCol="1" spcCol="1270" anchor="ctr" anchorCtr="0">
              <a:noAutofit/>
            </a:bodyPr>
            <a:lstStyle/>
            <a:p>
              <a:pPr marL="0" lvl="0" indent="0" algn="ctr" defTabSz="444500">
                <a:lnSpc>
                  <a:spcPct val="90000"/>
                </a:lnSpc>
                <a:spcBef>
                  <a:spcPct val="0"/>
                </a:spcBef>
                <a:spcAft>
                  <a:spcPct val="35000"/>
                </a:spcAft>
                <a:buNone/>
              </a:pPr>
              <a:endParaRPr lang="en-US" sz="1600" kern="1200" dirty="0"/>
            </a:p>
          </p:txBody>
        </p:sp>
        <p:sp>
          <p:nvSpPr>
            <p:cNvPr id="18" name="Freeform: Shape 17">
              <a:extLst>
                <a:ext uri="{FF2B5EF4-FFF2-40B4-BE49-F238E27FC236}">
                  <a16:creationId xmlns:a16="http://schemas.microsoft.com/office/drawing/2014/main" id="{173B3611-FB37-4448-861C-1C5B9C89A8C2}"/>
                </a:ext>
              </a:extLst>
            </p:cNvPr>
            <p:cNvSpPr/>
            <p:nvPr/>
          </p:nvSpPr>
          <p:spPr>
            <a:xfrm>
              <a:off x="3398203" y="5201342"/>
              <a:ext cx="1051564" cy="1051564"/>
            </a:xfrm>
            <a:custGeom>
              <a:avLst/>
              <a:gdLst>
                <a:gd name="connsiteX0" fmla="*/ 0 w 1051564"/>
                <a:gd name="connsiteY0" fmla="*/ 525782 h 1051564"/>
                <a:gd name="connsiteX1" fmla="*/ 525782 w 1051564"/>
                <a:gd name="connsiteY1" fmla="*/ 0 h 1051564"/>
                <a:gd name="connsiteX2" fmla="*/ 1051564 w 1051564"/>
                <a:gd name="connsiteY2" fmla="*/ 525782 h 1051564"/>
                <a:gd name="connsiteX3" fmla="*/ 525782 w 1051564"/>
                <a:gd name="connsiteY3" fmla="*/ 1051564 h 1051564"/>
                <a:gd name="connsiteX4" fmla="*/ 0 w 1051564"/>
                <a:gd name="connsiteY4" fmla="*/ 525782 h 105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4" h="1051564">
                  <a:moveTo>
                    <a:pt x="0" y="525782"/>
                  </a:moveTo>
                  <a:cubicBezTo>
                    <a:pt x="0" y="235401"/>
                    <a:pt x="235401" y="0"/>
                    <a:pt x="525782" y="0"/>
                  </a:cubicBezTo>
                  <a:cubicBezTo>
                    <a:pt x="816163" y="0"/>
                    <a:pt x="1051564" y="235401"/>
                    <a:pt x="1051564" y="525782"/>
                  </a:cubicBezTo>
                  <a:cubicBezTo>
                    <a:pt x="1051564" y="816163"/>
                    <a:pt x="816163" y="1051564"/>
                    <a:pt x="525782" y="1051564"/>
                  </a:cubicBezTo>
                  <a:cubicBezTo>
                    <a:pt x="235401" y="1051564"/>
                    <a:pt x="0" y="816163"/>
                    <a:pt x="0" y="525782"/>
                  </a:cubicBezTo>
                  <a:close/>
                </a:path>
              </a:pathLst>
            </a:custGeom>
            <a:solidFill>
              <a:schemeClr val="accent3"/>
            </a:solidFill>
          </p:spPr>
          <p:style>
            <a:lnRef idx="2">
              <a:schemeClr val="lt1">
                <a:hueOff val="0"/>
                <a:satOff val="0"/>
                <a:lumOff val="0"/>
                <a:alphaOff val="0"/>
              </a:schemeClr>
            </a:lnRef>
            <a:fillRef idx="1">
              <a:schemeClr val="accent2">
                <a:hueOff val="7657028"/>
                <a:satOff val="-60658"/>
                <a:lumOff val="17647"/>
                <a:alphaOff val="0"/>
              </a:schemeClr>
            </a:fillRef>
            <a:effectRef idx="0">
              <a:schemeClr val="accent2">
                <a:hueOff val="7657028"/>
                <a:satOff val="-60658"/>
                <a:lumOff val="17647"/>
                <a:alphaOff val="0"/>
              </a:schemeClr>
            </a:effectRef>
            <a:fontRef idx="minor">
              <a:schemeClr val="lt1"/>
            </a:fontRef>
          </p:style>
          <p:txBody>
            <a:bodyPr spcFirstLastPara="0" vert="horz" wrap="square" lIns="153998" tIns="153998" rIns="153998" bIns="153998" numCol="1" spcCol="1270" anchor="ctr" anchorCtr="0">
              <a:noAutofit/>
            </a:bodyPr>
            <a:lstStyle/>
            <a:p>
              <a:pPr marL="0" lvl="0" indent="0" algn="ctr" defTabSz="800100">
                <a:lnSpc>
                  <a:spcPct val="90000"/>
                </a:lnSpc>
                <a:spcBef>
                  <a:spcPct val="0"/>
                </a:spcBef>
                <a:spcAft>
                  <a:spcPct val="35000"/>
                </a:spcAft>
                <a:buNone/>
              </a:pPr>
              <a:r>
                <a:rPr lang="en-US" sz="1600" kern="1200" dirty="0"/>
                <a:t>Should</a:t>
              </a:r>
              <a:br>
                <a:rPr lang="en-US" sz="1600" kern="1200" dirty="0"/>
              </a:br>
              <a:r>
                <a:rPr lang="en-US" sz="1600" kern="1200" dirty="0"/>
                <a:t>do</a:t>
              </a:r>
            </a:p>
          </p:txBody>
        </p:sp>
      </p:grpSp>
      <p:sp>
        <p:nvSpPr>
          <p:cNvPr id="10" name="TextBox 9">
            <a:extLst>
              <a:ext uri="{FF2B5EF4-FFF2-40B4-BE49-F238E27FC236}">
                <a16:creationId xmlns:a16="http://schemas.microsoft.com/office/drawing/2014/main" id="{15668FC8-E49D-4068-B706-E7CE5B860786}"/>
              </a:ext>
            </a:extLst>
          </p:cNvPr>
          <p:cNvSpPr txBox="1"/>
          <p:nvPr/>
        </p:nvSpPr>
        <p:spPr>
          <a:xfrm>
            <a:off x="5996840" y="1685789"/>
            <a:ext cx="2632965" cy="1077218"/>
          </a:xfrm>
          <a:prstGeom prst="rect">
            <a:avLst/>
          </a:prstGeom>
          <a:noFill/>
        </p:spPr>
        <p:txBody>
          <a:bodyPr wrap="square" rtlCol="0">
            <a:spAutoFit/>
          </a:bodyPr>
          <a:lstStyle/>
          <a:p>
            <a:pPr algn="r"/>
            <a:r>
              <a:rPr lang="en-US" sz="1600" b="0" dirty="0"/>
              <a:t>Letters of Evaluation</a:t>
            </a:r>
          </a:p>
          <a:p>
            <a:pPr algn="r"/>
            <a:r>
              <a:rPr lang="en-US" sz="1600" b="0" dirty="0"/>
              <a:t>Personal Statement</a:t>
            </a:r>
          </a:p>
          <a:p>
            <a:pPr algn="r"/>
            <a:r>
              <a:rPr lang="en-US" sz="1600" b="0" dirty="0"/>
              <a:t>Experiences</a:t>
            </a:r>
          </a:p>
          <a:p>
            <a:pPr algn="r"/>
            <a:r>
              <a:rPr lang="en-US" sz="1600" b="0" dirty="0"/>
              <a:t>Interview, MMI</a:t>
            </a:r>
          </a:p>
        </p:txBody>
      </p:sp>
      <p:sp>
        <p:nvSpPr>
          <p:cNvPr id="11" name="TextBox 10">
            <a:extLst>
              <a:ext uri="{FF2B5EF4-FFF2-40B4-BE49-F238E27FC236}">
                <a16:creationId xmlns:a16="http://schemas.microsoft.com/office/drawing/2014/main" id="{CC30556B-E18B-4A7A-BB8B-F9F7E37439D3}"/>
              </a:ext>
            </a:extLst>
          </p:cNvPr>
          <p:cNvSpPr txBox="1"/>
          <p:nvPr/>
        </p:nvSpPr>
        <p:spPr>
          <a:xfrm>
            <a:off x="5996840" y="5382640"/>
            <a:ext cx="2632965" cy="584775"/>
          </a:xfrm>
          <a:prstGeom prst="rect">
            <a:avLst/>
          </a:prstGeom>
          <a:noFill/>
        </p:spPr>
        <p:txBody>
          <a:bodyPr wrap="square" rtlCol="0">
            <a:spAutoFit/>
          </a:bodyPr>
          <a:lstStyle/>
          <a:p>
            <a:pPr algn="r"/>
            <a:r>
              <a:rPr lang="en-US" sz="1600" b="1" dirty="0">
                <a:solidFill>
                  <a:srgbClr val="B41F60"/>
                </a:solidFill>
              </a:rPr>
              <a:t>PREview scores</a:t>
            </a:r>
          </a:p>
          <a:p>
            <a:pPr algn="r"/>
            <a:r>
              <a:rPr lang="en-US" sz="1600" b="0" dirty="0"/>
              <a:t>Interview, MMI</a:t>
            </a:r>
          </a:p>
        </p:txBody>
      </p:sp>
      <p:sp>
        <p:nvSpPr>
          <p:cNvPr id="12" name="Right Brace 11">
            <a:extLst>
              <a:ext uri="{FF2B5EF4-FFF2-40B4-BE49-F238E27FC236}">
                <a16:creationId xmlns:a16="http://schemas.microsoft.com/office/drawing/2014/main" id="{5DA089B0-8796-49EE-B824-68AED046D05F}"/>
              </a:ext>
            </a:extLst>
          </p:cNvPr>
          <p:cNvSpPr/>
          <p:nvPr/>
        </p:nvSpPr>
        <p:spPr bwMode="auto">
          <a:xfrm>
            <a:off x="8616929" y="1690324"/>
            <a:ext cx="395756" cy="1114209"/>
          </a:xfrm>
          <a:prstGeom prst="rightBrace">
            <a:avLst/>
          </a:prstGeom>
          <a:ln>
            <a:solidFill>
              <a:schemeClr val="bg2">
                <a:lumMod val="50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effectLst/>
              <a:latin typeface="Arial" charset="0"/>
            </a:endParaRPr>
          </a:p>
        </p:txBody>
      </p:sp>
      <p:sp>
        <p:nvSpPr>
          <p:cNvPr id="13" name="Right Brace 12">
            <a:extLst>
              <a:ext uri="{FF2B5EF4-FFF2-40B4-BE49-F238E27FC236}">
                <a16:creationId xmlns:a16="http://schemas.microsoft.com/office/drawing/2014/main" id="{E4FE4DE9-256C-461C-84F5-9715DF33A870}"/>
              </a:ext>
            </a:extLst>
          </p:cNvPr>
          <p:cNvSpPr/>
          <p:nvPr/>
        </p:nvSpPr>
        <p:spPr bwMode="auto">
          <a:xfrm>
            <a:off x="8616929" y="5360114"/>
            <a:ext cx="395756" cy="1114209"/>
          </a:xfrm>
          <a:prstGeom prst="rightBrace">
            <a:avLst/>
          </a:prstGeom>
          <a:ln>
            <a:solidFill>
              <a:schemeClr val="bg2">
                <a:lumMod val="50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effectLst/>
              <a:latin typeface="Arial" charset="0"/>
            </a:endParaRPr>
          </a:p>
        </p:txBody>
      </p:sp>
      <p:sp>
        <p:nvSpPr>
          <p:cNvPr id="14" name="TextBox 13">
            <a:extLst>
              <a:ext uri="{FF2B5EF4-FFF2-40B4-BE49-F238E27FC236}">
                <a16:creationId xmlns:a16="http://schemas.microsoft.com/office/drawing/2014/main" id="{C8D744F0-0B68-4D6F-B2CD-F5ADCCCE7B54}"/>
              </a:ext>
            </a:extLst>
          </p:cNvPr>
          <p:cNvSpPr txBox="1"/>
          <p:nvPr/>
        </p:nvSpPr>
        <p:spPr>
          <a:xfrm>
            <a:off x="5996840" y="3537877"/>
            <a:ext cx="2632965" cy="830997"/>
          </a:xfrm>
          <a:prstGeom prst="rect">
            <a:avLst/>
          </a:prstGeom>
          <a:noFill/>
        </p:spPr>
        <p:txBody>
          <a:bodyPr wrap="square" rtlCol="0">
            <a:spAutoFit/>
          </a:bodyPr>
          <a:lstStyle/>
          <a:p>
            <a:pPr algn="r"/>
            <a:r>
              <a:rPr lang="en-US" sz="1600" b="0" dirty="0"/>
              <a:t>Letters of Evaluation</a:t>
            </a:r>
          </a:p>
          <a:p>
            <a:pPr algn="r"/>
            <a:r>
              <a:rPr lang="en-US" sz="1600" b="0" dirty="0"/>
              <a:t>Personal Statement</a:t>
            </a:r>
          </a:p>
          <a:p>
            <a:pPr algn="r"/>
            <a:r>
              <a:rPr lang="en-US" sz="1600" b="0" dirty="0"/>
              <a:t>Interview, MMI</a:t>
            </a:r>
          </a:p>
        </p:txBody>
      </p:sp>
      <p:sp>
        <p:nvSpPr>
          <p:cNvPr id="15" name="Right Brace 14">
            <a:extLst>
              <a:ext uri="{FF2B5EF4-FFF2-40B4-BE49-F238E27FC236}">
                <a16:creationId xmlns:a16="http://schemas.microsoft.com/office/drawing/2014/main" id="{09D45D72-9B5F-4343-A39E-290E531E32DE}"/>
              </a:ext>
            </a:extLst>
          </p:cNvPr>
          <p:cNvSpPr/>
          <p:nvPr/>
        </p:nvSpPr>
        <p:spPr bwMode="auto">
          <a:xfrm>
            <a:off x="8616929" y="3529533"/>
            <a:ext cx="395756" cy="1114209"/>
          </a:xfrm>
          <a:prstGeom prst="rightBrace">
            <a:avLst/>
          </a:prstGeom>
          <a:ln>
            <a:solidFill>
              <a:schemeClr val="bg2">
                <a:lumMod val="50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effectLst/>
              <a:latin typeface="Arial" charset="0"/>
            </a:endParaRPr>
          </a:p>
        </p:txBody>
      </p:sp>
    </p:spTree>
    <p:extLst>
      <p:ext uri="{BB962C8B-B14F-4D97-AF65-F5344CB8AC3E}">
        <p14:creationId xmlns:p14="http://schemas.microsoft.com/office/powerpoint/2010/main" val="115321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5294A9-CA0D-44CD-A055-CFB0BCD11777}"/>
              </a:ext>
            </a:extLst>
          </p:cNvPr>
          <p:cNvSpPr>
            <a:spLocks noGrp="1"/>
          </p:cNvSpPr>
          <p:nvPr>
            <p:ph type="title"/>
          </p:nvPr>
        </p:nvSpPr>
        <p:spPr/>
        <p:txBody>
          <a:bodyPr/>
          <a:lstStyle/>
          <a:p>
            <a:r>
              <a:rPr lang="en-US" dirty="0">
                <a:solidFill>
                  <a:schemeClr val="bg1"/>
                </a:solidFill>
              </a:rPr>
              <a:t>Discussion</a:t>
            </a:r>
          </a:p>
        </p:txBody>
      </p:sp>
      <p:sp>
        <p:nvSpPr>
          <p:cNvPr id="5" name="Content Placeholder 4">
            <a:extLst>
              <a:ext uri="{FF2B5EF4-FFF2-40B4-BE49-F238E27FC236}">
                <a16:creationId xmlns:a16="http://schemas.microsoft.com/office/drawing/2014/main" id="{43A94EE3-A5C7-4BD5-A037-A6ACE03F0237}"/>
              </a:ext>
            </a:extLst>
          </p:cNvPr>
          <p:cNvSpPr>
            <a:spLocks noGrp="1"/>
          </p:cNvSpPr>
          <p:nvPr>
            <p:ph idx="1"/>
          </p:nvPr>
        </p:nvSpPr>
        <p:spPr/>
        <p:txBody>
          <a:bodyPr>
            <a:normAutofit fontScale="92500" lnSpcReduction="10000"/>
          </a:bodyPr>
          <a:lstStyle/>
          <a:p>
            <a:pPr eaLnBrk="0" fontAlgn="base" hangingPunct="0">
              <a:lnSpc>
                <a:spcPct val="100000"/>
              </a:lnSpc>
              <a:spcBef>
                <a:spcPct val="30000"/>
              </a:spcBef>
              <a:spcAft>
                <a:spcPct val="0"/>
              </a:spcAft>
              <a:defRPr/>
            </a:pPr>
            <a:r>
              <a:rPr lang="en-US" baseline="0" dirty="0"/>
              <a:t>How do you typically assess an applicant’s professional competencies in the application?</a:t>
            </a:r>
          </a:p>
          <a:p>
            <a:pPr eaLnBrk="0" fontAlgn="base" hangingPunct="0">
              <a:lnSpc>
                <a:spcPct val="100000"/>
              </a:lnSpc>
              <a:spcBef>
                <a:spcPct val="30000"/>
              </a:spcBef>
              <a:spcAft>
                <a:spcPct val="0"/>
              </a:spcAft>
              <a:defRPr/>
            </a:pPr>
            <a:r>
              <a:rPr lang="en-US" baseline="0" dirty="0"/>
              <a:t>How might you consider the PREview scores alongside this information?</a:t>
            </a:r>
          </a:p>
          <a:p>
            <a:pPr eaLnBrk="0" fontAlgn="base" hangingPunct="0">
              <a:lnSpc>
                <a:spcPct val="100000"/>
              </a:lnSpc>
              <a:spcBef>
                <a:spcPct val="30000"/>
              </a:spcBef>
              <a:spcAft>
                <a:spcPct val="0"/>
              </a:spcAft>
              <a:defRPr/>
            </a:pPr>
            <a:r>
              <a:rPr lang="en-US" dirty="0"/>
              <a:t>What questions or concerns do you have for reviewing PREview scores alongside other parts of the application?</a:t>
            </a:r>
          </a:p>
        </p:txBody>
      </p:sp>
    </p:spTree>
    <p:extLst>
      <p:ext uri="{BB962C8B-B14F-4D97-AF65-F5344CB8AC3E}">
        <p14:creationId xmlns:p14="http://schemas.microsoft.com/office/powerpoint/2010/main" val="267920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F223E-01F7-450F-BC4C-02B8979E5FF4}"/>
              </a:ext>
            </a:extLst>
          </p:cNvPr>
          <p:cNvSpPr/>
          <p:nvPr/>
        </p:nvSpPr>
        <p:spPr bwMode="auto">
          <a:xfrm>
            <a:off x="0" y="10369"/>
            <a:ext cx="3779520" cy="6858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
        <p:nvSpPr>
          <p:cNvPr id="5" name="Title 4">
            <a:extLst>
              <a:ext uri="{FF2B5EF4-FFF2-40B4-BE49-F238E27FC236}">
                <a16:creationId xmlns:a16="http://schemas.microsoft.com/office/drawing/2014/main" id="{844B3905-7C2A-472F-9CE6-FC6368CC3388}"/>
              </a:ext>
            </a:extLst>
          </p:cNvPr>
          <p:cNvSpPr>
            <a:spLocks noGrp="1"/>
          </p:cNvSpPr>
          <p:nvPr>
            <p:ph type="title"/>
          </p:nvPr>
        </p:nvSpPr>
        <p:spPr>
          <a:xfrm>
            <a:off x="4373880" y="3118644"/>
            <a:ext cx="7577091" cy="620712"/>
          </a:xfrm>
        </p:spPr>
        <p:txBody>
          <a:bodyPr>
            <a:normAutofit fontScale="90000"/>
          </a:bodyPr>
          <a:lstStyle/>
          <a:p>
            <a:pPr lvl="0"/>
            <a:r>
              <a:rPr lang="en-US" dirty="0">
                <a:solidFill>
                  <a:srgbClr val="404040"/>
                </a:solidFill>
              </a:rPr>
              <a:t>Follow a Standardized Process</a:t>
            </a:r>
          </a:p>
        </p:txBody>
      </p:sp>
      <p:pic>
        <p:nvPicPr>
          <p:cNvPr id="9" name="Graphic 8" descr="Scales of justice">
            <a:extLst>
              <a:ext uri="{FF2B5EF4-FFF2-40B4-BE49-F238E27FC236}">
                <a16:creationId xmlns:a16="http://schemas.microsoft.com/office/drawing/2014/main" id="{FC65E79C-643A-41AF-8958-C6789416A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660" y="2097564"/>
            <a:ext cx="2362200" cy="2362200"/>
          </a:xfrm>
          <a:prstGeom prst="rect">
            <a:avLst/>
          </a:prstGeom>
        </p:spPr>
      </p:pic>
    </p:spTree>
    <p:extLst>
      <p:ext uri="{BB962C8B-B14F-4D97-AF65-F5344CB8AC3E}">
        <p14:creationId xmlns:p14="http://schemas.microsoft.com/office/powerpoint/2010/main" val="26211571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D6FD8CD-60D0-4AB5-A1B5-743B5574117F}"/>
              </a:ext>
            </a:extLst>
          </p:cNvPr>
          <p:cNvSpPr>
            <a:spLocks noGrp="1"/>
          </p:cNvSpPr>
          <p:nvPr>
            <p:ph idx="1"/>
          </p:nvPr>
        </p:nvSpPr>
        <p:spPr>
          <a:xfrm>
            <a:off x="748101" y="1127362"/>
            <a:ext cx="6021668" cy="4767262"/>
          </a:xfrm>
        </p:spPr>
        <p:txBody>
          <a:bodyPr>
            <a:normAutofit lnSpcReduction="10000"/>
          </a:bodyPr>
          <a:lstStyle/>
          <a:p>
            <a:pPr lvl="1" indent="0">
              <a:buNone/>
            </a:pPr>
            <a:endParaRPr lang="en-US" dirty="0"/>
          </a:p>
          <a:p>
            <a:pPr indent="0">
              <a:buNone/>
            </a:pPr>
            <a:endParaRPr lang="en-US" dirty="0"/>
          </a:p>
          <a:p>
            <a:pPr marL="855663" lvl="1" indent="-457200">
              <a:buFont typeface="Arial" panose="020B0604020202020204" pitchFamily="34" charset="0"/>
              <a:buChar char="•"/>
            </a:pPr>
            <a:r>
              <a:rPr lang="en-US" dirty="0"/>
              <a:t>Consider PREview scores during </a:t>
            </a:r>
            <a:r>
              <a:rPr lang="en-US" i="1" dirty="0"/>
              <a:t>&lt;</a:t>
            </a:r>
            <a:r>
              <a:rPr lang="en-US" b="1" i="1" dirty="0"/>
              <a:t>final admission decisions</a:t>
            </a:r>
            <a:r>
              <a:rPr lang="en-US" i="1" dirty="0"/>
              <a:t>&gt;</a:t>
            </a:r>
          </a:p>
          <a:p>
            <a:pPr marL="855663" lvl="1" indent="-457200">
              <a:buFont typeface="Arial" panose="020B0604020202020204" pitchFamily="34" charset="0"/>
              <a:buChar char="•"/>
            </a:pPr>
            <a:r>
              <a:rPr lang="en-US" dirty="0"/>
              <a:t>Assign &lt;</a:t>
            </a:r>
            <a:r>
              <a:rPr lang="en-US" b="1" i="1" dirty="0"/>
              <a:t>low</a:t>
            </a:r>
            <a:r>
              <a:rPr lang="en-US" i="1" dirty="0"/>
              <a:t>&gt;</a:t>
            </a:r>
            <a:r>
              <a:rPr lang="en-US" dirty="0"/>
              <a:t> weight to PREview scores</a:t>
            </a:r>
          </a:p>
          <a:p>
            <a:pPr marL="855663" lvl="1" indent="-457200">
              <a:buFont typeface="Arial" panose="020B0604020202020204" pitchFamily="34" charset="0"/>
              <a:buChar char="•"/>
            </a:pPr>
            <a:r>
              <a:rPr lang="en-US" dirty="0"/>
              <a:t>Consider &lt;</a:t>
            </a:r>
            <a:r>
              <a:rPr lang="en-US" b="1" i="1" dirty="0"/>
              <a:t>all</a:t>
            </a:r>
            <a:r>
              <a:rPr lang="en-US" dirty="0"/>
              <a:t>&gt; PREview scores, if multiple are available</a:t>
            </a:r>
          </a:p>
          <a:p>
            <a:pPr marL="855663" lvl="1" indent="-457200">
              <a:buFont typeface="Arial" panose="020B0604020202020204" pitchFamily="34" charset="0"/>
              <a:buChar char="•"/>
            </a:pPr>
            <a:r>
              <a:rPr lang="en-US" i="1" dirty="0"/>
              <a:t>&lt;</a:t>
            </a:r>
            <a:r>
              <a:rPr lang="en-US" b="1" i="1" dirty="0"/>
              <a:t>Disregard</a:t>
            </a:r>
            <a:r>
              <a:rPr lang="en-US" i="1" dirty="0"/>
              <a:t>&gt;</a:t>
            </a:r>
            <a:r>
              <a:rPr lang="en-US" dirty="0"/>
              <a:t> missing PREview scores</a:t>
            </a:r>
          </a:p>
          <a:p>
            <a:pPr marL="855663" lvl="1" indent="-457200">
              <a:buFont typeface="Arial" panose="020B0604020202020204" pitchFamily="34" charset="0"/>
              <a:buChar char="•"/>
            </a:pPr>
            <a:r>
              <a:rPr lang="en-US" dirty="0"/>
              <a:t>Consider PREview scores as a &lt;</a:t>
            </a:r>
            <a:r>
              <a:rPr lang="en-US" b="1" i="1" dirty="0"/>
              <a:t>plus factor or benefit to</a:t>
            </a:r>
            <a:r>
              <a:rPr lang="en-US" i="1" dirty="0"/>
              <a:t>&gt;</a:t>
            </a:r>
            <a:r>
              <a:rPr lang="en-US" dirty="0"/>
              <a:t> applicants</a:t>
            </a:r>
          </a:p>
        </p:txBody>
      </p:sp>
      <p:sp>
        <p:nvSpPr>
          <p:cNvPr id="2" name="Title 1">
            <a:extLst>
              <a:ext uri="{FF2B5EF4-FFF2-40B4-BE49-F238E27FC236}">
                <a16:creationId xmlns:a16="http://schemas.microsoft.com/office/drawing/2014/main" id="{1202630A-D575-46A6-ACCA-C70CE3DB50D1}"/>
              </a:ext>
            </a:extLst>
          </p:cNvPr>
          <p:cNvSpPr>
            <a:spLocks noGrp="1"/>
          </p:cNvSpPr>
          <p:nvPr>
            <p:ph type="title"/>
          </p:nvPr>
        </p:nvSpPr>
        <p:spPr/>
        <p:txBody>
          <a:bodyPr/>
          <a:lstStyle/>
          <a:p>
            <a:r>
              <a:rPr lang="en-US" dirty="0">
                <a:solidFill>
                  <a:srgbClr val="404040"/>
                </a:solidFill>
              </a:rPr>
              <a:t>Review School Policies for PREview Scores</a:t>
            </a:r>
          </a:p>
        </p:txBody>
      </p:sp>
      <p:pic>
        <p:nvPicPr>
          <p:cNvPr id="6" name="Picture 5">
            <a:extLst>
              <a:ext uri="{FF2B5EF4-FFF2-40B4-BE49-F238E27FC236}">
                <a16:creationId xmlns:a16="http://schemas.microsoft.com/office/drawing/2014/main" id="{34C2A66E-4A90-40A5-B5E6-EB201FFF2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553" y="1864815"/>
            <a:ext cx="3895380" cy="2594891"/>
          </a:xfrm>
          <a:prstGeom prst="rect">
            <a:avLst/>
          </a:prstGeom>
        </p:spPr>
      </p:pic>
    </p:spTree>
    <p:extLst>
      <p:ext uri="{BB962C8B-B14F-4D97-AF65-F5344CB8AC3E}">
        <p14:creationId xmlns:p14="http://schemas.microsoft.com/office/powerpoint/2010/main" val="2712885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D19F-8491-415B-A51A-030E9D70E90D}"/>
              </a:ext>
            </a:extLst>
          </p:cNvPr>
          <p:cNvSpPr>
            <a:spLocks noGrp="1"/>
          </p:cNvSpPr>
          <p:nvPr>
            <p:ph type="title"/>
          </p:nvPr>
        </p:nvSpPr>
        <p:spPr/>
        <p:txBody>
          <a:bodyPr>
            <a:normAutofit/>
          </a:bodyPr>
          <a:lstStyle/>
          <a:p>
            <a:r>
              <a:rPr lang="en-US" dirty="0">
                <a:solidFill>
                  <a:schemeClr val="bg1"/>
                </a:solidFill>
              </a:rPr>
              <a:t>Incorporating PREview</a:t>
            </a:r>
            <a:r>
              <a:rPr lang="en-US" baseline="30000" dirty="0">
                <a:solidFill>
                  <a:schemeClr val="bg1"/>
                </a:solidFill>
              </a:rPr>
              <a:t>®</a:t>
            </a:r>
            <a:r>
              <a:rPr lang="en-US" dirty="0">
                <a:solidFill>
                  <a:schemeClr val="bg1"/>
                </a:solidFill>
              </a:rPr>
              <a:t> Scores for Holistic Admissions</a:t>
            </a:r>
          </a:p>
        </p:txBody>
      </p:sp>
      <p:sp>
        <p:nvSpPr>
          <p:cNvPr id="3" name="Text Placeholder 2">
            <a:extLst>
              <a:ext uri="{FF2B5EF4-FFF2-40B4-BE49-F238E27FC236}">
                <a16:creationId xmlns:a16="http://schemas.microsoft.com/office/drawing/2014/main" id="{C3ECE500-6FE7-4B2B-B66E-50BBBE34E96F}"/>
              </a:ext>
            </a:extLst>
          </p:cNvPr>
          <p:cNvSpPr>
            <a:spLocks noGrp="1"/>
          </p:cNvSpPr>
          <p:nvPr>
            <p:ph type="body" idx="1"/>
          </p:nvPr>
        </p:nvSpPr>
        <p:spPr/>
        <p:txBody>
          <a:bodyPr/>
          <a:lstStyle/>
          <a:p>
            <a:endParaRPr lang="en-US" dirty="0"/>
          </a:p>
          <a:p>
            <a:r>
              <a:rPr lang="en-US" i="1" dirty="0"/>
              <a:t>School Name</a:t>
            </a:r>
          </a:p>
          <a:p>
            <a:r>
              <a:rPr lang="en-US" i="1" dirty="0"/>
              <a:t>Date</a:t>
            </a:r>
          </a:p>
        </p:txBody>
      </p:sp>
    </p:spTree>
    <p:extLst>
      <p:ext uri="{BB962C8B-B14F-4D97-AF65-F5344CB8AC3E}">
        <p14:creationId xmlns:p14="http://schemas.microsoft.com/office/powerpoint/2010/main" val="62100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55AE4C5-BB0D-4009-91CB-E65DE748C143}"/>
              </a:ext>
            </a:extLst>
          </p:cNvPr>
          <p:cNvSpPr>
            <a:spLocks noGrp="1"/>
          </p:cNvSpPr>
          <p:nvPr>
            <p:ph idx="1"/>
          </p:nvPr>
        </p:nvSpPr>
        <p:spPr>
          <a:xfrm>
            <a:off x="748101" y="1176789"/>
            <a:ext cx="5347900" cy="4767262"/>
          </a:xfrm>
        </p:spPr>
        <p:txBody>
          <a:bodyPr/>
          <a:lstStyle/>
          <a:p>
            <a:pPr marL="855663" lvl="1" indent="-457200">
              <a:buFont typeface="Arial" panose="020B0604020202020204" pitchFamily="34" charset="0"/>
              <a:buChar char="•"/>
            </a:pPr>
            <a:endParaRPr lang="en-US" dirty="0"/>
          </a:p>
          <a:p>
            <a:pPr marL="855663" lvl="1" indent="-457200">
              <a:buFont typeface="Arial" panose="020B0604020202020204" pitchFamily="34" charset="0"/>
              <a:buChar char="•"/>
            </a:pPr>
            <a:endParaRPr lang="en-US" dirty="0"/>
          </a:p>
          <a:p>
            <a:pPr marL="855663" lvl="1" indent="-457200">
              <a:buFont typeface="Arial" panose="020B0604020202020204" pitchFamily="34" charset="0"/>
              <a:buChar char="•"/>
            </a:pPr>
            <a:r>
              <a:rPr lang="en-US" dirty="0"/>
              <a:t>Some applicants may have multiple PREview scores</a:t>
            </a:r>
          </a:p>
          <a:p>
            <a:pPr marL="855663" lvl="1" indent="-457200">
              <a:buFont typeface="Arial" panose="020B0604020202020204" pitchFamily="34" charset="0"/>
              <a:buChar char="•"/>
            </a:pPr>
            <a:r>
              <a:rPr lang="en-US" dirty="0"/>
              <a:t>Consider the applicant’s highest PREview score</a:t>
            </a:r>
          </a:p>
          <a:p>
            <a:pPr marL="855663" lvl="1" indent="-457200">
              <a:buFont typeface="Arial" panose="020B0604020202020204" pitchFamily="34" charset="0"/>
              <a:buChar char="•"/>
            </a:pPr>
            <a:r>
              <a:rPr lang="en-US" dirty="0"/>
              <a:t>Disregard any other PREview scores</a:t>
            </a:r>
          </a:p>
        </p:txBody>
      </p:sp>
      <p:sp>
        <p:nvSpPr>
          <p:cNvPr id="2" name="Title 1">
            <a:extLst>
              <a:ext uri="{FF2B5EF4-FFF2-40B4-BE49-F238E27FC236}">
                <a16:creationId xmlns:a16="http://schemas.microsoft.com/office/drawing/2014/main" id="{B1EF352D-D2C0-44E8-B693-A08EB22008D0}"/>
              </a:ext>
            </a:extLst>
          </p:cNvPr>
          <p:cNvSpPr>
            <a:spLocks noGrp="1"/>
          </p:cNvSpPr>
          <p:nvPr>
            <p:ph type="title"/>
          </p:nvPr>
        </p:nvSpPr>
        <p:spPr/>
        <p:txBody>
          <a:bodyPr anchor="ctr"/>
          <a:lstStyle/>
          <a:p>
            <a:r>
              <a:rPr lang="en-US" dirty="0">
                <a:solidFill>
                  <a:srgbClr val="404040"/>
                </a:solidFill>
              </a:rPr>
              <a:t>Consider the Highest PREview Score</a:t>
            </a:r>
          </a:p>
        </p:txBody>
      </p:sp>
      <p:sp>
        <p:nvSpPr>
          <p:cNvPr id="7" name="Rectangle: Single Corner Snipped 6">
            <a:extLst>
              <a:ext uri="{FF2B5EF4-FFF2-40B4-BE49-F238E27FC236}">
                <a16:creationId xmlns:a16="http://schemas.microsoft.com/office/drawing/2014/main" id="{E2D68E87-33E0-4A37-91F5-936E54445ED2}"/>
              </a:ext>
            </a:extLst>
          </p:cNvPr>
          <p:cNvSpPr/>
          <p:nvPr/>
        </p:nvSpPr>
        <p:spPr bwMode="auto">
          <a:xfrm>
            <a:off x="6692625" y="1690688"/>
            <a:ext cx="3887303" cy="4253363"/>
          </a:xfrm>
          <a:prstGeom prst="snip1Rect">
            <a:avLst/>
          </a:prstGeom>
          <a:solidFill>
            <a:schemeClr val="bg1"/>
          </a:solidFill>
          <a:ln>
            <a:headEnd type="none" w="med" len="med"/>
            <a:tailEnd type="none" w="med" len="med"/>
          </a:ln>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111125" marR="0" algn="ctr" defTabSz="914400" rtl="0" eaLnBrk="0" fontAlgn="base" latinLnBrk="0" hangingPunct="0">
              <a:lnSpc>
                <a:spcPct val="100000"/>
              </a:lnSpc>
              <a:spcBef>
                <a:spcPct val="0"/>
              </a:spcBef>
              <a:spcAft>
                <a:spcPct val="0"/>
              </a:spcAft>
              <a:buClrTx/>
              <a:buSzTx/>
              <a:buFontTx/>
              <a:buNone/>
              <a:tabLst/>
            </a:pPr>
            <a:r>
              <a:rPr lang="en-US" b="1" dirty="0">
                <a:solidFill>
                  <a:schemeClr val="tx1"/>
                </a:solidFill>
                <a:latin typeface="Arial" charset="0"/>
              </a:rPr>
              <a:t>PREview Exam</a:t>
            </a:r>
          </a:p>
          <a:p>
            <a:pPr marL="111125" marR="0" algn="ctr" defTabSz="914400" rtl="0" eaLnBrk="0" fontAlgn="base" latinLnBrk="0" hangingPunct="0">
              <a:lnSpc>
                <a:spcPct val="100000"/>
              </a:lnSpc>
              <a:spcBef>
                <a:spcPct val="0"/>
              </a:spcBef>
              <a:spcAft>
                <a:spcPct val="0"/>
              </a:spcAft>
              <a:buClrTx/>
              <a:buSzTx/>
              <a:buFontTx/>
              <a:buNone/>
              <a:tabLst/>
            </a:pPr>
            <a:r>
              <a:rPr lang="en-US" b="1" dirty="0">
                <a:solidFill>
                  <a:schemeClr val="tx1"/>
                </a:solidFill>
                <a:latin typeface="Arial" charset="0"/>
              </a:rPr>
              <a:t>Retake Policy</a:t>
            </a:r>
            <a:endParaRPr kumimoji="0" lang="en-US" sz="2000" b="1" i="0" strike="noStrike" cap="none" normalizeH="0" baseline="0" dirty="0">
              <a:ln>
                <a:noFill/>
              </a:ln>
              <a:solidFill>
                <a:schemeClr val="tx1"/>
              </a:solidFill>
              <a:effectLst/>
              <a:latin typeface="Arial" charset="0"/>
            </a:endParaRPr>
          </a:p>
          <a:p>
            <a:pPr marL="111125" marR="0" algn="ctr" defTabSz="914400" rtl="0" eaLnBrk="0" fontAlgn="base" latinLnBrk="0" hangingPunct="0">
              <a:lnSpc>
                <a:spcPct val="100000"/>
              </a:lnSpc>
              <a:spcBef>
                <a:spcPct val="0"/>
              </a:spcBef>
              <a:spcAft>
                <a:spcPct val="0"/>
              </a:spcAft>
              <a:buClrTx/>
              <a:buSzTx/>
              <a:buFontTx/>
              <a:buNone/>
              <a:tabLst/>
            </a:pPr>
            <a:endParaRPr lang="en-US" b="0" dirty="0">
              <a:solidFill>
                <a:schemeClr val="tx1"/>
              </a:solidFill>
              <a:latin typeface="Arial" charset="0"/>
            </a:endParaRPr>
          </a:p>
          <a:p>
            <a:pPr marL="111125" marR="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Applicants may take the PREview exam twice per testing year. All scores are reported to schools.</a:t>
            </a:r>
          </a:p>
          <a:p>
            <a:pPr marL="111125" marR="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Arial" charset="0"/>
            </a:endParaRPr>
          </a:p>
          <a:p>
            <a:pPr marL="111125" algn="ctr" eaLnBrk="0" fontAlgn="base" hangingPunct="0">
              <a:spcBef>
                <a:spcPct val="0"/>
              </a:spcBef>
              <a:spcAft>
                <a:spcPct val="0"/>
              </a:spcAft>
            </a:pPr>
            <a:r>
              <a:rPr kumimoji="0" lang="en-US" b="0" u="none" strike="noStrike" cap="none" normalizeH="0" baseline="0" dirty="0">
                <a:ln>
                  <a:noFill/>
                </a:ln>
                <a:solidFill>
                  <a:schemeClr val="tx1"/>
                </a:solidFill>
                <a:effectLst/>
                <a:latin typeface="Arial" panose="020B0604020202020204" pitchFamily="34" charset="0"/>
                <a:cs typeface="Arial" panose="020B0604020202020204" pitchFamily="34" charset="0"/>
              </a:rPr>
              <a:t>On average, examinees who took the PREview exam once (M = 5.21) performed similarly to examinees who completed the exam twice (M = 5.23).</a:t>
            </a:r>
          </a:p>
          <a:p>
            <a:pPr marL="111125" algn="ctr" eaLnBrk="0" fontAlgn="base" hangingPunct="0">
              <a:spcBef>
                <a:spcPct val="0"/>
              </a:spcBef>
              <a:spcAft>
                <a:spcPct val="0"/>
              </a:spcAft>
            </a:pPr>
            <a:endParaRPr kumimoji="0" lang="en-US" sz="2000" b="0" i="0" u="none" strike="noStrike" cap="none" normalizeH="0" baseline="0" dirty="0">
              <a:ln>
                <a:noFill/>
              </a:ln>
              <a:solidFill>
                <a:schemeClr val="tx1"/>
              </a:solidFill>
              <a:effectLst/>
              <a:latin typeface="Arial" charset="0"/>
            </a:endParaRPr>
          </a:p>
        </p:txBody>
      </p:sp>
      <p:sp>
        <p:nvSpPr>
          <p:cNvPr id="8" name="Action Button: Get Information 7">
            <a:hlinkClick r:id="" action="ppaction://noaction" highlightClick="1"/>
            <a:extLst>
              <a:ext uri="{FF2B5EF4-FFF2-40B4-BE49-F238E27FC236}">
                <a16:creationId xmlns:a16="http://schemas.microsoft.com/office/drawing/2014/main" id="{48B6D529-D7B0-4A0C-95CF-85C0FDF58BA0}"/>
              </a:ext>
            </a:extLst>
          </p:cNvPr>
          <p:cNvSpPr/>
          <p:nvPr/>
        </p:nvSpPr>
        <p:spPr bwMode="auto">
          <a:xfrm>
            <a:off x="9739979" y="1612825"/>
            <a:ext cx="1017197" cy="906729"/>
          </a:xfrm>
          <a:prstGeom prst="actionButtonInformation">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720557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55AE4C5-BB0D-4009-91CB-E65DE748C143}"/>
              </a:ext>
            </a:extLst>
          </p:cNvPr>
          <p:cNvSpPr>
            <a:spLocks noGrp="1"/>
          </p:cNvSpPr>
          <p:nvPr>
            <p:ph sz="half" idx="1"/>
          </p:nvPr>
        </p:nvSpPr>
        <p:spPr>
          <a:xfrm>
            <a:off x="1034196" y="1612825"/>
            <a:ext cx="5223933" cy="4254759"/>
          </a:xfrm>
        </p:spPr>
        <p:txBody>
          <a:bodyPr anchor="ctr">
            <a:normAutofit/>
          </a:bodyPr>
          <a:lstStyle/>
          <a:p>
            <a:r>
              <a:rPr lang="en-US" sz="2400" dirty="0"/>
              <a:t>Review </a:t>
            </a:r>
            <a:r>
              <a:rPr lang="en-US" sz="2400" b="1" dirty="0"/>
              <a:t>all</a:t>
            </a:r>
            <a:r>
              <a:rPr lang="en-US" sz="2400" dirty="0"/>
              <a:t> PREview scores</a:t>
            </a:r>
          </a:p>
          <a:p>
            <a:r>
              <a:rPr lang="en-US" sz="2400" b="1" dirty="0"/>
              <a:t>Consider the trend </a:t>
            </a:r>
            <a:r>
              <a:rPr lang="en-US" sz="2400" dirty="0"/>
              <a:t>in scores</a:t>
            </a:r>
          </a:p>
          <a:p>
            <a:r>
              <a:rPr lang="en-US" sz="2400" b="1" dirty="0"/>
              <a:t>Triangulate</a:t>
            </a:r>
            <a:r>
              <a:rPr lang="en-US" sz="2400" dirty="0"/>
              <a:t> among PREview scores and other application information (e.g., letters, experiences) to better understand score changes</a:t>
            </a:r>
          </a:p>
          <a:p>
            <a:endParaRPr lang="en-US" sz="2400" dirty="0"/>
          </a:p>
        </p:txBody>
      </p:sp>
      <p:sp>
        <p:nvSpPr>
          <p:cNvPr id="16" name="Title 1">
            <a:extLst>
              <a:ext uri="{FF2B5EF4-FFF2-40B4-BE49-F238E27FC236}">
                <a16:creationId xmlns:a16="http://schemas.microsoft.com/office/drawing/2014/main" id="{8AF4CB6F-397D-499B-AF4A-DED73582EEE9}"/>
              </a:ext>
            </a:extLst>
          </p:cNvPr>
          <p:cNvSpPr>
            <a:spLocks noGrp="1"/>
          </p:cNvSpPr>
          <p:nvPr>
            <p:ph type="title"/>
          </p:nvPr>
        </p:nvSpPr>
        <p:spPr>
          <a:xfrm>
            <a:off x="838200" y="365125"/>
            <a:ext cx="10515600" cy="1325563"/>
          </a:xfrm>
        </p:spPr>
        <p:txBody>
          <a:bodyPr anchor="ctr"/>
          <a:lstStyle/>
          <a:p>
            <a:r>
              <a:rPr lang="en-US" dirty="0">
                <a:solidFill>
                  <a:srgbClr val="404040"/>
                </a:solidFill>
              </a:rPr>
              <a:t>Interpret Multiple PREview Scores</a:t>
            </a:r>
          </a:p>
        </p:txBody>
      </p:sp>
      <p:sp>
        <p:nvSpPr>
          <p:cNvPr id="5" name="Rectangle: Single Corner Snipped 4">
            <a:extLst>
              <a:ext uri="{FF2B5EF4-FFF2-40B4-BE49-F238E27FC236}">
                <a16:creationId xmlns:a16="http://schemas.microsoft.com/office/drawing/2014/main" id="{26D5C354-AF7F-4512-87B9-D92105013459}"/>
              </a:ext>
            </a:extLst>
          </p:cNvPr>
          <p:cNvSpPr/>
          <p:nvPr/>
        </p:nvSpPr>
        <p:spPr bwMode="auto">
          <a:xfrm>
            <a:off x="6805382" y="1690688"/>
            <a:ext cx="3886200" cy="4251960"/>
          </a:xfrm>
          <a:prstGeom prst="snip1Rect">
            <a:avLst/>
          </a:prstGeom>
          <a:solidFill>
            <a:schemeClr val="bg1"/>
          </a:solidFill>
          <a:ln>
            <a:headEnd type="none" w="med" len="med"/>
            <a:tailEnd type="none" w="med" len="med"/>
          </a:ln>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111125" marR="0" algn="ctr" defTabSz="914400" rtl="0" eaLnBrk="0" fontAlgn="base" latinLnBrk="0" hangingPunct="0">
              <a:lnSpc>
                <a:spcPct val="100000"/>
              </a:lnSpc>
              <a:spcBef>
                <a:spcPct val="0"/>
              </a:spcBef>
              <a:spcAft>
                <a:spcPct val="0"/>
              </a:spcAft>
              <a:buClrTx/>
              <a:buSzTx/>
              <a:buFontTx/>
              <a:buNone/>
              <a:tabLst/>
            </a:pPr>
            <a:r>
              <a:rPr lang="en-US" b="1" dirty="0">
                <a:solidFill>
                  <a:schemeClr val="tx1"/>
                </a:solidFill>
                <a:latin typeface="Arial" charset="0"/>
              </a:rPr>
              <a:t>PREview Exam</a:t>
            </a:r>
          </a:p>
          <a:p>
            <a:pPr marL="111125" marR="0" algn="ctr" defTabSz="914400" rtl="0" eaLnBrk="0" fontAlgn="base" latinLnBrk="0" hangingPunct="0">
              <a:lnSpc>
                <a:spcPct val="100000"/>
              </a:lnSpc>
              <a:spcBef>
                <a:spcPct val="0"/>
              </a:spcBef>
              <a:spcAft>
                <a:spcPct val="0"/>
              </a:spcAft>
              <a:buClrTx/>
              <a:buSzTx/>
              <a:buFontTx/>
              <a:buNone/>
              <a:tabLst/>
            </a:pPr>
            <a:r>
              <a:rPr lang="en-US" b="1" dirty="0">
                <a:solidFill>
                  <a:schemeClr val="tx1"/>
                </a:solidFill>
                <a:latin typeface="Arial" charset="0"/>
              </a:rPr>
              <a:t>Retake Policy</a:t>
            </a:r>
            <a:endParaRPr kumimoji="0" lang="en-US" sz="2000" b="1" i="0" strike="noStrike" cap="none" normalizeH="0" baseline="0" dirty="0">
              <a:ln>
                <a:noFill/>
              </a:ln>
              <a:solidFill>
                <a:schemeClr val="tx1"/>
              </a:solidFill>
              <a:effectLst/>
              <a:latin typeface="Arial" charset="0"/>
            </a:endParaRPr>
          </a:p>
          <a:p>
            <a:pPr marL="111125" marR="0" algn="ctr" defTabSz="914400" rtl="0" eaLnBrk="0" fontAlgn="base" latinLnBrk="0" hangingPunct="0">
              <a:lnSpc>
                <a:spcPct val="100000"/>
              </a:lnSpc>
              <a:spcBef>
                <a:spcPct val="0"/>
              </a:spcBef>
              <a:spcAft>
                <a:spcPct val="0"/>
              </a:spcAft>
              <a:buClrTx/>
              <a:buSzTx/>
              <a:buFontTx/>
              <a:buNone/>
              <a:tabLst/>
            </a:pPr>
            <a:endParaRPr lang="en-US" b="0" dirty="0">
              <a:solidFill>
                <a:schemeClr val="tx1"/>
              </a:solidFill>
              <a:latin typeface="Arial" charset="0"/>
            </a:endParaRPr>
          </a:p>
          <a:p>
            <a:pPr marL="111125" marR="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Applicants may take the PREview exam twice per testing year. All scores are reported to schools.</a:t>
            </a:r>
          </a:p>
          <a:p>
            <a:pPr marL="111125" marR="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Arial" charset="0"/>
            </a:endParaRPr>
          </a:p>
          <a:p>
            <a:pPr marL="111125" algn="ctr" eaLnBrk="0" fontAlgn="base" hangingPunct="0">
              <a:spcBef>
                <a:spcPct val="0"/>
              </a:spcBef>
              <a:spcAft>
                <a:spcPct val="0"/>
              </a:spcAft>
            </a:pPr>
            <a:r>
              <a:rPr kumimoji="0" lang="en-US" b="0" i="0" u="none" strike="noStrike" cap="none" normalizeH="0" baseline="0" dirty="0">
                <a:ln>
                  <a:noFill/>
                </a:ln>
                <a:solidFill>
                  <a:schemeClr val="tx1"/>
                </a:solidFill>
                <a:effectLst/>
                <a:latin typeface="Arial" charset="0"/>
              </a:rPr>
              <a:t>Of all examinees who retook the PREview exam (n = </a:t>
            </a:r>
            <a:r>
              <a:rPr lang="en-US" dirty="0">
                <a:solidFill>
                  <a:schemeClr val="tx1"/>
                </a:solidFill>
                <a:latin typeface="Arial" charset="0"/>
              </a:rPr>
              <a:t>1,914</a:t>
            </a:r>
            <a:r>
              <a:rPr kumimoji="0" lang="en-US" b="0" i="0" u="none" strike="noStrike" cap="none" normalizeH="0" baseline="0" dirty="0">
                <a:ln>
                  <a:noFill/>
                </a:ln>
                <a:solidFill>
                  <a:schemeClr val="tx1"/>
                </a:solidFill>
                <a:effectLst/>
                <a:latin typeface="Arial" charset="0"/>
              </a:rPr>
              <a:t>), 71% scored within 2 points of their original score.</a:t>
            </a:r>
          </a:p>
          <a:p>
            <a:pPr algn="ctr" eaLnBrk="0" fontAlgn="base" hangingPunct="0">
              <a:spcBef>
                <a:spcPct val="0"/>
              </a:spcBef>
              <a:spcAft>
                <a:spcPct val="0"/>
              </a:spcAft>
            </a:pPr>
            <a:endParaRPr kumimoji="0" lang="en-US" sz="2000" b="0" i="0" u="none" strike="noStrike" cap="none" normalizeH="0" baseline="0" dirty="0">
              <a:ln>
                <a:noFill/>
              </a:ln>
              <a:solidFill>
                <a:schemeClr val="tx1"/>
              </a:solidFill>
              <a:effectLst/>
              <a:latin typeface="Arial" charset="0"/>
            </a:endParaRPr>
          </a:p>
        </p:txBody>
      </p:sp>
      <p:sp>
        <p:nvSpPr>
          <p:cNvPr id="6" name="Action Button: Get Information 5">
            <a:hlinkClick r:id="" action="ppaction://noaction" highlightClick="1"/>
            <a:extLst>
              <a:ext uri="{FF2B5EF4-FFF2-40B4-BE49-F238E27FC236}">
                <a16:creationId xmlns:a16="http://schemas.microsoft.com/office/drawing/2014/main" id="{5F614BE5-20A5-4209-8A3E-CEEC8C351387}"/>
              </a:ext>
            </a:extLst>
          </p:cNvPr>
          <p:cNvSpPr/>
          <p:nvPr/>
        </p:nvSpPr>
        <p:spPr bwMode="auto">
          <a:xfrm>
            <a:off x="10040546" y="1612825"/>
            <a:ext cx="1017197" cy="906729"/>
          </a:xfrm>
          <a:prstGeom prst="actionButtonInformation">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1196450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dirty="0"/>
          </a:p>
          <a:p>
            <a:pPr marL="0" indent="0">
              <a:buNone/>
            </a:pPr>
            <a:r>
              <a:rPr lang="en-US" dirty="0"/>
              <a:t>Possible reasons for a missing score:</a:t>
            </a:r>
          </a:p>
          <a:p>
            <a:pPr marL="855663" lvl="1" indent="-457200">
              <a:buFont typeface="Arial" panose="020B0604020202020204" pitchFamily="34" charset="0"/>
              <a:buChar char="•"/>
            </a:pPr>
            <a:r>
              <a:rPr lang="en-US" dirty="0"/>
              <a:t>Completed the exam, but score has not been delivered</a:t>
            </a:r>
          </a:p>
          <a:p>
            <a:pPr marL="855663" lvl="1" indent="-457200">
              <a:buFont typeface="Arial" panose="020B0604020202020204" pitchFamily="34" charset="0"/>
              <a:buChar char="•"/>
            </a:pPr>
            <a:r>
              <a:rPr lang="en-US" dirty="0"/>
              <a:t>Scheduled to complete the exam at a later date</a:t>
            </a:r>
          </a:p>
          <a:p>
            <a:pPr marL="855663" lvl="1" indent="-457200">
              <a:buFont typeface="Arial" panose="020B0604020202020204" pitchFamily="34" charset="0"/>
              <a:buChar char="•"/>
            </a:pPr>
            <a:r>
              <a:rPr lang="en-US" dirty="0"/>
              <a:t>Scheduled to retake the exam due to a technology issue</a:t>
            </a:r>
          </a:p>
          <a:p>
            <a:pPr marL="855663" lvl="1" indent="-457200">
              <a:buFont typeface="Arial" panose="020B0604020202020204" pitchFamily="34" charset="0"/>
              <a:buChar char="•"/>
            </a:pPr>
            <a:r>
              <a:rPr lang="en-US" dirty="0"/>
              <a:t>Decided not to complete the PREview exam</a:t>
            </a:r>
          </a:p>
        </p:txBody>
      </p:sp>
      <p:sp>
        <p:nvSpPr>
          <p:cNvPr id="6" name="Rectangle: Single Corner Snipped 5">
            <a:extLst>
              <a:ext uri="{FF2B5EF4-FFF2-40B4-BE49-F238E27FC236}">
                <a16:creationId xmlns:a16="http://schemas.microsoft.com/office/drawing/2014/main" id="{C01CFA7B-00F0-4B42-9450-B6E1C231BBC7}"/>
              </a:ext>
            </a:extLst>
          </p:cNvPr>
          <p:cNvSpPr/>
          <p:nvPr/>
        </p:nvSpPr>
        <p:spPr bwMode="auto">
          <a:xfrm>
            <a:off x="6807198" y="1876463"/>
            <a:ext cx="3886200" cy="4251960"/>
          </a:xfrm>
          <a:prstGeom prst="snip1Rect">
            <a:avLst/>
          </a:prstGeom>
          <a:solidFill>
            <a:schemeClr val="bg1"/>
          </a:solidFill>
          <a:ln>
            <a:headEnd type="none" w="med" len="med"/>
            <a:tailEnd type="none" w="med" len="med"/>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119063" algn="ctr" eaLnBrk="0" fontAlgn="base" hangingPunct="0">
              <a:spcBef>
                <a:spcPct val="0"/>
              </a:spcBef>
              <a:spcAft>
                <a:spcPct val="0"/>
              </a:spcAft>
            </a:pPr>
            <a:r>
              <a:rPr lang="en-US" sz="2000" b="1" dirty="0">
                <a:solidFill>
                  <a:schemeClr val="tx1"/>
                </a:solidFill>
                <a:latin typeface="Arial" charset="0"/>
              </a:rPr>
              <a:t>Review the applicant’s AMCAS application for a future PREview test date.</a:t>
            </a:r>
          </a:p>
          <a:p>
            <a:pPr marL="119063" algn="ctr" eaLnBrk="0" fontAlgn="base" hangingPunct="0">
              <a:spcBef>
                <a:spcPct val="0"/>
              </a:spcBef>
              <a:spcAft>
                <a:spcPct val="0"/>
              </a:spcAft>
            </a:pPr>
            <a:endParaRPr lang="en-US" sz="2000" dirty="0">
              <a:solidFill>
                <a:schemeClr val="tx1"/>
              </a:solidFill>
              <a:latin typeface="Arial" charset="0"/>
            </a:endParaRPr>
          </a:p>
          <a:p>
            <a:pPr marL="119063" algn="ctr" eaLnBrk="0" fontAlgn="base" hangingPunct="0">
              <a:spcBef>
                <a:spcPct val="0"/>
              </a:spcBef>
              <a:spcAft>
                <a:spcPct val="0"/>
              </a:spcAft>
            </a:pPr>
            <a:r>
              <a:rPr lang="en-US" sz="2000" dirty="0">
                <a:solidFill>
                  <a:schemeClr val="tx1"/>
                </a:solidFill>
                <a:latin typeface="Arial" charset="0"/>
              </a:rPr>
              <a:t>Applicants can report a future PREview test date in their AMCAS application.</a:t>
            </a:r>
          </a:p>
          <a:p>
            <a:pPr marL="119063" algn="ctr" eaLnBrk="0" fontAlgn="base" hangingPunct="0">
              <a:spcBef>
                <a:spcPct val="0"/>
              </a:spcBef>
              <a:spcAft>
                <a:spcPct val="0"/>
              </a:spcAft>
            </a:pPr>
            <a:endParaRPr lang="en-US" sz="2000" dirty="0">
              <a:solidFill>
                <a:schemeClr val="tx1"/>
              </a:solidFill>
              <a:latin typeface="Arial" charset="0"/>
            </a:endParaRPr>
          </a:p>
          <a:p>
            <a:pPr marL="119063" algn="ctr" eaLnBrk="0" fontAlgn="base" hangingPunct="0">
              <a:spcBef>
                <a:spcPct val="0"/>
              </a:spcBef>
              <a:spcAft>
                <a:spcPct val="0"/>
              </a:spcAft>
            </a:pPr>
            <a:r>
              <a:rPr lang="en-US" sz="2000" dirty="0">
                <a:solidFill>
                  <a:schemeClr val="tx1"/>
                </a:solidFill>
                <a:latin typeface="Arial" charset="0"/>
              </a:rPr>
              <a:t>PREview test dates are held April to September.</a:t>
            </a:r>
          </a:p>
        </p:txBody>
      </p:sp>
      <p:sp>
        <p:nvSpPr>
          <p:cNvPr id="9" name="Title 1">
            <a:extLst>
              <a:ext uri="{FF2B5EF4-FFF2-40B4-BE49-F238E27FC236}">
                <a16:creationId xmlns:a16="http://schemas.microsoft.com/office/drawing/2014/main" id="{7B01EA3C-DB3B-4656-9536-9BEF587ACB93}"/>
              </a:ext>
            </a:extLst>
          </p:cNvPr>
          <p:cNvSpPr>
            <a:spLocks noGrp="1"/>
          </p:cNvSpPr>
          <p:nvPr>
            <p:ph type="title"/>
          </p:nvPr>
        </p:nvSpPr>
        <p:spPr>
          <a:xfrm>
            <a:off x="838200" y="365125"/>
            <a:ext cx="10515600" cy="1325563"/>
          </a:xfrm>
        </p:spPr>
        <p:txBody>
          <a:bodyPr anchor="ctr"/>
          <a:lstStyle/>
          <a:p>
            <a:r>
              <a:rPr lang="en-US" dirty="0">
                <a:solidFill>
                  <a:srgbClr val="404040"/>
                </a:solidFill>
              </a:rPr>
              <a:t>Disregard Missing PREview Scores</a:t>
            </a:r>
          </a:p>
        </p:txBody>
      </p:sp>
      <p:grpSp>
        <p:nvGrpSpPr>
          <p:cNvPr id="17" name="Group 16">
            <a:extLst>
              <a:ext uri="{FF2B5EF4-FFF2-40B4-BE49-F238E27FC236}">
                <a16:creationId xmlns:a16="http://schemas.microsoft.com/office/drawing/2014/main" id="{9C0EF40B-04E1-E4C3-D3CE-F465AE63F915}"/>
              </a:ext>
            </a:extLst>
          </p:cNvPr>
          <p:cNvGrpSpPr/>
          <p:nvPr/>
        </p:nvGrpSpPr>
        <p:grpSpPr>
          <a:xfrm>
            <a:off x="10035400" y="1776677"/>
            <a:ext cx="914400" cy="914400"/>
            <a:chOff x="10035400" y="1776677"/>
            <a:chExt cx="914400" cy="914400"/>
          </a:xfrm>
        </p:grpSpPr>
        <p:sp>
          <p:nvSpPr>
            <p:cNvPr id="18" name="Rectangle 17">
              <a:extLst>
                <a:ext uri="{FF2B5EF4-FFF2-40B4-BE49-F238E27FC236}">
                  <a16:creationId xmlns:a16="http://schemas.microsoft.com/office/drawing/2014/main" id="{E97BEC79-F969-63CB-C6F6-AFBC1D004048}"/>
                </a:ext>
              </a:extLst>
            </p:cNvPr>
            <p:cNvSpPr/>
            <p:nvPr/>
          </p:nvSpPr>
          <p:spPr>
            <a:xfrm>
              <a:off x="10035400" y="1776677"/>
              <a:ext cx="9144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9" name="Graphic 18" descr="Postit Notes with solid fill">
              <a:extLst>
                <a:ext uri="{FF2B5EF4-FFF2-40B4-BE49-F238E27FC236}">
                  <a16:creationId xmlns:a16="http://schemas.microsoft.com/office/drawing/2014/main" id="{62AA1081-FCB2-48A9-4B01-E1DC9E624B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086198" y="1793610"/>
              <a:ext cx="828411" cy="828411"/>
            </a:xfrm>
            <a:prstGeom prst="rect">
              <a:avLst/>
            </a:prstGeom>
          </p:spPr>
        </p:pic>
      </p:grpSp>
    </p:spTree>
    <p:extLst>
      <p:ext uri="{BB962C8B-B14F-4D97-AF65-F5344CB8AC3E}">
        <p14:creationId xmlns:p14="http://schemas.microsoft.com/office/powerpoint/2010/main" val="8726758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dirty="0"/>
          </a:p>
          <a:p>
            <a:pPr marL="0" indent="0">
              <a:buNone/>
            </a:pPr>
            <a:r>
              <a:rPr lang="en-US" dirty="0"/>
              <a:t>Possible reasons for a missing score:</a:t>
            </a:r>
          </a:p>
          <a:p>
            <a:pPr marL="855663" lvl="1" indent="-457200">
              <a:buFont typeface="Arial" panose="020B0604020202020204" pitchFamily="34" charset="0"/>
              <a:buChar char="•"/>
            </a:pPr>
            <a:r>
              <a:rPr lang="en-US" dirty="0"/>
              <a:t>Completed the exam, but score has not been delivered</a:t>
            </a:r>
          </a:p>
          <a:p>
            <a:pPr marL="855663" lvl="1" indent="-457200">
              <a:buFont typeface="Arial" panose="020B0604020202020204" pitchFamily="34" charset="0"/>
              <a:buChar char="•"/>
            </a:pPr>
            <a:r>
              <a:rPr lang="en-US" dirty="0"/>
              <a:t>Scheduled to complete the exam at a later date</a:t>
            </a:r>
          </a:p>
          <a:p>
            <a:pPr marL="855663" lvl="1" indent="-457200">
              <a:buFont typeface="Arial" panose="020B0604020202020204" pitchFamily="34" charset="0"/>
              <a:buChar char="•"/>
            </a:pPr>
            <a:r>
              <a:rPr lang="en-US" dirty="0"/>
              <a:t>Scheduled to retake the exam due to a technology issue</a:t>
            </a:r>
          </a:p>
          <a:p>
            <a:pPr marL="855663" lvl="1" indent="-457200">
              <a:buFont typeface="Arial" panose="020B0604020202020204" pitchFamily="34" charset="0"/>
              <a:buChar char="•"/>
            </a:pPr>
            <a:r>
              <a:rPr lang="en-US" dirty="0"/>
              <a:t>Decided not to complete the PREview exam</a:t>
            </a:r>
          </a:p>
        </p:txBody>
      </p:sp>
      <p:sp>
        <p:nvSpPr>
          <p:cNvPr id="9" name="Title 1">
            <a:extLst>
              <a:ext uri="{FF2B5EF4-FFF2-40B4-BE49-F238E27FC236}">
                <a16:creationId xmlns:a16="http://schemas.microsoft.com/office/drawing/2014/main" id="{7B01EA3C-DB3B-4656-9536-9BEF587ACB93}"/>
              </a:ext>
            </a:extLst>
          </p:cNvPr>
          <p:cNvSpPr>
            <a:spLocks noGrp="1"/>
          </p:cNvSpPr>
          <p:nvPr>
            <p:ph type="title"/>
          </p:nvPr>
        </p:nvSpPr>
        <p:spPr>
          <a:xfrm>
            <a:off x="838200" y="365125"/>
            <a:ext cx="10515600" cy="1325563"/>
          </a:xfrm>
        </p:spPr>
        <p:txBody>
          <a:bodyPr anchor="ctr"/>
          <a:lstStyle/>
          <a:p>
            <a:r>
              <a:rPr lang="en-US" dirty="0">
                <a:solidFill>
                  <a:srgbClr val="404040"/>
                </a:solidFill>
              </a:rPr>
              <a:t>Disqualify for Missing PREview Scores</a:t>
            </a:r>
          </a:p>
        </p:txBody>
      </p:sp>
      <p:sp>
        <p:nvSpPr>
          <p:cNvPr id="6" name="Rectangle: Single Corner Snipped 5">
            <a:extLst>
              <a:ext uri="{FF2B5EF4-FFF2-40B4-BE49-F238E27FC236}">
                <a16:creationId xmlns:a16="http://schemas.microsoft.com/office/drawing/2014/main" id="{C6D11867-EB2B-DB12-DCFA-D8AC4B2CD473}"/>
              </a:ext>
            </a:extLst>
          </p:cNvPr>
          <p:cNvSpPr/>
          <p:nvPr/>
        </p:nvSpPr>
        <p:spPr bwMode="auto">
          <a:xfrm>
            <a:off x="6807198" y="1876463"/>
            <a:ext cx="3886200" cy="4251960"/>
          </a:xfrm>
          <a:prstGeom prst="snip1Rect">
            <a:avLst/>
          </a:prstGeom>
          <a:solidFill>
            <a:schemeClr val="bg1"/>
          </a:solidFill>
          <a:ln>
            <a:headEnd type="none" w="med" len="med"/>
            <a:tailEnd type="none" w="med" len="med"/>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119063" algn="ctr" eaLnBrk="0" fontAlgn="base" hangingPunct="0">
              <a:spcBef>
                <a:spcPct val="0"/>
              </a:spcBef>
              <a:spcAft>
                <a:spcPct val="0"/>
              </a:spcAft>
            </a:pPr>
            <a:r>
              <a:rPr lang="en-US" sz="2000" b="1" dirty="0">
                <a:solidFill>
                  <a:schemeClr val="tx1"/>
                </a:solidFill>
                <a:latin typeface="Arial" charset="0"/>
              </a:rPr>
              <a:t>Review the applicant’s AMCAS application for a future PREview test date.</a:t>
            </a:r>
          </a:p>
          <a:p>
            <a:pPr marL="119063" algn="ctr" eaLnBrk="0" fontAlgn="base" hangingPunct="0">
              <a:spcBef>
                <a:spcPct val="0"/>
              </a:spcBef>
              <a:spcAft>
                <a:spcPct val="0"/>
              </a:spcAft>
            </a:pPr>
            <a:endParaRPr lang="en-US" sz="2000" dirty="0">
              <a:solidFill>
                <a:schemeClr val="tx1"/>
              </a:solidFill>
              <a:latin typeface="Arial" charset="0"/>
            </a:endParaRPr>
          </a:p>
          <a:p>
            <a:pPr marL="119063" algn="ctr" eaLnBrk="0" fontAlgn="base" hangingPunct="0">
              <a:spcBef>
                <a:spcPct val="0"/>
              </a:spcBef>
              <a:spcAft>
                <a:spcPct val="0"/>
              </a:spcAft>
            </a:pPr>
            <a:r>
              <a:rPr lang="en-US" sz="2000" dirty="0">
                <a:solidFill>
                  <a:schemeClr val="tx1"/>
                </a:solidFill>
                <a:latin typeface="Arial" charset="0"/>
              </a:rPr>
              <a:t>Applicants can report a future PREview test date in their AMCAS application.</a:t>
            </a:r>
          </a:p>
          <a:p>
            <a:pPr marL="119063" algn="ctr" eaLnBrk="0" fontAlgn="base" hangingPunct="0">
              <a:spcBef>
                <a:spcPct val="0"/>
              </a:spcBef>
              <a:spcAft>
                <a:spcPct val="0"/>
              </a:spcAft>
            </a:pPr>
            <a:endParaRPr lang="en-US" sz="2000" dirty="0">
              <a:solidFill>
                <a:schemeClr val="tx1"/>
              </a:solidFill>
              <a:latin typeface="Arial" charset="0"/>
            </a:endParaRPr>
          </a:p>
          <a:p>
            <a:pPr marL="119063" algn="ctr" eaLnBrk="0" fontAlgn="base" hangingPunct="0">
              <a:spcBef>
                <a:spcPct val="0"/>
              </a:spcBef>
              <a:spcAft>
                <a:spcPct val="0"/>
              </a:spcAft>
            </a:pPr>
            <a:r>
              <a:rPr lang="en-US" sz="2000" dirty="0">
                <a:solidFill>
                  <a:schemeClr val="tx1"/>
                </a:solidFill>
                <a:latin typeface="Arial" charset="0"/>
              </a:rPr>
              <a:t>PREview test dates are held April to September.</a:t>
            </a:r>
          </a:p>
        </p:txBody>
      </p:sp>
      <p:grpSp>
        <p:nvGrpSpPr>
          <p:cNvPr id="8" name="Group 7">
            <a:extLst>
              <a:ext uri="{FF2B5EF4-FFF2-40B4-BE49-F238E27FC236}">
                <a16:creationId xmlns:a16="http://schemas.microsoft.com/office/drawing/2014/main" id="{6C168219-5B5F-C590-D3CE-3428C1227087}"/>
              </a:ext>
            </a:extLst>
          </p:cNvPr>
          <p:cNvGrpSpPr/>
          <p:nvPr/>
        </p:nvGrpSpPr>
        <p:grpSpPr>
          <a:xfrm>
            <a:off x="10035400" y="1776677"/>
            <a:ext cx="914400" cy="914400"/>
            <a:chOff x="10035400" y="1776677"/>
            <a:chExt cx="914400" cy="914400"/>
          </a:xfrm>
        </p:grpSpPr>
        <p:sp>
          <p:nvSpPr>
            <p:cNvPr id="11" name="Rectangle 10">
              <a:extLst>
                <a:ext uri="{FF2B5EF4-FFF2-40B4-BE49-F238E27FC236}">
                  <a16:creationId xmlns:a16="http://schemas.microsoft.com/office/drawing/2014/main" id="{D031168F-785D-ABBF-7ACF-814E153C1E72}"/>
                </a:ext>
              </a:extLst>
            </p:cNvPr>
            <p:cNvSpPr/>
            <p:nvPr/>
          </p:nvSpPr>
          <p:spPr>
            <a:xfrm>
              <a:off x="10035400" y="1776677"/>
              <a:ext cx="9144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2" name="Graphic 11" descr="Postit Notes with solid fill">
              <a:extLst>
                <a:ext uri="{FF2B5EF4-FFF2-40B4-BE49-F238E27FC236}">
                  <a16:creationId xmlns:a16="http://schemas.microsoft.com/office/drawing/2014/main" id="{F392DEAA-5F86-E8A9-9995-C9D34C6CE7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086198" y="1793610"/>
              <a:ext cx="828411" cy="828411"/>
            </a:xfrm>
            <a:prstGeom prst="rect">
              <a:avLst/>
            </a:prstGeom>
          </p:spPr>
        </p:pic>
      </p:grpSp>
    </p:spTree>
    <p:extLst>
      <p:ext uri="{BB962C8B-B14F-4D97-AF65-F5344CB8AC3E}">
        <p14:creationId xmlns:p14="http://schemas.microsoft.com/office/powerpoint/2010/main" val="41608502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252B3B-DF63-4C98-89AF-972A1036CC6F}"/>
              </a:ext>
            </a:extLst>
          </p:cNvPr>
          <p:cNvSpPr>
            <a:spLocks noGrp="1"/>
          </p:cNvSpPr>
          <p:nvPr>
            <p:ph type="title"/>
          </p:nvPr>
        </p:nvSpPr>
        <p:spPr/>
        <p:txBody>
          <a:bodyPr anchor="t"/>
          <a:lstStyle/>
          <a:p>
            <a:r>
              <a:rPr lang="en-US" dirty="0">
                <a:solidFill>
                  <a:srgbClr val="404040"/>
                </a:solidFill>
              </a:rPr>
              <a:t>Consider PREview Scores as </a:t>
            </a:r>
            <a:br>
              <a:rPr lang="en-US" dirty="0">
                <a:solidFill>
                  <a:srgbClr val="404040"/>
                </a:solidFill>
              </a:rPr>
            </a:br>
            <a:r>
              <a:rPr lang="en-US" dirty="0">
                <a:solidFill>
                  <a:srgbClr val="404040"/>
                </a:solidFill>
              </a:rPr>
              <a:t>a Plus Factor or Benefit to Applicants</a:t>
            </a:r>
          </a:p>
        </p:txBody>
      </p:sp>
      <p:sp>
        <p:nvSpPr>
          <p:cNvPr id="10" name="Freeform: Shape 9">
            <a:extLst>
              <a:ext uri="{FF2B5EF4-FFF2-40B4-BE49-F238E27FC236}">
                <a16:creationId xmlns:a16="http://schemas.microsoft.com/office/drawing/2014/main" id="{8D8B8D08-E4B2-4294-8DE3-A5268D9FCAE0}"/>
              </a:ext>
            </a:extLst>
          </p:cNvPr>
          <p:cNvSpPr/>
          <p:nvPr/>
        </p:nvSpPr>
        <p:spPr>
          <a:xfrm>
            <a:off x="1107579" y="2039607"/>
            <a:ext cx="2907828" cy="356963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bg1"/>
          </a:solidFill>
          <a:ln>
            <a:noFill/>
          </a:ln>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200" b="0" kern="1200" dirty="0">
                <a:solidFill>
                  <a:sysClr val="windowText" lastClr="000000"/>
                </a:solidFill>
                <a:latin typeface="Arial" panose="020B0604020202020204" pitchFamily="34" charset="0"/>
                <a:cs typeface="Arial" panose="020B0604020202020204" pitchFamily="34" charset="0"/>
              </a:rPr>
              <a:t>What is required to be successful at our school?</a:t>
            </a:r>
          </a:p>
        </p:txBody>
      </p:sp>
      <p:sp>
        <p:nvSpPr>
          <p:cNvPr id="11" name="Freeform: Shape 10">
            <a:extLst>
              <a:ext uri="{FF2B5EF4-FFF2-40B4-BE49-F238E27FC236}">
                <a16:creationId xmlns:a16="http://schemas.microsoft.com/office/drawing/2014/main" id="{E64F0A40-DC96-4884-B9D5-09E4973F62E2}"/>
              </a:ext>
            </a:extLst>
          </p:cNvPr>
          <p:cNvSpPr/>
          <p:nvPr/>
        </p:nvSpPr>
        <p:spPr>
          <a:xfrm>
            <a:off x="4642086" y="2039607"/>
            <a:ext cx="2907828" cy="356963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bg1"/>
          </a:solidFill>
          <a:ln>
            <a:noFill/>
          </a:ln>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200" b="0" kern="1200" dirty="0">
                <a:solidFill>
                  <a:sysClr val="windowText" lastClr="000000"/>
                </a:solidFill>
                <a:latin typeface="Arial" panose="020B0604020202020204" pitchFamily="34" charset="0"/>
                <a:cs typeface="Arial" panose="020B0604020202020204" pitchFamily="34" charset="0"/>
              </a:rPr>
              <a:t>How does the applicant’s PREview score relate to other application components?</a:t>
            </a:r>
          </a:p>
        </p:txBody>
      </p:sp>
      <p:sp>
        <p:nvSpPr>
          <p:cNvPr id="12" name="Freeform: Shape 11">
            <a:extLst>
              <a:ext uri="{FF2B5EF4-FFF2-40B4-BE49-F238E27FC236}">
                <a16:creationId xmlns:a16="http://schemas.microsoft.com/office/drawing/2014/main" id="{00B48793-9C8B-455E-8FA1-DA46CF608316}"/>
              </a:ext>
            </a:extLst>
          </p:cNvPr>
          <p:cNvSpPr/>
          <p:nvPr/>
        </p:nvSpPr>
        <p:spPr>
          <a:xfrm>
            <a:off x="8176593" y="2039607"/>
            <a:ext cx="2907828" cy="356963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bg1"/>
          </a:solidFill>
          <a:ln>
            <a:noFill/>
          </a:ln>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200" b="0" kern="1200" dirty="0">
                <a:solidFill>
                  <a:sysClr val="windowText" lastClr="000000"/>
                </a:solidFill>
                <a:latin typeface="Arial" panose="020B0604020202020204" pitchFamily="34" charset="0"/>
                <a:cs typeface="Arial" panose="020B0604020202020204" pitchFamily="34" charset="0"/>
              </a:rPr>
              <a:t>How does a high PREview score compensate for modest performance in other application components?</a:t>
            </a:r>
          </a:p>
        </p:txBody>
      </p:sp>
    </p:spTree>
    <p:extLst>
      <p:ext uri="{BB962C8B-B14F-4D97-AF65-F5344CB8AC3E}">
        <p14:creationId xmlns:p14="http://schemas.microsoft.com/office/powerpoint/2010/main" val="1301597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5294A9-CA0D-44CD-A055-CFB0BCD11777}"/>
              </a:ext>
            </a:extLst>
          </p:cNvPr>
          <p:cNvSpPr>
            <a:spLocks noGrp="1"/>
          </p:cNvSpPr>
          <p:nvPr>
            <p:ph type="title"/>
          </p:nvPr>
        </p:nvSpPr>
        <p:spPr/>
        <p:txBody>
          <a:bodyPr/>
          <a:lstStyle/>
          <a:p>
            <a:r>
              <a:rPr lang="en-US" dirty="0">
                <a:solidFill>
                  <a:schemeClr val="bg1"/>
                </a:solidFill>
              </a:rPr>
              <a:t>Discussion</a:t>
            </a:r>
          </a:p>
        </p:txBody>
      </p:sp>
      <p:sp>
        <p:nvSpPr>
          <p:cNvPr id="5" name="Content Placeholder 4">
            <a:extLst>
              <a:ext uri="{FF2B5EF4-FFF2-40B4-BE49-F238E27FC236}">
                <a16:creationId xmlns:a16="http://schemas.microsoft.com/office/drawing/2014/main" id="{43A94EE3-A5C7-4BD5-A037-A6ACE03F0237}"/>
              </a:ext>
            </a:extLst>
          </p:cNvPr>
          <p:cNvSpPr>
            <a:spLocks noGrp="1"/>
          </p:cNvSpPr>
          <p:nvPr>
            <p:ph idx="1"/>
          </p:nvPr>
        </p:nvSpPr>
        <p:spPr/>
        <p:txBody>
          <a:bodyPr>
            <a:normAutofit/>
          </a:bodyPr>
          <a:lstStyle/>
          <a:p>
            <a:pPr eaLnBrk="0" fontAlgn="base" hangingPunct="0">
              <a:lnSpc>
                <a:spcPct val="100000"/>
              </a:lnSpc>
              <a:spcBef>
                <a:spcPct val="30000"/>
              </a:spcBef>
              <a:spcAft>
                <a:spcPct val="0"/>
              </a:spcAft>
              <a:defRPr/>
            </a:pPr>
            <a:r>
              <a:rPr lang="en-US" dirty="0"/>
              <a:t>What steps do you typically take when considering an applicant’s highest test score/ multiple test scores?</a:t>
            </a:r>
          </a:p>
          <a:p>
            <a:pPr eaLnBrk="0" fontAlgn="base" hangingPunct="0">
              <a:lnSpc>
                <a:spcPct val="100000"/>
              </a:lnSpc>
              <a:spcBef>
                <a:spcPct val="30000"/>
              </a:spcBef>
              <a:spcAft>
                <a:spcPct val="0"/>
              </a:spcAft>
              <a:defRPr/>
            </a:pPr>
            <a:r>
              <a:rPr lang="en-US" dirty="0"/>
              <a:t>What questions or concerns do you have in using PREview scores as a plus-factor or benefit to an applicant?</a:t>
            </a:r>
          </a:p>
          <a:p>
            <a:pPr eaLnBrk="0" fontAlgn="base" hangingPunct="0">
              <a:lnSpc>
                <a:spcPct val="100000"/>
              </a:lnSpc>
              <a:spcBef>
                <a:spcPct val="30000"/>
              </a:spcBef>
              <a:spcAft>
                <a:spcPct val="0"/>
              </a:spcAft>
              <a:defRPr/>
            </a:pPr>
            <a:endParaRPr lang="en-US" dirty="0"/>
          </a:p>
          <a:p>
            <a:pPr eaLnBrk="0" fontAlgn="base" hangingPunct="0">
              <a:lnSpc>
                <a:spcPct val="100000"/>
              </a:lnSpc>
              <a:spcBef>
                <a:spcPct val="30000"/>
              </a:spcBef>
              <a:spcAft>
                <a:spcPct val="0"/>
              </a:spcAft>
              <a:defRPr/>
            </a:pPr>
            <a:endParaRPr lang="en-US" dirty="0"/>
          </a:p>
        </p:txBody>
      </p:sp>
    </p:spTree>
    <p:extLst>
      <p:ext uri="{BB962C8B-B14F-4D97-AF65-F5344CB8AC3E}">
        <p14:creationId xmlns:p14="http://schemas.microsoft.com/office/powerpoint/2010/main" val="327933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F223E-01F7-450F-BC4C-02B8979E5FF4}"/>
              </a:ext>
            </a:extLst>
          </p:cNvPr>
          <p:cNvSpPr/>
          <p:nvPr/>
        </p:nvSpPr>
        <p:spPr bwMode="auto">
          <a:xfrm>
            <a:off x="0" y="12615"/>
            <a:ext cx="3779520" cy="6858000"/>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
        <p:nvSpPr>
          <p:cNvPr id="5" name="Title 4">
            <a:extLst>
              <a:ext uri="{FF2B5EF4-FFF2-40B4-BE49-F238E27FC236}">
                <a16:creationId xmlns:a16="http://schemas.microsoft.com/office/drawing/2014/main" id="{844B3905-7C2A-472F-9CE6-FC6368CC3388}"/>
              </a:ext>
            </a:extLst>
          </p:cNvPr>
          <p:cNvSpPr>
            <a:spLocks noGrp="1"/>
          </p:cNvSpPr>
          <p:nvPr>
            <p:ph type="title"/>
          </p:nvPr>
        </p:nvSpPr>
        <p:spPr>
          <a:xfrm>
            <a:off x="4373880" y="3118644"/>
            <a:ext cx="7577091" cy="620712"/>
          </a:xfrm>
        </p:spPr>
        <p:txBody>
          <a:bodyPr>
            <a:normAutofit fontScale="90000"/>
          </a:bodyPr>
          <a:lstStyle/>
          <a:p>
            <a:pPr lvl="0"/>
            <a:r>
              <a:rPr lang="en-US" dirty="0">
                <a:solidFill>
                  <a:srgbClr val="404040"/>
                </a:solidFill>
              </a:rPr>
              <a:t>Key Takeaways</a:t>
            </a:r>
          </a:p>
        </p:txBody>
      </p:sp>
      <p:pic>
        <p:nvPicPr>
          <p:cNvPr id="9" name="Graphic 8" descr="Playbook">
            <a:extLst>
              <a:ext uri="{FF2B5EF4-FFF2-40B4-BE49-F238E27FC236}">
                <a16:creationId xmlns:a16="http://schemas.microsoft.com/office/drawing/2014/main" id="{FC65E79C-643A-41AF-8958-C6789416A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660" y="2097564"/>
            <a:ext cx="2362200" cy="2362200"/>
          </a:xfrm>
          <a:prstGeom prst="rect">
            <a:avLst/>
          </a:prstGeom>
        </p:spPr>
      </p:pic>
    </p:spTree>
    <p:extLst>
      <p:ext uri="{BB962C8B-B14F-4D97-AF65-F5344CB8AC3E}">
        <p14:creationId xmlns:p14="http://schemas.microsoft.com/office/powerpoint/2010/main" val="30845370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solidFill>
                  <a:srgbClr val="404040"/>
                </a:solidFill>
              </a:rPr>
              <a:t>Key Takeaways</a:t>
            </a:r>
          </a:p>
        </p:txBody>
      </p:sp>
      <p:sp>
        <p:nvSpPr>
          <p:cNvPr id="4" name="Content Placeholder 3"/>
          <p:cNvSpPr>
            <a:spLocks noGrp="1"/>
          </p:cNvSpPr>
          <p:nvPr>
            <p:ph idx="1"/>
          </p:nvPr>
        </p:nvSpPr>
        <p:spPr>
          <a:xfrm>
            <a:off x="748100" y="1127362"/>
            <a:ext cx="4939235" cy="4767262"/>
          </a:xfrm>
        </p:spPr>
        <p:txBody>
          <a:bodyPr anchor="ctr">
            <a:normAutofit/>
          </a:bodyPr>
          <a:lstStyle/>
          <a:p>
            <a:r>
              <a:rPr lang="en-US" sz="2400" dirty="0"/>
              <a:t>Consider the applicant’s PREview score in the context of other application information.</a:t>
            </a:r>
          </a:p>
          <a:p>
            <a:r>
              <a:rPr lang="en-US" sz="2400" dirty="0"/>
              <a:t>Compare applicants’ scores</a:t>
            </a:r>
          </a:p>
          <a:p>
            <a:pPr marL="855663" lvl="1" indent="-457200">
              <a:buFont typeface="Arial" panose="020B0604020202020204" pitchFamily="34" charset="0"/>
              <a:buChar char="•"/>
            </a:pPr>
            <a:r>
              <a:rPr lang="en-US" sz="2000" dirty="0"/>
              <a:t>Using the total score distribution.</a:t>
            </a:r>
          </a:p>
          <a:p>
            <a:pPr marL="855663" lvl="1" indent="-457200">
              <a:buFont typeface="Arial" panose="020B0604020202020204" pitchFamily="34" charset="0"/>
              <a:buChar char="•"/>
            </a:pPr>
            <a:r>
              <a:rPr lang="en-US" sz="2000" dirty="0"/>
              <a:t>Using percentile rank tables.</a:t>
            </a:r>
          </a:p>
          <a:p>
            <a:pPr marL="855663" lvl="1" indent="-457200">
              <a:buFont typeface="Arial" panose="020B0604020202020204" pitchFamily="34" charset="0"/>
              <a:buChar char="•"/>
            </a:pPr>
            <a:r>
              <a:rPr lang="en-US" sz="2000" dirty="0"/>
              <a:t>Using confidence bands.</a:t>
            </a:r>
          </a:p>
          <a:p>
            <a:r>
              <a:rPr lang="en-US" sz="2400" dirty="0"/>
              <a:t>Follow a standardized process for considering PREview scores.</a:t>
            </a:r>
          </a:p>
        </p:txBody>
      </p:sp>
      <p:grpSp>
        <p:nvGrpSpPr>
          <p:cNvPr id="17" name="Group 16">
            <a:extLst>
              <a:ext uri="{FF2B5EF4-FFF2-40B4-BE49-F238E27FC236}">
                <a16:creationId xmlns:a16="http://schemas.microsoft.com/office/drawing/2014/main" id="{C5D9AA82-37FE-42C3-B33B-07290A27B3DC}"/>
              </a:ext>
            </a:extLst>
          </p:cNvPr>
          <p:cNvGrpSpPr/>
          <p:nvPr/>
        </p:nvGrpSpPr>
        <p:grpSpPr>
          <a:xfrm>
            <a:off x="5782016" y="1417672"/>
            <a:ext cx="6100872" cy="5248067"/>
            <a:chOff x="6495038" y="1473199"/>
            <a:chExt cx="4741333" cy="4806925"/>
          </a:xfrm>
        </p:grpSpPr>
        <p:sp>
          <p:nvSpPr>
            <p:cNvPr id="18" name="Oval 17">
              <a:extLst>
                <a:ext uri="{FF2B5EF4-FFF2-40B4-BE49-F238E27FC236}">
                  <a16:creationId xmlns:a16="http://schemas.microsoft.com/office/drawing/2014/main" id="{66AD299E-8FCE-49CC-930C-C426D2A48ABC}"/>
                </a:ext>
              </a:extLst>
            </p:cNvPr>
            <p:cNvSpPr/>
            <p:nvPr/>
          </p:nvSpPr>
          <p:spPr>
            <a:xfrm>
              <a:off x="6674531" y="1659466"/>
              <a:ext cx="4368800" cy="1517226"/>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9" name="Arrow: Down 18">
              <a:extLst>
                <a:ext uri="{FF2B5EF4-FFF2-40B4-BE49-F238E27FC236}">
                  <a16:creationId xmlns:a16="http://schemas.microsoft.com/office/drawing/2014/main" id="{7CC32686-3872-4F89-80A5-EF78F2FC44B9}"/>
                </a:ext>
              </a:extLst>
            </p:cNvPr>
            <p:cNvSpPr/>
            <p:nvPr/>
          </p:nvSpPr>
          <p:spPr>
            <a:xfrm>
              <a:off x="8469104" y="5006752"/>
              <a:ext cx="846666" cy="541866"/>
            </a:xfrm>
            <a:prstGeom prst="downArrow">
              <a:avLst/>
            </a:prstGeom>
            <a:solidFill>
              <a:schemeClr val="tx2"/>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0" name="Freeform: Shape 19">
              <a:extLst>
                <a:ext uri="{FF2B5EF4-FFF2-40B4-BE49-F238E27FC236}">
                  <a16:creationId xmlns:a16="http://schemas.microsoft.com/office/drawing/2014/main" id="{E5D964BE-4A57-4313-A8A8-A9A1D12F4814}"/>
                </a:ext>
              </a:extLst>
            </p:cNvPr>
            <p:cNvSpPr/>
            <p:nvPr/>
          </p:nvSpPr>
          <p:spPr>
            <a:xfrm>
              <a:off x="6833704" y="5264124"/>
              <a:ext cx="4064000" cy="1016000"/>
            </a:xfrm>
            <a:custGeom>
              <a:avLst/>
              <a:gdLst>
                <a:gd name="connsiteX0" fmla="*/ 0 w 4064000"/>
                <a:gd name="connsiteY0" fmla="*/ 0 h 1016000"/>
                <a:gd name="connsiteX1" fmla="*/ 4064000 w 4064000"/>
                <a:gd name="connsiteY1" fmla="*/ 0 h 1016000"/>
                <a:gd name="connsiteX2" fmla="*/ 4064000 w 4064000"/>
                <a:gd name="connsiteY2" fmla="*/ 1016000 h 1016000"/>
                <a:gd name="connsiteX3" fmla="*/ 0 w 4064000"/>
                <a:gd name="connsiteY3" fmla="*/ 1016000 h 1016000"/>
                <a:gd name="connsiteX4" fmla="*/ 0 w 4064000"/>
                <a:gd name="connsiteY4" fmla="*/ 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016000">
                  <a:moveTo>
                    <a:pt x="0" y="0"/>
                  </a:moveTo>
                  <a:lnTo>
                    <a:pt x="4064000" y="0"/>
                  </a:lnTo>
                  <a:lnTo>
                    <a:pt x="4064000" y="1016000"/>
                  </a:lnTo>
                  <a:lnTo>
                    <a:pt x="0" y="101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Admissions Decision</a:t>
              </a:r>
            </a:p>
          </p:txBody>
        </p:sp>
        <p:sp>
          <p:nvSpPr>
            <p:cNvPr id="21" name="Shape 20">
              <a:extLst>
                <a:ext uri="{FF2B5EF4-FFF2-40B4-BE49-F238E27FC236}">
                  <a16:creationId xmlns:a16="http://schemas.microsoft.com/office/drawing/2014/main" id="{4EC025B9-75C7-412B-82EF-EFA979FEDC76}"/>
                </a:ext>
              </a:extLst>
            </p:cNvPr>
            <p:cNvSpPr/>
            <p:nvPr/>
          </p:nvSpPr>
          <p:spPr>
            <a:xfrm>
              <a:off x="6495038" y="1473199"/>
              <a:ext cx="4741333" cy="3793066"/>
            </a:xfrm>
            <a:prstGeom prst="funnel">
              <a:avLst/>
            </a:prstGeom>
            <a:ln>
              <a:solidFill>
                <a:schemeClr val="tx2"/>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sp>
        <p:nvSpPr>
          <p:cNvPr id="22" name="Freeform: Shape 21">
            <a:extLst>
              <a:ext uri="{FF2B5EF4-FFF2-40B4-BE49-F238E27FC236}">
                <a16:creationId xmlns:a16="http://schemas.microsoft.com/office/drawing/2014/main" id="{3EC05D21-4E15-4BE1-9E8E-2480C411029B}"/>
              </a:ext>
            </a:extLst>
          </p:cNvPr>
          <p:cNvSpPr/>
          <p:nvPr/>
        </p:nvSpPr>
        <p:spPr>
          <a:xfrm>
            <a:off x="6127390" y="1727747"/>
            <a:ext cx="1590783" cy="1450112"/>
          </a:xfrm>
          <a:custGeom>
            <a:avLst/>
            <a:gdLst>
              <a:gd name="connsiteX0" fmla="*/ 0 w 1649913"/>
              <a:gd name="connsiteY0" fmla="*/ 755472 h 1510944"/>
              <a:gd name="connsiteX1" fmla="*/ 824957 w 1649913"/>
              <a:gd name="connsiteY1" fmla="*/ 0 h 1510944"/>
              <a:gd name="connsiteX2" fmla="*/ 1649914 w 1649913"/>
              <a:gd name="connsiteY2" fmla="*/ 755472 h 1510944"/>
              <a:gd name="connsiteX3" fmla="*/ 824957 w 1649913"/>
              <a:gd name="connsiteY3" fmla="*/ 1510944 h 1510944"/>
              <a:gd name="connsiteX4" fmla="*/ 0 w 1649913"/>
              <a:gd name="connsiteY4" fmla="*/ 755472 h 151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913" h="1510944">
                <a:moveTo>
                  <a:pt x="0" y="755472"/>
                </a:moveTo>
                <a:cubicBezTo>
                  <a:pt x="0" y="338236"/>
                  <a:pt x="369346" y="0"/>
                  <a:pt x="824957" y="0"/>
                </a:cubicBezTo>
                <a:cubicBezTo>
                  <a:pt x="1280568" y="0"/>
                  <a:pt x="1649914" y="338236"/>
                  <a:pt x="1649914" y="755472"/>
                </a:cubicBezTo>
                <a:cubicBezTo>
                  <a:pt x="1649914" y="1172708"/>
                  <a:pt x="1280568" y="1510944"/>
                  <a:pt x="824957" y="1510944"/>
                </a:cubicBezTo>
                <a:cubicBezTo>
                  <a:pt x="369346" y="1510944"/>
                  <a:pt x="0" y="1172708"/>
                  <a:pt x="0" y="755472"/>
                </a:cubicBezTo>
                <a:close/>
              </a:path>
            </a:pathLst>
          </a:custGeom>
          <a:solidFill>
            <a:srgbClr val="7C23A3"/>
          </a:solidFill>
        </p:spPr>
        <p:style>
          <a:lnRef idx="2">
            <a:schemeClr val="lt1">
              <a:hueOff val="0"/>
              <a:satOff val="0"/>
              <a:lumOff val="0"/>
              <a:alphaOff val="0"/>
            </a:schemeClr>
          </a:lnRef>
          <a:fillRef idx="1">
            <a:schemeClr val="accent5">
              <a:hueOff val="-1126424"/>
              <a:satOff val="-2903"/>
              <a:lumOff val="-1961"/>
              <a:alphaOff val="0"/>
            </a:schemeClr>
          </a:fillRef>
          <a:effectRef idx="0">
            <a:schemeClr val="accent5">
              <a:hueOff val="-1126424"/>
              <a:satOff val="-2903"/>
              <a:lumOff val="-1961"/>
              <a:alphaOff val="0"/>
            </a:schemeClr>
          </a:effectRef>
          <a:fontRef idx="minor">
            <a:schemeClr val="lt1"/>
          </a:fontRef>
        </p:style>
        <p:txBody>
          <a:bodyPr spcFirstLastPara="0" vert="horz" wrap="square" lIns="251784" tIns="231433" rIns="251784" bIns="231433" numCol="1" spcCol="1270" anchor="ctr" anchorCtr="0">
            <a:noAutofit/>
          </a:bodyPr>
          <a:lstStyle/>
          <a:p>
            <a:pPr marL="0" lvl="0" indent="0" algn="ctr" defTabSz="711200">
              <a:lnSpc>
                <a:spcPct val="90000"/>
              </a:lnSpc>
              <a:spcBef>
                <a:spcPct val="0"/>
              </a:spcBef>
              <a:spcAft>
                <a:spcPct val="35000"/>
              </a:spcAft>
              <a:buNone/>
            </a:pPr>
            <a:r>
              <a:rPr lang="en-US" sz="1600" kern="1200" dirty="0"/>
              <a:t>Letters of Evaluation</a:t>
            </a:r>
          </a:p>
        </p:txBody>
      </p:sp>
      <p:sp>
        <p:nvSpPr>
          <p:cNvPr id="23" name="Freeform: Shape 22">
            <a:extLst>
              <a:ext uri="{FF2B5EF4-FFF2-40B4-BE49-F238E27FC236}">
                <a16:creationId xmlns:a16="http://schemas.microsoft.com/office/drawing/2014/main" id="{AF069DEA-CB70-4059-95BF-19E53F8B249F}"/>
              </a:ext>
            </a:extLst>
          </p:cNvPr>
          <p:cNvSpPr/>
          <p:nvPr/>
        </p:nvSpPr>
        <p:spPr>
          <a:xfrm>
            <a:off x="7372601" y="1318033"/>
            <a:ext cx="1590783" cy="1450112"/>
          </a:xfrm>
          <a:custGeom>
            <a:avLst/>
            <a:gdLst>
              <a:gd name="connsiteX0" fmla="*/ 0 w 1649913"/>
              <a:gd name="connsiteY0" fmla="*/ 755472 h 1510944"/>
              <a:gd name="connsiteX1" fmla="*/ 824957 w 1649913"/>
              <a:gd name="connsiteY1" fmla="*/ 0 h 1510944"/>
              <a:gd name="connsiteX2" fmla="*/ 1649914 w 1649913"/>
              <a:gd name="connsiteY2" fmla="*/ 755472 h 1510944"/>
              <a:gd name="connsiteX3" fmla="*/ 824957 w 1649913"/>
              <a:gd name="connsiteY3" fmla="*/ 1510944 h 1510944"/>
              <a:gd name="connsiteX4" fmla="*/ 0 w 1649913"/>
              <a:gd name="connsiteY4" fmla="*/ 755472 h 151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913" h="1510944">
                <a:moveTo>
                  <a:pt x="0" y="755472"/>
                </a:moveTo>
                <a:cubicBezTo>
                  <a:pt x="0" y="338236"/>
                  <a:pt x="369346" y="0"/>
                  <a:pt x="824957" y="0"/>
                </a:cubicBezTo>
                <a:cubicBezTo>
                  <a:pt x="1280568" y="0"/>
                  <a:pt x="1649914" y="338236"/>
                  <a:pt x="1649914" y="755472"/>
                </a:cubicBezTo>
                <a:cubicBezTo>
                  <a:pt x="1649914" y="1172708"/>
                  <a:pt x="1280568" y="1510944"/>
                  <a:pt x="824957" y="1510944"/>
                </a:cubicBezTo>
                <a:cubicBezTo>
                  <a:pt x="369346" y="1510944"/>
                  <a:pt x="0" y="1172708"/>
                  <a:pt x="0" y="755472"/>
                </a:cubicBezTo>
                <a:close/>
              </a:path>
            </a:pathLst>
          </a:custGeom>
          <a:solidFill>
            <a:srgbClr val="9C22A7"/>
          </a:solidFill>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txBody>
          <a:bodyPr spcFirstLastPara="0" vert="horz" wrap="square" lIns="251784" tIns="231433" rIns="251784" bIns="231433" numCol="1" spcCol="1270" anchor="ctr" anchorCtr="0">
            <a:noAutofit/>
          </a:bodyPr>
          <a:lstStyle/>
          <a:p>
            <a:pPr marL="0" lvl="0" indent="0" algn="ctr" defTabSz="711200">
              <a:lnSpc>
                <a:spcPct val="90000"/>
              </a:lnSpc>
              <a:spcBef>
                <a:spcPct val="0"/>
              </a:spcBef>
              <a:spcAft>
                <a:spcPct val="35000"/>
              </a:spcAft>
              <a:buNone/>
            </a:pPr>
            <a:r>
              <a:rPr lang="en-US" sz="1600" kern="1200" dirty="0"/>
              <a:t>Experience</a:t>
            </a:r>
          </a:p>
        </p:txBody>
      </p:sp>
      <p:sp>
        <p:nvSpPr>
          <p:cNvPr id="24" name="Freeform: Shape 23">
            <a:extLst>
              <a:ext uri="{FF2B5EF4-FFF2-40B4-BE49-F238E27FC236}">
                <a16:creationId xmlns:a16="http://schemas.microsoft.com/office/drawing/2014/main" id="{8F54CE20-EFA1-430B-BE12-7A9EF79A0879}"/>
              </a:ext>
            </a:extLst>
          </p:cNvPr>
          <p:cNvSpPr/>
          <p:nvPr/>
        </p:nvSpPr>
        <p:spPr>
          <a:xfrm>
            <a:off x="8577301" y="3202671"/>
            <a:ext cx="1590783" cy="1450112"/>
          </a:xfrm>
          <a:custGeom>
            <a:avLst/>
            <a:gdLst>
              <a:gd name="connsiteX0" fmla="*/ 0 w 1649913"/>
              <a:gd name="connsiteY0" fmla="*/ 755472 h 1510944"/>
              <a:gd name="connsiteX1" fmla="*/ 824957 w 1649913"/>
              <a:gd name="connsiteY1" fmla="*/ 0 h 1510944"/>
              <a:gd name="connsiteX2" fmla="*/ 1649914 w 1649913"/>
              <a:gd name="connsiteY2" fmla="*/ 755472 h 1510944"/>
              <a:gd name="connsiteX3" fmla="*/ 824957 w 1649913"/>
              <a:gd name="connsiteY3" fmla="*/ 1510944 h 1510944"/>
              <a:gd name="connsiteX4" fmla="*/ 0 w 1649913"/>
              <a:gd name="connsiteY4" fmla="*/ 755472 h 151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913" h="1510944">
                <a:moveTo>
                  <a:pt x="0" y="755472"/>
                </a:moveTo>
                <a:cubicBezTo>
                  <a:pt x="0" y="338236"/>
                  <a:pt x="369346" y="0"/>
                  <a:pt x="824957" y="0"/>
                </a:cubicBezTo>
                <a:cubicBezTo>
                  <a:pt x="1280568" y="0"/>
                  <a:pt x="1649914" y="338236"/>
                  <a:pt x="1649914" y="755472"/>
                </a:cubicBezTo>
                <a:cubicBezTo>
                  <a:pt x="1649914" y="1172708"/>
                  <a:pt x="1280568" y="1510944"/>
                  <a:pt x="824957" y="1510944"/>
                </a:cubicBezTo>
                <a:cubicBezTo>
                  <a:pt x="369346" y="1510944"/>
                  <a:pt x="0" y="1172708"/>
                  <a:pt x="0" y="755472"/>
                </a:cubicBezTo>
                <a:close/>
              </a:path>
            </a:pathLst>
          </a:custGeom>
          <a:solidFill>
            <a:srgbClr val="AB2199"/>
          </a:solidFill>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251784" tIns="231433" rIns="251784" bIns="231433" numCol="1" spcCol="1270" anchor="ctr" anchorCtr="0">
            <a:noAutofit/>
          </a:bodyPr>
          <a:lstStyle/>
          <a:p>
            <a:pPr marL="0" lvl="0" indent="0" algn="ctr" defTabSz="711200">
              <a:lnSpc>
                <a:spcPct val="90000"/>
              </a:lnSpc>
              <a:spcBef>
                <a:spcPct val="0"/>
              </a:spcBef>
              <a:spcAft>
                <a:spcPct val="35000"/>
              </a:spcAft>
              <a:buNone/>
            </a:pPr>
            <a:r>
              <a:rPr lang="en-US" sz="1600" kern="1200" dirty="0"/>
              <a:t>Interview</a:t>
            </a:r>
            <a:r>
              <a:rPr lang="en-US" sz="1600" dirty="0"/>
              <a:t> or MMI</a:t>
            </a:r>
            <a:endParaRPr lang="en-US" sz="1600" kern="1200" dirty="0"/>
          </a:p>
        </p:txBody>
      </p:sp>
      <p:sp>
        <p:nvSpPr>
          <p:cNvPr id="25" name="Freeform: Shape 24">
            <a:extLst>
              <a:ext uri="{FF2B5EF4-FFF2-40B4-BE49-F238E27FC236}">
                <a16:creationId xmlns:a16="http://schemas.microsoft.com/office/drawing/2014/main" id="{70105A7D-BC3E-4410-91E6-418FB720EB83}"/>
              </a:ext>
            </a:extLst>
          </p:cNvPr>
          <p:cNvSpPr/>
          <p:nvPr/>
        </p:nvSpPr>
        <p:spPr>
          <a:xfrm>
            <a:off x="8251659" y="2045757"/>
            <a:ext cx="1590783" cy="1450112"/>
          </a:xfrm>
          <a:custGeom>
            <a:avLst/>
            <a:gdLst>
              <a:gd name="connsiteX0" fmla="*/ 0 w 1649913"/>
              <a:gd name="connsiteY0" fmla="*/ 755472 h 1510944"/>
              <a:gd name="connsiteX1" fmla="*/ 824957 w 1649913"/>
              <a:gd name="connsiteY1" fmla="*/ 0 h 1510944"/>
              <a:gd name="connsiteX2" fmla="*/ 1649914 w 1649913"/>
              <a:gd name="connsiteY2" fmla="*/ 755472 h 1510944"/>
              <a:gd name="connsiteX3" fmla="*/ 824957 w 1649913"/>
              <a:gd name="connsiteY3" fmla="*/ 1510944 h 1510944"/>
              <a:gd name="connsiteX4" fmla="*/ 0 w 1649913"/>
              <a:gd name="connsiteY4" fmla="*/ 755472 h 151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913" h="1510944">
                <a:moveTo>
                  <a:pt x="0" y="755472"/>
                </a:moveTo>
                <a:cubicBezTo>
                  <a:pt x="0" y="338236"/>
                  <a:pt x="369346" y="0"/>
                  <a:pt x="824957" y="0"/>
                </a:cubicBezTo>
                <a:cubicBezTo>
                  <a:pt x="1280568" y="0"/>
                  <a:pt x="1649914" y="338236"/>
                  <a:pt x="1649914" y="755472"/>
                </a:cubicBezTo>
                <a:cubicBezTo>
                  <a:pt x="1649914" y="1172708"/>
                  <a:pt x="1280568" y="1510944"/>
                  <a:pt x="824957" y="1510944"/>
                </a:cubicBezTo>
                <a:cubicBezTo>
                  <a:pt x="369346" y="1510944"/>
                  <a:pt x="0" y="1172708"/>
                  <a:pt x="0" y="755472"/>
                </a:cubicBez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51784" tIns="231433" rIns="251784" bIns="231433" numCol="1" spcCol="1270" anchor="ctr" anchorCtr="0">
            <a:noAutofit/>
          </a:bodyPr>
          <a:lstStyle/>
          <a:p>
            <a:pPr marL="0" lvl="0" indent="0" algn="ctr" defTabSz="711200">
              <a:lnSpc>
                <a:spcPct val="90000"/>
              </a:lnSpc>
              <a:spcBef>
                <a:spcPct val="0"/>
              </a:spcBef>
              <a:spcAft>
                <a:spcPct val="35000"/>
              </a:spcAft>
              <a:buNone/>
            </a:pPr>
            <a:r>
              <a:rPr lang="en-US" sz="1600" kern="1200" dirty="0"/>
              <a:t>Personal Statement</a:t>
            </a:r>
          </a:p>
        </p:txBody>
      </p:sp>
      <p:sp>
        <p:nvSpPr>
          <p:cNvPr id="26" name="Freeform: Shape 25">
            <a:extLst>
              <a:ext uri="{FF2B5EF4-FFF2-40B4-BE49-F238E27FC236}">
                <a16:creationId xmlns:a16="http://schemas.microsoft.com/office/drawing/2014/main" id="{883CA899-F072-48E2-B337-C46584DF2695}"/>
              </a:ext>
            </a:extLst>
          </p:cNvPr>
          <p:cNvSpPr/>
          <p:nvPr/>
        </p:nvSpPr>
        <p:spPr>
          <a:xfrm>
            <a:off x="6930994" y="2634791"/>
            <a:ext cx="1590783" cy="1450112"/>
          </a:xfrm>
          <a:custGeom>
            <a:avLst/>
            <a:gdLst>
              <a:gd name="connsiteX0" fmla="*/ 0 w 1649913"/>
              <a:gd name="connsiteY0" fmla="*/ 755472 h 1510944"/>
              <a:gd name="connsiteX1" fmla="*/ 824957 w 1649913"/>
              <a:gd name="connsiteY1" fmla="*/ 0 h 1510944"/>
              <a:gd name="connsiteX2" fmla="*/ 1649914 w 1649913"/>
              <a:gd name="connsiteY2" fmla="*/ 755472 h 1510944"/>
              <a:gd name="connsiteX3" fmla="*/ 824957 w 1649913"/>
              <a:gd name="connsiteY3" fmla="*/ 1510944 h 1510944"/>
              <a:gd name="connsiteX4" fmla="*/ 0 w 1649913"/>
              <a:gd name="connsiteY4" fmla="*/ 755472 h 151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913" h="1510944">
                <a:moveTo>
                  <a:pt x="0" y="755472"/>
                </a:moveTo>
                <a:cubicBezTo>
                  <a:pt x="0" y="338236"/>
                  <a:pt x="369346" y="0"/>
                  <a:pt x="824957" y="0"/>
                </a:cubicBezTo>
                <a:cubicBezTo>
                  <a:pt x="1280568" y="0"/>
                  <a:pt x="1649914" y="338236"/>
                  <a:pt x="1649914" y="755472"/>
                </a:cubicBezTo>
                <a:cubicBezTo>
                  <a:pt x="1649914" y="1172708"/>
                  <a:pt x="1280568" y="1510944"/>
                  <a:pt x="824957" y="1510944"/>
                </a:cubicBezTo>
                <a:cubicBezTo>
                  <a:pt x="369346" y="1510944"/>
                  <a:pt x="0" y="1172708"/>
                  <a:pt x="0" y="755472"/>
                </a:cubicBezTo>
                <a:close/>
              </a:path>
            </a:pathLst>
          </a:custGeom>
          <a:solidFill>
            <a:srgbClr val="B0207E"/>
          </a:solidFill>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251784" tIns="231433" rIns="251784" bIns="231433" numCol="1" spcCol="1270" anchor="ctr" anchorCtr="0">
            <a:noAutofit/>
          </a:bodyPr>
          <a:lstStyle/>
          <a:p>
            <a:pPr marL="0" lvl="0" indent="0" algn="ctr" defTabSz="711200">
              <a:lnSpc>
                <a:spcPct val="90000"/>
              </a:lnSpc>
              <a:spcBef>
                <a:spcPct val="0"/>
              </a:spcBef>
              <a:spcAft>
                <a:spcPct val="35000"/>
              </a:spcAft>
              <a:buNone/>
            </a:pPr>
            <a:r>
              <a:rPr lang="en-US" sz="1600" kern="1200" dirty="0"/>
              <a:t>Other school assessments</a:t>
            </a:r>
          </a:p>
        </p:txBody>
      </p:sp>
      <p:sp>
        <p:nvSpPr>
          <p:cNvPr id="27" name="Freeform: Shape 26">
            <a:extLst>
              <a:ext uri="{FF2B5EF4-FFF2-40B4-BE49-F238E27FC236}">
                <a16:creationId xmlns:a16="http://schemas.microsoft.com/office/drawing/2014/main" id="{DEEFDD23-A743-477D-98F1-20334BE9BCD5}"/>
              </a:ext>
            </a:extLst>
          </p:cNvPr>
          <p:cNvSpPr/>
          <p:nvPr/>
        </p:nvSpPr>
        <p:spPr>
          <a:xfrm>
            <a:off x="9060346" y="1063479"/>
            <a:ext cx="1592324" cy="1451514"/>
          </a:xfrm>
          <a:custGeom>
            <a:avLst/>
            <a:gdLst>
              <a:gd name="connsiteX0" fmla="*/ 0 w 1651512"/>
              <a:gd name="connsiteY0" fmla="*/ 756203 h 1512405"/>
              <a:gd name="connsiteX1" fmla="*/ 825756 w 1651512"/>
              <a:gd name="connsiteY1" fmla="*/ 0 h 1512405"/>
              <a:gd name="connsiteX2" fmla="*/ 1651512 w 1651512"/>
              <a:gd name="connsiteY2" fmla="*/ 756203 h 1512405"/>
              <a:gd name="connsiteX3" fmla="*/ 825756 w 1651512"/>
              <a:gd name="connsiteY3" fmla="*/ 1512406 h 1512405"/>
              <a:gd name="connsiteX4" fmla="*/ 0 w 1651512"/>
              <a:gd name="connsiteY4" fmla="*/ 756203 h 151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512" h="1512405">
                <a:moveTo>
                  <a:pt x="0" y="756203"/>
                </a:moveTo>
                <a:cubicBezTo>
                  <a:pt x="0" y="338564"/>
                  <a:pt x="369704" y="0"/>
                  <a:pt x="825756" y="0"/>
                </a:cubicBezTo>
                <a:cubicBezTo>
                  <a:pt x="1281808" y="0"/>
                  <a:pt x="1651512" y="338564"/>
                  <a:pt x="1651512" y="756203"/>
                </a:cubicBezTo>
                <a:cubicBezTo>
                  <a:pt x="1651512" y="1173842"/>
                  <a:pt x="1281808" y="1512406"/>
                  <a:pt x="825756" y="1512406"/>
                </a:cubicBezTo>
                <a:cubicBezTo>
                  <a:pt x="369704" y="1512406"/>
                  <a:pt x="0" y="1173842"/>
                  <a:pt x="0" y="756203"/>
                </a:cubicBezTo>
                <a:close/>
              </a:path>
            </a:pathLst>
          </a:custGeom>
          <a:solidFill>
            <a:srgbClr val="B41F60"/>
          </a:solidFill>
        </p:spPr>
        <p:style>
          <a:lnRef idx="2">
            <a:schemeClr val="lt1">
              <a:hueOff val="0"/>
              <a:satOff val="0"/>
              <a:lumOff val="0"/>
              <a:alphaOff val="0"/>
            </a:schemeClr>
          </a:lnRef>
          <a:fillRef idx="1">
            <a:schemeClr val="accent5">
              <a:hueOff val="-5632119"/>
              <a:satOff val="-14516"/>
              <a:lumOff val="-9804"/>
              <a:alphaOff val="0"/>
            </a:schemeClr>
          </a:fillRef>
          <a:effectRef idx="0">
            <a:schemeClr val="accent5">
              <a:hueOff val="-5632119"/>
              <a:satOff val="-14516"/>
              <a:lumOff val="-9804"/>
              <a:alphaOff val="0"/>
            </a:schemeClr>
          </a:effectRef>
          <a:fontRef idx="minor">
            <a:schemeClr val="lt1"/>
          </a:fontRef>
        </p:style>
        <p:txBody>
          <a:bodyPr spcFirstLastPara="0" vert="horz" wrap="square" lIns="252018" tIns="231647" rIns="252018" bIns="231647" numCol="1" spcCol="1270" anchor="ctr" anchorCtr="0">
            <a:noAutofit/>
          </a:bodyPr>
          <a:lstStyle/>
          <a:p>
            <a:pPr marL="0" lvl="0" indent="0" algn="ctr" defTabSz="711200">
              <a:lnSpc>
                <a:spcPct val="90000"/>
              </a:lnSpc>
              <a:spcBef>
                <a:spcPct val="0"/>
              </a:spcBef>
              <a:spcAft>
                <a:spcPct val="35000"/>
              </a:spcAft>
              <a:buNone/>
            </a:pPr>
            <a:r>
              <a:rPr lang="en-US" sz="1600" kern="1200" dirty="0"/>
              <a:t>PREview</a:t>
            </a:r>
            <a:r>
              <a:rPr lang="en-US" sz="1600" dirty="0"/>
              <a:t> </a:t>
            </a:r>
            <a:r>
              <a:rPr lang="en-US" sz="1600" kern="1200" dirty="0"/>
              <a:t>scores</a:t>
            </a:r>
          </a:p>
        </p:txBody>
      </p:sp>
      <p:sp>
        <p:nvSpPr>
          <p:cNvPr id="28" name="Freeform: Shape 27">
            <a:extLst>
              <a:ext uri="{FF2B5EF4-FFF2-40B4-BE49-F238E27FC236}">
                <a16:creationId xmlns:a16="http://schemas.microsoft.com/office/drawing/2014/main" id="{A77C3B29-63D6-40B9-9FE4-E5036A55597D}"/>
              </a:ext>
            </a:extLst>
          </p:cNvPr>
          <p:cNvSpPr/>
          <p:nvPr/>
        </p:nvSpPr>
        <p:spPr>
          <a:xfrm>
            <a:off x="9705716" y="2158240"/>
            <a:ext cx="1595756" cy="1448015"/>
          </a:xfrm>
          <a:custGeom>
            <a:avLst/>
            <a:gdLst>
              <a:gd name="connsiteX0" fmla="*/ 0 w 1655071"/>
              <a:gd name="connsiteY0" fmla="*/ 754380 h 1508759"/>
              <a:gd name="connsiteX1" fmla="*/ 827536 w 1655071"/>
              <a:gd name="connsiteY1" fmla="*/ 0 h 1508759"/>
              <a:gd name="connsiteX2" fmla="*/ 1655072 w 1655071"/>
              <a:gd name="connsiteY2" fmla="*/ 754380 h 1508759"/>
              <a:gd name="connsiteX3" fmla="*/ 827536 w 1655071"/>
              <a:gd name="connsiteY3" fmla="*/ 1508760 h 1508759"/>
              <a:gd name="connsiteX4" fmla="*/ 0 w 1655071"/>
              <a:gd name="connsiteY4" fmla="*/ 754380 h 1508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071" h="1508759">
                <a:moveTo>
                  <a:pt x="0" y="754380"/>
                </a:moveTo>
                <a:cubicBezTo>
                  <a:pt x="0" y="337747"/>
                  <a:pt x="370500" y="0"/>
                  <a:pt x="827536" y="0"/>
                </a:cubicBezTo>
                <a:cubicBezTo>
                  <a:pt x="1284572" y="0"/>
                  <a:pt x="1655072" y="337747"/>
                  <a:pt x="1655072" y="754380"/>
                </a:cubicBezTo>
                <a:cubicBezTo>
                  <a:pt x="1655072" y="1171013"/>
                  <a:pt x="1284572" y="1508760"/>
                  <a:pt x="827536" y="1508760"/>
                </a:cubicBezTo>
                <a:cubicBezTo>
                  <a:pt x="370500" y="1508760"/>
                  <a:pt x="0" y="1171013"/>
                  <a:pt x="0" y="754380"/>
                </a:cubicBez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252540" tIns="231113" rIns="252540" bIns="231113" numCol="1" spcCol="1270" anchor="ctr" anchorCtr="0">
            <a:noAutofit/>
          </a:bodyPr>
          <a:lstStyle/>
          <a:p>
            <a:pPr marL="0" lvl="0" indent="0" algn="ctr" defTabSz="711200">
              <a:lnSpc>
                <a:spcPct val="90000"/>
              </a:lnSpc>
              <a:spcBef>
                <a:spcPct val="0"/>
              </a:spcBef>
              <a:spcAft>
                <a:spcPct val="35000"/>
              </a:spcAft>
              <a:buNone/>
            </a:pPr>
            <a:r>
              <a:rPr lang="en-US" sz="1600" kern="1200" dirty="0"/>
              <a:t>Academic metrics (MCAT, GPA)</a:t>
            </a:r>
          </a:p>
        </p:txBody>
      </p:sp>
    </p:spTree>
    <p:extLst>
      <p:ext uri="{BB962C8B-B14F-4D97-AF65-F5344CB8AC3E}">
        <p14:creationId xmlns:p14="http://schemas.microsoft.com/office/powerpoint/2010/main" val="625713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DA04-24C9-4167-87B5-057556031EE3}"/>
              </a:ext>
            </a:extLst>
          </p:cNvPr>
          <p:cNvSpPr>
            <a:spLocks noGrp="1"/>
          </p:cNvSpPr>
          <p:nvPr>
            <p:ph type="title"/>
          </p:nvPr>
        </p:nvSpPr>
        <p:spPr/>
        <p:txBody>
          <a:bodyPr/>
          <a:lstStyle/>
          <a:p>
            <a:r>
              <a:rPr lang="en-US" dirty="0">
                <a:solidFill>
                  <a:schemeClr val="bg1"/>
                </a:solidFill>
              </a:rPr>
              <a:t>Additional Resources</a:t>
            </a:r>
          </a:p>
        </p:txBody>
      </p:sp>
      <p:sp>
        <p:nvSpPr>
          <p:cNvPr id="3" name="Content Placeholder 2">
            <a:extLst>
              <a:ext uri="{FF2B5EF4-FFF2-40B4-BE49-F238E27FC236}">
                <a16:creationId xmlns:a16="http://schemas.microsoft.com/office/drawing/2014/main" id="{62C7C8F3-83F6-444D-AF94-FDABB74CEAF8}"/>
              </a:ext>
            </a:extLst>
          </p:cNvPr>
          <p:cNvSpPr>
            <a:spLocks noGrp="1"/>
          </p:cNvSpPr>
          <p:nvPr>
            <p:ph idx="1"/>
          </p:nvPr>
        </p:nvSpPr>
        <p:spPr/>
        <p:txBody>
          <a:bodyPr>
            <a:normAutofit/>
          </a:bodyPr>
          <a:lstStyle/>
          <a:p>
            <a:pPr marL="0" indent="0">
              <a:buNone/>
            </a:pPr>
            <a:r>
              <a:rPr lang="en-US" i="1" dirty="0"/>
              <a:t>Using AAMC PREview Data in Medical Student Selection</a:t>
            </a:r>
            <a:endParaRPr lang="en-US" dirty="0"/>
          </a:p>
          <a:p>
            <a:pPr marL="0" indent="0">
              <a:buNone/>
            </a:pPr>
            <a:endParaRPr lang="en-US" dirty="0"/>
          </a:p>
          <a:p>
            <a:pPr marL="0" indent="0">
              <a:buNone/>
            </a:pPr>
            <a:r>
              <a:rPr lang="en-US" dirty="0"/>
              <a:t>Recorded Trainings</a:t>
            </a:r>
          </a:p>
          <a:p>
            <a:r>
              <a:rPr lang="en-US" sz="2400" i="1" dirty="0"/>
              <a:t>Part 1: An Introduction to the PREview Exam</a:t>
            </a:r>
          </a:p>
          <a:p>
            <a:r>
              <a:rPr lang="en-US" sz="2400" i="1" dirty="0"/>
              <a:t>Part 2: Interpreting PREview Score Data</a:t>
            </a:r>
          </a:p>
          <a:p>
            <a:r>
              <a:rPr lang="en-US" sz="2400" i="1" dirty="0"/>
              <a:t>Part 3: How PREview Scores Relate to Other Data</a:t>
            </a:r>
          </a:p>
        </p:txBody>
      </p:sp>
    </p:spTree>
    <p:extLst>
      <p:ext uri="{BB962C8B-B14F-4D97-AF65-F5344CB8AC3E}">
        <p14:creationId xmlns:p14="http://schemas.microsoft.com/office/powerpoint/2010/main" val="27338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3933F9-60F4-4E56-8F97-0F80C95652EA}"/>
              </a:ext>
            </a:extLst>
          </p:cNvPr>
          <p:cNvSpPr>
            <a:spLocks noGrp="1"/>
          </p:cNvSpPr>
          <p:nvPr>
            <p:ph type="title"/>
          </p:nvPr>
        </p:nvSpPr>
        <p:spPr/>
        <p:txBody>
          <a:bodyPr/>
          <a:lstStyle/>
          <a:p>
            <a:r>
              <a:rPr lang="en-US" dirty="0">
                <a:solidFill>
                  <a:srgbClr val="404040"/>
                </a:solidFill>
              </a:rPr>
              <a:t>Learning Objectives</a:t>
            </a:r>
          </a:p>
        </p:txBody>
      </p:sp>
      <p:sp>
        <p:nvSpPr>
          <p:cNvPr id="2" name="Content Placeholder 1">
            <a:extLst>
              <a:ext uri="{FF2B5EF4-FFF2-40B4-BE49-F238E27FC236}">
                <a16:creationId xmlns:a16="http://schemas.microsoft.com/office/drawing/2014/main" id="{30BF5E71-F98D-45E1-8499-90ED436CD15F}"/>
              </a:ext>
            </a:extLst>
          </p:cNvPr>
          <p:cNvSpPr>
            <a:spLocks noGrp="1"/>
          </p:cNvSpPr>
          <p:nvPr>
            <p:ph idx="1"/>
          </p:nvPr>
        </p:nvSpPr>
        <p:spPr/>
        <p:txBody>
          <a:bodyPr>
            <a:normAutofit/>
          </a:bodyPr>
          <a:lstStyle/>
          <a:p>
            <a:pPr lvl="1"/>
            <a:endParaRPr lang="en-US" sz="2000" dirty="0"/>
          </a:p>
          <a:p>
            <a:r>
              <a:rPr lang="en-US" sz="2400" dirty="0"/>
              <a:t>Describe what the PREview</a:t>
            </a:r>
            <a:r>
              <a:rPr lang="en-US" sz="2400" baseline="30000" dirty="0"/>
              <a:t>®</a:t>
            </a:r>
            <a:r>
              <a:rPr lang="en-US" sz="2400" dirty="0"/>
              <a:t> exam measures and what scores mean.</a:t>
            </a:r>
          </a:p>
          <a:p>
            <a:r>
              <a:rPr lang="en-US" sz="2400" dirty="0"/>
              <a:t>Outline our admissions policies for using PREview scores, such as when to review scores and which scores to consider to ensure a fair process.</a:t>
            </a:r>
          </a:p>
          <a:p>
            <a:r>
              <a:rPr lang="en-US" sz="2400" dirty="0"/>
              <a:t>Explain how to consider PREview scores alongside other parts of the application that provide information on professional competencies. </a:t>
            </a:r>
          </a:p>
        </p:txBody>
      </p:sp>
    </p:spTree>
    <p:extLst>
      <p:ext uri="{BB962C8B-B14F-4D97-AF65-F5344CB8AC3E}">
        <p14:creationId xmlns:p14="http://schemas.microsoft.com/office/powerpoint/2010/main" val="196600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38206A-061E-E044-A382-A3557905B711}"/>
              </a:ext>
            </a:extLst>
          </p:cNvPr>
          <p:cNvSpPr>
            <a:spLocks noGrp="1"/>
          </p:cNvSpPr>
          <p:nvPr>
            <p:ph type="title"/>
          </p:nvPr>
        </p:nvSpPr>
        <p:spPr>
          <a:xfrm>
            <a:off x="838200" y="2205960"/>
            <a:ext cx="10515600" cy="1325563"/>
          </a:xfrm>
        </p:spPr>
        <p:txBody>
          <a:bodyPr/>
          <a:lstStyle/>
          <a:p>
            <a:r>
              <a:rPr lang="en-US" dirty="0">
                <a:solidFill>
                  <a:schemeClr val="bg1"/>
                </a:solidFill>
              </a:rPr>
              <a:t>AAMC PREview Exam</a:t>
            </a:r>
          </a:p>
        </p:txBody>
      </p:sp>
    </p:spTree>
    <p:extLst>
      <p:ext uri="{BB962C8B-B14F-4D97-AF65-F5344CB8AC3E}">
        <p14:creationId xmlns:p14="http://schemas.microsoft.com/office/powerpoint/2010/main" val="330058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AB97-4379-4143-A0A9-48F3FF9725C1}"/>
              </a:ext>
            </a:extLst>
          </p:cNvPr>
          <p:cNvSpPr>
            <a:spLocks noGrp="1"/>
          </p:cNvSpPr>
          <p:nvPr>
            <p:ph type="title"/>
          </p:nvPr>
        </p:nvSpPr>
        <p:spPr/>
        <p:txBody>
          <a:bodyPr anchor="ctr">
            <a:normAutofit/>
          </a:bodyPr>
          <a:lstStyle/>
          <a:p>
            <a:r>
              <a:rPr lang="en-US" dirty="0">
                <a:solidFill>
                  <a:srgbClr val="404040"/>
                </a:solidFill>
              </a:rPr>
              <a:t>PREview Competencies</a:t>
            </a:r>
          </a:p>
        </p:txBody>
      </p:sp>
      <p:pic>
        <p:nvPicPr>
          <p:cNvPr id="7" name="Picture 6">
            <a:extLst>
              <a:ext uri="{FF2B5EF4-FFF2-40B4-BE49-F238E27FC236}">
                <a16:creationId xmlns:a16="http://schemas.microsoft.com/office/drawing/2014/main" id="{092E4970-85AE-4293-AB7A-54A65361A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81" y="1940502"/>
            <a:ext cx="4728754" cy="3154680"/>
          </a:xfrm>
          <a:prstGeom prst="rect">
            <a:avLst/>
          </a:prstGeom>
        </p:spPr>
      </p:pic>
      <p:pic>
        <p:nvPicPr>
          <p:cNvPr id="4" name="Picture 3" descr="A circle with icons in it&#10;&#10;Description automatically generated">
            <a:extLst>
              <a:ext uri="{FF2B5EF4-FFF2-40B4-BE49-F238E27FC236}">
                <a16:creationId xmlns:a16="http://schemas.microsoft.com/office/drawing/2014/main" id="{62CD3019-622A-B6FE-7932-DADC8ADED950}"/>
              </a:ext>
            </a:extLst>
          </p:cNvPr>
          <p:cNvPicPr>
            <a:picLocks noChangeAspect="1"/>
          </p:cNvPicPr>
          <p:nvPr/>
        </p:nvPicPr>
        <p:blipFill>
          <a:blip r:embed="rId4"/>
          <a:stretch>
            <a:fillRect/>
          </a:stretch>
        </p:blipFill>
        <p:spPr>
          <a:xfrm>
            <a:off x="6262693" y="1325563"/>
            <a:ext cx="5225541" cy="5167312"/>
          </a:xfrm>
          <a:prstGeom prst="rect">
            <a:avLst/>
          </a:prstGeom>
        </p:spPr>
      </p:pic>
    </p:spTree>
    <p:extLst>
      <p:ext uri="{BB962C8B-B14F-4D97-AF65-F5344CB8AC3E}">
        <p14:creationId xmlns:p14="http://schemas.microsoft.com/office/powerpoint/2010/main" val="601439843"/>
      </p:ext>
    </p:extLst>
  </p:cSld>
  <p:clrMapOvr>
    <a:masterClrMapping/>
  </p:clrMapOvr>
  <mc:AlternateContent xmlns:mc="http://schemas.openxmlformats.org/markup-compatibility/2006" xmlns:p14="http://schemas.microsoft.com/office/powerpoint/2010/main">
    <mc:Choice Requires="p14">
      <p:transition spd="slow" p14:dur="2000" advTm="64869"/>
    </mc:Choice>
    <mc:Fallback xmlns="">
      <p:transition spd="slow" advTm="6486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47F2-064F-4401-924A-83A7571E3A33}"/>
              </a:ext>
            </a:extLst>
          </p:cNvPr>
          <p:cNvSpPr>
            <a:spLocks noGrp="1"/>
          </p:cNvSpPr>
          <p:nvPr>
            <p:ph type="title"/>
          </p:nvPr>
        </p:nvSpPr>
        <p:spPr/>
        <p:txBody>
          <a:bodyPr/>
          <a:lstStyle/>
          <a:p>
            <a:r>
              <a:rPr lang="en-US" dirty="0">
                <a:solidFill>
                  <a:srgbClr val="404040"/>
                </a:solidFill>
              </a:rPr>
              <a:t>PREview Score Data</a:t>
            </a:r>
          </a:p>
        </p:txBody>
      </p:sp>
      <p:graphicFrame>
        <p:nvGraphicFramePr>
          <p:cNvPr id="12" name="Content Placeholder 9">
            <a:extLst>
              <a:ext uri="{FF2B5EF4-FFF2-40B4-BE49-F238E27FC236}">
                <a16:creationId xmlns:a16="http://schemas.microsoft.com/office/drawing/2014/main" id="{142ECBCC-9E11-017B-3D9E-5526B48B6949}"/>
              </a:ext>
            </a:extLst>
          </p:cNvPr>
          <p:cNvGraphicFramePr>
            <a:graphicFrameLocks noGrp="1"/>
          </p:cNvGraphicFramePr>
          <p:nvPr>
            <p:ph idx="1"/>
          </p:nvPr>
        </p:nvGraphicFramePr>
        <p:xfrm>
          <a:off x="838200" y="1825625"/>
          <a:ext cx="5257800" cy="391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8845F743-D2B8-9F3E-25D8-1624D79B2F13}"/>
              </a:ext>
            </a:extLst>
          </p:cNvPr>
          <p:cNvSpPr/>
          <p:nvPr/>
        </p:nvSpPr>
        <p:spPr>
          <a:xfrm>
            <a:off x="7010399" y="1806385"/>
            <a:ext cx="4177553" cy="39130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noFill/>
                </a:ln>
                <a:solidFill>
                  <a:schemeClr val="tx1"/>
                </a:solidFill>
                <a:effectLst/>
              </a:rPr>
              <a:t>2024 Score Release Schedule</a:t>
            </a:r>
          </a:p>
          <a:p>
            <a:pPr algn="ctr"/>
            <a:endParaRPr lang="en-US" sz="2400" dirty="0">
              <a:ln w="0"/>
              <a:solidFill>
                <a:schemeClr val="tx1"/>
              </a:solidFill>
              <a:effectLst/>
            </a:endParaRPr>
          </a:p>
          <a:p>
            <a:pPr algn="ctr"/>
            <a:r>
              <a:rPr lang="en-US" sz="2000" dirty="0">
                <a:ln w="0"/>
                <a:solidFill>
                  <a:schemeClr val="tx1"/>
                </a:solidFill>
                <a:effectLst/>
              </a:rPr>
              <a:t>April 16</a:t>
            </a:r>
          </a:p>
          <a:p>
            <a:pPr algn="ctr"/>
            <a:r>
              <a:rPr lang="en-US" sz="2000" dirty="0">
                <a:ln w="0"/>
                <a:solidFill>
                  <a:schemeClr val="tx1"/>
                </a:solidFill>
                <a:effectLst/>
              </a:rPr>
              <a:t>May 21</a:t>
            </a:r>
          </a:p>
          <a:p>
            <a:pPr algn="ctr"/>
            <a:r>
              <a:rPr lang="en-US" sz="2000" dirty="0">
                <a:ln w="0"/>
                <a:solidFill>
                  <a:schemeClr val="tx1"/>
                </a:solidFill>
              </a:rPr>
              <a:t>July 9</a:t>
            </a:r>
          </a:p>
          <a:p>
            <a:pPr algn="ctr"/>
            <a:r>
              <a:rPr lang="en-US" sz="2000" dirty="0">
                <a:ln w="0"/>
                <a:solidFill>
                  <a:schemeClr val="tx1"/>
                </a:solidFill>
                <a:effectLst/>
              </a:rPr>
              <a:t>July 23</a:t>
            </a:r>
          </a:p>
          <a:p>
            <a:pPr algn="ctr"/>
            <a:r>
              <a:rPr lang="en-US" sz="2000" dirty="0">
                <a:ln w="0"/>
                <a:solidFill>
                  <a:schemeClr val="tx1"/>
                </a:solidFill>
              </a:rPr>
              <a:t>August 22</a:t>
            </a:r>
          </a:p>
          <a:p>
            <a:pPr algn="ctr"/>
            <a:r>
              <a:rPr lang="en-US" sz="2000" dirty="0">
                <a:ln w="0"/>
                <a:solidFill>
                  <a:schemeClr val="tx1"/>
                </a:solidFill>
                <a:effectLst/>
              </a:rPr>
              <a:t>September 17</a:t>
            </a:r>
          </a:p>
          <a:p>
            <a:pPr algn="ctr"/>
            <a:r>
              <a:rPr lang="en-US" sz="2000" dirty="0">
                <a:ln w="0"/>
                <a:solidFill>
                  <a:schemeClr val="tx1"/>
                </a:solidFill>
              </a:rPr>
              <a:t>October 15</a:t>
            </a:r>
            <a:endParaRPr lang="en-US" sz="2000" dirty="0">
              <a:ln w="0"/>
              <a:solidFill>
                <a:schemeClr val="tx1"/>
              </a:solidFill>
              <a:effectLst/>
            </a:endParaRPr>
          </a:p>
          <a:p>
            <a:pPr algn="ctr"/>
            <a:endParaRPr lang="en-US" sz="2000" dirty="0">
              <a:ln w="0"/>
              <a:solidFill>
                <a:schemeClr val="tx1"/>
              </a:solidFill>
            </a:endParaRPr>
          </a:p>
          <a:p>
            <a:pPr algn="ctr"/>
            <a:r>
              <a:rPr lang="en-US" sz="2000" dirty="0">
                <a:ln w="0"/>
                <a:solidFill>
                  <a:schemeClr val="tx1"/>
                </a:solidFill>
                <a:effectLst/>
              </a:rPr>
              <a:t>*Prior years’ PREview scores will also be delivered</a:t>
            </a:r>
          </a:p>
        </p:txBody>
      </p:sp>
    </p:spTree>
    <p:extLst>
      <p:ext uri="{BB962C8B-B14F-4D97-AF65-F5344CB8AC3E}">
        <p14:creationId xmlns:p14="http://schemas.microsoft.com/office/powerpoint/2010/main" val="421744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38206A-061E-E044-A382-A3557905B711}"/>
              </a:ext>
            </a:extLst>
          </p:cNvPr>
          <p:cNvSpPr>
            <a:spLocks noGrp="1"/>
          </p:cNvSpPr>
          <p:nvPr>
            <p:ph type="title"/>
          </p:nvPr>
        </p:nvSpPr>
        <p:spPr>
          <a:xfrm>
            <a:off x="838200" y="2205960"/>
            <a:ext cx="10515600" cy="1325563"/>
          </a:xfrm>
        </p:spPr>
        <p:txBody>
          <a:bodyPr/>
          <a:lstStyle/>
          <a:p>
            <a:r>
              <a:rPr lang="en-US" dirty="0">
                <a:solidFill>
                  <a:schemeClr val="bg1"/>
                </a:solidFill>
              </a:rPr>
              <a:t>Using PREview Scores for Holistic Admissions</a:t>
            </a:r>
          </a:p>
        </p:txBody>
      </p:sp>
    </p:spTree>
    <p:extLst>
      <p:ext uri="{BB962C8B-B14F-4D97-AF65-F5344CB8AC3E}">
        <p14:creationId xmlns:p14="http://schemas.microsoft.com/office/powerpoint/2010/main" val="106857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00E1902B-542D-4B69-B8F0-44A36AA5CC1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79310" y="1876913"/>
            <a:ext cx="4653048" cy="3104174"/>
          </a:xfrm>
        </p:spPr>
      </p:pic>
      <p:sp>
        <p:nvSpPr>
          <p:cNvPr id="2" name="Content Placeholder 1">
            <a:extLst>
              <a:ext uri="{FF2B5EF4-FFF2-40B4-BE49-F238E27FC236}">
                <a16:creationId xmlns:a16="http://schemas.microsoft.com/office/drawing/2014/main" id="{57CBFA36-46ED-444D-B770-7A6F1B10A5CC}"/>
              </a:ext>
            </a:extLst>
          </p:cNvPr>
          <p:cNvSpPr>
            <a:spLocks noGrp="1"/>
          </p:cNvSpPr>
          <p:nvPr>
            <p:ph sz="half" idx="2"/>
          </p:nvPr>
        </p:nvSpPr>
        <p:spPr/>
        <p:txBody>
          <a:bodyPr anchor="ctr"/>
          <a:lstStyle/>
          <a:p>
            <a:pPr marL="0" indent="0">
              <a:buNone/>
            </a:pPr>
            <a:r>
              <a:rPr lang="en-US" i="1" dirty="0"/>
              <a:t>Insert your school’s objective for using PREview scores; you might copy/paste content from your website</a:t>
            </a:r>
          </a:p>
        </p:txBody>
      </p:sp>
      <p:sp>
        <p:nvSpPr>
          <p:cNvPr id="7" name="Title 2">
            <a:extLst>
              <a:ext uri="{FF2B5EF4-FFF2-40B4-BE49-F238E27FC236}">
                <a16:creationId xmlns:a16="http://schemas.microsoft.com/office/drawing/2014/main" id="{AF7E16AC-2A43-4EB9-9ECC-C957F09F6DBE}"/>
              </a:ext>
            </a:extLst>
          </p:cNvPr>
          <p:cNvSpPr>
            <a:spLocks noGrp="1"/>
          </p:cNvSpPr>
          <p:nvPr>
            <p:ph type="title"/>
          </p:nvPr>
        </p:nvSpPr>
        <p:spPr>
          <a:xfrm>
            <a:off x="838200" y="365125"/>
            <a:ext cx="10515600" cy="1325563"/>
          </a:xfrm>
        </p:spPr>
        <p:txBody>
          <a:bodyPr anchor="ctr">
            <a:normAutofit/>
          </a:bodyPr>
          <a:lstStyle/>
          <a:p>
            <a:r>
              <a:rPr lang="en-US" dirty="0">
                <a:solidFill>
                  <a:srgbClr val="404040"/>
                </a:solidFill>
              </a:rPr>
              <a:t>Vision for the PREview Exam</a:t>
            </a:r>
          </a:p>
        </p:txBody>
      </p:sp>
    </p:spTree>
    <p:extLst>
      <p:ext uri="{BB962C8B-B14F-4D97-AF65-F5344CB8AC3E}">
        <p14:creationId xmlns:p14="http://schemas.microsoft.com/office/powerpoint/2010/main" val="35302312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365321F1-9E6A-4B2B-A431-CD9516883B12}"/>
              </a:ext>
            </a:extLst>
          </p:cNvPr>
          <p:cNvCxnSpPr/>
          <p:nvPr/>
        </p:nvCxnSpPr>
        <p:spPr bwMode="auto">
          <a:xfrm>
            <a:off x="288181" y="3958339"/>
            <a:ext cx="11423378"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5" name="Content Placeholder 4">
            <a:extLst>
              <a:ext uri="{FF2B5EF4-FFF2-40B4-BE49-F238E27FC236}">
                <a16:creationId xmlns:a16="http://schemas.microsoft.com/office/drawing/2014/main" id="{F0225BA9-6E13-49D1-8DCD-37B96144DFBB}"/>
              </a:ext>
            </a:extLst>
          </p:cNvPr>
          <p:cNvSpPr>
            <a:spLocks noGrp="1"/>
          </p:cNvSpPr>
          <p:nvPr>
            <p:ph sz="half" idx="2"/>
          </p:nvPr>
        </p:nvSpPr>
        <p:spPr>
          <a:xfrm>
            <a:off x="322575" y="3817025"/>
            <a:ext cx="3554750" cy="1563995"/>
          </a:xfrm>
        </p:spPr>
        <p:txBody>
          <a:bodyPr>
            <a:normAutofit lnSpcReduction="10000"/>
          </a:bodyPr>
          <a:lstStyle/>
          <a:p>
            <a:pPr lvl="1" indent="0">
              <a:buNone/>
            </a:pPr>
            <a:r>
              <a:rPr lang="en-US" sz="2200" b="1" dirty="0">
                <a:solidFill>
                  <a:schemeClr val="tx1"/>
                </a:solidFill>
              </a:rPr>
              <a:t> </a:t>
            </a:r>
          </a:p>
          <a:p>
            <a:pPr lvl="1" indent="0">
              <a:buNone/>
            </a:pPr>
            <a:r>
              <a:rPr lang="en-US" sz="2200" b="1" dirty="0">
                <a:solidFill>
                  <a:schemeClr val="tx1"/>
                </a:solidFill>
              </a:rPr>
              <a:t>Pre-screening, </a:t>
            </a:r>
            <a:r>
              <a:rPr lang="en-US" sz="2200" dirty="0">
                <a:solidFill>
                  <a:schemeClr val="tx1"/>
                </a:solidFill>
              </a:rPr>
              <a:t>as a complement to academic metrics (MCAT, GPA).</a:t>
            </a:r>
            <a:endParaRPr lang="en-US" sz="2200" b="1" dirty="0">
              <a:solidFill>
                <a:schemeClr val="tx1"/>
              </a:solidFill>
            </a:endParaRPr>
          </a:p>
        </p:txBody>
      </p:sp>
      <p:sp>
        <p:nvSpPr>
          <p:cNvPr id="16" name="Content Placeholder 4">
            <a:extLst>
              <a:ext uri="{FF2B5EF4-FFF2-40B4-BE49-F238E27FC236}">
                <a16:creationId xmlns:a16="http://schemas.microsoft.com/office/drawing/2014/main" id="{9F352576-F84C-49D3-8A22-A8448C1AF36A}"/>
              </a:ext>
            </a:extLst>
          </p:cNvPr>
          <p:cNvSpPr txBox="1">
            <a:spLocks/>
          </p:cNvSpPr>
          <p:nvPr/>
        </p:nvSpPr>
        <p:spPr bwMode="auto">
          <a:xfrm>
            <a:off x="4219975" y="3807709"/>
            <a:ext cx="3554750" cy="156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4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0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1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1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1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1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1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1800">
                <a:solidFill>
                  <a:schemeClr val="tx1"/>
                </a:solidFill>
                <a:latin typeface="+mn-lt"/>
              </a:defRPr>
            </a:lvl9pPr>
          </a:lstStyle>
          <a:p>
            <a:pPr lvl="1" indent="0">
              <a:buNone/>
            </a:pPr>
            <a:endParaRPr lang="en-US" sz="2200" b="1" kern="0" dirty="0">
              <a:solidFill>
                <a:schemeClr val="tx1"/>
              </a:solidFill>
              <a:latin typeface="Arial" panose="020B0604020202020204" pitchFamily="34" charset="0"/>
              <a:cs typeface="Arial" panose="020B0604020202020204" pitchFamily="34" charset="0"/>
            </a:endParaRPr>
          </a:p>
          <a:p>
            <a:pPr lvl="1" indent="0">
              <a:buNone/>
            </a:pPr>
            <a:r>
              <a:rPr lang="en-US" sz="2200" b="1" kern="0" dirty="0">
                <a:solidFill>
                  <a:schemeClr val="tx1"/>
                </a:solidFill>
                <a:latin typeface="Arial" panose="020B0604020202020204" pitchFamily="34" charset="0"/>
                <a:cs typeface="Arial" panose="020B0604020202020204" pitchFamily="34" charset="0"/>
              </a:rPr>
              <a:t>Screening, </a:t>
            </a:r>
            <a:r>
              <a:rPr lang="en-US" sz="2200" b="0" kern="0" dirty="0">
                <a:solidFill>
                  <a:schemeClr val="tx1"/>
                </a:solidFill>
                <a:latin typeface="Arial" panose="020B0604020202020204" pitchFamily="34" charset="0"/>
                <a:cs typeface="Arial" panose="020B0604020202020204" pitchFamily="34" charset="0"/>
              </a:rPr>
              <a:t>alongside other </a:t>
            </a:r>
            <a:r>
              <a:rPr lang="en-US" sz="2200" kern="0" dirty="0">
                <a:solidFill>
                  <a:schemeClr val="tx1"/>
                </a:solidFill>
                <a:latin typeface="Arial" panose="020B0604020202020204" pitchFamily="34" charset="0"/>
                <a:cs typeface="Arial" panose="020B0604020202020204" pitchFamily="34" charset="0"/>
              </a:rPr>
              <a:t>application </a:t>
            </a:r>
            <a:r>
              <a:rPr lang="en-US" sz="2200" b="0" kern="0" dirty="0">
                <a:solidFill>
                  <a:schemeClr val="tx1"/>
                </a:solidFill>
                <a:latin typeface="Arial" panose="020B0604020202020204" pitchFamily="34" charset="0"/>
                <a:cs typeface="Arial" panose="020B0604020202020204" pitchFamily="34" charset="0"/>
              </a:rPr>
              <a:t>information to select applicants for interview.</a:t>
            </a:r>
            <a:endParaRPr lang="en-US" sz="2200" b="1" kern="0" dirty="0">
              <a:solidFill>
                <a:schemeClr val="tx1"/>
              </a:solidFill>
              <a:latin typeface="Arial" panose="020B0604020202020204" pitchFamily="34" charset="0"/>
              <a:cs typeface="Arial" panose="020B0604020202020204" pitchFamily="34" charset="0"/>
            </a:endParaRPr>
          </a:p>
        </p:txBody>
      </p:sp>
      <p:sp>
        <p:nvSpPr>
          <p:cNvPr id="19" name="Content Placeholder 4">
            <a:extLst>
              <a:ext uri="{FF2B5EF4-FFF2-40B4-BE49-F238E27FC236}">
                <a16:creationId xmlns:a16="http://schemas.microsoft.com/office/drawing/2014/main" id="{FF6663E1-E1CD-417C-8D8E-332A25E5066F}"/>
              </a:ext>
            </a:extLst>
          </p:cNvPr>
          <p:cNvSpPr txBox="1">
            <a:spLocks/>
          </p:cNvSpPr>
          <p:nvPr/>
        </p:nvSpPr>
        <p:spPr bwMode="auto">
          <a:xfrm>
            <a:off x="8117376" y="3853122"/>
            <a:ext cx="3554750" cy="156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4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0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1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1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1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1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1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1800">
                <a:solidFill>
                  <a:schemeClr val="tx1"/>
                </a:solidFill>
                <a:latin typeface="+mn-lt"/>
              </a:defRPr>
            </a:lvl9pPr>
          </a:lstStyle>
          <a:p>
            <a:pPr lvl="1" indent="0">
              <a:buNone/>
            </a:pPr>
            <a:endParaRPr lang="en-US" sz="2200" b="1" kern="0" dirty="0">
              <a:solidFill>
                <a:schemeClr val="tx1"/>
              </a:solidFill>
              <a:latin typeface="Arial" panose="020B0604020202020204" pitchFamily="34" charset="0"/>
              <a:cs typeface="Arial" panose="020B0604020202020204" pitchFamily="34" charset="0"/>
            </a:endParaRPr>
          </a:p>
          <a:p>
            <a:pPr lvl="1" indent="0">
              <a:buNone/>
            </a:pPr>
            <a:r>
              <a:rPr lang="en-US" sz="2200" b="1" kern="0" dirty="0">
                <a:solidFill>
                  <a:schemeClr val="tx1"/>
                </a:solidFill>
                <a:latin typeface="Arial" panose="020B0604020202020204" pitchFamily="34" charset="0"/>
                <a:cs typeface="Arial" panose="020B0604020202020204" pitchFamily="34" charset="0"/>
              </a:rPr>
              <a:t>Selecting applicants for admission, </a:t>
            </a:r>
            <a:r>
              <a:rPr lang="en-US" sz="2200" b="0" kern="0" dirty="0">
                <a:solidFill>
                  <a:schemeClr val="tx1"/>
                </a:solidFill>
                <a:latin typeface="Arial" panose="020B0604020202020204" pitchFamily="34" charset="0"/>
                <a:cs typeface="Arial" panose="020B0604020202020204" pitchFamily="34" charset="0"/>
              </a:rPr>
              <a:t>alongside application information and interview scores.</a:t>
            </a:r>
          </a:p>
        </p:txBody>
      </p:sp>
      <p:sp>
        <p:nvSpPr>
          <p:cNvPr id="31" name="Oval 30">
            <a:extLst>
              <a:ext uri="{FF2B5EF4-FFF2-40B4-BE49-F238E27FC236}">
                <a16:creationId xmlns:a16="http://schemas.microsoft.com/office/drawing/2014/main" id="{2535A82C-82AF-4013-B035-5791FD139B1A}"/>
              </a:ext>
            </a:extLst>
          </p:cNvPr>
          <p:cNvSpPr/>
          <p:nvPr/>
        </p:nvSpPr>
        <p:spPr bwMode="auto">
          <a:xfrm flipV="1">
            <a:off x="725483" y="3821179"/>
            <a:ext cx="274320" cy="274320"/>
          </a:xfrm>
          <a:prstGeom prst="ellipse">
            <a:avLst/>
          </a:prstGeom>
          <a:solidFill>
            <a:schemeClr val="bg2">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
        <p:nvSpPr>
          <p:cNvPr id="32" name="Oval 31">
            <a:extLst>
              <a:ext uri="{FF2B5EF4-FFF2-40B4-BE49-F238E27FC236}">
                <a16:creationId xmlns:a16="http://schemas.microsoft.com/office/drawing/2014/main" id="{2DD3CEEC-24C3-41F4-951E-033646062823}"/>
              </a:ext>
            </a:extLst>
          </p:cNvPr>
          <p:cNvSpPr/>
          <p:nvPr/>
        </p:nvSpPr>
        <p:spPr bwMode="auto">
          <a:xfrm flipV="1">
            <a:off x="4535480" y="3834094"/>
            <a:ext cx="274320" cy="274320"/>
          </a:xfrm>
          <a:prstGeom prst="ellipse">
            <a:avLst/>
          </a:prstGeom>
          <a:solidFill>
            <a:schemeClr val="bg2">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sp>
        <p:nvSpPr>
          <p:cNvPr id="33" name="Oval 32">
            <a:extLst>
              <a:ext uri="{FF2B5EF4-FFF2-40B4-BE49-F238E27FC236}">
                <a16:creationId xmlns:a16="http://schemas.microsoft.com/office/drawing/2014/main" id="{28668471-90C3-432A-B755-FF5531CA7793}"/>
              </a:ext>
            </a:extLst>
          </p:cNvPr>
          <p:cNvSpPr/>
          <p:nvPr/>
        </p:nvSpPr>
        <p:spPr bwMode="auto">
          <a:xfrm flipV="1">
            <a:off x="8252489" y="3816014"/>
            <a:ext cx="274320" cy="274320"/>
          </a:xfrm>
          <a:prstGeom prst="ellipse">
            <a:avLst/>
          </a:prstGeom>
          <a:solidFill>
            <a:schemeClr val="bg2">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p:txBody>
      </p:sp>
      <p:pic>
        <p:nvPicPr>
          <p:cNvPr id="20" name="Graphic 19" descr="Checkmark outline">
            <a:extLst>
              <a:ext uri="{FF2B5EF4-FFF2-40B4-BE49-F238E27FC236}">
                <a16:creationId xmlns:a16="http://schemas.microsoft.com/office/drawing/2014/main" id="{37BFE3DE-1295-4FAD-93C4-A7CE1FE3CA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954" y="3486839"/>
            <a:ext cx="694507" cy="694507"/>
          </a:xfrm>
          <a:prstGeom prst="rect">
            <a:avLst/>
          </a:prstGeom>
        </p:spPr>
      </p:pic>
      <p:sp>
        <p:nvSpPr>
          <p:cNvPr id="22" name="Title 2">
            <a:extLst>
              <a:ext uri="{FF2B5EF4-FFF2-40B4-BE49-F238E27FC236}">
                <a16:creationId xmlns:a16="http://schemas.microsoft.com/office/drawing/2014/main" id="{02632037-DA13-4ECE-9A60-8AAD8556679E}"/>
              </a:ext>
            </a:extLst>
          </p:cNvPr>
          <p:cNvSpPr>
            <a:spLocks noGrp="1"/>
          </p:cNvSpPr>
          <p:nvPr>
            <p:ph type="title"/>
          </p:nvPr>
        </p:nvSpPr>
        <p:spPr>
          <a:xfrm>
            <a:off x="838200" y="365125"/>
            <a:ext cx="10515600" cy="1325563"/>
          </a:xfrm>
        </p:spPr>
        <p:txBody>
          <a:bodyPr anchor="ctr">
            <a:normAutofit/>
          </a:bodyPr>
          <a:lstStyle/>
          <a:p>
            <a:r>
              <a:rPr lang="en-US" dirty="0">
                <a:solidFill>
                  <a:srgbClr val="404040"/>
                </a:solidFill>
              </a:rPr>
              <a:t>Scores at Different Admission Stages</a:t>
            </a:r>
          </a:p>
        </p:txBody>
      </p:sp>
      <p:pic>
        <p:nvPicPr>
          <p:cNvPr id="4" name="Picture 3" descr="A picture containing text, screenshot, font, diagram&#10;&#10;Description automatically generated">
            <a:extLst>
              <a:ext uri="{FF2B5EF4-FFF2-40B4-BE49-F238E27FC236}">
                <a16:creationId xmlns:a16="http://schemas.microsoft.com/office/drawing/2014/main" id="{4B6F6A95-24C2-EA43-4F9B-32BF7D3A939C}"/>
              </a:ext>
            </a:extLst>
          </p:cNvPr>
          <p:cNvPicPr>
            <a:picLocks noChangeAspect="1"/>
          </p:cNvPicPr>
          <p:nvPr/>
        </p:nvPicPr>
        <p:blipFill rotWithShape="1">
          <a:blip r:embed="rId5"/>
          <a:srcRect l="7274" t="22440" r="70646" b="43057"/>
          <a:stretch/>
        </p:blipFill>
        <p:spPr>
          <a:xfrm>
            <a:off x="1348833" y="1901317"/>
            <a:ext cx="1920240" cy="1920240"/>
          </a:xfrm>
          <a:prstGeom prst="rect">
            <a:avLst/>
          </a:prstGeom>
        </p:spPr>
      </p:pic>
      <p:pic>
        <p:nvPicPr>
          <p:cNvPr id="6" name="Picture 5" descr="A picture containing text, screenshot, font, diagram&#10;&#10;Description automatically generated">
            <a:extLst>
              <a:ext uri="{FF2B5EF4-FFF2-40B4-BE49-F238E27FC236}">
                <a16:creationId xmlns:a16="http://schemas.microsoft.com/office/drawing/2014/main" id="{77151827-7379-FD20-DAAA-740FD69708BD}"/>
              </a:ext>
            </a:extLst>
          </p:cNvPr>
          <p:cNvPicPr>
            <a:picLocks noChangeAspect="1"/>
          </p:cNvPicPr>
          <p:nvPr/>
        </p:nvPicPr>
        <p:blipFill rotWithShape="1">
          <a:blip r:embed="rId5"/>
          <a:srcRect l="37690" t="21996" r="38128" b="43502"/>
          <a:stretch/>
        </p:blipFill>
        <p:spPr>
          <a:xfrm>
            <a:off x="4903583" y="1892306"/>
            <a:ext cx="2103120" cy="1920240"/>
          </a:xfrm>
          <a:prstGeom prst="rect">
            <a:avLst/>
          </a:prstGeom>
        </p:spPr>
      </p:pic>
      <p:pic>
        <p:nvPicPr>
          <p:cNvPr id="7" name="Picture 6" descr="A picture containing text, screenshot, font, diagram&#10;&#10;Description automatically generated">
            <a:extLst>
              <a:ext uri="{FF2B5EF4-FFF2-40B4-BE49-F238E27FC236}">
                <a16:creationId xmlns:a16="http://schemas.microsoft.com/office/drawing/2014/main" id="{0A26D78E-5BB2-3852-6BF6-914DA4D57B2B}"/>
              </a:ext>
            </a:extLst>
          </p:cNvPr>
          <p:cNvPicPr>
            <a:picLocks noChangeAspect="1"/>
          </p:cNvPicPr>
          <p:nvPr/>
        </p:nvPicPr>
        <p:blipFill rotWithShape="1">
          <a:blip r:embed="rId5"/>
          <a:srcRect l="69977" t="23591" r="5842" b="43549"/>
          <a:stretch/>
        </p:blipFill>
        <p:spPr>
          <a:xfrm>
            <a:off x="8843191" y="2005768"/>
            <a:ext cx="2103120" cy="1828800"/>
          </a:xfrm>
          <a:prstGeom prst="rect">
            <a:avLst/>
          </a:prstGeom>
        </p:spPr>
      </p:pic>
      <p:pic>
        <p:nvPicPr>
          <p:cNvPr id="8" name="Graphic 7" descr="Checkmark outline">
            <a:extLst>
              <a:ext uri="{FF2B5EF4-FFF2-40B4-BE49-F238E27FC236}">
                <a16:creationId xmlns:a16="http://schemas.microsoft.com/office/drawing/2014/main" id="{140CF8E5-4D97-C5E1-01E1-2D1A11729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16977" y="3517900"/>
            <a:ext cx="694507" cy="694507"/>
          </a:xfrm>
          <a:prstGeom prst="rect">
            <a:avLst/>
          </a:prstGeom>
        </p:spPr>
      </p:pic>
    </p:spTree>
    <p:extLst>
      <p:ext uri="{BB962C8B-B14F-4D97-AF65-F5344CB8AC3E}">
        <p14:creationId xmlns:p14="http://schemas.microsoft.com/office/powerpoint/2010/main" val="3160703717"/>
      </p:ext>
    </p:extLst>
  </p:cSld>
  <p:clrMapOvr>
    <a:masterClrMapping/>
  </p:clrMapOvr>
  <p:transition/>
</p:sld>
</file>

<file path=ppt/theme/theme1.xml><?xml version="1.0" encoding="utf-8"?>
<a:theme xmlns:a="http://schemas.openxmlformats.org/drawingml/2006/main" name="1_Office Theme">
  <a:themeElements>
    <a:clrScheme name="PREview Colors">
      <a:dk1>
        <a:sysClr val="windowText" lastClr="000000"/>
      </a:dk1>
      <a:lt1>
        <a:sysClr val="window" lastClr="FFFFFF"/>
      </a:lt1>
      <a:dk2>
        <a:srgbClr val="44546A"/>
      </a:dk2>
      <a:lt2>
        <a:srgbClr val="E7E6E6"/>
      </a:lt2>
      <a:accent1>
        <a:srgbClr val="4DBBC6"/>
      </a:accent1>
      <a:accent2>
        <a:srgbClr val="5F249F"/>
      </a:accent2>
      <a:accent3>
        <a:srgbClr val="B41F60"/>
      </a:accent3>
      <a:accent4>
        <a:srgbClr val="F5A81C"/>
      </a:accent4>
      <a:accent5>
        <a:srgbClr val="AAD233"/>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1823</TotalTime>
  <Words>4240</Words>
  <Application>Microsoft Office PowerPoint</Application>
  <PresentationFormat>Widescreen</PresentationFormat>
  <Paragraphs>386</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1_Office Theme</vt:lpstr>
      <vt:lpstr>Welcome!   We have designed this slide deck for you to customize and use in training faculty and staff at your school who will consider PREview scores as part of the admissions process.  Within the speaker notes, we have highlighted specific opportunities for customization.  We hope this is a helpful resource to you. If you have any questions, please contact us at PREview@aamc.org. </vt:lpstr>
      <vt:lpstr>Incorporating PREview® Scores for Holistic Admissions</vt:lpstr>
      <vt:lpstr>Learning Objectives</vt:lpstr>
      <vt:lpstr>AAMC PREview Exam</vt:lpstr>
      <vt:lpstr>PREview Competencies</vt:lpstr>
      <vt:lpstr>PREview Score Data</vt:lpstr>
      <vt:lpstr>Using PREview Scores for Holistic Admissions</vt:lpstr>
      <vt:lpstr>Vision for the PREview Exam</vt:lpstr>
      <vt:lpstr>Scores at Different Admission Stages</vt:lpstr>
      <vt:lpstr>Overarching Guidelines</vt:lpstr>
      <vt:lpstr>Consider a Range of Knowledge and Competencies </vt:lpstr>
      <vt:lpstr>Consider the Full Range of  Competencies Required for Success</vt:lpstr>
      <vt:lpstr>Consider How Required Competencies  Are Captured Across the Application</vt:lpstr>
      <vt:lpstr>Use Application Data Holistically And in Context</vt:lpstr>
      <vt:lpstr>Interpret Scores in Context of the  Complete Application</vt:lpstr>
      <vt:lpstr>Consider Different Types of Professional Competency Information Across the Application</vt:lpstr>
      <vt:lpstr>Discussion</vt:lpstr>
      <vt:lpstr>Follow a Standardized Process</vt:lpstr>
      <vt:lpstr>Review School Policies for PREview Scores</vt:lpstr>
      <vt:lpstr>Consider the Highest PREview Score</vt:lpstr>
      <vt:lpstr>Interpret Multiple PREview Scores</vt:lpstr>
      <vt:lpstr>Disregard Missing PREview Scores</vt:lpstr>
      <vt:lpstr>Disqualify for Missing PREview Scores</vt:lpstr>
      <vt:lpstr>Consider PREview Scores as  a Plus Factor or Benefit to Applicants</vt:lpstr>
      <vt:lpstr>Discussion</vt:lpstr>
      <vt:lpstr>Key Takeaways</vt:lpstr>
      <vt:lpstr>Key Takeaways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PREview Scores for Holistic Admissions</dc:title>
  <dc:creator>Rebecca Fraser</dc:creator>
  <cp:lastModifiedBy>Rebecca Fraser</cp:lastModifiedBy>
  <cp:revision>52</cp:revision>
  <dcterms:created xsi:type="dcterms:W3CDTF">2022-05-10T16:55:18Z</dcterms:created>
  <dcterms:modified xsi:type="dcterms:W3CDTF">2024-05-30T15:44:54Z</dcterms:modified>
</cp:coreProperties>
</file>