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73" r:id="rId2"/>
  </p:sldMasterIdLst>
  <p:notesMasterIdLst>
    <p:notesMasterId r:id="rId15"/>
  </p:notesMasterIdLst>
  <p:handoutMasterIdLst>
    <p:handoutMasterId r:id="rId16"/>
  </p:handoutMasterIdLst>
  <p:sldIdLst>
    <p:sldId id="574" r:id="rId3"/>
    <p:sldId id="568" r:id="rId4"/>
    <p:sldId id="610" r:id="rId5"/>
    <p:sldId id="611" r:id="rId6"/>
    <p:sldId id="602" r:id="rId7"/>
    <p:sldId id="603" r:id="rId8"/>
    <p:sldId id="604" r:id="rId9"/>
    <p:sldId id="607" r:id="rId10"/>
    <p:sldId id="606" r:id="rId11"/>
    <p:sldId id="605" r:id="rId12"/>
    <p:sldId id="608" r:id="rId13"/>
    <p:sldId id="609" r:id="rId14"/>
  </p:sldIdLst>
  <p:sldSz cx="9144000" cy="6858000" type="screen4x3"/>
  <p:notesSz cx="6858000" cy="92964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70"/>
    <a:srgbClr val="76BD71"/>
    <a:srgbClr val="FF3C3D"/>
    <a:srgbClr val="A70050"/>
    <a:srgbClr val="5784C5"/>
    <a:srgbClr val="4B73AB"/>
    <a:srgbClr val="77A36F"/>
    <a:srgbClr val="E8A735"/>
    <a:srgbClr val="E8A339"/>
    <a:srgbClr val="467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7" autoAdjust="0"/>
    <p:restoredTop sz="94426" autoAdjust="0"/>
  </p:normalViewPr>
  <p:slideViewPr>
    <p:cSldViewPr snapToGrid="0">
      <p:cViewPr varScale="1">
        <p:scale>
          <a:sx n="93" d="100"/>
          <a:sy n="93" d="100"/>
        </p:scale>
        <p:origin x="681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notesViewPr>
    <p:cSldViewPr snapToGrid="0">
      <p:cViewPr varScale="1">
        <p:scale>
          <a:sx n="70" d="100"/>
          <a:sy n="70" d="100"/>
        </p:scale>
        <p:origin x="-2250" y="-11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4288"/>
            <a:ext cx="760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defTabSz="931863">
              <a:defRPr sz="1200" b="0">
                <a:solidFill>
                  <a:srgbClr val="474747"/>
                </a:solidFill>
              </a:defRPr>
            </a:lvl1pPr>
          </a:lstStyle>
          <a:p>
            <a:endParaRPr lang="en-US"/>
          </a:p>
        </p:txBody>
      </p:sp>
      <p:sp>
        <p:nvSpPr>
          <p:cNvPr id="141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943600" y="-14288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algn="r" defTabSz="931863">
              <a:defRPr sz="1200" b="0">
                <a:solidFill>
                  <a:srgbClr val="474747"/>
                </a:solidFill>
              </a:defRPr>
            </a:lvl1pPr>
          </a:lstStyle>
          <a:p>
            <a:endParaRPr lang="en-US"/>
          </a:p>
        </p:txBody>
      </p:sp>
      <p:sp>
        <p:nvSpPr>
          <p:cNvPr id="141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84938" y="9021763"/>
            <a:ext cx="373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b" anchorCtr="0" compatLnSpc="1">
            <a:prstTxWarp prst="textNoShape">
              <a:avLst/>
            </a:prstTxWarp>
            <a:spAutoFit/>
          </a:bodyPr>
          <a:lstStyle>
            <a:lvl1pPr algn="r" defTabSz="931863">
              <a:defRPr sz="1200" b="0">
                <a:solidFill>
                  <a:srgbClr val="474747"/>
                </a:solidFill>
              </a:defRPr>
            </a:lvl1pPr>
          </a:lstStyle>
          <a:p>
            <a:fld id="{E9BF1EA9-1DE5-4D0D-9DC9-5C92465C28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9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solidFill>
                  <a:srgbClr val="000052"/>
                </a:solidFill>
              </a:defRPr>
            </a:lvl1pPr>
          </a:lstStyle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rgbClr val="000052"/>
                </a:solidFill>
              </a:defRPr>
            </a:lvl1pPr>
          </a:lstStyle>
          <a:p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rgbClr val="000052"/>
                </a:solidFill>
              </a:defRPr>
            </a:lvl1pPr>
          </a:lstStyle>
          <a:p>
            <a:fld id="{AE825233-37C7-4EA0-914D-215BCF8766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0265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D631C-1877-4A24-ACD7-2C41E2CABE45}" type="slidenum">
              <a:rPr lang="en-US"/>
              <a:pPr/>
              <a:t>2</a:t>
            </a:fld>
            <a:endParaRPr lang="en-US"/>
          </a:p>
        </p:txBody>
      </p:sp>
      <p:sp>
        <p:nvSpPr>
          <p:cNvPr id="99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0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75" y="0"/>
            <a:ext cx="3191256" cy="6858000"/>
          </a:xfrm>
          <a:prstGeom prst="rect">
            <a:avLst/>
          </a:prstGeom>
        </p:spPr>
      </p:pic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2535238"/>
            <a:ext cx="7304088" cy="118745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4681538"/>
            <a:ext cx="7304088" cy="1273175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Box 79"/>
          <p:cNvSpPr txBox="1">
            <a:spLocks noChangeArrowheads="1"/>
          </p:cNvSpPr>
          <p:nvPr userDrawn="1"/>
        </p:nvSpPr>
        <p:spPr bwMode="auto">
          <a:xfrm>
            <a:off x="394758" y="6545631"/>
            <a:ext cx="7518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sz="800" b="0" dirty="0">
                <a:solidFill>
                  <a:schemeClr val="tx1"/>
                </a:solidFill>
              </a:rPr>
              <a:t>© AAMC. May not be reproduced without permission.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075" y="1127362"/>
            <a:ext cx="7988300" cy="4767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466" y="301937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5683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D3BE33DB-A185-4F36-80FA-39E00C7F45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900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025" y="1100323"/>
            <a:ext cx="3917950" cy="476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100323"/>
            <a:ext cx="3917950" cy="476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466" y="301937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8750" y="63531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D3BE33DB-A185-4F36-80FA-39E00C7F45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74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466" y="301937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8750" y="63531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D3BE33DB-A185-4F36-80FA-39E00C7F45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716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8750" y="63531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D3BE33DB-A185-4F36-80FA-39E00C7F45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606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978769"/>
          </a:xfrm>
          <a:prstGeom prst="rect">
            <a:avLst/>
          </a:prstGeom>
          <a:solidFill>
            <a:schemeClr val="tx2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93635" y="3619499"/>
            <a:ext cx="6950365" cy="91889"/>
            <a:chOff x="1143000" y="3968750"/>
            <a:chExt cx="6985000" cy="9525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1143000" y="3968750"/>
              <a:ext cx="6985000" cy="15875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1143000" y="4064000"/>
              <a:ext cx="3968750" cy="0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313696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R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5961901"/>
            <a:ext cx="9144000" cy="887372"/>
          </a:xfrm>
          <a:prstGeom prst="rect">
            <a:avLst/>
          </a:prstGeom>
          <a:solidFill>
            <a:srgbClr val="547BB2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78" y="6121044"/>
            <a:ext cx="905212" cy="681097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6337" y="6182224"/>
            <a:ext cx="7159625" cy="576263"/>
          </a:xfrm>
        </p:spPr>
        <p:txBody>
          <a:bodyPr anchor="ctr"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enter URL</a:t>
            </a:r>
          </a:p>
        </p:txBody>
      </p:sp>
    </p:spTree>
    <p:extLst>
      <p:ext uri="{BB962C8B-B14F-4D97-AF65-F5344CB8AC3E}">
        <p14:creationId xmlns:p14="http://schemas.microsoft.com/office/powerpoint/2010/main" val="20100083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386763" cy="6207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81025" y="1401763"/>
            <a:ext cx="7988300" cy="4767262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81750"/>
            <a:ext cx="533400" cy="47625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>
                <a:solidFill>
                  <a:srgbClr val="003A70"/>
                </a:solidFill>
                <a:latin typeface="Arial" charset="0"/>
              </a:defRPr>
            </a:lvl1pPr>
          </a:lstStyle>
          <a:p>
            <a:pPr>
              <a:defRPr/>
            </a:pPr>
            <a:fld id="{3F0D7412-C965-42BD-AD3B-47678C845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1198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3443"/>
            <a:ext cx="9144000" cy="6873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0736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8" descr="AAMC_revPPTtitle_wh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</p:spPr>
      </p:pic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2535238"/>
            <a:ext cx="7304088" cy="1187450"/>
          </a:xfrm>
        </p:spPr>
        <p:txBody>
          <a:bodyPr anchor="t"/>
          <a:lstStyle>
            <a:lvl1pPr>
              <a:lnSpc>
                <a:spcPct val="80000"/>
              </a:lnSpc>
              <a:defRPr b="1">
                <a:solidFill>
                  <a:srgbClr val="01267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4681538"/>
            <a:ext cx="7304088" cy="1273175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060164" name="Text Box 4"/>
          <p:cNvSpPr txBox="1">
            <a:spLocks noChangeArrowheads="1"/>
          </p:cNvSpPr>
          <p:nvPr/>
        </p:nvSpPr>
        <p:spPr bwMode="auto">
          <a:xfrm>
            <a:off x="1085850" y="4740275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>
              <a:spcBef>
                <a:spcPct val="50000"/>
              </a:spcBef>
            </a:pPr>
            <a:endParaRPr lang="en-US" b="0">
              <a:solidFill>
                <a:srgbClr val="474747"/>
              </a:solidFill>
            </a:endParaRPr>
          </a:p>
        </p:txBody>
      </p:sp>
      <p:sp>
        <p:nvSpPr>
          <p:cNvPr id="7" name="Text Box 79"/>
          <p:cNvSpPr txBox="1">
            <a:spLocks noChangeArrowheads="1"/>
          </p:cNvSpPr>
          <p:nvPr userDrawn="1"/>
        </p:nvSpPr>
        <p:spPr bwMode="auto">
          <a:xfrm>
            <a:off x="394758" y="6439694"/>
            <a:ext cx="7518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sz="800" b="0" dirty="0">
                <a:solidFill>
                  <a:schemeClr val="bg1"/>
                </a:solidFill>
              </a:rPr>
              <a:t>© 2018 AAMC. May not be reproduced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24497195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9913" y="293023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1083598"/>
            <a:ext cx="7988300" cy="501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1085850" y="4740275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>
              <a:spcBef>
                <a:spcPct val="50000"/>
              </a:spcBef>
            </a:pPr>
            <a:endParaRPr lang="en-US" b="0">
              <a:solidFill>
                <a:srgbClr val="47474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74" y="6147444"/>
            <a:ext cx="857117" cy="629233"/>
          </a:xfrm>
          <a:prstGeom prst="rect">
            <a:avLst/>
          </a:prstGeom>
        </p:spPr>
      </p:pic>
      <p:sp>
        <p:nvSpPr>
          <p:cNvPr id="7" name="Text Box 79"/>
          <p:cNvSpPr txBox="1">
            <a:spLocks noChangeArrowheads="1"/>
          </p:cNvSpPr>
          <p:nvPr userDrawn="1"/>
        </p:nvSpPr>
        <p:spPr bwMode="auto">
          <a:xfrm>
            <a:off x="119427" y="6607175"/>
            <a:ext cx="5638800" cy="2143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© 2015 AAMC. May not be reproduced without permission.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6607175"/>
            <a:ext cx="3077737" cy="250825"/>
          </a:xfrm>
          <a:prstGeom prst="rect">
            <a:avLst/>
          </a:prstGeom>
          <a:solidFill>
            <a:schemeClr val="bg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Box 79"/>
          <p:cNvSpPr txBox="1">
            <a:spLocks noChangeArrowheads="1"/>
          </p:cNvSpPr>
          <p:nvPr userDrawn="1"/>
        </p:nvSpPr>
        <p:spPr bwMode="auto">
          <a:xfrm>
            <a:off x="394758" y="6545631"/>
            <a:ext cx="7518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sz="800" b="0" dirty="0">
                <a:solidFill>
                  <a:schemeClr val="tx1"/>
                </a:solidFill>
              </a:rPr>
              <a:t>© AAMC. May not be reproduced without permission.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60" r:id="rId5"/>
    <p:sldLayoutId id="2147483672" r:id="rId6"/>
    <p:sldLayoutId id="2147483658" r:id="rId7"/>
    <p:sldLayoutId id="2147483671" r:id="rId8"/>
  </p:sldLayoutIdLst>
  <p:transition/>
  <p:txStyles>
    <p:titleStyle>
      <a:lvl1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200" b="1">
          <a:solidFill>
            <a:schemeClr val="tx2"/>
          </a:solidFill>
          <a:latin typeface="+mn-lt"/>
          <a:ea typeface="+mj-ea"/>
          <a:cs typeface="+mj-cs"/>
        </a:defRPr>
      </a:lvl1pPr>
      <a:lvl2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2pPr>
      <a:lvl3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3pPr>
      <a:lvl4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4pPr>
      <a:lvl5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5pPr>
      <a:lvl6pPr marL="4572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6pPr>
      <a:lvl7pPr marL="9144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7pPr>
      <a:lvl8pPr marL="13716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8pPr>
      <a:lvl9pPr marL="18288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defTabSz="889000" rtl="0" eaLnBrk="1" fontAlgn="base" hangingPunct="1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84163" algn="l" defTabSz="889000" rtl="0" eaLnBrk="1" fontAlgn="base" hangingPunct="1">
        <a:lnSpc>
          <a:spcPct val="88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804863" indent="-292100" algn="l" defTabSz="889000" rtl="0" eaLnBrk="1" fontAlgn="base" hangingPunct="1">
        <a:lnSpc>
          <a:spcPct val="88000"/>
        </a:lnSpc>
        <a:spcBef>
          <a:spcPct val="25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01738" indent="-282575" algn="l" defTabSz="889000" rtl="0" eaLnBrk="1" fontAlgn="base" hangingPunct="1">
        <a:lnSpc>
          <a:spcPct val="88000"/>
        </a:lnSpc>
        <a:spcBef>
          <a:spcPct val="15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800">
          <a:solidFill>
            <a:schemeClr val="tx1"/>
          </a:solidFill>
          <a:latin typeface="+mn-lt"/>
        </a:defRPr>
      </a:lvl4pPr>
      <a:lvl5pPr marL="16002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5pPr>
      <a:lvl6pPr marL="20574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6pPr>
      <a:lvl7pPr marL="25146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7pPr>
      <a:lvl8pPr marL="29718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8pPr>
      <a:lvl9pPr marL="34290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466" y="301937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1073769"/>
            <a:ext cx="798830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1085850" y="4740275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>
              <a:spcBef>
                <a:spcPct val="50000"/>
              </a:spcBef>
            </a:pPr>
            <a:endParaRPr lang="en-US" b="0">
              <a:solidFill>
                <a:srgbClr val="47474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8750" y="63531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D3BE33DB-A185-4F36-80FA-39E00C7F45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79"/>
          <p:cNvSpPr txBox="1">
            <a:spLocks noChangeArrowheads="1"/>
          </p:cNvSpPr>
          <p:nvPr userDrawn="1"/>
        </p:nvSpPr>
        <p:spPr bwMode="auto">
          <a:xfrm>
            <a:off x="394758" y="6439694"/>
            <a:ext cx="7518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sz="800" b="0" dirty="0">
                <a:solidFill>
                  <a:schemeClr val="bg1"/>
                </a:solidFill>
              </a:rPr>
              <a:t>© 2018 AAMC. May not be reproduced without permission.</a:t>
            </a:r>
          </a:p>
        </p:txBody>
      </p:sp>
      <p:pic>
        <p:nvPicPr>
          <p:cNvPr id="9" name="Picture 81" descr="AAMCsymbol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86713" y="6022975"/>
            <a:ext cx="1023937" cy="768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78252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ransition/>
  <p:hf hdr="0" ftr="0" dt="0"/>
  <p:txStyles>
    <p:titleStyle>
      <a:lvl1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 b="1">
          <a:solidFill>
            <a:schemeClr val="bg1"/>
          </a:solidFill>
          <a:latin typeface="+mn-lt"/>
          <a:ea typeface="+mj-ea"/>
          <a:cs typeface="+mj-cs"/>
        </a:defRPr>
      </a:lvl1pPr>
      <a:lvl2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2pPr>
      <a:lvl3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3pPr>
      <a:lvl4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4pPr>
      <a:lvl5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5pPr>
      <a:lvl6pPr marL="4572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6pPr>
      <a:lvl7pPr marL="9144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7pPr>
      <a:lvl8pPr marL="13716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8pPr>
      <a:lvl9pPr marL="18288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defTabSz="889000" rtl="0" eaLnBrk="1" fontAlgn="base" hangingPunct="1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571500" indent="-457200" algn="l" defTabSz="889000" rtl="0" eaLnBrk="1" fontAlgn="base" hangingPunct="1">
        <a:lnSpc>
          <a:spcPct val="88000"/>
        </a:lnSpc>
        <a:spcBef>
          <a:spcPct val="35000"/>
        </a:spcBef>
        <a:spcAft>
          <a:spcPct val="0"/>
        </a:spcAft>
        <a:buClr>
          <a:schemeClr val="bg1"/>
        </a:buClr>
        <a:buSzPct val="80000"/>
        <a:buFont typeface="Arial" charset="0"/>
        <a:buChar char="•"/>
        <a:defRPr sz="2800">
          <a:solidFill>
            <a:schemeClr val="bg1"/>
          </a:solidFill>
          <a:latin typeface="+mn-lt"/>
        </a:defRPr>
      </a:lvl2pPr>
      <a:lvl3pPr marL="969963" indent="-457200" algn="l" defTabSz="889000" rtl="0" eaLnBrk="1" fontAlgn="base" hangingPunct="1">
        <a:lnSpc>
          <a:spcPct val="88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800">
          <a:solidFill>
            <a:schemeClr val="accent2"/>
          </a:solidFill>
          <a:latin typeface="+mn-lt"/>
        </a:defRPr>
      </a:lvl3pPr>
      <a:lvl4pPr marL="1376363" indent="-457200" algn="l" defTabSz="889000" rtl="0" eaLnBrk="1" fontAlgn="base" hangingPunct="1">
        <a:lnSpc>
          <a:spcPct val="88000"/>
        </a:lnSpc>
        <a:spcBef>
          <a:spcPct val="15000"/>
        </a:spcBef>
        <a:spcAft>
          <a:spcPct val="0"/>
        </a:spcAft>
        <a:buClr>
          <a:srgbClr val="339866"/>
        </a:buClr>
        <a:buSzPct val="80000"/>
        <a:buFont typeface="Arial" charset="0"/>
        <a:buChar char="•"/>
        <a:defRPr sz="2800">
          <a:solidFill>
            <a:srgbClr val="339866"/>
          </a:solidFill>
          <a:latin typeface="+mn-lt"/>
        </a:defRPr>
      </a:lvl4pPr>
      <a:lvl5pPr marL="1773237" indent="-457200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accent1">
            <a:lumMod val="75000"/>
          </a:schemeClr>
        </a:buClr>
        <a:buSzPct val="80000"/>
        <a:buFont typeface="Courier New" charset="0"/>
        <a:buChar char="o"/>
        <a:defRPr sz="2800">
          <a:solidFill>
            <a:srgbClr val="FF8000"/>
          </a:solidFill>
          <a:latin typeface="+mn-lt"/>
        </a:defRPr>
      </a:lvl5pPr>
      <a:lvl6pPr marL="20574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6pPr>
      <a:lvl7pPr marL="25146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7pPr>
      <a:lvl8pPr marL="29718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8pPr>
      <a:lvl9pPr marL="34290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mc.org/professional-development/affinity-groups/cfas/resources" TargetMode="Externa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1FB596-9814-43DB-8C16-FD6C5E3C9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Please mute your line as we start the Zoom, but keep your cameras on! It’s great to see faces. </a:t>
            </a:r>
          </a:p>
          <a:p>
            <a:pPr marL="342900" indent="-342900"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If you want to ask a question or make a comment, please type your name or your question in the chat box. You will be called on in sequence during the discussion. </a:t>
            </a:r>
          </a:p>
          <a:p>
            <a:pPr marL="342900" indent="-342900"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Unmute your line when called during discussion.</a:t>
            </a:r>
          </a:p>
          <a:p>
            <a:pPr marL="342900" indent="-342900"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Feel free to enter comments or questions in the chat box throughout the session. </a:t>
            </a:r>
          </a:p>
          <a:p>
            <a:pPr marL="342900" indent="-342900"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This session will be recorded and posted online along with past </a:t>
            </a:r>
            <a:r>
              <a:rPr lang="en-US" sz="2400" b="1" i="1" dirty="0"/>
              <a:t>CFAS Connects </a:t>
            </a:r>
            <a:r>
              <a:rPr lang="en-US" sz="2400" dirty="0"/>
              <a:t>events at 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www.aamc.org/professional-development/affinity-groups/cfas/resources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2D3526-C5AD-40AC-A619-E3052C0F4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/>
              <a:t>CFAS Connect </a:t>
            </a:r>
            <a:r>
              <a:rPr lang="en-US" sz="3200" dirty="0"/>
              <a:t>Housekeeping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937DB-15AD-4552-9A42-95B4EF6F4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BE33DB-A185-4F36-80FA-39E00C7F45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92F6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07673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9CE2E-DDA6-451A-B397-10C6355CA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You Miss Being Together…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D79022-025C-417E-B322-61EF6B469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9" y="1507673"/>
            <a:ext cx="8725536" cy="3421258"/>
          </a:xfrm>
        </p:spPr>
      </p:pic>
    </p:spTree>
    <p:extLst>
      <p:ext uri="{BB962C8B-B14F-4D97-AF65-F5344CB8AC3E}">
        <p14:creationId xmlns:p14="http://schemas.microsoft.com/office/powerpoint/2010/main" val="144439542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F635E-0A9C-464C-A862-58A0E23E3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We’ll Fix that at LSL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DFF69-F06D-44CF-8539-5C63EA262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The Nov. 11-15 AAMC Learn Serve Lead Annual Meeting will have ample CFAS Programming –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In-Person CFAS committee meetings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CFAS receptions and breakfasts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New rep orientation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CFAS Business Meeting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Knowledge sharing session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At least 13 main-program breakouts originating with CFAS ideas featuring CFAS speakers</a:t>
            </a:r>
          </a:p>
        </p:txBody>
      </p:sp>
    </p:spTree>
    <p:extLst>
      <p:ext uri="{BB962C8B-B14F-4D97-AF65-F5344CB8AC3E}">
        <p14:creationId xmlns:p14="http://schemas.microsoft.com/office/powerpoint/2010/main" val="122412024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81DA8-C846-4DB6-A906-32273C49A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Us in Nashville in November!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A3AA99-830B-4AA7-9461-3B485630F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789" y="1550049"/>
            <a:ext cx="7248772" cy="40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285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4709868"/>
            <a:ext cx="4544008" cy="822960"/>
            <a:chOff x="0" y="4709868"/>
            <a:chExt cx="3095626" cy="822960"/>
          </a:xfrm>
        </p:grpSpPr>
        <p:sp>
          <p:nvSpPr>
            <p:cNvPr id="6" name="Rectangle 5"/>
            <p:cNvSpPr/>
            <p:nvPr/>
          </p:nvSpPr>
          <p:spPr bwMode="auto">
            <a:xfrm>
              <a:off x="127000" y="4709868"/>
              <a:ext cx="2968626" cy="822960"/>
            </a:xfrm>
            <a:prstGeom prst="rect">
              <a:avLst/>
            </a:prstGeom>
            <a:solidFill>
              <a:schemeClr val="accent6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0" y="4709868"/>
              <a:ext cx="150091" cy="822960"/>
            </a:xfrm>
            <a:prstGeom prst="rect">
              <a:avLst/>
            </a:prstGeom>
            <a:solidFill>
              <a:schemeClr val="tx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1" y="4001987"/>
            <a:ext cx="4544005" cy="667204"/>
            <a:chOff x="0" y="4155687"/>
            <a:chExt cx="3095624" cy="495688"/>
          </a:xfrm>
        </p:grpSpPr>
        <p:sp>
          <p:nvSpPr>
            <p:cNvPr id="9" name="Rectangle 8"/>
            <p:cNvSpPr/>
            <p:nvPr/>
          </p:nvSpPr>
          <p:spPr bwMode="auto">
            <a:xfrm>
              <a:off x="138545" y="4155687"/>
              <a:ext cx="2957079" cy="49568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0" y="4155687"/>
              <a:ext cx="150093" cy="49568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943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97112" y="4857749"/>
            <a:ext cx="3392263" cy="730251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chemeClr val="bg1"/>
                </a:solidFill>
              </a:rPr>
              <a:t>May 25, 2022</a:t>
            </a:r>
          </a:p>
        </p:txBody>
      </p:sp>
      <p:sp>
        <p:nvSpPr>
          <p:cNvPr id="9943043" name="Rectangle 3"/>
          <p:cNvSpPr>
            <a:spLocks noChangeArrowheads="1"/>
          </p:cNvSpPr>
          <p:nvPr/>
        </p:nvSpPr>
        <p:spPr bwMode="auto">
          <a:xfrm>
            <a:off x="466244" y="1739151"/>
            <a:ext cx="639921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9000">
              <a:spcBef>
                <a:spcPts val="600"/>
              </a:spcBef>
              <a:buClr>
                <a:srgbClr val="DADDFE"/>
              </a:buClr>
            </a:pPr>
            <a:r>
              <a:rPr lang="en-US" sz="3500" i="1" dirty="0">
                <a:solidFill>
                  <a:schemeClr val="tx1"/>
                </a:solidFill>
                <a:latin typeface="+mn-lt"/>
              </a:rPr>
              <a:t>CFAS Connects: </a:t>
            </a:r>
            <a:r>
              <a:rPr lang="en-US" sz="3500" b="0" dirty="0">
                <a:solidFill>
                  <a:schemeClr val="tx1"/>
                </a:solidFill>
                <a:latin typeface="+mn-lt"/>
              </a:rPr>
              <a:t>What’s Next in CFAS Programming? </a:t>
            </a:r>
            <a:endParaRPr lang="en-US" sz="35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7113" y="4169790"/>
            <a:ext cx="3503388" cy="4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US" sz="2200" b="0" dirty="0"/>
              <a:t>Nita Ahuja, MD</a:t>
            </a:r>
          </a:p>
        </p:txBody>
      </p:sp>
    </p:spTree>
    <p:extLst>
      <p:ext uri="{BB962C8B-B14F-4D97-AF65-F5344CB8AC3E}">
        <p14:creationId xmlns:p14="http://schemas.microsoft.com/office/powerpoint/2010/main" val="24585714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3E1F3-00D4-4CF6-BAD0-CC91E9AA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to the Program Committee!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471218-753C-4E83-8C60-033398E0F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025" y="1963018"/>
            <a:ext cx="7988300" cy="325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374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EF27F-1995-418D-A196-D4FBA5E4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to the CFAS / AAMC Team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154902-D860-4576-9E6D-4CF677472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913" y="2600588"/>
            <a:ext cx="938292" cy="3557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F9967A-B4FB-4AA7-96C3-DD5526497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13" y="1294170"/>
            <a:ext cx="938292" cy="11380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AD1CE1-1B0F-4457-BFC2-B710BFCEFBCF}"/>
              </a:ext>
            </a:extLst>
          </p:cNvPr>
          <p:cNvSpPr txBox="1"/>
          <p:nvPr/>
        </p:nvSpPr>
        <p:spPr>
          <a:xfrm>
            <a:off x="1508205" y="2155244"/>
            <a:ext cx="5872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</a:rPr>
              <a:t>Eric Weissman, Senior Director, Faculty and Academic Society Engagement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67A7E8-BBA7-4BDB-882C-373EF46B912A}"/>
              </a:ext>
            </a:extLst>
          </p:cNvPr>
          <p:cNvSpPr txBox="1"/>
          <p:nvPr/>
        </p:nvSpPr>
        <p:spPr>
          <a:xfrm>
            <a:off x="1508204" y="3429000"/>
            <a:ext cx="5872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</a:rPr>
              <a:t>Alex Bolt, Senior Specialist, Communications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DE0F7-EC4D-4A91-9700-035E042108C2}"/>
              </a:ext>
            </a:extLst>
          </p:cNvPr>
          <p:cNvSpPr txBox="1"/>
          <p:nvPr/>
        </p:nvSpPr>
        <p:spPr>
          <a:xfrm>
            <a:off x="1508203" y="4534411"/>
            <a:ext cx="5872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</a:rPr>
              <a:t>Anne Berry, Lead Specialist, Implementation Research and Policy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BA9C9C-3C33-4AFB-A9EC-091FE7345F14}"/>
              </a:ext>
            </a:extLst>
          </p:cNvPr>
          <p:cNvSpPr txBox="1"/>
          <p:nvPr/>
        </p:nvSpPr>
        <p:spPr>
          <a:xfrm>
            <a:off x="1508202" y="5881506"/>
            <a:ext cx="5872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</a:rPr>
              <a:t>Stephen Barry, Engagement Specialist</a:t>
            </a:r>
          </a:p>
        </p:txBody>
      </p:sp>
    </p:spTree>
    <p:extLst>
      <p:ext uri="{BB962C8B-B14F-4D97-AF65-F5344CB8AC3E}">
        <p14:creationId xmlns:p14="http://schemas.microsoft.com/office/powerpoint/2010/main" val="301437142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00F1-56D5-4F80-9DE5-0C7DFA6BC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2" y="293023"/>
            <a:ext cx="8425595" cy="620712"/>
          </a:xfrm>
        </p:spPr>
        <p:txBody>
          <a:bodyPr/>
          <a:lstStyle/>
          <a:p>
            <a:r>
              <a:rPr lang="en-US" dirty="0"/>
              <a:t>2022 CFAS Spring Meeting: 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60D57-C616-4A35-91A6-9C006F20A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083598"/>
            <a:ext cx="8164390" cy="501135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Overall successful meeting and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 miss being with each other in person, but you still liked the virtual meeting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Newer reps were especially satisfied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More than half of the post-meeting survey respondents were junior reps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CFAS reps feel like they are part of a community that collaborates on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32911608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00F1-56D5-4F80-9DE5-0C7DFA6BC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2" y="293023"/>
            <a:ext cx="8425595" cy="620712"/>
          </a:xfrm>
        </p:spPr>
        <p:txBody>
          <a:bodyPr/>
          <a:lstStyle/>
          <a:p>
            <a:r>
              <a:rPr lang="en-US" dirty="0"/>
              <a:t>2022 CFAS Spring Meeting: 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60D57-C616-4A35-91A6-9C006F20A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4" y="1083598"/>
            <a:ext cx="8211283" cy="501135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Nearly 80 percent of survey respondents felt the plenary topics were relevant and timely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Attendees really like the “Ignite” format and the opportunity to share stories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Attendees loved hearing about CFAS business and the activity of the council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Attendees really loved learning about the leadership journey of faculty who became deans</a:t>
            </a:r>
          </a:p>
        </p:txBody>
      </p:sp>
    </p:spTree>
    <p:extLst>
      <p:ext uri="{BB962C8B-B14F-4D97-AF65-F5344CB8AC3E}">
        <p14:creationId xmlns:p14="http://schemas.microsoft.com/office/powerpoint/2010/main" val="273332498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FCDE-BBA4-4981-BBA8-301551AC9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Were Overall Satisfied…</a:t>
            </a:r>
          </a:p>
        </p:txBody>
      </p:sp>
      <p:pic>
        <p:nvPicPr>
          <p:cNvPr id="5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DA59C53-043A-4768-856C-8A8F2364E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7" y="1300294"/>
            <a:ext cx="8830792" cy="4041511"/>
          </a:xfrm>
        </p:spPr>
      </p:pic>
    </p:spTree>
    <p:extLst>
      <p:ext uri="{BB962C8B-B14F-4D97-AF65-F5344CB8AC3E}">
        <p14:creationId xmlns:p14="http://schemas.microsoft.com/office/powerpoint/2010/main" val="345655048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A03D2-1458-415B-BF17-C8DF1DD04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2" y="293023"/>
            <a:ext cx="8574087" cy="620712"/>
          </a:xfrm>
        </p:spPr>
        <p:txBody>
          <a:bodyPr/>
          <a:lstStyle/>
          <a:p>
            <a:r>
              <a:rPr lang="en-US" dirty="0"/>
              <a:t>And You Liked Hearing from Leaders…</a:t>
            </a:r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BF892C4A-38AB-479C-BCD1-6C2B3792E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1063727"/>
            <a:ext cx="8367989" cy="4831976"/>
          </a:xfrm>
        </p:spPr>
      </p:pic>
    </p:spTree>
    <p:extLst>
      <p:ext uri="{BB962C8B-B14F-4D97-AF65-F5344CB8AC3E}">
        <p14:creationId xmlns:p14="http://schemas.microsoft.com/office/powerpoint/2010/main" val="16702519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23EF7-E6C7-4FA4-8A23-1B7210CD9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 Topics We Covered…</a:t>
            </a:r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00CEF37-6632-4B88-A6E1-3590A6305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6" y="1275127"/>
            <a:ext cx="8607108" cy="4177107"/>
          </a:xfrm>
        </p:spPr>
      </p:pic>
    </p:spTree>
    <p:extLst>
      <p:ext uri="{BB962C8B-B14F-4D97-AF65-F5344CB8AC3E}">
        <p14:creationId xmlns:p14="http://schemas.microsoft.com/office/powerpoint/2010/main" val="301430642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SETTINGS" val="1"/>
  <p:tag name="ADVSHOWMETER" val="0"/>
  <p:tag name="ADVGLOBALTRANSITION" val="-1"/>
  <p:tag name="ADVSCREENWIDTH" val="800"/>
  <p:tag name="ADVSCREENHEIGHT" val="600"/>
  <p:tag name="ADVFASTTRANSITIONS" val="1"/>
  <p:tag name="ADVGAMMA" val="0.000000"/>
  <p:tag name="ADVDIMBULLETS" val="0"/>
  <p:tag name="ADVPANSCAN" val="0"/>
  <p:tag name="ADVBEVELING" val="0"/>
  <p:tag name="ADVSHADOWS" val="1"/>
  <p:tag name="ADVAATEXT" val="1"/>
  <p:tag name="ADVAASHAPES" val="1"/>
  <p:tag name="MMPROD_NEXTUNIQUEID" val="10010"/>
  <p:tag name="MMPROD_UIDATA" val="&lt;database version=&quot;7.0&quot;&gt;&lt;object type=&quot;1&quot; unique_id=&quot;10001&quot;&gt;&lt;object type=&quot;8&quot; unique_id=&quot;217895&quot;&gt;&lt;/object&gt;&lt;object type=&quot;2&quot; unique_id=&quot;217896&quot;&gt;&lt;object type=&quot;3&quot; unique_id=&quot;217897&quot;&gt;&lt;property id=&quot;20148&quot; value=&quot;5&quot;/&gt;&lt;property id=&quot;20300&quot; value=&quot;Slide 1&quot;/&gt;&lt;property id=&quot;20307&quot; value=&quot;257&quot;/&gt;&lt;/object&gt;&lt;object type=&quot;3&quot; unique_id=&quot;217898&quot;&gt;&lt;property id=&quot;20148&quot; value=&quot;5&quot;/&gt;&lt;property id=&quot;20300&quot; value=&quot;Slide 2 - &amp;quot;Add Chart title&amp;quot;&quot;/&gt;&lt;property id=&quot;20307&quot; value=&quot;566&quot;/&gt;&lt;/object&gt;&lt;object type=&quot;3&quot; unique_id=&quot;217899&quot;&gt;&lt;property id=&quot;20148&quot; value=&quot;5&quot;/&gt;&lt;property id=&quot;20300&quot; value=&quot;Slide 3 - &amp;quot;Chart template&amp;quot;&quot;/&gt;&lt;property id=&quot;20307&quot; value=&quot;567&quot;/&gt;&lt;/object&gt;&lt;object type=&quot;3&quot; unique_id=&quot;217900&quot;&gt;&lt;property id=&quot;20148&quot; value=&quot;5&quot;/&gt;&lt;property id=&quot;20300&quot; value=&quot;Slide 4&quot;/&gt;&lt;property id=&quot;20307&quot; value=&quot;561&quot;/&gt;&lt;/object&gt;&lt;/object&gt;&lt;/object&gt;&lt;/database&gt;"/>
  <p:tag name="SECTOMILLISECCONVERTED" val="1"/>
  <p:tag name="ARTICULATE_PROJECT_OPEN" val="0"/>
</p:tagLst>
</file>

<file path=ppt/theme/theme1.xml><?xml version="1.0" encoding="utf-8"?>
<a:theme xmlns:a="http://schemas.openxmlformats.org/drawingml/2006/main" name="AAMC White template">
  <a:themeElements>
    <a:clrScheme name="DGK Template">
      <a:dk1>
        <a:srgbClr val="013D79"/>
      </a:dk1>
      <a:lt1>
        <a:srgbClr val="FFFFFF"/>
      </a:lt1>
      <a:dk2>
        <a:srgbClr val="013D79"/>
      </a:dk2>
      <a:lt2>
        <a:srgbClr val="FFFFFF"/>
      </a:lt2>
      <a:accent1>
        <a:srgbClr val="FCB040"/>
      </a:accent1>
      <a:accent2>
        <a:srgbClr val="7A003B"/>
      </a:accent2>
      <a:accent3>
        <a:srgbClr val="99D08F"/>
      </a:accent3>
      <a:accent4>
        <a:srgbClr val="1BB7AC"/>
      </a:accent4>
      <a:accent5>
        <a:srgbClr val="91A5A6"/>
      </a:accent5>
      <a:accent6>
        <a:srgbClr val="547BB2"/>
      </a:accent6>
      <a:hlink>
        <a:srgbClr val="013D79"/>
      </a:hlink>
      <a:folHlink>
        <a:srgbClr val="013D79"/>
      </a:folHlink>
    </a:clrScheme>
    <a:fontScheme name="AAMC Whit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Whit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1">
        <a:dk1>
          <a:srgbClr val="092F6D"/>
        </a:dk1>
        <a:lt1>
          <a:srgbClr val="F9F9F9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BFBFB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2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FFFFF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3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800000"/>
        </a:accent1>
        <a:accent2>
          <a:srgbClr val="809195"/>
        </a:accent2>
        <a:accent3>
          <a:srgbClr val="FFFFFF"/>
        </a:accent3>
        <a:accent4>
          <a:srgbClr val="06275C"/>
        </a:accent4>
        <a:accent5>
          <a:srgbClr val="C0AAAA"/>
        </a:accent5>
        <a:accent6>
          <a:srgbClr val="738387"/>
        </a:accent6>
        <a:hlink>
          <a:srgbClr val="092F6D"/>
        </a:hlink>
        <a:folHlink>
          <a:srgbClr val="256F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4" id="{F47B4C2A-971E-0147-935D-D518EEC8268D}" vid="{A9B641BF-F43C-354E-BB91-E93BD2BBE8CF}"/>
    </a:ext>
  </a:extLst>
</a:theme>
</file>

<file path=ppt/theme/theme2.xml><?xml version="1.0" encoding="utf-8"?>
<a:theme xmlns:a="http://schemas.openxmlformats.org/drawingml/2006/main" name="AAMC Blue template">
  <a:themeElements>
    <a:clrScheme name="AAMC Blue PPT">
      <a:dk1>
        <a:srgbClr val="FFFFFF"/>
      </a:dk1>
      <a:lt1>
        <a:srgbClr val="FFFFFF"/>
      </a:lt1>
      <a:dk2>
        <a:srgbClr val="092F6D"/>
      </a:dk2>
      <a:lt2>
        <a:srgbClr val="FFFFFF"/>
      </a:lt2>
      <a:accent1>
        <a:srgbClr val="FEBC67"/>
      </a:accent1>
      <a:accent2>
        <a:srgbClr val="8E0000"/>
      </a:accent2>
      <a:accent3>
        <a:srgbClr val="809195"/>
      </a:accent3>
      <a:accent4>
        <a:srgbClr val="FFFFFF"/>
      </a:accent4>
      <a:accent5>
        <a:srgbClr val="C1C83F"/>
      </a:accent5>
      <a:accent6>
        <a:srgbClr val="968885"/>
      </a:accent6>
      <a:hlink>
        <a:srgbClr val="FFFFFF"/>
      </a:hlink>
      <a:folHlink>
        <a:srgbClr val="CCD3D4"/>
      </a:folHlink>
    </a:clrScheme>
    <a:fontScheme name="AAMC Blu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Blu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11">
        <a:dk1>
          <a:srgbClr val="809195"/>
        </a:dk1>
        <a:lt1>
          <a:srgbClr val="FAFAFA"/>
        </a:lt1>
        <a:dk2>
          <a:srgbClr val="092F6D"/>
        </a:dk2>
        <a:lt2>
          <a:srgbClr val="FEBD67"/>
        </a:lt2>
        <a:accent1>
          <a:srgbClr val="FDBC67"/>
        </a:accent1>
        <a:accent2>
          <a:srgbClr val="8E0000"/>
        </a:accent2>
        <a:accent3>
          <a:srgbClr val="AAADBA"/>
        </a:accent3>
        <a:accent4>
          <a:srgbClr val="D6D6D6"/>
        </a:accent4>
        <a:accent5>
          <a:srgbClr val="FEDAB8"/>
        </a:accent5>
        <a:accent6>
          <a:srgbClr val="800000"/>
        </a:accent6>
        <a:hlink>
          <a:srgbClr val="FFFFFF"/>
        </a:hlink>
        <a:folHlink>
          <a:srgbClr val="8091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12">
        <a:dk1>
          <a:srgbClr val="809195"/>
        </a:dk1>
        <a:lt1>
          <a:srgbClr val="FAFAFA"/>
        </a:lt1>
        <a:dk2>
          <a:srgbClr val="092F6D"/>
        </a:dk2>
        <a:lt2>
          <a:srgbClr val="FEBD67"/>
        </a:lt2>
        <a:accent1>
          <a:srgbClr val="FEBD67"/>
        </a:accent1>
        <a:accent2>
          <a:srgbClr val="8E0000"/>
        </a:accent2>
        <a:accent3>
          <a:srgbClr val="AAADBA"/>
        </a:accent3>
        <a:accent4>
          <a:srgbClr val="D6D6D6"/>
        </a:accent4>
        <a:accent5>
          <a:srgbClr val="FEDBB8"/>
        </a:accent5>
        <a:accent6>
          <a:srgbClr val="800000"/>
        </a:accent6>
        <a:hlink>
          <a:srgbClr val="FAFAFA"/>
        </a:hlink>
        <a:folHlink>
          <a:srgbClr val="80919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97DFDB8E-5B2B-CC40-937D-D62613D1F483}" vid="{DC8BF0CB-D514-8F4B-980A-9509C50CB93E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AAMC PPT Leadership</Template>
  <TotalTime>1337</TotalTime>
  <Words>380</Words>
  <Application>Microsoft Office PowerPoint</Application>
  <PresentationFormat>On-screen Show (4:3)</PresentationFormat>
  <Paragraphs>41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Courier New</vt:lpstr>
      <vt:lpstr>Wingdings</vt:lpstr>
      <vt:lpstr>AAMC White template</vt:lpstr>
      <vt:lpstr>AAMC Blue template</vt:lpstr>
      <vt:lpstr>CFAS Connect Housekeeping</vt:lpstr>
      <vt:lpstr>PowerPoint Presentation</vt:lpstr>
      <vt:lpstr>Thank You to the Program Committee!</vt:lpstr>
      <vt:lpstr>Thank You to the CFAS / AAMC Team</vt:lpstr>
      <vt:lpstr>2022 CFAS Spring Meeting: Key Takeaways</vt:lpstr>
      <vt:lpstr>2022 CFAS Spring Meeting: Key Takeaways</vt:lpstr>
      <vt:lpstr>You Were Overall Satisfied…</vt:lpstr>
      <vt:lpstr>And You Liked Hearing from Leaders…</vt:lpstr>
      <vt:lpstr>And the Topics We Covered…</vt:lpstr>
      <vt:lpstr>But You Miss Being Together…</vt:lpstr>
      <vt:lpstr>…And We’ll Fix that at LSL</vt:lpstr>
      <vt:lpstr>Join Us in Nashville in November!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Eric Weissman</dc:creator>
  <cp:keywords/>
  <dc:description/>
  <cp:lastModifiedBy>Alexander Bolt</cp:lastModifiedBy>
  <cp:revision>8</cp:revision>
  <cp:lastPrinted>2004-07-27T15:39:03Z</cp:lastPrinted>
  <dcterms:created xsi:type="dcterms:W3CDTF">2022-05-24T15:28:48Z</dcterms:created>
  <dcterms:modified xsi:type="dcterms:W3CDTF">2022-06-07T23:21:02Z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08-03-13 blue ridge on white</vt:lpwstr>
  </property>
  <property fmtid="{D5CDD505-2E9C-101B-9397-08002B2CF9AE}" pid="4" name="ArticulateGUID">
    <vt:lpwstr>1BAFC813-8BED-4A3F-9159-AB029F61DAE8</vt:lpwstr>
  </property>
  <property fmtid="{D5CDD505-2E9C-101B-9397-08002B2CF9AE}" pid="5" name="ArticulateProjectFull">
    <vt:lpwstr>C:\Users\skurtz\Desktop\DGK White Template.ppta</vt:lpwstr>
  </property>
</Properties>
</file>