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6" r:id="rId2"/>
  </p:sldMasterIdLst>
  <p:notesMasterIdLst>
    <p:notesMasterId r:id="rId16"/>
  </p:notesMasterIdLst>
  <p:handoutMasterIdLst>
    <p:handoutMasterId r:id="rId17"/>
  </p:handoutMasterIdLst>
  <p:sldIdLst>
    <p:sldId id="569" r:id="rId3"/>
    <p:sldId id="578" r:id="rId4"/>
    <p:sldId id="261" r:id="rId5"/>
    <p:sldId id="571" r:id="rId6"/>
    <p:sldId id="256" r:id="rId7"/>
    <p:sldId id="260" r:id="rId8"/>
    <p:sldId id="572" r:id="rId9"/>
    <p:sldId id="574" r:id="rId10"/>
    <p:sldId id="262" r:id="rId11"/>
    <p:sldId id="575" r:id="rId12"/>
    <p:sldId id="576" r:id="rId13"/>
    <p:sldId id="263" r:id="rId14"/>
    <p:sldId id="577" r:id="rId15"/>
  </p:sldIdLst>
  <p:sldSz cx="12192000" cy="6858000"/>
  <p:notesSz cx="6858000" cy="9296400"/>
  <p:custDataLst>
    <p:tags r:id="rId18"/>
  </p:custDataLst>
  <p:defaultTextStyle>
    <a:defPPr>
      <a:defRPr lang="en-US"/>
    </a:defPPr>
    <a:lvl1pPr algn="l" rtl="0" eaLnBrk="0" fontAlgn="base" hangingPunct="0">
      <a:spcBef>
        <a:spcPct val="0"/>
      </a:spcBef>
      <a:spcAft>
        <a:spcPct val="0"/>
      </a:spcAft>
      <a:defRPr sz="2000" b="1" kern="1200">
        <a:solidFill>
          <a:schemeClr val="bg1"/>
        </a:solidFill>
        <a:latin typeface="Arial" charset="0"/>
        <a:ea typeface="+mn-ea"/>
        <a:cs typeface="+mn-cs"/>
      </a:defRPr>
    </a:lvl1pPr>
    <a:lvl2pPr marL="457200" algn="l" rtl="0" eaLnBrk="0" fontAlgn="base" hangingPunct="0">
      <a:spcBef>
        <a:spcPct val="0"/>
      </a:spcBef>
      <a:spcAft>
        <a:spcPct val="0"/>
      </a:spcAft>
      <a:defRPr sz="2000" b="1" kern="1200">
        <a:solidFill>
          <a:schemeClr val="bg1"/>
        </a:solidFill>
        <a:latin typeface="Arial" charset="0"/>
        <a:ea typeface="+mn-ea"/>
        <a:cs typeface="+mn-cs"/>
      </a:defRPr>
    </a:lvl2pPr>
    <a:lvl3pPr marL="914400" algn="l" rtl="0" eaLnBrk="0" fontAlgn="base" hangingPunct="0">
      <a:spcBef>
        <a:spcPct val="0"/>
      </a:spcBef>
      <a:spcAft>
        <a:spcPct val="0"/>
      </a:spcAft>
      <a:defRPr sz="2000" b="1" kern="1200">
        <a:solidFill>
          <a:schemeClr val="bg1"/>
        </a:solidFill>
        <a:latin typeface="Arial" charset="0"/>
        <a:ea typeface="+mn-ea"/>
        <a:cs typeface="+mn-cs"/>
      </a:defRPr>
    </a:lvl3pPr>
    <a:lvl4pPr marL="1371600" algn="l" rtl="0" eaLnBrk="0" fontAlgn="base" hangingPunct="0">
      <a:spcBef>
        <a:spcPct val="0"/>
      </a:spcBef>
      <a:spcAft>
        <a:spcPct val="0"/>
      </a:spcAft>
      <a:defRPr sz="2000" b="1" kern="1200">
        <a:solidFill>
          <a:schemeClr val="bg1"/>
        </a:solidFill>
        <a:latin typeface="Arial" charset="0"/>
        <a:ea typeface="+mn-ea"/>
        <a:cs typeface="+mn-cs"/>
      </a:defRPr>
    </a:lvl4pPr>
    <a:lvl5pPr marL="1828800" algn="l" rtl="0" eaLnBrk="0" fontAlgn="base" hangingPunct="0">
      <a:spcBef>
        <a:spcPct val="0"/>
      </a:spcBef>
      <a:spcAft>
        <a:spcPct val="0"/>
      </a:spcAft>
      <a:defRPr sz="2000" b="1" kern="1200">
        <a:solidFill>
          <a:schemeClr val="bg1"/>
        </a:solidFill>
        <a:latin typeface="Arial" charset="0"/>
        <a:ea typeface="+mn-ea"/>
        <a:cs typeface="+mn-cs"/>
      </a:defRPr>
    </a:lvl5pPr>
    <a:lvl6pPr marL="2286000" algn="l" defTabSz="914400" rtl="0" eaLnBrk="1" latinLnBrk="0" hangingPunct="1">
      <a:defRPr sz="2000" b="1" kern="1200">
        <a:solidFill>
          <a:schemeClr val="bg1"/>
        </a:solidFill>
        <a:latin typeface="Arial" charset="0"/>
        <a:ea typeface="+mn-ea"/>
        <a:cs typeface="+mn-cs"/>
      </a:defRPr>
    </a:lvl6pPr>
    <a:lvl7pPr marL="2743200" algn="l" defTabSz="914400" rtl="0" eaLnBrk="1" latinLnBrk="0" hangingPunct="1">
      <a:defRPr sz="2000" b="1" kern="1200">
        <a:solidFill>
          <a:schemeClr val="bg1"/>
        </a:solidFill>
        <a:latin typeface="Arial" charset="0"/>
        <a:ea typeface="+mn-ea"/>
        <a:cs typeface="+mn-cs"/>
      </a:defRPr>
    </a:lvl7pPr>
    <a:lvl8pPr marL="3200400" algn="l" defTabSz="914400" rtl="0" eaLnBrk="1" latinLnBrk="0" hangingPunct="1">
      <a:defRPr sz="2000" b="1" kern="1200">
        <a:solidFill>
          <a:schemeClr val="bg1"/>
        </a:solidFill>
        <a:latin typeface="Arial" charset="0"/>
        <a:ea typeface="+mn-ea"/>
        <a:cs typeface="+mn-cs"/>
      </a:defRPr>
    </a:lvl8pPr>
    <a:lvl9pPr marL="3657600" algn="l" defTabSz="914400" rtl="0" eaLnBrk="1" latinLnBrk="0" hangingPunct="1">
      <a:defRPr sz="2000" b="1" kern="1200">
        <a:solidFill>
          <a:schemeClr val="bg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D5B8A9-C0B8-7336-2188-174185E0E65A}" name="Judy Opatik Scott" initials="JOS" userId="S::jscott@aamc.org::7f7e790f-79b6-47d6-a76a-91d35e1331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92F6D"/>
    <a:srgbClr val="809FA1"/>
    <a:srgbClr val="829995"/>
    <a:srgbClr val="FFFF66"/>
    <a:srgbClr val="5D5DD7"/>
    <a:srgbClr val="FF0000"/>
    <a:srgbClr val="526AE2"/>
    <a:srgbClr val="7286E8"/>
    <a:srgbClr val="819687"/>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62" autoAdjust="0"/>
  </p:normalViewPr>
  <p:slideViewPr>
    <p:cSldViewPr snapToGrid="0">
      <p:cViewPr varScale="1">
        <p:scale>
          <a:sx n="77" d="100"/>
          <a:sy n="77" d="100"/>
        </p:scale>
        <p:origin x="912" y="5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hdr" sz="quarter"/>
          </p:nvPr>
        </p:nvSpPr>
        <p:spPr bwMode="auto">
          <a:xfrm>
            <a:off x="0" y="-14288"/>
            <a:ext cx="760413" cy="2746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defTabSz="931863">
              <a:defRPr sz="1200" b="0">
                <a:solidFill>
                  <a:srgbClr val="474747"/>
                </a:solidFill>
              </a:defRPr>
            </a:lvl1pPr>
          </a:lstStyle>
          <a:p>
            <a:pPr>
              <a:defRPr/>
            </a:pPr>
            <a:endParaRPr lang="en-US"/>
          </a:p>
        </p:txBody>
      </p:sp>
      <p:sp>
        <p:nvSpPr>
          <p:cNvPr id="1410051" name="Rectangle 3"/>
          <p:cNvSpPr>
            <a:spLocks noGrp="1" noChangeArrowheads="1"/>
          </p:cNvSpPr>
          <p:nvPr>
            <p:ph type="dt" sz="quarter" idx="1"/>
          </p:nvPr>
        </p:nvSpPr>
        <p:spPr bwMode="auto">
          <a:xfrm>
            <a:off x="5943600" y="-14288"/>
            <a:ext cx="914400" cy="2746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algn="r" defTabSz="931863">
              <a:defRPr sz="1200" b="0">
                <a:solidFill>
                  <a:srgbClr val="474747"/>
                </a:solidFill>
              </a:defRPr>
            </a:lvl1pPr>
          </a:lstStyle>
          <a:p>
            <a:pPr>
              <a:defRPr/>
            </a:pPr>
            <a:endParaRPr lang="en-US"/>
          </a:p>
        </p:txBody>
      </p:sp>
      <p:sp>
        <p:nvSpPr>
          <p:cNvPr id="1410052" name="Rectangle 4"/>
          <p:cNvSpPr>
            <a:spLocks noGrp="1" noChangeArrowheads="1"/>
          </p:cNvSpPr>
          <p:nvPr>
            <p:ph type="ftr" sz="quarter" idx="2"/>
          </p:nvPr>
        </p:nvSpPr>
        <p:spPr bwMode="auto">
          <a:xfrm>
            <a:off x="0" y="9021763"/>
            <a:ext cx="677863" cy="2746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spAutoFit/>
          </a:bodyPr>
          <a:lstStyle>
            <a:lvl1pPr defTabSz="931863">
              <a:defRPr sz="1200" b="0">
                <a:solidFill>
                  <a:srgbClr val="474747"/>
                </a:solidFill>
              </a:defRPr>
            </a:lvl1pPr>
          </a:lstStyle>
          <a:p>
            <a:pPr>
              <a:defRPr/>
            </a:pPr>
            <a:endParaRPr lang="en-US"/>
          </a:p>
        </p:txBody>
      </p:sp>
      <p:sp>
        <p:nvSpPr>
          <p:cNvPr id="1410053" name="Rectangle 5"/>
          <p:cNvSpPr>
            <a:spLocks noGrp="1" noChangeArrowheads="1"/>
          </p:cNvSpPr>
          <p:nvPr>
            <p:ph type="sldNum" sz="quarter" idx="3"/>
          </p:nvPr>
        </p:nvSpPr>
        <p:spPr bwMode="auto">
          <a:xfrm>
            <a:off x="6484938" y="9021763"/>
            <a:ext cx="373062" cy="2746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spAutoFit/>
          </a:bodyPr>
          <a:lstStyle>
            <a:lvl1pPr algn="r" defTabSz="931863">
              <a:defRPr sz="1200" b="0">
                <a:solidFill>
                  <a:srgbClr val="474747"/>
                </a:solidFill>
              </a:defRPr>
            </a:lvl1pPr>
          </a:lstStyle>
          <a:p>
            <a:pPr>
              <a:defRPr/>
            </a:pPr>
            <a:fld id="{09362502-8149-734D-B703-147083542C3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solidFill>
                  <a:srgbClr val="000052"/>
                </a:solidFill>
              </a:defRPr>
            </a:lvl1pPr>
          </a:lstStyle>
          <a:p>
            <a:pPr>
              <a:defRPr/>
            </a:pPr>
            <a:endParaRPr lang="en-US"/>
          </a:p>
        </p:txBody>
      </p:sp>
      <p:sp>
        <p:nvSpPr>
          <p:cNvPr id="788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solidFill>
                  <a:srgbClr val="000052"/>
                </a:solidFill>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3"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8854"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b="0">
                <a:solidFill>
                  <a:srgbClr val="000052"/>
                </a:solidFill>
              </a:defRPr>
            </a:lvl1pPr>
          </a:lstStyle>
          <a:p>
            <a:pPr>
              <a:defRPr/>
            </a:pPr>
            <a:endParaRPr lang="en-US"/>
          </a:p>
        </p:txBody>
      </p:sp>
      <p:sp>
        <p:nvSpPr>
          <p:cNvPr id="78855"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solidFill>
                  <a:srgbClr val="000052"/>
                </a:solidFill>
              </a:defRPr>
            </a:lvl1pPr>
          </a:lstStyle>
          <a:p>
            <a:pPr>
              <a:defRPr/>
            </a:pPr>
            <a:fld id="{05E91A80-D3CF-A046-81BE-0B0389BD12E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a:solidFill>
                <a:srgbClr val="474747"/>
              </a:solidFill>
            </a:endParaRPr>
          </a:p>
        </p:txBody>
      </p:sp>
      <p:sp>
        <p:nvSpPr>
          <p:cNvPr id="4060162" name="Rectangle 2"/>
          <p:cNvSpPr>
            <a:spLocks noGrp="1" noChangeArrowheads="1"/>
          </p:cNvSpPr>
          <p:nvPr>
            <p:ph type="ctrTitle"/>
          </p:nvPr>
        </p:nvSpPr>
        <p:spPr>
          <a:xfrm>
            <a:off x="1164167" y="2535238"/>
            <a:ext cx="7836958" cy="1187450"/>
          </a:xfrm>
        </p:spPr>
        <p:txBody>
          <a:bodyPr anchor="t"/>
          <a:lstStyle>
            <a:lvl1pPr>
              <a:lnSpc>
                <a:spcPct val="80000"/>
              </a:lnSpc>
              <a:defRPr b="1">
                <a:solidFill>
                  <a:schemeClr val="bg1"/>
                </a:solidFill>
                <a:latin typeface="+mn-lt"/>
              </a:defRPr>
            </a:lvl1pPr>
          </a:lstStyle>
          <a:p>
            <a:r>
              <a:rPr lang="en-US"/>
              <a:t>Click to edit Master title style</a:t>
            </a:r>
            <a:endParaRPr lang="en-US" dirty="0"/>
          </a:p>
        </p:txBody>
      </p:sp>
      <p:sp>
        <p:nvSpPr>
          <p:cNvPr id="4060163" name="Rectangle 3"/>
          <p:cNvSpPr>
            <a:spLocks noGrp="1" noChangeArrowheads="1"/>
          </p:cNvSpPr>
          <p:nvPr>
            <p:ph type="subTitle" idx="1"/>
          </p:nvPr>
        </p:nvSpPr>
        <p:spPr>
          <a:xfrm>
            <a:off x="1164167" y="4681539"/>
            <a:ext cx="7836958" cy="1273175"/>
          </a:xfrm>
        </p:spPr>
        <p:txBody>
          <a:bodyPr/>
          <a:lstStyle>
            <a:lvl1pPr>
              <a:defRPr sz="2600">
                <a:solidFill>
                  <a:schemeClr val="bg1"/>
                </a:solidFill>
              </a:defRPr>
            </a:lvl1pPr>
          </a:lstStyle>
          <a:p>
            <a:r>
              <a:rPr lang="en-US"/>
              <a:t>Click to edit Master subtitle style</a:t>
            </a:r>
            <a:endParaRPr lang="en-US" dirty="0"/>
          </a:p>
        </p:txBody>
      </p:sp>
      <p:sp>
        <p:nvSpPr>
          <p:cNvPr id="6" name="Text Box 79"/>
          <p:cNvSpPr txBox="1">
            <a:spLocks noChangeArrowheads="1"/>
          </p:cNvSpPr>
          <p:nvPr userDrawn="1"/>
        </p:nvSpPr>
        <p:spPr bwMode="auto">
          <a:xfrm>
            <a:off x="328002" y="6521631"/>
            <a:ext cx="7518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pPr>
              <a:defRPr/>
            </a:pPr>
            <a:r>
              <a:rPr lang="en-US" altLang="en-US" sz="800" b="0" dirty="0">
                <a:solidFill>
                  <a:schemeClr val="tx1"/>
                </a:solidFill>
              </a:rPr>
              <a:t>© 2017 AAMC. May not be reproduced without permission.</a:t>
            </a:r>
          </a:p>
        </p:txBody>
      </p:sp>
      <p:pic>
        <p:nvPicPr>
          <p:cNvPr id="8"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01125" y="0"/>
            <a:ext cx="3190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9"/>
          <p:cNvSpPr txBox="1">
            <a:spLocks noChangeArrowheads="1"/>
          </p:cNvSpPr>
          <p:nvPr userDrawn="1"/>
        </p:nvSpPr>
        <p:spPr bwMode="auto">
          <a:xfrm>
            <a:off x="217933" y="6521631"/>
            <a:ext cx="7518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pPr>
              <a:defRPr/>
            </a:pPr>
            <a:r>
              <a:rPr lang="en-US" altLang="en-US" sz="800" b="0" dirty="0">
                <a:solidFill>
                  <a:schemeClr val="bg1"/>
                </a:solidFill>
              </a:rPr>
              <a:t>© AAMC. May not be reproduced without permission.</a:t>
            </a:r>
          </a:p>
        </p:txBody>
      </p:sp>
    </p:spTree>
    <p:extLst>
      <p:ext uri="{BB962C8B-B14F-4D97-AF65-F5344CB8AC3E}">
        <p14:creationId xmlns:p14="http://schemas.microsoft.com/office/powerpoint/2010/main" val="30604138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F73AF-D627-468D-B908-F50D634F5C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591B63-F72E-4C26-909C-7420B405D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60F47-615F-4FB8-A0FA-42C7BB69B3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FDBFDC-F93A-4EE7-B9BF-80EBA44A61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D2DCE-64BB-44C1-B638-5C9A2F511F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13ACD-9DD0-4B93-9A48-0350F0910A01}"/>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8" name="Footer Placeholder 7">
            <a:extLst>
              <a:ext uri="{FF2B5EF4-FFF2-40B4-BE49-F238E27FC236}">
                <a16:creationId xmlns:a16="http://schemas.microsoft.com/office/drawing/2014/main" id="{1D6C4E6F-1F2B-4A10-94B7-16A2D32CC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638D2F-F746-419E-8909-B59820927B63}"/>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107489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B164-8899-452D-ACC4-1F981229D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924856-2B97-41D5-8121-1ACBD5592CC0}"/>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4" name="Footer Placeholder 3">
            <a:extLst>
              <a:ext uri="{FF2B5EF4-FFF2-40B4-BE49-F238E27FC236}">
                <a16:creationId xmlns:a16="http://schemas.microsoft.com/office/drawing/2014/main" id="{426C41F6-F292-4C7A-AAC2-9ADE086C6B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0A357-D688-4381-8065-B56427E44E50}"/>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2686676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932EF8-3B63-45A1-B440-C6E31B4DBE42}"/>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3" name="Footer Placeholder 2">
            <a:extLst>
              <a:ext uri="{FF2B5EF4-FFF2-40B4-BE49-F238E27FC236}">
                <a16:creationId xmlns:a16="http://schemas.microsoft.com/office/drawing/2014/main" id="{5E312DF6-8E6A-422E-85CE-0BB20715CA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987AD9-A93D-42BB-9D60-22DDDE171068}"/>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1412023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9B32-28F7-4D1D-A967-53B2EB2DF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FAB88-90AE-494D-85ED-885A88BA1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04C31-2315-41E3-B3E9-DFAFFAFB9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4A355-30AC-4ECD-BFF8-20D7F759A919}"/>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6" name="Footer Placeholder 5">
            <a:extLst>
              <a:ext uri="{FF2B5EF4-FFF2-40B4-BE49-F238E27FC236}">
                <a16:creationId xmlns:a16="http://schemas.microsoft.com/office/drawing/2014/main" id="{33932D73-7679-4A3C-8FE0-EB0D3FB24B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626EB-B76F-43F0-83A4-965B07BC7A1C}"/>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378250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3609-49C7-46D2-A536-B7A12019A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788321-7F30-4BF3-9433-71DF3FD7A1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BCDBB4-FCBB-4601-A5E7-FD5B1DD43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E155E-9153-4E45-9CA6-56F47007ED96}"/>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6" name="Footer Placeholder 5">
            <a:extLst>
              <a:ext uri="{FF2B5EF4-FFF2-40B4-BE49-F238E27FC236}">
                <a16:creationId xmlns:a16="http://schemas.microsoft.com/office/drawing/2014/main" id="{CE23C9F8-B236-4DD1-9CC8-230717562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9BAE28-66C1-4875-AC1D-2E9463103379}"/>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95974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B9EEE-22D0-4ABF-B0EF-8EA7819C7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E77201-7707-49AD-9B42-E1EE35B07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90A15-1BBA-4606-AE89-5F5F2446C3BD}"/>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5" name="Footer Placeholder 4">
            <a:extLst>
              <a:ext uri="{FF2B5EF4-FFF2-40B4-BE49-F238E27FC236}">
                <a16:creationId xmlns:a16="http://schemas.microsoft.com/office/drawing/2014/main" id="{AC5D2E83-78D7-4C43-BFEE-1159D51C5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C52B-264F-4CA4-AFEF-269A99558A99}"/>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868337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6F5109-B2BB-467C-9F6A-8BCE17DDE9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21D219-F3D8-4547-B777-7665564673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753BA-633B-4666-8C43-7740BDC74CF4}"/>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5" name="Footer Placeholder 4">
            <a:extLst>
              <a:ext uri="{FF2B5EF4-FFF2-40B4-BE49-F238E27FC236}">
                <a16:creationId xmlns:a16="http://schemas.microsoft.com/office/drawing/2014/main" id="{730A88C0-FEB0-4740-81FE-CE3A31FDB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ABE96-81A6-4A6D-9075-BA9DF4941173}"/>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177445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100" y="1127362"/>
            <a:ext cx="10651067" cy="476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7" name="Slide Number Placeholder 1"/>
          <p:cNvSpPr>
            <a:spLocks noGrp="1"/>
          </p:cNvSpPr>
          <p:nvPr>
            <p:ph type="sldNum" sz="quarter" idx="4"/>
          </p:nvPr>
        </p:nvSpPr>
        <p:spPr>
          <a:xfrm>
            <a:off x="110068" y="6436784"/>
            <a:ext cx="521677" cy="365125"/>
          </a:xfrm>
          <a:prstGeom prst="rect">
            <a:avLst/>
          </a:prstGeom>
        </p:spPr>
        <p:txBody>
          <a:bodyPr vert="horz" lIns="91440" tIns="45720" rIns="91440" bIns="45720" rtlCol="0" anchor="ctr"/>
          <a:lstStyle>
            <a:lvl1pPr algn="l">
              <a:defRPr sz="1200" b="0" smtClean="0">
                <a:solidFill>
                  <a:schemeClr val="bg1"/>
                </a:solidFill>
              </a:defRPr>
            </a:lvl1pPr>
          </a:lstStyle>
          <a:p>
            <a:pPr>
              <a:defRPr/>
            </a:pPr>
            <a:fld id="{F5D3FE59-4284-2A45-929E-71D2CB10F5B4}" type="slidenum">
              <a:rPr lang="en-US" smtClean="0"/>
              <a:pPr>
                <a:defRPr/>
              </a:pPr>
              <a:t>‹#›</a:t>
            </a:fld>
            <a:endParaRPr lang="en-US" dirty="0"/>
          </a:p>
        </p:txBody>
      </p:sp>
    </p:spTree>
    <p:extLst>
      <p:ext uri="{BB962C8B-B14F-4D97-AF65-F5344CB8AC3E}">
        <p14:creationId xmlns:p14="http://schemas.microsoft.com/office/powerpoint/2010/main" val="4142063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4700"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34"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8"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bg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5711707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6"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bg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2076028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bg1"/>
                </a:solidFill>
              </a:defRPr>
            </a:lvl1pPr>
          </a:lstStyle>
          <a:p>
            <a:pPr>
              <a:defRPr/>
            </a:pPr>
            <a:fld id="{ADC2174A-351A-8246-9B91-DA39B6C4E9F5}" type="slidenum">
              <a:rPr lang="en-US" smtClean="0"/>
              <a:pPr>
                <a:defRPr/>
              </a:pPr>
              <a:t>‹#›</a:t>
            </a:fld>
            <a:endParaRPr lang="en-US" dirty="0"/>
          </a:p>
        </p:txBody>
      </p:sp>
      <p:sp>
        <p:nvSpPr>
          <p:cNvPr id="3" name="Rectangle 9"/>
          <p:cNvSpPr>
            <a:spLocks noChangeArrowheads="1"/>
          </p:cNvSpPr>
          <p:nvPr userDrawn="1"/>
        </p:nvSpPr>
        <p:spPr bwMode="auto">
          <a:xfrm>
            <a:off x="0" y="0"/>
            <a:ext cx="12192000" cy="6105525"/>
          </a:xfrm>
          <a:prstGeom prst="rect">
            <a:avLst/>
          </a:prstGeom>
          <a:solidFill>
            <a:srgbClr val="547BB2"/>
          </a:solidFill>
          <a:ln>
            <a:noFill/>
          </a:ln>
          <a:extLst>
            <a:ext uri="{91240B29-F687-4F45-9708-019B960494DF}">
              <a14:hiddenLine xmlns:a14="http://schemas.microsoft.com/office/drawing/2010/main" w="22225">
                <a:solidFill>
                  <a:srgbClr val="000000"/>
                </a:solidFill>
                <a:round/>
                <a:headEnd/>
                <a:tailEnd/>
              </a14:hiddenLine>
            </a:ext>
          </a:extLst>
        </p:spPr>
        <p:txBody>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Tree>
    <p:extLst>
      <p:ext uri="{BB962C8B-B14F-4D97-AF65-F5344CB8AC3E}">
        <p14:creationId xmlns:p14="http://schemas.microsoft.com/office/powerpoint/2010/main" val="312748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20AC-46F1-441C-8549-926D4D985D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97D2E9-76FE-4CB2-919A-03737224E4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91AAFA-2E75-4C98-A7B7-48AC1E6E3B28}"/>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5" name="Footer Placeholder 4">
            <a:extLst>
              <a:ext uri="{FF2B5EF4-FFF2-40B4-BE49-F238E27FC236}">
                <a16:creationId xmlns:a16="http://schemas.microsoft.com/office/drawing/2014/main" id="{43812F1A-9184-47B7-9606-D8B474652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440E2-5247-4552-A51F-A27F53043DE4}"/>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104315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225C-8550-4729-96FA-74D4933A37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9749D-F898-4D62-93F8-60E097B30F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71D69-A299-4E15-A102-9885AC557399}"/>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5" name="Footer Placeholder 4">
            <a:extLst>
              <a:ext uri="{FF2B5EF4-FFF2-40B4-BE49-F238E27FC236}">
                <a16:creationId xmlns:a16="http://schemas.microsoft.com/office/drawing/2014/main" id="{37DD7272-FBB4-4815-8B5B-04AA40274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6E5CE-1D60-43BC-8254-BF183E958FCA}"/>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313356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6141-7C0D-4B5A-AAF2-CF0DEC94F5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AAE63-0B00-49C4-A1E0-D06729539E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E81D6-565F-4652-8CB1-458AB80B81DF}"/>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5" name="Footer Placeholder 4">
            <a:extLst>
              <a:ext uri="{FF2B5EF4-FFF2-40B4-BE49-F238E27FC236}">
                <a16:creationId xmlns:a16="http://schemas.microsoft.com/office/drawing/2014/main" id="{762527D6-C347-49B0-9B4C-844A0CA04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0C3D0-5D9B-4623-920C-2CDCA13D7AAD}"/>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70363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2CD9F-CA87-4991-9831-0BD660BE4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72B51-01A7-46CD-B3D0-1AAC1A072B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2CD74-69ED-46EF-9916-87EF7F1BD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CF92B-98A5-4AB9-8D71-2199DBAE8A16}"/>
              </a:ext>
            </a:extLst>
          </p:cNvPr>
          <p:cNvSpPr>
            <a:spLocks noGrp="1"/>
          </p:cNvSpPr>
          <p:nvPr>
            <p:ph type="dt" sz="half" idx="10"/>
          </p:nvPr>
        </p:nvSpPr>
        <p:spPr/>
        <p:txBody>
          <a:bodyPr/>
          <a:lstStyle/>
          <a:p>
            <a:fld id="{0A42BC6C-1894-46FB-A00D-1F6D5CF62FF6}" type="datetimeFigureOut">
              <a:rPr lang="en-US" smtClean="0"/>
              <a:t>5/5/2022</a:t>
            </a:fld>
            <a:endParaRPr lang="en-US"/>
          </a:p>
        </p:txBody>
      </p:sp>
      <p:sp>
        <p:nvSpPr>
          <p:cNvPr id="6" name="Footer Placeholder 5">
            <a:extLst>
              <a:ext uri="{FF2B5EF4-FFF2-40B4-BE49-F238E27FC236}">
                <a16:creationId xmlns:a16="http://schemas.microsoft.com/office/drawing/2014/main" id="{6D64B743-C07C-432E-B95C-70B0B2D1A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2C3B4A-5EDE-475C-B002-C0019C4EADF3}"/>
              </a:ext>
            </a:extLst>
          </p:cNvPr>
          <p:cNvSpPr>
            <a:spLocks noGrp="1"/>
          </p:cNvSpPr>
          <p:nvPr>
            <p:ph type="sldNum" sz="quarter" idx="12"/>
          </p:nvPr>
        </p:nvSpPr>
        <p:spPr/>
        <p:txBody>
          <a:bodyPr/>
          <a:lstStyle/>
          <a:p>
            <a:fld id="{B89B2105-0E8F-4807-B855-831433F7F7D9}" type="slidenum">
              <a:rPr lang="en-US" smtClean="0"/>
              <a:t>‹#›</a:t>
            </a:fld>
            <a:endParaRPr lang="en-US"/>
          </a:p>
        </p:txBody>
      </p:sp>
    </p:spTree>
    <p:extLst>
      <p:ext uri="{BB962C8B-B14F-4D97-AF65-F5344CB8AC3E}">
        <p14:creationId xmlns:p14="http://schemas.microsoft.com/office/powerpoint/2010/main" val="849472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8350" y="301625"/>
            <a:ext cx="111823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US" altLang="en-US" dirty="0"/>
          </a:p>
        </p:txBody>
      </p:sp>
      <p:sp>
        <p:nvSpPr>
          <p:cNvPr id="1027" name="Rectangle 31"/>
          <p:cNvSpPr>
            <a:spLocks noGrp="1" noChangeArrowheads="1"/>
          </p:cNvSpPr>
          <p:nvPr>
            <p:ph type="body" idx="1"/>
          </p:nvPr>
        </p:nvSpPr>
        <p:spPr bwMode="auto">
          <a:xfrm>
            <a:off x="774700" y="1073150"/>
            <a:ext cx="10650538"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28" name="Text Box 5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a:solidFill>
                <a:srgbClr val="474747"/>
              </a:solidFill>
            </a:endParaRPr>
          </a:p>
        </p:txBody>
      </p:sp>
      <p:sp>
        <p:nvSpPr>
          <p:cNvPr id="2"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bg1"/>
                </a:solidFill>
              </a:defRPr>
            </a:lvl1pPr>
          </a:lstStyle>
          <a:p>
            <a:pPr>
              <a:defRPr/>
            </a:pPr>
            <a:fld id="{ADC2174A-351A-8246-9B91-DA39B6C4E9F5}" type="slidenum">
              <a:rPr lang="en-US" smtClean="0"/>
              <a:pPr>
                <a:defRPr/>
              </a:pPr>
              <a:t>‹#›</a:t>
            </a:fld>
            <a:endParaRPr lang="en-US" dirty="0"/>
          </a:p>
        </p:txBody>
      </p:sp>
      <p:sp>
        <p:nvSpPr>
          <p:cNvPr id="8" name="Text Box 79"/>
          <p:cNvSpPr txBox="1">
            <a:spLocks noChangeArrowheads="1"/>
          </p:cNvSpPr>
          <p:nvPr/>
        </p:nvSpPr>
        <p:spPr bwMode="auto">
          <a:xfrm>
            <a:off x="328002" y="6521631"/>
            <a:ext cx="7518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pPr>
              <a:defRPr/>
            </a:pPr>
            <a:r>
              <a:rPr lang="en-US" altLang="en-US" sz="800" b="0" dirty="0">
                <a:solidFill>
                  <a:schemeClr val="bg1"/>
                </a:solidFill>
              </a:rPr>
              <a:t>© AAMC. May not be reproduced without permission.</a:t>
            </a:r>
          </a:p>
        </p:txBody>
      </p:sp>
      <p:pic>
        <p:nvPicPr>
          <p:cNvPr id="10" name="Picture 7"/>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229975" y="6173788"/>
            <a:ext cx="857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hdr="0" ftr="0" dt="0"/>
  <p:txStyles>
    <p:title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3BC69-4BD3-489A-89D4-1F8BE565E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BAB38-6BFA-455E-90C6-2CC7293DFC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44A11-F982-4802-98FF-55EA931A5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2BC6C-1894-46FB-A00D-1F6D5CF62FF6}" type="datetimeFigureOut">
              <a:rPr lang="en-US" smtClean="0"/>
              <a:t>5/5/2022</a:t>
            </a:fld>
            <a:endParaRPr lang="en-US"/>
          </a:p>
        </p:txBody>
      </p:sp>
      <p:sp>
        <p:nvSpPr>
          <p:cNvPr id="5" name="Footer Placeholder 4">
            <a:extLst>
              <a:ext uri="{FF2B5EF4-FFF2-40B4-BE49-F238E27FC236}">
                <a16:creationId xmlns:a16="http://schemas.microsoft.com/office/drawing/2014/main" id="{074C3E2E-44C1-45AF-BBEF-7D8395BA3D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84E358-EB4C-44C3-A8A4-87794D81DD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B2105-0E8F-4807-B855-831433F7F7D9}" type="slidenum">
              <a:rPr lang="en-US" smtClean="0"/>
              <a:t>‹#›</a:t>
            </a:fld>
            <a:endParaRPr lang="en-US"/>
          </a:p>
        </p:txBody>
      </p:sp>
    </p:spTree>
    <p:extLst>
      <p:ext uri="{BB962C8B-B14F-4D97-AF65-F5344CB8AC3E}">
        <p14:creationId xmlns:p14="http://schemas.microsoft.com/office/powerpoint/2010/main" val="15592963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775136" y="2535238"/>
            <a:ext cx="9739312" cy="1187450"/>
          </a:xfrm>
        </p:spPr>
        <p:txBody>
          <a:bodyPr/>
          <a:lstStyle/>
          <a:p>
            <a:r>
              <a:rPr lang="en-US" altLang="en-US" dirty="0"/>
              <a:t>Diagnostic Safety Toolkit - Vignettes</a:t>
            </a:r>
          </a:p>
        </p:txBody>
      </p:sp>
      <p:sp>
        <p:nvSpPr>
          <p:cNvPr id="7" name="Rectangle 8">
            <a:extLst>
              <a:ext uri="{FF2B5EF4-FFF2-40B4-BE49-F238E27FC236}">
                <a16:creationId xmlns:a16="http://schemas.microsoft.com/office/drawing/2014/main" id="{2CD5C7EF-CE2C-2148-B308-D1847179AEF2}"/>
              </a:ext>
            </a:extLst>
          </p:cNvPr>
          <p:cNvSpPr>
            <a:spLocks noGrp="1" noChangeArrowheads="1"/>
          </p:cNvSpPr>
          <p:nvPr>
            <p:ph type="subTitle" idx="1"/>
          </p:nvPr>
        </p:nvSpPr>
        <p:spPr>
          <a:xfrm>
            <a:off x="775136" y="4976915"/>
            <a:ext cx="5075237" cy="1700213"/>
          </a:xfrm>
          <a:noFill/>
          <a:ln/>
        </p:spPr>
        <p:txBody>
          <a:bodyPr/>
          <a:lstStyle/>
          <a:p>
            <a:pPr>
              <a:spcBef>
                <a:spcPct val="0"/>
              </a:spcBef>
            </a:pPr>
            <a:r>
              <a:rPr lang="en-US" dirty="0"/>
              <a:t>Presenter’s name </a:t>
            </a:r>
          </a:p>
          <a:p>
            <a:pPr>
              <a:spcBef>
                <a:spcPct val="0"/>
              </a:spcBef>
            </a:pPr>
            <a:r>
              <a:rPr lang="en-US" dirty="0"/>
              <a:t>Presenter’s title </a:t>
            </a:r>
          </a:p>
          <a:p>
            <a:pPr>
              <a:spcBef>
                <a:spcPct val="0"/>
              </a:spcBef>
            </a:pPr>
            <a:r>
              <a:rPr lang="en-US" dirty="0"/>
              <a:t>Month, Day, Year</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A4D01-2AB8-4E9F-88F8-02CA47DB331E}"/>
              </a:ext>
            </a:extLst>
          </p:cNvPr>
          <p:cNvSpPr>
            <a:spLocks noGrp="1"/>
          </p:cNvSpPr>
          <p:nvPr>
            <p:ph idx="1"/>
          </p:nvPr>
        </p:nvSpPr>
        <p:spPr>
          <a:xfrm>
            <a:off x="768622" y="1268877"/>
            <a:ext cx="10651067" cy="4767262"/>
          </a:xfrm>
        </p:spPr>
        <p:txBody>
          <a:bodyPr/>
          <a:lstStyle/>
          <a:p>
            <a:pPr marL="514350" indent="-514350">
              <a:spcAft>
                <a:spcPts val="1200"/>
              </a:spcAft>
              <a:buClr>
                <a:schemeClr val="bg1"/>
              </a:buClr>
              <a:buAutoNum type="arabicPeriod"/>
            </a:pPr>
            <a:r>
              <a:rPr lang="en-US" dirty="0">
                <a:latin typeface="Calibri" panose="020F0502020204030204" pitchFamily="34" charset="0"/>
                <a:cs typeface="Calibri" panose="020F0502020204030204" pitchFamily="34" charset="0"/>
              </a:rPr>
              <a:t>What common problems were identified in the vignette? </a:t>
            </a:r>
          </a:p>
          <a:p>
            <a:pPr marL="514350" indent="-514350">
              <a:spcAft>
                <a:spcPts val="1200"/>
              </a:spcAft>
              <a:buClr>
                <a:schemeClr val="bg1"/>
              </a:buClr>
              <a:buAutoNum type="arabicPeriod"/>
            </a:pPr>
            <a:r>
              <a:rPr lang="en-US" dirty="0">
                <a:latin typeface="Calibri" panose="020F0502020204030204" pitchFamily="34" charset="0"/>
                <a:cs typeface="Calibri" panose="020F0502020204030204" pitchFamily="34" charset="0"/>
              </a:rPr>
              <a:t>What gaps were identified in your institution’s processes while working through this vignette? </a:t>
            </a:r>
          </a:p>
          <a:p>
            <a:pPr>
              <a:spcAft>
                <a:spcPts val="1200"/>
              </a:spcAft>
              <a:buClr>
                <a:schemeClr val="bg1"/>
              </a:buClr>
            </a:pPr>
            <a:r>
              <a:rPr lang="en-US" dirty="0">
                <a:latin typeface="Calibri" panose="020F0502020204030204" pitchFamily="34" charset="0"/>
                <a:cs typeface="Calibri" panose="020F0502020204030204" pitchFamily="34" charset="0"/>
              </a:rPr>
              <a:t>(Keep these gaps in mind. The final activity of this project is to develop a plan to address gaps).</a:t>
            </a:r>
          </a:p>
          <a:p>
            <a:pPr>
              <a:buClr>
                <a:schemeClr val="bg1"/>
              </a:buClr>
            </a:pPr>
            <a:endParaRPr lang="en-US" dirty="0"/>
          </a:p>
        </p:txBody>
      </p:sp>
      <p:sp>
        <p:nvSpPr>
          <p:cNvPr id="3" name="Title 2">
            <a:extLst>
              <a:ext uri="{FF2B5EF4-FFF2-40B4-BE49-F238E27FC236}">
                <a16:creationId xmlns:a16="http://schemas.microsoft.com/office/drawing/2014/main" id="{3810F714-822E-43CC-8408-E042775DAB6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Vignette 3: Toddler in ED – Summary Questions</a:t>
            </a:r>
          </a:p>
        </p:txBody>
      </p:sp>
      <p:sp>
        <p:nvSpPr>
          <p:cNvPr id="4" name="Slide Number Placeholder 3">
            <a:extLst>
              <a:ext uri="{FF2B5EF4-FFF2-40B4-BE49-F238E27FC236}">
                <a16:creationId xmlns:a16="http://schemas.microsoft.com/office/drawing/2014/main" id="{816D3807-04B5-4857-9AD2-4B77427BF60B}"/>
              </a:ext>
            </a:extLst>
          </p:cNvPr>
          <p:cNvSpPr>
            <a:spLocks noGrp="1"/>
          </p:cNvSpPr>
          <p:nvPr>
            <p:ph type="sldNum" sz="quarter" idx="4"/>
          </p:nvPr>
        </p:nvSpPr>
        <p:spPr/>
        <p:txBody>
          <a:bodyPr/>
          <a:lstStyle/>
          <a:p>
            <a:pPr>
              <a:defRPr/>
            </a:pPr>
            <a:fld id="{F5D3FE59-4284-2A45-929E-71D2CB10F5B4}" type="slidenum">
              <a:rPr lang="en-US" smtClean="0"/>
              <a:pPr>
                <a:defRPr/>
              </a:pPr>
              <a:t>10</a:t>
            </a:fld>
            <a:endParaRPr lang="en-US" dirty="0"/>
          </a:p>
        </p:txBody>
      </p:sp>
    </p:spTree>
    <p:custDataLst>
      <p:tags r:id="rId1"/>
    </p:custDataLst>
    <p:extLst>
      <p:ext uri="{BB962C8B-B14F-4D97-AF65-F5344CB8AC3E}">
        <p14:creationId xmlns:p14="http://schemas.microsoft.com/office/powerpoint/2010/main" val="26012503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6D9383-9064-4AFD-8905-5D4B817B746C}"/>
              </a:ext>
            </a:extLst>
          </p:cNvPr>
          <p:cNvSpPr>
            <a:spLocks noGrp="1"/>
          </p:cNvSpPr>
          <p:nvPr>
            <p:ph type="title"/>
          </p:nvPr>
        </p:nvSpPr>
        <p:spPr>
          <a:xfrm>
            <a:off x="481014" y="402772"/>
            <a:ext cx="5167311" cy="1304470"/>
          </a:xfrm>
        </p:spPr>
        <p:txBody>
          <a:bodyPr anchor="b">
            <a:normAutofit/>
          </a:bodyPr>
          <a:lstStyle/>
          <a:p>
            <a:r>
              <a:rPr lang="en-US" sz="3600" b="1" dirty="0">
                <a:solidFill>
                  <a:srgbClr val="092F6D"/>
                </a:solidFill>
                <a:latin typeface="Calibri" panose="020F0502020204030204" pitchFamily="34" charset="0"/>
                <a:cs typeface="Calibri" panose="020F0502020204030204" pitchFamily="34" charset="0"/>
              </a:rPr>
              <a:t>Vignette 4: Pending Labs After Discharge</a:t>
            </a:r>
          </a:p>
        </p:txBody>
      </p:sp>
      <p:sp>
        <p:nvSpPr>
          <p:cNvPr id="5" name="Content Placeholder 4">
            <a:extLst>
              <a:ext uri="{FF2B5EF4-FFF2-40B4-BE49-F238E27FC236}">
                <a16:creationId xmlns:a16="http://schemas.microsoft.com/office/drawing/2014/main" id="{8122C8F6-AABE-47FA-83E1-58C908EE3DB1}"/>
              </a:ext>
            </a:extLst>
          </p:cNvPr>
          <p:cNvSpPr>
            <a:spLocks noGrp="1"/>
          </p:cNvSpPr>
          <p:nvPr>
            <p:ph idx="1"/>
          </p:nvPr>
        </p:nvSpPr>
        <p:spPr>
          <a:xfrm>
            <a:off x="481014" y="1907041"/>
            <a:ext cx="5167311" cy="3590925"/>
          </a:xfrm>
        </p:spPr>
        <p:txBody>
          <a:bodyPr>
            <a:noAutofit/>
          </a:bodyPr>
          <a:lstStyle/>
          <a:p>
            <a:pPr marL="0" indent="0">
              <a:buNone/>
            </a:pPr>
            <a:r>
              <a:rPr lang="en-US" sz="2400" dirty="0">
                <a:solidFill>
                  <a:srgbClr val="092F6D"/>
                </a:solidFill>
              </a:rPr>
              <a:t>A 44-year-old woman with a history of renal transplantation for focal segmental glomerulosclerosis (FSGS) two years prior is admitted for fever and found to have pyelonephritis of her allograft. She is treated appropriately with antibiotics and discharged after four days. </a:t>
            </a:r>
          </a:p>
          <a:p>
            <a:pPr marL="0" indent="0">
              <a:buNone/>
            </a:pPr>
            <a:r>
              <a:rPr lang="en-US" sz="2400" dirty="0">
                <a:solidFill>
                  <a:srgbClr val="092F6D"/>
                </a:solidFill>
              </a:rPr>
              <a:t>During evaluation of her fever, an Ebstein-Barr virus (EBV) PCR was performed on blood that revealed moderate EBV viremia.</a:t>
            </a:r>
          </a:p>
        </p:txBody>
      </p:sp>
      <p:pic>
        <p:nvPicPr>
          <p:cNvPr id="10" name="Picture 9" descr="A person in a hospital bed&#10;&#10;Description automatically generated with medium confidence">
            <a:extLst>
              <a:ext uri="{FF2B5EF4-FFF2-40B4-BE49-F238E27FC236}">
                <a16:creationId xmlns:a16="http://schemas.microsoft.com/office/drawing/2014/main" id="{6A539685-7A2C-441A-9AFA-63AA5FCE162E}"/>
              </a:ext>
            </a:extLst>
          </p:cNvPr>
          <p:cNvPicPr>
            <a:picLocks noChangeAspect="1"/>
          </p:cNvPicPr>
          <p:nvPr/>
        </p:nvPicPr>
        <p:blipFill rotWithShape="1">
          <a:blip r:embed="rId3">
            <a:extLst>
              <a:ext uri="{28A0092B-C50C-407E-A947-70E740481C1C}">
                <a14:useLocalDpi xmlns:a14="http://schemas.microsoft.com/office/drawing/2010/main" val="0"/>
              </a:ext>
            </a:extLst>
          </a:blip>
          <a:srcRect l="22254" r="14752" b="-2"/>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custDataLst>
      <p:tags r:id="rId1"/>
    </p:custDataLst>
    <p:extLst>
      <p:ext uri="{BB962C8B-B14F-4D97-AF65-F5344CB8AC3E}">
        <p14:creationId xmlns:p14="http://schemas.microsoft.com/office/powerpoint/2010/main" val="211416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7E6B-51C2-4FF8-8AF2-60000B9970BF}"/>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Vignette 4: </a:t>
            </a:r>
            <a:r>
              <a:rPr lang="en-US" sz="3600" b="1" dirty="0">
                <a:solidFill>
                  <a:srgbClr val="092F6D"/>
                </a:solidFill>
                <a:latin typeface="Calibri" panose="020F0502020204030204" pitchFamily="34" charset="0"/>
                <a:cs typeface="Calibri" panose="020F0502020204030204" pitchFamily="34" charset="0"/>
              </a:rPr>
              <a:t>Pending Labs After Discharge</a:t>
            </a:r>
            <a:endParaRPr lang="en-US"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A019CC9-07EB-4898-9064-177A5D5E6DA2}"/>
              </a:ext>
            </a:extLst>
          </p:cNvPr>
          <p:cNvSpPr>
            <a:spLocks noGrp="1"/>
          </p:cNvSpPr>
          <p:nvPr>
            <p:ph idx="1"/>
          </p:nvPr>
        </p:nvSpPr>
        <p:spPr/>
        <p:txBody>
          <a:bodyPr vert="horz" lIns="91440" tIns="45720" rIns="91440" bIns="45720" rtlCol="0" anchor="t">
            <a:normAutofit/>
          </a:bodyPr>
          <a:lstStyle/>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Will the information about the EBV viremia be in the discharge summary?</a:t>
            </a:r>
            <a:endParaRPr lang="en-US" dirty="0">
              <a:latin typeface="Calibri" panose="020F0502020204030204" pitchFamily="34" charset="0"/>
              <a:cs typeface="Calibri" panose="020F0502020204030204" pitchFamily="34" charset="0"/>
            </a:endParaRPr>
          </a:p>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How likely do you think it is that the patient would receive this information?</a:t>
            </a:r>
          </a:p>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Who is responsible for arranging appropriate follow-up testing?</a:t>
            </a:r>
          </a:p>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Who would be notified if follow-up does not occur?</a:t>
            </a:r>
          </a:p>
          <a:p>
            <a:endParaRPr lang="en-US" dirty="0">
              <a:cs typeface="Calibri"/>
            </a:endParaRPr>
          </a:p>
        </p:txBody>
      </p:sp>
    </p:spTree>
    <p:custDataLst>
      <p:tags r:id="rId1"/>
    </p:custDataLst>
    <p:extLst>
      <p:ext uri="{BB962C8B-B14F-4D97-AF65-F5344CB8AC3E}">
        <p14:creationId xmlns:p14="http://schemas.microsoft.com/office/powerpoint/2010/main" val="1509061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589A-9636-4382-B9EC-FC0CABD102FC}"/>
              </a:ext>
            </a:extLst>
          </p:cNvPr>
          <p:cNvSpPr>
            <a:spLocks noGrp="1"/>
          </p:cNvSpPr>
          <p:nvPr>
            <p:ph idx="1"/>
          </p:nvPr>
        </p:nvSpPr>
        <p:spPr>
          <a:xfrm>
            <a:off x="768622" y="1365901"/>
            <a:ext cx="10651067" cy="3822325"/>
          </a:xfrm>
        </p:spPr>
        <p:txBody>
          <a:bodyPr/>
          <a:lstStyle/>
          <a:p>
            <a:pPr marL="514350" indent="-514350">
              <a:spcAft>
                <a:spcPts val="1200"/>
              </a:spcAft>
              <a:buClr>
                <a:schemeClr val="bg1"/>
              </a:buClr>
              <a:buAutoNum type="arabicPeriod"/>
            </a:pPr>
            <a:r>
              <a:rPr lang="en-US" dirty="0">
                <a:latin typeface="Calibri" panose="020F0502020204030204" pitchFamily="34" charset="0"/>
                <a:cs typeface="Calibri" panose="020F0502020204030204" pitchFamily="34" charset="0"/>
              </a:rPr>
              <a:t>What common problems were identified in the vignette? </a:t>
            </a:r>
          </a:p>
          <a:p>
            <a:pPr marL="514350" indent="-514350">
              <a:spcAft>
                <a:spcPts val="1200"/>
              </a:spcAft>
              <a:buClr>
                <a:schemeClr val="bg1"/>
              </a:buClr>
              <a:buAutoNum type="arabicPeriod"/>
            </a:pPr>
            <a:r>
              <a:rPr lang="en-US" dirty="0">
                <a:latin typeface="Calibri" panose="020F0502020204030204" pitchFamily="34" charset="0"/>
                <a:cs typeface="Calibri" panose="020F0502020204030204" pitchFamily="34" charset="0"/>
              </a:rPr>
              <a:t>What gaps were identified in your institution’s processes while working through this vignette? </a:t>
            </a:r>
          </a:p>
          <a:p>
            <a:pPr>
              <a:spcAft>
                <a:spcPts val="1200"/>
              </a:spcAft>
              <a:buClr>
                <a:schemeClr val="bg1"/>
              </a:buClr>
            </a:pPr>
            <a:r>
              <a:rPr lang="en-US" dirty="0">
                <a:latin typeface="Calibri" panose="020F0502020204030204" pitchFamily="34" charset="0"/>
                <a:cs typeface="Calibri" panose="020F0502020204030204" pitchFamily="34" charset="0"/>
              </a:rPr>
              <a:t>(Keep these gaps in mind. The final activity of this project is to develop a plan to address gaps).</a:t>
            </a:r>
          </a:p>
          <a:p>
            <a:pPr marL="514350" indent="-514350">
              <a:buAutoNum type="arabicPeriod"/>
            </a:pPr>
            <a:endParaRPr lang="en-US" dirty="0"/>
          </a:p>
        </p:txBody>
      </p:sp>
      <p:sp>
        <p:nvSpPr>
          <p:cNvPr id="3" name="Title 2">
            <a:extLst>
              <a:ext uri="{FF2B5EF4-FFF2-40B4-BE49-F238E27FC236}">
                <a16:creationId xmlns:a16="http://schemas.microsoft.com/office/drawing/2014/main" id="{32E81709-5700-4237-A18C-2FCE160876AC}"/>
              </a:ext>
            </a:extLst>
          </p:cNvPr>
          <p:cNvSpPr>
            <a:spLocks noGrp="1"/>
          </p:cNvSpPr>
          <p:nvPr>
            <p:ph type="title"/>
          </p:nvPr>
        </p:nvSpPr>
        <p:spPr>
          <a:xfrm>
            <a:off x="768622" y="550415"/>
            <a:ext cx="11182349" cy="620712"/>
          </a:xfrm>
        </p:spPr>
        <p:txBody>
          <a:bodyPr/>
          <a:lstStyle/>
          <a:p>
            <a:r>
              <a:rPr lang="en-US" dirty="0">
                <a:latin typeface="Calibri" panose="020F0502020204030204" pitchFamily="34" charset="0"/>
                <a:cs typeface="Calibri" panose="020F0502020204030204" pitchFamily="34" charset="0"/>
              </a:rPr>
              <a:t>Vignette 4: </a:t>
            </a:r>
            <a:r>
              <a:rPr lang="en-US" sz="3600" b="1" dirty="0">
                <a:solidFill>
                  <a:srgbClr val="092F6D"/>
                </a:solidFill>
                <a:latin typeface="Calibri" panose="020F0502020204030204" pitchFamily="34" charset="0"/>
                <a:cs typeface="Calibri" panose="020F0502020204030204" pitchFamily="34" charset="0"/>
              </a:rPr>
              <a:t>Pending Labs After Discharge – </a:t>
            </a:r>
            <a:r>
              <a:rPr lang="en-US" dirty="0">
                <a:latin typeface="Calibri" panose="020F0502020204030204" pitchFamily="34" charset="0"/>
                <a:cs typeface="Calibri" panose="020F0502020204030204" pitchFamily="34" charset="0"/>
              </a:rPr>
              <a:t>Summary Questions</a:t>
            </a:r>
          </a:p>
        </p:txBody>
      </p:sp>
      <p:sp>
        <p:nvSpPr>
          <p:cNvPr id="4" name="Slide Number Placeholder 3">
            <a:extLst>
              <a:ext uri="{FF2B5EF4-FFF2-40B4-BE49-F238E27FC236}">
                <a16:creationId xmlns:a16="http://schemas.microsoft.com/office/drawing/2014/main" id="{65942B08-0B67-45DB-941D-3EA3D156908D}"/>
              </a:ext>
            </a:extLst>
          </p:cNvPr>
          <p:cNvSpPr>
            <a:spLocks noGrp="1"/>
          </p:cNvSpPr>
          <p:nvPr>
            <p:ph type="sldNum" sz="quarter" idx="4"/>
          </p:nvPr>
        </p:nvSpPr>
        <p:spPr/>
        <p:txBody>
          <a:bodyPr/>
          <a:lstStyle/>
          <a:p>
            <a:pPr>
              <a:defRPr/>
            </a:pPr>
            <a:fld id="{F5D3FE59-4284-2A45-929E-71D2CB10F5B4}" type="slidenum">
              <a:rPr lang="en-US" smtClean="0"/>
              <a:pPr>
                <a:defRPr/>
              </a:pPr>
              <a:t>13</a:t>
            </a:fld>
            <a:endParaRPr lang="en-US" dirty="0"/>
          </a:p>
        </p:txBody>
      </p:sp>
    </p:spTree>
    <p:custDataLst>
      <p:tags r:id="rId1"/>
    </p:custDataLst>
    <p:extLst>
      <p:ext uri="{BB962C8B-B14F-4D97-AF65-F5344CB8AC3E}">
        <p14:creationId xmlns:p14="http://schemas.microsoft.com/office/powerpoint/2010/main" val="253417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n old person in a hospital bed&#10;&#10;Description automatically generated with medium confidence">
            <a:extLst>
              <a:ext uri="{FF2B5EF4-FFF2-40B4-BE49-F238E27FC236}">
                <a16:creationId xmlns:a16="http://schemas.microsoft.com/office/drawing/2014/main" id="{96440B09-F1D8-4C1B-9E39-F724FDEDB90D}"/>
              </a:ext>
            </a:extLst>
          </p:cNvPr>
          <p:cNvPicPr>
            <a:picLocks noChangeAspect="1"/>
          </p:cNvPicPr>
          <p:nvPr/>
        </p:nvPicPr>
        <p:blipFill rotWithShape="1">
          <a:blip r:embed="rId3">
            <a:extLst>
              <a:ext uri="{28A0092B-C50C-407E-A947-70E740481C1C}">
                <a14:useLocalDpi xmlns:a14="http://schemas.microsoft.com/office/drawing/2010/main" val="0"/>
              </a:ext>
            </a:extLst>
          </a:blip>
          <a:srcRect l="6588" t="-1" r="12602" b="-1"/>
          <a:stretch/>
        </p:blipFill>
        <p:spPr>
          <a:xfrm>
            <a:off x="3817879" y="10"/>
            <a:ext cx="8365104"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26379B-9969-4DE5-BE2D-4C93C1BDA391}"/>
              </a:ext>
            </a:extLst>
          </p:cNvPr>
          <p:cNvSpPr>
            <a:spLocks noGrp="1"/>
          </p:cNvSpPr>
          <p:nvPr>
            <p:ph type="title"/>
          </p:nvPr>
        </p:nvSpPr>
        <p:spPr>
          <a:xfrm>
            <a:off x="632675" y="-165373"/>
            <a:ext cx="7030868" cy="1899912"/>
          </a:xfrm>
        </p:spPr>
        <p:txBody>
          <a:bodyPr vert="horz" lIns="91440" tIns="45720" rIns="91440" bIns="45720" rtlCol="0" anchor="ctr">
            <a:noAutofit/>
          </a:bodyPr>
          <a:lstStyle/>
          <a:p>
            <a:r>
              <a:rPr lang="en-US" sz="3600" b="1" dirty="0">
                <a:solidFill>
                  <a:srgbClr val="092F6D"/>
                </a:solidFill>
                <a:latin typeface="+mn-lt"/>
                <a:cs typeface="Arial" panose="020B0604020202020204" pitchFamily="34" charset="0"/>
              </a:rPr>
              <a:t>Vignette 1: Patient Primary Care Provided Outside Your System </a:t>
            </a:r>
          </a:p>
        </p:txBody>
      </p:sp>
      <p:sp>
        <p:nvSpPr>
          <p:cNvPr id="7" name="Content Placeholder 4">
            <a:extLst>
              <a:ext uri="{FF2B5EF4-FFF2-40B4-BE49-F238E27FC236}">
                <a16:creationId xmlns:a16="http://schemas.microsoft.com/office/drawing/2014/main" id="{579457FF-3802-46C5-BEE3-5732CD8D9132}"/>
              </a:ext>
            </a:extLst>
          </p:cNvPr>
          <p:cNvSpPr txBox="1">
            <a:spLocks/>
          </p:cNvSpPr>
          <p:nvPr/>
        </p:nvSpPr>
        <p:spPr>
          <a:xfrm>
            <a:off x="632675" y="1298281"/>
            <a:ext cx="5208670" cy="3742762"/>
          </a:xfrm>
          <a:prstGeom prst="rect">
            <a:avLst/>
          </a:prstGeom>
        </p:spPr>
        <p:txBody>
          <a:bodyPr vert="horz" lIns="91440" tIns="45720" rIns="91440" bIns="45720" rtlCol="0">
            <a:noAutofit/>
          </a:bodyPr>
          <a:lst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a:lstStyle>
          <a:p>
            <a:pPr marR="0" lvl="0" algn="l" defTabSz="914400" rtl="0" eaLnBrk="1" fontAlgn="base" latinLnBrk="0" hangingPunct="1">
              <a:lnSpc>
                <a:spcPct val="90000"/>
              </a:lnSpc>
              <a:spcBef>
                <a:spcPct val="50000"/>
              </a:spcBef>
              <a:spcAft>
                <a:spcPct val="0"/>
              </a:spcAft>
              <a:buClr>
                <a:prstClr val="black"/>
              </a:buClr>
              <a:buSzPct val="90000"/>
              <a:tabLst/>
              <a:defRPr/>
            </a:pPr>
            <a:r>
              <a:rPr kumimoji="0" lang="en-US" sz="2200" b="0" i="0" u="none" strike="noStrike" kern="1200" cap="none" spc="0" normalizeH="0" baseline="0" noProof="0" dirty="0">
                <a:ln>
                  <a:noFill/>
                </a:ln>
                <a:solidFill>
                  <a:srgbClr val="092F6D"/>
                </a:solidFill>
                <a:effectLst/>
                <a:uLnTx/>
                <a:uFillTx/>
                <a:cs typeface="Arial" panose="020B0604020202020204" pitchFamily="34" charset="0"/>
              </a:rPr>
              <a:t>A 63-year-old man presents to the emergency department (ED) with acute onset of shortness of breath. He has a 45 pack-year history of tobacco use, moderate COPD, hypertension, and type II diabetes mellitus. </a:t>
            </a:r>
          </a:p>
          <a:p>
            <a:pPr marR="0" lvl="0" algn="l" defTabSz="914400" rtl="0" eaLnBrk="1" fontAlgn="base" latinLnBrk="0" hangingPunct="1">
              <a:lnSpc>
                <a:spcPct val="90000"/>
              </a:lnSpc>
              <a:spcBef>
                <a:spcPct val="50000"/>
              </a:spcBef>
              <a:spcAft>
                <a:spcPct val="0"/>
              </a:spcAft>
              <a:buClr>
                <a:prstClr val="black"/>
              </a:buClr>
              <a:buSzPct val="90000"/>
              <a:tabLst/>
              <a:defRPr/>
            </a:pPr>
            <a:r>
              <a:rPr kumimoji="0" lang="en-US" sz="2200" b="0" i="0" u="none" strike="noStrike" kern="1200" cap="none" spc="0" normalizeH="0" baseline="0" noProof="0" dirty="0">
                <a:ln>
                  <a:noFill/>
                </a:ln>
                <a:solidFill>
                  <a:srgbClr val="092F6D"/>
                </a:solidFill>
                <a:effectLst/>
                <a:uLnTx/>
                <a:uFillTx/>
                <a:cs typeface="Arial" panose="020B0604020202020204" pitchFamily="34" charset="0"/>
              </a:rPr>
              <a:t>A CT angiogram of the chest is performed in the ED that reveals an acute pulmonary embolism. Given hypoxemia, he is admitted to the hospital and stays for three days and is then discharged home. His CT scan also revealed an 8 mm pulmonary nodule with irregular borders for which follow up imaging is recommended in six months. The patient receives his primary care outside your system</a:t>
            </a:r>
            <a:r>
              <a:rPr kumimoji="0" lang="en-US" sz="2200" b="0" i="0" u="none" strike="noStrike" kern="1200" cap="none" spc="0" normalizeH="0" baseline="0" noProof="0" dirty="0">
                <a:ln>
                  <a:noFill/>
                </a:ln>
                <a:solidFill>
                  <a:srgbClr val="092F6D"/>
                </a:solidFill>
                <a:effectLst/>
                <a:uLnTx/>
                <a:uFillTx/>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F4960FE5-1F86-48B8-A040-38D877434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defPPr>
              <a:defRPr lang="en-US"/>
            </a:defPPr>
            <a:lvl1pPr algn="l" rtl="0" eaLnBrk="0" fontAlgn="base" hangingPunct="0">
              <a:spcBef>
                <a:spcPct val="0"/>
              </a:spcBef>
              <a:spcAft>
                <a:spcPct val="0"/>
              </a:spcAft>
              <a:defRPr sz="1200" b="0" kern="1200" smtClean="0">
                <a:solidFill>
                  <a:schemeClr val="bg1"/>
                </a:solidFill>
                <a:latin typeface="Arial" charset="0"/>
                <a:ea typeface="+mn-ea"/>
                <a:cs typeface="+mn-cs"/>
              </a:defRPr>
            </a:lvl1pPr>
            <a:lvl2pPr marL="457200" algn="l" rtl="0" eaLnBrk="0" fontAlgn="base" hangingPunct="0">
              <a:spcBef>
                <a:spcPct val="0"/>
              </a:spcBef>
              <a:spcAft>
                <a:spcPct val="0"/>
              </a:spcAft>
              <a:defRPr sz="2000" b="1" kern="1200">
                <a:solidFill>
                  <a:schemeClr val="bg1"/>
                </a:solidFill>
                <a:latin typeface="Arial" charset="0"/>
                <a:ea typeface="+mn-ea"/>
                <a:cs typeface="+mn-cs"/>
              </a:defRPr>
            </a:lvl2pPr>
            <a:lvl3pPr marL="914400" algn="l" rtl="0" eaLnBrk="0" fontAlgn="base" hangingPunct="0">
              <a:spcBef>
                <a:spcPct val="0"/>
              </a:spcBef>
              <a:spcAft>
                <a:spcPct val="0"/>
              </a:spcAft>
              <a:defRPr sz="2000" b="1" kern="1200">
                <a:solidFill>
                  <a:schemeClr val="bg1"/>
                </a:solidFill>
                <a:latin typeface="Arial" charset="0"/>
                <a:ea typeface="+mn-ea"/>
                <a:cs typeface="+mn-cs"/>
              </a:defRPr>
            </a:lvl3pPr>
            <a:lvl4pPr marL="1371600" algn="l" rtl="0" eaLnBrk="0" fontAlgn="base" hangingPunct="0">
              <a:spcBef>
                <a:spcPct val="0"/>
              </a:spcBef>
              <a:spcAft>
                <a:spcPct val="0"/>
              </a:spcAft>
              <a:defRPr sz="2000" b="1" kern="1200">
                <a:solidFill>
                  <a:schemeClr val="bg1"/>
                </a:solidFill>
                <a:latin typeface="Arial" charset="0"/>
                <a:ea typeface="+mn-ea"/>
                <a:cs typeface="+mn-cs"/>
              </a:defRPr>
            </a:lvl4pPr>
            <a:lvl5pPr marL="1828800" algn="l" rtl="0" eaLnBrk="0" fontAlgn="base" hangingPunct="0">
              <a:spcBef>
                <a:spcPct val="0"/>
              </a:spcBef>
              <a:spcAft>
                <a:spcPct val="0"/>
              </a:spcAft>
              <a:defRPr sz="2000" b="1" kern="1200">
                <a:solidFill>
                  <a:schemeClr val="bg1"/>
                </a:solidFill>
                <a:latin typeface="Arial" charset="0"/>
                <a:ea typeface="+mn-ea"/>
                <a:cs typeface="+mn-cs"/>
              </a:defRPr>
            </a:lvl5pPr>
            <a:lvl6pPr marL="2286000" algn="l" defTabSz="914400" rtl="0" eaLnBrk="1" latinLnBrk="0" hangingPunct="1">
              <a:defRPr sz="2000" b="1" kern="1200">
                <a:solidFill>
                  <a:schemeClr val="bg1"/>
                </a:solidFill>
                <a:latin typeface="Arial" charset="0"/>
                <a:ea typeface="+mn-ea"/>
                <a:cs typeface="+mn-cs"/>
              </a:defRPr>
            </a:lvl6pPr>
            <a:lvl7pPr marL="2743200" algn="l" defTabSz="914400" rtl="0" eaLnBrk="1" latinLnBrk="0" hangingPunct="1">
              <a:defRPr sz="2000" b="1" kern="1200">
                <a:solidFill>
                  <a:schemeClr val="bg1"/>
                </a:solidFill>
                <a:latin typeface="Arial" charset="0"/>
                <a:ea typeface="+mn-ea"/>
                <a:cs typeface="+mn-cs"/>
              </a:defRPr>
            </a:lvl7pPr>
            <a:lvl8pPr marL="3200400" algn="l" defTabSz="914400" rtl="0" eaLnBrk="1" latinLnBrk="0" hangingPunct="1">
              <a:defRPr sz="2000" b="1" kern="1200">
                <a:solidFill>
                  <a:schemeClr val="bg1"/>
                </a:solidFill>
                <a:latin typeface="Arial" charset="0"/>
                <a:ea typeface="+mn-ea"/>
                <a:cs typeface="+mn-cs"/>
              </a:defRPr>
            </a:lvl8pPr>
            <a:lvl9pPr marL="3657600" algn="l" defTabSz="914400" rtl="0" eaLnBrk="1" latinLnBrk="0" hangingPunct="1">
              <a:defRPr sz="2000" b="1" kern="1200">
                <a:solidFill>
                  <a:schemeClr val="bg1"/>
                </a:solidFill>
                <a:latin typeface="Arial" charset="0"/>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ADC2174A-351A-8246-9B91-DA39B6C4E9F5}"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5236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C7B9-9478-4C49-B21E-99469D886069}"/>
              </a:ext>
            </a:extLst>
          </p:cNvPr>
          <p:cNvSpPr>
            <a:spLocks noGrp="1"/>
          </p:cNvSpPr>
          <p:nvPr>
            <p:ph type="title"/>
          </p:nvPr>
        </p:nvSpPr>
        <p:spPr>
          <a:xfrm>
            <a:off x="768621" y="396205"/>
            <a:ext cx="11182349" cy="620712"/>
          </a:xfrm>
        </p:spPr>
        <p:txBody>
          <a:bodyPr>
            <a:normAutofit fontScale="90000"/>
          </a:bodyPr>
          <a:lstStyle/>
          <a:p>
            <a:r>
              <a:rPr lang="en-US" sz="3600" b="1" dirty="0">
                <a:solidFill>
                  <a:srgbClr val="092F6D"/>
                </a:solidFill>
                <a:latin typeface="+mn-lt"/>
                <a:cs typeface="Arial" panose="020B0604020202020204" pitchFamily="34" charset="0"/>
              </a:rPr>
              <a:t>Vignette 1: Patient Primary Care Provided Outside Your System </a:t>
            </a:r>
            <a:endParaRPr lang="en-US"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E866586-5CA7-40A7-9CB0-15DC0486C81F}"/>
              </a:ext>
            </a:extLst>
          </p:cNvPr>
          <p:cNvSpPr>
            <a:spLocks noGrp="1"/>
          </p:cNvSpPr>
          <p:nvPr>
            <p:ph idx="1"/>
          </p:nvPr>
        </p:nvSpPr>
        <p:spPr>
          <a:xfrm>
            <a:off x="657225" y="1046878"/>
            <a:ext cx="11182349" cy="5600984"/>
          </a:xfrm>
        </p:spPr>
        <p:txBody>
          <a:bodyPr vert="horz" lIns="91440" tIns="45720" rIns="91440" bIns="45720" rtlCol="0" anchor="t">
            <a:normAutofit fontScale="25000" lnSpcReduction="20000"/>
          </a:bodyPr>
          <a:lstStyle/>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Who are the key participants – both in the vignette that need to be involved in patient follow-up? </a:t>
            </a:r>
          </a:p>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How likely do you think it is that the acute care team members are aware of the nodule?</a:t>
            </a:r>
          </a:p>
          <a:p>
            <a:pPr marL="548640" indent="-548640">
              <a:lnSpc>
                <a:spcPct val="120000"/>
              </a:lnSpc>
              <a:spcBef>
                <a:spcPts val="0"/>
              </a:spcBef>
              <a:spcAft>
                <a:spcPts val="600"/>
              </a:spcAft>
              <a:buClr>
                <a:schemeClr val="bg1"/>
              </a:buClr>
              <a:buFont typeface="+mj-lt"/>
              <a:buAutoNum type="arabicPeriod"/>
            </a:pPr>
            <a:r>
              <a:rPr lang="en-US" sz="8800" dirty="0">
                <a:effectLst/>
                <a:latin typeface="Calibri" panose="020F0502020204030204" pitchFamily="34" charset="0"/>
                <a:ea typeface="Times New Roman" panose="02020603050405020304" pitchFamily="18" charset="0"/>
              </a:rPr>
              <a:t>How likely do you think it is (in present state) that the nodule and need for follow-up will be shared with the patient? </a:t>
            </a:r>
            <a:endParaRPr lang="en-US" sz="8800" dirty="0">
              <a:latin typeface="Calibri" panose="020F0502020204030204" pitchFamily="34" charset="0"/>
              <a:ea typeface="+mn-lt"/>
              <a:cs typeface="Calibri" panose="020F0502020204030204" pitchFamily="34" charset="0"/>
            </a:endParaRPr>
          </a:p>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Who is notified of the nodule at the time of discharge?</a:t>
            </a:r>
          </a:p>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How will the acute care providers, or other appropriate providers, be made aware if proper follow-up doesn’t occur?</a:t>
            </a:r>
          </a:p>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What system(s) exist to ensure that proper follow-up occurs?</a:t>
            </a:r>
          </a:p>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How would this differ if the patient’s primary care provider is in the system? What if they had no primary care provider?</a:t>
            </a:r>
          </a:p>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List the sources and resources you would need to contact to receive the answers to these questions.</a:t>
            </a:r>
          </a:p>
          <a:p>
            <a:pPr marL="548640" indent="-548640">
              <a:lnSpc>
                <a:spcPct val="120000"/>
              </a:lnSpc>
              <a:spcBef>
                <a:spcPts val="0"/>
              </a:spcBef>
              <a:spcAft>
                <a:spcPts val="600"/>
              </a:spcAft>
              <a:buClr>
                <a:schemeClr val="bg1"/>
              </a:buClr>
              <a:buFont typeface="+mj-lt"/>
              <a:buAutoNum type="arabicPeriod"/>
            </a:pPr>
            <a:r>
              <a:rPr lang="en-US" sz="8800" dirty="0">
                <a:latin typeface="Calibri" panose="020F0502020204030204" pitchFamily="34" charset="0"/>
                <a:ea typeface="+mn-lt"/>
                <a:cs typeface="Calibri" panose="020F0502020204030204" pitchFamily="34" charset="0"/>
              </a:rPr>
              <a:t>Which sources and resources listed are missing from the processes at your institution? </a:t>
            </a:r>
          </a:p>
          <a:p>
            <a:endParaRPr lang="en-US" dirty="0">
              <a:cs typeface="Calibri"/>
            </a:endParaRPr>
          </a:p>
        </p:txBody>
      </p:sp>
    </p:spTree>
    <p:custDataLst>
      <p:tags r:id="rId1"/>
    </p:custDataLst>
    <p:extLst>
      <p:ext uri="{BB962C8B-B14F-4D97-AF65-F5344CB8AC3E}">
        <p14:creationId xmlns:p14="http://schemas.microsoft.com/office/powerpoint/2010/main" val="28882182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461E71-7462-4677-80B3-0D7F712C1268}"/>
              </a:ext>
            </a:extLst>
          </p:cNvPr>
          <p:cNvSpPr>
            <a:spLocks noGrp="1"/>
          </p:cNvSpPr>
          <p:nvPr>
            <p:ph idx="1"/>
          </p:nvPr>
        </p:nvSpPr>
        <p:spPr>
          <a:xfrm>
            <a:off x="768622" y="2274149"/>
            <a:ext cx="10651067" cy="3699269"/>
          </a:xfrm>
        </p:spPr>
        <p:txBody>
          <a:bodyPr/>
          <a:lstStyle/>
          <a:p>
            <a:pPr marL="514350" indent="-514350">
              <a:spcAft>
                <a:spcPts val="1200"/>
              </a:spcAft>
              <a:buClr>
                <a:schemeClr val="bg1"/>
              </a:buClr>
              <a:buFont typeface="+mj-lt"/>
              <a:buAutoNum type="arabicPeriod"/>
            </a:pPr>
            <a:r>
              <a:rPr lang="en-US" dirty="0">
                <a:latin typeface="Calibri" panose="020F0502020204030204" pitchFamily="34" charset="0"/>
                <a:cs typeface="Calibri" panose="020F0502020204030204" pitchFamily="34" charset="0"/>
              </a:rPr>
              <a:t>What common problems were identified in the vignette? </a:t>
            </a:r>
          </a:p>
          <a:p>
            <a:pPr marL="514350" indent="-514350">
              <a:spcAft>
                <a:spcPts val="1200"/>
              </a:spcAft>
              <a:buClr>
                <a:schemeClr val="bg1"/>
              </a:buClr>
              <a:buFont typeface="+mj-lt"/>
              <a:buAutoNum type="arabicPeriod"/>
            </a:pPr>
            <a:r>
              <a:rPr lang="en-US" dirty="0">
                <a:latin typeface="Calibri" panose="020F0502020204030204" pitchFamily="34" charset="0"/>
                <a:cs typeface="Calibri" panose="020F0502020204030204" pitchFamily="34" charset="0"/>
              </a:rPr>
              <a:t>What gaps were identified in your institution’s processes while working through this vignette? </a:t>
            </a:r>
          </a:p>
          <a:p>
            <a:pPr>
              <a:spcAft>
                <a:spcPts val="1200"/>
              </a:spcAft>
              <a:buClr>
                <a:schemeClr val="bg1"/>
              </a:buClr>
            </a:pPr>
            <a:r>
              <a:rPr lang="en-US" dirty="0">
                <a:latin typeface="Calibri" panose="020F0502020204030204" pitchFamily="34" charset="0"/>
                <a:cs typeface="Calibri" panose="020F0502020204030204" pitchFamily="34" charset="0"/>
              </a:rPr>
              <a:t>(Keep these gaps in mind. The final activity of this project is to develop a plan to address gaps).</a:t>
            </a:r>
          </a:p>
          <a:p>
            <a:pPr>
              <a:spcAft>
                <a:spcPts val="1200"/>
              </a:spcAft>
            </a:pPr>
            <a:endParaRPr lang="en-US" dirty="0"/>
          </a:p>
          <a:p>
            <a:endParaRPr lang="en-US" dirty="0"/>
          </a:p>
          <a:p>
            <a:endParaRPr lang="en-US" dirty="0"/>
          </a:p>
        </p:txBody>
      </p:sp>
      <p:sp>
        <p:nvSpPr>
          <p:cNvPr id="3" name="Title 2">
            <a:extLst>
              <a:ext uri="{FF2B5EF4-FFF2-40B4-BE49-F238E27FC236}">
                <a16:creationId xmlns:a16="http://schemas.microsoft.com/office/drawing/2014/main" id="{39FCD3AD-A54D-45D2-AB6D-ECA25533FBA3}"/>
              </a:ext>
            </a:extLst>
          </p:cNvPr>
          <p:cNvSpPr>
            <a:spLocks noGrp="1"/>
          </p:cNvSpPr>
          <p:nvPr>
            <p:ph type="title"/>
          </p:nvPr>
        </p:nvSpPr>
        <p:spPr>
          <a:xfrm>
            <a:off x="838196" y="1047372"/>
            <a:ext cx="11182349" cy="620712"/>
          </a:xfrm>
        </p:spPr>
        <p:txBody>
          <a:bodyPr/>
          <a:lstStyle/>
          <a:p>
            <a:r>
              <a:rPr lang="en-US" dirty="0">
                <a:latin typeface="Calibri" panose="020F0502020204030204" pitchFamily="34" charset="0"/>
                <a:cs typeface="Calibri" panose="020F0502020204030204" pitchFamily="34" charset="0"/>
              </a:rPr>
              <a:t>Vignette 1: </a:t>
            </a:r>
            <a:r>
              <a:rPr lang="en-US" sz="3600" b="1" dirty="0">
                <a:solidFill>
                  <a:srgbClr val="092F6D"/>
                </a:solidFill>
                <a:latin typeface="+mn-lt"/>
                <a:cs typeface="Arial" panose="020B0604020202020204" pitchFamily="34" charset="0"/>
              </a:rPr>
              <a:t>Patient Primary Care Provided Outside Your System – S</a:t>
            </a:r>
            <a:r>
              <a:rPr lang="en-US" dirty="0">
                <a:latin typeface="Calibri" panose="020F0502020204030204" pitchFamily="34" charset="0"/>
                <a:cs typeface="Calibri" panose="020F0502020204030204" pitchFamily="34" charset="0"/>
              </a:rPr>
              <a:t>ummary Questions</a:t>
            </a:r>
          </a:p>
        </p:txBody>
      </p:sp>
      <p:sp>
        <p:nvSpPr>
          <p:cNvPr id="4" name="Slide Number Placeholder 3">
            <a:extLst>
              <a:ext uri="{FF2B5EF4-FFF2-40B4-BE49-F238E27FC236}">
                <a16:creationId xmlns:a16="http://schemas.microsoft.com/office/drawing/2014/main" id="{F9B7513D-08C8-4721-8C6C-211D35EDC040}"/>
              </a:ext>
            </a:extLst>
          </p:cNvPr>
          <p:cNvSpPr>
            <a:spLocks noGrp="1"/>
          </p:cNvSpPr>
          <p:nvPr>
            <p:ph type="sldNum" sz="quarter" idx="4"/>
          </p:nvPr>
        </p:nvSpPr>
        <p:spPr/>
        <p:txBody>
          <a:bodyPr/>
          <a:lstStyle/>
          <a:p>
            <a:pPr>
              <a:defRPr/>
            </a:pPr>
            <a:fld id="{F5D3FE59-4284-2A45-929E-71D2CB10F5B4}" type="slidenum">
              <a:rPr lang="en-US" smtClean="0"/>
              <a:pPr>
                <a:defRPr/>
              </a:pPr>
              <a:t>4</a:t>
            </a:fld>
            <a:endParaRPr lang="en-US" dirty="0"/>
          </a:p>
        </p:txBody>
      </p:sp>
    </p:spTree>
    <p:custDataLst>
      <p:tags r:id="rId1"/>
    </p:custDataLst>
    <p:extLst>
      <p:ext uri="{BB962C8B-B14F-4D97-AF65-F5344CB8AC3E}">
        <p14:creationId xmlns:p14="http://schemas.microsoft.com/office/powerpoint/2010/main" val="6784594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6D9383-9064-4AFD-8905-5D4B817B746C}"/>
              </a:ext>
            </a:extLst>
          </p:cNvPr>
          <p:cNvSpPr>
            <a:spLocks noGrp="1"/>
          </p:cNvSpPr>
          <p:nvPr>
            <p:ph type="title"/>
          </p:nvPr>
        </p:nvSpPr>
        <p:spPr>
          <a:xfrm>
            <a:off x="838200" y="409303"/>
            <a:ext cx="5251316" cy="1092567"/>
          </a:xfrm>
        </p:spPr>
        <p:txBody>
          <a:bodyPr>
            <a:normAutofit/>
          </a:bodyPr>
          <a:lstStyle/>
          <a:p>
            <a:r>
              <a:rPr lang="en-US" dirty="0">
                <a:latin typeface="Calibri" panose="020F0502020204030204" pitchFamily="34" charset="0"/>
                <a:cs typeface="Calibri" panose="020F0502020204030204" pitchFamily="34" charset="0"/>
              </a:rPr>
              <a:t>Vignette 2: Referred to Internal Medicine</a:t>
            </a:r>
          </a:p>
        </p:txBody>
      </p:sp>
      <p:sp>
        <p:nvSpPr>
          <p:cNvPr id="5" name="Content Placeholder 4">
            <a:extLst>
              <a:ext uri="{FF2B5EF4-FFF2-40B4-BE49-F238E27FC236}">
                <a16:creationId xmlns:a16="http://schemas.microsoft.com/office/drawing/2014/main" id="{8122C8F6-AABE-47FA-83E1-58C908EE3DB1}"/>
              </a:ext>
            </a:extLst>
          </p:cNvPr>
          <p:cNvSpPr>
            <a:spLocks noGrp="1"/>
          </p:cNvSpPr>
          <p:nvPr>
            <p:ph idx="1"/>
          </p:nvPr>
        </p:nvSpPr>
        <p:spPr>
          <a:xfrm>
            <a:off x="838200" y="1712811"/>
            <a:ext cx="5124586" cy="3843666"/>
          </a:xfrm>
        </p:spPr>
        <p:txBody>
          <a:bodyPr>
            <a:noAutofit/>
          </a:bodyPr>
          <a:lstStyle/>
          <a:p>
            <a:r>
              <a:rPr lang="en-US" sz="2400" dirty="0">
                <a:effectLst/>
                <a:latin typeface="Calibri" panose="020F0502020204030204" pitchFamily="34" charset="0"/>
                <a:ea typeface="Times New Roman" panose="02020603050405020304" pitchFamily="18" charset="0"/>
              </a:rPr>
              <a:t>A 24-year-old patient is referred to the interventional </a:t>
            </a:r>
            <a:r>
              <a:rPr lang="en-US" sz="2400" dirty="0">
                <a:latin typeface="Calibri" panose="020F0502020204030204" pitchFamily="34" charset="0"/>
                <a:ea typeface="Times New Roman" panose="02020603050405020304" pitchFamily="18" charset="0"/>
              </a:rPr>
              <a:t>r</a:t>
            </a:r>
            <a:r>
              <a:rPr lang="en-US" sz="2400" dirty="0">
                <a:effectLst/>
                <a:latin typeface="Calibri" panose="020F0502020204030204" pitchFamily="34" charset="0"/>
                <a:ea typeface="Times New Roman" panose="02020603050405020304" pitchFamily="18" charset="0"/>
              </a:rPr>
              <a:t>adiology department at your institution by an internal medicine provider in the community, with a different electronic health record (EHR), to undergo a CT-guided percutaneous core biopsy of a cervical lymph node to evaluate for malignancy. </a:t>
            </a:r>
          </a:p>
          <a:p>
            <a:r>
              <a:rPr lang="en-US" sz="2400" dirty="0">
                <a:effectLst/>
                <a:latin typeface="Calibri" panose="020F0502020204030204" pitchFamily="34" charset="0"/>
                <a:ea typeface="Times New Roman" panose="02020603050405020304" pitchFamily="18" charset="0"/>
              </a:rPr>
              <a:t>The biopsy is performed uneventfully, and the patient goes home. As the patient leaves the institution after the procedure, she wonders who will notify her of results.</a:t>
            </a:r>
            <a:endParaRPr lang="en-US" sz="2400" dirty="0"/>
          </a:p>
        </p:txBody>
      </p:sp>
      <p:pic>
        <p:nvPicPr>
          <p:cNvPr id="6" name="Picture 5">
            <a:extLst>
              <a:ext uri="{FF2B5EF4-FFF2-40B4-BE49-F238E27FC236}">
                <a16:creationId xmlns:a16="http://schemas.microsoft.com/office/drawing/2014/main" id="{E60B90AF-E443-484F-BA72-7CB81960A6CC}"/>
              </a:ext>
            </a:extLst>
          </p:cNvPr>
          <p:cNvPicPr>
            <a:picLocks noChangeAspect="1"/>
          </p:cNvPicPr>
          <p:nvPr/>
        </p:nvPicPr>
        <p:blipFill rotWithShape="1">
          <a:blip r:embed="rId3"/>
          <a:srcRect l="16759" r="2520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ustDataLst>
      <p:tags r:id="rId1"/>
    </p:custDataLst>
    <p:extLst>
      <p:ext uri="{BB962C8B-B14F-4D97-AF65-F5344CB8AC3E}">
        <p14:creationId xmlns:p14="http://schemas.microsoft.com/office/powerpoint/2010/main" val="42481645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9594-EEB9-4C4C-B18F-DB0D955DC50C}"/>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Vignette 2: </a:t>
            </a:r>
            <a:r>
              <a:rPr lang="en-US" dirty="0">
                <a:latin typeface="Calibri" panose="020F0502020204030204" pitchFamily="34" charset="0"/>
                <a:cs typeface="Calibri" panose="020F0502020204030204" pitchFamily="34" charset="0"/>
              </a:rPr>
              <a:t>Referred to Internal Medicine</a:t>
            </a:r>
            <a:endParaRPr lang="en-US"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AD5749D-33E0-40C6-B39B-C576EAA791B4}"/>
              </a:ext>
            </a:extLst>
          </p:cNvPr>
          <p:cNvSpPr>
            <a:spLocks noGrp="1"/>
          </p:cNvSpPr>
          <p:nvPr>
            <p:ph idx="1"/>
          </p:nvPr>
        </p:nvSpPr>
        <p:spPr/>
        <p:txBody>
          <a:bodyPr vert="horz" lIns="91440" tIns="45720" rIns="91440" bIns="45720" rtlCol="0" anchor="t">
            <a:normAutofit/>
          </a:bodyPr>
          <a:lstStyle/>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How does the communication of results differ if the biopsy is positive or negative? Should it?</a:t>
            </a:r>
          </a:p>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How, and to whom, are these results communicated?</a:t>
            </a:r>
          </a:p>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What systems are in place to ensure that appropriate follow-up has occurred?</a:t>
            </a:r>
          </a:p>
          <a:p>
            <a:pPr marL="514350" indent="-514350">
              <a:spcAft>
                <a:spcPts val="1200"/>
              </a:spcAft>
              <a:buClr>
                <a:schemeClr val="bg1"/>
              </a:buClr>
              <a:buAutoNum type="arabicPeriod"/>
            </a:pPr>
            <a:r>
              <a:rPr lang="en-US" dirty="0">
                <a:latin typeface="Calibri" panose="020F0502020204030204" pitchFamily="34" charset="0"/>
                <a:ea typeface="+mn-lt"/>
                <a:cs typeface="Calibri" panose="020F0502020204030204" pitchFamily="34" charset="0"/>
              </a:rPr>
              <a:t>Who is responsible for ensuring this follow-up and communication have occurred?</a:t>
            </a:r>
          </a:p>
          <a:p>
            <a:pPr marL="514350" indent="-514350">
              <a:buClr>
                <a:schemeClr val="bg1"/>
              </a:buClr>
              <a:buAutoNum type="arabicPeriod"/>
            </a:pPr>
            <a:endParaRPr lang="en-US" dirty="0">
              <a:ea typeface="+mn-lt"/>
              <a:cs typeface="+mn-lt"/>
            </a:endParaRPr>
          </a:p>
          <a:p>
            <a:endParaRPr lang="en-US" dirty="0">
              <a:cs typeface="Calibri"/>
            </a:endParaRPr>
          </a:p>
        </p:txBody>
      </p:sp>
    </p:spTree>
    <p:custDataLst>
      <p:tags r:id="rId1"/>
    </p:custDataLst>
    <p:extLst>
      <p:ext uri="{BB962C8B-B14F-4D97-AF65-F5344CB8AC3E}">
        <p14:creationId xmlns:p14="http://schemas.microsoft.com/office/powerpoint/2010/main" val="39321170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1C0827-3757-4408-8119-DED14BA9BBC2}"/>
              </a:ext>
            </a:extLst>
          </p:cNvPr>
          <p:cNvSpPr>
            <a:spLocks noGrp="1"/>
          </p:cNvSpPr>
          <p:nvPr>
            <p:ph idx="1"/>
          </p:nvPr>
        </p:nvSpPr>
        <p:spPr>
          <a:xfrm>
            <a:off x="631745" y="1701711"/>
            <a:ext cx="10651067" cy="3454577"/>
          </a:xfrm>
        </p:spPr>
        <p:txBody>
          <a:bodyPr/>
          <a:lstStyle/>
          <a:p>
            <a:pPr marL="457200" indent="-457200">
              <a:spcAft>
                <a:spcPts val="1200"/>
              </a:spcAft>
              <a:buClr>
                <a:schemeClr val="bg1"/>
              </a:buClr>
              <a:buFont typeface="+mj-lt"/>
              <a:buAutoNum type="arabicPeriod"/>
            </a:pPr>
            <a:r>
              <a:rPr lang="en-US" dirty="0">
                <a:latin typeface="Calibri" panose="020F0502020204030204" pitchFamily="34" charset="0"/>
                <a:cs typeface="Calibri" panose="020F0502020204030204" pitchFamily="34" charset="0"/>
              </a:rPr>
              <a:t>What common problems were identified in the vignette? </a:t>
            </a:r>
          </a:p>
          <a:p>
            <a:pPr marL="457200" indent="-457200">
              <a:spcAft>
                <a:spcPts val="1200"/>
              </a:spcAft>
              <a:buClr>
                <a:schemeClr val="bg1"/>
              </a:buClr>
              <a:buFont typeface="+mj-lt"/>
              <a:buAutoNum type="arabicPeriod"/>
            </a:pPr>
            <a:r>
              <a:rPr lang="en-US" dirty="0">
                <a:latin typeface="Calibri" panose="020F0502020204030204" pitchFamily="34" charset="0"/>
                <a:cs typeface="Calibri" panose="020F0502020204030204" pitchFamily="34" charset="0"/>
              </a:rPr>
              <a:t>What gaps were identified in your institution’s processes while working through this vignette? </a:t>
            </a:r>
          </a:p>
          <a:p>
            <a:pPr>
              <a:spcAft>
                <a:spcPts val="1200"/>
              </a:spcAft>
              <a:buClr>
                <a:schemeClr val="bg1"/>
              </a:buClr>
            </a:pPr>
            <a:r>
              <a:rPr lang="en-US" dirty="0">
                <a:latin typeface="Calibri" panose="020F0502020204030204" pitchFamily="34" charset="0"/>
                <a:cs typeface="Calibri" panose="020F0502020204030204" pitchFamily="34" charset="0"/>
              </a:rPr>
              <a:t>(Keep these gaps in mind. The final activity of this project is to develop a plan to address gaps).</a:t>
            </a:r>
          </a:p>
          <a:p>
            <a:pPr marL="514350" indent="-514350">
              <a:buAutoNum type="arabicPeriod"/>
            </a:pPr>
            <a:endParaRPr lang="en-US" dirty="0"/>
          </a:p>
        </p:txBody>
      </p:sp>
      <p:sp>
        <p:nvSpPr>
          <p:cNvPr id="3" name="Title 2">
            <a:extLst>
              <a:ext uri="{FF2B5EF4-FFF2-40B4-BE49-F238E27FC236}">
                <a16:creationId xmlns:a16="http://schemas.microsoft.com/office/drawing/2014/main" id="{A0920AD1-6986-4D07-A146-45416DA30B7E}"/>
              </a:ext>
            </a:extLst>
          </p:cNvPr>
          <p:cNvSpPr>
            <a:spLocks noGrp="1"/>
          </p:cNvSpPr>
          <p:nvPr>
            <p:ph type="title"/>
          </p:nvPr>
        </p:nvSpPr>
        <p:spPr>
          <a:xfrm>
            <a:off x="788500" y="779016"/>
            <a:ext cx="11182349" cy="620712"/>
          </a:xfrm>
        </p:spPr>
        <p:txBody>
          <a:bodyPr/>
          <a:lstStyle/>
          <a:p>
            <a:r>
              <a:rPr lang="en-US" dirty="0">
                <a:latin typeface="Calibri" panose="020F0502020204030204" pitchFamily="34" charset="0"/>
                <a:cs typeface="Calibri" panose="020F0502020204030204" pitchFamily="34" charset="0"/>
              </a:rPr>
              <a:t>Vignette 2: Referred to Internal Medicine – Summary Questions</a:t>
            </a:r>
          </a:p>
        </p:txBody>
      </p:sp>
      <p:sp>
        <p:nvSpPr>
          <p:cNvPr id="4" name="Slide Number Placeholder 3">
            <a:extLst>
              <a:ext uri="{FF2B5EF4-FFF2-40B4-BE49-F238E27FC236}">
                <a16:creationId xmlns:a16="http://schemas.microsoft.com/office/drawing/2014/main" id="{0A4F4A95-425F-46BA-AA8B-51AF45BC19D1}"/>
              </a:ext>
            </a:extLst>
          </p:cNvPr>
          <p:cNvSpPr>
            <a:spLocks noGrp="1"/>
          </p:cNvSpPr>
          <p:nvPr>
            <p:ph type="sldNum" sz="quarter" idx="4"/>
          </p:nvPr>
        </p:nvSpPr>
        <p:spPr/>
        <p:txBody>
          <a:bodyPr/>
          <a:lstStyle/>
          <a:p>
            <a:pPr>
              <a:defRPr/>
            </a:pPr>
            <a:fld id="{F5D3FE59-4284-2A45-929E-71D2CB10F5B4}" type="slidenum">
              <a:rPr lang="en-US" smtClean="0"/>
              <a:pPr>
                <a:defRPr/>
              </a:pPr>
              <a:t>7</a:t>
            </a:fld>
            <a:endParaRPr lang="en-US" dirty="0"/>
          </a:p>
        </p:txBody>
      </p:sp>
    </p:spTree>
    <p:custDataLst>
      <p:tags r:id="rId1"/>
    </p:custDataLst>
    <p:extLst>
      <p:ext uri="{BB962C8B-B14F-4D97-AF65-F5344CB8AC3E}">
        <p14:creationId xmlns:p14="http://schemas.microsoft.com/office/powerpoint/2010/main" val="23271694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person&#10;&#10;Description automatically generated">
            <a:extLst>
              <a:ext uri="{FF2B5EF4-FFF2-40B4-BE49-F238E27FC236}">
                <a16:creationId xmlns:a16="http://schemas.microsoft.com/office/drawing/2014/main" id="{6A636DD0-28EB-4B96-BE89-D8A26B486833}"/>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D6D9383-9064-4AFD-8905-5D4B817B746C}"/>
              </a:ext>
            </a:extLst>
          </p:cNvPr>
          <p:cNvSpPr>
            <a:spLocks noGrp="1"/>
          </p:cNvSpPr>
          <p:nvPr>
            <p:ph type="title"/>
          </p:nvPr>
        </p:nvSpPr>
        <p:spPr>
          <a:xfrm>
            <a:off x="7531610" y="365125"/>
            <a:ext cx="3822189" cy="1899912"/>
          </a:xfrm>
        </p:spPr>
        <p:txBody>
          <a:bodyPr>
            <a:normAutofit/>
          </a:bodyPr>
          <a:lstStyle/>
          <a:p>
            <a:r>
              <a:rPr lang="en-US" sz="3600" b="1" dirty="0">
                <a:solidFill>
                  <a:srgbClr val="092F6D"/>
                </a:solidFill>
                <a:latin typeface="+mn-lt"/>
              </a:rPr>
              <a:t>Vignette 3: Toddler in ED</a:t>
            </a:r>
          </a:p>
        </p:txBody>
      </p:sp>
      <p:sp>
        <p:nvSpPr>
          <p:cNvPr id="5" name="Content Placeholder 4">
            <a:extLst>
              <a:ext uri="{FF2B5EF4-FFF2-40B4-BE49-F238E27FC236}">
                <a16:creationId xmlns:a16="http://schemas.microsoft.com/office/drawing/2014/main" id="{8122C8F6-AABE-47FA-83E1-58C908EE3DB1}"/>
              </a:ext>
            </a:extLst>
          </p:cNvPr>
          <p:cNvSpPr>
            <a:spLocks noGrp="1"/>
          </p:cNvSpPr>
          <p:nvPr>
            <p:ph idx="1"/>
          </p:nvPr>
        </p:nvSpPr>
        <p:spPr>
          <a:xfrm>
            <a:off x="7531610" y="1998773"/>
            <a:ext cx="3822189" cy="3742762"/>
          </a:xfrm>
        </p:spPr>
        <p:txBody>
          <a:bodyPr>
            <a:normAutofit/>
          </a:bodyPr>
          <a:lstStyle/>
          <a:p>
            <a:pPr marL="0" indent="0">
              <a:buNone/>
            </a:pPr>
            <a:r>
              <a:rPr lang="en-US" sz="2400" dirty="0">
                <a:solidFill>
                  <a:srgbClr val="092F6D"/>
                </a:solidFill>
              </a:rPr>
              <a:t>A 3-year-old boy is seen in the ED for fever and cough. He is diagnosed with community acquired pneumonia. </a:t>
            </a:r>
          </a:p>
          <a:p>
            <a:pPr marL="0" indent="0">
              <a:buNone/>
            </a:pPr>
            <a:r>
              <a:rPr lang="en-US" sz="2400" dirty="0">
                <a:solidFill>
                  <a:srgbClr val="092F6D"/>
                </a:solidFill>
              </a:rPr>
              <a:t>His oxygen level is normal, and he is discharged on oral antibiotics. Laboratory testing at the ED visit reveals elevated creatinine for age. </a:t>
            </a:r>
          </a:p>
        </p:txBody>
      </p:sp>
    </p:spTree>
    <p:custDataLst>
      <p:tags r:id="rId1"/>
    </p:custDataLst>
    <p:extLst>
      <p:ext uri="{BB962C8B-B14F-4D97-AF65-F5344CB8AC3E}">
        <p14:creationId xmlns:p14="http://schemas.microsoft.com/office/powerpoint/2010/main" val="3239493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A701-1422-40CC-8620-8B3738DBDFF5}"/>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Vignette 3: Toddler in ED</a:t>
            </a:r>
          </a:p>
        </p:txBody>
      </p:sp>
      <p:sp>
        <p:nvSpPr>
          <p:cNvPr id="3" name="Content Placeholder 2">
            <a:extLst>
              <a:ext uri="{FF2B5EF4-FFF2-40B4-BE49-F238E27FC236}">
                <a16:creationId xmlns:a16="http://schemas.microsoft.com/office/drawing/2014/main" id="{9553E6F9-F56A-49F1-8D1B-9E9491BD33D6}"/>
              </a:ext>
            </a:extLst>
          </p:cNvPr>
          <p:cNvSpPr>
            <a:spLocks noGrp="1"/>
          </p:cNvSpPr>
          <p:nvPr>
            <p:ph idx="1"/>
          </p:nvPr>
        </p:nvSpPr>
        <p:spPr/>
        <p:txBody>
          <a:bodyPr vert="horz" lIns="91440" tIns="45720" rIns="91440" bIns="45720" rtlCol="0" anchor="t">
            <a:normAutofit/>
          </a:bodyPr>
          <a:lstStyle/>
          <a:p>
            <a:pPr marL="514350" indent="-514350">
              <a:spcAft>
                <a:spcPts val="1200"/>
              </a:spcAft>
              <a:buClr>
                <a:schemeClr val="bg1"/>
              </a:buClr>
              <a:buAutoNum type="arabicPeriod"/>
            </a:pPr>
            <a:r>
              <a:rPr lang="en-US" dirty="0">
                <a:ea typeface="+mn-lt"/>
                <a:cs typeface="+mn-lt"/>
              </a:rPr>
              <a:t>Who would receive the information about this elevated creatinine level? How would it be transmitted?</a:t>
            </a:r>
          </a:p>
          <a:p>
            <a:pPr marL="514350" indent="-514350">
              <a:spcAft>
                <a:spcPts val="1200"/>
              </a:spcAft>
              <a:buClr>
                <a:schemeClr val="bg1"/>
              </a:buClr>
              <a:buAutoNum type="arabicPeriod"/>
            </a:pPr>
            <a:r>
              <a:rPr lang="en-US" dirty="0">
                <a:ea typeface="+mn-lt"/>
                <a:cs typeface="+mn-lt"/>
              </a:rPr>
              <a:t>How likely do you think it is that the family would receive this information?</a:t>
            </a:r>
          </a:p>
          <a:p>
            <a:pPr marL="514350" indent="-514350">
              <a:spcAft>
                <a:spcPts val="1200"/>
              </a:spcAft>
              <a:buClr>
                <a:schemeClr val="bg1"/>
              </a:buClr>
              <a:buAutoNum type="arabicPeriod"/>
            </a:pPr>
            <a:r>
              <a:rPr lang="en-US" dirty="0">
                <a:ea typeface="+mn-lt"/>
                <a:cs typeface="+mn-lt"/>
              </a:rPr>
              <a:t>How would follow-up systems differ if the patient does or does not receive primary care within your health system? What if the patient has no primary care provider?</a:t>
            </a:r>
          </a:p>
          <a:p>
            <a:pPr marL="514350" indent="-514350">
              <a:spcAft>
                <a:spcPts val="1200"/>
              </a:spcAft>
              <a:buClr>
                <a:schemeClr val="bg1"/>
              </a:buClr>
              <a:buAutoNum type="arabicPeriod"/>
            </a:pPr>
            <a:r>
              <a:rPr lang="en-US" dirty="0">
                <a:ea typeface="+mn-lt"/>
                <a:cs typeface="+mn-lt"/>
              </a:rPr>
              <a:t>What systems are in place to ensure that follow-up occurs?</a:t>
            </a:r>
          </a:p>
          <a:p>
            <a:pPr>
              <a:spcAft>
                <a:spcPts val="1200"/>
              </a:spcAft>
            </a:pPr>
            <a:endParaRPr lang="en-US" dirty="0">
              <a:ea typeface="+mn-lt"/>
              <a:cs typeface="+mn-lt"/>
            </a:endParaRPr>
          </a:p>
          <a:p>
            <a:endParaRPr lang="en-US" dirty="0">
              <a:cs typeface="Calibri"/>
            </a:endParaRPr>
          </a:p>
        </p:txBody>
      </p:sp>
    </p:spTree>
    <p:custDataLst>
      <p:tags r:id="rId1"/>
    </p:custDataLst>
    <p:extLst>
      <p:ext uri="{BB962C8B-B14F-4D97-AF65-F5344CB8AC3E}">
        <p14:creationId xmlns:p14="http://schemas.microsoft.com/office/powerpoint/2010/main" val="65492657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DVSETTINGS" val="1"/>
  <p:tag name="ADVSHOWMETER" val="0"/>
  <p:tag name="ADVGLOBALTRANSITION" val="-1"/>
  <p:tag name="ADVSCREENWIDTH" val="800"/>
  <p:tag name="ADVSCREENHEIGHT" val="600"/>
  <p:tag name="ADVFASTTRANSITIONS" val="1"/>
  <p:tag name="ADVGAMMA" val="0.000000"/>
  <p:tag name="ADVDIMBULLETS" val="0"/>
  <p:tag name="ADVPANSCAN" val="0"/>
  <p:tag name="ADVBEVELING" val="0"/>
  <p:tag name="ADVSHADOWS" val="1"/>
  <p:tag name="ADVAATEXT" val="1"/>
  <p:tag name="ADVAASHAPES" val="1"/>
  <p:tag name="MMPROD_NEXTUNIQUEID" val="10011"/>
  <p:tag name="MMPROD_UIDATA" val="&lt;database version=&quot;7.0&quot;&gt;&lt;object type=&quot;1&quot; unique_id=&quot;10001&quot;&gt;&lt;object type=&quot;8&quot; unique_id=&quot;61665&quot;&gt;&lt;/object&gt;&lt;object type=&quot;2&quot; unique_id=&quot;61666&quot;&gt;&lt;object type=&quot;3&quot; unique_id=&quot;61667&quot;&gt;&lt;property id=&quot;20148&quot; value=&quot;5&quot;/&gt;&lt;property id=&quot;20300&quot; value=&quot;Slide 1&quot;/&gt;&lt;property id=&quot;20307&quot; value=&quot;567&quot;/&gt;&lt;/object&gt;&lt;object type=&quot;3&quot; unique_id=&quot;61668&quot;&gt;&lt;property id=&quot;20148&quot; value=&quot;5&quot;/&gt;&lt;property id=&quot;20300&quot; value=&quot;Slide 2 - &amp;quot;Click to edit&amp;quot;&quot;/&gt;&lt;property id=&quot;20307&quot; value=&quot;564&quot;/&gt;&lt;/object&gt;&lt;object type=&quot;3&quot; unique_id=&quot;61669&quot;&gt;&lt;property id=&quot;20148&quot; value=&quot;5&quot;/&gt;&lt;property id=&quot;20300&quot; value=&quot;Slide 3 - &amp;quot;Click to add a chart title&amp;quot;&quot;/&gt;&lt;property id=&quot;20307&quot; value=&quot;568&quot;/&gt;&lt;/object&gt;&lt;object type=&quot;3&quot; unique_id=&quot;61670&quot;&gt;&lt;property id=&quot;20148&quot; value=&quot;5&quot;/&gt;&lt;property id=&quot;20300&quot; value=&quot;Slide 4&quot;/&gt;&lt;property id=&quot;20307&quot; value=&quot;561&quot;/&gt;&lt;/object&gt;&lt;/object&gt;&lt;/object&gt;&lt;/database&gt;"/>
  <p:tag name="SECTOMILLISECCONVERTED" val="1"/>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AMC Blue template">
  <a:themeElements>
    <a:clrScheme name="AAMC Blue PPT">
      <a:dk1>
        <a:srgbClr val="FFFFFF"/>
      </a:dk1>
      <a:lt1>
        <a:srgbClr val="FFFFFF"/>
      </a:lt1>
      <a:dk2>
        <a:srgbClr val="092F6D"/>
      </a:dk2>
      <a:lt2>
        <a:srgbClr val="FFFFFF"/>
      </a:lt2>
      <a:accent1>
        <a:srgbClr val="FEBC67"/>
      </a:accent1>
      <a:accent2>
        <a:srgbClr val="8E0000"/>
      </a:accent2>
      <a:accent3>
        <a:srgbClr val="809195"/>
      </a:accent3>
      <a:accent4>
        <a:srgbClr val="FFFFFF"/>
      </a:accent4>
      <a:accent5>
        <a:srgbClr val="C1C83F"/>
      </a:accent5>
      <a:accent6>
        <a:srgbClr val="968885"/>
      </a:accent6>
      <a:hlink>
        <a:srgbClr val="FFFFFF"/>
      </a:hlink>
      <a:folHlink>
        <a:srgbClr val="CCD3D4"/>
      </a:folHlink>
    </a:clrScheme>
    <a:fontScheme name="AAMC Blue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Blu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Blu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Blue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Blue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Blue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Blue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Blue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Blue template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Blue template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1">
        <a:dk1>
          <a:srgbClr val="809195"/>
        </a:dk1>
        <a:lt1>
          <a:srgbClr val="FAFAFA"/>
        </a:lt1>
        <a:dk2>
          <a:srgbClr val="092F6D"/>
        </a:dk2>
        <a:lt2>
          <a:srgbClr val="FEBD67"/>
        </a:lt2>
        <a:accent1>
          <a:srgbClr val="FDBC67"/>
        </a:accent1>
        <a:accent2>
          <a:srgbClr val="8E0000"/>
        </a:accent2>
        <a:accent3>
          <a:srgbClr val="AAADBA"/>
        </a:accent3>
        <a:accent4>
          <a:srgbClr val="D6D6D6"/>
        </a:accent4>
        <a:accent5>
          <a:srgbClr val="FEDAB8"/>
        </a:accent5>
        <a:accent6>
          <a:srgbClr val="800000"/>
        </a:accent6>
        <a:hlink>
          <a:srgbClr val="FFFFFF"/>
        </a:hlink>
        <a:folHlink>
          <a:srgbClr val="809195"/>
        </a:folHlink>
      </a:clrScheme>
      <a:clrMap bg1="dk2" tx1="lt1" bg2="dk1" tx2="lt2" accent1="accent1" accent2="accent2" accent3="accent3" accent4="accent4" accent5="accent5" accent6="accent6" hlink="hlink" folHlink="folHlink"/>
    </a:extraClrScheme>
    <a:extraClrScheme>
      <a:clrScheme name="AAMC Blue template 12">
        <a:dk1>
          <a:srgbClr val="809195"/>
        </a:dk1>
        <a:lt1>
          <a:srgbClr val="FAFAFA"/>
        </a:lt1>
        <a:dk2>
          <a:srgbClr val="092F6D"/>
        </a:dk2>
        <a:lt2>
          <a:srgbClr val="FEBD67"/>
        </a:lt2>
        <a:accent1>
          <a:srgbClr val="FEBD67"/>
        </a:accent1>
        <a:accent2>
          <a:srgbClr val="8E0000"/>
        </a:accent2>
        <a:accent3>
          <a:srgbClr val="AAADBA"/>
        </a:accent3>
        <a:accent4>
          <a:srgbClr val="D6D6D6"/>
        </a:accent4>
        <a:accent5>
          <a:srgbClr val="FEDBB8"/>
        </a:accent5>
        <a:accent6>
          <a:srgbClr val="800000"/>
        </a:accent6>
        <a:hlink>
          <a:srgbClr val="FAFAFA"/>
        </a:hlink>
        <a:folHlink>
          <a:srgbClr val="80919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5" id="{4DF93396-8D79-E94D-9EB9-4351C3582651}" vid="{C7B7C6F0-B107-E341-870C-4C1D250058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AAMC PPT White-Widescreen</Template>
  <TotalTime>1487</TotalTime>
  <Words>946</Words>
  <Application>Microsoft Office PowerPoint</Application>
  <PresentationFormat>Widescreen</PresentationFormat>
  <Paragraphs>63</Paragraphs>
  <Slides>13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Arial Black</vt:lpstr>
      <vt:lpstr>Calibri</vt:lpstr>
      <vt:lpstr>Calibri Light</vt:lpstr>
      <vt:lpstr>Wingdings</vt:lpstr>
      <vt:lpstr>AAMC Blue template</vt:lpstr>
      <vt:lpstr>Office Theme</vt:lpstr>
      <vt:lpstr>Diagnostic Safety Toolkit - Vignettes</vt:lpstr>
      <vt:lpstr>Vignette 1: Patient Primary Care Provided Outside Your System </vt:lpstr>
      <vt:lpstr>Vignette 1: Patient Primary Care Provided Outside Your System </vt:lpstr>
      <vt:lpstr>Vignette 1: Patient Primary Care Provided Outside Your System – Summary Questions</vt:lpstr>
      <vt:lpstr>Vignette 2: Referred to Internal Medicine</vt:lpstr>
      <vt:lpstr>Vignette 2: Referred to Internal Medicine</vt:lpstr>
      <vt:lpstr>Vignette 2: Referred to Internal Medicine – Summary Questions</vt:lpstr>
      <vt:lpstr>Vignette 3: Toddler in ED</vt:lpstr>
      <vt:lpstr>Vignette 3: Toddler in ED</vt:lpstr>
      <vt:lpstr>Vignette 3: Toddler in ED – Summary Questions</vt:lpstr>
      <vt:lpstr>Vignette 4: Pending Labs After Discharge</vt:lpstr>
      <vt:lpstr>Vignette 4: Pending Labs After Discharge</vt:lpstr>
      <vt:lpstr>Vignette 4: Pending Labs After Discharge – Summary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subject/>
  <dc:creator>Judy Opatik Scott</dc:creator>
  <cp:keywords/>
  <dc:description/>
  <cp:lastModifiedBy>Judy Opatik Scott</cp:lastModifiedBy>
  <cp:revision>21</cp:revision>
  <cp:lastPrinted>2012-04-05T14:11:45Z</cp:lastPrinted>
  <dcterms:created xsi:type="dcterms:W3CDTF">2022-02-15T15:43:07Z</dcterms:created>
  <dcterms:modified xsi:type="dcterms:W3CDTF">2022-05-05T15:49:19Z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0A267817-4004-4BE6-8913-ADDAAFA8BC64</vt:lpwstr>
  </property>
  <property fmtid="{D5CDD505-2E9C-101B-9397-08002B2CF9AE}" pid="3" name="ArticulatePath">
    <vt:lpwstr>https://outlook.office365.com/owa/wopi/files/9df5e05b-9da4-4b3e-b7ee-5c92a51823ba@aamc.org/AAMkADlkZjVlMDViLTlkYTQtNGIzZS1iN2VlLTVjOTJhNTE4MjNiYQBGAAAAAAARxrNOMkQlS5H03i0fR2z.BwBR.vn0AgnyTriDmuju1lOvAAAAAAEMAABR.vn0AgnyTriDmuju1lOvAAHkB9HhAAABEgAQAHE9qhcyctRMm4pFTDpunro=_AADbmXo.MQkAAAAAAAA=/WOPIServiceId_FP_EXCHANGE_ORGID/WOPIUserId_ab9f8fe5-5631-4445-bf26-11ea64bc6310/AAMC Template</vt:lpwstr>
  </property>
</Properties>
</file>