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256" r:id="rId2"/>
    <p:sldId id="1146" r:id="rId3"/>
    <p:sldId id="258" r:id="rId4"/>
    <p:sldId id="1115" r:id="rId5"/>
    <p:sldId id="1187" r:id="rId6"/>
    <p:sldId id="1143" r:id="rId7"/>
    <p:sldId id="1147" r:id="rId8"/>
    <p:sldId id="1148" r:id="rId9"/>
    <p:sldId id="1149" r:id="rId10"/>
    <p:sldId id="1151" r:id="rId11"/>
    <p:sldId id="1152" r:id="rId12"/>
    <p:sldId id="1153" r:id="rId13"/>
    <p:sldId id="1154" r:id="rId14"/>
    <p:sldId id="1155" r:id="rId15"/>
    <p:sldId id="1156" r:id="rId16"/>
    <p:sldId id="1157" r:id="rId17"/>
    <p:sldId id="1158" r:id="rId18"/>
    <p:sldId id="1160" r:id="rId19"/>
    <p:sldId id="1161" r:id="rId20"/>
    <p:sldId id="1162" r:id="rId21"/>
    <p:sldId id="1144" r:id="rId22"/>
    <p:sldId id="1164" r:id="rId23"/>
    <p:sldId id="1184" r:id="rId24"/>
    <p:sldId id="1165" r:id="rId25"/>
    <p:sldId id="1167" r:id="rId26"/>
    <p:sldId id="1168" r:id="rId27"/>
    <p:sldId id="1169" r:id="rId28"/>
    <p:sldId id="1170" r:id="rId29"/>
    <p:sldId id="1171" r:id="rId30"/>
    <p:sldId id="1145" r:id="rId31"/>
    <p:sldId id="1173" r:id="rId32"/>
    <p:sldId id="1174" r:id="rId33"/>
    <p:sldId id="1175" r:id="rId34"/>
    <p:sldId id="1179" r:id="rId35"/>
    <p:sldId id="1176" r:id="rId36"/>
    <p:sldId id="1177" r:id="rId37"/>
    <p:sldId id="1185" r:id="rId38"/>
    <p:sldId id="1178" r:id="rId39"/>
    <p:sldId id="1180" r:id="rId40"/>
    <p:sldId id="1181"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05CA8"/>
    <a:srgbClr val="32383F"/>
    <a:srgbClr val="2C3138"/>
    <a:srgbClr val="7366A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2443" autoAdjust="0"/>
    <p:restoredTop sz="94660"/>
  </p:normalViewPr>
  <p:slideViewPr>
    <p:cSldViewPr snapToGrid="0">
      <p:cViewPr varScale="1">
        <p:scale>
          <a:sx n="80" d="100"/>
          <a:sy n="80" d="100"/>
        </p:scale>
        <p:origin x="66" y="336"/>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A20A014-4136-4C5F-A267-8B655AE38F9D}" type="datetimeFigureOut">
              <a:rPr lang="en-US" smtClean="0"/>
              <a:t>4/26/2022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5950850-2CA3-4094-B91C-B751AF855168}" type="slidenum">
              <a:rPr lang="en-US" smtClean="0"/>
              <a:t>‹#›</a:t>
            </a:fld>
            <a:endParaRPr lang="en-US"/>
          </a:p>
        </p:txBody>
      </p:sp>
    </p:spTree>
    <p:extLst>
      <p:ext uri="{BB962C8B-B14F-4D97-AF65-F5344CB8AC3E}">
        <p14:creationId xmlns:p14="http://schemas.microsoft.com/office/powerpoint/2010/main" val="23199143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27CB43-B852-4717-B7C2-D75E9CEA23D3}"/>
              </a:ext>
            </a:extLst>
          </p:cNvPr>
          <p:cNvSpPr>
            <a:spLocks noGrp="1"/>
          </p:cNvSpPr>
          <p:nvPr>
            <p:ph type="ctrTitle" hasCustomPrompt="1"/>
          </p:nvPr>
        </p:nvSpPr>
        <p:spPr>
          <a:xfrm>
            <a:off x="1524000" y="1122363"/>
            <a:ext cx="9144000" cy="2387600"/>
          </a:xfrm>
        </p:spPr>
        <p:txBody>
          <a:bodyPr anchor="b"/>
          <a:lstStyle>
            <a:lvl1pPr algn="ctr">
              <a:defRPr sz="6000" b="1">
                <a:solidFill>
                  <a:srgbClr val="0070C0"/>
                </a:solidFill>
              </a:defRPr>
            </a:lvl1pPr>
          </a:lstStyle>
          <a:p>
            <a:r>
              <a:rPr lang="en-US" dirty="0"/>
              <a:t>CFAS Business Meeting</a:t>
            </a:r>
          </a:p>
        </p:txBody>
      </p:sp>
      <p:sp>
        <p:nvSpPr>
          <p:cNvPr id="3" name="Subtitle 2">
            <a:extLst>
              <a:ext uri="{FF2B5EF4-FFF2-40B4-BE49-F238E27FC236}">
                <a16:creationId xmlns:a16="http://schemas.microsoft.com/office/drawing/2014/main" id="{C99602DD-BB5C-4EAD-ABAD-561B36AF96FC}"/>
              </a:ext>
            </a:extLst>
          </p:cNvPr>
          <p:cNvSpPr>
            <a:spLocks noGrp="1"/>
          </p:cNvSpPr>
          <p:nvPr>
            <p:ph type="subTitle" idx="1" hasCustomPrompt="1"/>
          </p:nvPr>
        </p:nvSpPr>
        <p:spPr>
          <a:xfrm>
            <a:off x="1524000" y="3602038"/>
            <a:ext cx="9144000" cy="1655762"/>
          </a:xfrm>
        </p:spPr>
        <p:txBody>
          <a:bodyPr/>
          <a:lstStyle>
            <a:lvl1pPr marL="0" indent="0" algn="ctr">
              <a:buNone/>
              <a:defRPr sz="2400" b="1">
                <a:solidFill>
                  <a:srgbClr val="0070C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April 13, 2022</a:t>
            </a:r>
          </a:p>
        </p:txBody>
      </p:sp>
      <p:sp>
        <p:nvSpPr>
          <p:cNvPr id="4" name="Date Placeholder 3">
            <a:extLst>
              <a:ext uri="{FF2B5EF4-FFF2-40B4-BE49-F238E27FC236}">
                <a16:creationId xmlns:a16="http://schemas.microsoft.com/office/drawing/2014/main" id="{BBFA66C1-7AC7-4F65-8AD1-E18153AE3B52}"/>
              </a:ext>
            </a:extLst>
          </p:cNvPr>
          <p:cNvSpPr>
            <a:spLocks noGrp="1"/>
          </p:cNvSpPr>
          <p:nvPr>
            <p:ph type="dt" sz="half" idx="10"/>
          </p:nvPr>
        </p:nvSpPr>
        <p:spPr/>
        <p:txBody>
          <a:bodyPr/>
          <a:lstStyle/>
          <a:p>
            <a:fld id="{05DF14CF-A810-4167-A17C-8F913C7A1BB2}" type="datetimeFigureOut">
              <a:rPr lang="en-US" smtClean="0"/>
              <a:t>4/26/2022</a:t>
            </a:fld>
            <a:endParaRPr lang="en-US"/>
          </a:p>
        </p:txBody>
      </p:sp>
      <p:sp>
        <p:nvSpPr>
          <p:cNvPr id="5" name="Footer Placeholder 4">
            <a:extLst>
              <a:ext uri="{FF2B5EF4-FFF2-40B4-BE49-F238E27FC236}">
                <a16:creationId xmlns:a16="http://schemas.microsoft.com/office/drawing/2014/main" id="{482AF0F9-021E-44B7-B030-229B46872FD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553E0B8-B8ED-4342-AECC-07793FD75054}"/>
              </a:ext>
            </a:extLst>
          </p:cNvPr>
          <p:cNvSpPr>
            <a:spLocks noGrp="1"/>
          </p:cNvSpPr>
          <p:nvPr>
            <p:ph type="sldNum" sz="quarter" idx="12"/>
          </p:nvPr>
        </p:nvSpPr>
        <p:spPr/>
        <p:txBody>
          <a:bodyPr/>
          <a:lstStyle/>
          <a:p>
            <a:fld id="{D6DA60E2-EEC0-4651-9241-7F3403F87E93}" type="slidenum">
              <a:rPr lang="en-US" smtClean="0"/>
              <a:t>‹#›</a:t>
            </a:fld>
            <a:endParaRPr lang="en-US"/>
          </a:p>
        </p:txBody>
      </p:sp>
    </p:spTree>
    <p:extLst>
      <p:ext uri="{BB962C8B-B14F-4D97-AF65-F5344CB8AC3E}">
        <p14:creationId xmlns:p14="http://schemas.microsoft.com/office/powerpoint/2010/main" val="4210337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B72664-1C17-451C-B1DA-6A20B23228D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CF0D5E7-3085-4922-BB9C-D66F054691A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68F7A89-C246-474D-9D78-B1CB8E53A3F0}"/>
              </a:ext>
            </a:extLst>
          </p:cNvPr>
          <p:cNvSpPr>
            <a:spLocks noGrp="1"/>
          </p:cNvSpPr>
          <p:nvPr>
            <p:ph type="dt" sz="half" idx="10"/>
          </p:nvPr>
        </p:nvSpPr>
        <p:spPr/>
        <p:txBody>
          <a:bodyPr/>
          <a:lstStyle/>
          <a:p>
            <a:fld id="{05DF14CF-A810-4167-A17C-8F913C7A1BB2}" type="datetimeFigureOut">
              <a:rPr lang="en-US" smtClean="0"/>
              <a:t>4/26/2022</a:t>
            </a:fld>
            <a:endParaRPr lang="en-US"/>
          </a:p>
        </p:txBody>
      </p:sp>
      <p:sp>
        <p:nvSpPr>
          <p:cNvPr id="5" name="Footer Placeholder 4">
            <a:extLst>
              <a:ext uri="{FF2B5EF4-FFF2-40B4-BE49-F238E27FC236}">
                <a16:creationId xmlns:a16="http://schemas.microsoft.com/office/drawing/2014/main" id="{E93BEE55-E635-43E3-BECE-01A8D8EE99E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7D1753B-AEEE-4465-856E-A6163BBA4A42}"/>
              </a:ext>
            </a:extLst>
          </p:cNvPr>
          <p:cNvSpPr>
            <a:spLocks noGrp="1"/>
          </p:cNvSpPr>
          <p:nvPr>
            <p:ph type="sldNum" sz="quarter" idx="12"/>
          </p:nvPr>
        </p:nvSpPr>
        <p:spPr/>
        <p:txBody>
          <a:bodyPr/>
          <a:lstStyle/>
          <a:p>
            <a:fld id="{D6DA60E2-EEC0-4651-9241-7F3403F87E93}" type="slidenum">
              <a:rPr lang="en-US" smtClean="0"/>
              <a:t>‹#›</a:t>
            </a:fld>
            <a:endParaRPr lang="en-US"/>
          </a:p>
        </p:txBody>
      </p:sp>
    </p:spTree>
    <p:extLst>
      <p:ext uri="{BB962C8B-B14F-4D97-AF65-F5344CB8AC3E}">
        <p14:creationId xmlns:p14="http://schemas.microsoft.com/office/powerpoint/2010/main" val="291019788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3D76D28-F047-4FF1-8F61-EE193A0E63C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F385AD62-9BF0-4AA9-8F91-96DB234A744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843D72E-B19E-4ED3-B72A-C45CD6C2D23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5DF14CF-A810-4167-A17C-8F913C7A1BB2}" type="datetimeFigureOut">
              <a:rPr lang="en-US" smtClean="0"/>
              <a:t>4/26/2022</a:t>
            </a:fld>
            <a:endParaRPr lang="en-US"/>
          </a:p>
        </p:txBody>
      </p:sp>
      <p:sp>
        <p:nvSpPr>
          <p:cNvPr id="5" name="Footer Placeholder 4">
            <a:extLst>
              <a:ext uri="{FF2B5EF4-FFF2-40B4-BE49-F238E27FC236}">
                <a16:creationId xmlns:a16="http://schemas.microsoft.com/office/drawing/2014/main" id="{3B2D8F38-BE0B-4B84-8D6E-8FB278EAC87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1B349E2-4343-446F-AF22-F35EFE507EA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6DA60E2-EEC0-4651-9241-7F3403F87E93}" type="slidenum">
              <a:rPr lang="en-US" smtClean="0"/>
              <a:t>‹#›</a:t>
            </a:fld>
            <a:endParaRPr lang="en-US"/>
          </a:p>
        </p:txBody>
      </p:sp>
      <p:pic>
        <p:nvPicPr>
          <p:cNvPr id="8" name="Picture 7">
            <a:extLst>
              <a:ext uri="{FF2B5EF4-FFF2-40B4-BE49-F238E27FC236}">
                <a16:creationId xmlns:a16="http://schemas.microsoft.com/office/drawing/2014/main" id="{64CE1489-DF1E-4821-A189-98B3DC23B98E}"/>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5429250"/>
            <a:ext cx="12192000" cy="1428750"/>
          </a:xfrm>
          <a:prstGeom prst="rect">
            <a:avLst/>
          </a:prstGeom>
        </p:spPr>
      </p:pic>
    </p:spTree>
    <p:extLst>
      <p:ext uri="{BB962C8B-B14F-4D97-AF65-F5344CB8AC3E}">
        <p14:creationId xmlns:p14="http://schemas.microsoft.com/office/powerpoint/2010/main" val="3856291647"/>
      </p:ext>
    </p:extLst>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 Id="rId5" Type="http://schemas.microsoft.com/office/2007/relationships/hdphoto" Target="../media/hdphoto5.wdp"/><Relationship Id="rId4" Type="http://schemas.openxmlformats.org/officeDocument/2006/relationships/image" Target="../media/image1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hyperlink" Target="https://www.aamc.org/what-we-do/equity-diversity-inclusion"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g"/><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www.aamc.org/news-insights/wellbeing/faculty" TargetMode="Externa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microsoft.com/office/2007/relationships/hdphoto" Target="../media/hdphoto3.wdp"/><Relationship Id="rId3" Type="http://schemas.microsoft.com/office/2007/relationships/hdphoto" Target="../media/hdphoto1.wdp"/><Relationship Id="rId7"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4.png"/><Relationship Id="rId10" Type="http://schemas.microsoft.com/office/2007/relationships/hdphoto" Target="../media/hdphoto4.wdp"/><Relationship Id="rId4" Type="http://schemas.openxmlformats.org/officeDocument/2006/relationships/image" Target="../media/image3.png"/><Relationship Id="rId9"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B882231-F2AE-4C4A-82D3-41512133FA39}"/>
              </a:ext>
            </a:extLst>
          </p:cNvPr>
          <p:cNvSpPr txBox="1"/>
          <p:nvPr/>
        </p:nvSpPr>
        <p:spPr>
          <a:xfrm>
            <a:off x="1495879" y="2160953"/>
            <a:ext cx="8936436" cy="1569660"/>
          </a:xfrm>
          <a:prstGeom prst="rect">
            <a:avLst/>
          </a:prstGeom>
          <a:noFill/>
        </p:spPr>
        <p:txBody>
          <a:bodyPr wrap="square" rtlCol="0">
            <a:spAutoFit/>
          </a:bodyPr>
          <a:lstStyle/>
          <a:p>
            <a:pPr algn="ctr"/>
            <a:r>
              <a:rPr lang="en-US" sz="4800" b="1" dirty="0">
                <a:solidFill>
                  <a:srgbClr val="0070C0"/>
                </a:solidFill>
              </a:rPr>
              <a:t>2022 CFAS Virtual Spring Meeting Summary</a:t>
            </a:r>
          </a:p>
        </p:txBody>
      </p:sp>
    </p:spTree>
    <p:extLst>
      <p:ext uri="{BB962C8B-B14F-4D97-AF65-F5344CB8AC3E}">
        <p14:creationId xmlns:p14="http://schemas.microsoft.com/office/powerpoint/2010/main" val="33371546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A897F9C-9408-4317-BE2C-C06BDEF63647}"/>
              </a:ext>
            </a:extLst>
          </p:cNvPr>
          <p:cNvSpPr>
            <a:spLocks noGrp="1"/>
          </p:cNvSpPr>
          <p:nvPr>
            <p:ph idx="1"/>
          </p:nvPr>
        </p:nvSpPr>
        <p:spPr>
          <a:xfrm>
            <a:off x="597740" y="422574"/>
            <a:ext cx="10515600" cy="4351338"/>
          </a:xfrm>
        </p:spPr>
        <p:txBody>
          <a:bodyPr>
            <a:normAutofit lnSpcReduction="10000"/>
          </a:bodyPr>
          <a:lstStyle/>
          <a:p>
            <a:pPr marL="0" indent="0">
              <a:buNone/>
            </a:pPr>
            <a:r>
              <a:rPr lang="en-US" sz="3200" b="1" dirty="0">
                <a:solidFill>
                  <a:srgbClr val="605CA8"/>
                </a:solidFill>
              </a:rPr>
              <a:t>Governance Models: How Can Faculty and Leaders Work Together?</a:t>
            </a:r>
          </a:p>
          <a:p>
            <a:pPr marL="0" indent="0">
              <a:buNone/>
            </a:pPr>
            <a:endParaRPr lang="en-US" sz="2400" b="1" dirty="0">
              <a:solidFill>
                <a:srgbClr val="605CA8"/>
              </a:solidFill>
            </a:endParaRPr>
          </a:p>
          <a:p>
            <a:pPr marL="0" indent="0">
              <a:buNone/>
            </a:pPr>
            <a:br>
              <a:rPr lang="en-US" sz="2400" b="1" dirty="0">
                <a:solidFill>
                  <a:srgbClr val="605CA8"/>
                </a:solidFill>
              </a:rPr>
            </a:br>
            <a:endParaRPr lang="en-US" sz="2400" b="1" dirty="0">
              <a:solidFill>
                <a:srgbClr val="605CA8"/>
              </a:solidFill>
            </a:endParaRPr>
          </a:p>
          <a:p>
            <a:pPr marL="0" indent="0">
              <a:buNone/>
            </a:pPr>
            <a:r>
              <a:rPr lang="en-US" sz="2400" b="1" dirty="0">
                <a:solidFill>
                  <a:srgbClr val="0070C0"/>
                </a:solidFill>
              </a:rPr>
              <a:t>Moderator:</a:t>
            </a:r>
          </a:p>
          <a:p>
            <a:pPr marL="0" indent="0">
              <a:buNone/>
            </a:pPr>
            <a:endParaRPr lang="en-US" sz="2400" b="1" dirty="0">
              <a:solidFill>
                <a:srgbClr val="605CA8"/>
              </a:solidFill>
            </a:endParaRPr>
          </a:p>
          <a:p>
            <a:pPr marL="0" indent="0">
              <a:buNone/>
            </a:pPr>
            <a:endParaRPr lang="en-US" sz="2400" b="1" dirty="0">
              <a:solidFill>
                <a:srgbClr val="605CA8"/>
              </a:solidFill>
            </a:endParaRPr>
          </a:p>
          <a:p>
            <a:pPr marL="0" indent="0">
              <a:buNone/>
            </a:pPr>
            <a:endParaRPr lang="en-US" sz="2400" b="1" dirty="0">
              <a:solidFill>
                <a:srgbClr val="605CA8"/>
              </a:solidFill>
            </a:endParaRPr>
          </a:p>
          <a:p>
            <a:pPr marL="0" indent="0">
              <a:buNone/>
            </a:pPr>
            <a:r>
              <a:rPr lang="en-US" sz="2400" b="1" dirty="0">
                <a:solidFill>
                  <a:srgbClr val="0070C0"/>
                </a:solidFill>
              </a:rPr>
              <a:t>Speaker:</a:t>
            </a:r>
          </a:p>
          <a:p>
            <a:endParaRPr lang="en-US" sz="2400" dirty="0">
              <a:solidFill>
                <a:srgbClr val="0070C0"/>
              </a:solidFill>
            </a:endParaRPr>
          </a:p>
        </p:txBody>
      </p:sp>
      <p:pic>
        <p:nvPicPr>
          <p:cNvPr id="5" name="Picture 4">
            <a:extLst>
              <a:ext uri="{FF2B5EF4-FFF2-40B4-BE49-F238E27FC236}">
                <a16:creationId xmlns:a16="http://schemas.microsoft.com/office/drawing/2014/main" id="{ADD0E651-8516-4C08-A2F8-FD83A1771316}"/>
              </a:ext>
            </a:extLst>
          </p:cNvPr>
          <p:cNvPicPr>
            <a:picLocks noChangeAspect="1"/>
          </p:cNvPicPr>
          <p:nvPr/>
        </p:nvPicPr>
        <p:blipFill>
          <a:blip r:embed="rId2"/>
          <a:stretch>
            <a:fillRect/>
          </a:stretch>
        </p:blipFill>
        <p:spPr>
          <a:xfrm>
            <a:off x="2686610" y="3690132"/>
            <a:ext cx="6803709" cy="1387598"/>
          </a:xfrm>
          <a:prstGeom prst="rect">
            <a:avLst/>
          </a:prstGeom>
        </p:spPr>
      </p:pic>
      <p:pic>
        <p:nvPicPr>
          <p:cNvPr id="7" name="Picture 6">
            <a:extLst>
              <a:ext uri="{FF2B5EF4-FFF2-40B4-BE49-F238E27FC236}">
                <a16:creationId xmlns:a16="http://schemas.microsoft.com/office/drawing/2014/main" id="{95BCE0B3-C941-4DED-B50B-0382F8F7CB61}"/>
              </a:ext>
            </a:extLst>
          </p:cNvPr>
          <p:cNvPicPr>
            <a:picLocks noChangeAspect="1"/>
          </p:cNvPicPr>
          <p:nvPr/>
        </p:nvPicPr>
        <p:blipFill>
          <a:blip r:embed="rId3"/>
          <a:stretch>
            <a:fillRect/>
          </a:stretch>
        </p:blipFill>
        <p:spPr>
          <a:xfrm>
            <a:off x="2686610" y="1953570"/>
            <a:ext cx="6564967" cy="1803323"/>
          </a:xfrm>
          <a:prstGeom prst="rect">
            <a:avLst/>
          </a:prstGeom>
        </p:spPr>
      </p:pic>
    </p:spTree>
    <p:extLst>
      <p:ext uri="{BB962C8B-B14F-4D97-AF65-F5344CB8AC3E}">
        <p14:creationId xmlns:p14="http://schemas.microsoft.com/office/powerpoint/2010/main" val="33852564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33130BE-DB4F-437B-93A6-F0A8B525BEFD}"/>
              </a:ext>
            </a:extLst>
          </p:cNvPr>
          <p:cNvSpPr>
            <a:spLocks noGrp="1"/>
          </p:cNvSpPr>
          <p:nvPr>
            <p:ph idx="1"/>
          </p:nvPr>
        </p:nvSpPr>
        <p:spPr>
          <a:xfrm>
            <a:off x="557305" y="397249"/>
            <a:ext cx="10738223" cy="4351338"/>
          </a:xfrm>
        </p:spPr>
        <p:txBody>
          <a:bodyPr>
            <a:normAutofit fontScale="92500"/>
          </a:bodyPr>
          <a:lstStyle/>
          <a:p>
            <a:pPr marL="0" indent="0">
              <a:buNone/>
            </a:pPr>
            <a:r>
              <a:rPr lang="en-US" sz="3500" b="1" dirty="0">
                <a:solidFill>
                  <a:srgbClr val="605CA8"/>
                </a:solidFill>
              </a:rPr>
              <a:t>Governance Models: How Can Faculty and Leaders Work Together?</a:t>
            </a:r>
          </a:p>
          <a:p>
            <a:pPr marL="0" indent="0">
              <a:buNone/>
            </a:pPr>
            <a:endParaRPr lang="en-US" sz="2800" b="1" dirty="0">
              <a:solidFill>
                <a:srgbClr val="605CA8"/>
              </a:solidFill>
            </a:endParaRPr>
          </a:p>
          <a:p>
            <a:r>
              <a:rPr lang="en-US" sz="2400" dirty="0">
                <a:solidFill>
                  <a:srgbClr val="0070C0"/>
                </a:solidFill>
              </a:rPr>
              <a:t>Sometimes faculty can feel like they’re not being heard when leadership makes decisions, so it’s important for leaders to explain why a decision was made after faculty input was considered</a:t>
            </a:r>
          </a:p>
          <a:p>
            <a:r>
              <a:rPr lang="en-US" sz="2400" dirty="0">
                <a:solidFill>
                  <a:srgbClr val="0070C0"/>
                </a:solidFill>
              </a:rPr>
              <a:t>“Wisdom circles,” which provide a way for people from a variety of ways to share their ideas and potential solutions in a non-hierarchical way, can be powerful tools to understand problems and to find solutions between faculty and institutional leaders. </a:t>
            </a:r>
          </a:p>
          <a:p>
            <a:r>
              <a:rPr lang="en-US" sz="2400" dirty="0">
                <a:solidFill>
                  <a:srgbClr val="0070C0"/>
                </a:solidFill>
              </a:rPr>
              <a:t>In wisdom circles, the focal point is the institution, not the person who convenes the circle. This format makes people feel more comfortable about contributing</a:t>
            </a:r>
          </a:p>
          <a:p>
            <a:pPr marL="0" indent="0">
              <a:buNone/>
            </a:pPr>
            <a:endParaRPr lang="en-US" sz="2400" dirty="0">
              <a:solidFill>
                <a:srgbClr val="0070C0"/>
              </a:solidFill>
            </a:endParaRPr>
          </a:p>
        </p:txBody>
      </p:sp>
    </p:spTree>
    <p:extLst>
      <p:ext uri="{BB962C8B-B14F-4D97-AF65-F5344CB8AC3E}">
        <p14:creationId xmlns:p14="http://schemas.microsoft.com/office/powerpoint/2010/main" val="1595661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94F9E4A-2AC1-4A2B-ADAA-8699A851FBF5}"/>
              </a:ext>
            </a:extLst>
          </p:cNvPr>
          <p:cNvSpPr>
            <a:spLocks noGrp="1"/>
          </p:cNvSpPr>
          <p:nvPr>
            <p:ph idx="1"/>
          </p:nvPr>
        </p:nvSpPr>
        <p:spPr>
          <a:xfrm>
            <a:off x="514582" y="466094"/>
            <a:ext cx="10515600" cy="4351338"/>
          </a:xfrm>
        </p:spPr>
        <p:txBody>
          <a:bodyPr>
            <a:normAutofit/>
          </a:bodyPr>
          <a:lstStyle/>
          <a:p>
            <a:pPr marL="0" indent="0">
              <a:buNone/>
            </a:pPr>
            <a:r>
              <a:rPr lang="en-US" sz="3200" b="1" dirty="0">
                <a:solidFill>
                  <a:srgbClr val="605CA8"/>
                </a:solidFill>
              </a:rPr>
              <a:t>Governance Models: How Can Faculty and Leaders Work Together?</a:t>
            </a:r>
          </a:p>
          <a:p>
            <a:pPr marL="0" indent="0">
              <a:buNone/>
            </a:pPr>
            <a:endParaRPr lang="en-US" sz="3200" b="1" dirty="0">
              <a:solidFill>
                <a:srgbClr val="605CA8"/>
              </a:solidFill>
            </a:endParaRPr>
          </a:p>
          <a:p>
            <a:r>
              <a:rPr lang="en-US" sz="2400" dirty="0">
                <a:solidFill>
                  <a:srgbClr val="0070C0"/>
                </a:solidFill>
              </a:rPr>
              <a:t>Basic scientists generally need time and space to pursue what they’re passionate about; leaders should be ready to provide that space as much as possible.</a:t>
            </a:r>
          </a:p>
          <a:p>
            <a:r>
              <a:rPr lang="en-US" sz="2400" dirty="0">
                <a:solidFill>
                  <a:srgbClr val="0070C0"/>
                </a:solidFill>
              </a:rPr>
              <a:t>Having institutional leaders who advocate for the needs of their faculty members goes a long way in boosting morale of the faculty</a:t>
            </a:r>
          </a:p>
          <a:p>
            <a:r>
              <a:rPr lang="en-US" sz="2400" dirty="0">
                <a:solidFill>
                  <a:srgbClr val="0070C0"/>
                </a:solidFill>
              </a:rPr>
              <a:t>A good leader must be willing to listen, be uncomfortable, and engage in hard conversations</a:t>
            </a:r>
          </a:p>
        </p:txBody>
      </p:sp>
    </p:spTree>
    <p:extLst>
      <p:ext uri="{BB962C8B-B14F-4D97-AF65-F5344CB8AC3E}">
        <p14:creationId xmlns:p14="http://schemas.microsoft.com/office/powerpoint/2010/main" val="9507571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C5F682C-9F3C-4F40-84B2-E5A62255F0B7}"/>
              </a:ext>
            </a:extLst>
          </p:cNvPr>
          <p:cNvSpPr>
            <a:spLocks noGrp="1"/>
          </p:cNvSpPr>
          <p:nvPr>
            <p:ph idx="1"/>
          </p:nvPr>
        </p:nvSpPr>
        <p:spPr>
          <a:xfrm>
            <a:off x="503518" y="305333"/>
            <a:ext cx="10515600" cy="4351338"/>
          </a:xfrm>
        </p:spPr>
        <p:txBody>
          <a:bodyPr>
            <a:normAutofit lnSpcReduction="10000"/>
          </a:bodyPr>
          <a:lstStyle/>
          <a:p>
            <a:pPr marL="0" indent="0">
              <a:buNone/>
            </a:pPr>
            <a:r>
              <a:rPr lang="en-US" sz="3200" b="1" dirty="0">
                <a:solidFill>
                  <a:srgbClr val="605CA8"/>
                </a:solidFill>
              </a:rPr>
              <a:t>Governance Models: How Can Faculty and Leaders Work Together?</a:t>
            </a:r>
          </a:p>
          <a:p>
            <a:pPr marL="0" indent="0">
              <a:buNone/>
            </a:pPr>
            <a:endParaRPr lang="en-US" sz="3200" b="1" dirty="0">
              <a:solidFill>
                <a:srgbClr val="605CA8"/>
              </a:solidFill>
            </a:endParaRPr>
          </a:p>
          <a:p>
            <a:r>
              <a:rPr lang="en-US" sz="2400" dirty="0">
                <a:solidFill>
                  <a:srgbClr val="0070C0"/>
                </a:solidFill>
              </a:rPr>
              <a:t>Asking the faculty about their areas of expertise and how the dean’s office can help builds trust between the dean and the faculty</a:t>
            </a:r>
          </a:p>
          <a:p>
            <a:r>
              <a:rPr lang="en-US" sz="2400" dirty="0">
                <a:solidFill>
                  <a:srgbClr val="0070C0"/>
                </a:solidFill>
              </a:rPr>
              <a:t>Even if there’s low trust between the dean’s office and the faculty, having transparency in decisions as much as possible can build back the foundation for trust</a:t>
            </a:r>
          </a:p>
          <a:p>
            <a:r>
              <a:rPr lang="en-US" sz="2400" dirty="0">
                <a:solidFill>
                  <a:srgbClr val="0070C0"/>
                </a:solidFill>
              </a:rPr>
              <a:t>The best leaders 1) make sure they have the right person in place 2) make sure you and they are on the same page 3) give them the resources they need and 4) get out of the way – this last part is hard but very important!</a:t>
            </a:r>
          </a:p>
        </p:txBody>
      </p:sp>
    </p:spTree>
    <p:extLst>
      <p:ext uri="{BB962C8B-B14F-4D97-AF65-F5344CB8AC3E}">
        <p14:creationId xmlns:p14="http://schemas.microsoft.com/office/powerpoint/2010/main" val="37769225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8D17435-88FF-41CA-BF3A-D4AEA86BC8D5}"/>
              </a:ext>
            </a:extLst>
          </p:cNvPr>
          <p:cNvSpPr>
            <a:spLocks noGrp="1"/>
          </p:cNvSpPr>
          <p:nvPr>
            <p:ph idx="1"/>
          </p:nvPr>
        </p:nvSpPr>
        <p:spPr>
          <a:xfrm>
            <a:off x="587829" y="589990"/>
            <a:ext cx="10515600" cy="4351338"/>
          </a:xfrm>
        </p:spPr>
        <p:txBody>
          <a:bodyPr/>
          <a:lstStyle/>
          <a:p>
            <a:pPr marL="0" indent="0">
              <a:buNone/>
            </a:pPr>
            <a:r>
              <a:rPr lang="en-US" sz="3200" b="1" dirty="0">
                <a:solidFill>
                  <a:srgbClr val="605CA8"/>
                </a:solidFill>
              </a:rPr>
              <a:t>How Is CFAS Improving the Governance Landscape for Faculty? Mission Alignment Committee Report</a:t>
            </a:r>
          </a:p>
          <a:p>
            <a:pPr marL="0" indent="0">
              <a:buNone/>
            </a:pPr>
            <a:endParaRPr lang="en-US" b="1" dirty="0">
              <a:solidFill>
                <a:srgbClr val="605CA8"/>
              </a:solidFill>
            </a:endParaRPr>
          </a:p>
          <a:p>
            <a:pPr marL="0" indent="0">
              <a:buNone/>
            </a:pPr>
            <a:r>
              <a:rPr lang="en-US" b="1" dirty="0">
                <a:solidFill>
                  <a:srgbClr val="0070C0"/>
                </a:solidFill>
              </a:rPr>
              <a:t>Mission Alignment and Impact of Faculty Educators Committee</a:t>
            </a:r>
          </a:p>
          <a:p>
            <a:pPr lvl="1"/>
            <a:r>
              <a:rPr lang="en-US" dirty="0">
                <a:solidFill>
                  <a:srgbClr val="0070C0"/>
                </a:solidFill>
              </a:rPr>
              <a:t>Chair: Stewart Babbott, MD</a:t>
            </a:r>
          </a:p>
          <a:p>
            <a:pPr lvl="1"/>
            <a:r>
              <a:rPr lang="en-US" dirty="0">
                <a:solidFill>
                  <a:srgbClr val="0070C0"/>
                </a:solidFill>
              </a:rPr>
              <a:t>Chair of the Subcommittee on Chairs: Vincent Pellegrini, MD</a:t>
            </a:r>
          </a:p>
          <a:p>
            <a:pPr lvl="1"/>
            <a:r>
              <a:rPr lang="en-US" dirty="0">
                <a:solidFill>
                  <a:srgbClr val="0070C0"/>
                </a:solidFill>
              </a:rPr>
              <a:t>Chair of the Subcommittee on Governance: Mark Danielsen, PhD</a:t>
            </a:r>
          </a:p>
          <a:p>
            <a:pPr lvl="1"/>
            <a:r>
              <a:rPr lang="en-US" dirty="0">
                <a:solidFill>
                  <a:srgbClr val="0070C0"/>
                </a:solidFill>
              </a:rPr>
              <a:t>Chair of the Subcommittee on Faculty: Nandini Calamur, MD</a:t>
            </a:r>
          </a:p>
        </p:txBody>
      </p:sp>
    </p:spTree>
    <p:extLst>
      <p:ext uri="{BB962C8B-B14F-4D97-AF65-F5344CB8AC3E}">
        <p14:creationId xmlns:p14="http://schemas.microsoft.com/office/powerpoint/2010/main" val="25902934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DBC382B-1F95-447E-BAC2-18CB7AC25497}"/>
              </a:ext>
            </a:extLst>
          </p:cNvPr>
          <p:cNvSpPr>
            <a:spLocks noGrp="1"/>
          </p:cNvSpPr>
          <p:nvPr>
            <p:ph idx="1"/>
          </p:nvPr>
        </p:nvSpPr>
        <p:spPr>
          <a:xfrm>
            <a:off x="599996" y="524249"/>
            <a:ext cx="10515600" cy="4351338"/>
          </a:xfrm>
        </p:spPr>
        <p:txBody>
          <a:bodyPr>
            <a:normAutofit lnSpcReduction="10000"/>
          </a:bodyPr>
          <a:lstStyle/>
          <a:p>
            <a:pPr marL="0" indent="0">
              <a:buNone/>
            </a:pPr>
            <a:r>
              <a:rPr lang="en-US" sz="3200" b="1" dirty="0">
                <a:solidFill>
                  <a:srgbClr val="605CA8"/>
                </a:solidFill>
              </a:rPr>
              <a:t>How Is CFAS Improving the Governance Landscape for Faculty? Mission Alignment Committee Report</a:t>
            </a:r>
          </a:p>
          <a:p>
            <a:pPr marL="0" indent="0">
              <a:buNone/>
            </a:pPr>
            <a:endParaRPr lang="en-US" b="1" dirty="0">
              <a:solidFill>
                <a:srgbClr val="605CA8"/>
              </a:solidFill>
            </a:endParaRPr>
          </a:p>
          <a:p>
            <a:pPr marL="0" indent="0">
              <a:buNone/>
            </a:pPr>
            <a:r>
              <a:rPr lang="en-US" b="1" dirty="0">
                <a:solidFill>
                  <a:srgbClr val="0070C0"/>
                </a:solidFill>
              </a:rPr>
              <a:t>Summary from Vincent Pellegrini (chairs group)</a:t>
            </a:r>
          </a:p>
          <a:p>
            <a:r>
              <a:rPr lang="en-US" dirty="0">
                <a:solidFill>
                  <a:srgbClr val="0070C0"/>
                </a:solidFill>
              </a:rPr>
              <a:t>There are increasing financial restraints that: </a:t>
            </a:r>
          </a:p>
          <a:p>
            <a:pPr lvl="1"/>
            <a:r>
              <a:rPr lang="en-US" dirty="0">
                <a:solidFill>
                  <a:srgbClr val="0070C0"/>
                </a:solidFill>
              </a:rPr>
              <a:t>Decrease margins and leave little for discretionary reinvestment or research support</a:t>
            </a:r>
          </a:p>
          <a:p>
            <a:pPr lvl="1"/>
            <a:r>
              <a:rPr lang="en-US" dirty="0">
                <a:solidFill>
                  <a:srgbClr val="0070C0"/>
                </a:solidFill>
              </a:rPr>
              <a:t>Create challenges for recruitment AND retention of faculty</a:t>
            </a:r>
          </a:p>
          <a:p>
            <a:pPr lvl="1"/>
            <a:r>
              <a:rPr lang="en-US" dirty="0">
                <a:solidFill>
                  <a:srgbClr val="0070C0"/>
                </a:solidFill>
              </a:rPr>
              <a:t>Costs in excess of NIH salary cap fall to department with no intuitional support</a:t>
            </a:r>
          </a:p>
          <a:p>
            <a:pPr lvl="1"/>
            <a:r>
              <a:rPr lang="en-US" dirty="0">
                <a:solidFill>
                  <a:srgbClr val="0070C0"/>
                </a:solidFill>
              </a:rPr>
              <a:t>Faculty face obstacles to mentoring and faculty development</a:t>
            </a:r>
          </a:p>
          <a:p>
            <a:endParaRPr lang="en-US" dirty="0"/>
          </a:p>
        </p:txBody>
      </p:sp>
    </p:spTree>
    <p:extLst>
      <p:ext uri="{BB962C8B-B14F-4D97-AF65-F5344CB8AC3E}">
        <p14:creationId xmlns:p14="http://schemas.microsoft.com/office/powerpoint/2010/main" val="41356456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653DA91-02C3-44CC-9817-7FB2C4B060E9}"/>
              </a:ext>
            </a:extLst>
          </p:cNvPr>
          <p:cNvSpPr>
            <a:spLocks noGrp="1"/>
          </p:cNvSpPr>
          <p:nvPr>
            <p:ph idx="1"/>
          </p:nvPr>
        </p:nvSpPr>
        <p:spPr>
          <a:xfrm>
            <a:off x="491565" y="506319"/>
            <a:ext cx="10515600" cy="4351338"/>
          </a:xfrm>
        </p:spPr>
        <p:txBody>
          <a:bodyPr>
            <a:normAutofit lnSpcReduction="10000"/>
          </a:bodyPr>
          <a:lstStyle/>
          <a:p>
            <a:pPr marL="0" indent="0">
              <a:buNone/>
            </a:pPr>
            <a:r>
              <a:rPr lang="en-US" sz="3200" b="1" dirty="0">
                <a:solidFill>
                  <a:srgbClr val="605CA8"/>
                </a:solidFill>
              </a:rPr>
              <a:t>How Is CFAS Improving the Governance Landscape for Faculty? Mission Alignment Committee Report</a:t>
            </a:r>
          </a:p>
          <a:p>
            <a:pPr marL="0" indent="0">
              <a:buNone/>
            </a:pPr>
            <a:endParaRPr lang="en-US" b="1" dirty="0">
              <a:solidFill>
                <a:srgbClr val="605CA8"/>
              </a:solidFill>
            </a:endParaRPr>
          </a:p>
          <a:p>
            <a:pPr marL="0" indent="0">
              <a:buNone/>
            </a:pPr>
            <a:r>
              <a:rPr lang="en-US" b="1" dirty="0">
                <a:solidFill>
                  <a:srgbClr val="0070C0"/>
                </a:solidFill>
              </a:rPr>
              <a:t>Summary from Vincent Pellegrini (chairs group)</a:t>
            </a:r>
          </a:p>
          <a:p>
            <a:r>
              <a:rPr lang="en-US" b="1" dirty="0">
                <a:solidFill>
                  <a:srgbClr val="0070C0"/>
                </a:solidFill>
              </a:rPr>
              <a:t> </a:t>
            </a:r>
            <a:r>
              <a:rPr lang="en-US" dirty="0">
                <a:solidFill>
                  <a:srgbClr val="0070C0"/>
                </a:solidFill>
              </a:rPr>
              <a:t>Marginalization of the academic mission is occurring because:</a:t>
            </a:r>
          </a:p>
          <a:p>
            <a:pPr lvl="1"/>
            <a:r>
              <a:rPr lang="en-US" dirty="0">
                <a:solidFill>
                  <a:srgbClr val="0070C0"/>
                </a:solidFill>
              </a:rPr>
              <a:t>It’s difficult to keep faculty at affiliated hospitals engaged in academics</a:t>
            </a:r>
          </a:p>
          <a:p>
            <a:pPr lvl="1"/>
            <a:r>
              <a:rPr lang="en-US" dirty="0">
                <a:solidFill>
                  <a:srgbClr val="0070C0"/>
                </a:solidFill>
              </a:rPr>
              <a:t>Costs in excess of NIH salary cap fall to the department!</a:t>
            </a:r>
          </a:p>
          <a:p>
            <a:pPr lvl="1"/>
            <a:r>
              <a:rPr lang="en-US" dirty="0">
                <a:solidFill>
                  <a:srgbClr val="0070C0"/>
                </a:solidFill>
              </a:rPr>
              <a:t>There’s no margin to fund discretionary departmental seed research</a:t>
            </a:r>
          </a:p>
          <a:p>
            <a:pPr lvl="1"/>
            <a:r>
              <a:rPr lang="en-US" dirty="0">
                <a:solidFill>
                  <a:srgbClr val="0070C0"/>
                </a:solidFill>
              </a:rPr>
              <a:t>There’s no protected time for clinicians from patient care (this also impacts basic science collaboration)</a:t>
            </a:r>
          </a:p>
          <a:p>
            <a:endParaRPr lang="en-US" dirty="0"/>
          </a:p>
        </p:txBody>
      </p:sp>
    </p:spTree>
    <p:extLst>
      <p:ext uri="{BB962C8B-B14F-4D97-AF65-F5344CB8AC3E}">
        <p14:creationId xmlns:p14="http://schemas.microsoft.com/office/powerpoint/2010/main" val="26611479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9DD5969-0FC3-4C02-94C7-7A697ADC291A}"/>
              </a:ext>
            </a:extLst>
          </p:cNvPr>
          <p:cNvSpPr>
            <a:spLocks noGrp="1"/>
          </p:cNvSpPr>
          <p:nvPr>
            <p:ph idx="1"/>
          </p:nvPr>
        </p:nvSpPr>
        <p:spPr>
          <a:xfrm>
            <a:off x="503091" y="462136"/>
            <a:ext cx="10515600" cy="4351338"/>
          </a:xfrm>
        </p:spPr>
        <p:txBody>
          <a:bodyPr>
            <a:normAutofit fontScale="92500" lnSpcReduction="20000"/>
          </a:bodyPr>
          <a:lstStyle/>
          <a:p>
            <a:pPr marL="0" indent="0">
              <a:buNone/>
            </a:pPr>
            <a:r>
              <a:rPr lang="en-US" sz="3500" b="1" dirty="0">
                <a:solidFill>
                  <a:srgbClr val="605CA8"/>
                </a:solidFill>
              </a:rPr>
              <a:t>How Is CFAS Improving the Governance Landscape for Faculty? Mission Alignment Committee Report</a:t>
            </a:r>
          </a:p>
          <a:p>
            <a:pPr marL="0" indent="0">
              <a:buNone/>
            </a:pPr>
            <a:endParaRPr lang="en-US" b="1" dirty="0">
              <a:solidFill>
                <a:srgbClr val="605CA8"/>
              </a:solidFill>
            </a:endParaRPr>
          </a:p>
          <a:p>
            <a:pPr marL="0" indent="0">
              <a:buNone/>
            </a:pPr>
            <a:r>
              <a:rPr lang="en-US" b="1" dirty="0">
                <a:solidFill>
                  <a:srgbClr val="0070C0"/>
                </a:solidFill>
              </a:rPr>
              <a:t>Summary from Vincent Pellegrini (chairs group)</a:t>
            </a:r>
          </a:p>
          <a:p>
            <a:r>
              <a:rPr lang="en-US" dirty="0">
                <a:solidFill>
                  <a:srgbClr val="0070C0"/>
                </a:solidFill>
              </a:rPr>
              <a:t>Productive strategies CFAS and the AAMC must pursue:</a:t>
            </a:r>
          </a:p>
          <a:p>
            <a:pPr lvl="1"/>
            <a:r>
              <a:rPr lang="en-US" dirty="0">
                <a:solidFill>
                  <a:srgbClr val="0070C0"/>
                </a:solidFill>
              </a:rPr>
              <a:t>Advocate for the </a:t>
            </a:r>
            <a:r>
              <a:rPr lang="en-US" b="1" dirty="0">
                <a:solidFill>
                  <a:srgbClr val="0070C0"/>
                </a:solidFill>
              </a:rPr>
              <a:t>value of the academic mission </a:t>
            </a:r>
            <a:r>
              <a:rPr lang="en-US" dirty="0">
                <a:solidFill>
                  <a:srgbClr val="0070C0"/>
                </a:solidFill>
              </a:rPr>
              <a:t>to health system/affiliated hospitals</a:t>
            </a:r>
          </a:p>
          <a:p>
            <a:pPr lvl="1"/>
            <a:r>
              <a:rPr lang="en-US" dirty="0">
                <a:solidFill>
                  <a:srgbClr val="0070C0"/>
                </a:solidFill>
              </a:rPr>
              <a:t>Seek to find </a:t>
            </a:r>
            <a:r>
              <a:rPr lang="en-US" b="1" dirty="0">
                <a:solidFill>
                  <a:srgbClr val="0070C0"/>
                </a:solidFill>
              </a:rPr>
              <a:t>value of the expanded system </a:t>
            </a:r>
            <a:r>
              <a:rPr lang="en-US" dirty="0">
                <a:solidFill>
                  <a:srgbClr val="0070C0"/>
                </a:solidFill>
              </a:rPr>
              <a:t>to the core academic mission</a:t>
            </a:r>
          </a:p>
          <a:p>
            <a:pPr lvl="1"/>
            <a:r>
              <a:rPr lang="en-US" dirty="0">
                <a:solidFill>
                  <a:srgbClr val="0070C0"/>
                </a:solidFill>
              </a:rPr>
              <a:t>Promote the </a:t>
            </a:r>
            <a:r>
              <a:rPr lang="en-US" b="1" dirty="0">
                <a:solidFill>
                  <a:srgbClr val="0070C0"/>
                </a:solidFill>
              </a:rPr>
              <a:t>bidirectional value of education </a:t>
            </a:r>
            <a:r>
              <a:rPr lang="en-US" dirty="0">
                <a:solidFill>
                  <a:srgbClr val="0070C0"/>
                </a:solidFill>
              </a:rPr>
              <a:t>as currency in the health system and SOM</a:t>
            </a:r>
          </a:p>
          <a:p>
            <a:pPr lvl="1"/>
            <a:r>
              <a:rPr lang="en-US" b="1" dirty="0">
                <a:solidFill>
                  <a:srgbClr val="0070C0"/>
                </a:solidFill>
              </a:rPr>
              <a:t>Critical role of a system CEO </a:t>
            </a:r>
            <a:r>
              <a:rPr lang="en-US" dirty="0">
                <a:solidFill>
                  <a:srgbClr val="0070C0"/>
                </a:solidFill>
              </a:rPr>
              <a:t>that values the academic mission and pedigree</a:t>
            </a:r>
          </a:p>
          <a:p>
            <a:pPr lvl="1"/>
            <a:r>
              <a:rPr lang="en-US" dirty="0">
                <a:solidFill>
                  <a:srgbClr val="0070C0"/>
                </a:solidFill>
              </a:rPr>
              <a:t>Redefine the system </a:t>
            </a:r>
            <a:r>
              <a:rPr lang="en-US" b="1" dirty="0">
                <a:solidFill>
                  <a:srgbClr val="0070C0"/>
                </a:solidFill>
              </a:rPr>
              <a:t>role and purpose of departmental leadership </a:t>
            </a:r>
            <a:r>
              <a:rPr lang="en-US" dirty="0">
                <a:solidFill>
                  <a:srgbClr val="0070C0"/>
                </a:solidFill>
              </a:rPr>
              <a:t>in the system</a:t>
            </a:r>
          </a:p>
          <a:p>
            <a:pPr lvl="1"/>
            <a:r>
              <a:rPr lang="en-US" dirty="0">
                <a:solidFill>
                  <a:srgbClr val="0070C0"/>
                </a:solidFill>
              </a:rPr>
              <a:t>Assess/analyze current academic health center </a:t>
            </a:r>
            <a:r>
              <a:rPr lang="en-US" b="1" dirty="0">
                <a:solidFill>
                  <a:srgbClr val="0070C0"/>
                </a:solidFill>
              </a:rPr>
              <a:t>governance structures </a:t>
            </a:r>
            <a:r>
              <a:rPr lang="en-US" dirty="0">
                <a:solidFill>
                  <a:srgbClr val="0070C0"/>
                </a:solidFill>
              </a:rPr>
              <a:t>and recommend a </a:t>
            </a:r>
            <a:r>
              <a:rPr lang="en-US" b="1" dirty="0">
                <a:solidFill>
                  <a:srgbClr val="0070C0"/>
                </a:solidFill>
              </a:rPr>
              <a:t>“best practice”</a:t>
            </a:r>
          </a:p>
          <a:p>
            <a:endParaRPr lang="en-US" dirty="0"/>
          </a:p>
        </p:txBody>
      </p:sp>
    </p:spTree>
    <p:extLst>
      <p:ext uri="{BB962C8B-B14F-4D97-AF65-F5344CB8AC3E}">
        <p14:creationId xmlns:p14="http://schemas.microsoft.com/office/powerpoint/2010/main" val="18054906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5FDD49B-C200-44D1-AE2B-FA1CCB511F63}"/>
              </a:ext>
            </a:extLst>
          </p:cNvPr>
          <p:cNvSpPr>
            <a:spLocks noGrp="1"/>
          </p:cNvSpPr>
          <p:nvPr>
            <p:ph idx="1"/>
          </p:nvPr>
        </p:nvSpPr>
        <p:spPr>
          <a:xfrm>
            <a:off x="489217" y="380813"/>
            <a:ext cx="10878030" cy="4639421"/>
          </a:xfrm>
        </p:spPr>
        <p:txBody>
          <a:bodyPr>
            <a:normAutofit fontScale="85000" lnSpcReduction="20000"/>
          </a:bodyPr>
          <a:lstStyle/>
          <a:p>
            <a:pPr marL="0" indent="0">
              <a:buNone/>
            </a:pPr>
            <a:r>
              <a:rPr lang="en-US" sz="3800" b="1" dirty="0">
                <a:solidFill>
                  <a:srgbClr val="605CA8"/>
                </a:solidFill>
              </a:rPr>
              <a:t>How Is CFAS Improving the Governance Landscape for Faculty? Mission Alignment Committee Report</a:t>
            </a:r>
          </a:p>
          <a:p>
            <a:pPr marL="0" indent="0">
              <a:buNone/>
            </a:pPr>
            <a:endParaRPr lang="en-US" b="1" dirty="0">
              <a:solidFill>
                <a:srgbClr val="605CA8"/>
              </a:solidFill>
            </a:endParaRPr>
          </a:p>
          <a:p>
            <a:pPr marL="0" indent="0">
              <a:buNone/>
            </a:pPr>
            <a:r>
              <a:rPr lang="en-US" b="1" dirty="0">
                <a:solidFill>
                  <a:srgbClr val="0070C0"/>
                </a:solidFill>
              </a:rPr>
              <a:t>Summary from Mark Danielsen (governance group)</a:t>
            </a:r>
          </a:p>
          <a:p>
            <a:r>
              <a:rPr lang="en-US" dirty="0">
                <a:solidFill>
                  <a:srgbClr val="0070C0"/>
                </a:solidFill>
              </a:rPr>
              <a:t>Goals:</a:t>
            </a:r>
          </a:p>
          <a:p>
            <a:pPr lvl="1"/>
            <a:r>
              <a:rPr lang="en-US" dirty="0">
                <a:solidFill>
                  <a:srgbClr val="0070C0"/>
                </a:solidFill>
              </a:rPr>
              <a:t>Evaluate the state of governance in basic sciences</a:t>
            </a:r>
          </a:p>
          <a:p>
            <a:pPr lvl="1"/>
            <a:r>
              <a:rPr lang="en-US" dirty="0">
                <a:solidFill>
                  <a:srgbClr val="0070C0"/>
                </a:solidFill>
              </a:rPr>
              <a:t>Develop a set of best practices to ensure a vibrant and fair governance system in the basic sciences</a:t>
            </a:r>
          </a:p>
          <a:p>
            <a:r>
              <a:rPr lang="en-US" dirty="0">
                <a:solidFill>
                  <a:srgbClr val="0070C0"/>
                </a:solidFill>
              </a:rPr>
              <a:t>Productive strategies CFAS and AAMC must pursue:</a:t>
            </a:r>
          </a:p>
          <a:p>
            <a:pPr lvl="1"/>
            <a:r>
              <a:rPr lang="en-US" dirty="0">
                <a:solidFill>
                  <a:srgbClr val="0070C0"/>
                </a:solidFill>
              </a:rPr>
              <a:t>Advocate for a strong faculty voice for all faculty regardless of employer</a:t>
            </a:r>
          </a:p>
          <a:p>
            <a:pPr lvl="1"/>
            <a:r>
              <a:rPr lang="en-US" dirty="0">
                <a:solidFill>
                  <a:srgbClr val="0070C0"/>
                </a:solidFill>
              </a:rPr>
              <a:t>Strengthen departmental leadership</a:t>
            </a:r>
          </a:p>
          <a:p>
            <a:pPr lvl="1"/>
            <a:r>
              <a:rPr lang="en-US" dirty="0">
                <a:solidFill>
                  <a:srgbClr val="0070C0"/>
                </a:solidFill>
              </a:rPr>
              <a:t>Ensure that the governance structure serves the core missions of departments</a:t>
            </a:r>
          </a:p>
          <a:p>
            <a:pPr lvl="1"/>
            <a:r>
              <a:rPr lang="en-US" dirty="0">
                <a:solidFill>
                  <a:srgbClr val="0070C0"/>
                </a:solidFill>
              </a:rPr>
              <a:t>Assess/analyze current academic health system governance structures and recommend a “best practice”</a:t>
            </a:r>
          </a:p>
          <a:p>
            <a:endParaRPr lang="en-US" dirty="0"/>
          </a:p>
        </p:txBody>
      </p:sp>
    </p:spTree>
    <p:extLst>
      <p:ext uri="{BB962C8B-B14F-4D97-AF65-F5344CB8AC3E}">
        <p14:creationId xmlns:p14="http://schemas.microsoft.com/office/powerpoint/2010/main" val="16257449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18B27D9-AEDF-4F2C-9E0B-F175AD6AC940}"/>
              </a:ext>
            </a:extLst>
          </p:cNvPr>
          <p:cNvSpPr>
            <a:spLocks noGrp="1"/>
          </p:cNvSpPr>
          <p:nvPr>
            <p:ph idx="1"/>
          </p:nvPr>
        </p:nvSpPr>
        <p:spPr>
          <a:xfrm>
            <a:off x="520166" y="523182"/>
            <a:ext cx="10649858" cy="4628536"/>
          </a:xfrm>
        </p:spPr>
        <p:txBody>
          <a:bodyPr>
            <a:normAutofit lnSpcReduction="10000"/>
          </a:bodyPr>
          <a:lstStyle/>
          <a:p>
            <a:pPr marL="0" indent="0">
              <a:buNone/>
            </a:pPr>
            <a:r>
              <a:rPr lang="en-US" sz="3200" b="1" dirty="0">
                <a:solidFill>
                  <a:srgbClr val="605CA8"/>
                </a:solidFill>
              </a:rPr>
              <a:t>How Is CFAS Improving the Governance Landscape for Faculty? Mission Alignment Committee Report</a:t>
            </a:r>
          </a:p>
          <a:p>
            <a:pPr marL="0" indent="0">
              <a:buNone/>
            </a:pPr>
            <a:endParaRPr lang="en-US" b="1" dirty="0">
              <a:solidFill>
                <a:srgbClr val="605CA8"/>
              </a:solidFill>
            </a:endParaRPr>
          </a:p>
          <a:p>
            <a:pPr marL="0" indent="0">
              <a:buNone/>
            </a:pPr>
            <a:r>
              <a:rPr lang="en-US" b="1" dirty="0">
                <a:solidFill>
                  <a:srgbClr val="0070C0"/>
                </a:solidFill>
              </a:rPr>
              <a:t>Summary from Dina Calamur (faculty group)</a:t>
            </a:r>
          </a:p>
          <a:p>
            <a:r>
              <a:rPr lang="en-US" dirty="0">
                <a:solidFill>
                  <a:srgbClr val="0070C0"/>
                </a:solidFill>
              </a:rPr>
              <a:t>Current tensions from the faculty perspective:</a:t>
            </a:r>
          </a:p>
          <a:p>
            <a:pPr lvl="1"/>
            <a:r>
              <a:rPr lang="en-US" dirty="0">
                <a:solidFill>
                  <a:srgbClr val="0070C0"/>
                </a:solidFill>
              </a:rPr>
              <a:t>The academic mission as we know it is unsustainable</a:t>
            </a:r>
          </a:p>
          <a:p>
            <a:pPr lvl="1"/>
            <a:r>
              <a:rPr lang="en-US" dirty="0">
                <a:solidFill>
                  <a:srgbClr val="0070C0"/>
                </a:solidFill>
              </a:rPr>
              <a:t>Education is no longer valued in the health system</a:t>
            </a:r>
          </a:p>
          <a:p>
            <a:pPr lvl="1"/>
            <a:r>
              <a:rPr lang="en-US" dirty="0">
                <a:solidFill>
                  <a:srgbClr val="0070C0"/>
                </a:solidFill>
              </a:rPr>
              <a:t>Triple threat is triply threatening to the clinician educator – faculty members’ workload is becoming overwhelming</a:t>
            </a:r>
          </a:p>
          <a:p>
            <a:pPr lvl="1"/>
            <a:r>
              <a:rPr lang="en-US" dirty="0">
                <a:solidFill>
                  <a:srgbClr val="0070C0"/>
                </a:solidFill>
              </a:rPr>
              <a:t>Can we effectively support the clinician educator in the current climate?</a:t>
            </a:r>
          </a:p>
          <a:p>
            <a:pPr lvl="1"/>
            <a:r>
              <a:rPr lang="en-US" dirty="0">
                <a:solidFill>
                  <a:srgbClr val="0070C0"/>
                </a:solidFill>
              </a:rPr>
              <a:t>Do we need to rethink the various missions and how they align?</a:t>
            </a:r>
          </a:p>
          <a:p>
            <a:endParaRPr lang="en-US" dirty="0"/>
          </a:p>
        </p:txBody>
      </p:sp>
    </p:spTree>
    <p:extLst>
      <p:ext uri="{BB962C8B-B14F-4D97-AF65-F5344CB8AC3E}">
        <p14:creationId xmlns:p14="http://schemas.microsoft.com/office/powerpoint/2010/main" val="7055941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9DF0C7-8F59-4DAC-9C26-36CD0E4569AC}"/>
              </a:ext>
            </a:extLst>
          </p:cNvPr>
          <p:cNvSpPr>
            <a:spLocks noGrp="1"/>
          </p:cNvSpPr>
          <p:nvPr>
            <p:ph type="title"/>
          </p:nvPr>
        </p:nvSpPr>
        <p:spPr>
          <a:xfrm>
            <a:off x="838200" y="0"/>
            <a:ext cx="10515600" cy="1325563"/>
          </a:xfrm>
        </p:spPr>
        <p:txBody>
          <a:bodyPr/>
          <a:lstStyle/>
          <a:p>
            <a:r>
              <a:rPr lang="en-US" b="1" dirty="0">
                <a:solidFill>
                  <a:srgbClr val="0070C0"/>
                </a:solidFill>
              </a:rPr>
              <a:t>Meeting Highlights</a:t>
            </a:r>
          </a:p>
        </p:txBody>
      </p:sp>
      <p:sp>
        <p:nvSpPr>
          <p:cNvPr id="3" name="Content Placeholder 2">
            <a:extLst>
              <a:ext uri="{FF2B5EF4-FFF2-40B4-BE49-F238E27FC236}">
                <a16:creationId xmlns:a16="http://schemas.microsoft.com/office/drawing/2014/main" id="{A8510564-D4DA-4676-B0F5-3D8780A5F50B}"/>
              </a:ext>
            </a:extLst>
          </p:cNvPr>
          <p:cNvSpPr>
            <a:spLocks noGrp="1"/>
          </p:cNvSpPr>
          <p:nvPr>
            <p:ph idx="1"/>
          </p:nvPr>
        </p:nvSpPr>
        <p:spPr>
          <a:xfrm>
            <a:off x="838200" y="1253331"/>
            <a:ext cx="10515600" cy="4351338"/>
          </a:xfrm>
        </p:spPr>
        <p:txBody>
          <a:bodyPr/>
          <a:lstStyle/>
          <a:p>
            <a:r>
              <a:rPr lang="en-US" dirty="0">
                <a:solidFill>
                  <a:srgbClr val="605CA8"/>
                </a:solidFill>
              </a:rPr>
              <a:t>Explored the theme of “strengthening the faculty community”</a:t>
            </a:r>
          </a:p>
          <a:p>
            <a:r>
              <a:rPr lang="en-US" dirty="0">
                <a:solidFill>
                  <a:srgbClr val="605CA8"/>
                </a:solidFill>
              </a:rPr>
              <a:t>At least 9 deans or CEOs of health systems joined the meeting as attendees and speakers</a:t>
            </a:r>
          </a:p>
          <a:p>
            <a:r>
              <a:rPr lang="en-US" dirty="0">
                <a:solidFill>
                  <a:srgbClr val="605CA8"/>
                </a:solidFill>
              </a:rPr>
              <a:t>137 total registrants</a:t>
            </a:r>
          </a:p>
          <a:p>
            <a:r>
              <a:rPr lang="en-US" dirty="0">
                <a:solidFill>
                  <a:srgbClr val="605CA8"/>
                </a:solidFill>
              </a:rPr>
              <a:t>9 ignite sessions featuring CFAS rep speakers</a:t>
            </a:r>
          </a:p>
          <a:p>
            <a:r>
              <a:rPr lang="en-US" dirty="0">
                <a:solidFill>
                  <a:srgbClr val="605CA8"/>
                </a:solidFill>
              </a:rPr>
              <a:t>45 speakers total</a:t>
            </a:r>
          </a:p>
          <a:p>
            <a:r>
              <a:rPr lang="en-US" dirty="0">
                <a:solidFill>
                  <a:srgbClr val="605CA8"/>
                </a:solidFill>
              </a:rPr>
              <a:t>25 first-time CFAS attendees</a:t>
            </a:r>
          </a:p>
          <a:p>
            <a:r>
              <a:rPr lang="en-US" dirty="0">
                <a:solidFill>
                  <a:srgbClr val="605CA8"/>
                </a:solidFill>
              </a:rPr>
              <a:t>Updates from all 8 CFAS committees</a:t>
            </a:r>
          </a:p>
          <a:p>
            <a:endParaRPr lang="en-US" dirty="0"/>
          </a:p>
          <a:p>
            <a:endParaRPr lang="en-US" dirty="0"/>
          </a:p>
          <a:p>
            <a:endParaRPr lang="en-US" dirty="0"/>
          </a:p>
        </p:txBody>
      </p:sp>
    </p:spTree>
    <p:extLst>
      <p:ext uri="{BB962C8B-B14F-4D97-AF65-F5344CB8AC3E}">
        <p14:creationId xmlns:p14="http://schemas.microsoft.com/office/powerpoint/2010/main" val="8254749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2A17D5E-1CCD-4501-8A9E-EDA632FEF2EB}"/>
              </a:ext>
            </a:extLst>
          </p:cNvPr>
          <p:cNvSpPr>
            <a:spLocks noGrp="1"/>
          </p:cNvSpPr>
          <p:nvPr>
            <p:ph idx="1"/>
          </p:nvPr>
        </p:nvSpPr>
        <p:spPr>
          <a:xfrm>
            <a:off x="667231" y="606211"/>
            <a:ext cx="10515600" cy="4351338"/>
          </a:xfrm>
        </p:spPr>
        <p:txBody>
          <a:bodyPr>
            <a:normAutofit lnSpcReduction="10000"/>
          </a:bodyPr>
          <a:lstStyle/>
          <a:p>
            <a:pPr marL="0" indent="0">
              <a:buNone/>
            </a:pPr>
            <a:r>
              <a:rPr lang="en-US" sz="3200" b="1" dirty="0">
                <a:solidFill>
                  <a:srgbClr val="605CA8"/>
                </a:solidFill>
              </a:rPr>
              <a:t>How Is CFAS Improving the Governance Landscape for Faculty? Mission Alignment Committee Report</a:t>
            </a:r>
          </a:p>
          <a:p>
            <a:pPr marL="0" indent="0">
              <a:buNone/>
            </a:pPr>
            <a:endParaRPr lang="en-US" b="1" dirty="0">
              <a:solidFill>
                <a:srgbClr val="605CA8"/>
              </a:solidFill>
            </a:endParaRPr>
          </a:p>
          <a:p>
            <a:pPr marL="0" indent="0">
              <a:buNone/>
            </a:pPr>
            <a:r>
              <a:rPr lang="en-US" b="1" dirty="0">
                <a:solidFill>
                  <a:srgbClr val="0070C0"/>
                </a:solidFill>
              </a:rPr>
              <a:t>Summary from Dina Calamur (faculty group)</a:t>
            </a:r>
          </a:p>
          <a:p>
            <a:r>
              <a:rPr lang="en-US" dirty="0">
                <a:solidFill>
                  <a:srgbClr val="0070C0"/>
                </a:solidFill>
              </a:rPr>
              <a:t>Current ideas from the faculty perspective</a:t>
            </a:r>
          </a:p>
          <a:p>
            <a:pPr lvl="1"/>
            <a:r>
              <a:rPr lang="en-US" dirty="0">
                <a:solidFill>
                  <a:srgbClr val="0070C0"/>
                </a:solidFill>
              </a:rPr>
              <a:t>Use nontraditional criteria for advancement</a:t>
            </a:r>
          </a:p>
          <a:p>
            <a:pPr lvl="1"/>
            <a:r>
              <a:rPr lang="en-US" dirty="0">
                <a:solidFill>
                  <a:srgbClr val="0070C0"/>
                </a:solidFill>
              </a:rPr>
              <a:t>Demonstrate the value of the clinician educator</a:t>
            </a:r>
          </a:p>
          <a:p>
            <a:pPr lvl="1"/>
            <a:r>
              <a:rPr lang="en-US" dirty="0">
                <a:solidFill>
                  <a:srgbClr val="0070C0"/>
                </a:solidFill>
              </a:rPr>
              <a:t>Develop an impact factor for the clinician educator</a:t>
            </a:r>
          </a:p>
          <a:p>
            <a:pPr lvl="1"/>
            <a:r>
              <a:rPr lang="en-US" dirty="0">
                <a:solidFill>
                  <a:srgbClr val="0070C0"/>
                </a:solidFill>
              </a:rPr>
              <a:t>The Clinician Educator Milestone project, which is a joint initiative from ACGME, AAMC, and others</a:t>
            </a:r>
          </a:p>
          <a:p>
            <a:pPr lvl="1"/>
            <a:r>
              <a:rPr lang="en-US" dirty="0">
                <a:solidFill>
                  <a:srgbClr val="0070C0"/>
                </a:solidFill>
              </a:rPr>
              <a:t>Rethink the missions and the promotion pathway</a:t>
            </a:r>
          </a:p>
          <a:p>
            <a:endParaRPr lang="en-US" dirty="0"/>
          </a:p>
        </p:txBody>
      </p:sp>
    </p:spTree>
    <p:extLst>
      <p:ext uri="{BB962C8B-B14F-4D97-AF65-F5344CB8AC3E}">
        <p14:creationId xmlns:p14="http://schemas.microsoft.com/office/powerpoint/2010/main" val="41076534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C3221A-2E27-49A2-87E3-C96EB2967642}"/>
              </a:ext>
            </a:extLst>
          </p:cNvPr>
          <p:cNvSpPr>
            <a:spLocks noGrp="1"/>
          </p:cNvSpPr>
          <p:nvPr>
            <p:ph type="title"/>
          </p:nvPr>
        </p:nvSpPr>
        <p:spPr>
          <a:xfrm>
            <a:off x="667870" y="-184464"/>
            <a:ext cx="10974039" cy="1325563"/>
          </a:xfrm>
        </p:spPr>
        <p:txBody>
          <a:bodyPr>
            <a:normAutofit/>
          </a:bodyPr>
          <a:lstStyle/>
          <a:p>
            <a:r>
              <a:rPr lang="en-US" sz="3200" b="1" dirty="0">
                <a:solidFill>
                  <a:srgbClr val="0070C0"/>
                </a:solidFill>
              </a:rPr>
              <a:t>Day 2: Strengthening the Faculty Community Within Ourselves </a:t>
            </a:r>
          </a:p>
        </p:txBody>
      </p:sp>
      <p:sp>
        <p:nvSpPr>
          <p:cNvPr id="3" name="Content Placeholder 2">
            <a:extLst>
              <a:ext uri="{FF2B5EF4-FFF2-40B4-BE49-F238E27FC236}">
                <a16:creationId xmlns:a16="http://schemas.microsoft.com/office/drawing/2014/main" id="{DB2BFE77-A33E-443C-8E15-982CEC03ABF5}"/>
              </a:ext>
            </a:extLst>
          </p:cNvPr>
          <p:cNvSpPr>
            <a:spLocks noGrp="1"/>
          </p:cNvSpPr>
          <p:nvPr>
            <p:ph idx="1"/>
          </p:nvPr>
        </p:nvSpPr>
        <p:spPr>
          <a:xfrm>
            <a:off x="667871" y="834978"/>
            <a:ext cx="10515600" cy="4351338"/>
          </a:xfrm>
        </p:spPr>
        <p:txBody>
          <a:bodyPr/>
          <a:lstStyle/>
          <a:p>
            <a:pPr marL="0" indent="0">
              <a:buNone/>
            </a:pPr>
            <a:r>
              <a:rPr lang="en-US" b="1" dirty="0">
                <a:solidFill>
                  <a:srgbClr val="605CA8"/>
                </a:solidFill>
              </a:rPr>
              <a:t>Exploring Growth and Change: The Journey from Faculty to Institutional Leadership</a:t>
            </a:r>
          </a:p>
          <a:p>
            <a:pPr marL="0" indent="0">
              <a:buNone/>
            </a:pPr>
            <a:endParaRPr lang="en-US" b="1" dirty="0">
              <a:solidFill>
                <a:srgbClr val="605CA8"/>
              </a:solidFill>
            </a:endParaRPr>
          </a:p>
          <a:p>
            <a:pPr marL="0" indent="0">
              <a:buNone/>
            </a:pPr>
            <a:r>
              <a:rPr lang="en-US" b="1" dirty="0">
                <a:solidFill>
                  <a:srgbClr val="0070C0"/>
                </a:solidFill>
              </a:rPr>
              <a:t>Moderator:</a:t>
            </a:r>
          </a:p>
          <a:p>
            <a:pPr marL="0" indent="0">
              <a:buNone/>
            </a:pPr>
            <a:endParaRPr lang="en-US" b="1" dirty="0">
              <a:solidFill>
                <a:srgbClr val="605CA8"/>
              </a:solidFill>
            </a:endParaRPr>
          </a:p>
          <a:p>
            <a:pPr marL="0" indent="0">
              <a:buNone/>
            </a:pPr>
            <a:endParaRPr lang="en-US" b="1" dirty="0">
              <a:solidFill>
                <a:srgbClr val="0070C0"/>
              </a:solidFill>
            </a:endParaRPr>
          </a:p>
          <a:p>
            <a:pPr marL="0" indent="0">
              <a:buNone/>
            </a:pPr>
            <a:r>
              <a:rPr lang="en-US" b="1" dirty="0">
                <a:solidFill>
                  <a:srgbClr val="0070C0"/>
                </a:solidFill>
              </a:rPr>
              <a:t>Speakers:</a:t>
            </a:r>
          </a:p>
          <a:p>
            <a:pPr marL="0" indent="0">
              <a:buNone/>
            </a:pPr>
            <a:endParaRPr lang="en-US" b="1" dirty="0">
              <a:solidFill>
                <a:srgbClr val="605CA8"/>
              </a:solidFill>
            </a:endParaRPr>
          </a:p>
        </p:txBody>
      </p:sp>
      <p:pic>
        <p:nvPicPr>
          <p:cNvPr id="4" name="Picture 2" descr="Nicholas A Delamere | BIO5 Institute">
            <a:extLst>
              <a:ext uri="{FF2B5EF4-FFF2-40B4-BE49-F238E27FC236}">
                <a16:creationId xmlns:a16="http://schemas.microsoft.com/office/drawing/2014/main" id="{A8AEBBEA-5939-441A-A026-E68BAC2C14C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49498" y="1765927"/>
            <a:ext cx="801915" cy="1104207"/>
          </a:xfrm>
          <a:prstGeom prst="ellipse">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290C22C8-F3BE-4CB8-AA65-35FC9E06151F}"/>
              </a:ext>
            </a:extLst>
          </p:cNvPr>
          <p:cNvSpPr txBox="1"/>
          <p:nvPr/>
        </p:nvSpPr>
        <p:spPr>
          <a:xfrm>
            <a:off x="3514725" y="1892123"/>
            <a:ext cx="7072512" cy="954107"/>
          </a:xfrm>
          <a:prstGeom prst="rect">
            <a:avLst/>
          </a:prstGeom>
          <a:noFill/>
        </p:spPr>
        <p:txBody>
          <a:bodyPr wrap="square" rtlCol="0">
            <a:spAutoFit/>
          </a:bodyPr>
          <a:lstStyle/>
          <a:p>
            <a:r>
              <a:rPr lang="en-US" sz="2000" b="1" dirty="0">
                <a:solidFill>
                  <a:srgbClr val="2C3138"/>
                </a:solidFill>
              </a:rPr>
              <a:t>Nicholas Delamere</a:t>
            </a:r>
            <a:br>
              <a:rPr lang="en-US" dirty="0">
                <a:solidFill>
                  <a:srgbClr val="2C3138"/>
                </a:solidFill>
              </a:rPr>
            </a:br>
            <a:r>
              <a:rPr lang="en-US" dirty="0">
                <a:solidFill>
                  <a:srgbClr val="2C3138"/>
                </a:solidFill>
              </a:rPr>
              <a:t>Department Head, Physiology; Professor, University of Arizona College of Medicine/Association of Chairs of Departments of Physiology</a:t>
            </a:r>
          </a:p>
        </p:txBody>
      </p:sp>
      <p:sp>
        <p:nvSpPr>
          <p:cNvPr id="8" name="TextBox 7">
            <a:extLst>
              <a:ext uri="{FF2B5EF4-FFF2-40B4-BE49-F238E27FC236}">
                <a16:creationId xmlns:a16="http://schemas.microsoft.com/office/drawing/2014/main" id="{5BC416E9-FC6A-4786-ADEE-24E3FFA370EC}"/>
              </a:ext>
            </a:extLst>
          </p:cNvPr>
          <p:cNvSpPr txBox="1"/>
          <p:nvPr/>
        </p:nvSpPr>
        <p:spPr>
          <a:xfrm>
            <a:off x="3571071" y="4389718"/>
            <a:ext cx="7481835" cy="914400"/>
          </a:xfrm>
          <a:prstGeom prst="rect">
            <a:avLst/>
          </a:prstGeom>
          <a:noFill/>
        </p:spPr>
        <p:txBody>
          <a:bodyPr wrap="square" rtlCol="0">
            <a:spAutoFit/>
          </a:bodyPr>
          <a:lstStyle/>
          <a:p>
            <a:r>
              <a:rPr lang="en-US" b="1" dirty="0">
                <a:solidFill>
                  <a:srgbClr val="32383F"/>
                </a:solidFill>
              </a:rPr>
              <a:t>J. Adrian Tyndall</a:t>
            </a:r>
          </a:p>
          <a:p>
            <a:r>
              <a:rPr lang="en-US" dirty="0">
                <a:solidFill>
                  <a:srgbClr val="32383F"/>
                </a:solidFill>
              </a:rPr>
              <a:t>Executive Vice President for Health Affairs and Dean, School of Medicine, Morehouse School of Medicine, and a former CFAS rep</a:t>
            </a:r>
          </a:p>
        </p:txBody>
      </p:sp>
      <p:pic>
        <p:nvPicPr>
          <p:cNvPr id="10" name="Picture 9">
            <a:extLst>
              <a:ext uri="{FF2B5EF4-FFF2-40B4-BE49-F238E27FC236}">
                <a16:creationId xmlns:a16="http://schemas.microsoft.com/office/drawing/2014/main" id="{4670B5EE-C279-43E0-B2A7-7EEFF1C1B259}"/>
              </a:ext>
            </a:extLst>
          </p:cNvPr>
          <p:cNvPicPr>
            <a:picLocks noChangeAspect="1"/>
          </p:cNvPicPr>
          <p:nvPr/>
        </p:nvPicPr>
        <p:blipFill>
          <a:blip r:embed="rId3"/>
          <a:stretch>
            <a:fillRect/>
          </a:stretch>
        </p:blipFill>
        <p:spPr>
          <a:xfrm>
            <a:off x="2645357" y="4326280"/>
            <a:ext cx="795149" cy="992779"/>
          </a:xfrm>
          <a:prstGeom prst="ellipse">
            <a:avLst/>
          </a:prstGeom>
        </p:spPr>
      </p:pic>
      <p:pic>
        <p:nvPicPr>
          <p:cNvPr id="9" name="Picture 8">
            <a:extLst>
              <a:ext uri="{FF2B5EF4-FFF2-40B4-BE49-F238E27FC236}">
                <a16:creationId xmlns:a16="http://schemas.microsoft.com/office/drawing/2014/main" id="{7ACF01F5-AC67-44F0-A173-62C7297B4C6E}"/>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4785" b="94258" l="4839" r="90553">
                        <a14:foregroundMark x1="34562" y1="9809" x2="47465" y2="7656"/>
                        <a14:foregroundMark x1="47465" y1="7656" x2="52074" y2="7895"/>
                        <a14:foregroundMark x1="49078" y1="4785" x2="49078" y2="4785"/>
                        <a14:foregroundMark x1="8986" y1="43062" x2="8986" y2="56220"/>
                        <a14:foregroundMark x1="5069" y1="50957" x2="5069" y2="50957"/>
                        <a14:foregroundMark x1="34793" y1="88517" x2="49078" y2="91866"/>
                        <a14:foregroundMark x1="49078" y1="91866" x2="55530" y2="91388"/>
                        <a14:foregroundMark x1="90553" y1="51914" x2="90553" y2="43301"/>
                        <a14:foregroundMark x1="41705" y1="94258" x2="53226" y2="94258"/>
                        <a14:foregroundMark x1="53226" y1="94258" x2="55991" y2="93780"/>
                      </a14:backgroundRemoval>
                    </a14:imgEffect>
                  </a14:imgLayer>
                </a14:imgProps>
              </a:ext>
            </a:extLst>
          </a:blip>
          <a:stretch>
            <a:fillRect/>
          </a:stretch>
        </p:blipFill>
        <p:spPr>
          <a:xfrm>
            <a:off x="2522071" y="3134489"/>
            <a:ext cx="1142584" cy="1100461"/>
          </a:xfrm>
          <a:prstGeom prst="rect">
            <a:avLst/>
          </a:prstGeom>
        </p:spPr>
      </p:pic>
      <p:sp>
        <p:nvSpPr>
          <p:cNvPr id="11" name="TextBox 10">
            <a:extLst>
              <a:ext uri="{FF2B5EF4-FFF2-40B4-BE49-F238E27FC236}">
                <a16:creationId xmlns:a16="http://schemas.microsoft.com/office/drawing/2014/main" id="{9441923D-DDAC-4A5F-8C5A-FF75AFEA66EE}"/>
              </a:ext>
            </a:extLst>
          </p:cNvPr>
          <p:cNvSpPr txBox="1"/>
          <p:nvPr/>
        </p:nvSpPr>
        <p:spPr>
          <a:xfrm>
            <a:off x="3601305" y="3106668"/>
            <a:ext cx="6899353" cy="1200329"/>
          </a:xfrm>
          <a:prstGeom prst="rect">
            <a:avLst/>
          </a:prstGeom>
          <a:noFill/>
        </p:spPr>
        <p:txBody>
          <a:bodyPr wrap="square" rtlCol="0">
            <a:spAutoFit/>
          </a:bodyPr>
          <a:lstStyle/>
          <a:p>
            <a:r>
              <a:rPr lang="en-US" b="1" dirty="0"/>
              <a:t>Carolyn Meltzer</a:t>
            </a:r>
            <a:br>
              <a:rPr lang="en-US" dirty="0"/>
            </a:br>
            <a:r>
              <a:rPr lang="en-US" dirty="0"/>
              <a:t>Dean, Keck School of Medicine of USC May S. and John H. </a:t>
            </a:r>
            <a:r>
              <a:rPr lang="en-US" dirty="0" err="1"/>
              <a:t>Hooval</a:t>
            </a:r>
            <a:r>
              <a:rPr lang="en-US" dirty="0"/>
              <a:t>, MD, Dean’s Chair, Keck School of Medicine of the University of Southern California, Former CFAS Administrative Board Member</a:t>
            </a:r>
          </a:p>
        </p:txBody>
      </p:sp>
    </p:spTree>
    <p:extLst>
      <p:ext uri="{BB962C8B-B14F-4D97-AF65-F5344CB8AC3E}">
        <p14:creationId xmlns:p14="http://schemas.microsoft.com/office/powerpoint/2010/main" val="2395551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2BDE3CD-21CE-4668-9CE3-DD1A2F85D69E}"/>
              </a:ext>
            </a:extLst>
          </p:cNvPr>
          <p:cNvSpPr>
            <a:spLocks noGrp="1"/>
          </p:cNvSpPr>
          <p:nvPr>
            <p:ph idx="1"/>
          </p:nvPr>
        </p:nvSpPr>
        <p:spPr>
          <a:xfrm>
            <a:off x="581210" y="721425"/>
            <a:ext cx="10515600" cy="4351338"/>
          </a:xfrm>
        </p:spPr>
        <p:txBody>
          <a:bodyPr>
            <a:normAutofit/>
          </a:bodyPr>
          <a:lstStyle/>
          <a:p>
            <a:pPr marL="0" indent="0">
              <a:buNone/>
            </a:pPr>
            <a:r>
              <a:rPr lang="en-US" sz="3200" b="1" dirty="0">
                <a:solidFill>
                  <a:srgbClr val="605CA8"/>
                </a:solidFill>
              </a:rPr>
              <a:t>Exploring Growth and Change: The Journey from Faculty to Institutional Leadership</a:t>
            </a:r>
          </a:p>
          <a:p>
            <a:pPr marL="0" indent="0">
              <a:buNone/>
            </a:pPr>
            <a:endParaRPr lang="en-US" b="1" dirty="0">
              <a:solidFill>
                <a:srgbClr val="605CA8"/>
              </a:solidFill>
            </a:endParaRPr>
          </a:p>
          <a:p>
            <a:r>
              <a:rPr lang="en-US" dirty="0">
                <a:solidFill>
                  <a:srgbClr val="0070C0"/>
                </a:solidFill>
              </a:rPr>
              <a:t>Servant leadership, team-building, and a focus on the faculty are key</a:t>
            </a:r>
          </a:p>
          <a:p>
            <a:r>
              <a:rPr lang="en-US" dirty="0">
                <a:solidFill>
                  <a:srgbClr val="0070C0"/>
                </a:solidFill>
              </a:rPr>
              <a:t>No path in academic medicine needs to be linear – explore the doors that open to you</a:t>
            </a:r>
          </a:p>
          <a:p>
            <a:r>
              <a:rPr lang="en-US" dirty="0">
                <a:solidFill>
                  <a:srgbClr val="0070C0"/>
                </a:solidFill>
              </a:rPr>
              <a:t>Successful academic health centers today must focus on addressing health inequities and building community collaborations</a:t>
            </a:r>
          </a:p>
        </p:txBody>
      </p:sp>
    </p:spTree>
    <p:extLst>
      <p:ext uri="{BB962C8B-B14F-4D97-AF65-F5344CB8AC3E}">
        <p14:creationId xmlns:p14="http://schemas.microsoft.com/office/powerpoint/2010/main" val="13151764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892B7B8-9B7E-4712-B261-D4EF1BE4B0E8}"/>
              </a:ext>
            </a:extLst>
          </p:cNvPr>
          <p:cNvSpPr>
            <a:spLocks noGrp="1"/>
          </p:cNvSpPr>
          <p:nvPr>
            <p:ph idx="1"/>
          </p:nvPr>
        </p:nvSpPr>
        <p:spPr>
          <a:xfrm>
            <a:off x="521447" y="666190"/>
            <a:ext cx="10917518" cy="4351338"/>
          </a:xfrm>
        </p:spPr>
        <p:txBody>
          <a:bodyPr/>
          <a:lstStyle/>
          <a:p>
            <a:pPr marL="0" indent="0">
              <a:buNone/>
            </a:pPr>
            <a:r>
              <a:rPr lang="en-US" sz="3200" b="1" dirty="0">
                <a:solidFill>
                  <a:srgbClr val="605CA8"/>
                </a:solidFill>
              </a:rPr>
              <a:t>Exploring Growth and Change: The Journey from Faculty to Institutional Leadership</a:t>
            </a:r>
          </a:p>
          <a:p>
            <a:pPr marL="0" indent="0">
              <a:buNone/>
            </a:pPr>
            <a:endParaRPr lang="en-US" sz="3200" b="1" dirty="0">
              <a:solidFill>
                <a:srgbClr val="605CA8"/>
              </a:solidFill>
            </a:endParaRPr>
          </a:p>
          <a:p>
            <a:r>
              <a:rPr lang="en-US" dirty="0">
                <a:solidFill>
                  <a:srgbClr val="0070C0"/>
                </a:solidFill>
              </a:rPr>
              <a:t>It’s crucial to have a supportive network that you can lean on to combat imposter syndrome</a:t>
            </a:r>
          </a:p>
          <a:p>
            <a:r>
              <a:rPr lang="en-US" dirty="0">
                <a:solidFill>
                  <a:srgbClr val="0070C0"/>
                </a:solidFill>
              </a:rPr>
              <a:t>Spend time getting to know your faculty and “walk the halls”</a:t>
            </a:r>
          </a:p>
          <a:p>
            <a:r>
              <a:rPr lang="en-US" dirty="0">
                <a:solidFill>
                  <a:srgbClr val="0070C0"/>
                </a:solidFill>
              </a:rPr>
              <a:t>Having leadership courses to build “bench strength” throughout the institution helps institutional leadership get to know faculty and leads to more diverse leadership</a:t>
            </a:r>
          </a:p>
          <a:p>
            <a:endParaRPr lang="en-US" dirty="0"/>
          </a:p>
        </p:txBody>
      </p:sp>
    </p:spTree>
    <p:extLst>
      <p:ext uri="{BB962C8B-B14F-4D97-AF65-F5344CB8AC3E}">
        <p14:creationId xmlns:p14="http://schemas.microsoft.com/office/powerpoint/2010/main" val="3737972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D3B7D57-8A63-465E-892F-D8A6BFD13A5F}"/>
              </a:ext>
            </a:extLst>
          </p:cNvPr>
          <p:cNvSpPr>
            <a:spLocks noGrp="1"/>
          </p:cNvSpPr>
          <p:nvPr>
            <p:ph idx="1"/>
          </p:nvPr>
        </p:nvSpPr>
        <p:spPr>
          <a:xfrm>
            <a:off x="528064" y="484974"/>
            <a:ext cx="10515600" cy="4351338"/>
          </a:xfrm>
        </p:spPr>
        <p:txBody>
          <a:bodyPr>
            <a:normAutofit/>
          </a:bodyPr>
          <a:lstStyle/>
          <a:p>
            <a:pPr marL="0" indent="0">
              <a:buNone/>
            </a:pPr>
            <a:r>
              <a:rPr lang="en-US" sz="3200" b="1" dirty="0">
                <a:solidFill>
                  <a:srgbClr val="605CA8"/>
                </a:solidFill>
              </a:rPr>
              <a:t>Exploring Growth and Change: The Journey from Faculty to Institutional Leadership</a:t>
            </a:r>
          </a:p>
          <a:p>
            <a:pPr marL="0" indent="0">
              <a:buNone/>
            </a:pPr>
            <a:endParaRPr lang="en-US" b="1" dirty="0">
              <a:solidFill>
                <a:srgbClr val="605CA8"/>
              </a:solidFill>
            </a:endParaRPr>
          </a:p>
          <a:p>
            <a:r>
              <a:rPr lang="en-US" sz="2400" dirty="0">
                <a:solidFill>
                  <a:srgbClr val="0070C0"/>
                </a:solidFill>
              </a:rPr>
              <a:t>Part of being a successful dean is learning how to triage all the issues that bombard you each day to know which issues are the critical ones that need to be addressed that day</a:t>
            </a:r>
          </a:p>
          <a:p>
            <a:r>
              <a:rPr lang="en-US" sz="2400" dirty="0">
                <a:solidFill>
                  <a:srgbClr val="0070C0"/>
                </a:solidFill>
              </a:rPr>
              <a:t>Academic medicine needs to restructure itself because the current system is almost impossible for mid-career women faculty</a:t>
            </a:r>
          </a:p>
          <a:p>
            <a:r>
              <a:rPr lang="en-US" sz="2400" dirty="0">
                <a:solidFill>
                  <a:srgbClr val="0070C0"/>
                </a:solidFill>
              </a:rPr>
              <a:t>Leadership is like a marshal art – you must practice your leadership principles in order to perfect them</a:t>
            </a:r>
          </a:p>
          <a:p>
            <a:endParaRPr lang="en-US" dirty="0"/>
          </a:p>
        </p:txBody>
      </p:sp>
    </p:spTree>
    <p:extLst>
      <p:ext uri="{BB962C8B-B14F-4D97-AF65-F5344CB8AC3E}">
        <p14:creationId xmlns:p14="http://schemas.microsoft.com/office/powerpoint/2010/main" val="793232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2BFE282-A3D9-43E1-BE69-BF706B9060DC}"/>
              </a:ext>
            </a:extLst>
          </p:cNvPr>
          <p:cNvSpPr>
            <a:spLocks noGrp="1"/>
          </p:cNvSpPr>
          <p:nvPr>
            <p:ph idx="1"/>
          </p:nvPr>
        </p:nvSpPr>
        <p:spPr>
          <a:xfrm>
            <a:off x="376518" y="576543"/>
            <a:ext cx="11162553" cy="4351338"/>
          </a:xfrm>
        </p:spPr>
        <p:txBody>
          <a:bodyPr/>
          <a:lstStyle/>
          <a:p>
            <a:pPr marL="0" indent="0">
              <a:buNone/>
            </a:pPr>
            <a:r>
              <a:rPr lang="en-US" sz="3200" b="1" dirty="0">
                <a:solidFill>
                  <a:srgbClr val="605CA8"/>
                </a:solidFill>
              </a:rPr>
              <a:t>Principles for Leadership Development in a Changing Paradigm</a:t>
            </a:r>
          </a:p>
          <a:p>
            <a:pPr marL="0" indent="0">
              <a:buNone/>
            </a:pPr>
            <a:endParaRPr lang="en-US" b="1" dirty="0">
              <a:solidFill>
                <a:srgbClr val="605CA8"/>
              </a:solidFill>
            </a:endParaRPr>
          </a:p>
          <a:p>
            <a:pPr marL="0" indent="0">
              <a:buNone/>
            </a:pPr>
            <a:endParaRPr lang="en-US" b="1" dirty="0">
              <a:solidFill>
                <a:srgbClr val="605CA8"/>
              </a:solidFill>
            </a:endParaRPr>
          </a:p>
          <a:p>
            <a:pPr marL="0" indent="0">
              <a:buNone/>
            </a:pPr>
            <a:r>
              <a:rPr lang="en-US" sz="2400" b="1" dirty="0">
                <a:solidFill>
                  <a:srgbClr val="0070C0"/>
                </a:solidFill>
              </a:rPr>
              <a:t>Moderator:</a:t>
            </a:r>
          </a:p>
          <a:p>
            <a:endParaRPr lang="en-US" b="1" dirty="0">
              <a:solidFill>
                <a:srgbClr val="0070C0"/>
              </a:solidFill>
            </a:endParaRPr>
          </a:p>
          <a:p>
            <a:endParaRPr lang="en-US" b="1" dirty="0">
              <a:solidFill>
                <a:srgbClr val="0070C0"/>
              </a:solidFill>
            </a:endParaRPr>
          </a:p>
          <a:p>
            <a:pPr marL="0" indent="0">
              <a:buNone/>
            </a:pPr>
            <a:r>
              <a:rPr lang="en-US" sz="2400" b="1" dirty="0">
                <a:solidFill>
                  <a:srgbClr val="0070C0"/>
                </a:solidFill>
              </a:rPr>
              <a:t>Speaker:</a:t>
            </a:r>
          </a:p>
        </p:txBody>
      </p:sp>
      <p:pic>
        <p:nvPicPr>
          <p:cNvPr id="5" name="Picture 4">
            <a:extLst>
              <a:ext uri="{FF2B5EF4-FFF2-40B4-BE49-F238E27FC236}">
                <a16:creationId xmlns:a16="http://schemas.microsoft.com/office/drawing/2014/main" id="{1745F064-E301-48A1-B143-D72539A3D9CB}"/>
              </a:ext>
            </a:extLst>
          </p:cNvPr>
          <p:cNvPicPr>
            <a:picLocks noChangeAspect="1"/>
          </p:cNvPicPr>
          <p:nvPr/>
        </p:nvPicPr>
        <p:blipFill>
          <a:blip r:embed="rId2"/>
          <a:stretch>
            <a:fillRect/>
          </a:stretch>
        </p:blipFill>
        <p:spPr>
          <a:xfrm>
            <a:off x="1942353" y="1793068"/>
            <a:ext cx="9920941" cy="1210168"/>
          </a:xfrm>
          <a:prstGeom prst="rect">
            <a:avLst/>
          </a:prstGeom>
        </p:spPr>
      </p:pic>
      <p:pic>
        <p:nvPicPr>
          <p:cNvPr id="7" name="Picture 6">
            <a:extLst>
              <a:ext uri="{FF2B5EF4-FFF2-40B4-BE49-F238E27FC236}">
                <a16:creationId xmlns:a16="http://schemas.microsoft.com/office/drawing/2014/main" id="{58C511B0-9286-4AB0-AEB9-043BE40B234A}"/>
              </a:ext>
            </a:extLst>
          </p:cNvPr>
          <p:cNvPicPr>
            <a:picLocks noChangeAspect="1"/>
          </p:cNvPicPr>
          <p:nvPr/>
        </p:nvPicPr>
        <p:blipFill>
          <a:blip r:embed="rId3"/>
          <a:stretch>
            <a:fillRect/>
          </a:stretch>
        </p:blipFill>
        <p:spPr>
          <a:xfrm>
            <a:off x="1942353" y="3393476"/>
            <a:ext cx="8504517" cy="1144165"/>
          </a:xfrm>
          <a:prstGeom prst="rect">
            <a:avLst/>
          </a:prstGeom>
        </p:spPr>
      </p:pic>
    </p:spTree>
    <p:extLst>
      <p:ext uri="{BB962C8B-B14F-4D97-AF65-F5344CB8AC3E}">
        <p14:creationId xmlns:p14="http://schemas.microsoft.com/office/powerpoint/2010/main" val="265042812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1424268-B5E7-4777-85C4-05F101281F64}"/>
              </a:ext>
            </a:extLst>
          </p:cNvPr>
          <p:cNvSpPr>
            <a:spLocks noGrp="1"/>
          </p:cNvSpPr>
          <p:nvPr>
            <p:ph idx="1"/>
          </p:nvPr>
        </p:nvSpPr>
        <p:spPr>
          <a:xfrm>
            <a:off x="640976" y="606424"/>
            <a:ext cx="10684435" cy="4605058"/>
          </a:xfrm>
        </p:spPr>
        <p:txBody>
          <a:bodyPr>
            <a:normAutofit fontScale="85000" lnSpcReduction="20000"/>
          </a:bodyPr>
          <a:lstStyle/>
          <a:p>
            <a:pPr marL="0" indent="0">
              <a:buNone/>
            </a:pPr>
            <a:r>
              <a:rPr lang="en-US" sz="3800" b="1" dirty="0">
                <a:solidFill>
                  <a:srgbClr val="605CA8"/>
                </a:solidFill>
              </a:rPr>
              <a:t>Principles for Leadership Development in a Changing Paradigm</a:t>
            </a:r>
          </a:p>
          <a:p>
            <a:pPr marL="0" indent="0">
              <a:buNone/>
            </a:pPr>
            <a:endParaRPr lang="en-US" b="1" dirty="0">
              <a:solidFill>
                <a:srgbClr val="605CA8"/>
              </a:solidFill>
            </a:endParaRPr>
          </a:p>
          <a:p>
            <a:pPr marL="0" indent="0">
              <a:buNone/>
            </a:pPr>
            <a:r>
              <a:rPr lang="en-US" dirty="0">
                <a:solidFill>
                  <a:srgbClr val="0070C0"/>
                </a:solidFill>
              </a:rPr>
              <a:t>There are deep challenges in health care including:</a:t>
            </a:r>
          </a:p>
          <a:p>
            <a:r>
              <a:rPr lang="en-US" dirty="0">
                <a:solidFill>
                  <a:srgbClr val="0070C0"/>
                </a:solidFill>
              </a:rPr>
              <a:t>Gaping health disparities</a:t>
            </a:r>
          </a:p>
          <a:p>
            <a:r>
              <a:rPr lang="en-US" dirty="0">
                <a:solidFill>
                  <a:srgbClr val="0070C0"/>
                </a:solidFill>
              </a:rPr>
              <a:t>Uneven access to health care</a:t>
            </a:r>
          </a:p>
          <a:p>
            <a:r>
              <a:rPr lang="en-US" dirty="0">
                <a:solidFill>
                  <a:srgbClr val="0070C0"/>
                </a:solidFill>
              </a:rPr>
              <a:t>Systemic racism</a:t>
            </a:r>
          </a:p>
          <a:p>
            <a:r>
              <a:rPr lang="en-US" dirty="0">
                <a:solidFill>
                  <a:srgbClr val="0070C0"/>
                </a:solidFill>
              </a:rPr>
              <a:t>Burnout</a:t>
            </a:r>
          </a:p>
          <a:p>
            <a:pPr marL="0" indent="0">
              <a:buNone/>
            </a:pPr>
            <a:r>
              <a:rPr lang="en-US" dirty="0">
                <a:solidFill>
                  <a:srgbClr val="0070C0"/>
                </a:solidFill>
              </a:rPr>
              <a:t>This calls for:</a:t>
            </a:r>
          </a:p>
          <a:p>
            <a:r>
              <a:rPr lang="en-US" dirty="0">
                <a:solidFill>
                  <a:srgbClr val="0070C0"/>
                </a:solidFill>
              </a:rPr>
              <a:t>A more expansive and inclusive leadership paradigm in academic medicine and science</a:t>
            </a:r>
          </a:p>
          <a:p>
            <a:r>
              <a:rPr lang="en-US" dirty="0">
                <a:solidFill>
                  <a:srgbClr val="0070C0"/>
                </a:solidFill>
              </a:rPr>
              <a:t>A more responsive and empowering approach to leadership development</a:t>
            </a:r>
          </a:p>
        </p:txBody>
      </p:sp>
    </p:spTree>
    <p:extLst>
      <p:ext uri="{BB962C8B-B14F-4D97-AF65-F5344CB8AC3E}">
        <p14:creationId xmlns:p14="http://schemas.microsoft.com/office/powerpoint/2010/main" val="116159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3CD2607-620D-4584-B512-73F836CADB4F}"/>
              </a:ext>
            </a:extLst>
          </p:cNvPr>
          <p:cNvSpPr>
            <a:spLocks noGrp="1"/>
          </p:cNvSpPr>
          <p:nvPr>
            <p:ph idx="1"/>
          </p:nvPr>
        </p:nvSpPr>
        <p:spPr>
          <a:xfrm>
            <a:off x="555384" y="676222"/>
            <a:ext cx="10770028" cy="4577096"/>
          </a:xfrm>
        </p:spPr>
        <p:txBody>
          <a:bodyPr>
            <a:normAutofit/>
          </a:bodyPr>
          <a:lstStyle/>
          <a:p>
            <a:pPr marL="0" indent="0">
              <a:buNone/>
            </a:pPr>
            <a:r>
              <a:rPr lang="en-US" sz="3200" b="1" dirty="0">
                <a:solidFill>
                  <a:srgbClr val="605CA8"/>
                </a:solidFill>
              </a:rPr>
              <a:t>Principles for Leadership Development in a Changing Paradigm</a:t>
            </a:r>
          </a:p>
          <a:p>
            <a:pPr marL="0" indent="0">
              <a:buNone/>
            </a:pPr>
            <a:endParaRPr lang="en-US" b="1" dirty="0">
              <a:solidFill>
                <a:srgbClr val="605CA8"/>
              </a:solidFill>
            </a:endParaRPr>
          </a:p>
          <a:p>
            <a:r>
              <a:rPr lang="en-US" dirty="0">
                <a:solidFill>
                  <a:srgbClr val="0070C0"/>
                </a:solidFill>
              </a:rPr>
              <a:t>Part of AAMC’s new strategic plan focuses on leadership development and creating leadership development opportunities that are in tune with the changing landscape in academic medicine</a:t>
            </a:r>
          </a:p>
          <a:p>
            <a:r>
              <a:rPr lang="en-US" dirty="0">
                <a:solidFill>
                  <a:srgbClr val="0070C0"/>
                </a:solidFill>
              </a:rPr>
              <a:t>This part of the AAMC strategic plan seeks to:</a:t>
            </a:r>
          </a:p>
          <a:p>
            <a:pPr lvl="1"/>
            <a:r>
              <a:rPr lang="en-US" dirty="0">
                <a:solidFill>
                  <a:srgbClr val="0070C0"/>
                </a:solidFill>
              </a:rPr>
              <a:t>Provide a continuous learning journey</a:t>
            </a:r>
          </a:p>
          <a:p>
            <a:pPr lvl="1"/>
            <a:r>
              <a:rPr lang="en-US" dirty="0">
                <a:solidFill>
                  <a:srgbClr val="0070C0"/>
                </a:solidFill>
              </a:rPr>
              <a:t>Serve a larger portion of the AAMC’s constituency</a:t>
            </a:r>
          </a:p>
          <a:p>
            <a:pPr lvl="1"/>
            <a:r>
              <a:rPr lang="en-US" dirty="0">
                <a:solidFill>
                  <a:srgbClr val="0070C0"/>
                </a:solidFill>
              </a:rPr>
              <a:t>Help member institutions grow and diversify their leadership pipelines</a:t>
            </a:r>
          </a:p>
          <a:p>
            <a:pPr lvl="1"/>
            <a:r>
              <a:rPr lang="en-US" dirty="0">
                <a:solidFill>
                  <a:srgbClr val="0070C0"/>
                </a:solidFill>
              </a:rPr>
              <a:t>Elevate content to meet more complex needs</a:t>
            </a:r>
          </a:p>
          <a:p>
            <a:endParaRPr lang="en-US" dirty="0"/>
          </a:p>
        </p:txBody>
      </p:sp>
    </p:spTree>
    <p:extLst>
      <p:ext uri="{BB962C8B-B14F-4D97-AF65-F5344CB8AC3E}">
        <p14:creationId xmlns:p14="http://schemas.microsoft.com/office/powerpoint/2010/main" val="329121725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828D7E8-2F99-4249-A991-A0F522794C54}"/>
              </a:ext>
            </a:extLst>
          </p:cNvPr>
          <p:cNvSpPr>
            <a:spLocks noGrp="1"/>
          </p:cNvSpPr>
          <p:nvPr>
            <p:ph idx="1"/>
          </p:nvPr>
        </p:nvSpPr>
        <p:spPr>
          <a:xfrm>
            <a:off x="587829" y="702902"/>
            <a:ext cx="11179628" cy="4351338"/>
          </a:xfrm>
        </p:spPr>
        <p:txBody>
          <a:bodyPr>
            <a:normAutofit lnSpcReduction="10000"/>
          </a:bodyPr>
          <a:lstStyle/>
          <a:p>
            <a:pPr marL="0" indent="0">
              <a:buNone/>
            </a:pPr>
            <a:r>
              <a:rPr lang="en-US" sz="3200" b="1" dirty="0">
                <a:solidFill>
                  <a:srgbClr val="605CA8"/>
                </a:solidFill>
              </a:rPr>
              <a:t>Principles for Leadership Development in a Changing Paradigm</a:t>
            </a:r>
          </a:p>
          <a:p>
            <a:pPr marL="0" indent="0">
              <a:buNone/>
            </a:pPr>
            <a:endParaRPr lang="en-US" b="1" dirty="0">
              <a:solidFill>
                <a:srgbClr val="605CA8"/>
              </a:solidFill>
            </a:endParaRPr>
          </a:p>
          <a:p>
            <a:r>
              <a:rPr lang="en-US" dirty="0">
                <a:solidFill>
                  <a:srgbClr val="0070C0"/>
                </a:solidFill>
              </a:rPr>
              <a:t>Leadership paradigms are shifting from traditional to contemporary and leadership as a position is changing to leadership as a behavior</a:t>
            </a:r>
          </a:p>
          <a:p>
            <a:r>
              <a:rPr lang="en-US" dirty="0">
                <a:solidFill>
                  <a:srgbClr val="0070C0"/>
                </a:solidFill>
              </a:rPr>
              <a:t>Decision-making is shifting to a more shared and/or distributed model</a:t>
            </a:r>
          </a:p>
          <a:p>
            <a:r>
              <a:rPr lang="en-US" dirty="0">
                <a:solidFill>
                  <a:srgbClr val="0070C0"/>
                </a:solidFill>
              </a:rPr>
              <a:t>Communication is shifting from one-way to vertical, horizontal, and diagonal</a:t>
            </a:r>
          </a:p>
          <a:p>
            <a:r>
              <a:rPr lang="en-US" dirty="0">
                <a:solidFill>
                  <a:srgbClr val="0070C0"/>
                </a:solidFill>
              </a:rPr>
              <a:t>Traditional vs. contemporary leadership paradigms should be seen as a spectrum, where traditional leadership paradigms aren’t “bad,” they’re just insufficient for the increasingly complex landscape</a:t>
            </a:r>
            <a:endParaRPr lang="en-US" dirty="0"/>
          </a:p>
        </p:txBody>
      </p:sp>
    </p:spTree>
    <p:extLst>
      <p:ext uri="{BB962C8B-B14F-4D97-AF65-F5344CB8AC3E}">
        <p14:creationId xmlns:p14="http://schemas.microsoft.com/office/powerpoint/2010/main" val="321034471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8662317-FB0A-4311-8073-3D5B9BB5761F}"/>
              </a:ext>
            </a:extLst>
          </p:cNvPr>
          <p:cNvSpPr>
            <a:spLocks noGrp="1"/>
          </p:cNvSpPr>
          <p:nvPr>
            <p:ph idx="1"/>
          </p:nvPr>
        </p:nvSpPr>
        <p:spPr>
          <a:xfrm>
            <a:off x="656343" y="699701"/>
            <a:ext cx="10515600" cy="4351338"/>
          </a:xfrm>
        </p:spPr>
        <p:txBody>
          <a:bodyPr/>
          <a:lstStyle/>
          <a:p>
            <a:pPr marL="0" indent="0">
              <a:buNone/>
            </a:pPr>
            <a:r>
              <a:rPr lang="en-US" sz="3200" b="1" dirty="0">
                <a:solidFill>
                  <a:srgbClr val="605CA8"/>
                </a:solidFill>
              </a:rPr>
              <a:t>Principles for Leadership Development in a Changing Paradigm</a:t>
            </a:r>
          </a:p>
          <a:p>
            <a:pPr marL="0" indent="0">
              <a:buNone/>
            </a:pPr>
            <a:endParaRPr lang="en-US" b="1" dirty="0">
              <a:solidFill>
                <a:srgbClr val="605CA8"/>
              </a:solidFill>
            </a:endParaRPr>
          </a:p>
          <a:p>
            <a:pPr marL="0" indent="0">
              <a:buNone/>
            </a:pPr>
            <a:r>
              <a:rPr lang="en-US" b="1" dirty="0">
                <a:solidFill>
                  <a:srgbClr val="0070C0"/>
                </a:solidFill>
              </a:rPr>
              <a:t>Leadership development:</a:t>
            </a:r>
          </a:p>
          <a:p>
            <a:r>
              <a:rPr lang="en-US" dirty="0">
                <a:solidFill>
                  <a:srgbClr val="0070C0"/>
                </a:solidFill>
              </a:rPr>
              <a:t>Is a process, not an event</a:t>
            </a:r>
          </a:p>
          <a:p>
            <a:r>
              <a:rPr lang="en-US" dirty="0">
                <a:solidFill>
                  <a:srgbClr val="0070C0"/>
                </a:solidFill>
              </a:rPr>
              <a:t>Requires a series of experiences</a:t>
            </a:r>
          </a:p>
          <a:p>
            <a:r>
              <a:rPr lang="en-US" dirty="0">
                <a:solidFill>
                  <a:srgbClr val="0070C0"/>
                </a:solidFill>
              </a:rPr>
              <a:t>Happens over time</a:t>
            </a:r>
          </a:p>
          <a:p>
            <a:r>
              <a:rPr lang="en-US" dirty="0">
                <a:solidFill>
                  <a:srgbClr val="0070C0"/>
                </a:solidFill>
              </a:rPr>
              <a:t>Is a lattice, not a ladder</a:t>
            </a:r>
            <a:endParaRPr lang="en-US" dirty="0"/>
          </a:p>
        </p:txBody>
      </p:sp>
    </p:spTree>
    <p:extLst>
      <p:ext uri="{BB962C8B-B14F-4D97-AF65-F5344CB8AC3E}">
        <p14:creationId xmlns:p14="http://schemas.microsoft.com/office/powerpoint/2010/main" val="35197005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CDCFDDBE-37E4-402B-B06F-911FD125CE41}"/>
              </a:ext>
            </a:extLst>
          </p:cNvPr>
          <p:cNvSpPr>
            <a:spLocks noGrp="1"/>
          </p:cNvSpPr>
          <p:nvPr>
            <p:ph type="title"/>
          </p:nvPr>
        </p:nvSpPr>
        <p:spPr>
          <a:xfrm>
            <a:off x="370390" y="337350"/>
            <a:ext cx="11305128" cy="606548"/>
          </a:xfrm>
        </p:spPr>
        <p:txBody>
          <a:bodyPr>
            <a:noAutofit/>
          </a:bodyPr>
          <a:lstStyle/>
          <a:p>
            <a:pPr marL="228600"/>
            <a:r>
              <a:rPr lang="en-US" b="1" dirty="0">
                <a:solidFill>
                  <a:srgbClr val="0070C0"/>
                </a:solidFill>
              </a:rPr>
              <a:t>Understanding the CFAS Mission</a:t>
            </a:r>
          </a:p>
        </p:txBody>
      </p:sp>
      <p:sp>
        <p:nvSpPr>
          <p:cNvPr id="5" name="Content Placeholder 2">
            <a:extLst>
              <a:ext uri="{FF2B5EF4-FFF2-40B4-BE49-F238E27FC236}">
                <a16:creationId xmlns:a16="http://schemas.microsoft.com/office/drawing/2014/main" id="{ABB646AE-312B-4F16-8A8A-473311C3434B}"/>
              </a:ext>
            </a:extLst>
          </p:cNvPr>
          <p:cNvSpPr>
            <a:spLocks noGrp="1"/>
          </p:cNvSpPr>
          <p:nvPr>
            <p:ph idx="1"/>
          </p:nvPr>
        </p:nvSpPr>
        <p:spPr>
          <a:xfrm>
            <a:off x="730428" y="1036106"/>
            <a:ext cx="10104914" cy="4357307"/>
          </a:xfrm>
        </p:spPr>
        <p:txBody>
          <a:bodyPr>
            <a:noAutofit/>
          </a:bodyPr>
          <a:lstStyle/>
          <a:p>
            <a:pPr marL="0" indent="0">
              <a:buNone/>
            </a:pPr>
            <a:r>
              <a:rPr lang="en-US" sz="2400" dirty="0">
                <a:solidFill>
                  <a:srgbClr val="605CA8"/>
                </a:solidFill>
              </a:rPr>
              <a:t>CFAS aspires to be the voice of academic faculty within the AAMC’s governance and leadership structures. The Council is charged with: </a:t>
            </a:r>
            <a:br>
              <a:rPr lang="en-US" sz="2400" dirty="0">
                <a:solidFill>
                  <a:srgbClr val="605CA8"/>
                </a:solidFill>
              </a:rPr>
            </a:br>
            <a:endParaRPr lang="en-US" sz="2400" dirty="0">
              <a:solidFill>
                <a:srgbClr val="605CA8"/>
              </a:solidFill>
            </a:endParaRPr>
          </a:p>
          <a:p>
            <a:pPr marL="514334" lvl="1" indent="-257175">
              <a:buClr>
                <a:schemeClr val="accent1">
                  <a:lumMod val="75000"/>
                </a:schemeClr>
              </a:buClr>
              <a:buFont typeface="Wingdings" panose="05000000000000000000" pitchFamily="2" charset="2"/>
              <a:buChar char="Ø"/>
            </a:pPr>
            <a:r>
              <a:rPr lang="en-US" dirty="0">
                <a:solidFill>
                  <a:srgbClr val="605CA8"/>
                </a:solidFill>
              </a:rPr>
              <a:t>Identifying critical issues facing faculty in medical schools and within academic societies;</a:t>
            </a:r>
          </a:p>
          <a:p>
            <a:pPr marL="514334" lvl="1" indent="-257175">
              <a:buClr>
                <a:schemeClr val="accent1">
                  <a:lumMod val="75000"/>
                </a:schemeClr>
              </a:buClr>
              <a:buFont typeface="Wingdings" panose="05000000000000000000" pitchFamily="2" charset="2"/>
              <a:buChar char="Ø"/>
            </a:pPr>
            <a:r>
              <a:rPr lang="en-US" dirty="0">
                <a:solidFill>
                  <a:srgbClr val="605CA8"/>
                </a:solidFill>
              </a:rPr>
              <a:t>Articulating a common faculty voice on these issues to the AAMC and on a national stage as they relate to creation and implementation of the AAMC programs, services, and policies;</a:t>
            </a:r>
          </a:p>
          <a:p>
            <a:pPr marL="514334" lvl="1" indent="-257175">
              <a:buClr>
                <a:schemeClr val="accent1">
                  <a:lumMod val="75000"/>
                </a:schemeClr>
              </a:buClr>
              <a:buFont typeface="Wingdings" panose="05000000000000000000" pitchFamily="2" charset="2"/>
              <a:buChar char="Ø"/>
            </a:pPr>
            <a:r>
              <a:rPr lang="en-US" dirty="0">
                <a:solidFill>
                  <a:srgbClr val="605CA8"/>
                </a:solidFill>
              </a:rPr>
              <a:t>Serving as a </a:t>
            </a:r>
            <a:r>
              <a:rPr lang="en-US" b="1" dirty="0">
                <a:solidFill>
                  <a:srgbClr val="605CA8"/>
                </a:solidFill>
              </a:rPr>
              <a:t>bidirectional</a:t>
            </a:r>
            <a:r>
              <a:rPr lang="en-US" dirty="0">
                <a:solidFill>
                  <a:srgbClr val="605CA8"/>
                </a:solidFill>
              </a:rPr>
              <a:t> communications conduit regarding matters related to the core missions of academic medicine. </a:t>
            </a:r>
          </a:p>
          <a:p>
            <a:pPr marL="0" indent="0">
              <a:buClr>
                <a:schemeClr val="accent1">
                  <a:lumMod val="75000"/>
                </a:schemeClr>
              </a:buClr>
              <a:buNone/>
            </a:pPr>
            <a:r>
              <a:rPr lang="en-US" sz="2400" dirty="0">
                <a:solidFill>
                  <a:srgbClr val="605CA8"/>
                </a:solidFill>
              </a:rPr>
              <a:t>Our activity over the two years during the pandemic has embodied these roles. CFAS is a stronger, more representative, and more effective voice. </a:t>
            </a:r>
            <a:br>
              <a:rPr lang="en-US" sz="2000" dirty="0">
                <a:solidFill>
                  <a:srgbClr val="013D79"/>
                </a:solidFill>
              </a:rPr>
            </a:br>
            <a:br>
              <a:rPr lang="en-US" sz="1100" dirty="0"/>
            </a:br>
            <a:endParaRPr lang="en-US" sz="1100" dirty="0"/>
          </a:p>
        </p:txBody>
      </p:sp>
    </p:spTree>
    <p:extLst>
      <p:ext uri="{BB962C8B-B14F-4D97-AF65-F5344CB8AC3E}">
        <p14:creationId xmlns:p14="http://schemas.microsoft.com/office/powerpoint/2010/main" val="274029035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6F854B-4FDE-46DC-9C3D-31F72E0100C3}"/>
              </a:ext>
            </a:extLst>
          </p:cNvPr>
          <p:cNvSpPr>
            <a:spLocks noGrp="1"/>
          </p:cNvSpPr>
          <p:nvPr>
            <p:ph type="title"/>
          </p:nvPr>
        </p:nvSpPr>
        <p:spPr>
          <a:xfrm>
            <a:off x="555170" y="-91440"/>
            <a:ext cx="11469190" cy="1325563"/>
          </a:xfrm>
        </p:spPr>
        <p:txBody>
          <a:bodyPr>
            <a:normAutofit/>
          </a:bodyPr>
          <a:lstStyle/>
          <a:p>
            <a:r>
              <a:rPr lang="en-US" sz="3600" b="1" dirty="0">
                <a:solidFill>
                  <a:srgbClr val="0070C0"/>
                </a:solidFill>
              </a:rPr>
              <a:t>Day 3: Strengthening the Community with CFAS and the AAMC</a:t>
            </a:r>
          </a:p>
        </p:txBody>
      </p:sp>
      <p:sp>
        <p:nvSpPr>
          <p:cNvPr id="3" name="Content Placeholder 2">
            <a:extLst>
              <a:ext uri="{FF2B5EF4-FFF2-40B4-BE49-F238E27FC236}">
                <a16:creationId xmlns:a16="http://schemas.microsoft.com/office/drawing/2014/main" id="{80AFF9DF-C920-481D-9876-CAAC44E87428}"/>
              </a:ext>
            </a:extLst>
          </p:cNvPr>
          <p:cNvSpPr>
            <a:spLocks noGrp="1"/>
          </p:cNvSpPr>
          <p:nvPr>
            <p:ph idx="1"/>
          </p:nvPr>
        </p:nvSpPr>
        <p:spPr>
          <a:xfrm>
            <a:off x="631371" y="926760"/>
            <a:ext cx="11005458" cy="4351338"/>
          </a:xfrm>
        </p:spPr>
        <p:txBody>
          <a:bodyPr/>
          <a:lstStyle/>
          <a:p>
            <a:pPr marL="0" indent="0">
              <a:buNone/>
            </a:pPr>
            <a:r>
              <a:rPr lang="en-US" sz="2800" b="1" dirty="0">
                <a:solidFill>
                  <a:srgbClr val="605CA8"/>
                </a:solidFill>
              </a:rPr>
              <a:t>How an Environment that Fosters Diversity and Inclusion Improves the Faculty Experience</a:t>
            </a:r>
          </a:p>
          <a:p>
            <a:endParaRPr lang="en-US" sz="2800" b="1" dirty="0">
              <a:solidFill>
                <a:srgbClr val="605CA8"/>
              </a:solidFill>
            </a:endParaRPr>
          </a:p>
          <a:p>
            <a:pPr marL="0" indent="0">
              <a:buNone/>
            </a:pPr>
            <a:r>
              <a:rPr lang="en-US" b="1" dirty="0">
                <a:solidFill>
                  <a:srgbClr val="0070C0"/>
                </a:solidFill>
              </a:rPr>
              <a:t>Moderator:</a:t>
            </a:r>
          </a:p>
          <a:p>
            <a:endParaRPr lang="en-US" sz="2800" b="1" dirty="0">
              <a:solidFill>
                <a:srgbClr val="605CA8"/>
              </a:solidFill>
            </a:endParaRPr>
          </a:p>
          <a:p>
            <a:endParaRPr lang="en-US" b="1" dirty="0">
              <a:solidFill>
                <a:srgbClr val="605CA8"/>
              </a:solidFill>
            </a:endParaRPr>
          </a:p>
          <a:p>
            <a:pPr marL="0" indent="0">
              <a:buNone/>
            </a:pPr>
            <a:r>
              <a:rPr lang="en-US" sz="2800" b="1" dirty="0">
                <a:solidFill>
                  <a:srgbClr val="0070C0"/>
                </a:solidFill>
              </a:rPr>
              <a:t>Speaker:</a:t>
            </a:r>
          </a:p>
          <a:p>
            <a:pPr marL="0" indent="0">
              <a:buNone/>
            </a:pPr>
            <a:endParaRPr lang="en-US" dirty="0"/>
          </a:p>
        </p:txBody>
      </p:sp>
      <p:pic>
        <p:nvPicPr>
          <p:cNvPr id="5" name="Picture 4">
            <a:extLst>
              <a:ext uri="{FF2B5EF4-FFF2-40B4-BE49-F238E27FC236}">
                <a16:creationId xmlns:a16="http://schemas.microsoft.com/office/drawing/2014/main" id="{F839D049-0F60-4BC9-A5BD-1B6B90FE7A4A}"/>
              </a:ext>
            </a:extLst>
          </p:cNvPr>
          <p:cNvPicPr>
            <a:picLocks noChangeAspect="1"/>
          </p:cNvPicPr>
          <p:nvPr/>
        </p:nvPicPr>
        <p:blipFill>
          <a:blip r:embed="rId2"/>
          <a:stretch>
            <a:fillRect/>
          </a:stretch>
        </p:blipFill>
        <p:spPr>
          <a:xfrm>
            <a:off x="2775858" y="3642098"/>
            <a:ext cx="7924564" cy="1325563"/>
          </a:xfrm>
          <a:prstGeom prst="rect">
            <a:avLst/>
          </a:prstGeom>
        </p:spPr>
      </p:pic>
      <p:pic>
        <p:nvPicPr>
          <p:cNvPr id="7" name="Picture 6">
            <a:extLst>
              <a:ext uri="{FF2B5EF4-FFF2-40B4-BE49-F238E27FC236}">
                <a16:creationId xmlns:a16="http://schemas.microsoft.com/office/drawing/2014/main" id="{AE44D263-A72D-464C-828F-2070C3D030DA}"/>
              </a:ext>
            </a:extLst>
          </p:cNvPr>
          <p:cNvPicPr>
            <a:picLocks noChangeAspect="1"/>
          </p:cNvPicPr>
          <p:nvPr/>
        </p:nvPicPr>
        <p:blipFill>
          <a:blip r:embed="rId3"/>
          <a:stretch>
            <a:fillRect/>
          </a:stretch>
        </p:blipFill>
        <p:spPr>
          <a:xfrm>
            <a:off x="4114800" y="2252322"/>
            <a:ext cx="7522029" cy="963580"/>
          </a:xfrm>
          <a:prstGeom prst="rect">
            <a:avLst/>
          </a:prstGeom>
        </p:spPr>
      </p:pic>
      <p:pic>
        <p:nvPicPr>
          <p:cNvPr id="8" name="Picture 7">
            <a:extLst>
              <a:ext uri="{FF2B5EF4-FFF2-40B4-BE49-F238E27FC236}">
                <a16:creationId xmlns:a16="http://schemas.microsoft.com/office/drawing/2014/main" id="{139468EC-0909-45F9-B3D3-9B73D79AF5CE}"/>
              </a:ext>
            </a:extLst>
          </p:cNvPr>
          <p:cNvPicPr>
            <a:picLocks noChangeAspect="1"/>
          </p:cNvPicPr>
          <p:nvPr/>
        </p:nvPicPr>
        <p:blipFill>
          <a:blip r:embed="rId4"/>
          <a:stretch>
            <a:fillRect/>
          </a:stretch>
        </p:blipFill>
        <p:spPr>
          <a:xfrm>
            <a:off x="2898855" y="2104264"/>
            <a:ext cx="928433" cy="1324736"/>
          </a:xfrm>
          <a:prstGeom prst="ellipse">
            <a:avLst/>
          </a:prstGeom>
        </p:spPr>
      </p:pic>
    </p:spTree>
    <p:extLst>
      <p:ext uri="{BB962C8B-B14F-4D97-AF65-F5344CB8AC3E}">
        <p14:creationId xmlns:p14="http://schemas.microsoft.com/office/powerpoint/2010/main" val="396918906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BA6D719-2112-43D6-B573-AAB68E5883CB}"/>
              </a:ext>
            </a:extLst>
          </p:cNvPr>
          <p:cNvSpPr>
            <a:spLocks noGrp="1"/>
          </p:cNvSpPr>
          <p:nvPr>
            <p:ph idx="1"/>
          </p:nvPr>
        </p:nvSpPr>
        <p:spPr>
          <a:xfrm>
            <a:off x="664881" y="654238"/>
            <a:ext cx="10515600" cy="4351338"/>
          </a:xfrm>
        </p:spPr>
        <p:txBody>
          <a:bodyPr>
            <a:normAutofit/>
          </a:bodyPr>
          <a:lstStyle/>
          <a:p>
            <a:pPr marL="0" indent="0">
              <a:buNone/>
            </a:pPr>
            <a:r>
              <a:rPr lang="en-US" sz="3200" b="1" dirty="0">
                <a:solidFill>
                  <a:srgbClr val="605CA8"/>
                </a:solidFill>
              </a:rPr>
              <a:t>How an Environment that Fosters Diversity and Inclusion Improves the Faculty Experience</a:t>
            </a:r>
          </a:p>
          <a:p>
            <a:pPr marL="0" indent="0">
              <a:buNone/>
            </a:pPr>
            <a:endParaRPr lang="en-US" sz="2400" b="1" dirty="0">
              <a:solidFill>
                <a:srgbClr val="605CA8"/>
              </a:solidFill>
            </a:endParaRPr>
          </a:p>
          <a:p>
            <a:r>
              <a:rPr lang="en-US" sz="2000" dirty="0">
                <a:solidFill>
                  <a:srgbClr val="0070C0"/>
                </a:solidFill>
              </a:rPr>
              <a:t>Becoming an equitable and diverse institution is a continuous journey, not a destination</a:t>
            </a:r>
          </a:p>
          <a:p>
            <a:r>
              <a:rPr lang="en-US" sz="2000" dirty="0">
                <a:solidFill>
                  <a:srgbClr val="0070C0"/>
                </a:solidFill>
              </a:rPr>
              <a:t>Getting from equality to equity to justice requires changing the system, and that means continuously examining what policies, practices, policies, systems, and infrastructure systemically introduce inequities into our systems</a:t>
            </a:r>
          </a:p>
          <a:p>
            <a:r>
              <a:rPr lang="en-US" sz="2000" dirty="0">
                <a:solidFill>
                  <a:srgbClr val="0070C0"/>
                </a:solidFill>
              </a:rPr>
              <a:t>AAMC is developing Diversity, Equity, and Inclusion competencies</a:t>
            </a:r>
          </a:p>
          <a:p>
            <a:r>
              <a:rPr lang="en-US" sz="2000" dirty="0">
                <a:solidFill>
                  <a:srgbClr val="0070C0"/>
                </a:solidFill>
              </a:rPr>
              <a:t>The AAMC’s strategic plan is focused on equipping institutions and leaders at every level with data, tools, training and promising practices to create more diverse, equitable, inclusive, and anti-racist organizations</a:t>
            </a:r>
          </a:p>
        </p:txBody>
      </p:sp>
    </p:spTree>
    <p:extLst>
      <p:ext uri="{BB962C8B-B14F-4D97-AF65-F5344CB8AC3E}">
        <p14:creationId xmlns:p14="http://schemas.microsoft.com/office/powerpoint/2010/main" val="380322114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72EAB6F-52E5-48CA-9330-88D0C35F2E70}"/>
              </a:ext>
            </a:extLst>
          </p:cNvPr>
          <p:cNvSpPr>
            <a:spLocks noGrp="1"/>
          </p:cNvSpPr>
          <p:nvPr>
            <p:ph idx="1"/>
          </p:nvPr>
        </p:nvSpPr>
        <p:spPr>
          <a:xfrm>
            <a:off x="653357" y="600021"/>
            <a:ext cx="10515600" cy="4351338"/>
          </a:xfrm>
        </p:spPr>
        <p:txBody>
          <a:bodyPr>
            <a:normAutofit fontScale="92500"/>
          </a:bodyPr>
          <a:lstStyle/>
          <a:p>
            <a:pPr marL="0" indent="0">
              <a:buNone/>
            </a:pPr>
            <a:r>
              <a:rPr lang="en-US" sz="3500" b="1" dirty="0">
                <a:solidFill>
                  <a:srgbClr val="605CA8"/>
                </a:solidFill>
              </a:rPr>
              <a:t>How an Environment that Fosters Diversity and Inclusion Improves the Faculty Experience</a:t>
            </a:r>
          </a:p>
          <a:p>
            <a:pPr marL="0" indent="0">
              <a:buNone/>
            </a:pPr>
            <a:endParaRPr lang="en-US" sz="2800" b="1" dirty="0">
              <a:solidFill>
                <a:srgbClr val="605CA8"/>
              </a:solidFill>
            </a:endParaRPr>
          </a:p>
          <a:p>
            <a:r>
              <a:rPr lang="en-US" sz="2800" dirty="0">
                <a:solidFill>
                  <a:srgbClr val="0070C0"/>
                </a:solidFill>
              </a:rPr>
              <a:t>The AAMC has multiple training programs, reports, and webinars on DEI issues at </a:t>
            </a:r>
            <a:r>
              <a:rPr lang="en-US" sz="2800" b="1" dirty="0">
                <a:solidFill>
                  <a:srgbClr val="0070C0"/>
                </a:solidFill>
                <a:hlinkClick r:id="rId2"/>
              </a:rPr>
              <a:t>https://www.aamc.org/what-we-do/equity-diversity-inclusion</a:t>
            </a:r>
            <a:r>
              <a:rPr lang="en-US" sz="2800" b="1" dirty="0">
                <a:solidFill>
                  <a:srgbClr val="0070C0"/>
                </a:solidFill>
              </a:rPr>
              <a:t> </a:t>
            </a:r>
          </a:p>
          <a:p>
            <a:r>
              <a:rPr lang="en-US" dirty="0">
                <a:solidFill>
                  <a:srgbClr val="0070C0"/>
                </a:solidFill>
              </a:rPr>
              <a:t>Success in DEI might look like…</a:t>
            </a:r>
          </a:p>
          <a:p>
            <a:pPr lvl="1"/>
            <a:r>
              <a:rPr lang="en-US" dirty="0">
                <a:solidFill>
                  <a:srgbClr val="0070C0"/>
                </a:solidFill>
              </a:rPr>
              <a:t>DEI is strategic and integrated (not siloed)</a:t>
            </a:r>
          </a:p>
          <a:p>
            <a:pPr lvl="1"/>
            <a:r>
              <a:rPr lang="en-US" dirty="0">
                <a:solidFill>
                  <a:srgbClr val="0070C0"/>
                </a:solidFill>
              </a:rPr>
              <a:t>There’s measurable impact of new or existing programs, policies, and practices</a:t>
            </a:r>
          </a:p>
          <a:p>
            <a:pPr lvl="1"/>
            <a:r>
              <a:rPr lang="en-US" dirty="0">
                <a:solidFill>
                  <a:srgbClr val="0070C0"/>
                </a:solidFill>
              </a:rPr>
              <a:t>There’s an improved culture of safety</a:t>
            </a:r>
          </a:p>
          <a:p>
            <a:pPr lvl="1"/>
            <a:r>
              <a:rPr lang="en-US" dirty="0">
                <a:solidFill>
                  <a:srgbClr val="0070C0"/>
                </a:solidFill>
              </a:rPr>
              <a:t>There’s a transparent process of continuous equity improvement and accountability</a:t>
            </a:r>
          </a:p>
          <a:p>
            <a:endParaRPr lang="en-US" dirty="0"/>
          </a:p>
        </p:txBody>
      </p:sp>
    </p:spTree>
    <p:extLst>
      <p:ext uri="{BB962C8B-B14F-4D97-AF65-F5344CB8AC3E}">
        <p14:creationId xmlns:p14="http://schemas.microsoft.com/office/powerpoint/2010/main" val="58967751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CD42847-592F-402C-A3A6-B32C5FD16EFE}"/>
              </a:ext>
            </a:extLst>
          </p:cNvPr>
          <p:cNvSpPr>
            <a:spLocks noGrp="1"/>
          </p:cNvSpPr>
          <p:nvPr>
            <p:ph idx="1"/>
          </p:nvPr>
        </p:nvSpPr>
        <p:spPr>
          <a:xfrm>
            <a:off x="561148" y="507813"/>
            <a:ext cx="10770240" cy="4811246"/>
          </a:xfrm>
        </p:spPr>
        <p:txBody>
          <a:bodyPr>
            <a:normAutofit lnSpcReduction="10000"/>
          </a:bodyPr>
          <a:lstStyle/>
          <a:p>
            <a:pPr marL="0" indent="0">
              <a:buNone/>
            </a:pPr>
            <a:r>
              <a:rPr lang="en-US" sz="3200" b="1" dirty="0">
                <a:solidFill>
                  <a:srgbClr val="605CA8"/>
                </a:solidFill>
              </a:rPr>
              <a:t>How an Environment that Fosters Diversity and Inclusion Improves the Faculty Experience</a:t>
            </a:r>
          </a:p>
          <a:p>
            <a:pPr marL="0" indent="0">
              <a:buNone/>
            </a:pPr>
            <a:endParaRPr lang="en-US" sz="2800" b="1" dirty="0">
              <a:solidFill>
                <a:srgbClr val="605CA8"/>
              </a:solidFill>
            </a:endParaRPr>
          </a:p>
          <a:p>
            <a:r>
              <a:rPr lang="en-US" sz="2800" dirty="0">
                <a:solidFill>
                  <a:srgbClr val="0070C0"/>
                </a:solidFill>
              </a:rPr>
              <a:t>CFAS reps can be helpful to the AAMC’s DEI efforts by informing on where the pain points are in their institutions</a:t>
            </a:r>
          </a:p>
          <a:p>
            <a:r>
              <a:rPr lang="en-US" dirty="0">
                <a:solidFill>
                  <a:srgbClr val="0070C0"/>
                </a:solidFill>
              </a:rPr>
              <a:t>When doing education on issues around race and anti-racism in institutions…</a:t>
            </a:r>
          </a:p>
          <a:p>
            <a:pPr lvl="1"/>
            <a:r>
              <a:rPr lang="en-US" dirty="0">
                <a:solidFill>
                  <a:srgbClr val="0070C0"/>
                </a:solidFill>
              </a:rPr>
              <a:t>It’s important to emphasize that race is a social construct and not linked to biology</a:t>
            </a:r>
          </a:p>
          <a:p>
            <a:pPr lvl="1"/>
            <a:r>
              <a:rPr lang="en-US" dirty="0">
                <a:solidFill>
                  <a:srgbClr val="0070C0"/>
                </a:solidFill>
              </a:rPr>
              <a:t>Think about patient descriptors in our case studies and how we may have connected certain patients to racial stereotypes</a:t>
            </a:r>
          </a:p>
          <a:p>
            <a:pPr lvl="1"/>
            <a:r>
              <a:rPr lang="en-US" dirty="0">
                <a:solidFill>
                  <a:srgbClr val="0070C0"/>
                </a:solidFill>
              </a:rPr>
              <a:t>Ensure that language used is consistent across the board</a:t>
            </a:r>
            <a:endParaRPr lang="en-US" dirty="0"/>
          </a:p>
        </p:txBody>
      </p:sp>
    </p:spTree>
    <p:extLst>
      <p:ext uri="{BB962C8B-B14F-4D97-AF65-F5344CB8AC3E}">
        <p14:creationId xmlns:p14="http://schemas.microsoft.com/office/powerpoint/2010/main" val="235239468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3A08A66-AC07-44E1-B2DC-4D8DAC02790D}"/>
              </a:ext>
            </a:extLst>
          </p:cNvPr>
          <p:cNvSpPr>
            <a:spLocks noGrp="1"/>
          </p:cNvSpPr>
          <p:nvPr>
            <p:ph idx="1"/>
          </p:nvPr>
        </p:nvSpPr>
        <p:spPr>
          <a:xfrm>
            <a:off x="709706" y="623074"/>
            <a:ext cx="10515600" cy="4351338"/>
          </a:xfrm>
        </p:spPr>
        <p:txBody>
          <a:bodyPr/>
          <a:lstStyle/>
          <a:p>
            <a:pPr marL="0" indent="0">
              <a:buNone/>
            </a:pPr>
            <a:r>
              <a:rPr lang="en-US" sz="3200" b="1" dirty="0">
                <a:solidFill>
                  <a:srgbClr val="605CA8"/>
                </a:solidFill>
              </a:rPr>
              <a:t>Plenary with AAMC Leadership</a:t>
            </a:r>
          </a:p>
          <a:p>
            <a:endParaRPr lang="en-US" dirty="0"/>
          </a:p>
        </p:txBody>
      </p:sp>
      <p:pic>
        <p:nvPicPr>
          <p:cNvPr id="11" name="Picture 10" descr="A person smiling for the camera&#10;&#10;Description automatically generated with medium confidence">
            <a:extLst>
              <a:ext uri="{FF2B5EF4-FFF2-40B4-BE49-F238E27FC236}">
                <a16:creationId xmlns:a16="http://schemas.microsoft.com/office/drawing/2014/main" id="{A3CA5323-D02D-4095-B860-E2C8B41C518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40579" y="1753134"/>
            <a:ext cx="1496962" cy="996269"/>
          </a:xfrm>
          <a:prstGeom prst="ellipse">
            <a:avLst/>
          </a:prstGeom>
        </p:spPr>
      </p:pic>
      <p:pic>
        <p:nvPicPr>
          <p:cNvPr id="15" name="Picture 14">
            <a:extLst>
              <a:ext uri="{FF2B5EF4-FFF2-40B4-BE49-F238E27FC236}">
                <a16:creationId xmlns:a16="http://schemas.microsoft.com/office/drawing/2014/main" id="{67269E1A-4BAB-42A7-8E41-5739DDCF44D8}"/>
              </a:ext>
            </a:extLst>
          </p:cNvPr>
          <p:cNvPicPr>
            <a:picLocks noChangeAspect="1"/>
          </p:cNvPicPr>
          <p:nvPr/>
        </p:nvPicPr>
        <p:blipFill>
          <a:blip r:embed="rId3"/>
          <a:stretch>
            <a:fillRect/>
          </a:stretch>
        </p:blipFill>
        <p:spPr>
          <a:xfrm>
            <a:off x="685800" y="3344066"/>
            <a:ext cx="1433288" cy="1381544"/>
          </a:xfrm>
          <a:prstGeom prst="rect">
            <a:avLst/>
          </a:prstGeom>
        </p:spPr>
      </p:pic>
      <p:sp>
        <p:nvSpPr>
          <p:cNvPr id="16" name="TextBox 15">
            <a:extLst>
              <a:ext uri="{FF2B5EF4-FFF2-40B4-BE49-F238E27FC236}">
                <a16:creationId xmlns:a16="http://schemas.microsoft.com/office/drawing/2014/main" id="{674CE3AF-C54F-47E1-8BB2-18C9DBA2D9AF}"/>
              </a:ext>
            </a:extLst>
          </p:cNvPr>
          <p:cNvSpPr txBox="1"/>
          <p:nvPr/>
        </p:nvSpPr>
        <p:spPr>
          <a:xfrm>
            <a:off x="2003456" y="3429000"/>
            <a:ext cx="2954936" cy="1477328"/>
          </a:xfrm>
          <a:prstGeom prst="rect">
            <a:avLst/>
          </a:prstGeom>
          <a:noFill/>
        </p:spPr>
        <p:txBody>
          <a:bodyPr wrap="square" rtlCol="0">
            <a:spAutoFit/>
          </a:bodyPr>
          <a:lstStyle/>
          <a:p>
            <a:r>
              <a:rPr lang="en-US" b="1" dirty="0" err="1"/>
              <a:t>LouAnn</a:t>
            </a:r>
            <a:r>
              <a:rPr lang="en-US" b="1" dirty="0"/>
              <a:t> Woodward</a:t>
            </a:r>
          </a:p>
          <a:p>
            <a:r>
              <a:rPr lang="en-US" dirty="0"/>
              <a:t>Vice Chancellor for Health Affairs and Dean, University of Mississippi School of Medicine</a:t>
            </a:r>
          </a:p>
        </p:txBody>
      </p:sp>
      <p:sp>
        <p:nvSpPr>
          <p:cNvPr id="17" name="TextBox 16">
            <a:extLst>
              <a:ext uri="{FF2B5EF4-FFF2-40B4-BE49-F238E27FC236}">
                <a16:creationId xmlns:a16="http://schemas.microsoft.com/office/drawing/2014/main" id="{C97588B1-EA19-477E-8ADD-496FACC4C294}"/>
              </a:ext>
            </a:extLst>
          </p:cNvPr>
          <p:cNvSpPr txBox="1"/>
          <p:nvPr/>
        </p:nvSpPr>
        <p:spPr>
          <a:xfrm>
            <a:off x="7246717" y="1753134"/>
            <a:ext cx="4664388" cy="923330"/>
          </a:xfrm>
          <a:prstGeom prst="rect">
            <a:avLst/>
          </a:prstGeom>
          <a:noFill/>
        </p:spPr>
        <p:txBody>
          <a:bodyPr wrap="square" rtlCol="0">
            <a:spAutoFit/>
          </a:bodyPr>
          <a:lstStyle/>
          <a:p>
            <a:r>
              <a:rPr lang="en-US" b="1" dirty="0"/>
              <a:t>Tannaz Rasouli</a:t>
            </a:r>
          </a:p>
          <a:p>
            <a:r>
              <a:rPr lang="en-US" dirty="0"/>
              <a:t>Senior Director, Public Policy &amp; Strategic Outreach, AAMC</a:t>
            </a:r>
          </a:p>
        </p:txBody>
      </p:sp>
      <p:pic>
        <p:nvPicPr>
          <p:cNvPr id="19" name="Picture 18">
            <a:extLst>
              <a:ext uri="{FF2B5EF4-FFF2-40B4-BE49-F238E27FC236}">
                <a16:creationId xmlns:a16="http://schemas.microsoft.com/office/drawing/2014/main" id="{ADF16572-A7B9-49D8-BB4A-C2740CB1AA52}"/>
              </a:ext>
            </a:extLst>
          </p:cNvPr>
          <p:cNvPicPr>
            <a:picLocks noChangeAspect="1"/>
          </p:cNvPicPr>
          <p:nvPr/>
        </p:nvPicPr>
        <p:blipFill>
          <a:blip r:embed="rId4"/>
          <a:stretch>
            <a:fillRect/>
          </a:stretch>
        </p:blipFill>
        <p:spPr>
          <a:xfrm>
            <a:off x="749984" y="1659490"/>
            <a:ext cx="1253472" cy="1379872"/>
          </a:xfrm>
          <a:prstGeom prst="rect">
            <a:avLst/>
          </a:prstGeom>
        </p:spPr>
      </p:pic>
      <p:sp>
        <p:nvSpPr>
          <p:cNvPr id="20" name="TextBox 19">
            <a:extLst>
              <a:ext uri="{FF2B5EF4-FFF2-40B4-BE49-F238E27FC236}">
                <a16:creationId xmlns:a16="http://schemas.microsoft.com/office/drawing/2014/main" id="{8D26C503-5646-4208-936E-B3D409A8D992}"/>
              </a:ext>
            </a:extLst>
          </p:cNvPr>
          <p:cNvSpPr txBox="1"/>
          <p:nvPr/>
        </p:nvSpPr>
        <p:spPr>
          <a:xfrm>
            <a:off x="2032002" y="1854164"/>
            <a:ext cx="3042022" cy="646331"/>
          </a:xfrm>
          <a:prstGeom prst="rect">
            <a:avLst/>
          </a:prstGeom>
          <a:noFill/>
        </p:spPr>
        <p:txBody>
          <a:bodyPr wrap="square" rtlCol="0">
            <a:spAutoFit/>
          </a:bodyPr>
          <a:lstStyle/>
          <a:p>
            <a:r>
              <a:rPr lang="en-US" b="1" dirty="0"/>
              <a:t>David </a:t>
            </a:r>
            <a:r>
              <a:rPr lang="en-US" b="1" dirty="0" err="1"/>
              <a:t>Skorton</a:t>
            </a:r>
            <a:endParaRPr lang="en-US" b="1" dirty="0"/>
          </a:p>
          <a:p>
            <a:r>
              <a:rPr lang="en-US" dirty="0"/>
              <a:t>President and CEO, AAMC</a:t>
            </a:r>
          </a:p>
        </p:txBody>
      </p:sp>
      <p:pic>
        <p:nvPicPr>
          <p:cNvPr id="22" name="Picture 21">
            <a:extLst>
              <a:ext uri="{FF2B5EF4-FFF2-40B4-BE49-F238E27FC236}">
                <a16:creationId xmlns:a16="http://schemas.microsoft.com/office/drawing/2014/main" id="{FCE4C3E0-658D-416E-9393-329E73B33F4E}"/>
              </a:ext>
            </a:extLst>
          </p:cNvPr>
          <p:cNvPicPr>
            <a:picLocks noChangeAspect="1"/>
          </p:cNvPicPr>
          <p:nvPr/>
        </p:nvPicPr>
        <p:blipFill>
          <a:blip r:embed="rId5"/>
          <a:stretch>
            <a:fillRect/>
          </a:stretch>
        </p:blipFill>
        <p:spPr>
          <a:xfrm>
            <a:off x="5761082" y="3232405"/>
            <a:ext cx="1055955" cy="1604866"/>
          </a:xfrm>
          <a:prstGeom prst="ellipse">
            <a:avLst/>
          </a:prstGeom>
        </p:spPr>
      </p:pic>
      <p:sp>
        <p:nvSpPr>
          <p:cNvPr id="23" name="TextBox 22">
            <a:extLst>
              <a:ext uri="{FF2B5EF4-FFF2-40B4-BE49-F238E27FC236}">
                <a16:creationId xmlns:a16="http://schemas.microsoft.com/office/drawing/2014/main" id="{7F37759E-D81D-4040-BDD8-588A479AE476}"/>
              </a:ext>
            </a:extLst>
          </p:cNvPr>
          <p:cNvSpPr txBox="1"/>
          <p:nvPr/>
        </p:nvSpPr>
        <p:spPr>
          <a:xfrm>
            <a:off x="7242688" y="3605820"/>
            <a:ext cx="4664388" cy="923330"/>
          </a:xfrm>
          <a:prstGeom prst="rect">
            <a:avLst/>
          </a:prstGeom>
          <a:noFill/>
        </p:spPr>
        <p:txBody>
          <a:bodyPr wrap="square" rtlCol="0">
            <a:spAutoFit/>
          </a:bodyPr>
          <a:lstStyle/>
          <a:p>
            <a:r>
              <a:rPr lang="en-US" b="1" dirty="0"/>
              <a:t>Sarah Sterling</a:t>
            </a:r>
          </a:p>
          <a:p>
            <a:r>
              <a:rPr lang="en-US" dirty="0"/>
              <a:t>Assistant Professor, Emergency Medicine, University of Mississippi School of Medicine</a:t>
            </a:r>
          </a:p>
        </p:txBody>
      </p:sp>
    </p:spTree>
    <p:extLst>
      <p:ext uri="{BB962C8B-B14F-4D97-AF65-F5344CB8AC3E}">
        <p14:creationId xmlns:p14="http://schemas.microsoft.com/office/powerpoint/2010/main" val="236584152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DE6664C-08A7-487F-B7C3-947AF78E6298}"/>
              </a:ext>
            </a:extLst>
          </p:cNvPr>
          <p:cNvSpPr>
            <a:spLocks noGrp="1"/>
          </p:cNvSpPr>
          <p:nvPr>
            <p:ph idx="1"/>
          </p:nvPr>
        </p:nvSpPr>
        <p:spPr>
          <a:xfrm>
            <a:off x="548554" y="777608"/>
            <a:ext cx="10515600" cy="4351338"/>
          </a:xfrm>
        </p:spPr>
        <p:txBody>
          <a:bodyPr/>
          <a:lstStyle/>
          <a:p>
            <a:pPr marL="0" indent="0">
              <a:buNone/>
            </a:pPr>
            <a:r>
              <a:rPr lang="en-US" sz="3200" b="1" dirty="0">
                <a:solidFill>
                  <a:srgbClr val="605CA8"/>
                </a:solidFill>
              </a:rPr>
              <a:t>Plenary with AAMC Leadership</a:t>
            </a:r>
          </a:p>
          <a:p>
            <a:pPr marL="0" indent="0">
              <a:buNone/>
            </a:pPr>
            <a:endParaRPr lang="en-US" b="1" dirty="0">
              <a:solidFill>
                <a:srgbClr val="605CA8"/>
              </a:solidFill>
            </a:endParaRPr>
          </a:p>
          <a:p>
            <a:r>
              <a:rPr lang="en-US" sz="2400" dirty="0">
                <a:solidFill>
                  <a:srgbClr val="0070C0"/>
                </a:solidFill>
              </a:rPr>
              <a:t>The last couple years have been academic medicine’s finest hour, despite all the hardship we’ve faced, because of the heroic work that’s been done in our institutions</a:t>
            </a:r>
          </a:p>
          <a:p>
            <a:r>
              <a:rPr lang="en-US" sz="2400" dirty="0">
                <a:solidFill>
                  <a:srgbClr val="0070C0"/>
                </a:solidFill>
              </a:rPr>
              <a:t>A lot more people have realized the value of medical research because of the pandemic and the high-quality clinical care academic medicine can provide</a:t>
            </a:r>
          </a:p>
          <a:p>
            <a:r>
              <a:rPr lang="en-US" sz="2400" dirty="0">
                <a:solidFill>
                  <a:srgbClr val="0070C0"/>
                </a:solidFill>
              </a:rPr>
              <a:t>Looking ahead at the vastly changed post-pandemic future, academic medicine must find ways to advance to the next level while staying true to who we are</a:t>
            </a:r>
          </a:p>
          <a:p>
            <a:endParaRPr lang="en-US" sz="2400" dirty="0">
              <a:solidFill>
                <a:srgbClr val="0070C0"/>
              </a:solidFill>
            </a:endParaRPr>
          </a:p>
        </p:txBody>
      </p:sp>
    </p:spTree>
    <p:extLst>
      <p:ext uri="{BB962C8B-B14F-4D97-AF65-F5344CB8AC3E}">
        <p14:creationId xmlns:p14="http://schemas.microsoft.com/office/powerpoint/2010/main" val="2989521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D5D3DDC-F0DE-43FC-BC61-9FCA86E65CD3}"/>
              </a:ext>
            </a:extLst>
          </p:cNvPr>
          <p:cNvSpPr>
            <a:spLocks noGrp="1"/>
          </p:cNvSpPr>
          <p:nvPr>
            <p:ph idx="1"/>
          </p:nvPr>
        </p:nvSpPr>
        <p:spPr>
          <a:xfrm>
            <a:off x="525715" y="862947"/>
            <a:ext cx="10515600" cy="4351338"/>
          </a:xfrm>
        </p:spPr>
        <p:txBody>
          <a:bodyPr>
            <a:normAutofit/>
          </a:bodyPr>
          <a:lstStyle/>
          <a:p>
            <a:pPr marL="0" indent="0">
              <a:buNone/>
            </a:pPr>
            <a:r>
              <a:rPr lang="en-US" sz="3200" b="1" dirty="0">
                <a:solidFill>
                  <a:srgbClr val="605CA8"/>
                </a:solidFill>
              </a:rPr>
              <a:t>Plenary with AAMC Leadership</a:t>
            </a:r>
          </a:p>
          <a:p>
            <a:pPr marL="0" indent="0">
              <a:buNone/>
            </a:pPr>
            <a:endParaRPr lang="en-US" b="1" dirty="0">
              <a:solidFill>
                <a:srgbClr val="605CA8"/>
              </a:solidFill>
            </a:endParaRPr>
          </a:p>
          <a:p>
            <a:pPr marL="0" indent="0">
              <a:buNone/>
            </a:pPr>
            <a:r>
              <a:rPr lang="en-US" sz="2400" b="1" dirty="0">
                <a:solidFill>
                  <a:srgbClr val="0070C0"/>
                </a:solidFill>
              </a:rPr>
              <a:t>Legislative updates</a:t>
            </a:r>
          </a:p>
          <a:p>
            <a:r>
              <a:rPr lang="en-US" sz="2400" dirty="0">
                <a:solidFill>
                  <a:srgbClr val="0070C0"/>
                </a:solidFill>
              </a:rPr>
              <a:t>The presidential agenda will likely be shaped by the upcoming midterm elections</a:t>
            </a:r>
          </a:p>
          <a:p>
            <a:r>
              <a:rPr lang="en-US" sz="2400" dirty="0">
                <a:solidFill>
                  <a:srgbClr val="0070C0"/>
                </a:solidFill>
              </a:rPr>
              <a:t>Congress finally passed spending bill to fund NIH and increased funding by 5% for a total of $45 billion – 7 consecutive years of meaningful growth for NIH</a:t>
            </a:r>
          </a:p>
          <a:p>
            <a:r>
              <a:rPr lang="en-US" sz="2400" dirty="0">
                <a:solidFill>
                  <a:srgbClr val="0070C0"/>
                </a:solidFill>
              </a:rPr>
              <a:t>However, NIH is still recovering its purchasing power after 15 years of flat funding levels. In inflation-adjusted terms, the NIH is barely back to where it’s funding level was in 2003</a:t>
            </a:r>
          </a:p>
        </p:txBody>
      </p:sp>
    </p:spTree>
    <p:extLst>
      <p:ext uri="{BB962C8B-B14F-4D97-AF65-F5344CB8AC3E}">
        <p14:creationId xmlns:p14="http://schemas.microsoft.com/office/powerpoint/2010/main" val="153348233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16F175D-EFE5-4DFF-95BF-9A042D208E9C}"/>
              </a:ext>
            </a:extLst>
          </p:cNvPr>
          <p:cNvSpPr>
            <a:spLocks noGrp="1"/>
          </p:cNvSpPr>
          <p:nvPr>
            <p:ph idx="1"/>
          </p:nvPr>
        </p:nvSpPr>
        <p:spPr>
          <a:xfrm>
            <a:off x="593164" y="690095"/>
            <a:ext cx="10983260" cy="4730563"/>
          </a:xfrm>
        </p:spPr>
        <p:txBody>
          <a:bodyPr>
            <a:normAutofit/>
          </a:bodyPr>
          <a:lstStyle/>
          <a:p>
            <a:pPr marL="0" indent="0">
              <a:buNone/>
            </a:pPr>
            <a:r>
              <a:rPr lang="en-US" sz="3200" b="1" dirty="0">
                <a:solidFill>
                  <a:srgbClr val="605CA8"/>
                </a:solidFill>
              </a:rPr>
              <a:t>Plenary with AAMC Leadership</a:t>
            </a:r>
          </a:p>
          <a:p>
            <a:pPr marL="0" indent="0">
              <a:buNone/>
            </a:pPr>
            <a:endParaRPr lang="en-US" sz="2800" b="1" dirty="0">
              <a:solidFill>
                <a:srgbClr val="0070C0"/>
              </a:solidFill>
            </a:endParaRPr>
          </a:p>
          <a:p>
            <a:pPr marL="0" indent="0">
              <a:buNone/>
            </a:pPr>
            <a:r>
              <a:rPr lang="en-US" sz="2400" b="1" dirty="0">
                <a:solidFill>
                  <a:srgbClr val="0070C0"/>
                </a:solidFill>
              </a:rPr>
              <a:t>Legislative updates</a:t>
            </a:r>
            <a:endParaRPr lang="en-US" sz="2400" dirty="0">
              <a:solidFill>
                <a:srgbClr val="0070C0"/>
              </a:solidFill>
            </a:endParaRPr>
          </a:p>
          <a:p>
            <a:r>
              <a:rPr lang="en-US" sz="2400" dirty="0">
                <a:solidFill>
                  <a:srgbClr val="0070C0"/>
                </a:solidFill>
              </a:rPr>
              <a:t>AAMC and partners are calling for $49 billion for NIH base budget</a:t>
            </a:r>
          </a:p>
          <a:p>
            <a:r>
              <a:rPr lang="en-US" sz="2400" dirty="0">
                <a:solidFill>
                  <a:srgbClr val="0070C0"/>
                </a:solidFill>
              </a:rPr>
              <a:t>ARPA-H: for this new initiative to be successful, the foundational work that the NIH funds across the country is key, so whatever Congress wants to allocate toward ARPA-H needs to be in addition to – and not at the expense of – the sustained, reliable growth in NIH’s budget</a:t>
            </a:r>
          </a:p>
          <a:p>
            <a:r>
              <a:rPr lang="en-US" sz="2400" dirty="0">
                <a:solidFill>
                  <a:srgbClr val="0070C0"/>
                </a:solidFill>
              </a:rPr>
              <a:t>The Build Back Better legislation would include 4k new GME slots over 2 years and create a new scholarship program to strengthen the diversity of the physician workforce</a:t>
            </a:r>
            <a:endParaRPr lang="en-US" sz="2400" dirty="0"/>
          </a:p>
          <a:p>
            <a:endParaRPr lang="en-US" dirty="0"/>
          </a:p>
        </p:txBody>
      </p:sp>
    </p:spTree>
    <p:extLst>
      <p:ext uri="{BB962C8B-B14F-4D97-AF65-F5344CB8AC3E}">
        <p14:creationId xmlns:p14="http://schemas.microsoft.com/office/powerpoint/2010/main" val="288048795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E8B8306-4A9B-4AFC-BB5B-11FEAEFD508E}"/>
              </a:ext>
            </a:extLst>
          </p:cNvPr>
          <p:cNvSpPr>
            <a:spLocks noGrp="1"/>
          </p:cNvSpPr>
          <p:nvPr>
            <p:ph idx="1"/>
          </p:nvPr>
        </p:nvSpPr>
        <p:spPr>
          <a:xfrm>
            <a:off x="532760" y="655090"/>
            <a:ext cx="10900228" cy="4351338"/>
          </a:xfrm>
        </p:spPr>
        <p:txBody>
          <a:bodyPr>
            <a:normAutofit fontScale="92500" lnSpcReduction="10000"/>
          </a:bodyPr>
          <a:lstStyle/>
          <a:p>
            <a:pPr marL="0" indent="0">
              <a:buNone/>
            </a:pPr>
            <a:r>
              <a:rPr lang="en-US" sz="3500" b="1" dirty="0">
                <a:solidFill>
                  <a:srgbClr val="605CA8"/>
                </a:solidFill>
              </a:rPr>
              <a:t>Plenary with AAMC Leadership</a:t>
            </a:r>
          </a:p>
          <a:p>
            <a:pPr marL="0" indent="0">
              <a:buNone/>
            </a:pPr>
            <a:endParaRPr lang="en-US" b="1" dirty="0">
              <a:solidFill>
                <a:srgbClr val="605CA8"/>
              </a:solidFill>
            </a:endParaRPr>
          </a:p>
          <a:p>
            <a:pPr marL="0" indent="0">
              <a:buNone/>
            </a:pPr>
            <a:r>
              <a:rPr lang="en-US" sz="2400" b="1" dirty="0">
                <a:solidFill>
                  <a:srgbClr val="0070C0"/>
                </a:solidFill>
              </a:rPr>
              <a:t>Legislative updates</a:t>
            </a:r>
          </a:p>
          <a:p>
            <a:r>
              <a:rPr lang="en-US" sz="2400" dirty="0">
                <a:solidFill>
                  <a:srgbClr val="0070C0"/>
                </a:solidFill>
              </a:rPr>
              <a:t>There is currently a lot of bipartisan interest in addressing mental health</a:t>
            </a:r>
          </a:p>
          <a:p>
            <a:r>
              <a:rPr lang="en-US" sz="2400" dirty="0">
                <a:solidFill>
                  <a:srgbClr val="0070C0"/>
                </a:solidFill>
              </a:rPr>
              <a:t>AAMC was among one of the earliest endorsers of the Dr. Lorna Breen Health Care Provider Protection Act, which is now law</a:t>
            </a:r>
          </a:p>
          <a:p>
            <a:r>
              <a:rPr lang="en-US" sz="2400" dirty="0">
                <a:solidFill>
                  <a:srgbClr val="0070C0"/>
                </a:solidFill>
              </a:rPr>
              <a:t>CFAS has played an important role in educating the AAMC’s advocacy team on the issues affecting faculty and academic medical centers</a:t>
            </a:r>
          </a:p>
          <a:p>
            <a:pPr marL="0" indent="0">
              <a:buNone/>
            </a:pPr>
            <a:r>
              <a:rPr lang="en-US" sz="2400" b="1" dirty="0">
                <a:solidFill>
                  <a:srgbClr val="0070C0"/>
                </a:solidFill>
              </a:rPr>
              <a:t>Presentation from AAMC President and CEO David J. </a:t>
            </a:r>
            <a:r>
              <a:rPr lang="en-US" sz="2400" b="1" dirty="0" err="1">
                <a:solidFill>
                  <a:srgbClr val="0070C0"/>
                </a:solidFill>
              </a:rPr>
              <a:t>Skorton</a:t>
            </a:r>
            <a:r>
              <a:rPr lang="en-US" sz="2400" b="1" dirty="0">
                <a:solidFill>
                  <a:srgbClr val="0070C0"/>
                </a:solidFill>
              </a:rPr>
              <a:t>:</a:t>
            </a:r>
          </a:p>
          <a:p>
            <a:r>
              <a:rPr lang="en-US" sz="2400" dirty="0">
                <a:solidFill>
                  <a:srgbClr val="0070C0"/>
                </a:solidFill>
              </a:rPr>
              <a:t>Pursuing DEI is not only the right thing to do, but it’s necessary to bring diverse perspectives and backgrounds together in order to solve the kinds of complex problems we now face</a:t>
            </a:r>
          </a:p>
          <a:p>
            <a:pPr marL="0" indent="0">
              <a:buNone/>
            </a:pPr>
            <a:endParaRPr lang="en-US" sz="2400" dirty="0">
              <a:solidFill>
                <a:srgbClr val="0070C0"/>
              </a:solidFill>
            </a:endParaRPr>
          </a:p>
          <a:p>
            <a:endParaRPr lang="en-US" dirty="0"/>
          </a:p>
        </p:txBody>
      </p:sp>
    </p:spTree>
    <p:extLst>
      <p:ext uri="{BB962C8B-B14F-4D97-AF65-F5344CB8AC3E}">
        <p14:creationId xmlns:p14="http://schemas.microsoft.com/office/powerpoint/2010/main" val="339993719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5090242-699B-4587-AC19-DE17FA3ED5D5}"/>
              </a:ext>
            </a:extLst>
          </p:cNvPr>
          <p:cNvSpPr>
            <a:spLocks noGrp="1"/>
          </p:cNvSpPr>
          <p:nvPr>
            <p:ph idx="1"/>
          </p:nvPr>
        </p:nvSpPr>
        <p:spPr>
          <a:xfrm>
            <a:off x="588895" y="561600"/>
            <a:ext cx="10700657" cy="4894917"/>
          </a:xfrm>
        </p:spPr>
        <p:txBody>
          <a:bodyPr>
            <a:normAutofit/>
          </a:bodyPr>
          <a:lstStyle/>
          <a:p>
            <a:pPr marL="0" indent="0">
              <a:buNone/>
            </a:pPr>
            <a:r>
              <a:rPr lang="en-US" sz="3200" b="1" dirty="0">
                <a:solidFill>
                  <a:srgbClr val="605CA8"/>
                </a:solidFill>
              </a:rPr>
              <a:t>Plenary with AAMC Leadership</a:t>
            </a:r>
          </a:p>
          <a:p>
            <a:pPr marL="0" indent="0">
              <a:buNone/>
            </a:pPr>
            <a:endParaRPr lang="en-US" b="1" dirty="0">
              <a:solidFill>
                <a:srgbClr val="605CA8"/>
              </a:solidFill>
            </a:endParaRPr>
          </a:p>
          <a:p>
            <a:pPr marL="0" indent="0">
              <a:buNone/>
            </a:pPr>
            <a:r>
              <a:rPr lang="en-US" sz="2400" b="1" dirty="0">
                <a:solidFill>
                  <a:srgbClr val="0070C0"/>
                </a:solidFill>
              </a:rPr>
              <a:t>Presentation from AAMC President and CEO David J. </a:t>
            </a:r>
            <a:r>
              <a:rPr lang="en-US" sz="2400" b="1" dirty="0" err="1">
                <a:solidFill>
                  <a:srgbClr val="0070C0"/>
                </a:solidFill>
              </a:rPr>
              <a:t>Skorton</a:t>
            </a:r>
            <a:r>
              <a:rPr lang="en-US" sz="2400" b="1" dirty="0">
                <a:solidFill>
                  <a:srgbClr val="0070C0"/>
                </a:solidFill>
              </a:rPr>
              <a:t>:</a:t>
            </a:r>
          </a:p>
          <a:p>
            <a:r>
              <a:rPr lang="en-US" sz="2400" dirty="0">
                <a:solidFill>
                  <a:srgbClr val="0070C0"/>
                </a:solidFill>
              </a:rPr>
              <a:t>Community collaborations, the 4</a:t>
            </a:r>
            <a:r>
              <a:rPr lang="en-US" sz="2400" baseline="30000" dirty="0">
                <a:solidFill>
                  <a:srgbClr val="0070C0"/>
                </a:solidFill>
              </a:rPr>
              <a:t>th</a:t>
            </a:r>
            <a:r>
              <a:rPr lang="en-US" sz="2400" dirty="0">
                <a:solidFill>
                  <a:srgbClr val="0070C0"/>
                </a:solidFill>
              </a:rPr>
              <a:t> addition to the formerly Tripartite Mission, is about co-creating new opportunities and understanding with our communities and learning from them, not telling them all about what we know</a:t>
            </a:r>
          </a:p>
          <a:p>
            <a:r>
              <a:rPr lang="en-US" sz="2400" dirty="0">
                <a:solidFill>
                  <a:srgbClr val="0070C0"/>
                </a:solidFill>
              </a:rPr>
              <a:t>Faculty need to be part of governance and should be persistent in making the case for their inclusion in their local governance models</a:t>
            </a:r>
          </a:p>
          <a:p>
            <a:pPr marL="0" indent="0">
              <a:buNone/>
            </a:pPr>
            <a:r>
              <a:rPr lang="en-US" sz="2400" b="1" dirty="0">
                <a:solidFill>
                  <a:srgbClr val="0070C0"/>
                </a:solidFill>
              </a:rPr>
              <a:t>Closing discussion:</a:t>
            </a:r>
          </a:p>
          <a:p>
            <a:r>
              <a:rPr lang="en-US" sz="2400" dirty="0">
                <a:solidFill>
                  <a:srgbClr val="0070C0"/>
                </a:solidFill>
              </a:rPr>
              <a:t>Highlighting the community connections an institution makes is crucial when talking about the value of funding the institution’s missions to policymakers</a:t>
            </a:r>
          </a:p>
          <a:p>
            <a:endParaRPr lang="en-US" dirty="0"/>
          </a:p>
        </p:txBody>
      </p:sp>
    </p:spTree>
    <p:extLst>
      <p:ext uri="{BB962C8B-B14F-4D97-AF65-F5344CB8AC3E}">
        <p14:creationId xmlns:p14="http://schemas.microsoft.com/office/powerpoint/2010/main" val="7599455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F658831-3473-4E8D-8E00-33938B9AF01A}"/>
              </a:ext>
            </a:extLst>
          </p:cNvPr>
          <p:cNvSpPr>
            <a:spLocks noGrp="1"/>
          </p:cNvSpPr>
          <p:nvPr>
            <p:ph idx="1"/>
          </p:nvPr>
        </p:nvSpPr>
        <p:spPr>
          <a:xfrm>
            <a:off x="471224" y="1318096"/>
            <a:ext cx="10636212" cy="3899033"/>
          </a:xfrm>
        </p:spPr>
        <p:txBody>
          <a:bodyPr>
            <a:normAutofit fontScale="92500"/>
          </a:bodyPr>
          <a:lstStyle/>
          <a:p>
            <a:pPr>
              <a:buClr>
                <a:srgbClr val="605CA8"/>
              </a:buClr>
            </a:pPr>
            <a:r>
              <a:rPr lang="en-US" sz="2400" b="1" dirty="0">
                <a:solidFill>
                  <a:srgbClr val="605CA8"/>
                </a:solidFill>
              </a:rPr>
              <a:t>CFAS Committees </a:t>
            </a:r>
            <a:r>
              <a:rPr lang="en-US" sz="2400" dirty="0">
                <a:solidFill>
                  <a:srgbClr val="605CA8"/>
                </a:solidFill>
              </a:rPr>
              <a:t>have continued to meet regularly and have produced several peer-reviewed publications and reports, or have launched new projects.</a:t>
            </a:r>
          </a:p>
          <a:p>
            <a:pPr marL="457200" indent="-457200">
              <a:buClr>
                <a:srgbClr val="605CA8"/>
              </a:buClr>
            </a:pPr>
            <a:r>
              <a:rPr lang="en-US" sz="2400" dirty="0">
                <a:solidFill>
                  <a:srgbClr val="605CA8"/>
                </a:solidFill>
              </a:rPr>
              <a:t>Focused on supporting ongoing connectivity with:</a:t>
            </a:r>
          </a:p>
          <a:p>
            <a:pPr marL="1028700" lvl="1"/>
            <a:r>
              <a:rPr lang="en-US" dirty="0">
                <a:solidFill>
                  <a:srgbClr val="605CA8"/>
                </a:solidFill>
              </a:rPr>
              <a:t>Monthly electronic </a:t>
            </a:r>
            <a:r>
              <a:rPr lang="en-US" b="1" i="1" dirty="0">
                <a:solidFill>
                  <a:srgbClr val="605CA8"/>
                </a:solidFill>
              </a:rPr>
              <a:t>CFAS Rep Bulletin </a:t>
            </a:r>
          </a:p>
          <a:p>
            <a:pPr marL="1028700" lvl="1"/>
            <a:r>
              <a:rPr lang="en-US" dirty="0">
                <a:solidFill>
                  <a:srgbClr val="605CA8"/>
                </a:solidFill>
              </a:rPr>
              <a:t>Monthly online </a:t>
            </a:r>
            <a:r>
              <a:rPr lang="en-US" b="1" dirty="0">
                <a:solidFill>
                  <a:srgbClr val="605CA8"/>
                </a:solidFill>
              </a:rPr>
              <a:t>C</a:t>
            </a:r>
            <a:r>
              <a:rPr lang="en-US" b="1" i="1" dirty="0">
                <a:solidFill>
                  <a:srgbClr val="605CA8"/>
                </a:solidFill>
              </a:rPr>
              <a:t>FAS Connects</a:t>
            </a:r>
            <a:r>
              <a:rPr lang="en-US" dirty="0">
                <a:solidFill>
                  <a:srgbClr val="605CA8"/>
                </a:solidFill>
              </a:rPr>
              <a:t> live sessions, including multiple conversations with AAMC President and CEO David J. Skorton, MD, and members of Leadership Team</a:t>
            </a:r>
          </a:p>
          <a:p>
            <a:pPr marL="1028700" lvl="1"/>
            <a:r>
              <a:rPr lang="en-US" dirty="0">
                <a:solidFill>
                  <a:srgbClr val="605CA8"/>
                </a:solidFill>
              </a:rPr>
              <a:t>Biennial </a:t>
            </a:r>
            <a:r>
              <a:rPr lang="en-US" b="1" i="1" dirty="0">
                <a:solidFill>
                  <a:srgbClr val="605CA8"/>
                </a:solidFill>
              </a:rPr>
              <a:t>CFAS Society Summit </a:t>
            </a:r>
            <a:r>
              <a:rPr lang="en-US" dirty="0">
                <a:solidFill>
                  <a:srgbClr val="605CA8"/>
                </a:solidFill>
              </a:rPr>
              <a:t>for executives.</a:t>
            </a:r>
            <a:endParaRPr lang="en-US" i="1" dirty="0">
              <a:solidFill>
                <a:srgbClr val="605CA8"/>
              </a:solidFill>
            </a:endParaRPr>
          </a:p>
          <a:p>
            <a:pPr>
              <a:buClr>
                <a:srgbClr val="002060"/>
              </a:buClr>
            </a:pPr>
            <a:r>
              <a:rPr lang="en-US" sz="2400" dirty="0">
                <a:solidFill>
                  <a:srgbClr val="605CA8"/>
                </a:solidFill>
              </a:rPr>
              <a:t>New junior faculty member, Catherine Coe, MD, seated on the AAMC Board of Directors.</a:t>
            </a:r>
          </a:p>
          <a:p>
            <a:pPr>
              <a:buClr>
                <a:srgbClr val="002060"/>
              </a:buClr>
            </a:pPr>
            <a:r>
              <a:rPr lang="en-US" sz="2400" dirty="0">
                <a:solidFill>
                  <a:srgbClr val="605CA8"/>
                </a:solidFill>
              </a:rPr>
              <a:t>Streamlining content on the CFAS website and revamping the Well-Being in Academic Medicine webpage </a:t>
            </a:r>
            <a:r>
              <a:rPr lang="en-US" sz="2400" dirty="0">
                <a:hlinkClick r:id="rId2"/>
              </a:rPr>
              <a:t>https://www.aamc.org/news-insights/wellbeing/faculty</a:t>
            </a:r>
            <a:endParaRPr lang="en-US" sz="2400" dirty="0"/>
          </a:p>
        </p:txBody>
      </p:sp>
      <p:sp>
        <p:nvSpPr>
          <p:cNvPr id="3" name="Title 2">
            <a:extLst>
              <a:ext uri="{FF2B5EF4-FFF2-40B4-BE49-F238E27FC236}">
                <a16:creationId xmlns:a16="http://schemas.microsoft.com/office/drawing/2014/main" id="{446CB422-095C-4726-86BF-A7141C48B17B}"/>
              </a:ext>
            </a:extLst>
          </p:cNvPr>
          <p:cNvSpPr>
            <a:spLocks noGrp="1"/>
          </p:cNvSpPr>
          <p:nvPr>
            <p:ph type="title"/>
          </p:nvPr>
        </p:nvSpPr>
        <p:spPr>
          <a:xfrm>
            <a:off x="664763" y="136524"/>
            <a:ext cx="10515600" cy="1325563"/>
          </a:xfrm>
        </p:spPr>
        <p:txBody>
          <a:bodyPr/>
          <a:lstStyle/>
          <a:p>
            <a:r>
              <a:rPr lang="en-US" b="1" dirty="0">
                <a:solidFill>
                  <a:srgbClr val="0070C0"/>
                </a:solidFill>
              </a:rPr>
              <a:t>Achievements and Activities in 2021-2022</a:t>
            </a:r>
          </a:p>
        </p:txBody>
      </p:sp>
      <p:sp>
        <p:nvSpPr>
          <p:cNvPr id="4" name="Slide Number Placeholder 3">
            <a:extLst>
              <a:ext uri="{FF2B5EF4-FFF2-40B4-BE49-F238E27FC236}">
                <a16:creationId xmlns:a16="http://schemas.microsoft.com/office/drawing/2014/main" id="{CE22B9B7-FACF-4B63-AB7F-49ADCE151592}"/>
              </a:ext>
            </a:extLst>
          </p:cNvPr>
          <p:cNvSpPr>
            <a:spLocks noGrp="1"/>
          </p:cNvSpPr>
          <p:nvPr>
            <p:ph type="sldNum" sz="quarter" idx="4"/>
          </p:nvPr>
        </p:nvSpPr>
        <p:spPr>
          <a:xfrm>
            <a:off x="175683" y="6356351"/>
            <a:ext cx="2057400" cy="365125"/>
          </a:xfrm>
          <a:prstGeom prst="rect">
            <a:avLst/>
          </a:prstGeom>
        </p:spPr>
        <p:txBody>
          <a:bodyPr vert="horz" lIns="91440" tIns="45720" rIns="91440" bIns="45720" rtlCol="0" anchor="ctr"/>
          <a:lstStyle>
            <a:defPPr>
              <a:defRPr lang="en-US"/>
            </a:defPPr>
            <a:lvl1pPr algn="l" rtl="0" eaLnBrk="0" fontAlgn="base" hangingPunct="0">
              <a:spcBef>
                <a:spcPct val="0"/>
              </a:spcBef>
              <a:spcAft>
                <a:spcPct val="0"/>
              </a:spcAft>
              <a:defRPr sz="1200" b="0" kern="1200">
                <a:solidFill>
                  <a:schemeClr val="bg1"/>
                </a:solidFill>
                <a:latin typeface="Arial" charset="0"/>
                <a:ea typeface="+mn-ea"/>
                <a:cs typeface="+mn-cs"/>
              </a:defRPr>
            </a:lvl1pPr>
            <a:lvl2pPr marL="457200" algn="l" rtl="0" eaLnBrk="0" fontAlgn="base" hangingPunct="0">
              <a:spcBef>
                <a:spcPct val="0"/>
              </a:spcBef>
              <a:spcAft>
                <a:spcPct val="0"/>
              </a:spcAft>
              <a:defRPr sz="2000" b="1" kern="1200">
                <a:solidFill>
                  <a:schemeClr val="bg1"/>
                </a:solidFill>
                <a:latin typeface="Arial" charset="0"/>
                <a:ea typeface="+mn-ea"/>
                <a:cs typeface="+mn-cs"/>
              </a:defRPr>
            </a:lvl2pPr>
            <a:lvl3pPr marL="914400" algn="l" rtl="0" eaLnBrk="0" fontAlgn="base" hangingPunct="0">
              <a:spcBef>
                <a:spcPct val="0"/>
              </a:spcBef>
              <a:spcAft>
                <a:spcPct val="0"/>
              </a:spcAft>
              <a:defRPr sz="2000" b="1" kern="1200">
                <a:solidFill>
                  <a:schemeClr val="bg1"/>
                </a:solidFill>
                <a:latin typeface="Arial" charset="0"/>
                <a:ea typeface="+mn-ea"/>
                <a:cs typeface="+mn-cs"/>
              </a:defRPr>
            </a:lvl3pPr>
            <a:lvl4pPr marL="1371600" algn="l" rtl="0" eaLnBrk="0" fontAlgn="base" hangingPunct="0">
              <a:spcBef>
                <a:spcPct val="0"/>
              </a:spcBef>
              <a:spcAft>
                <a:spcPct val="0"/>
              </a:spcAft>
              <a:defRPr sz="2000" b="1" kern="1200">
                <a:solidFill>
                  <a:schemeClr val="bg1"/>
                </a:solidFill>
                <a:latin typeface="Arial" charset="0"/>
                <a:ea typeface="+mn-ea"/>
                <a:cs typeface="+mn-cs"/>
              </a:defRPr>
            </a:lvl4pPr>
            <a:lvl5pPr marL="1828800" algn="l" rtl="0" eaLnBrk="0" fontAlgn="base" hangingPunct="0">
              <a:spcBef>
                <a:spcPct val="0"/>
              </a:spcBef>
              <a:spcAft>
                <a:spcPct val="0"/>
              </a:spcAft>
              <a:defRPr sz="2000" b="1" kern="1200">
                <a:solidFill>
                  <a:schemeClr val="bg1"/>
                </a:solidFill>
                <a:latin typeface="Arial" charset="0"/>
                <a:ea typeface="+mn-ea"/>
                <a:cs typeface="+mn-cs"/>
              </a:defRPr>
            </a:lvl5pPr>
            <a:lvl6pPr marL="2286000" algn="l" defTabSz="914400" rtl="0" eaLnBrk="1" latinLnBrk="0" hangingPunct="1">
              <a:defRPr sz="2000" b="1" kern="1200">
                <a:solidFill>
                  <a:schemeClr val="bg1"/>
                </a:solidFill>
                <a:latin typeface="Arial" charset="0"/>
                <a:ea typeface="+mn-ea"/>
                <a:cs typeface="+mn-cs"/>
              </a:defRPr>
            </a:lvl6pPr>
            <a:lvl7pPr marL="2743200" algn="l" defTabSz="914400" rtl="0" eaLnBrk="1" latinLnBrk="0" hangingPunct="1">
              <a:defRPr sz="2000" b="1" kern="1200">
                <a:solidFill>
                  <a:schemeClr val="bg1"/>
                </a:solidFill>
                <a:latin typeface="Arial" charset="0"/>
                <a:ea typeface="+mn-ea"/>
                <a:cs typeface="+mn-cs"/>
              </a:defRPr>
            </a:lvl7pPr>
            <a:lvl8pPr marL="3200400" algn="l" defTabSz="914400" rtl="0" eaLnBrk="1" latinLnBrk="0" hangingPunct="1">
              <a:defRPr sz="2000" b="1" kern="1200">
                <a:solidFill>
                  <a:schemeClr val="bg1"/>
                </a:solidFill>
                <a:latin typeface="Arial" charset="0"/>
                <a:ea typeface="+mn-ea"/>
                <a:cs typeface="+mn-cs"/>
              </a:defRPr>
            </a:lvl8pPr>
            <a:lvl9pPr marL="3657600" algn="l" defTabSz="914400" rtl="0" eaLnBrk="1" latinLnBrk="0" hangingPunct="1">
              <a:defRPr sz="2000" b="1" kern="1200">
                <a:solidFill>
                  <a:schemeClr val="bg1"/>
                </a:solidFill>
                <a:latin typeface="Arial" charset="0"/>
                <a:ea typeface="+mn-ea"/>
                <a:cs typeface="+mn-cs"/>
              </a:defRPr>
            </a:lvl9pPr>
          </a:lstStyle>
          <a:p>
            <a:fld id="{D3BE33DB-A185-4F36-80FA-39E00C7F45A4}" type="slidenum">
              <a:rPr lang="en-US" smtClean="0"/>
              <a:pPr/>
              <a:t>4</a:t>
            </a:fld>
            <a:endParaRPr lang="en-US" dirty="0"/>
          </a:p>
        </p:txBody>
      </p:sp>
    </p:spTree>
    <p:extLst>
      <p:ext uri="{BB962C8B-B14F-4D97-AF65-F5344CB8AC3E}">
        <p14:creationId xmlns:p14="http://schemas.microsoft.com/office/powerpoint/2010/main" val="157541129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4A2F8D4-019E-4C51-9579-5B20A708C7CB}"/>
              </a:ext>
            </a:extLst>
          </p:cNvPr>
          <p:cNvSpPr>
            <a:spLocks noGrp="1"/>
          </p:cNvSpPr>
          <p:nvPr>
            <p:ph idx="1"/>
          </p:nvPr>
        </p:nvSpPr>
        <p:spPr>
          <a:xfrm>
            <a:off x="509281" y="506272"/>
            <a:ext cx="11025308" cy="4351338"/>
          </a:xfrm>
        </p:spPr>
        <p:txBody>
          <a:bodyPr>
            <a:normAutofit/>
          </a:bodyPr>
          <a:lstStyle/>
          <a:p>
            <a:pPr marL="0" indent="0">
              <a:buNone/>
            </a:pPr>
            <a:r>
              <a:rPr lang="en-US" sz="3200" b="1" dirty="0">
                <a:solidFill>
                  <a:srgbClr val="605CA8"/>
                </a:solidFill>
              </a:rPr>
              <a:t>Discussion:</a:t>
            </a:r>
          </a:p>
          <a:p>
            <a:pPr marL="0" indent="0">
              <a:buNone/>
            </a:pPr>
            <a:endParaRPr lang="en-US" sz="2400" b="1" dirty="0">
              <a:solidFill>
                <a:srgbClr val="605CA8"/>
              </a:solidFill>
            </a:endParaRPr>
          </a:p>
          <a:p>
            <a:r>
              <a:rPr lang="en-US" sz="2400" dirty="0">
                <a:solidFill>
                  <a:srgbClr val="0070C0"/>
                </a:solidFill>
              </a:rPr>
              <a:t>The past 2 years have been the most productive for CFAS so far</a:t>
            </a:r>
          </a:p>
          <a:p>
            <a:r>
              <a:rPr lang="en-US" sz="2400" dirty="0">
                <a:solidFill>
                  <a:srgbClr val="0070C0"/>
                </a:solidFill>
              </a:rPr>
              <a:t>Our institutional leaders are eager for us to offer our input and expertise in collaborative ways</a:t>
            </a:r>
          </a:p>
          <a:p>
            <a:r>
              <a:rPr lang="en-US" sz="2400" dirty="0">
                <a:solidFill>
                  <a:srgbClr val="0070C0"/>
                </a:solidFill>
              </a:rPr>
              <a:t>The answers to some of our biggest challenges may not be apparent now, but the community of faculty can come together to find the solutions</a:t>
            </a:r>
          </a:p>
          <a:p>
            <a:r>
              <a:rPr lang="en-US" sz="2400" dirty="0">
                <a:solidFill>
                  <a:srgbClr val="0070C0"/>
                </a:solidFill>
              </a:rPr>
              <a:t>There was much discussion on how CFAS reps from different organizations can report back on the knowledge gained during these meetings</a:t>
            </a:r>
          </a:p>
        </p:txBody>
      </p:sp>
    </p:spTree>
    <p:extLst>
      <p:ext uri="{BB962C8B-B14F-4D97-AF65-F5344CB8AC3E}">
        <p14:creationId xmlns:p14="http://schemas.microsoft.com/office/powerpoint/2010/main" val="2868638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C938F6-A73B-472D-9E11-E2EF1C2A28A6}"/>
              </a:ext>
            </a:extLst>
          </p:cNvPr>
          <p:cNvSpPr>
            <a:spLocks noGrp="1"/>
          </p:cNvSpPr>
          <p:nvPr>
            <p:ph type="title"/>
          </p:nvPr>
        </p:nvSpPr>
        <p:spPr>
          <a:xfrm>
            <a:off x="838200" y="2211854"/>
            <a:ext cx="10515600" cy="1325563"/>
          </a:xfrm>
        </p:spPr>
        <p:txBody>
          <a:bodyPr>
            <a:normAutofit fontScale="90000"/>
          </a:bodyPr>
          <a:lstStyle/>
          <a:p>
            <a:pPr algn="ctr"/>
            <a:r>
              <a:rPr lang="en-US" sz="4800" b="1" dirty="0">
                <a:solidFill>
                  <a:srgbClr val="0070C0"/>
                </a:solidFill>
              </a:rPr>
              <a:t>CFAS Spring Meeting </a:t>
            </a:r>
            <a:br>
              <a:rPr lang="en-US" sz="4800" b="1" dirty="0">
                <a:solidFill>
                  <a:srgbClr val="0070C0"/>
                </a:solidFill>
              </a:rPr>
            </a:br>
            <a:r>
              <a:rPr lang="en-US" sz="4800" b="1" dirty="0">
                <a:solidFill>
                  <a:srgbClr val="0070C0"/>
                </a:solidFill>
              </a:rPr>
              <a:t>Session Summaries</a:t>
            </a:r>
          </a:p>
        </p:txBody>
      </p:sp>
    </p:spTree>
    <p:extLst>
      <p:ext uri="{BB962C8B-B14F-4D97-AF65-F5344CB8AC3E}">
        <p14:creationId xmlns:p14="http://schemas.microsoft.com/office/powerpoint/2010/main" val="25546404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0BE9B2-41C0-47E4-AF09-81488C383AAD}"/>
              </a:ext>
            </a:extLst>
          </p:cNvPr>
          <p:cNvSpPr>
            <a:spLocks noGrp="1"/>
          </p:cNvSpPr>
          <p:nvPr>
            <p:ph type="title"/>
          </p:nvPr>
        </p:nvSpPr>
        <p:spPr>
          <a:xfrm>
            <a:off x="838200" y="-27760"/>
            <a:ext cx="10515600" cy="1325563"/>
          </a:xfrm>
        </p:spPr>
        <p:txBody>
          <a:bodyPr>
            <a:normAutofit/>
          </a:bodyPr>
          <a:lstStyle/>
          <a:p>
            <a:r>
              <a:rPr lang="en-US" sz="3200" b="1" dirty="0">
                <a:solidFill>
                  <a:srgbClr val="0070C0"/>
                </a:solidFill>
              </a:rPr>
              <a:t>Day 1: Strengthening the Faculty Community at Our Institutions </a:t>
            </a:r>
          </a:p>
        </p:txBody>
      </p:sp>
      <p:sp>
        <p:nvSpPr>
          <p:cNvPr id="3" name="Content Placeholder 2">
            <a:extLst>
              <a:ext uri="{FF2B5EF4-FFF2-40B4-BE49-F238E27FC236}">
                <a16:creationId xmlns:a16="http://schemas.microsoft.com/office/drawing/2014/main" id="{D2AEE358-E792-4CA2-8849-55F0B97F982F}"/>
              </a:ext>
            </a:extLst>
          </p:cNvPr>
          <p:cNvSpPr>
            <a:spLocks noGrp="1"/>
          </p:cNvSpPr>
          <p:nvPr>
            <p:ph idx="1"/>
          </p:nvPr>
        </p:nvSpPr>
        <p:spPr>
          <a:xfrm>
            <a:off x="274222" y="1155714"/>
            <a:ext cx="10515600" cy="4351338"/>
          </a:xfrm>
        </p:spPr>
        <p:txBody>
          <a:bodyPr>
            <a:normAutofit/>
          </a:bodyPr>
          <a:lstStyle/>
          <a:p>
            <a:pPr marL="0" indent="0">
              <a:buNone/>
            </a:pPr>
            <a:r>
              <a:rPr lang="en-US" sz="2400" b="1" dirty="0">
                <a:solidFill>
                  <a:srgbClr val="605CA8"/>
                </a:solidFill>
              </a:rPr>
              <a:t>The Intersection of Faculty and Academic Medicine Leaders</a:t>
            </a:r>
          </a:p>
          <a:p>
            <a:pPr marL="0" indent="0">
              <a:buNone/>
            </a:pPr>
            <a:endParaRPr lang="en-US" sz="2400" b="1" dirty="0">
              <a:solidFill>
                <a:srgbClr val="605CA8"/>
              </a:solidFill>
            </a:endParaRPr>
          </a:p>
          <a:p>
            <a:pPr marL="0" indent="0">
              <a:buNone/>
            </a:pPr>
            <a:r>
              <a:rPr lang="en-US" sz="2000" dirty="0">
                <a:solidFill>
                  <a:srgbClr val="0070C0"/>
                </a:solidFill>
              </a:rPr>
              <a:t>Moderator:</a:t>
            </a:r>
          </a:p>
          <a:p>
            <a:pPr marL="0" indent="0">
              <a:buNone/>
            </a:pPr>
            <a:endParaRPr lang="en-US" sz="2000" dirty="0">
              <a:solidFill>
                <a:srgbClr val="0070C0"/>
              </a:solidFill>
            </a:endParaRPr>
          </a:p>
          <a:p>
            <a:pPr marL="0" indent="0">
              <a:buNone/>
            </a:pPr>
            <a:endParaRPr lang="en-US" sz="2000" dirty="0">
              <a:solidFill>
                <a:srgbClr val="0070C0"/>
              </a:solidFill>
            </a:endParaRPr>
          </a:p>
          <a:p>
            <a:pPr marL="0" indent="0">
              <a:buNone/>
            </a:pPr>
            <a:endParaRPr lang="en-US" sz="2000" dirty="0">
              <a:solidFill>
                <a:srgbClr val="0070C0"/>
              </a:solidFill>
            </a:endParaRPr>
          </a:p>
          <a:p>
            <a:pPr marL="0" indent="0">
              <a:buNone/>
            </a:pPr>
            <a:r>
              <a:rPr lang="en-US" sz="2000" dirty="0">
                <a:solidFill>
                  <a:srgbClr val="0070C0"/>
                </a:solidFill>
              </a:rPr>
              <a:t>Panelists: </a:t>
            </a:r>
          </a:p>
        </p:txBody>
      </p:sp>
      <p:pic>
        <p:nvPicPr>
          <p:cNvPr id="5" name="Picture 4">
            <a:extLst>
              <a:ext uri="{FF2B5EF4-FFF2-40B4-BE49-F238E27FC236}">
                <a16:creationId xmlns:a16="http://schemas.microsoft.com/office/drawing/2014/main" id="{9A71202A-7278-46C8-B3EB-CCF8D1E534CA}"/>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14630" b="81239" l="2154" r="19690">
                        <a14:foregroundMark x1="8962" y1="77108" x2="12925" y2="78313"/>
                        <a14:foregroundMark x1="19647" y1="46127" x2="19647" y2="46127"/>
                        <a14:foregroundMark x1="10771" y1="14630" x2="10771" y2="14630"/>
                      </a14:backgroundRemoval>
                    </a14:imgEffect>
                  </a14:imgLayer>
                </a14:imgProps>
              </a:ext>
            </a:extLst>
          </a:blip>
          <a:srcRect t="7326" r="78094" b="10471"/>
          <a:stretch/>
        </p:blipFill>
        <p:spPr>
          <a:xfrm>
            <a:off x="7034829" y="4130959"/>
            <a:ext cx="1385833" cy="1301747"/>
          </a:xfrm>
          <a:prstGeom prst="rect">
            <a:avLst/>
          </a:prstGeom>
        </p:spPr>
      </p:pic>
      <p:pic>
        <p:nvPicPr>
          <p:cNvPr id="7" name="Picture 6">
            <a:extLst>
              <a:ext uri="{FF2B5EF4-FFF2-40B4-BE49-F238E27FC236}">
                <a16:creationId xmlns:a16="http://schemas.microsoft.com/office/drawing/2014/main" id="{8D4CB784-4CF6-4DCB-B56D-03FE0FFFE18E}"/>
              </a:ext>
            </a:extLst>
          </p:cNvPr>
          <p:cNvPicPr>
            <a:picLocks noChangeAspect="1"/>
          </p:cNvPicPr>
          <p:nvPr/>
        </p:nvPicPr>
        <p:blipFill rotWithShape="1">
          <a:blip r:embed="rId4"/>
          <a:srcRect r="76771" b="50121"/>
          <a:stretch/>
        </p:blipFill>
        <p:spPr>
          <a:xfrm>
            <a:off x="1441362" y="2645397"/>
            <a:ext cx="1532755" cy="1637572"/>
          </a:xfrm>
          <a:prstGeom prst="rect">
            <a:avLst/>
          </a:prstGeom>
        </p:spPr>
      </p:pic>
      <p:pic>
        <p:nvPicPr>
          <p:cNvPr id="9" name="Picture 8">
            <a:extLst>
              <a:ext uri="{FF2B5EF4-FFF2-40B4-BE49-F238E27FC236}">
                <a16:creationId xmlns:a16="http://schemas.microsoft.com/office/drawing/2014/main" id="{7F2BA1FB-3258-4880-B14B-684F4674F7E4}"/>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4744" b="80266" l="1915" r="20919">
                        <a14:foregroundMark x1="4260" y1="32068" x2="4260" y2="32068"/>
                        <a14:foregroundMark x1="4883" y1="31309" x2="2489" y2="44402"/>
                        <a14:foregroundMark x1="4356" y1="21252" x2="4356" y2="21252"/>
                        <a14:foregroundMark x1="5457" y1="17078" x2="4356" y2="22011"/>
                        <a14:foregroundMark x1="7659" y1="9867" x2="15941" y2="18216"/>
                        <a14:foregroundMark x1="11058" y1="4744" x2="11058" y2="4744"/>
                        <a14:foregroundMark x1="4165" y1="19924" x2="4165" y2="19924"/>
                        <a14:foregroundMark x1="1915" y1="43074" x2="1915" y2="43074"/>
                        <a14:foregroundMark x1="12207" y1="80076" x2="12207" y2="80076"/>
                        <a14:foregroundMark x1="9765" y1="80455" x2="9765" y2="80455"/>
                        <a14:foregroundMark x1="4691" y1="17078" x2="4691" y2="17078"/>
                        <a14:foregroundMark x1="14983" y1="8539" x2="14983" y2="8539"/>
                        <a14:foregroundMark x1="19962" y1="35484" x2="19962" y2="35484"/>
                        <a14:foregroundMark x1="19100" y1="30550" x2="19627" y2="43454"/>
                        <a14:foregroundMark x1="19531" y1="28843" x2="20057" y2="41746"/>
                        <a14:foregroundMark x1="19004" y1="28273" x2="20153" y2="52751"/>
                        <a14:foregroundMark x1="19339" y1="26186" x2="20153" y2="39279"/>
                        <a14:foregroundMark x1="19339" y1="25427" x2="20393" y2="54459"/>
                        <a14:foregroundMark x1="19339" y1="22391" x2="20488" y2="52372"/>
                        <a14:foregroundMark x1="19100" y1="27894" x2="19531" y2="26186"/>
                        <a14:foregroundMark x1="4165" y1="18786" x2="4165" y2="18786"/>
                        <a14:foregroundMark x1="4165" y1="19545" x2="4165" y2="19545"/>
                        <a14:foregroundMark x1="19722" y1="27894" x2="19722" y2="27894"/>
                        <a14:foregroundMark x1="20919" y1="40038" x2="20919" y2="40038"/>
                        <a14:foregroundMark x1="20153" y1="32638" x2="20153" y2="32638"/>
                        <a14:foregroundMark x1="3734" y1="19924" x2="3734" y2="19924"/>
                      </a14:backgroundRemoval>
                    </a14:imgEffect>
                  </a14:imgLayer>
                </a14:imgProps>
              </a:ext>
            </a:extLst>
          </a:blip>
          <a:srcRect r="77390" b="11770"/>
          <a:stretch/>
        </p:blipFill>
        <p:spPr>
          <a:xfrm>
            <a:off x="1532207" y="4122269"/>
            <a:ext cx="1385832" cy="1364265"/>
          </a:xfrm>
          <a:prstGeom prst="rect">
            <a:avLst/>
          </a:prstGeom>
        </p:spPr>
      </p:pic>
      <p:pic>
        <p:nvPicPr>
          <p:cNvPr id="11" name="Picture 10">
            <a:extLst>
              <a:ext uri="{FF2B5EF4-FFF2-40B4-BE49-F238E27FC236}">
                <a16:creationId xmlns:a16="http://schemas.microsoft.com/office/drawing/2014/main" id="{82026665-84E4-4EFF-AABD-EFAD85FAA041}"/>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8208" b="74037" l="1911" r="18802">
                        <a14:foregroundMark x1="1911" y1="40034" x2="1911" y2="40034"/>
                        <a14:foregroundMark x1="9944" y1="8208" x2="9944" y2="8208"/>
                      </a14:backgroundRemoval>
                    </a14:imgEffect>
                  </a14:imgLayer>
                </a14:imgProps>
              </a:ext>
            </a:extLst>
          </a:blip>
          <a:srcRect r="79100" b="17698"/>
          <a:stretch/>
        </p:blipFill>
        <p:spPr>
          <a:xfrm>
            <a:off x="7098135" y="2882258"/>
            <a:ext cx="1348261" cy="1376314"/>
          </a:xfrm>
          <a:prstGeom prst="rect">
            <a:avLst/>
          </a:prstGeom>
        </p:spPr>
      </p:pic>
      <p:pic>
        <p:nvPicPr>
          <p:cNvPr id="13" name="Picture 12">
            <a:extLst>
              <a:ext uri="{FF2B5EF4-FFF2-40B4-BE49-F238E27FC236}">
                <a16:creationId xmlns:a16="http://schemas.microsoft.com/office/drawing/2014/main" id="{5B021B9C-7702-477B-A001-C2CB1E5096CA}"/>
              </a:ext>
            </a:extLst>
          </p:cNvPr>
          <p:cNvPicPr>
            <a:picLocks noChangeAspect="1"/>
          </p:cNvPicPr>
          <p:nvPr/>
        </p:nvPicPr>
        <p:blipFill rotWithShape="1">
          <a:blip r:embed="rId9">
            <a:extLst>
              <a:ext uri="{BEBA8EAE-BF5A-486C-A8C5-ECC9F3942E4B}">
                <a14:imgProps xmlns:a14="http://schemas.microsoft.com/office/drawing/2010/main">
                  <a14:imgLayer r:embed="rId10">
                    <a14:imgEffect>
                      <a14:backgroundRemoval t="3667" b="90000" l="1960" r="21693">
                        <a14:foregroundMark x1="6904" y1="8000" x2="14165" y2="11111"/>
                        <a14:foregroundMark x1="11091" y1="3667" x2="17016" y2="15000"/>
                        <a14:foregroundMark x1="17016" y1="15000" x2="17194" y2="15667"/>
                        <a14:foregroundMark x1="18619" y1="25222" x2="17906" y2="35000"/>
                        <a14:foregroundMark x1="1960" y1="20222" x2="1960" y2="30222"/>
                        <a14:foregroundMark x1="19065" y1="28222" x2="19065" y2="28889"/>
                        <a14:foregroundMark x1="18263" y1="34333" x2="18085" y2="36111"/>
                        <a14:foregroundMark x1="18976" y1="27222" x2="17194" y2="38333"/>
                        <a14:foregroundMark x1="19109" y1="25889" x2="18174" y2="37222"/>
                      </a14:backgroundRemoval>
                    </a14:imgEffect>
                  </a14:imgLayer>
                </a14:imgProps>
              </a:ext>
            </a:extLst>
          </a:blip>
          <a:srcRect r="75850" b="45993"/>
          <a:stretch/>
        </p:blipFill>
        <p:spPr>
          <a:xfrm>
            <a:off x="1564279" y="1577327"/>
            <a:ext cx="1473144" cy="1320736"/>
          </a:xfrm>
          <a:prstGeom prst="rect">
            <a:avLst/>
          </a:prstGeom>
        </p:spPr>
      </p:pic>
      <p:sp>
        <p:nvSpPr>
          <p:cNvPr id="4" name="TextBox 3">
            <a:extLst>
              <a:ext uri="{FF2B5EF4-FFF2-40B4-BE49-F238E27FC236}">
                <a16:creationId xmlns:a16="http://schemas.microsoft.com/office/drawing/2014/main" id="{EA655297-F8A7-4885-99E6-5AFD7CDD4440}"/>
              </a:ext>
            </a:extLst>
          </p:cNvPr>
          <p:cNvSpPr txBox="1"/>
          <p:nvPr/>
        </p:nvSpPr>
        <p:spPr>
          <a:xfrm>
            <a:off x="3023145" y="1691290"/>
            <a:ext cx="6198549" cy="954107"/>
          </a:xfrm>
          <a:prstGeom prst="rect">
            <a:avLst/>
          </a:prstGeom>
          <a:noFill/>
        </p:spPr>
        <p:txBody>
          <a:bodyPr wrap="square" rtlCol="0">
            <a:spAutoFit/>
          </a:bodyPr>
          <a:lstStyle/>
          <a:p>
            <a:r>
              <a:rPr lang="en-US" sz="1400" b="1" dirty="0"/>
              <a:t>Vincent Pellegrini</a:t>
            </a:r>
          </a:p>
          <a:p>
            <a:r>
              <a:rPr lang="en-US" sz="1400" dirty="0"/>
              <a:t>Professor, </a:t>
            </a:r>
            <a:r>
              <a:rPr lang="en-US" sz="1400" dirty="0" err="1"/>
              <a:t>Orthopaedics</a:t>
            </a:r>
            <a:r>
              <a:rPr lang="en-US" sz="1400" dirty="0"/>
              <a:t>; Vice Chair, Education &amp; Research Affairs, Dartmouth-Hitchcock Medical Ctr, Chair, Faculty Council, Geisel School of Medicine at Dartmouth, former CFAS chair</a:t>
            </a:r>
          </a:p>
        </p:txBody>
      </p:sp>
      <p:sp>
        <p:nvSpPr>
          <p:cNvPr id="10" name="TextBox 9">
            <a:extLst>
              <a:ext uri="{FF2B5EF4-FFF2-40B4-BE49-F238E27FC236}">
                <a16:creationId xmlns:a16="http://schemas.microsoft.com/office/drawing/2014/main" id="{08E6BFC9-16F3-481A-9289-07A57A177C93}"/>
              </a:ext>
            </a:extLst>
          </p:cNvPr>
          <p:cNvSpPr txBox="1"/>
          <p:nvPr/>
        </p:nvSpPr>
        <p:spPr>
          <a:xfrm>
            <a:off x="3025877" y="3089021"/>
            <a:ext cx="3793276" cy="1169551"/>
          </a:xfrm>
          <a:prstGeom prst="rect">
            <a:avLst/>
          </a:prstGeom>
          <a:noFill/>
        </p:spPr>
        <p:txBody>
          <a:bodyPr wrap="square" rtlCol="0">
            <a:spAutoFit/>
          </a:bodyPr>
          <a:lstStyle/>
          <a:p>
            <a:r>
              <a:rPr lang="en-US" sz="1400" b="1" dirty="0"/>
              <a:t>Julie </a:t>
            </a:r>
            <a:r>
              <a:rPr lang="en-US" sz="1400" b="1" dirty="0" err="1"/>
              <a:t>Freischlag</a:t>
            </a:r>
            <a:endParaRPr lang="en-US" sz="1400" b="1" dirty="0"/>
          </a:p>
          <a:p>
            <a:r>
              <a:rPr lang="en-US" sz="1400" dirty="0"/>
              <a:t>CEO Atrium Health Wake Forest Baptist, Dean of Wake Forest School of Medicine, and Chief Academic Officer of Atrium; Wake Forest School of Medicine of Wake Forest Baptist Medical Ctr</a:t>
            </a:r>
          </a:p>
        </p:txBody>
      </p:sp>
      <p:sp>
        <p:nvSpPr>
          <p:cNvPr id="12" name="TextBox 11">
            <a:extLst>
              <a:ext uri="{FF2B5EF4-FFF2-40B4-BE49-F238E27FC236}">
                <a16:creationId xmlns:a16="http://schemas.microsoft.com/office/drawing/2014/main" id="{006C5D1B-E78F-499A-8B92-8DB02E56CBD8}"/>
              </a:ext>
            </a:extLst>
          </p:cNvPr>
          <p:cNvSpPr txBox="1"/>
          <p:nvPr/>
        </p:nvSpPr>
        <p:spPr>
          <a:xfrm>
            <a:off x="8586350" y="2985639"/>
            <a:ext cx="2485461" cy="1169551"/>
          </a:xfrm>
          <a:prstGeom prst="rect">
            <a:avLst/>
          </a:prstGeom>
          <a:noFill/>
        </p:spPr>
        <p:txBody>
          <a:bodyPr wrap="square" rtlCol="0">
            <a:spAutoFit/>
          </a:bodyPr>
          <a:lstStyle/>
          <a:p>
            <a:r>
              <a:rPr lang="en-US" sz="1400" b="1" dirty="0"/>
              <a:t>Lee Jones</a:t>
            </a:r>
          </a:p>
          <a:p>
            <a:r>
              <a:rPr lang="en-US" sz="1400" dirty="0"/>
              <a:t>Dean for Medical Education; Professor of Psychiatry, Georgetown University School of Medicine</a:t>
            </a:r>
          </a:p>
        </p:txBody>
      </p:sp>
      <p:sp>
        <p:nvSpPr>
          <p:cNvPr id="14" name="TextBox 13">
            <a:extLst>
              <a:ext uri="{FF2B5EF4-FFF2-40B4-BE49-F238E27FC236}">
                <a16:creationId xmlns:a16="http://schemas.microsoft.com/office/drawing/2014/main" id="{B3C719B1-D5DF-47F8-8D72-17ADC0467268}"/>
              </a:ext>
            </a:extLst>
          </p:cNvPr>
          <p:cNvSpPr txBox="1"/>
          <p:nvPr/>
        </p:nvSpPr>
        <p:spPr>
          <a:xfrm>
            <a:off x="8586350" y="4517280"/>
            <a:ext cx="2485461" cy="738664"/>
          </a:xfrm>
          <a:prstGeom prst="rect">
            <a:avLst/>
          </a:prstGeom>
          <a:noFill/>
        </p:spPr>
        <p:txBody>
          <a:bodyPr wrap="square" rtlCol="0">
            <a:spAutoFit/>
          </a:bodyPr>
          <a:lstStyle/>
          <a:p>
            <a:r>
              <a:rPr lang="en-US" sz="1400" b="1" dirty="0"/>
              <a:t>Nancy Brown</a:t>
            </a:r>
          </a:p>
          <a:p>
            <a:r>
              <a:rPr lang="en-US" sz="1400" dirty="0"/>
              <a:t>Dean of Yale School of Medicine</a:t>
            </a:r>
          </a:p>
        </p:txBody>
      </p:sp>
      <p:sp>
        <p:nvSpPr>
          <p:cNvPr id="15" name="TextBox 14">
            <a:extLst>
              <a:ext uri="{FF2B5EF4-FFF2-40B4-BE49-F238E27FC236}">
                <a16:creationId xmlns:a16="http://schemas.microsoft.com/office/drawing/2014/main" id="{21CD9FDB-4677-4188-BECC-C2DC838EFCA8}"/>
              </a:ext>
            </a:extLst>
          </p:cNvPr>
          <p:cNvSpPr txBox="1"/>
          <p:nvPr/>
        </p:nvSpPr>
        <p:spPr>
          <a:xfrm>
            <a:off x="3037423" y="4412500"/>
            <a:ext cx="3542460" cy="738664"/>
          </a:xfrm>
          <a:prstGeom prst="rect">
            <a:avLst/>
          </a:prstGeom>
          <a:noFill/>
        </p:spPr>
        <p:txBody>
          <a:bodyPr wrap="square" rtlCol="0">
            <a:spAutoFit/>
          </a:bodyPr>
          <a:lstStyle/>
          <a:p>
            <a:r>
              <a:rPr lang="en-US" sz="1400" b="1" dirty="0"/>
              <a:t>Sam </a:t>
            </a:r>
            <a:r>
              <a:rPr lang="en-US" sz="1400" b="1" dirty="0" err="1"/>
              <a:t>Hawgood</a:t>
            </a:r>
            <a:endParaRPr lang="en-US" sz="1400" b="1" dirty="0"/>
          </a:p>
          <a:p>
            <a:r>
              <a:rPr lang="en-US" sz="1400" dirty="0"/>
              <a:t>Chancellor of UCSF, University of California – San Francisco</a:t>
            </a:r>
          </a:p>
        </p:txBody>
      </p:sp>
    </p:spTree>
    <p:extLst>
      <p:ext uri="{BB962C8B-B14F-4D97-AF65-F5344CB8AC3E}">
        <p14:creationId xmlns:p14="http://schemas.microsoft.com/office/powerpoint/2010/main" val="32439969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114B0026-40B2-4AB1-83C9-DB174AB418D7}"/>
              </a:ext>
            </a:extLst>
          </p:cNvPr>
          <p:cNvSpPr>
            <a:spLocks noGrp="1"/>
          </p:cNvSpPr>
          <p:nvPr>
            <p:ph idx="1"/>
          </p:nvPr>
        </p:nvSpPr>
        <p:spPr>
          <a:xfrm>
            <a:off x="545353" y="456467"/>
            <a:ext cx="10515600" cy="4351338"/>
          </a:xfrm>
        </p:spPr>
        <p:txBody>
          <a:bodyPr>
            <a:normAutofit/>
          </a:bodyPr>
          <a:lstStyle/>
          <a:p>
            <a:pPr marL="0" indent="0">
              <a:buNone/>
            </a:pPr>
            <a:r>
              <a:rPr lang="en-US" sz="3200" b="1" dirty="0">
                <a:solidFill>
                  <a:srgbClr val="605CA8"/>
                </a:solidFill>
              </a:rPr>
              <a:t>The Intersection of Faculty and Academic Medicine Leaders</a:t>
            </a:r>
          </a:p>
          <a:p>
            <a:pPr marL="0" indent="0">
              <a:buNone/>
            </a:pPr>
            <a:endParaRPr lang="en-US" sz="2400" b="1" dirty="0">
              <a:solidFill>
                <a:srgbClr val="605CA8"/>
              </a:solidFill>
            </a:endParaRPr>
          </a:p>
          <a:p>
            <a:r>
              <a:rPr lang="en-US" sz="2400" dirty="0">
                <a:solidFill>
                  <a:srgbClr val="0070C0"/>
                </a:solidFill>
              </a:rPr>
              <a:t>One of the most important questions we face is how to support and nurture the academic mission in our expanding health systems</a:t>
            </a:r>
          </a:p>
          <a:p>
            <a:r>
              <a:rPr lang="en-US" sz="2400" dirty="0">
                <a:solidFill>
                  <a:srgbClr val="0070C0"/>
                </a:solidFill>
              </a:rPr>
              <a:t>Post-COVID realities, including staffing shortages, have only exacerbated the focus on the margin in academic medical centers</a:t>
            </a:r>
          </a:p>
          <a:p>
            <a:r>
              <a:rPr lang="en-US" sz="2400" dirty="0">
                <a:solidFill>
                  <a:srgbClr val="0070C0"/>
                </a:solidFill>
              </a:rPr>
              <a:t>We must provide time for faculty to pursue education and research, which is essential to preserving their health and vigor. This in turn benefits the clinical enterprise</a:t>
            </a:r>
          </a:p>
          <a:p>
            <a:endParaRPr lang="en-US" sz="2400" b="1" dirty="0">
              <a:solidFill>
                <a:srgbClr val="0070C0"/>
              </a:solidFill>
            </a:endParaRPr>
          </a:p>
          <a:p>
            <a:endParaRPr lang="en-US" sz="2400" b="1" dirty="0">
              <a:solidFill>
                <a:srgbClr val="0070C0"/>
              </a:solidFill>
            </a:endParaRPr>
          </a:p>
          <a:p>
            <a:endParaRPr lang="en-US" sz="2400" b="1" dirty="0">
              <a:solidFill>
                <a:srgbClr val="0070C0"/>
              </a:solidFill>
            </a:endParaRPr>
          </a:p>
          <a:p>
            <a:endParaRPr lang="en-US" sz="2400" b="1" dirty="0">
              <a:solidFill>
                <a:srgbClr val="0070C0"/>
              </a:solidFill>
            </a:endParaRPr>
          </a:p>
        </p:txBody>
      </p:sp>
    </p:spTree>
    <p:extLst>
      <p:ext uri="{BB962C8B-B14F-4D97-AF65-F5344CB8AC3E}">
        <p14:creationId xmlns:p14="http://schemas.microsoft.com/office/powerpoint/2010/main" val="40157526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6956BE1-7510-459D-8686-268A0E4901DC}"/>
              </a:ext>
            </a:extLst>
          </p:cNvPr>
          <p:cNvSpPr>
            <a:spLocks noGrp="1"/>
          </p:cNvSpPr>
          <p:nvPr>
            <p:ph idx="1"/>
          </p:nvPr>
        </p:nvSpPr>
        <p:spPr>
          <a:xfrm>
            <a:off x="545353" y="392719"/>
            <a:ext cx="10515600" cy="4351338"/>
          </a:xfrm>
        </p:spPr>
        <p:txBody>
          <a:bodyPr>
            <a:normAutofit/>
          </a:bodyPr>
          <a:lstStyle/>
          <a:p>
            <a:pPr marL="0" indent="0">
              <a:buNone/>
            </a:pPr>
            <a:r>
              <a:rPr lang="en-US" sz="3200" b="1" dirty="0">
                <a:solidFill>
                  <a:srgbClr val="605CA8"/>
                </a:solidFill>
              </a:rPr>
              <a:t>The Intersection of Faculty and Academic Medicine Leaders</a:t>
            </a:r>
          </a:p>
          <a:p>
            <a:pPr marL="0" indent="0">
              <a:buNone/>
            </a:pPr>
            <a:endParaRPr lang="en-US" sz="2400" b="1" dirty="0">
              <a:solidFill>
                <a:srgbClr val="605CA8"/>
              </a:solidFill>
            </a:endParaRPr>
          </a:p>
          <a:p>
            <a:r>
              <a:rPr lang="en-US" sz="2400" dirty="0">
                <a:solidFill>
                  <a:srgbClr val="0070C0"/>
                </a:solidFill>
              </a:rPr>
              <a:t>It’s important to be transparent about the payment models, where the money is going, and what everyone’s mission is. Institutions must find ways to appreciate everyone’s unique contributions</a:t>
            </a:r>
          </a:p>
          <a:p>
            <a:r>
              <a:rPr lang="en-US" sz="2400" dirty="0">
                <a:solidFill>
                  <a:srgbClr val="0070C0"/>
                </a:solidFill>
              </a:rPr>
              <a:t>Faculty often become unhappy when they realize their understanding of their roles is different than their institution’s understanding, which is why communication around expectations is so important</a:t>
            </a:r>
          </a:p>
          <a:p>
            <a:r>
              <a:rPr lang="en-US" sz="2400" dirty="0">
                <a:solidFill>
                  <a:srgbClr val="0070C0"/>
                </a:solidFill>
              </a:rPr>
              <a:t>One institution preserves faculty expertise in the clinical enterprise by defining the role of the chair as a clinical leader across the system with both authority and responsibility over lines of service</a:t>
            </a:r>
          </a:p>
          <a:p>
            <a:endParaRPr lang="en-US" sz="2400" dirty="0">
              <a:solidFill>
                <a:srgbClr val="0070C0"/>
              </a:solidFill>
            </a:endParaRPr>
          </a:p>
          <a:p>
            <a:endParaRPr lang="en-US" sz="2400" dirty="0"/>
          </a:p>
        </p:txBody>
      </p:sp>
    </p:spTree>
    <p:extLst>
      <p:ext uri="{BB962C8B-B14F-4D97-AF65-F5344CB8AC3E}">
        <p14:creationId xmlns:p14="http://schemas.microsoft.com/office/powerpoint/2010/main" val="29352169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02F00DA-EBA0-4507-BE30-65006A99AEA6}"/>
              </a:ext>
            </a:extLst>
          </p:cNvPr>
          <p:cNvSpPr>
            <a:spLocks noGrp="1"/>
          </p:cNvSpPr>
          <p:nvPr>
            <p:ph idx="1"/>
          </p:nvPr>
        </p:nvSpPr>
        <p:spPr>
          <a:xfrm>
            <a:off x="509494" y="423463"/>
            <a:ext cx="10515600" cy="4351338"/>
          </a:xfrm>
        </p:spPr>
        <p:txBody>
          <a:bodyPr>
            <a:normAutofit lnSpcReduction="10000"/>
          </a:bodyPr>
          <a:lstStyle/>
          <a:p>
            <a:pPr marL="0" indent="0">
              <a:buNone/>
            </a:pPr>
            <a:r>
              <a:rPr lang="en-US" sz="3200" b="1" dirty="0">
                <a:solidFill>
                  <a:srgbClr val="605CA8"/>
                </a:solidFill>
              </a:rPr>
              <a:t>The Intersection of Faculty and Academic Medicine Leaders</a:t>
            </a:r>
          </a:p>
          <a:p>
            <a:pPr marL="0" indent="0">
              <a:buNone/>
            </a:pPr>
            <a:endParaRPr lang="en-US" sz="2400" b="1" dirty="0">
              <a:solidFill>
                <a:srgbClr val="605CA8"/>
              </a:solidFill>
            </a:endParaRPr>
          </a:p>
          <a:p>
            <a:r>
              <a:rPr lang="en-US" sz="2400" dirty="0">
                <a:solidFill>
                  <a:srgbClr val="0070C0"/>
                </a:solidFill>
              </a:rPr>
              <a:t>In communicating the unique value academic medical centers offer, key points are that AMCs are very innovative in tertiary and quaternary care and they bring a lot of value to population and public health with their powerful abilities to do things such as epidemiologic modeling</a:t>
            </a:r>
          </a:p>
          <a:p>
            <a:r>
              <a:rPr lang="en-US" sz="2400" dirty="0">
                <a:solidFill>
                  <a:srgbClr val="0070C0"/>
                </a:solidFill>
              </a:rPr>
              <a:t>The pandemic showed us that we need to take a lot of lower-level care outside of the AMC and move it into smaller hospitals, because they can do certain things faster than we can</a:t>
            </a:r>
          </a:p>
          <a:p>
            <a:r>
              <a:rPr lang="en-US" sz="2400" dirty="0">
                <a:solidFill>
                  <a:srgbClr val="0070C0"/>
                </a:solidFill>
              </a:rPr>
              <a:t>One way to fight burnout and fatigue by bringing joy back to medicine is to connect people with what the AMC is doing for its communities, such as student projects and community initiatives</a:t>
            </a:r>
          </a:p>
          <a:p>
            <a:pPr marL="0" indent="0">
              <a:buNone/>
            </a:pPr>
            <a:endParaRPr lang="en-US" sz="2400" dirty="0"/>
          </a:p>
        </p:txBody>
      </p:sp>
    </p:spTree>
    <p:extLst>
      <p:ext uri="{BB962C8B-B14F-4D97-AF65-F5344CB8AC3E}">
        <p14:creationId xmlns:p14="http://schemas.microsoft.com/office/powerpoint/2010/main" val="29992148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8058</TotalTime>
  <Words>3113</Words>
  <Application>Microsoft Office PowerPoint</Application>
  <PresentationFormat>Widescreen</PresentationFormat>
  <Paragraphs>285</Paragraphs>
  <Slides>40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40</vt:i4>
      </vt:variant>
    </vt:vector>
  </HeadingPairs>
  <TitlesOfParts>
    <vt:vector size="45" baseType="lpstr">
      <vt:lpstr>Arial</vt:lpstr>
      <vt:lpstr>Calibri</vt:lpstr>
      <vt:lpstr>Calibri Light</vt:lpstr>
      <vt:lpstr>Wingdings</vt:lpstr>
      <vt:lpstr>Office Theme</vt:lpstr>
      <vt:lpstr>PowerPoint Presentation</vt:lpstr>
      <vt:lpstr>Meeting Highlights</vt:lpstr>
      <vt:lpstr>Understanding the CFAS Mission</vt:lpstr>
      <vt:lpstr>Achievements and Activities in 2021-2022</vt:lpstr>
      <vt:lpstr>CFAS Spring Meeting  Session Summaries</vt:lpstr>
      <vt:lpstr>Day 1: Strengthening the Faculty Community at Our Institutions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Day 2: Strengthening the Faculty Community Within Ourselves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Day 3: Strengthening the Community with CFAS and the AAMC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Ronalyn Teodoro</dc:creator>
  <cp:lastModifiedBy>Alexander Bolt</cp:lastModifiedBy>
  <cp:revision>19</cp:revision>
  <dcterms:created xsi:type="dcterms:W3CDTF">2022-03-16T19:15:16Z</dcterms:created>
  <dcterms:modified xsi:type="dcterms:W3CDTF">2022-04-27T03:50:19Z</dcterms:modified>
</cp:coreProperties>
</file>