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7" r:id="rId3"/>
    <p:sldId id="568" r:id="rId4"/>
    <p:sldId id="666" r:id="rId5"/>
    <p:sldId id="578" r:id="rId6"/>
    <p:sldId id="579" r:id="rId7"/>
    <p:sldId id="580" r:id="rId8"/>
    <p:sldId id="569" r:id="rId9"/>
    <p:sldId id="574" r:id="rId10"/>
    <p:sldId id="572" r:id="rId11"/>
    <p:sldId id="573" r:id="rId12"/>
    <p:sldId id="581" r:id="rId13"/>
    <p:sldId id="575" r:id="rId14"/>
    <p:sldId id="576" r:id="rId15"/>
    <p:sldId id="577" r:id="rId16"/>
    <p:sldId id="582" r:id="rId17"/>
    <p:sldId id="616" r:id="rId18"/>
    <p:sldId id="570" r:id="rId19"/>
  </p:sldIdLst>
  <p:sldSz cx="9144000" cy="6858000" type="screen4x3"/>
  <p:notesSz cx="6858000" cy="92964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essa R. Fyfe" initials="VRF" lastIdx="4" clrIdx="0">
    <p:extLst>
      <p:ext uri="{19B8F6BF-5375-455C-9EA6-DF929625EA0E}">
        <p15:presenceInfo xmlns:p15="http://schemas.microsoft.com/office/powerpoint/2012/main" userId="S-1-5-21-1625334585-3299828225-2092881366-22818" providerId="AD"/>
      </p:ext>
    </p:extLst>
  </p:cmAuthor>
  <p:cmAuthor id="2" name="Robin Carle" initials="RC" lastIdx="1" clrIdx="1">
    <p:extLst>
      <p:ext uri="{19B8F6BF-5375-455C-9EA6-DF929625EA0E}">
        <p15:presenceInfo xmlns:p15="http://schemas.microsoft.com/office/powerpoint/2012/main" userId="S::rcarle@aamc.org::d236e7a8-605c-42fa-90e5-d36f980e2c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D71"/>
    <a:srgbClr val="FF3C3D"/>
    <a:srgbClr val="A70050"/>
    <a:srgbClr val="5784C5"/>
    <a:srgbClr val="4B73AB"/>
    <a:srgbClr val="77A36F"/>
    <a:srgbClr val="E8A735"/>
    <a:srgbClr val="E8A339"/>
    <a:srgbClr val="467587"/>
    <a:srgbClr val="9ED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434" autoAdjust="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notesViewPr>
    <p:cSldViewPr snapToGrid="0">
      <p:cViewPr varScale="1">
        <p:scale>
          <a:sx n="70" d="100"/>
          <a:sy n="70" d="100"/>
        </p:scale>
        <p:origin x="-2250" y="-11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4288"/>
            <a:ext cx="760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defTabSz="931863">
              <a:defRPr sz="1200" b="0">
                <a:solidFill>
                  <a:srgbClr val="474747"/>
                </a:solidFill>
              </a:defRPr>
            </a:lvl1pPr>
          </a:lstStyle>
          <a:p>
            <a:endParaRPr lang="en-US"/>
          </a:p>
        </p:txBody>
      </p:sp>
      <p:sp>
        <p:nvSpPr>
          <p:cNvPr id="141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43600" y="-14288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 b="0">
                <a:solidFill>
                  <a:srgbClr val="474747"/>
                </a:solidFill>
              </a:defRPr>
            </a:lvl1pPr>
          </a:lstStyle>
          <a:p>
            <a:endParaRPr lang="en-US"/>
          </a:p>
        </p:txBody>
      </p:sp>
      <p:sp>
        <p:nvSpPr>
          <p:cNvPr id="141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84938" y="9021763"/>
            <a:ext cx="373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 b="0">
                <a:solidFill>
                  <a:srgbClr val="474747"/>
                </a:solidFill>
              </a:defRPr>
            </a:lvl1pPr>
          </a:lstStyle>
          <a:p>
            <a:fld id="{E9BF1EA9-1DE5-4D0D-9DC9-5C92465C28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solidFill>
                  <a:srgbClr val="000052"/>
                </a:solidFill>
              </a:defRPr>
            </a:lvl1pPr>
          </a:lstStyle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rgbClr val="000052"/>
                </a:solidFill>
              </a:defRPr>
            </a:lvl1pPr>
          </a:lstStyle>
          <a:p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rgbClr val="000052"/>
                </a:solidFill>
              </a:defRPr>
            </a:lvl1pPr>
          </a:lstStyle>
          <a:p>
            <a:fld id="{AE825233-37C7-4EA0-914D-215BCF8766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0265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423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3D631C-1877-4A24-ACD7-2C41E2CABE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5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23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5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9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11200"/>
            <a:ext cx="4743450" cy="3557588"/>
          </a:xfrm>
          <a:ln/>
        </p:spPr>
      </p:sp>
      <p:sp>
        <p:nvSpPr>
          <p:cNvPr id="99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28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D631C-1877-4A24-ACD7-2C41E2CABE45}" type="slidenum">
              <a:rPr lang="en-US"/>
              <a:pPr/>
              <a:t>2</a:t>
            </a:fld>
            <a:endParaRPr lang="en-US"/>
          </a:p>
        </p:txBody>
      </p:sp>
      <p:sp>
        <p:nvSpPr>
          <p:cNvPr id="99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0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9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2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1943565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197441"/>
            <a:ext cx="7304088" cy="1273175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876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R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5961901"/>
            <a:ext cx="9144000" cy="896099"/>
          </a:xfrm>
          <a:prstGeom prst="rect">
            <a:avLst/>
          </a:prstGeom>
          <a:solidFill>
            <a:srgbClr val="547BB2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6338" y="6182226"/>
            <a:ext cx="7159625" cy="576263"/>
          </a:xfrm>
        </p:spPr>
        <p:txBody>
          <a:bodyPr anchor="ctr"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enter URL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808" y="6116679"/>
            <a:ext cx="678909" cy="68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2231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1"/>
            <a:ext cx="9144000" cy="300082"/>
          </a:xfrm>
          <a:prstGeom prst="rect">
            <a:avLst/>
          </a:prstGeom>
          <a:solidFill>
            <a:schemeClr val="tx2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549562" y="3619498"/>
            <a:ext cx="6594438" cy="145677"/>
            <a:chOff x="1143000" y="3968750"/>
            <a:chExt cx="6985000" cy="9525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1143000" y="3968750"/>
              <a:ext cx="6985000" cy="15875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1143000" y="4064000"/>
              <a:ext cx="3968750" cy="0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075434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29900"/>
            <a:ext cx="8386763" cy="6207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81026" y="1122061"/>
            <a:ext cx="7988300" cy="4767262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81750"/>
            <a:ext cx="533400" cy="4762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F0D7412-C965-42BD-AD3B-47678C8458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027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443"/>
            <a:ext cx="9144000" cy="6873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00175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083598"/>
            <a:ext cx="7988300" cy="47900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7150" y="63568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DD50E6B-6BC7-4456-9E9C-642BB5601B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7150" y="63568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DD50E6B-6BC7-4456-9E9C-642BB5601B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7150" y="63568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DD50E6B-6BC7-4456-9E9C-642BB5601B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061"/>
            <a:ext cx="8386763" cy="6207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81025" y="935239"/>
            <a:ext cx="7988300" cy="488464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7150" y="63568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DD50E6B-6BC7-4456-9E9C-642BB5601B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3119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7150" y="63568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DD50E6B-6BC7-4456-9E9C-642BB5601B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8" y="-6872"/>
            <a:ext cx="9135252" cy="68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213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40"/>
            <a:ext cx="7304088" cy="1273175"/>
          </a:xfrm>
        </p:spPr>
        <p:txBody>
          <a:bodyPr/>
          <a:lstStyle>
            <a:lvl1pPr>
              <a:defRPr sz="19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58" y="0"/>
            <a:ext cx="2393442" cy="6858000"/>
          </a:xfrm>
          <a:prstGeom prst="rect">
            <a:avLst/>
          </a:prstGeom>
        </p:spPr>
      </p:pic>
      <p:sp>
        <p:nvSpPr>
          <p:cNvPr id="6" name="Text Box 79"/>
          <p:cNvSpPr txBox="1">
            <a:spLocks noChangeArrowheads="1"/>
          </p:cNvSpPr>
          <p:nvPr userDrawn="1"/>
        </p:nvSpPr>
        <p:spPr bwMode="auto">
          <a:xfrm>
            <a:off x="246002" y="6554286"/>
            <a:ext cx="56388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600" b="0" dirty="0">
                <a:solidFill>
                  <a:schemeClr val="tx1"/>
                </a:solidFill>
              </a:rPr>
              <a:t>© 2020 AAMC. May not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13475822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723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864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651"/>
            <a:ext cx="9147175" cy="9144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293023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083598"/>
            <a:ext cx="7988300" cy="501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>
              <a:spcBef>
                <a:spcPct val="50000"/>
              </a:spcBef>
            </a:pPr>
            <a:endParaRPr lang="en-US" b="0">
              <a:solidFill>
                <a:srgbClr val="474747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9" b="15050"/>
          <a:stretch/>
        </p:blipFill>
        <p:spPr>
          <a:xfrm>
            <a:off x="7977732" y="6030132"/>
            <a:ext cx="1065007" cy="7514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7150" y="63568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DD50E6B-6BC7-4456-9E9C-642BB5601B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8" r:id="rId5"/>
    <p:sldLayoutId id="2147483659" r:id="rId6"/>
  </p:sldLayoutIdLst>
  <p:transition/>
  <p:txStyles>
    <p:titleStyle>
      <a:lvl1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200" b="1">
          <a:solidFill>
            <a:schemeClr val="tx2"/>
          </a:solidFill>
          <a:latin typeface="+mn-lt"/>
          <a:ea typeface="+mj-ea"/>
          <a:cs typeface="+mj-cs"/>
        </a:defRPr>
      </a:lvl1pPr>
      <a:lvl2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2pPr>
      <a:lvl3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3pPr>
      <a:lvl4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4pPr>
      <a:lvl5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5pPr>
      <a:lvl6pPr marL="4572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6pPr>
      <a:lvl7pPr marL="9144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defTabSz="88900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84163" algn="l" defTabSz="88900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804863" indent="-292100" algn="l" defTabSz="88900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01738" indent="-282575" algn="l" defTabSz="88900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800">
          <a:solidFill>
            <a:schemeClr val="tx1"/>
          </a:solidFill>
          <a:latin typeface="+mn-lt"/>
        </a:defRPr>
      </a:lvl4pPr>
      <a:lvl5pPr marL="16002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5pPr>
      <a:lvl6pPr marL="20574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6pPr>
      <a:lvl7pPr marL="25146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7pPr>
      <a:lvl8pPr marL="29718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8pPr>
      <a:lvl9pPr marL="34290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293023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6" y="1083598"/>
            <a:ext cx="7988300" cy="501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1" y="4740277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00100">
              <a:spcBef>
                <a:spcPct val="50000"/>
              </a:spcBef>
            </a:pPr>
            <a:endParaRPr lang="en-US" sz="1500" b="0" dirty="0">
              <a:solidFill>
                <a:srgbClr val="474747"/>
              </a:solidFill>
            </a:endParaRPr>
          </a:p>
        </p:txBody>
      </p:sp>
      <p:sp>
        <p:nvSpPr>
          <p:cNvPr id="7" name="Text Box 79"/>
          <p:cNvSpPr txBox="1">
            <a:spLocks noChangeArrowheads="1"/>
          </p:cNvSpPr>
          <p:nvPr/>
        </p:nvSpPr>
        <p:spPr bwMode="auto">
          <a:xfrm>
            <a:off x="119427" y="6607176"/>
            <a:ext cx="5638800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© 2015 AAMC. May not be reproduced without permission.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64" y="6142214"/>
            <a:ext cx="642838" cy="62923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0" y="6607177"/>
            <a:ext cx="2699113" cy="300082"/>
          </a:xfrm>
          <a:prstGeom prst="rect">
            <a:avLst/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xt Box 79"/>
          <p:cNvSpPr txBox="1">
            <a:spLocks noChangeArrowheads="1"/>
          </p:cNvSpPr>
          <p:nvPr userDrawn="1"/>
        </p:nvSpPr>
        <p:spPr bwMode="auto">
          <a:xfrm>
            <a:off x="246002" y="6554286"/>
            <a:ext cx="56388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600" b="0" dirty="0">
                <a:solidFill>
                  <a:schemeClr val="tx1"/>
                </a:solidFill>
              </a:rPr>
              <a:t>© 2020 AAMC. May not be reproduced without permission.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0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/>
  <p:hf sldNum="0" hdr="0" ftr="0" dt="0"/>
  <p:txStyles>
    <p:titleStyle>
      <a:lvl1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400" b="1">
          <a:solidFill>
            <a:schemeClr val="tx2"/>
          </a:solidFill>
          <a:latin typeface="+mn-lt"/>
          <a:ea typeface="+mj-ea"/>
          <a:cs typeface="+mj-cs"/>
        </a:defRPr>
      </a:lvl1pPr>
      <a:lvl2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2pPr>
      <a:lvl3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3pPr>
      <a:lvl4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4pPr>
      <a:lvl5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5pPr>
      <a:lvl6pPr marL="342900"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6pPr>
      <a:lvl7pPr marL="685800"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7pPr>
      <a:lvl8pPr marL="1028700"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8pPr>
      <a:lvl9pPr marL="1371600"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9pPr>
    </p:titleStyle>
    <p:bodyStyle>
      <a:lvl1pPr algn="l" defTabSz="66675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298847" indent="-213122" algn="l" defTabSz="66675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n-lt"/>
        </a:defRPr>
      </a:lvl2pPr>
      <a:lvl3pPr marL="603647" indent="-219075" algn="l" defTabSz="66675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100">
          <a:solidFill>
            <a:schemeClr val="tx1"/>
          </a:solidFill>
          <a:latin typeface="+mn-lt"/>
        </a:defRPr>
      </a:lvl3pPr>
      <a:lvl4pPr marL="901304" indent="-211931" algn="l" defTabSz="66675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100">
          <a:solidFill>
            <a:schemeClr val="tx1"/>
          </a:solidFill>
          <a:latin typeface="+mn-lt"/>
        </a:defRPr>
      </a:lvl4pPr>
      <a:lvl5pPr marL="12001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5pPr>
      <a:lvl6pPr marL="15430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6pPr>
      <a:lvl7pPr marL="18859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7pPr>
      <a:lvl8pPr marL="22288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8pPr>
      <a:lvl9pPr marL="25717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amc@commpartner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97557" y="5031405"/>
            <a:ext cx="2544197" cy="614169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100" b="1" dirty="0">
                <a:solidFill>
                  <a:schemeClr val="bg1"/>
                </a:solidFill>
              </a:rPr>
              <a:t>June 3, 2020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97556" y="3596231"/>
            <a:ext cx="3128229" cy="103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685800">
              <a:spcBef>
                <a:spcPts val="0"/>
              </a:spcBef>
              <a:defRPr/>
            </a:pPr>
            <a:r>
              <a:rPr lang="en-US" sz="1500" dirty="0">
                <a:solidFill>
                  <a:srgbClr val="FFFFFF"/>
                </a:solidFill>
              </a:rPr>
              <a:t>AAMC Presenters:</a:t>
            </a:r>
          </a:p>
          <a:p>
            <a:pPr defTabSz="685800">
              <a:spcBef>
                <a:spcPts val="0"/>
              </a:spcBef>
              <a:defRPr/>
            </a:pPr>
            <a:r>
              <a:rPr lang="en-US" sz="1350" b="0" dirty="0">
                <a:solidFill>
                  <a:srgbClr val="FFFFFF"/>
                </a:solidFill>
              </a:rPr>
              <a:t>Mary Mullaney, mmullaney@aamc.org</a:t>
            </a:r>
          </a:p>
          <a:p>
            <a:pPr defTabSz="685800">
              <a:spcBef>
                <a:spcPts val="0"/>
              </a:spcBef>
              <a:defRPr/>
            </a:pPr>
            <a:r>
              <a:rPr lang="en-US" sz="1350" b="0" dirty="0">
                <a:solidFill>
                  <a:srgbClr val="FFFFFF"/>
                </a:solidFill>
              </a:rPr>
              <a:t>Andrew Amari, aamari@aamc.org</a:t>
            </a:r>
          </a:p>
          <a:p>
            <a:pPr defTabSz="685800">
              <a:spcBef>
                <a:spcPts val="0"/>
              </a:spcBef>
              <a:defRPr/>
            </a:pPr>
            <a:r>
              <a:rPr lang="en-US" sz="1350" b="0" dirty="0">
                <a:solidFill>
                  <a:srgbClr val="FFFFFF"/>
                </a:solidFill>
              </a:rPr>
              <a:t>Phoebe Ramsey, pramsey@aamc.org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7556" y="1529988"/>
            <a:ext cx="4978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srgbClr val="013D79"/>
                </a:solidFill>
                <a:latin typeface="Arial"/>
              </a:rPr>
              <a:t>Welcome!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srgbClr val="013D79"/>
                </a:solidFill>
                <a:latin typeface="Arial"/>
              </a:rPr>
              <a:t>Thank you for joining us for today’s webinar. The program will begin shortly.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srgbClr val="013D79"/>
                </a:solidFill>
                <a:latin typeface="Arial"/>
              </a:rPr>
              <a:t>You will not hear the audio until we begin.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srgbClr val="013D79"/>
                </a:solidFill>
                <a:latin typeface="Arial"/>
              </a:rPr>
              <a:t>If you have technical questions, please email </a:t>
            </a:r>
            <a:r>
              <a:rPr lang="en-US" sz="2400" b="0" dirty="0">
                <a:solidFill>
                  <a:srgbClr val="013D79"/>
                </a:solidFill>
                <a:latin typeface="Arial"/>
                <a:hlinkClick r:id="rId3"/>
              </a:rPr>
              <a:t>aamc@commpartners.com</a:t>
            </a:r>
            <a:r>
              <a:rPr lang="en-US" sz="2400" b="0" dirty="0">
                <a:solidFill>
                  <a:srgbClr val="013D79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874496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C28C-C09D-4307-B254-BA065ACE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Home Perspective – Zucker SOM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A7E87-C19B-4C1C-A870-DC577001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0" y="1249062"/>
            <a:ext cx="7988300" cy="4411510"/>
          </a:xfrm>
        </p:spPr>
        <p:txBody>
          <a:bodyPr/>
          <a:lstStyle/>
          <a:p>
            <a:r>
              <a:rPr lang="en-US" dirty="0"/>
              <a:t>Information provided/verified by Home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Transcript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Verification questions</a:t>
            </a:r>
          </a:p>
          <a:p>
            <a:r>
              <a:rPr lang="en-US" dirty="0"/>
              <a:t>Releasing applications to Host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Zucker SOM verifies information on applications and releases application in 1-2 business days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LORs and certificates of malpractice insurance can sometimes hold up releasing students’ applications, so advisors/students should be aware that LORs can take time</a:t>
            </a:r>
          </a:p>
        </p:txBody>
      </p:sp>
    </p:spTree>
    <p:extLst>
      <p:ext uri="{BB962C8B-B14F-4D97-AF65-F5344CB8AC3E}">
        <p14:creationId xmlns:p14="http://schemas.microsoft.com/office/powerpoint/2010/main" val="31476471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1FF4C-37E4-487A-9DA4-A07999C0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2" y="197226"/>
            <a:ext cx="8328025" cy="620712"/>
          </a:xfrm>
        </p:spPr>
        <p:txBody>
          <a:bodyPr/>
          <a:lstStyle/>
          <a:p>
            <a:pPr algn="ctr"/>
            <a:r>
              <a:rPr lang="en-US" u="sng" dirty="0"/>
              <a:t>Host Perspective - COM-Tucson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C3063-8259-445D-B0D1-30DB9A189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13" y="1083598"/>
            <a:ext cx="7999412" cy="4926439"/>
          </a:xfrm>
        </p:spPr>
        <p:txBody>
          <a:bodyPr/>
          <a:lstStyle/>
          <a:p>
            <a:r>
              <a:rPr lang="en-US" sz="2400" b="1" dirty="0"/>
              <a:t>Host institutions</a:t>
            </a:r>
            <a:r>
              <a:rPr lang="en-US" sz="2400" dirty="0"/>
              <a:t>: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Receive applications from visiting students from participating Home institutions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Determine which electives will be offered</a:t>
            </a:r>
          </a:p>
          <a:p>
            <a:pPr marL="1262063" lvl="2" indent="-457200">
              <a:buFont typeface="Arial" panose="020B0604020202020204" pitchFamily="34" charset="0"/>
              <a:buChar char="•"/>
            </a:pPr>
            <a:r>
              <a:rPr lang="en-US" sz="1800" dirty="0"/>
              <a:t>How many slots will be offered to HOME students</a:t>
            </a:r>
          </a:p>
          <a:p>
            <a:pPr marL="1262063" lvl="2" indent="-457200">
              <a:buFont typeface="Arial" panose="020B0604020202020204" pitchFamily="34" charset="0"/>
              <a:buChar char="•"/>
            </a:pPr>
            <a:r>
              <a:rPr lang="en-US" sz="1800" dirty="0"/>
              <a:t>How many visiting students will be accepted</a:t>
            </a:r>
          </a:p>
          <a:p>
            <a:pPr marL="741363" lvl="1" indent="-342900"/>
            <a:r>
              <a:rPr lang="en-US" sz="1800" dirty="0"/>
              <a:t>A majority of Hosts open their VSLO catalogs in March/April</a:t>
            </a:r>
          </a:p>
          <a:p>
            <a:pPr marL="741363" lvl="1" indent="-342900"/>
            <a:r>
              <a:rPr lang="en-US" sz="1800" dirty="0"/>
              <a:t>COM-Tucson’s process:</a:t>
            </a:r>
          </a:p>
          <a:p>
            <a:pPr marL="1262063" lvl="2" indent="-457200">
              <a:buFont typeface="Arial" panose="020B0604020202020204" pitchFamily="34" charset="0"/>
              <a:buChar char="•"/>
            </a:pPr>
            <a:r>
              <a:rPr lang="en-US" sz="1800" dirty="0"/>
              <a:t>Registrar Office reviews all received applications</a:t>
            </a:r>
          </a:p>
          <a:p>
            <a:pPr marL="1262063" lvl="2" indent="-457200">
              <a:buFont typeface="Arial" panose="020B0604020202020204" pitchFamily="34" charset="0"/>
              <a:buChar char="•"/>
            </a:pPr>
            <a:r>
              <a:rPr lang="en-US" sz="1800" dirty="0"/>
              <a:t>If an applicant meets all required criteria, applications are marked as ELIGIBLE or CONDITIONALLY ELIGIBLE and released to COM-Tucson departments </a:t>
            </a:r>
          </a:p>
          <a:p>
            <a:pPr marL="1262063" lvl="2" indent="-457200">
              <a:buFont typeface="Arial" panose="020B0604020202020204" pitchFamily="34" charset="0"/>
              <a:buChar char="•"/>
            </a:pPr>
            <a:r>
              <a:rPr lang="en-US" sz="1800" dirty="0"/>
              <a:t>Departments start reviewing applications as early as the end of June</a:t>
            </a:r>
          </a:p>
          <a:p>
            <a:pPr marL="1262063" lvl="2" indent="-457200">
              <a:buFont typeface="Arial" panose="020B0604020202020204" pitchFamily="34" charset="0"/>
              <a:buChar char="•"/>
            </a:pPr>
            <a:r>
              <a:rPr lang="en-US" sz="1800" dirty="0"/>
              <a:t>Timeline of rendering decisions dependent on volume of applications</a:t>
            </a:r>
          </a:p>
        </p:txBody>
      </p:sp>
    </p:spTree>
    <p:extLst>
      <p:ext uri="{BB962C8B-B14F-4D97-AF65-F5344CB8AC3E}">
        <p14:creationId xmlns:p14="http://schemas.microsoft.com/office/powerpoint/2010/main" val="8187326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24D75-086C-4337-9D42-E4E9A2B1B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21" y="153686"/>
            <a:ext cx="8386762" cy="620712"/>
          </a:xfrm>
        </p:spPr>
        <p:txBody>
          <a:bodyPr/>
          <a:lstStyle/>
          <a:p>
            <a:pPr algn="ctr"/>
            <a:r>
              <a:rPr lang="en-US" u="sng" dirty="0"/>
              <a:t>Host Perspective - COM-Tucson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1C46D-8E13-4D4E-930B-D18801F89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37" y="1188100"/>
            <a:ext cx="4574449" cy="4790077"/>
          </a:xfrm>
        </p:spPr>
        <p:txBody>
          <a:bodyPr/>
          <a:lstStyle/>
          <a:p>
            <a:r>
              <a:rPr lang="en-US" sz="2400" dirty="0"/>
              <a:t>Every year before VSLO opens, important information is updated on the Institution Summary page for students to review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Important Dates section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Fees &amp; Expenses section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Estimated Monthly Expenses section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Links to the Institution Website and Visiting Student Website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2F0AA7-A652-476A-8FD4-749E9A7AC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630" y="3861826"/>
            <a:ext cx="3107180" cy="1959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036810-E2B8-4C20-83A7-CD4DE2AB3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070" y="913735"/>
            <a:ext cx="3712300" cy="289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145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D986-1574-4771-94E6-3D591E4A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275606"/>
            <a:ext cx="8386762" cy="620712"/>
          </a:xfrm>
        </p:spPr>
        <p:txBody>
          <a:bodyPr/>
          <a:lstStyle/>
          <a:p>
            <a:pPr algn="ctr"/>
            <a:r>
              <a:rPr lang="en-US" u="sng" dirty="0"/>
              <a:t>Host Perspective - COM-Tucson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C6A58-325F-49D5-945D-B708DA828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083598"/>
            <a:ext cx="8005626" cy="4790077"/>
          </a:xfrm>
        </p:spPr>
        <p:txBody>
          <a:bodyPr/>
          <a:lstStyle/>
          <a:p>
            <a:r>
              <a:rPr lang="en-US" sz="2000" dirty="0"/>
              <a:t>Evaluating student applications and making offers: 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First come first serve – Integrative Medicine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Step scores and Letter of Interest – Emergency Medicine &amp; ORTH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DO students first (those who do not offer Sub-I rotations) – IM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Grades, Personal Statement and CV very important – PSYI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Applying for several spots through the year – greater chance of being selected – RADI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Students can stand out by putting effort into writing </a:t>
            </a:r>
            <a:r>
              <a:rPr lang="en-US" sz="1600" i="1" dirty="0"/>
              <a:t>letter of interest</a:t>
            </a:r>
          </a:p>
          <a:p>
            <a:r>
              <a:rPr lang="en-US" sz="2000" dirty="0"/>
              <a:t>Important to know before students come to complete the rotation: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Should be familiar with attendance policy before they accept rotation especially when it’s during interview season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Orientation is mandatory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Be cordial and professional when dealing with coordinators because they will attend match meetings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Importance of participation and attendance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Be ready to impress</a:t>
            </a:r>
          </a:p>
          <a:p>
            <a:pPr lvl="1" indent="0">
              <a:buNone/>
            </a:pPr>
            <a:endParaRPr lang="en-US" sz="1600" dirty="0"/>
          </a:p>
          <a:p>
            <a:pPr marL="855663" lvl="1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55663" lvl="1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55663" lvl="1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1342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6907A-3F92-408E-83E1-487D27A5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258188"/>
            <a:ext cx="8386762" cy="620712"/>
          </a:xfrm>
        </p:spPr>
        <p:txBody>
          <a:bodyPr/>
          <a:lstStyle/>
          <a:p>
            <a:pPr algn="ctr"/>
            <a:r>
              <a:rPr lang="en-US" u="sng" dirty="0"/>
              <a:t>Host Perspective - COM-Tucson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47D02-3FF6-428C-8022-1B454E55F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Evaluating student performance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If evaluation form is provided, all departments will use the evaluation form provided by student’s Home institution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If the evaluation form is not provided, we will use our Student Assessment form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EM Department will use only COM-Tucson’s evaluation form so their homeschool can manipulate it to their needs</a:t>
            </a:r>
          </a:p>
          <a:p>
            <a:r>
              <a:rPr lang="en-US" sz="2400" dirty="0"/>
              <a:t>Post-decision requirements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myClinicalExchange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Uploading Bio and Photo to share with groups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Optional pre-rotation information session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Returning their pagers and badges </a:t>
            </a:r>
          </a:p>
        </p:txBody>
      </p:sp>
    </p:spTree>
    <p:extLst>
      <p:ext uri="{BB962C8B-B14F-4D97-AF65-F5344CB8AC3E}">
        <p14:creationId xmlns:p14="http://schemas.microsoft.com/office/powerpoint/2010/main" val="151998139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6907A-3F92-408E-83E1-487D27A5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250401"/>
            <a:ext cx="8386762" cy="620712"/>
          </a:xfrm>
        </p:spPr>
        <p:txBody>
          <a:bodyPr/>
          <a:lstStyle/>
          <a:p>
            <a:pPr algn="ctr"/>
            <a:r>
              <a:rPr lang="en-US" u="sng" dirty="0"/>
              <a:t>Host Perspective - COM-Tucson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47D02-3FF6-428C-8022-1B454E55F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Challenges experienced by Hosts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When Home/Host institutions require an Affiliation Agreement – can make it very difficult for students, as it takes time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Badges, lodging, transportation – caused by visiting students’ lack of organization or preparedness 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Obtaining the Home evaluation form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Phone inquiries and questions about when the applications will be reviewed and when students could expect to hear back from the department </a:t>
            </a:r>
          </a:p>
          <a:p>
            <a:pPr marL="1262063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EM department created a phone tree to answer these questions and dissuade students from calling the department just to express their interested in COM-Tucson EM program. Proved to be an extremely effective decision.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130069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6431" y="1080309"/>
            <a:ext cx="8059226" cy="443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Website: </a:t>
            </a:r>
            <a:r>
              <a:rPr lang="en-US" sz="3200" b="0" dirty="0">
                <a:solidFill>
                  <a:schemeClr val="tx1"/>
                </a:solidFill>
              </a:rPr>
              <a:t>aamc.org/vslo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Email: </a:t>
            </a:r>
            <a:r>
              <a:rPr lang="en-US" sz="3200" b="0" dirty="0">
                <a:solidFill>
                  <a:schemeClr val="tx1"/>
                </a:solidFill>
                <a:latin typeface="+mn-lt"/>
              </a:rPr>
              <a:t>visitingstudents@aamc.org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Phone: </a:t>
            </a:r>
            <a:r>
              <a:rPr lang="en-US" sz="3200" b="0" dirty="0">
                <a:solidFill>
                  <a:schemeClr val="tx1"/>
                </a:solidFill>
                <a:latin typeface="+mn-lt"/>
              </a:rPr>
              <a:t>(202) 478-9878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Client Technical Support Team: </a:t>
            </a:r>
            <a:r>
              <a:rPr lang="en-US" sz="3200" b="0" dirty="0">
                <a:solidFill>
                  <a:schemeClr val="tx1"/>
                </a:solidFill>
                <a:latin typeface="+mn-lt"/>
              </a:rPr>
              <a:t>Available Monday through Friday 8:00 am - 6:00 pm ET</a:t>
            </a:r>
            <a:endParaRPr lang="en-US" sz="2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13E751-B725-42EB-9641-FA1830B56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2514"/>
            <a:ext cx="9144000" cy="557795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416687856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2631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43" name="Rectangle 3"/>
          <p:cNvSpPr>
            <a:spLocks noChangeArrowheads="1"/>
          </p:cNvSpPr>
          <p:nvPr/>
        </p:nvSpPr>
        <p:spPr bwMode="auto">
          <a:xfrm>
            <a:off x="115866" y="1149491"/>
            <a:ext cx="7173696" cy="179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9000">
              <a:spcBef>
                <a:spcPts val="600"/>
              </a:spcBef>
              <a:buClr>
                <a:srgbClr val="DADDFE"/>
              </a:buClr>
            </a:pPr>
            <a:r>
              <a:rPr lang="en-US" sz="3500" dirty="0">
                <a:solidFill>
                  <a:schemeClr val="tx1"/>
                </a:solidFill>
                <a:latin typeface="+mn-lt"/>
              </a:rPr>
              <a:t>Away Rotations 101 for Advisors: What advisors need to know to help students through the process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6244" y="3895521"/>
            <a:ext cx="7304088" cy="1924165"/>
          </a:xfrm>
        </p:spPr>
        <p:txBody>
          <a:bodyPr/>
          <a:lstStyle/>
          <a:p>
            <a:r>
              <a:rPr lang="en-US" dirty="0"/>
              <a:t>Joseph S. </a:t>
            </a:r>
            <a:r>
              <a:rPr lang="en-US" dirty="0" err="1"/>
              <a:t>Kass</a:t>
            </a:r>
            <a:r>
              <a:rPr lang="en-US" dirty="0"/>
              <a:t>, MD, JD, FAAN</a:t>
            </a:r>
            <a:br>
              <a:rPr lang="en-US" dirty="0"/>
            </a:br>
            <a:r>
              <a:rPr lang="en-US" dirty="0"/>
              <a:t>Vanessa Gonzalez, </a:t>
            </a:r>
            <a:r>
              <a:rPr lang="en-US" dirty="0" err="1"/>
              <a:t>MSEd</a:t>
            </a:r>
            <a:r>
              <a:rPr lang="en-US" dirty="0"/>
              <a:t>, MA</a:t>
            </a:r>
            <a:br>
              <a:rPr lang="en-US" dirty="0"/>
            </a:br>
            <a:r>
              <a:rPr lang="en-US" dirty="0"/>
              <a:t>Selma </a:t>
            </a:r>
            <a:r>
              <a:rPr lang="en-US" dirty="0" err="1"/>
              <a:t>Ajanovic</a:t>
            </a:r>
            <a:r>
              <a:rPr lang="en-US" dirty="0"/>
              <a:t>, MBA</a:t>
            </a:r>
          </a:p>
        </p:txBody>
      </p:sp>
    </p:spTree>
    <p:extLst>
      <p:ext uri="{BB962C8B-B14F-4D97-AF65-F5344CB8AC3E}">
        <p14:creationId xmlns:p14="http://schemas.microsoft.com/office/powerpoint/2010/main" val="24585714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59CDA5C-B586-4E34-97E6-7A7C993527FF}"/>
              </a:ext>
            </a:extLst>
          </p:cNvPr>
          <p:cNvSpPr/>
          <p:nvPr/>
        </p:nvSpPr>
        <p:spPr>
          <a:xfrm>
            <a:off x="6672715" y="2620470"/>
            <a:ext cx="1157719" cy="275344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B1E62BA-B14A-47C9-9EF0-9D7E5457F3D3}"/>
              </a:ext>
            </a:extLst>
          </p:cNvPr>
          <p:cNvSpPr/>
          <p:nvPr/>
        </p:nvSpPr>
        <p:spPr>
          <a:xfrm>
            <a:off x="5382020" y="2612367"/>
            <a:ext cx="1157719" cy="275344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FFA18A3-AF3D-42D2-9574-310A1038AD08}"/>
              </a:ext>
            </a:extLst>
          </p:cNvPr>
          <p:cNvSpPr/>
          <p:nvPr/>
        </p:nvSpPr>
        <p:spPr>
          <a:xfrm>
            <a:off x="4098386" y="2612367"/>
            <a:ext cx="1157719" cy="275344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B90F1F1-49FD-42D1-8B1F-DC2D190D6414}"/>
              </a:ext>
            </a:extLst>
          </p:cNvPr>
          <p:cNvSpPr/>
          <p:nvPr/>
        </p:nvSpPr>
        <p:spPr>
          <a:xfrm>
            <a:off x="2741452" y="2632805"/>
            <a:ext cx="1157719" cy="275344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8B1B144-D2CC-4E7F-870D-E870AAFDC913}"/>
              </a:ext>
            </a:extLst>
          </p:cNvPr>
          <p:cNvSpPr/>
          <p:nvPr/>
        </p:nvSpPr>
        <p:spPr>
          <a:xfrm>
            <a:off x="1438419" y="2629179"/>
            <a:ext cx="1157719" cy="275344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6AB7598-FC40-460F-BD34-C2CF153AC5D0}"/>
              </a:ext>
            </a:extLst>
          </p:cNvPr>
          <p:cNvSpPr/>
          <p:nvPr/>
        </p:nvSpPr>
        <p:spPr>
          <a:xfrm>
            <a:off x="171820" y="2630084"/>
            <a:ext cx="1157719" cy="275344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60DF2F8A-593F-4620-959D-9627E270B300}"/>
              </a:ext>
            </a:extLst>
          </p:cNvPr>
          <p:cNvSpPr txBox="1">
            <a:spLocks/>
          </p:cNvSpPr>
          <p:nvPr/>
        </p:nvSpPr>
        <p:spPr bwMode="auto">
          <a:xfrm>
            <a:off x="645107" y="142261"/>
            <a:ext cx="7498080" cy="74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200" b="1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u="sng" dirty="0"/>
              <a:t>VSLO Process Flow</a:t>
            </a:r>
          </a:p>
        </p:txBody>
      </p:sp>
      <p:sp>
        <p:nvSpPr>
          <p:cNvPr id="65" name="Rectangle: Rounded Corners 4">
            <a:extLst>
              <a:ext uri="{FF2B5EF4-FFF2-40B4-BE49-F238E27FC236}">
                <a16:creationId xmlns:a16="http://schemas.microsoft.com/office/drawing/2014/main" id="{1BF458D2-6135-4ED4-AC1B-0E053A351D50}"/>
              </a:ext>
            </a:extLst>
          </p:cNvPr>
          <p:cNvSpPr txBox="1"/>
          <p:nvPr/>
        </p:nvSpPr>
        <p:spPr>
          <a:xfrm>
            <a:off x="215358" y="1429989"/>
            <a:ext cx="859499" cy="9441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cs typeface="Times New Roman" panose="02020603050405020304" pitchFamily="18" charset="0"/>
              </a:rPr>
              <a:t>1 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cs typeface="Times New Roman" panose="02020603050405020304" pitchFamily="18" charset="0"/>
              </a:rPr>
              <a:t>Home grants </a:t>
            </a:r>
            <a:r>
              <a:rPr lang="en-US" sz="1400" dirty="0">
                <a:cs typeface="Times New Roman" panose="02020603050405020304" pitchFamily="18" charset="0"/>
              </a:rPr>
              <a:t>a</a:t>
            </a:r>
            <a:r>
              <a:rPr lang="en-US" sz="1400" kern="1200" dirty="0">
                <a:cs typeface="Times New Roman" panose="02020603050405020304" pitchFamily="18" charset="0"/>
              </a:rPr>
              <a:t>ccess</a:t>
            </a:r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id="{150EE55E-1A3C-4CCB-B448-257BCC421EA9}"/>
              </a:ext>
            </a:extLst>
          </p:cNvPr>
          <p:cNvSpPr txBox="1"/>
          <p:nvPr/>
        </p:nvSpPr>
        <p:spPr>
          <a:xfrm>
            <a:off x="1278160" y="1318561"/>
            <a:ext cx="1157719" cy="10867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cs typeface="Times New Roman" panose="02020603050405020304" pitchFamily="18" charset="0"/>
              </a:rPr>
              <a:t>2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cs typeface="Times New Roman" panose="02020603050405020304" pitchFamily="18" charset="0"/>
              </a:rPr>
              <a:t>Student prepares application</a:t>
            </a:r>
          </a:p>
        </p:txBody>
      </p:sp>
      <p:sp>
        <p:nvSpPr>
          <p:cNvPr id="67" name="Rectangle: Rounded Corners 22">
            <a:extLst>
              <a:ext uri="{FF2B5EF4-FFF2-40B4-BE49-F238E27FC236}">
                <a16:creationId xmlns:a16="http://schemas.microsoft.com/office/drawing/2014/main" id="{F8A67A92-1538-4741-B739-AC8801BCCC6D}"/>
              </a:ext>
            </a:extLst>
          </p:cNvPr>
          <p:cNvSpPr txBox="1"/>
          <p:nvPr/>
        </p:nvSpPr>
        <p:spPr>
          <a:xfrm>
            <a:off x="2653447" y="1245781"/>
            <a:ext cx="1157719" cy="1219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cs typeface="Times New Roman" panose="02020603050405020304" pitchFamily="18" charset="0"/>
              </a:rPr>
              <a:t>3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cs typeface="Times New Roman" panose="02020603050405020304" pitchFamily="18" charset="0"/>
              </a:rPr>
              <a:t>Home reviews and releases</a:t>
            </a:r>
          </a:p>
        </p:txBody>
      </p:sp>
      <p:sp>
        <p:nvSpPr>
          <p:cNvPr id="68" name="Rectangle: Rounded Corners 32">
            <a:extLst>
              <a:ext uri="{FF2B5EF4-FFF2-40B4-BE49-F238E27FC236}">
                <a16:creationId xmlns:a16="http://schemas.microsoft.com/office/drawing/2014/main" id="{A6A9470C-83B5-43B3-9354-F12F575AE56B}"/>
              </a:ext>
            </a:extLst>
          </p:cNvPr>
          <p:cNvSpPr txBox="1"/>
          <p:nvPr/>
        </p:nvSpPr>
        <p:spPr>
          <a:xfrm>
            <a:off x="4021744" y="1393457"/>
            <a:ext cx="1157719" cy="9838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cs typeface="Times New Roman" panose="02020603050405020304" pitchFamily="18" charset="0"/>
              </a:rPr>
              <a:t>4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cs typeface="Times New Roman" panose="02020603050405020304" pitchFamily="18" charset="0"/>
              </a:rPr>
              <a:t>Host </a:t>
            </a:r>
            <a:r>
              <a:rPr lang="en-US" sz="1400" dirty="0">
                <a:cs typeface="Times New Roman" panose="02020603050405020304" pitchFamily="18" charset="0"/>
              </a:rPr>
              <a:t>r</a:t>
            </a:r>
            <a:r>
              <a:rPr lang="en-US" sz="1400" kern="1200" dirty="0">
                <a:cs typeface="Times New Roman" panose="02020603050405020304" pitchFamily="18" charset="0"/>
              </a:rPr>
              <a:t>eviews applications</a:t>
            </a:r>
          </a:p>
        </p:txBody>
      </p:sp>
      <p:sp>
        <p:nvSpPr>
          <p:cNvPr id="69" name="Rectangle: Rounded Corners 42">
            <a:extLst>
              <a:ext uri="{FF2B5EF4-FFF2-40B4-BE49-F238E27FC236}">
                <a16:creationId xmlns:a16="http://schemas.microsoft.com/office/drawing/2014/main" id="{47671276-BECE-465E-8746-CB7637094D8F}"/>
              </a:ext>
            </a:extLst>
          </p:cNvPr>
          <p:cNvSpPr txBox="1"/>
          <p:nvPr/>
        </p:nvSpPr>
        <p:spPr>
          <a:xfrm>
            <a:off x="5346159" y="1188008"/>
            <a:ext cx="1157719" cy="1219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cs typeface="Times New Roman" panose="02020603050405020304" pitchFamily="18" charset="0"/>
              </a:rPr>
              <a:t>5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cs typeface="Times New Roman" panose="02020603050405020304" pitchFamily="18" charset="0"/>
              </a:rPr>
              <a:t>Student responds</a:t>
            </a:r>
          </a:p>
        </p:txBody>
      </p:sp>
      <p:sp>
        <p:nvSpPr>
          <p:cNvPr id="70" name="Rectangle: Rounded Corners 50">
            <a:extLst>
              <a:ext uri="{FF2B5EF4-FFF2-40B4-BE49-F238E27FC236}">
                <a16:creationId xmlns:a16="http://schemas.microsoft.com/office/drawing/2014/main" id="{7983D8ED-982F-4B5B-8786-2C86739B53AF}"/>
              </a:ext>
            </a:extLst>
          </p:cNvPr>
          <p:cNvSpPr txBox="1"/>
          <p:nvPr/>
        </p:nvSpPr>
        <p:spPr>
          <a:xfrm>
            <a:off x="6590706" y="1351607"/>
            <a:ext cx="1147302" cy="10817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cs typeface="Times New Roman" panose="02020603050405020304" pitchFamily="18" charset="0"/>
              </a:rPr>
              <a:t>6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cs typeface="Times New Roman" panose="02020603050405020304" pitchFamily="18" charset="0"/>
              </a:rPr>
              <a:t>Host </a:t>
            </a:r>
            <a:r>
              <a:rPr lang="en-US" sz="1400" dirty="0">
                <a:cs typeface="Times New Roman" panose="02020603050405020304" pitchFamily="18" charset="0"/>
              </a:rPr>
              <a:t>m</a:t>
            </a:r>
            <a:r>
              <a:rPr lang="en-US" sz="1400" kern="1200" dirty="0">
                <a:cs typeface="Times New Roman" panose="02020603050405020304" pitchFamily="18" charset="0"/>
              </a:rPr>
              <a:t>akes </a:t>
            </a:r>
            <a:r>
              <a:rPr lang="en-US" sz="1400" dirty="0">
                <a:cs typeface="Times New Roman" panose="02020603050405020304" pitchFamily="18" charset="0"/>
              </a:rPr>
              <a:t>f</a:t>
            </a:r>
            <a:r>
              <a:rPr lang="en-US" sz="1400" kern="1200" dirty="0">
                <a:cs typeface="Times New Roman" panose="02020603050405020304" pitchFamily="18" charset="0"/>
              </a:rPr>
              <a:t>inal </a:t>
            </a:r>
            <a:r>
              <a:rPr lang="en-US" sz="1400" dirty="0">
                <a:cs typeface="Times New Roman" panose="02020603050405020304" pitchFamily="18" charset="0"/>
              </a:rPr>
              <a:t>d</a:t>
            </a:r>
            <a:r>
              <a:rPr lang="en-US" sz="1400" kern="1200" dirty="0">
                <a:cs typeface="Times New Roman" panose="02020603050405020304" pitchFamily="18" charset="0"/>
              </a:rPr>
              <a:t>ecision </a:t>
            </a:r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EBF25C0E-F928-488B-AEB4-3CD9BACAB792}"/>
              </a:ext>
            </a:extLst>
          </p:cNvPr>
          <p:cNvSpPr/>
          <p:nvPr/>
        </p:nvSpPr>
        <p:spPr bwMode="auto">
          <a:xfrm>
            <a:off x="1048132" y="1525771"/>
            <a:ext cx="304800" cy="79480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22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0ECED7C6-875C-4F01-B031-5E2E1E287D0B}"/>
              </a:ext>
            </a:extLst>
          </p:cNvPr>
          <p:cNvSpPr/>
          <p:nvPr/>
        </p:nvSpPr>
        <p:spPr bwMode="auto">
          <a:xfrm>
            <a:off x="2403748" y="1525771"/>
            <a:ext cx="304800" cy="79480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22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5F92DEC1-3A5D-4759-A383-EABC7DABF559}"/>
              </a:ext>
            </a:extLst>
          </p:cNvPr>
          <p:cNvSpPr/>
          <p:nvPr/>
        </p:nvSpPr>
        <p:spPr bwMode="auto">
          <a:xfrm>
            <a:off x="3792580" y="1527977"/>
            <a:ext cx="304800" cy="79480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22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F400F9E0-80B9-4718-9227-7718FEE81BE5}"/>
              </a:ext>
            </a:extLst>
          </p:cNvPr>
          <p:cNvSpPr/>
          <p:nvPr/>
        </p:nvSpPr>
        <p:spPr bwMode="auto">
          <a:xfrm>
            <a:off x="5185180" y="1525771"/>
            <a:ext cx="304800" cy="79480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22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2361B5F7-1B7C-4FAD-99A5-016B08124B30}"/>
              </a:ext>
            </a:extLst>
          </p:cNvPr>
          <p:cNvSpPr/>
          <p:nvPr/>
        </p:nvSpPr>
        <p:spPr bwMode="auto">
          <a:xfrm>
            <a:off x="6343863" y="1525771"/>
            <a:ext cx="304800" cy="79480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22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BF16EB6D-CA37-4C40-9E2F-3DB4E4D19DCF}"/>
              </a:ext>
            </a:extLst>
          </p:cNvPr>
          <p:cNvSpPr/>
          <p:nvPr/>
        </p:nvSpPr>
        <p:spPr bwMode="auto">
          <a:xfrm>
            <a:off x="7663989" y="1454216"/>
            <a:ext cx="304800" cy="79480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22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: Rounded Corners 6">
            <a:extLst>
              <a:ext uri="{FF2B5EF4-FFF2-40B4-BE49-F238E27FC236}">
                <a16:creationId xmlns:a16="http://schemas.microsoft.com/office/drawing/2014/main" id="{370A5EBF-ADBF-4842-AFA5-30C8195FCE71}"/>
              </a:ext>
            </a:extLst>
          </p:cNvPr>
          <p:cNvSpPr txBox="1"/>
          <p:nvPr/>
        </p:nvSpPr>
        <p:spPr>
          <a:xfrm>
            <a:off x="294684" y="2716872"/>
            <a:ext cx="879405" cy="259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lvl="0" indent="0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I</a:t>
            </a: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nvite students</a:t>
            </a:r>
          </a:p>
        </p:txBody>
      </p:sp>
      <p:sp>
        <p:nvSpPr>
          <p:cNvPr id="78" name="Rectangle: Rounded Corners 8">
            <a:extLst>
              <a:ext uri="{FF2B5EF4-FFF2-40B4-BE49-F238E27FC236}">
                <a16:creationId xmlns:a16="http://schemas.microsoft.com/office/drawing/2014/main" id="{44331DD3-443D-4DA9-9DE9-E1964E9C29B3}"/>
              </a:ext>
            </a:extLst>
          </p:cNvPr>
          <p:cNvSpPr txBox="1"/>
          <p:nvPr/>
        </p:nvSpPr>
        <p:spPr>
          <a:xfrm>
            <a:off x="270669" y="3384713"/>
            <a:ext cx="994662" cy="4707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lvl="0" indent="0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Set student’s phase: Pre-clinical </a:t>
            </a: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or Clinical</a:t>
            </a:r>
          </a:p>
        </p:txBody>
      </p:sp>
      <p:sp>
        <p:nvSpPr>
          <p:cNvPr id="79" name="Rectangle: Rounded Corners 10">
            <a:extLst>
              <a:ext uri="{FF2B5EF4-FFF2-40B4-BE49-F238E27FC236}">
                <a16:creationId xmlns:a16="http://schemas.microsoft.com/office/drawing/2014/main" id="{B9F17A54-FC9A-4FAA-AB95-E1190FED81C3}"/>
              </a:ext>
            </a:extLst>
          </p:cNvPr>
          <p:cNvSpPr txBox="1"/>
          <p:nvPr/>
        </p:nvSpPr>
        <p:spPr>
          <a:xfrm>
            <a:off x="251508" y="4109664"/>
            <a:ext cx="879405" cy="5071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lvl="0" indent="0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A w</a:t>
            </a: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elcome email is sent to student’s email address</a:t>
            </a:r>
          </a:p>
        </p:txBody>
      </p:sp>
      <p:sp>
        <p:nvSpPr>
          <p:cNvPr id="80" name="Rectangle: Rounded Corners 14">
            <a:extLst>
              <a:ext uri="{FF2B5EF4-FFF2-40B4-BE49-F238E27FC236}">
                <a16:creationId xmlns:a16="http://schemas.microsoft.com/office/drawing/2014/main" id="{5E80F8EB-8377-4CCC-828B-B5913F67E60C}"/>
              </a:ext>
            </a:extLst>
          </p:cNvPr>
          <p:cNvSpPr txBox="1"/>
          <p:nvPr/>
        </p:nvSpPr>
        <p:spPr>
          <a:xfrm>
            <a:off x="1519778" y="2772139"/>
            <a:ext cx="1039877" cy="2631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lvl="0" indent="0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Search for electives</a:t>
            </a:r>
          </a:p>
        </p:txBody>
      </p:sp>
      <p:sp>
        <p:nvSpPr>
          <p:cNvPr id="81" name="Rectangle: Rounded Corners 16">
            <a:extLst>
              <a:ext uri="{FF2B5EF4-FFF2-40B4-BE49-F238E27FC236}">
                <a16:creationId xmlns:a16="http://schemas.microsoft.com/office/drawing/2014/main" id="{EA240D2F-4F27-4383-AA01-A5C5091D0044}"/>
              </a:ext>
            </a:extLst>
          </p:cNvPr>
          <p:cNvSpPr txBox="1"/>
          <p:nvPr/>
        </p:nvSpPr>
        <p:spPr>
          <a:xfrm>
            <a:off x="1500880" y="3294251"/>
            <a:ext cx="1000803" cy="2631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lvl="0" indent="0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Begin application </a:t>
            </a:r>
          </a:p>
        </p:txBody>
      </p:sp>
      <p:sp>
        <p:nvSpPr>
          <p:cNvPr id="82" name="Rectangle: Rounded Corners 18">
            <a:extLst>
              <a:ext uri="{FF2B5EF4-FFF2-40B4-BE49-F238E27FC236}">
                <a16:creationId xmlns:a16="http://schemas.microsoft.com/office/drawing/2014/main" id="{63AC730F-CC0D-476F-9E0C-DE8437802CC6}"/>
              </a:ext>
            </a:extLst>
          </p:cNvPr>
          <p:cNvSpPr txBox="1"/>
          <p:nvPr/>
        </p:nvSpPr>
        <p:spPr>
          <a:xfrm>
            <a:off x="1505889" y="4085111"/>
            <a:ext cx="1069880" cy="2631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lvl="0" indent="0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Complete requirements</a:t>
            </a:r>
          </a:p>
        </p:txBody>
      </p:sp>
      <p:sp>
        <p:nvSpPr>
          <p:cNvPr id="83" name="Rectangle: Rounded Corners 20">
            <a:extLst>
              <a:ext uri="{FF2B5EF4-FFF2-40B4-BE49-F238E27FC236}">
                <a16:creationId xmlns:a16="http://schemas.microsoft.com/office/drawing/2014/main" id="{DC9D0F7E-3400-45E5-85CB-A44E0BF06D0E}"/>
              </a:ext>
            </a:extLst>
          </p:cNvPr>
          <p:cNvSpPr txBox="1"/>
          <p:nvPr/>
        </p:nvSpPr>
        <p:spPr>
          <a:xfrm>
            <a:off x="1503297" y="4656208"/>
            <a:ext cx="1024513" cy="3639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lvl="0" indent="0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Submit </a:t>
            </a:r>
            <a:r>
              <a:rPr lang="en-US" sz="1000" b="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a</a:t>
            </a: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pplication</a:t>
            </a:r>
          </a:p>
        </p:txBody>
      </p:sp>
      <p:sp>
        <p:nvSpPr>
          <p:cNvPr id="84" name="Rectangle: Rounded Corners 24">
            <a:extLst>
              <a:ext uri="{FF2B5EF4-FFF2-40B4-BE49-F238E27FC236}">
                <a16:creationId xmlns:a16="http://schemas.microsoft.com/office/drawing/2014/main" id="{208ABF6F-F517-47BC-A293-CEA48B41F89C}"/>
              </a:ext>
            </a:extLst>
          </p:cNvPr>
          <p:cNvSpPr txBox="1"/>
          <p:nvPr/>
        </p:nvSpPr>
        <p:spPr>
          <a:xfrm>
            <a:off x="2874381" y="2829521"/>
            <a:ext cx="986699" cy="2633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lvl="0" indent="0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Receive notification of application</a:t>
            </a:r>
          </a:p>
        </p:txBody>
      </p:sp>
      <p:sp>
        <p:nvSpPr>
          <p:cNvPr id="85" name="Rectangle: Rounded Corners 26">
            <a:extLst>
              <a:ext uri="{FF2B5EF4-FFF2-40B4-BE49-F238E27FC236}">
                <a16:creationId xmlns:a16="http://schemas.microsoft.com/office/drawing/2014/main" id="{3BCDA9BD-FBD1-493D-828E-F1BAFD2FAA18}"/>
              </a:ext>
            </a:extLst>
          </p:cNvPr>
          <p:cNvSpPr txBox="1"/>
          <p:nvPr/>
        </p:nvSpPr>
        <p:spPr>
          <a:xfrm>
            <a:off x="2859068" y="3447575"/>
            <a:ext cx="1040501" cy="3391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lvl="0" indent="0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Complete Home Verification Statements (only </a:t>
            </a:r>
            <a:r>
              <a:rPr lang="en-US" sz="1000" b="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done</a:t>
            </a: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once)</a:t>
            </a:r>
          </a:p>
        </p:txBody>
      </p:sp>
      <p:sp>
        <p:nvSpPr>
          <p:cNvPr id="86" name="Rectangle: Rounded Corners 28">
            <a:extLst>
              <a:ext uri="{FF2B5EF4-FFF2-40B4-BE49-F238E27FC236}">
                <a16:creationId xmlns:a16="http://schemas.microsoft.com/office/drawing/2014/main" id="{3E0EB565-BC72-4D87-BB5B-7B345016C965}"/>
              </a:ext>
            </a:extLst>
          </p:cNvPr>
          <p:cNvSpPr txBox="1"/>
          <p:nvPr/>
        </p:nvSpPr>
        <p:spPr>
          <a:xfrm>
            <a:off x="2856963" y="4121193"/>
            <a:ext cx="1025188" cy="2631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lvl="0" indent="0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Complete Home requirements</a:t>
            </a:r>
          </a:p>
        </p:txBody>
      </p:sp>
      <p:sp>
        <p:nvSpPr>
          <p:cNvPr id="87" name="Rectangle: Rounded Corners 30">
            <a:extLst>
              <a:ext uri="{FF2B5EF4-FFF2-40B4-BE49-F238E27FC236}">
                <a16:creationId xmlns:a16="http://schemas.microsoft.com/office/drawing/2014/main" id="{43FDE498-BADE-4307-B99A-D5E59889E44A}"/>
              </a:ext>
            </a:extLst>
          </p:cNvPr>
          <p:cNvSpPr txBox="1"/>
          <p:nvPr/>
        </p:nvSpPr>
        <p:spPr>
          <a:xfrm>
            <a:off x="2883658" y="4732734"/>
            <a:ext cx="891495" cy="2631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lvl="0" indent="0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Release application to Host</a:t>
            </a:r>
          </a:p>
        </p:txBody>
      </p:sp>
      <p:sp>
        <p:nvSpPr>
          <p:cNvPr id="88" name="Rectangle: Rounded Corners 34">
            <a:extLst>
              <a:ext uri="{FF2B5EF4-FFF2-40B4-BE49-F238E27FC236}">
                <a16:creationId xmlns:a16="http://schemas.microsoft.com/office/drawing/2014/main" id="{78A595C1-F8D3-45A6-81E4-4BB1B66F7902}"/>
              </a:ext>
            </a:extLst>
          </p:cNvPr>
          <p:cNvSpPr txBox="1"/>
          <p:nvPr/>
        </p:nvSpPr>
        <p:spPr>
          <a:xfrm>
            <a:off x="4266333" y="2742973"/>
            <a:ext cx="891495" cy="3391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lvl="0" indent="0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Set student eligibility</a:t>
            </a:r>
          </a:p>
        </p:txBody>
      </p:sp>
      <p:sp>
        <p:nvSpPr>
          <p:cNvPr id="89" name="Rectangle: Rounded Corners 44">
            <a:extLst>
              <a:ext uri="{FF2B5EF4-FFF2-40B4-BE49-F238E27FC236}">
                <a16:creationId xmlns:a16="http://schemas.microsoft.com/office/drawing/2014/main" id="{F59E8842-716F-439B-94E0-3ACCEA40D907}"/>
              </a:ext>
            </a:extLst>
          </p:cNvPr>
          <p:cNvSpPr txBox="1"/>
          <p:nvPr/>
        </p:nvSpPr>
        <p:spPr>
          <a:xfrm>
            <a:off x="5537773" y="2771278"/>
            <a:ext cx="879405" cy="3391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lvl="0" indent="0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Receive notification of decision</a:t>
            </a:r>
          </a:p>
        </p:txBody>
      </p:sp>
      <p:sp>
        <p:nvSpPr>
          <p:cNvPr id="90" name="Rectangle: Rounded Corners 46">
            <a:extLst>
              <a:ext uri="{FF2B5EF4-FFF2-40B4-BE49-F238E27FC236}">
                <a16:creationId xmlns:a16="http://schemas.microsoft.com/office/drawing/2014/main" id="{CFF712EB-00DD-46F5-ACE7-69A06E069908}"/>
              </a:ext>
            </a:extLst>
          </p:cNvPr>
          <p:cNvSpPr txBox="1"/>
          <p:nvPr/>
        </p:nvSpPr>
        <p:spPr>
          <a:xfrm>
            <a:off x="5529064" y="3433074"/>
            <a:ext cx="879405" cy="3639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lvl="0" indent="0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Accept </a:t>
            </a:r>
            <a:r>
              <a:rPr lang="en-US" sz="1000" b="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or </a:t>
            </a: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decline elective offer</a:t>
            </a:r>
          </a:p>
        </p:txBody>
      </p:sp>
      <p:sp>
        <p:nvSpPr>
          <p:cNvPr id="91" name="Rectangle: Rounded Corners 36">
            <a:extLst>
              <a:ext uri="{FF2B5EF4-FFF2-40B4-BE49-F238E27FC236}">
                <a16:creationId xmlns:a16="http://schemas.microsoft.com/office/drawing/2014/main" id="{F9549BBE-08DA-4D5B-A54A-874ED0B4BC8D}"/>
              </a:ext>
            </a:extLst>
          </p:cNvPr>
          <p:cNvSpPr txBox="1"/>
          <p:nvPr/>
        </p:nvSpPr>
        <p:spPr>
          <a:xfrm>
            <a:off x="4276735" y="3426641"/>
            <a:ext cx="973654" cy="2809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lvl="0" indent="0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Schedule application</a:t>
            </a:r>
          </a:p>
        </p:txBody>
      </p:sp>
      <p:sp>
        <p:nvSpPr>
          <p:cNvPr id="92" name="Rectangle: Rounded Corners 38">
            <a:extLst>
              <a:ext uri="{FF2B5EF4-FFF2-40B4-BE49-F238E27FC236}">
                <a16:creationId xmlns:a16="http://schemas.microsoft.com/office/drawing/2014/main" id="{D8F99678-B33A-4AF9-879D-8A3B22EEE87F}"/>
              </a:ext>
            </a:extLst>
          </p:cNvPr>
          <p:cNvSpPr txBox="1"/>
          <p:nvPr/>
        </p:nvSpPr>
        <p:spPr>
          <a:xfrm>
            <a:off x="4274736" y="4113138"/>
            <a:ext cx="891495" cy="3570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lvl="0" indent="0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Approve application (if applicable)</a:t>
            </a:r>
          </a:p>
        </p:txBody>
      </p:sp>
      <p:sp>
        <p:nvSpPr>
          <p:cNvPr id="93" name="Rectangle: Rounded Corners 40">
            <a:extLst>
              <a:ext uri="{FF2B5EF4-FFF2-40B4-BE49-F238E27FC236}">
                <a16:creationId xmlns:a16="http://schemas.microsoft.com/office/drawing/2014/main" id="{05F773CF-3757-4479-9605-5C33949CD879}"/>
              </a:ext>
            </a:extLst>
          </p:cNvPr>
          <p:cNvSpPr txBox="1"/>
          <p:nvPr/>
        </p:nvSpPr>
        <p:spPr>
          <a:xfrm>
            <a:off x="4293408" y="4756641"/>
            <a:ext cx="891495" cy="2809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lvl="0" indent="0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Notify applicant of decision</a:t>
            </a:r>
          </a:p>
        </p:txBody>
      </p:sp>
      <p:sp>
        <p:nvSpPr>
          <p:cNvPr id="94" name="Rectangle: Rounded Corners 48">
            <a:extLst>
              <a:ext uri="{FF2B5EF4-FFF2-40B4-BE49-F238E27FC236}">
                <a16:creationId xmlns:a16="http://schemas.microsoft.com/office/drawing/2014/main" id="{BF7E6E92-7C8F-4C09-A4CE-D24DA8D94872}"/>
              </a:ext>
            </a:extLst>
          </p:cNvPr>
          <p:cNvSpPr txBox="1"/>
          <p:nvPr/>
        </p:nvSpPr>
        <p:spPr>
          <a:xfrm>
            <a:off x="5464878" y="4228725"/>
            <a:ext cx="1048734" cy="6204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lvl="0" indent="0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If there are Post-Decision requirements, complete and submit to host for final review</a:t>
            </a:r>
          </a:p>
        </p:txBody>
      </p:sp>
      <p:sp>
        <p:nvSpPr>
          <p:cNvPr id="95" name="Rectangle: Rounded Corners 52">
            <a:extLst>
              <a:ext uri="{FF2B5EF4-FFF2-40B4-BE49-F238E27FC236}">
                <a16:creationId xmlns:a16="http://schemas.microsoft.com/office/drawing/2014/main" id="{D66F3C35-57E5-48F1-B849-CA4FDB2F8C03}"/>
              </a:ext>
            </a:extLst>
          </p:cNvPr>
          <p:cNvSpPr txBox="1"/>
          <p:nvPr/>
        </p:nvSpPr>
        <p:spPr>
          <a:xfrm>
            <a:off x="6774526" y="2771278"/>
            <a:ext cx="1011143" cy="4387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lvl="0" indent="0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Only applicable if there are Post-decision </a:t>
            </a:r>
            <a:r>
              <a:rPr lang="en-US" sz="1000" b="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equirements</a:t>
            </a:r>
          </a:p>
        </p:txBody>
      </p:sp>
      <p:sp>
        <p:nvSpPr>
          <p:cNvPr id="96" name="Rectangle: Rounded Corners 54">
            <a:extLst>
              <a:ext uri="{FF2B5EF4-FFF2-40B4-BE49-F238E27FC236}">
                <a16:creationId xmlns:a16="http://schemas.microsoft.com/office/drawing/2014/main" id="{B434764B-56B5-4092-8560-1AD885A3B399}"/>
              </a:ext>
            </a:extLst>
          </p:cNvPr>
          <p:cNvSpPr txBox="1"/>
          <p:nvPr/>
        </p:nvSpPr>
        <p:spPr>
          <a:xfrm>
            <a:off x="6791925" y="3528392"/>
            <a:ext cx="989609" cy="3823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lvl="0" indent="0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Review Post-decision requirements, then confirm or revoke offer</a:t>
            </a:r>
          </a:p>
        </p:txBody>
      </p:sp>
      <p:sp>
        <p:nvSpPr>
          <p:cNvPr id="97" name="Rectangle: Rounded Corners 56">
            <a:extLst>
              <a:ext uri="{FF2B5EF4-FFF2-40B4-BE49-F238E27FC236}">
                <a16:creationId xmlns:a16="http://schemas.microsoft.com/office/drawing/2014/main" id="{AFFAB3BD-3B25-4735-8911-942750A51CA2}"/>
              </a:ext>
            </a:extLst>
          </p:cNvPr>
          <p:cNvSpPr txBox="1"/>
          <p:nvPr/>
        </p:nvSpPr>
        <p:spPr>
          <a:xfrm>
            <a:off x="6774526" y="4176526"/>
            <a:ext cx="989609" cy="2777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lvl="0" indent="0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0" kern="1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Notify applicant of final decision</a:t>
            </a:r>
          </a:p>
        </p:txBody>
      </p:sp>
      <p:sp>
        <p:nvSpPr>
          <p:cNvPr id="98" name="Hexagon 97">
            <a:extLst>
              <a:ext uri="{FF2B5EF4-FFF2-40B4-BE49-F238E27FC236}">
                <a16:creationId xmlns:a16="http://schemas.microsoft.com/office/drawing/2014/main" id="{1A4D41C3-588F-4AE4-B982-B3D2B79CCCAD}"/>
              </a:ext>
            </a:extLst>
          </p:cNvPr>
          <p:cNvSpPr/>
          <p:nvPr/>
        </p:nvSpPr>
        <p:spPr bwMode="auto">
          <a:xfrm>
            <a:off x="8011016" y="1394754"/>
            <a:ext cx="1063319" cy="811485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Student attends elective</a:t>
            </a:r>
          </a:p>
        </p:txBody>
      </p:sp>
    </p:spTree>
    <p:extLst>
      <p:ext uri="{BB962C8B-B14F-4D97-AF65-F5344CB8AC3E}">
        <p14:creationId xmlns:p14="http://schemas.microsoft.com/office/powerpoint/2010/main" val="3455923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30B9-1612-4C1D-99F6-7A7B723A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Advisor Perspective – Baylor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9AA08-361F-448F-B9BA-2A5996C69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Role of advisors: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Develop insight into students. Be honest with them.</a:t>
            </a:r>
          </a:p>
          <a:p>
            <a:pPr marL="1262063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Some students undersell themselves (impostor syndrome)</a:t>
            </a:r>
          </a:p>
          <a:p>
            <a:pPr marL="1262063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Important to have a holistic, 360 look at student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Encourage students to:</a:t>
            </a:r>
          </a:p>
          <a:p>
            <a:pPr marL="1262063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Appraise themselves as a student </a:t>
            </a:r>
          </a:p>
          <a:p>
            <a:pPr marL="1262063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Play to their strengths</a:t>
            </a:r>
          </a:p>
          <a:p>
            <a:pPr marL="1262063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Use feedback from their Home rotations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Have a good relationship with colleagues to be able to check in with them and get honest feedback on students and more</a:t>
            </a:r>
          </a:p>
          <a:p>
            <a:pPr marL="1262063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Specialty advisors at Baylor meet with every student to make sure they’re settled on field, counsel on how many rotations to apply to, what they perceive their competitiveness to be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9126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004D-EEE8-4996-BE12-9718E165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Advisor Perspective – Baylor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48ED0-3BCB-4209-AA64-5799BE23D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13" y="1112338"/>
            <a:ext cx="7988300" cy="4790077"/>
          </a:xfrm>
        </p:spPr>
        <p:txBody>
          <a:bodyPr/>
          <a:lstStyle/>
          <a:p>
            <a:r>
              <a:rPr lang="en-US" sz="2400" b="1" dirty="0"/>
              <a:t>What advisors should know: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Away rotations are taxing – it’s hard to go to a new environment and learn a new system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Students can hear conflicting advice – e.g. some students worry about turning down an elective offer for fear it may later impact their residency applications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Helpful to connect with specialty advisors who are plugged into more specific details 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As the Home institution, you should maintain a connection with your students in case a student needs support during their away rotation</a:t>
            </a:r>
          </a:p>
          <a:p>
            <a:pPr lvl="2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06944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1C8A-48B7-47C3-9FE6-F92951746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86" y="197226"/>
            <a:ext cx="8386762" cy="620712"/>
          </a:xfrm>
        </p:spPr>
        <p:txBody>
          <a:bodyPr/>
          <a:lstStyle/>
          <a:p>
            <a:pPr algn="ctr"/>
            <a:r>
              <a:rPr lang="en-US" u="sng" dirty="0"/>
              <a:t>Advisor Perspective – Baylor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08517-4881-4B74-8A75-8D662B994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13" y="1066176"/>
            <a:ext cx="8118838" cy="4942739"/>
          </a:xfrm>
        </p:spPr>
        <p:txBody>
          <a:bodyPr/>
          <a:lstStyle/>
          <a:p>
            <a:r>
              <a:rPr lang="en-US" sz="2400" b="1" dirty="0"/>
              <a:t>What students should consider</a:t>
            </a:r>
            <a:r>
              <a:rPr lang="en-US" sz="2400" dirty="0"/>
              <a:t>: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Is the rotation a fit? The city, region, the work environment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Study for rotations – research the culture of the clinical site, review evidence-based literature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Treat the rotation as an audition rotation in which your knowledge and attitude are being evaluated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Don’t assume you will get an interview just because you did a rotation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Pay attention to the Host institution’s grading scale – is it different than that of your Home institution? This impacts MSPE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Students can get insight from their peers</a:t>
            </a:r>
          </a:p>
          <a:p>
            <a:pPr marL="1262063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Baylor has a comprehensive database across years of students’ feedback about their experience at clinical sites; generational knowledge gets passed on through this resource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364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Home Perspective – Zucker SOM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1249062"/>
            <a:ext cx="7988300" cy="4498596"/>
          </a:xfrm>
        </p:spPr>
        <p:txBody>
          <a:bodyPr/>
          <a:lstStyle/>
          <a:p>
            <a:r>
              <a:rPr lang="en-US" sz="2400" b="1" dirty="0"/>
              <a:t>Home institutions</a:t>
            </a:r>
            <a:r>
              <a:rPr lang="en-US" sz="2400" dirty="0"/>
              <a:t>: </a:t>
            </a:r>
          </a:p>
          <a:p>
            <a:pPr marL="741363" lvl="1" indent="-342900"/>
            <a:r>
              <a:rPr lang="en-US" sz="2400" dirty="0"/>
              <a:t>Send their students to participating Host institutions </a:t>
            </a:r>
          </a:p>
          <a:p>
            <a:pPr marL="741363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Manage the logistics for their students </a:t>
            </a:r>
          </a:p>
          <a:p>
            <a:pPr marL="741363" lvl="1" indent="-342900"/>
            <a:r>
              <a:rPr lang="en-US" sz="2400" dirty="0"/>
              <a:t>Introduce institutional policies on away rotations and VSLO during the fall of M3 </a:t>
            </a:r>
          </a:p>
          <a:p>
            <a:pPr marL="1262063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Zucker SOM sends out invitations to log into VSLO in December prior to winter break</a:t>
            </a:r>
          </a:p>
          <a:p>
            <a:pPr marL="1262063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Shares tracker spreadsheet as resource</a:t>
            </a:r>
          </a:p>
          <a:p>
            <a:pPr marL="1262063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Holds a workshop with students in January to provide guidance on setting up application</a:t>
            </a:r>
          </a:p>
        </p:txBody>
      </p:sp>
    </p:spTree>
    <p:extLst>
      <p:ext uri="{BB962C8B-B14F-4D97-AF65-F5344CB8AC3E}">
        <p14:creationId xmlns:p14="http://schemas.microsoft.com/office/powerpoint/2010/main" val="17444181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59FF0-A98C-4BCA-A716-5871CF2F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Home Perspective – Zucker SOM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7C7CB-479D-4958-95EB-701C4119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15" y="1370981"/>
            <a:ext cx="7608208" cy="4367967"/>
          </a:xfrm>
        </p:spPr>
        <p:txBody>
          <a:bodyPr/>
          <a:lstStyle/>
          <a:p>
            <a:r>
              <a:rPr lang="en-US" sz="2400" dirty="0"/>
              <a:t>When students log in to VSLO, they should: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look at the </a:t>
            </a:r>
            <a:r>
              <a:rPr lang="en-US" sz="2400" b="1" dirty="0"/>
              <a:t>Elective Details </a:t>
            </a:r>
            <a:r>
              <a:rPr lang="en-US" sz="2400" dirty="0"/>
              <a:t>page to see the list of requirements and which ones are </a:t>
            </a:r>
            <a:r>
              <a:rPr lang="en-US" sz="2400" i="1" dirty="0"/>
              <a:t>their</a:t>
            </a:r>
            <a:r>
              <a:rPr lang="en-US" sz="2400" dirty="0"/>
              <a:t> </a:t>
            </a:r>
            <a:r>
              <a:rPr lang="en-US" sz="2400" i="1" dirty="0"/>
              <a:t>responsibility</a:t>
            </a:r>
          </a:p>
          <a:p>
            <a:r>
              <a:rPr lang="en-US" sz="2400" dirty="0"/>
              <a:t>The </a:t>
            </a:r>
            <a:r>
              <a:rPr lang="en-US" sz="2400" b="1" dirty="0"/>
              <a:t>Institution Summary </a:t>
            </a:r>
            <a:r>
              <a:rPr lang="en-US" sz="2400" dirty="0"/>
              <a:t>page has 3 key dates provided by the Host institution for students</a:t>
            </a:r>
          </a:p>
          <a:p>
            <a:r>
              <a:rPr lang="en-US" sz="2400" dirty="0"/>
              <a:t>Most electives open in March/April</a:t>
            </a:r>
          </a:p>
        </p:txBody>
      </p:sp>
    </p:spTree>
    <p:extLst>
      <p:ext uri="{BB962C8B-B14F-4D97-AF65-F5344CB8AC3E}">
        <p14:creationId xmlns:p14="http://schemas.microsoft.com/office/powerpoint/2010/main" val="353291106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89AC-818B-43DF-9E86-CD6ABB8F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Home Perspective – Zucker SOM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1BB03-5CBD-4290-BE2C-92ED0436D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13" y="1292604"/>
            <a:ext cx="7988300" cy="4516013"/>
          </a:xfrm>
        </p:spPr>
        <p:txBody>
          <a:bodyPr/>
          <a:lstStyle/>
          <a:p>
            <a:r>
              <a:rPr lang="en-US" sz="2000" dirty="0"/>
              <a:t>Encourage students to start gathering standard requirements (which vary across Host institutions)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000" b="1" dirty="0"/>
              <a:t>Standard requirements</a:t>
            </a:r>
            <a:r>
              <a:rPr lang="en-US" sz="2000" dirty="0"/>
              <a:t>: CV, personal statement, immunization forms, USMLE Step1 score report (students should request this from NBME)</a:t>
            </a:r>
          </a:p>
          <a:p>
            <a:r>
              <a:rPr lang="en-US" sz="2000" b="1" dirty="0"/>
              <a:t>Transcript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Inform students that they need to request a new transcript if they are expecting updated grades (Home responsibility)</a:t>
            </a:r>
          </a:p>
          <a:p>
            <a:r>
              <a:rPr lang="en-US" sz="2000" b="1" dirty="0"/>
              <a:t>Immunization forms</a:t>
            </a:r>
          </a:p>
          <a:p>
            <a:pPr marL="863600" lvl="2" indent="-457200">
              <a:spcBef>
                <a:spcPct val="500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2000" dirty="0">
                <a:ea typeface="+mn-ea"/>
                <a:cs typeface="+mn-cs"/>
              </a:rPr>
              <a:t>Encourage students to obtain immunization titers in December, specifically check TB requirements (see if you need a booster)</a:t>
            </a:r>
          </a:p>
          <a:p>
            <a:pPr marL="0" lvl="1" indent="0">
              <a:spcBef>
                <a:spcPct val="50000"/>
              </a:spcBef>
              <a:buSzPct val="90000"/>
              <a:buNone/>
            </a:pPr>
            <a:r>
              <a:rPr lang="en-US" sz="2000" dirty="0"/>
              <a:t>Students can use VSLO feature to update a requirement in one application or across several applications</a:t>
            </a:r>
            <a:endParaRPr lang="en-US" sz="2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18116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SETTINGS" val="1"/>
  <p:tag name="ADVSHOWMETER" val="0"/>
  <p:tag name="ADVGLOBALTRANSITION" val="-1"/>
  <p:tag name="ADVSCREENWIDTH" val="800"/>
  <p:tag name="ADVSCREENHEIGHT" val="600"/>
  <p:tag name="ADVFASTTRANSITIONS" val="1"/>
  <p:tag name="ADVGAMMA" val="0.000000"/>
  <p:tag name="ADVDIMBULLETS" val="0"/>
  <p:tag name="ADVPANSCAN" val="0"/>
  <p:tag name="ADVBEVELING" val="0"/>
  <p:tag name="ADVSHADOWS" val="1"/>
  <p:tag name="ADVAATEXT" val="1"/>
  <p:tag name="ADVAASHAPES" val="1"/>
  <p:tag name="MMPROD_NEXTUNIQUEID" val="10010"/>
  <p:tag name="MMPROD_UIDATA" val="&lt;database version=&quot;7.0&quot;&gt;&lt;object type=&quot;1&quot; unique_id=&quot;10001&quot;&gt;&lt;object type=&quot;8&quot; unique_id=&quot;217895&quot;&gt;&lt;/object&gt;&lt;object type=&quot;2&quot; unique_id=&quot;217896&quot;&gt;&lt;object type=&quot;3&quot; unique_id=&quot;217897&quot;&gt;&lt;property id=&quot;20148&quot; value=&quot;5&quot;/&gt;&lt;property id=&quot;20300&quot; value=&quot;Slide 1&quot;/&gt;&lt;property id=&quot;20307&quot; value=&quot;257&quot;/&gt;&lt;/object&gt;&lt;object type=&quot;3&quot; unique_id=&quot;217898&quot;&gt;&lt;property id=&quot;20148&quot; value=&quot;5&quot;/&gt;&lt;property id=&quot;20300&quot; value=&quot;Slide 2 - &amp;quot;Add Chart title&amp;quot;&quot;/&gt;&lt;property id=&quot;20307&quot; value=&quot;566&quot;/&gt;&lt;/object&gt;&lt;object type=&quot;3&quot; unique_id=&quot;217899&quot;&gt;&lt;property id=&quot;20148&quot; value=&quot;5&quot;/&gt;&lt;property id=&quot;20300&quot; value=&quot;Slide 3 - &amp;quot;Chart template&amp;quot;&quot;/&gt;&lt;property id=&quot;20307&quot; value=&quot;567&quot;/&gt;&lt;/object&gt;&lt;object type=&quot;3&quot; unique_id=&quot;217900&quot;&gt;&lt;property id=&quot;20148&quot; value=&quot;5&quot;/&gt;&lt;property id=&quot;20300&quot; value=&quot;Slide 4&quot;/&gt;&lt;property id=&quot;20307&quot; value=&quot;561&quot;/&gt;&lt;/object&gt;&lt;/object&gt;&lt;/object&gt;&lt;/database&gt;"/>
  <p:tag name="SECTOMILLISECCONVERTED" val="1"/>
  <p:tag name="ARTICULATE_PROJECT_OPEN" val="0"/>
</p:tagLst>
</file>

<file path=ppt/theme/theme1.xml><?xml version="1.0" encoding="utf-8"?>
<a:theme xmlns:a="http://schemas.openxmlformats.org/drawingml/2006/main" name="AAMC White template">
  <a:themeElements>
    <a:clrScheme name="DGK Template">
      <a:dk1>
        <a:srgbClr val="013D79"/>
      </a:dk1>
      <a:lt1>
        <a:srgbClr val="FFFFFF"/>
      </a:lt1>
      <a:dk2>
        <a:srgbClr val="013D79"/>
      </a:dk2>
      <a:lt2>
        <a:srgbClr val="FFFFFF"/>
      </a:lt2>
      <a:accent1>
        <a:srgbClr val="FCB040"/>
      </a:accent1>
      <a:accent2>
        <a:srgbClr val="7A003B"/>
      </a:accent2>
      <a:accent3>
        <a:srgbClr val="99D08F"/>
      </a:accent3>
      <a:accent4>
        <a:srgbClr val="1BB7AC"/>
      </a:accent4>
      <a:accent5>
        <a:srgbClr val="91A5A6"/>
      </a:accent5>
      <a:accent6>
        <a:srgbClr val="547BB2"/>
      </a:accent6>
      <a:hlink>
        <a:srgbClr val="013D79"/>
      </a:hlink>
      <a:folHlink>
        <a:srgbClr val="013D79"/>
      </a:folHlink>
    </a:clrScheme>
    <a:fontScheme name="AAMC Whit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Whi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1">
        <a:dk1>
          <a:srgbClr val="092F6D"/>
        </a:dk1>
        <a:lt1>
          <a:srgbClr val="F9F9F9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BFBFB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2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FFFFF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3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800000"/>
        </a:accent1>
        <a:accent2>
          <a:srgbClr val="809195"/>
        </a:accent2>
        <a:accent3>
          <a:srgbClr val="FFFFFF"/>
        </a:accent3>
        <a:accent4>
          <a:srgbClr val="06275C"/>
        </a:accent4>
        <a:accent5>
          <a:srgbClr val="C0AAAA"/>
        </a:accent5>
        <a:accent6>
          <a:srgbClr val="738387"/>
        </a:accent6>
        <a:hlink>
          <a:srgbClr val="092F6D"/>
        </a:hlink>
        <a:folHlink>
          <a:srgbClr val="256F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grated Services purple.potx" id="{73921BA2-5F67-4EAA-A4A8-35CC8205D02D}" vid="{2BFAB53A-500A-46BD-B8A3-E044BCAC605A}"/>
    </a:ext>
  </a:extLst>
</a:theme>
</file>

<file path=ppt/theme/theme2.xml><?xml version="1.0" encoding="utf-8"?>
<a:theme xmlns:a="http://schemas.openxmlformats.org/drawingml/2006/main" name="Winter 2014 Rounds">
  <a:themeElements>
    <a:clrScheme name="DGK Template">
      <a:dk1>
        <a:srgbClr val="013D79"/>
      </a:dk1>
      <a:lt1>
        <a:srgbClr val="FFFFFF"/>
      </a:lt1>
      <a:dk2>
        <a:srgbClr val="013D79"/>
      </a:dk2>
      <a:lt2>
        <a:srgbClr val="FFFFFF"/>
      </a:lt2>
      <a:accent1>
        <a:srgbClr val="FCB040"/>
      </a:accent1>
      <a:accent2>
        <a:srgbClr val="7A003B"/>
      </a:accent2>
      <a:accent3>
        <a:srgbClr val="99D08F"/>
      </a:accent3>
      <a:accent4>
        <a:srgbClr val="1BB7AC"/>
      </a:accent4>
      <a:accent5>
        <a:srgbClr val="91A5A6"/>
      </a:accent5>
      <a:accent6>
        <a:srgbClr val="547BB2"/>
      </a:accent6>
      <a:hlink>
        <a:srgbClr val="013D79"/>
      </a:hlink>
      <a:folHlink>
        <a:srgbClr val="013D79"/>
      </a:folHlink>
    </a:clrScheme>
    <a:fontScheme name="AAMC Whit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Whi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1">
        <a:dk1>
          <a:srgbClr val="092F6D"/>
        </a:dk1>
        <a:lt1>
          <a:srgbClr val="F9F9F9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BFBFB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2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FFFFF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3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800000"/>
        </a:accent1>
        <a:accent2>
          <a:srgbClr val="809195"/>
        </a:accent2>
        <a:accent3>
          <a:srgbClr val="FFFFFF"/>
        </a:accent3>
        <a:accent4>
          <a:srgbClr val="06275C"/>
        </a:accent4>
        <a:accent5>
          <a:srgbClr val="C0AAAA"/>
        </a:accent5>
        <a:accent6>
          <a:srgbClr val="738387"/>
        </a:accent6>
        <a:hlink>
          <a:srgbClr val="092F6D"/>
        </a:hlink>
        <a:folHlink>
          <a:srgbClr val="256F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E97729B0-F481-5E46-80BE-9809B7523141}" vid="{2FF8247A-8276-6E44-AEC7-52DCF962A1D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Integrated Services purple</Template>
  <TotalTime>1460</TotalTime>
  <Words>1355</Words>
  <Application>Microsoft Office PowerPoint</Application>
  <PresentationFormat>On-screen Show (4:3)</PresentationFormat>
  <Paragraphs>161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Times New Roman</vt:lpstr>
      <vt:lpstr>Wingdings</vt:lpstr>
      <vt:lpstr>AAMC White template</vt:lpstr>
      <vt:lpstr>Winter 2014 Rounds</vt:lpstr>
      <vt:lpstr>PowerPoint Presentation</vt:lpstr>
      <vt:lpstr>PowerPoint Presentation</vt:lpstr>
      <vt:lpstr>PowerPoint Presentation</vt:lpstr>
      <vt:lpstr>Advisor Perspective – Baylor</vt:lpstr>
      <vt:lpstr>Advisor Perspective – Baylor </vt:lpstr>
      <vt:lpstr>Advisor Perspective – Baylor</vt:lpstr>
      <vt:lpstr>Home Perspective – Zucker SOM</vt:lpstr>
      <vt:lpstr>Home Perspective – Zucker SOM</vt:lpstr>
      <vt:lpstr>Home Perspective – Zucker SOM</vt:lpstr>
      <vt:lpstr>Home Perspective – Zucker SOM</vt:lpstr>
      <vt:lpstr>Host Perspective - COM-Tucson</vt:lpstr>
      <vt:lpstr>Host Perspective - COM-Tucson</vt:lpstr>
      <vt:lpstr>Host Perspective - COM-Tucson</vt:lpstr>
      <vt:lpstr>Host Perspective - COM-Tucson</vt:lpstr>
      <vt:lpstr>Host Perspective - COM-Tucson</vt:lpstr>
      <vt:lpstr>Contact Us</vt:lpstr>
      <vt:lpstr>PowerPoint Presentation</vt:lpstr>
    </vt:vector>
  </TitlesOfParts>
  <Company>AAMC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Adriane Lopez</dc:creator>
  <cp:keywords/>
  <dc:description/>
  <cp:lastModifiedBy>Jena Wimsatt</cp:lastModifiedBy>
  <cp:revision>16</cp:revision>
  <cp:lastPrinted>2004-07-27T15:39:03Z</cp:lastPrinted>
  <dcterms:created xsi:type="dcterms:W3CDTF">2021-09-30T20:32:45Z</dcterms:created>
  <dcterms:modified xsi:type="dcterms:W3CDTF">2021-11-12T18:59:40Z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08-03-13 blue ridge on white</vt:lpwstr>
  </property>
  <property fmtid="{D5CDD505-2E9C-101B-9397-08002B2CF9AE}" pid="4" name="ArticulateGUID">
    <vt:lpwstr>46A273CA-495C-4F47-9946-39738AE274FF</vt:lpwstr>
  </property>
  <property fmtid="{D5CDD505-2E9C-101B-9397-08002B2CF9AE}" pid="5" name="ArticulateProjectFull">
    <vt:lpwstr>H:\AAMC Graphic Files\13 files\13-147 Integrated Services ID\STYLEGUIDE\PPT\13-147 Integrated Services arrows.ppta</vt:lpwstr>
  </property>
</Properties>
</file>