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673" r:id="rId3"/>
    <p:sldId id="571" r:id="rId4"/>
    <p:sldId id="666" r:id="rId5"/>
    <p:sldId id="569" r:id="rId6"/>
    <p:sldId id="671" r:id="rId7"/>
    <p:sldId id="672" r:id="rId8"/>
    <p:sldId id="575" r:id="rId9"/>
    <p:sldId id="667" r:id="rId10"/>
    <p:sldId id="576" r:id="rId11"/>
    <p:sldId id="577" r:id="rId12"/>
    <p:sldId id="674" r:id="rId13"/>
    <p:sldId id="675" r:id="rId14"/>
    <p:sldId id="676" r:id="rId15"/>
    <p:sldId id="677" r:id="rId16"/>
    <p:sldId id="578" r:id="rId17"/>
    <p:sldId id="616" r:id="rId18"/>
    <p:sldId id="570" r:id="rId19"/>
  </p:sldIdLst>
  <p:sldSz cx="9144000" cy="6858000" type="screen4x3"/>
  <p:notesSz cx="6858000" cy="92964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D71"/>
    <a:srgbClr val="FF3C3D"/>
    <a:srgbClr val="A70050"/>
    <a:srgbClr val="5784C5"/>
    <a:srgbClr val="4B73AB"/>
    <a:srgbClr val="77A36F"/>
    <a:srgbClr val="E8A735"/>
    <a:srgbClr val="E8A339"/>
    <a:srgbClr val="467587"/>
    <a:srgbClr val="9E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70" d="100"/>
          <a:sy n="70" d="100"/>
        </p:scale>
        <p:origin x="-2250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3600" y="-1428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4938" y="9021763"/>
            <a:ext cx="37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fld id="{E9BF1EA9-1DE5-4D0D-9DC9-5C92465C2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fld id="{AE825233-37C7-4EA0-914D-215BCF876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26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2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D631C-1877-4A24-ACD7-2C41E2CABE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5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23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5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1200"/>
            <a:ext cx="4743450" cy="3557588"/>
          </a:xfrm>
          <a:ln/>
        </p:spPr>
      </p:sp>
      <p:sp>
        <p:nvSpPr>
          <p:cNvPr id="99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D631C-1877-4A24-ACD7-2C41E2CABE45}" type="slidenum">
              <a:rPr lang="en-US"/>
              <a:pPr/>
              <a:t>2</a:t>
            </a:fld>
            <a:endParaRPr lang="en-US"/>
          </a:p>
        </p:txBody>
      </p:sp>
      <p:sp>
        <p:nvSpPr>
          <p:cNvPr id="99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1943565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197441"/>
            <a:ext cx="7304088" cy="1273175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212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R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5961901"/>
            <a:ext cx="9144000" cy="896099"/>
          </a:xfrm>
          <a:prstGeom prst="rect">
            <a:avLst/>
          </a:prstGeom>
          <a:solidFill>
            <a:srgbClr val="547BB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6338" y="6182226"/>
            <a:ext cx="7159625" cy="576263"/>
          </a:xfrm>
        </p:spPr>
        <p:txBody>
          <a:bodyPr anchor="ctr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enter URL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08" y="6116679"/>
            <a:ext cx="678909" cy="6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16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1"/>
            <a:ext cx="9144000" cy="300082"/>
          </a:xfrm>
          <a:prstGeom prst="rect">
            <a:avLst/>
          </a:prstGeom>
          <a:solidFill>
            <a:schemeClr val="tx2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549562" y="3619498"/>
            <a:ext cx="6594438" cy="145677"/>
            <a:chOff x="1143000" y="3968750"/>
            <a:chExt cx="6985000" cy="9525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143000" y="3968750"/>
              <a:ext cx="6985000" cy="15875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143000" y="4064000"/>
              <a:ext cx="39687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809188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29900"/>
            <a:ext cx="8386763" cy="620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6" y="1122061"/>
            <a:ext cx="7988300" cy="4767262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750"/>
            <a:ext cx="533400" cy="47625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F0D7412-C965-42BD-AD3B-47678C8458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259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443"/>
            <a:ext cx="9144000" cy="6873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5950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83598"/>
            <a:ext cx="7988300" cy="47900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061"/>
            <a:ext cx="8386763" cy="620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1025" y="935239"/>
            <a:ext cx="7988300" cy="488464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119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" y="-6872"/>
            <a:ext cx="9135252" cy="68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13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40"/>
            <a:ext cx="7304088" cy="1273175"/>
          </a:xfrm>
        </p:spPr>
        <p:txBody>
          <a:bodyPr/>
          <a:lstStyle>
            <a:lvl1pPr>
              <a:defRPr sz="19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58" y="0"/>
            <a:ext cx="2393442" cy="6858000"/>
          </a:xfrm>
          <a:prstGeom prst="rect">
            <a:avLst/>
          </a:prstGeom>
        </p:spPr>
      </p:pic>
      <p:sp>
        <p:nvSpPr>
          <p:cNvPr id="6" name="Text Box 79"/>
          <p:cNvSpPr txBox="1">
            <a:spLocks noChangeArrowheads="1"/>
          </p:cNvSpPr>
          <p:nvPr userDrawn="1"/>
        </p:nvSpPr>
        <p:spPr bwMode="auto">
          <a:xfrm>
            <a:off x="246002" y="6554286"/>
            <a:ext cx="563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600" b="0" dirty="0">
                <a:solidFill>
                  <a:schemeClr val="tx1"/>
                </a:solidFill>
              </a:rPr>
              <a:t>© 2020 AAMC.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2190064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0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429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8651"/>
            <a:ext cx="9147175" cy="9144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9" b="15050"/>
          <a:stretch/>
        </p:blipFill>
        <p:spPr>
          <a:xfrm>
            <a:off x="7977732" y="6030132"/>
            <a:ext cx="1065007" cy="7514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7150" y="6356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50E6B-6BC7-4456-9E9C-642BB5601B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9" r:id="rId6"/>
  </p:sldLayoutIdLst>
  <p:transition/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2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293023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6" y="1083598"/>
            <a:ext cx="7988300" cy="50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1" y="4740277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00100">
              <a:spcBef>
                <a:spcPct val="50000"/>
              </a:spcBef>
            </a:pPr>
            <a:endParaRPr lang="en-US" sz="1500" b="0" dirty="0">
              <a:solidFill>
                <a:srgbClr val="474747"/>
              </a:solidFill>
            </a:endParaRPr>
          </a:p>
        </p:txBody>
      </p:sp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119427" y="6607176"/>
            <a:ext cx="563880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© 2015 AAMC. May not be reproduced without permission.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64" y="6142214"/>
            <a:ext cx="642838" cy="62923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6607177"/>
            <a:ext cx="2699113" cy="300082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 Box 79"/>
          <p:cNvSpPr txBox="1">
            <a:spLocks noChangeArrowheads="1"/>
          </p:cNvSpPr>
          <p:nvPr userDrawn="1"/>
        </p:nvSpPr>
        <p:spPr bwMode="auto">
          <a:xfrm>
            <a:off x="246002" y="6554286"/>
            <a:ext cx="56388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600" b="0" dirty="0">
                <a:solidFill>
                  <a:schemeClr val="tx1"/>
                </a:solidFill>
              </a:rPr>
              <a:t>© 2020 AAMC. May not be reproduced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8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sldNum="0" hdr="0" ftr="0" dt="0"/>
  <p:txStyles>
    <p:titleStyle>
      <a:lvl1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400" b="1">
          <a:solidFill>
            <a:schemeClr val="tx2"/>
          </a:solidFill>
          <a:latin typeface="+mn-lt"/>
          <a:ea typeface="+mj-ea"/>
          <a:cs typeface="+mj-cs"/>
        </a:defRPr>
      </a:lvl1pPr>
      <a:lvl2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2pPr>
      <a:lvl3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3pPr>
      <a:lvl4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4pPr>
      <a:lvl5pPr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5pPr>
      <a:lvl6pPr marL="3429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6pPr>
      <a:lvl7pPr marL="6858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7pPr>
      <a:lvl8pPr marL="10287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8pPr>
      <a:lvl9pPr marL="1371600" algn="l" defTabSz="66675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2700">
          <a:solidFill>
            <a:schemeClr val="tx2"/>
          </a:solidFill>
          <a:latin typeface="Arial Black" pitchFamily="34" charset="0"/>
        </a:defRPr>
      </a:lvl9pPr>
    </p:titleStyle>
    <p:bodyStyle>
      <a:lvl1pPr algn="l" defTabSz="66675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98847" indent="-213122" algn="l" defTabSz="66675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03647" indent="-219075" algn="l" defTabSz="66675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3pPr>
      <a:lvl4pPr marL="901304" indent="-211931" algn="l" defTabSz="66675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100">
          <a:solidFill>
            <a:schemeClr val="tx1"/>
          </a:solidFill>
          <a:latin typeface="+mn-lt"/>
        </a:defRPr>
      </a:lvl4pPr>
      <a:lvl5pPr marL="12001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5pPr>
      <a:lvl6pPr marL="15430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6pPr>
      <a:lvl7pPr marL="18859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7pPr>
      <a:lvl8pPr marL="22288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8pPr>
      <a:lvl9pPr marL="2571750" indent="-213122" algn="l" defTabSz="66675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amc@commpartner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c.aamc.org/cim-cr-web/#/us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ents-residents.aamc.org/attending-medical-school/article/public-health-pathways-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97557" y="5031405"/>
            <a:ext cx="2544197" cy="614169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</a:rPr>
              <a:t>June 3, 2020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7556" y="3596231"/>
            <a:ext cx="3128229" cy="10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AAMC Presenters: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Mary Mullaney, mmullaney@aamc.org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Andrew Amari, aamari@aamc.org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Phoebe Ramsey, pramsey@aamc.org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556" y="1212426"/>
            <a:ext cx="5302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Welcome!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 you for joining us for today’s webinar. The program will begin shortly.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will not hear the audio until we begin.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13D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have technical questions, please email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aamc@commpartners.com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4737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1B22-A4E9-4734-983F-38E05A23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Perspective - </a:t>
            </a:r>
            <a:r>
              <a:rPr lang="en-US" sz="3200" u="sng" dirty="0"/>
              <a:t>LMU-DCOM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E0A0-B49E-40ED-977A-20D2BDED3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LMU-DCOM releases student applications on a </a:t>
            </a:r>
            <a:r>
              <a:rPr lang="en-US" sz="2800" b="1" dirty="0"/>
              <a:t>rolling basis </a:t>
            </a:r>
            <a:r>
              <a:rPr lang="en-US" sz="2800" dirty="0"/>
              <a:t>as student applications are completed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 is important to get applications to programs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254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FF4C-37E4-487A-9DA4-A07999C0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C3063-8259-445D-B0D1-30DB9A18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965780"/>
            <a:ext cx="7999412" cy="4926439"/>
          </a:xfrm>
        </p:spPr>
        <p:txBody>
          <a:bodyPr/>
          <a:lstStyle/>
          <a:p>
            <a:r>
              <a:rPr lang="en-US" sz="1800" b="1" dirty="0"/>
              <a:t>Host institutions</a:t>
            </a:r>
            <a:r>
              <a:rPr lang="en-US" sz="1800" dirty="0"/>
              <a:t>:</a:t>
            </a:r>
          </a:p>
          <a:p>
            <a:pPr marL="684213" lvl="1" indent="-285750"/>
            <a:r>
              <a:rPr lang="en-US" sz="1600" dirty="0"/>
              <a:t>Receive applications from visiting students from participating Home institutions</a:t>
            </a:r>
          </a:p>
          <a:p>
            <a:pPr marL="68421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 a Home and Host institution, COM-Tucson Curricular Affairs delegates elective options to COM-Tucson departments to determine which electives will be offered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how many slots will be offered to HOME students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how many visiting students will be accepted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Everything offered to HOME students is offered to visiting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Before VSLO opens, important information is annually updated on the Institution Summary page for students to review: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sz="1600" dirty="0"/>
              <a:t>Important Dates section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sz="1600" dirty="0"/>
              <a:t>Fees &amp; Expenses section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sz="1600" dirty="0"/>
              <a:t>Estimated Monthly Expenses section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sz="1600" dirty="0"/>
              <a:t>Links to the Institution Website and </a:t>
            </a:r>
          </a:p>
          <a:p>
            <a:pPr marL="741363" lvl="1" indent="-342900">
              <a:buFont typeface="+mj-lt"/>
              <a:buAutoNum type="arabicPeriod"/>
            </a:pPr>
            <a:r>
              <a:rPr lang="en-US" sz="1600" dirty="0"/>
              <a:t>	Visiting Student Website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40F3A-C21A-4CF1-B1F8-D2CA0648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541" y="3463912"/>
            <a:ext cx="3186782" cy="24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584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4D75-086C-4337-9D42-E4E9A2B1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C46D-8E13-4D4E-930B-D18801F89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212049"/>
            <a:ext cx="4574449" cy="47900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COM-Tucson opens its VSLO site on </a:t>
            </a:r>
          </a:p>
          <a:p>
            <a:r>
              <a:rPr lang="en-US" sz="1600" dirty="0"/>
              <a:t>	April 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Registrar Office will review all received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If an applicant meets all required criteria, applications are marked as ELIGIBLE or CONDITIONALLY ELIGIBLE and released to COM-Tucson departments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Departments start reviewing applications as early as the end of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Timeline of rendering decisions dependent on volume of applications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F0AA7-A652-476A-8FD4-749E9A7AC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41" y="1840079"/>
            <a:ext cx="3107180" cy="19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654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D986-1574-4771-94E6-3D591E4A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C6A58-325F-49D5-945D-B708DA828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Evaluating student applications and making offers: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First come first serve – Integrative Medicine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Step scores and Letter of Interest – Emergency Medicine &amp; ORTH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DO students first (those who do not offer Sub-I rotations) – IM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Grades, Personal Statement and CV very important – PSYI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Applying for several spots through the year – greater chance of being selected – RADI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Students can stand out by putting effort into writing letter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Important to know before they come to complete the rotation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Should be familiar with attendance policy before they accept rotation especially when it’s during interview season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Orientation is mandatory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Be cordial and professional when dealing with coordinators because they will attend match meetings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Importance of participation and attendance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Be ready to impress</a:t>
            </a:r>
          </a:p>
          <a:p>
            <a:pPr lvl="1" indent="0">
              <a:buNone/>
            </a:pPr>
            <a:endParaRPr lang="en-US" sz="1600" dirty="0"/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208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907A-3F92-408E-83E1-487D27A5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7D02-3FF6-428C-8022-1B454E55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Evaluating student performance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If evaluation form is provided, all departments will use the evaluation form provided by student’s Home institution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If the evaluation form is not provided, we will use our Student Assessment form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EM Department will use only COM-Tucson’s evaluation form so their Home school can manipulate it to their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Post-decision Requirements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myClinicalExchange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Uploading Bio and Photo to share with groups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Optional pre-rotation information session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Returning their pagers and badges </a:t>
            </a:r>
          </a:p>
        </p:txBody>
      </p:sp>
    </p:spTree>
    <p:extLst>
      <p:ext uri="{BB962C8B-B14F-4D97-AF65-F5344CB8AC3E}">
        <p14:creationId xmlns:p14="http://schemas.microsoft.com/office/powerpoint/2010/main" val="11733584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907A-3F92-408E-83E1-487D27A5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Perspective - COM-Tucson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7D02-3FF6-428C-8022-1B454E55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Challenges experienced by Hosts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Some Home institutions require an Affiliation Agreement – this makes it very difficult for students, as it takes time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Badges, Lodging, Transportation – caused by visiting students lack of organization or preparedness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Obtaining the Home evaluation form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Phone inquiries and questions about when applications will be reviewed and when students can expect to hear back from the department </a:t>
            </a:r>
          </a:p>
          <a:p>
            <a:pPr marL="1262063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EM department created a phone tree to answer these questions and dissuade students from calling the department just to express their interested in COM-Tucson EM program. </a:t>
            </a:r>
          </a:p>
          <a:p>
            <a:pPr marL="1658938" lvl="3" indent="-457200">
              <a:buFont typeface="Arial" panose="020B0604020202020204" pitchFamily="34" charset="0"/>
              <a:buChar char="•"/>
            </a:pPr>
            <a:r>
              <a:rPr lang="en-US" sz="1600" dirty="0"/>
              <a:t>Proved to be an extremely effective decision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00030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6431" y="1080309"/>
            <a:ext cx="8059226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Website: </a:t>
            </a:r>
            <a:r>
              <a:rPr lang="en-US" sz="3200" b="0" dirty="0">
                <a:solidFill>
                  <a:schemeClr val="tx1"/>
                </a:solidFill>
              </a:rPr>
              <a:t>aamc.org/vslo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Email: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visitingstudents@aamc.org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Phone: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(202) 478-9878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Client Technical Support Team: </a:t>
            </a:r>
            <a:r>
              <a:rPr lang="en-US" sz="3200" b="0" dirty="0">
                <a:solidFill>
                  <a:schemeClr val="tx1"/>
                </a:solidFill>
                <a:latin typeface="+mn-lt"/>
              </a:rPr>
              <a:t>Available Monday through Friday 8:00 am - 6:00 pm ET</a:t>
            </a:r>
            <a:endParaRPr lang="en-US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13E751-B725-42EB-9641-FA1830B5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514"/>
            <a:ext cx="9144000" cy="557795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1668785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31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43" name="Rectangle 3"/>
          <p:cNvSpPr>
            <a:spLocks noChangeArrowheads="1"/>
          </p:cNvSpPr>
          <p:nvPr/>
        </p:nvSpPr>
        <p:spPr bwMode="auto">
          <a:xfrm>
            <a:off x="115866" y="1149491"/>
            <a:ext cx="7173696" cy="179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9000">
              <a:spcBef>
                <a:spcPts val="600"/>
              </a:spcBef>
              <a:buClr>
                <a:srgbClr val="DADDFE"/>
              </a:buClr>
            </a:pPr>
            <a:r>
              <a:rPr lang="en-US" sz="3500" dirty="0">
                <a:solidFill>
                  <a:schemeClr val="tx1"/>
                </a:solidFill>
                <a:latin typeface="+mn-lt"/>
              </a:rPr>
              <a:t>Away Rotations 101 for Advisors: What advisors need to know to help students through the process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6244" y="3895521"/>
            <a:ext cx="7304088" cy="1924165"/>
          </a:xfrm>
        </p:spPr>
        <p:txBody>
          <a:bodyPr/>
          <a:lstStyle/>
          <a:p>
            <a:r>
              <a:rPr lang="en-US" dirty="0"/>
              <a:t>Chris Parr</a:t>
            </a:r>
            <a:br>
              <a:rPr lang="en-US" dirty="0"/>
            </a:br>
            <a:r>
              <a:rPr lang="en-US" dirty="0"/>
              <a:t>Lisa Shelburne, MBA</a:t>
            </a:r>
            <a:br>
              <a:rPr lang="en-US" dirty="0"/>
            </a:br>
            <a:r>
              <a:rPr lang="en-US" dirty="0"/>
              <a:t>Selma </a:t>
            </a:r>
            <a:r>
              <a:rPr lang="en-US" dirty="0" err="1"/>
              <a:t>Ajanovic</a:t>
            </a:r>
            <a:r>
              <a:rPr lang="en-US" dirty="0"/>
              <a:t>, MBA</a:t>
            </a:r>
          </a:p>
        </p:txBody>
      </p:sp>
    </p:spTree>
    <p:extLst>
      <p:ext uri="{BB962C8B-B14F-4D97-AF65-F5344CB8AC3E}">
        <p14:creationId xmlns:p14="http://schemas.microsoft.com/office/powerpoint/2010/main" val="31636464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59CDA5C-B586-4E34-97E6-7A7C993527FF}"/>
              </a:ext>
            </a:extLst>
          </p:cNvPr>
          <p:cNvSpPr/>
          <p:nvPr/>
        </p:nvSpPr>
        <p:spPr>
          <a:xfrm>
            <a:off x="6672715" y="2620470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B1E62BA-B14A-47C9-9EF0-9D7E5457F3D3}"/>
              </a:ext>
            </a:extLst>
          </p:cNvPr>
          <p:cNvSpPr/>
          <p:nvPr/>
        </p:nvSpPr>
        <p:spPr>
          <a:xfrm>
            <a:off x="5382020" y="2612367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FFA18A3-AF3D-42D2-9574-310A1038AD08}"/>
              </a:ext>
            </a:extLst>
          </p:cNvPr>
          <p:cNvSpPr/>
          <p:nvPr/>
        </p:nvSpPr>
        <p:spPr>
          <a:xfrm>
            <a:off x="4098386" y="2612367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B90F1F1-49FD-42D1-8B1F-DC2D190D6414}"/>
              </a:ext>
            </a:extLst>
          </p:cNvPr>
          <p:cNvSpPr/>
          <p:nvPr/>
        </p:nvSpPr>
        <p:spPr>
          <a:xfrm>
            <a:off x="2741452" y="2632805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8B1B144-D2CC-4E7F-870D-E870AAFDC913}"/>
              </a:ext>
            </a:extLst>
          </p:cNvPr>
          <p:cNvSpPr/>
          <p:nvPr/>
        </p:nvSpPr>
        <p:spPr>
          <a:xfrm>
            <a:off x="1438419" y="2629179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6AB7598-FC40-460F-BD34-C2CF153AC5D0}"/>
              </a:ext>
            </a:extLst>
          </p:cNvPr>
          <p:cNvSpPr/>
          <p:nvPr/>
        </p:nvSpPr>
        <p:spPr>
          <a:xfrm>
            <a:off x="171820" y="2630084"/>
            <a:ext cx="1157719" cy="275344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60DF2F8A-593F-4620-959D-9627E270B300}"/>
              </a:ext>
            </a:extLst>
          </p:cNvPr>
          <p:cNvSpPr txBox="1">
            <a:spLocks/>
          </p:cNvSpPr>
          <p:nvPr/>
        </p:nvSpPr>
        <p:spPr bwMode="auto">
          <a:xfrm>
            <a:off x="645107" y="142261"/>
            <a:ext cx="7498080" cy="74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2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defTabSz="8890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algn="ctr" defTabSz="8890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DADDFE"/>
              </a:buClr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VSLO Process Flow</a:t>
            </a:r>
          </a:p>
        </p:txBody>
      </p:sp>
      <p:sp>
        <p:nvSpPr>
          <p:cNvPr id="65" name="Rectangle: Rounded Corners 4">
            <a:extLst>
              <a:ext uri="{FF2B5EF4-FFF2-40B4-BE49-F238E27FC236}">
                <a16:creationId xmlns:a16="http://schemas.microsoft.com/office/drawing/2014/main" id="{1BF458D2-6135-4ED4-AC1B-0E053A351D50}"/>
              </a:ext>
            </a:extLst>
          </p:cNvPr>
          <p:cNvSpPr txBox="1"/>
          <p:nvPr/>
        </p:nvSpPr>
        <p:spPr>
          <a:xfrm>
            <a:off x="215358" y="1429989"/>
            <a:ext cx="859499" cy="944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1 </a:t>
            </a:r>
          </a:p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Home grants access</a:t>
            </a:r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id="{150EE55E-1A3C-4CCB-B448-257BCC421EA9}"/>
              </a:ext>
            </a:extLst>
          </p:cNvPr>
          <p:cNvSpPr txBox="1"/>
          <p:nvPr/>
        </p:nvSpPr>
        <p:spPr>
          <a:xfrm>
            <a:off x="1278160" y="1318561"/>
            <a:ext cx="1157719" cy="10867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Student prepares application</a:t>
            </a:r>
          </a:p>
        </p:txBody>
      </p:sp>
      <p:sp>
        <p:nvSpPr>
          <p:cNvPr id="67" name="Rectangle: Rounded Corners 22">
            <a:extLst>
              <a:ext uri="{FF2B5EF4-FFF2-40B4-BE49-F238E27FC236}">
                <a16:creationId xmlns:a16="http://schemas.microsoft.com/office/drawing/2014/main" id="{F8A67A92-1538-4741-B739-AC8801BCCC6D}"/>
              </a:ext>
            </a:extLst>
          </p:cNvPr>
          <p:cNvSpPr txBox="1"/>
          <p:nvPr/>
        </p:nvSpPr>
        <p:spPr>
          <a:xfrm>
            <a:off x="2653447" y="1245781"/>
            <a:ext cx="1157719" cy="121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3</a:t>
            </a:r>
          </a:p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Home reviews and releases</a:t>
            </a:r>
          </a:p>
        </p:txBody>
      </p:sp>
      <p:sp>
        <p:nvSpPr>
          <p:cNvPr id="68" name="Rectangle: Rounded Corners 32">
            <a:extLst>
              <a:ext uri="{FF2B5EF4-FFF2-40B4-BE49-F238E27FC236}">
                <a16:creationId xmlns:a16="http://schemas.microsoft.com/office/drawing/2014/main" id="{A6A9470C-83B5-43B3-9354-F12F575AE56B}"/>
              </a:ext>
            </a:extLst>
          </p:cNvPr>
          <p:cNvSpPr txBox="1"/>
          <p:nvPr/>
        </p:nvSpPr>
        <p:spPr>
          <a:xfrm>
            <a:off x="4021744" y="1393457"/>
            <a:ext cx="1157719" cy="9838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4</a:t>
            </a:r>
          </a:p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Host reviews applications</a:t>
            </a:r>
          </a:p>
        </p:txBody>
      </p:sp>
      <p:sp>
        <p:nvSpPr>
          <p:cNvPr id="69" name="Rectangle: Rounded Corners 42">
            <a:extLst>
              <a:ext uri="{FF2B5EF4-FFF2-40B4-BE49-F238E27FC236}">
                <a16:creationId xmlns:a16="http://schemas.microsoft.com/office/drawing/2014/main" id="{47671276-BECE-465E-8746-CB7637094D8F}"/>
              </a:ext>
            </a:extLst>
          </p:cNvPr>
          <p:cNvSpPr txBox="1"/>
          <p:nvPr/>
        </p:nvSpPr>
        <p:spPr>
          <a:xfrm>
            <a:off x="5346159" y="1188008"/>
            <a:ext cx="1157719" cy="121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5</a:t>
            </a:r>
          </a:p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Student responds</a:t>
            </a:r>
          </a:p>
        </p:txBody>
      </p:sp>
      <p:sp>
        <p:nvSpPr>
          <p:cNvPr id="70" name="Rectangle: Rounded Corners 50">
            <a:extLst>
              <a:ext uri="{FF2B5EF4-FFF2-40B4-BE49-F238E27FC236}">
                <a16:creationId xmlns:a16="http://schemas.microsoft.com/office/drawing/2014/main" id="{7983D8ED-982F-4B5B-8786-2C86739B53AF}"/>
              </a:ext>
            </a:extLst>
          </p:cNvPr>
          <p:cNvSpPr txBox="1"/>
          <p:nvPr/>
        </p:nvSpPr>
        <p:spPr>
          <a:xfrm>
            <a:off x="6590706" y="1351607"/>
            <a:ext cx="1147302" cy="10817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6</a:t>
            </a:r>
          </a:p>
          <a:p>
            <a:pPr marL="0" marR="0" lvl="0" indent="0" algn="ctr" defTabSz="6667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Host makes final decision 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EBF25C0E-F928-488B-AEB4-3CD9BACAB792}"/>
              </a:ext>
            </a:extLst>
          </p:cNvPr>
          <p:cNvSpPr/>
          <p:nvPr/>
        </p:nvSpPr>
        <p:spPr bwMode="auto">
          <a:xfrm>
            <a:off x="1048132" y="1525771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0ECED7C6-875C-4F01-B031-5E2E1E287D0B}"/>
              </a:ext>
            </a:extLst>
          </p:cNvPr>
          <p:cNvSpPr/>
          <p:nvPr/>
        </p:nvSpPr>
        <p:spPr bwMode="auto">
          <a:xfrm>
            <a:off x="2403748" y="1525771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5F92DEC1-3A5D-4759-A383-EABC7DABF559}"/>
              </a:ext>
            </a:extLst>
          </p:cNvPr>
          <p:cNvSpPr/>
          <p:nvPr/>
        </p:nvSpPr>
        <p:spPr bwMode="auto">
          <a:xfrm>
            <a:off x="3792580" y="1527977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F400F9E0-80B9-4718-9227-7718FEE81BE5}"/>
              </a:ext>
            </a:extLst>
          </p:cNvPr>
          <p:cNvSpPr/>
          <p:nvPr/>
        </p:nvSpPr>
        <p:spPr bwMode="auto">
          <a:xfrm>
            <a:off x="5185180" y="1525771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2361B5F7-1B7C-4FAD-99A5-016B08124B30}"/>
              </a:ext>
            </a:extLst>
          </p:cNvPr>
          <p:cNvSpPr/>
          <p:nvPr/>
        </p:nvSpPr>
        <p:spPr bwMode="auto">
          <a:xfrm>
            <a:off x="6343863" y="1525771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BF16EB6D-CA37-4C40-9E2F-3DB4E4D19DCF}"/>
              </a:ext>
            </a:extLst>
          </p:cNvPr>
          <p:cNvSpPr/>
          <p:nvPr/>
        </p:nvSpPr>
        <p:spPr bwMode="auto">
          <a:xfrm>
            <a:off x="7663989" y="1454216"/>
            <a:ext cx="304800" cy="79480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22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370A5EBF-ADBF-4842-AFA5-30C8195FCE71}"/>
              </a:ext>
            </a:extLst>
          </p:cNvPr>
          <p:cNvSpPr txBox="1"/>
          <p:nvPr/>
        </p:nvSpPr>
        <p:spPr>
          <a:xfrm>
            <a:off x="294684" y="2716872"/>
            <a:ext cx="879405" cy="259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Invite students</a:t>
            </a:r>
          </a:p>
        </p:txBody>
      </p:sp>
      <p:sp>
        <p:nvSpPr>
          <p:cNvPr id="78" name="Rectangle: Rounded Corners 8">
            <a:extLst>
              <a:ext uri="{FF2B5EF4-FFF2-40B4-BE49-F238E27FC236}">
                <a16:creationId xmlns:a16="http://schemas.microsoft.com/office/drawing/2014/main" id="{44331DD3-443D-4DA9-9DE9-E1964E9C29B3}"/>
              </a:ext>
            </a:extLst>
          </p:cNvPr>
          <p:cNvSpPr txBox="1"/>
          <p:nvPr/>
        </p:nvSpPr>
        <p:spPr>
          <a:xfrm>
            <a:off x="270669" y="3384713"/>
            <a:ext cx="994662" cy="4707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Set student’s phase: Pre-clinical or Clinical</a:t>
            </a:r>
          </a:p>
        </p:txBody>
      </p:sp>
      <p:sp>
        <p:nvSpPr>
          <p:cNvPr id="79" name="Rectangle: Rounded Corners 10">
            <a:extLst>
              <a:ext uri="{FF2B5EF4-FFF2-40B4-BE49-F238E27FC236}">
                <a16:creationId xmlns:a16="http://schemas.microsoft.com/office/drawing/2014/main" id="{B9F17A54-FC9A-4FAA-AB95-E1190FED81C3}"/>
              </a:ext>
            </a:extLst>
          </p:cNvPr>
          <p:cNvSpPr txBox="1"/>
          <p:nvPr/>
        </p:nvSpPr>
        <p:spPr>
          <a:xfrm>
            <a:off x="251508" y="4109664"/>
            <a:ext cx="879405" cy="5071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 welcome email is sent to student’s email address</a:t>
            </a:r>
          </a:p>
        </p:txBody>
      </p:sp>
      <p:sp>
        <p:nvSpPr>
          <p:cNvPr id="80" name="Rectangle: Rounded Corners 14">
            <a:extLst>
              <a:ext uri="{FF2B5EF4-FFF2-40B4-BE49-F238E27FC236}">
                <a16:creationId xmlns:a16="http://schemas.microsoft.com/office/drawing/2014/main" id="{5E80F8EB-8377-4CCC-828B-B5913F67E60C}"/>
              </a:ext>
            </a:extLst>
          </p:cNvPr>
          <p:cNvSpPr txBox="1"/>
          <p:nvPr/>
        </p:nvSpPr>
        <p:spPr>
          <a:xfrm>
            <a:off x="1519778" y="2772139"/>
            <a:ext cx="1039877" cy="263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Search for electives</a:t>
            </a:r>
          </a:p>
        </p:txBody>
      </p:sp>
      <p:sp>
        <p:nvSpPr>
          <p:cNvPr id="81" name="Rectangle: Rounded Corners 16">
            <a:extLst>
              <a:ext uri="{FF2B5EF4-FFF2-40B4-BE49-F238E27FC236}">
                <a16:creationId xmlns:a16="http://schemas.microsoft.com/office/drawing/2014/main" id="{EA240D2F-4F27-4383-AA01-A5C5091D0044}"/>
              </a:ext>
            </a:extLst>
          </p:cNvPr>
          <p:cNvSpPr txBox="1"/>
          <p:nvPr/>
        </p:nvSpPr>
        <p:spPr>
          <a:xfrm>
            <a:off x="1500880" y="3294251"/>
            <a:ext cx="1000803" cy="263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Begin application </a:t>
            </a:r>
          </a:p>
        </p:txBody>
      </p:sp>
      <p:sp>
        <p:nvSpPr>
          <p:cNvPr id="82" name="Rectangle: Rounded Corners 18">
            <a:extLst>
              <a:ext uri="{FF2B5EF4-FFF2-40B4-BE49-F238E27FC236}">
                <a16:creationId xmlns:a16="http://schemas.microsoft.com/office/drawing/2014/main" id="{63AC730F-CC0D-476F-9E0C-DE8437802CC6}"/>
              </a:ext>
            </a:extLst>
          </p:cNvPr>
          <p:cNvSpPr txBox="1"/>
          <p:nvPr/>
        </p:nvSpPr>
        <p:spPr>
          <a:xfrm>
            <a:off x="1505889" y="4085111"/>
            <a:ext cx="1069880" cy="263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Complete requirements</a:t>
            </a:r>
          </a:p>
        </p:txBody>
      </p:sp>
      <p:sp>
        <p:nvSpPr>
          <p:cNvPr id="83" name="Rectangle: Rounded Corners 20">
            <a:extLst>
              <a:ext uri="{FF2B5EF4-FFF2-40B4-BE49-F238E27FC236}">
                <a16:creationId xmlns:a16="http://schemas.microsoft.com/office/drawing/2014/main" id="{DC9D0F7E-3400-45E5-85CB-A44E0BF06D0E}"/>
              </a:ext>
            </a:extLst>
          </p:cNvPr>
          <p:cNvSpPr txBox="1"/>
          <p:nvPr/>
        </p:nvSpPr>
        <p:spPr>
          <a:xfrm>
            <a:off x="1503297" y="4656208"/>
            <a:ext cx="1024513" cy="3639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Submit application</a:t>
            </a:r>
          </a:p>
        </p:txBody>
      </p:sp>
      <p:sp>
        <p:nvSpPr>
          <p:cNvPr id="84" name="Rectangle: Rounded Corners 24">
            <a:extLst>
              <a:ext uri="{FF2B5EF4-FFF2-40B4-BE49-F238E27FC236}">
                <a16:creationId xmlns:a16="http://schemas.microsoft.com/office/drawing/2014/main" id="{208ABF6F-F517-47BC-A293-CEA48B41F89C}"/>
              </a:ext>
            </a:extLst>
          </p:cNvPr>
          <p:cNvSpPr txBox="1"/>
          <p:nvPr/>
        </p:nvSpPr>
        <p:spPr>
          <a:xfrm>
            <a:off x="2874381" y="2829521"/>
            <a:ext cx="986699" cy="263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Receive notification of application</a:t>
            </a:r>
          </a:p>
        </p:txBody>
      </p:sp>
      <p:sp>
        <p:nvSpPr>
          <p:cNvPr id="85" name="Rectangle: Rounded Corners 26">
            <a:extLst>
              <a:ext uri="{FF2B5EF4-FFF2-40B4-BE49-F238E27FC236}">
                <a16:creationId xmlns:a16="http://schemas.microsoft.com/office/drawing/2014/main" id="{3BCDA9BD-FBD1-493D-828E-F1BAFD2FAA18}"/>
              </a:ext>
            </a:extLst>
          </p:cNvPr>
          <p:cNvSpPr txBox="1"/>
          <p:nvPr/>
        </p:nvSpPr>
        <p:spPr>
          <a:xfrm>
            <a:off x="2859068" y="3447575"/>
            <a:ext cx="1040501" cy="339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Complete Home Verification Statements (only done once)</a:t>
            </a:r>
          </a:p>
        </p:txBody>
      </p:sp>
      <p:sp>
        <p:nvSpPr>
          <p:cNvPr id="86" name="Rectangle: Rounded Corners 28">
            <a:extLst>
              <a:ext uri="{FF2B5EF4-FFF2-40B4-BE49-F238E27FC236}">
                <a16:creationId xmlns:a16="http://schemas.microsoft.com/office/drawing/2014/main" id="{3E0EB565-BC72-4D87-BB5B-7B345016C965}"/>
              </a:ext>
            </a:extLst>
          </p:cNvPr>
          <p:cNvSpPr txBox="1"/>
          <p:nvPr/>
        </p:nvSpPr>
        <p:spPr>
          <a:xfrm>
            <a:off x="2856963" y="4121193"/>
            <a:ext cx="1025188" cy="263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Complete Home requirements</a:t>
            </a:r>
          </a:p>
        </p:txBody>
      </p:sp>
      <p:sp>
        <p:nvSpPr>
          <p:cNvPr id="87" name="Rectangle: Rounded Corners 30">
            <a:extLst>
              <a:ext uri="{FF2B5EF4-FFF2-40B4-BE49-F238E27FC236}">
                <a16:creationId xmlns:a16="http://schemas.microsoft.com/office/drawing/2014/main" id="{43FDE498-BADE-4307-B99A-D5E59889E44A}"/>
              </a:ext>
            </a:extLst>
          </p:cNvPr>
          <p:cNvSpPr txBox="1"/>
          <p:nvPr/>
        </p:nvSpPr>
        <p:spPr>
          <a:xfrm>
            <a:off x="2883658" y="4732734"/>
            <a:ext cx="891495" cy="263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Release application to Host</a:t>
            </a:r>
          </a:p>
        </p:txBody>
      </p:sp>
      <p:sp>
        <p:nvSpPr>
          <p:cNvPr id="88" name="Rectangle: Rounded Corners 34">
            <a:extLst>
              <a:ext uri="{FF2B5EF4-FFF2-40B4-BE49-F238E27FC236}">
                <a16:creationId xmlns:a16="http://schemas.microsoft.com/office/drawing/2014/main" id="{78A595C1-F8D3-45A6-81E4-4BB1B66F7902}"/>
              </a:ext>
            </a:extLst>
          </p:cNvPr>
          <p:cNvSpPr txBox="1"/>
          <p:nvPr/>
        </p:nvSpPr>
        <p:spPr>
          <a:xfrm>
            <a:off x="4266333" y="2742973"/>
            <a:ext cx="891495" cy="339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Set student eligibility</a:t>
            </a:r>
          </a:p>
        </p:txBody>
      </p:sp>
      <p:sp>
        <p:nvSpPr>
          <p:cNvPr id="89" name="Rectangle: Rounded Corners 44">
            <a:extLst>
              <a:ext uri="{FF2B5EF4-FFF2-40B4-BE49-F238E27FC236}">
                <a16:creationId xmlns:a16="http://schemas.microsoft.com/office/drawing/2014/main" id="{F59E8842-716F-439B-94E0-3ACCEA40D907}"/>
              </a:ext>
            </a:extLst>
          </p:cNvPr>
          <p:cNvSpPr txBox="1"/>
          <p:nvPr/>
        </p:nvSpPr>
        <p:spPr>
          <a:xfrm>
            <a:off x="5537773" y="2771278"/>
            <a:ext cx="879405" cy="3391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Receive notification of decision</a:t>
            </a:r>
          </a:p>
        </p:txBody>
      </p:sp>
      <p:sp>
        <p:nvSpPr>
          <p:cNvPr id="90" name="Rectangle: Rounded Corners 46">
            <a:extLst>
              <a:ext uri="{FF2B5EF4-FFF2-40B4-BE49-F238E27FC236}">
                <a16:creationId xmlns:a16="http://schemas.microsoft.com/office/drawing/2014/main" id="{CFF712EB-00DD-46F5-ACE7-69A06E069908}"/>
              </a:ext>
            </a:extLst>
          </p:cNvPr>
          <p:cNvSpPr txBox="1"/>
          <p:nvPr/>
        </p:nvSpPr>
        <p:spPr>
          <a:xfrm>
            <a:off x="5529064" y="3433074"/>
            <a:ext cx="879405" cy="3639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Accept or decline elective offer</a:t>
            </a:r>
          </a:p>
        </p:txBody>
      </p:sp>
      <p:sp>
        <p:nvSpPr>
          <p:cNvPr id="91" name="Rectangle: Rounded Corners 36">
            <a:extLst>
              <a:ext uri="{FF2B5EF4-FFF2-40B4-BE49-F238E27FC236}">
                <a16:creationId xmlns:a16="http://schemas.microsoft.com/office/drawing/2014/main" id="{F9549BBE-08DA-4D5B-A54A-874ED0B4BC8D}"/>
              </a:ext>
            </a:extLst>
          </p:cNvPr>
          <p:cNvSpPr txBox="1"/>
          <p:nvPr/>
        </p:nvSpPr>
        <p:spPr>
          <a:xfrm>
            <a:off x="4276735" y="3426641"/>
            <a:ext cx="973654" cy="280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Schedule application</a:t>
            </a:r>
          </a:p>
        </p:txBody>
      </p:sp>
      <p:sp>
        <p:nvSpPr>
          <p:cNvPr id="92" name="Rectangle: Rounded Corners 38">
            <a:extLst>
              <a:ext uri="{FF2B5EF4-FFF2-40B4-BE49-F238E27FC236}">
                <a16:creationId xmlns:a16="http://schemas.microsoft.com/office/drawing/2014/main" id="{D8F99678-B33A-4AF9-879D-8A3B22EEE87F}"/>
              </a:ext>
            </a:extLst>
          </p:cNvPr>
          <p:cNvSpPr txBox="1"/>
          <p:nvPr/>
        </p:nvSpPr>
        <p:spPr>
          <a:xfrm>
            <a:off x="4274736" y="4113138"/>
            <a:ext cx="891495" cy="3570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Approve application (if applicable)</a:t>
            </a:r>
          </a:p>
        </p:txBody>
      </p:sp>
      <p:sp>
        <p:nvSpPr>
          <p:cNvPr id="93" name="Rectangle: Rounded Corners 40">
            <a:extLst>
              <a:ext uri="{FF2B5EF4-FFF2-40B4-BE49-F238E27FC236}">
                <a16:creationId xmlns:a16="http://schemas.microsoft.com/office/drawing/2014/main" id="{05F773CF-3757-4479-9605-5C33949CD879}"/>
              </a:ext>
            </a:extLst>
          </p:cNvPr>
          <p:cNvSpPr txBox="1"/>
          <p:nvPr/>
        </p:nvSpPr>
        <p:spPr>
          <a:xfrm>
            <a:off x="4293408" y="4756641"/>
            <a:ext cx="891495" cy="2809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Notify applicant of decision</a:t>
            </a:r>
          </a:p>
        </p:txBody>
      </p:sp>
      <p:sp>
        <p:nvSpPr>
          <p:cNvPr id="94" name="Rectangle: Rounded Corners 48">
            <a:extLst>
              <a:ext uri="{FF2B5EF4-FFF2-40B4-BE49-F238E27FC236}">
                <a16:creationId xmlns:a16="http://schemas.microsoft.com/office/drawing/2014/main" id="{BF7E6E92-7C8F-4C09-A4CE-D24DA8D94872}"/>
              </a:ext>
            </a:extLst>
          </p:cNvPr>
          <p:cNvSpPr txBox="1"/>
          <p:nvPr/>
        </p:nvSpPr>
        <p:spPr>
          <a:xfrm>
            <a:off x="5464878" y="4228725"/>
            <a:ext cx="1048734" cy="620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If there are Post-Decision requirements, complete and submit to host for final review</a:t>
            </a:r>
          </a:p>
        </p:txBody>
      </p:sp>
      <p:sp>
        <p:nvSpPr>
          <p:cNvPr id="95" name="Rectangle: Rounded Corners 52">
            <a:extLst>
              <a:ext uri="{FF2B5EF4-FFF2-40B4-BE49-F238E27FC236}">
                <a16:creationId xmlns:a16="http://schemas.microsoft.com/office/drawing/2014/main" id="{D66F3C35-57E5-48F1-B849-CA4FDB2F8C03}"/>
              </a:ext>
            </a:extLst>
          </p:cNvPr>
          <p:cNvSpPr txBox="1"/>
          <p:nvPr/>
        </p:nvSpPr>
        <p:spPr>
          <a:xfrm>
            <a:off x="6774526" y="2771278"/>
            <a:ext cx="1011143" cy="4387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Only applicable if there are Post-decision requirements</a:t>
            </a:r>
          </a:p>
        </p:txBody>
      </p:sp>
      <p:sp>
        <p:nvSpPr>
          <p:cNvPr id="96" name="Rectangle: Rounded Corners 54">
            <a:extLst>
              <a:ext uri="{FF2B5EF4-FFF2-40B4-BE49-F238E27FC236}">
                <a16:creationId xmlns:a16="http://schemas.microsoft.com/office/drawing/2014/main" id="{B434764B-56B5-4092-8560-1AD885A3B399}"/>
              </a:ext>
            </a:extLst>
          </p:cNvPr>
          <p:cNvSpPr txBox="1"/>
          <p:nvPr/>
        </p:nvSpPr>
        <p:spPr>
          <a:xfrm>
            <a:off x="6791925" y="3528392"/>
            <a:ext cx="989609" cy="3823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Review Post-decision requirements, then confirm or revoke offer</a:t>
            </a:r>
          </a:p>
        </p:txBody>
      </p:sp>
      <p:sp>
        <p:nvSpPr>
          <p:cNvPr id="97" name="Rectangle: Rounded Corners 56">
            <a:extLst>
              <a:ext uri="{FF2B5EF4-FFF2-40B4-BE49-F238E27FC236}">
                <a16:creationId xmlns:a16="http://schemas.microsoft.com/office/drawing/2014/main" id="{AFFAB3BD-3B25-4735-8911-942750A51CA2}"/>
              </a:ext>
            </a:extLst>
          </p:cNvPr>
          <p:cNvSpPr txBox="1"/>
          <p:nvPr/>
        </p:nvSpPr>
        <p:spPr>
          <a:xfrm>
            <a:off x="6774526" y="4176526"/>
            <a:ext cx="989609" cy="277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marL="0" marR="0" lvl="0" indent="0" algn="l" defTabSz="3111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3D7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Notify applicant of final decision</a:t>
            </a:r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1A4D41C3-588F-4AE4-B982-B3D2B79CCCAD}"/>
              </a:ext>
            </a:extLst>
          </p:cNvPr>
          <p:cNvSpPr/>
          <p:nvPr/>
        </p:nvSpPr>
        <p:spPr bwMode="auto">
          <a:xfrm>
            <a:off x="8011016" y="1394754"/>
            <a:ext cx="1063319" cy="81148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13D79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Student attends elective</a:t>
            </a:r>
          </a:p>
        </p:txBody>
      </p:sp>
    </p:spTree>
    <p:extLst>
      <p:ext uri="{BB962C8B-B14F-4D97-AF65-F5344CB8AC3E}">
        <p14:creationId xmlns:p14="http://schemas.microsoft.com/office/powerpoint/2010/main" val="34559232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Advisor Perspective - MU-COM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927198"/>
            <a:ext cx="7988300" cy="47900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Approach to applications: quality over quantity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Different strategies – some students use VSLO yet others won’t – Urban vs. Community 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 MU-COM, there are Development Days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3-part discussion in the fall (use checklists)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By January of M4, students are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can pursue opportunities earlier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Clinical &amp; Research Opportunities Database</a:t>
            </a:r>
            <a:endParaRPr lang="en-US" dirty="0"/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Public Health Pathways for Medical Students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181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C9EE-020A-4EBB-9CC2-1BEE5DE0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Advisor Perspective - MU-COM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EB09-1849-41F1-A1EB-E2D87856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931814"/>
            <a:ext cx="8312830" cy="49203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MU-COM provides students with a spreadsheet to narrow things down…catalog interests &amp; dates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Ask students to identify 3 different 	specialties – what interests you?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Location is a key consideration for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students have high interest in primary care – 50% of class go into Family and Internal Medicine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Parallel planning is ok…know your stats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 go to institution’s website as a starting point…always 1</a:t>
            </a:r>
            <a:r>
              <a:rPr lang="en-US" baseline="30000" dirty="0"/>
              <a:t>st</a:t>
            </a:r>
            <a:r>
              <a:rPr lang="en-US" dirty="0"/>
              <a:t> source verify and network!</a:t>
            </a:r>
          </a:p>
        </p:txBody>
      </p:sp>
    </p:spTree>
    <p:extLst>
      <p:ext uri="{BB962C8B-B14F-4D97-AF65-F5344CB8AC3E}">
        <p14:creationId xmlns:p14="http://schemas.microsoft.com/office/powerpoint/2010/main" val="13380694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0A62-68FF-434D-8458-D2733FC0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Advisor Perspective - MU-COM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BD234-DB1A-4B2A-8A10-9D2DA06F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students should consider: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Financial aspect, refer to Institution Summary provided by Host institutions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Benefits of doing rotations to gain a new perspective and exposure to different practices in other settings/states/regions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Away rotations to diversify portfolios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Pace themselves…</a:t>
            </a:r>
            <a:r>
              <a:rPr lang="en-US" dirty="0" err="1"/>
              <a:t>aways</a:t>
            </a:r>
            <a:r>
              <a:rPr lang="en-US" dirty="0"/>
              <a:t> can be exhausting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Remain in touch and encourage to have fun!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dirty="0"/>
              <a:t>Post-away reflection and CV updates</a:t>
            </a:r>
          </a:p>
        </p:txBody>
      </p:sp>
    </p:spTree>
    <p:extLst>
      <p:ext uri="{BB962C8B-B14F-4D97-AF65-F5344CB8AC3E}">
        <p14:creationId xmlns:p14="http://schemas.microsoft.com/office/powerpoint/2010/main" val="18310724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212B-4E69-4446-931F-FCE15FFF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Perspective - </a:t>
            </a:r>
            <a:r>
              <a:rPr lang="en-US" sz="3200" u="sng" dirty="0"/>
              <a:t>LMU-DCOM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BBE1-A55A-445E-8FEC-2540F5579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Home institution</a:t>
            </a:r>
            <a:r>
              <a:rPr lang="en-US" sz="2400" dirty="0"/>
              <a:t>: sends their students to participating </a:t>
            </a:r>
            <a:r>
              <a:rPr lang="en-US" sz="2400" b="1" dirty="0"/>
              <a:t>Host</a:t>
            </a:r>
            <a:r>
              <a:rPr lang="en-US" sz="2400" dirty="0"/>
              <a:t> </a:t>
            </a:r>
            <a:r>
              <a:rPr lang="en-US" sz="2400" b="1" dirty="0"/>
              <a:t>institutions</a:t>
            </a:r>
            <a:r>
              <a:rPr lang="en-US" sz="2400" dirty="0"/>
              <a:t> in the VSLO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Introduce students to away/audition rotations ongoing with </a:t>
            </a:r>
            <a:r>
              <a:rPr lang="en-US" sz="2400" b="1" dirty="0"/>
              <a:t>consistent language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Timeline for introducing OMS III students:</a:t>
            </a:r>
          </a:p>
          <a:p>
            <a:pPr lvl="1" indent="0">
              <a:buNone/>
            </a:pPr>
            <a:r>
              <a:rPr lang="en-US" sz="2400" dirty="0"/>
              <a:t>	 Fall: students receive information on VSLO </a:t>
            </a:r>
          </a:p>
          <a:p>
            <a:pPr lvl="1" indent="0">
              <a:buNone/>
            </a:pPr>
            <a:r>
              <a:rPr lang="en-US" sz="2400" dirty="0"/>
              <a:t>	January: students receive their invitations to VSLO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623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F7C0-A480-435F-80DE-5F4E41A6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Perspective - </a:t>
            </a:r>
            <a:r>
              <a:rPr lang="en-US" sz="3200" u="sng" dirty="0"/>
              <a:t>LMU-DCOM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EF4C-9CF1-4BAA-81C8-7C802BD7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3" y="1140748"/>
            <a:ext cx="7988300" cy="4790077"/>
          </a:xfrm>
        </p:spPr>
        <p:txBody>
          <a:bodyPr/>
          <a:lstStyle/>
          <a:p>
            <a:r>
              <a:rPr lang="en-US" sz="2400" dirty="0"/>
              <a:t>Ways that LMU-DCOM reaches students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Students receive clinical rotations manual containing a section on VSLO process and information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Friday didactics: cover different topics (LoRs, personal statements)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Alumni/Career Services Sessions monthly during all 4 years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Targeted evening sessions for students on clinical rotations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60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938F-7974-4050-9684-539497E5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Home Perspective - </a:t>
            </a:r>
            <a:r>
              <a:rPr lang="en-US" sz="3200" u="sng" dirty="0"/>
              <a:t>LMU-DCOM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4029-D332-4B08-998A-612EDD7DA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226102"/>
            <a:ext cx="7988300" cy="4790077"/>
          </a:xfrm>
        </p:spPr>
        <p:txBody>
          <a:bodyPr/>
          <a:lstStyle/>
          <a:p>
            <a:r>
              <a:rPr lang="en-US" sz="2400" dirty="0"/>
              <a:t>Components provided to programs by DCOM:</a:t>
            </a:r>
          </a:p>
          <a:p>
            <a:pPr marL="741363" lvl="1" indent="-342900"/>
            <a:r>
              <a:rPr lang="en-US" sz="2000" dirty="0"/>
              <a:t> Medical School Transcript  </a:t>
            </a:r>
          </a:p>
          <a:p>
            <a:pPr marL="741363" lvl="1" indent="-342900"/>
            <a:r>
              <a:rPr lang="en-US" sz="2000" dirty="0"/>
              <a:t> Away Rotation Attestation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Proof of Liability/Malpractice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Up to date Drug Screen and background check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Medical School Letter of Good Standing 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Clinical Rotation Evaluation form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Proof of HIPAA/OSHA/Universal Precautions/Scrub training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Assistance with AAMC or other immunization forms</a:t>
            </a:r>
          </a:p>
          <a:p>
            <a:pPr marL="8556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Students are responsible for mask fit test, COMLEX, and USMLE score, LoRs</a:t>
            </a:r>
          </a:p>
        </p:txBody>
      </p:sp>
    </p:spTree>
    <p:extLst>
      <p:ext uri="{BB962C8B-B14F-4D97-AF65-F5344CB8AC3E}">
        <p14:creationId xmlns:p14="http://schemas.microsoft.com/office/powerpoint/2010/main" val="71399429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MMPROD_NEXTUNIQUEID" val="10010"/>
  <p:tag name="MMPROD_UIDATA" val="&lt;database version=&quot;7.0&quot;&gt;&lt;object type=&quot;1&quot; unique_id=&quot;10001&quot;&gt;&lt;object type=&quot;8&quot; unique_id=&quot;217895&quot;&gt;&lt;/object&gt;&lt;object type=&quot;2&quot; unique_id=&quot;217896&quot;&gt;&lt;object type=&quot;3&quot; unique_id=&quot;217897&quot;&gt;&lt;property id=&quot;20148&quot; value=&quot;5&quot;/&gt;&lt;property id=&quot;20300&quot; value=&quot;Slide 1&quot;/&gt;&lt;property id=&quot;20307&quot; value=&quot;257&quot;/&gt;&lt;/object&gt;&lt;object type=&quot;3&quot; unique_id=&quot;217898&quot;&gt;&lt;property id=&quot;20148&quot; value=&quot;5&quot;/&gt;&lt;property id=&quot;20300&quot; value=&quot;Slide 2 - &amp;quot;Add Chart title&amp;quot;&quot;/&gt;&lt;property id=&quot;20307&quot; value=&quot;566&quot;/&gt;&lt;/object&gt;&lt;object type=&quot;3&quot; unique_id=&quot;217899&quot;&gt;&lt;property id=&quot;20148&quot; value=&quot;5&quot;/&gt;&lt;property id=&quot;20300&quot; value=&quot;Slide 3 - &amp;quot;Chart template&amp;quot;&quot;/&gt;&lt;property id=&quot;20307&quot; value=&quot;567&quot;/&gt;&lt;/object&gt;&lt;object type=&quot;3&quot; unique_id=&quot;21790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AAMC White template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grated Services purple.potx" id="{73921BA2-5F67-4EAA-A4A8-35CC8205D02D}" vid="{2BFAB53A-500A-46BD-B8A3-E044BCAC605A}"/>
    </a:ext>
  </a:extLst>
</a:theme>
</file>

<file path=ppt/theme/theme2.xml><?xml version="1.0" encoding="utf-8"?>
<a:theme xmlns:a="http://schemas.openxmlformats.org/drawingml/2006/main" name="Winter 2014 Rounds">
  <a:themeElements>
    <a:clrScheme name="DGK Template">
      <a:dk1>
        <a:srgbClr val="013D79"/>
      </a:dk1>
      <a:lt1>
        <a:srgbClr val="FFFFFF"/>
      </a:lt1>
      <a:dk2>
        <a:srgbClr val="013D79"/>
      </a:dk2>
      <a:lt2>
        <a:srgbClr val="FFFFFF"/>
      </a:lt2>
      <a:accent1>
        <a:srgbClr val="FCB040"/>
      </a:accent1>
      <a:accent2>
        <a:srgbClr val="7A003B"/>
      </a:accent2>
      <a:accent3>
        <a:srgbClr val="99D08F"/>
      </a:accent3>
      <a:accent4>
        <a:srgbClr val="1BB7AC"/>
      </a:accent4>
      <a:accent5>
        <a:srgbClr val="91A5A6"/>
      </a:accent5>
      <a:accent6>
        <a:srgbClr val="547BB2"/>
      </a:accent6>
      <a:hlink>
        <a:srgbClr val="013D79"/>
      </a:hlink>
      <a:folHlink>
        <a:srgbClr val="013D79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E97729B0-F481-5E46-80BE-9809B7523141}" vid="{2FF8247A-8276-6E44-AEC7-52DCF962A1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Integrated Services purple</Template>
  <TotalTime>5831</TotalTime>
  <Words>1182</Words>
  <Application>Microsoft Office PowerPoint</Application>
  <PresentationFormat>On-screen Show (4:3)</PresentationFormat>
  <Paragraphs>166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Times New Roman</vt:lpstr>
      <vt:lpstr>Wingdings</vt:lpstr>
      <vt:lpstr>AAMC White template</vt:lpstr>
      <vt:lpstr>Winter 2014 Rounds</vt:lpstr>
      <vt:lpstr>PowerPoint Presentation</vt:lpstr>
      <vt:lpstr>PowerPoint Presentation</vt:lpstr>
      <vt:lpstr>PowerPoint Presentation</vt:lpstr>
      <vt:lpstr>Advisor Perspective - MU-COM</vt:lpstr>
      <vt:lpstr>Advisor Perspective - MU-COM</vt:lpstr>
      <vt:lpstr>Advisor Perspective - MU-COM</vt:lpstr>
      <vt:lpstr>Home Perspective - LMU-DCOM</vt:lpstr>
      <vt:lpstr>Home Perspective - LMU-DCOM</vt:lpstr>
      <vt:lpstr>Home Perspective - LMU-DCOM</vt:lpstr>
      <vt:lpstr>Home Perspective - LMU-DCOM</vt:lpstr>
      <vt:lpstr>Host Perspective - COM-Tucson</vt:lpstr>
      <vt:lpstr>Host Perspective - COM-Tucson</vt:lpstr>
      <vt:lpstr>Host Perspective - COM-Tucson</vt:lpstr>
      <vt:lpstr>Host Perspective - COM-Tucson</vt:lpstr>
      <vt:lpstr>Host Perspective - COM-Tucson</vt:lpstr>
      <vt:lpstr>Contact Us</vt:lpstr>
      <vt:lpstr>PowerPoint Presentation</vt:lpstr>
    </vt:vector>
  </TitlesOfParts>
  <Company>AAMC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Adriane Lopez</dc:creator>
  <cp:keywords/>
  <dc:description/>
  <cp:lastModifiedBy>Jena Wimsatt</cp:lastModifiedBy>
  <cp:revision>21</cp:revision>
  <cp:lastPrinted>2004-07-27T15:39:03Z</cp:lastPrinted>
  <dcterms:created xsi:type="dcterms:W3CDTF">2021-10-12T14:10:25Z</dcterms:created>
  <dcterms:modified xsi:type="dcterms:W3CDTF">2021-11-12T18:58:55Z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08-03-13 blue ridge on white</vt:lpwstr>
  </property>
  <property fmtid="{D5CDD505-2E9C-101B-9397-08002B2CF9AE}" pid="4" name="ArticulateGUID">
    <vt:lpwstr>46A273CA-495C-4F47-9946-39738AE274FF</vt:lpwstr>
  </property>
  <property fmtid="{D5CDD505-2E9C-101B-9397-08002B2CF9AE}" pid="5" name="ArticulateProjectFull">
    <vt:lpwstr>H:\AAMC Graphic Files\13 files\13-147 Integrated Services ID\STYLEGUIDE\PPT\13-147 Integrated Services arrows.ppta</vt:lpwstr>
  </property>
</Properties>
</file>