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4"/>
    <p:sldMasterId id="2147483668" r:id="rId5"/>
    <p:sldMasterId id="2147483687" r:id="rId6"/>
  </p:sldMasterIdLst>
  <p:notesMasterIdLst>
    <p:notesMasterId r:id="rId46"/>
  </p:notesMasterIdLst>
  <p:handoutMasterIdLst>
    <p:handoutMasterId r:id="rId47"/>
  </p:handoutMasterIdLst>
  <p:sldIdLst>
    <p:sldId id="1067" r:id="rId7"/>
    <p:sldId id="2620" r:id="rId8"/>
    <p:sldId id="2674" r:id="rId9"/>
    <p:sldId id="597" r:id="rId10"/>
    <p:sldId id="2668" r:id="rId11"/>
    <p:sldId id="2656" r:id="rId12"/>
    <p:sldId id="2654" r:id="rId13"/>
    <p:sldId id="2673" r:id="rId14"/>
    <p:sldId id="2531" r:id="rId15"/>
    <p:sldId id="2624" r:id="rId16"/>
    <p:sldId id="2672" r:id="rId17"/>
    <p:sldId id="2662" r:id="rId18"/>
    <p:sldId id="636" r:id="rId19"/>
    <p:sldId id="2658" r:id="rId20"/>
    <p:sldId id="2650" r:id="rId21"/>
    <p:sldId id="2659" r:id="rId22"/>
    <p:sldId id="2651" r:id="rId23"/>
    <p:sldId id="2615" r:id="rId24"/>
    <p:sldId id="596" r:id="rId25"/>
    <p:sldId id="2407" r:id="rId26"/>
    <p:sldId id="2214" r:id="rId27"/>
    <p:sldId id="592" r:id="rId28"/>
    <p:sldId id="593" r:id="rId29"/>
    <p:sldId id="2661" r:id="rId30"/>
    <p:sldId id="2581" r:id="rId31"/>
    <p:sldId id="2664" r:id="rId32"/>
    <p:sldId id="2671" r:id="rId33"/>
    <p:sldId id="277" r:id="rId34"/>
    <p:sldId id="280" r:id="rId35"/>
    <p:sldId id="282" r:id="rId36"/>
    <p:sldId id="2613" r:id="rId37"/>
    <p:sldId id="2676" r:id="rId38"/>
    <p:sldId id="2675" r:id="rId39"/>
    <p:sldId id="2677" r:id="rId40"/>
    <p:sldId id="2670" r:id="rId41"/>
    <p:sldId id="2678" r:id="rId42"/>
    <p:sldId id="2665" r:id="rId43"/>
    <p:sldId id="675" r:id="rId44"/>
    <p:sldId id="601" r:id="rId45"/>
  </p:sldIdLst>
  <p:sldSz cx="12192000" cy="6858000"/>
  <p:notesSz cx="6858000" cy="2914650"/>
  <p:custDataLst>
    <p:tags r:id="rId48"/>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521415D9-36F7-43E2-AB2F-B90AF26B5E84}">
      <p14:sectionLst xmlns:p14="http://schemas.microsoft.com/office/powerpoint/2010/main">
        <p14:section name="Default Section" id="{F41AD4C5-5349-45DF-A6F4-B1D392FF212C}">
          <p14:sldIdLst>
            <p14:sldId id="1067"/>
            <p14:sldId id="2620"/>
            <p14:sldId id="2674"/>
            <p14:sldId id="597"/>
            <p14:sldId id="2668"/>
            <p14:sldId id="2656"/>
            <p14:sldId id="2654"/>
            <p14:sldId id="2673"/>
            <p14:sldId id="2531"/>
            <p14:sldId id="2624"/>
            <p14:sldId id="2672"/>
            <p14:sldId id="2662"/>
            <p14:sldId id="636"/>
            <p14:sldId id="2658"/>
            <p14:sldId id="2650"/>
            <p14:sldId id="2659"/>
            <p14:sldId id="2651"/>
            <p14:sldId id="2615"/>
            <p14:sldId id="596"/>
            <p14:sldId id="2407"/>
            <p14:sldId id="2214"/>
            <p14:sldId id="592"/>
            <p14:sldId id="593"/>
            <p14:sldId id="2661"/>
            <p14:sldId id="2581"/>
            <p14:sldId id="2664"/>
            <p14:sldId id="2671"/>
            <p14:sldId id="277"/>
            <p14:sldId id="280"/>
            <p14:sldId id="282"/>
            <p14:sldId id="2613"/>
            <p14:sldId id="2676"/>
            <p14:sldId id="2675"/>
            <p14:sldId id="2677"/>
            <p14:sldId id="2670"/>
            <p14:sldId id="2678"/>
            <p14:sldId id="2665"/>
            <p14:sldId id="675"/>
            <p14:sldId id="601"/>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Gilbert" initials="SG" lastIdx="64" clrIdx="0"/>
  <p:cmAuthor id="2" name="Dana Dunleavy" initials="DD" lastIdx="19" clrIdx="1"/>
  <p:cmAuthor id="3" name="Cynthia Searcy" initials="CS" lastIdx="103" clrIdx="2"/>
  <p:cmAuthor id="4" name="Melissa Lee" initials="ML" lastIdx="14" clrIdx="3"/>
  <p:cmAuthor id="5" name="Julia Baehre" initials="JB" lastIdx="2" clrIdx="4"/>
  <p:cmAuthor id="6" name="Kun Yuan" initials="KY" lastIdx="84" clrIdx="5"/>
  <p:cmAuthor id="7" name="Amanda Fox (Contractor)" initials="AF(" lastIdx="37" clrIdx="6">
    <p:extLst>
      <p:ext uri="{19B8F6BF-5375-455C-9EA6-DF929625EA0E}">
        <p15:presenceInfo xmlns:p15="http://schemas.microsoft.com/office/powerpoint/2012/main" userId="S-1-5-21-41968455-1121848323-526660263-187321" providerId="AD"/>
      </p:ext>
    </p:extLst>
  </p:cmAuthor>
  <p:cmAuthor id="8" name="Paul Westrick" initials="PW" lastIdx="30" clrIdx="7">
    <p:extLst>
      <p:ext uri="{19B8F6BF-5375-455C-9EA6-DF929625EA0E}">
        <p15:presenceInfo xmlns:p15="http://schemas.microsoft.com/office/powerpoint/2012/main" userId="S-1-5-21-41968455-1121848323-526660263-189000" providerId="AD"/>
      </p:ext>
    </p:extLst>
  </p:cmAuthor>
  <p:cmAuthor id="9" name="Karen Mitchell" initials="KM" lastIdx="15" clrIdx="8">
    <p:extLst>
      <p:ext uri="{19B8F6BF-5375-455C-9EA6-DF929625EA0E}">
        <p15:presenceInfo xmlns:p15="http://schemas.microsoft.com/office/powerpoint/2012/main" userId="S-1-5-21-41968455-1121848323-526660263-18204" providerId="AD"/>
      </p:ext>
    </p:extLst>
  </p:cmAuthor>
  <p:cmAuthor id="10" name="Lesley Ward" initials="LW" lastIdx="19" clrIdx="9">
    <p:extLst>
      <p:ext uri="{19B8F6BF-5375-455C-9EA6-DF929625EA0E}">
        <p15:presenceInfo xmlns:p15="http://schemas.microsoft.com/office/powerpoint/2012/main" userId="S::lward@aamc.org::a3157ddc-5248-41b8-903c-c1091d71dcab" providerId="AD"/>
      </p:ext>
    </p:extLst>
  </p:cmAuthor>
  <p:cmAuthor id="11" name="Andrea Carpentieri" initials="AC" lastIdx="91" clrIdx="10">
    <p:extLst>
      <p:ext uri="{19B8F6BF-5375-455C-9EA6-DF929625EA0E}">
        <p15:presenceInfo xmlns:p15="http://schemas.microsoft.com/office/powerpoint/2012/main" userId="S::acarpentieri@aamc.org::170061c8-6092-48e7-bb28-a2f6cde8c197" providerId="AD"/>
      </p:ext>
    </p:extLst>
  </p:cmAuthor>
  <p:cmAuthor id="12" name="Jacob Miller (Contractor)" initials="JM(" lastIdx="1" clrIdx="11">
    <p:extLst>
      <p:ext uri="{19B8F6BF-5375-455C-9EA6-DF929625EA0E}">
        <p15:presenceInfo xmlns:p15="http://schemas.microsoft.com/office/powerpoint/2012/main" userId="S-1-5-21-41968455-1121848323-526660263-200777" providerId="AD"/>
      </p:ext>
    </p:extLst>
  </p:cmAuthor>
  <p:cmAuthor id="13" name="Jessie Hyland" initials="JH" lastIdx="69" clrIdx="12">
    <p:extLst>
      <p:ext uri="{19B8F6BF-5375-455C-9EA6-DF929625EA0E}">
        <p15:presenceInfo xmlns:p15="http://schemas.microsoft.com/office/powerpoint/2012/main" userId="S::jhyland@aamc.org::d5b4cdd1-1178-4d50-b331-e75b622829b0" providerId="AD"/>
      </p:ext>
    </p:extLst>
  </p:cmAuthor>
  <p:cmAuthor id="14" name="Marie Tummarello (Contractor)" initials="M(" lastIdx="24" clrIdx="13">
    <p:extLst>
      <p:ext uri="{19B8F6BF-5375-455C-9EA6-DF929625EA0E}">
        <p15:presenceInfo xmlns:p15="http://schemas.microsoft.com/office/powerpoint/2012/main" userId="S::mtummarello@aamc.org::85ec18aa-fe80-469f-a84d-0f5308401d24" providerId="AD"/>
      </p:ext>
    </p:extLst>
  </p:cmAuthor>
  <p:cmAuthor id="15" name="Rachel Oh (Contractor)" initials="R(" lastIdx="30" clrIdx="14">
    <p:extLst>
      <p:ext uri="{19B8F6BF-5375-455C-9EA6-DF929625EA0E}">
        <p15:presenceInfo xmlns:p15="http://schemas.microsoft.com/office/powerpoint/2012/main" userId="S::roh@aamc.org::4ffd7527-ff36-4ad3-8649-93bc2e6ea26e" providerId="AD"/>
      </p:ext>
    </p:extLst>
  </p:cmAuthor>
  <p:cmAuthor id="16" name="Lindsey Topp" initials="LT" lastIdx="5" clrIdx="15">
    <p:extLst>
      <p:ext uri="{19B8F6BF-5375-455C-9EA6-DF929625EA0E}">
        <p15:presenceInfo xmlns:p15="http://schemas.microsoft.com/office/powerpoint/2012/main" userId="S::ltopp@aamc.org::96fc7ad4-cf6e-4e10-aa0b-aad293723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DDD"/>
    <a:srgbClr val="000000"/>
    <a:srgbClr val="B2BFDD"/>
    <a:srgbClr val="F0F4FA"/>
    <a:srgbClr val="5F5F5F"/>
    <a:srgbClr val="466B9C"/>
    <a:srgbClr val="800000"/>
    <a:srgbClr val="F6C798"/>
    <a:srgbClr val="E7E8EC"/>
    <a:srgbClr val="CF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903A2-7361-4F42-8D8F-787F3E518519}" v="23" dt="2021-07-07T11:54:53.496"/>
    <p1510:client id="{2FF725B1-FDC5-4CB2-9AE5-678DF137AFFE}" v="2" dt="2021-07-06T20:57:36.431"/>
    <p1510:client id="{A313B7EB-7071-4D19-8A69-B0A2EF133836}" v="1415" dt="2021-07-07T15:39:20.931"/>
    <p1510:client id="{E31C2FEF-3F06-0764-1967-062EA33249B2}" v="3" dt="2021-07-06T20:43:45.744"/>
    <p1510:client id="{F0CB51AB-C382-4112-827E-04E24AF38192}" v="118" dt="2021-07-07T18:16:50.94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27" autoAdjust="0"/>
  </p:normalViewPr>
  <p:slideViewPr>
    <p:cSldViewPr snapToGrid="0">
      <p:cViewPr varScale="1">
        <p:scale>
          <a:sx n="105" d="100"/>
          <a:sy n="105" d="100"/>
        </p:scale>
        <p:origin x="2392" y="60"/>
      </p:cViewPr>
      <p:guideLst>
        <p:guide orient="horz" pos="2184"/>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656A5-70FC-4A59-8ACB-52B92457DC70}" type="doc">
      <dgm:prSet loTypeId="urn:microsoft.com/office/officeart/2005/8/layout/equation2" loCatId="process" qsTypeId="urn:microsoft.com/office/officeart/2005/8/quickstyle/simple1" qsCatId="simple" csTypeId="urn:microsoft.com/office/officeart/2005/8/colors/colorful5" csCatId="colorful" phldr="1"/>
      <dgm:spPr/>
    </dgm:pt>
    <dgm:pt modelId="{077514E6-1982-4266-B97E-A687D967EBD8}">
      <dgm:prSet phldrT="[Text]" custT="1"/>
      <dgm:spPr/>
      <dgm:t>
        <a:bodyPr tIns="0"/>
        <a:lstStyle/>
        <a:p>
          <a:r>
            <a:rPr lang="en-US" sz="1800"/>
            <a:t>Can</a:t>
          </a:r>
          <a:br>
            <a:rPr lang="en-US" sz="1800"/>
          </a:br>
          <a:r>
            <a:rPr lang="en-US" sz="1800"/>
            <a:t>do</a:t>
          </a:r>
        </a:p>
      </dgm:t>
    </dgm:pt>
    <dgm:pt modelId="{EAF7ACC6-9CAA-41EA-8181-CCDEE4C1841C}" type="parTrans" cxnId="{2807359F-E4F5-4135-BA8B-852074AB333E}">
      <dgm:prSet/>
      <dgm:spPr/>
      <dgm:t>
        <a:bodyPr/>
        <a:lstStyle/>
        <a:p>
          <a:endParaRPr lang="en-US"/>
        </a:p>
      </dgm:t>
    </dgm:pt>
    <dgm:pt modelId="{F0E079C2-D2BB-4C2C-82CE-F1EBAAE43C36}" type="sibTrans" cxnId="{2807359F-E4F5-4135-BA8B-852074AB333E}">
      <dgm:prSet/>
      <dgm:spPr/>
      <dgm:t>
        <a:bodyPr/>
        <a:lstStyle/>
        <a:p>
          <a:endParaRPr lang="en-US"/>
        </a:p>
      </dgm:t>
    </dgm:pt>
    <dgm:pt modelId="{0F3B9A97-4204-432B-BF28-57C75023AF34}">
      <dgm:prSet phldrT="[Text]" custT="1"/>
      <dgm:spPr/>
      <dgm:t>
        <a:bodyPr/>
        <a:lstStyle/>
        <a:p>
          <a:r>
            <a:rPr lang="en-US" sz="1800"/>
            <a:t>Will</a:t>
          </a:r>
          <a:br>
            <a:rPr lang="en-US" sz="1800"/>
          </a:br>
          <a:r>
            <a:rPr lang="en-US" sz="1800"/>
            <a:t>do</a:t>
          </a:r>
        </a:p>
      </dgm:t>
    </dgm:pt>
    <dgm:pt modelId="{EE2E9CCF-A5B6-46B5-9182-7327DD3ADD9F}" type="parTrans" cxnId="{4E367AD5-F638-4C2B-9367-D5A69DE965C8}">
      <dgm:prSet/>
      <dgm:spPr/>
      <dgm:t>
        <a:bodyPr/>
        <a:lstStyle/>
        <a:p>
          <a:endParaRPr lang="en-US"/>
        </a:p>
      </dgm:t>
    </dgm:pt>
    <dgm:pt modelId="{096E8FC7-DBA8-46A1-9EF7-F157D6A10C92}" type="sibTrans" cxnId="{4E367AD5-F638-4C2B-9367-D5A69DE965C8}">
      <dgm:prSet/>
      <dgm:spPr/>
      <dgm:t>
        <a:bodyPr/>
        <a:lstStyle/>
        <a:p>
          <a:endParaRPr lang="en-US"/>
        </a:p>
      </dgm:t>
    </dgm:pt>
    <dgm:pt modelId="{6095A5D0-BFD7-44D4-BAD9-21A73922DBDE}">
      <dgm:prSet phldrT="[Text]" custT="1"/>
      <dgm:spPr/>
      <dgm:t>
        <a:bodyPr lIns="0" tIns="0" rIns="0" bIns="0"/>
        <a:lstStyle/>
        <a:p>
          <a:r>
            <a:rPr lang="en-US" sz="1800"/>
            <a:t>Should</a:t>
          </a:r>
          <a:br>
            <a:rPr lang="en-US" sz="1800"/>
          </a:br>
          <a:r>
            <a:rPr lang="en-US" sz="1800"/>
            <a:t>do</a:t>
          </a:r>
        </a:p>
      </dgm:t>
    </dgm:pt>
    <dgm:pt modelId="{D1C5FB7A-DA8B-4AAB-AAA5-14A5A42E076B}" type="parTrans" cxnId="{20C80CB3-8F4A-41DA-BDDF-642BE1A5AAC1}">
      <dgm:prSet/>
      <dgm:spPr/>
      <dgm:t>
        <a:bodyPr/>
        <a:lstStyle/>
        <a:p>
          <a:endParaRPr lang="en-US"/>
        </a:p>
      </dgm:t>
    </dgm:pt>
    <dgm:pt modelId="{FD1BF420-3973-4281-9EE0-380D1E211C89}" type="sibTrans" cxnId="{20C80CB3-8F4A-41DA-BDDF-642BE1A5AAC1}">
      <dgm:prSet/>
      <dgm:spPr/>
      <dgm:t>
        <a:bodyPr/>
        <a:lstStyle/>
        <a:p>
          <a:endParaRPr lang="en-US"/>
        </a:p>
      </dgm:t>
    </dgm:pt>
    <dgm:pt modelId="{BECB25C0-18E4-471E-9CAF-0BA3DABBF38B}">
      <dgm:prSet phldrT="[Text]"/>
      <dgm:spPr/>
      <dgm:t>
        <a:bodyPr/>
        <a:lstStyle/>
        <a:p>
          <a:r>
            <a:rPr lang="en-US"/>
            <a:t>Accept</a:t>
          </a:r>
        </a:p>
      </dgm:t>
    </dgm:pt>
    <dgm:pt modelId="{8149ACB3-D635-4FC1-8B7F-77FCB71BF053}" type="parTrans" cxnId="{3206F8C0-12EE-4114-AAE1-FB5261FE0B38}">
      <dgm:prSet/>
      <dgm:spPr/>
      <dgm:t>
        <a:bodyPr/>
        <a:lstStyle/>
        <a:p>
          <a:endParaRPr lang="en-US"/>
        </a:p>
      </dgm:t>
    </dgm:pt>
    <dgm:pt modelId="{DC2ECBA8-3948-4C2E-B22C-C67C41CD1F4E}" type="sibTrans" cxnId="{3206F8C0-12EE-4114-AAE1-FB5261FE0B38}">
      <dgm:prSet/>
      <dgm:spPr/>
      <dgm:t>
        <a:bodyPr/>
        <a:lstStyle/>
        <a:p>
          <a:endParaRPr lang="en-US"/>
        </a:p>
      </dgm:t>
    </dgm:pt>
    <dgm:pt modelId="{E8452790-1C03-4866-B201-BA9C20B9A2DE}" type="pres">
      <dgm:prSet presAssocID="{8DC656A5-70FC-4A59-8ACB-52B92457DC70}" presName="Name0" presStyleCnt="0">
        <dgm:presLayoutVars>
          <dgm:dir/>
          <dgm:resizeHandles val="exact"/>
        </dgm:presLayoutVars>
      </dgm:prSet>
      <dgm:spPr/>
    </dgm:pt>
    <dgm:pt modelId="{B9F469AC-40CB-4C9A-B2AF-DA3FB2900EDF}" type="pres">
      <dgm:prSet presAssocID="{8DC656A5-70FC-4A59-8ACB-52B92457DC70}" presName="vNodes" presStyleCnt="0"/>
      <dgm:spPr/>
    </dgm:pt>
    <dgm:pt modelId="{695B25BB-A502-4A83-9CE4-496FDA0C99C5}" type="pres">
      <dgm:prSet presAssocID="{077514E6-1982-4266-B97E-A687D967EBD8}" presName="node" presStyleLbl="node1" presStyleIdx="0" presStyleCnt="4" custScaleX="111621" custScaleY="111621">
        <dgm:presLayoutVars>
          <dgm:bulletEnabled val="1"/>
        </dgm:presLayoutVars>
      </dgm:prSet>
      <dgm:spPr/>
    </dgm:pt>
    <dgm:pt modelId="{A078AF29-2A71-436D-84CB-FE2FE15CB400}" type="pres">
      <dgm:prSet presAssocID="{F0E079C2-D2BB-4C2C-82CE-F1EBAAE43C36}" presName="spacerT" presStyleCnt="0"/>
      <dgm:spPr/>
    </dgm:pt>
    <dgm:pt modelId="{8F28FF04-825D-4547-B405-55794C9A6770}" type="pres">
      <dgm:prSet presAssocID="{F0E079C2-D2BB-4C2C-82CE-F1EBAAE43C36}" presName="sibTrans" presStyleLbl="sibTrans2D1" presStyleIdx="0" presStyleCnt="3"/>
      <dgm:spPr/>
    </dgm:pt>
    <dgm:pt modelId="{7CD64BCE-3C72-4A7D-8D98-3DFDD761D42B}" type="pres">
      <dgm:prSet presAssocID="{F0E079C2-D2BB-4C2C-82CE-F1EBAAE43C36}" presName="spacerB" presStyleCnt="0"/>
      <dgm:spPr/>
    </dgm:pt>
    <dgm:pt modelId="{31955DC3-10E5-47B8-82E1-1F32AF5F004F}" type="pres">
      <dgm:prSet presAssocID="{0F3B9A97-4204-432B-BF28-57C75023AF34}" presName="node" presStyleLbl="node1" presStyleIdx="1" presStyleCnt="4" custScaleX="117175" custScaleY="117174">
        <dgm:presLayoutVars>
          <dgm:bulletEnabled val="1"/>
        </dgm:presLayoutVars>
      </dgm:prSet>
      <dgm:spPr/>
    </dgm:pt>
    <dgm:pt modelId="{BE319A0F-F6DB-44A6-B23E-47EA57F43FFC}" type="pres">
      <dgm:prSet presAssocID="{096E8FC7-DBA8-46A1-9EF7-F157D6A10C92}" presName="spacerT" presStyleCnt="0"/>
      <dgm:spPr/>
    </dgm:pt>
    <dgm:pt modelId="{02211314-A17F-46EE-B114-BF541DB48507}" type="pres">
      <dgm:prSet presAssocID="{096E8FC7-DBA8-46A1-9EF7-F157D6A10C92}" presName="sibTrans" presStyleLbl="sibTrans2D1" presStyleIdx="1" presStyleCnt="3"/>
      <dgm:spPr/>
    </dgm:pt>
    <dgm:pt modelId="{2E025B4E-769B-4243-B9CB-DA75BC0F2D8F}" type="pres">
      <dgm:prSet presAssocID="{096E8FC7-DBA8-46A1-9EF7-F157D6A10C92}" presName="spacerB" presStyleCnt="0"/>
      <dgm:spPr/>
    </dgm:pt>
    <dgm:pt modelId="{4BD81664-EA5D-4650-99C1-8A9211D67A78}" type="pres">
      <dgm:prSet presAssocID="{6095A5D0-BFD7-44D4-BAD9-21A73922DBDE}" presName="node" presStyleLbl="node1" presStyleIdx="2" presStyleCnt="4" custScaleX="108535" custScaleY="108535">
        <dgm:presLayoutVars>
          <dgm:bulletEnabled val="1"/>
        </dgm:presLayoutVars>
      </dgm:prSet>
      <dgm:spPr/>
    </dgm:pt>
    <dgm:pt modelId="{B0144ED1-106A-4B33-970E-B1FC4565A907}" type="pres">
      <dgm:prSet presAssocID="{8DC656A5-70FC-4A59-8ACB-52B92457DC70}" presName="sibTransLast" presStyleLbl="sibTrans2D1" presStyleIdx="2" presStyleCnt="3"/>
      <dgm:spPr/>
    </dgm:pt>
    <dgm:pt modelId="{3B10520A-DC2F-480F-ADEC-55077648D542}" type="pres">
      <dgm:prSet presAssocID="{8DC656A5-70FC-4A59-8ACB-52B92457DC70}" presName="connectorText" presStyleLbl="sibTrans2D1" presStyleIdx="2" presStyleCnt="3"/>
      <dgm:spPr/>
    </dgm:pt>
    <dgm:pt modelId="{4E1123EA-627C-48B1-A59A-361A0E6877D0}" type="pres">
      <dgm:prSet presAssocID="{8DC656A5-70FC-4A59-8ACB-52B92457DC70}" presName="lastNode" presStyleLbl="node1" presStyleIdx="3" presStyleCnt="4">
        <dgm:presLayoutVars>
          <dgm:bulletEnabled val="1"/>
        </dgm:presLayoutVars>
      </dgm:prSet>
      <dgm:spPr/>
    </dgm:pt>
  </dgm:ptLst>
  <dgm:cxnLst>
    <dgm:cxn modelId="{6FAC0002-4E4A-49A0-BEB2-68FA36027AF4}" type="presOf" srcId="{6095A5D0-BFD7-44D4-BAD9-21A73922DBDE}" destId="{4BD81664-EA5D-4650-99C1-8A9211D67A78}" srcOrd="0" destOrd="0" presId="urn:microsoft.com/office/officeart/2005/8/layout/equation2"/>
    <dgm:cxn modelId="{74FA9C15-941C-43E7-B70F-5875B4C9F26A}" type="presOf" srcId="{FD1BF420-3973-4281-9EE0-380D1E211C89}" destId="{3B10520A-DC2F-480F-ADEC-55077648D542}" srcOrd="1" destOrd="0" presId="urn:microsoft.com/office/officeart/2005/8/layout/equation2"/>
    <dgm:cxn modelId="{587B4E5F-6556-4B86-AF7C-948605AE1269}" type="presOf" srcId="{096E8FC7-DBA8-46A1-9EF7-F157D6A10C92}" destId="{02211314-A17F-46EE-B114-BF541DB48507}" srcOrd="0" destOrd="0" presId="urn:microsoft.com/office/officeart/2005/8/layout/equation2"/>
    <dgm:cxn modelId="{DB9BFA44-161F-483C-8DCE-C7EDC1B15C69}" type="presOf" srcId="{077514E6-1982-4266-B97E-A687D967EBD8}" destId="{695B25BB-A502-4A83-9CE4-496FDA0C99C5}" srcOrd="0" destOrd="0" presId="urn:microsoft.com/office/officeart/2005/8/layout/equation2"/>
    <dgm:cxn modelId="{9021448F-E303-45DD-B18E-DC53D579B63F}" type="presOf" srcId="{FD1BF420-3973-4281-9EE0-380D1E211C89}" destId="{B0144ED1-106A-4B33-970E-B1FC4565A907}" srcOrd="0" destOrd="0" presId="urn:microsoft.com/office/officeart/2005/8/layout/equation2"/>
    <dgm:cxn modelId="{EB807499-B238-4D56-9913-F264E820357F}" type="presOf" srcId="{F0E079C2-D2BB-4C2C-82CE-F1EBAAE43C36}" destId="{8F28FF04-825D-4547-B405-55794C9A6770}" srcOrd="0" destOrd="0" presId="urn:microsoft.com/office/officeart/2005/8/layout/equation2"/>
    <dgm:cxn modelId="{2807359F-E4F5-4135-BA8B-852074AB333E}" srcId="{8DC656A5-70FC-4A59-8ACB-52B92457DC70}" destId="{077514E6-1982-4266-B97E-A687D967EBD8}" srcOrd="0" destOrd="0" parTransId="{EAF7ACC6-9CAA-41EA-8181-CCDEE4C1841C}" sibTransId="{F0E079C2-D2BB-4C2C-82CE-F1EBAAE43C36}"/>
    <dgm:cxn modelId="{20C80CB3-8F4A-41DA-BDDF-642BE1A5AAC1}" srcId="{8DC656A5-70FC-4A59-8ACB-52B92457DC70}" destId="{6095A5D0-BFD7-44D4-BAD9-21A73922DBDE}" srcOrd="2" destOrd="0" parTransId="{D1C5FB7A-DA8B-4AAB-AAA5-14A5A42E076B}" sibTransId="{FD1BF420-3973-4281-9EE0-380D1E211C89}"/>
    <dgm:cxn modelId="{3206F8C0-12EE-4114-AAE1-FB5261FE0B38}" srcId="{8DC656A5-70FC-4A59-8ACB-52B92457DC70}" destId="{BECB25C0-18E4-471E-9CAF-0BA3DABBF38B}" srcOrd="3" destOrd="0" parTransId="{8149ACB3-D635-4FC1-8B7F-77FCB71BF053}" sibTransId="{DC2ECBA8-3948-4C2E-B22C-C67C41CD1F4E}"/>
    <dgm:cxn modelId="{864535D1-E04F-4D1B-8C14-B28AD6735087}" type="presOf" srcId="{8DC656A5-70FC-4A59-8ACB-52B92457DC70}" destId="{E8452790-1C03-4866-B201-BA9C20B9A2DE}" srcOrd="0" destOrd="0" presId="urn:microsoft.com/office/officeart/2005/8/layout/equation2"/>
    <dgm:cxn modelId="{4E367AD5-F638-4C2B-9367-D5A69DE965C8}" srcId="{8DC656A5-70FC-4A59-8ACB-52B92457DC70}" destId="{0F3B9A97-4204-432B-BF28-57C75023AF34}" srcOrd="1" destOrd="0" parTransId="{EE2E9CCF-A5B6-46B5-9182-7327DD3ADD9F}" sibTransId="{096E8FC7-DBA8-46A1-9EF7-F157D6A10C92}"/>
    <dgm:cxn modelId="{E68A0AE2-72A7-4ECF-B554-248DEDF4723C}" type="presOf" srcId="{BECB25C0-18E4-471E-9CAF-0BA3DABBF38B}" destId="{4E1123EA-627C-48B1-A59A-361A0E6877D0}" srcOrd="0" destOrd="0" presId="urn:microsoft.com/office/officeart/2005/8/layout/equation2"/>
    <dgm:cxn modelId="{51EA99EF-F70D-4A27-851B-32F99972B410}" type="presOf" srcId="{0F3B9A97-4204-432B-BF28-57C75023AF34}" destId="{31955DC3-10E5-47B8-82E1-1F32AF5F004F}" srcOrd="0" destOrd="0" presId="urn:microsoft.com/office/officeart/2005/8/layout/equation2"/>
    <dgm:cxn modelId="{23355CB9-E6AD-4A8B-8D4D-09DFE13D3433}" type="presParOf" srcId="{E8452790-1C03-4866-B201-BA9C20B9A2DE}" destId="{B9F469AC-40CB-4C9A-B2AF-DA3FB2900EDF}" srcOrd="0" destOrd="0" presId="urn:microsoft.com/office/officeart/2005/8/layout/equation2"/>
    <dgm:cxn modelId="{CE5D3C11-C57E-42EE-97C9-286E747CA109}" type="presParOf" srcId="{B9F469AC-40CB-4C9A-B2AF-DA3FB2900EDF}" destId="{695B25BB-A502-4A83-9CE4-496FDA0C99C5}" srcOrd="0" destOrd="0" presId="urn:microsoft.com/office/officeart/2005/8/layout/equation2"/>
    <dgm:cxn modelId="{2A10B9E0-2555-41FA-8663-9B752DD51C51}" type="presParOf" srcId="{B9F469AC-40CB-4C9A-B2AF-DA3FB2900EDF}" destId="{A078AF29-2A71-436D-84CB-FE2FE15CB400}" srcOrd="1" destOrd="0" presId="urn:microsoft.com/office/officeart/2005/8/layout/equation2"/>
    <dgm:cxn modelId="{558C7AA0-2E02-4B97-81F8-9512EAE5FDE0}" type="presParOf" srcId="{B9F469AC-40CB-4C9A-B2AF-DA3FB2900EDF}" destId="{8F28FF04-825D-4547-B405-55794C9A6770}" srcOrd="2" destOrd="0" presId="urn:microsoft.com/office/officeart/2005/8/layout/equation2"/>
    <dgm:cxn modelId="{08ACF025-3D90-4763-8321-4FF450CF07EE}" type="presParOf" srcId="{B9F469AC-40CB-4C9A-B2AF-DA3FB2900EDF}" destId="{7CD64BCE-3C72-4A7D-8D98-3DFDD761D42B}" srcOrd="3" destOrd="0" presId="urn:microsoft.com/office/officeart/2005/8/layout/equation2"/>
    <dgm:cxn modelId="{549BF4EF-ADC0-4C7D-AA32-79626FB9FFB6}" type="presParOf" srcId="{B9F469AC-40CB-4C9A-B2AF-DA3FB2900EDF}" destId="{31955DC3-10E5-47B8-82E1-1F32AF5F004F}" srcOrd="4" destOrd="0" presId="urn:microsoft.com/office/officeart/2005/8/layout/equation2"/>
    <dgm:cxn modelId="{7ACC1909-6BD1-4298-AE8D-46B12CC95C8F}" type="presParOf" srcId="{B9F469AC-40CB-4C9A-B2AF-DA3FB2900EDF}" destId="{BE319A0F-F6DB-44A6-B23E-47EA57F43FFC}" srcOrd="5" destOrd="0" presId="urn:microsoft.com/office/officeart/2005/8/layout/equation2"/>
    <dgm:cxn modelId="{DAA31ACF-5143-452F-872F-52E74B2DDFCB}" type="presParOf" srcId="{B9F469AC-40CB-4C9A-B2AF-DA3FB2900EDF}" destId="{02211314-A17F-46EE-B114-BF541DB48507}" srcOrd="6" destOrd="0" presId="urn:microsoft.com/office/officeart/2005/8/layout/equation2"/>
    <dgm:cxn modelId="{4AD81468-8C68-4822-BBAF-55421BD9ADA8}" type="presParOf" srcId="{B9F469AC-40CB-4C9A-B2AF-DA3FB2900EDF}" destId="{2E025B4E-769B-4243-B9CB-DA75BC0F2D8F}" srcOrd="7" destOrd="0" presId="urn:microsoft.com/office/officeart/2005/8/layout/equation2"/>
    <dgm:cxn modelId="{EE5B3815-B22F-46C0-9891-161E9B1547F0}" type="presParOf" srcId="{B9F469AC-40CB-4C9A-B2AF-DA3FB2900EDF}" destId="{4BD81664-EA5D-4650-99C1-8A9211D67A78}" srcOrd="8" destOrd="0" presId="urn:microsoft.com/office/officeart/2005/8/layout/equation2"/>
    <dgm:cxn modelId="{5692834A-7B61-43A7-9A1B-51FDA5F9B06B}" type="presParOf" srcId="{E8452790-1C03-4866-B201-BA9C20B9A2DE}" destId="{B0144ED1-106A-4B33-970E-B1FC4565A907}" srcOrd="1" destOrd="0" presId="urn:microsoft.com/office/officeart/2005/8/layout/equation2"/>
    <dgm:cxn modelId="{9A58EF04-8EF2-4077-B130-90FAF46509A7}" type="presParOf" srcId="{B0144ED1-106A-4B33-970E-B1FC4565A907}" destId="{3B10520A-DC2F-480F-ADEC-55077648D542}" srcOrd="0" destOrd="0" presId="urn:microsoft.com/office/officeart/2005/8/layout/equation2"/>
    <dgm:cxn modelId="{7582C9E7-E9E0-435C-B93A-009EC4F1580F}" type="presParOf" srcId="{E8452790-1C03-4866-B201-BA9C20B9A2DE}" destId="{4E1123EA-627C-48B1-A59A-361A0E6877D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B25BB-A502-4A83-9CE4-496FDA0C99C5}">
      <dsp:nvSpPr>
        <dsp:cNvPr id="0" name=""/>
        <dsp:cNvSpPr/>
      </dsp:nvSpPr>
      <dsp:spPr>
        <a:xfrm>
          <a:off x="1285823" y="62"/>
          <a:ext cx="1081602" cy="10816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Can</a:t>
          </a:r>
          <a:br>
            <a:rPr lang="en-US" sz="1800" kern="1200"/>
          </a:br>
          <a:r>
            <a:rPr lang="en-US" sz="1800" kern="1200"/>
            <a:t>do</a:t>
          </a:r>
        </a:p>
      </dsp:txBody>
      <dsp:txXfrm>
        <a:off x="1444220" y="158459"/>
        <a:ext cx="764808" cy="764808"/>
      </dsp:txXfrm>
    </dsp:sp>
    <dsp:sp modelId="{8F28FF04-825D-4547-B405-55794C9A6770}">
      <dsp:nvSpPr>
        <dsp:cNvPr id="0" name=""/>
        <dsp:cNvSpPr/>
      </dsp:nvSpPr>
      <dsp:spPr>
        <a:xfrm>
          <a:off x="1545615" y="1160347"/>
          <a:ext cx="562017" cy="562017"/>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20110" y="1375262"/>
        <a:ext cx="413027" cy="132187"/>
      </dsp:txXfrm>
    </dsp:sp>
    <dsp:sp modelId="{31955DC3-10E5-47B8-82E1-1F32AF5F004F}">
      <dsp:nvSpPr>
        <dsp:cNvPr id="0" name=""/>
        <dsp:cNvSpPr/>
      </dsp:nvSpPr>
      <dsp:spPr>
        <a:xfrm>
          <a:off x="1258914" y="1801047"/>
          <a:ext cx="1135420" cy="1135410"/>
        </a:xfrm>
        <a:prstGeom prst="ellipse">
          <a:avLst/>
        </a:prstGeom>
        <a:solidFill>
          <a:schemeClr val="accent5">
            <a:hueOff val="644929"/>
            <a:satOff val="9117"/>
            <a:lumOff val="-3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Will</a:t>
          </a:r>
          <a:br>
            <a:rPr lang="en-US" sz="1800" kern="1200"/>
          </a:br>
          <a:r>
            <a:rPr lang="en-US" sz="1800" kern="1200"/>
            <a:t>do</a:t>
          </a:r>
        </a:p>
      </dsp:txBody>
      <dsp:txXfrm>
        <a:off x="1425192" y="1967324"/>
        <a:ext cx="802864" cy="802856"/>
      </dsp:txXfrm>
    </dsp:sp>
    <dsp:sp modelId="{02211314-A17F-46EE-B114-BF541DB48507}">
      <dsp:nvSpPr>
        <dsp:cNvPr id="0" name=""/>
        <dsp:cNvSpPr/>
      </dsp:nvSpPr>
      <dsp:spPr>
        <a:xfrm>
          <a:off x="1545615" y="3015141"/>
          <a:ext cx="562017" cy="562017"/>
        </a:xfrm>
        <a:prstGeom prst="mathPlus">
          <a:avLst/>
        </a:prstGeom>
        <a:solidFill>
          <a:schemeClr val="accent5">
            <a:hueOff val="967394"/>
            <a:satOff val="13675"/>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620110" y="3230056"/>
        <a:ext cx="413027" cy="132187"/>
      </dsp:txXfrm>
    </dsp:sp>
    <dsp:sp modelId="{4BD81664-EA5D-4650-99C1-8A9211D67A78}">
      <dsp:nvSpPr>
        <dsp:cNvPr id="0" name=""/>
        <dsp:cNvSpPr/>
      </dsp:nvSpPr>
      <dsp:spPr>
        <a:xfrm>
          <a:off x="1300774" y="3655840"/>
          <a:ext cx="1051699" cy="1051699"/>
        </a:xfrm>
        <a:prstGeom prst="ellipse">
          <a:avLst/>
        </a:prstGeom>
        <a:solidFill>
          <a:schemeClr val="accent5">
            <a:hueOff val="1289858"/>
            <a:satOff val="18233"/>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Should</a:t>
          </a:r>
          <a:br>
            <a:rPr lang="en-US" sz="1800" kern="1200"/>
          </a:br>
          <a:r>
            <a:rPr lang="en-US" sz="1800" kern="1200"/>
            <a:t>do</a:t>
          </a:r>
        </a:p>
      </dsp:txBody>
      <dsp:txXfrm>
        <a:off x="1454792" y="3809858"/>
        <a:ext cx="743663" cy="743663"/>
      </dsp:txXfrm>
    </dsp:sp>
    <dsp:sp modelId="{B0144ED1-106A-4B33-970E-B1FC4565A907}">
      <dsp:nvSpPr>
        <dsp:cNvPr id="0" name=""/>
        <dsp:cNvSpPr/>
      </dsp:nvSpPr>
      <dsp:spPr>
        <a:xfrm>
          <a:off x="2539684" y="2173568"/>
          <a:ext cx="308140" cy="360466"/>
        </a:xfrm>
        <a:prstGeom prst="rightArrow">
          <a:avLst>
            <a:gd name="adj1" fmla="val 60000"/>
            <a:gd name="adj2" fmla="val 50000"/>
          </a:avLst>
        </a:prstGeom>
        <a:solidFill>
          <a:schemeClr val="accent5">
            <a:hueOff val="1934788"/>
            <a:satOff val="27350"/>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39684" y="2245661"/>
        <a:ext cx="215698" cy="216280"/>
      </dsp:txXfrm>
    </dsp:sp>
    <dsp:sp modelId="{4E1123EA-627C-48B1-A59A-361A0E6877D0}">
      <dsp:nvSpPr>
        <dsp:cNvPr id="0" name=""/>
        <dsp:cNvSpPr/>
      </dsp:nvSpPr>
      <dsp:spPr>
        <a:xfrm>
          <a:off x="2975732" y="1384805"/>
          <a:ext cx="1937991" cy="1937991"/>
        </a:xfrm>
        <a:prstGeom prst="ellipse">
          <a:avLst/>
        </a:prstGeom>
        <a:solidFill>
          <a:schemeClr val="accent5">
            <a:hueOff val="1934788"/>
            <a:satOff val="27350"/>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t>Accept</a:t>
          </a:r>
        </a:p>
      </dsp:txBody>
      <dsp:txXfrm>
        <a:off x="3259544" y="1668617"/>
        <a:ext cx="1370367" cy="137036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2" y="-14754"/>
            <a:ext cx="193964" cy="281618"/>
          </a:xfrm>
          <a:prstGeom prst="rect">
            <a:avLst/>
          </a:prstGeom>
          <a:noFill/>
          <a:ln w="9525">
            <a:noFill/>
            <a:miter lim="800000"/>
            <a:headEnd/>
            <a:tailEnd/>
          </a:ln>
          <a:effectLst/>
        </p:spPr>
        <p:txBody>
          <a:bodyPr vert="horz" wrap="none" lIns="96012" tIns="48007" rIns="96012" bIns="48007" numCol="1" anchor="t" anchorCtr="0" compatLnSpc="1">
            <a:prstTxWarp prst="textNoShape">
              <a:avLst/>
            </a:prstTxWarp>
            <a:spAutoFit/>
          </a:bodyPr>
          <a:lstStyle>
            <a:lvl1pPr defTabSz="960206">
              <a:defRPr sz="1200" b="0">
                <a:solidFill>
                  <a:srgbClr val="474747"/>
                </a:solidFill>
              </a:defRPr>
            </a:lvl1pPr>
          </a:lstStyle>
          <a:p>
            <a:endParaRPr lang="en-US"/>
          </a:p>
        </p:txBody>
      </p:sp>
      <p:sp>
        <p:nvSpPr>
          <p:cNvPr id="1410051" name="Rectangle 3"/>
          <p:cNvSpPr>
            <a:spLocks noGrp="1" noChangeArrowheads="1"/>
          </p:cNvSpPr>
          <p:nvPr>
            <p:ph type="dt" sz="quarter" idx="1"/>
          </p:nvPr>
        </p:nvSpPr>
        <p:spPr bwMode="auto">
          <a:xfrm>
            <a:off x="7121238" y="-14754"/>
            <a:ext cx="193964" cy="281618"/>
          </a:xfrm>
          <a:prstGeom prst="rect">
            <a:avLst/>
          </a:prstGeom>
          <a:noFill/>
          <a:ln w="9525">
            <a:noFill/>
            <a:miter lim="800000"/>
            <a:headEnd/>
            <a:tailEnd/>
          </a:ln>
          <a:effectLst/>
        </p:spPr>
        <p:txBody>
          <a:bodyPr vert="horz" wrap="none" lIns="96012" tIns="48007" rIns="96012" bIns="48007" numCol="1" anchor="t" anchorCtr="0" compatLnSpc="1">
            <a:prstTxWarp prst="textNoShape">
              <a:avLst/>
            </a:prstTxWarp>
            <a:spAutoFit/>
          </a:bodyPr>
          <a:lstStyle>
            <a:lvl1pPr algn="r" defTabSz="960206">
              <a:defRPr sz="1200" b="0">
                <a:solidFill>
                  <a:srgbClr val="474747"/>
                </a:solidFill>
              </a:defRPr>
            </a:lvl1pPr>
          </a:lstStyle>
          <a:p>
            <a:endParaRPr lang="en-US"/>
          </a:p>
        </p:txBody>
      </p:sp>
      <p:sp>
        <p:nvSpPr>
          <p:cNvPr id="1410053" name="Rectangle 5"/>
          <p:cNvSpPr>
            <a:spLocks noGrp="1" noChangeArrowheads="1"/>
          </p:cNvSpPr>
          <p:nvPr>
            <p:ph type="sldNum" sz="quarter" idx="3"/>
          </p:nvPr>
        </p:nvSpPr>
        <p:spPr bwMode="auto">
          <a:xfrm>
            <a:off x="6902248" y="9214657"/>
            <a:ext cx="381450" cy="281618"/>
          </a:xfrm>
          <a:prstGeom prst="rect">
            <a:avLst/>
          </a:prstGeom>
          <a:noFill/>
          <a:ln w="9525">
            <a:noFill/>
            <a:miter lim="800000"/>
            <a:headEnd/>
            <a:tailEnd/>
          </a:ln>
          <a:effectLst/>
        </p:spPr>
        <p:txBody>
          <a:bodyPr vert="horz" wrap="none" lIns="96012" tIns="48007" rIns="96012" bIns="48007" numCol="1" anchor="b" anchorCtr="0" compatLnSpc="1">
            <a:prstTxWarp prst="textNoShape">
              <a:avLst/>
            </a:prstTxWarp>
            <a:spAutoFit/>
          </a:bodyPr>
          <a:lstStyle>
            <a:lvl1pPr algn="r" defTabSz="960206">
              <a:defRPr sz="1200" b="0">
                <a:solidFill>
                  <a:srgbClr val="474747"/>
                </a:solidFill>
              </a:defRPr>
            </a:lvl1pPr>
          </a:lstStyle>
          <a:p>
            <a:fld id="{E9BF1EA9-1DE5-4D0D-9DC9-5C92465C2818}" type="slidenum">
              <a:rPr lang="en-US"/>
              <a:pPr/>
              <a:t>‹#›</a:t>
            </a:fld>
            <a:endParaRPr lang="en-US"/>
          </a:p>
        </p:txBody>
      </p:sp>
    </p:spTree>
    <p:extLst>
      <p:ext uri="{BB962C8B-B14F-4D97-AF65-F5344CB8AC3E}">
        <p14:creationId xmlns:p14="http://schemas.microsoft.com/office/powerpoint/2010/main" val="342471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6012" tIns="48007" rIns="96012" bIns="48007" numCol="1" anchor="t" anchorCtr="0" compatLnSpc="1">
            <a:prstTxWarp prst="textNoShape">
              <a:avLst/>
            </a:prstTxWarp>
          </a:bodyPr>
          <a:lstStyle>
            <a:lvl1pPr defTabSz="960206">
              <a:defRPr sz="1200" b="0">
                <a:solidFill>
                  <a:srgbClr val="000052"/>
                </a:solidFill>
              </a:defRPr>
            </a:lvl1pPr>
          </a:lstStyle>
          <a:p>
            <a:endParaRPr lang="en-US"/>
          </a:p>
        </p:txBody>
      </p:sp>
      <p:sp>
        <p:nvSpPr>
          <p:cNvPr id="78851" name="Rectangle 3"/>
          <p:cNvSpPr>
            <a:spLocks noGrp="1" noChangeArrowheads="1"/>
          </p:cNvSpPr>
          <p:nvPr>
            <p:ph type="dt" idx="1"/>
          </p:nvPr>
        </p:nvSpPr>
        <p:spPr bwMode="auto">
          <a:xfrm>
            <a:off x="4145280" y="0"/>
            <a:ext cx="3169920" cy="480388"/>
          </a:xfrm>
          <a:prstGeom prst="rect">
            <a:avLst/>
          </a:prstGeom>
          <a:noFill/>
          <a:ln w="9525">
            <a:noFill/>
            <a:miter lim="800000"/>
            <a:headEnd/>
            <a:tailEnd/>
          </a:ln>
          <a:effectLst/>
        </p:spPr>
        <p:txBody>
          <a:bodyPr vert="horz" wrap="square" lIns="96012" tIns="48007" rIns="96012" bIns="48007" numCol="1" anchor="t" anchorCtr="0" compatLnSpc="1">
            <a:prstTxWarp prst="textNoShape">
              <a:avLst/>
            </a:prstTxWarp>
          </a:bodyPr>
          <a:lstStyle>
            <a:lvl1pPr algn="r" defTabSz="960206">
              <a:defRPr sz="1200" b="0">
                <a:solidFill>
                  <a:srgbClr val="000052"/>
                </a:solidFill>
              </a:defRPr>
            </a:lvl1pPr>
          </a:lstStyle>
          <a:p>
            <a:endParaRPr lang="en-US"/>
          </a:p>
        </p:txBody>
      </p:sp>
      <p:sp>
        <p:nvSpPr>
          <p:cNvPr id="78852" name="Rectangle 4"/>
          <p:cNvSpPr>
            <a:spLocks noGrp="1" noRot="1" noChangeAspect="1" noChangeArrowheads="1" noTextEdit="1"/>
          </p:cNvSpPr>
          <p:nvPr>
            <p:ph type="sldImg" idx="2"/>
          </p:nvPr>
        </p:nvSpPr>
        <p:spPr bwMode="auto">
          <a:xfrm>
            <a:off x="460375" y="720725"/>
            <a:ext cx="6397625" cy="3598863"/>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75360" y="4561238"/>
            <a:ext cx="5364480" cy="4320213"/>
          </a:xfrm>
          <a:prstGeom prst="rect">
            <a:avLst/>
          </a:prstGeom>
          <a:noFill/>
          <a:ln w="9525">
            <a:noFill/>
            <a:miter lim="800000"/>
            <a:headEnd/>
            <a:tailEnd/>
          </a:ln>
          <a:effectLst/>
        </p:spPr>
        <p:txBody>
          <a:bodyPr vert="horz" wrap="square" lIns="96012" tIns="48007" rIns="96012" bIns="4800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5" name="Rectangle 7"/>
          <p:cNvSpPr>
            <a:spLocks noGrp="1" noChangeArrowheads="1"/>
          </p:cNvSpPr>
          <p:nvPr>
            <p:ph type="sldNum" sz="quarter" idx="5"/>
          </p:nvPr>
        </p:nvSpPr>
        <p:spPr bwMode="auto">
          <a:xfrm>
            <a:off x="4145280" y="9120825"/>
            <a:ext cx="3169920" cy="480387"/>
          </a:xfrm>
          <a:prstGeom prst="rect">
            <a:avLst/>
          </a:prstGeom>
          <a:noFill/>
          <a:ln w="9525">
            <a:noFill/>
            <a:miter lim="800000"/>
            <a:headEnd/>
            <a:tailEnd/>
          </a:ln>
          <a:effectLst/>
        </p:spPr>
        <p:txBody>
          <a:bodyPr vert="horz" wrap="square" lIns="96012" tIns="48007" rIns="96012" bIns="48007" numCol="1" anchor="b" anchorCtr="0" compatLnSpc="1">
            <a:prstTxWarp prst="textNoShape">
              <a:avLst/>
            </a:prstTxWarp>
          </a:bodyPr>
          <a:lstStyle>
            <a:lvl1pPr algn="r" defTabSz="960206">
              <a:defRPr sz="1200" b="0">
                <a:solidFill>
                  <a:srgbClr val="000052"/>
                </a:solidFill>
              </a:defRPr>
            </a:lvl1pPr>
          </a:lstStyle>
          <a:p>
            <a:fld id="{AE825233-37C7-4EA0-914D-215BCF8766FC}" type="slidenum">
              <a:rPr lang="en-US"/>
              <a:pPr/>
              <a:t>‹#›</a:t>
            </a:fld>
            <a:endParaRPr lang="en-US"/>
          </a:p>
        </p:txBody>
      </p:sp>
    </p:spTree>
    <p:extLst>
      <p:ext uri="{BB962C8B-B14F-4D97-AF65-F5344CB8AC3E}">
        <p14:creationId xmlns:p14="http://schemas.microsoft.com/office/powerpoint/2010/main" val="206130265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D631C-1877-4A24-ACD7-2C41E2CABE45}" type="slidenum">
              <a:rPr lang="en-US"/>
              <a:pPr/>
              <a:t>1</a:t>
            </a:fld>
            <a:endParaRPr lang="en-US"/>
          </a:p>
        </p:txBody>
      </p:sp>
      <p:sp>
        <p:nvSpPr>
          <p:cNvPr id="9944066" name="Rectangle 2"/>
          <p:cNvSpPr>
            <a:spLocks noGrp="1" noRot="1" noChangeAspect="1" noChangeArrowheads="1" noTextEdit="1"/>
          </p:cNvSpPr>
          <p:nvPr>
            <p:ph type="sldImg"/>
          </p:nvPr>
        </p:nvSpPr>
        <p:spPr>
          <a:xfrm>
            <a:off x="460375" y="720725"/>
            <a:ext cx="6397625" cy="3598863"/>
          </a:xfrm>
          <a:ln/>
        </p:spPr>
      </p:sp>
      <p:sp>
        <p:nvSpPr>
          <p:cNvPr id="9944067" name="Rectangle 3"/>
          <p:cNvSpPr>
            <a:spLocks noGrp="1" noChangeArrowheads="1"/>
          </p:cNvSpPr>
          <p:nvPr>
            <p:ph type="body" idx="1"/>
          </p:nvPr>
        </p:nvSpPr>
        <p:spPr/>
        <p:txBody>
          <a:bodyPr/>
          <a:lstStyle/>
          <a:p>
            <a:endParaRPr lang="en-US" baseline="0">
              <a:cs typeface="Arial"/>
            </a:endParaRPr>
          </a:p>
          <a:p>
            <a:endParaRPr lang="en-US" baseline="0"/>
          </a:p>
        </p:txBody>
      </p:sp>
    </p:spTree>
    <p:extLst>
      <p:ext uri="{BB962C8B-B14F-4D97-AF65-F5344CB8AC3E}">
        <p14:creationId xmlns:p14="http://schemas.microsoft.com/office/powerpoint/2010/main" val="145849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Four types of information are essential for interpreting MCAT scores:</a:t>
            </a:r>
          </a:p>
          <a:p>
            <a:pPr marL="742950" lvl="1" indent="-285750">
              <a:buFont typeface="Arial,Sans-Serif"/>
              <a:buChar char="•"/>
            </a:pPr>
            <a:r>
              <a:rPr lang="en-US">
                <a:latin typeface="Arial"/>
                <a:cs typeface="Arial"/>
              </a:rPr>
              <a:t>Total and section scores</a:t>
            </a:r>
          </a:p>
          <a:p>
            <a:pPr marL="742950" lvl="1" indent="-285750">
              <a:buFont typeface="Arial,Sans-Serif"/>
              <a:buChar char="•"/>
            </a:pPr>
            <a:r>
              <a:rPr lang="en-US">
                <a:latin typeface="Arial"/>
                <a:cs typeface="Arial"/>
              </a:rPr>
              <a:t>Confidence bands</a:t>
            </a:r>
          </a:p>
          <a:p>
            <a:pPr marL="742950" lvl="1" indent="-285750">
              <a:buFont typeface="Arial,Sans-Serif"/>
              <a:buChar char="•"/>
            </a:pPr>
            <a:r>
              <a:rPr lang="en-US">
                <a:latin typeface="Arial"/>
                <a:cs typeface="Arial"/>
              </a:rPr>
              <a:t>Percentile ranks associated with the scores</a:t>
            </a:r>
          </a:p>
          <a:p>
            <a:pPr marL="742950" lvl="1" indent="-285750">
              <a:buFont typeface="Arial,Sans-Serif"/>
              <a:buChar char="•"/>
            </a:pPr>
            <a:r>
              <a:rPr lang="en-US">
                <a:latin typeface="Arial"/>
                <a:cs typeface="Arial"/>
              </a:rPr>
              <a:t>Score profile</a:t>
            </a:r>
          </a:p>
          <a:p>
            <a:pPr marL="285750" indent="-285750">
              <a:buFont typeface="Arial,Sans-Serif"/>
              <a:buChar char="•"/>
            </a:pPr>
            <a:endParaRPr lang="en-US">
              <a:latin typeface="Arial"/>
              <a:cs typeface="Arial"/>
            </a:endParaRPr>
          </a:p>
          <a:p>
            <a:r>
              <a:rPr lang="en-US">
                <a:latin typeface="Arial"/>
                <a:cs typeface="Arial"/>
              </a:rPr>
              <a:t>This figure shows a replica of an examinee’s score report that includes these four components. We will walk through each component in more detail next. </a:t>
            </a:r>
          </a:p>
        </p:txBody>
      </p:sp>
      <p:sp>
        <p:nvSpPr>
          <p:cNvPr id="4" name="Slide Number Placeholder 3"/>
          <p:cNvSpPr>
            <a:spLocks noGrp="1"/>
          </p:cNvSpPr>
          <p:nvPr>
            <p:ph type="sldNum" sz="quarter" idx="5"/>
          </p:nvPr>
        </p:nvSpPr>
        <p:spPr/>
        <p:txBody>
          <a:bodyPr/>
          <a:lstStyle/>
          <a:p>
            <a:fld id="{AE825233-37C7-4EA0-914D-215BCF8766FC}" type="slidenum">
              <a:rPr lang="en-US"/>
              <a:pPr/>
              <a:t>10</a:t>
            </a:fld>
            <a:endParaRPr lang="en-US"/>
          </a:p>
        </p:txBody>
      </p:sp>
    </p:spTree>
    <p:extLst>
      <p:ext uri="{BB962C8B-B14F-4D97-AF65-F5344CB8AC3E}">
        <p14:creationId xmlns:p14="http://schemas.microsoft.com/office/powerpoint/2010/main" val="16575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As with any other test scores, MCAT scores are not perfectly precise. The confidence bands around test scores (in the second column) mark the ranges in which the test taker’s true scores probably lie. The diamond shape shows the confidence band graphically and indicates that the reported score is the best estimate of an applicant’s true score. The reported score is in the center of the diamond, where the diamond is the tallest and the shading is the darkest.</a:t>
            </a:r>
          </a:p>
          <a:p>
            <a:pPr marL="0" indent="0">
              <a:buFont typeface="Arial,Sans-Serif"/>
              <a:buNone/>
            </a:pPr>
            <a:endParaRPr lang="en-US"/>
          </a:p>
          <a:p>
            <a:r>
              <a:rPr lang="en-US"/>
              <a:t>For the four sections, non-overlapping confidence bands show a test taker’s likely strengths and weaknesses. Overlapping confidence bands suggest that there are not meaningful differences in performance between sections.</a:t>
            </a:r>
          </a:p>
        </p:txBody>
      </p:sp>
      <p:sp>
        <p:nvSpPr>
          <p:cNvPr id="4" name="Slide Number Placeholder 3"/>
          <p:cNvSpPr>
            <a:spLocks noGrp="1"/>
          </p:cNvSpPr>
          <p:nvPr>
            <p:ph type="sldNum" sz="quarter" idx="5"/>
          </p:nvPr>
        </p:nvSpPr>
        <p:spPr/>
        <p:txBody>
          <a:bodyPr/>
          <a:lstStyle/>
          <a:p>
            <a:fld id="{AE825233-37C7-4EA0-914D-215BCF8766FC}" type="slidenum">
              <a:rPr lang="en-US"/>
              <a:pPr/>
              <a:t>11</a:t>
            </a:fld>
            <a:endParaRPr lang="en-US"/>
          </a:p>
        </p:txBody>
      </p:sp>
    </p:spTree>
    <p:extLst>
      <p:ext uri="{BB962C8B-B14F-4D97-AF65-F5344CB8AC3E}">
        <p14:creationId xmlns:p14="http://schemas.microsoft.com/office/powerpoint/2010/main" val="297470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tLang="en-US">
                <a:latin typeface="Arial"/>
                <a:cs typeface="Arial"/>
              </a:rPr>
              <a:t>Every score has some uncertainty; random fluctuations might boost it a little higher on one day, and dampen it a little on a different day. The confidence band provides important information about score accuracy and helps you judge the zone of confidence in the score. </a:t>
            </a:r>
          </a:p>
          <a:p>
            <a:endParaRPr lang="en-US" altLang="en-US">
              <a:latin typeface="Arial" panose="020B0604020202020204" pitchFamily="34" charset="0"/>
            </a:endParaRPr>
          </a:p>
          <a:p>
            <a:r>
              <a:rPr lang="en-US" altLang="en-US">
                <a:latin typeface="Arial"/>
                <a:cs typeface="Arial"/>
              </a:rPr>
              <a:t>Confidence bands</a:t>
            </a:r>
            <a:r>
              <a:rPr lang="en-US" altLang="en-US" baseline="0">
                <a:latin typeface="Arial"/>
                <a:cs typeface="Arial"/>
              </a:rPr>
              <a:t> </a:t>
            </a:r>
            <a:r>
              <a:rPr lang="en-US" altLang="en-US">
                <a:latin typeface="Arial"/>
                <a:cs typeface="Arial"/>
              </a:rPr>
              <a:t>help admissions officers and their committees avoid overweighing small differences in scores.</a:t>
            </a:r>
          </a:p>
          <a:p>
            <a:endParaRPr lang="en-US" altLang="en-US">
              <a:latin typeface="Arial" panose="020B0604020202020204" pitchFamily="34" charset="0"/>
            </a:endParaRPr>
          </a:p>
          <a:p>
            <a:r>
              <a:rPr lang="en-US" altLang="en-US">
                <a:latin typeface="Arial"/>
                <a:cs typeface="Arial"/>
              </a:rPr>
              <a:t>The confidence band, plus or minus two, applies</a:t>
            </a:r>
            <a:r>
              <a:rPr lang="en-US" altLang="en-US" baseline="0">
                <a:latin typeface="Arial"/>
                <a:cs typeface="Arial"/>
              </a:rPr>
              <a:t> to every total score</a:t>
            </a:r>
            <a:r>
              <a:rPr lang="en-US" altLang="en-US">
                <a:latin typeface="Arial"/>
                <a:cs typeface="Arial"/>
              </a:rPr>
              <a:t>. Examinees who test on different days all have scores with comparable accuracy and the same confidence bands.   </a:t>
            </a:r>
            <a:endParaRPr lang="en-US" altLang="en-US">
              <a:latin typeface="Arial" panose="020B0604020202020204" pitchFamily="34" charset="0"/>
              <a:cs typeface="Arial"/>
            </a:endParaRPr>
          </a:p>
          <a:p>
            <a:endParaRPr lang="en-US" altLang="en-US">
              <a:latin typeface="Arial" panose="020B0604020202020204" pitchFamily="34" charset="0"/>
            </a:endParaRPr>
          </a:p>
          <a:p>
            <a:r>
              <a:rPr lang="en-US" altLang="en-US">
                <a:latin typeface="Arial"/>
                <a:cs typeface="Arial"/>
              </a:rPr>
              <a:t>It’s really important to review every score with its confidence band so that you don’t overweigh small differences in scores.</a:t>
            </a:r>
          </a:p>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12</a:t>
            </a:fld>
            <a:endParaRPr lang="en-US"/>
          </a:p>
        </p:txBody>
      </p:sp>
    </p:spTree>
    <p:extLst>
      <p:ext uri="{BB962C8B-B14F-4D97-AF65-F5344CB8AC3E}">
        <p14:creationId xmlns:p14="http://schemas.microsoft.com/office/powerpoint/2010/main" val="343692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t>The closer two applicants’ scores are, the more their confidence bands overlap</a:t>
            </a:r>
            <a:r>
              <a:rPr lang="en-US">
                <a:latin typeface="Arial" panose="020B0604020202020204" pitchFamily="34" charset="0"/>
              </a:rPr>
              <a:t>. </a:t>
            </a:r>
          </a:p>
          <a:p>
            <a:endParaRPr lang="en-US">
              <a:latin typeface="Arial" panose="020B0604020202020204" pitchFamily="34" charset="0"/>
            </a:endParaRPr>
          </a:p>
          <a:p>
            <a:r>
              <a:rPr lang="en-US">
                <a:latin typeface="Arial" panose="020B0604020202020204" pitchFamily="34" charset="0"/>
              </a:rPr>
              <a:t>As shown in this figure, scores that are only one point apart have four overlapping scores between their confidence bands, whereas scores that are four points apart only have one overlapping score between their confidence bands. </a:t>
            </a:r>
            <a:endParaRPr lang="en-US"/>
          </a:p>
        </p:txBody>
      </p:sp>
      <p:sp>
        <p:nvSpPr>
          <p:cNvPr id="4" name="Slide Number Placeholder 3"/>
          <p:cNvSpPr>
            <a:spLocks noGrp="1"/>
          </p:cNvSpPr>
          <p:nvPr>
            <p:ph type="sldNum" sz="quarter" idx="10"/>
          </p:nvPr>
        </p:nvSpPr>
        <p:spPr/>
        <p:txBody>
          <a:bodyPr/>
          <a:lstStyle/>
          <a:p>
            <a:pPr defTabSz="960751">
              <a:defRPr/>
            </a:pPr>
            <a:fld id="{AE825233-37C7-4EA0-914D-215BCF8766FC}" type="slidenum">
              <a:rPr lang="en-US"/>
              <a:pPr defTabSz="960751">
                <a:defRPr/>
              </a:pPr>
              <a:t>13</a:t>
            </a:fld>
            <a:endParaRPr lang="en-US"/>
          </a:p>
        </p:txBody>
      </p:sp>
    </p:spTree>
    <p:extLst>
      <p:ext uri="{BB962C8B-B14F-4D97-AF65-F5344CB8AC3E}">
        <p14:creationId xmlns:p14="http://schemas.microsoft.com/office/powerpoint/2010/main" val="108474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The percentile ranks for the total and section scores show how the scores of individual applicants compare with the scores of others who took the exam. </a:t>
            </a:r>
          </a:p>
          <a:p>
            <a:pPr marL="285750" indent="-285750">
              <a:buFont typeface="Arial,Sans-Serif"/>
              <a:buChar char="•"/>
            </a:pPr>
            <a:endParaRPr lang="en-US"/>
          </a:p>
          <a:p>
            <a:r>
              <a:rPr lang="en-US">
                <a:latin typeface="Arial"/>
                <a:cs typeface="Arial"/>
              </a:rPr>
              <a:t>The percentile ranks show the percentages of test takers who received the same or lower scores on the exam.</a:t>
            </a:r>
          </a:p>
          <a:p>
            <a:pPr marL="285750" indent="-285750">
              <a:buFont typeface="Arial,Sans-Serif"/>
              <a:buChar char="•"/>
            </a:pPr>
            <a:endParaRPr lang="en-US"/>
          </a:p>
          <a:p>
            <a:r>
              <a:rPr lang="en-US">
                <a:latin typeface="Arial"/>
                <a:cs typeface="Arial"/>
              </a:rPr>
              <a:t>Every year on May 1, the percentile ranks for MCAT scores are updated using data from the previous three administration years. This is a common practice in the standardized test industry to ensure that percentile ranks reflect current information about examinees’ scores. Because examinees change from one year to the next, the percentile ranks associated with scale scores may change over time. Basing the percentiles on data from three administration years instead of one year makes the results more stable, but it doesn’t prevent year-to-year changes.</a:t>
            </a:r>
          </a:p>
          <a:p>
            <a:pPr marL="285750" indent="-285750">
              <a:buFont typeface="Arial,Sans-Serif"/>
              <a:buChar char="•"/>
            </a:pPr>
            <a:endParaRPr lang="en-US"/>
          </a:p>
          <a:p>
            <a:r>
              <a:rPr lang="en-US">
                <a:latin typeface="Arial"/>
                <a:cs typeface="Arial"/>
              </a:rPr>
              <a:t>The current percentile ranks are based on data from 2018, 2019, and 2020.</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AE825233-37C7-4EA0-914D-215BCF8766FC}" type="slidenum">
              <a:rPr lang="en-US"/>
              <a:pPr/>
              <a:t>14</a:t>
            </a:fld>
            <a:endParaRPr lang="en-US"/>
          </a:p>
        </p:txBody>
      </p:sp>
    </p:spTree>
    <p:extLst>
      <p:ext uri="{BB962C8B-B14F-4D97-AF65-F5344CB8AC3E}">
        <p14:creationId xmlns:p14="http://schemas.microsoft.com/office/powerpoint/2010/main" val="204955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The column labeled “Percentile Rank” provides the percentage of scores equal to or less than each score point. These percentile ranks are based on all MCAT results from the 2018-2020 testing years combined. For example, 52% of MCAT total scores were equal to or less than 502 across all exams administered in 2018, 2019, and 2020. </a:t>
            </a:r>
          </a:p>
          <a:p>
            <a:pPr marL="285750" indent="-285750">
              <a:buFont typeface="Arial,Sans-Serif"/>
              <a:buChar char="•"/>
            </a:pPr>
            <a:endParaRPr lang="en-US"/>
          </a:p>
          <a:p>
            <a:r>
              <a:rPr lang="en-US">
                <a:latin typeface="Arial"/>
                <a:cs typeface="Arial"/>
              </a:rPr>
              <a:t>Updates to the percentile ranks are made on May 1 each year based on exams administered in the three most recent test administration years.</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AE825233-37C7-4EA0-914D-215BCF8766FC}" type="slidenum">
              <a:rPr lang="en-US"/>
              <a:pPr/>
              <a:t>15</a:t>
            </a:fld>
            <a:endParaRPr lang="en-US"/>
          </a:p>
        </p:txBody>
      </p:sp>
    </p:spTree>
    <p:extLst>
      <p:ext uri="{BB962C8B-B14F-4D97-AF65-F5344CB8AC3E}">
        <p14:creationId xmlns:p14="http://schemas.microsoft.com/office/powerpoint/2010/main" val="102011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The MCAT score profile highlights applicants’ strengths and weaknesses across the four sections of the exam through reported scores for each section. </a:t>
            </a:r>
            <a:endParaRPr lang="en-US"/>
          </a:p>
          <a:p>
            <a:pPr marL="285750" indent="-285750">
              <a:buFont typeface="Arial"/>
              <a:buChar char="•"/>
            </a:pPr>
            <a:endParaRPr lang="en-US">
              <a:latin typeface="Arial"/>
              <a:cs typeface="Arial"/>
            </a:endParaRPr>
          </a:p>
          <a:p>
            <a:r>
              <a:rPr lang="en-US">
                <a:latin typeface="Arial"/>
                <a:cs typeface="Arial"/>
              </a:rPr>
              <a:t>This figure from the score report illustrates the score profile associated with an applicant’s MCAT section scores. Applicants’ strengths and weaknesses on the exam can be considered along with other information about their academic preparation (e.g., coursework and grades) and in relation to institutional missions and goals.</a:t>
            </a:r>
          </a:p>
          <a:p>
            <a:pPr marL="285750" indent="-285750">
              <a:buFont typeface="Arial"/>
              <a:buChar char="•"/>
            </a:pPr>
            <a:endParaRPr lang="en-US">
              <a:latin typeface="Arial"/>
              <a:cs typeface="Arial"/>
            </a:endParaRPr>
          </a:p>
          <a:p>
            <a:pPr marL="285750" indent="-285750">
              <a:buFont typeface="Arial"/>
              <a:buChar char="•"/>
            </a:pPr>
            <a:endParaRPr lang="en-US">
              <a:latin typeface="Arial"/>
              <a:cs typeface="Arial"/>
            </a:endParaRPr>
          </a:p>
        </p:txBody>
      </p:sp>
      <p:sp>
        <p:nvSpPr>
          <p:cNvPr id="4" name="Slide Number Placeholder 3"/>
          <p:cNvSpPr>
            <a:spLocks noGrp="1"/>
          </p:cNvSpPr>
          <p:nvPr>
            <p:ph type="sldNum" sz="quarter" idx="5"/>
          </p:nvPr>
        </p:nvSpPr>
        <p:spPr/>
        <p:txBody>
          <a:bodyPr/>
          <a:lstStyle/>
          <a:p>
            <a:fld id="{AE825233-37C7-4EA0-914D-215BCF8766FC}" type="slidenum">
              <a:rPr lang="en-US"/>
              <a:pPr/>
              <a:t>16</a:t>
            </a:fld>
            <a:endParaRPr lang="en-US"/>
          </a:p>
        </p:txBody>
      </p:sp>
    </p:spTree>
    <p:extLst>
      <p:ext uri="{BB962C8B-B14F-4D97-AF65-F5344CB8AC3E}">
        <p14:creationId xmlns:p14="http://schemas.microsoft.com/office/powerpoint/2010/main" val="3222642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cs typeface="Arial"/>
              </a:rPr>
              <a:t>The figure on this slide uses box-and-whisker plots to show the distributions of score gains (and losses) on examinees’ second attempts at the exam, by their first-attempt scores. </a:t>
            </a:r>
          </a:p>
          <a:p>
            <a:endParaRPr lang="en-US">
              <a:cs typeface="Arial"/>
            </a:endParaRPr>
          </a:p>
          <a:p>
            <a:r>
              <a:rPr lang="en-US">
                <a:cs typeface="Arial"/>
              </a:rPr>
              <a:t>The data show that </a:t>
            </a:r>
            <a:r>
              <a:rPr lang="en-US" err="1">
                <a:cs typeface="Arial"/>
              </a:rPr>
              <a:t>retesters</a:t>
            </a:r>
            <a:r>
              <a:rPr lang="en-US">
                <a:cs typeface="Arial"/>
              </a:rPr>
              <a:t> across a wide range of scores tend to obtain higher scores on their second exams. </a:t>
            </a:r>
          </a:p>
          <a:p>
            <a:endParaRPr lang="en-US">
              <a:cs typeface="Arial"/>
            </a:endParaRPr>
          </a:p>
          <a:p>
            <a:r>
              <a:rPr lang="en-US">
                <a:cs typeface="Arial"/>
              </a:rPr>
              <a:t>This figure shows that the median gain was generally three to four score points for examinees who tested a second time and whose first-attempt scores were between 472 and 517. For examinees whose initial scores were between 518 and 528, the median gain was zero points.</a:t>
            </a:r>
          </a:p>
          <a:p>
            <a:pPr marL="171450" indent="-171450">
              <a:buChar char="-"/>
            </a:pPr>
            <a:endParaRPr lang="en-US"/>
          </a:p>
          <a:p>
            <a:pPr marL="0" indent="0">
              <a:buFontTx/>
              <a:buNone/>
            </a:pPr>
            <a:r>
              <a:rPr lang="en-US">
                <a:latin typeface="Arial"/>
                <a:cs typeface="Arial"/>
              </a:rPr>
              <a:t>AAMC conducted a survey of admissions officers in 2017 to learn how they use MCAT scores and other information in medical student selection. The survey results show schools used multiple MCAT scores from applicants in different ways:</a:t>
            </a:r>
          </a:p>
          <a:p>
            <a:pPr marL="171450" indent="-171450">
              <a:buFontTx/>
              <a:buChar char="-"/>
            </a:pPr>
            <a:r>
              <a:rPr lang="en-US">
                <a:latin typeface="Arial"/>
                <a:cs typeface="Arial"/>
              </a:rPr>
              <a:t>41% used the most recent scores</a:t>
            </a:r>
          </a:p>
          <a:p>
            <a:pPr marL="171450" indent="-171450">
              <a:buFontTx/>
              <a:buChar char="-"/>
            </a:pPr>
            <a:r>
              <a:rPr lang="en-US">
                <a:latin typeface="Arial"/>
                <a:cs typeface="Arial"/>
              </a:rPr>
              <a:t>39% used the highest total scores</a:t>
            </a:r>
          </a:p>
          <a:p>
            <a:pPr marL="171450" indent="-171450">
              <a:buFontTx/>
              <a:buChar char="-"/>
            </a:pPr>
            <a:r>
              <a:rPr lang="en-US">
                <a:latin typeface="Arial"/>
                <a:cs typeface="Arial"/>
              </a:rPr>
              <a:t>7% averaged total scores across administrations</a:t>
            </a:r>
          </a:p>
          <a:p>
            <a:pPr marL="171450" indent="-171450">
              <a:buFontTx/>
              <a:buChar char="-"/>
            </a:pPr>
            <a:r>
              <a:rPr lang="en-US">
                <a:latin typeface="Arial"/>
                <a:cs typeface="Arial"/>
              </a:rPr>
              <a:t>9% triangulate with other academic preparation records</a:t>
            </a:r>
          </a:p>
        </p:txBody>
      </p:sp>
      <p:sp>
        <p:nvSpPr>
          <p:cNvPr id="4" name="Slide Number Placeholder 3"/>
          <p:cNvSpPr>
            <a:spLocks noGrp="1"/>
          </p:cNvSpPr>
          <p:nvPr>
            <p:ph type="sldNum" sz="quarter" idx="5"/>
          </p:nvPr>
        </p:nvSpPr>
        <p:spPr/>
        <p:txBody>
          <a:bodyPr/>
          <a:lstStyle/>
          <a:p>
            <a:fld id="{AE825233-37C7-4EA0-914D-215BCF8766FC}" type="slidenum">
              <a:rPr lang="en-US" smtClean="0"/>
              <a:pPr/>
              <a:t>17</a:t>
            </a:fld>
            <a:endParaRPr lang="en-US"/>
          </a:p>
        </p:txBody>
      </p:sp>
    </p:spTree>
    <p:extLst>
      <p:ext uri="{BB962C8B-B14F-4D97-AF65-F5344CB8AC3E}">
        <p14:creationId xmlns:p14="http://schemas.microsoft.com/office/powerpoint/2010/main" val="286126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84432">
              <a:defRPr/>
            </a:pPr>
            <a:fld id="{AE825233-37C7-4EA0-914D-215BCF8766FC}" type="slidenum">
              <a:rPr lang="en-US"/>
              <a:pPr defTabSz="984432">
                <a:defRPr/>
              </a:pPr>
              <a:t>18</a:t>
            </a:fld>
            <a:endParaRPr lang="en-US"/>
          </a:p>
        </p:txBody>
      </p:sp>
    </p:spTree>
    <p:extLst>
      <p:ext uri="{BB962C8B-B14F-4D97-AF65-F5344CB8AC3E}">
        <p14:creationId xmlns:p14="http://schemas.microsoft.com/office/powerpoint/2010/main" val="1462276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t>MCAT scores provide a common metric for evaluating the academic preparation of applicants who have different course-taking histories and come from institutions with different curricula and grading standards. But they should not be overvalued in admissions decision making. </a:t>
            </a:r>
          </a:p>
          <a:p>
            <a:endParaRPr lang="en-US"/>
          </a:p>
          <a:p>
            <a:r>
              <a:rPr lang="en-US" b="1"/>
              <a:t>Here are some of the reasons why: </a:t>
            </a:r>
            <a:endParaRPr lang="en-US"/>
          </a:p>
          <a:p>
            <a:r>
              <a:rPr lang="en-US"/>
              <a:t>Scores from the MCAT exam will measure only a subset of what is needed for medical school. The MCAT exam cannot feasibly measure every premedical academic competency that medical students need, and it may not cover everything needed to succeed at your institution. Missing from the exam, for example, are measures of important skills like synthesis skills and writing skills, which are also critical to students’ success in medical school. </a:t>
            </a:r>
          </a:p>
          <a:p>
            <a:endParaRPr lang="en-US"/>
          </a:p>
          <a:p>
            <a:r>
              <a:rPr lang="en-US"/>
              <a:t>Scores from the MCAT exam are not perfectly precise. The exam does not measure test takers’ achievement with perfect accuracy—test takers’ scores can be dampened by factors like fatigue, test anxiety, and less than optimal test room conditions; or they can be boosted by recent exposure to some of the tested topics. Because MCAT scores are not perfectly precise, it is important not to over-interpret small differences in test scores. </a:t>
            </a:r>
          </a:p>
          <a:p>
            <a:endParaRPr lang="en-US"/>
          </a:p>
          <a:p>
            <a:r>
              <a:rPr lang="en-US">
                <a:latin typeface="Arial"/>
                <a:cs typeface="Arial"/>
              </a:rPr>
              <a:t>MCAT scores reflect only one source of information about an applicant – their academic readiness. The MCAT doesn’t assess their motivation or resilience, and it doesn’t assess their personal characteristics.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19</a:t>
            </a:fld>
            <a:endParaRPr lang="en-US"/>
          </a:p>
        </p:txBody>
      </p:sp>
    </p:spTree>
    <p:extLst>
      <p:ext uri="{BB962C8B-B14F-4D97-AF65-F5344CB8AC3E}">
        <p14:creationId xmlns:p14="http://schemas.microsoft.com/office/powerpoint/2010/main" val="209137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In this presentation, we will be discussing the MCAT exam, how to interpret MCAT section and total scores, how medical schools use MCAT scores along with other application data in holistic admissions, and validity evidence on MCAT scores, along with undergraduate GPAs, in predicting medical student performance.</a:t>
            </a:r>
            <a:endParaRPr lang="en-US">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2</a:t>
            </a:fld>
            <a:endParaRPr lang="en-US"/>
          </a:p>
        </p:txBody>
      </p:sp>
    </p:spTree>
    <p:extLst>
      <p:ext uri="{BB962C8B-B14F-4D97-AF65-F5344CB8AC3E}">
        <p14:creationId xmlns:p14="http://schemas.microsoft.com/office/powerpoint/2010/main" val="247933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This table shows a subset of the findings from</a:t>
            </a:r>
            <a:r>
              <a:rPr lang="en-US"/>
              <a:t> a 2015 AAMC survey of admissions officers </a:t>
            </a:r>
            <a:r>
              <a:rPr lang="en-US">
                <a:latin typeface="Arial"/>
                <a:cs typeface="Arial"/>
              </a:rPr>
              <a:t>on the importance of different academic metrics, experiences</a:t>
            </a:r>
            <a:r>
              <a:rPr lang="en-US" baseline="0">
                <a:latin typeface="Arial"/>
                <a:cs typeface="Arial"/>
              </a:rPr>
              <a:t>, demographics and other data used in medical student selection.</a:t>
            </a:r>
            <a:r>
              <a:rPr lang="en-US">
                <a:latin typeface="Arial"/>
                <a:cs typeface="Arial"/>
              </a:rPr>
              <a:t> This slide shows the academic metrics, experiences, demographics, and other data that </a:t>
            </a:r>
            <a:r>
              <a:rPr lang="en-US" baseline="0">
                <a:latin typeface="Arial"/>
                <a:cs typeface="Arial"/>
              </a:rPr>
              <a:t>received the highest mean importance ratings – either important or very important.</a:t>
            </a:r>
            <a:r>
              <a:rPr lang="en-US">
                <a:latin typeface="Arial"/>
                <a:cs typeface="Arial"/>
              </a:rPr>
              <a:t> </a:t>
            </a:r>
            <a:r>
              <a:rPr lang="en-US" baseline="0">
                <a:latin typeface="Arial"/>
                <a:cs typeface="Arial"/>
              </a:rPr>
              <a:t>Page </a:t>
            </a:r>
            <a:r>
              <a:rPr lang="en-US">
                <a:latin typeface="Arial"/>
                <a:cs typeface="Arial"/>
              </a:rPr>
              <a:t>15 </a:t>
            </a:r>
            <a:r>
              <a:rPr lang="en-US" baseline="0">
                <a:latin typeface="Arial"/>
                <a:cs typeface="Arial"/>
              </a:rPr>
              <a:t>of the guide also</a:t>
            </a:r>
            <a:r>
              <a:rPr lang="en-US">
                <a:latin typeface="Arial"/>
                <a:cs typeface="Arial"/>
              </a:rPr>
              <a:t> </a:t>
            </a:r>
            <a:r>
              <a:rPr lang="en-US" baseline="0">
                <a:latin typeface="Arial"/>
                <a:cs typeface="Arial"/>
              </a:rPr>
              <a:t>shows </a:t>
            </a:r>
            <a:r>
              <a:rPr lang="en-US">
                <a:latin typeface="Arial"/>
                <a:cs typeface="Arial"/>
              </a:rPr>
              <a:t>data on</a:t>
            </a:r>
            <a:r>
              <a:rPr lang="en-US" baseline="0">
                <a:latin typeface="Arial"/>
                <a:cs typeface="Arial"/>
              </a:rPr>
              <a:t> the types of information that received medium and low mean importance ratings. </a:t>
            </a:r>
            <a:endParaRPr lang="en-US" baseline="0"/>
          </a:p>
          <a:p>
            <a:endParaRPr lang="en-US" baseline="0"/>
          </a:p>
          <a:p>
            <a:r>
              <a:rPr lang="en-US" baseline="0">
                <a:latin typeface="Arial"/>
                <a:cs typeface="Arial"/>
              </a:rPr>
              <a:t>Admissions officers find a number of academic metrics important – undergraduate GPA (total and science/math), MCAT total scores, upward or downward grade trends, and performance in a post-bac program.</a:t>
            </a:r>
            <a:r>
              <a:rPr lang="en-US">
                <a:latin typeface="Arial"/>
                <a:cs typeface="Arial"/>
              </a:rPr>
              <a:t> </a:t>
            </a:r>
            <a:r>
              <a:rPr lang="en-US" baseline="0">
                <a:latin typeface="Arial"/>
                <a:cs typeface="Arial"/>
              </a:rPr>
              <a:t>These data suggest that MCAT scores are triangulated with other academic data to evaluate an applicant’s readiness for medical school.</a:t>
            </a:r>
            <a:r>
              <a:rPr lang="en-US">
                <a:latin typeface="Arial"/>
                <a:cs typeface="Arial"/>
              </a:rPr>
              <a:t> </a:t>
            </a:r>
          </a:p>
          <a:p>
            <a:endParaRPr lang="en-US" baseline="0"/>
          </a:p>
          <a:p>
            <a:r>
              <a:rPr lang="en-US" baseline="0">
                <a:latin typeface="Arial"/>
                <a:cs typeface="Arial"/>
              </a:rPr>
              <a:t>Healthcare experience, community service/volunteer experience, experience with underserved populations, distance traveled, and leadership experience were among the most important types of experiences.</a:t>
            </a:r>
          </a:p>
          <a:p>
            <a:endParaRPr lang="en-US" baseline="0"/>
          </a:p>
          <a:p>
            <a:r>
              <a:rPr lang="en-US" baseline="0">
                <a:latin typeface="Arial"/>
                <a:cs typeface="Arial"/>
              </a:rPr>
              <a:t>Finally, for demographic information, public schools rated as important</a:t>
            </a:r>
            <a:r>
              <a:rPr lang="en-US">
                <a:latin typeface="Arial"/>
                <a:cs typeface="Arial"/>
              </a:rPr>
              <a:t> </a:t>
            </a:r>
            <a:r>
              <a:rPr lang="en-US" baseline="0">
                <a:latin typeface="Arial"/>
                <a:cs typeface="Arial"/>
              </a:rPr>
              <a:t>U.S. citizenship/permanent residence and state residency</a:t>
            </a:r>
            <a:r>
              <a:rPr lang="en-US">
                <a:latin typeface="Arial"/>
                <a:cs typeface="Arial"/>
              </a:rPr>
              <a:t>. </a:t>
            </a:r>
            <a:endParaRPr lang="en-US" baseline="0">
              <a:cs typeface="Arial"/>
            </a:endParaRPr>
          </a:p>
          <a:p>
            <a:endParaRPr lang="en-US" baseline="0"/>
          </a:p>
          <a:p>
            <a:r>
              <a:rPr lang="en-US" baseline="0">
                <a:latin typeface="Arial"/>
                <a:cs typeface="Arial"/>
              </a:rPr>
              <a:t>In total, these survey findings suggest that MCAT scores are important, as are so many other academic, experiential, and demographic data.</a:t>
            </a:r>
            <a:endParaRPr lang="en-US">
              <a:latin typeface="Arial"/>
              <a:cs typeface="Arial"/>
            </a:endParaRPr>
          </a:p>
          <a:p>
            <a:pPr marL="747231" lvl="1" indent="-249076">
              <a:buAutoNum type="arabicPeriod"/>
            </a:pP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20</a:t>
            </a:fld>
            <a:endParaRPr lang="en-US"/>
          </a:p>
        </p:txBody>
      </p:sp>
    </p:spTree>
    <p:extLst>
      <p:ext uri="{BB962C8B-B14F-4D97-AF65-F5344CB8AC3E}">
        <p14:creationId xmlns:p14="http://schemas.microsoft.com/office/powerpoint/2010/main" val="2371090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1538" y="244475"/>
            <a:ext cx="5888037" cy="3313113"/>
          </a:xfrm>
        </p:spPr>
      </p:sp>
      <p:sp>
        <p:nvSpPr>
          <p:cNvPr id="3" name="Notes Placeholder 2"/>
          <p:cNvSpPr>
            <a:spLocks noGrp="1"/>
          </p:cNvSpPr>
          <p:nvPr>
            <p:ph type="body" idx="1"/>
          </p:nvPr>
        </p:nvSpPr>
        <p:spPr>
          <a:xfrm>
            <a:off x="216275" y="3727973"/>
            <a:ext cx="7137092" cy="5959848"/>
          </a:xfrm>
        </p:spPr>
        <p:txBody>
          <a:bodyPr/>
          <a:lstStyle/>
          <a:p>
            <a:r>
              <a:rPr lang="en-US" altLang="en-US">
                <a:latin typeface="Arial"/>
                <a:cs typeface="Arial"/>
              </a:rPr>
              <a:t>We know that holistic review practices are alive and well. Medical schools are doing a good job at contextualizing MCAT scores. </a:t>
            </a:r>
            <a:br>
              <a:rPr lang="en-US" altLang="en-US">
                <a:latin typeface="Arial" panose="020B0604020202020204" pitchFamily="34" charset="0"/>
                <a:cs typeface="Arial"/>
              </a:rPr>
            </a:br>
            <a:br>
              <a:rPr lang="en-US" altLang="en-US">
                <a:latin typeface="Arial" panose="020B0604020202020204" pitchFamily="34" charset="0"/>
                <a:cs typeface="Arial"/>
              </a:rPr>
            </a:br>
            <a:r>
              <a:rPr lang="en-US" altLang="en-US">
                <a:latin typeface="Arial"/>
                <a:cs typeface="Arial"/>
              </a:rPr>
              <a:t>Data on this slide </a:t>
            </a:r>
            <a:r>
              <a:rPr lang="en-US" altLang="en-US" baseline="0">
                <a:latin typeface="Arial"/>
                <a:cs typeface="Arial"/>
              </a:rPr>
              <a:t>show how admissions committees used holistic review practices in 2018</a:t>
            </a:r>
            <a:r>
              <a:rPr lang="en-US" altLang="en-US">
                <a:latin typeface="Arial"/>
                <a:cs typeface="Arial"/>
              </a:rPr>
              <a:t>,</a:t>
            </a:r>
            <a:r>
              <a:rPr lang="en-US" altLang="en-US" baseline="0">
                <a:latin typeface="Arial"/>
                <a:cs typeface="Arial"/>
              </a:rPr>
              <a:t> 2019</a:t>
            </a:r>
            <a:r>
              <a:rPr lang="en-US" altLang="en-US">
                <a:latin typeface="Arial"/>
                <a:cs typeface="Arial"/>
              </a:rPr>
              <a:t>, and 2020</a:t>
            </a:r>
            <a:r>
              <a:rPr lang="en-US" altLang="en-US" baseline="0">
                <a:latin typeface="Arial"/>
                <a:cs typeface="Arial"/>
              </a:rPr>
              <a:t> medical student selection to put academic metrics in context.</a:t>
            </a:r>
            <a:r>
              <a:rPr lang="en-US" altLang="en-US">
                <a:latin typeface="Arial"/>
                <a:cs typeface="Arial"/>
              </a:rPr>
              <a:t> </a:t>
            </a:r>
            <a:endParaRPr lang="en-US" altLang="en-US">
              <a:latin typeface="Arial" panose="020B0604020202020204" pitchFamily="34" charset="0"/>
            </a:endParaRPr>
          </a:p>
          <a:p>
            <a:endParaRPr lang="en-US" altLang="en-US" baseline="0">
              <a:latin typeface="Arial" panose="020B0604020202020204" pitchFamily="34" charset="0"/>
            </a:endParaRPr>
          </a:p>
          <a:p>
            <a:r>
              <a:rPr lang="en-US" altLang="en-US">
                <a:latin typeface="Arial"/>
                <a:cs typeface="Arial"/>
              </a:rPr>
              <a:t>This table shows the relationships between undergraduate GPAs, MCAT scores, and the likelihood of acceptance into one or more medical schools. It shows the percentages of applicants with different undergraduate GPAs and MCAT scores who were accepted into one or more medical schools in the 2018, 2019, and 2020 admissions cycles. </a:t>
            </a:r>
            <a:endParaRPr lang="en-US" altLang="en-US">
              <a:latin typeface="Arial" panose="020B0604020202020204" pitchFamily="34" charset="0"/>
              <a:cs typeface="Arial"/>
            </a:endParaRPr>
          </a:p>
          <a:p>
            <a:endParaRPr lang="en-US" altLang="en-US">
              <a:latin typeface="Arial" panose="020B0604020202020204" pitchFamily="34" charset="0"/>
            </a:endParaRPr>
          </a:p>
          <a:p>
            <a:r>
              <a:rPr lang="en-US" altLang="en-US">
                <a:latin typeface="Arial" panose="020B0604020202020204" pitchFamily="34" charset="0"/>
              </a:rPr>
              <a:t>The columns show MCAT total score ranges from low to high as you read from left to right.  And the rows show undergraduate GPA ranges, from high to low as you move down the table. </a:t>
            </a:r>
          </a:p>
          <a:p>
            <a:endParaRPr lang="en-US" altLang="en-US" b="1">
              <a:latin typeface="Arial" panose="020B0604020202020204" pitchFamily="34" charset="0"/>
            </a:endParaRPr>
          </a:p>
          <a:p>
            <a:r>
              <a:rPr lang="en-US" altLang="en-US">
                <a:latin typeface="Arial"/>
                <a:cs typeface="Arial"/>
              </a:rPr>
              <a:t>The top right corner shows acceptance rates in dark green shading – these are MCAT score and GPA ranges with acceptance rates greater than or equal to 75%. The light green shading shows acceptance rates of 50-74%. The gray shading shows acceptance rates of 25-49%.</a:t>
            </a:r>
          </a:p>
          <a:p>
            <a:endParaRPr lang="en-US" altLang="en-US">
              <a:latin typeface="Arial" panose="020B0604020202020204" pitchFamily="34" charset="0"/>
            </a:endParaRPr>
          </a:p>
          <a:p>
            <a:pPr algn="l" fontAlgn="t"/>
            <a:r>
              <a:rPr lang="en-US" b="1">
                <a:solidFill>
                  <a:srgbClr val="002060"/>
                </a:solidFill>
                <a:latin typeface="Arial" panose="020B0604020202020204" pitchFamily="34" charset="0"/>
              </a:rPr>
              <a:t>Background Notes:  </a:t>
            </a:r>
            <a:endParaRPr lang="en-US" b="1">
              <a:solidFill>
                <a:srgbClr val="002060"/>
              </a:solidFill>
              <a:latin typeface="Arial" panose="020B0604020202020204" pitchFamily="34" charset="0"/>
              <a:cs typeface="Arial"/>
            </a:endParaRPr>
          </a:p>
          <a:p>
            <a:pPr marL="171450" indent="-171450" fontAlgn="t">
              <a:buFont typeface="Arial"/>
              <a:buChar char="•"/>
            </a:pPr>
            <a:r>
              <a:rPr lang="en-US">
                <a:solidFill>
                  <a:srgbClr val="002060"/>
                </a:solidFill>
                <a:latin typeface="Arial"/>
                <a:cs typeface="Arial"/>
              </a:rPr>
              <a:t>Dark green shading = acceptance rates ≥ 75%; light green shading = acceptance rates of 50–74%; grey shading = acceptance rates of 25–49%.</a:t>
            </a:r>
          </a:p>
          <a:p>
            <a:pPr marL="171450" indent="-171450">
              <a:buFont typeface="Arial"/>
              <a:buChar char="•"/>
            </a:pPr>
            <a:r>
              <a:rPr lang="en-US">
                <a:solidFill>
                  <a:srgbClr val="002060"/>
                </a:solidFill>
                <a:latin typeface="Arial"/>
                <a:cs typeface="Arial"/>
              </a:rPr>
              <a:t>Dashes = cells with fewer than 10 observations; blank cells = cells with zero observations.  </a:t>
            </a:r>
            <a:endParaRPr lang="en-US">
              <a:solidFill>
                <a:srgbClr val="000000"/>
              </a:solidFill>
              <a:cs typeface="Arial" charset="0"/>
            </a:endParaRPr>
          </a:p>
          <a:p>
            <a:pPr marL="171450" indent="-171450">
              <a:buFont typeface="Arial"/>
              <a:buChar char="•"/>
            </a:pPr>
            <a:r>
              <a:rPr lang="en-US">
                <a:solidFill>
                  <a:srgbClr val="002060"/>
                </a:solidFill>
                <a:latin typeface="Arial"/>
                <a:cs typeface="Arial"/>
              </a:rPr>
              <a:t>For students who took the new MCAT exam multiple times, the most recent new MCAT total score was used in this analysis.</a:t>
            </a:r>
            <a:endParaRPr lang="en-US">
              <a:cs typeface="Arial"/>
            </a:endParaRPr>
          </a:p>
          <a:p>
            <a:pPr marL="171450" indent="-171450">
              <a:buFont typeface="Arial"/>
              <a:buChar char="•"/>
            </a:pPr>
            <a:r>
              <a:rPr lang="en-US">
                <a:solidFill>
                  <a:srgbClr val="002060"/>
                </a:solidFill>
                <a:latin typeface="Arial"/>
                <a:cs typeface="Arial"/>
              </a:rPr>
              <a:t>This table summarizes data for 2018, 2019, and 2020 applicants who reported MCAT scores from the current exam and undergraduate GPAs (N = 155,161). </a:t>
            </a:r>
          </a:p>
        </p:txBody>
      </p:sp>
      <p:sp>
        <p:nvSpPr>
          <p:cNvPr id="4" name="Slide Number Placeholder 3"/>
          <p:cNvSpPr>
            <a:spLocks noGrp="1"/>
          </p:cNvSpPr>
          <p:nvPr>
            <p:ph type="sldNum" sz="quarter" idx="10"/>
          </p:nvPr>
        </p:nvSpPr>
        <p:spPr/>
        <p:txBody>
          <a:bodyPr/>
          <a:lstStyle/>
          <a:p>
            <a:fld id="{F6101E31-CA13-48C5-9CC1-D59D42CFC660}" type="slidenum">
              <a:rPr lang="en-US" smtClean="0"/>
              <a:t>21</a:t>
            </a:fld>
            <a:endParaRPr lang="en-US"/>
          </a:p>
        </p:txBody>
      </p:sp>
    </p:spTree>
    <p:extLst>
      <p:ext uri="{BB962C8B-B14F-4D97-AF65-F5344CB8AC3E}">
        <p14:creationId xmlns:p14="http://schemas.microsoft.com/office/powerpoint/2010/main" val="6087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tLang="en-US" dirty="0">
                <a:latin typeface="Arial"/>
                <a:cs typeface="Arial"/>
              </a:rPr>
              <a:t>These data show that admissions committees used MCAT scores and undergraduate GPAs in balanced ways in </a:t>
            </a:r>
            <a:r>
              <a:rPr lang="en-US" dirty="0">
                <a:solidFill>
                  <a:srgbClr val="002060"/>
                </a:solidFill>
                <a:latin typeface="Arial"/>
                <a:cs typeface="Arial"/>
              </a:rPr>
              <a:t>2018, 2019, and 2020</a:t>
            </a:r>
            <a:r>
              <a:rPr lang="en-US" altLang="en-US" baseline="0" dirty="0">
                <a:latin typeface="Arial"/>
                <a:cs typeface="Arial"/>
              </a:rPr>
              <a:t> </a:t>
            </a:r>
            <a:r>
              <a:rPr lang="en-US" altLang="en-US" dirty="0">
                <a:latin typeface="Arial"/>
                <a:cs typeface="Arial"/>
              </a:rPr>
              <a:t>selection. They show that, while undergraduate GPAs and MCAT total scores are important factors in admissions, they are not the sole determinants of admissions decisions.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a:cs typeface="Arial"/>
              </a:rPr>
              <a:t>Some </a:t>
            </a:r>
            <a:r>
              <a:rPr lang="en-US" dirty="0">
                <a:solidFill>
                  <a:srgbClr val="002060"/>
                </a:solidFill>
                <a:latin typeface="Arial"/>
                <a:cs typeface="Arial"/>
              </a:rPr>
              <a:t>2018, 2019, and 2020 </a:t>
            </a:r>
            <a:r>
              <a:rPr lang="en-US" altLang="en-US" dirty="0">
                <a:latin typeface="Arial"/>
                <a:cs typeface="Arial"/>
              </a:rPr>
              <a:t>applicants with stron</a:t>
            </a:r>
            <a:r>
              <a:rPr lang="en-US" altLang="en-US" baseline="0" dirty="0">
                <a:latin typeface="Arial"/>
                <a:cs typeface="Arial"/>
              </a:rPr>
              <a:t>g academic metrics didn’t get any acceptances. </a:t>
            </a:r>
            <a:r>
              <a:rPr lang="en-US" altLang="en-US" dirty="0">
                <a:latin typeface="Arial"/>
                <a:cs typeface="Arial"/>
              </a:rPr>
              <a:t>For example, 13% of applicants with undergraduate GPAs of 3.8 or higher and MCAT total scores of 518 or above were rejected by all of the medical schools to which they applied. </a:t>
            </a:r>
            <a:endParaRPr lang="en-US" altLang="en-US" dirty="0">
              <a:latin typeface="Arial" panose="020B0604020202020204" pitchFamily="34" charset="0"/>
              <a:cs typeface="Arial"/>
            </a:endParaRPr>
          </a:p>
          <a:p>
            <a:pPr algn="l" fontAlgn="t"/>
            <a:endParaRPr lang="en-US" dirty="0"/>
          </a:p>
          <a:p>
            <a:pPr algn="l" fontAlgn="t"/>
            <a:endParaRPr lang="en-US" dirty="0"/>
          </a:p>
        </p:txBody>
      </p:sp>
      <p:sp>
        <p:nvSpPr>
          <p:cNvPr id="4" name="Slide Number Placeholder 3"/>
          <p:cNvSpPr>
            <a:spLocks noGrp="1"/>
          </p:cNvSpPr>
          <p:nvPr>
            <p:ph type="sldNum" sz="quarter" idx="10"/>
          </p:nvPr>
        </p:nvSpPr>
        <p:spPr/>
        <p:txBody>
          <a:bodyPr/>
          <a:lstStyle/>
          <a:p>
            <a:fld id="{F6101E31-CA13-48C5-9CC1-D59D42CFC660}" type="slidenum">
              <a:rPr lang="en-US" smtClean="0"/>
              <a:t>22</a:t>
            </a:fld>
            <a:endParaRPr lang="en-US"/>
          </a:p>
        </p:txBody>
      </p:sp>
    </p:spTree>
    <p:extLst>
      <p:ext uri="{BB962C8B-B14F-4D97-AF65-F5344CB8AC3E}">
        <p14:creationId xmlns:p14="http://schemas.microsoft.com/office/powerpoint/2010/main" val="522674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tLang="en-US">
                <a:latin typeface="Arial"/>
                <a:cs typeface="Arial"/>
              </a:rPr>
              <a:t>In comparison, about 14% of applicants with undergraduate GPAs of 3.0 to 3.19 and MCAT total scores ranging from 498 to 501 were accepted into medical school.</a:t>
            </a:r>
          </a:p>
          <a:p>
            <a:endParaRPr lang="en-US" altLang="en-US">
              <a:latin typeface="Arial" panose="020B0604020202020204" pitchFamily="34" charset="0"/>
            </a:endParaRPr>
          </a:p>
          <a:p>
            <a:r>
              <a:rPr lang="en-US" altLang="en-US">
                <a:latin typeface="Arial" panose="020B0604020202020204" pitchFamily="34" charset="0"/>
              </a:rPr>
              <a:t>These slides show that medical schools are using holistic review well. However, as a community we know there is room to improve these practices and further grow the diversity of our medical school classes.</a:t>
            </a:r>
          </a:p>
          <a:p>
            <a:endParaRPr lang="en-US" alt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6101E31-CA13-48C5-9CC1-D59D42CFC660}" type="slidenum">
              <a:rPr lang="en-US" smtClean="0"/>
              <a:t>23</a:t>
            </a:fld>
            <a:endParaRPr lang="en-US"/>
          </a:p>
        </p:txBody>
      </p:sp>
    </p:spTree>
    <p:extLst>
      <p:ext uri="{BB962C8B-B14F-4D97-AF65-F5344CB8AC3E}">
        <p14:creationId xmlns:p14="http://schemas.microsoft.com/office/powerpoint/2010/main" val="1071836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84432">
              <a:defRPr/>
            </a:pPr>
            <a:fld id="{AE825233-37C7-4EA0-914D-215BCF8766FC}" type="slidenum">
              <a:rPr lang="en-US"/>
              <a:pPr defTabSz="984432">
                <a:defRPr/>
              </a:pPr>
              <a:t>24</a:t>
            </a:fld>
            <a:endParaRPr lang="en-US"/>
          </a:p>
        </p:txBody>
      </p:sp>
    </p:spTree>
    <p:extLst>
      <p:ext uri="{BB962C8B-B14F-4D97-AF65-F5344CB8AC3E}">
        <p14:creationId xmlns:p14="http://schemas.microsoft.com/office/powerpoint/2010/main" val="75930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The validity research findings presented in the guide come from a research collaborative evaluating the fairness, use, and predictive validity of scores from the MCAT exam introduced in 2015. This research follows two cohorts of students to evaluate how well MCAT scores predict a range of academic outcomes throughout medical school. Data on medical students’ performance come from two cohorts of students admitted with scores from the current MCAT exam who are enrolled in medical schools participating in the research collaborative (i.e., validity schools). Data on graduation within four years presented in the guide come from the 2016 cohort only.  </a:t>
            </a:r>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25</a:t>
            </a:fld>
            <a:endParaRPr lang="en-US"/>
          </a:p>
        </p:txBody>
      </p:sp>
    </p:spTree>
    <p:extLst>
      <p:ext uri="{BB962C8B-B14F-4D97-AF65-F5344CB8AC3E}">
        <p14:creationId xmlns:p14="http://schemas.microsoft.com/office/powerpoint/2010/main" val="6280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t>In the following slides, we present findings related to a range of medical student performance outcomes from entry to medical school through clerkship courses.</a:t>
            </a:r>
          </a:p>
          <a:p>
            <a:endParaRPr lang="en-US"/>
          </a:p>
          <a:p>
            <a:r>
              <a:rPr lang="en-US"/>
              <a:t>Some of the results are summarized at the aggregate school level, and others show what the data look like for individual students. More information about the samples used in each analysis can be found in Table 3 on pg. 18 of the guide. </a:t>
            </a:r>
          </a:p>
          <a:p>
            <a:endParaRPr lang="en-US"/>
          </a:p>
          <a:p>
            <a:r>
              <a:rPr lang="en-US"/>
              <a:t>Together, the validity findings tell the following story: </a:t>
            </a:r>
          </a:p>
          <a:p>
            <a:r>
              <a:rPr lang="en-US"/>
              <a:t>• A strong relationship exists between MCAT scores and students’ preclerkship, Step 1, clerkship, and Step 2 CK performance. </a:t>
            </a:r>
          </a:p>
          <a:p>
            <a:r>
              <a:rPr lang="en-US"/>
              <a:t>• Some students perform better than their MCAT scores predict, and others perform less well than their scores predict. </a:t>
            </a:r>
          </a:p>
          <a:p>
            <a:r>
              <a:rPr lang="en-US"/>
              <a:t>• Using MCAT total scores and undergraduate GPAs together provides better prediction of medical student performance than using either one alone. </a:t>
            </a:r>
          </a:p>
          <a:p>
            <a:r>
              <a:rPr lang="en-US"/>
              <a:t>• Students with a wide range of MCAT scores and undergraduate GPAs pass the Step 1 and 2 CK exams on the first attempt and graduate within four years. </a:t>
            </a:r>
          </a:p>
        </p:txBody>
      </p:sp>
      <p:sp>
        <p:nvSpPr>
          <p:cNvPr id="4" name="Slide Number Placeholder 3"/>
          <p:cNvSpPr>
            <a:spLocks noGrp="1"/>
          </p:cNvSpPr>
          <p:nvPr>
            <p:ph type="sldNum" sz="quarter" idx="10"/>
          </p:nvPr>
        </p:nvSpPr>
        <p:spPr/>
        <p:txBody>
          <a:bodyPr/>
          <a:lstStyle/>
          <a:p>
            <a:fld id="{AE825233-37C7-4EA0-914D-215BCF8766FC}" type="slidenum">
              <a:rPr lang="en-US" smtClean="0"/>
              <a:pPr/>
              <a:t>26</a:t>
            </a:fld>
            <a:endParaRPr lang="en-US"/>
          </a:p>
        </p:txBody>
      </p:sp>
    </p:spTree>
    <p:extLst>
      <p:ext uri="{BB962C8B-B14F-4D97-AF65-F5344CB8AC3E}">
        <p14:creationId xmlns:p14="http://schemas.microsoft.com/office/powerpoint/2010/main" val="535594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284163"/>
            <a:ext cx="5884862" cy="3311525"/>
          </a:xfrm>
        </p:spPr>
      </p:sp>
      <p:sp>
        <p:nvSpPr>
          <p:cNvPr id="3" name="Notes Placeholder 2"/>
          <p:cNvSpPr>
            <a:spLocks noGrp="1"/>
          </p:cNvSpPr>
          <p:nvPr>
            <p:ph type="body" idx="1"/>
          </p:nvPr>
        </p:nvSpPr>
        <p:spPr>
          <a:xfrm>
            <a:off x="873128" y="3743462"/>
            <a:ext cx="5886449" cy="5331205"/>
          </a:xfrm>
        </p:spPr>
        <p:txBody>
          <a:bodyPr/>
          <a:lstStyle/>
          <a:p>
            <a:pPr marL="0" marR="0" lvl="0" indent="0" algn="l" defTabSz="729751" rtl="0" eaLnBrk="0" fontAlgn="base" latinLnBrk="0" hangingPunct="0">
              <a:lnSpc>
                <a:spcPct val="100000"/>
              </a:lnSpc>
              <a:spcBef>
                <a:spcPts val="0"/>
              </a:spcBef>
              <a:spcAft>
                <a:spcPts val="0"/>
              </a:spcAft>
              <a:buClrTx/>
              <a:buSzTx/>
              <a:buFontTx/>
              <a:buNone/>
              <a:tabLst/>
              <a:defRPr/>
            </a:pPr>
            <a:r>
              <a:rPr lang="en-US" dirty="0">
                <a:highlight>
                  <a:srgbClr val="FFFF00"/>
                </a:highlight>
                <a:latin typeface="Arial"/>
                <a:cs typeface="Arial"/>
              </a:rPr>
              <a:t>This figure summarizes </a:t>
            </a:r>
            <a:r>
              <a:rPr lang="en-US" dirty="0">
                <a:highlight>
                  <a:srgbClr val="FFFF00"/>
                </a:highlight>
              </a:rPr>
              <a:t>how well MCAT total scores predict students’ </a:t>
            </a:r>
            <a:r>
              <a:rPr lang="en-US" dirty="0" err="1">
                <a:highlight>
                  <a:srgbClr val="FFFF00"/>
                </a:highlight>
              </a:rPr>
              <a:t>preclerkship</a:t>
            </a:r>
            <a:r>
              <a:rPr lang="en-US" dirty="0">
                <a:highlight>
                  <a:srgbClr val="FFFF00"/>
                </a:highlight>
              </a:rPr>
              <a:t> performance, Step 1 scores from the first attempt, clerkship exam scores, clerkship GPAs, and Step 2 CK scores from the first attempt. Corrected correlations between MCAT scores and each medical student performance outcome are computed for each school and then summarized. For each outcome, </a:t>
            </a:r>
            <a:r>
              <a:rPr lang="en-US" dirty="0">
                <a:highlight>
                  <a:srgbClr val="FFFF00"/>
                </a:highlight>
                <a:latin typeface="Arial"/>
                <a:cs typeface="Arial"/>
              </a:rPr>
              <a:t>the median corrected correlation for the 2016 cohort is shown with a square, the median corrected correlation for the 2017 cohort is shown with a diamond, and the median corrected correlation for the two cohorts combined is shown with a circle. The two ends of the gray bar show the correlations for the two cohorts combined at the 25th and 75th percentiles. </a:t>
            </a:r>
            <a:endParaRPr lang="en-US" dirty="0">
              <a:highlight>
                <a:srgbClr val="FFFF00"/>
              </a:highlight>
              <a:cs typeface="Arial"/>
            </a:endParaRPr>
          </a:p>
          <a:p>
            <a:pPr defTabSz="729751">
              <a:spcBef>
                <a:spcPts val="0"/>
              </a:spcBef>
              <a:spcAft>
                <a:spcPts val="0"/>
              </a:spcAft>
              <a:defRPr/>
            </a:pPr>
            <a:endParaRPr lang="en-US" dirty="0">
              <a:highlight>
                <a:srgbClr val="FFFF00"/>
              </a:highlight>
            </a:endParaRPr>
          </a:p>
          <a:p>
            <a:pPr defTabSz="729751">
              <a:spcBef>
                <a:spcPts val="0"/>
              </a:spcBef>
              <a:spcAft>
                <a:spcPts val="0"/>
              </a:spcAft>
              <a:defRPr/>
            </a:pPr>
            <a:r>
              <a:rPr lang="en-US" dirty="0">
                <a:highlight>
                  <a:srgbClr val="FFFF00"/>
                </a:highlight>
              </a:rPr>
              <a:t>This figure illustrates the following findings: </a:t>
            </a:r>
          </a:p>
          <a:p>
            <a:pPr defTabSz="729751">
              <a:spcBef>
                <a:spcPts val="0"/>
              </a:spcBef>
              <a:spcAft>
                <a:spcPts val="0"/>
              </a:spcAft>
              <a:defRPr/>
            </a:pPr>
            <a:endParaRPr lang="en-US" dirty="0">
              <a:highlight>
                <a:srgbClr val="FFFF00"/>
              </a:highlight>
            </a:endParaRPr>
          </a:p>
          <a:p>
            <a:pPr marL="171450" indent="-171450" defTabSz="729751">
              <a:spcBef>
                <a:spcPts val="0"/>
              </a:spcBef>
              <a:spcAft>
                <a:spcPts val="0"/>
              </a:spcAft>
              <a:buFont typeface="Arial" panose="020B0604020202020204" pitchFamily="34" charset="0"/>
              <a:buChar char="•"/>
              <a:defRPr/>
            </a:pPr>
            <a:r>
              <a:rPr lang="en-US" b="0" dirty="0">
                <a:highlight>
                  <a:srgbClr val="FFFF00"/>
                </a:highlight>
              </a:rPr>
              <a:t>MCAT total scores do a good job of predicting medical students’ </a:t>
            </a:r>
            <a:r>
              <a:rPr lang="en-US" b="0" dirty="0" err="1">
                <a:highlight>
                  <a:srgbClr val="FFFF00"/>
                </a:highlight>
              </a:rPr>
              <a:t>preclerkship</a:t>
            </a:r>
            <a:r>
              <a:rPr lang="en-US" b="0" dirty="0">
                <a:highlight>
                  <a:srgbClr val="FFFF00"/>
                </a:highlight>
              </a:rPr>
              <a:t>, Step 1, clerkship, and Step 2 CK performance on outcomes that measure students’ acquisition and application of medical knowledge during medical school. </a:t>
            </a:r>
          </a:p>
          <a:p>
            <a:pPr marL="628650" lvl="1" indent="-171450" defTabSz="729751">
              <a:spcBef>
                <a:spcPts val="0"/>
              </a:spcBef>
              <a:spcAft>
                <a:spcPts val="0"/>
              </a:spcAft>
              <a:buFont typeface="Arial" panose="020B0604020202020204" pitchFamily="34" charset="0"/>
              <a:buChar char="•"/>
              <a:defRPr/>
            </a:pPr>
            <a:r>
              <a:rPr lang="en-US" b="0" dirty="0">
                <a:highlight>
                  <a:srgbClr val="FFFF00"/>
                </a:highlight>
              </a:rPr>
              <a:t>The median correlations of MCAT scores with </a:t>
            </a:r>
            <a:r>
              <a:rPr lang="en-US" b="0" dirty="0" err="1">
                <a:highlight>
                  <a:srgbClr val="FFFF00"/>
                </a:highlight>
              </a:rPr>
              <a:t>preclerkship</a:t>
            </a:r>
            <a:r>
              <a:rPr lang="en-US" b="0" dirty="0">
                <a:highlight>
                  <a:srgbClr val="FFFF00"/>
                </a:highlight>
              </a:rPr>
              <a:t>, Step 1, clerkship, and Step 2 CK performance shown in this figure are medium to large.</a:t>
            </a:r>
          </a:p>
          <a:p>
            <a:pPr marL="628650" lvl="1" indent="-171450" defTabSz="729751">
              <a:spcBef>
                <a:spcPts val="0"/>
              </a:spcBef>
              <a:spcAft>
                <a:spcPts val="0"/>
              </a:spcAft>
              <a:buFont typeface="Arial" panose="020B0604020202020204" pitchFamily="34" charset="0"/>
              <a:buChar char="•"/>
              <a:defRPr/>
            </a:pPr>
            <a:r>
              <a:rPr lang="en-US" b="0" dirty="0"/>
              <a:t>The difference observed between cohorts for some performance outcomes are small and consistent with prior research.</a:t>
            </a:r>
            <a:endParaRPr lang="en-US" b="0" dirty="0">
              <a:highlight>
                <a:srgbClr val="FFFF00"/>
              </a:highlight>
            </a:endParaRPr>
          </a:p>
          <a:p>
            <a:pPr marL="457200" lvl="1" indent="0" defTabSz="729751">
              <a:spcBef>
                <a:spcPts val="0"/>
              </a:spcBef>
              <a:spcAft>
                <a:spcPts val="0"/>
              </a:spcAft>
              <a:buFont typeface="Arial" panose="020B0604020202020204" pitchFamily="34" charset="0"/>
              <a:buNone/>
              <a:defRPr/>
            </a:pPr>
            <a:endParaRPr lang="en-US" b="0" dirty="0">
              <a:highlight>
                <a:srgbClr val="FFFF00"/>
              </a:highlight>
            </a:endParaRPr>
          </a:p>
          <a:p>
            <a:pPr marL="171450" indent="-171450" defTabSz="729751">
              <a:spcBef>
                <a:spcPts val="0"/>
              </a:spcBef>
              <a:spcAft>
                <a:spcPts val="0"/>
              </a:spcAft>
              <a:buFont typeface="Arial" panose="020B0604020202020204" pitchFamily="34" charset="0"/>
              <a:buChar char="•"/>
              <a:defRPr/>
            </a:pPr>
            <a:r>
              <a:rPr lang="en-US" dirty="0">
                <a:highlight>
                  <a:srgbClr val="FFFF00"/>
                </a:highlight>
              </a:rPr>
              <a:t>The variability across schools in the relationship between MCAT scores and students’ performance highlights the importance of studying local validity data so schools can draw conclusions about the ways MCAT scores predict their students’ performance in their local environment.</a:t>
            </a:r>
          </a:p>
          <a:p>
            <a:pPr marL="628650" lvl="1" indent="-171450" defTabSz="729751">
              <a:spcBef>
                <a:spcPts val="0"/>
              </a:spcBef>
              <a:spcAft>
                <a:spcPts val="0"/>
              </a:spcAft>
              <a:buFont typeface="Arial" panose="020B0604020202020204" pitchFamily="34" charset="0"/>
              <a:buChar char="•"/>
              <a:defRPr/>
            </a:pPr>
            <a:r>
              <a:rPr lang="en-US" b="0" dirty="0">
                <a:highlight>
                  <a:srgbClr val="FFFF00"/>
                </a:highlight>
              </a:rPr>
              <a:t>Although MCAT scores are good predictors of students’ </a:t>
            </a:r>
            <a:r>
              <a:rPr lang="en-US" b="0" dirty="0" err="1">
                <a:highlight>
                  <a:srgbClr val="FFFF00"/>
                </a:highlight>
              </a:rPr>
              <a:t>preclerkship</a:t>
            </a:r>
            <a:r>
              <a:rPr lang="en-US" b="0" dirty="0">
                <a:highlight>
                  <a:srgbClr val="FFFF00"/>
                </a:highlight>
              </a:rPr>
              <a:t>, Step 1, clerkship, and Step 2 CK performance, the strength of prediction varies from one medical school to another. </a:t>
            </a:r>
          </a:p>
          <a:p>
            <a:pPr marL="457200" lvl="1" indent="0" defTabSz="729751">
              <a:spcBef>
                <a:spcPts val="0"/>
              </a:spcBef>
              <a:spcAft>
                <a:spcPts val="0"/>
              </a:spcAft>
              <a:buFont typeface="Arial" panose="020B0604020202020204" pitchFamily="34" charset="0"/>
              <a:buNone/>
              <a:defRPr/>
            </a:pPr>
            <a:endParaRPr lang="en-US" dirty="0">
              <a:highlight>
                <a:srgbClr val="FFFF00"/>
              </a:highlight>
              <a:latin typeface="Arial"/>
              <a:cs typeface="Arial"/>
            </a:endParaRPr>
          </a:p>
          <a:p>
            <a:pPr marL="0" marR="0" lvl="0" indent="0" algn="l" defTabSz="729751" rtl="0" eaLnBrk="0" fontAlgn="base" latinLnBrk="0" hangingPunct="0">
              <a:lnSpc>
                <a:spcPct val="100000"/>
              </a:lnSpc>
              <a:spcBef>
                <a:spcPts val="0"/>
              </a:spcBef>
              <a:spcAft>
                <a:spcPts val="0"/>
              </a:spcAft>
              <a:buClrTx/>
              <a:buSzTx/>
              <a:buFontTx/>
              <a:buNone/>
              <a:tabLst/>
              <a:defRPr/>
            </a:pPr>
            <a:r>
              <a:rPr lang="en-US" dirty="0">
                <a:highlight>
                  <a:srgbClr val="FFFF00"/>
                </a:highlight>
                <a:latin typeface="Arial"/>
                <a:cs typeface="Arial"/>
              </a:rPr>
              <a:t>Technical notes: </a:t>
            </a:r>
          </a:p>
          <a:p>
            <a:pPr defTabSz="729751">
              <a:spcBef>
                <a:spcPts val="0"/>
              </a:spcBef>
              <a:spcAft>
                <a:spcPts val="0"/>
              </a:spcAft>
              <a:defRPr/>
            </a:pPr>
            <a:endParaRPr lang="en-US" b="1" dirty="0">
              <a:highlight>
                <a:srgbClr val="FFFF00"/>
              </a:highlight>
              <a:latin typeface="Arial"/>
              <a:cs typeface="Arial"/>
            </a:endParaRPr>
          </a:p>
          <a:p>
            <a:pPr marL="171450" indent="-171450" defTabSz="729751">
              <a:spcBef>
                <a:spcPts val="0"/>
              </a:spcBef>
              <a:spcAft>
                <a:spcPts val="0"/>
              </a:spcAft>
              <a:buFont typeface="Arial"/>
              <a:buChar char="•"/>
              <a:defRPr/>
            </a:pPr>
            <a:r>
              <a:rPr lang="en-US" dirty="0">
                <a:highlight>
                  <a:srgbClr val="FFFF00"/>
                </a:highlight>
                <a:latin typeface="Arial"/>
                <a:cs typeface="Arial"/>
              </a:rPr>
              <a:t>Medical students’ most recent MCAT total scores at the time of matriculation were correlated with each performance outcome. Analyses were conducted separately for each school with 30 or more students who have data available for each performance outcome. Sample correlations were corrected for range restriction on MCAT total scores and total undergraduate GPAs due to the selective nature of the admissions process but not for unreliability in MCAT total scores or medical student outcomes. Corrections for range restriction were made at the institution level. At each medical school, the applicants from an admissions cycle served as the reference population. Using established statistical methods, the observed correlations were adjusted to reflect what the correlations would be if there had been no selection — that is, if all applicants had been selected for admission.</a:t>
            </a:r>
          </a:p>
          <a:p>
            <a:pPr marL="0" indent="0" defTabSz="729751">
              <a:spcBef>
                <a:spcPts val="0"/>
              </a:spcBef>
              <a:spcAft>
                <a:spcPts val="0"/>
              </a:spcAft>
              <a:buFont typeface="Arial"/>
              <a:buNone/>
              <a:defRPr/>
            </a:pPr>
            <a:endParaRPr lang="en-US" dirty="0">
              <a:highlight>
                <a:srgbClr val="FFFF00"/>
              </a:highlight>
              <a:latin typeface="Arial"/>
              <a:cs typeface="Arial"/>
            </a:endParaRPr>
          </a:p>
          <a:p>
            <a:pPr marL="171450" marR="0" lvl="0" indent="-171450" algn="l" defTabSz="729751" rtl="0" eaLnBrk="0" fontAlgn="base" latinLnBrk="0" hangingPunct="0">
              <a:lnSpc>
                <a:spcPct val="100000"/>
              </a:lnSpc>
              <a:spcBef>
                <a:spcPts val="0"/>
              </a:spcBef>
              <a:spcAft>
                <a:spcPts val="0"/>
              </a:spcAft>
              <a:buClrTx/>
              <a:buSzTx/>
              <a:buFont typeface="Arial"/>
              <a:buChar char="•"/>
              <a:tabLst/>
              <a:defRPr/>
            </a:pPr>
            <a:r>
              <a:rPr lang="en-US" dirty="0">
                <a:highlight>
                  <a:srgbClr val="FFFF00"/>
                </a:highlight>
                <a:latin typeface="Arial"/>
                <a:cs typeface="Arial"/>
              </a:rPr>
              <a:t>According to Cohen (1992), a correlation coefficient of 0.10 is considered a small association in the social sciences; a correlation coefficient of 0.30 is considered a medium correlation; and a correlation of 0.50 or greater is considered a large correlation. </a:t>
            </a:r>
            <a:endParaRPr lang="en-US" dirty="0">
              <a:highlight>
                <a:srgbClr val="FFFF00"/>
              </a:highlight>
              <a:cs typeface="Arial"/>
            </a:endParaRPr>
          </a:p>
          <a:p>
            <a:pPr marL="171450" indent="-171450" defTabSz="729751">
              <a:spcBef>
                <a:spcPts val="0"/>
              </a:spcBef>
              <a:spcAft>
                <a:spcPts val="0"/>
              </a:spcAft>
              <a:buFont typeface="Arial"/>
              <a:buChar char="•"/>
              <a:defRPr/>
            </a:pPr>
            <a:endParaRPr lang="en-US" dirty="0">
              <a:highlight>
                <a:srgbClr val="FFFF00"/>
              </a:highlight>
              <a:latin typeface="Arial"/>
              <a:cs typeface="Arial"/>
            </a:endParaRPr>
          </a:p>
          <a:p>
            <a:pPr marL="171450" indent="-171450" defTabSz="729751">
              <a:spcBef>
                <a:spcPts val="0"/>
              </a:spcBef>
              <a:spcAft>
                <a:spcPts val="0"/>
              </a:spcAft>
              <a:buFont typeface="Arial"/>
              <a:buChar char="•"/>
              <a:defRPr/>
            </a:pPr>
            <a:r>
              <a:rPr lang="en-US" dirty="0">
                <a:highlight>
                  <a:srgbClr val="FFFF00"/>
                </a:highlight>
                <a:latin typeface="Arial"/>
                <a:cs typeface="Arial"/>
              </a:rPr>
              <a:t>The “</a:t>
            </a:r>
            <a:r>
              <a:rPr lang="en-US" dirty="0" err="1">
                <a:highlight>
                  <a:srgbClr val="FFFF00"/>
                </a:highlight>
                <a:latin typeface="Arial"/>
                <a:cs typeface="Arial"/>
              </a:rPr>
              <a:t>Preclerkship</a:t>
            </a:r>
            <a:r>
              <a:rPr lang="en-US" dirty="0">
                <a:highlight>
                  <a:srgbClr val="FFFF00"/>
                </a:highlight>
                <a:latin typeface="Arial"/>
                <a:cs typeface="Arial"/>
              </a:rPr>
              <a:t> Performance” panel shows the median and interquartile range of correlations of MCAT total scores with </a:t>
            </a:r>
            <a:r>
              <a:rPr lang="en-US" dirty="0" err="1">
                <a:highlight>
                  <a:srgbClr val="FFFF00"/>
                </a:highlight>
                <a:latin typeface="Arial"/>
                <a:cs typeface="Arial"/>
              </a:rPr>
              <a:t>preclerkship</a:t>
            </a:r>
            <a:r>
              <a:rPr lang="en-US" dirty="0">
                <a:highlight>
                  <a:srgbClr val="FFFF00"/>
                </a:highlight>
                <a:latin typeface="Arial"/>
                <a:cs typeface="Arial"/>
              </a:rPr>
              <a:t> performance at the 17 validity schools. The median correlation of MCAT total scores with students’ </a:t>
            </a:r>
            <a:r>
              <a:rPr lang="en-US" dirty="0" err="1">
                <a:highlight>
                  <a:srgbClr val="FFFF00"/>
                </a:highlight>
                <a:latin typeface="Arial"/>
                <a:cs typeface="Arial"/>
              </a:rPr>
              <a:t>preclerkship</a:t>
            </a:r>
            <a:r>
              <a:rPr lang="en-US" dirty="0">
                <a:highlight>
                  <a:srgbClr val="FFFF00"/>
                </a:highlight>
                <a:latin typeface="Arial"/>
                <a:cs typeface="Arial"/>
              </a:rPr>
              <a:t> performance for 2016 is 0.59, for 2017 is 0.59, and for both cohorts combined is 0.59.</a:t>
            </a:r>
          </a:p>
          <a:p>
            <a:pPr marL="171450" indent="-171450" defTabSz="729751">
              <a:spcBef>
                <a:spcPts val="0"/>
              </a:spcBef>
              <a:spcAft>
                <a:spcPts val="0"/>
              </a:spcAft>
              <a:buFont typeface="Arial"/>
              <a:buChar char="•"/>
              <a:defRPr/>
            </a:pPr>
            <a:endParaRPr lang="en-US" dirty="0">
              <a:highlight>
                <a:srgbClr val="FFFF00"/>
              </a:highlight>
              <a:latin typeface="Arial"/>
              <a:cs typeface="Arial"/>
            </a:endParaRPr>
          </a:p>
          <a:p>
            <a:pPr marL="171450" indent="-171450" defTabSz="729751">
              <a:spcBef>
                <a:spcPts val="0"/>
              </a:spcBef>
              <a:spcAft>
                <a:spcPts val="0"/>
              </a:spcAft>
              <a:buFont typeface="Arial"/>
              <a:buChar char="•"/>
              <a:defRPr/>
            </a:pPr>
            <a:r>
              <a:rPr lang="en-US" dirty="0">
                <a:highlight>
                  <a:srgbClr val="FFFF00"/>
                </a:highlight>
                <a:latin typeface="Arial"/>
                <a:cs typeface="Arial"/>
              </a:rPr>
              <a:t>The “Step 1 Scores” panel shows the correlations of MCAT total scores with Step 1 scores at the 146 U.S. MD-granting medical schools with at least 30 students who took the Step 1 exam for the first time by summer 2020. The median correlation of MCAT total scores with Step 1 scores for 2016 is 0.59, for 2017 is 0.58, and for both cohorts combined is 0.59.</a:t>
            </a:r>
          </a:p>
          <a:p>
            <a:pPr marL="171450" indent="-171450" defTabSz="729751">
              <a:spcBef>
                <a:spcPts val="0"/>
              </a:spcBef>
              <a:spcAft>
                <a:spcPts val="0"/>
              </a:spcAft>
              <a:buFont typeface="Arial"/>
              <a:buChar char="•"/>
              <a:defRPr/>
            </a:pPr>
            <a:endParaRPr lang="en-US" dirty="0">
              <a:highlight>
                <a:srgbClr val="FFFF00"/>
              </a:highlight>
              <a:latin typeface="Arial" charset="0"/>
              <a:cs typeface="Arial" charset="0"/>
            </a:endParaRPr>
          </a:p>
          <a:p>
            <a:pPr marL="171450" lvl="0" indent="-171450" defTabSz="729751">
              <a:spcBef>
                <a:spcPts val="0"/>
              </a:spcBef>
              <a:spcAft>
                <a:spcPts val="0"/>
              </a:spcAft>
              <a:buFont typeface="Arial"/>
              <a:buChar char="•"/>
              <a:defRPr/>
            </a:pPr>
            <a:r>
              <a:rPr lang="en-US" dirty="0">
                <a:highlight>
                  <a:srgbClr val="FFFF00"/>
                </a:highlight>
                <a:latin typeface="Arial"/>
                <a:cs typeface="Arial"/>
              </a:rPr>
              <a:t>The “Clerkship Exam Scores” panel shows the correlations of MCAT total scores with the average clerkship exam scores at 16 validity schools. The median correlation of MCAT total scores with clerkship exam scores for 2016 is 0.56, for 2017 is 0.56, and for both cohorts combined is 0.61. </a:t>
            </a:r>
            <a:endParaRPr lang="en-US" dirty="0">
              <a:highlight>
                <a:srgbClr val="FFFF00"/>
              </a:highlight>
              <a:latin typeface="Arial" charset="0"/>
              <a:cs typeface="Arial"/>
            </a:endParaRPr>
          </a:p>
          <a:p>
            <a:pPr marL="628650" lvl="1" indent="-171450" defTabSz="729751">
              <a:spcBef>
                <a:spcPts val="0"/>
              </a:spcBef>
              <a:spcAft>
                <a:spcPts val="0"/>
              </a:spcAft>
              <a:buFont typeface="Arial"/>
              <a:buChar char="•"/>
              <a:defRPr/>
            </a:pPr>
            <a:endParaRPr lang="en-US" dirty="0">
              <a:highlight>
                <a:srgbClr val="FFFF00"/>
              </a:highlight>
              <a:latin typeface="Arial"/>
              <a:cs typeface="Arial"/>
            </a:endParaRPr>
          </a:p>
          <a:p>
            <a:pPr marL="171450" lvl="0" indent="-171450" defTabSz="729751">
              <a:spcBef>
                <a:spcPts val="0"/>
              </a:spcBef>
              <a:spcAft>
                <a:spcPts val="0"/>
              </a:spcAft>
              <a:buFont typeface="Arial"/>
              <a:buChar char="•"/>
              <a:defRPr/>
            </a:pPr>
            <a:r>
              <a:rPr lang="en-US" dirty="0">
                <a:highlight>
                  <a:srgbClr val="FFFF00"/>
                </a:highlight>
                <a:latin typeface="Arial"/>
                <a:cs typeface="Arial"/>
              </a:rPr>
              <a:t>The “Clerkship GPAs” panel shows the correlations of MCAT total scores with clerkship GPAs at 14 validity schools. The median correlation of MCAT total scores with clerkship GPAs for 2016 is 0.52, for 2017 is 0.42, and for both cohorts combined is 0.43.</a:t>
            </a:r>
          </a:p>
          <a:p>
            <a:pPr marL="171450" lvl="0" indent="-171450" defTabSz="729751">
              <a:spcBef>
                <a:spcPts val="0"/>
              </a:spcBef>
              <a:spcAft>
                <a:spcPts val="0"/>
              </a:spcAft>
              <a:buFont typeface="Arial"/>
              <a:buChar char="•"/>
              <a:defRPr/>
            </a:pPr>
            <a:endParaRPr lang="en-US" dirty="0">
              <a:highlight>
                <a:srgbClr val="FFFF00"/>
              </a:highlight>
              <a:latin typeface="Arial"/>
              <a:cs typeface="Arial"/>
            </a:endParaRPr>
          </a:p>
          <a:p>
            <a:pPr marL="171450" indent="-171450" defTabSz="729751">
              <a:spcBef>
                <a:spcPts val="0"/>
              </a:spcBef>
              <a:spcAft>
                <a:spcPts val="0"/>
              </a:spcAft>
              <a:buFont typeface="Arial"/>
              <a:buChar char="•"/>
              <a:defRPr/>
            </a:pPr>
            <a:r>
              <a:rPr lang="en-US" dirty="0">
                <a:highlight>
                  <a:srgbClr val="FFFF00"/>
                </a:highlight>
                <a:latin typeface="Arial"/>
                <a:cs typeface="Arial"/>
              </a:rPr>
              <a:t>The “Step 2 CK Scores” panel shows the correlations of MCAT total scores with Step 2 CK scores at the 146 U.S. MD-granting medical schools with at least 30 students who took the Step 2 CK exam for the first time by summer 2020. The median correlation of MCAT total scores with Step 2 CK scores for 2016 is 0.57, for 2017 is 0.52, and for both cohorts combined is 0.54.</a:t>
            </a:r>
          </a:p>
          <a:p>
            <a:pPr defTabSz="729751">
              <a:spcBef>
                <a:spcPts val="0"/>
              </a:spcBef>
              <a:spcAft>
                <a:spcPts val="0"/>
              </a:spcAft>
              <a:defRPr/>
            </a:pPr>
            <a:endParaRPr lang="en-US" dirty="0">
              <a:highlight>
                <a:srgbClr val="FFFF00"/>
              </a:highlight>
              <a:cs typeface="Arial"/>
            </a:endParaRPr>
          </a:p>
        </p:txBody>
      </p:sp>
    </p:spTree>
    <p:extLst>
      <p:ext uri="{BB962C8B-B14F-4D97-AF65-F5344CB8AC3E}">
        <p14:creationId xmlns:p14="http://schemas.microsoft.com/office/powerpoint/2010/main" val="395151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F24665C-F5F1-48D2-AB98-A31794177783}"/>
              </a:ext>
            </a:extLst>
          </p:cNvPr>
          <p:cNvSpPr>
            <a:spLocks noGrp="1" noRot="1" noChangeAspect="1" noChangeArrowheads="1" noTextEdit="1"/>
          </p:cNvSpPr>
          <p:nvPr>
            <p:ph type="sldImg"/>
          </p:nvPr>
        </p:nvSpPr>
        <p:spPr bwMode="auto">
          <a:xfrm>
            <a:off x="874713" y="295275"/>
            <a:ext cx="5883275" cy="3309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8BCFD79-5A63-4415-9D6C-FD110575C0B5}"/>
              </a:ext>
            </a:extLst>
          </p:cNvPr>
          <p:cNvSpPr>
            <a:spLocks noGrp="1" noChangeArrowheads="1"/>
          </p:cNvSpPr>
          <p:nvPr>
            <p:ph type="body" idx="1"/>
          </p:nvPr>
        </p:nvSpPr>
        <p:spPr bwMode="auto">
          <a:xfrm>
            <a:off x="874713" y="3605340"/>
            <a:ext cx="5883275" cy="6041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654"/>
              </a:spcAft>
            </a:pPr>
            <a:r>
              <a:rPr lang="en-US">
                <a:latin typeface="Arial"/>
                <a:cs typeface="Arial"/>
              </a:rPr>
              <a:t>This figure shows how well MCAT total scores predict the clerkship performance of students at a single medical school. It presents a scatter plot that shows the 2016- and 2017-entering students’ MCAT scores against their clerkship exam scores at one of the validity schools. Data from the students at this school can be used to study the association of MCAT scores with clerkship exam scores to illustrate the patterns that may occur at other schools that use similar performance outcomes. </a:t>
            </a:r>
            <a:endParaRPr lang="en-US">
              <a:cs typeface="Arial" charset="0"/>
            </a:endParaRPr>
          </a:p>
          <a:p>
            <a:pPr>
              <a:spcBef>
                <a:spcPts val="0"/>
              </a:spcBef>
              <a:spcAft>
                <a:spcPts val="654"/>
              </a:spcAft>
            </a:pPr>
            <a:endParaRPr lang="en-US">
              <a:cs typeface="Arial"/>
            </a:endParaRPr>
          </a:p>
          <a:p>
            <a:pPr>
              <a:spcBef>
                <a:spcPts val="0"/>
              </a:spcBef>
              <a:spcAft>
                <a:spcPts val="654"/>
              </a:spcAft>
            </a:pPr>
            <a:r>
              <a:rPr lang="en-US">
                <a:latin typeface="Arial"/>
                <a:cs typeface="Arial"/>
              </a:rPr>
              <a:t>The patterns of dots show three important findings: </a:t>
            </a:r>
          </a:p>
          <a:p>
            <a:pPr>
              <a:spcBef>
                <a:spcPts val="0"/>
              </a:spcBef>
              <a:spcAft>
                <a:spcPts val="654"/>
              </a:spcAft>
            </a:pPr>
            <a:endParaRPr lang="en-US">
              <a:latin typeface="Arial"/>
              <a:cs typeface="Arial"/>
            </a:endParaRPr>
          </a:p>
          <a:p>
            <a:pPr marL="171450" indent="-171450">
              <a:spcBef>
                <a:spcPts val="0"/>
              </a:spcBef>
              <a:spcAft>
                <a:spcPts val="654"/>
              </a:spcAft>
              <a:buFont typeface="Arial"/>
              <a:buChar char="•"/>
            </a:pPr>
            <a:r>
              <a:rPr lang="en-US">
                <a:latin typeface="Arial"/>
                <a:cs typeface="Arial"/>
              </a:rPr>
              <a:t>First, this validity school accepts students with a wide range of MCAT total scores. </a:t>
            </a:r>
          </a:p>
          <a:p>
            <a:pPr marL="171450" indent="-171450">
              <a:spcBef>
                <a:spcPts val="0"/>
              </a:spcBef>
              <a:spcAft>
                <a:spcPts val="654"/>
              </a:spcAft>
              <a:buFont typeface="Arial"/>
              <a:buChar char="•"/>
            </a:pPr>
            <a:endParaRPr lang="en-US">
              <a:cs typeface="Arial" charset="0"/>
            </a:endParaRPr>
          </a:p>
          <a:p>
            <a:pPr marL="171450" indent="-171450">
              <a:spcBef>
                <a:spcPts val="0"/>
              </a:spcBef>
              <a:spcAft>
                <a:spcPts val="654"/>
              </a:spcAft>
              <a:buFont typeface="Arial"/>
              <a:buChar char="•"/>
            </a:pPr>
            <a:r>
              <a:rPr lang="en-US">
                <a:latin typeface="Arial"/>
                <a:cs typeface="Arial"/>
              </a:rPr>
              <a:t>Second, on average, participants admitted with higher MCAT total scores show higher clerkship performance. </a:t>
            </a:r>
          </a:p>
          <a:p>
            <a:pPr marL="171450" indent="-171450">
              <a:spcBef>
                <a:spcPts val="0"/>
              </a:spcBef>
              <a:spcAft>
                <a:spcPts val="654"/>
              </a:spcAft>
              <a:buFont typeface="Arial"/>
              <a:buChar char="•"/>
            </a:pPr>
            <a:endParaRPr lang="en-US">
              <a:cs typeface="Arial" charset="0"/>
            </a:endParaRPr>
          </a:p>
          <a:p>
            <a:pPr marL="171450" indent="-171450">
              <a:spcBef>
                <a:spcPts val="0"/>
              </a:spcBef>
              <a:spcAft>
                <a:spcPts val="654"/>
              </a:spcAft>
              <a:buFont typeface="Arial"/>
              <a:buChar char="•"/>
            </a:pPr>
            <a:r>
              <a:rPr lang="en-US">
                <a:latin typeface="Arial"/>
                <a:cs typeface="Arial"/>
              </a:rPr>
              <a:t>Third, there is substantial variability in individual medical student performance. Some students show higher performance in clerkships than others admitted with the same MCAT score, while others show lower performance. Some students admitted with lower MCAT scores outperformed students with higher scores.</a:t>
            </a:r>
            <a:endParaRPr lang="en-US">
              <a:cs typeface="Arial" charset="0"/>
            </a:endParaRPr>
          </a:p>
          <a:p>
            <a:pPr>
              <a:spcBef>
                <a:spcPts val="0"/>
              </a:spcBef>
              <a:spcAft>
                <a:spcPts val="654"/>
              </a:spcAft>
            </a:pPr>
            <a:endParaRPr lang="en-US">
              <a:cs typeface="Arial"/>
            </a:endParaRPr>
          </a:p>
          <a:p>
            <a:pPr>
              <a:spcBef>
                <a:spcPts val="0"/>
              </a:spcBef>
              <a:spcAft>
                <a:spcPts val="654"/>
              </a:spcAft>
            </a:pPr>
            <a:r>
              <a:rPr lang="en-US">
                <a:latin typeface="Arial"/>
                <a:cs typeface="Arial"/>
              </a:rPr>
              <a:t>Technical notes: </a:t>
            </a:r>
          </a:p>
          <a:p>
            <a:pPr>
              <a:spcBef>
                <a:spcPts val="0"/>
              </a:spcBef>
              <a:spcAft>
                <a:spcPts val="654"/>
              </a:spcAft>
            </a:pPr>
            <a:endParaRPr lang="en-US">
              <a:latin typeface="Arial"/>
              <a:cs typeface="Arial"/>
            </a:endParaRPr>
          </a:p>
          <a:p>
            <a:pPr>
              <a:spcBef>
                <a:spcPts val="0"/>
              </a:spcBef>
              <a:spcAft>
                <a:spcPts val="654"/>
              </a:spcAft>
            </a:pPr>
            <a:r>
              <a:rPr lang="en-US">
                <a:latin typeface="Arial"/>
                <a:cs typeface="Arial"/>
              </a:rPr>
              <a:t>The x-axis shows MCAT total scores from low to high (left to right). The y-axis shows students’ clerkship exam scores on a scale from 0 to 100 (bottom to top). Each dot represents an individual student’s data — the MCAT score he or she was admitted with and his or her average clerkship exam score. The diagonal line shows the estimated relationship of MCAT scores with clerkship exam scores. </a:t>
            </a:r>
            <a:endParaRPr lang="en-US">
              <a:cs typeface="Arial" charset="0"/>
            </a:endParaRPr>
          </a:p>
          <a:p>
            <a:pPr>
              <a:spcBef>
                <a:spcPts val="0"/>
              </a:spcBef>
              <a:spcAft>
                <a:spcPts val="654"/>
              </a:spcAft>
            </a:pPr>
            <a:endParaRPr lang="en-US"/>
          </a:p>
          <a:p>
            <a:pPr>
              <a:spcBef>
                <a:spcPts val="0"/>
              </a:spcBef>
              <a:spcAft>
                <a:spcPts val="654"/>
              </a:spcAft>
            </a:pPr>
            <a:r>
              <a:rPr lang="en-US"/>
              <a:t>The results are for the 98 medical students who entered with scores from this version of the MCAT exam at this validity school in 2016 or 2017 whose clerkship exam scores are available. The median MCAT total score for the students in this analysis is 513 and is based on the most recent score at the time of matriculation. </a:t>
            </a:r>
            <a:r>
              <a:rPr lang="en-US">
                <a:latin typeface="Arial"/>
                <a:cs typeface="Arial"/>
              </a:rPr>
              <a:t>At this validity school, </a:t>
            </a:r>
            <a:r>
              <a:rPr lang="en-US" sz="1200" b="0" i="0" u="none" strike="noStrike" kern="1200" baseline="0">
                <a:solidFill>
                  <a:schemeClr val="tx1"/>
                </a:solidFill>
                <a:latin typeface="Arial" charset="0"/>
                <a:ea typeface="+mn-ea"/>
                <a:cs typeface="+mn-cs"/>
              </a:rPr>
              <a:t>the corrected correlation between MCAT scores and clerkship exam scores is 0.61.</a:t>
            </a:r>
            <a:endParaRPr lang="en-US"/>
          </a:p>
        </p:txBody>
      </p:sp>
    </p:spTree>
    <p:extLst>
      <p:ext uri="{BB962C8B-B14F-4D97-AF65-F5344CB8AC3E}">
        <p14:creationId xmlns:p14="http://schemas.microsoft.com/office/powerpoint/2010/main" val="3170534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146050"/>
            <a:ext cx="5883275" cy="3309938"/>
          </a:xfrm>
        </p:spPr>
      </p:sp>
      <p:sp>
        <p:nvSpPr>
          <p:cNvPr id="3" name="Notes Placeholder 2"/>
          <p:cNvSpPr>
            <a:spLocks noGrp="1"/>
          </p:cNvSpPr>
          <p:nvPr>
            <p:ph type="body" idx="1"/>
          </p:nvPr>
        </p:nvSpPr>
        <p:spPr>
          <a:xfrm>
            <a:off x="874713" y="3457504"/>
            <a:ext cx="5883275" cy="6206522"/>
          </a:xfrm>
        </p:spPr>
        <p:txBody>
          <a:bodyPr/>
          <a:lstStyle/>
          <a:p>
            <a:pPr>
              <a:spcBef>
                <a:spcPts val="0"/>
              </a:spcBef>
              <a:spcAft>
                <a:spcPts val="654"/>
              </a:spcAft>
            </a:pPr>
            <a:r>
              <a:rPr lang="en-US">
                <a:latin typeface="Arial"/>
                <a:cs typeface="Arial"/>
              </a:rPr>
              <a:t>Let’s look at national data about the association of MCAT scores with Step 2 CK scores. This figure shows the Step 2 CK scores for the 22,435 2016 and 2017 entrants admitted with current MCAT scores who took the Step 2 CK exam by the end of 2020.  </a:t>
            </a:r>
            <a:endParaRPr lang="en-US"/>
          </a:p>
          <a:p>
            <a:pPr>
              <a:spcBef>
                <a:spcPts val="0"/>
              </a:spcBef>
              <a:spcAft>
                <a:spcPts val="654"/>
              </a:spcAft>
            </a:pPr>
            <a:endParaRPr lang="en-US">
              <a:latin typeface="Arial"/>
              <a:cs typeface="Arial"/>
            </a:endParaRPr>
          </a:p>
          <a:p>
            <a:pPr>
              <a:spcBef>
                <a:spcPts val="0"/>
              </a:spcBef>
              <a:spcAft>
                <a:spcPts val="654"/>
              </a:spcAft>
            </a:pPr>
            <a:r>
              <a:rPr lang="en-US">
                <a:latin typeface="Arial"/>
                <a:cs typeface="Arial"/>
              </a:rPr>
              <a:t>The x-axis shows the MCAT total scores, the y-axis shows Step 2 CK scores, and the jagged line shows the median Step 2 CK score for students who entered with each MCAT total score. The number of students with specific score points at each tail is too small to be comparable to those at other points. Therefore, results for students with a MCAT total score in the range of 472-491 are reported together, as are the results for those who scored between 524 and 528.</a:t>
            </a:r>
          </a:p>
          <a:p>
            <a:pPr>
              <a:spcBef>
                <a:spcPts val="0"/>
              </a:spcBef>
              <a:spcAft>
                <a:spcPts val="654"/>
              </a:spcAft>
            </a:pPr>
            <a:endParaRPr lang="en-US">
              <a:latin typeface="Arial"/>
              <a:cs typeface="Arial"/>
            </a:endParaRPr>
          </a:p>
          <a:p>
            <a:pPr>
              <a:spcBef>
                <a:spcPts val="0"/>
              </a:spcBef>
              <a:spcAft>
                <a:spcPts val="654"/>
              </a:spcAft>
            </a:pPr>
            <a:r>
              <a:rPr lang="en-US">
                <a:latin typeface="Arial"/>
                <a:cs typeface="Arial"/>
              </a:rPr>
              <a:t>This slide illustrates the following findings:</a:t>
            </a:r>
          </a:p>
          <a:p>
            <a:pPr>
              <a:spcBef>
                <a:spcPts val="0"/>
              </a:spcBef>
              <a:spcAft>
                <a:spcPts val="654"/>
              </a:spcAft>
            </a:pPr>
            <a:endParaRPr lang="en-US">
              <a:latin typeface="Arial"/>
              <a:cs typeface="Arial"/>
            </a:endParaRPr>
          </a:p>
          <a:p>
            <a:pPr marL="171450" indent="-171450">
              <a:spcBef>
                <a:spcPts val="0"/>
              </a:spcBef>
              <a:spcAft>
                <a:spcPts val="654"/>
              </a:spcAft>
              <a:buFont typeface="Arial" panose="020B0604020202020204" pitchFamily="34" charset="0"/>
              <a:buChar char="•"/>
            </a:pPr>
            <a:r>
              <a:rPr lang="en-US" b="0">
                <a:latin typeface="Arial"/>
                <a:cs typeface="Arial"/>
              </a:rPr>
              <a:t>Nationally and on average, 2016 and 2017 entrants with higher MCAT scores obtained higher Step 2 CK scores. </a:t>
            </a:r>
          </a:p>
          <a:p>
            <a:pPr marL="628650" lvl="1" indent="-171450">
              <a:spcBef>
                <a:spcPts val="0"/>
              </a:spcBef>
              <a:spcAft>
                <a:spcPts val="654"/>
              </a:spcAft>
              <a:buFont typeface="Arial" panose="020B0604020202020204" pitchFamily="34" charset="0"/>
              <a:buChar char="•"/>
            </a:pPr>
            <a:r>
              <a:rPr lang="en-US" b="0">
                <a:latin typeface="Arial"/>
                <a:cs typeface="Arial"/>
              </a:rPr>
              <a:t>T</a:t>
            </a:r>
            <a:r>
              <a:rPr lang="en-US">
                <a:latin typeface="Arial"/>
                <a:cs typeface="Arial"/>
              </a:rPr>
              <a:t>his slide suggests that, at a population level, MCAT scores, which reflect students’ foundational preparation in scientific concepts and reasoning skills taught in college, do a good job of predicting their performance on a test that measures students’ ability to apply medical knowledge, skills, and understanding of clinical science acquired during medical school. The slope of the jagged line shows that MCAT total scores are closely correlated with Step 2 CK scores, with a correlation corrected to the national applicant population of 0.54. </a:t>
            </a:r>
          </a:p>
          <a:p>
            <a:pPr>
              <a:spcBef>
                <a:spcPts val="0"/>
              </a:spcBef>
              <a:spcAft>
                <a:spcPts val="654"/>
              </a:spcAft>
            </a:pPr>
            <a:endParaRPr lang="en-US" b="1">
              <a:latin typeface="Arial"/>
              <a:cs typeface="Arial"/>
            </a:endParaRPr>
          </a:p>
          <a:p>
            <a:pPr marL="171450" indent="-171450">
              <a:spcBef>
                <a:spcPts val="0"/>
              </a:spcBef>
              <a:spcAft>
                <a:spcPts val="654"/>
              </a:spcAft>
              <a:buFont typeface="Arial" panose="020B0604020202020204" pitchFamily="34" charset="0"/>
              <a:buChar char="•"/>
            </a:pPr>
            <a:r>
              <a:rPr lang="en-US" b="0">
                <a:latin typeface="Arial"/>
                <a:cs typeface="Arial"/>
              </a:rPr>
              <a:t>But the population trend line does not hold for any individual medical student.</a:t>
            </a:r>
            <a:r>
              <a:rPr lang="en-US">
                <a:latin typeface="Arial"/>
                <a:cs typeface="Arial"/>
              </a:rPr>
              <a:t> </a:t>
            </a:r>
          </a:p>
          <a:p>
            <a:pPr marL="628650" lvl="1" indent="-171450">
              <a:spcBef>
                <a:spcPts val="0"/>
              </a:spcBef>
              <a:spcAft>
                <a:spcPts val="654"/>
              </a:spcAft>
              <a:buFont typeface="Arial" panose="020B0604020202020204" pitchFamily="34" charset="0"/>
              <a:buChar char="•"/>
            </a:pPr>
            <a:r>
              <a:rPr lang="en-US">
                <a:latin typeface="Arial"/>
                <a:cs typeface="Arial"/>
              </a:rPr>
              <a:t>This figure also shows the range of Step 2 CK scores (at the 10th and 90th percentiles) for students at each MCAT total score point. The blue vertical boxes show the Step 2 CK scores at the 25th to 75th percentiles, and the black vertical lines show the Step 2 CK scores at the 10th to 25th and 75th to 90th percentiles for students who entered at each MCAT total score. </a:t>
            </a:r>
          </a:p>
          <a:p>
            <a:pPr>
              <a:spcBef>
                <a:spcPts val="0"/>
              </a:spcBef>
              <a:spcAft>
                <a:spcPts val="654"/>
              </a:spcAft>
            </a:pPr>
            <a:endParaRPr lang="en-US" sz="1300">
              <a:latin typeface="Arial"/>
              <a:cs typeface="Arial"/>
            </a:endParaRPr>
          </a:p>
          <a:p>
            <a:pPr>
              <a:spcBef>
                <a:spcPts val="0"/>
              </a:spcBef>
              <a:spcAft>
                <a:spcPts val="654"/>
              </a:spcAft>
            </a:pPr>
            <a:r>
              <a:rPr lang="en-US">
                <a:latin typeface="Arial"/>
                <a:cs typeface="Arial"/>
              </a:rPr>
              <a:t>Taken together, this figure shows that, while MCAT scores show medium to large associations with performance on the Step 2 CK exam, other factors also contribute to performance on the Step exam. Remember, many students take the MCAT exam when they are juniors, and then complete their senior year, followed by more than three years of medical school before taking the Step 2 CK exam. Significant learning happens during these years, students learn at different rates, and their rank order changes over time. </a:t>
            </a:r>
            <a:endParaRPr lang="en-US">
              <a:cs typeface="Arial"/>
            </a:endParaRPr>
          </a:p>
          <a:p>
            <a:pPr defTabSz="729751">
              <a:spcBef>
                <a:spcPts val="0"/>
              </a:spcBef>
              <a:spcAft>
                <a:spcPts val="654"/>
              </a:spcAft>
              <a:defRPr/>
            </a:pPr>
            <a:endParaRPr lang="en-US">
              <a:latin typeface="Arial"/>
              <a:cs typeface="Arial"/>
            </a:endParaRPr>
          </a:p>
          <a:p>
            <a:pPr marL="0" indent="0" defTabSz="729751" eaLnBrk="1" fontAlgn="auto" hangingPunct="1">
              <a:spcBef>
                <a:spcPts val="0"/>
              </a:spcBef>
              <a:spcAft>
                <a:spcPts val="654"/>
              </a:spcAft>
              <a:buFont typeface="+mj-lt"/>
              <a:buNone/>
              <a:defRPr/>
            </a:pPr>
            <a:r>
              <a:rPr lang="en-US"/>
              <a:t>The overall Step 2 CK pass rate for this sample is </a:t>
            </a:r>
            <a:r>
              <a:rPr lang="en-US" sz="1300"/>
              <a:t>99% (22,224/22,435). </a:t>
            </a:r>
            <a:endParaRPr lang="en-US">
              <a:cs typeface="Arial" charset="0"/>
            </a:endParaRPr>
          </a:p>
        </p:txBody>
      </p:sp>
    </p:spTree>
    <p:extLst>
      <p:ext uri="{BB962C8B-B14F-4D97-AF65-F5344CB8AC3E}">
        <p14:creationId xmlns:p14="http://schemas.microsoft.com/office/powerpoint/2010/main" val="320976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dirty="0">
                <a:latin typeface="Arial"/>
                <a:cs typeface="Arial"/>
              </a:rPr>
              <a:t>This website provides admissions officers with resources and data for using MCAT scores in admissions. Updated information about MCAT testing during COVID-19 can also be found on this website. </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a:t>
            </a:fld>
            <a:endParaRPr lang="en-US"/>
          </a:p>
        </p:txBody>
      </p:sp>
    </p:spTree>
    <p:extLst>
      <p:ext uri="{BB962C8B-B14F-4D97-AF65-F5344CB8AC3E}">
        <p14:creationId xmlns:p14="http://schemas.microsoft.com/office/powerpoint/2010/main" val="424537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142875"/>
            <a:ext cx="5883275" cy="3309938"/>
          </a:xfrm>
        </p:spPr>
      </p:sp>
      <p:sp>
        <p:nvSpPr>
          <p:cNvPr id="3" name="Notes Placeholder 2"/>
          <p:cNvSpPr>
            <a:spLocks noGrp="1"/>
          </p:cNvSpPr>
          <p:nvPr>
            <p:ph type="body" idx="1"/>
          </p:nvPr>
        </p:nvSpPr>
        <p:spPr>
          <a:xfrm>
            <a:off x="960439" y="3585244"/>
            <a:ext cx="5884864" cy="6093425"/>
          </a:xfrm>
        </p:spPr>
        <p:txBody>
          <a:bodyPr/>
          <a:lstStyle/>
          <a:p>
            <a:pPr>
              <a:spcBef>
                <a:spcPts val="0"/>
              </a:spcBef>
              <a:spcAft>
                <a:spcPts val="654"/>
              </a:spcAft>
            </a:pPr>
            <a:r>
              <a:rPr lang="en-US">
                <a:latin typeface="Arial"/>
                <a:cs typeface="Arial"/>
              </a:rPr>
              <a:t>This </a:t>
            </a:r>
            <a:r>
              <a:rPr lang="en-US" sz="1200" kern="1200">
                <a:solidFill>
                  <a:schemeClr val="tx1"/>
                </a:solidFill>
                <a:latin typeface="Arial"/>
                <a:ea typeface="+mn-ea"/>
                <a:cs typeface="Arial"/>
              </a:rPr>
              <a:t>slide shows results for five medical student performance outcomes: preclerkship performance, Step 1 scores, clerkship exam scores, clerkship GPAs, and Step 2 CK scores. The bars on the left (blue) show the median correlation (the correlation at the 50th percentile) of MCAT scores alone with each outcome, the middle bars (gray) show the correlation of undergraduate GPAs alone, and the bars on the right (orange) show the correlations of MCAT scores and undergraduate GPAs combined. The horizontal line at a correlation of 0.3 shows the threshold for a medium effect size in the social sciences.</a:t>
            </a:r>
          </a:p>
          <a:p>
            <a:pPr>
              <a:spcBef>
                <a:spcPts val="0"/>
              </a:spcBef>
              <a:spcAft>
                <a:spcPts val="654"/>
              </a:spcAft>
            </a:pPr>
            <a:endParaRPr lang="en-US" sz="1200" kern="1200">
              <a:solidFill>
                <a:schemeClr val="tx1"/>
              </a:solidFill>
              <a:latin typeface="Arial"/>
              <a:ea typeface="+mn-ea"/>
              <a:cs typeface="Arial"/>
            </a:endParaRPr>
          </a:p>
          <a:p>
            <a:pPr>
              <a:spcBef>
                <a:spcPts val="0"/>
              </a:spcBef>
              <a:spcAft>
                <a:spcPts val="654"/>
              </a:spcAft>
            </a:pPr>
            <a:r>
              <a:rPr lang="en-US">
                <a:solidFill>
                  <a:prstClr val="black"/>
                </a:solidFill>
                <a:latin typeface="Arial"/>
                <a:cs typeface="Arial"/>
              </a:rPr>
              <a:t>Overall, this slide reveals three important findings:</a:t>
            </a:r>
          </a:p>
          <a:p>
            <a:pPr>
              <a:spcBef>
                <a:spcPts val="0"/>
              </a:spcBef>
              <a:spcAft>
                <a:spcPts val="654"/>
              </a:spcAft>
            </a:pPr>
            <a:endParaRPr lang="en-US">
              <a:solidFill>
                <a:prstClr val="black"/>
              </a:solidFill>
              <a:latin typeface="Arial"/>
              <a:cs typeface="Arial"/>
            </a:endParaRPr>
          </a:p>
          <a:p>
            <a:pPr marL="285750" indent="-285750">
              <a:spcBef>
                <a:spcPts val="0"/>
              </a:spcBef>
              <a:spcAft>
                <a:spcPts val="654"/>
              </a:spcAft>
              <a:buFont typeface="Arial" panose="020B0604020202020204" pitchFamily="34" charset="0"/>
              <a:buChar char="•"/>
            </a:pPr>
            <a:r>
              <a:rPr lang="en-US">
                <a:latin typeface="Arial"/>
                <a:cs typeface="Arial"/>
              </a:rPr>
              <a:t>Both MCAT scores and undergraduate GPAs are good predictors of students’ performance during medical school. The correlations of MCAT scores and undergraduate GPAs, alone and together, with each medical student performance outcome are medium to large. </a:t>
            </a:r>
          </a:p>
          <a:p>
            <a:pPr marL="285750" indent="-285750">
              <a:spcBef>
                <a:spcPts val="0"/>
              </a:spcBef>
              <a:spcAft>
                <a:spcPts val="654"/>
              </a:spcAft>
              <a:buFont typeface="Arial" panose="020B0604020202020204" pitchFamily="34" charset="0"/>
              <a:buChar char="•"/>
            </a:pPr>
            <a:endParaRPr lang="en-US">
              <a:cs typeface="Arial"/>
            </a:endParaRPr>
          </a:p>
          <a:p>
            <a:pPr marL="285750" indent="-285750">
              <a:spcBef>
                <a:spcPts val="0"/>
              </a:spcBef>
              <a:spcAft>
                <a:spcPts val="654"/>
              </a:spcAft>
              <a:buFont typeface="Arial" panose="020B0604020202020204" pitchFamily="34" charset="0"/>
              <a:buChar char="•"/>
            </a:pPr>
            <a:r>
              <a:rPr lang="en-US"/>
              <a:t>For every medical student performance outcome, the median correlations are larger for MCAT scores than for undergraduate GPAs. </a:t>
            </a:r>
          </a:p>
          <a:p>
            <a:pPr marL="285750" indent="-285750">
              <a:spcBef>
                <a:spcPts val="0"/>
              </a:spcBef>
              <a:spcAft>
                <a:spcPts val="654"/>
              </a:spcAft>
              <a:buFont typeface="Arial" panose="020B0604020202020204" pitchFamily="34" charset="0"/>
              <a:buChar char="•"/>
            </a:pPr>
            <a:endParaRPr lang="en-US"/>
          </a:p>
          <a:p>
            <a:pPr marL="285750" indent="-285750">
              <a:spcBef>
                <a:spcPts val="0"/>
              </a:spcBef>
              <a:spcAft>
                <a:spcPts val="654"/>
              </a:spcAft>
              <a:buFont typeface="Arial" panose="020B0604020202020204" pitchFamily="34" charset="0"/>
              <a:buChar char="•"/>
            </a:pPr>
            <a:r>
              <a:rPr lang="en-US"/>
              <a:t>Importantly, using MCAT scores and undergraduate GPAs to assess premedical academic readiness predicts future performance in medical school and on the licensing exams better than using either academic metric al</a:t>
            </a:r>
            <a:r>
              <a:rPr lang="en-US" sz="1400"/>
              <a:t>one.</a:t>
            </a:r>
            <a:endParaRPr lang="en-US" sz="1300">
              <a:solidFill>
                <a:prstClr val="black"/>
              </a:solidFill>
            </a:endParaRPr>
          </a:p>
        </p:txBody>
      </p:sp>
      <p:sp>
        <p:nvSpPr>
          <p:cNvPr id="4" name="Slide Number Placeholder 3"/>
          <p:cNvSpPr>
            <a:spLocks noGrp="1"/>
          </p:cNvSpPr>
          <p:nvPr>
            <p:ph type="sldNum" sz="quarter" idx="5"/>
          </p:nvPr>
        </p:nvSpPr>
        <p:spPr/>
        <p:txBody>
          <a:bodyPr/>
          <a:lstStyle/>
          <a:p>
            <a:pPr defTabSz="942746">
              <a:defRPr/>
            </a:pPr>
            <a:fld id="{3724D124-4E39-4F02-8BA0-F36F1E3C324A}" type="slidenum">
              <a:rPr lang="en-US" sz="1300">
                <a:solidFill>
                  <a:prstClr val="black"/>
                </a:solidFill>
                <a:latin typeface="Calibri" panose="020F0502020204030204" pitchFamily="34" charset="0"/>
              </a:rPr>
              <a:pPr defTabSz="942746">
                <a:defRPr/>
              </a:pPr>
              <a:t>30</a:t>
            </a:fld>
            <a:endParaRPr lang="en-US" sz="1300">
              <a:solidFill>
                <a:prstClr val="black"/>
              </a:solidFill>
              <a:latin typeface="Calibri" panose="020F0502020204030204" pitchFamily="34" charset="0"/>
            </a:endParaRPr>
          </a:p>
        </p:txBody>
      </p:sp>
    </p:spTree>
    <p:extLst>
      <p:ext uri="{BB962C8B-B14F-4D97-AF65-F5344CB8AC3E}">
        <p14:creationId xmlns:p14="http://schemas.microsoft.com/office/powerpoint/2010/main" val="649885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a:latin typeface="Arial"/>
              <a:cs typeface="Arial"/>
            </a:endParaRPr>
          </a:p>
          <a:p>
            <a:pPr defTabSz="942490">
              <a:spcBef>
                <a:spcPts val="0"/>
              </a:spcBef>
              <a:spcAft>
                <a:spcPts val="654"/>
              </a:spcAft>
              <a:defRPr/>
            </a:pPr>
            <a:r>
              <a:rPr lang="en-US" altLang="en-US">
                <a:latin typeface="Arial"/>
                <a:cs typeface="Arial"/>
              </a:rPr>
              <a:t>This grid format has been used previously, 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a:latin typeface="Arial"/>
                <a:cs typeface="Arial"/>
              </a:rPr>
              <a:t>Students’ most recent MCAT score was used in the analysis. </a:t>
            </a:r>
          </a:p>
          <a:p>
            <a:pPr marL="471170" lvl="1" indent="0">
              <a:spcBef>
                <a:spcPts val="0"/>
              </a:spcBef>
              <a:spcAft>
                <a:spcPts val="654"/>
              </a:spcAft>
              <a:buFont typeface="Arial" panose="020B0604020202020204" pitchFamily="34" charset="0"/>
              <a:buNone/>
            </a:pPr>
            <a:endParaRPr lang="en-US" altLang="en-US">
              <a:latin typeface="Arial"/>
              <a:cs typeface="Arial"/>
            </a:endParaRPr>
          </a:p>
          <a:p>
            <a:pPr>
              <a:spcBef>
                <a:spcPts val="0"/>
              </a:spcBef>
              <a:spcAft>
                <a:spcPts val="654"/>
              </a:spcAft>
            </a:pPr>
            <a:r>
              <a:rPr lang="en-US" altLang="en-US"/>
              <a:t>The Step 1 pass rate is highest in the top right of the figure, where MCAT scores and GPAs are highest.</a:t>
            </a:r>
            <a:r>
              <a:rPr lang="en-US" altLang="en-US">
                <a:cs typeface="Arial" charset="0"/>
              </a:rPr>
              <a:t> </a:t>
            </a:r>
            <a:r>
              <a:rPr lang="en-US" altLang="en-US"/>
              <a:t>But, similar pass rates also appear at ranges for more modest MCAT and GPA ranges. This shows that students admitted with a wide range of academic credentials succeed.</a:t>
            </a:r>
            <a:endParaRPr lang="en-US" altLang="en-US">
              <a:cs typeface="Arial" charset="0"/>
            </a:endParaRPr>
          </a:p>
          <a:p>
            <a:pPr marL="176530" indent="-176530">
              <a:spcBef>
                <a:spcPts val="0"/>
              </a:spcBef>
              <a:spcAft>
                <a:spcPts val="654"/>
              </a:spcAft>
              <a:buFont typeface="Arial" panose="020B0604020202020204" pitchFamily="34" charset="0"/>
              <a:buChar char="•"/>
            </a:pPr>
            <a:endParaRPr lang="en-US" altLang="en-US">
              <a:latin typeface="Arial"/>
              <a:cs typeface="Arial"/>
            </a:endParaRPr>
          </a:p>
          <a:p>
            <a:pPr>
              <a:spcBef>
                <a:spcPts val="0"/>
              </a:spcBef>
              <a:spcAft>
                <a:spcPts val="654"/>
              </a:spcAft>
            </a:pPr>
            <a:r>
              <a:rPr lang="en-US"/>
              <a:t>In the cell at the lowest right, we see that overall, </a:t>
            </a:r>
            <a:r>
              <a:rPr lang="en-US" b="0"/>
              <a:t>97% </a:t>
            </a:r>
            <a:r>
              <a:rPr lang="en-US"/>
              <a:t>of 2016 and 2017 entrants who took the Step 1 exam passed it on the first attempt.</a:t>
            </a:r>
            <a:endParaRPr lang="en-US" sz="1300"/>
          </a:p>
          <a:p>
            <a:pPr defTabSz="942490">
              <a:defRPr/>
            </a:pPr>
            <a:endParaRPr lang="en-US" altLang="en-US"/>
          </a:p>
          <a:p>
            <a:pPr defTabSz="942490">
              <a:spcBef>
                <a:spcPts val="0"/>
              </a:spcBef>
              <a:spcAft>
                <a:spcPts val="654"/>
              </a:spcAft>
              <a:defRPr/>
            </a:pPr>
            <a:r>
              <a:rPr lang="en-US" altLang="en-US">
                <a:latin typeface="Arial"/>
                <a:cs typeface="Arial"/>
              </a:rPr>
              <a:t>Technical notes:</a:t>
            </a:r>
          </a:p>
          <a:p>
            <a:pPr defTabSz="942490">
              <a:spcBef>
                <a:spcPts val="0"/>
              </a:spcBef>
              <a:spcAft>
                <a:spcPts val="654"/>
              </a:spcAft>
              <a:defRPr/>
            </a:pPr>
            <a:endParaRPr lang="en-US" altLang="en-US">
              <a:latin typeface="Arial"/>
              <a:cs typeface="Arial"/>
            </a:endParaRPr>
          </a:p>
          <a:p>
            <a:pPr marL="171450" indent="-171450" defTabSz="942490">
              <a:spcBef>
                <a:spcPts val="0"/>
              </a:spcBef>
              <a:spcAft>
                <a:spcPts val="654"/>
              </a:spcAft>
              <a:buFont typeface="Arial" panose="020B0604020202020204" pitchFamily="34" charset="0"/>
              <a:buChar char="•"/>
              <a:defRPr/>
            </a:pPr>
            <a:r>
              <a:rPr lang="en-US" altLang="en-US">
                <a:latin typeface="Arial"/>
                <a:cs typeface="Arial"/>
              </a:rPr>
              <a:t>Each cell shows the percentage of students who passed Step 1 on the first attempt. The cell shading indicates the pass rates at each MCAT/GPA combination.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Blue shaded cells have pass rates greater or equal to 90%.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latin typeface="Arial"/>
                <a:cs typeface="Arial"/>
              </a:rPr>
              <a:t>The green shading shows pass rates of 80-89%.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The orange shaded cells show pass rates of 70-79%.</a:t>
            </a:r>
            <a:endParaRPr lang="en-US" altLang="en-US">
              <a:cs typeface="Arial" charset="0"/>
            </a:endParaRPr>
          </a:p>
          <a:p>
            <a:pPr defTabSz="942490">
              <a:defRPr/>
            </a:pPr>
            <a:endParaRPr lang="en-US" altLang="en-US"/>
          </a:p>
          <a:p>
            <a:pPr marL="171450" indent="-171450" defTabSz="942490">
              <a:buFont typeface="Arial" panose="020B0604020202020204" pitchFamily="34" charset="0"/>
              <a:buChar char="•"/>
              <a:defRPr/>
            </a:pPr>
            <a:r>
              <a:rPr lang="en-US" altLang="en-US"/>
              <a:t>Cells </a:t>
            </a:r>
            <a:r>
              <a:rPr lang="en-US"/>
              <a:t>with dashes had fewer than 10 students; blank cells had zero students. </a:t>
            </a:r>
            <a:endParaRPr lang="en-US" altLang="en-US"/>
          </a:p>
          <a:p>
            <a:pPr marL="26907"/>
            <a:endParaRPr lang="en-US"/>
          </a:p>
          <a:p>
            <a:pPr marL="26670"/>
            <a:endParaRPr lang="en-US">
              <a:cs typeface="Arial" charset="0"/>
            </a:endParaRPr>
          </a:p>
          <a:p>
            <a:pPr marL="747231" lvl="1" indent="-249076">
              <a:buAutoNum type="arabicPeriod"/>
            </a:pP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31</a:t>
            </a:fld>
            <a:endParaRPr lang="en-US"/>
          </a:p>
        </p:txBody>
      </p:sp>
    </p:spTree>
    <p:extLst>
      <p:ext uri="{BB962C8B-B14F-4D97-AF65-F5344CB8AC3E}">
        <p14:creationId xmlns:p14="http://schemas.microsoft.com/office/powerpoint/2010/main" val="2508741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a:spcBef>
                <a:spcPts val="0"/>
              </a:spcBef>
              <a:spcAft>
                <a:spcPts val="654"/>
              </a:spcAft>
            </a:pPr>
            <a:r>
              <a:rPr lang="en-US" sz="1200" b="0" i="0" u="none" strike="noStrike" kern="1200" baseline="0">
                <a:solidFill>
                  <a:schemeClr val="tx1"/>
                </a:solidFill>
                <a:latin typeface="Arial" charset="0"/>
                <a:ea typeface="+mn-ea"/>
                <a:cs typeface="+mn-cs"/>
              </a:rPr>
              <a:t>This slide shows the same data as the previous slide in a different format. </a:t>
            </a:r>
            <a:r>
              <a:rPr lang="en-US">
                <a:latin typeface="Arial" panose="020B0604020202020204" pitchFamily="34" charset="0"/>
                <a:cs typeface="Arial" panose="020B0604020202020204" pitchFamily="34" charset="0"/>
              </a:rPr>
              <a:t>Like the previous slide, this slide shows the value of using applicants’ MCAT scores and undergraduate GPAs in admissions decisions. </a:t>
            </a:r>
            <a:endParaRPr lang="en-US" sz="1200" b="0" i="0" u="none" strike="noStrike" kern="1200" baseline="0">
              <a:solidFill>
                <a:schemeClr val="tx1"/>
              </a:solidFill>
              <a:latin typeface="Arial" charset="0"/>
              <a:ea typeface="+mn-ea"/>
              <a:cs typeface="+mn-cs"/>
            </a:endParaRPr>
          </a:p>
          <a:p>
            <a:pPr>
              <a:spcBef>
                <a:spcPts val="0"/>
              </a:spcBef>
              <a:spcAft>
                <a:spcPts val="654"/>
              </a:spcAft>
            </a:pPr>
            <a:endParaRPr lang="en-US" sz="1200" b="0" i="0" u="none" strike="noStrike" kern="1200" baseline="0">
              <a:solidFill>
                <a:schemeClr val="tx1"/>
              </a:solidFill>
              <a:latin typeface="Arial" charset="0"/>
              <a:ea typeface="+mn-ea"/>
              <a:cs typeface="+mn-cs"/>
            </a:endParaRPr>
          </a:p>
          <a:p>
            <a:pPr>
              <a:spcBef>
                <a:spcPts val="0"/>
              </a:spcBef>
              <a:spcAft>
                <a:spcPts val="654"/>
              </a:spcAft>
            </a:pPr>
            <a:r>
              <a:rPr lang="en-US" sz="1200" b="0" i="0" u="none" strike="noStrike" kern="1200" baseline="0">
                <a:solidFill>
                  <a:schemeClr val="tx1"/>
                </a:solidFill>
                <a:latin typeface="Arial" charset="0"/>
                <a:ea typeface="+mn-ea"/>
                <a:cs typeface="+mn-cs"/>
              </a:rPr>
              <a:t>These data are from the U.S. medical students entering in 2016 and 2017 who took the Step 1 exam for the first time by the end of 2020 (N = 25,695). The lines show the Step 1 pass rate for these students by their most recent MCAT total score at the time of matriculation, grouped by undergraduate GPAs less than 3.40, from 3.40 to 3.79, and at or above 3.80. The numbers of students admitted with MCAT scores at the bottom and top of the MCAT score scale are too small to be compared with those at other points. Therefore, results for students admitted with MCAT total scores from 472 to 497 are reported together, as are the results for those who scored from 518 to 528. </a:t>
            </a:r>
            <a:endParaRPr lang="en-US"/>
          </a:p>
          <a:p>
            <a:pPr marL="26670"/>
            <a:endParaRPr lang="en-US">
              <a:cs typeface="Arial" charset="0"/>
            </a:endParaRPr>
          </a:p>
          <a:p>
            <a:pPr marL="747231" lvl="1" indent="-249076">
              <a:buAutoNum type="arabicPeriod"/>
            </a:pP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32</a:t>
            </a:fld>
            <a:endParaRPr lang="en-US"/>
          </a:p>
        </p:txBody>
      </p:sp>
    </p:spTree>
    <p:extLst>
      <p:ext uri="{BB962C8B-B14F-4D97-AF65-F5344CB8AC3E}">
        <p14:creationId xmlns:p14="http://schemas.microsoft.com/office/powerpoint/2010/main" val="3860856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a:latin typeface="Arial"/>
              <a:cs typeface="Arial"/>
            </a:endParaRPr>
          </a:p>
          <a:p>
            <a:pPr defTabSz="942490">
              <a:spcBef>
                <a:spcPts val="0"/>
              </a:spcBef>
              <a:spcAft>
                <a:spcPts val="654"/>
              </a:spcAft>
              <a:defRPr/>
            </a:pPr>
            <a:r>
              <a:rPr lang="en-US" altLang="en-US">
                <a:latin typeface="Arial"/>
                <a:cs typeface="Arial"/>
              </a:rPr>
              <a:t>This grid format has been used previously, 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a:latin typeface="Arial"/>
                <a:cs typeface="Arial"/>
              </a:rPr>
              <a:t>Students’ most recent MCAT score was used in the analysis. </a:t>
            </a:r>
          </a:p>
          <a:p>
            <a:pPr marL="471170" lvl="1" indent="0">
              <a:spcBef>
                <a:spcPts val="0"/>
              </a:spcBef>
              <a:spcAft>
                <a:spcPts val="654"/>
              </a:spcAft>
              <a:buFont typeface="Arial" panose="020B0604020202020204" pitchFamily="34" charset="0"/>
              <a:buNone/>
            </a:pPr>
            <a:endParaRPr lang="en-US" altLang="en-US">
              <a:latin typeface="Arial"/>
              <a:cs typeface="Arial"/>
            </a:endParaRPr>
          </a:p>
          <a:p>
            <a:pPr>
              <a:spcBef>
                <a:spcPts val="0"/>
              </a:spcBef>
              <a:spcAft>
                <a:spcPts val="654"/>
              </a:spcAft>
            </a:pPr>
            <a:r>
              <a:rPr lang="en-US" altLang="en-US"/>
              <a:t>The Step 2 CK pass rate is highest in the top right of the figure, where MCAT scores and GPAs are highest.</a:t>
            </a:r>
            <a:r>
              <a:rPr lang="en-US" altLang="en-US">
                <a:cs typeface="Arial" charset="0"/>
              </a:rPr>
              <a:t> </a:t>
            </a:r>
            <a:r>
              <a:rPr lang="en-US" altLang="en-US"/>
              <a:t>But, similar pass rates also appear at ranges for more modest MCAT and GPA ranges. This shows that students admitted with a wide range of academic credentials succeed.</a:t>
            </a:r>
            <a:endParaRPr lang="en-US" altLang="en-US">
              <a:cs typeface="Arial" charset="0"/>
            </a:endParaRPr>
          </a:p>
          <a:p>
            <a:pPr marL="176530" indent="-176530">
              <a:spcBef>
                <a:spcPts val="0"/>
              </a:spcBef>
              <a:spcAft>
                <a:spcPts val="654"/>
              </a:spcAft>
              <a:buFont typeface="Arial" panose="020B0604020202020204" pitchFamily="34" charset="0"/>
              <a:buChar char="•"/>
            </a:pPr>
            <a:endParaRPr lang="en-US" altLang="en-US">
              <a:latin typeface="Arial"/>
              <a:cs typeface="Arial"/>
            </a:endParaRPr>
          </a:p>
          <a:p>
            <a:pPr>
              <a:spcBef>
                <a:spcPts val="0"/>
              </a:spcBef>
              <a:spcAft>
                <a:spcPts val="654"/>
              </a:spcAft>
            </a:pPr>
            <a:r>
              <a:rPr lang="en-US"/>
              <a:t>In the cell at the lowest right, we see that overall, </a:t>
            </a:r>
            <a:r>
              <a:rPr lang="en-US" b="0"/>
              <a:t>99% </a:t>
            </a:r>
            <a:r>
              <a:rPr lang="en-US"/>
              <a:t>of 2016 and 2017 entrants who took the Step 2 CK exam passed it on the first attempt.</a:t>
            </a:r>
            <a:endParaRPr lang="en-US" sz="1300"/>
          </a:p>
          <a:p>
            <a:pPr defTabSz="942490">
              <a:defRPr/>
            </a:pPr>
            <a:endParaRPr lang="en-US" altLang="en-US"/>
          </a:p>
          <a:p>
            <a:pPr defTabSz="942490">
              <a:spcBef>
                <a:spcPts val="0"/>
              </a:spcBef>
              <a:spcAft>
                <a:spcPts val="654"/>
              </a:spcAft>
              <a:defRPr/>
            </a:pPr>
            <a:r>
              <a:rPr lang="en-US" altLang="en-US">
                <a:latin typeface="Arial"/>
                <a:cs typeface="Arial"/>
              </a:rPr>
              <a:t>Technical notes:</a:t>
            </a:r>
          </a:p>
          <a:p>
            <a:pPr defTabSz="942490">
              <a:spcBef>
                <a:spcPts val="0"/>
              </a:spcBef>
              <a:spcAft>
                <a:spcPts val="654"/>
              </a:spcAft>
              <a:defRPr/>
            </a:pPr>
            <a:endParaRPr lang="en-US" altLang="en-US">
              <a:latin typeface="Arial"/>
              <a:cs typeface="Arial"/>
            </a:endParaRPr>
          </a:p>
          <a:p>
            <a:pPr marL="171450" indent="-171450" defTabSz="942490">
              <a:spcBef>
                <a:spcPts val="0"/>
              </a:spcBef>
              <a:spcAft>
                <a:spcPts val="654"/>
              </a:spcAft>
              <a:buFont typeface="Arial" panose="020B0604020202020204" pitchFamily="34" charset="0"/>
              <a:buChar char="•"/>
              <a:defRPr/>
            </a:pPr>
            <a:r>
              <a:rPr lang="en-US" altLang="en-US">
                <a:latin typeface="Arial"/>
                <a:cs typeface="Arial"/>
              </a:rPr>
              <a:t>Each cell shows the percentage of students who passed Step 2 CK on the first attempt. The cell shading indicates the pass rates at each MCAT/GPA combination.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Blue shaded cells have pass rates greater or equal to 90%.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latin typeface="Arial"/>
                <a:cs typeface="Arial"/>
              </a:rPr>
              <a:t>The green shading shows pass rates of 80-89%.  </a:t>
            </a:r>
            <a:endParaRPr lang="en-US" altLang="en-US">
              <a:cs typeface="Arial" charset="0"/>
            </a:endParaRPr>
          </a:p>
          <a:p>
            <a:pPr marL="647700" lvl="1" indent="-176530">
              <a:spcBef>
                <a:spcPts val="0"/>
              </a:spcBef>
              <a:spcAft>
                <a:spcPts val="654"/>
              </a:spcAft>
              <a:buFont typeface="Arial" panose="020B0604020202020204" pitchFamily="34" charset="0"/>
              <a:buChar char="•"/>
            </a:pPr>
            <a:r>
              <a:rPr lang="en-US" altLang="en-US"/>
              <a:t>The orange shaded cells show pass rates of 70-79%.</a:t>
            </a:r>
            <a:endParaRPr lang="en-US" altLang="en-US">
              <a:cs typeface="Arial" charset="0"/>
            </a:endParaRPr>
          </a:p>
          <a:p>
            <a:pPr defTabSz="942490">
              <a:defRPr/>
            </a:pPr>
            <a:endParaRPr lang="en-US" altLang="en-US"/>
          </a:p>
          <a:p>
            <a:pPr marL="171450" indent="-171450" defTabSz="942490">
              <a:buFont typeface="Arial" panose="020B0604020202020204" pitchFamily="34" charset="0"/>
              <a:buChar char="•"/>
              <a:defRPr/>
            </a:pPr>
            <a:r>
              <a:rPr lang="en-US" altLang="en-US"/>
              <a:t>Cells </a:t>
            </a:r>
            <a:r>
              <a:rPr lang="en-US"/>
              <a:t>with dashes had fewer than 10 students; blank cells had zero students. </a:t>
            </a:r>
            <a:endParaRPr lang="en-US" altLang="en-US"/>
          </a:p>
          <a:p>
            <a:pPr marL="26907"/>
            <a:endParaRPr lang="en-US"/>
          </a:p>
          <a:p>
            <a:pPr marL="26670"/>
            <a:endParaRPr lang="en-US">
              <a:cs typeface="Arial" charset="0"/>
            </a:endParaRPr>
          </a:p>
          <a:p>
            <a:pPr marL="747231" lvl="1" indent="-249076">
              <a:buAutoNum type="arabicPeriod"/>
            </a:pP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33</a:t>
            </a:fld>
            <a:endParaRPr lang="en-US"/>
          </a:p>
        </p:txBody>
      </p:sp>
    </p:spTree>
    <p:extLst>
      <p:ext uri="{BB962C8B-B14F-4D97-AF65-F5344CB8AC3E}">
        <p14:creationId xmlns:p14="http://schemas.microsoft.com/office/powerpoint/2010/main" val="84960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marL="0" marR="0" lvl="0" indent="0" algn="l" defTabSz="942490" rtl="0" eaLnBrk="0" fontAlgn="base" latinLnBrk="0" hangingPunct="0">
              <a:lnSpc>
                <a:spcPct val="100000"/>
              </a:lnSpc>
              <a:spcBef>
                <a:spcPts val="0"/>
              </a:spcBef>
              <a:spcAft>
                <a:spcPts val="654"/>
              </a:spcAft>
              <a:buClrTx/>
              <a:buSzTx/>
              <a:buFontTx/>
              <a:buNone/>
              <a:tabLst/>
              <a:defRPr/>
            </a:pPr>
            <a:r>
              <a:rPr lang="en-US" sz="1200" b="0" i="0" u="none" strike="noStrike" kern="1200" baseline="0">
                <a:solidFill>
                  <a:schemeClr val="tx1"/>
                </a:solidFill>
                <a:latin typeface="Arial" charset="0"/>
                <a:ea typeface="+mn-ea"/>
                <a:cs typeface="+mn-cs"/>
              </a:rPr>
              <a:t>This slide shows the same data as the previous slide in a different format. </a:t>
            </a:r>
            <a:r>
              <a:rPr lang="en-US">
                <a:latin typeface="Arial" panose="020B0604020202020204" pitchFamily="34" charset="0"/>
                <a:cs typeface="Arial" panose="020B0604020202020204" pitchFamily="34" charset="0"/>
              </a:rPr>
              <a:t>Like the previous slide, this slide shows the value of using applicants’ MCAT scores and undergraduate GPAs in admissions decisions. As shown on the previous slide, the overall pass rate on Step 2 CK is very high (99%), so incremental increases in pass rate by MCAT score and GPA are much smaller compared to what was shown for Step 1 previously. </a:t>
            </a:r>
            <a:endParaRPr lang="en-US" sz="1200" b="0" i="0" u="none" strike="noStrike" kern="1200" baseline="0">
              <a:solidFill>
                <a:schemeClr val="tx1"/>
              </a:solidFill>
              <a:latin typeface="Arial" charset="0"/>
              <a:ea typeface="+mn-ea"/>
              <a:cs typeface="+mn-cs"/>
            </a:endParaRPr>
          </a:p>
          <a:p>
            <a:pPr defTabSz="942490">
              <a:spcBef>
                <a:spcPts val="0"/>
              </a:spcBef>
              <a:spcAft>
                <a:spcPts val="654"/>
              </a:spcAft>
              <a:defRPr/>
            </a:pPr>
            <a:endParaRPr lang="en-US" sz="1200" b="0" i="0" u="none" strike="noStrike" kern="1200" baseline="0">
              <a:solidFill>
                <a:schemeClr val="tx1"/>
              </a:solidFill>
              <a:latin typeface="Arial" charset="0"/>
              <a:ea typeface="+mn-ea"/>
              <a:cs typeface="+mn-cs"/>
            </a:endParaRPr>
          </a:p>
          <a:p>
            <a:pPr defTabSz="942490">
              <a:spcBef>
                <a:spcPts val="0"/>
              </a:spcBef>
              <a:spcAft>
                <a:spcPts val="654"/>
              </a:spcAft>
              <a:defRPr/>
            </a:pPr>
            <a:r>
              <a:rPr lang="en-US" sz="1200" b="0" i="0" u="none" strike="noStrike" kern="1200" baseline="0">
                <a:solidFill>
                  <a:schemeClr val="tx1"/>
                </a:solidFill>
                <a:latin typeface="Arial" charset="0"/>
                <a:ea typeface="+mn-ea"/>
                <a:cs typeface="+mn-cs"/>
              </a:rPr>
              <a:t>These data are from the U.S. medical students entering in 2016 and 2017 who took the Step 2 CK exam for the first time by the end of 2020 (N = 22,435). The lines show the Step 2 CK pass rate for these students by their most recent MCAT total score at the time of matriculation, grouped by undergraduate GPAs less than 3.40, from 3.40 to 3.79, and at or above 3.80. The numbers of students admitted with MCAT scores at the bottom and top of the MCAT score scale are too small to be compared with those at other points. Therefore, results for students admitted with MCAT total scores from 472 to 497 are reported together, as are the results for those who scored from 518 to 528. </a:t>
            </a:r>
            <a:endParaRPr lang="en-US"/>
          </a:p>
          <a:p>
            <a:pPr marL="26670"/>
            <a:endParaRPr lang="en-US">
              <a:cs typeface="Arial" charset="0"/>
            </a:endParaRPr>
          </a:p>
          <a:p>
            <a:pPr marL="747231" lvl="1" indent="-249076">
              <a:buAutoNum type="arabicPeriod"/>
            </a:pPr>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34</a:t>
            </a:fld>
            <a:endParaRPr lang="en-US"/>
          </a:p>
        </p:txBody>
      </p:sp>
    </p:spTree>
    <p:extLst>
      <p:ext uri="{BB962C8B-B14F-4D97-AF65-F5344CB8AC3E}">
        <p14:creationId xmlns:p14="http://schemas.microsoft.com/office/powerpoint/2010/main" val="257427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defTabSz="942490">
              <a:spcBef>
                <a:spcPts val="0"/>
              </a:spcBef>
              <a:spcAft>
                <a:spcPts val="654"/>
              </a:spcAft>
              <a:defRPr/>
            </a:pPr>
            <a:r>
              <a:rPr lang="en-US" dirty="0"/>
              <a:t>This slide shows that together, MCAT scores and undergraduate GPAs provide more information about the success of students with different combinations of academic metrics.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altLang="en-US" dirty="0">
                <a:latin typeface="Arial"/>
                <a:cs typeface="Arial"/>
              </a:rPr>
              <a:t>This grid format has been used previously, to illustrate a variety of medical school metrics by MCAT total scores and undergraduate GPAs. The columns show MCAT total score ranges, low to high, as you read from left to right. The rows show undergraduate GPA ranges, highest at the top, to the lowest range at the bottom. </a:t>
            </a:r>
            <a:r>
              <a:rPr lang="en-US" dirty="0">
                <a:latin typeface="Arial"/>
                <a:cs typeface="Arial"/>
              </a:rPr>
              <a:t>Students’ most recent MCAT score was used in the analysis. </a:t>
            </a:r>
          </a:p>
          <a:p>
            <a:pPr defTabSz="942490">
              <a:spcBef>
                <a:spcPts val="0"/>
              </a:spcBef>
              <a:spcAft>
                <a:spcPts val="654"/>
              </a:spcAft>
              <a:defRPr/>
            </a:pPr>
            <a:endParaRPr lang="en-US" dirty="0">
              <a:latin typeface="Arial"/>
              <a:cs typeface="Arial"/>
            </a:endParaRPr>
          </a:p>
          <a:p>
            <a:pPr defTabSz="942490">
              <a:spcBef>
                <a:spcPts val="0"/>
              </a:spcBef>
              <a:spcAft>
                <a:spcPts val="654"/>
              </a:spcAft>
              <a:defRPr/>
            </a:pPr>
            <a:r>
              <a:rPr lang="en-US" dirty="0"/>
              <a:t>Overall, most (87%) of the 2016 and 2017 entrants with scores from this exam graduated within four years, including those who entered with modest MCAT scores. The last row of this table shows the positive relationship between MCAT scores and on-time graduation in four years. As the columns go from left to right, the rates of on-time progression increase. The last column shows the same relationship for undergraduate GPAs and graduation within four years. </a:t>
            </a:r>
          </a:p>
          <a:p>
            <a:pPr defTabSz="942490">
              <a:spcBef>
                <a:spcPts val="0"/>
              </a:spcBef>
              <a:spcAft>
                <a:spcPts val="654"/>
              </a:spcAft>
              <a:defRPr/>
            </a:pPr>
            <a:endParaRPr lang="en-US" dirty="0"/>
          </a:p>
          <a:p>
            <a:r>
              <a:rPr lang="en-US" sz="1200" b="0" i="0" u="none" strike="noStrike" kern="1200" baseline="0" dirty="0">
                <a:solidFill>
                  <a:schemeClr val="tx1"/>
                </a:solidFill>
                <a:latin typeface="Arial" charset="0"/>
                <a:ea typeface="+mn-ea"/>
                <a:cs typeface="+mn-cs"/>
              </a:rPr>
              <a:t>Compared with medical students’ performance on passing the licensure exams, there is more variability in their success on four-year graduation by MCAT score and undergraduate GPA ranges. As shown in the last </a:t>
            </a:r>
            <a:r>
              <a:rPr lang="en-US" sz="1200" b="0" i="0" u="none" strike="noStrike" kern="1200" baseline="0">
                <a:solidFill>
                  <a:schemeClr val="tx1"/>
                </a:solidFill>
                <a:latin typeface="Arial" charset="0"/>
                <a:ea typeface="+mn-ea"/>
                <a:cs typeface="+mn-cs"/>
              </a:rPr>
              <a:t>row, four-year </a:t>
            </a:r>
            <a:r>
              <a:rPr lang="en-US" sz="1200" b="0" i="0" u="none" strike="noStrike" kern="1200" baseline="0" dirty="0">
                <a:solidFill>
                  <a:schemeClr val="tx1"/>
                </a:solidFill>
                <a:latin typeface="Arial" charset="0"/>
                <a:ea typeface="+mn-ea"/>
                <a:cs typeface="+mn-cs"/>
              </a:rPr>
              <a:t>graduation rates fall below 72% for students in the lowest MCAT score ranges (i.e., 497 and below). However, as reported in a recent AAMC </a:t>
            </a:r>
            <a:r>
              <a:rPr lang="en-US" sz="1200" b="0" i="1" u="none" strike="noStrike" kern="1200" baseline="0" dirty="0">
                <a:solidFill>
                  <a:schemeClr val="tx1"/>
                </a:solidFill>
                <a:latin typeface="Arial" charset="0"/>
                <a:ea typeface="+mn-ea"/>
                <a:cs typeface="+mn-cs"/>
              </a:rPr>
              <a:t>Data Snapshot</a:t>
            </a:r>
            <a:r>
              <a:rPr lang="en-US" sz="1200" b="0" i="0" u="none" strike="noStrike" kern="1200" baseline="0" dirty="0">
                <a:solidFill>
                  <a:schemeClr val="tx1"/>
                </a:solidFill>
                <a:latin typeface="Arial" charset="0"/>
                <a:ea typeface="+mn-ea"/>
                <a:cs typeface="+mn-cs"/>
              </a:rPr>
              <a:t>, five-year graduation rates have consistently remained at 95% for more than two decades. If this trend continues, most of these 2016 entrants are expected to graduate within five years.</a:t>
            </a:r>
            <a:endParaRPr lang="en-US" dirty="0"/>
          </a:p>
          <a:p>
            <a:pPr marL="747231" lvl="1" indent="-249076">
              <a:buAutoNum type="arabicPeriod"/>
            </a:pP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35</a:t>
            </a:fld>
            <a:endParaRPr lang="en-US"/>
          </a:p>
        </p:txBody>
      </p:sp>
    </p:spTree>
    <p:extLst>
      <p:ext uri="{BB962C8B-B14F-4D97-AF65-F5344CB8AC3E}">
        <p14:creationId xmlns:p14="http://schemas.microsoft.com/office/powerpoint/2010/main" val="1066019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pPr marL="0" marR="0" lvl="0" indent="0" algn="l" defTabSz="942490" rtl="0" eaLnBrk="0" fontAlgn="base" latinLnBrk="0" hangingPunct="0">
              <a:lnSpc>
                <a:spcPct val="100000"/>
              </a:lnSpc>
              <a:spcBef>
                <a:spcPts val="0"/>
              </a:spcBef>
              <a:spcAft>
                <a:spcPts val="654"/>
              </a:spcAft>
              <a:buClrTx/>
              <a:buSzTx/>
              <a:buFontTx/>
              <a:buNone/>
              <a:tabLst/>
              <a:defRPr/>
            </a:pPr>
            <a:r>
              <a:rPr lang="en-US" sz="1200" b="0" i="0" u="none" strike="noStrike" kern="1200" baseline="0" dirty="0">
                <a:solidFill>
                  <a:schemeClr val="tx1"/>
                </a:solidFill>
                <a:latin typeface="Arial" charset="0"/>
                <a:ea typeface="+mn-ea"/>
                <a:cs typeface="+mn-cs"/>
              </a:rPr>
              <a:t>This slide shows the same data as the previous slide in a different format. </a:t>
            </a:r>
            <a:r>
              <a:rPr lang="en-US" dirty="0">
                <a:latin typeface="Arial" panose="020B0604020202020204" pitchFamily="34" charset="0"/>
                <a:cs typeface="Arial" panose="020B0604020202020204" pitchFamily="34" charset="0"/>
              </a:rPr>
              <a:t>Like the previous slide, this slide shows the value of using applicants’ MCAT scores and undergraduate GPAs in admissions decisions. </a:t>
            </a:r>
          </a:p>
          <a:p>
            <a:pPr marL="0" marR="0" lvl="0" indent="0" algn="l" defTabSz="942490" rtl="0" eaLnBrk="0" fontAlgn="base" latinLnBrk="0" hangingPunct="0">
              <a:lnSpc>
                <a:spcPct val="100000"/>
              </a:lnSpc>
              <a:spcBef>
                <a:spcPts val="0"/>
              </a:spcBef>
              <a:spcAft>
                <a:spcPts val="654"/>
              </a:spcAft>
              <a:buClrTx/>
              <a:buSzTx/>
              <a:buFontTx/>
              <a:buNone/>
              <a:tabLst/>
              <a:defRPr/>
            </a:pPr>
            <a:endParaRPr lang="en-US" sz="1200" b="0" i="0" u="none" strike="noStrike" kern="1200" baseline="0" dirty="0">
              <a:solidFill>
                <a:schemeClr val="tx1"/>
              </a:solidFill>
              <a:latin typeface="Arial" charset="0"/>
              <a:ea typeface="+mn-ea"/>
              <a:cs typeface="+mn-cs"/>
            </a:endParaRPr>
          </a:p>
          <a:p>
            <a:pPr defTabSz="942490">
              <a:spcBef>
                <a:spcPts val="0"/>
              </a:spcBef>
              <a:spcAft>
                <a:spcPts val="654"/>
              </a:spcAft>
              <a:defRPr/>
            </a:pPr>
            <a:r>
              <a:rPr lang="en-US" sz="1200" b="0" i="0" u="none" strike="noStrike" kern="1200" baseline="0" dirty="0">
                <a:solidFill>
                  <a:schemeClr val="tx1"/>
                </a:solidFill>
                <a:latin typeface="Arial" charset="0"/>
                <a:ea typeface="+mn-ea"/>
                <a:cs typeface="+mn-cs"/>
              </a:rPr>
              <a:t>These data are from the U.S. medical students entering in 2016 who graduated within four years (N = 7,502). The lines show the median graduation rates for these students by their most recent MCAT total score at the time of matriculation, grouped by undergraduate GPAs less than 3.40, from 3.40 to 3.79, and at or above 3.80. The numbers of students admitted with MCAT scores at the bottom and top of the MCAT score scale are too small to compare with those at other points. Therefore, results for students admitted with MCAT total scores from 472 to 497 are reported together, as are the results for those who scored from 518 to 528. </a:t>
            </a:r>
            <a:endParaRPr lang="en-US" dirty="0"/>
          </a:p>
        </p:txBody>
      </p:sp>
      <p:sp>
        <p:nvSpPr>
          <p:cNvPr id="4" name="Slide Number Placeholder 3"/>
          <p:cNvSpPr>
            <a:spLocks noGrp="1"/>
          </p:cNvSpPr>
          <p:nvPr>
            <p:ph type="sldNum" sz="quarter" idx="5"/>
          </p:nvPr>
        </p:nvSpPr>
        <p:spPr/>
        <p:txBody>
          <a:bodyPr/>
          <a:lstStyle/>
          <a:p>
            <a:fld id="{AE825233-37C7-4EA0-914D-215BCF8766FC}" type="slidenum">
              <a:rPr lang="en-US" smtClean="0"/>
              <a:pPr/>
              <a:t>36</a:t>
            </a:fld>
            <a:endParaRPr lang="en-US"/>
          </a:p>
        </p:txBody>
      </p:sp>
    </p:spTree>
    <p:extLst>
      <p:ext uri="{BB962C8B-B14F-4D97-AF65-F5344CB8AC3E}">
        <p14:creationId xmlns:p14="http://schemas.microsoft.com/office/powerpoint/2010/main" val="3763499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a:xfrm>
            <a:off x="458789" y="4561238"/>
            <a:ext cx="6399212" cy="4320213"/>
          </a:xfrm>
        </p:spPr>
        <p:txBody>
          <a:bodyPr/>
          <a:lstStyle/>
          <a:p>
            <a:r>
              <a:rPr lang="en-US" dirty="0"/>
              <a:t>Research work to answer this question is still early, but so far the results suggest that the scores from the current MCAT exam</a:t>
            </a:r>
            <a:r>
              <a:rPr lang="en-US" baseline="0" dirty="0"/>
              <a:t> </a:t>
            </a:r>
            <a:r>
              <a:rPr lang="en-US" dirty="0"/>
              <a:t>show comparable prediction</a:t>
            </a:r>
            <a:r>
              <a:rPr lang="en-US" baseline="0" dirty="0"/>
              <a:t> for students from different sociodemographic backgrounds. </a:t>
            </a:r>
          </a:p>
          <a:p>
            <a:endParaRPr lang="en-US" dirty="0"/>
          </a:p>
          <a:p>
            <a:r>
              <a:rPr lang="en-US" dirty="0">
                <a:latin typeface="Arial"/>
                <a:cs typeface="Arial"/>
              </a:rPr>
              <a:t>For the </a:t>
            </a:r>
            <a:r>
              <a:rPr lang="en-US" i="1" dirty="0">
                <a:latin typeface="Arial"/>
                <a:cs typeface="Arial"/>
              </a:rPr>
              <a:t>Academic Medicine </a:t>
            </a:r>
            <a:r>
              <a:rPr lang="en-US" dirty="0">
                <a:latin typeface="Arial"/>
                <a:cs typeface="Arial"/>
              </a:rPr>
              <a:t>paper (</a:t>
            </a:r>
            <a:r>
              <a:rPr lang="en-US" sz="1200" b="0" kern="0" dirty="0" err="1">
                <a:latin typeface="Arial"/>
                <a:cs typeface="Arial"/>
              </a:rPr>
              <a:t>Busche</a:t>
            </a:r>
            <a:r>
              <a:rPr lang="en-US" sz="1200" b="0" kern="0" dirty="0">
                <a:latin typeface="Arial"/>
                <a:cs typeface="Arial"/>
              </a:rPr>
              <a:t> et al., 2020)</a:t>
            </a:r>
            <a:r>
              <a:rPr lang="en-US" dirty="0">
                <a:latin typeface="Arial"/>
                <a:cs typeface="Arial"/>
              </a:rPr>
              <a:t>, the authors from the MCAT Validity Committee examined 2016 entrants’ summative performance in M1 for validity schools, and on-time progression to M2 for the national sample. They tested whether MCAT total scores predict the outcome comparably for students by race/ethnicity (that is, students identifying as URIM or not-URIM), by students’ socioeconomic status measured by their parents’ highest education, and by the student’s gender. They conducted a series of regression analyses that are commonly used to answer such questions in educational measurement and testing. The </a:t>
            </a:r>
            <a:r>
              <a:rPr lang="en-US" i="1" dirty="0">
                <a:latin typeface="Arial"/>
                <a:cs typeface="Arial"/>
              </a:rPr>
              <a:t>Academic Medicine </a:t>
            </a:r>
            <a:r>
              <a:rPr lang="en-US" dirty="0">
                <a:latin typeface="Arial"/>
                <a:cs typeface="Arial"/>
              </a:rPr>
              <a:t>article discusses details about the analysis.</a:t>
            </a:r>
          </a:p>
          <a:p>
            <a:endParaRPr lang="en-US" baseline="0" dirty="0"/>
          </a:p>
          <a:p>
            <a:r>
              <a:rPr lang="en-US" dirty="0">
                <a:latin typeface="Arial"/>
                <a:cs typeface="Arial"/>
              </a:rPr>
              <a:t>The </a:t>
            </a:r>
            <a:r>
              <a:rPr lang="en-US" dirty="0" err="1">
                <a:latin typeface="Arial"/>
                <a:cs typeface="Arial"/>
              </a:rPr>
              <a:t>Busche</a:t>
            </a:r>
            <a:r>
              <a:rPr lang="en-US" dirty="0">
                <a:latin typeface="Arial"/>
                <a:cs typeface="Arial"/>
              </a:rPr>
              <a:t> et al., 2020 analyses were replicated on the outcomes presented in this </a:t>
            </a:r>
            <a:r>
              <a:rPr lang="en-US">
                <a:latin typeface="Arial"/>
                <a:cs typeface="Arial"/>
              </a:rPr>
              <a:t>guide: for </a:t>
            </a:r>
            <a:r>
              <a:rPr lang="en-US" dirty="0">
                <a:latin typeface="Arial"/>
                <a:cs typeface="Arial"/>
              </a:rPr>
              <a:t>preclerkship and clerkship courses, Step 1 scores and pass rates, and rate of progression to Year 3 on time.</a:t>
            </a:r>
            <a:endParaRPr lang="en-US" baseline="0" dirty="0">
              <a:latin typeface="Arial"/>
              <a:cs typeface="Arial"/>
            </a:endParaRPr>
          </a:p>
          <a:p>
            <a:endParaRPr lang="en-US" dirty="0">
              <a:latin typeface="Arial"/>
              <a:cs typeface="Arial"/>
            </a:endParaRPr>
          </a:p>
          <a:p>
            <a:r>
              <a:rPr lang="en-US" baseline="0" dirty="0"/>
              <a:t>All of the analyses conducted to date showed that scores from the current MCAT exam provide comparable prediction for students from different sociodemographic backgrounds on all of the outcomes examined. </a:t>
            </a:r>
            <a:r>
              <a:rPr lang="en-US" dirty="0"/>
              <a:t>Any differences (i.e., effect sizes) were minor and neither of practical nor statistical significance. </a:t>
            </a:r>
            <a:endParaRPr lang="en-US" baseline="0"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37</a:t>
            </a:fld>
            <a:endParaRPr lang="en-US"/>
          </a:p>
        </p:txBody>
      </p:sp>
    </p:spTree>
    <p:extLst>
      <p:ext uri="{BB962C8B-B14F-4D97-AF65-F5344CB8AC3E}">
        <p14:creationId xmlns:p14="http://schemas.microsoft.com/office/powerpoint/2010/main" val="2861335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38</a:t>
            </a:fld>
            <a:endParaRPr lang="en-US"/>
          </a:p>
        </p:txBody>
      </p:sp>
    </p:spTree>
    <p:extLst>
      <p:ext uri="{BB962C8B-B14F-4D97-AF65-F5344CB8AC3E}">
        <p14:creationId xmlns:p14="http://schemas.microsoft.com/office/powerpoint/2010/main" val="3396667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7B0DD-E95D-4A9D-B439-80FA78E19770}" type="slidenum">
              <a:rPr lang="en-US"/>
              <a:pPr/>
              <a:t>39</a:t>
            </a:fld>
            <a:endParaRPr lang="en-US"/>
          </a:p>
        </p:txBody>
      </p:sp>
      <p:sp>
        <p:nvSpPr>
          <p:cNvPr id="9555970" name="Rectangle 2"/>
          <p:cNvSpPr>
            <a:spLocks noGrp="1" noRot="1" noChangeAspect="1" noChangeArrowheads="1" noTextEdit="1"/>
          </p:cNvSpPr>
          <p:nvPr>
            <p:ph type="sldImg"/>
            <p:custDataLst>
              <p:tags r:id="rId1"/>
            </p:custDataLst>
          </p:nvPr>
        </p:nvSpPr>
        <p:spPr>
          <a:xfrm>
            <a:off x="508000" y="685800"/>
            <a:ext cx="6107113" cy="3436938"/>
          </a:xfrm>
          <a:ln/>
        </p:spPr>
      </p:sp>
      <p:sp>
        <p:nvSpPr>
          <p:cNvPr id="955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764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In July 2021, the AAMC released the new guide to </a:t>
            </a:r>
            <a:r>
              <a:rPr lang="en-US" i="1">
                <a:latin typeface="Arial"/>
                <a:cs typeface="Arial"/>
              </a:rPr>
              <a:t>Using MCAT Data in 2022 Medical Student Selection</a:t>
            </a:r>
            <a:r>
              <a:rPr lang="en-US">
                <a:latin typeface="Arial"/>
                <a:cs typeface="Arial"/>
              </a:rPr>
              <a:t>. </a:t>
            </a:r>
          </a:p>
          <a:p>
            <a:pPr marL="171450" indent="-171450">
              <a:buFont typeface="Arial,Sans-Serif"/>
              <a:buChar char="•"/>
            </a:pPr>
            <a:endParaRPr lang="en-US">
              <a:latin typeface="Arial"/>
              <a:cs typeface="Arial"/>
            </a:endParaRPr>
          </a:p>
          <a:p>
            <a:r>
              <a:rPr lang="en-US">
                <a:latin typeface="Arial"/>
                <a:cs typeface="Arial"/>
              </a:rPr>
              <a:t>The guide provides current information and data about the MCAT exam to help admissions officers and their committees make informed decisions about applicants’ academic readiness for medical school.</a:t>
            </a:r>
          </a:p>
          <a:p>
            <a:pPr marL="171450" indent="-171450">
              <a:buFont typeface="Arial,Sans-Serif"/>
              <a:buChar char="•"/>
            </a:pPr>
            <a:endParaRPr lang="en-US">
              <a:latin typeface="Arial"/>
              <a:cs typeface="Arial"/>
            </a:endParaRPr>
          </a:p>
          <a:p>
            <a:r>
              <a:rPr lang="en-US">
                <a:latin typeface="Arial"/>
                <a:cs typeface="Arial"/>
              </a:rPr>
              <a:t>Throughout the presentation, the button with the guide icon in the upper right corner of the slide provides page references/hyperlinks to the relevant section in the guide with additional information when available. </a:t>
            </a:r>
          </a:p>
          <a:p>
            <a:pPr marL="171450" indent="-171450">
              <a:buFont typeface="Arial,Sans-Serif"/>
              <a:buChar char="•"/>
            </a:pPr>
            <a:endParaRPr lang="en-US">
              <a:latin typeface="Arial"/>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4</a:t>
            </a:fld>
            <a:endParaRPr lang="en-US"/>
          </a:p>
        </p:txBody>
      </p:sp>
    </p:spTree>
    <p:extLst>
      <p:ext uri="{BB962C8B-B14F-4D97-AF65-F5344CB8AC3E}">
        <p14:creationId xmlns:p14="http://schemas.microsoft.com/office/powerpoint/2010/main" val="208707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r>
              <a:rPr lang="en-US">
                <a:latin typeface="Arial"/>
                <a:cs typeface="Arial"/>
              </a:rPr>
              <a:t>To further support admissions officers and their committees, the AAMC published a compilation of </a:t>
            </a:r>
            <a:r>
              <a:rPr lang="en-US" i="1">
                <a:latin typeface="Arial"/>
                <a:cs typeface="Arial"/>
              </a:rPr>
              <a:t>Academic Medicine</a:t>
            </a:r>
            <a:r>
              <a:rPr lang="en-US">
                <a:latin typeface="Arial"/>
                <a:cs typeface="Arial"/>
              </a:rPr>
              <a:t> articles based on research conducted by the MCAT Validity Committee (MVC).</a:t>
            </a:r>
          </a:p>
          <a:p>
            <a:pPr marL="171450" indent="-171450">
              <a:buFont typeface="Arial,Sans-Serif"/>
              <a:buChar char="•"/>
            </a:pPr>
            <a:endParaRPr lang="en-US">
              <a:latin typeface="Arial"/>
              <a:cs typeface="Arial"/>
            </a:endParaRPr>
          </a:p>
          <a:p>
            <a:r>
              <a:rPr lang="en-US">
                <a:latin typeface="Arial"/>
                <a:cs typeface="Arial"/>
              </a:rPr>
              <a:t>The MVC's research is focused on evaluating the fairness, use, and predictive validity of the new MCAT exam. For more information about the MVC, visit the “</a:t>
            </a:r>
            <a:r>
              <a:rPr lang="en-US" sz="1200" b="0" i="0" kern="1200">
                <a:solidFill>
                  <a:schemeClr val="tx1"/>
                </a:solidFill>
                <a:effectLst/>
                <a:latin typeface="Arial" charset="0"/>
                <a:ea typeface="+mn-ea"/>
                <a:cs typeface="+mn-cs"/>
              </a:rPr>
              <a:t>MCAT Validity Research” section on the </a:t>
            </a:r>
            <a:r>
              <a:rPr lang="en-US" sz="1200"/>
              <a:t>MCAT for Admissions Officers website. </a:t>
            </a:r>
            <a:endParaRPr lang="en-US">
              <a:latin typeface="Arial"/>
              <a:cs typeface="Arial"/>
            </a:endParaRPr>
          </a:p>
          <a:p>
            <a:endParaRPr lang="en-US">
              <a:latin typeface="Arial"/>
              <a:cs typeface="Arial"/>
            </a:endParaRPr>
          </a:p>
          <a:p>
            <a:r>
              <a:rPr lang="en-US">
                <a:latin typeface="Arial"/>
                <a:cs typeface="Arial"/>
              </a:rPr>
              <a:t>This collection of </a:t>
            </a:r>
            <a:r>
              <a:rPr lang="en-US" i="1">
                <a:latin typeface="Arial"/>
                <a:cs typeface="Arial"/>
              </a:rPr>
              <a:t>Academic Medicine</a:t>
            </a:r>
            <a:r>
              <a:rPr lang="en-US">
                <a:latin typeface="Arial"/>
                <a:cs typeface="Arial"/>
              </a:rPr>
              <a:t> articles is available in a booklet at www.aamc.org/mvc2020articles.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5</a:t>
            </a:fld>
            <a:endParaRPr lang="en-US"/>
          </a:p>
        </p:txBody>
      </p:sp>
    </p:spTree>
    <p:extLst>
      <p:ext uri="{BB962C8B-B14F-4D97-AF65-F5344CB8AC3E}">
        <p14:creationId xmlns:p14="http://schemas.microsoft.com/office/powerpoint/2010/main" val="308331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825233-37C7-4EA0-914D-215BCF8766FC}" type="slidenum">
              <a:rPr lang="en-US" smtClean="0"/>
              <a:pPr/>
              <a:t>6</a:t>
            </a:fld>
            <a:endParaRPr lang="en-US"/>
          </a:p>
        </p:txBody>
      </p:sp>
    </p:spTree>
    <p:extLst>
      <p:ext uri="{BB962C8B-B14F-4D97-AF65-F5344CB8AC3E}">
        <p14:creationId xmlns:p14="http://schemas.microsoft.com/office/powerpoint/2010/main" val="10393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pPr>
              <a:defRPr/>
            </a:pPr>
            <a:r>
              <a:rPr lang="en-US" dirty="0">
                <a:latin typeface="Arial"/>
                <a:cs typeface="Arial"/>
              </a:rPr>
              <a:t>The MCAT exam has four sections: </a:t>
            </a:r>
          </a:p>
          <a:p>
            <a:pPr marL="628650" lvl="1" indent="-171450">
              <a:buFont typeface="Arial,Sans-Serif"/>
              <a:buChar char="•"/>
              <a:defRPr/>
            </a:pPr>
            <a:r>
              <a:rPr lang="en-US" dirty="0">
                <a:latin typeface="Arial"/>
                <a:cs typeface="Arial"/>
              </a:rPr>
              <a:t>Biological and Biochemical Foundations of Living Systems </a:t>
            </a:r>
          </a:p>
          <a:p>
            <a:pPr marL="628650" lvl="1" indent="-171450">
              <a:buFont typeface="Arial,Sans-Serif"/>
              <a:buChar char="•"/>
              <a:defRPr/>
            </a:pPr>
            <a:r>
              <a:rPr lang="en-US" dirty="0">
                <a:latin typeface="Arial"/>
                <a:cs typeface="Arial"/>
              </a:rPr>
              <a:t>Chemical and Physical Foundations of Biological Systems </a:t>
            </a:r>
          </a:p>
          <a:p>
            <a:pPr marL="628650" lvl="1" indent="-171450">
              <a:buFont typeface="Arial,Sans-Serif"/>
              <a:buChar char="•"/>
              <a:defRPr/>
            </a:pPr>
            <a:r>
              <a:rPr lang="en-US" dirty="0">
                <a:latin typeface="Arial"/>
                <a:cs typeface="Arial"/>
              </a:rPr>
              <a:t>Psychological, Social, and Biological Foundations of Behavior </a:t>
            </a:r>
          </a:p>
          <a:p>
            <a:pPr marL="628650" lvl="1" indent="-171450">
              <a:buFont typeface="Arial,Sans-Serif"/>
              <a:buChar char="•"/>
              <a:defRPr/>
            </a:pPr>
            <a:r>
              <a:rPr lang="en-US" dirty="0">
                <a:latin typeface="Arial"/>
                <a:cs typeface="Arial"/>
              </a:rPr>
              <a:t>Critical Analysis and Reasoning Skills</a:t>
            </a:r>
          </a:p>
          <a:p>
            <a:pPr marL="171450" indent="-171450">
              <a:buFont typeface="Arial,Sans-Serif"/>
              <a:buChar char="•"/>
              <a:defRPr/>
            </a:pPr>
            <a:endParaRPr lang="en-US" dirty="0">
              <a:latin typeface="Arial"/>
              <a:cs typeface="Arial"/>
            </a:endParaRPr>
          </a:p>
          <a:p>
            <a:pPr>
              <a:defRPr/>
            </a:pPr>
            <a:r>
              <a:rPr lang="en-US" dirty="0">
                <a:latin typeface="Arial"/>
                <a:cs typeface="Arial"/>
              </a:rPr>
              <a:t>The two natural sciences sections and the behavioral and social sciences section test 10 foundational concepts and four scientific inquiry and reasoning skills that are the building blocks for learning in medical school. These sections ask test takers to combine their knowledge of concepts from courses in first-semester biochemistry, psychology, and sociology and year-long courses in biology, chemistry, and physics with their scientific inquiry and reasoning skills to solve problems presented in passages and test questions. The resulting scores provide information about applicants’ readiness to learn in medical school.</a:t>
            </a:r>
          </a:p>
          <a:p>
            <a:pPr marL="171450" indent="-171450">
              <a:buFont typeface="Arial,Sans-Serif"/>
              <a:buChar char="•"/>
              <a:defRPr/>
            </a:pPr>
            <a:endParaRPr lang="en-US" dirty="0">
              <a:latin typeface="Arial"/>
              <a:cs typeface="Arial"/>
            </a:endParaRPr>
          </a:p>
          <a:p>
            <a:pPr>
              <a:defRPr/>
            </a:pPr>
            <a:r>
              <a:rPr lang="en-US" dirty="0">
                <a:latin typeface="Arial"/>
                <a:cs typeface="Arial"/>
              </a:rPr>
              <a:t>The Critical Analysis and Reasoning Skills section tests how well test takers comprehend, analyze, and evaluate what they read, draw inferences from text, and apply arguments to new ideas and situations. The passages are drawn from the humanities and social sciences. </a:t>
            </a:r>
          </a:p>
        </p:txBody>
      </p:sp>
      <p:sp>
        <p:nvSpPr>
          <p:cNvPr id="4" name="Slide Number Placeholder 3"/>
          <p:cNvSpPr>
            <a:spLocks noGrp="1"/>
          </p:cNvSpPr>
          <p:nvPr>
            <p:ph type="sldNum" sz="quarter" idx="10"/>
          </p:nvPr>
        </p:nvSpPr>
        <p:spPr/>
        <p:txBody>
          <a:bodyPr/>
          <a:lstStyle/>
          <a:p>
            <a:fld id="{AE825233-37C7-4EA0-914D-215BCF8766FC}" type="slidenum">
              <a:rPr lang="en-US" smtClean="0"/>
              <a:pPr/>
              <a:t>7</a:t>
            </a:fld>
            <a:endParaRPr lang="en-US"/>
          </a:p>
        </p:txBody>
      </p:sp>
    </p:spTree>
    <p:extLst>
      <p:ext uri="{BB962C8B-B14F-4D97-AF65-F5344CB8AC3E}">
        <p14:creationId xmlns:p14="http://schemas.microsoft.com/office/powerpoint/2010/main" val="257550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pPr>
              <a:defRPr/>
            </a:pPr>
            <a:r>
              <a:rPr lang="en-US">
                <a:latin typeface="Arial"/>
                <a:cs typeface="Arial"/>
              </a:rPr>
              <a:t>Scores on the four sections of the exam are reported on numeric scales centered at 125 and ranging from 118 to 132. </a:t>
            </a:r>
          </a:p>
          <a:p>
            <a:pPr marL="171450" indent="-171450">
              <a:buFont typeface="Arial,Sans-Serif"/>
              <a:buChar char="•"/>
              <a:defRPr/>
            </a:pPr>
            <a:endParaRPr lang="en-US">
              <a:latin typeface="Arial"/>
              <a:cs typeface="Arial"/>
            </a:endParaRPr>
          </a:p>
          <a:p>
            <a:pPr>
              <a:defRPr/>
            </a:pPr>
            <a:r>
              <a:rPr lang="en-US">
                <a:latin typeface="Arial"/>
                <a:cs typeface="Arial"/>
              </a:rPr>
              <a:t>Scores from the four sections are summed to produce a total score centered at 500 and ranging from 472 to 528. </a:t>
            </a:r>
          </a:p>
          <a:p>
            <a:pPr marL="171450" indent="-171450">
              <a:buFont typeface="Arial,Sans-Serif"/>
              <a:buChar char="•"/>
              <a:defRPr/>
            </a:pPr>
            <a:endParaRPr lang="en-US">
              <a:latin typeface="Arial"/>
              <a:cs typeface="Arial"/>
            </a:endParaRPr>
          </a:p>
          <a:p>
            <a:pPr>
              <a:defRPr/>
            </a:pPr>
            <a:r>
              <a:rPr lang="en-US">
                <a:latin typeface="Arial"/>
                <a:cs typeface="Arial"/>
              </a:rPr>
              <a:t>The MCAT score scales draw attention to the center of the scales to encourage admissions committees to consider applicants with a wide range of scores.</a:t>
            </a:r>
          </a:p>
          <a:p>
            <a:pPr>
              <a:defRPr/>
            </a:pPr>
            <a:endParaRPr lang="en-US">
              <a:cs typeface="Aria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8</a:t>
            </a:fld>
            <a:endParaRPr lang="en-US"/>
          </a:p>
        </p:txBody>
      </p:sp>
    </p:spTree>
    <p:extLst>
      <p:ext uri="{BB962C8B-B14F-4D97-AF65-F5344CB8AC3E}">
        <p14:creationId xmlns:p14="http://schemas.microsoft.com/office/powerpoint/2010/main" val="320211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84432">
              <a:defRPr/>
            </a:pPr>
            <a:fld id="{AE825233-37C7-4EA0-914D-215BCF8766FC}" type="slidenum">
              <a:rPr lang="en-US"/>
              <a:pPr defTabSz="984432">
                <a:defRPr/>
              </a:pPr>
              <a:t>9</a:t>
            </a:fld>
            <a:endParaRPr lang="en-US"/>
          </a:p>
        </p:txBody>
      </p:sp>
    </p:spTree>
    <p:extLst>
      <p:ext uri="{BB962C8B-B14F-4D97-AF65-F5344CB8AC3E}">
        <p14:creationId xmlns:p14="http://schemas.microsoft.com/office/powerpoint/2010/main" val="4032625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 y="0"/>
            <a:ext cx="12189993" cy="6858000"/>
          </a:xfrm>
          <a:prstGeom prst="rect">
            <a:avLst/>
          </a:prstGeom>
        </p:spPr>
      </p:pic>
      <p:sp>
        <p:nvSpPr>
          <p:cNvPr id="4060162" name="Rectangle 2"/>
          <p:cNvSpPr>
            <a:spLocks noGrp="1" noChangeArrowheads="1"/>
          </p:cNvSpPr>
          <p:nvPr>
            <p:ph type="ctrTitle"/>
          </p:nvPr>
        </p:nvSpPr>
        <p:spPr>
          <a:xfrm>
            <a:off x="1164167" y="2535238"/>
            <a:ext cx="9738784"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1164167" y="4681543"/>
            <a:ext cx="9738784" cy="1273175"/>
          </a:xfrm>
        </p:spPr>
        <p:txBody>
          <a:bodyPr/>
          <a:lstStyle>
            <a:lvl1pPr>
              <a:defRPr sz="1951">
                <a:solidFill>
                  <a:schemeClr val="tx1"/>
                </a:solidFill>
              </a:defRPr>
            </a:lvl1pPr>
          </a:lstStyle>
          <a:p>
            <a:r>
              <a:rPr lang="en-US"/>
              <a:t>Click to edit Master subtitle style</a:t>
            </a:r>
          </a:p>
        </p:txBody>
      </p:sp>
    </p:spTree>
    <p:extLst>
      <p:ext uri="{BB962C8B-B14F-4D97-AF65-F5344CB8AC3E}">
        <p14:creationId xmlns:p14="http://schemas.microsoft.com/office/powerpoint/2010/main" val="38320090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760414" y="1190625"/>
            <a:ext cx="10561637" cy="456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5862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19219947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4091760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Fly Sheet">
    <p:bg>
      <p:bgPr>
        <a:solidFill>
          <a:srgbClr val="193D6F"/>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3" name="Title 1"/>
          <p:cNvSpPr>
            <a:spLocks noGrp="1"/>
          </p:cNvSpPr>
          <p:nvPr>
            <p:ph type="title"/>
          </p:nvPr>
        </p:nvSpPr>
        <p:spPr>
          <a:xfrm>
            <a:off x="759884" y="2269067"/>
            <a:ext cx="11182349" cy="2590132"/>
          </a:xfrm>
        </p:spPr>
        <p:txBody>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1273873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2AA8A-E66C-4EC8-991F-091DD6C47BF8}"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1DE5D-3B0D-4E69-A1C7-6E84F4D538E3}" type="slidenum">
              <a:rPr lang="en-US" smtClean="0"/>
              <a:t>‹#›</a:t>
            </a:fld>
            <a:endParaRPr lang="en-US"/>
          </a:p>
        </p:txBody>
      </p:sp>
    </p:spTree>
    <p:extLst>
      <p:ext uri="{BB962C8B-B14F-4D97-AF65-F5344CB8AC3E}">
        <p14:creationId xmlns:p14="http://schemas.microsoft.com/office/powerpoint/2010/main" val="411567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 y="0"/>
            <a:ext cx="12189993" cy="6858000"/>
          </a:xfrm>
          <a:prstGeom prst="rect">
            <a:avLst/>
          </a:prstGeom>
        </p:spPr>
      </p:pic>
      <p:sp>
        <p:nvSpPr>
          <p:cNvPr id="4060162" name="Rectangle 2"/>
          <p:cNvSpPr>
            <a:spLocks noGrp="1" noChangeArrowheads="1"/>
          </p:cNvSpPr>
          <p:nvPr>
            <p:ph type="ctrTitle"/>
          </p:nvPr>
        </p:nvSpPr>
        <p:spPr>
          <a:xfrm>
            <a:off x="1164167" y="2535238"/>
            <a:ext cx="9738784"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1164167" y="4681541"/>
            <a:ext cx="9738784" cy="1273175"/>
          </a:xfrm>
        </p:spPr>
        <p:txBody>
          <a:bodyPr/>
          <a:lstStyle>
            <a:lvl1pPr>
              <a:defRPr sz="2600">
                <a:solidFill>
                  <a:schemeClr val="tx1"/>
                </a:solidFill>
              </a:defRPr>
            </a:lvl1pPr>
          </a:lstStyle>
          <a:p>
            <a:r>
              <a:rPr lang="en-US"/>
              <a:t>Click to edit Master subtitle style</a:t>
            </a:r>
          </a:p>
        </p:txBody>
      </p:sp>
    </p:spTree>
    <p:extLst>
      <p:ext uri="{BB962C8B-B14F-4D97-AF65-F5344CB8AC3E}">
        <p14:creationId xmlns:p14="http://schemas.microsoft.com/office/powerpoint/2010/main" val="2414198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189" indent="-457189">
              <a:buSzPct val="100000"/>
              <a:buFont typeface="Wingdings" panose="05000000000000000000" pitchFamily="2" charset="2"/>
              <a:buChar char="q"/>
              <a:defRPr>
                <a:solidFill>
                  <a:schemeClr val="tx1"/>
                </a:solidFill>
              </a:defRPr>
            </a:lvl1pPr>
            <a:lvl2pPr marL="914377" indent="-457189">
              <a:buFont typeface="Wingdings" panose="05000000000000000000" pitchFamily="2" charset="2"/>
              <a:buChar char="§"/>
              <a:defRPr baseline="0">
                <a:solidFill>
                  <a:schemeClr val="accent3">
                    <a:lumMod val="50000"/>
                  </a:schemeClr>
                </a:solidFill>
              </a:defRPr>
            </a:lvl2pPr>
            <a:lvl3pPr marL="1200121" indent="-292093">
              <a:buSzPct val="75000"/>
              <a:buFont typeface="Wingdings" panose="05000000000000000000" pitchFamily="2" charset="2"/>
              <a:buChar char="Ø"/>
              <a:defRPr>
                <a:solidFill>
                  <a:schemeClr val="tx1"/>
                </a:solidFill>
              </a:defRPr>
            </a:lvl3pPr>
            <a:lvl4pPr marL="1485863" indent="-282568">
              <a:buSzPct val="70000"/>
              <a:buFont typeface="Wingdings" panose="05000000000000000000" pitchFamily="2" charset="2"/>
              <a:buChar char="§"/>
              <a:defRPr baseline="0">
                <a:solidFill>
                  <a:schemeClr val="accent2"/>
                </a:solidFill>
              </a:defRPr>
            </a:lvl4pPr>
            <a:lvl5pPr marL="1771606" indent="-284156">
              <a:buSzPct val="70000"/>
              <a:buFont typeface="Wingdings" panose="05000000000000000000" pitchFamily="2" charset="2"/>
              <a:buChar char="§"/>
              <a:defRPr>
                <a:solidFill>
                  <a:schemeClr val="tx1"/>
                </a:solidFill>
              </a:defRPr>
            </a:lvl5pPr>
            <a:lvl6pPr marL="2057349" indent="-284156">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68903"/>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10960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Slide Number Placeholder 5"/>
          <p:cNvSpPr>
            <a:spLocks noGrp="1"/>
          </p:cNvSpPr>
          <p:nvPr>
            <p:ph type="sldNum" sz="quarter" idx="4"/>
          </p:nvPr>
        </p:nvSpPr>
        <p:spPr>
          <a:xfrm>
            <a:off x="0" y="6492877"/>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23414210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7"/>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29771504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a:t>Click to edit Master title style</a:t>
            </a:r>
          </a:p>
        </p:txBody>
      </p:sp>
      <p:sp>
        <p:nvSpPr>
          <p:cNvPr id="3" name="Content Placeholder 2"/>
          <p:cNvSpPr>
            <a:spLocks noGrp="1"/>
          </p:cNvSpPr>
          <p:nvPr>
            <p:ph idx="1"/>
          </p:nvPr>
        </p:nvSpPr>
        <p:spPr>
          <a:xfrm>
            <a:off x="774701" y="1083601"/>
            <a:ext cx="10651067"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6200" y="6356876"/>
            <a:ext cx="27432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pPr/>
              <a:t>‹#›</a:t>
            </a:fld>
            <a:endParaRPr lang="en-US"/>
          </a:p>
        </p:txBody>
      </p:sp>
    </p:spTree>
    <p:extLst>
      <p:ext uri="{BB962C8B-B14F-4D97-AF65-F5344CB8AC3E}">
        <p14:creationId xmlns:p14="http://schemas.microsoft.com/office/powerpoint/2010/main" val="29637362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891" indent="-342891">
              <a:buFont typeface="Arial" panose="020B0604020202020204" pitchFamily="34" charset="0"/>
              <a:buChar char="•"/>
              <a:defRPr>
                <a:solidFill>
                  <a:schemeClr val="tx1"/>
                </a:solidFill>
              </a:defRPr>
            </a:lvl1pPr>
            <a:lvl2pPr>
              <a:defRPr>
                <a:solidFill>
                  <a:schemeClr val="tx1"/>
                </a:solidFill>
              </a:defRPr>
            </a:lvl2pPr>
            <a:lvl3pPr marL="603632" indent="-219069">
              <a:buFont typeface="Arial" panose="020B0604020202020204" pitchFamily="34" charset="0"/>
              <a:buChar char="•"/>
              <a:defRPr>
                <a:solidFill>
                  <a:schemeClr val="tx1"/>
                </a:solidFill>
              </a:defRPr>
            </a:lvl3pPr>
            <a:lvl4pPr marL="901281" indent="-211925">
              <a:buFont typeface="Arial" panose="020B0604020202020204" pitchFamily="34" charset="0"/>
              <a:buChar char="•"/>
              <a:defRPr>
                <a:solidFill>
                  <a:schemeClr val="tx1"/>
                </a:solidFill>
              </a:defRPr>
            </a:lvl4pPr>
            <a:lvl5pPr marL="1200121" indent="-213117">
              <a:buFont typeface="Arial" panose="020B0604020202020204" pitchFamily="34" charset="0"/>
              <a:buChar char="•"/>
              <a:defRPr>
                <a:solidFill>
                  <a:schemeClr val="tx1"/>
                </a:solidFill>
              </a:defRPr>
            </a:lvl5pPr>
            <a:lvl6pPr marL="1543012" indent="-213117">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29597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6734282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5854250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3" y="171062"/>
            <a:ext cx="11182351" cy="620713"/>
          </a:xfrm>
        </p:spPr>
        <p:txBody>
          <a:bodyPr/>
          <a:lstStyle/>
          <a:p>
            <a:r>
              <a:rPr lang="en-US"/>
              <a:t>Click to edit Master title style</a:t>
            </a:r>
          </a:p>
        </p:txBody>
      </p:sp>
      <p:sp>
        <p:nvSpPr>
          <p:cNvPr id="3" name="Chart Placeholder 2"/>
          <p:cNvSpPr>
            <a:spLocks noGrp="1"/>
          </p:cNvSpPr>
          <p:nvPr>
            <p:ph type="chart" idx="1"/>
          </p:nvPr>
        </p:nvSpPr>
        <p:spPr>
          <a:xfrm>
            <a:off x="774701" y="935243"/>
            <a:ext cx="10651067" cy="4928351"/>
          </a:xfrm>
        </p:spPr>
        <p:txBody>
          <a:bodyPr/>
          <a:lstStyle/>
          <a:p>
            <a:pPr lvl="0"/>
            <a:r>
              <a:rPr lang="en-US" noProof="0"/>
              <a:t>Click icon to add chart</a:t>
            </a:r>
          </a:p>
        </p:txBody>
      </p:sp>
      <p:sp>
        <p:nvSpPr>
          <p:cNvPr id="4" name="Slide Number Placeholder 3"/>
          <p:cNvSpPr>
            <a:spLocks noGrp="1" noChangeArrowheads="1"/>
          </p:cNvSpPr>
          <p:nvPr>
            <p:ph type="sldNum" sz="quarter" idx="10"/>
          </p:nvPr>
        </p:nvSpPr>
        <p:spPr>
          <a:xfrm>
            <a:off x="0" y="6381750"/>
            <a:ext cx="711200" cy="476250"/>
          </a:xfrm>
          <a:prstGeom prst="rect">
            <a:avLst/>
          </a:prstGeom>
        </p:spPr>
        <p:txBody>
          <a:bodyPr/>
          <a:lstStyle>
            <a:lvl1pPr eaLnBrk="0" hangingPunct="0">
              <a:spcBef>
                <a:spcPct val="50000"/>
              </a:spcBef>
              <a:defRPr sz="1100">
                <a:latin typeface="Arial" charset="0"/>
              </a:defRPr>
            </a:lvl1pPr>
          </a:lstStyle>
          <a:p>
            <a:pPr>
              <a:defRPr/>
            </a:pPr>
            <a:fld id="{3F0D7412-C965-42BD-AD3B-47678C845832}" type="slidenum">
              <a:rPr lang="en-US" smtClean="0">
                <a:solidFill>
                  <a:srgbClr val="FAFAFA"/>
                </a:solidFill>
              </a:rPr>
              <a:pPr>
                <a:defRPr/>
              </a:pPr>
              <a:t>‹#›</a:t>
            </a:fld>
            <a:endParaRPr lang="en-US">
              <a:solidFill>
                <a:srgbClr val="FAFAFA"/>
              </a:solidFill>
            </a:endParaRPr>
          </a:p>
        </p:txBody>
      </p:sp>
    </p:spTree>
    <p:extLst>
      <p:ext uri="{BB962C8B-B14F-4D97-AF65-F5344CB8AC3E}">
        <p14:creationId xmlns:p14="http://schemas.microsoft.com/office/powerpoint/2010/main" val="4612150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Ending slide">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76200" y="6356876"/>
            <a:ext cx="27432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pPr/>
              <a:t>‹#›</a:t>
            </a:fld>
            <a:endParaRPr lang="en-US"/>
          </a:p>
        </p:txBody>
      </p:sp>
      <p:pic>
        <p:nvPicPr>
          <p:cNvPr id="4" name="Picture 3"/>
          <p:cNvPicPr>
            <a:picLocks noChangeAspect="1"/>
          </p:cNvPicPr>
          <p:nvPr userDrawn="1"/>
        </p:nvPicPr>
        <p:blipFill>
          <a:blip r:embed="rId2"/>
          <a:stretch>
            <a:fillRect/>
          </a:stretch>
        </p:blipFill>
        <p:spPr>
          <a:xfrm>
            <a:off x="11664" y="-6872"/>
            <a:ext cx="12180336" cy="6865169"/>
          </a:xfrm>
          <a:prstGeom prst="rect">
            <a:avLst/>
          </a:prstGeom>
        </p:spPr>
      </p:pic>
    </p:spTree>
    <p:extLst>
      <p:ext uri="{BB962C8B-B14F-4D97-AF65-F5344CB8AC3E}">
        <p14:creationId xmlns:p14="http://schemas.microsoft.com/office/powerpoint/2010/main" val="29786928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 y="0"/>
            <a:ext cx="12189993" cy="6858000"/>
          </a:xfrm>
          <a:prstGeom prst="rect">
            <a:avLst/>
          </a:prstGeom>
        </p:spPr>
      </p:pic>
      <p:sp>
        <p:nvSpPr>
          <p:cNvPr id="4060162" name="Rectangle 2"/>
          <p:cNvSpPr>
            <a:spLocks noGrp="1" noChangeArrowheads="1"/>
          </p:cNvSpPr>
          <p:nvPr>
            <p:ph type="ctrTitle"/>
          </p:nvPr>
        </p:nvSpPr>
        <p:spPr>
          <a:xfrm>
            <a:off x="1164167" y="2535238"/>
            <a:ext cx="9738784"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1164167" y="4681541"/>
            <a:ext cx="9738784" cy="1273175"/>
          </a:xfrm>
        </p:spPr>
        <p:txBody>
          <a:bodyPr/>
          <a:lstStyle>
            <a:lvl1pPr marL="0" indent="0">
              <a:buNone/>
              <a:defRPr sz="2600">
                <a:solidFill>
                  <a:schemeClr val="tx1"/>
                </a:solidFill>
              </a:defRPr>
            </a:lvl1pPr>
          </a:lstStyle>
          <a:p>
            <a:r>
              <a:rPr lang="en-US"/>
              <a:t>Click to edit Master subtitle style</a:t>
            </a:r>
          </a:p>
        </p:txBody>
      </p:sp>
      <p:sp>
        <p:nvSpPr>
          <p:cNvPr id="5" name="Text Placeholder 5"/>
          <p:cNvSpPr txBox="1">
            <a:spLocks/>
          </p:cNvSpPr>
          <p:nvPr/>
        </p:nvSpPr>
        <p:spPr>
          <a:xfrm>
            <a:off x="4376238" y="6456831"/>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r>
              <a:rPr lang="en-US" sz="1200" b="0" kern="0"/>
              <a:t>CONFIDENTIAL – DO NOT DISTRIBUTE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 y="0"/>
            <a:ext cx="12189993" cy="6858000"/>
          </a:xfrm>
          <a:prstGeom prst="rect">
            <a:avLst/>
          </a:prstGeom>
        </p:spPr>
      </p:pic>
    </p:spTree>
    <p:extLst>
      <p:ext uri="{BB962C8B-B14F-4D97-AF65-F5344CB8AC3E}">
        <p14:creationId xmlns:p14="http://schemas.microsoft.com/office/powerpoint/2010/main" val="27873910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760414" y="1190625"/>
            <a:ext cx="10561637" cy="4560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985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A0A7-BFFE-48DD-B6D0-6320ED9D1F6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6AF88-8A97-48F3-9EB9-09E133C023BD}"/>
              </a:ext>
            </a:extLst>
          </p:cNvPr>
          <p:cNvSpPr>
            <a:spLocks noGrp="1"/>
          </p:cNvSpPr>
          <p:nvPr>
            <p:ph type="sldNum" sz="quarter" idx="10"/>
          </p:nvPr>
        </p:nvSpPr>
        <p:spPr/>
        <p:txBody>
          <a:bodyPr/>
          <a:lstStyle/>
          <a:p>
            <a:fld id="{51AC3CF6-25CD-4E75-9FFD-C5B9E43CD78B}" type="slidenum">
              <a:rPr lang="en-US" smtClean="0"/>
              <a:pPr/>
              <a:t>‹#›</a:t>
            </a:fld>
            <a:endParaRPr lang="en-US"/>
          </a:p>
        </p:txBody>
      </p:sp>
    </p:spTree>
    <p:extLst>
      <p:ext uri="{BB962C8B-B14F-4D97-AF65-F5344CB8AC3E}">
        <p14:creationId xmlns:p14="http://schemas.microsoft.com/office/powerpoint/2010/main" val="39363657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5.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image" Target="../media/image5.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1" y="1083598"/>
            <a:ext cx="10651067" cy="4795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8" name="Text Box 54"/>
          <p:cNvSpPr txBox="1">
            <a:spLocks noChangeArrowheads="1"/>
          </p:cNvSpPr>
          <p:nvPr/>
        </p:nvSpPr>
        <p:spPr bwMode="auto">
          <a:xfrm>
            <a:off x="1447801" y="4740280"/>
            <a:ext cx="1710267" cy="365125"/>
          </a:xfrm>
          <a:prstGeom prst="rect">
            <a:avLst/>
          </a:prstGeom>
          <a:noFill/>
          <a:ln w="9525">
            <a:noFill/>
            <a:miter lim="800000"/>
            <a:headEnd/>
            <a:tailEnd/>
          </a:ln>
          <a:effectLst/>
        </p:spPr>
        <p:txBody>
          <a:bodyPr lIns="0" tIns="0" rIns="0" bIns="0"/>
          <a:lstStyle/>
          <a:p>
            <a:pPr defTabSz="800080">
              <a:spcBef>
                <a:spcPct val="50000"/>
              </a:spcBef>
            </a:pPr>
            <a:endParaRPr lang="en-US" sz="1500" b="0">
              <a:solidFill>
                <a:srgbClr val="474747"/>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954893"/>
            <a:ext cx="12192000" cy="903111"/>
          </a:xfrm>
          <a:prstGeom prst="rect">
            <a:avLst/>
          </a:prstGeom>
        </p:spPr>
      </p:pic>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29" b="15050"/>
          <a:stretch/>
        </p:blipFill>
        <p:spPr>
          <a:xfrm>
            <a:off x="10977609" y="6030725"/>
            <a:ext cx="1065007" cy="751438"/>
          </a:xfrm>
          <a:prstGeom prst="rect">
            <a:avLst/>
          </a:prstGeom>
        </p:spPr>
      </p:pic>
      <p:sp>
        <p:nvSpPr>
          <p:cNvPr id="9" name="Slide Number Placeholder 5"/>
          <p:cNvSpPr>
            <a:spLocks noGrp="1"/>
          </p:cNvSpPr>
          <p:nvPr>
            <p:ph type="sldNum" sz="quarter" idx="4"/>
          </p:nvPr>
        </p:nvSpPr>
        <p:spPr>
          <a:xfrm>
            <a:off x="0" y="6456834"/>
            <a:ext cx="2844800" cy="365125"/>
          </a:xfrm>
          <a:prstGeom prst="rect">
            <a:avLst/>
          </a:prstGeom>
        </p:spPr>
        <p:txBody>
          <a:bodyPr vert="horz" lIns="91440" tIns="45720" rIns="91440" bIns="45720" rtlCol="0" anchor="ctr"/>
          <a:lstStyle>
            <a:lvl1pPr algn="l">
              <a:defRPr sz="1051"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737802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hf hdr="0" ftr="0" dt="0"/>
  <p:txStyles>
    <p:titleStyle>
      <a:lvl1pPr algn="l" defTabSz="666734" rtl="0" eaLnBrk="1" fontAlgn="base" hangingPunct="1">
        <a:lnSpc>
          <a:spcPct val="85000"/>
        </a:lnSpc>
        <a:spcBef>
          <a:spcPct val="0"/>
        </a:spcBef>
        <a:spcAft>
          <a:spcPct val="0"/>
        </a:spcAft>
        <a:buClr>
          <a:srgbClr val="DADDFE"/>
        </a:buClr>
        <a:defRPr sz="2400" b="1">
          <a:solidFill>
            <a:schemeClr val="tx2"/>
          </a:solidFill>
          <a:latin typeface="+mn-lt"/>
          <a:ea typeface="+mj-ea"/>
          <a:cs typeface="+mj-cs"/>
        </a:defRPr>
      </a:lvl1pPr>
      <a:lvl2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2pPr>
      <a:lvl3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3pPr>
      <a:lvl4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4pPr>
      <a:lvl5pPr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5pPr>
      <a:lvl6pPr marL="342891"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6pPr>
      <a:lvl7pPr marL="685783"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7pPr>
      <a:lvl8pPr marL="1028674"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8pPr>
      <a:lvl9pPr marL="1371566" algn="l" defTabSz="666734"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9pPr>
    </p:titleStyle>
    <p:bodyStyle>
      <a:lvl1pPr algn="l" defTabSz="666734" rtl="0" eaLnBrk="1" fontAlgn="base" hangingPunct="1">
        <a:lnSpc>
          <a:spcPct val="88000"/>
        </a:lnSpc>
        <a:spcBef>
          <a:spcPct val="50000"/>
        </a:spcBef>
        <a:spcAft>
          <a:spcPct val="0"/>
        </a:spcAft>
        <a:buClr>
          <a:schemeClr val="tx1"/>
        </a:buClr>
        <a:buSzPct val="90000"/>
        <a:defRPr sz="2100">
          <a:solidFill>
            <a:schemeClr val="tx1"/>
          </a:solidFill>
          <a:latin typeface="+mn-lt"/>
          <a:ea typeface="+mn-ea"/>
          <a:cs typeface="+mn-cs"/>
        </a:defRPr>
      </a:lvl1pPr>
      <a:lvl2pPr marL="298839" indent="-213117" algn="l" defTabSz="666734" rtl="0" eaLnBrk="1" fontAlgn="base" hangingPunct="1">
        <a:lnSpc>
          <a:spcPct val="88000"/>
        </a:lnSpc>
        <a:spcBef>
          <a:spcPct val="35000"/>
        </a:spcBef>
        <a:spcAft>
          <a:spcPct val="0"/>
        </a:spcAft>
        <a:buClr>
          <a:schemeClr val="tx1"/>
        </a:buClr>
        <a:buChar char="•"/>
        <a:defRPr sz="2100">
          <a:solidFill>
            <a:schemeClr val="tx1"/>
          </a:solidFill>
          <a:latin typeface="+mn-lt"/>
        </a:defRPr>
      </a:lvl2pPr>
      <a:lvl3pPr marL="603632" indent="-219069" algn="l" defTabSz="666734" rtl="0" eaLnBrk="1" fontAlgn="base" hangingPunct="1">
        <a:lnSpc>
          <a:spcPct val="88000"/>
        </a:lnSpc>
        <a:spcBef>
          <a:spcPct val="25000"/>
        </a:spcBef>
        <a:spcAft>
          <a:spcPct val="0"/>
        </a:spcAft>
        <a:buClr>
          <a:schemeClr val="tx1"/>
        </a:buClr>
        <a:buSzPct val="80000"/>
        <a:buFont typeface="Wingdings" pitchFamily="2" charset="2"/>
        <a:buChar char="§"/>
        <a:defRPr sz="2100">
          <a:solidFill>
            <a:schemeClr val="tx1"/>
          </a:solidFill>
          <a:latin typeface="+mn-lt"/>
        </a:defRPr>
      </a:lvl3pPr>
      <a:lvl4pPr marL="901281" indent="-211925" algn="l" defTabSz="666734" rtl="0" eaLnBrk="1" fontAlgn="base" hangingPunct="1">
        <a:lnSpc>
          <a:spcPct val="88000"/>
        </a:lnSpc>
        <a:spcBef>
          <a:spcPct val="15000"/>
        </a:spcBef>
        <a:spcAft>
          <a:spcPct val="0"/>
        </a:spcAft>
        <a:buClr>
          <a:schemeClr val="tx1"/>
        </a:buClr>
        <a:buSzPct val="80000"/>
        <a:buFont typeface="Arial" charset="0"/>
        <a:buChar char="–"/>
        <a:defRPr sz="2100">
          <a:solidFill>
            <a:schemeClr val="tx1"/>
          </a:solidFill>
          <a:latin typeface="+mn-lt"/>
        </a:defRPr>
      </a:lvl4pPr>
      <a:lvl5pPr marL="1200121"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5pPr>
      <a:lvl6pPr marL="1543012"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6pPr>
      <a:lvl7pPr marL="1885904"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7pPr>
      <a:lvl8pPr marL="2228795"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8pPr>
      <a:lvl9pPr marL="2571686" indent="-213117" algn="l" defTabSz="666734" rtl="0" eaLnBrk="1" fontAlgn="base" hangingPunct="1">
        <a:lnSpc>
          <a:spcPct val="88000"/>
        </a:lnSpc>
        <a:spcBef>
          <a:spcPct val="5000"/>
        </a:spcBef>
        <a:spcAft>
          <a:spcPct val="0"/>
        </a:spcAft>
        <a:buClr>
          <a:schemeClr val="tx1"/>
        </a:buClr>
        <a:buSzPct val="80000"/>
        <a:buChar char="o"/>
        <a:defRPr sz="2100">
          <a:solidFill>
            <a:schemeClr val="tx1"/>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1" y="1083598"/>
            <a:ext cx="10651067" cy="4795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Main bullet</a:t>
            </a:r>
          </a:p>
          <a:p>
            <a:pPr lvl="1"/>
            <a:r>
              <a:rPr lang="en-US"/>
              <a:t>Second level</a:t>
            </a:r>
          </a:p>
          <a:p>
            <a:pPr lvl="2"/>
            <a:r>
              <a:rPr lang="en-US"/>
              <a:t>Third level</a:t>
            </a:r>
          </a:p>
          <a:p>
            <a:pPr lvl="3"/>
            <a:r>
              <a:rPr lang="en-US"/>
              <a:t>Fourth level</a:t>
            </a:r>
          </a:p>
          <a:p>
            <a:pPr lvl="4"/>
            <a:r>
              <a:rPr lang="en-US"/>
              <a:t>Fifth level</a:t>
            </a:r>
          </a:p>
        </p:txBody>
      </p:sp>
      <p:sp>
        <p:nvSpPr>
          <p:cNvPr id="1078" name="Text Box 54"/>
          <p:cNvSpPr txBox="1">
            <a:spLocks noChangeArrowheads="1"/>
          </p:cNvSpPr>
          <p:nvPr/>
        </p:nvSpPr>
        <p:spPr bwMode="auto">
          <a:xfrm>
            <a:off x="1447801" y="4740278"/>
            <a:ext cx="1710267" cy="365125"/>
          </a:xfrm>
          <a:prstGeom prst="rect">
            <a:avLst/>
          </a:prstGeom>
          <a:noFill/>
          <a:ln w="9525">
            <a:noFill/>
            <a:miter lim="800000"/>
            <a:headEnd/>
            <a:tailEnd/>
          </a:ln>
          <a:effectLst/>
        </p:spPr>
        <p:txBody>
          <a:bodyPr lIns="0" tIns="0" rIns="0" bIns="0"/>
          <a:lstStyle/>
          <a:p>
            <a:pPr defTabSz="1066773">
              <a:spcBef>
                <a:spcPct val="50000"/>
              </a:spcBef>
            </a:pPr>
            <a:endParaRPr lang="en-US" sz="2000" b="0">
              <a:solidFill>
                <a:srgbClr val="474747"/>
              </a:solidFill>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954891"/>
            <a:ext cx="12192000" cy="903111"/>
          </a:xfrm>
          <a:prstGeom prst="rect">
            <a:avLst/>
          </a:prstGeom>
        </p:spPr>
      </p:pic>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39329" b="15050"/>
          <a:stretch/>
        </p:blipFill>
        <p:spPr>
          <a:xfrm>
            <a:off x="10977607" y="6030725"/>
            <a:ext cx="1065007" cy="751438"/>
          </a:xfrm>
          <a:prstGeom prst="rect">
            <a:avLst/>
          </a:prstGeom>
        </p:spPr>
      </p:pic>
      <p:sp>
        <p:nvSpPr>
          <p:cNvPr id="8" name="Text Placeholder 5"/>
          <p:cNvSpPr txBox="1">
            <a:spLocks/>
          </p:cNvSpPr>
          <p:nvPr/>
        </p:nvSpPr>
        <p:spPr>
          <a:xfrm>
            <a:off x="4376238" y="6456831"/>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r>
              <a:rPr lang="en-US" sz="1200" b="0" kern="0"/>
              <a:t>CONFIDENTIAL – DO NOT DISTRIBUTE</a:t>
            </a:r>
          </a:p>
        </p:txBody>
      </p:sp>
      <p:sp>
        <p:nvSpPr>
          <p:cNvPr id="9" name="Slide Number Placeholder 5"/>
          <p:cNvSpPr>
            <a:spLocks noGrp="1"/>
          </p:cNvSpPr>
          <p:nvPr>
            <p:ph type="sldNum" sz="quarter" idx="4"/>
          </p:nvPr>
        </p:nvSpPr>
        <p:spPr>
          <a:xfrm>
            <a:off x="0" y="6456832"/>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5954893"/>
            <a:ext cx="12192000" cy="903111"/>
          </a:xfrm>
          <a:prstGeom prst="rect">
            <a:avLst/>
          </a:prstGeom>
        </p:spPr>
      </p:pic>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10977609" y="6030725"/>
            <a:ext cx="1065007" cy="751438"/>
          </a:xfrm>
          <a:prstGeom prst="rect">
            <a:avLst/>
          </a:prstGeom>
        </p:spPr>
      </p:pic>
    </p:spTree>
    <p:extLst>
      <p:ext uri="{BB962C8B-B14F-4D97-AF65-F5344CB8AC3E}">
        <p14:creationId xmlns:p14="http://schemas.microsoft.com/office/powerpoint/2010/main" val="40513163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85" r:id="rId3"/>
    <p:sldLayoutId id="2147483677" r:id="rId4"/>
    <p:sldLayoutId id="2147483671" r:id="rId5"/>
    <p:sldLayoutId id="2147483672" r:id="rId6"/>
    <p:sldLayoutId id="2147483674" r:id="rId7"/>
    <p:sldLayoutId id="2147483684" r:id="rId8"/>
  </p:sldLayoutIdLst>
  <p:transition/>
  <p:hf hdr="0" ftr="0" dt="0"/>
  <p:txStyles>
    <p:titleStyle>
      <a:lvl1pPr algn="l" defTabSz="888978"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189"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77"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66"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54"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marL="457189" indent="-457189" algn="l" defTabSz="888978" rtl="0" eaLnBrk="1" fontAlgn="base" hangingPunct="1">
        <a:lnSpc>
          <a:spcPct val="88000"/>
        </a:lnSpc>
        <a:spcBef>
          <a:spcPct val="50000"/>
        </a:spcBef>
        <a:spcAft>
          <a:spcPct val="0"/>
        </a:spcAft>
        <a:buClr>
          <a:schemeClr val="tx1"/>
        </a:buClr>
        <a:buSzPct val="90000"/>
        <a:buFont typeface="Wingdings" panose="05000000000000000000" pitchFamily="2" charset="2"/>
        <a:buChar char="q"/>
        <a:defRPr sz="2800">
          <a:solidFill>
            <a:schemeClr val="tx1"/>
          </a:solidFill>
          <a:latin typeface="+mn-lt"/>
          <a:ea typeface="+mn-ea"/>
          <a:cs typeface="+mn-cs"/>
        </a:defRPr>
      </a:lvl1pPr>
      <a:lvl2pPr marL="914377" indent="-457189" algn="l" defTabSz="888978" rtl="0" eaLnBrk="1" fontAlgn="base" hangingPunct="1">
        <a:lnSpc>
          <a:spcPct val="88000"/>
        </a:lnSpc>
        <a:spcBef>
          <a:spcPct val="35000"/>
        </a:spcBef>
        <a:spcAft>
          <a:spcPct val="0"/>
        </a:spcAft>
        <a:buClr>
          <a:schemeClr val="tx1"/>
        </a:buClr>
        <a:buFont typeface="Wingdings" panose="05000000000000000000" pitchFamily="2" charset="2"/>
        <a:buChar char="§"/>
        <a:defRPr sz="2800">
          <a:solidFill>
            <a:schemeClr val="tx1"/>
          </a:solidFill>
          <a:latin typeface="+mn-lt"/>
        </a:defRPr>
      </a:lvl2pPr>
      <a:lvl3pPr marL="1142971" indent="-228594" algn="l" defTabSz="888978" rtl="0" eaLnBrk="1" fontAlgn="base" hangingPunct="1">
        <a:lnSpc>
          <a:spcPct val="88000"/>
        </a:lnSpc>
        <a:spcBef>
          <a:spcPct val="25000"/>
        </a:spcBef>
        <a:spcAft>
          <a:spcPct val="0"/>
        </a:spcAft>
        <a:buClr>
          <a:schemeClr val="tx1"/>
        </a:buClr>
        <a:buSzPct val="80000"/>
        <a:buFont typeface="Wingdings" pitchFamily="2" charset="2"/>
        <a:buChar char="Ø"/>
        <a:defRPr sz="2800">
          <a:solidFill>
            <a:schemeClr val="tx1"/>
          </a:solidFill>
          <a:latin typeface="+mn-lt"/>
        </a:defRPr>
      </a:lvl3pPr>
      <a:lvl4pPr marL="1431890" indent="-288918" algn="l" defTabSz="888978" rtl="0" eaLnBrk="1" fontAlgn="base" hangingPunct="1">
        <a:lnSpc>
          <a:spcPct val="88000"/>
        </a:lnSpc>
        <a:spcBef>
          <a:spcPct val="15000"/>
        </a:spcBef>
        <a:spcAft>
          <a:spcPct val="0"/>
        </a:spcAft>
        <a:buClr>
          <a:schemeClr val="tx1"/>
        </a:buClr>
        <a:buSzPct val="80000"/>
        <a:buFont typeface="Courier New" panose="02070309020205020404" pitchFamily="49" charset="0"/>
        <a:buChar char="o"/>
        <a:defRPr sz="2800" baseline="0">
          <a:solidFill>
            <a:schemeClr val="tx1"/>
          </a:solidFill>
          <a:latin typeface="+mn-lt"/>
        </a:defRPr>
      </a:lvl4pPr>
      <a:lvl5pPr marL="1828754" indent="-396865" algn="l" defTabSz="888978" rtl="0" eaLnBrk="1" fontAlgn="base" hangingPunct="1">
        <a:lnSpc>
          <a:spcPct val="88000"/>
        </a:lnSpc>
        <a:spcBef>
          <a:spcPct val="5000"/>
        </a:spcBef>
        <a:spcAft>
          <a:spcPct val="0"/>
        </a:spcAft>
        <a:buClr>
          <a:schemeClr val="tx1"/>
        </a:buClr>
        <a:buSzPct val="80000"/>
        <a:buFont typeface="Arial" panose="020B0604020202020204" pitchFamily="34" charset="0"/>
        <a:buChar char="•"/>
        <a:defRPr sz="2800">
          <a:solidFill>
            <a:schemeClr val="tx1"/>
          </a:solidFill>
          <a:latin typeface="+mn-lt"/>
        </a:defRPr>
      </a:lvl5pPr>
      <a:lvl6pPr marL="2057349"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537"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726"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8914"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1" y="1083598"/>
            <a:ext cx="10651067" cy="4795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8" name="Text Box 54"/>
          <p:cNvSpPr txBox="1">
            <a:spLocks noChangeArrowheads="1"/>
          </p:cNvSpPr>
          <p:nvPr/>
        </p:nvSpPr>
        <p:spPr bwMode="auto">
          <a:xfrm>
            <a:off x="1447801" y="4740278"/>
            <a:ext cx="1710267" cy="365125"/>
          </a:xfrm>
          <a:prstGeom prst="rect">
            <a:avLst/>
          </a:prstGeom>
          <a:noFill/>
          <a:ln w="9525">
            <a:noFill/>
            <a:miter lim="800000"/>
            <a:headEnd/>
            <a:tailEnd/>
          </a:ln>
          <a:effectLst/>
        </p:spPr>
        <p:txBody>
          <a:bodyPr lIns="0" tIns="0" rIns="0" bIns="0"/>
          <a:lstStyle/>
          <a:p>
            <a:pPr defTabSz="1066773">
              <a:spcBef>
                <a:spcPct val="50000"/>
              </a:spcBef>
            </a:pPr>
            <a:endParaRPr lang="en-US" sz="2000" b="0">
              <a:solidFill>
                <a:srgbClr val="474747"/>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54891"/>
            <a:ext cx="12192000" cy="903111"/>
          </a:xfrm>
          <a:prstGeom prst="rect">
            <a:avLst/>
          </a:prstGeom>
        </p:spPr>
      </p:pic>
      <p:pic>
        <p:nvPicPr>
          <p:cNvPr id="7" name="Picture 6"/>
          <p:cNvPicPr>
            <a:picLocks noChangeAspect="1"/>
          </p:cNvPicPr>
          <p:nvPr userDrawn="1"/>
        </p:nvPicPr>
        <p:blipFill rotWithShape="1">
          <a:blip r:embed="rId8" cstate="print">
            <a:extLst>
              <a:ext uri="{28A0092B-C50C-407E-A947-70E740481C1C}">
                <a14:useLocalDpi xmlns:a14="http://schemas.microsoft.com/office/drawing/2010/main" val="0"/>
              </a:ext>
            </a:extLst>
          </a:blip>
          <a:srcRect l="39329" b="15050"/>
          <a:stretch/>
        </p:blipFill>
        <p:spPr>
          <a:xfrm>
            <a:off x="10977607" y="6030725"/>
            <a:ext cx="1065007" cy="751438"/>
          </a:xfrm>
          <a:prstGeom prst="rect">
            <a:avLst/>
          </a:prstGeom>
        </p:spPr>
      </p:pic>
      <p:sp>
        <p:nvSpPr>
          <p:cNvPr id="9" name="Slide Number Placeholder 5"/>
          <p:cNvSpPr>
            <a:spLocks noGrp="1"/>
          </p:cNvSpPr>
          <p:nvPr>
            <p:ph type="sldNum" sz="quarter" idx="4"/>
          </p:nvPr>
        </p:nvSpPr>
        <p:spPr>
          <a:xfrm>
            <a:off x="25400" y="6464734"/>
            <a:ext cx="2844800" cy="365125"/>
          </a:xfrm>
          <a:prstGeom prst="rect">
            <a:avLst/>
          </a:prstGeom>
        </p:spPr>
        <p:txBody>
          <a:bodyPr vert="horz" lIns="91440" tIns="45720" rIns="91440" bIns="45720" rtlCol="0" anchor="ctr"/>
          <a:lstStyle>
            <a:lvl1pPr algn="l">
              <a:defRPr sz="1400" b="0">
                <a:solidFill>
                  <a:schemeClr val="bg1"/>
                </a:solidFill>
              </a:defRPr>
            </a:lvl1pPr>
          </a:lstStyle>
          <a:p>
            <a:fld id="{51AC3CF6-25CD-4E75-9FFD-C5B9E43CD78B}" type="slidenum">
              <a:rPr lang="en-US" smtClean="0"/>
              <a:pPr/>
              <a:t>‹#›</a:t>
            </a:fld>
            <a:endParaRPr lang="en-US"/>
          </a:p>
        </p:txBody>
      </p:sp>
    </p:spTree>
    <p:extLst>
      <p:ext uri="{BB962C8B-B14F-4D97-AF65-F5344CB8AC3E}">
        <p14:creationId xmlns:p14="http://schemas.microsoft.com/office/powerpoint/2010/main" val="36266997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707" r:id="rId5"/>
  </p:sldLayoutIdLst>
  <p:transition/>
  <p:hf hdr="0" ftr="0" dt="0"/>
  <p:txStyles>
    <p:titleStyle>
      <a:lvl1pPr algn="l" defTabSz="888978"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189"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377"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566"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754" algn="l" defTabSz="888978"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8978"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53" indent="-284156" algn="l" defTabSz="888978"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43" indent="-292093" algn="l" defTabSz="888978"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09" indent="-282568" algn="l" defTabSz="888978"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160"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349"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537"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726"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8914" indent="-284156" algn="l" defTabSz="888978"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http://www.aamc.org/newmcatguide"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6.sv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png"/><Relationship Id="rId7"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aamc.org/newmcatguide" TargetMode="External"/><Relationship Id="rId5" Type="http://schemas.openxmlformats.org/officeDocument/2006/relationships/image" Target="../media/image28.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aamc.org/newmcatguide"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aamc.org/newmcatguide"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www.aamc.org/mcatadmissions"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hyperlink" Target="http://www.aamc.org/newmcatguide" TargetMode="Externa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amc.org/newmcatguide" TargetMode="External"/><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aamc.org/newmcatguid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www.aamc.org/mvc2020article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www.aamc.org/newmcatguid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3043" name="Rectangle 3"/>
          <p:cNvSpPr>
            <a:spLocks noChangeArrowheads="1"/>
          </p:cNvSpPr>
          <p:nvPr/>
        </p:nvSpPr>
        <p:spPr bwMode="auto">
          <a:xfrm>
            <a:off x="612502" y="1517085"/>
            <a:ext cx="11054567" cy="1485900"/>
          </a:xfrm>
          <a:prstGeom prst="rect">
            <a:avLst/>
          </a:prstGeom>
          <a:noFill/>
          <a:ln w="9525">
            <a:noFill/>
            <a:miter lim="800000"/>
            <a:headEnd/>
            <a:tailEnd/>
          </a:ln>
          <a:effectLst/>
        </p:spPr>
        <p:txBody>
          <a:bodyPr lIns="0" tIns="0" rIns="0" bIns="0"/>
          <a:lstStyle/>
          <a:p>
            <a:pPr defTabSz="888978">
              <a:spcBef>
                <a:spcPts val="600"/>
              </a:spcBef>
              <a:buClr>
                <a:srgbClr val="DADDFE"/>
              </a:buClr>
            </a:pPr>
            <a:r>
              <a:rPr lang="en-US" sz="3500">
                <a:solidFill>
                  <a:schemeClr val="tx1"/>
                </a:solidFill>
                <a:latin typeface="+mn-lt"/>
              </a:rPr>
              <a:t>Using MCAT Data in Medical Student Selection</a:t>
            </a:r>
          </a:p>
          <a:p>
            <a:pPr defTabSz="888978">
              <a:spcBef>
                <a:spcPts val="600"/>
              </a:spcBef>
              <a:buClr>
                <a:srgbClr val="DADDFE"/>
              </a:buClr>
            </a:pPr>
            <a:endParaRPr lang="en-US" sz="3500">
              <a:solidFill>
                <a:schemeClr val="tx1"/>
              </a:solidFill>
              <a:latin typeface="+mn-lt"/>
            </a:endParaRPr>
          </a:p>
        </p:txBody>
      </p:sp>
      <p:sp>
        <p:nvSpPr>
          <p:cNvPr id="5" name="Subtitle 6">
            <a:extLst>
              <a:ext uri="{FF2B5EF4-FFF2-40B4-BE49-F238E27FC236}">
                <a16:creationId xmlns:a16="http://schemas.microsoft.com/office/drawing/2014/main" id="{AD009D5E-D28A-4F99-A0DD-03824C039186}"/>
              </a:ext>
            </a:extLst>
          </p:cNvPr>
          <p:cNvSpPr txBox="1">
            <a:spLocks/>
          </p:cNvSpPr>
          <p:nvPr/>
        </p:nvSpPr>
        <p:spPr bwMode="auto">
          <a:xfrm>
            <a:off x="763328" y="2759518"/>
            <a:ext cx="8544501" cy="127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defTabSz="889000" rtl="0" eaLnBrk="1" fontAlgn="base" hangingPunct="1">
              <a:lnSpc>
                <a:spcPct val="88000"/>
              </a:lnSpc>
              <a:spcBef>
                <a:spcPct val="50000"/>
              </a:spcBef>
              <a:spcAft>
                <a:spcPct val="0"/>
              </a:spcAft>
              <a:buClr>
                <a:schemeClr val="tx1"/>
              </a:buClr>
              <a:buSzPct val="90000"/>
              <a:buFont typeface="Wingdings" panose="05000000000000000000" pitchFamily="2" charset="2"/>
              <a:buNone/>
              <a:defRPr sz="2600">
                <a:solidFill>
                  <a:schemeClr val="tx1"/>
                </a:solidFill>
                <a:latin typeface="+mn-lt"/>
                <a:ea typeface="+mn-ea"/>
                <a:cs typeface="+mn-cs"/>
              </a:defRPr>
            </a:lvl1pPr>
            <a:lvl2pPr marL="914400" indent="-457200" algn="l" defTabSz="889000" rtl="0" eaLnBrk="1" fontAlgn="base" hangingPunct="1">
              <a:lnSpc>
                <a:spcPct val="88000"/>
              </a:lnSpc>
              <a:spcBef>
                <a:spcPct val="35000"/>
              </a:spcBef>
              <a:spcAft>
                <a:spcPct val="0"/>
              </a:spcAft>
              <a:buClr>
                <a:schemeClr val="tx1"/>
              </a:buClr>
              <a:buFont typeface="Wingdings" panose="05000000000000000000" pitchFamily="2" charset="2"/>
              <a:buChar char="§"/>
              <a:defRPr sz="2800">
                <a:solidFill>
                  <a:schemeClr val="tx1"/>
                </a:solidFill>
                <a:latin typeface="+mn-lt"/>
              </a:defRPr>
            </a:lvl2pPr>
            <a:lvl3pPr marL="1143000" indent="-228600" algn="l" defTabSz="889000" rtl="0" eaLnBrk="1" fontAlgn="base" hangingPunct="1">
              <a:lnSpc>
                <a:spcPct val="88000"/>
              </a:lnSpc>
              <a:spcBef>
                <a:spcPct val="25000"/>
              </a:spcBef>
              <a:spcAft>
                <a:spcPct val="0"/>
              </a:spcAft>
              <a:buClr>
                <a:schemeClr val="tx1"/>
              </a:buClr>
              <a:buSzPct val="80000"/>
              <a:buFont typeface="Wingdings" pitchFamily="2" charset="2"/>
              <a:buChar char="Ø"/>
              <a:defRPr sz="2800">
                <a:solidFill>
                  <a:schemeClr val="tx1"/>
                </a:solidFill>
                <a:latin typeface="+mn-lt"/>
              </a:defRPr>
            </a:lvl3pPr>
            <a:lvl4pPr marL="1431925" indent="-288925" algn="l" defTabSz="889000" rtl="0" eaLnBrk="1" fontAlgn="base" hangingPunct="1">
              <a:lnSpc>
                <a:spcPct val="88000"/>
              </a:lnSpc>
              <a:spcBef>
                <a:spcPct val="15000"/>
              </a:spcBef>
              <a:spcAft>
                <a:spcPct val="0"/>
              </a:spcAft>
              <a:buClr>
                <a:schemeClr val="tx1"/>
              </a:buClr>
              <a:buSzPct val="80000"/>
              <a:buFont typeface="Courier New" panose="02070309020205020404" pitchFamily="49" charset="0"/>
              <a:buChar char="o"/>
              <a:defRPr sz="2800" baseline="0">
                <a:solidFill>
                  <a:schemeClr val="tx1"/>
                </a:solidFill>
                <a:latin typeface="+mn-lt"/>
              </a:defRPr>
            </a:lvl4pPr>
            <a:lvl5pPr marL="1828800" indent="-396875" algn="l" defTabSz="889000" rtl="0" eaLnBrk="1" fontAlgn="base" hangingPunct="1">
              <a:lnSpc>
                <a:spcPct val="88000"/>
              </a:lnSpc>
              <a:spcBef>
                <a:spcPct val="5000"/>
              </a:spcBef>
              <a:spcAft>
                <a:spcPct val="0"/>
              </a:spcAft>
              <a:buClr>
                <a:schemeClr val="tx1"/>
              </a:buClr>
              <a:buSzPct val="80000"/>
              <a:buFont typeface="Arial" panose="020B0604020202020204" pitchFamily="34" charset="0"/>
              <a:buChar char="•"/>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r>
              <a:rPr lang="en-US" b="0" kern="0">
                <a:cs typeface="Arial"/>
              </a:rPr>
              <a:t>Online Resource for Medical School Admissions Officers</a:t>
            </a:r>
          </a:p>
        </p:txBody>
      </p:sp>
      <p:sp>
        <p:nvSpPr>
          <p:cNvPr id="6" name="Slide Number Placeholder 1">
            <a:extLst>
              <a:ext uri="{FF2B5EF4-FFF2-40B4-BE49-F238E27FC236}">
                <a16:creationId xmlns:a16="http://schemas.microsoft.com/office/drawing/2014/main" id="{7229263E-CF04-4674-B812-763C5905F6DF}"/>
              </a:ext>
            </a:extLst>
          </p:cNvPr>
          <p:cNvSpPr txBox="1">
            <a:spLocks/>
          </p:cNvSpPr>
          <p:nvPr/>
        </p:nvSpPr>
        <p:spPr>
          <a:xfrm>
            <a:off x="0" y="6471903"/>
            <a:ext cx="2844800" cy="31073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r>
              <a:rPr lang="en-US" sz="1400" b="0"/>
              <a:t>1</a:t>
            </a:r>
          </a:p>
        </p:txBody>
      </p:sp>
    </p:spTree>
    <p:extLst>
      <p:ext uri="{BB962C8B-B14F-4D97-AF65-F5344CB8AC3E}">
        <p14:creationId xmlns:p14="http://schemas.microsoft.com/office/powerpoint/2010/main" val="23148873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005DCB-2B3D-456B-A3BB-54FA29F015ED}"/>
              </a:ext>
            </a:extLst>
          </p:cNvPr>
          <p:cNvPicPr>
            <a:picLocks noChangeAspect="1"/>
          </p:cNvPicPr>
          <p:nvPr/>
        </p:nvPicPr>
        <p:blipFill>
          <a:blip r:embed="rId3"/>
          <a:stretch>
            <a:fillRect/>
          </a:stretch>
        </p:blipFill>
        <p:spPr>
          <a:xfrm>
            <a:off x="378445" y="1141854"/>
            <a:ext cx="11008503" cy="4740429"/>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10</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378445" y="231356"/>
            <a:ext cx="10452403" cy="620712"/>
          </a:xfrm>
        </p:spPr>
        <p:txBody>
          <a:bodyPr anchor="t"/>
          <a:lstStyle/>
          <a:p>
            <a:r>
              <a:rPr lang="en-US"/>
              <a:t>Confidence bands, percentile ranks, and score profiles help understand an applicant’s scores</a:t>
            </a:r>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43751" y="104347"/>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9" name="TextBox 18">
            <a:extLst>
              <a:ext uri="{FF2B5EF4-FFF2-40B4-BE49-F238E27FC236}">
                <a16:creationId xmlns:a16="http://schemas.microsoft.com/office/drawing/2014/main" id="{930AD940-531C-4C53-A0DC-DE588F5ADE68}"/>
              </a:ext>
            </a:extLst>
          </p:cNvPr>
          <p:cNvSpPr txBox="1"/>
          <p:nvPr/>
        </p:nvSpPr>
        <p:spPr>
          <a:xfrm>
            <a:off x="10766304" y="1539062"/>
            <a:ext cx="1047251" cy="246221"/>
          </a:xfrm>
          <a:prstGeom prst="rect">
            <a:avLst/>
          </a:prstGeom>
          <a:noFill/>
        </p:spPr>
        <p:txBody>
          <a:bodyPr wrap="square" rtlCol="0" anchor="t">
            <a:spAutoFit/>
          </a:bodyPr>
          <a:lstStyle/>
          <a:p>
            <a:r>
              <a:rPr lang="en-US" sz="1000">
                <a:solidFill>
                  <a:schemeClr val="tx1"/>
                </a:solidFill>
                <a:latin typeface="Arial"/>
                <a:cs typeface="Arial"/>
              </a:rPr>
              <a:t>See pg. 9</a:t>
            </a:r>
          </a:p>
        </p:txBody>
      </p:sp>
      <p:pic>
        <p:nvPicPr>
          <p:cNvPr id="10" name="Picture 9">
            <a:extLst>
              <a:ext uri="{FF2B5EF4-FFF2-40B4-BE49-F238E27FC236}">
                <a16:creationId xmlns:a16="http://schemas.microsoft.com/office/drawing/2014/main" id="{E7347CB8-B127-4F5E-A5C7-8751C3B1FE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4956" y="330311"/>
            <a:ext cx="934035" cy="1208751"/>
          </a:xfrm>
          <a:prstGeom prst="rect">
            <a:avLst/>
          </a:prstGeom>
          <a:ln>
            <a:solidFill>
              <a:schemeClr val="tx1"/>
            </a:solidFill>
          </a:ln>
        </p:spPr>
      </p:pic>
      <p:sp>
        <p:nvSpPr>
          <p:cNvPr id="14" name="Text Placeholder 5">
            <a:extLst>
              <a:ext uri="{FF2B5EF4-FFF2-40B4-BE49-F238E27FC236}">
                <a16:creationId xmlns:a16="http://schemas.microsoft.com/office/drawing/2014/main" id="{11A3AA7F-51FB-45C1-BFF4-48C3D9EA6499}"/>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1585825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374A7F-5857-43E5-8EC9-34901B0174E4}"/>
              </a:ext>
            </a:extLst>
          </p:cNvPr>
          <p:cNvPicPr>
            <a:picLocks noChangeAspect="1"/>
          </p:cNvPicPr>
          <p:nvPr/>
        </p:nvPicPr>
        <p:blipFill>
          <a:blip r:embed="rId3"/>
          <a:stretch>
            <a:fillRect/>
          </a:stretch>
        </p:blipFill>
        <p:spPr>
          <a:xfrm>
            <a:off x="306403" y="1127813"/>
            <a:ext cx="10998764" cy="4736235"/>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11</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306403" y="223158"/>
            <a:ext cx="10452403" cy="620712"/>
          </a:xfrm>
        </p:spPr>
        <p:txBody>
          <a:bodyPr anchor="t"/>
          <a:lstStyle/>
          <a:p>
            <a:r>
              <a:rPr lang="en-US"/>
              <a:t>Confidence bands provide information about the precision of each score</a:t>
            </a:r>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59654" y="11479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r>
              <a:rPr lang="en-US"/>
              <a:t>1.9"</a:t>
            </a:r>
          </a:p>
        </p:txBody>
      </p:sp>
      <p:sp>
        <p:nvSpPr>
          <p:cNvPr id="19" name="TextBox 18">
            <a:extLst>
              <a:ext uri="{FF2B5EF4-FFF2-40B4-BE49-F238E27FC236}">
                <a16:creationId xmlns:a16="http://schemas.microsoft.com/office/drawing/2014/main" id="{930AD940-531C-4C53-A0DC-DE588F5ADE68}"/>
              </a:ext>
            </a:extLst>
          </p:cNvPr>
          <p:cNvSpPr txBox="1"/>
          <p:nvPr/>
        </p:nvSpPr>
        <p:spPr>
          <a:xfrm>
            <a:off x="10782205" y="1549511"/>
            <a:ext cx="1047251" cy="246221"/>
          </a:xfrm>
          <a:prstGeom prst="rect">
            <a:avLst/>
          </a:prstGeom>
          <a:noFill/>
        </p:spPr>
        <p:txBody>
          <a:bodyPr wrap="square" rtlCol="0" anchor="t">
            <a:spAutoFit/>
          </a:bodyPr>
          <a:lstStyle/>
          <a:p>
            <a:r>
              <a:rPr lang="en-US" sz="1000">
                <a:solidFill>
                  <a:schemeClr val="tx1"/>
                </a:solidFill>
                <a:latin typeface="Arial"/>
                <a:cs typeface="Arial"/>
              </a:rPr>
              <a:t>See pg. 9</a:t>
            </a:r>
          </a:p>
        </p:txBody>
      </p:sp>
      <p:sp>
        <p:nvSpPr>
          <p:cNvPr id="10" name="Rectangle 9">
            <a:extLst>
              <a:ext uri="{FF2B5EF4-FFF2-40B4-BE49-F238E27FC236}">
                <a16:creationId xmlns:a16="http://schemas.microsoft.com/office/drawing/2014/main" id="{03BBAE1E-7F4D-4B97-B0E5-E57FD9A25865}"/>
              </a:ext>
            </a:extLst>
          </p:cNvPr>
          <p:cNvSpPr/>
          <p:nvPr/>
        </p:nvSpPr>
        <p:spPr bwMode="auto">
          <a:xfrm>
            <a:off x="3648237" y="1177780"/>
            <a:ext cx="1758660" cy="4663440"/>
          </a:xfrm>
          <a:prstGeom prst="rect">
            <a:avLst/>
          </a:prstGeom>
          <a:noFill/>
          <a:ln w="222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3" name="Picture 12">
            <a:extLst>
              <a:ext uri="{FF2B5EF4-FFF2-40B4-BE49-F238E27FC236}">
                <a16:creationId xmlns:a16="http://schemas.microsoft.com/office/drawing/2014/main" id="{9B275915-6137-4E6A-B5E5-7E061C541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0857" y="340760"/>
            <a:ext cx="934035" cy="1208751"/>
          </a:xfrm>
          <a:prstGeom prst="rect">
            <a:avLst/>
          </a:prstGeom>
          <a:ln>
            <a:solidFill>
              <a:schemeClr val="tx1"/>
            </a:solidFill>
          </a:ln>
        </p:spPr>
      </p:pic>
      <p:sp>
        <p:nvSpPr>
          <p:cNvPr id="14" name="Text Placeholder 5">
            <a:extLst>
              <a:ext uri="{FF2B5EF4-FFF2-40B4-BE49-F238E27FC236}">
                <a16:creationId xmlns:a16="http://schemas.microsoft.com/office/drawing/2014/main" id="{0A1A02F1-9F4F-4801-BAE1-CC8F65D35D7B}"/>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29191913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12</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a:xfrm>
            <a:off x="433637" y="547023"/>
            <a:ext cx="10036899" cy="620712"/>
          </a:xfrm>
        </p:spPr>
        <p:txBody>
          <a:bodyPr/>
          <a:lstStyle/>
          <a:p>
            <a:r>
              <a:rPr lang="en-US" altLang="en-US"/>
              <a:t>Confidence bands remind admissions committees not to overemphasize small differences in scores</a:t>
            </a:r>
            <a:endParaRPr lang="en-US"/>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a:xfrm>
            <a:off x="771037" y="1604433"/>
            <a:ext cx="9483339" cy="4275987"/>
          </a:xfrm>
        </p:spPr>
        <p:txBody>
          <a:bodyPr/>
          <a:lstStyle/>
          <a:p>
            <a:r>
              <a:rPr lang="en-US"/>
              <a:t>The confidence band shows how much confidence we have in the precision of each MCAT score</a:t>
            </a:r>
          </a:p>
          <a:p>
            <a:pPr lvl="1"/>
            <a:r>
              <a:rPr lang="en-US"/>
              <a:t>MCAT total scores are reported with a confidence band of plus or minus two points</a:t>
            </a:r>
          </a:p>
          <a:p>
            <a:pPr lvl="1"/>
            <a:r>
              <a:rPr lang="en-US"/>
              <a:t>MCAT section scores are reported with confidence bands of plus or minus one point</a:t>
            </a:r>
          </a:p>
          <a:p>
            <a:pPr lvl="1"/>
            <a:r>
              <a:rPr lang="en-US"/>
              <a:t>Considering applicants’ scores AND their confidence bands will show why small differences in MCAT scores should not be overinterpreted</a:t>
            </a:r>
            <a:endParaRPr lang="en-US">
              <a:cs typeface="Arial"/>
            </a:endParaRPr>
          </a:p>
        </p:txBody>
      </p:sp>
      <p:sp>
        <p:nvSpPr>
          <p:cNvPr id="7" name="Oval 6">
            <a:hlinkClick r:id="rId3"/>
            <a:extLst>
              <a:ext uri="{FF2B5EF4-FFF2-40B4-BE49-F238E27FC236}">
                <a16:creationId xmlns:a16="http://schemas.microsoft.com/office/drawing/2014/main" id="{E0077218-6D23-499D-B274-1240B22BC161}"/>
              </a:ext>
            </a:extLst>
          </p:cNvPr>
          <p:cNvSpPr/>
          <p:nvPr/>
        </p:nvSpPr>
        <p:spPr bwMode="auto">
          <a:xfrm>
            <a:off x="10254377" y="144798"/>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9" name="TextBox 8">
            <a:extLst>
              <a:ext uri="{FF2B5EF4-FFF2-40B4-BE49-F238E27FC236}">
                <a16:creationId xmlns:a16="http://schemas.microsoft.com/office/drawing/2014/main" id="{59468810-34E5-4126-AA2B-517B6BB15A2C}"/>
              </a:ext>
            </a:extLst>
          </p:cNvPr>
          <p:cNvSpPr txBox="1"/>
          <p:nvPr/>
        </p:nvSpPr>
        <p:spPr>
          <a:xfrm>
            <a:off x="10807409" y="1579512"/>
            <a:ext cx="1047251" cy="246221"/>
          </a:xfrm>
          <a:prstGeom prst="rect">
            <a:avLst/>
          </a:prstGeom>
          <a:noFill/>
        </p:spPr>
        <p:txBody>
          <a:bodyPr wrap="square" rtlCol="0" anchor="t">
            <a:spAutoFit/>
          </a:bodyPr>
          <a:lstStyle/>
          <a:p>
            <a:r>
              <a:rPr lang="en-US" sz="1000">
                <a:solidFill>
                  <a:schemeClr val="tx1"/>
                </a:solidFill>
                <a:latin typeface="Arial"/>
                <a:cs typeface="Arial"/>
              </a:rPr>
              <a:t>See pg. 10</a:t>
            </a:r>
          </a:p>
        </p:txBody>
      </p:sp>
      <p:pic>
        <p:nvPicPr>
          <p:cNvPr id="10" name="Picture 9">
            <a:extLst>
              <a:ext uri="{FF2B5EF4-FFF2-40B4-BE49-F238E27FC236}">
                <a16:creationId xmlns:a16="http://schemas.microsoft.com/office/drawing/2014/main" id="{1CB18A63-A5E8-46D2-9493-CEF8A5E76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893" y="369527"/>
            <a:ext cx="934035" cy="1208751"/>
          </a:xfrm>
          <a:prstGeom prst="rect">
            <a:avLst/>
          </a:prstGeom>
          <a:ln>
            <a:solidFill>
              <a:schemeClr val="tx1"/>
            </a:solidFill>
          </a:ln>
        </p:spPr>
      </p:pic>
      <p:sp>
        <p:nvSpPr>
          <p:cNvPr id="13" name="Text Placeholder 5">
            <a:extLst>
              <a:ext uri="{FF2B5EF4-FFF2-40B4-BE49-F238E27FC236}">
                <a16:creationId xmlns:a16="http://schemas.microsoft.com/office/drawing/2014/main" id="{458F572A-0DE7-4884-8D0E-19E77304A6F6}"/>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16437610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7AC1C7-7088-48B2-906E-09DB37967546}"/>
              </a:ext>
            </a:extLst>
          </p:cNvPr>
          <p:cNvPicPr>
            <a:picLocks noChangeAspect="1"/>
          </p:cNvPicPr>
          <p:nvPr/>
        </p:nvPicPr>
        <p:blipFill>
          <a:blip r:embed="rId3"/>
          <a:stretch>
            <a:fillRect/>
          </a:stretch>
        </p:blipFill>
        <p:spPr>
          <a:xfrm>
            <a:off x="652729" y="976208"/>
            <a:ext cx="8390239" cy="4905583"/>
          </a:xfrm>
          <a:prstGeom prst="rect">
            <a:avLst/>
          </a:prstGeom>
        </p:spPr>
      </p:pic>
      <p:sp>
        <p:nvSpPr>
          <p:cNvPr id="2" name="Title 1"/>
          <p:cNvSpPr>
            <a:spLocks noGrp="1"/>
          </p:cNvSpPr>
          <p:nvPr>
            <p:ph type="title"/>
          </p:nvPr>
        </p:nvSpPr>
        <p:spPr>
          <a:xfrm>
            <a:off x="652729" y="341956"/>
            <a:ext cx="11182349" cy="620712"/>
          </a:xfrm>
        </p:spPr>
        <p:txBody>
          <a:bodyPr/>
          <a:lstStyle/>
          <a:p>
            <a:r>
              <a:rPr lang="en-US" sz="3200"/>
              <a:t>The closer two applicants’ scores are, the more their confidence bands overlap</a:t>
            </a:r>
          </a:p>
        </p:txBody>
      </p:sp>
      <p:sp>
        <p:nvSpPr>
          <p:cNvPr id="52" name="TextBox 51"/>
          <p:cNvSpPr txBox="1"/>
          <p:nvPr/>
        </p:nvSpPr>
        <p:spPr>
          <a:xfrm>
            <a:off x="8914300" y="1885775"/>
            <a:ext cx="2719014" cy="307777"/>
          </a:xfrm>
          <a:prstGeom prst="rect">
            <a:avLst/>
          </a:prstGeom>
          <a:solidFill>
            <a:schemeClr val="accent6">
              <a:lumMod val="75000"/>
            </a:schemeClr>
          </a:solidFill>
        </p:spPr>
        <p:txBody>
          <a:bodyPr wrap="none" rtlCol="0">
            <a:spAutoFit/>
          </a:bodyPr>
          <a:lstStyle/>
          <a:p>
            <a:pPr algn="ctr"/>
            <a:r>
              <a:rPr lang="en-US" sz="1400">
                <a:solidFill>
                  <a:srgbClr val="FFFFFF"/>
                </a:solidFill>
              </a:rPr>
              <a:t>4 plausible values in common</a:t>
            </a:r>
          </a:p>
        </p:txBody>
      </p:sp>
      <p:sp>
        <p:nvSpPr>
          <p:cNvPr id="95" name="TextBox 94"/>
          <p:cNvSpPr txBox="1"/>
          <p:nvPr/>
        </p:nvSpPr>
        <p:spPr>
          <a:xfrm>
            <a:off x="8914301" y="4580915"/>
            <a:ext cx="2719013" cy="307777"/>
          </a:xfrm>
          <a:prstGeom prst="rect">
            <a:avLst/>
          </a:prstGeom>
          <a:solidFill>
            <a:schemeClr val="accent6">
              <a:lumMod val="75000"/>
            </a:schemeClr>
          </a:solidFill>
        </p:spPr>
        <p:txBody>
          <a:bodyPr wrap="square" rtlCol="0">
            <a:spAutoFit/>
          </a:bodyPr>
          <a:lstStyle/>
          <a:p>
            <a:pPr algn="ctr"/>
            <a:r>
              <a:rPr lang="en-US" sz="1400">
                <a:solidFill>
                  <a:srgbClr val="FFFFFF"/>
                </a:solidFill>
              </a:rPr>
              <a:t>1 plausible value in common</a:t>
            </a:r>
          </a:p>
        </p:txBody>
      </p:sp>
      <p:sp>
        <p:nvSpPr>
          <p:cNvPr id="96" name="TextBox 95"/>
          <p:cNvSpPr txBox="1"/>
          <p:nvPr/>
        </p:nvSpPr>
        <p:spPr>
          <a:xfrm>
            <a:off x="8914300" y="3682535"/>
            <a:ext cx="2719014" cy="307777"/>
          </a:xfrm>
          <a:prstGeom prst="rect">
            <a:avLst/>
          </a:prstGeom>
          <a:solidFill>
            <a:schemeClr val="accent6">
              <a:lumMod val="75000"/>
            </a:schemeClr>
          </a:solidFill>
        </p:spPr>
        <p:txBody>
          <a:bodyPr wrap="none" rtlCol="0">
            <a:spAutoFit/>
          </a:bodyPr>
          <a:lstStyle/>
          <a:p>
            <a:pPr algn="ctr"/>
            <a:r>
              <a:rPr lang="en-US" sz="1400">
                <a:solidFill>
                  <a:srgbClr val="FFFFFF"/>
                </a:solidFill>
              </a:rPr>
              <a:t>2 plausible values in common</a:t>
            </a:r>
          </a:p>
        </p:txBody>
      </p:sp>
      <p:sp>
        <p:nvSpPr>
          <p:cNvPr id="97" name="TextBox 96"/>
          <p:cNvSpPr txBox="1"/>
          <p:nvPr/>
        </p:nvSpPr>
        <p:spPr>
          <a:xfrm>
            <a:off x="8914300" y="2784155"/>
            <a:ext cx="2719014" cy="307777"/>
          </a:xfrm>
          <a:prstGeom prst="rect">
            <a:avLst/>
          </a:prstGeom>
          <a:solidFill>
            <a:schemeClr val="accent6">
              <a:lumMod val="75000"/>
            </a:schemeClr>
          </a:solidFill>
        </p:spPr>
        <p:txBody>
          <a:bodyPr wrap="none" rtlCol="0">
            <a:spAutoFit/>
          </a:bodyPr>
          <a:lstStyle/>
          <a:p>
            <a:pPr algn="ctr"/>
            <a:r>
              <a:rPr lang="en-US" sz="1400">
                <a:solidFill>
                  <a:srgbClr val="FFFFFF"/>
                </a:solidFill>
              </a:rPr>
              <a:t>3 plausible values in common</a:t>
            </a:r>
          </a:p>
        </p:txBody>
      </p:sp>
      <p:sp>
        <p:nvSpPr>
          <p:cNvPr id="10" name="Slide Number Placeholder 1">
            <a:extLst>
              <a:ext uri="{FF2B5EF4-FFF2-40B4-BE49-F238E27FC236}">
                <a16:creationId xmlns:a16="http://schemas.microsoft.com/office/drawing/2014/main" id="{C1B0DF6D-7F92-4867-98AD-526F85198457}"/>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13</a:t>
            </a:fld>
            <a:endParaRPr lang="en-US"/>
          </a:p>
        </p:txBody>
      </p:sp>
      <p:sp>
        <p:nvSpPr>
          <p:cNvPr id="13" name="Text Placeholder 5">
            <a:extLst>
              <a:ext uri="{FF2B5EF4-FFF2-40B4-BE49-F238E27FC236}">
                <a16:creationId xmlns:a16="http://schemas.microsoft.com/office/drawing/2014/main" id="{3F7AC714-424B-47C2-8227-9B761C06BBAD}"/>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30419208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2F42EB-47D3-4040-A4DA-8C80DC4E0626}"/>
              </a:ext>
            </a:extLst>
          </p:cNvPr>
          <p:cNvPicPr>
            <a:picLocks noChangeAspect="1"/>
          </p:cNvPicPr>
          <p:nvPr/>
        </p:nvPicPr>
        <p:blipFill>
          <a:blip r:embed="rId3"/>
          <a:stretch>
            <a:fillRect/>
          </a:stretch>
        </p:blipFill>
        <p:spPr>
          <a:xfrm>
            <a:off x="397915" y="1237897"/>
            <a:ext cx="10902580" cy="4694819"/>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14</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397915" y="192474"/>
            <a:ext cx="11182349" cy="906503"/>
          </a:xfrm>
        </p:spPr>
        <p:txBody>
          <a:bodyPr/>
          <a:lstStyle/>
          <a:p>
            <a:r>
              <a:rPr lang="en-US"/>
              <a:t>Percentile ranks show how an applicant’s scores compare to other test takers' scores</a:t>
            </a:r>
            <a:endParaRPr lang="en-US" b="0">
              <a:ea typeface="+mn-lt"/>
              <a:cs typeface="+mn-lt"/>
            </a:endParaRPr>
          </a:p>
        </p:txBody>
      </p:sp>
      <p:sp>
        <p:nvSpPr>
          <p:cNvPr id="19" name="TextBox 18">
            <a:extLst>
              <a:ext uri="{FF2B5EF4-FFF2-40B4-BE49-F238E27FC236}">
                <a16:creationId xmlns:a16="http://schemas.microsoft.com/office/drawing/2014/main" id="{930AD940-531C-4C53-A0DC-DE588F5ADE68}"/>
              </a:ext>
            </a:extLst>
          </p:cNvPr>
          <p:cNvSpPr txBox="1"/>
          <p:nvPr/>
        </p:nvSpPr>
        <p:spPr>
          <a:xfrm>
            <a:off x="10722760" y="1623969"/>
            <a:ext cx="1047251" cy="246221"/>
          </a:xfrm>
          <a:prstGeom prst="rect">
            <a:avLst/>
          </a:prstGeom>
          <a:noFill/>
        </p:spPr>
        <p:txBody>
          <a:bodyPr wrap="square" rtlCol="0" anchor="t">
            <a:spAutoFit/>
          </a:bodyPr>
          <a:lstStyle/>
          <a:p>
            <a:r>
              <a:rPr lang="en-US" sz="1000">
                <a:solidFill>
                  <a:schemeClr val="tx1"/>
                </a:solidFill>
                <a:latin typeface="Arial"/>
                <a:cs typeface="Arial"/>
              </a:rPr>
              <a:t>See pg. 10</a:t>
            </a:r>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81555" y="132830"/>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2" name="Rectangle 11">
            <a:extLst>
              <a:ext uri="{FF2B5EF4-FFF2-40B4-BE49-F238E27FC236}">
                <a16:creationId xmlns:a16="http://schemas.microsoft.com/office/drawing/2014/main" id="{F1D1A465-0C71-469D-A092-9E16AD2F8AE0}"/>
              </a:ext>
            </a:extLst>
          </p:cNvPr>
          <p:cNvSpPr/>
          <p:nvPr/>
        </p:nvSpPr>
        <p:spPr bwMode="auto">
          <a:xfrm>
            <a:off x="5468729" y="1321722"/>
            <a:ext cx="1147971" cy="4572000"/>
          </a:xfrm>
          <a:prstGeom prst="rect">
            <a:avLst/>
          </a:prstGeom>
          <a:noFill/>
          <a:ln w="222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4" name="Picture 13">
            <a:extLst>
              <a:ext uri="{FF2B5EF4-FFF2-40B4-BE49-F238E27FC236}">
                <a16:creationId xmlns:a16="http://schemas.microsoft.com/office/drawing/2014/main" id="{633EF836-85C6-46D1-9305-E2999DA8E8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2760" y="331175"/>
            <a:ext cx="934035" cy="1208751"/>
          </a:xfrm>
          <a:prstGeom prst="rect">
            <a:avLst/>
          </a:prstGeom>
          <a:ln>
            <a:solidFill>
              <a:schemeClr val="tx1"/>
            </a:solidFill>
          </a:ln>
        </p:spPr>
      </p:pic>
      <p:sp>
        <p:nvSpPr>
          <p:cNvPr id="18" name="TextBox 17">
            <a:extLst>
              <a:ext uri="{FF2B5EF4-FFF2-40B4-BE49-F238E27FC236}">
                <a16:creationId xmlns:a16="http://schemas.microsoft.com/office/drawing/2014/main" id="{30E69BC7-BC3B-4772-8898-EBE0D08D8716}"/>
              </a:ext>
            </a:extLst>
          </p:cNvPr>
          <p:cNvSpPr txBox="1"/>
          <p:nvPr/>
        </p:nvSpPr>
        <p:spPr>
          <a:xfrm>
            <a:off x="10796379" y="1539363"/>
            <a:ext cx="1047251" cy="246221"/>
          </a:xfrm>
          <a:prstGeom prst="rect">
            <a:avLst/>
          </a:prstGeom>
          <a:noFill/>
        </p:spPr>
        <p:txBody>
          <a:bodyPr wrap="square" rtlCol="0" anchor="t">
            <a:spAutoFit/>
          </a:bodyPr>
          <a:lstStyle/>
          <a:p>
            <a:r>
              <a:rPr lang="en-US" sz="1000">
                <a:solidFill>
                  <a:schemeClr val="tx1"/>
                </a:solidFill>
                <a:latin typeface="Arial"/>
                <a:cs typeface="Arial"/>
              </a:rPr>
              <a:t>See pg. 11</a:t>
            </a:r>
          </a:p>
        </p:txBody>
      </p:sp>
      <p:sp>
        <p:nvSpPr>
          <p:cNvPr id="16" name="Text Placeholder 5">
            <a:extLst>
              <a:ext uri="{FF2B5EF4-FFF2-40B4-BE49-F238E27FC236}">
                <a16:creationId xmlns:a16="http://schemas.microsoft.com/office/drawing/2014/main" id="{8E96AA0E-D2CF-4E03-A2B6-6B43544233DA}"/>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9577872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35452-335B-44BA-AF7B-C846F806F186}"/>
              </a:ext>
            </a:extLst>
          </p:cNvPr>
          <p:cNvPicPr>
            <a:picLocks noChangeAspect="1"/>
          </p:cNvPicPr>
          <p:nvPr/>
        </p:nvPicPr>
        <p:blipFill>
          <a:blip r:embed="rId3"/>
          <a:stretch>
            <a:fillRect/>
          </a:stretch>
        </p:blipFill>
        <p:spPr>
          <a:xfrm>
            <a:off x="8523030" y="1056858"/>
            <a:ext cx="1706948" cy="4787393"/>
          </a:xfrm>
          <a:prstGeom prst="rect">
            <a:avLst/>
          </a:prstGeom>
        </p:spPr>
      </p:pic>
      <p:sp>
        <p:nvSpPr>
          <p:cNvPr id="5" name="Title 4">
            <a:extLst>
              <a:ext uri="{FF2B5EF4-FFF2-40B4-BE49-F238E27FC236}">
                <a16:creationId xmlns:a16="http://schemas.microsoft.com/office/drawing/2014/main" id="{6EACEF40-0E24-4E83-B28B-97EFD664BC8D}"/>
              </a:ext>
            </a:extLst>
          </p:cNvPr>
          <p:cNvSpPr>
            <a:spLocks noGrp="1"/>
          </p:cNvSpPr>
          <p:nvPr>
            <p:ph type="title"/>
          </p:nvPr>
        </p:nvSpPr>
        <p:spPr>
          <a:xfrm>
            <a:off x="223818" y="290207"/>
            <a:ext cx="11013031" cy="620712"/>
          </a:xfrm>
        </p:spPr>
        <p:txBody>
          <a:bodyPr anchor="t"/>
          <a:lstStyle/>
          <a:p>
            <a:r>
              <a:rPr lang="en-US">
                <a:ea typeface="+mn-lt"/>
                <a:cs typeface="+mn-lt"/>
              </a:rPr>
              <a:t>Percentile ranks show how an applicant's scores compare to other test takers' scores</a:t>
            </a:r>
            <a:endParaRPr lang="en-US" b="0">
              <a:ea typeface="+mn-lt"/>
              <a:cs typeface="+mn-lt"/>
            </a:endParaRPr>
          </a:p>
        </p:txBody>
      </p:sp>
      <p:sp>
        <p:nvSpPr>
          <p:cNvPr id="4" name="Slide Number Placeholder 3">
            <a:extLst>
              <a:ext uri="{FF2B5EF4-FFF2-40B4-BE49-F238E27FC236}">
                <a16:creationId xmlns:a16="http://schemas.microsoft.com/office/drawing/2014/main" id="{4C14C7E4-C4FC-4303-AD53-ABDABA66EF11}"/>
              </a:ext>
            </a:extLst>
          </p:cNvPr>
          <p:cNvSpPr>
            <a:spLocks noGrp="1"/>
          </p:cNvSpPr>
          <p:nvPr>
            <p:ph type="sldNum" sz="quarter" idx="4"/>
          </p:nvPr>
        </p:nvSpPr>
        <p:spPr>
          <a:xfrm>
            <a:off x="0" y="6461855"/>
            <a:ext cx="2844800" cy="365125"/>
          </a:xfrm>
        </p:spPr>
        <p:txBody>
          <a:bodyPr/>
          <a:lstStyle/>
          <a:p>
            <a:fld id="{A461DE5D-3B0D-4E69-A1C7-6E84F4D538E3}" type="slidenum">
              <a:rPr lang="en-US" smtClean="0"/>
              <a:t>15</a:t>
            </a:fld>
            <a:endParaRPr lang="en-US"/>
          </a:p>
        </p:txBody>
      </p:sp>
      <p:sp>
        <p:nvSpPr>
          <p:cNvPr id="7" name="Oval 6">
            <a:hlinkClick r:id="rId4"/>
            <a:extLst>
              <a:ext uri="{FF2B5EF4-FFF2-40B4-BE49-F238E27FC236}">
                <a16:creationId xmlns:a16="http://schemas.microsoft.com/office/drawing/2014/main" id="{30EBD8C9-66F4-4F13-9998-A0800CFE1051}"/>
              </a:ext>
            </a:extLst>
          </p:cNvPr>
          <p:cNvSpPr/>
          <p:nvPr/>
        </p:nvSpPr>
        <p:spPr bwMode="auto">
          <a:xfrm>
            <a:off x="10261782" y="103008"/>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1" name="TextBox 10">
            <a:extLst>
              <a:ext uri="{FF2B5EF4-FFF2-40B4-BE49-F238E27FC236}">
                <a16:creationId xmlns:a16="http://schemas.microsoft.com/office/drawing/2014/main" id="{AD6ED2B2-F0A4-4E21-8307-8B1152256067}"/>
              </a:ext>
            </a:extLst>
          </p:cNvPr>
          <p:cNvSpPr txBox="1"/>
          <p:nvPr/>
        </p:nvSpPr>
        <p:spPr>
          <a:xfrm>
            <a:off x="10743693" y="1527564"/>
            <a:ext cx="1047251" cy="246221"/>
          </a:xfrm>
          <a:prstGeom prst="rect">
            <a:avLst/>
          </a:prstGeom>
          <a:noFill/>
        </p:spPr>
        <p:txBody>
          <a:bodyPr wrap="square" rtlCol="0" anchor="t">
            <a:spAutoFit/>
          </a:bodyPr>
          <a:lstStyle/>
          <a:p>
            <a:r>
              <a:rPr lang="en-US" sz="1000">
                <a:solidFill>
                  <a:schemeClr val="tx1"/>
                </a:solidFill>
                <a:latin typeface="Arial"/>
                <a:cs typeface="Arial"/>
              </a:rPr>
              <a:t>See pg. 41</a:t>
            </a:r>
          </a:p>
        </p:txBody>
      </p:sp>
      <p:pic>
        <p:nvPicPr>
          <p:cNvPr id="15" name="Picture 14">
            <a:extLst>
              <a:ext uri="{FF2B5EF4-FFF2-40B4-BE49-F238E27FC236}">
                <a16:creationId xmlns:a16="http://schemas.microsoft.com/office/drawing/2014/main" id="{4ECC9E5A-93B1-4BA1-A54A-B7C9DBBD1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2985" y="318814"/>
            <a:ext cx="934035" cy="1208751"/>
          </a:xfrm>
          <a:prstGeom prst="rect">
            <a:avLst/>
          </a:prstGeom>
          <a:ln>
            <a:solidFill>
              <a:schemeClr val="tx1"/>
            </a:solidFill>
          </a:ln>
        </p:spPr>
      </p:pic>
      <p:pic>
        <p:nvPicPr>
          <p:cNvPr id="3" name="Picture 2">
            <a:extLst>
              <a:ext uri="{FF2B5EF4-FFF2-40B4-BE49-F238E27FC236}">
                <a16:creationId xmlns:a16="http://schemas.microsoft.com/office/drawing/2014/main" id="{567852C0-DC14-4CE6-8009-C8E192EB8F0E}"/>
              </a:ext>
            </a:extLst>
          </p:cNvPr>
          <p:cNvPicPr>
            <a:picLocks noChangeAspect="1"/>
          </p:cNvPicPr>
          <p:nvPr/>
        </p:nvPicPr>
        <p:blipFill>
          <a:blip r:embed="rId6"/>
          <a:stretch>
            <a:fillRect/>
          </a:stretch>
        </p:blipFill>
        <p:spPr>
          <a:xfrm>
            <a:off x="223817" y="1331533"/>
            <a:ext cx="8267408" cy="3741401"/>
          </a:xfrm>
          <a:prstGeom prst="rect">
            <a:avLst/>
          </a:prstGeom>
        </p:spPr>
      </p:pic>
      <p:sp>
        <p:nvSpPr>
          <p:cNvPr id="16" name="Text Placeholder 5">
            <a:extLst>
              <a:ext uri="{FF2B5EF4-FFF2-40B4-BE49-F238E27FC236}">
                <a16:creationId xmlns:a16="http://schemas.microsoft.com/office/drawing/2014/main" id="{FC21B925-7223-4B16-BEBA-4A3A29A26590}"/>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13936556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2D767-3696-49F9-8AC7-FB5382B6790B}"/>
              </a:ext>
            </a:extLst>
          </p:cNvPr>
          <p:cNvPicPr>
            <a:picLocks noChangeAspect="1"/>
          </p:cNvPicPr>
          <p:nvPr/>
        </p:nvPicPr>
        <p:blipFill>
          <a:blip r:embed="rId3"/>
          <a:stretch>
            <a:fillRect/>
          </a:stretch>
        </p:blipFill>
        <p:spPr>
          <a:xfrm>
            <a:off x="280331" y="1245125"/>
            <a:ext cx="10910311" cy="4698147"/>
          </a:xfrm>
          <a:prstGeom prst="rect">
            <a:avLst/>
          </a:prstGeom>
        </p:spPr>
      </p:pic>
      <p:sp>
        <p:nvSpPr>
          <p:cNvPr id="2" name="Slide Number Placeholder 1">
            <a:extLst>
              <a:ext uri="{FF2B5EF4-FFF2-40B4-BE49-F238E27FC236}">
                <a16:creationId xmlns:a16="http://schemas.microsoft.com/office/drawing/2014/main" id="{C2189710-BB2B-40FC-980E-0ACD66F45D53}"/>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16</a:t>
            </a:fld>
            <a:endParaRPr lang="en-US"/>
          </a:p>
        </p:txBody>
      </p:sp>
      <p:sp>
        <p:nvSpPr>
          <p:cNvPr id="3" name="Title 2">
            <a:extLst>
              <a:ext uri="{FF2B5EF4-FFF2-40B4-BE49-F238E27FC236}">
                <a16:creationId xmlns:a16="http://schemas.microsoft.com/office/drawing/2014/main" id="{9F34AE6E-C4EF-4EA0-8029-282C038BA134}"/>
              </a:ext>
            </a:extLst>
          </p:cNvPr>
          <p:cNvSpPr>
            <a:spLocks noGrp="1"/>
          </p:cNvSpPr>
          <p:nvPr>
            <p:ph type="title"/>
          </p:nvPr>
        </p:nvSpPr>
        <p:spPr>
          <a:xfrm>
            <a:off x="280331" y="263433"/>
            <a:ext cx="11018472" cy="926217"/>
          </a:xfrm>
        </p:spPr>
        <p:txBody>
          <a:bodyPr anchor="t"/>
          <a:lstStyle/>
          <a:p>
            <a:r>
              <a:rPr lang="en-US">
                <a:ea typeface="+mn-lt"/>
                <a:cs typeface="+mn-lt"/>
              </a:rPr>
              <a:t>Score profiles highlight applicants' strengths and weaknesses across the four sections of the exam</a:t>
            </a:r>
            <a:endParaRPr lang="en-US" b="0">
              <a:ea typeface="+mn-lt"/>
              <a:cs typeface="+mn-lt"/>
            </a:endParaRPr>
          </a:p>
        </p:txBody>
      </p:sp>
      <p:sp>
        <p:nvSpPr>
          <p:cNvPr id="18" name="Rectangle 17">
            <a:extLst>
              <a:ext uri="{FF2B5EF4-FFF2-40B4-BE49-F238E27FC236}">
                <a16:creationId xmlns:a16="http://schemas.microsoft.com/office/drawing/2014/main" id="{223C3D0F-C5F2-4B05-A908-B8337EC1D017}"/>
              </a:ext>
            </a:extLst>
          </p:cNvPr>
          <p:cNvSpPr/>
          <p:nvPr/>
        </p:nvSpPr>
        <p:spPr bwMode="auto">
          <a:xfrm>
            <a:off x="6523226" y="1245128"/>
            <a:ext cx="4595855" cy="4663440"/>
          </a:xfrm>
          <a:prstGeom prst="rect">
            <a:avLst/>
          </a:prstGeom>
          <a:noFill/>
          <a:ln w="222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5" name="Oval 14">
            <a:hlinkClick r:id="rId4"/>
            <a:extLst>
              <a:ext uri="{FF2B5EF4-FFF2-40B4-BE49-F238E27FC236}">
                <a16:creationId xmlns:a16="http://schemas.microsoft.com/office/drawing/2014/main" id="{1B65C3D5-CC56-41C7-B4FA-CF208338D71D}"/>
              </a:ext>
            </a:extLst>
          </p:cNvPr>
          <p:cNvSpPr/>
          <p:nvPr/>
        </p:nvSpPr>
        <p:spPr bwMode="auto">
          <a:xfrm>
            <a:off x="10282420" y="13227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1" name="Picture 10">
            <a:extLst>
              <a:ext uri="{FF2B5EF4-FFF2-40B4-BE49-F238E27FC236}">
                <a16:creationId xmlns:a16="http://schemas.microsoft.com/office/drawing/2014/main" id="{4E886343-61E2-496F-AD65-B04DA4CBCE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3624" y="336854"/>
            <a:ext cx="934035" cy="1208751"/>
          </a:xfrm>
          <a:prstGeom prst="rect">
            <a:avLst/>
          </a:prstGeom>
          <a:ln>
            <a:solidFill>
              <a:schemeClr val="tx1"/>
            </a:solidFill>
          </a:ln>
        </p:spPr>
      </p:pic>
      <p:sp>
        <p:nvSpPr>
          <p:cNvPr id="13" name="TextBox 12">
            <a:extLst>
              <a:ext uri="{FF2B5EF4-FFF2-40B4-BE49-F238E27FC236}">
                <a16:creationId xmlns:a16="http://schemas.microsoft.com/office/drawing/2014/main" id="{95658247-3492-4BCC-AC8D-A665EBFBA38A}"/>
              </a:ext>
            </a:extLst>
          </p:cNvPr>
          <p:cNvSpPr txBox="1"/>
          <p:nvPr/>
        </p:nvSpPr>
        <p:spPr>
          <a:xfrm>
            <a:off x="10780262" y="1535860"/>
            <a:ext cx="1047251" cy="246221"/>
          </a:xfrm>
          <a:prstGeom prst="rect">
            <a:avLst/>
          </a:prstGeom>
          <a:noFill/>
        </p:spPr>
        <p:txBody>
          <a:bodyPr wrap="square" rtlCol="0" anchor="t">
            <a:spAutoFit/>
          </a:bodyPr>
          <a:lstStyle/>
          <a:p>
            <a:r>
              <a:rPr lang="en-US" sz="1000">
                <a:solidFill>
                  <a:schemeClr val="tx1"/>
                </a:solidFill>
                <a:latin typeface="Arial"/>
                <a:cs typeface="Arial"/>
              </a:rPr>
              <a:t>See pg. 11</a:t>
            </a:r>
          </a:p>
        </p:txBody>
      </p:sp>
      <p:sp>
        <p:nvSpPr>
          <p:cNvPr id="12" name="Text Placeholder 5">
            <a:extLst>
              <a:ext uri="{FF2B5EF4-FFF2-40B4-BE49-F238E27FC236}">
                <a16:creationId xmlns:a16="http://schemas.microsoft.com/office/drawing/2014/main" id="{5A7B1312-3B0E-4783-96F9-03916E9460AB}"/>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4871390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60F229-089C-4E35-A159-1ACD9F2424B8}"/>
              </a:ext>
            </a:extLst>
          </p:cNvPr>
          <p:cNvPicPr>
            <a:picLocks noChangeAspect="1"/>
          </p:cNvPicPr>
          <p:nvPr/>
        </p:nvPicPr>
        <p:blipFill>
          <a:blip r:embed="rId3"/>
          <a:stretch>
            <a:fillRect/>
          </a:stretch>
        </p:blipFill>
        <p:spPr>
          <a:xfrm>
            <a:off x="5700363" y="1586822"/>
            <a:ext cx="4835067" cy="4856120"/>
          </a:xfrm>
          <a:prstGeom prst="rect">
            <a:avLst/>
          </a:prstGeom>
        </p:spPr>
      </p:pic>
      <p:sp>
        <p:nvSpPr>
          <p:cNvPr id="3" name="Slide Number Placeholder 2">
            <a:extLst>
              <a:ext uri="{FF2B5EF4-FFF2-40B4-BE49-F238E27FC236}">
                <a16:creationId xmlns:a16="http://schemas.microsoft.com/office/drawing/2014/main" id="{BBD96991-9C6F-4C58-9755-261A75AEFCDA}"/>
              </a:ext>
            </a:extLst>
          </p:cNvPr>
          <p:cNvSpPr>
            <a:spLocks noGrp="1"/>
          </p:cNvSpPr>
          <p:nvPr>
            <p:ph type="sldNum" sz="quarter" idx="4"/>
          </p:nvPr>
        </p:nvSpPr>
        <p:spPr>
          <a:xfrm>
            <a:off x="0" y="6466879"/>
            <a:ext cx="2844800" cy="365125"/>
          </a:xfrm>
        </p:spPr>
        <p:txBody>
          <a:bodyPr/>
          <a:lstStyle/>
          <a:p>
            <a:fld id="{51AC3CF6-25CD-4E75-9FFD-C5B9E43CD78B}" type="slidenum">
              <a:rPr lang="en-US" smtClean="0">
                <a:solidFill>
                  <a:schemeClr val="tx1"/>
                </a:solidFill>
              </a:rPr>
              <a:pPr/>
              <a:t>17</a:t>
            </a:fld>
            <a:endParaRPr lang="en-US">
              <a:solidFill>
                <a:schemeClr val="tx1"/>
              </a:solidFill>
            </a:endParaRPr>
          </a:p>
        </p:txBody>
      </p:sp>
      <p:sp>
        <p:nvSpPr>
          <p:cNvPr id="2" name="Title 1">
            <a:extLst>
              <a:ext uri="{FF2B5EF4-FFF2-40B4-BE49-F238E27FC236}">
                <a16:creationId xmlns:a16="http://schemas.microsoft.com/office/drawing/2014/main" id="{C4AEBB0E-7810-48DE-9393-E05D5263524E}"/>
              </a:ext>
            </a:extLst>
          </p:cNvPr>
          <p:cNvSpPr>
            <a:spLocks noGrp="1"/>
          </p:cNvSpPr>
          <p:nvPr>
            <p:ph type="title"/>
          </p:nvPr>
        </p:nvSpPr>
        <p:spPr>
          <a:xfrm>
            <a:off x="436639" y="211501"/>
            <a:ext cx="11182349" cy="620712"/>
          </a:xfrm>
        </p:spPr>
        <p:txBody>
          <a:bodyPr anchor="t"/>
          <a:lstStyle/>
          <a:p>
            <a:r>
              <a:rPr lang="en-US"/>
              <a:t>Schools use different approaches to work with the MCAT scores from examinees who test more than once</a:t>
            </a:r>
          </a:p>
        </p:txBody>
      </p:sp>
      <p:sp>
        <p:nvSpPr>
          <p:cNvPr id="12" name="Text Placeholder 11">
            <a:extLst>
              <a:ext uri="{FF2B5EF4-FFF2-40B4-BE49-F238E27FC236}">
                <a16:creationId xmlns:a16="http://schemas.microsoft.com/office/drawing/2014/main" id="{DA52CC11-7A24-ED4E-8F3C-1E5650E898E7}"/>
              </a:ext>
            </a:extLst>
          </p:cNvPr>
          <p:cNvSpPr>
            <a:spLocks noGrp="1"/>
          </p:cNvSpPr>
          <p:nvPr>
            <p:ph type="body" sz="quarter" idx="10"/>
          </p:nvPr>
        </p:nvSpPr>
        <p:spPr>
          <a:xfrm>
            <a:off x="436642" y="1163425"/>
            <a:ext cx="5101333" cy="4560888"/>
          </a:xfrm>
        </p:spPr>
        <p:txBody>
          <a:bodyPr/>
          <a:lstStyle/>
          <a:p>
            <a:r>
              <a:rPr lang="en-US"/>
              <a:t>Most examinees take the exam one or two times</a:t>
            </a:r>
          </a:p>
          <a:p>
            <a:r>
              <a:rPr lang="en-US"/>
              <a:t>The typical gain is 3 to 4 points</a:t>
            </a:r>
          </a:p>
          <a:p>
            <a:r>
              <a:rPr lang="en-US"/>
              <a:t>Schools use it in these ways:</a:t>
            </a:r>
          </a:p>
          <a:p>
            <a:pPr lvl="1"/>
            <a:r>
              <a:rPr lang="en-US"/>
              <a:t>The most recent scores</a:t>
            </a:r>
          </a:p>
          <a:p>
            <a:pPr lvl="1"/>
            <a:r>
              <a:rPr lang="en-US"/>
              <a:t>The highest total scores</a:t>
            </a:r>
          </a:p>
          <a:p>
            <a:pPr lvl="1"/>
            <a:r>
              <a:rPr lang="en-US"/>
              <a:t>Average total scores across administrations </a:t>
            </a:r>
          </a:p>
          <a:p>
            <a:pPr lvl="1"/>
            <a:r>
              <a:rPr lang="en-US"/>
              <a:t>Triangulate with other academic preparation records</a:t>
            </a:r>
          </a:p>
          <a:p>
            <a:pPr lvl="1"/>
            <a:endParaRPr lang="en-US"/>
          </a:p>
          <a:p>
            <a:pPr lvl="1"/>
            <a:endParaRPr lang="en-US"/>
          </a:p>
        </p:txBody>
      </p:sp>
      <p:sp>
        <p:nvSpPr>
          <p:cNvPr id="6" name="Oval 5">
            <a:hlinkClick r:id="rId4"/>
            <a:extLst>
              <a:ext uri="{FF2B5EF4-FFF2-40B4-BE49-F238E27FC236}">
                <a16:creationId xmlns:a16="http://schemas.microsoft.com/office/drawing/2014/main" id="{FA9DE687-141F-4AE2-BDAC-C2C1785769AF}"/>
              </a:ext>
            </a:extLst>
          </p:cNvPr>
          <p:cNvSpPr/>
          <p:nvPr/>
        </p:nvSpPr>
        <p:spPr bwMode="auto">
          <a:xfrm>
            <a:off x="10308052" y="655944"/>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8" name="TextBox 7">
            <a:extLst>
              <a:ext uri="{FF2B5EF4-FFF2-40B4-BE49-F238E27FC236}">
                <a16:creationId xmlns:a16="http://schemas.microsoft.com/office/drawing/2014/main" id="{086A4F4F-53FC-4824-AAD9-B33B61CD8E42}"/>
              </a:ext>
            </a:extLst>
          </p:cNvPr>
          <p:cNvSpPr txBox="1"/>
          <p:nvPr/>
        </p:nvSpPr>
        <p:spPr>
          <a:xfrm>
            <a:off x="10830605" y="2040963"/>
            <a:ext cx="1047251" cy="246221"/>
          </a:xfrm>
          <a:prstGeom prst="rect">
            <a:avLst/>
          </a:prstGeom>
          <a:noFill/>
        </p:spPr>
        <p:txBody>
          <a:bodyPr wrap="square" rtlCol="0" anchor="t">
            <a:spAutoFit/>
          </a:bodyPr>
          <a:lstStyle/>
          <a:p>
            <a:r>
              <a:rPr lang="en-US" sz="1000">
                <a:solidFill>
                  <a:schemeClr val="tx1"/>
                </a:solidFill>
                <a:latin typeface="Arial"/>
                <a:cs typeface="Arial"/>
              </a:rPr>
              <a:t>See pg. 12</a:t>
            </a:r>
          </a:p>
        </p:txBody>
      </p:sp>
      <p:pic>
        <p:nvPicPr>
          <p:cNvPr id="13" name="Picture 12">
            <a:extLst>
              <a:ext uri="{FF2B5EF4-FFF2-40B4-BE49-F238E27FC236}">
                <a16:creationId xmlns:a16="http://schemas.microsoft.com/office/drawing/2014/main" id="{72206E3E-C0CE-463B-80C1-428EB37E47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57" y="832213"/>
            <a:ext cx="934035" cy="1208751"/>
          </a:xfrm>
          <a:prstGeom prst="rect">
            <a:avLst/>
          </a:prstGeom>
          <a:ln>
            <a:solidFill>
              <a:schemeClr val="tx1"/>
            </a:solidFill>
          </a:ln>
        </p:spPr>
      </p:pic>
      <p:pic>
        <p:nvPicPr>
          <p:cNvPr id="14" name="Picture 13">
            <a:extLst>
              <a:ext uri="{FF2B5EF4-FFF2-40B4-BE49-F238E27FC236}">
                <a16:creationId xmlns:a16="http://schemas.microsoft.com/office/drawing/2014/main" id="{B9550420-8C37-4E5C-9DC2-50C5EF468169}"/>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16" name="Text Placeholder 5">
            <a:extLst>
              <a:ext uri="{FF2B5EF4-FFF2-40B4-BE49-F238E27FC236}">
                <a16:creationId xmlns:a16="http://schemas.microsoft.com/office/drawing/2014/main" id="{0FCAC308-6B0C-4481-AD39-66C4B724B596}"/>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25061654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585422-8FD2-4009-A908-9C61F0C4D9F0}"/>
              </a:ext>
            </a:extLst>
          </p:cNvPr>
          <p:cNvSpPr>
            <a:spLocks noGrp="1"/>
          </p:cNvSpPr>
          <p:nvPr>
            <p:ph type="title"/>
          </p:nvPr>
        </p:nvSpPr>
        <p:spPr>
          <a:xfrm>
            <a:off x="695193" y="3429000"/>
            <a:ext cx="10709755" cy="620712"/>
          </a:xfrm>
        </p:spPr>
        <p:txBody>
          <a:bodyPr/>
          <a:lstStyle/>
          <a:p>
            <a:pPr algn="ctr"/>
            <a:r>
              <a:rPr lang="en-US" sz="4000">
                <a:solidFill>
                  <a:schemeClr val="bg1"/>
                </a:solidFill>
              </a:rPr>
              <a:t>How Medical Schools Use MCAT Scores </a:t>
            </a:r>
            <a:br>
              <a:rPr lang="en-US" sz="4000">
                <a:solidFill>
                  <a:schemeClr val="bg1"/>
                </a:solidFill>
              </a:rPr>
            </a:br>
            <a:r>
              <a:rPr lang="en-US" sz="4000">
                <a:solidFill>
                  <a:schemeClr val="bg1"/>
                </a:solidFill>
              </a:rPr>
              <a:t>and Other Application Data in </a:t>
            </a:r>
            <a:br>
              <a:rPr lang="en-US" sz="4000">
                <a:solidFill>
                  <a:schemeClr val="bg1"/>
                </a:solidFill>
              </a:rPr>
            </a:br>
            <a:r>
              <a:rPr lang="en-US" sz="4000">
                <a:solidFill>
                  <a:schemeClr val="bg1"/>
                </a:solidFill>
              </a:rPr>
              <a:t>Holistic Admissions</a:t>
            </a:r>
          </a:p>
        </p:txBody>
      </p:sp>
      <p:sp>
        <p:nvSpPr>
          <p:cNvPr id="3" name="Slide Number Placeholder 2">
            <a:extLst>
              <a:ext uri="{FF2B5EF4-FFF2-40B4-BE49-F238E27FC236}">
                <a16:creationId xmlns:a16="http://schemas.microsoft.com/office/drawing/2014/main" id="{0815EEE5-293C-4565-924B-C61E3BE2CBAE}"/>
              </a:ext>
            </a:extLst>
          </p:cNvPr>
          <p:cNvSpPr>
            <a:spLocks noGrp="1"/>
          </p:cNvSpPr>
          <p:nvPr>
            <p:ph type="sldNum" sz="quarter" idx="4"/>
          </p:nvPr>
        </p:nvSpPr>
        <p:spPr>
          <a:xfrm>
            <a:off x="0" y="6467756"/>
            <a:ext cx="2844800" cy="365125"/>
          </a:xfrm>
        </p:spPr>
        <p:txBody>
          <a:bodyPr/>
          <a:lstStyle/>
          <a:p>
            <a:pPr defTabSz="914377">
              <a:defRPr/>
            </a:pPr>
            <a:fld id="{51AC3CF6-25CD-4E75-9FFD-C5B9E43CD78B}" type="slidenum">
              <a:rPr lang="en-US">
                <a:solidFill>
                  <a:srgbClr val="FFFFFF"/>
                </a:solidFill>
              </a:rPr>
              <a:pPr defTabSz="914377">
                <a:defRPr/>
              </a:pPr>
              <a:t>18</a:t>
            </a:fld>
            <a:endParaRPr lang="en-US">
              <a:solidFill>
                <a:srgbClr val="FFFFFF"/>
              </a:solidFill>
            </a:endParaRPr>
          </a:p>
        </p:txBody>
      </p:sp>
      <p:sp>
        <p:nvSpPr>
          <p:cNvPr id="7" name="Text Placeholder 5">
            <a:extLst>
              <a:ext uri="{FF2B5EF4-FFF2-40B4-BE49-F238E27FC236}">
                <a16:creationId xmlns:a16="http://schemas.microsoft.com/office/drawing/2014/main" id="{3B18491E-CDB7-4FC2-BD71-76226698F928}"/>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28577947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63" y="196956"/>
            <a:ext cx="11182349" cy="620712"/>
          </a:xfrm>
        </p:spPr>
        <p:txBody>
          <a:bodyPr/>
          <a:lstStyle/>
          <a:p>
            <a:r>
              <a:rPr lang="en-US"/>
              <a:t>MCAT scores should not outweigh other application data</a:t>
            </a:r>
          </a:p>
        </p:txBody>
      </p:sp>
      <p:sp>
        <p:nvSpPr>
          <p:cNvPr id="3" name="Text Placeholder 2"/>
          <p:cNvSpPr>
            <a:spLocks noGrp="1"/>
          </p:cNvSpPr>
          <p:nvPr>
            <p:ph type="body" idx="4294967295"/>
          </p:nvPr>
        </p:nvSpPr>
        <p:spPr>
          <a:xfrm>
            <a:off x="6006662" y="1405893"/>
            <a:ext cx="5770179" cy="3835734"/>
          </a:xfrm>
        </p:spPr>
        <p:txBody>
          <a:bodyPr/>
          <a:lstStyle/>
          <a:p>
            <a:pPr marL="457189" indent="-457189">
              <a:buFont typeface="Arial" panose="020B0604020202020204" pitchFamily="34" charset="0"/>
              <a:buChar char="•"/>
            </a:pPr>
            <a:r>
              <a:rPr lang="en-US"/>
              <a:t>The MCAT exam measures some, but not all, important premedical academic competencies</a:t>
            </a:r>
          </a:p>
          <a:p>
            <a:pPr marL="457189" indent="-457189">
              <a:buFont typeface="Arial" panose="020B0604020202020204" pitchFamily="34" charset="0"/>
              <a:buChar char="•"/>
            </a:pPr>
            <a:r>
              <a:rPr lang="en-US"/>
              <a:t>MCAT scores are not perfectly precise</a:t>
            </a:r>
          </a:p>
          <a:p>
            <a:pPr marL="457189" indent="-457189">
              <a:buFont typeface="Arial" panose="020B0604020202020204" pitchFamily="34" charset="0"/>
              <a:buChar char="•"/>
            </a:pPr>
            <a:r>
              <a:rPr lang="en-US" baseline="0"/>
              <a:t>MCAT scores reflect the “can do” aspect</a:t>
            </a:r>
            <a:r>
              <a:rPr lang="en-US"/>
              <a:t> of admissions decisions</a:t>
            </a:r>
          </a:p>
        </p:txBody>
      </p:sp>
      <p:graphicFrame>
        <p:nvGraphicFramePr>
          <p:cNvPr id="4" name="Diagram 3"/>
          <p:cNvGraphicFramePr/>
          <p:nvPr>
            <p:extLst>
              <p:ext uri="{D42A27DB-BD31-4B8C-83A1-F6EECF244321}">
                <p14:modId xmlns:p14="http://schemas.microsoft.com/office/powerpoint/2010/main" val="3403602061"/>
              </p:ext>
            </p:extLst>
          </p:nvPr>
        </p:nvGraphicFramePr>
        <p:xfrm>
          <a:off x="415159" y="969958"/>
          <a:ext cx="6172638" cy="4707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59015" y="1180438"/>
            <a:ext cx="990977" cy="1323439"/>
          </a:xfrm>
          <a:prstGeom prst="rect">
            <a:avLst/>
          </a:prstGeom>
        </p:spPr>
        <p:txBody>
          <a:bodyPr wrap="none">
            <a:spAutoFit/>
          </a:bodyPr>
          <a:lstStyle/>
          <a:p>
            <a:r>
              <a:rPr lang="en-US" sz="8000" b="0">
                <a:solidFill>
                  <a:schemeClr val="tx1"/>
                </a:solidFill>
                <a:sym typeface="Wingdings" panose="05000000000000000000" pitchFamily="2" charset="2"/>
              </a:rPr>
              <a:t></a:t>
            </a:r>
            <a:endParaRPr lang="en-US" sz="8000"/>
          </a:p>
        </p:txBody>
      </p:sp>
      <p:sp>
        <p:nvSpPr>
          <p:cNvPr id="5" name="Slide Number Placeholder 4"/>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19</a:t>
            </a:fld>
            <a:endParaRPr lang="en-US">
              <a:solidFill>
                <a:srgbClr val="FAFAFA"/>
              </a:solidFill>
            </a:endParaRPr>
          </a:p>
        </p:txBody>
      </p:sp>
      <p:sp>
        <p:nvSpPr>
          <p:cNvPr id="7" name="Slide Number Placeholder 1">
            <a:extLst>
              <a:ext uri="{FF2B5EF4-FFF2-40B4-BE49-F238E27FC236}">
                <a16:creationId xmlns:a16="http://schemas.microsoft.com/office/drawing/2014/main" id="{BABE10BA-13D1-4179-9ACE-13D3B944E562}"/>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19</a:t>
            </a:fld>
            <a:endParaRPr lang="en-US"/>
          </a:p>
        </p:txBody>
      </p:sp>
      <p:sp>
        <p:nvSpPr>
          <p:cNvPr id="10" name="Text Placeholder 5">
            <a:extLst>
              <a:ext uri="{FF2B5EF4-FFF2-40B4-BE49-F238E27FC236}">
                <a16:creationId xmlns:a16="http://schemas.microsoft.com/office/drawing/2014/main" id="{20EBD855-FB1F-4F41-AE55-C229552D5F19}"/>
              </a:ext>
            </a:extLst>
          </p:cNvPr>
          <p:cNvSpPr txBox="1">
            <a:spLocks/>
          </p:cNvSpPr>
          <p:nvPr/>
        </p:nvSpPr>
        <p:spPr>
          <a:xfrm>
            <a:off x="4501089"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11532167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2</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p:txBody>
          <a:bodyPr/>
          <a:lstStyle/>
          <a:p>
            <a:r>
              <a:rPr lang="en-US"/>
              <a:t>Agenda</a:t>
            </a:r>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p:txBody>
          <a:bodyPr/>
          <a:lstStyle/>
          <a:p>
            <a:r>
              <a:rPr lang="en-US"/>
              <a:t>The MCAT exam: What does it measure and how is it scored?</a:t>
            </a:r>
            <a:endParaRPr lang="en-US">
              <a:cs typeface="Arial"/>
            </a:endParaRPr>
          </a:p>
          <a:p>
            <a:r>
              <a:rPr lang="en-US">
                <a:cs typeface="Arial"/>
              </a:rPr>
              <a:t>Best practices in interpreting MCAT scores</a:t>
            </a:r>
          </a:p>
          <a:p>
            <a:r>
              <a:rPr lang="en-US">
                <a:cs typeface="Arial"/>
              </a:rPr>
              <a:t>How medical schools use MCAT scores and other application data in holistic admissions</a:t>
            </a:r>
          </a:p>
          <a:p>
            <a:r>
              <a:rPr lang="en-US">
                <a:cs typeface="Arial"/>
              </a:rPr>
              <a:t>Value of MCAT scores and undergraduate GPAs in predicting medical student performance</a:t>
            </a:r>
          </a:p>
          <a:p>
            <a:r>
              <a:rPr lang="en-US">
                <a:cs typeface="Arial"/>
              </a:rPr>
              <a:t>Q&amp;A</a:t>
            </a:r>
          </a:p>
        </p:txBody>
      </p:sp>
      <p:sp>
        <p:nvSpPr>
          <p:cNvPr id="7" name="Text Placeholder 5">
            <a:extLst>
              <a:ext uri="{FF2B5EF4-FFF2-40B4-BE49-F238E27FC236}">
                <a16:creationId xmlns:a16="http://schemas.microsoft.com/office/drawing/2014/main" id="{D265FF78-98E7-4CF1-A199-02B87D5ADEC2}"/>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40109078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C13F5-E947-413C-914C-66455A12CDFC}"/>
              </a:ext>
            </a:extLst>
          </p:cNvPr>
          <p:cNvPicPr>
            <a:picLocks noChangeAspect="1"/>
          </p:cNvPicPr>
          <p:nvPr/>
        </p:nvPicPr>
        <p:blipFill>
          <a:blip r:embed="rId3"/>
          <a:stretch>
            <a:fillRect/>
          </a:stretch>
        </p:blipFill>
        <p:spPr>
          <a:xfrm>
            <a:off x="227726" y="1275373"/>
            <a:ext cx="10523310" cy="4469429"/>
          </a:xfrm>
          <a:prstGeom prst="rect">
            <a:avLst/>
          </a:prstGeom>
        </p:spPr>
      </p:pic>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27726" y="257391"/>
            <a:ext cx="10163671" cy="910095"/>
          </a:xfrm>
        </p:spPr>
        <p:txBody>
          <a:bodyPr/>
          <a:lstStyle/>
          <a:p>
            <a:r>
              <a:rPr lang="en-US" altLang="en-US" sz="3000">
                <a:solidFill>
                  <a:schemeClr val="tx1"/>
                </a:solidFill>
              </a:rPr>
              <a:t>Medical schools use academic metrics, experiences, and attributes holistically</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7756"/>
            <a:ext cx="2844800" cy="365125"/>
          </a:xfrm>
        </p:spPr>
        <p:txBody>
          <a:bodyPr/>
          <a:lstStyle/>
          <a:p>
            <a:pPr>
              <a:defRPr/>
            </a:pPr>
            <a:fld id="{42E39385-1F0C-4E73-9372-441F18F9A471}" type="slidenum">
              <a:rPr lang="en-US" smtClean="0">
                <a:solidFill>
                  <a:schemeClr val="tx1"/>
                </a:solidFill>
              </a:rPr>
              <a:pPr>
                <a:defRPr/>
              </a:pPr>
              <a:t>20</a:t>
            </a:fld>
            <a:endParaRPr lang="en-US">
              <a:solidFill>
                <a:schemeClr val="tx1"/>
              </a:solidFill>
            </a:endParaRPr>
          </a:p>
        </p:txBody>
      </p:sp>
      <p:sp>
        <p:nvSpPr>
          <p:cNvPr id="7" name="Oval 6">
            <a:hlinkClick r:id="rId4"/>
            <a:extLst>
              <a:ext uri="{FF2B5EF4-FFF2-40B4-BE49-F238E27FC236}">
                <a16:creationId xmlns:a16="http://schemas.microsoft.com/office/drawing/2014/main" id="{CFB1310F-40DF-4A81-B72B-3D797B7B349D}"/>
              </a:ext>
            </a:extLst>
          </p:cNvPr>
          <p:cNvSpPr/>
          <p:nvPr/>
        </p:nvSpPr>
        <p:spPr bwMode="auto">
          <a:xfrm>
            <a:off x="10308051" y="9905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9" name="TextBox 8">
            <a:extLst>
              <a:ext uri="{FF2B5EF4-FFF2-40B4-BE49-F238E27FC236}">
                <a16:creationId xmlns:a16="http://schemas.microsoft.com/office/drawing/2014/main" id="{ED05C473-FF1A-48DC-8384-23B13D2A07F6}"/>
              </a:ext>
            </a:extLst>
          </p:cNvPr>
          <p:cNvSpPr txBox="1"/>
          <p:nvPr/>
        </p:nvSpPr>
        <p:spPr>
          <a:xfrm>
            <a:off x="10830603" y="1533772"/>
            <a:ext cx="1047251" cy="246221"/>
          </a:xfrm>
          <a:prstGeom prst="rect">
            <a:avLst/>
          </a:prstGeom>
          <a:noFill/>
        </p:spPr>
        <p:txBody>
          <a:bodyPr wrap="square" rtlCol="0" anchor="t">
            <a:spAutoFit/>
          </a:bodyPr>
          <a:lstStyle/>
          <a:p>
            <a:r>
              <a:rPr lang="en-US" sz="1000">
                <a:solidFill>
                  <a:schemeClr val="tx1"/>
                </a:solidFill>
                <a:latin typeface="Arial"/>
                <a:cs typeface="Arial"/>
              </a:rPr>
              <a:t>See pg. 15</a:t>
            </a:r>
          </a:p>
        </p:txBody>
      </p:sp>
      <p:pic>
        <p:nvPicPr>
          <p:cNvPr id="14" name="Picture 13">
            <a:extLst>
              <a:ext uri="{FF2B5EF4-FFF2-40B4-BE49-F238E27FC236}">
                <a16:creationId xmlns:a16="http://schemas.microsoft.com/office/drawing/2014/main" id="{FE45C2E8-7451-40A5-9C33-641499C29D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1036" y="325022"/>
            <a:ext cx="934035" cy="1208751"/>
          </a:xfrm>
          <a:prstGeom prst="rect">
            <a:avLst/>
          </a:prstGeom>
          <a:ln>
            <a:solidFill>
              <a:schemeClr val="tx1"/>
            </a:solidFill>
          </a:ln>
        </p:spPr>
      </p:pic>
      <p:sp>
        <p:nvSpPr>
          <p:cNvPr id="15" name="Text Placeholder 5">
            <a:extLst>
              <a:ext uri="{FF2B5EF4-FFF2-40B4-BE49-F238E27FC236}">
                <a16:creationId xmlns:a16="http://schemas.microsoft.com/office/drawing/2014/main" id="{A71D70AB-F99A-4671-9E24-47EB396ED94F}"/>
              </a:ext>
            </a:extLst>
          </p:cNvPr>
          <p:cNvSpPr txBox="1">
            <a:spLocks/>
          </p:cNvSpPr>
          <p:nvPr/>
        </p:nvSpPr>
        <p:spPr>
          <a:xfrm>
            <a:off x="4246030" y="632393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t>©2021. May not be reproduced without permission.</a:t>
            </a:r>
          </a:p>
        </p:txBody>
      </p:sp>
    </p:spTree>
    <p:extLst>
      <p:ext uri="{BB962C8B-B14F-4D97-AF65-F5344CB8AC3E}">
        <p14:creationId xmlns:p14="http://schemas.microsoft.com/office/powerpoint/2010/main" val="15527193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F52D4-39B7-425D-8087-51676E7DBE6A}"/>
              </a:ext>
            </a:extLst>
          </p:cNvPr>
          <p:cNvPicPr>
            <a:picLocks noChangeAspect="1"/>
          </p:cNvPicPr>
          <p:nvPr/>
        </p:nvPicPr>
        <p:blipFill>
          <a:blip r:embed="rId3"/>
          <a:stretch>
            <a:fillRect/>
          </a:stretch>
        </p:blipFill>
        <p:spPr>
          <a:xfrm>
            <a:off x="167472" y="1689296"/>
            <a:ext cx="10771059" cy="4686161"/>
          </a:xfrm>
          <a:prstGeom prst="rect">
            <a:avLst/>
          </a:prstGeom>
        </p:spPr>
      </p:pic>
      <p:sp>
        <p:nvSpPr>
          <p:cNvPr id="2" name="Title 1"/>
          <p:cNvSpPr>
            <a:spLocks noGrp="1"/>
          </p:cNvSpPr>
          <p:nvPr>
            <p:ph type="title"/>
          </p:nvPr>
        </p:nvSpPr>
        <p:spPr>
          <a:xfrm>
            <a:off x="204884" y="321616"/>
            <a:ext cx="10073111" cy="654173"/>
          </a:xfrm>
        </p:spPr>
        <p:txBody>
          <a:bodyPr>
            <a:noAutofit/>
          </a:bodyPr>
          <a:lstStyle/>
          <a:p>
            <a:r>
              <a:rPr lang="en-US" sz="3000"/>
              <a:t>Admissions committees used holistic review practices to put MCAT scores in context </a:t>
            </a:r>
          </a:p>
        </p:txBody>
      </p:sp>
      <p:sp>
        <p:nvSpPr>
          <p:cNvPr id="4" name="Slide Number Placeholder 3">
            <a:extLst>
              <a:ext uri="{FF2B5EF4-FFF2-40B4-BE49-F238E27FC236}">
                <a16:creationId xmlns:a16="http://schemas.microsoft.com/office/drawing/2014/main" id="{570E72CA-B8E4-48F8-A306-8E103D3C5C97}"/>
              </a:ext>
            </a:extLst>
          </p:cNvPr>
          <p:cNvSpPr>
            <a:spLocks noGrp="1"/>
          </p:cNvSpPr>
          <p:nvPr>
            <p:ph type="sldNum" sz="quarter" idx="12"/>
          </p:nvPr>
        </p:nvSpPr>
        <p:spPr/>
        <p:txBody>
          <a:bodyPr/>
          <a:lstStyle/>
          <a:p>
            <a:fld id="{D6B19277-EAB9-4921-A5C5-E69ACF948BA1}" type="slidenum">
              <a:rPr lang="en-US" dirty="0" smtClean="0"/>
              <a:pPr/>
              <a:t>21</a:t>
            </a:fld>
            <a:endParaRPr lang="en-US"/>
          </a:p>
        </p:txBody>
      </p:sp>
      <p:sp>
        <p:nvSpPr>
          <p:cNvPr id="8" name="TextBox 7">
            <a:extLst>
              <a:ext uri="{FF2B5EF4-FFF2-40B4-BE49-F238E27FC236}">
                <a16:creationId xmlns:a16="http://schemas.microsoft.com/office/drawing/2014/main" id="{EB83FB67-3626-4E7F-8F12-4CA947DADFDC}"/>
              </a:ext>
            </a:extLst>
          </p:cNvPr>
          <p:cNvSpPr txBox="1"/>
          <p:nvPr/>
        </p:nvSpPr>
        <p:spPr>
          <a:xfrm>
            <a:off x="10847584" y="1627713"/>
            <a:ext cx="1047251" cy="246221"/>
          </a:xfrm>
          <a:prstGeom prst="rect">
            <a:avLst/>
          </a:prstGeom>
          <a:noFill/>
        </p:spPr>
        <p:txBody>
          <a:bodyPr wrap="square" rtlCol="0" anchor="t">
            <a:spAutoFit/>
          </a:bodyPr>
          <a:lstStyle/>
          <a:p>
            <a:r>
              <a:rPr lang="en-US" sz="1000">
                <a:solidFill>
                  <a:schemeClr val="tx1"/>
                </a:solidFill>
                <a:latin typeface="Arial"/>
                <a:cs typeface="Arial"/>
              </a:rPr>
              <a:t>See pg. 17</a:t>
            </a:r>
          </a:p>
        </p:txBody>
      </p:sp>
      <p:sp>
        <p:nvSpPr>
          <p:cNvPr id="14" name="Slide Number Placeholder 1">
            <a:extLst>
              <a:ext uri="{FF2B5EF4-FFF2-40B4-BE49-F238E27FC236}">
                <a16:creationId xmlns:a16="http://schemas.microsoft.com/office/drawing/2014/main" id="{B0D6C402-4938-4EB2-96F7-5DE3612756D6}"/>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21</a:t>
            </a:fld>
            <a:endParaRPr lang="en-US" sz="1400" b="0">
              <a:solidFill>
                <a:schemeClr val="tx1"/>
              </a:solidFill>
            </a:endParaRPr>
          </a:p>
        </p:txBody>
      </p:sp>
      <p:sp>
        <p:nvSpPr>
          <p:cNvPr id="6" name="Oval 5">
            <a:hlinkClick r:id="rId4"/>
            <a:extLst>
              <a:ext uri="{FF2B5EF4-FFF2-40B4-BE49-F238E27FC236}">
                <a16:creationId xmlns:a16="http://schemas.microsoft.com/office/drawing/2014/main" id="{A72433A5-FAE1-4CB5-889B-4F01185BF1DA}"/>
              </a:ext>
            </a:extLst>
          </p:cNvPr>
          <p:cNvSpPr/>
          <p:nvPr/>
        </p:nvSpPr>
        <p:spPr bwMode="auto">
          <a:xfrm>
            <a:off x="10308052" y="12433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5" name="TextBox 14">
            <a:extLst>
              <a:ext uri="{FF2B5EF4-FFF2-40B4-BE49-F238E27FC236}">
                <a16:creationId xmlns:a16="http://schemas.microsoft.com/office/drawing/2014/main" id="{96F2F064-BB3E-49C5-8729-1C11453E2D31}"/>
              </a:ext>
            </a:extLst>
          </p:cNvPr>
          <p:cNvSpPr txBox="1"/>
          <p:nvPr/>
        </p:nvSpPr>
        <p:spPr>
          <a:xfrm>
            <a:off x="119533" y="1057164"/>
            <a:ext cx="10204380" cy="584775"/>
          </a:xfrm>
          <a:prstGeom prst="rect">
            <a:avLst/>
          </a:prstGeom>
          <a:noFill/>
        </p:spPr>
        <p:txBody>
          <a:bodyPr wrap="square" rtlCol="0">
            <a:spAutoFit/>
          </a:bodyPr>
          <a:lstStyle/>
          <a:p>
            <a:r>
              <a:rPr lang="en-US" sz="1600">
                <a:solidFill>
                  <a:schemeClr val="tx1"/>
                </a:solidFill>
              </a:rPr>
              <a:t>Percentage</a:t>
            </a:r>
            <a:r>
              <a:rPr lang="en-US" sz="1600">
                <a:solidFill>
                  <a:schemeClr val="tx2"/>
                </a:solidFill>
              </a:rPr>
              <a:t> and Number of 2018</a:t>
            </a:r>
            <a:r>
              <a:rPr lang="en-US" sz="1600" b="0">
                <a:solidFill>
                  <a:schemeClr val="tx2"/>
                </a:solidFill>
              </a:rPr>
              <a:t>,</a:t>
            </a:r>
            <a:r>
              <a:rPr lang="en-US" sz="1600">
                <a:solidFill>
                  <a:schemeClr val="tx2"/>
                </a:solidFill>
              </a:rPr>
              <a:t> 2019 and 2020 Applicants Accepted Into at Least One Medical School,</a:t>
            </a:r>
          </a:p>
          <a:p>
            <a:r>
              <a:rPr lang="en-US" sz="1600">
                <a:solidFill>
                  <a:schemeClr val="tx2"/>
                </a:solidFill>
              </a:rPr>
              <a:t>by MCAT Total Score and Undergraduate GPA Ranges</a:t>
            </a:r>
          </a:p>
        </p:txBody>
      </p:sp>
      <p:pic>
        <p:nvPicPr>
          <p:cNvPr id="13" name="Picture 12">
            <a:extLst>
              <a:ext uri="{FF2B5EF4-FFF2-40B4-BE49-F238E27FC236}">
                <a16:creationId xmlns:a16="http://schemas.microsoft.com/office/drawing/2014/main" id="{E23B5E94-91E9-4936-9D4C-EC0C6365A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57" y="321616"/>
            <a:ext cx="934035" cy="1208751"/>
          </a:xfrm>
          <a:prstGeom prst="rect">
            <a:avLst/>
          </a:prstGeom>
          <a:ln>
            <a:solidFill>
              <a:schemeClr val="tx1"/>
            </a:solidFill>
          </a:ln>
        </p:spPr>
      </p:pic>
      <p:sp>
        <p:nvSpPr>
          <p:cNvPr id="16" name="TextBox 15">
            <a:extLst>
              <a:ext uri="{FF2B5EF4-FFF2-40B4-BE49-F238E27FC236}">
                <a16:creationId xmlns:a16="http://schemas.microsoft.com/office/drawing/2014/main" id="{CFB26C65-9641-42BB-AFDE-D1908965FD57}"/>
              </a:ext>
            </a:extLst>
          </p:cNvPr>
          <p:cNvSpPr txBox="1"/>
          <p:nvPr/>
        </p:nvSpPr>
        <p:spPr>
          <a:xfrm>
            <a:off x="10748138" y="1527990"/>
            <a:ext cx="1047251" cy="246221"/>
          </a:xfrm>
          <a:prstGeom prst="rect">
            <a:avLst/>
          </a:prstGeom>
          <a:noFill/>
        </p:spPr>
        <p:txBody>
          <a:bodyPr wrap="square" rtlCol="0" anchor="t">
            <a:spAutoFit/>
          </a:bodyPr>
          <a:lstStyle/>
          <a:p>
            <a:r>
              <a:rPr lang="en-US" sz="1000">
                <a:solidFill>
                  <a:schemeClr val="tx1"/>
                </a:solidFill>
                <a:latin typeface="Arial"/>
                <a:cs typeface="Arial"/>
              </a:rPr>
              <a:t>See pg. 16</a:t>
            </a:r>
          </a:p>
        </p:txBody>
      </p:sp>
      <p:pic>
        <p:nvPicPr>
          <p:cNvPr id="17" name="Picture 16">
            <a:extLst>
              <a:ext uri="{FF2B5EF4-FFF2-40B4-BE49-F238E27FC236}">
                <a16:creationId xmlns:a16="http://schemas.microsoft.com/office/drawing/2014/main" id="{F0736DEE-DD43-4776-AA58-D827A2E7909B}"/>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18" name="Text Placeholder 5">
            <a:extLst>
              <a:ext uri="{FF2B5EF4-FFF2-40B4-BE49-F238E27FC236}">
                <a16:creationId xmlns:a16="http://schemas.microsoft.com/office/drawing/2014/main" id="{C883AE97-5EA8-4496-B4C1-6548C1A2A157}"/>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125258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B49698C-01BE-4A43-9534-9B8A5575FEF0}"/>
              </a:ext>
            </a:extLst>
          </p:cNvPr>
          <p:cNvPicPr>
            <a:picLocks noChangeAspect="1"/>
          </p:cNvPicPr>
          <p:nvPr/>
        </p:nvPicPr>
        <p:blipFill>
          <a:blip r:embed="rId3"/>
          <a:stretch>
            <a:fillRect/>
          </a:stretch>
        </p:blipFill>
        <p:spPr>
          <a:xfrm>
            <a:off x="201661" y="1693157"/>
            <a:ext cx="10771059" cy="4686161"/>
          </a:xfrm>
          <a:prstGeom prst="rect">
            <a:avLst/>
          </a:prstGeom>
        </p:spPr>
      </p:pic>
      <p:sp>
        <p:nvSpPr>
          <p:cNvPr id="2" name="Title 1"/>
          <p:cNvSpPr>
            <a:spLocks noGrp="1"/>
          </p:cNvSpPr>
          <p:nvPr>
            <p:ph type="title"/>
          </p:nvPr>
        </p:nvSpPr>
        <p:spPr>
          <a:xfrm>
            <a:off x="220911" y="315997"/>
            <a:ext cx="9423151" cy="654173"/>
          </a:xfrm>
        </p:spPr>
        <p:txBody>
          <a:bodyPr>
            <a:noAutofit/>
          </a:bodyPr>
          <a:lstStyle/>
          <a:p>
            <a:r>
              <a:rPr lang="en-US" sz="3000"/>
              <a:t>Some applicants with high UGPAs and MCATs are not accepted</a:t>
            </a:r>
          </a:p>
        </p:txBody>
      </p:sp>
      <p:sp>
        <p:nvSpPr>
          <p:cNvPr id="3" name="Slide Number Placeholder 2">
            <a:extLst>
              <a:ext uri="{FF2B5EF4-FFF2-40B4-BE49-F238E27FC236}">
                <a16:creationId xmlns:a16="http://schemas.microsoft.com/office/drawing/2014/main" id="{C6F4AB30-ACAE-48EB-AE37-BD359D9D2651}"/>
              </a:ext>
            </a:extLst>
          </p:cNvPr>
          <p:cNvSpPr>
            <a:spLocks noGrp="1"/>
          </p:cNvSpPr>
          <p:nvPr>
            <p:ph type="sldNum" sz="quarter" idx="12"/>
          </p:nvPr>
        </p:nvSpPr>
        <p:spPr/>
        <p:txBody>
          <a:bodyPr/>
          <a:lstStyle/>
          <a:p>
            <a:fld id="{D6B19277-EAB9-4921-A5C5-E69ACF948BA1}" type="slidenum">
              <a:rPr lang="en-US" smtClean="0"/>
              <a:pPr/>
              <a:t>22</a:t>
            </a:fld>
            <a:endParaRPr lang="en-US"/>
          </a:p>
        </p:txBody>
      </p:sp>
      <p:sp>
        <p:nvSpPr>
          <p:cNvPr id="18" name="Slide Number Placeholder 1">
            <a:extLst>
              <a:ext uri="{FF2B5EF4-FFF2-40B4-BE49-F238E27FC236}">
                <a16:creationId xmlns:a16="http://schemas.microsoft.com/office/drawing/2014/main" id="{FEB4CD0E-B1E7-494C-91CA-B9D1C49F6708}"/>
              </a:ext>
            </a:extLst>
          </p:cNvPr>
          <p:cNvSpPr txBox="1">
            <a:spLocks/>
          </p:cNvSpPr>
          <p:nvPr/>
        </p:nvSpPr>
        <p:spPr>
          <a:xfrm>
            <a:off x="0" y="646140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22</a:t>
            </a:fld>
            <a:endParaRPr lang="en-US" sz="1400" b="0">
              <a:solidFill>
                <a:schemeClr val="tx1"/>
              </a:solidFill>
            </a:endParaRPr>
          </a:p>
        </p:txBody>
      </p:sp>
      <p:sp>
        <p:nvSpPr>
          <p:cNvPr id="21" name="TextBox 20">
            <a:extLst>
              <a:ext uri="{FF2B5EF4-FFF2-40B4-BE49-F238E27FC236}">
                <a16:creationId xmlns:a16="http://schemas.microsoft.com/office/drawing/2014/main" id="{2D323E00-A342-4E87-9B6F-9ACC5D82A3DA}"/>
              </a:ext>
            </a:extLst>
          </p:cNvPr>
          <p:cNvSpPr txBox="1"/>
          <p:nvPr/>
        </p:nvSpPr>
        <p:spPr>
          <a:xfrm>
            <a:off x="120092" y="1039276"/>
            <a:ext cx="10204380" cy="584775"/>
          </a:xfrm>
          <a:prstGeom prst="rect">
            <a:avLst/>
          </a:prstGeom>
          <a:noFill/>
        </p:spPr>
        <p:txBody>
          <a:bodyPr wrap="square" rtlCol="0">
            <a:spAutoFit/>
          </a:bodyPr>
          <a:lstStyle/>
          <a:p>
            <a:r>
              <a:rPr lang="en-US" sz="1600">
                <a:solidFill>
                  <a:schemeClr val="tx1"/>
                </a:solidFill>
              </a:rPr>
              <a:t>Percentage and Number of 2017, 2018 and 2019 Applicants Accepted Into at Least One Medical School,</a:t>
            </a:r>
          </a:p>
          <a:p>
            <a:r>
              <a:rPr lang="en-US" sz="1600">
                <a:solidFill>
                  <a:schemeClr val="tx1"/>
                </a:solidFill>
              </a:rPr>
              <a:t>by MCAT Total Score and Undergraduate GPA Range</a:t>
            </a:r>
          </a:p>
        </p:txBody>
      </p:sp>
      <p:grpSp>
        <p:nvGrpSpPr>
          <p:cNvPr id="5" name="Group 4">
            <a:extLst>
              <a:ext uri="{FF2B5EF4-FFF2-40B4-BE49-F238E27FC236}">
                <a16:creationId xmlns:a16="http://schemas.microsoft.com/office/drawing/2014/main" id="{75F57C48-3323-4F49-BBFD-D4A9561C313C}"/>
              </a:ext>
            </a:extLst>
          </p:cNvPr>
          <p:cNvGrpSpPr/>
          <p:nvPr/>
        </p:nvGrpSpPr>
        <p:grpSpPr>
          <a:xfrm>
            <a:off x="5709395" y="2060256"/>
            <a:ext cx="4087748" cy="2681632"/>
            <a:chOff x="6498524" y="1355812"/>
            <a:chExt cx="4149625" cy="2745258"/>
          </a:xfrm>
        </p:grpSpPr>
        <p:cxnSp>
          <p:nvCxnSpPr>
            <p:cNvPr id="10" name="Straight Arrow Connector 12"/>
            <p:cNvCxnSpPr>
              <a:cxnSpLocks noChangeShapeType="1"/>
            </p:cNvCxnSpPr>
            <p:nvPr/>
          </p:nvCxnSpPr>
          <p:spPr bwMode="auto">
            <a:xfrm flipV="1">
              <a:off x="8688850" y="1699981"/>
              <a:ext cx="841199" cy="702158"/>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Oval 10"/>
            <p:cNvSpPr>
              <a:spLocks noChangeArrowheads="1"/>
            </p:cNvSpPr>
            <p:nvPr/>
          </p:nvSpPr>
          <p:spPr bwMode="auto">
            <a:xfrm>
              <a:off x="6498524" y="1730197"/>
              <a:ext cx="2362200" cy="2370873"/>
            </a:xfrm>
            <a:prstGeom prst="ellipse">
              <a:avLst/>
            </a:prstGeom>
            <a:solidFill>
              <a:srgbClr val="FFFFFF"/>
            </a:solidFill>
            <a:ln w="22225" algn="ctr">
              <a:solidFill>
                <a:schemeClr val="tx1"/>
              </a:solidFill>
              <a:round/>
              <a:headEnd/>
              <a:tailEnd/>
            </a:ln>
          </p:spPr>
          <p:txBody>
            <a:bodyPr lIns="0" rIns="0"/>
            <a:lstStyle>
              <a:lvl1pPr>
                <a:defRPr sz="2000" b="1">
                  <a:solidFill>
                    <a:schemeClr val="bg1"/>
                  </a:solidFill>
                  <a:latin typeface="Arial" panose="020B0604020202020204" pitchFamily="34" charset="0"/>
                  <a:cs typeface="Arial" panose="020B0604020202020204" pitchFamily="34" charset="0"/>
                </a:defRPr>
              </a:lvl1pPr>
              <a:lvl2pPr marL="742950" indent="-285750">
                <a:defRPr sz="2000" b="1">
                  <a:solidFill>
                    <a:schemeClr val="bg1"/>
                  </a:solidFill>
                  <a:latin typeface="Arial" panose="020B0604020202020204" pitchFamily="34" charset="0"/>
                  <a:cs typeface="Arial" panose="020B0604020202020204" pitchFamily="34" charset="0"/>
                </a:defRPr>
              </a:lvl2pPr>
              <a:lvl3pPr marL="1143000" indent="-228600">
                <a:defRPr sz="2000" b="1">
                  <a:solidFill>
                    <a:schemeClr val="bg1"/>
                  </a:solidFill>
                  <a:latin typeface="Arial" panose="020B0604020202020204" pitchFamily="34" charset="0"/>
                  <a:cs typeface="Arial" panose="020B0604020202020204" pitchFamily="34" charset="0"/>
                </a:defRPr>
              </a:lvl3pPr>
              <a:lvl4pPr marL="1600200" indent="-228600">
                <a:defRPr sz="2000" b="1">
                  <a:solidFill>
                    <a:schemeClr val="bg1"/>
                  </a:solidFill>
                  <a:latin typeface="Arial" panose="020B0604020202020204" pitchFamily="34" charset="0"/>
                  <a:cs typeface="Arial" panose="020B0604020202020204" pitchFamily="34" charset="0"/>
                </a:defRPr>
              </a:lvl4pPr>
              <a:lvl5pPr marL="2057400" indent="-22860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a:r>
                <a:rPr lang="en-US" altLang="en-US" sz="1500">
                  <a:solidFill>
                    <a:schemeClr val="tx1"/>
                  </a:solidFill>
                </a:rPr>
                <a:t>13% of applicants with GPAs at or above 3.8 and MCAT scores at or above 518 were not admitted into any medical schools</a:t>
              </a:r>
            </a:p>
          </p:txBody>
        </p:sp>
        <p:sp>
          <p:nvSpPr>
            <p:cNvPr id="12" name="Oval 11"/>
            <p:cNvSpPr/>
            <p:nvPr/>
          </p:nvSpPr>
          <p:spPr>
            <a:xfrm>
              <a:off x="9519252" y="1355812"/>
              <a:ext cx="1128897" cy="472451"/>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noFill/>
              </a:endParaRPr>
            </a:p>
          </p:txBody>
        </p:sp>
      </p:grpSp>
      <p:sp>
        <p:nvSpPr>
          <p:cNvPr id="19" name="Oval 18">
            <a:hlinkClick r:id="rId4"/>
            <a:extLst>
              <a:ext uri="{FF2B5EF4-FFF2-40B4-BE49-F238E27FC236}">
                <a16:creationId xmlns:a16="http://schemas.microsoft.com/office/drawing/2014/main" id="{E59FF7CD-D2F7-4CED-BFBF-A0E313BF8965}"/>
              </a:ext>
            </a:extLst>
          </p:cNvPr>
          <p:cNvSpPr/>
          <p:nvPr/>
        </p:nvSpPr>
        <p:spPr bwMode="auto">
          <a:xfrm>
            <a:off x="10308052" y="17059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2" name="Picture 21">
            <a:extLst>
              <a:ext uri="{FF2B5EF4-FFF2-40B4-BE49-F238E27FC236}">
                <a16:creationId xmlns:a16="http://schemas.microsoft.com/office/drawing/2014/main" id="{3940FD15-2993-4B0B-ABB7-18A5B16A3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57" y="367876"/>
            <a:ext cx="934035" cy="1208751"/>
          </a:xfrm>
          <a:prstGeom prst="rect">
            <a:avLst/>
          </a:prstGeom>
          <a:ln>
            <a:solidFill>
              <a:schemeClr val="tx1"/>
            </a:solidFill>
          </a:ln>
        </p:spPr>
      </p:pic>
      <p:sp>
        <p:nvSpPr>
          <p:cNvPr id="23" name="TextBox 22">
            <a:extLst>
              <a:ext uri="{FF2B5EF4-FFF2-40B4-BE49-F238E27FC236}">
                <a16:creationId xmlns:a16="http://schemas.microsoft.com/office/drawing/2014/main" id="{2F8E8A21-6474-437A-A76D-6F1B105B7866}"/>
              </a:ext>
            </a:extLst>
          </p:cNvPr>
          <p:cNvSpPr txBox="1"/>
          <p:nvPr/>
        </p:nvSpPr>
        <p:spPr>
          <a:xfrm>
            <a:off x="10748138" y="1574250"/>
            <a:ext cx="1047251" cy="246221"/>
          </a:xfrm>
          <a:prstGeom prst="rect">
            <a:avLst/>
          </a:prstGeom>
          <a:noFill/>
        </p:spPr>
        <p:txBody>
          <a:bodyPr wrap="square" rtlCol="0" anchor="t">
            <a:spAutoFit/>
          </a:bodyPr>
          <a:lstStyle/>
          <a:p>
            <a:r>
              <a:rPr lang="en-US" sz="1000">
                <a:solidFill>
                  <a:schemeClr val="tx1"/>
                </a:solidFill>
                <a:latin typeface="Arial"/>
                <a:cs typeface="Arial"/>
              </a:rPr>
              <a:t>See pg. 16</a:t>
            </a:r>
          </a:p>
        </p:txBody>
      </p:sp>
      <p:pic>
        <p:nvPicPr>
          <p:cNvPr id="24" name="Picture 23">
            <a:extLst>
              <a:ext uri="{FF2B5EF4-FFF2-40B4-BE49-F238E27FC236}">
                <a16:creationId xmlns:a16="http://schemas.microsoft.com/office/drawing/2014/main" id="{C1767633-A6DA-473F-9A9B-C5CB883F7018}"/>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D0EBF885-1B21-401B-88B6-D21108F3D23D}"/>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3855111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E9FDC36-B1BD-4626-A998-2A4FC8AE057F}"/>
              </a:ext>
            </a:extLst>
          </p:cNvPr>
          <p:cNvPicPr>
            <a:picLocks noChangeAspect="1"/>
          </p:cNvPicPr>
          <p:nvPr/>
        </p:nvPicPr>
        <p:blipFill>
          <a:blip r:embed="rId3"/>
          <a:stretch>
            <a:fillRect/>
          </a:stretch>
        </p:blipFill>
        <p:spPr>
          <a:xfrm>
            <a:off x="10967289" y="5940532"/>
            <a:ext cx="1157207" cy="851475"/>
          </a:xfrm>
          <a:prstGeom prst="rect">
            <a:avLst/>
          </a:prstGeom>
        </p:spPr>
      </p:pic>
      <p:pic>
        <p:nvPicPr>
          <p:cNvPr id="20" name="Picture 19">
            <a:extLst>
              <a:ext uri="{FF2B5EF4-FFF2-40B4-BE49-F238E27FC236}">
                <a16:creationId xmlns:a16="http://schemas.microsoft.com/office/drawing/2014/main" id="{291DCF55-C71B-44CF-990D-50407769B363}"/>
              </a:ext>
            </a:extLst>
          </p:cNvPr>
          <p:cNvPicPr>
            <a:picLocks noChangeAspect="1"/>
          </p:cNvPicPr>
          <p:nvPr/>
        </p:nvPicPr>
        <p:blipFill>
          <a:blip r:embed="rId4"/>
          <a:stretch>
            <a:fillRect/>
          </a:stretch>
        </p:blipFill>
        <p:spPr>
          <a:xfrm>
            <a:off x="196230" y="1564414"/>
            <a:ext cx="10771059" cy="4686161"/>
          </a:xfrm>
          <a:prstGeom prst="rect">
            <a:avLst/>
          </a:prstGeom>
        </p:spPr>
      </p:pic>
      <p:pic>
        <p:nvPicPr>
          <p:cNvPr id="17" name="Picture 16">
            <a:extLst>
              <a:ext uri="{FF2B5EF4-FFF2-40B4-BE49-F238E27FC236}">
                <a16:creationId xmlns:a16="http://schemas.microsoft.com/office/drawing/2014/main" id="{F5C27030-C022-4F92-9A78-7E71A7025E51}"/>
              </a:ext>
            </a:extLst>
          </p:cNvPr>
          <p:cNvPicPr>
            <a:picLocks noChangeAspect="1"/>
          </p:cNvPicPr>
          <p:nvPr/>
        </p:nvPicPr>
        <p:blipFill>
          <a:blip r:embed="rId5"/>
          <a:stretch>
            <a:fillRect/>
          </a:stretch>
        </p:blipFill>
        <p:spPr>
          <a:xfrm>
            <a:off x="10896601" y="5724313"/>
            <a:ext cx="1284515" cy="1137331"/>
          </a:xfrm>
          <a:prstGeom prst="rect">
            <a:avLst/>
          </a:prstGeom>
        </p:spPr>
      </p:pic>
      <p:sp>
        <p:nvSpPr>
          <p:cNvPr id="2" name="Title 1"/>
          <p:cNvSpPr>
            <a:spLocks noGrp="1"/>
          </p:cNvSpPr>
          <p:nvPr>
            <p:ph type="title"/>
          </p:nvPr>
        </p:nvSpPr>
        <p:spPr>
          <a:xfrm>
            <a:off x="203921" y="234822"/>
            <a:ext cx="10561755" cy="450551"/>
          </a:xfrm>
        </p:spPr>
        <p:txBody>
          <a:bodyPr anchor="t">
            <a:noAutofit/>
          </a:bodyPr>
          <a:lstStyle/>
          <a:p>
            <a:r>
              <a:rPr lang="en-US" sz="3000"/>
              <a:t>Other applicants with modest credentials are accepted</a:t>
            </a:r>
          </a:p>
        </p:txBody>
      </p:sp>
      <p:sp>
        <p:nvSpPr>
          <p:cNvPr id="4" name="Slide Number Placeholder 3">
            <a:extLst>
              <a:ext uri="{FF2B5EF4-FFF2-40B4-BE49-F238E27FC236}">
                <a16:creationId xmlns:a16="http://schemas.microsoft.com/office/drawing/2014/main" id="{CBE55AC0-7454-44B6-9DFF-FE20C90ADE24}"/>
              </a:ext>
            </a:extLst>
          </p:cNvPr>
          <p:cNvSpPr>
            <a:spLocks noGrp="1"/>
          </p:cNvSpPr>
          <p:nvPr>
            <p:ph type="sldNum" sz="quarter" idx="12"/>
          </p:nvPr>
        </p:nvSpPr>
        <p:spPr/>
        <p:txBody>
          <a:bodyPr/>
          <a:lstStyle/>
          <a:p>
            <a:fld id="{D6B19277-EAB9-4921-A5C5-E69ACF948BA1}" type="slidenum">
              <a:rPr lang="en-US" smtClean="0"/>
              <a:pPr/>
              <a:t>23</a:t>
            </a:fld>
            <a:endParaRPr lang="en-US"/>
          </a:p>
        </p:txBody>
      </p:sp>
      <p:sp>
        <p:nvSpPr>
          <p:cNvPr id="18" name="Slide Number Placeholder 1">
            <a:extLst>
              <a:ext uri="{FF2B5EF4-FFF2-40B4-BE49-F238E27FC236}">
                <a16:creationId xmlns:a16="http://schemas.microsoft.com/office/drawing/2014/main" id="{B7F0646D-507B-4076-B276-FAD3EEA4706B}"/>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23</a:t>
            </a:fld>
            <a:endParaRPr lang="en-US" sz="1400" b="0">
              <a:solidFill>
                <a:schemeClr val="tx1"/>
              </a:solidFill>
            </a:endParaRPr>
          </a:p>
        </p:txBody>
      </p:sp>
      <p:sp>
        <p:nvSpPr>
          <p:cNvPr id="21" name="TextBox 20">
            <a:extLst>
              <a:ext uri="{FF2B5EF4-FFF2-40B4-BE49-F238E27FC236}">
                <a16:creationId xmlns:a16="http://schemas.microsoft.com/office/drawing/2014/main" id="{B52ECC6B-4FE6-4B59-A304-17DBC2F94079}"/>
              </a:ext>
            </a:extLst>
          </p:cNvPr>
          <p:cNvSpPr txBox="1"/>
          <p:nvPr/>
        </p:nvSpPr>
        <p:spPr>
          <a:xfrm>
            <a:off x="154456" y="773383"/>
            <a:ext cx="10170015" cy="584775"/>
          </a:xfrm>
          <a:prstGeom prst="rect">
            <a:avLst/>
          </a:prstGeom>
          <a:noFill/>
        </p:spPr>
        <p:txBody>
          <a:bodyPr wrap="square" rtlCol="0">
            <a:spAutoFit/>
          </a:bodyPr>
          <a:lstStyle/>
          <a:p>
            <a:r>
              <a:rPr lang="en-US" sz="1600">
                <a:solidFill>
                  <a:schemeClr val="tx1"/>
                </a:solidFill>
              </a:rPr>
              <a:t>Percentage and Number of 2017, 2018 and 2019 Applicants Accepted Into at Least One Medical School,</a:t>
            </a:r>
          </a:p>
          <a:p>
            <a:r>
              <a:rPr lang="en-US" sz="1600">
                <a:solidFill>
                  <a:schemeClr val="tx1"/>
                </a:solidFill>
              </a:rPr>
              <a:t>by MCAT Total Score and Undergraduate GPA Range</a:t>
            </a:r>
          </a:p>
        </p:txBody>
      </p:sp>
      <p:grpSp>
        <p:nvGrpSpPr>
          <p:cNvPr id="5" name="Group 4">
            <a:extLst>
              <a:ext uri="{FF2B5EF4-FFF2-40B4-BE49-F238E27FC236}">
                <a16:creationId xmlns:a16="http://schemas.microsoft.com/office/drawing/2014/main" id="{2B00A211-9FC0-4590-A804-65EC8C8F3453}"/>
              </a:ext>
            </a:extLst>
          </p:cNvPr>
          <p:cNvGrpSpPr/>
          <p:nvPr/>
        </p:nvGrpSpPr>
        <p:grpSpPr>
          <a:xfrm>
            <a:off x="848761" y="3323770"/>
            <a:ext cx="4134923" cy="2290663"/>
            <a:chOff x="1104479" y="228837"/>
            <a:chExt cx="4134922" cy="2290663"/>
          </a:xfrm>
        </p:grpSpPr>
        <p:cxnSp>
          <p:nvCxnSpPr>
            <p:cNvPr id="11" name="Straight Arrow Connector 12"/>
            <p:cNvCxnSpPr>
              <a:cxnSpLocks noChangeShapeType="1"/>
            </p:cNvCxnSpPr>
            <p:nvPr/>
          </p:nvCxnSpPr>
          <p:spPr bwMode="auto">
            <a:xfrm flipV="1">
              <a:off x="3197862" y="507160"/>
              <a:ext cx="882561" cy="183561"/>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12"/>
            <p:cNvSpPr/>
            <p:nvPr/>
          </p:nvSpPr>
          <p:spPr>
            <a:xfrm>
              <a:off x="4080423" y="228837"/>
              <a:ext cx="1158978" cy="476271"/>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noFill/>
              </a:endParaRPr>
            </a:p>
          </p:txBody>
        </p:sp>
        <p:sp>
          <p:nvSpPr>
            <p:cNvPr id="14" name="Oval 13"/>
            <p:cNvSpPr>
              <a:spLocks noChangeArrowheads="1"/>
            </p:cNvSpPr>
            <p:nvPr/>
          </p:nvSpPr>
          <p:spPr bwMode="auto">
            <a:xfrm>
              <a:off x="1104479" y="456058"/>
              <a:ext cx="2656734" cy="2063442"/>
            </a:xfrm>
            <a:prstGeom prst="ellipse">
              <a:avLst/>
            </a:prstGeom>
            <a:solidFill>
              <a:srgbClr val="FFFFFF"/>
            </a:solidFill>
            <a:ln w="22225" algn="ctr">
              <a:solidFill>
                <a:schemeClr val="tx1"/>
              </a:solidFill>
              <a:round/>
              <a:headEnd/>
              <a:tailEnd/>
            </a:ln>
          </p:spPr>
          <p:txBody>
            <a:bodyPr lIns="0" tIns="0" rIns="0" bIns="0"/>
            <a:lstStyle>
              <a:lvl1pPr>
                <a:defRPr sz="2000" b="1">
                  <a:solidFill>
                    <a:schemeClr val="bg1"/>
                  </a:solidFill>
                  <a:latin typeface="Arial" panose="020B0604020202020204" pitchFamily="34" charset="0"/>
                  <a:cs typeface="Arial" panose="020B0604020202020204" pitchFamily="34" charset="0"/>
                </a:defRPr>
              </a:lvl1pPr>
              <a:lvl2pPr marL="742950" indent="-285750">
                <a:defRPr sz="2000" b="1">
                  <a:solidFill>
                    <a:schemeClr val="bg1"/>
                  </a:solidFill>
                  <a:latin typeface="Arial" panose="020B0604020202020204" pitchFamily="34" charset="0"/>
                  <a:cs typeface="Arial" panose="020B0604020202020204" pitchFamily="34" charset="0"/>
                </a:defRPr>
              </a:lvl2pPr>
              <a:lvl3pPr marL="1143000" indent="-228600">
                <a:defRPr sz="2000" b="1">
                  <a:solidFill>
                    <a:schemeClr val="bg1"/>
                  </a:solidFill>
                  <a:latin typeface="Arial" panose="020B0604020202020204" pitchFamily="34" charset="0"/>
                  <a:cs typeface="Arial" panose="020B0604020202020204" pitchFamily="34" charset="0"/>
                </a:defRPr>
              </a:lvl3pPr>
              <a:lvl4pPr marL="1600200" indent="-228600">
                <a:defRPr sz="2000" b="1">
                  <a:solidFill>
                    <a:schemeClr val="bg1"/>
                  </a:solidFill>
                  <a:latin typeface="Arial" panose="020B0604020202020204" pitchFamily="34" charset="0"/>
                  <a:cs typeface="Arial" panose="020B0604020202020204" pitchFamily="34" charset="0"/>
                </a:defRPr>
              </a:lvl4pPr>
              <a:lvl5pPr marL="2057400" indent="-22860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a:r>
                <a:rPr lang="en-US" altLang="en-US" sz="1500">
                  <a:solidFill>
                    <a:schemeClr val="tx1"/>
                  </a:solidFill>
                </a:rPr>
                <a:t>14% of applicants with GPAs 3.00-3.19 and MCAT scores </a:t>
              </a:r>
              <a:br>
                <a:rPr lang="en-US" altLang="en-US" sz="1500">
                  <a:solidFill>
                    <a:schemeClr val="tx1"/>
                  </a:solidFill>
                </a:rPr>
              </a:br>
              <a:r>
                <a:rPr lang="en-US" altLang="en-US" sz="1500">
                  <a:solidFill>
                    <a:schemeClr val="tx1"/>
                  </a:solidFill>
                </a:rPr>
                <a:t>498-501 were admitted into at least one medical school</a:t>
              </a:r>
            </a:p>
          </p:txBody>
        </p:sp>
      </p:grpSp>
      <p:sp>
        <p:nvSpPr>
          <p:cNvPr id="19" name="Oval 18">
            <a:hlinkClick r:id="rId6"/>
            <a:extLst>
              <a:ext uri="{FF2B5EF4-FFF2-40B4-BE49-F238E27FC236}">
                <a16:creationId xmlns:a16="http://schemas.microsoft.com/office/drawing/2014/main" id="{F062532F-9487-481D-9696-1E83E7818F34}"/>
              </a:ext>
            </a:extLst>
          </p:cNvPr>
          <p:cNvSpPr/>
          <p:nvPr/>
        </p:nvSpPr>
        <p:spPr bwMode="auto">
          <a:xfrm>
            <a:off x="10296156" y="115999"/>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2" name="Picture 21">
            <a:extLst>
              <a:ext uri="{FF2B5EF4-FFF2-40B4-BE49-F238E27FC236}">
                <a16:creationId xmlns:a16="http://schemas.microsoft.com/office/drawing/2014/main" id="{984503A2-F936-41E9-B8E0-56F25D454B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7361" y="313279"/>
            <a:ext cx="934035" cy="1208751"/>
          </a:xfrm>
          <a:prstGeom prst="rect">
            <a:avLst/>
          </a:prstGeom>
          <a:ln>
            <a:solidFill>
              <a:schemeClr val="tx1"/>
            </a:solidFill>
          </a:ln>
        </p:spPr>
      </p:pic>
      <p:sp>
        <p:nvSpPr>
          <p:cNvPr id="23" name="TextBox 22">
            <a:extLst>
              <a:ext uri="{FF2B5EF4-FFF2-40B4-BE49-F238E27FC236}">
                <a16:creationId xmlns:a16="http://schemas.microsoft.com/office/drawing/2014/main" id="{90CE2989-70C5-487B-B941-F4AB43A602D3}"/>
              </a:ext>
            </a:extLst>
          </p:cNvPr>
          <p:cNvSpPr txBox="1"/>
          <p:nvPr/>
        </p:nvSpPr>
        <p:spPr>
          <a:xfrm>
            <a:off x="10736242" y="1519653"/>
            <a:ext cx="1047251" cy="246221"/>
          </a:xfrm>
          <a:prstGeom prst="rect">
            <a:avLst/>
          </a:prstGeom>
          <a:noFill/>
        </p:spPr>
        <p:txBody>
          <a:bodyPr wrap="square" rtlCol="0" anchor="t">
            <a:spAutoFit/>
          </a:bodyPr>
          <a:lstStyle/>
          <a:p>
            <a:r>
              <a:rPr lang="en-US" sz="1000">
                <a:solidFill>
                  <a:schemeClr val="tx1"/>
                </a:solidFill>
                <a:latin typeface="Arial"/>
                <a:cs typeface="Arial"/>
              </a:rPr>
              <a:t>See pg. 16</a:t>
            </a:r>
          </a:p>
        </p:txBody>
      </p:sp>
      <p:sp>
        <p:nvSpPr>
          <p:cNvPr id="25" name="Text Placeholder 5">
            <a:extLst>
              <a:ext uri="{FF2B5EF4-FFF2-40B4-BE49-F238E27FC236}">
                <a16:creationId xmlns:a16="http://schemas.microsoft.com/office/drawing/2014/main" id="{E3494B82-4D2D-4CDD-A86F-97D7A2899472}"/>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3059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585422-8FD2-4009-A908-9C61F0C4D9F0}"/>
              </a:ext>
            </a:extLst>
          </p:cNvPr>
          <p:cNvSpPr>
            <a:spLocks noGrp="1"/>
          </p:cNvSpPr>
          <p:nvPr>
            <p:ph type="title"/>
          </p:nvPr>
        </p:nvSpPr>
        <p:spPr>
          <a:xfrm>
            <a:off x="588723" y="3193595"/>
            <a:ext cx="10709755" cy="620712"/>
          </a:xfrm>
        </p:spPr>
        <p:txBody>
          <a:bodyPr/>
          <a:lstStyle/>
          <a:p>
            <a:pPr algn="ctr"/>
            <a:r>
              <a:rPr lang="en-US" sz="4000">
                <a:solidFill>
                  <a:schemeClr val="bg1"/>
                </a:solidFill>
              </a:rPr>
              <a:t>The Value of MCAT Scores and Undergraduate GPAs in Predicting </a:t>
            </a:r>
            <a:br>
              <a:rPr lang="en-US" sz="4000">
                <a:solidFill>
                  <a:schemeClr val="bg1"/>
                </a:solidFill>
              </a:rPr>
            </a:br>
            <a:r>
              <a:rPr lang="en-US" sz="4000">
                <a:solidFill>
                  <a:schemeClr val="bg1"/>
                </a:solidFill>
              </a:rPr>
              <a:t>Medical Student Performance</a:t>
            </a:r>
          </a:p>
        </p:txBody>
      </p:sp>
      <p:sp>
        <p:nvSpPr>
          <p:cNvPr id="3" name="Slide Number Placeholder 2">
            <a:extLst>
              <a:ext uri="{FF2B5EF4-FFF2-40B4-BE49-F238E27FC236}">
                <a16:creationId xmlns:a16="http://schemas.microsoft.com/office/drawing/2014/main" id="{0815EEE5-293C-4565-924B-C61E3BE2CBAE}"/>
              </a:ext>
            </a:extLst>
          </p:cNvPr>
          <p:cNvSpPr>
            <a:spLocks noGrp="1"/>
          </p:cNvSpPr>
          <p:nvPr>
            <p:ph type="sldNum" sz="quarter" idx="4"/>
          </p:nvPr>
        </p:nvSpPr>
        <p:spPr>
          <a:xfrm>
            <a:off x="0" y="6466879"/>
            <a:ext cx="2844800" cy="365125"/>
          </a:xfrm>
        </p:spPr>
        <p:txBody>
          <a:bodyPr/>
          <a:lstStyle/>
          <a:p>
            <a:pPr defTabSz="914377">
              <a:defRPr/>
            </a:pPr>
            <a:fld id="{51AC3CF6-25CD-4E75-9FFD-C5B9E43CD78B}" type="slidenum">
              <a:rPr lang="en-US">
                <a:solidFill>
                  <a:srgbClr val="FFFFFF"/>
                </a:solidFill>
              </a:rPr>
              <a:pPr defTabSz="914377">
                <a:defRPr/>
              </a:pPr>
              <a:t>24</a:t>
            </a:fld>
            <a:endParaRPr lang="en-US">
              <a:solidFill>
                <a:srgbClr val="FFFFFF"/>
              </a:solidFill>
            </a:endParaRPr>
          </a:p>
        </p:txBody>
      </p:sp>
      <p:sp>
        <p:nvSpPr>
          <p:cNvPr id="6" name="Text Placeholder 5">
            <a:extLst>
              <a:ext uri="{FF2B5EF4-FFF2-40B4-BE49-F238E27FC236}">
                <a16:creationId xmlns:a16="http://schemas.microsoft.com/office/drawing/2014/main" id="{755570F7-6885-4892-8A96-9F4426851FB7}"/>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36212428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41F-3146-49CA-8490-3BBE7089C902}"/>
              </a:ext>
            </a:extLst>
          </p:cNvPr>
          <p:cNvSpPr>
            <a:spLocks noGrp="1"/>
          </p:cNvSpPr>
          <p:nvPr>
            <p:ph type="title"/>
          </p:nvPr>
        </p:nvSpPr>
        <p:spPr>
          <a:xfrm>
            <a:off x="400351" y="368961"/>
            <a:ext cx="11515723" cy="620712"/>
          </a:xfrm>
        </p:spPr>
        <p:txBody>
          <a:bodyPr anchor="t"/>
          <a:lstStyle/>
          <a:p>
            <a:r>
              <a:rPr lang="en-US"/>
              <a:t>We are more than halfway through the validity research</a:t>
            </a:r>
          </a:p>
        </p:txBody>
      </p:sp>
      <p:sp>
        <p:nvSpPr>
          <p:cNvPr id="8" name="Slide Number Placeholder 2">
            <a:extLst>
              <a:ext uri="{FF2B5EF4-FFF2-40B4-BE49-F238E27FC236}">
                <a16:creationId xmlns:a16="http://schemas.microsoft.com/office/drawing/2014/main" id="{25FC3B26-8AED-4E5A-BBBD-9BDB148FC095}"/>
              </a:ext>
            </a:extLst>
          </p:cNvPr>
          <p:cNvSpPr txBox="1">
            <a:spLocks/>
          </p:cNvSpPr>
          <p:nvPr/>
        </p:nvSpPr>
        <p:spPr>
          <a:xfrm>
            <a:off x="0" y="6466879"/>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51AC3CF6-25CD-4E75-9FFD-C5B9E43CD78B}" type="slidenum">
              <a:rPr lang="en-US" sz="1400" b="0">
                <a:solidFill>
                  <a:srgbClr val="FFFFFF"/>
                </a:solidFill>
              </a:rPr>
              <a:pPr>
                <a:defRPr/>
              </a:pPr>
              <a:t>25</a:t>
            </a:fld>
            <a:endParaRPr lang="en-US" sz="1400" b="0">
              <a:solidFill>
                <a:srgbClr val="FFFFFF"/>
              </a:solidFill>
            </a:endParaRPr>
          </a:p>
        </p:txBody>
      </p:sp>
      <p:sp>
        <p:nvSpPr>
          <p:cNvPr id="6" name="Text Placeholder 5">
            <a:extLst>
              <a:ext uri="{FF2B5EF4-FFF2-40B4-BE49-F238E27FC236}">
                <a16:creationId xmlns:a16="http://schemas.microsoft.com/office/drawing/2014/main" id="{A6C90504-5118-4D2F-9140-C213B8049331}"/>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grpSp>
        <p:nvGrpSpPr>
          <p:cNvPr id="14" name="Group 13">
            <a:extLst>
              <a:ext uri="{FF2B5EF4-FFF2-40B4-BE49-F238E27FC236}">
                <a16:creationId xmlns:a16="http://schemas.microsoft.com/office/drawing/2014/main" id="{EC030592-5033-4345-B110-50FC37AC4B54}"/>
              </a:ext>
            </a:extLst>
          </p:cNvPr>
          <p:cNvGrpSpPr/>
          <p:nvPr/>
        </p:nvGrpSpPr>
        <p:grpSpPr>
          <a:xfrm>
            <a:off x="188154" y="1377400"/>
            <a:ext cx="11940119" cy="4103199"/>
            <a:chOff x="125940" y="1398666"/>
            <a:chExt cx="11940119" cy="4103199"/>
          </a:xfrm>
        </p:grpSpPr>
        <p:grpSp>
          <p:nvGrpSpPr>
            <p:cNvPr id="9" name="Group 8">
              <a:extLst>
                <a:ext uri="{FF2B5EF4-FFF2-40B4-BE49-F238E27FC236}">
                  <a16:creationId xmlns:a16="http://schemas.microsoft.com/office/drawing/2014/main" id="{7519489A-A4A9-47D9-9317-D95F57BBE24E}"/>
                </a:ext>
              </a:extLst>
            </p:cNvPr>
            <p:cNvGrpSpPr/>
            <p:nvPr/>
          </p:nvGrpSpPr>
          <p:grpSpPr>
            <a:xfrm>
              <a:off x="125940" y="1398666"/>
              <a:ext cx="11940119" cy="4060667"/>
              <a:chOff x="125940" y="1398666"/>
              <a:chExt cx="11940119" cy="4060667"/>
            </a:xfrm>
          </p:grpSpPr>
          <p:pic>
            <p:nvPicPr>
              <p:cNvPr id="10" name="Picture 9">
                <a:extLst>
                  <a:ext uri="{FF2B5EF4-FFF2-40B4-BE49-F238E27FC236}">
                    <a16:creationId xmlns:a16="http://schemas.microsoft.com/office/drawing/2014/main" id="{567223C8-110B-4B28-B175-DEC03AA81946}"/>
                  </a:ext>
                </a:extLst>
              </p:cNvPr>
              <p:cNvPicPr>
                <a:picLocks noChangeAspect="1"/>
              </p:cNvPicPr>
              <p:nvPr/>
            </p:nvPicPr>
            <p:blipFill>
              <a:blip r:embed="rId3"/>
              <a:stretch>
                <a:fillRect/>
              </a:stretch>
            </p:blipFill>
            <p:spPr>
              <a:xfrm>
                <a:off x="125940" y="1398666"/>
                <a:ext cx="11940119" cy="4060667"/>
              </a:xfrm>
              <a:prstGeom prst="rect">
                <a:avLst/>
              </a:prstGeom>
            </p:spPr>
          </p:pic>
          <p:sp>
            <p:nvSpPr>
              <p:cNvPr id="7" name="Rectangle 6">
                <a:extLst>
                  <a:ext uri="{FF2B5EF4-FFF2-40B4-BE49-F238E27FC236}">
                    <a16:creationId xmlns:a16="http://schemas.microsoft.com/office/drawing/2014/main" id="{309115DE-9185-4583-A39E-065BD090CF6C}"/>
                  </a:ext>
                </a:extLst>
              </p:cNvPr>
              <p:cNvSpPr/>
              <p:nvPr/>
            </p:nvSpPr>
            <p:spPr bwMode="auto">
              <a:xfrm>
                <a:off x="7945970" y="1763791"/>
                <a:ext cx="1782821" cy="936879"/>
              </a:xfrm>
              <a:prstGeom prst="rect">
                <a:avLst/>
              </a:prstGeom>
              <a:solidFill>
                <a:srgbClr val="C9BDDD"/>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5" name="TextBox 4">
                <a:extLst>
                  <a:ext uri="{FF2B5EF4-FFF2-40B4-BE49-F238E27FC236}">
                    <a16:creationId xmlns:a16="http://schemas.microsoft.com/office/drawing/2014/main" id="{45CAE31D-79EB-4B5A-AAEA-F5C397EE7850}"/>
                  </a:ext>
                </a:extLst>
              </p:cNvPr>
              <p:cNvSpPr txBox="1"/>
              <p:nvPr/>
            </p:nvSpPr>
            <p:spPr>
              <a:xfrm>
                <a:off x="7848552" y="1839558"/>
                <a:ext cx="1977656" cy="785343"/>
              </a:xfrm>
              <a:prstGeom prst="rect">
                <a:avLst/>
              </a:prstGeom>
              <a:noFill/>
            </p:spPr>
            <p:txBody>
              <a:bodyPr wrap="square" rtlCol="0">
                <a:spAutoFit/>
              </a:bodyPr>
              <a:lstStyle/>
              <a:p>
                <a:pPr algn="ctr">
                  <a:lnSpc>
                    <a:spcPct val="150000"/>
                  </a:lnSpc>
                </a:pPr>
                <a:r>
                  <a:rPr lang="en-US" sz="1600" b="0">
                    <a:solidFill>
                      <a:srgbClr val="000000"/>
                    </a:solidFill>
                  </a:rPr>
                  <a:t>Graduate in 4 years </a:t>
                </a:r>
              </a:p>
              <a:p>
                <a:pPr algn="ctr">
                  <a:lnSpc>
                    <a:spcPct val="150000"/>
                  </a:lnSpc>
                </a:pPr>
                <a:r>
                  <a:rPr lang="en-US" sz="1600" b="0">
                    <a:solidFill>
                      <a:srgbClr val="000000"/>
                    </a:solidFill>
                  </a:rPr>
                  <a:t>USMLE Step 2 CK</a:t>
                </a:r>
              </a:p>
            </p:txBody>
          </p:sp>
        </p:grpSp>
        <p:pic>
          <p:nvPicPr>
            <p:cNvPr id="12" name="Graphic 11" descr="Checkmark">
              <a:extLst>
                <a:ext uri="{FF2B5EF4-FFF2-40B4-BE49-F238E27FC236}">
                  <a16:creationId xmlns:a16="http://schemas.microsoft.com/office/drawing/2014/main" id="{19401637-F45D-47A5-BCBB-5F23C718C8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2299" y="5049982"/>
              <a:ext cx="379227" cy="451883"/>
            </a:xfrm>
            <a:prstGeom prst="rect">
              <a:avLst/>
            </a:prstGeom>
          </p:spPr>
        </p:pic>
        <p:pic>
          <p:nvPicPr>
            <p:cNvPr id="13" name="Graphic 12" descr="Checkmark">
              <a:extLst>
                <a:ext uri="{FF2B5EF4-FFF2-40B4-BE49-F238E27FC236}">
                  <a16:creationId xmlns:a16="http://schemas.microsoft.com/office/drawing/2014/main" id="{241C4269-0896-43D3-B947-6B21CF0454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3619" y="3899490"/>
              <a:ext cx="379227" cy="451883"/>
            </a:xfrm>
            <a:prstGeom prst="rect">
              <a:avLst/>
            </a:prstGeom>
          </p:spPr>
        </p:pic>
      </p:grpSp>
    </p:spTree>
    <p:extLst>
      <p:ext uri="{BB962C8B-B14F-4D97-AF65-F5344CB8AC3E}">
        <p14:creationId xmlns:p14="http://schemas.microsoft.com/office/powerpoint/2010/main" val="16977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26</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a:xfrm>
            <a:off x="169333" y="247302"/>
            <a:ext cx="12022667" cy="510911"/>
          </a:xfrm>
        </p:spPr>
        <p:txBody>
          <a:bodyPr anchor="t">
            <a:noAutofit/>
          </a:bodyPr>
          <a:lstStyle/>
          <a:p>
            <a:r>
              <a:rPr lang="en-US" sz="2800">
                <a:ea typeface="+mn-lt"/>
                <a:cs typeface="+mn-lt"/>
              </a:rPr>
              <a:t>Examining the associations of MCAT scores and undergraduate GPAs with medical students’ performance on varied outcomes provides a more complete picture of applicants’ likely success in medical school</a:t>
            </a:r>
            <a:endParaRPr lang="en-US" sz="2800"/>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a:xfrm>
            <a:off x="625660" y="1530736"/>
            <a:ext cx="10722525" cy="4019799"/>
          </a:xfrm>
        </p:spPr>
        <p:txBody>
          <a:bodyPr>
            <a:normAutofit/>
          </a:bodyPr>
          <a:lstStyle/>
          <a:p>
            <a:r>
              <a:rPr lang="en-US" sz="2400"/>
              <a:t>There is a strong relationship between MCAT scores and students’ preclerkship, Step 1, clerkship, and Step 2 CK performance. </a:t>
            </a:r>
          </a:p>
          <a:p>
            <a:r>
              <a:rPr lang="en-US" sz="2400"/>
              <a:t>Some students perform better than their MCAT scores predict, and others perform less well. </a:t>
            </a:r>
          </a:p>
          <a:p>
            <a:r>
              <a:rPr lang="en-US" sz="2400"/>
              <a:t>Using MCAT total scores and undergraduate GPAs provides better prediction of medical student performance than using either one alone. </a:t>
            </a:r>
          </a:p>
          <a:p>
            <a:r>
              <a:rPr lang="en-US" sz="2400"/>
              <a:t>Students with a wide range of MCAT scores and undergraduate GPAs pass the Step 1 and Step 2 CK exams on the first attempt and graduate within four years. </a:t>
            </a:r>
          </a:p>
        </p:txBody>
      </p:sp>
      <p:sp>
        <p:nvSpPr>
          <p:cNvPr id="6" name="Text Placeholder 5">
            <a:extLst>
              <a:ext uri="{FF2B5EF4-FFF2-40B4-BE49-F238E27FC236}">
                <a16:creationId xmlns:a16="http://schemas.microsoft.com/office/drawing/2014/main" id="{9A230B98-3290-467E-8DF1-480A01E562DF}"/>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1196340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2D000-19B4-410F-831E-AC81905AD216}"/>
              </a:ext>
            </a:extLst>
          </p:cNvPr>
          <p:cNvPicPr>
            <a:picLocks noChangeAspect="1"/>
          </p:cNvPicPr>
          <p:nvPr/>
        </p:nvPicPr>
        <p:blipFill>
          <a:blip r:embed="rId3"/>
          <a:stretch>
            <a:fillRect/>
          </a:stretch>
        </p:blipFill>
        <p:spPr>
          <a:xfrm>
            <a:off x="314767" y="1859928"/>
            <a:ext cx="9762547" cy="4647508"/>
          </a:xfrm>
          <a:prstGeom prst="rect">
            <a:avLst/>
          </a:prstGeom>
        </p:spPr>
      </p:pic>
      <p:sp>
        <p:nvSpPr>
          <p:cNvPr id="8" name="Rectangle 7">
            <a:extLst>
              <a:ext uri="{FF2B5EF4-FFF2-40B4-BE49-F238E27FC236}">
                <a16:creationId xmlns:a16="http://schemas.microsoft.com/office/drawing/2014/main" id="{A7D09615-35EC-404C-88D3-2FE12ECAAECA}"/>
              </a:ext>
            </a:extLst>
          </p:cNvPr>
          <p:cNvSpPr/>
          <p:nvPr/>
        </p:nvSpPr>
        <p:spPr>
          <a:xfrm>
            <a:off x="-7883" y="0"/>
            <a:ext cx="1219200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800" b="0">
              <a:solidFill>
                <a:prstClr val="white"/>
              </a:solidFill>
              <a:latin typeface="Calibri" panose="020F0502020204030204"/>
            </a:endParaRPr>
          </a:p>
        </p:txBody>
      </p:sp>
      <p:sp>
        <p:nvSpPr>
          <p:cNvPr id="2" name="Rectangle 1">
            <a:extLst>
              <a:ext uri="{FF2B5EF4-FFF2-40B4-BE49-F238E27FC236}">
                <a16:creationId xmlns:a16="http://schemas.microsoft.com/office/drawing/2014/main" id="{2D51B268-DC6F-4953-A2A7-0D628BCED81B}"/>
              </a:ext>
            </a:extLst>
          </p:cNvPr>
          <p:cNvSpPr/>
          <p:nvPr/>
        </p:nvSpPr>
        <p:spPr>
          <a:xfrm>
            <a:off x="181663" y="1119604"/>
            <a:ext cx="9205801" cy="646331"/>
          </a:xfrm>
          <a:prstGeom prst="rect">
            <a:avLst/>
          </a:prstGeom>
          <a:solidFill>
            <a:schemeClr val="bg1"/>
          </a:solidFill>
        </p:spPr>
        <p:txBody>
          <a:bodyPr wrap="square">
            <a:spAutoFit/>
          </a:bodyPr>
          <a:lstStyle/>
          <a:p>
            <a:pPr lvl="0">
              <a:defRPr/>
            </a:pPr>
            <a:r>
              <a:rPr lang="en-US" sz="1800">
                <a:solidFill>
                  <a:srgbClr val="1F497D"/>
                </a:solidFill>
                <a:latin typeface="Arial" panose="020B0604020202020204" pitchFamily="34" charset="0"/>
                <a:ea typeface="Times New Roman" panose="02020603050405020304" pitchFamily="18" charset="0"/>
                <a:cs typeface="Arial" panose="020B0604020202020204" pitchFamily="34" charset="0"/>
              </a:rPr>
              <a:t>Median and interquartile range of correlations of MCAT total scores with students’ preclerkship, Step 1, clerkship, and Step 2 CK performance </a:t>
            </a:r>
            <a:endParaRPr lang="en-US" sz="1800" b="0">
              <a:solidFill>
                <a:prstClr val="black"/>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729F305-A4B0-4AB1-A853-611EE73F5C16}"/>
              </a:ext>
            </a:extLst>
          </p:cNvPr>
          <p:cNvPicPr>
            <a:picLocks noChangeAspect="1"/>
          </p:cNvPicPr>
          <p:nvPr/>
        </p:nvPicPr>
        <p:blipFill>
          <a:blip r:embed="rId4"/>
          <a:stretch>
            <a:fillRect/>
          </a:stretch>
        </p:blipFill>
        <p:spPr>
          <a:xfrm>
            <a:off x="10896601" y="5724313"/>
            <a:ext cx="1284515" cy="1137331"/>
          </a:xfrm>
          <a:prstGeom prst="rect">
            <a:avLst/>
          </a:prstGeom>
        </p:spPr>
      </p:pic>
      <p:sp>
        <p:nvSpPr>
          <p:cNvPr id="18" name="Slide Number Placeholder 1">
            <a:extLst>
              <a:ext uri="{FF2B5EF4-FFF2-40B4-BE49-F238E27FC236}">
                <a16:creationId xmlns:a16="http://schemas.microsoft.com/office/drawing/2014/main" id="{03090694-97A3-4DDF-B61E-BE10709D6729}"/>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27</a:t>
            </a:fld>
            <a:endParaRPr lang="en-US" sz="1400" b="0">
              <a:solidFill>
                <a:schemeClr val="tx1"/>
              </a:solidFill>
            </a:endParaRPr>
          </a:p>
        </p:txBody>
      </p:sp>
      <p:sp>
        <p:nvSpPr>
          <p:cNvPr id="15" name="Title 14">
            <a:extLst>
              <a:ext uri="{FF2B5EF4-FFF2-40B4-BE49-F238E27FC236}">
                <a16:creationId xmlns:a16="http://schemas.microsoft.com/office/drawing/2014/main" id="{01189654-D56A-4181-9288-7B3DD9B1B83D}"/>
              </a:ext>
            </a:extLst>
          </p:cNvPr>
          <p:cNvSpPr>
            <a:spLocks noGrp="1"/>
          </p:cNvSpPr>
          <p:nvPr>
            <p:ph type="title"/>
          </p:nvPr>
        </p:nvSpPr>
        <p:spPr>
          <a:xfrm>
            <a:off x="220163" y="351576"/>
            <a:ext cx="11241693" cy="674035"/>
          </a:xfrm>
        </p:spPr>
        <p:txBody>
          <a:bodyPr/>
          <a:lstStyle/>
          <a:p>
            <a:r>
              <a:rPr lang="en-US" sz="2800"/>
              <a:t>There is a strong relationship between MCAT scores and </a:t>
            </a:r>
            <a:br>
              <a:rPr lang="en-US" sz="2800"/>
            </a:br>
            <a:r>
              <a:rPr lang="en-US" sz="2800"/>
              <a:t>preclerkship, Step 1, clerkship, and Step 2 CK performance </a:t>
            </a:r>
          </a:p>
        </p:txBody>
      </p:sp>
      <p:pic>
        <p:nvPicPr>
          <p:cNvPr id="20" name="Picture 19">
            <a:extLst>
              <a:ext uri="{FF2B5EF4-FFF2-40B4-BE49-F238E27FC236}">
                <a16:creationId xmlns:a16="http://schemas.microsoft.com/office/drawing/2014/main" id="{FA14F015-B8C6-47DF-B136-D011249789E9}"/>
              </a:ext>
            </a:extLst>
          </p:cNvPr>
          <p:cNvPicPr>
            <a:picLocks noChangeAspect="1"/>
          </p:cNvPicPr>
          <p:nvPr/>
        </p:nvPicPr>
        <p:blipFill>
          <a:blip r:embed="rId5"/>
          <a:stretch>
            <a:fillRect/>
          </a:stretch>
        </p:blipFill>
        <p:spPr>
          <a:xfrm>
            <a:off x="10134615" y="3944034"/>
            <a:ext cx="1400291" cy="944387"/>
          </a:xfrm>
          <a:prstGeom prst="rect">
            <a:avLst/>
          </a:prstGeom>
        </p:spPr>
      </p:pic>
      <p:sp>
        <p:nvSpPr>
          <p:cNvPr id="19" name="Oval 18">
            <a:hlinkClick r:id="rId6"/>
            <a:extLst>
              <a:ext uri="{FF2B5EF4-FFF2-40B4-BE49-F238E27FC236}">
                <a16:creationId xmlns:a16="http://schemas.microsoft.com/office/drawing/2014/main" id="{59008486-C756-4304-BFA2-A2014A9A02B0}"/>
              </a:ext>
            </a:extLst>
          </p:cNvPr>
          <p:cNvSpPr/>
          <p:nvPr/>
        </p:nvSpPr>
        <p:spPr bwMode="auto">
          <a:xfrm>
            <a:off x="10308052" y="124143"/>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1" name="Picture 20">
            <a:extLst>
              <a:ext uri="{FF2B5EF4-FFF2-40B4-BE49-F238E27FC236}">
                <a16:creationId xmlns:a16="http://schemas.microsoft.com/office/drawing/2014/main" id="{9D25AEF6-D429-45CB-B282-1A14476D47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57" y="321423"/>
            <a:ext cx="934035" cy="1208751"/>
          </a:xfrm>
          <a:prstGeom prst="rect">
            <a:avLst/>
          </a:prstGeom>
          <a:ln>
            <a:solidFill>
              <a:schemeClr val="tx1"/>
            </a:solidFill>
          </a:ln>
        </p:spPr>
      </p:pic>
      <p:sp>
        <p:nvSpPr>
          <p:cNvPr id="22" name="TextBox 21">
            <a:extLst>
              <a:ext uri="{FF2B5EF4-FFF2-40B4-BE49-F238E27FC236}">
                <a16:creationId xmlns:a16="http://schemas.microsoft.com/office/drawing/2014/main" id="{6473DE2E-95C3-4391-935C-CCB7E222B325}"/>
              </a:ext>
            </a:extLst>
          </p:cNvPr>
          <p:cNvSpPr txBox="1"/>
          <p:nvPr/>
        </p:nvSpPr>
        <p:spPr>
          <a:xfrm>
            <a:off x="10748138" y="1527797"/>
            <a:ext cx="1047251" cy="246221"/>
          </a:xfrm>
          <a:prstGeom prst="rect">
            <a:avLst/>
          </a:prstGeom>
          <a:noFill/>
        </p:spPr>
        <p:txBody>
          <a:bodyPr wrap="square" rtlCol="0" anchor="t">
            <a:spAutoFit/>
          </a:bodyPr>
          <a:lstStyle/>
          <a:p>
            <a:r>
              <a:rPr lang="en-US" sz="1000">
                <a:solidFill>
                  <a:schemeClr val="tx1"/>
                </a:solidFill>
                <a:latin typeface="Arial"/>
                <a:cs typeface="Arial"/>
              </a:rPr>
              <a:t>See pg. 20</a:t>
            </a:r>
          </a:p>
        </p:txBody>
      </p:sp>
      <p:pic>
        <p:nvPicPr>
          <p:cNvPr id="13" name="Picture 12">
            <a:extLst>
              <a:ext uri="{FF2B5EF4-FFF2-40B4-BE49-F238E27FC236}">
                <a16:creationId xmlns:a16="http://schemas.microsoft.com/office/drawing/2014/main" id="{72FECEAE-5C8F-480C-9B24-6E0ACD016D8F}"/>
              </a:ext>
            </a:extLst>
          </p:cNvPr>
          <p:cNvPicPr>
            <a:picLocks noChangeAspect="1"/>
          </p:cNvPicPr>
          <p:nvPr/>
        </p:nvPicPr>
        <p:blipFill>
          <a:blip r:embed="rId8"/>
          <a:stretch>
            <a:fillRect/>
          </a:stretch>
        </p:blipFill>
        <p:spPr>
          <a:xfrm>
            <a:off x="10967289" y="5940532"/>
            <a:ext cx="1157207" cy="851475"/>
          </a:xfrm>
          <a:prstGeom prst="rect">
            <a:avLst/>
          </a:prstGeom>
        </p:spPr>
      </p:pic>
      <p:sp>
        <p:nvSpPr>
          <p:cNvPr id="14" name="Text Placeholder 5">
            <a:extLst>
              <a:ext uri="{FF2B5EF4-FFF2-40B4-BE49-F238E27FC236}">
                <a16:creationId xmlns:a16="http://schemas.microsoft.com/office/drawing/2014/main" id="{F5CE1373-DA22-4841-8E54-B397FB7607E4}"/>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17977877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8E9A1-5DF9-4E8E-9E05-E7D9B5335A2D}"/>
              </a:ext>
            </a:extLst>
          </p:cNvPr>
          <p:cNvPicPr>
            <a:picLocks noChangeAspect="1"/>
          </p:cNvPicPr>
          <p:nvPr/>
        </p:nvPicPr>
        <p:blipFill>
          <a:blip r:embed="rId3"/>
          <a:stretch>
            <a:fillRect/>
          </a:stretch>
        </p:blipFill>
        <p:spPr>
          <a:xfrm>
            <a:off x="542883" y="188148"/>
            <a:ext cx="4415372" cy="6472123"/>
          </a:xfrm>
          <a:prstGeom prst="rect">
            <a:avLst/>
          </a:prstGeom>
        </p:spPr>
      </p:pic>
      <p:sp>
        <p:nvSpPr>
          <p:cNvPr id="8" name="Rectangle 7">
            <a:extLst>
              <a:ext uri="{FF2B5EF4-FFF2-40B4-BE49-F238E27FC236}">
                <a16:creationId xmlns:a16="http://schemas.microsoft.com/office/drawing/2014/main" id="{10E5DF3E-F5F8-42D6-BD6C-B0B7A0469824}"/>
              </a:ext>
            </a:extLst>
          </p:cNvPr>
          <p:cNvSpPr/>
          <p:nvPr/>
        </p:nvSpPr>
        <p:spPr>
          <a:xfrm>
            <a:off x="0" y="2"/>
            <a:ext cx="1219200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800" b="0">
              <a:solidFill>
                <a:prstClr val="white"/>
              </a:solidFill>
              <a:latin typeface="Calibri" panose="020F0502020204030204"/>
            </a:endParaRPr>
          </a:p>
        </p:txBody>
      </p:sp>
      <p:sp>
        <p:nvSpPr>
          <p:cNvPr id="44035" name="Title 3">
            <a:extLst>
              <a:ext uri="{FF2B5EF4-FFF2-40B4-BE49-F238E27FC236}">
                <a16:creationId xmlns:a16="http://schemas.microsoft.com/office/drawing/2014/main" id="{FD0FA752-EEF4-4426-B293-D89173A43E41}"/>
              </a:ext>
            </a:extLst>
          </p:cNvPr>
          <p:cNvSpPr>
            <a:spLocks noGrp="1" noChangeArrowheads="1"/>
          </p:cNvSpPr>
          <p:nvPr>
            <p:ph type="title"/>
          </p:nvPr>
        </p:nvSpPr>
        <p:spPr>
          <a:xfrm>
            <a:off x="5762441" y="1871583"/>
            <a:ext cx="5442299" cy="2381240"/>
          </a:xfrm>
        </p:spPr>
        <p:txBody>
          <a:bodyPr/>
          <a:lstStyle/>
          <a:p>
            <a:r>
              <a:rPr lang="en-US" altLang="en-US" sz="3200">
                <a:solidFill>
                  <a:schemeClr val="tx1"/>
                </a:solidFill>
              </a:rPr>
              <a:t>At this validity school, students with higher MCAT scores had higher clerkship exam scores</a:t>
            </a:r>
          </a:p>
        </p:txBody>
      </p:sp>
      <p:sp>
        <p:nvSpPr>
          <p:cNvPr id="44040" name="Rectangle 7">
            <a:extLst>
              <a:ext uri="{FF2B5EF4-FFF2-40B4-BE49-F238E27FC236}">
                <a16:creationId xmlns:a16="http://schemas.microsoft.com/office/drawing/2014/main" id="{A5921433-D27D-431C-A65D-37D0A82CF3CA}"/>
              </a:ext>
            </a:extLst>
          </p:cNvPr>
          <p:cNvSpPr>
            <a:spLocks noChangeArrowheads="1"/>
          </p:cNvSpPr>
          <p:nvPr/>
        </p:nvSpPr>
        <p:spPr bwMode="auto">
          <a:xfrm>
            <a:off x="5762441" y="4141011"/>
            <a:ext cx="4572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1500">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defTabSz="57150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defTabSz="5715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defTabSz="5715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defTabSz="5715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5715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defTabSz="571486">
              <a:lnSpc>
                <a:spcPct val="100000"/>
              </a:lnSpc>
              <a:spcBef>
                <a:spcPct val="0"/>
              </a:spcBef>
              <a:buNone/>
              <a:defRPr/>
            </a:pPr>
            <a:br>
              <a:rPr lang="en-US" altLang="en-US" b="0">
                <a:solidFill>
                  <a:srgbClr val="203864"/>
                </a:solidFill>
                <a:latin typeface="Calibri" panose="020F0502020204030204" pitchFamily="34" charset="0"/>
              </a:rPr>
            </a:br>
            <a:r>
              <a:rPr lang="en-US" altLang="en-US" sz="2000" b="0">
                <a:solidFill>
                  <a:srgbClr val="000000"/>
                </a:solidFill>
                <a:latin typeface="Calibri" panose="020F0502020204030204" pitchFamily="34" charset="0"/>
              </a:rPr>
              <a:t>At every MCAT total score, some students performed better than expected, and others performed less well.</a:t>
            </a:r>
            <a:endParaRPr lang="en-US" altLang="en-US" sz="2000" b="0">
              <a:solidFill>
                <a:srgbClr val="203864"/>
              </a:solidFill>
              <a:latin typeface="Calibri" panose="020F0502020204030204" pitchFamily="34" charset="0"/>
            </a:endParaRPr>
          </a:p>
        </p:txBody>
      </p:sp>
      <p:pic>
        <p:nvPicPr>
          <p:cNvPr id="19" name="Picture 18">
            <a:extLst>
              <a:ext uri="{FF2B5EF4-FFF2-40B4-BE49-F238E27FC236}">
                <a16:creationId xmlns:a16="http://schemas.microsoft.com/office/drawing/2014/main" id="{485E400B-113C-4709-8795-B01B47B69EAD}"/>
              </a:ext>
            </a:extLst>
          </p:cNvPr>
          <p:cNvPicPr>
            <a:picLocks noChangeAspect="1"/>
          </p:cNvPicPr>
          <p:nvPr/>
        </p:nvPicPr>
        <p:blipFill>
          <a:blip r:embed="rId4"/>
          <a:stretch>
            <a:fillRect/>
          </a:stretch>
        </p:blipFill>
        <p:spPr>
          <a:xfrm>
            <a:off x="10896601" y="5724313"/>
            <a:ext cx="1284515" cy="1137331"/>
          </a:xfrm>
          <a:prstGeom prst="rect">
            <a:avLst/>
          </a:prstGeom>
        </p:spPr>
      </p:pic>
      <p:sp>
        <p:nvSpPr>
          <p:cNvPr id="15" name="Slide Number Placeholder 1">
            <a:extLst>
              <a:ext uri="{FF2B5EF4-FFF2-40B4-BE49-F238E27FC236}">
                <a16:creationId xmlns:a16="http://schemas.microsoft.com/office/drawing/2014/main" id="{B8524747-9031-4654-A3D0-DE208A2A5893}"/>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28</a:t>
            </a:fld>
            <a:endParaRPr lang="en-US" sz="1400" b="0">
              <a:solidFill>
                <a:schemeClr val="tx1"/>
              </a:solidFill>
            </a:endParaRPr>
          </a:p>
        </p:txBody>
      </p:sp>
      <p:sp>
        <p:nvSpPr>
          <p:cNvPr id="4" name="Rectangle 3">
            <a:extLst>
              <a:ext uri="{FF2B5EF4-FFF2-40B4-BE49-F238E27FC236}">
                <a16:creationId xmlns:a16="http://schemas.microsoft.com/office/drawing/2014/main" id="{5EC0EFF0-EC05-4707-868D-778AA18FF28A}"/>
              </a:ext>
            </a:extLst>
          </p:cNvPr>
          <p:cNvSpPr/>
          <p:nvPr/>
        </p:nvSpPr>
        <p:spPr>
          <a:xfrm>
            <a:off x="1272459" y="160543"/>
            <a:ext cx="7455883" cy="707886"/>
          </a:xfrm>
          <a:prstGeom prst="rect">
            <a:avLst/>
          </a:prstGeom>
        </p:spPr>
        <p:txBody>
          <a:bodyPr wrap="square">
            <a:spAutoFit/>
          </a:bodyPr>
          <a:lstStyle/>
          <a:p>
            <a:pPr defTabSz="914377">
              <a:defRPr/>
            </a:pPr>
            <a:r>
              <a:rPr lang="en-US">
                <a:solidFill>
                  <a:srgbClr val="1F497D"/>
                </a:solidFill>
                <a:latin typeface="Arial" panose="020B0604020202020204" pitchFamily="34" charset="0"/>
                <a:ea typeface="Times New Roman" panose="02020603050405020304" pitchFamily="18" charset="0"/>
                <a:cs typeface="Arial" panose="020B0604020202020204" pitchFamily="34" charset="0"/>
              </a:rPr>
              <a:t>Scatter plot of clerkship exam scores by MCAT total score for 2016- and 2017-entering students at one validity school</a:t>
            </a:r>
            <a:endParaRPr lang="en-US">
              <a:solidFill>
                <a:prstClr val="black"/>
              </a:solidFill>
              <a:latin typeface="Arial" panose="020B0604020202020204" pitchFamily="34" charset="0"/>
              <a:cs typeface="Arial" panose="020B0604020202020204" pitchFamily="34" charset="0"/>
            </a:endParaRPr>
          </a:p>
        </p:txBody>
      </p:sp>
      <p:sp>
        <p:nvSpPr>
          <p:cNvPr id="14" name="Oval 13">
            <a:hlinkClick r:id="rId5"/>
            <a:extLst>
              <a:ext uri="{FF2B5EF4-FFF2-40B4-BE49-F238E27FC236}">
                <a16:creationId xmlns:a16="http://schemas.microsoft.com/office/drawing/2014/main" id="{E1425F26-1789-4145-AE7A-7ED6D67008CB}"/>
              </a:ext>
            </a:extLst>
          </p:cNvPr>
          <p:cNvSpPr/>
          <p:nvPr/>
        </p:nvSpPr>
        <p:spPr bwMode="auto">
          <a:xfrm>
            <a:off x="10310631" y="134223"/>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6" name="Picture 15">
            <a:extLst>
              <a:ext uri="{FF2B5EF4-FFF2-40B4-BE49-F238E27FC236}">
                <a16:creationId xmlns:a16="http://schemas.microsoft.com/office/drawing/2014/main" id="{9AD683E9-9FB8-4AC4-A9BA-DA24ED7DC2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1836" y="331503"/>
            <a:ext cx="934035" cy="1208751"/>
          </a:xfrm>
          <a:prstGeom prst="rect">
            <a:avLst/>
          </a:prstGeom>
          <a:ln>
            <a:solidFill>
              <a:schemeClr val="tx1"/>
            </a:solidFill>
          </a:ln>
        </p:spPr>
      </p:pic>
      <p:sp>
        <p:nvSpPr>
          <p:cNvPr id="17" name="TextBox 16">
            <a:extLst>
              <a:ext uri="{FF2B5EF4-FFF2-40B4-BE49-F238E27FC236}">
                <a16:creationId xmlns:a16="http://schemas.microsoft.com/office/drawing/2014/main" id="{7510838D-3933-4A4E-B617-394777DA7576}"/>
              </a:ext>
            </a:extLst>
          </p:cNvPr>
          <p:cNvSpPr txBox="1"/>
          <p:nvPr/>
        </p:nvSpPr>
        <p:spPr>
          <a:xfrm>
            <a:off x="10750717" y="1537877"/>
            <a:ext cx="1047251" cy="246221"/>
          </a:xfrm>
          <a:prstGeom prst="rect">
            <a:avLst/>
          </a:prstGeom>
          <a:noFill/>
        </p:spPr>
        <p:txBody>
          <a:bodyPr wrap="square" rtlCol="0" anchor="t">
            <a:spAutoFit/>
          </a:bodyPr>
          <a:lstStyle/>
          <a:p>
            <a:r>
              <a:rPr lang="en-US" sz="1000">
                <a:solidFill>
                  <a:schemeClr val="tx1"/>
                </a:solidFill>
                <a:latin typeface="Arial"/>
                <a:cs typeface="Arial"/>
              </a:rPr>
              <a:t>See pg. 22</a:t>
            </a:r>
          </a:p>
        </p:txBody>
      </p:sp>
      <p:pic>
        <p:nvPicPr>
          <p:cNvPr id="13" name="Picture 12">
            <a:extLst>
              <a:ext uri="{FF2B5EF4-FFF2-40B4-BE49-F238E27FC236}">
                <a16:creationId xmlns:a16="http://schemas.microsoft.com/office/drawing/2014/main" id="{08FEA990-50B2-4090-A354-D9FFB0D1D8C0}"/>
              </a:ext>
            </a:extLst>
          </p:cNvPr>
          <p:cNvPicPr>
            <a:picLocks noChangeAspect="1"/>
          </p:cNvPicPr>
          <p:nvPr/>
        </p:nvPicPr>
        <p:blipFill>
          <a:blip r:embed="rId7"/>
          <a:stretch>
            <a:fillRect/>
          </a:stretch>
        </p:blipFill>
        <p:spPr>
          <a:xfrm>
            <a:off x="10967289" y="5940532"/>
            <a:ext cx="1157207" cy="851475"/>
          </a:xfrm>
          <a:prstGeom prst="rect">
            <a:avLst/>
          </a:prstGeom>
        </p:spPr>
      </p:pic>
      <p:sp>
        <p:nvSpPr>
          <p:cNvPr id="20" name="Text Placeholder 5">
            <a:extLst>
              <a:ext uri="{FF2B5EF4-FFF2-40B4-BE49-F238E27FC236}">
                <a16:creationId xmlns:a16="http://schemas.microsoft.com/office/drawing/2014/main" id="{01969308-12B7-45D0-85F4-80456A254F5C}"/>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22172262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80F8F-CADA-484B-B627-D7D7DC2093F3}"/>
              </a:ext>
            </a:extLst>
          </p:cNvPr>
          <p:cNvPicPr>
            <a:picLocks noChangeAspect="1"/>
          </p:cNvPicPr>
          <p:nvPr/>
        </p:nvPicPr>
        <p:blipFill>
          <a:blip r:embed="rId3"/>
          <a:stretch>
            <a:fillRect/>
          </a:stretch>
        </p:blipFill>
        <p:spPr>
          <a:xfrm>
            <a:off x="490609" y="559677"/>
            <a:ext cx="4496115" cy="6202196"/>
          </a:xfrm>
          <a:prstGeom prst="rect">
            <a:avLst/>
          </a:prstGeom>
        </p:spPr>
      </p:pic>
      <p:sp>
        <p:nvSpPr>
          <p:cNvPr id="49154" name="Title 1">
            <a:extLst>
              <a:ext uri="{FF2B5EF4-FFF2-40B4-BE49-F238E27FC236}">
                <a16:creationId xmlns:a16="http://schemas.microsoft.com/office/drawing/2014/main" id="{C2BB6603-470F-4B43-A386-B78815D85952}"/>
              </a:ext>
            </a:extLst>
          </p:cNvPr>
          <p:cNvSpPr>
            <a:spLocks noGrp="1" noChangeArrowheads="1"/>
          </p:cNvSpPr>
          <p:nvPr>
            <p:ph type="title"/>
          </p:nvPr>
        </p:nvSpPr>
        <p:spPr>
          <a:xfrm>
            <a:off x="5630917" y="3592683"/>
            <a:ext cx="5322761" cy="1131887"/>
          </a:xfrm>
        </p:spPr>
        <p:txBody>
          <a:bodyPr/>
          <a:lstStyle/>
          <a:p>
            <a:r>
              <a:rPr lang="en-US" altLang="en-US" sz="3200">
                <a:solidFill>
                  <a:schemeClr val="tx1"/>
                </a:solidFill>
              </a:rPr>
              <a:t>Nationally and on average, students with higher MCAT scores had higher Step 2 CK scores</a:t>
            </a:r>
            <a:br>
              <a:rPr lang="en-US" altLang="en-US" sz="3600">
                <a:solidFill>
                  <a:schemeClr val="tx1"/>
                </a:solidFill>
              </a:rPr>
            </a:br>
            <a:endParaRPr lang="en-US" altLang="en-US" sz="3600">
              <a:solidFill>
                <a:schemeClr val="tx1"/>
              </a:solidFill>
            </a:endParaRPr>
          </a:p>
        </p:txBody>
      </p:sp>
      <p:pic>
        <p:nvPicPr>
          <p:cNvPr id="15" name="Picture 14">
            <a:extLst>
              <a:ext uri="{FF2B5EF4-FFF2-40B4-BE49-F238E27FC236}">
                <a16:creationId xmlns:a16="http://schemas.microsoft.com/office/drawing/2014/main" id="{FC0A3836-37DB-4673-9754-5E669E3AF3F0}"/>
              </a:ext>
            </a:extLst>
          </p:cNvPr>
          <p:cNvPicPr>
            <a:picLocks noChangeAspect="1"/>
          </p:cNvPicPr>
          <p:nvPr/>
        </p:nvPicPr>
        <p:blipFill>
          <a:blip r:embed="rId4"/>
          <a:stretch>
            <a:fillRect/>
          </a:stretch>
        </p:blipFill>
        <p:spPr>
          <a:xfrm>
            <a:off x="10896601" y="5724313"/>
            <a:ext cx="1284515" cy="1137331"/>
          </a:xfrm>
          <a:prstGeom prst="rect">
            <a:avLst/>
          </a:prstGeom>
        </p:spPr>
      </p:pic>
      <p:sp>
        <p:nvSpPr>
          <p:cNvPr id="16" name="Slide Number Placeholder 1">
            <a:extLst>
              <a:ext uri="{FF2B5EF4-FFF2-40B4-BE49-F238E27FC236}">
                <a16:creationId xmlns:a16="http://schemas.microsoft.com/office/drawing/2014/main" id="{40E5D50B-2D03-438C-804B-895B0DC9DF69}"/>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29</a:t>
            </a:fld>
            <a:endParaRPr lang="en-US" sz="1400" b="0">
              <a:solidFill>
                <a:schemeClr val="tx1"/>
              </a:solidFill>
            </a:endParaRPr>
          </a:p>
        </p:txBody>
      </p:sp>
      <p:sp>
        <p:nvSpPr>
          <p:cNvPr id="5" name="Rectangle 4">
            <a:extLst>
              <a:ext uri="{FF2B5EF4-FFF2-40B4-BE49-F238E27FC236}">
                <a16:creationId xmlns:a16="http://schemas.microsoft.com/office/drawing/2014/main" id="{6C177F14-49E5-4930-ADC0-02E9B4D66744}"/>
              </a:ext>
            </a:extLst>
          </p:cNvPr>
          <p:cNvSpPr/>
          <p:nvPr/>
        </p:nvSpPr>
        <p:spPr>
          <a:xfrm>
            <a:off x="1204669" y="183867"/>
            <a:ext cx="6673115" cy="707886"/>
          </a:xfrm>
          <a:prstGeom prst="rect">
            <a:avLst/>
          </a:prstGeom>
        </p:spPr>
        <p:txBody>
          <a:bodyPr wrap="square">
            <a:spAutoFit/>
          </a:bodyPr>
          <a:lstStyle/>
          <a:p>
            <a:pPr defTabSz="914377">
              <a:defRPr/>
            </a:pPr>
            <a:r>
              <a:rPr lang="en-US">
                <a:solidFill>
                  <a:srgbClr val="1F497D"/>
                </a:solidFill>
                <a:latin typeface="Arial" panose="020B0604020202020204" pitchFamily="34" charset="0"/>
                <a:ea typeface="Times New Roman" panose="02020603050405020304" pitchFamily="18" charset="0"/>
                <a:cs typeface="Arial" panose="020B0604020202020204" pitchFamily="34" charset="0"/>
              </a:rPr>
              <a:t>Distribution of Step 2 CK scores, by MCAT total score for 2016- and 2017-entering medical students</a:t>
            </a:r>
            <a:endParaRPr lang="en-US" b="0">
              <a:solidFill>
                <a:prstClr val="black"/>
              </a:solidFill>
              <a:latin typeface="Arial" panose="020B0604020202020204" pitchFamily="34" charset="0"/>
              <a:cs typeface="Arial" panose="020B0604020202020204" pitchFamily="34" charset="0"/>
            </a:endParaRPr>
          </a:p>
        </p:txBody>
      </p:sp>
      <p:sp>
        <p:nvSpPr>
          <p:cNvPr id="17" name="Oval 16">
            <a:hlinkClick r:id="rId5"/>
            <a:extLst>
              <a:ext uri="{FF2B5EF4-FFF2-40B4-BE49-F238E27FC236}">
                <a16:creationId xmlns:a16="http://schemas.microsoft.com/office/drawing/2014/main" id="{00599208-8FB1-4178-9346-0CB53729F817}"/>
              </a:ext>
            </a:extLst>
          </p:cNvPr>
          <p:cNvSpPr/>
          <p:nvPr/>
        </p:nvSpPr>
        <p:spPr bwMode="auto">
          <a:xfrm>
            <a:off x="10308052" y="119356"/>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18" name="Picture 17">
            <a:extLst>
              <a:ext uri="{FF2B5EF4-FFF2-40B4-BE49-F238E27FC236}">
                <a16:creationId xmlns:a16="http://schemas.microsoft.com/office/drawing/2014/main" id="{DC8EA2EB-CB3E-404F-94B0-7B9D18A67F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257" y="316636"/>
            <a:ext cx="934035" cy="1208751"/>
          </a:xfrm>
          <a:prstGeom prst="rect">
            <a:avLst/>
          </a:prstGeom>
          <a:ln>
            <a:solidFill>
              <a:schemeClr val="tx1"/>
            </a:solidFill>
          </a:ln>
        </p:spPr>
      </p:pic>
      <p:sp>
        <p:nvSpPr>
          <p:cNvPr id="19" name="TextBox 18">
            <a:extLst>
              <a:ext uri="{FF2B5EF4-FFF2-40B4-BE49-F238E27FC236}">
                <a16:creationId xmlns:a16="http://schemas.microsoft.com/office/drawing/2014/main" id="{0DEA4EC2-6A14-4694-81FB-330E728509DE}"/>
              </a:ext>
            </a:extLst>
          </p:cNvPr>
          <p:cNvSpPr txBox="1"/>
          <p:nvPr/>
        </p:nvSpPr>
        <p:spPr>
          <a:xfrm>
            <a:off x="10748138" y="1523010"/>
            <a:ext cx="1047251" cy="246221"/>
          </a:xfrm>
          <a:prstGeom prst="rect">
            <a:avLst/>
          </a:prstGeom>
          <a:noFill/>
        </p:spPr>
        <p:txBody>
          <a:bodyPr wrap="square" rtlCol="0" anchor="t">
            <a:spAutoFit/>
          </a:bodyPr>
          <a:lstStyle/>
          <a:p>
            <a:r>
              <a:rPr lang="en-US" sz="1000">
                <a:solidFill>
                  <a:schemeClr val="tx1"/>
                </a:solidFill>
                <a:latin typeface="Arial"/>
                <a:cs typeface="Arial"/>
              </a:rPr>
              <a:t>See pg. 23</a:t>
            </a:r>
          </a:p>
        </p:txBody>
      </p:sp>
      <p:pic>
        <p:nvPicPr>
          <p:cNvPr id="12" name="Picture 11">
            <a:extLst>
              <a:ext uri="{FF2B5EF4-FFF2-40B4-BE49-F238E27FC236}">
                <a16:creationId xmlns:a16="http://schemas.microsoft.com/office/drawing/2014/main" id="{DE69FA27-B341-48E9-8E4B-8E9BE315E9B0}"/>
              </a:ext>
            </a:extLst>
          </p:cNvPr>
          <p:cNvPicPr>
            <a:picLocks noChangeAspect="1"/>
          </p:cNvPicPr>
          <p:nvPr/>
        </p:nvPicPr>
        <p:blipFill>
          <a:blip r:embed="rId7"/>
          <a:stretch>
            <a:fillRect/>
          </a:stretch>
        </p:blipFill>
        <p:spPr>
          <a:xfrm>
            <a:off x="10967289" y="5940532"/>
            <a:ext cx="1157207" cy="851475"/>
          </a:xfrm>
          <a:prstGeom prst="rect">
            <a:avLst/>
          </a:prstGeom>
        </p:spPr>
      </p:pic>
      <p:sp>
        <p:nvSpPr>
          <p:cNvPr id="13" name="Text Placeholder 5">
            <a:extLst>
              <a:ext uri="{FF2B5EF4-FFF2-40B4-BE49-F238E27FC236}">
                <a16:creationId xmlns:a16="http://schemas.microsoft.com/office/drawing/2014/main" id="{0F57E94D-51EF-4E24-B22F-A96B6E08025E}"/>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32381442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9233" y="963667"/>
            <a:ext cx="6570135" cy="1480744"/>
          </a:xfrm>
        </p:spPr>
        <p:txBody>
          <a:bodyPr/>
          <a:lstStyle/>
          <a:p>
            <a:r>
              <a:rPr lang="en-US" sz="3000"/>
              <a:t>Check out the MCAT for Admissions Officers website (</a:t>
            </a:r>
            <a:r>
              <a:rPr lang="en-US" sz="3000" u="sng">
                <a:solidFill>
                  <a:schemeClr val="tx1"/>
                </a:solidFill>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www.aamc.org/mcatadmissions</a:t>
            </a:r>
            <a:r>
              <a:rPr lang="en-US" sz="3000">
                <a:solidFill>
                  <a:schemeClr val="tx1"/>
                </a:solidFill>
              </a:rPr>
              <a:t>)</a:t>
            </a:r>
            <a:r>
              <a:rPr lang="en-US" sz="3000"/>
              <a:t> for more resources and data for using MCAT scores in admissions.</a:t>
            </a:r>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3</a:t>
            </a:fld>
            <a:endParaRPr lang="en-US">
              <a:solidFill>
                <a:srgbClr val="FAFAFA"/>
              </a:solidFill>
            </a:endParaRPr>
          </a:p>
        </p:txBody>
      </p:sp>
      <p:pic>
        <p:nvPicPr>
          <p:cNvPr id="9" name="Picture 8">
            <a:extLst>
              <a:ext uri="{FF2B5EF4-FFF2-40B4-BE49-F238E27FC236}">
                <a16:creationId xmlns:a16="http://schemas.microsoft.com/office/drawing/2014/main" id="{5FAED382-BDB9-40C1-B98D-912B0E476115}"/>
              </a:ext>
            </a:extLst>
          </p:cNvPr>
          <p:cNvPicPr>
            <a:picLocks noChangeAspect="1"/>
          </p:cNvPicPr>
          <p:nvPr/>
        </p:nvPicPr>
        <p:blipFill>
          <a:blip r:embed="rId4"/>
          <a:stretch>
            <a:fillRect/>
          </a:stretch>
        </p:blipFill>
        <p:spPr>
          <a:xfrm>
            <a:off x="6442045" y="2946474"/>
            <a:ext cx="4031788" cy="2560320"/>
          </a:xfrm>
          <a:prstGeom prst="rect">
            <a:avLst/>
          </a:prstGeom>
          <a:ln>
            <a:noFill/>
          </a:ln>
          <a:effectLst/>
        </p:spPr>
      </p:pic>
      <p:sp>
        <p:nvSpPr>
          <p:cNvPr id="16" name="Speech Bubble: Rectangle 15">
            <a:extLst>
              <a:ext uri="{FF2B5EF4-FFF2-40B4-BE49-F238E27FC236}">
                <a16:creationId xmlns:a16="http://schemas.microsoft.com/office/drawing/2014/main" id="{D596BBBF-BDE2-4FF7-BFA7-2E06D74D332F}"/>
              </a:ext>
            </a:extLst>
          </p:cNvPr>
          <p:cNvSpPr>
            <a:spLocks/>
          </p:cNvSpPr>
          <p:nvPr/>
        </p:nvSpPr>
        <p:spPr bwMode="auto">
          <a:xfrm>
            <a:off x="6442047" y="2946474"/>
            <a:ext cx="4031787" cy="2560320"/>
          </a:xfrm>
          <a:prstGeom prst="wedgeRectCallout">
            <a:avLst>
              <a:gd name="adj1" fmla="val -76660"/>
              <a:gd name="adj2" fmla="val -49770"/>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10" name="Slide Number Placeholder 1">
            <a:extLst>
              <a:ext uri="{FF2B5EF4-FFF2-40B4-BE49-F238E27FC236}">
                <a16:creationId xmlns:a16="http://schemas.microsoft.com/office/drawing/2014/main" id="{E4408B89-BE3F-44F8-BC36-95BA36134D22}"/>
              </a:ext>
            </a:extLst>
          </p:cNvPr>
          <p:cNvSpPr txBox="1">
            <a:spLocks/>
          </p:cNvSpPr>
          <p:nvPr/>
        </p:nvSpPr>
        <p:spPr>
          <a:xfrm>
            <a:off x="0" y="6492876"/>
            <a:ext cx="28448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0"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fld id="{51AC3CF6-25CD-4E75-9FFD-C5B9E43CD78B}" type="slidenum">
              <a:rPr lang="en-US"/>
              <a:pPr/>
              <a:t>3</a:t>
            </a:fld>
            <a:endParaRPr lang="en-US"/>
          </a:p>
        </p:txBody>
      </p:sp>
      <p:sp>
        <p:nvSpPr>
          <p:cNvPr id="11" name="Text Placeholder 5">
            <a:extLst>
              <a:ext uri="{FF2B5EF4-FFF2-40B4-BE49-F238E27FC236}">
                <a16:creationId xmlns:a16="http://schemas.microsoft.com/office/drawing/2014/main" id="{F1BC8DD1-7723-42E8-8FEE-91578FE3D02A}"/>
              </a:ext>
            </a:extLst>
          </p:cNvPr>
          <p:cNvSpPr txBox="1">
            <a:spLocks/>
          </p:cNvSpPr>
          <p:nvPr/>
        </p:nvSpPr>
        <p:spPr>
          <a:xfrm>
            <a:off x="4246031" y="6349057"/>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grpSp>
        <p:nvGrpSpPr>
          <p:cNvPr id="5" name="Group 4">
            <a:extLst>
              <a:ext uri="{FF2B5EF4-FFF2-40B4-BE49-F238E27FC236}">
                <a16:creationId xmlns:a16="http://schemas.microsoft.com/office/drawing/2014/main" id="{A2E8CF10-B40C-45B1-A220-478669C6B68A}"/>
              </a:ext>
            </a:extLst>
          </p:cNvPr>
          <p:cNvGrpSpPr/>
          <p:nvPr/>
        </p:nvGrpSpPr>
        <p:grpSpPr>
          <a:xfrm>
            <a:off x="128088" y="83855"/>
            <a:ext cx="5248245" cy="5868212"/>
            <a:chOff x="128088" y="83855"/>
            <a:chExt cx="5248245" cy="5868212"/>
          </a:xfrm>
        </p:grpSpPr>
        <p:pic>
          <p:nvPicPr>
            <p:cNvPr id="14" name="Picture 13">
              <a:extLst>
                <a:ext uri="{FF2B5EF4-FFF2-40B4-BE49-F238E27FC236}">
                  <a16:creationId xmlns:a16="http://schemas.microsoft.com/office/drawing/2014/main" id="{1CF48192-409F-417D-8856-FFA84BFCB835}"/>
                </a:ext>
              </a:extLst>
            </p:cNvPr>
            <p:cNvPicPr>
              <a:picLocks noChangeAspect="1"/>
            </p:cNvPicPr>
            <p:nvPr/>
          </p:nvPicPr>
          <p:blipFill>
            <a:blip r:embed="rId5"/>
            <a:stretch>
              <a:fillRect/>
            </a:stretch>
          </p:blipFill>
          <p:spPr>
            <a:xfrm>
              <a:off x="128088" y="83855"/>
              <a:ext cx="5248245" cy="5868212"/>
            </a:xfrm>
            <a:prstGeom prst="rect">
              <a:avLst/>
            </a:prstGeom>
          </p:spPr>
        </p:pic>
        <p:pic>
          <p:nvPicPr>
            <p:cNvPr id="4" name="Picture 3">
              <a:extLst>
                <a:ext uri="{FF2B5EF4-FFF2-40B4-BE49-F238E27FC236}">
                  <a16:creationId xmlns:a16="http://schemas.microsoft.com/office/drawing/2014/main" id="{0BB9FCA5-1AA4-4F0A-98E6-0A2B6A5DCCDC}"/>
                </a:ext>
              </a:extLst>
            </p:cNvPr>
            <p:cNvPicPr>
              <a:picLocks noChangeAspect="1"/>
            </p:cNvPicPr>
            <p:nvPr/>
          </p:nvPicPr>
          <p:blipFill>
            <a:blip r:embed="rId6"/>
            <a:stretch>
              <a:fillRect/>
            </a:stretch>
          </p:blipFill>
          <p:spPr>
            <a:xfrm>
              <a:off x="4002339" y="4092101"/>
              <a:ext cx="738303" cy="469316"/>
            </a:xfrm>
            <a:prstGeom prst="rect">
              <a:avLst/>
            </a:prstGeom>
          </p:spPr>
        </p:pic>
      </p:grpSp>
    </p:spTree>
    <p:extLst>
      <p:ext uri="{BB962C8B-B14F-4D97-AF65-F5344CB8AC3E}">
        <p14:creationId xmlns:p14="http://schemas.microsoft.com/office/powerpoint/2010/main" val="35729453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218852-ABED-4421-A22E-3643C38080E1}"/>
              </a:ext>
            </a:extLst>
          </p:cNvPr>
          <p:cNvSpPr/>
          <p:nvPr/>
        </p:nvSpPr>
        <p:spPr>
          <a:xfrm>
            <a:off x="631971" y="879536"/>
            <a:ext cx="9693061" cy="646331"/>
          </a:xfrm>
          <a:prstGeom prst="rect">
            <a:avLst/>
          </a:prstGeom>
          <a:solidFill>
            <a:schemeClr val="bg1"/>
          </a:solidFill>
        </p:spPr>
        <p:txBody>
          <a:bodyPr wrap="square">
            <a:spAutoFit/>
          </a:bodyPr>
          <a:lstStyle/>
          <a:p>
            <a:pPr lvl="0">
              <a:defRPr/>
            </a:pPr>
            <a:r>
              <a:rPr lang="en-US" sz="1800">
                <a:solidFill>
                  <a:srgbClr val="1F497D"/>
                </a:solidFill>
                <a:latin typeface="Arial" panose="020B0604020202020204" pitchFamily="34" charset="0"/>
                <a:ea typeface="Times New Roman" panose="02020603050405020304" pitchFamily="18" charset="0"/>
                <a:cs typeface="Arial" panose="020B0604020202020204" pitchFamily="34" charset="0"/>
              </a:rPr>
              <a:t>Correlations of MCAT scores and undergraduate GPAs alone and together with preclerkship, Step 1, clerkship, and Step 2 CK performance: medians across schools.</a:t>
            </a:r>
            <a:endParaRPr lang="en-US" sz="1800" b="0">
              <a:solidFill>
                <a:prstClr val="black"/>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ECC300-FEBA-4B0F-BAE0-FD1F5FC3F2EC}"/>
              </a:ext>
            </a:extLst>
          </p:cNvPr>
          <p:cNvSpPr/>
          <p:nvPr/>
        </p:nvSpPr>
        <p:spPr>
          <a:xfrm>
            <a:off x="0" y="2"/>
            <a:ext cx="1219200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sz="1800" b="0">
              <a:solidFill>
                <a:prstClr val="white"/>
              </a:solidFill>
              <a:latin typeface="Calibri" panose="020F0502020204030204"/>
            </a:endParaRPr>
          </a:p>
        </p:txBody>
      </p:sp>
      <p:pic>
        <p:nvPicPr>
          <p:cNvPr id="19" name="Picture 18">
            <a:extLst>
              <a:ext uri="{FF2B5EF4-FFF2-40B4-BE49-F238E27FC236}">
                <a16:creationId xmlns:a16="http://schemas.microsoft.com/office/drawing/2014/main" id="{20613020-79EF-48CE-A9CD-17B56AABD354}"/>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20" name="Slide Number Placeholder 1">
            <a:extLst>
              <a:ext uri="{FF2B5EF4-FFF2-40B4-BE49-F238E27FC236}">
                <a16:creationId xmlns:a16="http://schemas.microsoft.com/office/drawing/2014/main" id="{87A7A110-E748-499C-8C73-5EEEE86120FF}"/>
              </a:ext>
            </a:extLst>
          </p:cNvPr>
          <p:cNvSpPr txBox="1">
            <a:spLocks/>
          </p:cNvSpPr>
          <p:nvPr/>
        </p:nvSpPr>
        <p:spPr>
          <a:xfrm>
            <a:off x="0" y="6467756"/>
            <a:ext cx="2844800" cy="365125"/>
          </a:xfrm>
          <a:prstGeom prst="rect">
            <a:avLst/>
          </a:prstGeom>
        </p:spPr>
        <p:txBody>
          <a:bodyPr/>
          <a:ls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a:defRPr/>
            </a:pPr>
            <a:fld id="{42E39385-1F0C-4E73-9372-441F18F9A471}" type="slidenum">
              <a:rPr lang="en-US" sz="1400" b="0">
                <a:solidFill>
                  <a:schemeClr val="tx1"/>
                </a:solidFill>
              </a:rPr>
              <a:pPr>
                <a:defRPr/>
              </a:pPr>
              <a:t>30</a:t>
            </a:fld>
            <a:endParaRPr lang="en-US" sz="1400" b="0">
              <a:solidFill>
                <a:schemeClr val="tx1"/>
              </a:solidFill>
            </a:endParaRPr>
          </a:p>
        </p:txBody>
      </p:sp>
      <p:sp>
        <p:nvSpPr>
          <p:cNvPr id="22" name="Oval 21">
            <a:hlinkClick r:id="rId4"/>
            <a:extLst>
              <a:ext uri="{FF2B5EF4-FFF2-40B4-BE49-F238E27FC236}">
                <a16:creationId xmlns:a16="http://schemas.microsoft.com/office/drawing/2014/main" id="{81D3CE42-039F-4CE9-99CD-4E23E602348E}"/>
              </a:ext>
            </a:extLst>
          </p:cNvPr>
          <p:cNvSpPr/>
          <p:nvPr/>
        </p:nvSpPr>
        <p:spPr bwMode="auto">
          <a:xfrm>
            <a:off x="10312758" y="15797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3" name="Picture 22">
            <a:extLst>
              <a:ext uri="{FF2B5EF4-FFF2-40B4-BE49-F238E27FC236}">
                <a16:creationId xmlns:a16="http://schemas.microsoft.com/office/drawing/2014/main" id="{C1268CD9-7955-46A9-9804-309686A289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963" y="355255"/>
            <a:ext cx="934035" cy="1208751"/>
          </a:xfrm>
          <a:prstGeom prst="rect">
            <a:avLst/>
          </a:prstGeom>
          <a:ln>
            <a:solidFill>
              <a:schemeClr val="tx1"/>
            </a:solidFill>
          </a:ln>
        </p:spPr>
      </p:pic>
      <p:sp>
        <p:nvSpPr>
          <p:cNvPr id="24" name="TextBox 23">
            <a:extLst>
              <a:ext uri="{FF2B5EF4-FFF2-40B4-BE49-F238E27FC236}">
                <a16:creationId xmlns:a16="http://schemas.microsoft.com/office/drawing/2014/main" id="{A77B0FF6-8807-44E4-8DCB-3E451542443C}"/>
              </a:ext>
            </a:extLst>
          </p:cNvPr>
          <p:cNvSpPr txBox="1"/>
          <p:nvPr/>
        </p:nvSpPr>
        <p:spPr>
          <a:xfrm>
            <a:off x="10752844" y="1561629"/>
            <a:ext cx="1047251" cy="246221"/>
          </a:xfrm>
          <a:prstGeom prst="rect">
            <a:avLst/>
          </a:prstGeom>
          <a:noFill/>
        </p:spPr>
        <p:txBody>
          <a:bodyPr wrap="square" rtlCol="0" anchor="t">
            <a:spAutoFit/>
          </a:bodyPr>
          <a:lstStyle/>
          <a:p>
            <a:r>
              <a:rPr lang="en-US" sz="1000">
                <a:solidFill>
                  <a:schemeClr val="tx1"/>
                </a:solidFill>
                <a:latin typeface="Arial"/>
                <a:cs typeface="Arial"/>
              </a:rPr>
              <a:t>See pg. 25</a:t>
            </a:r>
          </a:p>
        </p:txBody>
      </p:sp>
      <p:sp>
        <p:nvSpPr>
          <p:cNvPr id="25" name="Title 14">
            <a:extLst>
              <a:ext uri="{FF2B5EF4-FFF2-40B4-BE49-F238E27FC236}">
                <a16:creationId xmlns:a16="http://schemas.microsoft.com/office/drawing/2014/main" id="{3CBC5621-856D-46F2-9B83-C950970F2E92}"/>
              </a:ext>
            </a:extLst>
          </p:cNvPr>
          <p:cNvSpPr txBox="1">
            <a:spLocks/>
          </p:cNvSpPr>
          <p:nvPr/>
        </p:nvSpPr>
        <p:spPr bwMode="auto">
          <a:xfrm>
            <a:off x="80159" y="-141141"/>
            <a:ext cx="10714592" cy="95157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defTabSz="666750" rtl="0" eaLnBrk="1" fontAlgn="base" hangingPunct="1">
              <a:lnSpc>
                <a:spcPct val="85000"/>
              </a:lnSpc>
              <a:spcBef>
                <a:spcPct val="0"/>
              </a:spcBef>
              <a:spcAft>
                <a:spcPct val="0"/>
              </a:spcAft>
              <a:buClr>
                <a:srgbClr val="DADDFE"/>
              </a:buClr>
              <a:defRPr sz="2400" b="1">
                <a:solidFill>
                  <a:schemeClr val="tx2"/>
                </a:solidFill>
                <a:latin typeface="+mn-lt"/>
                <a:ea typeface="+mj-ea"/>
                <a:cs typeface="+mj-cs"/>
              </a:defRPr>
            </a:lvl1pPr>
            <a:lvl2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2pPr>
            <a:lvl3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3pPr>
            <a:lvl4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4pPr>
            <a:lvl5pPr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5pPr>
            <a:lvl6pPr marL="3429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6pPr>
            <a:lvl7pPr marL="6858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7pPr>
            <a:lvl8pPr marL="10287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8pPr>
            <a:lvl9pPr marL="1371600" algn="l" defTabSz="666750" rtl="0" eaLnBrk="1" fontAlgn="base" hangingPunct="1">
              <a:lnSpc>
                <a:spcPct val="85000"/>
              </a:lnSpc>
              <a:spcBef>
                <a:spcPct val="0"/>
              </a:spcBef>
              <a:spcAft>
                <a:spcPct val="0"/>
              </a:spcAft>
              <a:buClr>
                <a:srgbClr val="DADDFE"/>
              </a:buClr>
              <a:defRPr sz="2700">
                <a:solidFill>
                  <a:schemeClr val="tx2"/>
                </a:solidFill>
                <a:latin typeface="Arial Black" pitchFamily="34" charset="0"/>
              </a:defRPr>
            </a:lvl9pPr>
          </a:lstStyle>
          <a:p>
            <a:r>
              <a:rPr lang="en-US" sz="2600" kern="0"/>
              <a:t>Using MCAT total scores AND undergraduate GPAs better predicts medical student performance than using either one alone</a:t>
            </a:r>
          </a:p>
        </p:txBody>
      </p:sp>
      <p:pic>
        <p:nvPicPr>
          <p:cNvPr id="2" name="Picture 1">
            <a:extLst>
              <a:ext uri="{FF2B5EF4-FFF2-40B4-BE49-F238E27FC236}">
                <a16:creationId xmlns:a16="http://schemas.microsoft.com/office/drawing/2014/main" id="{D55B1534-B755-47DA-ACCD-DD0585273B5C}"/>
              </a:ext>
            </a:extLst>
          </p:cNvPr>
          <p:cNvPicPr>
            <a:picLocks noChangeAspect="1"/>
          </p:cNvPicPr>
          <p:nvPr/>
        </p:nvPicPr>
        <p:blipFill>
          <a:blip r:embed="rId6"/>
          <a:stretch>
            <a:fillRect/>
          </a:stretch>
        </p:blipFill>
        <p:spPr>
          <a:xfrm>
            <a:off x="2077947" y="1531360"/>
            <a:ext cx="7363227" cy="4980809"/>
          </a:xfrm>
          <a:prstGeom prst="rect">
            <a:avLst/>
          </a:prstGeom>
        </p:spPr>
      </p:pic>
      <p:pic>
        <p:nvPicPr>
          <p:cNvPr id="12" name="Picture 11">
            <a:extLst>
              <a:ext uri="{FF2B5EF4-FFF2-40B4-BE49-F238E27FC236}">
                <a16:creationId xmlns:a16="http://schemas.microsoft.com/office/drawing/2014/main" id="{80928C2C-C08E-497C-895E-9F23B2C32281}"/>
              </a:ext>
            </a:extLst>
          </p:cNvPr>
          <p:cNvPicPr>
            <a:picLocks noChangeAspect="1"/>
          </p:cNvPicPr>
          <p:nvPr/>
        </p:nvPicPr>
        <p:blipFill>
          <a:blip r:embed="rId7"/>
          <a:stretch>
            <a:fillRect/>
          </a:stretch>
        </p:blipFill>
        <p:spPr>
          <a:xfrm>
            <a:off x="10967289" y="5940532"/>
            <a:ext cx="1157207" cy="851475"/>
          </a:xfrm>
          <a:prstGeom prst="rect">
            <a:avLst/>
          </a:prstGeom>
        </p:spPr>
      </p:pic>
      <p:sp>
        <p:nvSpPr>
          <p:cNvPr id="13" name="Text Placeholder 5">
            <a:extLst>
              <a:ext uri="{FF2B5EF4-FFF2-40B4-BE49-F238E27FC236}">
                <a16:creationId xmlns:a16="http://schemas.microsoft.com/office/drawing/2014/main" id="{28503FA9-16D6-40A4-A9BF-BB3CA3A4F3B0}"/>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21131706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45603" y="-3108"/>
            <a:ext cx="12044639" cy="991671"/>
          </a:xfrm>
        </p:spPr>
        <p:txBody>
          <a:bodyPr/>
          <a:lstStyle/>
          <a:p>
            <a:r>
              <a:rPr lang="en-US" altLang="en-US" sz="3000">
                <a:solidFill>
                  <a:schemeClr val="tx1"/>
                </a:solidFill>
              </a:rPr>
              <a:t>MCAT scores and undergraduate GPAs tell more about students’ Step 1 pass rates on the first attempt</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31</a:t>
            </a:fld>
            <a:endParaRPr lang="en-US">
              <a:solidFill>
                <a:schemeClr val="tx1"/>
              </a:solidFill>
            </a:endParaRPr>
          </a:p>
        </p:txBody>
      </p:sp>
      <p:sp>
        <p:nvSpPr>
          <p:cNvPr id="6" name="Rectangle 2">
            <a:extLst>
              <a:ext uri="{FF2B5EF4-FFF2-40B4-BE49-F238E27FC236}">
                <a16:creationId xmlns:a16="http://schemas.microsoft.com/office/drawing/2014/main" id="{853AC036-0211-45E4-8A39-DDD26F42B290}"/>
              </a:ext>
            </a:extLst>
          </p:cNvPr>
          <p:cNvSpPr>
            <a:spLocks noChangeArrowheads="1"/>
          </p:cNvSpPr>
          <p:nvPr/>
        </p:nvSpPr>
        <p:spPr bwMode="auto">
          <a:xfrm>
            <a:off x="177833" y="1004071"/>
            <a:ext cx="100693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 and 2017-Entering Students Admitted With Scores from the Current MCAT Exam Who Passed the Step 1 Exam on the First Attempt, by MCAT Total Score and Undergraduate GPA Ranges</a:t>
            </a:r>
          </a:p>
        </p:txBody>
      </p:sp>
      <p:pic>
        <p:nvPicPr>
          <p:cNvPr id="7" name="Picture 6">
            <a:extLst>
              <a:ext uri="{FF2B5EF4-FFF2-40B4-BE49-F238E27FC236}">
                <a16:creationId xmlns:a16="http://schemas.microsoft.com/office/drawing/2014/main" id="{FFCA2A90-4986-4DB5-BA20-0FDA8880B240}"/>
              </a:ext>
            </a:extLst>
          </p:cNvPr>
          <p:cNvPicPr>
            <a:picLocks noChangeAspect="1"/>
          </p:cNvPicPr>
          <p:nvPr/>
        </p:nvPicPr>
        <p:blipFill>
          <a:blip r:embed="rId3"/>
          <a:stretch>
            <a:fillRect/>
          </a:stretch>
        </p:blipFill>
        <p:spPr>
          <a:xfrm>
            <a:off x="246691" y="1880293"/>
            <a:ext cx="10069391" cy="4269177"/>
          </a:xfrm>
          <a:prstGeom prst="rect">
            <a:avLst/>
          </a:prstGeom>
        </p:spPr>
      </p:pic>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4"/>
          <a:stretch>
            <a:fillRect/>
          </a:stretch>
        </p:blipFill>
        <p:spPr>
          <a:xfrm>
            <a:off x="10896601" y="5724313"/>
            <a:ext cx="1284515" cy="1137331"/>
          </a:xfrm>
          <a:prstGeom prst="rect">
            <a:avLst/>
          </a:prstGeom>
        </p:spPr>
      </p:pic>
      <p:sp>
        <p:nvSpPr>
          <p:cNvPr id="19" name="Oval 18">
            <a:hlinkClick r:id="rId5"/>
            <a:extLst>
              <a:ext uri="{FF2B5EF4-FFF2-40B4-BE49-F238E27FC236}">
                <a16:creationId xmlns:a16="http://schemas.microsoft.com/office/drawing/2014/main" id="{801A86B0-2735-4820-902E-536148F9CEA2}"/>
              </a:ext>
            </a:extLst>
          </p:cNvPr>
          <p:cNvSpPr/>
          <p:nvPr/>
        </p:nvSpPr>
        <p:spPr bwMode="auto">
          <a:xfrm>
            <a:off x="10308052" y="610882"/>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257" y="808162"/>
            <a:ext cx="934035" cy="1208751"/>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2014536"/>
            <a:ext cx="1047251" cy="246221"/>
          </a:xfrm>
          <a:prstGeom prst="rect">
            <a:avLst/>
          </a:prstGeom>
          <a:noFill/>
        </p:spPr>
        <p:txBody>
          <a:bodyPr wrap="square" rtlCol="0" anchor="t">
            <a:spAutoFit/>
          </a:bodyPr>
          <a:lstStyle/>
          <a:p>
            <a:r>
              <a:rPr lang="en-US" sz="1000">
                <a:solidFill>
                  <a:schemeClr val="tx1"/>
                </a:solidFill>
                <a:latin typeface="Arial"/>
                <a:cs typeface="Arial"/>
              </a:rPr>
              <a:t>See pg. 27</a:t>
            </a:r>
          </a:p>
        </p:txBody>
      </p:sp>
      <p:sp>
        <p:nvSpPr>
          <p:cNvPr id="16" name="Rectangle 15">
            <a:extLst>
              <a:ext uri="{FF2B5EF4-FFF2-40B4-BE49-F238E27FC236}">
                <a16:creationId xmlns:a16="http://schemas.microsoft.com/office/drawing/2014/main" id="{1C3C82A0-D313-4744-94C4-40C1923A1200}"/>
              </a:ext>
            </a:extLst>
          </p:cNvPr>
          <p:cNvSpPr/>
          <p:nvPr/>
        </p:nvSpPr>
        <p:spPr bwMode="auto">
          <a:xfrm>
            <a:off x="5169288" y="6213048"/>
            <a:ext cx="990600" cy="228600"/>
          </a:xfrm>
          <a:prstGeom prst="rect">
            <a:avLst/>
          </a:prstGeom>
          <a:solidFill>
            <a:srgbClr val="F6C79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2" name="Rectangle 21">
            <a:extLst>
              <a:ext uri="{FF2B5EF4-FFF2-40B4-BE49-F238E27FC236}">
                <a16:creationId xmlns:a16="http://schemas.microsoft.com/office/drawing/2014/main" id="{8226CB65-B063-4923-8814-B3F15EB04D13}"/>
              </a:ext>
            </a:extLst>
          </p:cNvPr>
          <p:cNvSpPr/>
          <p:nvPr/>
        </p:nvSpPr>
        <p:spPr bwMode="auto">
          <a:xfrm>
            <a:off x="257877" y="6206205"/>
            <a:ext cx="838521"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3" name="Rectangle 22">
            <a:extLst>
              <a:ext uri="{FF2B5EF4-FFF2-40B4-BE49-F238E27FC236}">
                <a16:creationId xmlns:a16="http://schemas.microsoft.com/office/drawing/2014/main" id="{D3C1F070-F48A-4D37-83DB-6634643D9174}"/>
              </a:ext>
            </a:extLst>
          </p:cNvPr>
          <p:cNvSpPr/>
          <p:nvPr/>
        </p:nvSpPr>
        <p:spPr bwMode="auto">
          <a:xfrm>
            <a:off x="2709761" y="6206205"/>
            <a:ext cx="924096"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4" name="Rectangle 23">
            <a:extLst>
              <a:ext uri="{FF2B5EF4-FFF2-40B4-BE49-F238E27FC236}">
                <a16:creationId xmlns:a16="http://schemas.microsoft.com/office/drawing/2014/main" id="{EC849391-1A3C-4474-8B90-5D42CB8F56DC}"/>
              </a:ext>
            </a:extLst>
          </p:cNvPr>
          <p:cNvSpPr/>
          <p:nvPr/>
        </p:nvSpPr>
        <p:spPr>
          <a:xfrm>
            <a:off x="190107" y="6182003"/>
            <a:ext cx="9371635" cy="260328"/>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Pass rates of 90-100%; green shading = Pass rates of 80-89%; orange shading = Pass rates of 70-79%.</a:t>
            </a:r>
            <a:endParaRPr lang="en-US" sz="1100" b="0">
              <a:latin typeface="+mn-lt"/>
              <a:ea typeface="Calibri" panose="020F0502020204030204" pitchFamily="34" charset="0"/>
              <a:cs typeface="Calibri"/>
            </a:endParaRPr>
          </a:p>
        </p:txBody>
      </p:sp>
      <p:pic>
        <p:nvPicPr>
          <p:cNvPr id="25" name="Picture 24">
            <a:extLst>
              <a:ext uri="{FF2B5EF4-FFF2-40B4-BE49-F238E27FC236}">
                <a16:creationId xmlns:a16="http://schemas.microsoft.com/office/drawing/2014/main" id="{C366DC5E-4589-4E7A-999B-FF745DD2461E}"/>
              </a:ext>
            </a:extLst>
          </p:cNvPr>
          <p:cNvPicPr>
            <a:picLocks noChangeAspect="1"/>
          </p:cNvPicPr>
          <p:nvPr/>
        </p:nvPicPr>
        <p:blipFill>
          <a:blip r:embed="rId7"/>
          <a:stretch>
            <a:fillRect/>
          </a:stretch>
        </p:blipFill>
        <p:spPr>
          <a:xfrm>
            <a:off x="10967289" y="5940532"/>
            <a:ext cx="1157207" cy="851475"/>
          </a:xfrm>
          <a:prstGeom prst="rect">
            <a:avLst/>
          </a:prstGeom>
        </p:spPr>
      </p:pic>
      <p:sp>
        <p:nvSpPr>
          <p:cNvPr id="27" name="Text Placeholder 5">
            <a:extLst>
              <a:ext uri="{FF2B5EF4-FFF2-40B4-BE49-F238E27FC236}">
                <a16:creationId xmlns:a16="http://schemas.microsoft.com/office/drawing/2014/main" id="{7D95E6D1-A6F4-4866-8961-ADE8E2A7E22C}"/>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Tree>
    <p:extLst>
      <p:ext uri="{BB962C8B-B14F-4D97-AF65-F5344CB8AC3E}">
        <p14:creationId xmlns:p14="http://schemas.microsoft.com/office/powerpoint/2010/main" val="8374116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45603" y="-3108"/>
            <a:ext cx="12044639" cy="991671"/>
          </a:xfrm>
        </p:spPr>
        <p:txBody>
          <a:bodyPr/>
          <a:lstStyle/>
          <a:p>
            <a:r>
              <a:rPr lang="en-US"/>
              <a:t>Median Step 1 pass rates, by MCAT total score and undergraduate GPA ranges</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32</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19" name="Oval 18">
            <a:hlinkClick r:id="rId4"/>
            <a:extLst>
              <a:ext uri="{FF2B5EF4-FFF2-40B4-BE49-F238E27FC236}">
                <a16:creationId xmlns:a16="http://schemas.microsoft.com/office/drawing/2014/main" id="{801A86B0-2735-4820-902E-536148F9CEA2}"/>
              </a:ext>
            </a:extLst>
          </p:cNvPr>
          <p:cNvSpPr/>
          <p:nvPr/>
        </p:nvSpPr>
        <p:spPr bwMode="auto">
          <a:xfrm>
            <a:off x="10308052" y="129874"/>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57" y="327154"/>
            <a:ext cx="934035" cy="1208751"/>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1533528"/>
            <a:ext cx="1047251" cy="246221"/>
          </a:xfrm>
          <a:prstGeom prst="rect">
            <a:avLst/>
          </a:prstGeom>
          <a:noFill/>
        </p:spPr>
        <p:txBody>
          <a:bodyPr wrap="square" rtlCol="0" anchor="t">
            <a:spAutoFit/>
          </a:bodyPr>
          <a:lstStyle/>
          <a:p>
            <a:r>
              <a:rPr lang="en-US" sz="1000">
                <a:solidFill>
                  <a:schemeClr val="tx1"/>
                </a:solidFill>
                <a:latin typeface="Arial"/>
                <a:cs typeface="Arial"/>
              </a:rPr>
              <a:t>See pg. 26</a:t>
            </a:r>
          </a:p>
        </p:txBody>
      </p:sp>
      <p:pic>
        <p:nvPicPr>
          <p:cNvPr id="25" name="Picture 24">
            <a:extLst>
              <a:ext uri="{FF2B5EF4-FFF2-40B4-BE49-F238E27FC236}">
                <a16:creationId xmlns:a16="http://schemas.microsoft.com/office/drawing/2014/main" id="{5C2D2AF9-9FB0-4733-9A2B-A0E6E93D0E7E}"/>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6" name="Text Placeholder 5">
            <a:extLst>
              <a:ext uri="{FF2B5EF4-FFF2-40B4-BE49-F238E27FC236}">
                <a16:creationId xmlns:a16="http://schemas.microsoft.com/office/drawing/2014/main" id="{37633D73-C14A-460A-B577-787DCFA35228}"/>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pic>
        <p:nvPicPr>
          <p:cNvPr id="3" name="Picture 2">
            <a:extLst>
              <a:ext uri="{FF2B5EF4-FFF2-40B4-BE49-F238E27FC236}">
                <a16:creationId xmlns:a16="http://schemas.microsoft.com/office/drawing/2014/main" id="{FF8B8A1A-4FF9-4FBF-B2D6-D256E66F9B93}"/>
              </a:ext>
            </a:extLst>
          </p:cNvPr>
          <p:cNvPicPr>
            <a:picLocks noChangeAspect="1"/>
          </p:cNvPicPr>
          <p:nvPr/>
        </p:nvPicPr>
        <p:blipFill>
          <a:blip r:embed="rId7"/>
          <a:stretch>
            <a:fillRect/>
          </a:stretch>
        </p:blipFill>
        <p:spPr>
          <a:xfrm>
            <a:off x="2936387" y="1008544"/>
            <a:ext cx="6319226" cy="5458335"/>
          </a:xfrm>
          <a:prstGeom prst="rect">
            <a:avLst/>
          </a:prstGeom>
        </p:spPr>
      </p:pic>
    </p:spTree>
    <p:extLst>
      <p:ext uri="{BB962C8B-B14F-4D97-AF65-F5344CB8AC3E}">
        <p14:creationId xmlns:p14="http://schemas.microsoft.com/office/powerpoint/2010/main" val="18222391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69021" y="183385"/>
            <a:ext cx="12044639" cy="991671"/>
          </a:xfrm>
        </p:spPr>
        <p:txBody>
          <a:bodyPr anchor="t"/>
          <a:lstStyle/>
          <a:p>
            <a:r>
              <a:rPr lang="en-US" altLang="en-US" sz="3000">
                <a:solidFill>
                  <a:schemeClr val="tx1"/>
                </a:solidFill>
              </a:rPr>
              <a:t>MCAT scores and undergraduate GPAs tell more about students’ Step 2 CK pass rates on the first attempt</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33</a:t>
            </a:fld>
            <a:endParaRPr lang="en-US">
              <a:solidFill>
                <a:schemeClr val="tx1"/>
              </a:solidFill>
            </a:endParaRPr>
          </a:p>
        </p:txBody>
      </p:sp>
      <p:sp>
        <p:nvSpPr>
          <p:cNvPr id="6" name="Rectangle 2">
            <a:extLst>
              <a:ext uri="{FF2B5EF4-FFF2-40B4-BE49-F238E27FC236}">
                <a16:creationId xmlns:a16="http://schemas.microsoft.com/office/drawing/2014/main" id="{853AC036-0211-45E4-8A39-DDD26F42B290}"/>
              </a:ext>
            </a:extLst>
          </p:cNvPr>
          <p:cNvSpPr>
            <a:spLocks noChangeArrowheads="1"/>
          </p:cNvSpPr>
          <p:nvPr/>
        </p:nvSpPr>
        <p:spPr bwMode="auto">
          <a:xfrm>
            <a:off x="182278" y="1003928"/>
            <a:ext cx="101563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 and 2017-Entering Students Admitted With Scores from the Current MCAT Exam Who Passed the Step 2 CK Exam on the First Attempt, by MCAT Total Score and Undergraduate GPA Ranges</a:t>
            </a: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56961" y="5694673"/>
            <a:ext cx="1284515" cy="1137331"/>
          </a:xfrm>
          <a:prstGeom prst="rect">
            <a:avLst/>
          </a:prstGeom>
        </p:spPr>
      </p:pic>
      <p:sp>
        <p:nvSpPr>
          <p:cNvPr id="19" name="Oval 18">
            <a:hlinkClick r:id="rId4"/>
            <a:extLst>
              <a:ext uri="{FF2B5EF4-FFF2-40B4-BE49-F238E27FC236}">
                <a16:creationId xmlns:a16="http://schemas.microsoft.com/office/drawing/2014/main" id="{801A86B0-2735-4820-902E-536148F9CEA2}"/>
              </a:ext>
            </a:extLst>
          </p:cNvPr>
          <p:cNvSpPr/>
          <p:nvPr/>
        </p:nvSpPr>
        <p:spPr bwMode="auto">
          <a:xfrm>
            <a:off x="10308052" y="619259"/>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57" y="816539"/>
            <a:ext cx="934035" cy="1208751"/>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2022913"/>
            <a:ext cx="1047251" cy="246221"/>
          </a:xfrm>
          <a:prstGeom prst="rect">
            <a:avLst/>
          </a:prstGeom>
          <a:noFill/>
        </p:spPr>
        <p:txBody>
          <a:bodyPr wrap="square" rtlCol="0" anchor="t">
            <a:spAutoFit/>
          </a:bodyPr>
          <a:lstStyle/>
          <a:p>
            <a:r>
              <a:rPr lang="en-US" sz="1000">
                <a:solidFill>
                  <a:schemeClr val="tx1"/>
                </a:solidFill>
                <a:latin typeface="Arial"/>
                <a:cs typeface="Arial"/>
              </a:rPr>
              <a:t>See pg. 29</a:t>
            </a:r>
          </a:p>
        </p:txBody>
      </p:sp>
      <p:pic>
        <p:nvPicPr>
          <p:cNvPr id="16" name="Picture 15">
            <a:extLst>
              <a:ext uri="{FF2B5EF4-FFF2-40B4-BE49-F238E27FC236}">
                <a16:creationId xmlns:a16="http://schemas.microsoft.com/office/drawing/2014/main" id="{A80853DD-221F-4BAA-A05F-102C86978338}"/>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3" name="Text Placeholder 5">
            <a:extLst>
              <a:ext uri="{FF2B5EF4-FFF2-40B4-BE49-F238E27FC236}">
                <a16:creationId xmlns:a16="http://schemas.microsoft.com/office/drawing/2014/main" id="{60D49BE7-2CAF-4206-8C5E-40722C67848F}"/>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grpSp>
        <p:nvGrpSpPr>
          <p:cNvPr id="4" name="Group 3">
            <a:extLst>
              <a:ext uri="{FF2B5EF4-FFF2-40B4-BE49-F238E27FC236}">
                <a16:creationId xmlns:a16="http://schemas.microsoft.com/office/drawing/2014/main" id="{E73DA519-CCB7-4126-A645-953AF58E86FC}"/>
              </a:ext>
            </a:extLst>
          </p:cNvPr>
          <p:cNvGrpSpPr/>
          <p:nvPr/>
        </p:nvGrpSpPr>
        <p:grpSpPr>
          <a:xfrm>
            <a:off x="230921" y="6242699"/>
            <a:ext cx="9371635" cy="260328"/>
            <a:chOff x="230921" y="6189941"/>
            <a:chExt cx="9371635" cy="260328"/>
          </a:xfrm>
        </p:grpSpPr>
        <p:sp>
          <p:nvSpPr>
            <p:cNvPr id="24" name="Rectangle 23">
              <a:extLst>
                <a:ext uri="{FF2B5EF4-FFF2-40B4-BE49-F238E27FC236}">
                  <a16:creationId xmlns:a16="http://schemas.microsoft.com/office/drawing/2014/main" id="{EC71CE09-B0C5-482B-8CD4-E2B5577D37A4}"/>
                </a:ext>
              </a:extLst>
            </p:cNvPr>
            <p:cNvSpPr/>
            <p:nvPr/>
          </p:nvSpPr>
          <p:spPr bwMode="auto">
            <a:xfrm>
              <a:off x="5210102" y="6220986"/>
              <a:ext cx="990600" cy="228600"/>
            </a:xfrm>
            <a:prstGeom prst="rect">
              <a:avLst/>
            </a:prstGeom>
            <a:solidFill>
              <a:srgbClr val="F6C79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5" name="Rectangle 24">
              <a:extLst>
                <a:ext uri="{FF2B5EF4-FFF2-40B4-BE49-F238E27FC236}">
                  <a16:creationId xmlns:a16="http://schemas.microsoft.com/office/drawing/2014/main" id="{B66D2E56-BE5E-44B2-94CC-E9D93500A42C}"/>
                </a:ext>
              </a:extLst>
            </p:cNvPr>
            <p:cNvSpPr/>
            <p:nvPr/>
          </p:nvSpPr>
          <p:spPr bwMode="auto">
            <a:xfrm>
              <a:off x="298691" y="6214143"/>
              <a:ext cx="838521"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6" name="Rectangle 25">
              <a:extLst>
                <a:ext uri="{FF2B5EF4-FFF2-40B4-BE49-F238E27FC236}">
                  <a16:creationId xmlns:a16="http://schemas.microsoft.com/office/drawing/2014/main" id="{0E5CF937-9473-4A74-8F4E-E5D3A7B358C6}"/>
                </a:ext>
              </a:extLst>
            </p:cNvPr>
            <p:cNvSpPr/>
            <p:nvPr/>
          </p:nvSpPr>
          <p:spPr bwMode="auto">
            <a:xfrm>
              <a:off x="2750575" y="6214143"/>
              <a:ext cx="924096"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7" name="Rectangle 26">
              <a:extLst>
                <a:ext uri="{FF2B5EF4-FFF2-40B4-BE49-F238E27FC236}">
                  <a16:creationId xmlns:a16="http://schemas.microsoft.com/office/drawing/2014/main" id="{18D6ABDE-40B3-45CE-A38B-24C16DE8A031}"/>
                </a:ext>
              </a:extLst>
            </p:cNvPr>
            <p:cNvSpPr/>
            <p:nvPr/>
          </p:nvSpPr>
          <p:spPr>
            <a:xfrm>
              <a:off x="230921" y="6189941"/>
              <a:ext cx="9371635" cy="260328"/>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Pass rates of 90-100%; green shading = Pass rates of 80-89%; orange shading = Pass rates of 70-79%.</a:t>
              </a:r>
              <a:endParaRPr lang="en-US" sz="1100" b="0">
                <a:latin typeface="+mn-lt"/>
                <a:ea typeface="Calibri" panose="020F0502020204030204" pitchFamily="34" charset="0"/>
                <a:cs typeface="Calibri"/>
              </a:endParaRPr>
            </a:p>
          </p:txBody>
        </p:sp>
      </p:grpSp>
      <p:pic>
        <p:nvPicPr>
          <p:cNvPr id="3" name="Picture 2">
            <a:extLst>
              <a:ext uri="{FF2B5EF4-FFF2-40B4-BE49-F238E27FC236}">
                <a16:creationId xmlns:a16="http://schemas.microsoft.com/office/drawing/2014/main" id="{A9CA92F0-F5F8-4CAA-83F1-990EB4FBD483}"/>
              </a:ext>
            </a:extLst>
          </p:cNvPr>
          <p:cNvPicPr>
            <a:picLocks noChangeAspect="1"/>
          </p:cNvPicPr>
          <p:nvPr/>
        </p:nvPicPr>
        <p:blipFill>
          <a:blip r:embed="rId7"/>
          <a:stretch>
            <a:fillRect/>
          </a:stretch>
        </p:blipFill>
        <p:spPr>
          <a:xfrm>
            <a:off x="269021" y="1811428"/>
            <a:ext cx="9849867" cy="4415709"/>
          </a:xfrm>
          <a:prstGeom prst="rect">
            <a:avLst/>
          </a:prstGeom>
        </p:spPr>
      </p:pic>
    </p:spTree>
    <p:extLst>
      <p:ext uri="{BB962C8B-B14F-4D97-AF65-F5344CB8AC3E}">
        <p14:creationId xmlns:p14="http://schemas.microsoft.com/office/powerpoint/2010/main" val="123116133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69021" y="171111"/>
            <a:ext cx="9943913" cy="991671"/>
          </a:xfrm>
        </p:spPr>
        <p:txBody>
          <a:bodyPr anchor="t"/>
          <a:lstStyle/>
          <a:p>
            <a:r>
              <a:rPr lang="en-US"/>
              <a:t>Median Step 2 CK pass rates, by MCAT total score and undergraduate GPA ranges. </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34</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56961" y="5694673"/>
            <a:ext cx="1284515" cy="1137331"/>
          </a:xfrm>
          <a:prstGeom prst="rect">
            <a:avLst/>
          </a:prstGeom>
        </p:spPr>
      </p:pic>
      <p:sp>
        <p:nvSpPr>
          <p:cNvPr id="19" name="Oval 18">
            <a:hlinkClick r:id="rId4"/>
            <a:extLst>
              <a:ext uri="{FF2B5EF4-FFF2-40B4-BE49-F238E27FC236}">
                <a16:creationId xmlns:a16="http://schemas.microsoft.com/office/drawing/2014/main" id="{801A86B0-2735-4820-902E-536148F9CEA2}"/>
              </a:ext>
            </a:extLst>
          </p:cNvPr>
          <p:cNvSpPr/>
          <p:nvPr/>
        </p:nvSpPr>
        <p:spPr bwMode="auto">
          <a:xfrm>
            <a:off x="10308052" y="119928"/>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0" name="Picture 19">
            <a:extLst>
              <a:ext uri="{FF2B5EF4-FFF2-40B4-BE49-F238E27FC236}">
                <a16:creationId xmlns:a16="http://schemas.microsoft.com/office/drawing/2014/main" id="{A98621F0-58CD-416B-8C92-A702940D2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57" y="317208"/>
            <a:ext cx="934035" cy="1208751"/>
          </a:xfrm>
          <a:prstGeom prst="rect">
            <a:avLst/>
          </a:prstGeom>
          <a:ln>
            <a:solidFill>
              <a:schemeClr val="tx1"/>
            </a:solidFill>
          </a:ln>
        </p:spPr>
      </p:pic>
      <p:sp>
        <p:nvSpPr>
          <p:cNvPr id="21" name="TextBox 20">
            <a:extLst>
              <a:ext uri="{FF2B5EF4-FFF2-40B4-BE49-F238E27FC236}">
                <a16:creationId xmlns:a16="http://schemas.microsoft.com/office/drawing/2014/main" id="{C252BA22-415C-414A-878E-4B621496C59A}"/>
              </a:ext>
            </a:extLst>
          </p:cNvPr>
          <p:cNvSpPr txBox="1"/>
          <p:nvPr/>
        </p:nvSpPr>
        <p:spPr>
          <a:xfrm>
            <a:off x="10748138" y="1523582"/>
            <a:ext cx="1047251" cy="246221"/>
          </a:xfrm>
          <a:prstGeom prst="rect">
            <a:avLst/>
          </a:prstGeom>
          <a:noFill/>
        </p:spPr>
        <p:txBody>
          <a:bodyPr wrap="square" rtlCol="0" anchor="t">
            <a:spAutoFit/>
          </a:bodyPr>
          <a:lstStyle/>
          <a:p>
            <a:r>
              <a:rPr lang="en-US" sz="1000">
                <a:solidFill>
                  <a:schemeClr val="tx1"/>
                </a:solidFill>
                <a:latin typeface="Arial"/>
                <a:cs typeface="Arial"/>
              </a:rPr>
              <a:t>See pg. 28</a:t>
            </a:r>
          </a:p>
        </p:txBody>
      </p:sp>
      <p:pic>
        <p:nvPicPr>
          <p:cNvPr id="16" name="Picture 15">
            <a:extLst>
              <a:ext uri="{FF2B5EF4-FFF2-40B4-BE49-F238E27FC236}">
                <a16:creationId xmlns:a16="http://schemas.microsoft.com/office/drawing/2014/main" id="{F1ED815C-109F-4432-8A2F-437988066DDB}"/>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2" name="Text Placeholder 5">
            <a:extLst>
              <a:ext uri="{FF2B5EF4-FFF2-40B4-BE49-F238E27FC236}">
                <a16:creationId xmlns:a16="http://schemas.microsoft.com/office/drawing/2014/main" id="{95E4BC60-B0E5-4FB3-B1C6-79B80E6ADD89}"/>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pic>
        <p:nvPicPr>
          <p:cNvPr id="11" name="Picture 10">
            <a:extLst>
              <a:ext uri="{FF2B5EF4-FFF2-40B4-BE49-F238E27FC236}">
                <a16:creationId xmlns:a16="http://schemas.microsoft.com/office/drawing/2014/main" id="{B8CFF14A-D969-4F37-9CC9-953A8C912A4D}"/>
              </a:ext>
            </a:extLst>
          </p:cNvPr>
          <p:cNvPicPr>
            <a:picLocks noChangeAspect="1"/>
          </p:cNvPicPr>
          <p:nvPr/>
        </p:nvPicPr>
        <p:blipFill>
          <a:blip r:embed="rId7"/>
          <a:stretch>
            <a:fillRect/>
          </a:stretch>
        </p:blipFill>
        <p:spPr>
          <a:xfrm>
            <a:off x="3137338" y="1081852"/>
            <a:ext cx="6317798" cy="5385027"/>
          </a:xfrm>
          <a:prstGeom prst="rect">
            <a:avLst/>
          </a:prstGeom>
        </p:spPr>
      </p:pic>
    </p:spTree>
    <p:extLst>
      <p:ext uri="{BB962C8B-B14F-4D97-AF65-F5344CB8AC3E}">
        <p14:creationId xmlns:p14="http://schemas.microsoft.com/office/powerpoint/2010/main" val="3822598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val 25">
            <a:hlinkClick r:id="rId3"/>
            <a:extLst>
              <a:ext uri="{FF2B5EF4-FFF2-40B4-BE49-F238E27FC236}">
                <a16:creationId xmlns:a16="http://schemas.microsoft.com/office/drawing/2014/main" id="{59264D5A-5500-4D69-9ECA-6F8257876919}"/>
              </a:ext>
            </a:extLst>
          </p:cNvPr>
          <p:cNvSpPr/>
          <p:nvPr/>
        </p:nvSpPr>
        <p:spPr bwMode="auto">
          <a:xfrm>
            <a:off x="10308052" y="146342"/>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255228" y="146342"/>
            <a:ext cx="10952659" cy="991671"/>
          </a:xfrm>
        </p:spPr>
        <p:txBody>
          <a:bodyPr anchor="t"/>
          <a:lstStyle/>
          <a:p>
            <a:r>
              <a:rPr lang="en-US" altLang="en-US" sz="2800">
                <a:solidFill>
                  <a:schemeClr val="tx1"/>
                </a:solidFill>
              </a:rPr>
              <a:t>MCAT scores and undergraduate GPAs tell more about students’ graduation within 4 years</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35</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4"/>
          <a:stretch>
            <a:fillRect/>
          </a:stretch>
        </p:blipFill>
        <p:spPr>
          <a:xfrm>
            <a:off x="10896601" y="5724313"/>
            <a:ext cx="1284515" cy="1137331"/>
          </a:xfrm>
          <a:prstGeom prst="rect">
            <a:avLst/>
          </a:prstGeom>
        </p:spPr>
      </p:pic>
      <p:sp>
        <p:nvSpPr>
          <p:cNvPr id="6" name="Rectangle 2">
            <a:extLst>
              <a:ext uri="{FF2B5EF4-FFF2-40B4-BE49-F238E27FC236}">
                <a16:creationId xmlns:a16="http://schemas.microsoft.com/office/drawing/2014/main" id="{853AC036-0211-45E4-8A39-DDD26F42B290}"/>
              </a:ext>
            </a:extLst>
          </p:cNvPr>
          <p:cNvSpPr>
            <a:spLocks noChangeArrowheads="1"/>
          </p:cNvSpPr>
          <p:nvPr/>
        </p:nvSpPr>
        <p:spPr bwMode="auto">
          <a:xfrm>
            <a:off x="163174" y="909876"/>
            <a:ext cx="9798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panose="05000000000000000000" pitchFamily="2" charset="2"/>
              <a:buChar char="q"/>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Wingdings" panose="05000000000000000000" pitchFamily="2" charset="2"/>
              <a:buChar char="Ø"/>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600"/>
              <a:t>Percentage and Number of 2016-Entering Students Admitted With Scores From the Current MCAT Exam Who Graduated within Four Years, by MCAT Total Score and Undergraduate GPA Ranges</a:t>
            </a:r>
          </a:p>
        </p:txBody>
      </p:sp>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57" y="343622"/>
            <a:ext cx="934035" cy="1208751"/>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48138" y="1549996"/>
            <a:ext cx="1047251" cy="246221"/>
          </a:xfrm>
          <a:prstGeom prst="rect">
            <a:avLst/>
          </a:prstGeom>
          <a:noFill/>
        </p:spPr>
        <p:txBody>
          <a:bodyPr wrap="square" rtlCol="0" anchor="t">
            <a:spAutoFit/>
          </a:bodyPr>
          <a:lstStyle/>
          <a:p>
            <a:r>
              <a:rPr lang="en-US" sz="1000">
                <a:solidFill>
                  <a:schemeClr val="tx1"/>
                </a:solidFill>
                <a:latin typeface="Arial"/>
                <a:cs typeface="Arial"/>
              </a:rPr>
              <a:t>See pg. 31</a:t>
            </a:r>
          </a:p>
        </p:txBody>
      </p:sp>
      <p:pic>
        <p:nvPicPr>
          <p:cNvPr id="24" name="Picture 23">
            <a:extLst>
              <a:ext uri="{FF2B5EF4-FFF2-40B4-BE49-F238E27FC236}">
                <a16:creationId xmlns:a16="http://schemas.microsoft.com/office/drawing/2014/main" id="{90C7C507-D934-4D4B-92E2-235413C2D52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1436D081-EE65-40C9-8686-CB7851ED037F}"/>
              </a:ext>
            </a:extLst>
          </p:cNvPr>
          <p:cNvSpPr txBox="1">
            <a:spLocks/>
          </p:cNvSpPr>
          <p:nvPr/>
        </p:nvSpPr>
        <p:spPr>
          <a:xfrm>
            <a:off x="4177845" y="6544366"/>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sp>
        <p:nvSpPr>
          <p:cNvPr id="27" name="Rectangle 26">
            <a:extLst>
              <a:ext uri="{FF2B5EF4-FFF2-40B4-BE49-F238E27FC236}">
                <a16:creationId xmlns:a16="http://schemas.microsoft.com/office/drawing/2014/main" id="{47C6347A-AE11-49A9-8451-8661E203D5A7}"/>
              </a:ext>
            </a:extLst>
          </p:cNvPr>
          <p:cNvSpPr/>
          <p:nvPr/>
        </p:nvSpPr>
        <p:spPr bwMode="auto">
          <a:xfrm>
            <a:off x="5191691" y="6178027"/>
            <a:ext cx="990600" cy="228600"/>
          </a:xfrm>
          <a:prstGeom prst="rect">
            <a:avLst/>
          </a:prstGeom>
          <a:solidFill>
            <a:srgbClr val="F6C798"/>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8" name="Rectangle 27">
            <a:extLst>
              <a:ext uri="{FF2B5EF4-FFF2-40B4-BE49-F238E27FC236}">
                <a16:creationId xmlns:a16="http://schemas.microsoft.com/office/drawing/2014/main" id="{2B53FD0D-B606-4D31-BD1C-005EFFD53E7B}"/>
              </a:ext>
            </a:extLst>
          </p:cNvPr>
          <p:cNvSpPr/>
          <p:nvPr/>
        </p:nvSpPr>
        <p:spPr bwMode="auto">
          <a:xfrm>
            <a:off x="280280" y="6171184"/>
            <a:ext cx="838521" cy="228600"/>
          </a:xfrm>
          <a:prstGeom prst="rect">
            <a:avLst/>
          </a:prstGeom>
          <a:solidFill>
            <a:srgbClr val="CFD7E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29" name="Rectangle 28">
            <a:extLst>
              <a:ext uri="{FF2B5EF4-FFF2-40B4-BE49-F238E27FC236}">
                <a16:creationId xmlns:a16="http://schemas.microsoft.com/office/drawing/2014/main" id="{E3CEB915-BAE2-46D1-842A-2A28660CBC99}"/>
              </a:ext>
            </a:extLst>
          </p:cNvPr>
          <p:cNvSpPr/>
          <p:nvPr/>
        </p:nvSpPr>
        <p:spPr bwMode="auto">
          <a:xfrm>
            <a:off x="2732164" y="6171184"/>
            <a:ext cx="924096" cy="228600"/>
          </a:xfrm>
          <a:prstGeom prst="rect">
            <a:avLst/>
          </a:prstGeom>
          <a:solidFill>
            <a:srgbClr val="CBEABF"/>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30" name="Rectangle 29">
            <a:extLst>
              <a:ext uri="{FF2B5EF4-FFF2-40B4-BE49-F238E27FC236}">
                <a16:creationId xmlns:a16="http://schemas.microsoft.com/office/drawing/2014/main" id="{4BCBDBB4-7B94-470C-A55D-06A68D043B00}"/>
              </a:ext>
            </a:extLst>
          </p:cNvPr>
          <p:cNvSpPr/>
          <p:nvPr/>
        </p:nvSpPr>
        <p:spPr>
          <a:xfrm>
            <a:off x="212510" y="6146982"/>
            <a:ext cx="9371635" cy="260328"/>
          </a:xfrm>
          <a:prstGeom prst="rect">
            <a:avLst/>
          </a:prstGeom>
        </p:spPr>
        <p:txBody>
          <a:bodyPr wrap="square" lIns="91440" tIns="45720" rIns="91440" bIns="45720" anchor="t">
            <a:spAutoFit/>
          </a:bodyPr>
          <a:lstStyle/>
          <a:p>
            <a:pPr>
              <a:lnSpc>
                <a:spcPct val="107000"/>
              </a:lnSpc>
              <a:spcBef>
                <a:spcPts val="0"/>
              </a:spcBef>
              <a:spcAft>
                <a:spcPts val="0"/>
              </a:spcAft>
            </a:pPr>
            <a:r>
              <a:rPr lang="en-US" sz="1100" b="0">
                <a:solidFill>
                  <a:srgbClr val="325795"/>
                </a:solidFill>
                <a:latin typeface="+mn-lt"/>
                <a:ea typeface="Times New Roman" panose="02020603050405020304" pitchFamily="18" charset="0"/>
                <a:cs typeface="Calibri"/>
              </a:rPr>
              <a:t>Blue shading = Pass rates of 90-100%; green shading = Pass rates of 80-89%; orange shading = Pass rates of 70-79%.</a:t>
            </a:r>
            <a:endParaRPr lang="en-US" sz="1100" b="0">
              <a:latin typeface="+mn-lt"/>
              <a:ea typeface="Calibri" panose="020F0502020204030204" pitchFamily="34" charset="0"/>
              <a:cs typeface="Calibri"/>
            </a:endParaRPr>
          </a:p>
        </p:txBody>
      </p:sp>
      <p:pic>
        <p:nvPicPr>
          <p:cNvPr id="9" name="Picture 8">
            <a:extLst>
              <a:ext uri="{FF2B5EF4-FFF2-40B4-BE49-F238E27FC236}">
                <a16:creationId xmlns:a16="http://schemas.microsoft.com/office/drawing/2014/main" id="{867F4B27-0CEF-46BC-95FA-3EFA58CC709A}"/>
              </a:ext>
            </a:extLst>
          </p:cNvPr>
          <p:cNvPicPr>
            <a:picLocks noChangeAspect="1"/>
          </p:cNvPicPr>
          <p:nvPr/>
        </p:nvPicPr>
        <p:blipFill>
          <a:blip r:embed="rId7"/>
          <a:stretch>
            <a:fillRect/>
          </a:stretch>
        </p:blipFill>
        <p:spPr>
          <a:xfrm>
            <a:off x="255228" y="1494651"/>
            <a:ext cx="9680224" cy="4592762"/>
          </a:xfrm>
          <a:prstGeom prst="rect">
            <a:avLst/>
          </a:prstGeom>
        </p:spPr>
      </p:pic>
    </p:spTree>
    <p:extLst>
      <p:ext uri="{BB962C8B-B14F-4D97-AF65-F5344CB8AC3E}">
        <p14:creationId xmlns:p14="http://schemas.microsoft.com/office/powerpoint/2010/main" val="42783931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633C8-279B-4CA4-818D-A97287B07AE8}"/>
              </a:ext>
            </a:extLst>
          </p:cNvPr>
          <p:cNvSpPr>
            <a:spLocks noGrp="1"/>
          </p:cNvSpPr>
          <p:nvPr>
            <p:ph type="title"/>
          </p:nvPr>
        </p:nvSpPr>
        <p:spPr>
          <a:xfrm>
            <a:off x="336083" y="102174"/>
            <a:ext cx="10952659" cy="991671"/>
          </a:xfrm>
        </p:spPr>
        <p:txBody>
          <a:bodyPr anchor="t"/>
          <a:lstStyle/>
          <a:p>
            <a:r>
              <a:rPr lang="en-US"/>
              <a:t>Median four-year graduation rates, by MCAT total</a:t>
            </a:r>
            <a:br>
              <a:rPr lang="en-US"/>
            </a:br>
            <a:r>
              <a:rPr lang="en-US"/>
              <a:t>score and undergraduate GPA ranges. </a:t>
            </a:r>
            <a:endParaRPr lang="en-US" sz="3000">
              <a:solidFill>
                <a:schemeClr val="tx1"/>
              </a:solidFill>
            </a:endParaRPr>
          </a:p>
        </p:txBody>
      </p:sp>
      <p:sp>
        <p:nvSpPr>
          <p:cNvPr id="2" name="Slide Number Placeholder 1">
            <a:extLst>
              <a:ext uri="{FF2B5EF4-FFF2-40B4-BE49-F238E27FC236}">
                <a16:creationId xmlns:a16="http://schemas.microsoft.com/office/drawing/2014/main" id="{317C68B7-B760-401C-9A1A-F1F7D20374D3}"/>
              </a:ext>
            </a:extLst>
          </p:cNvPr>
          <p:cNvSpPr>
            <a:spLocks noGrp="1"/>
          </p:cNvSpPr>
          <p:nvPr>
            <p:ph type="sldNum" sz="quarter" idx="4"/>
          </p:nvPr>
        </p:nvSpPr>
        <p:spPr>
          <a:xfrm>
            <a:off x="0" y="6466879"/>
            <a:ext cx="2844800" cy="365125"/>
          </a:xfrm>
        </p:spPr>
        <p:txBody>
          <a:bodyPr/>
          <a:lstStyle/>
          <a:p>
            <a:pPr>
              <a:defRPr/>
            </a:pPr>
            <a:fld id="{42E39385-1F0C-4E73-9372-441F18F9A471}" type="slidenum">
              <a:rPr lang="en-US" smtClean="0">
                <a:solidFill>
                  <a:schemeClr val="tx1"/>
                </a:solidFill>
              </a:rPr>
              <a:pPr>
                <a:defRPr/>
              </a:pPr>
              <a:t>36</a:t>
            </a:fld>
            <a:endParaRPr lang="en-US">
              <a:solidFill>
                <a:schemeClr val="tx1"/>
              </a:solidFill>
            </a:endParaRPr>
          </a:p>
        </p:txBody>
      </p:sp>
      <p:pic>
        <p:nvPicPr>
          <p:cNvPr id="18" name="Picture 17">
            <a:extLst>
              <a:ext uri="{FF2B5EF4-FFF2-40B4-BE49-F238E27FC236}">
                <a16:creationId xmlns:a16="http://schemas.microsoft.com/office/drawing/2014/main" id="{17F1FACB-CD8A-4C0B-ABA4-93CDC0B3C9B2}"/>
              </a:ext>
            </a:extLst>
          </p:cNvPr>
          <p:cNvPicPr>
            <a:picLocks noChangeAspect="1"/>
          </p:cNvPicPr>
          <p:nvPr/>
        </p:nvPicPr>
        <p:blipFill>
          <a:blip r:embed="rId3"/>
          <a:stretch>
            <a:fillRect/>
          </a:stretch>
        </p:blipFill>
        <p:spPr>
          <a:xfrm>
            <a:off x="10896601" y="5724313"/>
            <a:ext cx="1284515" cy="1137331"/>
          </a:xfrm>
          <a:prstGeom prst="rect">
            <a:avLst/>
          </a:prstGeom>
        </p:spPr>
      </p:pic>
      <p:sp>
        <p:nvSpPr>
          <p:cNvPr id="20" name="Oval 19">
            <a:hlinkClick r:id="rId4"/>
            <a:extLst>
              <a:ext uri="{FF2B5EF4-FFF2-40B4-BE49-F238E27FC236}">
                <a16:creationId xmlns:a16="http://schemas.microsoft.com/office/drawing/2014/main" id="{B8902BC1-E909-4156-923C-9003A75C88A1}"/>
              </a:ext>
            </a:extLst>
          </p:cNvPr>
          <p:cNvSpPr/>
          <p:nvPr/>
        </p:nvSpPr>
        <p:spPr bwMode="auto">
          <a:xfrm>
            <a:off x="10271775" y="102174"/>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pic>
        <p:nvPicPr>
          <p:cNvPr id="21" name="Picture 20">
            <a:extLst>
              <a:ext uri="{FF2B5EF4-FFF2-40B4-BE49-F238E27FC236}">
                <a16:creationId xmlns:a16="http://schemas.microsoft.com/office/drawing/2014/main" id="{9F1135BD-CB2A-470F-ACA3-33AD48BB7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2980" y="299454"/>
            <a:ext cx="934035" cy="1208751"/>
          </a:xfrm>
          <a:prstGeom prst="rect">
            <a:avLst/>
          </a:prstGeom>
          <a:ln>
            <a:solidFill>
              <a:schemeClr val="tx1"/>
            </a:solidFill>
          </a:ln>
        </p:spPr>
      </p:pic>
      <p:sp>
        <p:nvSpPr>
          <p:cNvPr id="22" name="TextBox 21">
            <a:extLst>
              <a:ext uri="{FF2B5EF4-FFF2-40B4-BE49-F238E27FC236}">
                <a16:creationId xmlns:a16="http://schemas.microsoft.com/office/drawing/2014/main" id="{9A4412F6-C62C-44AA-9D82-4A09C2B5FE24}"/>
              </a:ext>
            </a:extLst>
          </p:cNvPr>
          <p:cNvSpPr txBox="1"/>
          <p:nvPr/>
        </p:nvSpPr>
        <p:spPr>
          <a:xfrm>
            <a:off x="10711861" y="1505828"/>
            <a:ext cx="1047251" cy="246221"/>
          </a:xfrm>
          <a:prstGeom prst="rect">
            <a:avLst/>
          </a:prstGeom>
          <a:noFill/>
        </p:spPr>
        <p:txBody>
          <a:bodyPr wrap="square" rtlCol="0" anchor="t">
            <a:spAutoFit/>
          </a:bodyPr>
          <a:lstStyle/>
          <a:p>
            <a:r>
              <a:rPr lang="en-US" sz="1000">
                <a:solidFill>
                  <a:schemeClr val="tx1"/>
                </a:solidFill>
                <a:latin typeface="Arial"/>
                <a:cs typeface="Arial"/>
              </a:rPr>
              <a:t>See pg. 30</a:t>
            </a:r>
          </a:p>
        </p:txBody>
      </p:sp>
      <p:pic>
        <p:nvPicPr>
          <p:cNvPr id="24" name="Picture 23">
            <a:extLst>
              <a:ext uri="{FF2B5EF4-FFF2-40B4-BE49-F238E27FC236}">
                <a16:creationId xmlns:a16="http://schemas.microsoft.com/office/drawing/2014/main" id="{A6CBC1D1-16BC-4576-99D5-E2D0999E9903}"/>
              </a:ext>
            </a:extLst>
          </p:cNvPr>
          <p:cNvPicPr>
            <a:picLocks noChangeAspect="1"/>
          </p:cNvPicPr>
          <p:nvPr/>
        </p:nvPicPr>
        <p:blipFill>
          <a:blip r:embed="rId6"/>
          <a:stretch>
            <a:fillRect/>
          </a:stretch>
        </p:blipFill>
        <p:spPr>
          <a:xfrm>
            <a:off x="10967289" y="5940532"/>
            <a:ext cx="1157207" cy="851475"/>
          </a:xfrm>
          <a:prstGeom prst="rect">
            <a:avLst/>
          </a:prstGeom>
        </p:spPr>
      </p:pic>
      <p:sp>
        <p:nvSpPr>
          <p:cNvPr id="25" name="Text Placeholder 5">
            <a:extLst>
              <a:ext uri="{FF2B5EF4-FFF2-40B4-BE49-F238E27FC236}">
                <a16:creationId xmlns:a16="http://schemas.microsoft.com/office/drawing/2014/main" id="{A1BC8E9A-84B6-473D-A5B9-B54AB1E81FA6}"/>
              </a:ext>
            </a:extLst>
          </p:cNvPr>
          <p:cNvSpPr txBox="1">
            <a:spLocks/>
          </p:cNvSpPr>
          <p:nvPr/>
        </p:nvSpPr>
        <p:spPr>
          <a:xfrm>
            <a:off x="512360" y="6529693"/>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chemeClr val="tx1"/>
                </a:solidFill>
              </a:rPr>
              <a:t>©2021. May not be reproduced without permission.</a:t>
            </a:r>
          </a:p>
        </p:txBody>
      </p:sp>
      <p:pic>
        <p:nvPicPr>
          <p:cNvPr id="3" name="Picture 2">
            <a:extLst>
              <a:ext uri="{FF2B5EF4-FFF2-40B4-BE49-F238E27FC236}">
                <a16:creationId xmlns:a16="http://schemas.microsoft.com/office/drawing/2014/main" id="{7D4AB1A0-D64E-4010-83AB-880CA96B9275}"/>
              </a:ext>
            </a:extLst>
          </p:cNvPr>
          <p:cNvPicPr>
            <a:picLocks noChangeAspect="1"/>
          </p:cNvPicPr>
          <p:nvPr/>
        </p:nvPicPr>
        <p:blipFill>
          <a:blip r:embed="rId7"/>
          <a:stretch>
            <a:fillRect/>
          </a:stretch>
        </p:blipFill>
        <p:spPr>
          <a:xfrm>
            <a:off x="4147086" y="936544"/>
            <a:ext cx="4216524" cy="5829218"/>
          </a:xfrm>
          <a:prstGeom prst="rect">
            <a:avLst/>
          </a:prstGeom>
        </p:spPr>
      </p:pic>
    </p:spTree>
    <p:extLst>
      <p:ext uri="{BB962C8B-B14F-4D97-AF65-F5344CB8AC3E}">
        <p14:creationId xmlns:p14="http://schemas.microsoft.com/office/powerpoint/2010/main" val="267464191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C96C-7BF1-40AF-9439-0CCE7237282E}"/>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37</a:t>
            </a:fld>
            <a:endParaRPr lang="en-US"/>
          </a:p>
        </p:txBody>
      </p:sp>
      <p:sp>
        <p:nvSpPr>
          <p:cNvPr id="3" name="Title 2">
            <a:extLst>
              <a:ext uri="{FF2B5EF4-FFF2-40B4-BE49-F238E27FC236}">
                <a16:creationId xmlns:a16="http://schemas.microsoft.com/office/drawing/2014/main" id="{4614ACA9-C908-4A0D-BB9C-EE50C9D1243D}"/>
              </a:ext>
            </a:extLst>
          </p:cNvPr>
          <p:cNvSpPr>
            <a:spLocks noGrp="1"/>
          </p:cNvSpPr>
          <p:nvPr>
            <p:ph type="title"/>
          </p:nvPr>
        </p:nvSpPr>
        <p:spPr>
          <a:xfrm>
            <a:off x="760414" y="485776"/>
            <a:ext cx="11182349" cy="620712"/>
          </a:xfrm>
        </p:spPr>
        <p:txBody>
          <a:bodyPr>
            <a:noAutofit/>
          </a:bodyPr>
          <a:lstStyle/>
          <a:p>
            <a:r>
              <a:rPr lang="en-US" sz="2800">
                <a:ea typeface="+mn-lt"/>
                <a:cs typeface="+mn-lt"/>
              </a:rPr>
              <a:t>MCAT scores provide comparable prediction for students from different sociodemographic backgrounds</a:t>
            </a:r>
            <a:endParaRPr lang="en-US" sz="2800"/>
          </a:p>
        </p:txBody>
      </p:sp>
      <p:sp>
        <p:nvSpPr>
          <p:cNvPr id="4" name="Text Placeholder 3">
            <a:extLst>
              <a:ext uri="{FF2B5EF4-FFF2-40B4-BE49-F238E27FC236}">
                <a16:creationId xmlns:a16="http://schemas.microsoft.com/office/drawing/2014/main" id="{8B4FADD8-3691-4F61-B8C6-1B90922EDB4D}"/>
              </a:ext>
            </a:extLst>
          </p:cNvPr>
          <p:cNvSpPr>
            <a:spLocks noGrp="1"/>
          </p:cNvSpPr>
          <p:nvPr>
            <p:ph type="body" sz="quarter" idx="10"/>
          </p:nvPr>
        </p:nvSpPr>
        <p:spPr>
          <a:xfrm>
            <a:off x="760414" y="1352549"/>
            <a:ext cx="10561637" cy="4398963"/>
          </a:xfrm>
        </p:spPr>
        <p:txBody>
          <a:bodyPr>
            <a:normAutofit/>
          </a:bodyPr>
          <a:lstStyle/>
          <a:p>
            <a:r>
              <a:rPr lang="en-US" sz="2400"/>
              <a:t>Research was conducted to examine the predictive validity of MCAT scores for students grouped by race/ethnicity, SES, and gender</a:t>
            </a:r>
          </a:p>
          <a:p>
            <a:r>
              <a:rPr lang="en-US" sz="2400"/>
              <a:t>So far, MCAT scores neither overpredict nor underpredict the performance of students from these groups on:</a:t>
            </a:r>
          </a:p>
          <a:p>
            <a:pPr lvl="1"/>
            <a:r>
              <a:rPr lang="en-US" sz="2400"/>
              <a:t>Validity school outcomes: Performance across preclerkship courses and clerkships </a:t>
            </a:r>
          </a:p>
          <a:p>
            <a:pPr lvl="1"/>
            <a:r>
              <a:rPr lang="en-US" sz="2400"/>
              <a:t>National outcomes: Step 1 and Step 2 CK scores and graduation within four years </a:t>
            </a:r>
          </a:p>
        </p:txBody>
      </p:sp>
      <p:sp>
        <p:nvSpPr>
          <p:cNvPr id="7" name="Text Placeholder 5">
            <a:extLst>
              <a:ext uri="{FF2B5EF4-FFF2-40B4-BE49-F238E27FC236}">
                <a16:creationId xmlns:a16="http://schemas.microsoft.com/office/drawing/2014/main" id="{8453868F-9915-4F6E-B526-95841843A84F}"/>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8293545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461855"/>
            <a:ext cx="2844800" cy="365125"/>
          </a:xfrm>
        </p:spPr>
        <p:txBody>
          <a:bodyPr/>
          <a:lstStyle/>
          <a:p>
            <a:fld id="{51AC3CF6-25CD-4E75-9FFD-C5B9E43CD78B}" type="slidenum">
              <a:rPr lang="en-US" smtClean="0"/>
              <a:pPr/>
              <a:t>38</a:t>
            </a:fld>
            <a:endParaRPr lang="en-US"/>
          </a:p>
        </p:txBody>
      </p:sp>
      <p:sp>
        <p:nvSpPr>
          <p:cNvPr id="3" name="Title 2"/>
          <p:cNvSpPr>
            <a:spLocks noGrp="1"/>
          </p:cNvSpPr>
          <p:nvPr>
            <p:ph type="title"/>
          </p:nvPr>
        </p:nvSpPr>
        <p:spPr>
          <a:xfrm>
            <a:off x="4651037" y="331249"/>
            <a:ext cx="2889925" cy="620712"/>
          </a:xfrm>
        </p:spPr>
        <p:txBody>
          <a:bodyPr anchor="t"/>
          <a:lstStyle/>
          <a:p>
            <a:pPr algn="ctr"/>
            <a:r>
              <a:rPr lang="en-US" sz="4000"/>
              <a:t>Questions</a:t>
            </a:r>
            <a:endParaRPr lang="en-US"/>
          </a:p>
        </p:txBody>
      </p:sp>
      <p:pic>
        <p:nvPicPr>
          <p:cNvPr id="5" name="Content Placeholder 7"/>
          <p:cNvPicPr>
            <a:picLocks noChangeAspect="1"/>
          </p:cNvPicPr>
          <p:nvPr/>
        </p:nvPicPr>
        <p:blipFill>
          <a:blip r:embed="rId3"/>
          <a:stretch>
            <a:fillRect/>
          </a:stretch>
        </p:blipFill>
        <p:spPr bwMode="auto">
          <a:xfrm>
            <a:off x="3872812" y="1045771"/>
            <a:ext cx="4446375" cy="4766458"/>
          </a:xfrm>
          <a:prstGeom prst="rect">
            <a:avLst/>
          </a:prstGeom>
          <a:noFill/>
          <a:ln w="9525">
            <a:noFill/>
            <a:miter lim="800000"/>
            <a:headEnd/>
            <a:tailEnd/>
          </a:ln>
          <a:effectLst/>
        </p:spPr>
      </p:pic>
      <p:sp>
        <p:nvSpPr>
          <p:cNvPr id="7" name="Text Placeholder 5">
            <a:extLst>
              <a:ext uri="{FF2B5EF4-FFF2-40B4-BE49-F238E27FC236}">
                <a16:creationId xmlns:a16="http://schemas.microsoft.com/office/drawing/2014/main" id="{CA1AD935-D018-4156-BF20-648689B535FB}"/>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6680163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5495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5403781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497" y="1507589"/>
            <a:ext cx="6271683" cy="2090344"/>
          </a:xfrm>
        </p:spPr>
        <p:txBody>
          <a:bodyPr/>
          <a:lstStyle/>
          <a:p>
            <a:r>
              <a:rPr lang="en-US"/>
              <a:t>See the new guide to </a:t>
            </a:r>
            <a:r>
              <a:rPr lang="en-US" i="1"/>
              <a:t>Using MCAT</a:t>
            </a:r>
            <a:r>
              <a:rPr lang="en-US" i="1" baseline="30000"/>
              <a:t>®</a:t>
            </a:r>
            <a:r>
              <a:rPr lang="en-US" i="1"/>
              <a:t> Data in 2022 Medical Student Selection</a:t>
            </a:r>
            <a:r>
              <a:rPr lang="en-US"/>
              <a:t> for more details about the MCAT exam and the MCAT validity research</a:t>
            </a:r>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4</a:t>
            </a:fld>
            <a:endParaRPr lang="en-US">
              <a:solidFill>
                <a:srgbClr val="FAFAFA"/>
              </a:solidFill>
            </a:endParaRPr>
          </a:p>
        </p:txBody>
      </p:sp>
      <p:sp>
        <p:nvSpPr>
          <p:cNvPr id="10" name="Rectangle 9">
            <a:extLst>
              <a:ext uri="{FF2B5EF4-FFF2-40B4-BE49-F238E27FC236}">
                <a16:creationId xmlns:a16="http://schemas.microsoft.com/office/drawing/2014/main" id="{A006C643-5CA6-492C-9539-FCBD922EB863}"/>
              </a:ext>
            </a:extLst>
          </p:cNvPr>
          <p:cNvSpPr/>
          <p:nvPr/>
        </p:nvSpPr>
        <p:spPr>
          <a:xfrm>
            <a:off x="924535" y="5407341"/>
            <a:ext cx="3246402" cy="400110"/>
          </a:xfrm>
          <a:prstGeom prst="rect">
            <a:avLst/>
          </a:prstGeom>
        </p:spPr>
        <p:txBody>
          <a:bodyPr wrap="none" anchor="t">
            <a:spAutoFit/>
          </a:bodyPr>
          <a:lstStyle/>
          <a:p>
            <a:r>
              <a:rPr lang="en-US">
                <a:latin typeface="Arial"/>
                <a:cs typeface="Arial"/>
                <a:hlinkClick r:id="rId3"/>
              </a:rPr>
              <a:t>aamc.org/</a:t>
            </a:r>
            <a:r>
              <a:rPr lang="en-US" err="1">
                <a:latin typeface="Arial"/>
                <a:cs typeface="Arial"/>
                <a:hlinkClick r:id="rId3"/>
              </a:rPr>
              <a:t>newmcatguide</a:t>
            </a:r>
            <a:r>
              <a:rPr lang="en-US">
                <a:latin typeface="Arial"/>
                <a:cs typeface="Arial"/>
              </a:rPr>
              <a:t> </a:t>
            </a:r>
            <a:endParaRPr lang="en-US"/>
          </a:p>
        </p:txBody>
      </p:sp>
      <p:sp>
        <p:nvSpPr>
          <p:cNvPr id="11" name="Slide Number Placeholder 1">
            <a:extLst>
              <a:ext uri="{FF2B5EF4-FFF2-40B4-BE49-F238E27FC236}">
                <a16:creationId xmlns:a16="http://schemas.microsoft.com/office/drawing/2014/main" id="{11038908-4D1B-4733-BAF3-558746A6DBE7}"/>
              </a:ext>
            </a:extLst>
          </p:cNvPr>
          <p:cNvSpPr>
            <a:spLocks noGrp="1"/>
          </p:cNvSpPr>
          <p:nvPr>
            <p:ph type="sldNum" sz="quarter" idx="4"/>
          </p:nvPr>
        </p:nvSpPr>
        <p:spPr>
          <a:xfrm>
            <a:off x="0" y="6466879"/>
            <a:ext cx="2844800" cy="365125"/>
          </a:xfrm>
        </p:spPr>
        <p:txBody>
          <a:bodyPr/>
          <a:lstStyle/>
          <a:p>
            <a:fld id="{51AC3CF6-25CD-4E75-9FFD-C5B9E43CD78B}" type="slidenum">
              <a:rPr lang="en-US" smtClean="0">
                <a:solidFill>
                  <a:schemeClr val="tx1"/>
                </a:solidFill>
              </a:rPr>
              <a:pPr/>
              <a:t>4</a:t>
            </a:fld>
            <a:endParaRPr lang="en-US">
              <a:solidFill>
                <a:schemeClr val="tx1"/>
              </a:solidFill>
            </a:endParaRPr>
          </a:p>
        </p:txBody>
      </p:sp>
      <p:pic>
        <p:nvPicPr>
          <p:cNvPr id="5" name="Picture 4">
            <a:extLst>
              <a:ext uri="{FF2B5EF4-FFF2-40B4-BE49-F238E27FC236}">
                <a16:creationId xmlns:a16="http://schemas.microsoft.com/office/drawing/2014/main" id="{46E1B1F7-DAC2-4B41-B92E-3E965D767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56" y="343002"/>
            <a:ext cx="3812949" cy="4934405"/>
          </a:xfrm>
          <a:prstGeom prst="rect">
            <a:avLst/>
          </a:prstGeom>
          <a:ln>
            <a:solidFill>
              <a:schemeClr val="bg1">
                <a:lumMod val="50000"/>
              </a:schemeClr>
            </a:solidFill>
          </a:ln>
        </p:spPr>
      </p:pic>
      <p:sp>
        <p:nvSpPr>
          <p:cNvPr id="14" name="Text Placeholder 5">
            <a:extLst>
              <a:ext uri="{FF2B5EF4-FFF2-40B4-BE49-F238E27FC236}">
                <a16:creationId xmlns:a16="http://schemas.microsoft.com/office/drawing/2014/main" id="{FF1FC8CB-7222-4EA8-824F-DF919342D45E}"/>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1646892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51" y="-63054"/>
            <a:ext cx="11182349" cy="620712"/>
          </a:xfrm>
        </p:spPr>
        <p:txBody>
          <a:bodyPr/>
          <a:lstStyle/>
          <a:p>
            <a:r>
              <a:rPr lang="en-US"/>
              <a:t>Collection of </a:t>
            </a:r>
            <a:r>
              <a:rPr lang="en-US" i="1"/>
              <a:t>Academic Medicine</a:t>
            </a:r>
            <a:r>
              <a:rPr lang="en-US"/>
              <a:t> publications</a:t>
            </a:r>
          </a:p>
        </p:txBody>
      </p:sp>
      <p:sp>
        <p:nvSpPr>
          <p:cNvPr id="3" name="Slide Number Placeholder 2"/>
          <p:cNvSpPr>
            <a:spLocks noGrp="1"/>
          </p:cNvSpPr>
          <p:nvPr>
            <p:ph type="sldNum" sz="quarter" idx="10"/>
          </p:nvPr>
        </p:nvSpPr>
        <p:spPr/>
        <p:txBody>
          <a:bodyPr/>
          <a:lstStyle/>
          <a:p>
            <a:pPr>
              <a:defRPr/>
            </a:pPr>
            <a:fld id="{3F0D7412-C965-42BD-AD3B-47678C845832}" type="slidenum">
              <a:rPr lang="en-US" smtClean="0">
                <a:solidFill>
                  <a:srgbClr val="FAFAFA"/>
                </a:solidFill>
              </a:rPr>
              <a:pPr>
                <a:defRPr/>
              </a:pPr>
              <a:t>5</a:t>
            </a:fld>
            <a:endParaRPr lang="en-US">
              <a:solidFill>
                <a:srgbClr val="FAFAFA"/>
              </a:solidFill>
            </a:endParaRPr>
          </a:p>
        </p:txBody>
      </p:sp>
      <p:sp>
        <p:nvSpPr>
          <p:cNvPr id="10" name="Rectangle 9">
            <a:extLst>
              <a:ext uri="{FF2B5EF4-FFF2-40B4-BE49-F238E27FC236}">
                <a16:creationId xmlns:a16="http://schemas.microsoft.com/office/drawing/2014/main" id="{A006C643-5CA6-492C-9539-FCBD922EB863}"/>
              </a:ext>
            </a:extLst>
          </p:cNvPr>
          <p:cNvSpPr/>
          <p:nvPr/>
        </p:nvSpPr>
        <p:spPr>
          <a:xfrm>
            <a:off x="6226957" y="5441992"/>
            <a:ext cx="4271017" cy="400110"/>
          </a:xfrm>
          <a:prstGeom prst="rect">
            <a:avLst/>
          </a:prstGeom>
        </p:spPr>
        <p:txBody>
          <a:bodyPr wrap="square" anchor="t">
            <a:spAutoFit/>
          </a:bodyPr>
          <a:lstStyle/>
          <a:p>
            <a:r>
              <a:rPr lang="en-US" u="sng">
                <a:hlinkClick r:id="rId3"/>
              </a:rPr>
              <a:t>www.aamc.org/mvc2020articles</a:t>
            </a:r>
            <a:endParaRPr lang="en-US"/>
          </a:p>
        </p:txBody>
      </p:sp>
      <p:sp>
        <p:nvSpPr>
          <p:cNvPr id="11" name="Slide Number Placeholder 1">
            <a:extLst>
              <a:ext uri="{FF2B5EF4-FFF2-40B4-BE49-F238E27FC236}">
                <a16:creationId xmlns:a16="http://schemas.microsoft.com/office/drawing/2014/main" id="{11038908-4D1B-4733-BAF3-558746A6DBE7}"/>
              </a:ext>
            </a:extLst>
          </p:cNvPr>
          <p:cNvSpPr>
            <a:spLocks noGrp="1"/>
          </p:cNvSpPr>
          <p:nvPr>
            <p:ph type="sldNum" sz="quarter" idx="4"/>
          </p:nvPr>
        </p:nvSpPr>
        <p:spPr>
          <a:xfrm>
            <a:off x="0" y="6466879"/>
            <a:ext cx="2844800" cy="365125"/>
          </a:xfrm>
        </p:spPr>
        <p:txBody>
          <a:bodyPr/>
          <a:lstStyle/>
          <a:p>
            <a:fld id="{51AC3CF6-25CD-4E75-9FFD-C5B9E43CD78B}" type="slidenum">
              <a:rPr lang="en-US" smtClean="0">
                <a:solidFill>
                  <a:schemeClr val="tx1"/>
                </a:solidFill>
              </a:rPr>
              <a:pPr/>
              <a:t>5</a:t>
            </a:fld>
            <a:endParaRPr lang="en-US">
              <a:solidFill>
                <a:schemeClr val="tx1"/>
              </a:solidFill>
            </a:endParaRPr>
          </a:p>
        </p:txBody>
      </p:sp>
      <p:sp>
        <p:nvSpPr>
          <p:cNvPr id="15" name="Text Placeholder 3">
            <a:extLst>
              <a:ext uri="{FF2B5EF4-FFF2-40B4-BE49-F238E27FC236}">
                <a16:creationId xmlns:a16="http://schemas.microsoft.com/office/drawing/2014/main" id="{B8955D59-AF79-4503-B002-D98383A0565E}"/>
              </a:ext>
            </a:extLst>
          </p:cNvPr>
          <p:cNvSpPr txBox="1">
            <a:spLocks/>
          </p:cNvSpPr>
          <p:nvPr/>
        </p:nvSpPr>
        <p:spPr>
          <a:xfrm>
            <a:off x="4445623" y="702372"/>
            <a:ext cx="7637303" cy="4212173"/>
          </a:xfrm>
          <a:prstGeom prst="rect">
            <a:avLst/>
          </a:prstGeom>
        </p:spPr>
        <p:txBody>
          <a:bodyPr lIns="91440" tIns="45720" rIns="91440" bIns="45720" anchor="t"/>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marL="457189" indent="-457189">
              <a:buFont typeface="Wingdings" panose="05000000000000000000" pitchFamily="2" charset="2"/>
              <a:buChar char="q"/>
            </a:pPr>
            <a:r>
              <a:rPr lang="en-US" sz="1600" b="0" kern="0" err="1"/>
              <a:t>Busche</a:t>
            </a:r>
            <a:r>
              <a:rPr lang="en-US" sz="1600" b="0" kern="0"/>
              <a:t> K, Elks ML, Hanson JT, et al. </a:t>
            </a:r>
            <a:r>
              <a:rPr lang="en-US" sz="1600" kern="0"/>
              <a:t>The validity of scores from the new MCAT exam in predicting student performance: results from a multisite study. </a:t>
            </a:r>
            <a:r>
              <a:rPr lang="en-US" sz="1600" b="0" kern="0" err="1"/>
              <a:t>Acad</a:t>
            </a:r>
            <a:r>
              <a:rPr lang="en-US" sz="1600" b="0" kern="0"/>
              <a:t> Med. 2020;95:387-395. </a:t>
            </a:r>
          </a:p>
          <a:p>
            <a:pPr marL="457189" indent="-457189">
              <a:buFont typeface="Wingdings" panose="05000000000000000000" pitchFamily="2" charset="2"/>
              <a:buChar char="q"/>
            </a:pPr>
            <a:r>
              <a:rPr lang="en-US" sz="1600" b="0" kern="0" err="1"/>
              <a:t>Girotti</a:t>
            </a:r>
            <a:r>
              <a:rPr lang="en-US" sz="1600" b="0" kern="0"/>
              <a:t> JA, </a:t>
            </a:r>
            <a:r>
              <a:rPr lang="en-US" sz="1600" b="0" kern="0" err="1"/>
              <a:t>Chanatry</a:t>
            </a:r>
            <a:r>
              <a:rPr lang="en-US" sz="1600" b="0" kern="0"/>
              <a:t> JA, </a:t>
            </a:r>
            <a:r>
              <a:rPr lang="en-US" sz="1600" b="0" kern="0" err="1"/>
              <a:t>Clinchot</a:t>
            </a:r>
            <a:r>
              <a:rPr lang="en-US" sz="1600" b="0" kern="0"/>
              <a:t> DM, McClure SC, Swan Sein A, Walker IW, Searcy CA.</a:t>
            </a:r>
            <a:r>
              <a:rPr lang="en-US" sz="1600" kern="0"/>
              <a:t> Investigating group differences in examinees’ preparation for and performance on the new MCAT exam.</a:t>
            </a:r>
            <a:r>
              <a:rPr lang="en-US" sz="1600" b="0" kern="0"/>
              <a:t> </a:t>
            </a:r>
            <a:r>
              <a:rPr lang="en-US" sz="1600" b="0" kern="0" err="1"/>
              <a:t>Acad</a:t>
            </a:r>
            <a:r>
              <a:rPr lang="en-US" sz="1600" b="0" kern="0"/>
              <a:t> Med. 2020;95:365-374.</a:t>
            </a:r>
          </a:p>
          <a:p>
            <a:pPr marL="457189" indent="-457189">
              <a:buFont typeface="Wingdings" panose="05000000000000000000" pitchFamily="2" charset="2"/>
              <a:buChar char="q"/>
            </a:pPr>
            <a:r>
              <a:rPr lang="en-US" sz="1600" b="0" kern="0"/>
              <a:t>Swan Sein A, </a:t>
            </a:r>
            <a:r>
              <a:rPr lang="en-US" sz="1600" b="0" kern="0" err="1"/>
              <a:t>Cuffney</a:t>
            </a:r>
            <a:r>
              <a:rPr lang="en-US" sz="1600" b="0" kern="0"/>
              <a:t> F, </a:t>
            </a:r>
            <a:r>
              <a:rPr lang="en-US" sz="1600" b="0" kern="0" err="1"/>
              <a:t>Clinchot</a:t>
            </a:r>
            <a:r>
              <a:rPr lang="en-US" sz="1600" b="0" kern="0"/>
              <a:t> DM. </a:t>
            </a:r>
            <a:r>
              <a:rPr lang="en-US" sz="1600" kern="0"/>
              <a:t>How to help students strategically prepare for the MCAT exam and learn foundational knowledge needed for medical school. </a:t>
            </a:r>
            <a:r>
              <a:rPr lang="en-US" sz="1600" b="0" kern="0" err="1"/>
              <a:t>Acad</a:t>
            </a:r>
            <a:r>
              <a:rPr lang="en-US" sz="1600" b="0" kern="0"/>
              <a:t> Med. 2020;95:484.</a:t>
            </a:r>
          </a:p>
          <a:p>
            <a:pPr marL="457189" indent="-457189">
              <a:buFont typeface="Wingdings" panose="05000000000000000000" pitchFamily="2" charset="2"/>
              <a:buChar char="q"/>
            </a:pPr>
            <a:r>
              <a:rPr lang="en-US" sz="1600" b="0" kern="0" err="1"/>
              <a:t>Terregino</a:t>
            </a:r>
            <a:r>
              <a:rPr lang="en-US" sz="1600" b="0" kern="0"/>
              <a:t> CA, </a:t>
            </a:r>
            <a:r>
              <a:rPr lang="en-US" sz="1600" b="0" kern="0" err="1"/>
              <a:t>Saguil</a:t>
            </a:r>
            <a:r>
              <a:rPr lang="en-US" sz="1600" b="0" kern="0"/>
              <a:t> A, Price-Johnson T, </a:t>
            </a:r>
            <a:r>
              <a:rPr lang="en-US" sz="1600" b="0" kern="0" err="1"/>
              <a:t>Anachebe</a:t>
            </a:r>
            <a:r>
              <a:rPr lang="en-US" sz="1600" b="0" kern="0"/>
              <a:t> NF, Goodell K. </a:t>
            </a:r>
            <a:r>
              <a:rPr lang="en-US" sz="1600" kern="0"/>
              <a:t>The diversity and success of medical school applicants with scores in the middle third of the MCAT score scale.</a:t>
            </a:r>
            <a:r>
              <a:rPr lang="en-US" sz="1600" b="0" kern="0"/>
              <a:t> </a:t>
            </a:r>
            <a:r>
              <a:rPr lang="en-US" sz="1600" b="0" kern="0" err="1"/>
              <a:t>Acad</a:t>
            </a:r>
            <a:r>
              <a:rPr lang="en-US" sz="1600" b="0" kern="0"/>
              <a:t> Med. 2020;95:344-350.</a:t>
            </a:r>
          </a:p>
          <a:p>
            <a:pPr marL="457189" indent="-457189">
              <a:buFont typeface="Wingdings" panose="05000000000000000000" pitchFamily="2" charset="2"/>
              <a:buChar char="q"/>
            </a:pPr>
            <a:r>
              <a:rPr lang="en-US" sz="1600" b="0" kern="0"/>
              <a:t>Lucey CR, </a:t>
            </a:r>
            <a:r>
              <a:rPr lang="en-US" sz="1600" b="0" kern="0" err="1"/>
              <a:t>Saguil</a:t>
            </a:r>
            <a:r>
              <a:rPr lang="en-US" sz="1600" b="0" kern="0"/>
              <a:t> A. </a:t>
            </a:r>
            <a:r>
              <a:rPr lang="en-US" sz="1600" kern="0"/>
              <a:t>The consequences of structural racism on MCAT scores and medical school admissions: the past is prologue. </a:t>
            </a:r>
            <a:r>
              <a:rPr lang="en-US" sz="1600" b="0" kern="0" err="1"/>
              <a:t>Acad</a:t>
            </a:r>
            <a:r>
              <a:rPr lang="en-US" sz="1600" b="0" kern="0"/>
              <a:t> Med. 2020;95:351-356.</a:t>
            </a:r>
          </a:p>
          <a:p>
            <a:pPr marL="457189" indent="-457189">
              <a:buFont typeface="Wingdings" panose="05000000000000000000" pitchFamily="2" charset="2"/>
              <a:buChar char="q"/>
            </a:pPr>
            <a:r>
              <a:rPr lang="en-US" sz="1600" b="0" kern="0" err="1"/>
              <a:t>Schwartzstein</a:t>
            </a:r>
            <a:r>
              <a:rPr lang="en-US" sz="1600" b="0" kern="0"/>
              <a:t> RM. </a:t>
            </a:r>
            <a:r>
              <a:rPr lang="en-US" sz="1600" kern="0"/>
              <a:t>Leveraging the medical school admissions process to foster a smart, humanistic, and diverse physician workforce. </a:t>
            </a:r>
            <a:r>
              <a:rPr lang="en-US" sz="1600" b="0" kern="0" err="1"/>
              <a:t>Acad</a:t>
            </a:r>
            <a:r>
              <a:rPr lang="en-US" sz="1600" b="0" kern="0"/>
              <a:t> Med. 2020;95:333-335.</a:t>
            </a:r>
          </a:p>
        </p:txBody>
      </p:sp>
      <p:sp>
        <p:nvSpPr>
          <p:cNvPr id="16" name="Text Placeholder 5">
            <a:extLst>
              <a:ext uri="{FF2B5EF4-FFF2-40B4-BE49-F238E27FC236}">
                <a16:creationId xmlns:a16="http://schemas.microsoft.com/office/drawing/2014/main" id="{36AE0F95-043D-43AD-91BA-AA6EC8452B7D}"/>
              </a:ext>
            </a:extLst>
          </p:cNvPr>
          <p:cNvSpPr txBox="1">
            <a:spLocks/>
          </p:cNvSpPr>
          <p:nvPr/>
        </p:nvSpPr>
        <p:spPr>
          <a:xfrm>
            <a:off x="4379977" y="6455664"/>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buClr>
                <a:srgbClr val="013D79"/>
              </a:buClr>
              <a:defRPr/>
            </a:pPr>
            <a:r>
              <a:rPr lang="en-US" b="0" kern="0">
                <a:solidFill>
                  <a:schemeClr val="tx1"/>
                </a:solidFill>
              </a:rPr>
              <a:t>©2021. May not be reproduced without permission.</a:t>
            </a:r>
          </a:p>
        </p:txBody>
      </p:sp>
      <p:pic>
        <p:nvPicPr>
          <p:cNvPr id="5" name="Picture 4">
            <a:extLst>
              <a:ext uri="{FF2B5EF4-FFF2-40B4-BE49-F238E27FC236}">
                <a16:creationId xmlns:a16="http://schemas.microsoft.com/office/drawing/2014/main" id="{6499FD96-8A4F-4060-8137-0D846F1604AF}"/>
              </a:ext>
            </a:extLst>
          </p:cNvPr>
          <p:cNvPicPr>
            <a:picLocks noChangeAspect="1"/>
          </p:cNvPicPr>
          <p:nvPr/>
        </p:nvPicPr>
        <p:blipFill>
          <a:blip r:embed="rId4"/>
          <a:stretch>
            <a:fillRect/>
          </a:stretch>
        </p:blipFill>
        <p:spPr>
          <a:xfrm>
            <a:off x="413151" y="702372"/>
            <a:ext cx="3963088" cy="5139731"/>
          </a:xfrm>
          <a:prstGeom prst="rect">
            <a:avLst/>
          </a:prstGeom>
          <a:ln>
            <a:solidFill>
              <a:schemeClr val="bg1">
                <a:lumMod val="50000"/>
              </a:schemeClr>
            </a:solidFill>
          </a:ln>
        </p:spPr>
      </p:pic>
      <p:sp>
        <p:nvSpPr>
          <p:cNvPr id="14" name="Text Placeholder 5">
            <a:extLst>
              <a:ext uri="{FF2B5EF4-FFF2-40B4-BE49-F238E27FC236}">
                <a16:creationId xmlns:a16="http://schemas.microsoft.com/office/drawing/2014/main" id="{B21787A0-4884-4723-A426-2CF60C85A11C}"/>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6019080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F69D6-5E48-4C71-916F-B84E37C76103}"/>
              </a:ext>
            </a:extLst>
          </p:cNvPr>
          <p:cNvSpPr>
            <a:spLocks noGrp="1"/>
          </p:cNvSpPr>
          <p:nvPr>
            <p:ph type="sldNum" sz="quarter" idx="4"/>
          </p:nvPr>
        </p:nvSpPr>
        <p:spPr>
          <a:xfrm>
            <a:off x="0" y="6466879"/>
            <a:ext cx="2844800" cy="365125"/>
          </a:xfrm>
        </p:spPr>
        <p:txBody>
          <a:bodyPr/>
          <a:lstStyle/>
          <a:p>
            <a:fld id="{51AC3CF6-25CD-4E75-9FFD-C5B9E43CD78B}" type="slidenum">
              <a:rPr lang="en-US" smtClean="0"/>
              <a:pPr/>
              <a:t>6</a:t>
            </a:fld>
            <a:endParaRPr lang="en-US"/>
          </a:p>
        </p:txBody>
      </p:sp>
      <p:sp>
        <p:nvSpPr>
          <p:cNvPr id="3" name="Title 2">
            <a:extLst>
              <a:ext uri="{FF2B5EF4-FFF2-40B4-BE49-F238E27FC236}">
                <a16:creationId xmlns:a16="http://schemas.microsoft.com/office/drawing/2014/main" id="{AC5E5FC2-D160-4FE7-A7FD-4C7F31548B35}"/>
              </a:ext>
            </a:extLst>
          </p:cNvPr>
          <p:cNvSpPr>
            <a:spLocks noGrp="1"/>
          </p:cNvSpPr>
          <p:nvPr>
            <p:ph type="title"/>
          </p:nvPr>
        </p:nvSpPr>
        <p:spPr>
          <a:xfrm>
            <a:off x="759884" y="2269069"/>
            <a:ext cx="11182349" cy="1614001"/>
          </a:xfrm>
        </p:spPr>
        <p:txBody>
          <a:bodyPr/>
          <a:lstStyle/>
          <a:p>
            <a:r>
              <a:rPr lang="en-US"/>
              <a:t>The MCAT Exam: What Does It Measure </a:t>
            </a:r>
            <a:br>
              <a:rPr lang="en-US"/>
            </a:br>
            <a:r>
              <a:rPr lang="en-US"/>
              <a:t>and How Is It Scored? </a:t>
            </a:r>
          </a:p>
        </p:txBody>
      </p:sp>
      <p:sp>
        <p:nvSpPr>
          <p:cNvPr id="6" name="Text Placeholder 5">
            <a:extLst>
              <a:ext uri="{FF2B5EF4-FFF2-40B4-BE49-F238E27FC236}">
                <a16:creationId xmlns:a16="http://schemas.microsoft.com/office/drawing/2014/main" id="{2F03845B-7854-4857-8BE7-2CCE9071C1F8}"/>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37745986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D9D024-AA4D-4C9A-8CF8-2CB7E87AA29F}"/>
              </a:ext>
            </a:extLst>
          </p:cNvPr>
          <p:cNvPicPr>
            <a:picLocks noChangeAspect="1"/>
          </p:cNvPicPr>
          <p:nvPr/>
        </p:nvPicPr>
        <p:blipFill>
          <a:blip r:embed="rId3"/>
          <a:stretch>
            <a:fillRect/>
          </a:stretch>
        </p:blipFill>
        <p:spPr>
          <a:xfrm>
            <a:off x="562125" y="1573589"/>
            <a:ext cx="11077575" cy="3343275"/>
          </a:xfrm>
          <a:prstGeom prst="rect">
            <a:avLst/>
          </a:prstGeom>
        </p:spPr>
      </p:pic>
      <p:sp>
        <p:nvSpPr>
          <p:cNvPr id="2" name="Slide Number Placeholder 1">
            <a:extLst>
              <a:ext uri="{FF2B5EF4-FFF2-40B4-BE49-F238E27FC236}">
                <a16:creationId xmlns:a16="http://schemas.microsoft.com/office/drawing/2014/main" id="{7229263E-CF04-4674-B812-763C5905F6DF}"/>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7</a:t>
            </a:fld>
            <a:endParaRPr lang="en-US"/>
          </a:p>
        </p:txBody>
      </p:sp>
      <p:sp>
        <p:nvSpPr>
          <p:cNvPr id="3" name="Title 2">
            <a:extLst>
              <a:ext uri="{FF2B5EF4-FFF2-40B4-BE49-F238E27FC236}">
                <a16:creationId xmlns:a16="http://schemas.microsoft.com/office/drawing/2014/main" id="{E72C1978-3519-4081-8B1F-FD7E67C9EC25}"/>
              </a:ext>
            </a:extLst>
          </p:cNvPr>
          <p:cNvSpPr>
            <a:spLocks noGrp="1"/>
          </p:cNvSpPr>
          <p:nvPr>
            <p:ph type="title"/>
          </p:nvPr>
        </p:nvSpPr>
        <p:spPr>
          <a:xfrm>
            <a:off x="562125" y="539292"/>
            <a:ext cx="11182349" cy="620712"/>
          </a:xfrm>
        </p:spPr>
        <p:txBody>
          <a:bodyPr/>
          <a:lstStyle/>
          <a:p>
            <a:r>
              <a:rPr lang="en-US"/>
              <a:t>The MCAT exam includes four sections</a:t>
            </a:r>
          </a:p>
        </p:txBody>
      </p:sp>
      <p:sp>
        <p:nvSpPr>
          <p:cNvPr id="4" name="Text Placeholder 3">
            <a:extLst>
              <a:ext uri="{FF2B5EF4-FFF2-40B4-BE49-F238E27FC236}">
                <a16:creationId xmlns:a16="http://schemas.microsoft.com/office/drawing/2014/main" id="{4AA9CA48-76E6-4063-AFD3-76401B45258E}"/>
              </a:ext>
            </a:extLst>
          </p:cNvPr>
          <p:cNvSpPr>
            <a:spLocks noGrp="1"/>
          </p:cNvSpPr>
          <p:nvPr>
            <p:ph type="body" sz="quarter" idx="10"/>
          </p:nvPr>
        </p:nvSpPr>
        <p:spPr>
          <a:xfrm>
            <a:off x="760414" y="1376790"/>
            <a:ext cx="10561637" cy="4104421"/>
          </a:xfrm>
        </p:spPr>
        <p:txBody>
          <a:bodyPr/>
          <a:lstStyle/>
          <a:p>
            <a:endParaRPr lang="en-US"/>
          </a:p>
          <a:p>
            <a:endParaRPr lang="en-US"/>
          </a:p>
        </p:txBody>
      </p:sp>
      <p:sp>
        <p:nvSpPr>
          <p:cNvPr id="5" name="Oval 4">
            <a:hlinkClick r:id="rId4"/>
            <a:extLst>
              <a:ext uri="{FF2B5EF4-FFF2-40B4-BE49-F238E27FC236}">
                <a16:creationId xmlns:a16="http://schemas.microsoft.com/office/drawing/2014/main" id="{2CB59A3A-30D4-41A9-B9C3-F325FBBAC9BC}"/>
              </a:ext>
            </a:extLst>
          </p:cNvPr>
          <p:cNvSpPr/>
          <p:nvPr/>
        </p:nvSpPr>
        <p:spPr bwMode="auto">
          <a:xfrm>
            <a:off x="10282687" y="10034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innerShdw blurRad="63500" dist="50800" dir="2700000">
              <a:prstClr val="black">
                <a:alpha val="50000"/>
              </a:prstClr>
            </a:inn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8" name="TextBox 7">
            <a:extLst>
              <a:ext uri="{FF2B5EF4-FFF2-40B4-BE49-F238E27FC236}">
                <a16:creationId xmlns:a16="http://schemas.microsoft.com/office/drawing/2014/main" id="{2E47536A-2611-41B6-940A-E4F282365130}"/>
              </a:ext>
            </a:extLst>
          </p:cNvPr>
          <p:cNvSpPr txBox="1"/>
          <p:nvPr/>
        </p:nvSpPr>
        <p:spPr>
          <a:xfrm>
            <a:off x="10639232" y="1512219"/>
            <a:ext cx="1047251" cy="246221"/>
          </a:xfrm>
          <a:prstGeom prst="rect">
            <a:avLst/>
          </a:prstGeom>
          <a:noFill/>
        </p:spPr>
        <p:txBody>
          <a:bodyPr wrap="square" rtlCol="0" anchor="t">
            <a:spAutoFit/>
          </a:bodyPr>
          <a:lstStyle/>
          <a:p>
            <a:pPr algn="ctr"/>
            <a:r>
              <a:rPr lang="en-US" sz="1000">
                <a:solidFill>
                  <a:schemeClr val="tx1"/>
                </a:solidFill>
                <a:latin typeface="Arial"/>
                <a:cs typeface="Arial"/>
              </a:rPr>
              <a:t>See pg. 2</a:t>
            </a:r>
          </a:p>
        </p:txBody>
      </p:sp>
      <p:pic>
        <p:nvPicPr>
          <p:cNvPr id="6" name="Picture 5">
            <a:extLst>
              <a:ext uri="{FF2B5EF4-FFF2-40B4-BE49-F238E27FC236}">
                <a16:creationId xmlns:a16="http://schemas.microsoft.com/office/drawing/2014/main" id="{3217A2D4-14B9-439C-A577-6A81E16354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5840" y="327200"/>
            <a:ext cx="934035" cy="1208751"/>
          </a:xfrm>
          <a:prstGeom prst="rect">
            <a:avLst/>
          </a:prstGeom>
          <a:ln>
            <a:solidFill>
              <a:schemeClr val="tx1"/>
            </a:solidFill>
          </a:ln>
        </p:spPr>
      </p:pic>
      <p:sp>
        <p:nvSpPr>
          <p:cNvPr id="13" name="Text Placeholder 5">
            <a:extLst>
              <a:ext uri="{FF2B5EF4-FFF2-40B4-BE49-F238E27FC236}">
                <a16:creationId xmlns:a16="http://schemas.microsoft.com/office/drawing/2014/main" id="{3FEAEA9D-0757-4BBB-B089-B4D2C93CC0A5}"/>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32855411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6505-1FF7-4A81-A58B-A1B72ACD73B6}"/>
              </a:ext>
            </a:extLst>
          </p:cNvPr>
          <p:cNvPicPr>
            <a:picLocks noChangeAspect="1"/>
          </p:cNvPicPr>
          <p:nvPr/>
        </p:nvPicPr>
        <p:blipFill>
          <a:blip r:embed="rId3"/>
          <a:stretch>
            <a:fillRect/>
          </a:stretch>
        </p:blipFill>
        <p:spPr>
          <a:xfrm>
            <a:off x="608957" y="991179"/>
            <a:ext cx="10039885" cy="4964308"/>
          </a:xfrm>
          <a:prstGeom prst="rect">
            <a:avLst/>
          </a:prstGeom>
        </p:spPr>
      </p:pic>
      <p:sp>
        <p:nvSpPr>
          <p:cNvPr id="2" name="Slide Number Placeholder 1">
            <a:extLst>
              <a:ext uri="{FF2B5EF4-FFF2-40B4-BE49-F238E27FC236}">
                <a16:creationId xmlns:a16="http://schemas.microsoft.com/office/drawing/2014/main" id="{7229263E-CF04-4674-B812-763C5905F6DF}"/>
              </a:ext>
            </a:extLst>
          </p:cNvPr>
          <p:cNvSpPr>
            <a:spLocks noGrp="1"/>
          </p:cNvSpPr>
          <p:nvPr>
            <p:ph type="sldNum" sz="quarter" idx="4"/>
          </p:nvPr>
        </p:nvSpPr>
        <p:spPr>
          <a:xfrm>
            <a:off x="0" y="6461855"/>
            <a:ext cx="2844800" cy="365125"/>
          </a:xfrm>
        </p:spPr>
        <p:txBody>
          <a:bodyPr/>
          <a:lstStyle/>
          <a:p>
            <a:fld id="{51AC3CF6-25CD-4E75-9FFD-C5B9E43CD78B}" type="slidenum">
              <a:rPr lang="en-US" smtClean="0"/>
              <a:pPr/>
              <a:t>8</a:t>
            </a:fld>
            <a:endParaRPr lang="en-US"/>
          </a:p>
        </p:txBody>
      </p:sp>
      <p:sp>
        <p:nvSpPr>
          <p:cNvPr id="3" name="Title 2">
            <a:extLst>
              <a:ext uri="{FF2B5EF4-FFF2-40B4-BE49-F238E27FC236}">
                <a16:creationId xmlns:a16="http://schemas.microsoft.com/office/drawing/2014/main" id="{E72C1978-3519-4081-8B1F-FD7E67C9EC25}"/>
              </a:ext>
            </a:extLst>
          </p:cNvPr>
          <p:cNvSpPr>
            <a:spLocks noGrp="1"/>
          </p:cNvSpPr>
          <p:nvPr>
            <p:ph type="title"/>
          </p:nvPr>
        </p:nvSpPr>
        <p:spPr>
          <a:xfrm>
            <a:off x="608957" y="240167"/>
            <a:ext cx="7956189" cy="620712"/>
          </a:xfrm>
        </p:spPr>
        <p:txBody>
          <a:bodyPr anchor="t"/>
          <a:lstStyle/>
          <a:p>
            <a:r>
              <a:rPr lang="en-US" sz="3000"/>
              <a:t>The MCAT total score is the sum of the four section scores</a:t>
            </a:r>
          </a:p>
        </p:txBody>
      </p:sp>
      <p:sp>
        <p:nvSpPr>
          <p:cNvPr id="4" name="Text Placeholder 3">
            <a:extLst>
              <a:ext uri="{FF2B5EF4-FFF2-40B4-BE49-F238E27FC236}">
                <a16:creationId xmlns:a16="http://schemas.microsoft.com/office/drawing/2014/main" id="{4AA9CA48-76E6-4063-AFD3-76401B45258E}"/>
              </a:ext>
            </a:extLst>
          </p:cNvPr>
          <p:cNvSpPr>
            <a:spLocks noGrp="1"/>
          </p:cNvSpPr>
          <p:nvPr>
            <p:ph type="body" sz="quarter" idx="10"/>
          </p:nvPr>
        </p:nvSpPr>
        <p:spPr>
          <a:xfrm>
            <a:off x="760414" y="1376790"/>
            <a:ext cx="10561637" cy="4104421"/>
          </a:xfrm>
        </p:spPr>
        <p:txBody>
          <a:bodyPr/>
          <a:lstStyle/>
          <a:p>
            <a:endParaRPr lang="en-US"/>
          </a:p>
          <a:p>
            <a:endParaRPr lang="en-US"/>
          </a:p>
        </p:txBody>
      </p:sp>
      <p:sp>
        <p:nvSpPr>
          <p:cNvPr id="5" name="Oval 4">
            <a:hlinkClick r:id="rId4"/>
            <a:extLst>
              <a:ext uri="{FF2B5EF4-FFF2-40B4-BE49-F238E27FC236}">
                <a16:creationId xmlns:a16="http://schemas.microsoft.com/office/drawing/2014/main" id="{2CB59A3A-30D4-41A9-B9C3-F325FBBAC9BC}"/>
              </a:ext>
            </a:extLst>
          </p:cNvPr>
          <p:cNvSpPr/>
          <p:nvPr/>
        </p:nvSpPr>
        <p:spPr bwMode="auto">
          <a:xfrm>
            <a:off x="10278814" y="110225"/>
            <a:ext cx="1816444" cy="1737360"/>
          </a:xfrm>
          <a:prstGeom prst="ellipse">
            <a:avLst/>
          </a:prstGeom>
          <a:solidFill>
            <a:schemeClr val="accent6">
              <a:lumMod val="20000"/>
              <a:lumOff val="80000"/>
            </a:schemeClr>
          </a:solidFill>
          <a:ln w="22225" cap="flat" cmpd="sng" algn="ctr">
            <a:solidFill>
              <a:schemeClr val="tx1"/>
            </a:solidFill>
            <a:prstDash val="solid"/>
            <a:round/>
            <a:headEnd type="none" w="med" len="med"/>
            <a:tailEnd type="none" w="med" len="med"/>
          </a:ln>
          <a:effectLst>
            <a:glow rad="101600">
              <a:schemeClr val="accent5">
                <a:satMod val="175000"/>
                <a:alpha val="40000"/>
              </a:schemeClr>
            </a:glo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p>
            <a:pPr defTabSz="914377"/>
            <a:endParaRPr lang="en-US"/>
          </a:p>
        </p:txBody>
      </p:sp>
      <p:sp>
        <p:nvSpPr>
          <p:cNvPr id="8" name="TextBox 7">
            <a:extLst>
              <a:ext uri="{FF2B5EF4-FFF2-40B4-BE49-F238E27FC236}">
                <a16:creationId xmlns:a16="http://schemas.microsoft.com/office/drawing/2014/main" id="{2E47536A-2611-41B6-940A-E4F282365130}"/>
              </a:ext>
            </a:extLst>
          </p:cNvPr>
          <p:cNvSpPr txBox="1"/>
          <p:nvPr/>
        </p:nvSpPr>
        <p:spPr>
          <a:xfrm>
            <a:off x="10862602" y="1545830"/>
            <a:ext cx="825160" cy="246221"/>
          </a:xfrm>
          <a:prstGeom prst="rect">
            <a:avLst/>
          </a:prstGeom>
          <a:noFill/>
          <a:effectLst/>
        </p:spPr>
        <p:txBody>
          <a:bodyPr wrap="square" rtlCol="0" anchor="t">
            <a:spAutoFit/>
          </a:bodyPr>
          <a:lstStyle/>
          <a:p>
            <a:r>
              <a:rPr lang="en-US" sz="1000">
                <a:solidFill>
                  <a:schemeClr val="tx1"/>
                </a:solidFill>
                <a:latin typeface="Arial"/>
                <a:cs typeface="Arial"/>
              </a:rPr>
              <a:t>See pg.4</a:t>
            </a:r>
          </a:p>
        </p:txBody>
      </p:sp>
      <p:pic>
        <p:nvPicPr>
          <p:cNvPr id="6" name="Picture 5">
            <a:extLst>
              <a:ext uri="{FF2B5EF4-FFF2-40B4-BE49-F238E27FC236}">
                <a16:creationId xmlns:a16="http://schemas.microsoft.com/office/drawing/2014/main" id="{3217A2D4-14B9-439C-A577-6A81E16354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1967" y="337080"/>
            <a:ext cx="934035" cy="1208751"/>
          </a:xfrm>
          <a:prstGeom prst="rect">
            <a:avLst/>
          </a:prstGeom>
          <a:ln>
            <a:solidFill>
              <a:schemeClr val="tx1"/>
            </a:solidFill>
          </a:ln>
          <a:effectLst/>
        </p:spPr>
      </p:pic>
      <p:sp>
        <p:nvSpPr>
          <p:cNvPr id="10" name="Text Placeholder 5">
            <a:extLst>
              <a:ext uri="{FF2B5EF4-FFF2-40B4-BE49-F238E27FC236}">
                <a16:creationId xmlns:a16="http://schemas.microsoft.com/office/drawing/2014/main" id="{6657CB99-E610-4917-82EC-846A62A95C45}"/>
              </a:ext>
            </a:extLst>
          </p:cNvPr>
          <p:cNvSpPr txBox="1">
            <a:spLocks/>
          </p:cNvSpPr>
          <p:nvPr/>
        </p:nvSpPr>
        <p:spPr>
          <a:xfrm>
            <a:off x="4376238" y="6455664"/>
            <a:ext cx="5518151" cy="365125"/>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buClr>
                <a:srgbClr val="013D79"/>
              </a:buClr>
              <a:defRPr/>
            </a:pPr>
            <a:endParaRPr lang="en-US" b="0" kern="0"/>
          </a:p>
        </p:txBody>
      </p:sp>
      <p:sp>
        <p:nvSpPr>
          <p:cNvPr id="11" name="Slide Number Placeholder 1">
            <a:extLst>
              <a:ext uri="{FF2B5EF4-FFF2-40B4-BE49-F238E27FC236}">
                <a16:creationId xmlns:a16="http://schemas.microsoft.com/office/drawing/2014/main" id="{4929633D-B3B3-46DC-9324-7A9292BFBC47}"/>
              </a:ext>
            </a:extLst>
          </p:cNvPr>
          <p:cNvSpPr txBox="1">
            <a:spLocks/>
          </p:cNvSpPr>
          <p:nvPr/>
        </p:nvSpPr>
        <p:spPr>
          <a:xfrm>
            <a:off x="0" y="6466879"/>
            <a:ext cx="28448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b="0"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fld id="{51AC3CF6-25CD-4E75-9FFD-C5B9E43CD78B}" type="slidenum">
              <a:rPr lang="en-US">
                <a:solidFill>
                  <a:schemeClr val="tx1"/>
                </a:solidFill>
              </a:rPr>
              <a:pPr/>
              <a:t>8</a:t>
            </a:fld>
            <a:endParaRPr lang="en-US">
              <a:solidFill>
                <a:schemeClr val="tx1"/>
              </a:solidFill>
            </a:endParaRPr>
          </a:p>
        </p:txBody>
      </p:sp>
      <p:sp>
        <p:nvSpPr>
          <p:cNvPr id="16" name="Text Placeholder 5">
            <a:extLst>
              <a:ext uri="{FF2B5EF4-FFF2-40B4-BE49-F238E27FC236}">
                <a16:creationId xmlns:a16="http://schemas.microsoft.com/office/drawing/2014/main" id="{6CC1CDF3-A46F-4BA2-9D0E-095350D54092}"/>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24472846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585422-8FD2-4009-A908-9C61F0C4D9F0}"/>
              </a:ext>
            </a:extLst>
          </p:cNvPr>
          <p:cNvSpPr>
            <a:spLocks noGrp="1"/>
          </p:cNvSpPr>
          <p:nvPr>
            <p:ph type="title"/>
          </p:nvPr>
        </p:nvSpPr>
        <p:spPr>
          <a:xfrm>
            <a:off x="695193" y="2918023"/>
            <a:ext cx="10709755" cy="620712"/>
          </a:xfrm>
        </p:spPr>
        <p:txBody>
          <a:bodyPr/>
          <a:lstStyle/>
          <a:p>
            <a:pPr algn="ctr"/>
            <a:r>
              <a:rPr lang="en-US" sz="4000">
                <a:solidFill>
                  <a:schemeClr val="bg1"/>
                </a:solidFill>
              </a:rPr>
              <a:t>Best Practices in Interpreting MCAT Scores</a:t>
            </a:r>
          </a:p>
        </p:txBody>
      </p:sp>
      <p:sp>
        <p:nvSpPr>
          <p:cNvPr id="3" name="Slide Number Placeholder 2">
            <a:extLst>
              <a:ext uri="{FF2B5EF4-FFF2-40B4-BE49-F238E27FC236}">
                <a16:creationId xmlns:a16="http://schemas.microsoft.com/office/drawing/2014/main" id="{0815EEE5-293C-4565-924B-C61E3BE2CBAE}"/>
              </a:ext>
            </a:extLst>
          </p:cNvPr>
          <p:cNvSpPr>
            <a:spLocks noGrp="1"/>
          </p:cNvSpPr>
          <p:nvPr>
            <p:ph type="sldNum" sz="quarter" idx="4"/>
          </p:nvPr>
        </p:nvSpPr>
        <p:spPr>
          <a:xfrm>
            <a:off x="0" y="6467756"/>
            <a:ext cx="2844800" cy="365125"/>
          </a:xfrm>
        </p:spPr>
        <p:txBody>
          <a:bodyPr/>
          <a:lstStyle/>
          <a:p>
            <a:pPr defTabSz="914377">
              <a:defRPr/>
            </a:pPr>
            <a:fld id="{51AC3CF6-25CD-4E75-9FFD-C5B9E43CD78B}" type="slidenum">
              <a:rPr lang="en-US">
                <a:solidFill>
                  <a:srgbClr val="FFFFFF"/>
                </a:solidFill>
              </a:rPr>
              <a:pPr defTabSz="914377">
                <a:defRPr/>
              </a:pPr>
              <a:t>9</a:t>
            </a:fld>
            <a:endParaRPr lang="en-US">
              <a:solidFill>
                <a:srgbClr val="FFFFFF"/>
              </a:solidFill>
            </a:endParaRPr>
          </a:p>
        </p:txBody>
      </p:sp>
      <p:sp>
        <p:nvSpPr>
          <p:cNvPr id="8" name="Text Placeholder 5">
            <a:extLst>
              <a:ext uri="{FF2B5EF4-FFF2-40B4-BE49-F238E27FC236}">
                <a16:creationId xmlns:a16="http://schemas.microsoft.com/office/drawing/2014/main" id="{9FFF9F6A-EA63-4E1B-BBA0-A5D10F7FB283}"/>
              </a:ext>
            </a:extLst>
          </p:cNvPr>
          <p:cNvSpPr txBox="1">
            <a:spLocks/>
          </p:cNvSpPr>
          <p:nvPr/>
        </p:nvSpPr>
        <p:spPr>
          <a:xfrm>
            <a:off x="4246031" y="6323059"/>
            <a:ext cx="3699939" cy="287639"/>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1200" baseline="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10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10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10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10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algn="ctr">
              <a:buClr>
                <a:srgbClr val="013D79"/>
              </a:buClr>
              <a:defRPr/>
            </a:pPr>
            <a:r>
              <a:rPr lang="en-US" b="0" kern="0">
                <a:solidFill>
                  <a:srgbClr val="FFFFFF"/>
                </a:solidFill>
              </a:rPr>
              <a:t>©2021. May not be reproduced without permission.</a:t>
            </a:r>
          </a:p>
        </p:txBody>
      </p:sp>
    </p:spTree>
    <p:extLst>
      <p:ext uri="{BB962C8B-B14F-4D97-AF65-F5344CB8AC3E}">
        <p14:creationId xmlns:p14="http://schemas.microsoft.com/office/powerpoint/2010/main" val="14823350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0"/>
  <p:tag name="MMPROD_UIDATA" val="&lt;database version=&quot;7.0&quot;&gt;&lt;object type=&quot;1&quot; unique_id=&quot;10001&quot;&gt;&lt;object type=&quot;8&quot; unique_id=&quot;217895&quot;&gt;&lt;/object&gt;&lt;object type=&quot;2&quot; unique_id=&quot;217896&quot;&gt;&lt;object type=&quot;3&quot; unique_id=&quot;217897&quot;&gt;&lt;property id=&quot;20148&quot; value=&quot;5&quot;/&gt;&lt;property id=&quot;20300&quot; value=&quot;Slide 1&quot;/&gt;&lt;property id=&quot;20307&quot; value=&quot;257&quot;/&gt;&lt;/object&gt;&lt;object type=&quot;3&quot; unique_id=&quot;217898&quot;&gt;&lt;property id=&quot;20148&quot; value=&quot;5&quot;/&gt;&lt;property id=&quot;20300&quot; value=&quot;Slide 2 - &amp;quot;Add Chart title&amp;quot;&quot;/&gt;&lt;property id=&quot;20307&quot; value=&quot;566&quot;/&gt;&lt;/object&gt;&lt;object type=&quot;3&quot; unique_id=&quot;217899&quot;&gt;&lt;property id=&quot;20148&quot; value=&quot;5&quot;/&gt;&lt;property id=&quot;20300&quot; value=&quot;Slide 3 - &amp;quot;Chart template&amp;quot;&quot;/&gt;&lt;property id=&quot;20307&quot; value=&quot;567&quot;/&gt;&lt;/object&gt;&lt;object type=&quot;3&quot; unique_id=&quot;21790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CAT VSS Template.potx" id="{861B1A59-4A24-428B-9E76-0471EB435D5F}" vid="{7B181FB7-FF39-4FD9-BF0C-2C70D3251A62}"/>
    </a:ext>
  </a:extLst>
</a:theme>
</file>

<file path=ppt/theme/theme2.xml><?xml version="1.0" encoding="utf-8"?>
<a:theme xmlns:a="http://schemas.openxmlformats.org/drawingml/2006/main" name="MCAT Research Team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CAT Research Team Template" id="{6B17E134-807C-4974-86FF-1673FAC479D4}" vid="{A534B7C5-F817-4981-88D7-AC7D6FE29171}"/>
    </a:ext>
  </a:extLst>
</a:theme>
</file>

<file path=ppt/theme/theme3.xml><?xml version="1.0" encoding="utf-8"?>
<a:theme xmlns:a="http://schemas.openxmlformats.org/drawingml/2006/main" name="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CAT VSS Template.potx" id="{861B1A59-4A24-428B-9E76-0471EB435D5F}" vid="{7B181FB7-FF39-4FD9-BF0C-2C70D3251A6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040EDBCB9DF4396CC42ED754F8883" ma:contentTypeVersion="14" ma:contentTypeDescription="Create a new document." ma:contentTypeScope="" ma:versionID="87957e0dcfb7bcde27cc50d9b48f3542">
  <xsd:schema xmlns:xsd="http://www.w3.org/2001/XMLSchema" xmlns:xs="http://www.w3.org/2001/XMLSchema" xmlns:p="http://schemas.microsoft.com/office/2006/metadata/properties" xmlns:ns2="da56ed64-5424-4a7a-aff2-4898ec98a02c" xmlns:ns3="b501d9e6-eafb-491b-af9a-101070c1d296" targetNamespace="http://schemas.microsoft.com/office/2006/metadata/properties" ma:root="true" ma:fieldsID="d8e8a92b6fcb8a4ca53232b944b8ac89" ns2:_="" ns3:_="">
    <xsd:import namespace="da56ed64-5424-4a7a-aff2-4898ec98a02c"/>
    <xsd:import namespace="b501d9e6-eafb-491b-af9a-101070c1d2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DocumentType" minOccurs="0"/>
                <xsd:element ref="ns2:_Flow_SignoffSta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6ed64-5424-4a7a-aff2-4898ec98a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DocumentType" ma:index="19" nillable="true" ma:displayName="Document Type" ma:format="Dropdown" ma:internalName="DocumentType">
      <xsd:simpleType>
        <xsd:union memberTypes="dms:Text">
          <xsd:simpleType>
            <xsd:restriction base="dms:Choice">
              <xsd:enumeration value="Training"/>
              <xsd:enumeration value="Project Tracking"/>
              <xsd:enumeration value="Analysis"/>
              <xsd:enumeration value="IRB Tracking"/>
              <xsd:enumeration value="Timelines"/>
              <xsd:enumeration value="Program Documents"/>
              <xsd:enumeration value="MVC Logistics"/>
            </xsd:restriction>
          </xsd:simpleType>
        </xsd:un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01d9e6-eafb-491b-af9a-101070c1d29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501d9e6-eafb-491b-af9a-101070c1d296">
      <UserInfo>
        <DisplayName>Jessie Hyland</DisplayName>
        <AccountId>16</AccountId>
        <AccountType/>
      </UserInfo>
    </SharedWithUsers>
    <_Flow_SignoffStatus xmlns="da56ed64-5424-4a7a-aff2-4898ec98a02c" xsi:nil="true"/>
    <DocumentType xmlns="da56ed64-5424-4a7a-aff2-4898ec98a02c" xsi:nil="true"/>
  </documentManagement>
</p:properties>
</file>

<file path=customXml/itemProps1.xml><?xml version="1.0" encoding="utf-8"?>
<ds:datastoreItem xmlns:ds="http://schemas.openxmlformats.org/officeDocument/2006/customXml" ds:itemID="{C99F127F-25EA-496E-B9C1-82549E7A7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6ed64-5424-4a7a-aff2-4898ec98a02c"/>
    <ds:schemaRef ds:uri="b501d9e6-eafb-491b-af9a-101070c1d2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747A9C-9EC4-4E51-B164-7861A4C4D440}">
  <ds:schemaRefs>
    <ds:schemaRef ds:uri="http://schemas.microsoft.com/sharepoint/v3/contenttype/forms"/>
  </ds:schemaRefs>
</ds:datastoreItem>
</file>

<file path=customXml/itemProps3.xml><?xml version="1.0" encoding="utf-8"?>
<ds:datastoreItem xmlns:ds="http://schemas.openxmlformats.org/officeDocument/2006/customXml" ds:itemID="{DFEA10F0-892E-48B7-893B-0809EED4B25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501d9e6-eafb-491b-af9a-101070c1d296"/>
    <ds:schemaRef ds:uri="http://purl.org/dc/elements/1.1/"/>
    <ds:schemaRef ds:uri="http://schemas.microsoft.com/office/2006/metadata/properties"/>
    <ds:schemaRef ds:uri="da56ed64-5424-4a7a-aff2-4898ec98a0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68</TotalTime>
  <Words>4703</Words>
  <Application>Microsoft Office PowerPoint</Application>
  <PresentationFormat>Widescreen</PresentationFormat>
  <Paragraphs>488</Paragraphs>
  <Slides>39</Slides>
  <Notes>39</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1_AAMC White template</vt:lpstr>
      <vt:lpstr>MCAT Research Team Template</vt:lpstr>
      <vt:lpstr>AAMC White template</vt:lpstr>
      <vt:lpstr>PowerPoint Presentation</vt:lpstr>
      <vt:lpstr>Agenda</vt:lpstr>
      <vt:lpstr>Check out the MCAT for Admissions Officers website (www.aamc.org/mcatadmissions) for more resources and data for using MCAT scores in admissions.</vt:lpstr>
      <vt:lpstr>See the new guide to Using MCAT® Data in 2022 Medical Student Selection for more details about the MCAT exam and the MCAT validity research</vt:lpstr>
      <vt:lpstr>Collection of Academic Medicine publications</vt:lpstr>
      <vt:lpstr>The MCAT Exam: What Does It Measure  and How Is It Scored? </vt:lpstr>
      <vt:lpstr>The MCAT exam includes four sections</vt:lpstr>
      <vt:lpstr>The MCAT total score is the sum of the four section scores</vt:lpstr>
      <vt:lpstr>Best Practices in Interpreting MCAT Scores</vt:lpstr>
      <vt:lpstr>Confidence bands, percentile ranks, and score profiles help understand an applicant’s scores</vt:lpstr>
      <vt:lpstr>Confidence bands provide information about the precision of each score</vt:lpstr>
      <vt:lpstr>Confidence bands remind admissions committees not to overemphasize small differences in scores</vt:lpstr>
      <vt:lpstr>The closer two applicants’ scores are, the more their confidence bands overlap</vt:lpstr>
      <vt:lpstr>Percentile ranks show how an applicant’s scores compare to other test takers' scores</vt:lpstr>
      <vt:lpstr>Percentile ranks show how an applicant's scores compare to other test takers' scores</vt:lpstr>
      <vt:lpstr>Score profiles highlight applicants' strengths and weaknesses across the four sections of the exam</vt:lpstr>
      <vt:lpstr>Schools use different approaches to work with the MCAT scores from examinees who test more than once</vt:lpstr>
      <vt:lpstr>How Medical Schools Use MCAT Scores  and Other Application Data in  Holistic Admissions</vt:lpstr>
      <vt:lpstr>MCAT scores should not outweigh other application data</vt:lpstr>
      <vt:lpstr>Medical schools use academic metrics, experiences, and attributes holistically</vt:lpstr>
      <vt:lpstr>Admissions committees used holistic review practices to put MCAT scores in context </vt:lpstr>
      <vt:lpstr>Some applicants with high UGPAs and MCATs are not accepted</vt:lpstr>
      <vt:lpstr>Other applicants with modest credentials are accepted</vt:lpstr>
      <vt:lpstr>The Value of MCAT Scores and Undergraduate GPAs in Predicting  Medical Student Performance</vt:lpstr>
      <vt:lpstr>We are more than halfway through the validity research</vt:lpstr>
      <vt:lpstr>Examining the associations of MCAT scores and undergraduate GPAs with medical students’ performance on varied outcomes provides a more complete picture of applicants’ likely success in medical school</vt:lpstr>
      <vt:lpstr>There is a strong relationship between MCAT scores and  preclerkship, Step 1, clerkship, and Step 2 CK performance </vt:lpstr>
      <vt:lpstr>At this validity school, students with higher MCAT scores had higher clerkship exam scores</vt:lpstr>
      <vt:lpstr>Nationally and on average, students with higher MCAT scores had higher Step 2 CK scores </vt:lpstr>
      <vt:lpstr>PowerPoint Presentation</vt:lpstr>
      <vt:lpstr>MCAT scores and undergraduate GPAs tell more about students’ Step 1 pass rates on the first attempt</vt:lpstr>
      <vt:lpstr>Median Step 1 pass rates, by MCAT total score and undergraduate GPA ranges</vt:lpstr>
      <vt:lpstr>MCAT scores and undergraduate GPAs tell more about students’ Step 2 CK pass rates on the first attempt</vt:lpstr>
      <vt:lpstr>Median Step 2 CK pass rates, by MCAT total score and undergraduate GPA ranges. </vt:lpstr>
      <vt:lpstr>MCAT scores and undergraduate GPAs tell more about students’ graduation within 4 years</vt:lpstr>
      <vt:lpstr>Median four-year graduation rates, by MCAT total score and undergraduate GPA ranges. </vt:lpstr>
      <vt:lpstr>MCAT scores provide comparable prediction for students from different sociodemographic backgrounds</vt:lpstr>
      <vt:lpstr>Questions</vt:lpstr>
      <vt:lpstr>PowerPoint Presentation</vt:lpstr>
    </vt:vector>
  </TitlesOfParts>
  <Company>AAMC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Predicting Medical Student Performance</dc:title>
  <dc:subject/>
  <dc:creator>Cynthia Searcy</dc:creator>
  <cp:keywords/>
  <dc:description/>
  <cp:lastModifiedBy>Lindsey Topp</cp:lastModifiedBy>
  <cp:revision>2</cp:revision>
  <cp:lastPrinted>2020-02-14T12:11:42Z</cp:lastPrinted>
  <dcterms:created xsi:type="dcterms:W3CDTF">2015-03-30T11:41:21Z</dcterms:created>
  <dcterms:modified xsi:type="dcterms:W3CDTF">2021-07-09T14:03:42Z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08-03-13 blue ridge on white</vt:lpwstr>
  </property>
  <property fmtid="{D5CDD505-2E9C-101B-9397-08002B2CF9AE}" pid="4" name="ArticulateGUID">
    <vt:lpwstr>46A273CA-495C-4F47-9946-39738AE274FF</vt:lpwstr>
  </property>
  <property fmtid="{D5CDD505-2E9C-101B-9397-08002B2CF9AE}" pid="5" name="ArticulateProjectFull">
    <vt:lpwstr>H:\AAMC Graphic Files\13 files\13-147 Integrated Services ID\STYLEGUIDE\PPT\13-147 Integrated Services arrows.ppta</vt:lpwstr>
  </property>
  <property fmtid="{D5CDD505-2E9C-101B-9397-08002B2CF9AE}" pid="6" name="ContentTypeId">
    <vt:lpwstr>0x010100643040EDBCB9DF4396CC42ED754F8883</vt:lpwstr>
  </property>
</Properties>
</file>